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270" r:id="rId3"/>
    <p:sldId id="27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Classeur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C000"/>
              </a:solidFill>
            </c:spPr>
          </c:marker>
          <c:xVal>
            <c:numRef>
              <c:f>Feuil1!$F$6:$F$11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Feuil1!$G$6:$G$11</c:f>
              <c:numCache>
                <c:formatCode>General</c:formatCode>
                <c:ptCount val="6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400</c:v>
                </c:pt>
                <c:pt idx="4">
                  <c:v>800</c:v>
                </c:pt>
                <c:pt idx="5">
                  <c:v>1600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53E-4BB0-8A12-290A003754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9973760"/>
        <c:axId val="459976064"/>
      </c:scatterChart>
      <c:valAx>
        <c:axId val="459973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9976064"/>
        <c:crosses val="autoZero"/>
        <c:crossBetween val="midCat"/>
      </c:valAx>
      <c:valAx>
        <c:axId val="4599760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Effectif 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99737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A6E-E32E-4E28-850B-745993971680}" type="datetimeFigureOut">
              <a:rPr lang="fr-CH" smtClean="0"/>
              <a:t>02.11.2021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1236-EFDC-4AF4-B416-55E51DD2BF6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6238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84463" y="8685879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 defTabSz="914333" eaLnBrk="0" fontAlgn="base" hangingPunct="0">
              <a:spcBef>
                <a:spcPct val="0"/>
              </a:spcBef>
              <a:spcAft>
                <a:spcPct val="0"/>
              </a:spcAft>
            </a:pPr>
            <a:fld id="{679E0108-8AF6-4A50-BCDF-49985DF08FE9}" type="slidenum">
              <a:rPr lang="fr-FR" altLang="fr-FR" sz="1200">
                <a:solidFill>
                  <a:prstClr val="black"/>
                </a:solidFill>
                <a:latin typeface="Arial" charset="0"/>
              </a:rPr>
              <a:pPr algn="r" defTabSz="914333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 altLang="fr-FR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00" indent="-211000"/>
            <a:endParaRPr lang="fr-CH" altLang="fr-F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93767-52DD-4A1B-8929-2511BCD80F73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8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E1DEF-66E8-4735-A469-DEA9A479640D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5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F0B8C-2C31-449E-9232-6ACB74A1E222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52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4C6F1-E12A-4276-A499-253EA4AF2DA8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51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93767-52DD-4A1B-8929-2511BCD80F73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76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9EC92-A1B9-4566-B84A-659ABD15C78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29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771EF-E22A-47B8-A88A-F43BC9ED127B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9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DDEB5-0A0F-4F07-A708-E81F42CB2EB9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91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EA987-8C2F-4235-9236-6E50E37334E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24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272EB-2040-48AC-A6B6-5265C3D58C22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63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3688A-953D-45B3-95DE-0E7F3CE75479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1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9EC92-A1B9-4566-B84A-659ABD15C78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56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B40C9-F943-45D6-A046-F5654D92BB9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58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0D21E-8040-4CB3-815F-374A0D6DD3AF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09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E1DEF-66E8-4735-A469-DEA9A479640D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44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F0B8C-2C31-449E-9232-6ACB74A1E222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21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4C6F1-E12A-4276-A499-253EA4AF2DA8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5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771EF-E22A-47B8-A88A-F43BC9ED127B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8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DDEB5-0A0F-4F07-A708-E81F42CB2EB9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4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EA987-8C2F-4235-9236-6E50E37334E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1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272EB-2040-48AC-A6B6-5265C3D58C22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1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3688A-953D-45B3-95DE-0E7F3CE75479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0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B40C9-F943-45D6-A046-F5654D92BB9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4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0D21E-8040-4CB3-815F-374A0D6DD3AF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8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F119BF-A2BF-4B0D-B5B3-4CBEAAF92166}" type="slidenum">
              <a:rPr lang="fr-FR" altLang="fr-F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426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F119BF-A2BF-4B0D-B5B3-4CBEAAF92166}" type="slidenum">
              <a:rPr lang="fr-FR" altLang="fr-F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054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7.wav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17.wav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18.wav"/><Relationship Id="rId7" Type="http://schemas.openxmlformats.org/officeDocument/2006/relationships/hyperlink" Target="http://www.pbase.com/readschaad/nature__wildlife" TargetMode="External"/><Relationship Id="rId2" Type="http://schemas.microsoft.com/office/2007/relationships/media" Target="../media/media18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wav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9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anchots_royaux_et_leurs_poussin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1" y="458950"/>
            <a:ext cx="8353176" cy="62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Cours GN 1 – Sem. 2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Ecologie des Populations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284984"/>
            <a:ext cx="6400800" cy="2952328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Partie II : Ecologie des populations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Franck </a:t>
            </a:r>
            <a:r>
              <a:rPr lang="fr-FR" dirty="0" err="1" smtClean="0">
                <a:solidFill>
                  <a:schemeClr val="bg1"/>
                </a:solidFill>
              </a:rPr>
              <a:t>Cattanéo</a:t>
            </a:r>
            <a:r>
              <a:rPr lang="fr-FR" dirty="0" smtClean="0">
                <a:solidFill>
                  <a:schemeClr val="bg1"/>
                </a:solidFill>
              </a:rPr>
              <a:t> - 2020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4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6"/>
    </mc:Choice>
    <mc:Fallback xmlns="">
      <p:transition spd="slow" advTm="8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00" objId="4"/>
        <p14:stopEvt time="864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88499" y="182246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Modèle de croissance exponentielle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9315" y="1340768"/>
            <a:ext cx="7177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Le changement d’effectif dans la population </a:t>
            </a:r>
            <a:r>
              <a:rPr lang="fr-CH" i="1" dirty="0" err="1">
                <a:solidFill>
                  <a:srgbClr val="000000"/>
                </a:solidFill>
              </a:rPr>
              <a:t>dN</a:t>
            </a:r>
            <a:r>
              <a:rPr lang="fr-CH" dirty="0">
                <a:solidFill>
                  <a:srgbClr val="000000"/>
                </a:solidFill>
              </a:rPr>
              <a:t> pendant ce très court laps de temps </a:t>
            </a:r>
            <a:r>
              <a:rPr lang="fr-CH" i="1" dirty="0" err="1">
                <a:solidFill>
                  <a:srgbClr val="000000"/>
                </a:solidFill>
              </a:rPr>
              <a:t>dt</a:t>
            </a:r>
            <a:r>
              <a:rPr lang="fr-CH" dirty="0">
                <a:solidFill>
                  <a:srgbClr val="000000"/>
                </a:solidFill>
              </a:rPr>
              <a:t> est :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411759" y="2333319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 err="1">
                <a:solidFill>
                  <a:srgbClr val="000000"/>
                </a:solidFill>
              </a:rPr>
              <a:t>dN</a:t>
            </a:r>
            <a:r>
              <a:rPr lang="fr-CH" dirty="0">
                <a:solidFill>
                  <a:srgbClr val="000000"/>
                </a:solidFill>
              </a:rPr>
              <a:t> / </a:t>
            </a:r>
            <a:r>
              <a:rPr lang="fr-CH" dirty="0" err="1">
                <a:solidFill>
                  <a:srgbClr val="000000"/>
                </a:solidFill>
              </a:rPr>
              <a:t>dt</a:t>
            </a:r>
            <a:r>
              <a:rPr lang="fr-CH" dirty="0">
                <a:solidFill>
                  <a:srgbClr val="000000"/>
                </a:solidFill>
              </a:rPr>
              <a:t> = B – D = (b – d) . N</a:t>
            </a:r>
          </a:p>
        </p:txBody>
      </p:sp>
      <p:sp>
        <p:nvSpPr>
          <p:cNvPr id="10" name="Accolade ouvrante 9"/>
          <p:cNvSpPr/>
          <p:nvPr/>
        </p:nvSpPr>
        <p:spPr>
          <a:xfrm>
            <a:off x="4499991" y="2523050"/>
            <a:ext cx="216024" cy="568339"/>
          </a:xfrm>
          <a:prstGeom prst="leftBrace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 rot="10800000">
            <a:off x="4608004" y="2784154"/>
            <a:ext cx="439477" cy="360040"/>
          </a:xfrm>
          <a:prstGeom prst="arc">
            <a:avLst>
              <a:gd name="adj1" fmla="val 14980588"/>
              <a:gd name="adj2" fmla="val 160196"/>
            </a:avLst>
          </a:prstGeom>
          <a:ln w="28575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851208" y="2980109"/>
            <a:ext cx="4185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dirty="0">
                <a:solidFill>
                  <a:srgbClr val="000000"/>
                </a:solidFill>
              </a:rPr>
              <a:t>Différence entre les taux de natalité et de mortalité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dirty="0">
                <a:solidFill>
                  <a:srgbClr val="000000"/>
                </a:solidFill>
              </a:rPr>
              <a:t>= taux instantané d’accroissement, ou taux intrinsèque de croissance, ou paramètre malthusien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dirty="0">
                <a:solidFill>
                  <a:srgbClr val="000000"/>
                </a:solidFill>
                <a:sym typeface="Wingdings" panose="05000000000000000000" pitchFamily="2" charset="2"/>
              </a:rPr>
              <a:t> Noté « </a:t>
            </a:r>
            <a:r>
              <a:rPr lang="fr-CH" sz="1400" b="1" dirty="0">
                <a:solidFill>
                  <a:srgbClr val="000000"/>
                </a:solidFill>
                <a:sym typeface="Wingdings" panose="05000000000000000000" pitchFamily="2" charset="2"/>
              </a:rPr>
              <a:t>r</a:t>
            </a:r>
            <a:r>
              <a:rPr lang="fr-CH" sz="1400" dirty="0">
                <a:solidFill>
                  <a:srgbClr val="000000"/>
                </a:solidFill>
                <a:sym typeface="Wingdings" panose="05000000000000000000" pitchFamily="2" charset="2"/>
              </a:rPr>
              <a:t> »</a:t>
            </a:r>
            <a:endParaRPr lang="fr-CH" sz="1400" dirty="0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404541" y="4637112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 err="1">
                <a:solidFill>
                  <a:srgbClr val="000000"/>
                </a:solidFill>
              </a:rPr>
              <a:t>dN</a:t>
            </a:r>
            <a:r>
              <a:rPr lang="fr-CH" dirty="0">
                <a:solidFill>
                  <a:srgbClr val="000000"/>
                </a:solidFill>
              </a:rPr>
              <a:t> / </a:t>
            </a:r>
            <a:r>
              <a:rPr lang="fr-CH" dirty="0" err="1">
                <a:solidFill>
                  <a:srgbClr val="000000"/>
                </a:solidFill>
              </a:rPr>
              <a:t>dt</a:t>
            </a:r>
            <a:r>
              <a:rPr lang="fr-CH" dirty="0">
                <a:solidFill>
                  <a:srgbClr val="000000"/>
                </a:solidFill>
              </a:rPr>
              <a:t> = r . 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7544" y="461503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Donc :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451466" y="5290493"/>
            <a:ext cx="3467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Accroissement 	si r &gt; 0 (b &gt; d)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Stagnation 	si r = 0 (b = d)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Décroissance 	si r &lt; 0 (b &lt; d)</a:t>
            </a:r>
          </a:p>
        </p:txBody>
      </p:sp>
      <p:sp>
        <p:nvSpPr>
          <p:cNvPr id="19" name="Flèche droite 18"/>
          <p:cNvSpPr/>
          <p:nvPr/>
        </p:nvSpPr>
        <p:spPr>
          <a:xfrm>
            <a:off x="3906760" y="5496992"/>
            <a:ext cx="360040" cy="504056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235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3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88499" y="182246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Modèle de croissance exponentielle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9315" y="1340768"/>
            <a:ext cx="717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L’effectif de la population au temps t est alors :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26314" y="1988840"/>
            <a:ext cx="2133918" cy="461665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>
                <a:solidFill>
                  <a:srgbClr val="FFFFFF"/>
                </a:solidFill>
              </a:rPr>
              <a:t>N</a:t>
            </a:r>
            <a:r>
              <a:rPr lang="fr-CH" sz="2400" b="1" baseline="-25000" dirty="0">
                <a:solidFill>
                  <a:srgbClr val="FFFFFF"/>
                </a:solidFill>
              </a:rPr>
              <a:t>t</a:t>
            </a:r>
            <a:r>
              <a:rPr lang="fr-CH" sz="2400" b="1" dirty="0">
                <a:solidFill>
                  <a:srgbClr val="FFFFFF"/>
                </a:solidFill>
              </a:rPr>
              <a:t> = N</a:t>
            </a:r>
            <a:r>
              <a:rPr lang="fr-CH" sz="2400" b="1" baseline="-25000" dirty="0">
                <a:solidFill>
                  <a:srgbClr val="FFFFFF"/>
                </a:solidFill>
              </a:rPr>
              <a:t>0</a:t>
            </a:r>
            <a:r>
              <a:rPr lang="fr-CH" sz="2400" b="1" dirty="0">
                <a:solidFill>
                  <a:srgbClr val="FFFFFF"/>
                </a:solidFill>
              </a:rPr>
              <a:t> . e </a:t>
            </a:r>
            <a:r>
              <a:rPr lang="fr-CH" sz="2400" b="1" baseline="30000" dirty="0">
                <a:solidFill>
                  <a:srgbClr val="FFFFFF"/>
                </a:solidFill>
              </a:rPr>
              <a:t>(r . t)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6048673" cy="36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188499" y="3161904"/>
            <a:ext cx="16482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 smtClean="0">
                <a:solidFill>
                  <a:srgbClr val="000000"/>
                </a:solidFill>
              </a:rPr>
              <a:t>Avec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1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 </a:t>
            </a:r>
            <a:r>
              <a:rPr lang="fr-CH" altLang="fr-FR" sz="1800" dirty="0" smtClean="0">
                <a:solidFill>
                  <a:srgbClr val="000000"/>
                </a:solidFill>
              </a:rPr>
              <a:t>   N</a:t>
            </a:r>
            <a:r>
              <a:rPr lang="fr-CH" altLang="fr-FR" sz="1800" baseline="-25000" dirty="0" smtClean="0">
                <a:solidFill>
                  <a:srgbClr val="000000"/>
                </a:solidFill>
              </a:rPr>
              <a:t>0</a:t>
            </a:r>
            <a:r>
              <a:rPr lang="fr-CH" altLang="fr-FR" sz="1800" dirty="0" smtClean="0">
                <a:solidFill>
                  <a:srgbClr val="000000"/>
                </a:solidFill>
              </a:rPr>
              <a:t> = 50 </a:t>
            </a:r>
            <a:r>
              <a:rPr lang="fr-CH" altLang="fr-FR" sz="1800" dirty="0" err="1" smtClean="0">
                <a:solidFill>
                  <a:srgbClr val="000000"/>
                </a:solidFill>
              </a:rPr>
              <a:t>ind</a:t>
            </a:r>
            <a:r>
              <a:rPr lang="fr-CH" altLang="fr-FR" sz="18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144656" y="2009606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 err="1">
                <a:solidFill>
                  <a:srgbClr val="000000"/>
                </a:solidFill>
              </a:rPr>
              <a:t>dN</a:t>
            </a:r>
            <a:r>
              <a:rPr lang="fr-CH" dirty="0">
                <a:solidFill>
                  <a:srgbClr val="000000"/>
                </a:solidFill>
              </a:rPr>
              <a:t> / </a:t>
            </a:r>
            <a:r>
              <a:rPr lang="fr-CH" dirty="0" err="1">
                <a:solidFill>
                  <a:srgbClr val="000000"/>
                </a:solidFill>
              </a:rPr>
              <a:t>dt</a:t>
            </a:r>
            <a:r>
              <a:rPr lang="fr-CH" dirty="0">
                <a:solidFill>
                  <a:srgbClr val="000000"/>
                </a:solidFill>
              </a:rPr>
              <a:t> = r . N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4007825" y="2035006"/>
            <a:ext cx="204135" cy="369332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0727" y="261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4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88499" y="182246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Modèle de croissance exponentielle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9315" y="1475492"/>
            <a:ext cx="422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Temps de doublement de la population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94917" y="2109510"/>
            <a:ext cx="554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Temps t nécessaire pour que N</a:t>
            </a:r>
            <a:r>
              <a:rPr lang="fr-CH" baseline="-25000" dirty="0">
                <a:solidFill>
                  <a:srgbClr val="000000"/>
                </a:solidFill>
              </a:rPr>
              <a:t>t</a:t>
            </a:r>
            <a:r>
              <a:rPr lang="fr-CH" dirty="0">
                <a:solidFill>
                  <a:srgbClr val="000000"/>
                </a:solidFill>
              </a:rPr>
              <a:t> soit le double de N</a:t>
            </a:r>
            <a:r>
              <a:rPr lang="fr-CH" baseline="-250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" name="Flèche droite 2"/>
          <p:cNvSpPr/>
          <p:nvPr/>
        </p:nvSpPr>
        <p:spPr>
          <a:xfrm>
            <a:off x="1331504" y="2128015"/>
            <a:ext cx="216024" cy="311378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47864" y="3135411"/>
            <a:ext cx="243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dirty="0">
                <a:solidFill>
                  <a:srgbClr val="000000"/>
                </a:solidFill>
              </a:rPr>
              <a:t>2 N</a:t>
            </a:r>
            <a:r>
              <a:rPr lang="fr-CH" sz="2400" baseline="-25000" dirty="0">
                <a:solidFill>
                  <a:srgbClr val="000000"/>
                </a:solidFill>
              </a:rPr>
              <a:t>0</a:t>
            </a:r>
            <a:r>
              <a:rPr lang="fr-CH" sz="2400" dirty="0">
                <a:solidFill>
                  <a:srgbClr val="000000"/>
                </a:solidFill>
              </a:rPr>
              <a:t> = N</a:t>
            </a:r>
            <a:r>
              <a:rPr lang="fr-CH" sz="2400" baseline="-25000" dirty="0">
                <a:solidFill>
                  <a:srgbClr val="000000"/>
                </a:solidFill>
              </a:rPr>
              <a:t>0</a:t>
            </a:r>
            <a:r>
              <a:rPr lang="fr-CH" sz="2400" dirty="0">
                <a:solidFill>
                  <a:srgbClr val="000000"/>
                </a:solidFill>
              </a:rPr>
              <a:t> . e </a:t>
            </a:r>
            <a:r>
              <a:rPr lang="fr-CH" sz="2400" baseline="30000" dirty="0">
                <a:solidFill>
                  <a:srgbClr val="000000"/>
                </a:solidFill>
              </a:rPr>
              <a:t>(r . t)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347864" y="2564904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dirty="0">
                <a:solidFill>
                  <a:srgbClr val="000000"/>
                </a:solidFill>
              </a:rPr>
              <a:t>N</a:t>
            </a:r>
            <a:r>
              <a:rPr lang="fr-CH" sz="2400" baseline="-25000" dirty="0">
                <a:solidFill>
                  <a:srgbClr val="000000"/>
                </a:solidFill>
              </a:rPr>
              <a:t>t</a:t>
            </a:r>
            <a:r>
              <a:rPr lang="fr-CH" sz="2400" dirty="0">
                <a:solidFill>
                  <a:srgbClr val="000000"/>
                </a:solidFill>
              </a:rPr>
              <a:t> = 2 N</a:t>
            </a:r>
            <a:r>
              <a:rPr lang="fr-CH" sz="2400" baseline="-25000" dirty="0">
                <a:solidFill>
                  <a:srgbClr val="000000"/>
                </a:solidFill>
              </a:rPr>
              <a:t>0</a:t>
            </a:r>
            <a:endParaRPr lang="fr-CH" sz="2400" baseline="30000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347864" y="3706465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dirty="0">
                <a:solidFill>
                  <a:srgbClr val="000000"/>
                </a:solidFill>
              </a:rPr>
              <a:t>2 = e </a:t>
            </a:r>
            <a:r>
              <a:rPr lang="fr-CH" sz="2400" baseline="30000" dirty="0">
                <a:solidFill>
                  <a:srgbClr val="000000"/>
                </a:solidFill>
              </a:rPr>
              <a:t>(r . t)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47864" y="4277519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dirty="0">
                <a:solidFill>
                  <a:srgbClr val="000000"/>
                </a:solidFill>
              </a:rPr>
              <a:t>Ln(2) = Ln(e </a:t>
            </a:r>
            <a:r>
              <a:rPr lang="fr-CH" sz="2400" baseline="30000" dirty="0">
                <a:solidFill>
                  <a:srgbClr val="000000"/>
                </a:solidFill>
              </a:rPr>
              <a:t>(r . t)</a:t>
            </a:r>
            <a:r>
              <a:rPr lang="fr-CH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347864" y="4839543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dirty="0">
                <a:solidFill>
                  <a:srgbClr val="000000"/>
                </a:solidFill>
              </a:rPr>
              <a:t>Ln(2) = r . 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347864" y="5401567"/>
            <a:ext cx="325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>
                <a:solidFill>
                  <a:srgbClr val="000000"/>
                </a:solidFill>
              </a:rPr>
              <a:t>t = Ln(2) / r = 0.693 / 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339752" y="317510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Donc,</a:t>
            </a:r>
          </a:p>
        </p:txBody>
      </p:sp>
      <p:sp>
        <p:nvSpPr>
          <p:cNvPr id="6" name="Flèche courbée vers la gauche 5"/>
          <p:cNvSpPr/>
          <p:nvPr/>
        </p:nvSpPr>
        <p:spPr>
          <a:xfrm>
            <a:off x="5796136" y="3284984"/>
            <a:ext cx="288032" cy="571054"/>
          </a:xfrm>
          <a:prstGeom prst="curvedLef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17" name="Flèche courbée vers la gauche 16"/>
          <p:cNvSpPr/>
          <p:nvPr/>
        </p:nvSpPr>
        <p:spPr>
          <a:xfrm>
            <a:off x="5796136" y="3938066"/>
            <a:ext cx="288032" cy="571054"/>
          </a:xfrm>
          <a:prstGeom prst="curvedLef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18" name="Flèche courbée vers la gauche 17"/>
          <p:cNvSpPr/>
          <p:nvPr/>
        </p:nvSpPr>
        <p:spPr>
          <a:xfrm>
            <a:off x="5796136" y="4586138"/>
            <a:ext cx="288032" cy="571054"/>
          </a:xfrm>
          <a:prstGeom prst="curvedLef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19" name="Flèche courbée vers la gauche 18"/>
          <p:cNvSpPr/>
          <p:nvPr/>
        </p:nvSpPr>
        <p:spPr>
          <a:xfrm>
            <a:off x="6732240" y="5085184"/>
            <a:ext cx="288032" cy="571054"/>
          </a:xfrm>
          <a:prstGeom prst="curvedLef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0632" y="6021288"/>
            <a:ext cx="8297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Le temps de doublement est constant, et ne dépend que de r : plus r est grand, plus le temps de doublement est court.</a:t>
            </a:r>
          </a:p>
        </p:txBody>
      </p:sp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1100" y="332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5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76920" y="188640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Synthèse des deux modèles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399536"/>
              </p:ext>
            </p:extLst>
          </p:nvPr>
        </p:nvGraphicFramePr>
        <p:xfrm>
          <a:off x="250280" y="1756787"/>
          <a:ext cx="8543553" cy="2670015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070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4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7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CH" dirty="0" smtClean="0"/>
                        <a:t>Croissance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Géométrique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Exponentielle continue</a:t>
                      </a:r>
                      <a:endParaRPr lang="fr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Temps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Discret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Continu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Effectif N</a:t>
                      </a:r>
                      <a:r>
                        <a:rPr lang="fr-CH" baseline="-25000" dirty="0" smtClean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  <a:endParaRPr lang="fr-CH" baseline="-25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N</a:t>
                      </a:r>
                      <a:r>
                        <a:rPr lang="fr-CH" baseline="-25000" dirty="0" smtClean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 = 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λ</a:t>
                      </a:r>
                      <a:r>
                        <a:rPr lang="fr-CH" baseline="30000" dirty="0" smtClean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 . N</a:t>
                      </a:r>
                      <a:r>
                        <a:rPr lang="fr-CH" baseline="-25000" dirty="0" smtClean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fr-CH" baseline="-25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N</a:t>
                      </a:r>
                      <a:r>
                        <a:rPr lang="fr-CH" baseline="-25000" dirty="0" smtClean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 = N</a:t>
                      </a:r>
                      <a:r>
                        <a:rPr lang="fr-CH" baseline="-25000" dirty="0" smtClean="0">
                          <a:solidFill>
                            <a:sysClr val="windowText" lastClr="000000"/>
                          </a:solidFill>
                        </a:rPr>
                        <a:t>0 </a:t>
                      </a:r>
                      <a:r>
                        <a:rPr lang="fr-CH" baseline="0" dirty="0" smtClean="0">
                          <a:solidFill>
                            <a:sysClr val="windowText" lastClr="000000"/>
                          </a:solidFill>
                        </a:rPr>
                        <a:t>. e </a:t>
                      </a:r>
                      <a:r>
                        <a:rPr lang="fr-CH" baseline="30000" dirty="0" smtClean="0">
                          <a:solidFill>
                            <a:sysClr val="windowText" lastClr="000000"/>
                          </a:solidFill>
                        </a:rPr>
                        <a:t>(r.t)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Taux d’accroissement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Discret, 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λ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Instantané, r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Population stable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λ</a:t>
                      </a:r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 = 1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r = 0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Temps de doublement de N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Ln(2) / Ln(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λ</a:t>
                      </a:r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ysClr val="windowText" lastClr="000000"/>
                          </a:solidFill>
                        </a:rPr>
                        <a:t>Ln(2) / r</a:t>
                      </a:r>
                      <a:endParaRPr lang="fr-CH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332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76920" y="44624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« Applicabilité » des deux modèles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8182" y="908720"/>
            <a:ext cx="1471675" cy="1398091"/>
            <a:chOff x="688182" y="1268760"/>
            <a:chExt cx="1471675" cy="1398091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5" b="89895" l="2000" r="9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82" y="1268760"/>
              <a:ext cx="1471675" cy="1398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56652">
              <a:off x="1187975" y="1578395"/>
              <a:ext cx="389409" cy="38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6652">
            <a:off x="1229315" y="2272609"/>
            <a:ext cx="389409" cy="3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12589" y="1556792"/>
            <a:ext cx="6163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1 couple d’éléphant </a:t>
            </a:r>
            <a:r>
              <a:rPr lang="fr-CH" dirty="0">
                <a:solidFill>
                  <a:srgbClr val="000000"/>
                </a:solidFill>
                <a:sym typeface="Wingdings" panose="05000000000000000000" pitchFamily="2" charset="2"/>
              </a:rPr>
              <a:t> 19 000 000 d’éléphants en 750 ans</a:t>
            </a:r>
            <a:endParaRPr lang="fr-CH" dirty="0">
              <a:solidFill>
                <a:srgbClr val="000000"/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8887"/>
          <a:stretch/>
        </p:blipFill>
        <p:spPr bwMode="auto">
          <a:xfrm>
            <a:off x="1567507" y="2209454"/>
            <a:ext cx="77933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878" b="65918" l="4545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31" r="50000" b="33739"/>
          <a:stretch/>
        </p:blipFill>
        <p:spPr bwMode="auto">
          <a:xfrm>
            <a:off x="837353" y="2467313"/>
            <a:ext cx="779333" cy="76676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512589" y="2378770"/>
            <a:ext cx="616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1 couple de mouche domestique </a:t>
            </a:r>
            <a:r>
              <a:rPr lang="fr-CH" dirty="0">
                <a:solidFill>
                  <a:srgbClr val="000000"/>
                </a:solidFill>
                <a:sym typeface="Wingdings" panose="05000000000000000000" pitchFamily="2" charset="2"/>
              </a:rPr>
              <a:t> 5 598 000 000 000 de mouches en … 1 an !!!</a:t>
            </a:r>
            <a:endParaRPr lang="fr-CH" dirty="0">
              <a:solidFill>
                <a:srgbClr val="000000"/>
              </a:solidFill>
            </a:endParaRPr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40352" y="435813"/>
            <a:ext cx="487363" cy="48736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99774" y="3686919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Modèles exponentiels non réalistes, car :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363654" y="4365104"/>
            <a:ext cx="686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0000"/>
                </a:solidFill>
              </a:rPr>
              <a:t>Les ressources ne sont jamais illimitées, d’autant plus lorsque l’effectif de la population augmente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369740" y="5301208"/>
            <a:ext cx="686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0000"/>
                </a:solidFill>
              </a:rPr>
              <a:t>Les populations sont «rarement» fermées, l’émigration peut être une réponse au manque de ressource / espace.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18303" y="630932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Mais…</a:t>
            </a:r>
          </a:p>
        </p:txBody>
      </p:sp>
      <p:pic>
        <p:nvPicPr>
          <p:cNvPr id="12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60155" y="1026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4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1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8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76920" y="44624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« Applicabilité » des deux modèles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205638"/>
              </p:ext>
            </p:extLst>
          </p:nvPr>
        </p:nvGraphicFramePr>
        <p:xfrm>
          <a:off x="4620980" y="1340768"/>
          <a:ext cx="4487524" cy="2605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Feuille de calcul" r:id="rId5" imgW="6507394" imgH="3779568" progId="Excel.Sheet.8">
                  <p:embed/>
                </p:oleObj>
              </mc:Choice>
              <mc:Fallback>
                <p:oleObj name="Feuille de calcul" r:id="rId5" imgW="6507394" imgH="377956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0980" y="1340768"/>
                        <a:ext cx="4487524" cy="26056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7" descr="Roosevelt Elk (cervus canadensis roosevelti)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33" y="1394309"/>
            <a:ext cx="1301416" cy="86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36291" y="980728"/>
            <a:ext cx="437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</a:rPr>
              <a:t>Cas de la colonisation d’un nouveau milieu par une espèce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3529" y="1988840"/>
            <a:ext cx="437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Ex. Cerf du Canada </a:t>
            </a:r>
            <a:r>
              <a:rPr lang="fr-CH" sz="1200" dirty="0">
                <a:solidFill>
                  <a:srgbClr val="000000"/>
                </a:solidFill>
              </a:rPr>
              <a:t>(</a:t>
            </a:r>
            <a:r>
              <a:rPr lang="fr-CH" sz="1200" i="1" dirty="0" err="1">
                <a:solidFill>
                  <a:srgbClr val="000000"/>
                </a:solidFill>
              </a:rPr>
              <a:t>Cervus</a:t>
            </a:r>
            <a:r>
              <a:rPr lang="fr-CH" sz="1200" i="1" dirty="0">
                <a:solidFill>
                  <a:srgbClr val="000000"/>
                </a:solidFill>
              </a:rPr>
              <a:t> </a:t>
            </a:r>
            <a:r>
              <a:rPr lang="fr-CH" sz="1200" i="1" dirty="0" err="1">
                <a:solidFill>
                  <a:srgbClr val="000000"/>
                </a:solidFill>
              </a:rPr>
              <a:t>canadensis</a:t>
            </a:r>
            <a:r>
              <a:rPr lang="fr-CH" sz="1200" i="1" dirty="0">
                <a:solidFill>
                  <a:srgbClr val="000000"/>
                </a:solidFill>
              </a:rPr>
              <a:t> </a:t>
            </a:r>
            <a:r>
              <a:rPr lang="fr-CH" sz="1200" i="1" dirty="0" err="1">
                <a:solidFill>
                  <a:srgbClr val="000000"/>
                </a:solidFill>
              </a:rPr>
              <a:t>roosevelti</a:t>
            </a:r>
            <a:r>
              <a:rPr lang="fr-CH" sz="1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529" y="2564904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5 mâles + 3 femelles introduits sur une île de 300 km</a:t>
            </a:r>
            <a:r>
              <a:rPr lang="fr-CH" baseline="30000" dirty="0">
                <a:solidFill>
                  <a:srgbClr val="000000"/>
                </a:solidFill>
              </a:rPr>
              <a:t>2</a:t>
            </a:r>
            <a:r>
              <a:rPr lang="fr-CH" dirty="0">
                <a:solidFill>
                  <a:srgbClr val="000000"/>
                </a:solidFill>
              </a:rPr>
              <a:t> en 1929.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</a:rPr>
              <a:t>En 1958 </a:t>
            </a:r>
            <a:r>
              <a:rPr lang="fr-CH" b="1" dirty="0">
                <a:solidFill>
                  <a:srgbClr val="000000"/>
                </a:solidFill>
                <a:sym typeface="Wingdings" panose="05000000000000000000" pitchFamily="2" charset="2"/>
              </a:rPr>
              <a:t> 800 individus</a:t>
            </a:r>
            <a:endParaRPr lang="fr-CH" b="1" dirty="0">
              <a:solidFill>
                <a:srgbClr val="00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23529" y="4139788"/>
            <a:ext cx="471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Ex. Eléphant d’Afrique </a:t>
            </a:r>
            <a:r>
              <a:rPr lang="fr-CH" sz="1200" dirty="0">
                <a:solidFill>
                  <a:srgbClr val="000000"/>
                </a:solidFill>
              </a:rPr>
              <a:t>(</a:t>
            </a:r>
            <a:r>
              <a:rPr lang="fr-CH" sz="1200" i="1" dirty="0" err="1">
                <a:solidFill>
                  <a:srgbClr val="000000"/>
                </a:solidFill>
              </a:rPr>
              <a:t>Cervus</a:t>
            </a:r>
            <a:r>
              <a:rPr lang="fr-CH" sz="1200" i="1" dirty="0">
                <a:solidFill>
                  <a:srgbClr val="000000"/>
                </a:solidFill>
              </a:rPr>
              <a:t> </a:t>
            </a:r>
            <a:r>
              <a:rPr lang="fr-CH" sz="1200" i="1" dirty="0" err="1">
                <a:solidFill>
                  <a:srgbClr val="000000"/>
                </a:solidFill>
              </a:rPr>
              <a:t>canadensis</a:t>
            </a:r>
            <a:r>
              <a:rPr lang="fr-CH" sz="1200" i="1" dirty="0">
                <a:solidFill>
                  <a:srgbClr val="000000"/>
                </a:solidFill>
              </a:rPr>
              <a:t> </a:t>
            </a:r>
            <a:r>
              <a:rPr lang="fr-CH" sz="1200" i="1" dirty="0" err="1">
                <a:solidFill>
                  <a:srgbClr val="000000"/>
                </a:solidFill>
              </a:rPr>
              <a:t>roosevelti</a:t>
            </a:r>
            <a:r>
              <a:rPr lang="fr-CH" sz="1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51360" y="473791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5 individus en 1905.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Création du Parc en 1926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</a:rPr>
              <a:t>En 1960 </a:t>
            </a:r>
            <a:r>
              <a:rPr lang="fr-CH" b="1" dirty="0">
                <a:solidFill>
                  <a:srgbClr val="000000"/>
                </a:solidFill>
                <a:sym typeface="Wingdings" panose="05000000000000000000" pitchFamily="2" charset="2"/>
              </a:rPr>
              <a:t> 6000 individus</a:t>
            </a:r>
            <a:endParaRPr lang="fr-CH" b="1" dirty="0">
              <a:solidFill>
                <a:srgbClr val="000000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4890690" y="3809945"/>
            <a:ext cx="4151395" cy="3003431"/>
            <a:chOff x="4890690" y="3717031"/>
            <a:chExt cx="4151395" cy="3003431"/>
          </a:xfrm>
        </p:grpSpPr>
        <p:grpSp>
          <p:nvGrpSpPr>
            <p:cNvPr id="12" name="Groupe 11"/>
            <p:cNvGrpSpPr/>
            <p:nvPr/>
          </p:nvGrpSpPr>
          <p:grpSpPr>
            <a:xfrm>
              <a:off x="4890690" y="3717031"/>
              <a:ext cx="3747438" cy="2808133"/>
              <a:chOff x="4890690" y="3717031"/>
              <a:chExt cx="3747438" cy="2808133"/>
            </a:xfrm>
          </p:grpSpPr>
          <p:pic>
            <p:nvPicPr>
              <p:cNvPr id="37893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0690" y="3717031"/>
                <a:ext cx="3747438" cy="2808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ectangle à coins arrondis 8"/>
              <p:cNvSpPr/>
              <p:nvPr/>
            </p:nvSpPr>
            <p:spPr>
              <a:xfrm>
                <a:off x="6895306" y="3750940"/>
                <a:ext cx="1094584" cy="72008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7624709" y="6474241"/>
              <a:ext cx="14173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sz="1000" i="1" dirty="0">
                  <a:solidFill>
                    <a:srgbClr val="000000"/>
                  </a:solidFill>
                </a:rPr>
                <a:t>In. Anselme B. (2015)</a:t>
              </a:r>
            </a:p>
          </p:txBody>
        </p:sp>
      </p:grpSp>
      <p:pic>
        <p:nvPicPr>
          <p:cNvPr id="16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4498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3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06450" y="115888"/>
            <a:ext cx="8229600" cy="720725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fr-CH" altLang="fr-FR" dirty="0" smtClean="0">
                <a:solidFill>
                  <a:srgbClr val="FF0000"/>
                </a:solidFill>
                <a:latin typeface="Calibri" pitchFamily="34" charset="0"/>
              </a:rPr>
              <a:t>Plan du cours</a:t>
            </a:r>
            <a:endParaRPr lang="fr-FR" altLang="fr-FR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1116657" y="1196752"/>
            <a:ext cx="7343775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 typeface="+mj-lt"/>
              <a:buAutoNum type="arabicPeriod" startAt="2"/>
            </a:pPr>
            <a:r>
              <a:rPr lang="fr-CH" altLang="fr-FR" b="1" noProof="1">
                <a:solidFill>
                  <a:srgbClr val="000000"/>
                </a:solidFill>
              </a:rPr>
              <a:t>Ecologie des populations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	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600" b="1" noProof="1">
                <a:solidFill>
                  <a:srgbClr val="000000"/>
                </a:solidFill>
              </a:rPr>
              <a:t>2.1	Introduction &amp; Définition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	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600" b="1" noProof="1">
                <a:solidFill>
                  <a:srgbClr val="000000"/>
                </a:solidFill>
              </a:rPr>
              <a:t>2.2	Structures de population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	</a:t>
            </a:r>
          </a:p>
          <a:p>
            <a:pPr lvl="2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2.2.1	Densité / Biomasse	</a:t>
            </a:r>
          </a:p>
          <a:p>
            <a:pPr lvl="2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2.2.2	Structure spatiale	</a:t>
            </a:r>
          </a:p>
          <a:p>
            <a:pPr lvl="2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2.2.3	Structure démographique	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srgbClr val="000000"/>
                </a:solidFill>
              </a:rPr>
              <a:t>	</a:t>
            </a:r>
            <a:r>
              <a:rPr lang="fr-CH" altLang="fr-FR" sz="1400" b="1" noProof="1">
                <a:solidFill>
                  <a:srgbClr val="000000"/>
                </a:solidFill>
              </a:rPr>
              <a:t>2.2.4	Structure génétique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endParaRPr lang="fr-CH" altLang="fr-FR" sz="1400" b="1" dirty="0">
              <a:solidFill>
                <a:srgbClr val="000000"/>
              </a:solidFill>
            </a:endParaRP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600" b="1" noProof="1">
                <a:solidFill>
                  <a:srgbClr val="000000"/>
                </a:solidFill>
              </a:rPr>
              <a:t>2.</a:t>
            </a:r>
            <a:r>
              <a:rPr lang="fr-CH" altLang="fr-FR" sz="1600" b="1" dirty="0">
                <a:solidFill>
                  <a:srgbClr val="000000"/>
                </a:solidFill>
              </a:rPr>
              <a:t>3</a:t>
            </a:r>
            <a:r>
              <a:rPr lang="fr-CH" altLang="fr-FR" sz="1600" b="1" noProof="1">
                <a:solidFill>
                  <a:srgbClr val="000000"/>
                </a:solidFill>
              </a:rPr>
              <a:t>	Dynamique temporelle</a:t>
            </a:r>
            <a:endParaRPr lang="fr-CH" altLang="fr-FR" sz="1600" b="1" dirty="0">
              <a:solidFill>
                <a:srgbClr val="000000"/>
              </a:solidFill>
            </a:endParaRP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	 2.</a:t>
            </a:r>
            <a:r>
              <a:rPr lang="fr-CH" altLang="fr-FR" sz="1400" b="1" dirty="0">
                <a:solidFill>
                  <a:srgbClr val="000000"/>
                </a:solidFill>
              </a:rPr>
              <a:t>3</a:t>
            </a:r>
            <a:r>
              <a:rPr lang="fr-CH" altLang="fr-FR" sz="1400" b="1" noProof="1">
                <a:solidFill>
                  <a:srgbClr val="000000"/>
                </a:solidFill>
              </a:rPr>
              <a:t>.1	Variabilité des effectifs</a:t>
            </a:r>
            <a:endParaRPr lang="fr-CH" altLang="fr-FR" sz="1400" b="1" dirty="0">
              <a:solidFill>
                <a:srgbClr val="000000"/>
              </a:solidFill>
            </a:endParaRP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srgbClr val="000000"/>
                </a:solidFill>
              </a:rPr>
              <a:t>	 2.3.2	Croissance exponentielle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srgbClr val="000000"/>
                </a:solidFill>
              </a:rPr>
              <a:t>	 2.3.3	Croissance logistique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403648" y="4797152"/>
            <a:ext cx="5832648" cy="1099170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69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1"/>
    </mc:Choice>
    <mc:Fallback xmlns="">
      <p:transition spd="slow" advTm="54871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0336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50825" y="188913"/>
            <a:ext cx="6985471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Variation des effectifs d’une population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25" y="2564904"/>
            <a:ext cx="609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" b="9489"/>
          <a:stretch/>
        </p:blipFill>
        <p:spPr bwMode="auto">
          <a:xfrm>
            <a:off x="403176" y="3552329"/>
            <a:ext cx="1664952" cy="260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r="36752"/>
          <a:stretch/>
        </p:blipFill>
        <p:spPr bwMode="auto">
          <a:xfrm>
            <a:off x="395536" y="1196752"/>
            <a:ext cx="1900571" cy="196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555776" y="1124744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Thomas R. Malthus (1766 – 1834)</a:t>
            </a:r>
          </a:p>
        </p:txBody>
      </p:sp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3443" y="420687"/>
            <a:ext cx="487363" cy="487363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33443" y="1124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2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7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6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50825" y="188913"/>
            <a:ext cx="6985471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Variation des effectifs d’une population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95536" y="980728"/>
            <a:ext cx="1837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 smtClean="0">
                <a:solidFill>
                  <a:srgbClr val="000000"/>
                </a:solidFill>
              </a:rPr>
              <a:t>4 processus :</a:t>
            </a:r>
            <a:endParaRPr lang="fr-FR" altLang="fr-FR" sz="2000" b="1" dirty="0">
              <a:solidFill>
                <a:srgbClr val="000000"/>
              </a:solidFill>
            </a:endParaRPr>
          </a:p>
        </p:txBody>
      </p:sp>
      <p:sp>
        <p:nvSpPr>
          <p:cNvPr id="28729" name="Text Box 57"/>
          <p:cNvSpPr txBox="1">
            <a:spLocks noChangeArrowheads="1"/>
          </p:cNvSpPr>
          <p:nvPr/>
        </p:nvSpPr>
        <p:spPr bwMode="auto">
          <a:xfrm>
            <a:off x="605441" y="1498923"/>
            <a:ext cx="6567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600" dirty="0" smtClean="0">
                <a:solidFill>
                  <a:srgbClr val="000000"/>
                </a:solidFill>
              </a:rPr>
              <a:t>La </a:t>
            </a:r>
            <a:r>
              <a:rPr lang="fr-CH" altLang="fr-FR" sz="1600" b="1" dirty="0" smtClean="0">
                <a:solidFill>
                  <a:srgbClr val="000000"/>
                </a:solidFill>
              </a:rPr>
              <a:t>natalité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endParaRPr lang="fr-CH" altLang="fr-FR" sz="16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 smtClean="0">
                <a:solidFill>
                  <a:srgbClr val="000000"/>
                </a:solidFill>
              </a:rPr>
              <a:t>	</a:t>
            </a:r>
            <a:r>
              <a:rPr lang="fr-CH" altLang="fr-FR" sz="1600" b="1" dirty="0" smtClean="0">
                <a:solidFill>
                  <a:srgbClr val="000000"/>
                </a:solidFill>
              </a:rPr>
              <a:t>B</a:t>
            </a:r>
            <a:r>
              <a:rPr lang="fr-CH" altLang="fr-FR" sz="1600" dirty="0" smtClean="0">
                <a:solidFill>
                  <a:srgbClr val="000000"/>
                </a:solidFill>
              </a:rPr>
              <a:t> (pour ‘</a:t>
            </a:r>
            <a:r>
              <a:rPr lang="fr-CH" altLang="fr-FR" sz="1600" dirty="0" err="1" smtClean="0">
                <a:solidFill>
                  <a:srgbClr val="000000"/>
                </a:solidFill>
              </a:rPr>
              <a:t>births</a:t>
            </a:r>
            <a:r>
              <a:rPr lang="fr-CH" altLang="fr-FR" sz="1600" dirty="0" smtClean="0">
                <a:solidFill>
                  <a:srgbClr val="000000"/>
                </a:solidFill>
              </a:rPr>
              <a:t>’) = nombre de naissances par unité de temps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605441" y="2540134"/>
            <a:ext cx="62039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600" dirty="0" smtClean="0">
                <a:solidFill>
                  <a:srgbClr val="000000"/>
                </a:solidFill>
              </a:rPr>
              <a:t>La </a:t>
            </a:r>
            <a:r>
              <a:rPr lang="fr-CH" altLang="fr-FR" sz="1600" b="1" dirty="0" smtClean="0">
                <a:solidFill>
                  <a:srgbClr val="000000"/>
                </a:solidFill>
              </a:rPr>
              <a:t>mortalité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endParaRPr lang="fr-CH" altLang="fr-FR" sz="16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>
                <a:solidFill>
                  <a:srgbClr val="000000"/>
                </a:solidFill>
              </a:rPr>
              <a:t>	</a:t>
            </a:r>
            <a:r>
              <a:rPr lang="fr-CH" altLang="fr-FR" sz="1600" b="1" dirty="0" smtClean="0">
                <a:solidFill>
                  <a:srgbClr val="000000"/>
                </a:solidFill>
              </a:rPr>
              <a:t>D</a:t>
            </a:r>
            <a:r>
              <a:rPr lang="fr-CH" altLang="fr-FR" sz="1600" dirty="0" smtClean="0">
                <a:solidFill>
                  <a:srgbClr val="000000"/>
                </a:solidFill>
              </a:rPr>
              <a:t> (pour ‘</a:t>
            </a:r>
            <a:r>
              <a:rPr lang="fr-CH" altLang="fr-FR" sz="1600" dirty="0" err="1" smtClean="0">
                <a:solidFill>
                  <a:srgbClr val="000000"/>
                </a:solidFill>
              </a:rPr>
              <a:t>deaths</a:t>
            </a:r>
            <a:r>
              <a:rPr lang="fr-CH" altLang="fr-FR" sz="1600" dirty="0" smtClean="0">
                <a:solidFill>
                  <a:srgbClr val="000000"/>
                </a:solidFill>
              </a:rPr>
              <a:t>’) = nombre de décès par unité de temps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612267" y="3548246"/>
            <a:ext cx="84962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600" dirty="0" smtClean="0">
                <a:solidFill>
                  <a:srgbClr val="000000"/>
                </a:solidFill>
              </a:rPr>
              <a:t>L’</a:t>
            </a:r>
            <a:r>
              <a:rPr lang="fr-CH" altLang="fr-FR" sz="1600" b="1" dirty="0" smtClean="0">
                <a:solidFill>
                  <a:srgbClr val="000000"/>
                </a:solidFill>
              </a:rPr>
              <a:t>immigration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endParaRPr lang="fr-CH" altLang="fr-FR" sz="16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 smtClean="0">
                <a:solidFill>
                  <a:srgbClr val="000000"/>
                </a:solidFill>
              </a:rPr>
              <a:t>	</a:t>
            </a:r>
            <a:r>
              <a:rPr lang="fr-CH" altLang="fr-FR" sz="1600" b="1" dirty="0" smtClean="0">
                <a:solidFill>
                  <a:srgbClr val="000000"/>
                </a:solidFill>
              </a:rPr>
              <a:t>I</a:t>
            </a:r>
            <a:r>
              <a:rPr lang="fr-CH" altLang="fr-FR" sz="1600" dirty="0" smtClean="0">
                <a:solidFill>
                  <a:srgbClr val="000000"/>
                </a:solidFill>
              </a:rPr>
              <a:t> (pour ‘immigrants’) = nombre d’individus entrant dans la pop. par unité de temps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/>
        </p:nvSpPr>
        <p:spPr bwMode="auto">
          <a:xfrm>
            <a:off x="605441" y="4556358"/>
            <a:ext cx="82445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600" dirty="0" smtClean="0">
                <a:solidFill>
                  <a:srgbClr val="000000"/>
                </a:solidFill>
              </a:rPr>
              <a:t>L’</a:t>
            </a:r>
            <a:r>
              <a:rPr lang="fr-CH" altLang="fr-FR" sz="1600" b="1" dirty="0" smtClean="0">
                <a:solidFill>
                  <a:srgbClr val="000000"/>
                </a:solidFill>
              </a:rPr>
              <a:t>émigration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endParaRPr lang="fr-CH" altLang="fr-FR" sz="16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 smtClean="0">
                <a:solidFill>
                  <a:srgbClr val="000000"/>
                </a:solidFill>
              </a:rPr>
              <a:t>	</a:t>
            </a:r>
            <a:r>
              <a:rPr lang="fr-CH" altLang="fr-FR" sz="1600" b="1" dirty="0" smtClean="0">
                <a:solidFill>
                  <a:srgbClr val="000000"/>
                </a:solidFill>
              </a:rPr>
              <a:t>E</a:t>
            </a:r>
            <a:r>
              <a:rPr lang="fr-CH" altLang="fr-FR" sz="1600" dirty="0" smtClean="0">
                <a:solidFill>
                  <a:srgbClr val="000000"/>
                </a:solidFill>
              </a:rPr>
              <a:t> (pour ‘</a:t>
            </a:r>
            <a:r>
              <a:rPr lang="fr-CH" altLang="fr-FR" sz="1600" dirty="0" err="1" smtClean="0">
                <a:solidFill>
                  <a:srgbClr val="000000"/>
                </a:solidFill>
              </a:rPr>
              <a:t>emigrants</a:t>
            </a:r>
            <a:r>
              <a:rPr lang="fr-CH" altLang="fr-FR" sz="1600" dirty="0" smtClean="0">
                <a:solidFill>
                  <a:srgbClr val="000000"/>
                </a:solidFill>
              </a:rPr>
              <a:t>’) = nombre d’individus sortant de la pop. par unité de temps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/>
        </p:nvSpPr>
        <p:spPr bwMode="auto">
          <a:xfrm>
            <a:off x="2232898" y="5661248"/>
            <a:ext cx="3429144" cy="400110"/>
          </a:xfrm>
          <a:prstGeom prst="rect">
            <a:avLst/>
          </a:prstGeom>
          <a:solidFill>
            <a:srgbClr val="FF99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 smtClean="0">
                <a:solidFill>
                  <a:srgbClr val="FFFFFF"/>
                </a:solidFill>
              </a:rPr>
              <a:t>N</a:t>
            </a:r>
            <a:r>
              <a:rPr lang="fr-CH" altLang="fr-FR" sz="2000" b="1" baseline="-25000" dirty="0" smtClean="0">
                <a:solidFill>
                  <a:srgbClr val="FFFFFF"/>
                </a:solidFill>
              </a:rPr>
              <a:t>t+1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 - N</a:t>
            </a:r>
            <a:r>
              <a:rPr lang="fr-CH" altLang="fr-FR" sz="2000" b="1" baseline="-25000" dirty="0" smtClean="0">
                <a:solidFill>
                  <a:srgbClr val="FFFFFF"/>
                </a:solidFill>
              </a:rPr>
              <a:t>t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 = ∆N = </a:t>
            </a:r>
            <a:r>
              <a:rPr lang="fr-CH" altLang="fr-FR" sz="2000" b="1" dirty="0">
                <a:solidFill>
                  <a:srgbClr val="FFFFFF"/>
                </a:solidFill>
              </a:rPr>
              <a:t>B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 – </a:t>
            </a:r>
            <a:r>
              <a:rPr lang="fr-CH" altLang="fr-FR" sz="2000" b="1" dirty="0">
                <a:solidFill>
                  <a:srgbClr val="FFFFFF"/>
                </a:solidFill>
              </a:rPr>
              <a:t>D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 + </a:t>
            </a:r>
            <a:r>
              <a:rPr lang="fr-CH" altLang="fr-FR" sz="2000" b="1" dirty="0">
                <a:solidFill>
                  <a:srgbClr val="FFFFFF"/>
                </a:solidFill>
              </a:rPr>
              <a:t>I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 - </a:t>
            </a:r>
            <a:r>
              <a:rPr lang="fr-CH" altLang="fr-FR" sz="2000" b="1" dirty="0">
                <a:solidFill>
                  <a:srgbClr val="FFFFFF"/>
                </a:solidFill>
              </a:rPr>
              <a:t>E</a:t>
            </a:r>
            <a:endParaRPr lang="fr-FR" altLang="fr-FR" sz="2000" b="1" dirty="0">
              <a:solidFill>
                <a:srgbClr val="FFFFFF"/>
              </a:solidFill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1566714" y="5651723"/>
            <a:ext cx="288032" cy="400110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3" name="Accolade ouvrante 2"/>
          <p:cNvSpPr/>
          <p:nvPr/>
        </p:nvSpPr>
        <p:spPr>
          <a:xfrm>
            <a:off x="4317876" y="5846897"/>
            <a:ext cx="216024" cy="568339"/>
          </a:xfrm>
          <a:prstGeom prst="leftBrace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14" name="Accolade ouvrante 13"/>
          <p:cNvSpPr/>
          <p:nvPr/>
        </p:nvSpPr>
        <p:spPr>
          <a:xfrm>
            <a:off x="5176639" y="5848697"/>
            <a:ext cx="216024" cy="568339"/>
          </a:xfrm>
          <a:prstGeom prst="leftBrace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4" name="Arc 3"/>
          <p:cNvSpPr/>
          <p:nvPr/>
        </p:nvSpPr>
        <p:spPr>
          <a:xfrm rot="10800000">
            <a:off x="5284652" y="6138376"/>
            <a:ext cx="439477" cy="360040"/>
          </a:xfrm>
          <a:prstGeom prst="arc">
            <a:avLst>
              <a:gd name="adj1" fmla="val 14980588"/>
              <a:gd name="adj2" fmla="val 160196"/>
            </a:avLst>
          </a:prstGeom>
          <a:ln w="28575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 rot="10380706">
            <a:off x="4058756" y="6155655"/>
            <a:ext cx="439477" cy="360040"/>
          </a:xfrm>
          <a:prstGeom prst="arc">
            <a:avLst>
              <a:gd name="adj1" fmla="val 14980588"/>
              <a:gd name="adj2" fmla="val 160196"/>
            </a:avLst>
          </a:prstGeom>
          <a:ln w="28575">
            <a:solidFill>
              <a:schemeClr val="bg1"/>
            </a:solidFill>
            <a:headEnd type="triangle" w="med" len="med"/>
            <a:tailEnd type="none" w="med" len="med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27855" y="6334331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dirty="0">
                <a:solidFill>
                  <a:srgbClr val="000000"/>
                </a:solidFill>
              </a:rPr>
              <a:t>« Solde migratoire »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664835" y="6368786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dirty="0">
                <a:solidFill>
                  <a:srgbClr val="000000"/>
                </a:solidFill>
              </a:rPr>
              <a:t>« Solde naturel »</a:t>
            </a:r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420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3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50825" y="188913"/>
            <a:ext cx="6985471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>
                <a:solidFill>
                  <a:srgbClr val="FF6600"/>
                </a:solidFill>
                <a:latin typeface="Calibri" pitchFamily="34" charset="0"/>
              </a:rPr>
              <a:t>M</a:t>
            </a: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odèles et hypothèses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61516" y="980728"/>
            <a:ext cx="32191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 smtClean="0">
                <a:solidFill>
                  <a:srgbClr val="000000"/>
                </a:solidFill>
              </a:rPr>
              <a:t>Hypothèses principales :</a:t>
            </a:r>
            <a:endParaRPr lang="fr-FR" altLang="fr-FR" sz="2000" b="1" dirty="0">
              <a:solidFill>
                <a:srgbClr val="000000"/>
              </a:solidFill>
            </a:endParaRPr>
          </a:p>
        </p:txBody>
      </p:sp>
      <p:sp>
        <p:nvSpPr>
          <p:cNvPr id="28729" name="Text Box 57"/>
          <p:cNvSpPr txBox="1">
            <a:spLocks noChangeArrowheads="1"/>
          </p:cNvSpPr>
          <p:nvPr/>
        </p:nvSpPr>
        <p:spPr bwMode="auto">
          <a:xfrm>
            <a:off x="395536" y="1512839"/>
            <a:ext cx="8557151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600" dirty="0" smtClean="0">
                <a:solidFill>
                  <a:srgbClr val="000000"/>
                </a:solidFill>
              </a:rPr>
              <a:t>Croissance de la population</a:t>
            </a:r>
            <a:endParaRPr lang="fr-CH" altLang="fr-FR" sz="1600" b="1" dirty="0" smtClean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endParaRPr lang="fr-CH" altLang="fr-FR" sz="9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 smtClean="0">
                <a:solidFill>
                  <a:srgbClr val="000000"/>
                </a:solidFill>
              </a:rPr>
              <a:t>	1 – En temps continu : naissances et mortalités interviennent n’importe quand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>
                <a:solidFill>
                  <a:srgbClr val="000000"/>
                </a:solidFill>
              </a:rPr>
              <a:t>	</a:t>
            </a:r>
            <a:r>
              <a:rPr lang="fr-CH" altLang="fr-FR" sz="1600" dirty="0" smtClean="0">
                <a:solidFill>
                  <a:srgbClr val="000000"/>
                </a:solidFill>
              </a:rPr>
              <a:t>2 – En temps discret : naissances (+ parfois morts) se font sur une période définie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398942" y="2559431"/>
            <a:ext cx="824456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600" dirty="0" smtClean="0">
                <a:solidFill>
                  <a:srgbClr val="000000"/>
                </a:solidFill>
              </a:rPr>
              <a:t>Taux de croissance de la population</a:t>
            </a:r>
            <a:endParaRPr lang="fr-CH" altLang="fr-FR" sz="1600" b="1" dirty="0" smtClean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endParaRPr lang="fr-CH" altLang="fr-FR" sz="9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>
                <a:solidFill>
                  <a:srgbClr val="000000"/>
                </a:solidFill>
              </a:rPr>
              <a:t>	</a:t>
            </a:r>
            <a:r>
              <a:rPr lang="fr-CH" altLang="fr-FR" sz="1600" dirty="0" smtClean="0">
                <a:solidFill>
                  <a:srgbClr val="000000"/>
                </a:solidFill>
              </a:rPr>
              <a:t>1 – Constant : taux de natalité et mortalité ne varient pas, ressources illimitées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>
                <a:solidFill>
                  <a:srgbClr val="000000"/>
                </a:solidFill>
              </a:rPr>
              <a:t>	</a:t>
            </a:r>
            <a:r>
              <a:rPr lang="fr-CH" altLang="fr-FR" sz="1600" dirty="0" smtClean="0">
                <a:solidFill>
                  <a:srgbClr val="000000"/>
                </a:solidFill>
              </a:rPr>
              <a:t>(cf. modèles géométrique, exponentiel)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 smtClean="0">
                <a:solidFill>
                  <a:srgbClr val="000000"/>
                </a:solidFill>
              </a:rPr>
              <a:t>	2 – Le taux ce croissance est aléatoire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>
                <a:solidFill>
                  <a:srgbClr val="000000"/>
                </a:solidFill>
              </a:rPr>
              <a:t>	</a:t>
            </a:r>
            <a:r>
              <a:rPr lang="fr-CH" altLang="fr-FR" sz="1600" dirty="0" smtClean="0">
                <a:solidFill>
                  <a:srgbClr val="000000"/>
                </a:solidFill>
              </a:rPr>
              <a:t>3 – Le taux de natalité diminue (et/ou mortalité augmente) avec épuisement 	des ressources (cf. modèle logistique)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17" name="Text Box 57"/>
          <p:cNvSpPr txBox="1">
            <a:spLocks noChangeArrowheads="1"/>
          </p:cNvSpPr>
          <p:nvPr/>
        </p:nvSpPr>
        <p:spPr bwMode="auto">
          <a:xfrm>
            <a:off x="395536" y="4374556"/>
            <a:ext cx="8244565" cy="117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600" dirty="0" smtClean="0">
                <a:solidFill>
                  <a:srgbClr val="000000"/>
                </a:solidFill>
              </a:rPr>
              <a:t>Âge / taille des individus</a:t>
            </a:r>
            <a:endParaRPr lang="fr-CH" altLang="fr-FR" sz="1600" b="1" dirty="0" smtClean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endParaRPr lang="fr-CH" altLang="fr-FR" sz="9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>
                <a:solidFill>
                  <a:srgbClr val="000000"/>
                </a:solidFill>
              </a:rPr>
              <a:t>	</a:t>
            </a:r>
            <a:r>
              <a:rPr lang="fr-CH" altLang="fr-FR" sz="1600" dirty="0" smtClean="0">
                <a:solidFill>
                  <a:srgbClr val="000000"/>
                </a:solidFill>
              </a:rPr>
              <a:t>1 – Pas d’effet de l’âge / taille des </a:t>
            </a:r>
            <a:r>
              <a:rPr lang="fr-CH" altLang="fr-FR" sz="1600" dirty="0" err="1" smtClean="0">
                <a:solidFill>
                  <a:srgbClr val="000000"/>
                </a:solidFill>
              </a:rPr>
              <a:t>indiv</a:t>
            </a:r>
            <a:r>
              <a:rPr lang="fr-CH" altLang="fr-FR" sz="1600" dirty="0" smtClean="0">
                <a:solidFill>
                  <a:srgbClr val="000000"/>
                </a:solidFill>
              </a:rPr>
              <a:t>. sur le taux de natalité ni de mortalité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>
                <a:solidFill>
                  <a:srgbClr val="000000"/>
                </a:solidFill>
              </a:rPr>
              <a:t>	</a:t>
            </a:r>
            <a:r>
              <a:rPr lang="fr-CH" altLang="fr-FR" sz="1600" dirty="0" smtClean="0">
                <a:solidFill>
                  <a:srgbClr val="000000"/>
                </a:solidFill>
              </a:rPr>
              <a:t>2 – L’âge / taille a une influence sur taux de natalité / mortalité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18" name="Text Box 57"/>
          <p:cNvSpPr txBox="1">
            <a:spLocks noChangeArrowheads="1"/>
          </p:cNvSpPr>
          <p:nvPr/>
        </p:nvSpPr>
        <p:spPr bwMode="auto">
          <a:xfrm>
            <a:off x="395536" y="5465025"/>
            <a:ext cx="8244565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600" dirty="0" smtClean="0">
                <a:solidFill>
                  <a:srgbClr val="000000"/>
                </a:solidFill>
              </a:rPr>
              <a:t>La population est fermée</a:t>
            </a:r>
            <a:endParaRPr lang="fr-CH" altLang="fr-FR" sz="1600" b="1" dirty="0" smtClean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endParaRPr lang="fr-CH" altLang="fr-FR" sz="9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>
                <a:solidFill>
                  <a:srgbClr val="000000"/>
                </a:solidFill>
              </a:rPr>
              <a:t>	</a:t>
            </a:r>
            <a:r>
              <a:rPr lang="fr-CH" altLang="fr-FR" sz="1600" dirty="0" smtClean="0">
                <a:solidFill>
                  <a:srgbClr val="000000"/>
                </a:solidFill>
              </a:rPr>
              <a:t>1 – Immigration et émigration n’influencent pas le taux de croissance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600" dirty="0">
                <a:solidFill>
                  <a:srgbClr val="000000"/>
                </a:solidFill>
              </a:rPr>
              <a:t>	</a:t>
            </a:r>
            <a:r>
              <a:rPr lang="fr-CH" altLang="fr-FR" sz="1600" dirty="0" smtClean="0">
                <a:solidFill>
                  <a:srgbClr val="000000"/>
                </a:solidFill>
              </a:rPr>
              <a:t>2 – La population est influencée par la migration / dispersion (métapopulation)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4528" y="304799"/>
            <a:ext cx="487363" cy="487363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4528" y="878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6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17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50825" y="188913"/>
            <a:ext cx="6985471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Modèle de croissance géométrique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95536" y="1124744"/>
            <a:ext cx="17956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 smtClean="0">
                <a:solidFill>
                  <a:srgbClr val="000000"/>
                </a:solidFill>
              </a:rPr>
              <a:t>Hypothèses :</a:t>
            </a:r>
            <a:endParaRPr lang="fr-FR" altLang="fr-FR" sz="2000" b="1" dirty="0">
              <a:solidFill>
                <a:srgbClr val="000000"/>
              </a:solidFill>
            </a:endParaRPr>
          </a:p>
        </p:txBody>
      </p:sp>
      <p:sp>
        <p:nvSpPr>
          <p:cNvPr id="28729" name="Text Box 57"/>
          <p:cNvSpPr txBox="1">
            <a:spLocks noChangeArrowheads="1"/>
          </p:cNvSpPr>
          <p:nvPr/>
        </p:nvSpPr>
        <p:spPr bwMode="auto">
          <a:xfrm>
            <a:off x="605441" y="1772816"/>
            <a:ext cx="73981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800" dirty="0" smtClean="0">
                <a:solidFill>
                  <a:srgbClr val="000000"/>
                </a:solidFill>
              </a:rPr>
              <a:t>Accroissement proportionnel au nombre d’individus de la population</a:t>
            </a:r>
            <a:endParaRPr lang="fr-CH" altLang="fr-FR" sz="1800" b="1" dirty="0" smtClean="0">
              <a:solidFill>
                <a:srgbClr val="000000"/>
              </a:solidFill>
            </a:endParaRPr>
          </a:p>
        </p:txBody>
      </p:sp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605441" y="2381979"/>
            <a:ext cx="7192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800" dirty="0" smtClean="0">
                <a:solidFill>
                  <a:srgbClr val="000000"/>
                </a:solidFill>
              </a:rPr>
              <a:t>Accroissement en « temps discret » (sur une période bien définie)</a:t>
            </a:r>
            <a:endParaRPr lang="fr-CH" altLang="fr-FR" sz="1800" b="1" dirty="0" smtClean="0">
              <a:solidFill>
                <a:srgbClr val="000000"/>
              </a:solidFill>
            </a:endParaRPr>
          </a:p>
        </p:txBody>
      </p:sp>
      <p:sp>
        <p:nvSpPr>
          <p:cNvPr id="9" name="Text Box 57"/>
          <p:cNvSpPr txBox="1">
            <a:spLocks noChangeArrowheads="1"/>
          </p:cNvSpPr>
          <p:nvPr/>
        </p:nvSpPr>
        <p:spPr bwMode="auto">
          <a:xfrm>
            <a:off x="599695" y="3018438"/>
            <a:ext cx="60132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fr-CH" altLang="fr-FR" sz="1800" dirty="0" smtClean="0">
                <a:solidFill>
                  <a:srgbClr val="000000"/>
                </a:solidFill>
              </a:rPr>
              <a:t>L’ensemble des individus de la population se reproduit</a:t>
            </a:r>
            <a:endParaRPr lang="fr-CH" altLang="fr-FR" sz="1800" b="1" dirty="0" smtClean="0">
              <a:solidFill>
                <a:srgbClr val="000000"/>
              </a:solidFill>
            </a:endParaRPr>
          </a:p>
        </p:txBody>
      </p:sp>
      <p:sp>
        <p:nvSpPr>
          <p:cNvPr id="14" name="Text Box 57"/>
          <p:cNvSpPr txBox="1">
            <a:spLocks noChangeArrowheads="1"/>
          </p:cNvSpPr>
          <p:nvPr/>
        </p:nvSpPr>
        <p:spPr bwMode="auto">
          <a:xfrm>
            <a:off x="1540074" y="4077072"/>
            <a:ext cx="1510350" cy="400110"/>
          </a:xfrm>
          <a:prstGeom prst="rect">
            <a:avLst/>
          </a:prstGeom>
          <a:solidFill>
            <a:srgbClr val="FF99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 smtClean="0">
                <a:solidFill>
                  <a:srgbClr val="FFFFFF"/>
                </a:solidFill>
              </a:rPr>
              <a:t>N</a:t>
            </a:r>
            <a:r>
              <a:rPr lang="fr-CH" altLang="fr-FR" sz="2000" b="1" baseline="-25000" dirty="0" smtClean="0">
                <a:solidFill>
                  <a:srgbClr val="FFFFFF"/>
                </a:solidFill>
              </a:rPr>
              <a:t>t+1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 = </a:t>
            </a:r>
            <a:r>
              <a:rPr lang="el-GR" altLang="fr-FR" sz="2000" b="1" dirty="0" smtClean="0">
                <a:solidFill>
                  <a:srgbClr val="FFFFFF"/>
                </a:solidFill>
              </a:rPr>
              <a:t>λ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 . N</a:t>
            </a:r>
            <a:r>
              <a:rPr lang="fr-CH" altLang="fr-FR" sz="2000" b="1" baseline="-25000" dirty="0" smtClean="0">
                <a:solidFill>
                  <a:srgbClr val="FFFFFF"/>
                </a:solidFill>
              </a:rPr>
              <a:t>t</a:t>
            </a:r>
            <a:endParaRPr lang="fr-FR" altLang="fr-FR" sz="2000" b="1" dirty="0">
              <a:solidFill>
                <a:srgbClr val="FFFF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27583" y="5301208"/>
            <a:ext cx="421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Au temps t+2 : 	N</a:t>
            </a:r>
            <a:r>
              <a:rPr lang="fr-CH" baseline="-25000" dirty="0">
                <a:solidFill>
                  <a:srgbClr val="000000"/>
                </a:solidFill>
              </a:rPr>
              <a:t>t+2</a:t>
            </a:r>
            <a:r>
              <a:rPr lang="fr-CH" dirty="0">
                <a:solidFill>
                  <a:srgbClr val="000000"/>
                </a:solidFill>
              </a:rPr>
              <a:t> = </a:t>
            </a:r>
            <a:r>
              <a:rPr lang="el-GR" dirty="0">
                <a:solidFill>
                  <a:srgbClr val="000000"/>
                </a:solidFill>
              </a:rPr>
              <a:t>λ</a:t>
            </a:r>
            <a:r>
              <a:rPr lang="fr-CH" dirty="0">
                <a:solidFill>
                  <a:srgbClr val="000000"/>
                </a:solidFill>
              </a:rPr>
              <a:t> . N</a:t>
            </a:r>
            <a:r>
              <a:rPr lang="fr-CH" baseline="-25000" dirty="0">
                <a:solidFill>
                  <a:srgbClr val="000000"/>
                </a:solidFill>
              </a:rPr>
              <a:t>t+1</a:t>
            </a:r>
            <a:r>
              <a:rPr lang="fr-CH" dirty="0">
                <a:solidFill>
                  <a:srgbClr val="000000"/>
                </a:solidFill>
              </a:rPr>
              <a:t> = </a:t>
            </a:r>
            <a:r>
              <a:rPr lang="el-GR" dirty="0">
                <a:solidFill>
                  <a:srgbClr val="000000"/>
                </a:solidFill>
              </a:rPr>
              <a:t>λ</a:t>
            </a:r>
            <a:r>
              <a:rPr lang="fr-CH" baseline="30000" dirty="0">
                <a:solidFill>
                  <a:srgbClr val="000000"/>
                </a:solidFill>
              </a:rPr>
              <a:t>2 </a:t>
            </a:r>
            <a:r>
              <a:rPr lang="fr-CH" dirty="0">
                <a:solidFill>
                  <a:srgbClr val="000000"/>
                </a:solidFill>
              </a:rPr>
              <a:t>. N</a:t>
            </a:r>
            <a:r>
              <a:rPr lang="fr-CH" baseline="-25000" dirty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27584" y="5661248"/>
            <a:ext cx="421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Au temps t+3 : 	N</a:t>
            </a:r>
            <a:r>
              <a:rPr lang="fr-CH" baseline="-25000" dirty="0">
                <a:solidFill>
                  <a:srgbClr val="000000"/>
                </a:solidFill>
              </a:rPr>
              <a:t>t+3</a:t>
            </a:r>
            <a:r>
              <a:rPr lang="fr-CH" dirty="0">
                <a:solidFill>
                  <a:srgbClr val="000000"/>
                </a:solidFill>
              </a:rPr>
              <a:t> = </a:t>
            </a:r>
            <a:r>
              <a:rPr lang="el-GR" dirty="0">
                <a:solidFill>
                  <a:srgbClr val="000000"/>
                </a:solidFill>
              </a:rPr>
              <a:t>λ</a:t>
            </a:r>
            <a:r>
              <a:rPr lang="fr-CH" dirty="0">
                <a:solidFill>
                  <a:srgbClr val="000000"/>
                </a:solidFill>
              </a:rPr>
              <a:t> . N</a:t>
            </a:r>
            <a:r>
              <a:rPr lang="fr-CH" baseline="-25000" dirty="0">
                <a:solidFill>
                  <a:srgbClr val="000000"/>
                </a:solidFill>
              </a:rPr>
              <a:t>t+2</a:t>
            </a:r>
            <a:r>
              <a:rPr lang="fr-CH" dirty="0">
                <a:solidFill>
                  <a:srgbClr val="000000"/>
                </a:solidFill>
              </a:rPr>
              <a:t> = </a:t>
            </a:r>
            <a:r>
              <a:rPr lang="el-GR" dirty="0">
                <a:solidFill>
                  <a:srgbClr val="000000"/>
                </a:solidFill>
              </a:rPr>
              <a:t>λ</a:t>
            </a:r>
            <a:r>
              <a:rPr lang="fr-CH" baseline="30000" dirty="0">
                <a:solidFill>
                  <a:srgbClr val="000000"/>
                </a:solidFill>
              </a:rPr>
              <a:t>3 </a:t>
            </a:r>
            <a:r>
              <a:rPr lang="fr-CH" dirty="0">
                <a:solidFill>
                  <a:srgbClr val="000000"/>
                </a:solidFill>
              </a:rPr>
              <a:t>. N</a:t>
            </a:r>
            <a:r>
              <a:rPr lang="fr-CH" baseline="-25000" dirty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4" y="59585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080370" y="5485874"/>
            <a:ext cx="2311851" cy="400110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srgbClr val="FFFFFF"/>
                </a:solidFill>
              </a:rPr>
              <a:t>Donc : 	N</a:t>
            </a:r>
            <a:r>
              <a:rPr lang="fr-CH" sz="2000" b="1" baseline="-25000" dirty="0">
                <a:solidFill>
                  <a:srgbClr val="FFFFFF"/>
                </a:solidFill>
              </a:rPr>
              <a:t>t</a:t>
            </a:r>
            <a:r>
              <a:rPr lang="fr-CH" sz="2000" b="1" dirty="0">
                <a:solidFill>
                  <a:srgbClr val="FFFFFF"/>
                </a:solidFill>
              </a:rPr>
              <a:t> = </a:t>
            </a:r>
            <a:r>
              <a:rPr lang="el-GR" sz="2000" b="1" dirty="0">
                <a:solidFill>
                  <a:srgbClr val="FFFFFF"/>
                </a:solidFill>
              </a:rPr>
              <a:t>λ</a:t>
            </a:r>
            <a:r>
              <a:rPr lang="fr-CH" sz="2000" b="1" baseline="30000" dirty="0">
                <a:solidFill>
                  <a:srgbClr val="FFFFFF"/>
                </a:solidFill>
              </a:rPr>
              <a:t>t </a:t>
            </a:r>
            <a:r>
              <a:rPr lang="fr-CH" sz="2000" b="1" dirty="0">
                <a:solidFill>
                  <a:srgbClr val="FFFFFF"/>
                </a:solidFill>
              </a:rPr>
              <a:t>. N</a:t>
            </a:r>
            <a:r>
              <a:rPr lang="fr-CH" sz="2000" b="1" baseline="-250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77741" y="3678123"/>
            <a:ext cx="294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600" dirty="0">
                <a:solidFill>
                  <a:srgbClr val="000000"/>
                </a:solidFill>
              </a:rPr>
              <a:t>λ </a:t>
            </a:r>
            <a:r>
              <a:rPr lang="fr-CH" sz="1600" dirty="0">
                <a:solidFill>
                  <a:srgbClr val="000000"/>
                </a:solidFill>
              </a:rPr>
              <a:t>= facteur qui exprime le taux d’accroissement de la pop. à chaque intervalle de temps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5308451" y="5485874"/>
            <a:ext cx="288032" cy="400110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24" name="Flèche courbée vers le haut 23"/>
          <p:cNvSpPr/>
          <p:nvPr/>
        </p:nvSpPr>
        <p:spPr>
          <a:xfrm>
            <a:off x="2349276" y="4528170"/>
            <a:ext cx="2798787" cy="55701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pic>
        <p:nvPicPr>
          <p:cNvPr id="2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9026" y="420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3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50825" y="188913"/>
            <a:ext cx="6985471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Modèle de croissance géométrique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28729" name="Text Box 57"/>
          <p:cNvSpPr txBox="1">
            <a:spLocks noChangeArrowheads="1"/>
          </p:cNvSpPr>
          <p:nvPr/>
        </p:nvSpPr>
        <p:spPr bwMode="auto">
          <a:xfrm>
            <a:off x="467544" y="1092716"/>
            <a:ext cx="16482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 smtClean="0">
                <a:solidFill>
                  <a:srgbClr val="000000"/>
                </a:solidFill>
              </a:rPr>
              <a:t>Avec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1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 </a:t>
            </a:r>
            <a:r>
              <a:rPr lang="fr-CH" altLang="fr-FR" sz="1800" dirty="0" smtClean="0">
                <a:solidFill>
                  <a:srgbClr val="000000"/>
                </a:solidFill>
              </a:rPr>
              <a:t>   N</a:t>
            </a:r>
            <a:r>
              <a:rPr lang="fr-CH" altLang="fr-FR" sz="1800" baseline="-25000" dirty="0" smtClean="0">
                <a:solidFill>
                  <a:srgbClr val="000000"/>
                </a:solidFill>
              </a:rPr>
              <a:t>0</a:t>
            </a:r>
            <a:r>
              <a:rPr lang="fr-CH" altLang="fr-FR" sz="1800" dirty="0" smtClean="0">
                <a:solidFill>
                  <a:srgbClr val="000000"/>
                </a:solidFill>
              </a:rPr>
              <a:t> = 50 </a:t>
            </a:r>
            <a:r>
              <a:rPr lang="fr-CH" altLang="fr-FR" sz="1800" dirty="0" err="1" smtClean="0">
                <a:solidFill>
                  <a:srgbClr val="000000"/>
                </a:solidFill>
              </a:rPr>
              <a:t>ind</a:t>
            </a:r>
            <a:r>
              <a:rPr lang="fr-CH" altLang="fr-FR" sz="1800" dirty="0" smtClean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 smtClean="0">
                <a:solidFill>
                  <a:srgbClr val="000000"/>
                </a:solidFill>
              </a:rPr>
              <a:t>    </a:t>
            </a:r>
            <a:r>
              <a:rPr lang="el-GR" altLang="fr-FR" sz="1800" dirty="0" smtClean="0">
                <a:solidFill>
                  <a:srgbClr val="000000"/>
                </a:solidFill>
              </a:rPr>
              <a:t>λ</a:t>
            </a:r>
            <a:r>
              <a:rPr lang="fr-CH" altLang="fr-FR" sz="1800" dirty="0" smtClean="0">
                <a:solidFill>
                  <a:srgbClr val="000000"/>
                </a:solidFill>
              </a:rPr>
              <a:t> = 2 </a:t>
            </a:r>
            <a:endParaRPr lang="fr-CH" altLang="fr-FR" sz="1800" b="1" dirty="0" smtClean="0">
              <a:solidFill>
                <a:srgbClr val="000000"/>
              </a:solidFill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1763688" y="1321893"/>
            <a:ext cx="6422686" cy="4915419"/>
            <a:chOff x="2757826" y="529805"/>
            <a:chExt cx="6422686" cy="4915419"/>
          </a:xfrm>
        </p:grpSpPr>
        <p:grpSp>
          <p:nvGrpSpPr>
            <p:cNvPr id="12" name="Groupe 11"/>
            <p:cNvGrpSpPr/>
            <p:nvPr/>
          </p:nvGrpSpPr>
          <p:grpSpPr>
            <a:xfrm>
              <a:off x="2757826" y="1738094"/>
              <a:ext cx="5448300" cy="3707130"/>
              <a:chOff x="0" y="0"/>
              <a:chExt cx="5448300" cy="3707130"/>
            </a:xfrm>
          </p:grpSpPr>
          <p:graphicFrame>
            <p:nvGraphicFramePr>
              <p:cNvPr id="13" name="Graphique 12"/>
              <p:cNvGraphicFramePr/>
              <p:nvPr>
                <p:extLst>
                  <p:ext uri="{D42A27DB-BD31-4B8C-83A1-F6EECF244321}">
                    <p14:modId xmlns:p14="http://schemas.microsoft.com/office/powerpoint/2010/main" val="2648294577"/>
                  </p:ext>
                </p:extLst>
              </p:nvPr>
            </p:nvGraphicFramePr>
            <p:xfrm>
              <a:off x="0" y="0"/>
              <a:ext cx="5448300" cy="370713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cxnSp>
            <p:nvCxnSpPr>
              <p:cNvPr id="17" name="Connecteur en angle 16"/>
              <p:cNvCxnSpPr/>
              <p:nvPr/>
            </p:nvCxnSpPr>
            <p:spPr>
              <a:xfrm flipV="1">
                <a:off x="929640" y="2815590"/>
                <a:ext cx="731520" cy="68580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8" name="Connecteur en angle 17"/>
              <p:cNvCxnSpPr/>
              <p:nvPr/>
            </p:nvCxnSpPr>
            <p:spPr>
              <a:xfrm flipV="1">
                <a:off x="1653540" y="2655570"/>
                <a:ext cx="723900" cy="160020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" name="Connecteur en angle 18"/>
              <p:cNvCxnSpPr/>
              <p:nvPr/>
            </p:nvCxnSpPr>
            <p:spPr>
              <a:xfrm flipV="1">
                <a:off x="2377440" y="2350770"/>
                <a:ext cx="723900" cy="304800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" name="Connecteur en angle 19"/>
              <p:cNvCxnSpPr/>
              <p:nvPr/>
            </p:nvCxnSpPr>
            <p:spPr>
              <a:xfrm flipV="1">
                <a:off x="3101340" y="1725930"/>
                <a:ext cx="716280" cy="624840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" name="Connecteur droit 20"/>
              <p:cNvCxnSpPr/>
              <p:nvPr/>
            </p:nvCxnSpPr>
            <p:spPr>
              <a:xfrm flipV="1">
                <a:off x="3810000" y="1718310"/>
                <a:ext cx="373380" cy="762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2" name="Connecteur droit 21"/>
              <p:cNvCxnSpPr/>
              <p:nvPr/>
            </p:nvCxnSpPr>
            <p:spPr>
              <a:xfrm flipV="1">
                <a:off x="4191000" y="483870"/>
                <a:ext cx="365760" cy="762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3" name="Connecteur droit 22"/>
              <p:cNvCxnSpPr/>
              <p:nvPr/>
            </p:nvCxnSpPr>
            <p:spPr>
              <a:xfrm flipV="1">
                <a:off x="4183380" y="491490"/>
                <a:ext cx="7620" cy="122682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4" name="Ellipse 3"/>
            <p:cNvSpPr/>
            <p:nvPr/>
          </p:nvSpPr>
          <p:spPr>
            <a:xfrm>
              <a:off x="6828159" y="2192273"/>
              <a:ext cx="226093" cy="129614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FFFFFF"/>
                </a:solidFill>
              </a:endParaRPr>
            </a:p>
          </p:txBody>
        </p:sp>
        <p:cxnSp>
          <p:nvCxnSpPr>
            <p:cNvPr id="6" name="Connecteur droit avec flèche 5"/>
            <p:cNvCxnSpPr>
              <a:stCxn id="4" idx="4"/>
            </p:cNvCxnSpPr>
            <p:nvPr/>
          </p:nvCxnSpPr>
          <p:spPr>
            <a:xfrm>
              <a:off x="6941206" y="3488417"/>
              <a:ext cx="7620" cy="1202005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>
              <a:off x="7131706" y="2842994"/>
              <a:ext cx="351768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7627490" y="2473662"/>
              <a:ext cx="155302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sz="1400" dirty="0">
                  <a:solidFill>
                    <a:srgbClr val="000000"/>
                  </a:solidFill>
                </a:rPr>
                <a:t>La croissance s’effectue à un moment précis</a:t>
              </a:r>
            </a:p>
          </p:txBody>
        </p:sp>
        <p:sp>
          <p:nvSpPr>
            <p:cNvPr id="24" name="Arc 23"/>
            <p:cNvSpPr/>
            <p:nvPr/>
          </p:nvSpPr>
          <p:spPr>
            <a:xfrm rot="7959183">
              <a:off x="2861948" y="832063"/>
              <a:ext cx="3706668" cy="3102151"/>
            </a:xfrm>
            <a:prstGeom prst="arc">
              <a:avLst>
                <a:gd name="adj1" fmla="val 13081021"/>
                <a:gd name="adj2" fmla="val 20009881"/>
              </a:avLst>
            </a:prstGeom>
            <a:ln w="38100">
              <a:solidFill>
                <a:srgbClr val="FF99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FFFFFF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381720" y="1296834"/>
              <a:ext cx="25203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sz="1400" dirty="0">
                  <a:solidFill>
                    <a:srgbClr val="000000"/>
                  </a:solidFill>
                </a:rPr>
                <a:t>La croissance est proportionnelle à l’effectif initial – </a:t>
              </a:r>
              <a:r>
                <a:rPr lang="el-GR" sz="1400" dirty="0">
                  <a:solidFill>
                    <a:srgbClr val="000000"/>
                  </a:solidFill>
                </a:rPr>
                <a:t>λ</a:t>
              </a:r>
              <a:r>
                <a:rPr lang="fr-CH" sz="1400" dirty="0">
                  <a:solidFill>
                    <a:srgbClr val="000000"/>
                  </a:solidFill>
                </a:rPr>
                <a:t> donne la «vitesse» d’accroissement</a:t>
              </a:r>
            </a:p>
          </p:txBody>
        </p:sp>
      </p:grpSp>
      <p:pic>
        <p:nvPicPr>
          <p:cNvPr id="2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359037"/>
            <a:ext cx="487363" cy="48736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35696" y="6308506"/>
            <a:ext cx="580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= modèle de croissance exponentielle en temps discret</a:t>
            </a:r>
          </a:p>
        </p:txBody>
      </p:sp>
    </p:spTree>
    <p:extLst>
      <p:ext uri="{BB962C8B-B14F-4D97-AF65-F5344CB8AC3E}">
        <p14:creationId xmlns:p14="http://schemas.microsoft.com/office/powerpoint/2010/main" val="305676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50825" y="188913"/>
            <a:ext cx="6985471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Modèle de croissance géométrique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28729" name="Text Box 57"/>
          <p:cNvSpPr txBox="1">
            <a:spLocks noChangeArrowheads="1"/>
          </p:cNvSpPr>
          <p:nvPr/>
        </p:nvSpPr>
        <p:spPr bwMode="auto">
          <a:xfrm>
            <a:off x="351384" y="2276872"/>
            <a:ext cx="16482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 smtClean="0">
                <a:solidFill>
                  <a:srgbClr val="000000"/>
                </a:solidFill>
              </a:rPr>
              <a:t>Avec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18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 </a:t>
            </a:r>
            <a:r>
              <a:rPr lang="fr-CH" altLang="fr-FR" sz="1800" dirty="0" smtClean="0">
                <a:solidFill>
                  <a:srgbClr val="000000"/>
                </a:solidFill>
              </a:rPr>
              <a:t>   N</a:t>
            </a:r>
            <a:r>
              <a:rPr lang="fr-CH" altLang="fr-FR" sz="1800" baseline="-25000" dirty="0" smtClean="0">
                <a:solidFill>
                  <a:srgbClr val="000000"/>
                </a:solidFill>
              </a:rPr>
              <a:t>0</a:t>
            </a:r>
            <a:r>
              <a:rPr lang="fr-CH" altLang="fr-FR" sz="1800" dirty="0" smtClean="0">
                <a:solidFill>
                  <a:srgbClr val="000000"/>
                </a:solidFill>
              </a:rPr>
              <a:t> = 50 </a:t>
            </a:r>
            <a:r>
              <a:rPr lang="fr-CH" altLang="fr-FR" sz="1800" dirty="0" err="1" smtClean="0">
                <a:solidFill>
                  <a:srgbClr val="000000"/>
                </a:solidFill>
              </a:rPr>
              <a:t>ind</a:t>
            </a:r>
            <a:r>
              <a:rPr lang="fr-CH" altLang="fr-FR" sz="18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411760" y="1170623"/>
            <a:ext cx="559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Effectif de la population en fonction de la valeur de </a:t>
            </a:r>
            <a:r>
              <a:rPr lang="el-GR" dirty="0">
                <a:solidFill>
                  <a:srgbClr val="000000"/>
                </a:solidFill>
              </a:rPr>
              <a:t>λ</a:t>
            </a:r>
            <a:r>
              <a:rPr lang="fr-CH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67" y="1688376"/>
            <a:ext cx="6465880" cy="390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560175" y="5733256"/>
            <a:ext cx="2768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Accroissement 	si </a:t>
            </a:r>
            <a:r>
              <a:rPr lang="el-GR" dirty="0">
                <a:solidFill>
                  <a:srgbClr val="000000"/>
                </a:solidFill>
              </a:rPr>
              <a:t>λ</a:t>
            </a:r>
            <a:r>
              <a:rPr lang="fr-CH" dirty="0">
                <a:solidFill>
                  <a:srgbClr val="000000"/>
                </a:solidFill>
              </a:rPr>
              <a:t> &gt; 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Stagnation 	si </a:t>
            </a:r>
            <a:r>
              <a:rPr lang="el-GR" dirty="0">
                <a:solidFill>
                  <a:srgbClr val="000000"/>
                </a:solidFill>
              </a:rPr>
              <a:t>λ</a:t>
            </a:r>
            <a:r>
              <a:rPr lang="fr-CH" dirty="0">
                <a:solidFill>
                  <a:srgbClr val="000000"/>
                </a:solidFill>
              </a:rPr>
              <a:t> = 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Décroissance 	si </a:t>
            </a:r>
            <a:r>
              <a:rPr lang="el-GR" dirty="0">
                <a:solidFill>
                  <a:srgbClr val="000000"/>
                </a:solidFill>
              </a:rPr>
              <a:t>λ</a:t>
            </a:r>
            <a:r>
              <a:rPr lang="fr-CH" dirty="0">
                <a:solidFill>
                  <a:srgbClr val="000000"/>
                </a:solidFill>
              </a:rPr>
              <a:t> &lt; 1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3015469" y="5939755"/>
            <a:ext cx="360040" cy="504056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997" y="420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88499" y="182246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Modèle de croissance exponentielle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dirty="0" smtClean="0">
                <a:solidFill>
                  <a:srgbClr val="FF6600"/>
                </a:solidFill>
                <a:latin typeface="Calibri" pitchFamily="34" charset="0"/>
              </a:rPr>
              <a:t>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1351" y="3284984"/>
            <a:ext cx="8314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Les effectifs B, D, et ∆N augmentent lorsque N</a:t>
            </a:r>
            <a:r>
              <a:rPr lang="fr-CH" baseline="-25000" dirty="0">
                <a:solidFill>
                  <a:srgbClr val="000000"/>
                </a:solidFill>
              </a:rPr>
              <a:t>t</a:t>
            </a:r>
            <a:r>
              <a:rPr lang="fr-CH" dirty="0">
                <a:solidFill>
                  <a:srgbClr val="000000"/>
                </a:solidFill>
              </a:rPr>
              <a:t> augmente, ou quand l’intervalle de temps augmente</a:t>
            </a:r>
          </a:p>
        </p:txBody>
      </p:sp>
      <p:sp>
        <p:nvSpPr>
          <p:cNvPr id="9" name="Text Box 57"/>
          <p:cNvSpPr txBox="1">
            <a:spLocks noChangeArrowheads="1"/>
          </p:cNvSpPr>
          <p:nvPr/>
        </p:nvSpPr>
        <p:spPr bwMode="auto">
          <a:xfrm>
            <a:off x="3110354" y="2132856"/>
            <a:ext cx="2670924" cy="846386"/>
          </a:xfrm>
          <a:prstGeom prst="rect">
            <a:avLst/>
          </a:prstGeom>
          <a:solidFill>
            <a:srgbClr val="FF99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>
                <a:solidFill>
                  <a:srgbClr val="FFFFFF"/>
                </a:solidFill>
              </a:rPr>
              <a:t>N</a:t>
            </a:r>
            <a:r>
              <a:rPr lang="fr-CH" altLang="fr-FR" sz="2000" b="1" baseline="-25000" dirty="0">
                <a:solidFill>
                  <a:srgbClr val="FFFFFF"/>
                </a:solidFill>
              </a:rPr>
              <a:t>t+1</a:t>
            </a:r>
            <a:r>
              <a:rPr lang="fr-CH" altLang="fr-FR" sz="2000" b="1" dirty="0">
                <a:solidFill>
                  <a:srgbClr val="FFFFFF"/>
                </a:solidFill>
              </a:rPr>
              <a:t> 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= N</a:t>
            </a:r>
            <a:r>
              <a:rPr lang="fr-CH" altLang="fr-FR" sz="2000" b="1" baseline="-25000" dirty="0" smtClean="0">
                <a:solidFill>
                  <a:srgbClr val="FFFFFF"/>
                </a:solidFill>
              </a:rPr>
              <a:t>t 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+ B – 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900" b="1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 smtClean="0">
                <a:solidFill>
                  <a:srgbClr val="FFFFFF"/>
                </a:solidFill>
              </a:rPr>
              <a:t>N</a:t>
            </a:r>
            <a:r>
              <a:rPr lang="fr-CH" altLang="fr-FR" sz="2000" b="1" baseline="-25000" dirty="0" smtClean="0">
                <a:solidFill>
                  <a:srgbClr val="FFFFFF"/>
                </a:solidFill>
              </a:rPr>
              <a:t>t+1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 - N</a:t>
            </a:r>
            <a:r>
              <a:rPr lang="fr-CH" altLang="fr-FR" sz="2000" b="1" baseline="-25000" dirty="0" smtClean="0">
                <a:solidFill>
                  <a:srgbClr val="FFFFFF"/>
                </a:solidFill>
              </a:rPr>
              <a:t>t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 = ∆N = </a:t>
            </a:r>
            <a:r>
              <a:rPr lang="fr-CH" altLang="fr-FR" sz="2000" b="1" dirty="0">
                <a:solidFill>
                  <a:srgbClr val="FFFFFF"/>
                </a:solidFill>
              </a:rPr>
              <a:t>B</a:t>
            </a:r>
            <a:r>
              <a:rPr lang="fr-CH" altLang="fr-FR" sz="2000" b="1" dirty="0" smtClean="0">
                <a:solidFill>
                  <a:srgbClr val="FFFFFF"/>
                </a:solidFill>
              </a:rPr>
              <a:t> – D</a:t>
            </a:r>
            <a:endParaRPr lang="fr-FR" altLang="fr-FR" sz="2000" b="1" dirty="0">
              <a:solidFill>
                <a:srgbClr val="FFFF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6641" y="1340768"/>
            <a:ext cx="7177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Rappel : Variation de l’effectif d’une population, sous l’hypothèse que le solde migratoire est nul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32301" y="4149080"/>
            <a:ext cx="872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En revanche, sur un « tout petit intervalle de temps » </a:t>
            </a:r>
            <a:r>
              <a:rPr lang="fr-CH" i="1" dirty="0" err="1">
                <a:solidFill>
                  <a:srgbClr val="000000"/>
                </a:solidFill>
              </a:rPr>
              <a:t>dt</a:t>
            </a:r>
            <a:r>
              <a:rPr lang="fr-CH" dirty="0">
                <a:solidFill>
                  <a:srgbClr val="000000"/>
                </a:solidFill>
              </a:rPr>
              <a:t> où N est « quasi constant », les probabilités individuelles d’avoir un descendant (</a:t>
            </a:r>
            <a:r>
              <a:rPr lang="fr-CH" b="1" dirty="0">
                <a:solidFill>
                  <a:srgbClr val="000000"/>
                </a:solidFill>
              </a:rPr>
              <a:t>b</a:t>
            </a:r>
            <a:r>
              <a:rPr lang="fr-CH" dirty="0">
                <a:solidFill>
                  <a:srgbClr val="000000"/>
                </a:solidFill>
              </a:rPr>
              <a:t>) ou de mourir (</a:t>
            </a:r>
            <a:r>
              <a:rPr lang="fr-CH" b="1" dirty="0">
                <a:solidFill>
                  <a:srgbClr val="000000"/>
                </a:solidFill>
              </a:rPr>
              <a:t>d</a:t>
            </a:r>
            <a:r>
              <a:rPr lang="fr-CH" dirty="0">
                <a:solidFill>
                  <a:srgbClr val="000000"/>
                </a:solidFill>
              </a:rPr>
              <a:t>) ne varient pas.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3528" y="5157192"/>
            <a:ext cx="8630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On a alors :	B = b . N		avec </a:t>
            </a:r>
            <a:r>
              <a:rPr lang="fr-CH" b="1" dirty="0">
                <a:solidFill>
                  <a:srgbClr val="000000"/>
                </a:solidFill>
              </a:rPr>
              <a:t>b</a:t>
            </a:r>
            <a:r>
              <a:rPr lang="fr-CH" dirty="0">
                <a:solidFill>
                  <a:srgbClr val="000000"/>
                </a:solidFill>
              </a:rPr>
              <a:t> </a:t>
            </a:r>
            <a:r>
              <a:rPr lang="fr-CH" b="1" dirty="0">
                <a:solidFill>
                  <a:srgbClr val="000000"/>
                </a:solidFill>
              </a:rPr>
              <a:t>= taux instantané de natalité</a:t>
            </a:r>
            <a:r>
              <a:rPr lang="fr-CH" dirty="0">
                <a:solidFill>
                  <a:srgbClr val="000000"/>
                </a:solidFill>
              </a:rPr>
              <a:t>					(en nb. naissances/individu/unité de temps)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		D = d . N		avec </a:t>
            </a:r>
            <a:r>
              <a:rPr lang="fr-CH" b="1" dirty="0">
                <a:solidFill>
                  <a:srgbClr val="000000"/>
                </a:solidFill>
              </a:rPr>
              <a:t>d = taux instantané de mortalité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</a:rPr>
              <a:t>				</a:t>
            </a:r>
            <a:r>
              <a:rPr lang="fr-CH" dirty="0">
                <a:solidFill>
                  <a:srgbClr val="000000"/>
                </a:solidFill>
              </a:rPr>
              <a:t> (en nb. morts/individu/unité de temps)</a:t>
            </a:r>
            <a:endParaRPr lang="fr-CH" b="1" dirty="0">
              <a:solidFill>
                <a:srgbClr val="000000"/>
              </a:solidFill>
            </a:endParaRPr>
          </a:p>
        </p:txBody>
      </p:sp>
      <p:pic>
        <p:nvPicPr>
          <p:cNvPr id="1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097" y="332656"/>
            <a:ext cx="487363" cy="487363"/>
          </a:xfrm>
          <a:prstGeom prst="rect">
            <a:avLst/>
          </a:prstGeom>
        </p:spPr>
      </p:pic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843" y="920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0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7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8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Modèle par défaut">
  <a:themeElements>
    <a:clrScheme name="Modèle par défaut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dèle par défaut">
  <a:themeElements>
    <a:clrScheme name="Modèle par défaut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1193</Words>
  <Application>Microsoft Office PowerPoint</Application>
  <PresentationFormat>Affichage à l'écran (4:3)</PresentationFormat>
  <Paragraphs>171</Paragraphs>
  <Slides>15</Slides>
  <Notes>1</Notes>
  <HiddenSlides>0</HiddenSlides>
  <MMClips>18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Wingdings</vt:lpstr>
      <vt:lpstr>Modèle par défaut</vt:lpstr>
      <vt:lpstr>1_Modèle par défaut</vt:lpstr>
      <vt:lpstr>Feuille de calcul</vt:lpstr>
      <vt:lpstr>Cours GN 1 – Sem. 2 Ecologie des Populations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GN 1 – Sem. 2 Ecologie des Populations</dc:title>
  <dc:creator>Cattaneo Franck</dc:creator>
  <cp:lastModifiedBy>Cattaneo Franck (HES)</cp:lastModifiedBy>
  <cp:revision>3</cp:revision>
  <dcterms:created xsi:type="dcterms:W3CDTF">2020-05-27T13:48:50Z</dcterms:created>
  <dcterms:modified xsi:type="dcterms:W3CDTF">2021-11-02T14:59:58Z</dcterms:modified>
</cp:coreProperties>
</file>