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273" r:id="rId3"/>
    <p:sldId id="274" r:id="rId4"/>
    <p:sldId id="257" r:id="rId5"/>
    <p:sldId id="258" r:id="rId6"/>
    <p:sldId id="259" r:id="rId7"/>
    <p:sldId id="260" r:id="rId8"/>
    <p:sldId id="261" r:id="rId9"/>
    <p:sldId id="262" r:id="rId10"/>
    <p:sldId id="263" r:id="rId11"/>
    <p:sldId id="264" r:id="rId12"/>
    <p:sldId id="265" r:id="rId13"/>
    <p:sldId id="266" r:id="rId14"/>
    <p:sldId id="275" r:id="rId15"/>
    <p:sldId id="267" r:id="rId16"/>
    <p:sldId id="268" r:id="rId17"/>
    <p:sldId id="269" r:id="rId18"/>
    <p:sldId id="270" r:id="rId19"/>
    <p:sldId id="271" r:id="rId20"/>
    <p:sldId id="272"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138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E7086-5334-4149-BE58-600A8A84F730}" type="datetimeFigureOut">
              <a:rPr lang="fr-CH" smtClean="0"/>
              <a:t>06.05.2025</a:t>
            </a:fld>
            <a:endParaRPr lang="fr-CH"/>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9CCB50-23C7-4B65-8DF8-5B70ACED7406}" type="slidenum">
              <a:rPr lang="fr-CH" smtClean="0"/>
              <a:t>‹N°›</a:t>
            </a:fld>
            <a:endParaRPr lang="fr-CH"/>
          </a:p>
        </p:txBody>
      </p:sp>
    </p:spTree>
    <p:extLst>
      <p:ext uri="{BB962C8B-B14F-4D97-AF65-F5344CB8AC3E}">
        <p14:creationId xmlns:p14="http://schemas.microsoft.com/office/powerpoint/2010/main" val="339555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3884463" y="8685879"/>
            <a:ext cx="2972004" cy="456704"/>
          </a:xfrm>
          <a:prstGeom prst="rect">
            <a:avLst/>
          </a:prstGeom>
          <a:noFill/>
          <a:ln w="9525">
            <a:noFill/>
            <a:miter lim="800000"/>
            <a:headEnd/>
            <a:tailEnd/>
          </a:ln>
        </p:spPr>
        <p:txBody>
          <a:bodyPr lIns="91422" tIns="45712" rIns="91422" bIns="45712" anchor="b"/>
          <a:lstStyle/>
          <a:p>
            <a:pPr algn="r" defTabSz="914333" eaLnBrk="0" fontAlgn="base" hangingPunct="0">
              <a:spcBef>
                <a:spcPct val="0"/>
              </a:spcBef>
              <a:spcAft>
                <a:spcPct val="0"/>
              </a:spcAft>
            </a:pPr>
            <a:fld id="{679E0108-8AF6-4A50-BCDF-49985DF08FE9}" type="slidenum">
              <a:rPr lang="fr-FR" altLang="fr-FR" sz="1200">
                <a:solidFill>
                  <a:prstClr val="black"/>
                </a:solidFill>
                <a:latin typeface="Arial" charset="0"/>
              </a:rPr>
              <a:pPr algn="r" defTabSz="914333" eaLnBrk="0" fontAlgn="base" hangingPunct="0">
                <a:spcBef>
                  <a:spcPct val="0"/>
                </a:spcBef>
                <a:spcAft>
                  <a:spcPct val="0"/>
                </a:spcAft>
              </a:pPr>
              <a:t>2</a:t>
            </a:fld>
            <a:endParaRPr lang="fr-FR" altLang="fr-FR" sz="1200" dirty="0">
              <a:solidFill>
                <a:prstClr val="black"/>
              </a:solidFill>
              <a:latin typeface="Arial" charset="0"/>
            </a:endParaRPr>
          </a:p>
        </p:txBody>
      </p:sp>
      <p:sp>
        <p:nvSpPr>
          <p:cNvPr id="7171" name="Rectangle 2"/>
          <p:cNvSpPr>
            <a:spLocks noGrp="1" noRot="1" noChangeAspect="1" noChangeArrowheads="1" noTextEdit="1"/>
          </p:cNvSpPr>
          <p:nvPr>
            <p:ph type="sldImg"/>
          </p:nvPr>
        </p:nvSpPr>
        <p:spPr>
          <a:xfrm>
            <a:off x="1143000" y="685800"/>
            <a:ext cx="4572000" cy="3429000"/>
          </a:xfrm>
          <a:ln/>
        </p:spPr>
      </p:sp>
      <p:sp>
        <p:nvSpPr>
          <p:cNvPr id="7172" name="Rectangle 3"/>
          <p:cNvSpPr>
            <a:spLocks noGrp="1" noChangeArrowheads="1"/>
          </p:cNvSpPr>
          <p:nvPr>
            <p:ph type="body" idx="1"/>
          </p:nvPr>
        </p:nvSpPr>
        <p:spPr>
          <a:noFill/>
          <a:ln/>
        </p:spPr>
        <p:txBody>
          <a:bodyPr/>
          <a:lstStyle/>
          <a:p>
            <a:pPr marL="211000" indent="-211000"/>
            <a:endParaRPr lang="fr-CH" alt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F6432D74-3A98-44D9-B25C-F40ECE5B7B61}" type="slidenum">
              <a:rPr lang="fr-CH" smtClean="0">
                <a:solidFill>
                  <a:prstClr val="black"/>
                </a:solidFill>
              </a:rPr>
              <a:pPr/>
              <a:t>9</a:t>
            </a:fld>
            <a:endParaRPr lang="fr-CH">
              <a:solidFill>
                <a:prstClr val="black"/>
              </a:solidFill>
            </a:endParaRPr>
          </a:p>
        </p:txBody>
      </p:sp>
    </p:spTree>
    <p:extLst>
      <p:ext uri="{BB962C8B-B14F-4D97-AF65-F5344CB8AC3E}">
        <p14:creationId xmlns:p14="http://schemas.microsoft.com/office/powerpoint/2010/main" val="394730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H"/>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0D93767-52DD-4A1B-8929-2511BCD80F73}"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304041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4E1DEF-66E8-4735-A469-DEA9A479640D}"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2466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FF0B8C-2C31-449E-9232-6ACB74A1E222}"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1695772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D84C6F1-E12A-4276-A499-253EA4AF2DA8}"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36424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H"/>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0D93767-52DD-4A1B-8929-2511BCD80F73}"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55326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7E9EC92-A1B9-4566-B84A-659ABD15C78A}"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3517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95771EF-E22A-47B8-A88A-F43BC9ED127B}"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514775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A2DDEB5-0A0F-4F07-A708-E81F42CB2EB9}"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192123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E32EA987-8C2F-4235-9236-6E50E37334EA}"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288847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16272EB-2040-48AC-A6B6-5265C3D58C22}"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448129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E53688A-953D-45B3-95DE-0E7F3CE75479}"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19547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7E9EC92-A1B9-4566-B84A-659ABD15C78A}"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3331056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98B40C9-F943-45D6-A046-F5654D92BB9A}"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93856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F30D21E-8040-4CB3-815F-374A0D6DD3AF}"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187727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4E1DEF-66E8-4735-A469-DEA9A479640D}"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727285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FF0B8C-2C31-449E-9232-6ACB74A1E222}"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23490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D84C6F1-E12A-4276-A499-253EA4AF2DA8}"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57326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95771EF-E22A-47B8-A88A-F43BC9ED127B}"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166118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A2DDEB5-0A0F-4F07-A708-E81F42CB2EB9}"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76459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E32EA987-8C2F-4235-9236-6E50E37334EA}"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19481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H"/>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16272EB-2040-48AC-A6B6-5265C3D58C22}"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89522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E53688A-953D-45B3-95DE-0E7F3CE75479}"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26891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98B40C9-F943-45D6-A046-F5654D92BB9A}"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426465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F30D21E-8040-4CB3-815F-374A0D6DD3AF}" type="slidenum">
              <a:rPr lang="fr-FR" altLang="fr-FR">
                <a:solidFill>
                  <a:srgbClr val="FFFFFF"/>
                </a:solidFill>
              </a:rPr>
              <a:pPr/>
              <a:t>‹N°›</a:t>
            </a:fld>
            <a:endParaRPr lang="fr-FR" altLang="fr-FR">
              <a:solidFill>
                <a:srgbClr val="FFFFFF"/>
              </a:solidFill>
            </a:endParaRPr>
          </a:p>
        </p:txBody>
      </p:sp>
    </p:spTree>
    <p:extLst>
      <p:ext uri="{BB962C8B-B14F-4D97-AF65-F5344CB8AC3E}">
        <p14:creationId xmlns:p14="http://schemas.microsoft.com/office/powerpoint/2010/main" val="245460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fr-FR">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fr-FR">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CF119BF-A2BF-4B0D-B5B3-4CBEAAF92166}" type="slidenum">
              <a:rPr lang="fr-FR" altLang="fr-FR">
                <a:solidFill>
                  <a:srgbClr val="FFFFFF"/>
                </a:solidFill>
              </a:rPr>
              <a:pPr fontAlgn="base">
                <a:spcBef>
                  <a:spcPct val="0"/>
                </a:spcBef>
                <a:spcAft>
                  <a:spcPct val="0"/>
                </a:spcAft>
              </a:pPr>
              <a:t>‹N°›</a:t>
            </a:fld>
            <a:endParaRPr lang="fr-FR" altLang="fr-FR">
              <a:solidFill>
                <a:srgbClr val="FFFFFF"/>
              </a:solidFill>
            </a:endParaRPr>
          </a:p>
        </p:txBody>
      </p:sp>
    </p:spTree>
    <p:extLst>
      <p:ext uri="{BB962C8B-B14F-4D97-AF65-F5344CB8AC3E}">
        <p14:creationId xmlns:p14="http://schemas.microsoft.com/office/powerpoint/2010/main" val="273279300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fr-FR">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fr-FR">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CF119BF-A2BF-4B0D-B5B3-4CBEAAF92166}" type="slidenum">
              <a:rPr lang="fr-FR" altLang="fr-FR">
                <a:solidFill>
                  <a:srgbClr val="FFFFFF"/>
                </a:solidFill>
              </a:rPr>
              <a:pPr fontAlgn="base">
                <a:spcBef>
                  <a:spcPct val="0"/>
                </a:spcBef>
                <a:spcAft>
                  <a:spcPct val="0"/>
                </a:spcAft>
              </a:pPr>
              <a:t>‹N°›</a:t>
            </a:fld>
            <a:endParaRPr lang="fr-FR" altLang="fr-FR">
              <a:solidFill>
                <a:srgbClr val="FFFFFF"/>
              </a:solidFill>
            </a:endParaRPr>
          </a:p>
        </p:txBody>
      </p:sp>
    </p:spTree>
    <p:extLst>
      <p:ext uri="{BB962C8B-B14F-4D97-AF65-F5344CB8AC3E}">
        <p14:creationId xmlns:p14="http://schemas.microsoft.com/office/powerpoint/2010/main" val="4228440097"/>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hyperlink" Target="http://cosmetiquesduverger.fr/wp-content/uploads/2010/02/Vari&#233;t&#233;s-de-Pommes.jpg" TargetMode="External"/><Relationship Id="rId3" Type="http://schemas.microsoft.com/office/2007/relationships/media" Target="../media/media18.wav"/><Relationship Id="rId7" Type="http://schemas.openxmlformats.org/officeDocument/2006/relationships/slideLayout" Target="../slideLayouts/slideLayout1.xml"/><Relationship Id="rId12" Type="http://schemas.openxmlformats.org/officeDocument/2006/relationships/image" Target="../media/image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audio" Target="../media/media19.wav"/><Relationship Id="rId11" Type="http://schemas.openxmlformats.org/officeDocument/2006/relationships/image" Target="../media/image20.jpeg"/><Relationship Id="rId5" Type="http://schemas.microsoft.com/office/2007/relationships/media" Target="../media/media19.wav"/><Relationship Id="rId10" Type="http://schemas.openxmlformats.org/officeDocument/2006/relationships/image" Target="../media/image19.jpeg"/><Relationship Id="rId4" Type="http://schemas.openxmlformats.org/officeDocument/2006/relationships/audio" Target="../media/media18.wav"/><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1.png"/><Relationship Id="rId3" Type="http://schemas.microsoft.com/office/2007/relationships/media" Target="../media/media22.wav"/><Relationship Id="rId7" Type="http://schemas.openxmlformats.org/officeDocument/2006/relationships/hyperlink" Target="http://upload.wikimedia.org/wikipedia/commons/2/20/Rhone_bassin_versant.png" TargetMode="External"/><Relationship Id="rId12" Type="http://schemas.openxmlformats.org/officeDocument/2006/relationships/image" Target="../media/image25.jpe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2.png"/><Relationship Id="rId11" Type="http://schemas.openxmlformats.org/officeDocument/2006/relationships/hyperlink" Target="http://www.biopix.eu/Species.asp?Searchtext=Thymallus%20thymallus&amp;Category=Fisk" TargetMode="External"/><Relationship Id="rId5" Type="http://schemas.openxmlformats.org/officeDocument/2006/relationships/slideLayout" Target="../slideLayouts/slideLayout1.xml"/><Relationship Id="rId10" Type="http://schemas.openxmlformats.org/officeDocument/2006/relationships/image" Target="../media/image24.jpeg"/><Relationship Id="rId4" Type="http://schemas.openxmlformats.org/officeDocument/2006/relationships/audio" Target="../media/media22.wav"/><Relationship Id="rId9" Type="http://schemas.openxmlformats.org/officeDocument/2006/relationships/hyperlink" Target="http://www.biopix.com/Species.asp?Searchtext=Rutilus%20rutilus&amp;Category=Fisk" TargetMode="External"/><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hyperlink" Target="http://www.biopix.eu/Species.asp?Searchtext=Thymallus%20thymallus&amp;Category=Fisk" TargetMode="Externa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7.jpeg"/><Relationship Id="rId5" Type="http://schemas.openxmlformats.org/officeDocument/2006/relationships/hyperlink" Target="http://www.biopix.com/Species.asp?Searchtext=Rutilus%20rutilus&amp;Category=Fisk" TargetMode="External"/><Relationship Id="rId10"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upload.wikimedia.org/wikipedia/commons/c/c0/Total_internal_reflection_of_Chelonia_mydas_.jpg" TargetMode="Externa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hyperlink" Target="http://upload.wikimedia.org/wikipedia/commons/3/30/Allele-frequency-fr.pn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1.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public.fotki.com/cactus/animals/beetles/pterostichus-oblong/may252008image36pte.html#media" TargetMode="External"/><Relationship Id="rId3" Type="http://schemas.microsoft.com/office/2007/relationships/media" Target="../media/media6.wav"/><Relationship Id="rId7"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4.png"/><Relationship Id="rId5" Type="http://schemas.microsoft.com/office/2007/relationships/media" Target="../media/media7.wav"/><Relationship Id="rId10" Type="http://schemas.openxmlformats.org/officeDocument/2006/relationships/image" Target="../media/image3.png"/><Relationship Id="rId4" Type="http://schemas.openxmlformats.org/officeDocument/2006/relationships/audio" Target="../media/media6.wav"/><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3.png"/><Relationship Id="rId3" Type="http://schemas.microsoft.com/office/2007/relationships/media" Target="../media/media10.wav"/><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11" Type="http://schemas.openxmlformats.org/officeDocument/2006/relationships/hyperlink" Target="http://upload.wikimedia.org/wikipedia/commons/d/db/Biston.betularia.f.carbonaria.7209.jpg" TargetMode="External"/><Relationship Id="rId5" Type="http://schemas.openxmlformats.org/officeDocument/2006/relationships/slideLayout" Target="../slideLayouts/slideLayout2.xml"/><Relationship Id="rId10" Type="http://schemas.openxmlformats.org/officeDocument/2006/relationships/image" Target="../media/image11.jpeg"/><Relationship Id="rId4" Type="http://schemas.openxmlformats.org/officeDocument/2006/relationships/audio" Target="../media/media10.wav"/><Relationship Id="rId9" Type="http://schemas.openxmlformats.org/officeDocument/2006/relationships/hyperlink" Target="http://upload.wikimedia.org/wikipedia/commons/6/6c/Biston.betularia.7200.jpg" TargetMode="Externa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wav"/><Relationship Id="rId7" Type="http://schemas.openxmlformats.org/officeDocument/2006/relationships/image" Target="../media/image1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hyperlink" Target="http://upload.wikimedia.org/wikipedia/commons/0/0e/Mutation_et_selection_2.svg" TargetMode="External"/><Relationship Id="rId5" Type="http://schemas.openxmlformats.org/officeDocument/2006/relationships/slideLayout" Target="../slideLayouts/slideLayout1.xml"/><Relationship Id="rId4" Type="http://schemas.openxmlformats.org/officeDocument/2006/relationships/audio" Target="../media/media12.wav"/><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4.wav"/><Relationship Id="rId7" Type="http://schemas.openxmlformats.org/officeDocument/2006/relationships/hyperlink" Target="http://upload.wikimedia.org/wikipedia/commons/3/30/Allele-frequency-fr.png" TargetMode="Externa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14.wav"/><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descr="manchots_royaux_et_leurs_poussin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26431" y="458950"/>
            <a:ext cx="8353176" cy="62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3568" y="1124744"/>
            <a:ext cx="7772400" cy="1470025"/>
          </a:xfrm>
        </p:spPr>
        <p:txBody>
          <a:bodyPr/>
          <a:lstStyle/>
          <a:p>
            <a:r>
              <a:rPr lang="fr-FR" sz="4000" dirty="0">
                <a:solidFill>
                  <a:schemeClr val="bg1"/>
                </a:solidFill>
              </a:rPr>
              <a:t>Cours GN 1 – Sem. 2</a:t>
            </a:r>
            <a:br>
              <a:rPr lang="fr-FR" sz="4000" dirty="0">
                <a:solidFill>
                  <a:schemeClr val="bg1"/>
                </a:solidFill>
              </a:rPr>
            </a:br>
            <a:r>
              <a:rPr lang="fr-FR" sz="4000" dirty="0">
                <a:solidFill>
                  <a:schemeClr val="bg1"/>
                </a:solidFill>
              </a:rPr>
              <a:t>Ecologie des Populations et des Communautés</a:t>
            </a:r>
          </a:p>
        </p:txBody>
      </p:sp>
      <p:sp>
        <p:nvSpPr>
          <p:cNvPr id="3" name="Sous-titre 2"/>
          <p:cNvSpPr>
            <a:spLocks noGrp="1"/>
          </p:cNvSpPr>
          <p:nvPr>
            <p:ph type="subTitle" idx="1"/>
          </p:nvPr>
        </p:nvSpPr>
        <p:spPr>
          <a:xfrm>
            <a:off x="1403648" y="3284984"/>
            <a:ext cx="6400800" cy="2952328"/>
          </a:xfrm>
        </p:spPr>
        <p:txBody>
          <a:bodyPr>
            <a:normAutofit/>
          </a:bodyPr>
          <a:lstStyle/>
          <a:p>
            <a:r>
              <a:rPr lang="fr-FR" dirty="0">
                <a:solidFill>
                  <a:schemeClr val="bg1"/>
                </a:solidFill>
              </a:rPr>
              <a:t>Partie II : Ecologie des populations</a:t>
            </a:r>
          </a:p>
          <a:p>
            <a:endParaRPr lang="fr-FR" dirty="0">
              <a:solidFill>
                <a:schemeClr val="bg1"/>
              </a:solidFill>
            </a:endParaRPr>
          </a:p>
          <a:p>
            <a:endParaRPr lang="fr-FR" dirty="0">
              <a:solidFill>
                <a:schemeClr val="bg1"/>
              </a:solidFill>
            </a:endParaRPr>
          </a:p>
          <a:p>
            <a:r>
              <a:rPr lang="fr-FR" dirty="0">
                <a:solidFill>
                  <a:schemeClr val="bg1"/>
                </a:solidFill>
              </a:rPr>
              <a:t>Franck </a:t>
            </a:r>
            <a:r>
              <a:rPr lang="fr-FR" dirty="0" err="1">
                <a:solidFill>
                  <a:schemeClr val="bg1"/>
                </a:solidFill>
              </a:rPr>
              <a:t>Cattanéo</a:t>
            </a:r>
            <a:endParaRPr lang="fr-FR" dirty="0">
              <a:solidFill>
                <a:schemeClr val="bg1"/>
              </a:solidFill>
            </a:endParaRPr>
          </a:p>
        </p:txBody>
      </p:sp>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404664"/>
            <a:ext cx="487363" cy="487363"/>
          </a:xfrm>
          <a:prstGeom prst="rect">
            <a:avLst/>
          </a:prstGeom>
        </p:spPr>
      </p:pic>
    </p:spTree>
    <p:extLst>
      <p:ext uri="{BB962C8B-B14F-4D97-AF65-F5344CB8AC3E}">
        <p14:creationId xmlns:p14="http://schemas.microsoft.com/office/powerpoint/2010/main" val="2162431409"/>
      </p:ext>
    </p:extLst>
  </p:cSld>
  <p:clrMapOvr>
    <a:masterClrMapping/>
  </p:clrMapOvr>
  <mc:AlternateContent xmlns:mc="http://schemas.openxmlformats.org/markup-compatibility/2006" xmlns:p14="http://schemas.microsoft.com/office/powerpoint/2010/main">
    <mc:Choice Requires="p14">
      <p:transition spd="slow" p14:dur="2000" advTm="8646"/>
    </mc:Choice>
    <mc:Fallback xmlns="">
      <p:transition spd="slow" advTm="86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000" objId="4"/>
        <p14:stopEvt time="864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50825" y="188913"/>
            <a:ext cx="77724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4000">
                <a:solidFill>
                  <a:srgbClr val="FF6600"/>
                </a:solidFill>
                <a:latin typeface="Calibri" pitchFamily="34" charset="0"/>
              </a:rPr>
              <a:t>Structure génétique</a:t>
            </a:r>
            <a:endParaRPr lang="fr-FR" altLang="fr-FR" sz="4000">
              <a:solidFill>
                <a:srgbClr val="FF6600"/>
              </a:solidFill>
              <a:latin typeface="Calibri" pitchFamily="34" charset="0"/>
            </a:endParaRPr>
          </a:p>
        </p:txBody>
      </p:sp>
      <p:sp>
        <p:nvSpPr>
          <p:cNvPr id="22536" name="Oval 8"/>
          <p:cNvSpPr>
            <a:spLocks noChangeArrowheads="1"/>
          </p:cNvSpPr>
          <p:nvPr/>
        </p:nvSpPr>
        <p:spPr bwMode="auto">
          <a:xfrm>
            <a:off x="2916238" y="1557338"/>
            <a:ext cx="431800" cy="1512887"/>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37" name="Oval 9"/>
          <p:cNvSpPr>
            <a:spLocks noChangeArrowheads="1"/>
          </p:cNvSpPr>
          <p:nvPr/>
        </p:nvSpPr>
        <p:spPr bwMode="auto">
          <a:xfrm>
            <a:off x="2878138" y="2852738"/>
            <a:ext cx="503237" cy="288131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38" name="Oval 10"/>
          <p:cNvSpPr>
            <a:spLocks noChangeArrowheads="1"/>
          </p:cNvSpPr>
          <p:nvPr/>
        </p:nvSpPr>
        <p:spPr bwMode="auto">
          <a:xfrm>
            <a:off x="3746500" y="1557338"/>
            <a:ext cx="431800" cy="1512887"/>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39" name="Oval 11"/>
          <p:cNvSpPr>
            <a:spLocks noChangeArrowheads="1"/>
          </p:cNvSpPr>
          <p:nvPr/>
        </p:nvSpPr>
        <p:spPr bwMode="auto">
          <a:xfrm>
            <a:off x="3717925" y="2852738"/>
            <a:ext cx="503238" cy="288131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40" name="Rectangle 12"/>
          <p:cNvSpPr>
            <a:spLocks noChangeArrowheads="1"/>
          </p:cNvSpPr>
          <p:nvPr/>
        </p:nvSpPr>
        <p:spPr bwMode="auto">
          <a:xfrm>
            <a:off x="2906713" y="2079625"/>
            <a:ext cx="441325" cy="412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41" name="Text Box 13"/>
          <p:cNvSpPr txBox="1">
            <a:spLocks noChangeArrowheads="1"/>
          </p:cNvSpPr>
          <p:nvPr/>
        </p:nvSpPr>
        <p:spPr bwMode="auto">
          <a:xfrm>
            <a:off x="1187624" y="5949280"/>
            <a:ext cx="4788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fr-CH" altLang="fr-FR" sz="1800" dirty="0">
                <a:solidFill>
                  <a:srgbClr val="336699">
                    <a:lumMod val="50000"/>
                  </a:srgbClr>
                </a:solidFill>
              </a:rPr>
              <a:t>1 paire de chromosomes homologues :</a:t>
            </a:r>
          </a:p>
          <a:p>
            <a:pPr algn="ctr" fontAlgn="base">
              <a:spcBef>
                <a:spcPct val="0"/>
              </a:spcBef>
              <a:spcAft>
                <a:spcPct val="0"/>
              </a:spcAft>
              <a:buFontTx/>
              <a:buNone/>
            </a:pPr>
            <a:r>
              <a:rPr lang="fr-CH" altLang="fr-FR" sz="1800" dirty="0">
                <a:solidFill>
                  <a:srgbClr val="336699">
                    <a:lumMod val="50000"/>
                  </a:srgbClr>
                </a:solidFill>
              </a:rPr>
              <a:t>1 d’origine maternelle, 1 d’origine paternelle</a:t>
            </a:r>
            <a:endParaRPr lang="fr-FR" altLang="fr-FR" sz="1800" dirty="0">
              <a:solidFill>
                <a:srgbClr val="336699">
                  <a:lumMod val="50000"/>
                </a:srgbClr>
              </a:solidFill>
            </a:endParaRPr>
          </a:p>
        </p:txBody>
      </p:sp>
      <p:sp>
        <p:nvSpPr>
          <p:cNvPr id="22542" name="Line 14"/>
          <p:cNvSpPr>
            <a:spLocks noChangeShapeType="1"/>
          </p:cNvSpPr>
          <p:nvPr/>
        </p:nvSpPr>
        <p:spPr bwMode="auto">
          <a:xfrm>
            <a:off x="1547813" y="2286000"/>
            <a:ext cx="10795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336699">
                  <a:lumMod val="50000"/>
                </a:srgbClr>
              </a:solidFill>
            </a:endParaRPr>
          </a:p>
        </p:txBody>
      </p:sp>
      <p:sp>
        <p:nvSpPr>
          <p:cNvPr id="22543" name="Text Box 15"/>
          <p:cNvSpPr txBox="1">
            <a:spLocks noChangeArrowheads="1"/>
          </p:cNvSpPr>
          <p:nvPr/>
        </p:nvSpPr>
        <p:spPr bwMode="auto">
          <a:xfrm>
            <a:off x="755650" y="2100263"/>
            <a:ext cx="71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336699">
                    <a:lumMod val="50000"/>
                  </a:srgbClr>
                </a:solidFill>
              </a:rPr>
              <a:t>locus</a:t>
            </a:r>
            <a:endParaRPr lang="fr-FR" altLang="fr-FR" sz="1800">
              <a:solidFill>
                <a:srgbClr val="336699">
                  <a:lumMod val="50000"/>
                </a:srgbClr>
              </a:solidFill>
            </a:endParaRPr>
          </a:p>
        </p:txBody>
      </p:sp>
      <p:sp>
        <p:nvSpPr>
          <p:cNvPr id="22544" name="Rectangle 16"/>
          <p:cNvSpPr>
            <a:spLocks noChangeArrowheads="1"/>
          </p:cNvSpPr>
          <p:nvPr/>
        </p:nvSpPr>
        <p:spPr bwMode="auto">
          <a:xfrm>
            <a:off x="2906713" y="2143125"/>
            <a:ext cx="441325" cy="1206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45" name="AutoShape 17"/>
          <p:cNvSpPr>
            <a:spLocks/>
          </p:cNvSpPr>
          <p:nvPr/>
        </p:nvSpPr>
        <p:spPr bwMode="auto">
          <a:xfrm>
            <a:off x="2690813" y="2105025"/>
            <a:ext cx="142875" cy="360363"/>
          </a:xfrm>
          <a:prstGeom prst="leftBrace">
            <a:avLst>
              <a:gd name="adj1" fmla="val 2101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46" name="Rectangle 18"/>
          <p:cNvSpPr>
            <a:spLocks noChangeArrowheads="1"/>
          </p:cNvSpPr>
          <p:nvPr/>
        </p:nvSpPr>
        <p:spPr bwMode="auto">
          <a:xfrm>
            <a:off x="3741738" y="2133600"/>
            <a:ext cx="441325" cy="1206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2547" name="Line 19"/>
          <p:cNvSpPr>
            <a:spLocks noChangeShapeType="1"/>
          </p:cNvSpPr>
          <p:nvPr/>
        </p:nvSpPr>
        <p:spPr bwMode="auto">
          <a:xfrm flipH="1" flipV="1">
            <a:off x="3348038" y="2205038"/>
            <a:ext cx="2808287" cy="5032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336699">
                  <a:lumMod val="50000"/>
                </a:srgbClr>
              </a:solidFill>
            </a:endParaRPr>
          </a:p>
        </p:txBody>
      </p:sp>
      <p:sp>
        <p:nvSpPr>
          <p:cNvPr id="22548" name="Line 20"/>
          <p:cNvSpPr>
            <a:spLocks noChangeShapeType="1"/>
          </p:cNvSpPr>
          <p:nvPr/>
        </p:nvSpPr>
        <p:spPr bwMode="auto">
          <a:xfrm flipH="1" flipV="1">
            <a:off x="4211638" y="2205038"/>
            <a:ext cx="1943100" cy="5032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336699">
                  <a:lumMod val="50000"/>
                </a:srgbClr>
              </a:solidFill>
            </a:endParaRPr>
          </a:p>
        </p:txBody>
      </p:sp>
      <p:sp>
        <p:nvSpPr>
          <p:cNvPr id="22549" name="Text Box 21"/>
          <p:cNvSpPr txBox="1">
            <a:spLocks noChangeArrowheads="1"/>
          </p:cNvSpPr>
          <p:nvPr/>
        </p:nvSpPr>
        <p:spPr bwMode="auto">
          <a:xfrm>
            <a:off x="6218238" y="2527300"/>
            <a:ext cx="2089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336699">
                    <a:lumMod val="50000"/>
                  </a:srgbClr>
                </a:solidFill>
              </a:rPr>
              <a:t>Gène sous </a:t>
            </a:r>
          </a:p>
          <a:p>
            <a:pPr fontAlgn="base">
              <a:spcBef>
                <a:spcPct val="0"/>
              </a:spcBef>
              <a:spcAft>
                <a:spcPct val="0"/>
              </a:spcAft>
              <a:buFontTx/>
              <a:buNone/>
            </a:pPr>
            <a:r>
              <a:rPr lang="fr-CH" altLang="fr-FR" sz="1800">
                <a:solidFill>
                  <a:srgbClr val="336699">
                    <a:lumMod val="50000"/>
                  </a:srgbClr>
                </a:solidFill>
              </a:rPr>
              <a:t>2 formes alléliques</a:t>
            </a:r>
          </a:p>
          <a:p>
            <a:pPr fontAlgn="base">
              <a:spcBef>
                <a:spcPct val="0"/>
              </a:spcBef>
              <a:spcAft>
                <a:spcPct val="0"/>
              </a:spcAft>
              <a:buFontTx/>
              <a:buNone/>
            </a:pPr>
            <a:r>
              <a:rPr lang="fr-CH" altLang="fr-FR" sz="1800">
                <a:solidFill>
                  <a:srgbClr val="336699">
                    <a:lumMod val="50000"/>
                  </a:srgbClr>
                </a:solidFill>
              </a:rPr>
              <a:t>(hétérozygote) </a:t>
            </a:r>
            <a:endParaRPr lang="fr-FR" altLang="fr-FR" sz="1800">
              <a:solidFill>
                <a:srgbClr val="336699">
                  <a:lumMod val="50000"/>
                </a:srgbClr>
              </a:solidFill>
            </a:endParaRPr>
          </a:p>
        </p:txBody>
      </p:sp>
      <p:sp>
        <p:nvSpPr>
          <p:cNvPr id="22550" name="Text Box 22"/>
          <p:cNvSpPr txBox="1">
            <a:spLocks noChangeArrowheads="1"/>
          </p:cNvSpPr>
          <p:nvPr/>
        </p:nvSpPr>
        <p:spPr bwMode="auto">
          <a:xfrm>
            <a:off x="6011863" y="4652963"/>
            <a:ext cx="2808287"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fontAlgn="base">
              <a:spcBef>
                <a:spcPct val="0"/>
              </a:spcBef>
              <a:spcAft>
                <a:spcPct val="0"/>
              </a:spcAft>
              <a:buFontTx/>
              <a:buNone/>
            </a:pPr>
            <a:r>
              <a:rPr lang="fr-CH" altLang="fr-FR" sz="1800" dirty="0">
                <a:solidFill>
                  <a:srgbClr val="336699">
                    <a:lumMod val="50000"/>
                  </a:srgbClr>
                </a:solidFill>
              </a:rPr>
              <a:t>Dans une population, le </a:t>
            </a:r>
            <a:r>
              <a:rPr lang="fr-CH" altLang="fr-FR" sz="1800" b="1" dirty="0">
                <a:solidFill>
                  <a:srgbClr val="336699">
                    <a:lumMod val="50000"/>
                  </a:srgbClr>
                </a:solidFill>
              </a:rPr>
              <a:t>degré d’hétérozygotie</a:t>
            </a:r>
            <a:r>
              <a:rPr lang="fr-CH" altLang="fr-FR" sz="1800" dirty="0">
                <a:solidFill>
                  <a:srgbClr val="336699">
                    <a:lumMod val="50000"/>
                  </a:srgbClr>
                </a:solidFill>
              </a:rPr>
              <a:t> est une mesure de variabilité génétique</a:t>
            </a:r>
            <a:endParaRPr lang="fr-FR" altLang="fr-FR" sz="1800" dirty="0">
              <a:solidFill>
                <a:srgbClr val="336699">
                  <a:lumMod val="50000"/>
                </a:srgbClr>
              </a:solidFill>
            </a:endParaRPr>
          </a:p>
        </p:txBody>
      </p:sp>
      <p:sp>
        <p:nvSpPr>
          <p:cNvPr id="22551" name="AutoShape 23"/>
          <p:cNvSpPr>
            <a:spLocks noChangeArrowheads="1"/>
          </p:cNvSpPr>
          <p:nvPr/>
        </p:nvSpPr>
        <p:spPr bwMode="auto">
          <a:xfrm>
            <a:off x="7127875" y="3717132"/>
            <a:ext cx="576262" cy="576262"/>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pic>
        <p:nvPicPr>
          <p:cNvPr id="378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846" y="3473451"/>
            <a:ext cx="1880393" cy="213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p:cNvCxnSpPr>
            <a:stCxn id="37890" idx="3"/>
            <a:endCxn id="22537" idx="2"/>
          </p:cNvCxnSpPr>
          <p:nvPr/>
        </p:nvCxnSpPr>
        <p:spPr>
          <a:xfrm flipV="1">
            <a:off x="2249239" y="4293394"/>
            <a:ext cx="628899" cy="24625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611560" y="971436"/>
            <a:ext cx="4750083" cy="369332"/>
          </a:xfrm>
          <a:prstGeom prst="rect">
            <a:avLst/>
          </a:prstGeom>
          <a:noFill/>
        </p:spPr>
        <p:txBody>
          <a:bodyPr wrap="none" rtlCol="0">
            <a:spAutoFit/>
          </a:bodyPr>
          <a:lstStyle/>
          <a:p>
            <a:pPr eaLnBrk="0" fontAlgn="base" hangingPunct="0">
              <a:spcBef>
                <a:spcPct val="0"/>
              </a:spcBef>
              <a:spcAft>
                <a:spcPct val="0"/>
              </a:spcAft>
            </a:pPr>
            <a:r>
              <a:rPr lang="fr-CH" b="1" dirty="0">
                <a:solidFill>
                  <a:srgbClr val="000000"/>
                </a:solidFill>
              </a:rPr>
              <a:t>Variabilité génétique dans une population</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706" y="304799"/>
            <a:ext cx="487363" cy="487363"/>
          </a:xfrm>
          <a:prstGeom prst="rect">
            <a:avLst/>
          </a:prstGeom>
        </p:spPr>
      </p:pic>
    </p:spTree>
    <p:extLst>
      <p:ext uri="{BB962C8B-B14F-4D97-AF65-F5344CB8AC3E}">
        <p14:creationId xmlns:p14="http://schemas.microsoft.com/office/powerpoint/2010/main" val="189767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50825" y="188913"/>
            <a:ext cx="77724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4000">
                <a:solidFill>
                  <a:srgbClr val="FF6600"/>
                </a:solidFill>
                <a:latin typeface="Calibri" pitchFamily="34" charset="0"/>
              </a:rPr>
              <a:t>Structure génétique</a:t>
            </a:r>
            <a:endParaRPr lang="fr-FR" altLang="fr-FR" sz="4000">
              <a:solidFill>
                <a:srgbClr val="FF6600"/>
              </a:solidFill>
              <a:latin typeface="Calibri" pitchFamily="34" charset="0"/>
            </a:endParaRPr>
          </a:p>
        </p:txBody>
      </p:sp>
      <p:grpSp>
        <p:nvGrpSpPr>
          <p:cNvPr id="8" name="Groupe 7"/>
          <p:cNvGrpSpPr/>
          <p:nvPr/>
        </p:nvGrpSpPr>
        <p:grpSpPr>
          <a:xfrm>
            <a:off x="1331640" y="1611258"/>
            <a:ext cx="6611971" cy="5130110"/>
            <a:chOff x="1331640" y="1611258"/>
            <a:chExt cx="6611971" cy="5130110"/>
          </a:xfrm>
        </p:grpSpPr>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1611258"/>
              <a:ext cx="6611971" cy="4842078"/>
            </a:xfrm>
            <a:prstGeom prst="rect">
              <a:avLst/>
            </a:prstGeom>
          </p:spPr>
        </p:pic>
        <p:sp>
          <p:nvSpPr>
            <p:cNvPr id="4" name="ZoneTexte 3"/>
            <p:cNvSpPr txBox="1"/>
            <p:nvPr/>
          </p:nvSpPr>
          <p:spPr>
            <a:xfrm>
              <a:off x="4283968" y="6510536"/>
              <a:ext cx="3647152" cy="230832"/>
            </a:xfrm>
            <a:prstGeom prst="rect">
              <a:avLst/>
            </a:prstGeom>
            <a:noFill/>
          </p:spPr>
          <p:txBody>
            <a:bodyPr wrap="none" rtlCol="0">
              <a:spAutoFit/>
            </a:bodyPr>
            <a:lstStyle/>
            <a:p>
              <a:pPr eaLnBrk="0" fontAlgn="base" hangingPunct="0">
                <a:spcBef>
                  <a:spcPct val="0"/>
                </a:spcBef>
                <a:spcAft>
                  <a:spcPct val="0"/>
                </a:spcAft>
              </a:pPr>
              <a:r>
                <a:rPr lang="fr-CH" sz="900" i="1" dirty="0">
                  <a:solidFill>
                    <a:srgbClr val="336699">
                      <a:lumMod val="50000"/>
                    </a:srgbClr>
                  </a:solidFill>
                </a:rPr>
                <a:t>Image: Cours M. Bonhomme, Lab. de </a:t>
              </a:r>
              <a:r>
                <a:rPr lang="fr-CH" sz="900" i="1" dirty="0" err="1">
                  <a:solidFill>
                    <a:srgbClr val="336699">
                      <a:lumMod val="50000"/>
                    </a:srgbClr>
                  </a:solidFill>
                </a:rPr>
                <a:t>Rech</a:t>
              </a:r>
              <a:r>
                <a:rPr lang="fr-CH" sz="900" i="1" dirty="0">
                  <a:solidFill>
                    <a:srgbClr val="336699">
                      <a:lumMod val="50000"/>
                    </a:srgbClr>
                  </a:solidFill>
                </a:rPr>
                <a:t>. en Sciences Végétales</a:t>
              </a:r>
            </a:p>
          </p:txBody>
        </p:sp>
      </p:grpSp>
      <p:sp>
        <p:nvSpPr>
          <p:cNvPr id="5" name="ZoneTexte 4"/>
          <p:cNvSpPr txBox="1"/>
          <p:nvPr/>
        </p:nvSpPr>
        <p:spPr>
          <a:xfrm>
            <a:off x="611560" y="971436"/>
            <a:ext cx="3877985" cy="369332"/>
          </a:xfrm>
          <a:prstGeom prst="rect">
            <a:avLst/>
          </a:prstGeom>
          <a:noFill/>
        </p:spPr>
        <p:txBody>
          <a:bodyPr wrap="none" rtlCol="0">
            <a:spAutoFit/>
          </a:bodyPr>
          <a:lstStyle/>
          <a:p>
            <a:pPr eaLnBrk="0" fontAlgn="base" hangingPunct="0">
              <a:spcBef>
                <a:spcPct val="0"/>
              </a:spcBef>
              <a:spcAft>
                <a:spcPct val="0"/>
              </a:spcAft>
            </a:pPr>
            <a:r>
              <a:rPr lang="fr-CH" b="1" dirty="0">
                <a:solidFill>
                  <a:srgbClr val="000000"/>
                </a:solidFill>
              </a:rPr>
              <a:t>Mesure de la variabilité génétique</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225" y="471414"/>
            <a:ext cx="487363" cy="487363"/>
          </a:xfrm>
          <a:prstGeom prst="rect">
            <a:avLst/>
          </a:prstGeom>
        </p:spPr>
      </p:pic>
    </p:spTree>
    <p:extLst>
      <p:ext uri="{BB962C8B-B14F-4D97-AF65-F5344CB8AC3E}">
        <p14:creationId xmlns:p14="http://schemas.microsoft.com/office/powerpoint/2010/main" val="33944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50825" y="188913"/>
            <a:ext cx="44656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sp>
        <p:nvSpPr>
          <p:cNvPr id="20483" name="Text Box 3"/>
          <p:cNvSpPr txBox="1">
            <a:spLocks noChangeArrowheads="1"/>
          </p:cNvSpPr>
          <p:nvPr/>
        </p:nvSpPr>
        <p:spPr bwMode="auto">
          <a:xfrm>
            <a:off x="827088" y="1268413"/>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336699">
                    <a:lumMod val="50000"/>
                  </a:srgbClr>
                </a:solidFill>
              </a:rPr>
              <a:t>Variabilité génétique :</a:t>
            </a:r>
            <a:endParaRPr lang="fr-FR" altLang="fr-FR" sz="2000" b="1">
              <a:solidFill>
                <a:srgbClr val="336699">
                  <a:lumMod val="50000"/>
                </a:srgbClr>
              </a:solidFill>
            </a:endParaRPr>
          </a:p>
        </p:txBody>
      </p:sp>
      <p:sp>
        <p:nvSpPr>
          <p:cNvPr id="20499" name="Text Box 19"/>
          <p:cNvSpPr txBox="1">
            <a:spLocks noChangeArrowheads="1"/>
          </p:cNvSpPr>
          <p:nvPr/>
        </p:nvSpPr>
        <p:spPr bwMode="auto">
          <a:xfrm>
            <a:off x="1744664" y="2060848"/>
            <a:ext cx="282664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dirty="0">
                <a:solidFill>
                  <a:srgbClr val="336699">
                    <a:lumMod val="50000"/>
                  </a:srgbClr>
                </a:solidFill>
              </a:rPr>
              <a:t>Inter-individus </a:t>
            </a:r>
          </a:p>
          <a:p>
            <a:pPr fontAlgn="base">
              <a:spcBef>
                <a:spcPct val="0"/>
              </a:spcBef>
              <a:spcAft>
                <a:spcPct val="0"/>
              </a:spcAft>
              <a:buFontTx/>
              <a:buNone/>
            </a:pPr>
            <a:r>
              <a:rPr lang="fr-CH" altLang="fr-FR" sz="1800" dirty="0">
                <a:solidFill>
                  <a:srgbClr val="336699">
                    <a:lumMod val="50000"/>
                  </a:srgbClr>
                </a:solidFill>
              </a:rPr>
              <a:t>(intra-population)</a:t>
            </a:r>
          </a:p>
          <a:p>
            <a:pPr fontAlgn="base">
              <a:spcBef>
                <a:spcPct val="0"/>
              </a:spcBef>
              <a:spcAft>
                <a:spcPct val="0"/>
              </a:spcAft>
              <a:buFontTx/>
              <a:buNone/>
            </a:pPr>
            <a:endParaRPr lang="fr-CH" altLang="fr-FR" sz="1800" dirty="0">
              <a:solidFill>
                <a:srgbClr val="336699">
                  <a:lumMod val="50000"/>
                </a:srgbClr>
              </a:solidFill>
            </a:endParaRPr>
          </a:p>
          <a:p>
            <a:pPr fontAlgn="base">
              <a:spcBef>
                <a:spcPct val="0"/>
              </a:spcBef>
              <a:spcAft>
                <a:spcPct val="0"/>
              </a:spcAft>
              <a:buFontTx/>
              <a:buNone/>
            </a:pPr>
            <a:r>
              <a:rPr lang="fr-CH" altLang="fr-FR" sz="1800" dirty="0">
                <a:solidFill>
                  <a:srgbClr val="336699">
                    <a:lumMod val="50000"/>
                  </a:srgbClr>
                </a:solidFill>
              </a:rPr>
              <a:t>Par ex. taux moyen d’hétérozygotie </a:t>
            </a:r>
            <a:r>
              <a:rPr lang="fr-CH" altLang="fr-FR" sz="1800" dirty="0" err="1">
                <a:solidFill>
                  <a:srgbClr val="336699">
                    <a:lumMod val="50000"/>
                  </a:srgbClr>
                </a:solidFill>
              </a:rPr>
              <a:t>Hs</a:t>
            </a:r>
            <a:endParaRPr lang="fr-FR" altLang="fr-FR" sz="1800" dirty="0">
              <a:solidFill>
                <a:srgbClr val="336699">
                  <a:lumMod val="50000"/>
                </a:srgbClr>
              </a:solidFill>
            </a:endParaRPr>
          </a:p>
        </p:txBody>
      </p:sp>
      <p:sp>
        <p:nvSpPr>
          <p:cNvPr id="20500" name="Text Box 20"/>
          <p:cNvSpPr txBox="1">
            <a:spLocks noChangeArrowheads="1"/>
          </p:cNvSpPr>
          <p:nvPr/>
        </p:nvSpPr>
        <p:spPr bwMode="auto">
          <a:xfrm>
            <a:off x="1763713" y="3933056"/>
            <a:ext cx="19030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dirty="0">
                <a:solidFill>
                  <a:srgbClr val="336699">
                    <a:lumMod val="50000"/>
                  </a:srgbClr>
                </a:solidFill>
              </a:rPr>
              <a:t>Inter-populations</a:t>
            </a:r>
          </a:p>
          <a:p>
            <a:pPr fontAlgn="base">
              <a:spcBef>
                <a:spcPct val="0"/>
              </a:spcBef>
              <a:spcAft>
                <a:spcPct val="0"/>
              </a:spcAft>
              <a:buFontTx/>
              <a:buNone/>
            </a:pPr>
            <a:endParaRPr lang="fr-CH" altLang="fr-FR" sz="1800" dirty="0">
              <a:solidFill>
                <a:srgbClr val="336699">
                  <a:lumMod val="50000"/>
                </a:srgbClr>
              </a:solidFill>
            </a:endParaRPr>
          </a:p>
          <a:p>
            <a:pPr fontAlgn="base">
              <a:spcBef>
                <a:spcPct val="0"/>
              </a:spcBef>
              <a:spcAft>
                <a:spcPct val="0"/>
              </a:spcAft>
              <a:buFontTx/>
              <a:buNone/>
            </a:pPr>
            <a:r>
              <a:rPr lang="fr-CH" altLang="fr-FR" sz="1800" dirty="0">
                <a:solidFill>
                  <a:srgbClr val="336699">
                    <a:lumMod val="50000"/>
                  </a:srgbClr>
                </a:solidFill>
              </a:rPr>
              <a:t>Par ex., Dst</a:t>
            </a:r>
            <a:endParaRPr lang="fr-FR" altLang="fr-FR" sz="1800" dirty="0">
              <a:solidFill>
                <a:srgbClr val="336699">
                  <a:lumMod val="50000"/>
                </a:srgbClr>
              </a:solidFill>
            </a:endParaRPr>
          </a:p>
        </p:txBody>
      </p:sp>
      <p:pic>
        <p:nvPicPr>
          <p:cNvPr id="20504" name="Picture 24" descr="Variétés-de-Pommes-300x200">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330" y="4004494"/>
            <a:ext cx="20891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4571305" y="2132285"/>
            <a:ext cx="2201862" cy="1484313"/>
            <a:chOff x="3625" y="1570"/>
            <a:chExt cx="1387" cy="935"/>
          </a:xfrm>
        </p:grpSpPr>
        <p:pic>
          <p:nvPicPr>
            <p:cNvPr id="29715" name="Picture 22" descr="PorcsPhototq9031-089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 y="1570"/>
              <a:ext cx="1361"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6" name="Text Box 25"/>
            <p:cNvSpPr txBox="1">
              <a:spLocks noChangeArrowheads="1"/>
            </p:cNvSpPr>
            <p:nvPr/>
          </p:nvSpPr>
          <p:spPr bwMode="auto">
            <a:xfrm>
              <a:off x="3625" y="2370"/>
              <a:ext cx="59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800">
                  <a:solidFill>
                    <a:srgbClr val="336699">
                      <a:lumMod val="50000"/>
                    </a:srgbClr>
                  </a:solidFill>
                </a:rPr>
                <a:t>http://www.inra.fr</a:t>
              </a:r>
              <a:endParaRPr lang="fr-FR" altLang="fr-FR" sz="800">
                <a:solidFill>
                  <a:srgbClr val="336699">
                    <a:lumMod val="50000"/>
                  </a:srgbClr>
                </a:solidFill>
              </a:endParaRPr>
            </a:p>
          </p:txBody>
        </p:sp>
      </p:grpSp>
      <p:pic>
        <p:nvPicPr>
          <p:cNvPr id="20508" name="Picture 28" descr="jerry_flech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3330" y="2132285"/>
            <a:ext cx="20891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9" name="AutoShape 29"/>
          <p:cNvSpPr>
            <a:spLocks noChangeArrowheads="1"/>
          </p:cNvSpPr>
          <p:nvPr/>
        </p:nvSpPr>
        <p:spPr bwMode="auto">
          <a:xfrm>
            <a:off x="1331913" y="2138635"/>
            <a:ext cx="287337" cy="215900"/>
          </a:xfrm>
          <a:prstGeom prst="rightArrow">
            <a:avLst>
              <a:gd name="adj1" fmla="val 50000"/>
              <a:gd name="adj2" fmla="val 33272"/>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sp>
        <p:nvSpPr>
          <p:cNvPr id="20510" name="AutoShape 30"/>
          <p:cNvSpPr>
            <a:spLocks noChangeArrowheads="1"/>
          </p:cNvSpPr>
          <p:nvPr/>
        </p:nvSpPr>
        <p:spPr bwMode="auto">
          <a:xfrm>
            <a:off x="1331913" y="4004494"/>
            <a:ext cx="287337" cy="215900"/>
          </a:xfrm>
          <a:prstGeom prst="rightArrow">
            <a:avLst>
              <a:gd name="adj1" fmla="val 50000"/>
              <a:gd name="adj2" fmla="val 33272"/>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336699">
                  <a:lumMod val="50000"/>
                </a:srgbClr>
              </a:solidFill>
            </a:endParaRPr>
          </a:p>
        </p:txBody>
      </p:sp>
      <p:grpSp>
        <p:nvGrpSpPr>
          <p:cNvPr id="3" name="Group 38"/>
          <p:cNvGrpSpPr>
            <a:grpSpLocks/>
          </p:cNvGrpSpPr>
          <p:nvPr/>
        </p:nvGrpSpPr>
        <p:grpSpPr bwMode="auto">
          <a:xfrm>
            <a:off x="250825" y="5733256"/>
            <a:ext cx="8837613" cy="925513"/>
            <a:chOff x="158" y="3748"/>
            <a:chExt cx="5567" cy="583"/>
          </a:xfrm>
        </p:grpSpPr>
        <p:grpSp>
          <p:nvGrpSpPr>
            <p:cNvPr id="29708" name="Group 35"/>
            <p:cNvGrpSpPr>
              <a:grpSpLocks/>
            </p:cNvGrpSpPr>
            <p:nvPr/>
          </p:nvGrpSpPr>
          <p:grpSpPr bwMode="auto">
            <a:xfrm>
              <a:off x="158" y="3748"/>
              <a:ext cx="5567" cy="574"/>
              <a:chOff x="158" y="3748"/>
              <a:chExt cx="5567" cy="574"/>
            </a:xfrm>
          </p:grpSpPr>
          <p:sp>
            <p:nvSpPr>
              <p:cNvPr id="29711" name="Text Box 31"/>
              <p:cNvSpPr txBox="1">
                <a:spLocks noChangeArrowheads="1"/>
              </p:cNvSpPr>
              <p:nvPr/>
            </p:nvSpPr>
            <p:spPr bwMode="auto">
              <a:xfrm>
                <a:off x="158" y="3748"/>
                <a:ext cx="55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336699">
                        <a:lumMod val="50000"/>
                      </a:srgbClr>
                    </a:solidFill>
                  </a:rPr>
                  <a:t>Variabilité génétique totale = intrapopulationnelle + interpopulationnelle</a:t>
                </a:r>
                <a:endParaRPr lang="fr-FR" altLang="fr-FR" sz="2000" b="1">
                  <a:solidFill>
                    <a:srgbClr val="336699">
                      <a:lumMod val="50000"/>
                    </a:srgbClr>
                  </a:solidFill>
                </a:endParaRPr>
              </a:p>
            </p:txBody>
          </p:sp>
          <p:sp>
            <p:nvSpPr>
              <p:cNvPr id="29712" name="Text Box 32"/>
              <p:cNvSpPr txBox="1">
                <a:spLocks noChangeArrowheads="1"/>
              </p:cNvSpPr>
              <p:nvPr/>
            </p:nvSpPr>
            <p:spPr bwMode="auto">
              <a:xfrm>
                <a:off x="1111" y="4012"/>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400">
                    <a:solidFill>
                      <a:srgbClr val="336699">
                        <a:lumMod val="50000"/>
                      </a:srgbClr>
                    </a:solidFill>
                  </a:rPr>
                  <a:t>H</a:t>
                </a:r>
                <a:r>
                  <a:rPr lang="fr-CH" altLang="fr-FR" sz="2400" baseline="-25000">
                    <a:solidFill>
                      <a:srgbClr val="336699">
                        <a:lumMod val="50000"/>
                      </a:srgbClr>
                    </a:solidFill>
                  </a:rPr>
                  <a:t>T</a:t>
                </a:r>
                <a:endParaRPr lang="fr-FR" altLang="fr-FR" sz="2400" baseline="-25000">
                  <a:solidFill>
                    <a:srgbClr val="336699">
                      <a:lumMod val="50000"/>
                    </a:srgbClr>
                  </a:solidFill>
                </a:endParaRPr>
              </a:p>
            </p:txBody>
          </p:sp>
          <p:sp>
            <p:nvSpPr>
              <p:cNvPr id="29713" name="Text Box 33"/>
              <p:cNvSpPr txBox="1">
                <a:spLocks noChangeArrowheads="1"/>
              </p:cNvSpPr>
              <p:nvPr/>
            </p:nvSpPr>
            <p:spPr bwMode="auto">
              <a:xfrm>
                <a:off x="2971" y="4032"/>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400">
                    <a:solidFill>
                      <a:srgbClr val="336699">
                        <a:lumMod val="50000"/>
                      </a:srgbClr>
                    </a:solidFill>
                  </a:rPr>
                  <a:t>H</a:t>
                </a:r>
                <a:r>
                  <a:rPr lang="fr-CH" altLang="fr-FR" sz="2400" baseline="-25000">
                    <a:solidFill>
                      <a:srgbClr val="336699">
                        <a:lumMod val="50000"/>
                      </a:srgbClr>
                    </a:solidFill>
                  </a:rPr>
                  <a:t>S</a:t>
                </a:r>
                <a:endParaRPr lang="fr-FR" altLang="fr-FR" sz="2400" baseline="-25000">
                  <a:solidFill>
                    <a:srgbClr val="336699">
                      <a:lumMod val="50000"/>
                    </a:srgbClr>
                  </a:solidFill>
                </a:endParaRPr>
              </a:p>
            </p:txBody>
          </p:sp>
          <p:sp>
            <p:nvSpPr>
              <p:cNvPr id="29714" name="Text Box 34"/>
              <p:cNvSpPr txBox="1">
                <a:spLocks noChangeArrowheads="1"/>
              </p:cNvSpPr>
              <p:nvPr/>
            </p:nvSpPr>
            <p:spPr bwMode="auto">
              <a:xfrm>
                <a:off x="4784" y="4034"/>
                <a:ext cx="4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400">
                    <a:solidFill>
                      <a:srgbClr val="336699">
                        <a:lumMod val="50000"/>
                      </a:srgbClr>
                    </a:solidFill>
                  </a:rPr>
                  <a:t>D</a:t>
                </a:r>
                <a:r>
                  <a:rPr lang="fr-CH" altLang="fr-FR" sz="2400" baseline="-25000">
                    <a:solidFill>
                      <a:srgbClr val="336699">
                        <a:lumMod val="50000"/>
                      </a:srgbClr>
                    </a:solidFill>
                  </a:rPr>
                  <a:t>ST</a:t>
                </a:r>
                <a:endParaRPr lang="fr-FR" altLang="fr-FR" sz="2400" baseline="-25000">
                  <a:solidFill>
                    <a:srgbClr val="336699">
                      <a:lumMod val="50000"/>
                    </a:srgbClr>
                  </a:solidFill>
                </a:endParaRPr>
              </a:p>
            </p:txBody>
          </p:sp>
        </p:grpSp>
        <p:sp>
          <p:nvSpPr>
            <p:cNvPr id="29709" name="Text Box 36"/>
            <p:cNvSpPr txBox="1">
              <a:spLocks noChangeArrowheads="1"/>
            </p:cNvSpPr>
            <p:nvPr/>
          </p:nvSpPr>
          <p:spPr bwMode="auto">
            <a:xfrm>
              <a:off x="2227" y="4043"/>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400" b="1">
                  <a:solidFill>
                    <a:srgbClr val="336699">
                      <a:lumMod val="50000"/>
                    </a:srgbClr>
                  </a:solidFill>
                </a:rPr>
                <a:t>=</a:t>
              </a:r>
              <a:endParaRPr lang="fr-FR" altLang="fr-FR" sz="2400" b="1">
                <a:solidFill>
                  <a:srgbClr val="336699">
                    <a:lumMod val="50000"/>
                  </a:srgbClr>
                </a:solidFill>
              </a:endParaRPr>
            </a:p>
          </p:txBody>
        </p:sp>
        <p:sp>
          <p:nvSpPr>
            <p:cNvPr id="29710" name="Text Box 37"/>
            <p:cNvSpPr txBox="1">
              <a:spLocks noChangeArrowheads="1"/>
            </p:cNvSpPr>
            <p:nvPr/>
          </p:nvSpPr>
          <p:spPr bwMode="auto">
            <a:xfrm>
              <a:off x="3949" y="4041"/>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400" b="1">
                  <a:solidFill>
                    <a:srgbClr val="336699">
                      <a:lumMod val="50000"/>
                    </a:srgbClr>
                  </a:solidFill>
                </a:rPr>
                <a:t>+</a:t>
              </a:r>
              <a:endParaRPr lang="fr-FR" altLang="fr-FR" sz="2400" b="1">
                <a:solidFill>
                  <a:srgbClr val="336699">
                    <a:lumMod val="50000"/>
                  </a:srgbClr>
                </a:solidFill>
              </a:endParaRPr>
            </a:p>
          </p:txBody>
        </p:sp>
      </p:gr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26387" y="398122"/>
            <a:ext cx="487363" cy="487363"/>
          </a:xfrm>
          <a:prstGeom prst="rect">
            <a:avLst/>
          </a:prstGeom>
        </p:spPr>
      </p:pic>
      <p:pic>
        <p:nvPicPr>
          <p:cNvPr id="5"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926387" y="1024731"/>
            <a:ext cx="487363" cy="487363"/>
          </a:xfrm>
          <a:prstGeom prst="rect">
            <a:avLst/>
          </a:prstGeom>
        </p:spPr>
      </p:pic>
      <p:pic>
        <p:nvPicPr>
          <p:cNvPr id="6" name="Son enregistré">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926387" y="1644922"/>
            <a:ext cx="487363" cy="487363"/>
          </a:xfrm>
          <a:prstGeom prst="rect">
            <a:avLst/>
          </a:prstGeom>
        </p:spPr>
      </p:pic>
    </p:spTree>
    <p:extLst>
      <p:ext uri="{BB962C8B-B14F-4D97-AF65-F5344CB8AC3E}">
        <p14:creationId xmlns:p14="http://schemas.microsoft.com/office/powerpoint/2010/main" val="36311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13" fill="hold"/>
                                        <p:tgtEl>
                                          <p:spTgt spid="4"/>
                                        </p:tgtEl>
                                      </p:cBhvr>
                                    </p:cmd>
                                  </p:childTnLst>
                                </p:cTn>
                              </p:par>
                            </p:childTnLst>
                          </p:cTn>
                        </p:par>
                        <p:par>
                          <p:cTn id="7" fill="hold">
                            <p:stCondLst>
                              <p:cond delay="46913"/>
                            </p:stCondLst>
                            <p:childTnLst>
                              <p:par>
                                <p:cTn id="8" presetID="1" presetClass="mediacall" presetSubtype="0" fill="hold" nodeType="afterEffect">
                                  <p:stCondLst>
                                    <p:cond delay="0"/>
                                  </p:stCondLst>
                                  <p:childTnLst>
                                    <p:cmd type="call" cmd="playFrom(0.0)">
                                      <p:cBhvr>
                                        <p:cTn id="9" dur="41092" fill="hold"/>
                                        <p:tgtEl>
                                          <p:spTgt spid="5"/>
                                        </p:tgtEl>
                                      </p:cBhvr>
                                    </p:cmd>
                                  </p:childTnLst>
                                </p:cTn>
                              </p:par>
                            </p:childTnLst>
                          </p:cTn>
                        </p:par>
                        <p:par>
                          <p:cTn id="10" fill="hold">
                            <p:stCondLst>
                              <p:cond delay="88005"/>
                            </p:stCondLst>
                            <p:childTnLst>
                              <p:par>
                                <p:cTn id="11" presetID="1" presetClass="mediacall" presetSubtype="0" fill="hold" nodeType="afterEffect">
                                  <p:stCondLst>
                                    <p:cond delay="0"/>
                                  </p:stCondLst>
                                  <p:childTnLst>
                                    <p:cmd type="call" cmd="playFrom(0.0)">
                                      <p:cBhvr>
                                        <p:cTn id="12" dur="563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50825" y="188913"/>
            <a:ext cx="44656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sp>
        <p:nvSpPr>
          <p:cNvPr id="7" name="Ellipse 6"/>
          <p:cNvSpPr/>
          <p:nvPr/>
        </p:nvSpPr>
        <p:spPr>
          <a:xfrm>
            <a:off x="971600" y="2660154"/>
            <a:ext cx="158417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Triangle isocèle 7"/>
          <p:cNvSpPr/>
          <p:nvPr/>
        </p:nvSpPr>
        <p:spPr>
          <a:xfrm>
            <a:off x="1259632" y="2924944"/>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Triangle isocèle 25"/>
          <p:cNvSpPr/>
          <p:nvPr/>
        </p:nvSpPr>
        <p:spPr>
          <a:xfrm>
            <a:off x="1346970" y="3244602"/>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Triangle isocèle 26"/>
          <p:cNvSpPr/>
          <p:nvPr/>
        </p:nvSpPr>
        <p:spPr>
          <a:xfrm>
            <a:off x="2085256" y="2924944"/>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Triangle isocèle 27"/>
          <p:cNvSpPr/>
          <p:nvPr/>
        </p:nvSpPr>
        <p:spPr>
          <a:xfrm>
            <a:off x="1745160" y="3139827"/>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Triangle isocèle 28"/>
          <p:cNvSpPr/>
          <p:nvPr/>
        </p:nvSpPr>
        <p:spPr>
          <a:xfrm>
            <a:off x="2166070" y="3296605"/>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Triangle isocèle 29"/>
          <p:cNvSpPr/>
          <p:nvPr/>
        </p:nvSpPr>
        <p:spPr>
          <a:xfrm>
            <a:off x="1457797" y="3721621"/>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Triangle isocèle 30"/>
          <p:cNvSpPr/>
          <p:nvPr/>
        </p:nvSpPr>
        <p:spPr>
          <a:xfrm>
            <a:off x="1754213" y="3494162"/>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riangle isocèle 31"/>
          <p:cNvSpPr/>
          <p:nvPr/>
        </p:nvSpPr>
        <p:spPr>
          <a:xfrm>
            <a:off x="1115616" y="3494162"/>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3" name="Triangle isocèle 32"/>
          <p:cNvSpPr/>
          <p:nvPr/>
        </p:nvSpPr>
        <p:spPr>
          <a:xfrm>
            <a:off x="1652489" y="2757686"/>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4" name="Triangle isocèle 33"/>
          <p:cNvSpPr/>
          <p:nvPr/>
        </p:nvSpPr>
        <p:spPr>
          <a:xfrm>
            <a:off x="1610197" y="3874021"/>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5" name="Triangle isocèle 34"/>
          <p:cNvSpPr/>
          <p:nvPr/>
        </p:nvSpPr>
        <p:spPr>
          <a:xfrm>
            <a:off x="2013248" y="3734569"/>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riangle isocèle 35"/>
          <p:cNvSpPr/>
          <p:nvPr/>
        </p:nvSpPr>
        <p:spPr>
          <a:xfrm>
            <a:off x="1941240" y="3336429"/>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Accolade ouvrante 8"/>
          <p:cNvSpPr/>
          <p:nvPr/>
        </p:nvSpPr>
        <p:spPr>
          <a:xfrm rot="16200000">
            <a:off x="1619672" y="3933056"/>
            <a:ext cx="288032" cy="13681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ZoneTexte 9"/>
          <p:cNvSpPr txBox="1"/>
          <p:nvPr/>
        </p:nvSpPr>
        <p:spPr>
          <a:xfrm>
            <a:off x="613341" y="5013176"/>
            <a:ext cx="3005951" cy="646331"/>
          </a:xfrm>
          <a:prstGeom prst="rect">
            <a:avLst/>
          </a:prstGeom>
          <a:noFill/>
        </p:spPr>
        <p:txBody>
          <a:bodyPr wrap="none" rtlCol="0">
            <a:spAutoFit/>
          </a:bodyPr>
          <a:lstStyle/>
          <a:p>
            <a:r>
              <a:rPr lang="fr-CH" dirty="0">
                <a:solidFill>
                  <a:schemeClr val="bg1"/>
                </a:solidFill>
              </a:rPr>
              <a:t>Diversité allélique moyenne</a:t>
            </a:r>
          </a:p>
          <a:p>
            <a:r>
              <a:rPr lang="fr-CH" dirty="0">
                <a:solidFill>
                  <a:schemeClr val="bg1"/>
                </a:solidFill>
              </a:rPr>
              <a:t>Taux d’hétérozygotie </a:t>
            </a:r>
            <a:r>
              <a:rPr lang="fr-CH" dirty="0" err="1">
                <a:solidFill>
                  <a:schemeClr val="bg1"/>
                </a:solidFill>
              </a:rPr>
              <a:t>Hs</a:t>
            </a:r>
            <a:endParaRPr lang="fr-CH" dirty="0">
              <a:solidFill>
                <a:schemeClr val="bg1"/>
              </a:solidFill>
            </a:endParaRPr>
          </a:p>
        </p:txBody>
      </p:sp>
      <p:sp>
        <p:nvSpPr>
          <p:cNvPr id="11" name="ZoneTexte 10"/>
          <p:cNvSpPr txBox="1"/>
          <p:nvPr/>
        </p:nvSpPr>
        <p:spPr>
          <a:xfrm>
            <a:off x="1042348" y="1422966"/>
            <a:ext cx="1441420" cy="369332"/>
          </a:xfrm>
          <a:prstGeom prst="rect">
            <a:avLst/>
          </a:prstGeom>
          <a:noFill/>
        </p:spPr>
        <p:txBody>
          <a:bodyPr wrap="none" rtlCol="0">
            <a:spAutoFit/>
          </a:bodyPr>
          <a:lstStyle/>
          <a:p>
            <a:r>
              <a:rPr lang="fr-CH" dirty="0">
                <a:solidFill>
                  <a:schemeClr val="bg1"/>
                </a:solidFill>
              </a:rPr>
              <a:t>1 population</a:t>
            </a:r>
          </a:p>
        </p:txBody>
      </p:sp>
      <p:sp>
        <p:nvSpPr>
          <p:cNvPr id="40" name="Ellipse 39"/>
          <p:cNvSpPr/>
          <p:nvPr/>
        </p:nvSpPr>
        <p:spPr>
          <a:xfrm>
            <a:off x="4355976" y="2090400"/>
            <a:ext cx="158417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1" name="Triangle isocèle 40"/>
          <p:cNvSpPr/>
          <p:nvPr/>
        </p:nvSpPr>
        <p:spPr>
          <a:xfrm>
            <a:off x="4644008" y="2355190"/>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2" name="Triangle isocèle 41"/>
          <p:cNvSpPr/>
          <p:nvPr/>
        </p:nvSpPr>
        <p:spPr>
          <a:xfrm>
            <a:off x="4731346" y="2674848"/>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3" name="Triangle isocèle 42"/>
          <p:cNvSpPr/>
          <p:nvPr/>
        </p:nvSpPr>
        <p:spPr>
          <a:xfrm>
            <a:off x="5469632" y="2355190"/>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riangle isocèle 43"/>
          <p:cNvSpPr/>
          <p:nvPr/>
        </p:nvSpPr>
        <p:spPr>
          <a:xfrm>
            <a:off x="5129536" y="2570073"/>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5" name="Triangle isocèle 44"/>
          <p:cNvSpPr/>
          <p:nvPr/>
        </p:nvSpPr>
        <p:spPr>
          <a:xfrm>
            <a:off x="5550446" y="2726851"/>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6" name="Triangle isocèle 45"/>
          <p:cNvSpPr/>
          <p:nvPr/>
        </p:nvSpPr>
        <p:spPr>
          <a:xfrm>
            <a:off x="4842173" y="3151867"/>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7" name="Triangle isocèle 46"/>
          <p:cNvSpPr/>
          <p:nvPr/>
        </p:nvSpPr>
        <p:spPr>
          <a:xfrm>
            <a:off x="5138589" y="2924408"/>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riangle isocèle 47"/>
          <p:cNvSpPr/>
          <p:nvPr/>
        </p:nvSpPr>
        <p:spPr>
          <a:xfrm>
            <a:off x="4499992" y="2924408"/>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9" name="Triangle isocèle 48"/>
          <p:cNvSpPr/>
          <p:nvPr/>
        </p:nvSpPr>
        <p:spPr>
          <a:xfrm>
            <a:off x="5036865" y="2187932"/>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0" name="Triangle isocèle 49"/>
          <p:cNvSpPr/>
          <p:nvPr/>
        </p:nvSpPr>
        <p:spPr>
          <a:xfrm>
            <a:off x="4994573" y="3304267"/>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1" name="Triangle isocèle 50"/>
          <p:cNvSpPr/>
          <p:nvPr/>
        </p:nvSpPr>
        <p:spPr>
          <a:xfrm>
            <a:off x="5397624" y="3164815"/>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riangle isocèle 51"/>
          <p:cNvSpPr/>
          <p:nvPr/>
        </p:nvSpPr>
        <p:spPr>
          <a:xfrm>
            <a:off x="5325616" y="2766675"/>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3" name="Ellipse 52"/>
          <p:cNvSpPr/>
          <p:nvPr/>
        </p:nvSpPr>
        <p:spPr>
          <a:xfrm>
            <a:off x="6156176" y="1433944"/>
            <a:ext cx="158417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4" name="Triangle isocèle 53"/>
          <p:cNvSpPr/>
          <p:nvPr/>
        </p:nvSpPr>
        <p:spPr>
          <a:xfrm>
            <a:off x="6444208" y="1698734"/>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5" name="Triangle isocèle 54"/>
          <p:cNvSpPr/>
          <p:nvPr/>
        </p:nvSpPr>
        <p:spPr>
          <a:xfrm>
            <a:off x="6531546" y="2018392"/>
            <a:ext cx="144016" cy="167258"/>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riangle isocèle 55"/>
          <p:cNvSpPr/>
          <p:nvPr/>
        </p:nvSpPr>
        <p:spPr>
          <a:xfrm>
            <a:off x="7269832" y="1698734"/>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7" name="Triangle isocèle 56"/>
          <p:cNvSpPr/>
          <p:nvPr/>
        </p:nvSpPr>
        <p:spPr>
          <a:xfrm>
            <a:off x="6929736" y="1913617"/>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8" name="Triangle isocèle 57"/>
          <p:cNvSpPr/>
          <p:nvPr/>
        </p:nvSpPr>
        <p:spPr>
          <a:xfrm>
            <a:off x="7350646" y="2070395"/>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9" name="Triangle isocèle 58"/>
          <p:cNvSpPr/>
          <p:nvPr/>
        </p:nvSpPr>
        <p:spPr>
          <a:xfrm>
            <a:off x="6642373" y="2495411"/>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0" name="Triangle isocèle 59"/>
          <p:cNvSpPr/>
          <p:nvPr/>
        </p:nvSpPr>
        <p:spPr>
          <a:xfrm>
            <a:off x="6938789" y="2267952"/>
            <a:ext cx="144016" cy="167258"/>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1" name="Triangle isocèle 60"/>
          <p:cNvSpPr/>
          <p:nvPr/>
        </p:nvSpPr>
        <p:spPr>
          <a:xfrm>
            <a:off x="6300192" y="2267952"/>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2" name="Triangle isocèle 61"/>
          <p:cNvSpPr/>
          <p:nvPr/>
        </p:nvSpPr>
        <p:spPr>
          <a:xfrm>
            <a:off x="6837065" y="1531476"/>
            <a:ext cx="144016" cy="167258"/>
          </a:xfrm>
          <a:prstGeom prst="triangle">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3" name="Triangle isocèle 62"/>
          <p:cNvSpPr/>
          <p:nvPr/>
        </p:nvSpPr>
        <p:spPr>
          <a:xfrm>
            <a:off x="6794773" y="2647811"/>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4" name="Triangle isocèle 63"/>
          <p:cNvSpPr/>
          <p:nvPr/>
        </p:nvSpPr>
        <p:spPr>
          <a:xfrm>
            <a:off x="7197824" y="2508359"/>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Triangle isocèle 64"/>
          <p:cNvSpPr/>
          <p:nvPr/>
        </p:nvSpPr>
        <p:spPr>
          <a:xfrm>
            <a:off x="7125816" y="2110219"/>
            <a:ext cx="144016" cy="167258"/>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2" name="Ellipse 91"/>
          <p:cNvSpPr/>
          <p:nvPr/>
        </p:nvSpPr>
        <p:spPr>
          <a:xfrm>
            <a:off x="5235477" y="4195400"/>
            <a:ext cx="158417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3" name="Triangle isocèle 92"/>
          <p:cNvSpPr/>
          <p:nvPr/>
        </p:nvSpPr>
        <p:spPr>
          <a:xfrm>
            <a:off x="5523509" y="4460190"/>
            <a:ext cx="144016" cy="167258"/>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4" name="Triangle isocèle 93"/>
          <p:cNvSpPr/>
          <p:nvPr/>
        </p:nvSpPr>
        <p:spPr>
          <a:xfrm>
            <a:off x="5610847" y="4779848"/>
            <a:ext cx="144016" cy="167258"/>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5" name="Triangle isocèle 94"/>
          <p:cNvSpPr/>
          <p:nvPr/>
        </p:nvSpPr>
        <p:spPr>
          <a:xfrm>
            <a:off x="6269913" y="4460190"/>
            <a:ext cx="144016" cy="167258"/>
          </a:xfrm>
          <a:prstGeom prst="triangle">
            <a:avLst/>
          </a:prstGeom>
          <a:solidFill>
            <a:schemeClr val="bg1"/>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6" name="Triangle isocèle 95"/>
          <p:cNvSpPr/>
          <p:nvPr/>
        </p:nvSpPr>
        <p:spPr>
          <a:xfrm>
            <a:off x="5929817" y="4675073"/>
            <a:ext cx="144016" cy="167258"/>
          </a:xfrm>
          <a:prstGeom prst="triangle">
            <a:avLst/>
          </a:prstGeom>
          <a:solidFill>
            <a:schemeClr val="bg1"/>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7" name="Triangle isocèle 96"/>
          <p:cNvSpPr/>
          <p:nvPr/>
        </p:nvSpPr>
        <p:spPr>
          <a:xfrm>
            <a:off x="6429947" y="4831851"/>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8" name="Triangle isocèle 97"/>
          <p:cNvSpPr/>
          <p:nvPr/>
        </p:nvSpPr>
        <p:spPr>
          <a:xfrm>
            <a:off x="5721674" y="5256867"/>
            <a:ext cx="144016" cy="167258"/>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9" name="Triangle isocèle 98"/>
          <p:cNvSpPr/>
          <p:nvPr/>
        </p:nvSpPr>
        <p:spPr>
          <a:xfrm>
            <a:off x="6018090" y="5029408"/>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0" name="Triangle isocèle 99"/>
          <p:cNvSpPr/>
          <p:nvPr/>
        </p:nvSpPr>
        <p:spPr>
          <a:xfrm>
            <a:off x="5379493" y="5029408"/>
            <a:ext cx="144016" cy="167258"/>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chemeClr val="accent1">
                    <a:lumMod val="60000"/>
                    <a:lumOff val="40000"/>
                  </a:schemeClr>
                </a:solidFill>
              </a:ln>
              <a:solidFill>
                <a:schemeClr val="accent1">
                  <a:lumMod val="60000"/>
                  <a:lumOff val="40000"/>
                </a:schemeClr>
              </a:solidFill>
            </a:endParaRPr>
          </a:p>
        </p:txBody>
      </p:sp>
      <p:sp>
        <p:nvSpPr>
          <p:cNvPr id="101" name="Triangle isocèle 100"/>
          <p:cNvSpPr/>
          <p:nvPr/>
        </p:nvSpPr>
        <p:spPr>
          <a:xfrm>
            <a:off x="5837146" y="4292932"/>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2" name="Triangle isocèle 101"/>
          <p:cNvSpPr/>
          <p:nvPr/>
        </p:nvSpPr>
        <p:spPr>
          <a:xfrm>
            <a:off x="5874074" y="5409267"/>
            <a:ext cx="144016" cy="167258"/>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3" name="Triangle isocèle 102"/>
          <p:cNvSpPr/>
          <p:nvPr/>
        </p:nvSpPr>
        <p:spPr>
          <a:xfrm>
            <a:off x="6277125" y="5269815"/>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4" name="Triangle isocèle 103"/>
          <p:cNvSpPr/>
          <p:nvPr/>
        </p:nvSpPr>
        <p:spPr>
          <a:xfrm>
            <a:off x="6205117" y="4871675"/>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5" name="Ellipse 104"/>
          <p:cNvSpPr/>
          <p:nvPr/>
        </p:nvSpPr>
        <p:spPr>
          <a:xfrm>
            <a:off x="6876256" y="3162136"/>
            <a:ext cx="158417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6" name="Triangle isocèle 105"/>
          <p:cNvSpPr/>
          <p:nvPr/>
        </p:nvSpPr>
        <p:spPr>
          <a:xfrm>
            <a:off x="7164288" y="3426926"/>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7" name="Triangle isocèle 106"/>
          <p:cNvSpPr/>
          <p:nvPr/>
        </p:nvSpPr>
        <p:spPr>
          <a:xfrm>
            <a:off x="7251626" y="3746584"/>
            <a:ext cx="144016" cy="16725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8" name="Triangle isocèle 107"/>
          <p:cNvSpPr/>
          <p:nvPr/>
        </p:nvSpPr>
        <p:spPr>
          <a:xfrm>
            <a:off x="7989912" y="3426926"/>
            <a:ext cx="144016" cy="16725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9" name="Triangle isocèle 108"/>
          <p:cNvSpPr/>
          <p:nvPr/>
        </p:nvSpPr>
        <p:spPr>
          <a:xfrm>
            <a:off x="7649816" y="3641809"/>
            <a:ext cx="144016" cy="167258"/>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0" name="Triangle isocèle 109"/>
          <p:cNvSpPr/>
          <p:nvPr/>
        </p:nvSpPr>
        <p:spPr>
          <a:xfrm>
            <a:off x="8070726" y="3798587"/>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1" name="Triangle isocèle 110"/>
          <p:cNvSpPr/>
          <p:nvPr/>
        </p:nvSpPr>
        <p:spPr>
          <a:xfrm>
            <a:off x="7362453" y="4223603"/>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2" name="Triangle isocèle 111"/>
          <p:cNvSpPr/>
          <p:nvPr/>
        </p:nvSpPr>
        <p:spPr>
          <a:xfrm>
            <a:off x="7658869" y="3996144"/>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3" name="Triangle isocèle 112"/>
          <p:cNvSpPr/>
          <p:nvPr/>
        </p:nvSpPr>
        <p:spPr>
          <a:xfrm>
            <a:off x="7020272" y="3996144"/>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4" name="Triangle isocèle 113"/>
          <p:cNvSpPr/>
          <p:nvPr/>
        </p:nvSpPr>
        <p:spPr>
          <a:xfrm>
            <a:off x="7557145" y="3259668"/>
            <a:ext cx="144016" cy="167258"/>
          </a:xfrm>
          <a:prstGeom prst="triangl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5" name="Triangle isocèle 114"/>
          <p:cNvSpPr/>
          <p:nvPr/>
        </p:nvSpPr>
        <p:spPr>
          <a:xfrm>
            <a:off x="7514853" y="4376003"/>
            <a:ext cx="144016" cy="167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6" name="Triangle isocèle 115"/>
          <p:cNvSpPr/>
          <p:nvPr/>
        </p:nvSpPr>
        <p:spPr>
          <a:xfrm>
            <a:off x="7917904" y="4236551"/>
            <a:ext cx="144016" cy="16725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7" name="Triangle isocèle 116"/>
          <p:cNvSpPr/>
          <p:nvPr/>
        </p:nvSpPr>
        <p:spPr>
          <a:xfrm>
            <a:off x="7845896" y="3838411"/>
            <a:ext cx="144016" cy="167258"/>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à coins arrondis 11"/>
          <p:cNvSpPr/>
          <p:nvPr/>
        </p:nvSpPr>
        <p:spPr>
          <a:xfrm>
            <a:off x="4211960" y="1340768"/>
            <a:ext cx="4464496" cy="4413656"/>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9" name="ZoneTexte 118"/>
          <p:cNvSpPr txBox="1"/>
          <p:nvPr/>
        </p:nvSpPr>
        <p:spPr>
          <a:xfrm>
            <a:off x="5371163" y="758825"/>
            <a:ext cx="2108269" cy="369332"/>
          </a:xfrm>
          <a:prstGeom prst="rect">
            <a:avLst/>
          </a:prstGeom>
          <a:noFill/>
        </p:spPr>
        <p:txBody>
          <a:bodyPr wrap="none" rtlCol="0">
            <a:spAutoFit/>
          </a:bodyPr>
          <a:lstStyle/>
          <a:p>
            <a:r>
              <a:rPr lang="fr-CH" dirty="0">
                <a:solidFill>
                  <a:schemeClr val="bg1"/>
                </a:solidFill>
              </a:rPr>
              <a:t>1 (méta)population</a:t>
            </a:r>
          </a:p>
        </p:txBody>
      </p:sp>
      <p:sp>
        <p:nvSpPr>
          <p:cNvPr id="120" name="ZoneTexte 119"/>
          <p:cNvSpPr txBox="1"/>
          <p:nvPr/>
        </p:nvSpPr>
        <p:spPr>
          <a:xfrm>
            <a:off x="4101780" y="5818038"/>
            <a:ext cx="5150740" cy="923330"/>
          </a:xfrm>
          <a:prstGeom prst="rect">
            <a:avLst/>
          </a:prstGeom>
          <a:noFill/>
        </p:spPr>
        <p:txBody>
          <a:bodyPr wrap="square" rtlCol="0">
            <a:spAutoFit/>
          </a:bodyPr>
          <a:lstStyle/>
          <a:p>
            <a:r>
              <a:rPr lang="fr-CH" dirty="0">
                <a:solidFill>
                  <a:schemeClr val="bg1"/>
                </a:solidFill>
              </a:rPr>
              <a:t>Diversité allélique totale</a:t>
            </a:r>
          </a:p>
          <a:p>
            <a:r>
              <a:rPr lang="fr-CH" dirty="0">
                <a:solidFill>
                  <a:schemeClr val="bg1"/>
                </a:solidFill>
              </a:rPr>
              <a:t>Taux d’hétérozygotie total</a:t>
            </a:r>
          </a:p>
          <a:p>
            <a:r>
              <a:rPr lang="fr-CH" dirty="0">
                <a:solidFill>
                  <a:schemeClr val="bg1"/>
                </a:solidFill>
              </a:rPr>
              <a:t>Distance génétique entre populations Dst, </a:t>
            </a:r>
            <a:r>
              <a:rPr lang="fr-CH" dirty="0" err="1">
                <a:solidFill>
                  <a:schemeClr val="bg1"/>
                </a:solidFill>
              </a:rPr>
              <a:t>Fst</a:t>
            </a:r>
            <a:r>
              <a:rPr lang="fr-CH" dirty="0">
                <a:solidFill>
                  <a:schemeClr val="bg1"/>
                </a:solidFill>
              </a:rPr>
              <a:t>,…</a:t>
            </a:r>
          </a:p>
        </p:txBody>
      </p:sp>
      <p:sp>
        <p:nvSpPr>
          <p:cNvPr id="13" name="Flèche droite 12"/>
          <p:cNvSpPr/>
          <p:nvPr/>
        </p:nvSpPr>
        <p:spPr>
          <a:xfrm rot="3817956">
            <a:off x="5325244" y="3768814"/>
            <a:ext cx="689718" cy="145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2" name="Flèche droite 121"/>
          <p:cNvSpPr/>
          <p:nvPr/>
        </p:nvSpPr>
        <p:spPr>
          <a:xfrm rot="1748961">
            <a:off x="5917968" y="3257694"/>
            <a:ext cx="1027958" cy="151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3" name="Flèche droite 122"/>
          <p:cNvSpPr/>
          <p:nvPr/>
        </p:nvSpPr>
        <p:spPr>
          <a:xfrm rot="19955353">
            <a:off x="5889715" y="2362510"/>
            <a:ext cx="325718" cy="147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4" name="Flèche droite 123"/>
          <p:cNvSpPr/>
          <p:nvPr/>
        </p:nvSpPr>
        <p:spPr>
          <a:xfrm rot="9164442">
            <a:off x="5945481" y="2515733"/>
            <a:ext cx="325718" cy="147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5" name="Flèche droite 124"/>
          <p:cNvSpPr/>
          <p:nvPr/>
        </p:nvSpPr>
        <p:spPr>
          <a:xfrm rot="12537819">
            <a:off x="5809809" y="3402285"/>
            <a:ext cx="1027958" cy="151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6" name="Flèche droite 125"/>
          <p:cNvSpPr/>
          <p:nvPr/>
        </p:nvSpPr>
        <p:spPr>
          <a:xfrm rot="14641052">
            <a:off x="5193497" y="3816703"/>
            <a:ext cx="689718" cy="145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7" name="Flèche droite 126"/>
          <p:cNvSpPr/>
          <p:nvPr/>
        </p:nvSpPr>
        <p:spPr>
          <a:xfrm rot="3817956">
            <a:off x="7300898" y="2917078"/>
            <a:ext cx="359548" cy="1024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8" name="Flèche droite 127"/>
          <p:cNvSpPr/>
          <p:nvPr/>
        </p:nvSpPr>
        <p:spPr>
          <a:xfrm rot="14711225">
            <a:off x="7192963" y="2943939"/>
            <a:ext cx="359548" cy="1024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9" name="Flèche droite 128"/>
          <p:cNvSpPr/>
          <p:nvPr/>
        </p:nvSpPr>
        <p:spPr>
          <a:xfrm rot="8820872">
            <a:off x="6765225" y="4493429"/>
            <a:ext cx="359548" cy="1024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0" name="Flèche droite 129"/>
          <p:cNvSpPr/>
          <p:nvPr/>
        </p:nvSpPr>
        <p:spPr>
          <a:xfrm rot="19714141">
            <a:off x="6687007" y="4379166"/>
            <a:ext cx="359548" cy="1024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1" name="Flèche droite 130"/>
          <p:cNvSpPr/>
          <p:nvPr/>
        </p:nvSpPr>
        <p:spPr>
          <a:xfrm rot="17411916">
            <a:off x="5706597" y="3448808"/>
            <a:ext cx="1351970" cy="11920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2" name="Flèche droite 131"/>
          <p:cNvSpPr/>
          <p:nvPr/>
        </p:nvSpPr>
        <p:spPr>
          <a:xfrm rot="6639693">
            <a:off x="5849377" y="3474058"/>
            <a:ext cx="1351970" cy="11920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42734" y="268458"/>
            <a:ext cx="487363" cy="487363"/>
          </a:xfrm>
          <a:prstGeom prst="rect">
            <a:avLst/>
          </a:prstGeom>
        </p:spPr>
      </p:pic>
    </p:spTree>
    <p:extLst>
      <p:ext uri="{BB962C8B-B14F-4D97-AF65-F5344CB8AC3E}">
        <p14:creationId xmlns:p14="http://schemas.microsoft.com/office/powerpoint/2010/main" val="590291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7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84150" y="44450"/>
            <a:ext cx="39608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pic>
        <p:nvPicPr>
          <p:cNvPr id="3072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1772320"/>
            <a:ext cx="3632200" cy="3705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16" descr="Fichier:Rhone bassin versant.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2420020"/>
            <a:ext cx="21685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17"/>
          <p:cNvSpPr>
            <a:spLocks noChangeArrowheads="1"/>
          </p:cNvSpPr>
          <p:nvPr/>
        </p:nvSpPr>
        <p:spPr bwMode="auto">
          <a:xfrm>
            <a:off x="684213" y="2923257"/>
            <a:ext cx="1008062" cy="10810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endParaRPr lang="fr-FR" altLang="fr-FR" sz="1800">
              <a:solidFill>
                <a:srgbClr val="000000"/>
              </a:solidFill>
            </a:endParaRPr>
          </a:p>
        </p:txBody>
      </p:sp>
      <p:sp>
        <p:nvSpPr>
          <p:cNvPr id="30726" name="Line 18"/>
          <p:cNvSpPr>
            <a:spLocks noChangeShapeType="1"/>
          </p:cNvSpPr>
          <p:nvPr/>
        </p:nvSpPr>
        <p:spPr bwMode="auto">
          <a:xfrm flipV="1">
            <a:off x="1692275" y="3139157"/>
            <a:ext cx="1008063" cy="3603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pic>
        <p:nvPicPr>
          <p:cNvPr id="30727" name="Picture 20" descr="Roach  (Rutilus rutilus) photo/image">
            <a:hlinkClick r:id="rId9" tooltip="see all"/>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3350" y="3599532"/>
            <a:ext cx="25558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2" descr="Ombre commun (Thymallus thymallus) photo/image">
            <a:hlinkClick r:id="rId11" tooltip="Tout voir"/>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3350" y="1727870"/>
            <a:ext cx="255587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23"/>
          <p:cNvSpPr txBox="1">
            <a:spLocks noChangeArrowheads="1"/>
          </p:cNvSpPr>
          <p:nvPr/>
        </p:nvSpPr>
        <p:spPr bwMode="auto">
          <a:xfrm>
            <a:off x="179388" y="5786100"/>
            <a:ext cx="8906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400" dirty="0">
                <a:solidFill>
                  <a:srgbClr val="000000"/>
                </a:solidFill>
              </a:rPr>
              <a:t>Structuration génétique des populations de gardon (</a:t>
            </a:r>
            <a:r>
              <a:rPr lang="fr-CH" altLang="fr-FR" sz="1400" i="1" dirty="0" err="1">
                <a:solidFill>
                  <a:srgbClr val="000000"/>
                </a:solidFill>
              </a:rPr>
              <a:t>Rutilus</a:t>
            </a:r>
            <a:r>
              <a:rPr lang="fr-CH" altLang="fr-FR" sz="1400" i="1" dirty="0">
                <a:solidFill>
                  <a:srgbClr val="000000"/>
                </a:solidFill>
              </a:rPr>
              <a:t> </a:t>
            </a:r>
            <a:r>
              <a:rPr lang="fr-CH" altLang="fr-FR" sz="1400" i="1" dirty="0" err="1">
                <a:solidFill>
                  <a:srgbClr val="000000"/>
                </a:solidFill>
              </a:rPr>
              <a:t>rutilus</a:t>
            </a:r>
            <a:r>
              <a:rPr lang="fr-CH" altLang="fr-FR" sz="1400" dirty="0">
                <a:solidFill>
                  <a:srgbClr val="000000"/>
                </a:solidFill>
              </a:rPr>
              <a:t>) et d’ombre commun (</a:t>
            </a:r>
            <a:r>
              <a:rPr lang="fr-CH" altLang="fr-FR" sz="1400" i="1" dirty="0" err="1">
                <a:solidFill>
                  <a:srgbClr val="000000"/>
                </a:solidFill>
              </a:rPr>
              <a:t>Thymallus</a:t>
            </a:r>
            <a:r>
              <a:rPr lang="fr-CH" altLang="fr-FR" sz="1400" i="1" dirty="0">
                <a:solidFill>
                  <a:srgbClr val="000000"/>
                </a:solidFill>
              </a:rPr>
              <a:t> </a:t>
            </a:r>
            <a:r>
              <a:rPr lang="fr-CH" altLang="fr-FR" sz="1400" i="1" dirty="0" err="1">
                <a:solidFill>
                  <a:srgbClr val="000000"/>
                </a:solidFill>
              </a:rPr>
              <a:t>thymallus</a:t>
            </a:r>
            <a:r>
              <a:rPr lang="fr-CH" altLang="fr-FR" sz="1400" dirty="0">
                <a:solidFill>
                  <a:srgbClr val="000000"/>
                </a:solidFill>
              </a:rPr>
              <a:t>) </a:t>
            </a:r>
          </a:p>
          <a:p>
            <a:pPr fontAlgn="base">
              <a:spcBef>
                <a:spcPct val="0"/>
              </a:spcBef>
              <a:spcAft>
                <a:spcPct val="0"/>
              </a:spcAft>
              <a:buFontTx/>
              <a:buNone/>
            </a:pPr>
            <a:r>
              <a:rPr lang="fr-CH" altLang="fr-FR" sz="1400" dirty="0">
                <a:solidFill>
                  <a:srgbClr val="000000"/>
                </a:solidFill>
              </a:rPr>
              <a:t>dans le bassin du Haut-Rhône (Bouvet </a:t>
            </a:r>
            <a:r>
              <a:rPr lang="fr-CH" altLang="fr-FR" sz="1400" i="1" dirty="0">
                <a:solidFill>
                  <a:srgbClr val="000000"/>
                </a:solidFill>
              </a:rPr>
              <a:t>et al</a:t>
            </a:r>
            <a:r>
              <a:rPr lang="fr-CH" altLang="fr-FR" sz="1400" dirty="0">
                <a:solidFill>
                  <a:srgbClr val="000000"/>
                </a:solidFill>
              </a:rPr>
              <a:t>. 1992)</a:t>
            </a:r>
            <a:endParaRPr lang="fr-FR" altLang="fr-FR" sz="1400" dirty="0">
              <a:solidFill>
                <a:srgbClr val="000000"/>
              </a:solidFill>
            </a:endParaRPr>
          </a:p>
        </p:txBody>
      </p:sp>
      <p:sp>
        <p:nvSpPr>
          <p:cNvPr id="2" name="ZoneTexte 1"/>
          <p:cNvSpPr txBox="1"/>
          <p:nvPr/>
        </p:nvSpPr>
        <p:spPr>
          <a:xfrm>
            <a:off x="684213" y="1010627"/>
            <a:ext cx="4108817" cy="369332"/>
          </a:xfrm>
          <a:prstGeom prst="rect">
            <a:avLst/>
          </a:prstGeom>
          <a:noFill/>
        </p:spPr>
        <p:txBody>
          <a:bodyPr wrap="none" rtlCol="0">
            <a:spAutoFit/>
          </a:bodyPr>
          <a:lstStyle/>
          <a:p>
            <a:pPr eaLnBrk="0" fontAlgn="base" hangingPunct="0">
              <a:spcBef>
                <a:spcPct val="0"/>
              </a:spcBef>
              <a:spcAft>
                <a:spcPct val="0"/>
              </a:spcAft>
            </a:pPr>
            <a:r>
              <a:rPr lang="fr-CH" b="1" dirty="0">
                <a:solidFill>
                  <a:srgbClr val="000000"/>
                </a:solidFill>
              </a:rPr>
              <a:t>Exemple de structuration génétique</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00392" y="286317"/>
            <a:ext cx="487363" cy="487363"/>
          </a:xfrm>
          <a:prstGeom prst="rect">
            <a:avLst/>
          </a:prstGeom>
        </p:spPr>
      </p:pic>
      <p:pic>
        <p:nvPicPr>
          <p:cNvPr id="4"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100392" y="951611"/>
            <a:ext cx="487363" cy="487363"/>
          </a:xfrm>
          <a:prstGeom prst="rect">
            <a:avLst/>
          </a:prstGeom>
        </p:spPr>
      </p:pic>
    </p:spTree>
    <p:extLst>
      <p:ext uri="{BB962C8B-B14F-4D97-AF65-F5344CB8AC3E}">
        <p14:creationId xmlns:p14="http://schemas.microsoft.com/office/powerpoint/2010/main" val="38581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17" fill="hold"/>
                                        <p:tgtEl>
                                          <p:spTgt spid="3"/>
                                        </p:tgtEl>
                                      </p:cBhvr>
                                    </p:cmd>
                                  </p:childTnLst>
                                </p:cTn>
                              </p:par>
                            </p:childTnLst>
                          </p:cTn>
                        </p:par>
                        <p:par>
                          <p:cTn id="7" fill="hold">
                            <p:stCondLst>
                              <p:cond delay="34417"/>
                            </p:stCondLst>
                            <p:childTnLst>
                              <p:par>
                                <p:cTn id="8" presetID="1" presetClass="mediacall" presetSubtype="0" fill="hold" nodeType="afterEffect">
                                  <p:stCondLst>
                                    <p:cond delay="0"/>
                                  </p:stCondLst>
                                  <p:childTnLst>
                                    <p:cmd type="call" cmd="playFrom(0.0)">
                                      <p:cBhvr>
                                        <p:cTn id="9" dur="42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79388" y="260350"/>
            <a:ext cx="41767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sp>
        <p:nvSpPr>
          <p:cNvPr id="31747" name="Text Box 9"/>
          <p:cNvSpPr txBox="1">
            <a:spLocks noChangeArrowheads="1"/>
          </p:cNvSpPr>
          <p:nvPr/>
        </p:nvSpPr>
        <p:spPr bwMode="auto">
          <a:xfrm>
            <a:off x="7531100" y="6553200"/>
            <a:ext cx="161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400">
                <a:solidFill>
                  <a:srgbClr val="000000"/>
                </a:solidFill>
              </a:rPr>
              <a:t>Bouvet </a:t>
            </a:r>
            <a:r>
              <a:rPr lang="fr-CH" altLang="fr-FR" sz="1400" i="1">
                <a:solidFill>
                  <a:srgbClr val="000000"/>
                </a:solidFill>
              </a:rPr>
              <a:t>et al</a:t>
            </a:r>
            <a:r>
              <a:rPr lang="fr-CH" altLang="fr-FR" sz="1400">
                <a:solidFill>
                  <a:srgbClr val="000000"/>
                </a:solidFill>
              </a:rPr>
              <a:t>. 1992</a:t>
            </a:r>
            <a:endParaRPr lang="fr-FR" altLang="fr-FR" sz="1400">
              <a:solidFill>
                <a:srgbClr val="000000"/>
              </a:solidFill>
            </a:endParaRPr>
          </a:p>
        </p:txBody>
      </p:sp>
      <p:pic>
        <p:nvPicPr>
          <p:cNvPr id="3174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76250"/>
            <a:ext cx="4500562"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Roach  (Rutilus rutilus) photo/image">
            <a:hlinkClick r:id="rId5" tooltip="see al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8" y="3644900"/>
            <a:ext cx="1042987"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descr="Ombre commun (Thymallus thymallus) photo/image">
            <a:hlinkClick r:id="rId7" tooltip="Tout voir"/>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508500"/>
            <a:ext cx="10810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44675"/>
            <a:ext cx="4572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12"/>
          <p:cNvSpPr txBox="1">
            <a:spLocks noChangeArrowheads="1"/>
          </p:cNvSpPr>
          <p:nvPr/>
        </p:nvSpPr>
        <p:spPr bwMode="auto">
          <a:xfrm>
            <a:off x="1547813" y="3883025"/>
            <a:ext cx="723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Forte variabilité intrapopulationnelle, très faible var. interpop. (11.2 %)</a:t>
            </a:r>
            <a:endParaRPr lang="fr-FR" altLang="fr-FR" sz="1800">
              <a:solidFill>
                <a:srgbClr val="000000"/>
              </a:solidFill>
            </a:endParaRPr>
          </a:p>
        </p:txBody>
      </p:sp>
      <p:sp>
        <p:nvSpPr>
          <p:cNvPr id="31753" name="Text Box 13"/>
          <p:cNvSpPr txBox="1">
            <a:spLocks noChangeArrowheads="1"/>
          </p:cNvSpPr>
          <p:nvPr/>
        </p:nvSpPr>
        <p:spPr bwMode="auto">
          <a:xfrm>
            <a:off x="1547813" y="4602163"/>
            <a:ext cx="362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Forte variabilité interpop. (42.1 %)</a:t>
            </a:r>
            <a:endParaRPr lang="fr-FR" altLang="fr-FR" sz="1800">
              <a:solidFill>
                <a:srgbClr val="000000"/>
              </a:solidFill>
            </a:endParaRPr>
          </a:p>
        </p:txBody>
      </p:sp>
      <p:grpSp>
        <p:nvGrpSpPr>
          <p:cNvPr id="31754" name="Group 17"/>
          <p:cNvGrpSpPr>
            <a:grpSpLocks/>
          </p:cNvGrpSpPr>
          <p:nvPr/>
        </p:nvGrpSpPr>
        <p:grpSpPr bwMode="auto">
          <a:xfrm>
            <a:off x="755650" y="5445125"/>
            <a:ext cx="7813675" cy="925513"/>
            <a:chOff x="476" y="3521"/>
            <a:chExt cx="4922" cy="583"/>
          </a:xfrm>
        </p:grpSpPr>
        <p:sp>
          <p:nvSpPr>
            <p:cNvPr id="31756" name="Text Box 14"/>
            <p:cNvSpPr txBox="1">
              <a:spLocks noChangeArrowheads="1"/>
            </p:cNvSpPr>
            <p:nvPr/>
          </p:nvSpPr>
          <p:spPr bwMode="auto">
            <a:xfrm>
              <a:off x="476" y="3521"/>
              <a:ext cx="4922" cy="5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Forte structure spatiale des pops d’ombre, avec peu d’échanges entre elles</a:t>
              </a:r>
            </a:p>
            <a:p>
              <a:pPr fontAlgn="base">
                <a:spcBef>
                  <a:spcPct val="0"/>
                </a:spcBef>
                <a:spcAft>
                  <a:spcPct val="0"/>
                </a:spcAft>
                <a:buFontTx/>
                <a:buNone/>
              </a:pPr>
              <a:r>
                <a:rPr lang="fr-CH" altLang="fr-FR" sz="1800">
                  <a:solidFill>
                    <a:srgbClr val="000000"/>
                  </a:solidFill>
                </a:rPr>
                <a:t>	</a:t>
              </a:r>
            </a:p>
            <a:p>
              <a:pPr fontAlgn="base">
                <a:spcBef>
                  <a:spcPct val="0"/>
                </a:spcBef>
                <a:spcAft>
                  <a:spcPct val="0"/>
                </a:spcAft>
                <a:buFontTx/>
                <a:buNone/>
              </a:pPr>
              <a:r>
                <a:rPr lang="fr-CH" altLang="fr-FR" sz="1800">
                  <a:solidFill>
                    <a:srgbClr val="000000"/>
                  </a:solidFill>
                </a:rPr>
                <a:t>	Mais risque car petits effectifs soumis à forte dérive génétique !</a:t>
              </a:r>
              <a:endParaRPr lang="fr-FR" altLang="fr-FR" sz="1800">
                <a:solidFill>
                  <a:srgbClr val="000000"/>
                </a:solidFill>
              </a:endParaRPr>
            </a:p>
          </p:txBody>
        </p:sp>
        <p:sp>
          <p:nvSpPr>
            <p:cNvPr id="31757" name="AutoShape 16"/>
            <p:cNvSpPr>
              <a:spLocks noChangeArrowheads="1"/>
            </p:cNvSpPr>
            <p:nvPr/>
          </p:nvSpPr>
          <p:spPr bwMode="auto">
            <a:xfrm>
              <a:off x="786" y="3922"/>
              <a:ext cx="227" cy="136"/>
            </a:xfrm>
            <a:prstGeom prst="rightArrow">
              <a:avLst>
                <a:gd name="adj1" fmla="val 50000"/>
                <a:gd name="adj2" fmla="val 41728"/>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grpSp>
      <p:sp>
        <p:nvSpPr>
          <p:cNvPr id="31755" name="Text Box 18"/>
          <p:cNvSpPr txBox="1">
            <a:spLocks noChangeArrowheads="1"/>
          </p:cNvSpPr>
          <p:nvPr/>
        </p:nvSpPr>
        <p:spPr bwMode="auto">
          <a:xfrm>
            <a:off x="231775" y="1073150"/>
            <a:ext cx="283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Différences entre espèces</a:t>
            </a:r>
            <a:endParaRPr lang="fr-FR" altLang="fr-FR" sz="1800">
              <a:solidFill>
                <a:srgbClr val="000000"/>
              </a:solidFill>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3868" y="275428"/>
            <a:ext cx="487363" cy="487363"/>
          </a:xfrm>
          <a:prstGeom prst="rect">
            <a:avLst/>
          </a:prstGeom>
        </p:spPr>
      </p:pic>
    </p:spTree>
    <p:extLst>
      <p:ext uri="{BB962C8B-B14F-4D97-AF65-F5344CB8AC3E}">
        <p14:creationId xmlns:p14="http://schemas.microsoft.com/office/powerpoint/2010/main" val="41034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50825" y="260350"/>
            <a:ext cx="36734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grpSp>
        <p:nvGrpSpPr>
          <p:cNvPr id="32771" name="Group 24"/>
          <p:cNvGrpSpPr>
            <a:grpSpLocks/>
          </p:cNvGrpSpPr>
          <p:nvPr/>
        </p:nvGrpSpPr>
        <p:grpSpPr bwMode="auto">
          <a:xfrm>
            <a:off x="5508625" y="188913"/>
            <a:ext cx="3455988" cy="2603500"/>
            <a:chOff x="3470" y="119"/>
            <a:chExt cx="2177" cy="1640"/>
          </a:xfrm>
        </p:grpSpPr>
        <p:pic>
          <p:nvPicPr>
            <p:cNvPr id="32777" name="Picture 22" descr="Fichier:Total internal reflection of Chelonia mydas .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 y="119"/>
              <a:ext cx="2173"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23"/>
            <p:cNvSpPr txBox="1">
              <a:spLocks noChangeArrowheads="1"/>
            </p:cNvSpPr>
            <p:nvPr/>
          </p:nvSpPr>
          <p:spPr bwMode="auto">
            <a:xfrm>
              <a:off x="4960" y="1605"/>
              <a:ext cx="68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000" i="1">
                  <a:solidFill>
                    <a:srgbClr val="FFFFFF"/>
                  </a:solidFill>
                </a:rPr>
                <a:t>Chelonia mydas</a:t>
              </a:r>
              <a:endParaRPr lang="fr-FR" altLang="fr-FR" sz="1000" i="1">
                <a:solidFill>
                  <a:srgbClr val="FFFFFF"/>
                </a:solidFill>
              </a:endParaRPr>
            </a:p>
          </p:txBody>
        </p:sp>
      </p:grpSp>
      <p:grpSp>
        <p:nvGrpSpPr>
          <p:cNvPr id="32772" name="Group 26"/>
          <p:cNvGrpSpPr>
            <a:grpSpLocks/>
          </p:cNvGrpSpPr>
          <p:nvPr/>
        </p:nvGrpSpPr>
        <p:grpSpPr bwMode="auto">
          <a:xfrm>
            <a:off x="250825" y="2420938"/>
            <a:ext cx="7767638" cy="4459287"/>
            <a:chOff x="158" y="1525"/>
            <a:chExt cx="4893" cy="2809"/>
          </a:xfrm>
        </p:grpSpPr>
        <p:pic>
          <p:nvPicPr>
            <p:cNvPr id="32775" name="Picture 20" descr="tortue_6_refer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1525"/>
              <a:ext cx="4831" cy="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25"/>
            <p:cNvSpPr txBox="1">
              <a:spLocks noChangeArrowheads="1"/>
            </p:cNvSpPr>
            <p:nvPr/>
          </p:nvSpPr>
          <p:spPr bwMode="auto">
            <a:xfrm>
              <a:off x="4335" y="4161"/>
              <a:ext cx="7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200">
                  <a:solidFill>
                    <a:srgbClr val="000000"/>
                  </a:solidFill>
                </a:rPr>
                <a:t>Bourgea 2005</a:t>
              </a:r>
              <a:endParaRPr lang="fr-FR" altLang="fr-FR" sz="1200">
                <a:solidFill>
                  <a:srgbClr val="000000"/>
                </a:solidFill>
              </a:endParaRPr>
            </a:p>
          </p:txBody>
        </p:sp>
      </p:grpSp>
      <p:sp>
        <p:nvSpPr>
          <p:cNvPr id="32773" name="Text Box 27"/>
          <p:cNvSpPr txBox="1">
            <a:spLocks noChangeArrowheads="1"/>
          </p:cNvSpPr>
          <p:nvPr/>
        </p:nvSpPr>
        <p:spPr bwMode="auto">
          <a:xfrm>
            <a:off x="214313" y="1695450"/>
            <a:ext cx="48625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Structure génétique des populations de tortue verte </a:t>
            </a:r>
          </a:p>
          <a:p>
            <a:pPr fontAlgn="base">
              <a:spcBef>
                <a:spcPct val="0"/>
              </a:spcBef>
              <a:spcAft>
                <a:spcPct val="0"/>
              </a:spcAft>
              <a:buFontTx/>
              <a:buNone/>
            </a:pPr>
            <a:r>
              <a:rPr lang="fr-CH" altLang="fr-FR" sz="1600">
                <a:solidFill>
                  <a:srgbClr val="000000"/>
                </a:solidFill>
              </a:rPr>
              <a:t>(</a:t>
            </a:r>
            <a:r>
              <a:rPr lang="fr-CH" altLang="fr-FR" sz="1600" i="1">
                <a:solidFill>
                  <a:srgbClr val="000000"/>
                </a:solidFill>
              </a:rPr>
              <a:t>Chelonia mydas</a:t>
            </a:r>
            <a:r>
              <a:rPr lang="fr-CH" altLang="fr-FR" sz="1600">
                <a:solidFill>
                  <a:srgbClr val="000000"/>
                </a:solidFill>
              </a:rPr>
              <a:t>) dans l’océan Indien</a:t>
            </a:r>
            <a:endParaRPr lang="fr-FR" altLang="fr-FR" sz="1600">
              <a:solidFill>
                <a:srgbClr val="000000"/>
              </a:solidFill>
            </a:endParaRPr>
          </a:p>
        </p:txBody>
      </p:sp>
      <p:sp>
        <p:nvSpPr>
          <p:cNvPr id="32774" name="Text Box 28"/>
          <p:cNvSpPr txBox="1">
            <a:spLocks noChangeArrowheads="1"/>
          </p:cNvSpPr>
          <p:nvPr/>
        </p:nvSpPr>
        <p:spPr bwMode="auto">
          <a:xfrm>
            <a:off x="231775" y="1073150"/>
            <a:ext cx="403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Différences géographiques (spatiales)</a:t>
            </a:r>
            <a:endParaRPr lang="fr-FR" altLang="fr-FR" sz="1800">
              <a:solidFill>
                <a:srgbClr val="000000"/>
              </a:solidFill>
            </a:endParaRPr>
          </a:p>
        </p:txBody>
      </p:sp>
    </p:spTree>
    <p:extLst>
      <p:ext uri="{BB962C8B-B14F-4D97-AF65-F5344CB8AC3E}">
        <p14:creationId xmlns:p14="http://schemas.microsoft.com/office/powerpoint/2010/main" val="120040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50825" y="188913"/>
            <a:ext cx="3889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sp>
        <p:nvSpPr>
          <p:cNvPr id="27651" name="Text Box 3"/>
          <p:cNvSpPr txBox="1">
            <a:spLocks noChangeArrowheads="1"/>
          </p:cNvSpPr>
          <p:nvPr/>
        </p:nvSpPr>
        <p:spPr bwMode="auto">
          <a:xfrm>
            <a:off x="323850" y="1341438"/>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000000"/>
                </a:solidFill>
              </a:rPr>
              <a:t>Influence de l’effectif des populations :</a:t>
            </a:r>
            <a:endParaRPr lang="fr-FR" altLang="fr-FR" sz="2000" b="1">
              <a:solidFill>
                <a:srgbClr val="000000"/>
              </a:solidFill>
            </a:endParaRPr>
          </a:p>
        </p:txBody>
      </p:sp>
      <p:grpSp>
        <p:nvGrpSpPr>
          <p:cNvPr id="2" name="Group 17"/>
          <p:cNvGrpSpPr>
            <a:grpSpLocks/>
          </p:cNvGrpSpPr>
          <p:nvPr/>
        </p:nvGrpSpPr>
        <p:grpSpPr bwMode="auto">
          <a:xfrm>
            <a:off x="3995738" y="1908969"/>
            <a:ext cx="4967287" cy="4681537"/>
            <a:chOff x="2517" y="1207"/>
            <a:chExt cx="3129" cy="2949"/>
          </a:xfrm>
        </p:grpSpPr>
        <p:grpSp>
          <p:nvGrpSpPr>
            <p:cNvPr id="33802" name="Group 8"/>
            <p:cNvGrpSpPr>
              <a:grpSpLocks/>
            </p:cNvGrpSpPr>
            <p:nvPr/>
          </p:nvGrpSpPr>
          <p:grpSpPr bwMode="auto">
            <a:xfrm>
              <a:off x="2517" y="1207"/>
              <a:ext cx="3129" cy="2949"/>
              <a:chOff x="2064" y="1207"/>
              <a:chExt cx="3129" cy="2949"/>
            </a:xfrm>
          </p:grpSpPr>
          <p:grpSp>
            <p:nvGrpSpPr>
              <p:cNvPr id="33805" name="Group 6"/>
              <p:cNvGrpSpPr>
                <a:grpSpLocks/>
              </p:cNvGrpSpPr>
              <p:nvPr/>
            </p:nvGrpSpPr>
            <p:grpSpPr bwMode="auto">
              <a:xfrm>
                <a:off x="2064" y="1207"/>
                <a:ext cx="3129" cy="2949"/>
                <a:chOff x="2064" y="1207"/>
                <a:chExt cx="3129" cy="2949"/>
              </a:xfrm>
            </p:grpSpPr>
            <p:pic>
              <p:nvPicPr>
                <p:cNvPr id="33807" name="Picture 4" descr="Fichier:Allele-frequency-f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1253"/>
                  <a:ext cx="3129" cy="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Rectangle 5"/>
                <p:cNvSpPr>
                  <a:spLocks noChangeArrowheads="1"/>
                </p:cNvSpPr>
                <p:nvPr/>
              </p:nvSpPr>
              <p:spPr bwMode="auto">
                <a:xfrm>
                  <a:off x="2064" y="1207"/>
                  <a:ext cx="680" cy="2949"/>
                </a:xfrm>
                <a:prstGeom prst="rect">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FFFFFF"/>
                    </a:solidFill>
                  </a:endParaRPr>
                </a:p>
              </p:txBody>
            </p:sp>
          </p:grpSp>
          <p:sp>
            <p:nvSpPr>
              <p:cNvPr id="33806" name="Text Box 7"/>
              <p:cNvSpPr txBox="1">
                <a:spLocks noChangeArrowheads="1"/>
              </p:cNvSpPr>
              <p:nvPr/>
            </p:nvSpPr>
            <p:spPr bwMode="auto">
              <a:xfrm rot="-5400000">
                <a:off x="2073" y="2438"/>
                <a:ext cx="11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400" dirty="0">
                    <a:solidFill>
                      <a:srgbClr val="000000"/>
                    </a:solidFill>
                  </a:rPr>
                  <a:t>Fréquence de l’allèle</a:t>
                </a:r>
                <a:endParaRPr lang="fr-FR" altLang="fr-FR" sz="1400" dirty="0">
                  <a:solidFill>
                    <a:srgbClr val="000000"/>
                  </a:solidFill>
                </a:endParaRPr>
              </a:p>
            </p:txBody>
          </p:sp>
        </p:grpSp>
        <p:sp>
          <p:nvSpPr>
            <p:cNvPr id="33803" name="Text Box 10"/>
            <p:cNvSpPr txBox="1">
              <a:spLocks noChangeArrowheads="1"/>
            </p:cNvSpPr>
            <p:nvPr/>
          </p:nvSpPr>
          <p:spPr bwMode="auto">
            <a:xfrm>
              <a:off x="4791" y="3503"/>
              <a:ext cx="514" cy="19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400" dirty="0">
                  <a:solidFill>
                    <a:srgbClr val="FFFFFF"/>
                  </a:solidFill>
                </a:rPr>
                <a:t>N = 100</a:t>
              </a:r>
              <a:endParaRPr lang="fr-FR" altLang="fr-FR" sz="1400" dirty="0">
                <a:solidFill>
                  <a:srgbClr val="FFFFFF"/>
                </a:solidFill>
              </a:endParaRPr>
            </a:p>
          </p:txBody>
        </p:sp>
        <p:sp>
          <p:nvSpPr>
            <p:cNvPr id="33804" name="Text Box 11"/>
            <p:cNvSpPr txBox="1">
              <a:spLocks noChangeArrowheads="1"/>
            </p:cNvSpPr>
            <p:nvPr/>
          </p:nvSpPr>
          <p:spPr bwMode="auto">
            <a:xfrm>
              <a:off x="4864" y="2193"/>
              <a:ext cx="452" cy="19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400">
                  <a:solidFill>
                    <a:srgbClr val="FFFFFF"/>
                  </a:solidFill>
                </a:rPr>
                <a:t>N = 10</a:t>
              </a:r>
              <a:endParaRPr lang="fr-FR" altLang="fr-FR" sz="1400">
                <a:solidFill>
                  <a:srgbClr val="FFFFFF"/>
                </a:solidFill>
              </a:endParaRPr>
            </a:p>
          </p:txBody>
        </p:sp>
      </p:grpSp>
      <p:sp>
        <p:nvSpPr>
          <p:cNvPr id="27660" name="Text Box 12"/>
          <p:cNvSpPr txBox="1">
            <a:spLocks noChangeArrowheads="1"/>
          </p:cNvSpPr>
          <p:nvPr/>
        </p:nvSpPr>
        <p:spPr bwMode="auto">
          <a:xfrm>
            <a:off x="323850" y="2420938"/>
            <a:ext cx="4044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La perte ou la fixation d’un allèle est </a:t>
            </a:r>
          </a:p>
          <a:p>
            <a:pPr fontAlgn="base">
              <a:spcBef>
                <a:spcPct val="0"/>
              </a:spcBef>
              <a:spcAft>
                <a:spcPct val="0"/>
              </a:spcAft>
              <a:buFontTx/>
              <a:buNone/>
            </a:pPr>
            <a:r>
              <a:rPr lang="fr-CH" altLang="fr-FR" sz="1800">
                <a:solidFill>
                  <a:srgbClr val="000000"/>
                </a:solidFill>
              </a:rPr>
              <a:t>amplifiée dans les petites populations </a:t>
            </a:r>
          </a:p>
          <a:p>
            <a:pPr fontAlgn="base">
              <a:spcBef>
                <a:spcPct val="0"/>
              </a:spcBef>
              <a:spcAft>
                <a:spcPct val="0"/>
              </a:spcAft>
              <a:buFontTx/>
              <a:buNone/>
            </a:pPr>
            <a:r>
              <a:rPr lang="fr-CH" altLang="fr-FR" sz="1800">
                <a:solidFill>
                  <a:srgbClr val="000000"/>
                </a:solidFill>
              </a:rPr>
              <a:t>du fait de processus aléatoires</a:t>
            </a:r>
            <a:endParaRPr lang="fr-FR" altLang="fr-FR" sz="1800">
              <a:solidFill>
                <a:srgbClr val="000000"/>
              </a:solidFill>
            </a:endParaRPr>
          </a:p>
        </p:txBody>
      </p:sp>
      <p:sp>
        <p:nvSpPr>
          <p:cNvPr id="27661" name="Text Box 13"/>
          <p:cNvSpPr txBox="1">
            <a:spLocks noChangeArrowheads="1"/>
          </p:cNvSpPr>
          <p:nvPr/>
        </p:nvSpPr>
        <p:spPr bwMode="auto">
          <a:xfrm>
            <a:off x="750888" y="4149725"/>
            <a:ext cx="361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Phénomène de </a:t>
            </a:r>
            <a:r>
              <a:rPr lang="fr-CH" altLang="fr-FR" sz="1800" b="1">
                <a:solidFill>
                  <a:srgbClr val="000000"/>
                </a:solidFill>
              </a:rPr>
              <a:t>dérive génétique</a:t>
            </a:r>
            <a:endParaRPr lang="fr-FR" altLang="fr-FR" sz="1800" b="1">
              <a:solidFill>
                <a:srgbClr val="000000"/>
              </a:solidFill>
            </a:endParaRPr>
          </a:p>
        </p:txBody>
      </p:sp>
      <p:sp>
        <p:nvSpPr>
          <p:cNvPr id="27662" name="AutoShape 14"/>
          <p:cNvSpPr>
            <a:spLocks noChangeArrowheads="1"/>
          </p:cNvSpPr>
          <p:nvPr/>
        </p:nvSpPr>
        <p:spPr bwMode="auto">
          <a:xfrm>
            <a:off x="392113" y="4265613"/>
            <a:ext cx="287337" cy="144462"/>
          </a:xfrm>
          <a:prstGeom prst="rightArrow">
            <a:avLst>
              <a:gd name="adj1" fmla="val 50000"/>
              <a:gd name="adj2" fmla="val 49725"/>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7663" name="Text Box 15"/>
          <p:cNvSpPr txBox="1">
            <a:spLocks noChangeArrowheads="1"/>
          </p:cNvSpPr>
          <p:nvPr/>
        </p:nvSpPr>
        <p:spPr bwMode="auto">
          <a:xfrm>
            <a:off x="752475" y="5438775"/>
            <a:ext cx="319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Perte de </a:t>
            </a:r>
            <a:r>
              <a:rPr lang="fr-CH" altLang="fr-FR" sz="1800" b="1">
                <a:solidFill>
                  <a:srgbClr val="000000"/>
                </a:solidFill>
              </a:rPr>
              <a:t>diversité génétique</a:t>
            </a:r>
            <a:endParaRPr lang="fr-FR" altLang="fr-FR" sz="1800" b="1">
              <a:solidFill>
                <a:srgbClr val="000000"/>
              </a:solidFill>
            </a:endParaRPr>
          </a:p>
        </p:txBody>
      </p:sp>
      <p:sp>
        <p:nvSpPr>
          <p:cNvPr id="27664" name="AutoShape 16"/>
          <p:cNvSpPr>
            <a:spLocks noChangeArrowheads="1"/>
          </p:cNvSpPr>
          <p:nvPr/>
        </p:nvSpPr>
        <p:spPr bwMode="auto">
          <a:xfrm>
            <a:off x="393700" y="5554663"/>
            <a:ext cx="287338" cy="144462"/>
          </a:xfrm>
          <a:prstGeom prst="rightArrow">
            <a:avLst>
              <a:gd name="adj1" fmla="val 50000"/>
              <a:gd name="adj2" fmla="val 49726"/>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5468" y="491898"/>
            <a:ext cx="487363" cy="487363"/>
          </a:xfrm>
          <a:prstGeom prst="rect">
            <a:avLst/>
          </a:prstGeom>
        </p:spPr>
      </p:pic>
    </p:spTree>
    <p:extLst>
      <p:ext uri="{BB962C8B-B14F-4D97-AF65-F5344CB8AC3E}">
        <p14:creationId xmlns:p14="http://schemas.microsoft.com/office/powerpoint/2010/main" val="153628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50825" y="188913"/>
            <a:ext cx="3889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sp>
        <p:nvSpPr>
          <p:cNvPr id="24595" name="Text Box 19"/>
          <p:cNvSpPr txBox="1">
            <a:spLocks noChangeArrowheads="1"/>
          </p:cNvSpPr>
          <p:nvPr/>
        </p:nvSpPr>
        <p:spPr bwMode="auto">
          <a:xfrm>
            <a:off x="611188" y="1268413"/>
            <a:ext cx="4876800" cy="396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000000"/>
                </a:solidFill>
              </a:rPr>
              <a:t>Influence de l’effectif des populations :</a:t>
            </a:r>
            <a:endParaRPr lang="fr-FR" altLang="fr-FR" sz="2000" b="1">
              <a:solidFill>
                <a:srgbClr val="000000"/>
              </a:solidFill>
            </a:endParaRPr>
          </a:p>
        </p:txBody>
      </p:sp>
      <p:sp>
        <p:nvSpPr>
          <p:cNvPr id="24600" name="Text Box 24"/>
          <p:cNvSpPr txBox="1">
            <a:spLocks noChangeArrowheads="1"/>
          </p:cNvSpPr>
          <p:nvPr/>
        </p:nvSpPr>
        <p:spPr bwMode="auto">
          <a:xfrm>
            <a:off x="1103313" y="2125663"/>
            <a:ext cx="3257550" cy="3667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Phénomène d’</a:t>
            </a:r>
            <a:r>
              <a:rPr lang="fr-CH" altLang="fr-FR" sz="1800" b="1">
                <a:solidFill>
                  <a:srgbClr val="000000"/>
                </a:solidFill>
              </a:rPr>
              <a:t>effet fondateur</a:t>
            </a:r>
            <a:endParaRPr lang="fr-FR" altLang="fr-FR" sz="1800" b="1">
              <a:solidFill>
                <a:srgbClr val="000000"/>
              </a:solidFill>
            </a:endParaRPr>
          </a:p>
        </p:txBody>
      </p:sp>
      <p:sp>
        <p:nvSpPr>
          <p:cNvPr id="24601" name="AutoShape 25"/>
          <p:cNvSpPr>
            <a:spLocks noChangeArrowheads="1"/>
          </p:cNvSpPr>
          <p:nvPr/>
        </p:nvSpPr>
        <p:spPr bwMode="auto">
          <a:xfrm>
            <a:off x="744538" y="2241550"/>
            <a:ext cx="287337" cy="144463"/>
          </a:xfrm>
          <a:prstGeom prst="rightArrow">
            <a:avLst>
              <a:gd name="adj1" fmla="val 50000"/>
              <a:gd name="adj2" fmla="val 49725"/>
            </a:avLst>
          </a:prstGeom>
          <a:solidFill>
            <a:srgbClr val="FF99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grpSp>
        <p:nvGrpSpPr>
          <p:cNvPr id="2" name="Groupe 1"/>
          <p:cNvGrpSpPr/>
          <p:nvPr/>
        </p:nvGrpSpPr>
        <p:grpSpPr>
          <a:xfrm>
            <a:off x="1331913" y="1989138"/>
            <a:ext cx="6913562" cy="4464050"/>
            <a:chOff x="1331913" y="1989138"/>
            <a:chExt cx="6913562" cy="4464050"/>
          </a:xfrm>
        </p:grpSpPr>
        <p:sp>
          <p:nvSpPr>
            <p:cNvPr id="24602" name="Oval 26"/>
            <p:cNvSpPr>
              <a:spLocks noChangeArrowheads="1"/>
            </p:cNvSpPr>
            <p:nvPr/>
          </p:nvSpPr>
          <p:spPr bwMode="auto">
            <a:xfrm>
              <a:off x="1331913" y="3284538"/>
              <a:ext cx="2735262" cy="2449512"/>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3" name="Rectangle 27"/>
            <p:cNvSpPr>
              <a:spLocks noChangeArrowheads="1"/>
            </p:cNvSpPr>
            <p:nvPr/>
          </p:nvSpPr>
          <p:spPr bwMode="auto">
            <a:xfrm>
              <a:off x="1692275" y="3933825"/>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4" name="Rectangle 28"/>
            <p:cNvSpPr>
              <a:spLocks noChangeArrowheads="1"/>
            </p:cNvSpPr>
            <p:nvPr/>
          </p:nvSpPr>
          <p:spPr bwMode="auto">
            <a:xfrm>
              <a:off x="2987675" y="4652963"/>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5" name="Rectangle 29"/>
            <p:cNvSpPr>
              <a:spLocks noChangeArrowheads="1"/>
            </p:cNvSpPr>
            <p:nvPr/>
          </p:nvSpPr>
          <p:spPr bwMode="auto">
            <a:xfrm>
              <a:off x="2195513" y="4149725"/>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6" name="Rectangle 30"/>
            <p:cNvSpPr>
              <a:spLocks noChangeArrowheads="1"/>
            </p:cNvSpPr>
            <p:nvPr/>
          </p:nvSpPr>
          <p:spPr bwMode="auto">
            <a:xfrm>
              <a:off x="2339975" y="4797425"/>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7" name="Rectangle 31"/>
            <p:cNvSpPr>
              <a:spLocks noChangeArrowheads="1"/>
            </p:cNvSpPr>
            <p:nvPr/>
          </p:nvSpPr>
          <p:spPr bwMode="auto">
            <a:xfrm>
              <a:off x="2916238" y="3860800"/>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8" name="Rectangle 32"/>
            <p:cNvSpPr>
              <a:spLocks noChangeArrowheads="1"/>
            </p:cNvSpPr>
            <p:nvPr/>
          </p:nvSpPr>
          <p:spPr bwMode="auto">
            <a:xfrm>
              <a:off x="2555875" y="5229225"/>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09" name="Rectangle 33"/>
            <p:cNvSpPr>
              <a:spLocks noChangeArrowheads="1"/>
            </p:cNvSpPr>
            <p:nvPr/>
          </p:nvSpPr>
          <p:spPr bwMode="auto">
            <a:xfrm>
              <a:off x="3492500" y="4076700"/>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0" name="Oval 34"/>
            <p:cNvSpPr>
              <a:spLocks noChangeArrowheads="1"/>
            </p:cNvSpPr>
            <p:nvPr/>
          </p:nvSpPr>
          <p:spPr bwMode="auto">
            <a:xfrm>
              <a:off x="2124075" y="3644900"/>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1" name="Oval 35"/>
            <p:cNvSpPr>
              <a:spLocks noChangeArrowheads="1"/>
            </p:cNvSpPr>
            <p:nvPr/>
          </p:nvSpPr>
          <p:spPr bwMode="auto">
            <a:xfrm>
              <a:off x="2124075" y="5373688"/>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2" name="Oval 36"/>
            <p:cNvSpPr>
              <a:spLocks noChangeArrowheads="1"/>
            </p:cNvSpPr>
            <p:nvPr/>
          </p:nvSpPr>
          <p:spPr bwMode="auto">
            <a:xfrm>
              <a:off x="2555875" y="4437063"/>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3" name="Oval 37"/>
            <p:cNvSpPr>
              <a:spLocks noChangeArrowheads="1"/>
            </p:cNvSpPr>
            <p:nvPr/>
          </p:nvSpPr>
          <p:spPr bwMode="auto">
            <a:xfrm>
              <a:off x="3059113" y="3500438"/>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4" name="Oval 38"/>
            <p:cNvSpPr>
              <a:spLocks noChangeArrowheads="1"/>
            </p:cNvSpPr>
            <p:nvPr/>
          </p:nvSpPr>
          <p:spPr bwMode="auto">
            <a:xfrm>
              <a:off x="3635375" y="4508500"/>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5" name="AutoShape 39"/>
            <p:cNvSpPr>
              <a:spLocks noChangeArrowheads="1"/>
            </p:cNvSpPr>
            <p:nvPr/>
          </p:nvSpPr>
          <p:spPr bwMode="auto">
            <a:xfrm>
              <a:off x="1692275" y="4437063"/>
              <a:ext cx="142875" cy="287337"/>
            </a:xfrm>
            <a:prstGeom prst="diamond">
              <a:avLst/>
            </a:prstGeom>
            <a:solidFill>
              <a:schemeClr val="folHlink"/>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6" name="AutoShape 40"/>
            <p:cNvSpPr>
              <a:spLocks noChangeArrowheads="1"/>
            </p:cNvSpPr>
            <p:nvPr/>
          </p:nvSpPr>
          <p:spPr bwMode="auto">
            <a:xfrm>
              <a:off x="3059113" y="4221163"/>
              <a:ext cx="142875" cy="287337"/>
            </a:xfrm>
            <a:prstGeom prst="diamond">
              <a:avLst/>
            </a:prstGeom>
            <a:solidFill>
              <a:schemeClr val="folHlink"/>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7" name="AutoShape 41"/>
            <p:cNvSpPr>
              <a:spLocks noChangeArrowheads="1"/>
            </p:cNvSpPr>
            <p:nvPr/>
          </p:nvSpPr>
          <p:spPr bwMode="auto">
            <a:xfrm>
              <a:off x="2124075" y="4868863"/>
              <a:ext cx="142875" cy="287337"/>
            </a:xfrm>
            <a:prstGeom prst="diamond">
              <a:avLst/>
            </a:prstGeom>
            <a:solidFill>
              <a:schemeClr val="folHlink"/>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8" name="AutoShape 42"/>
            <p:cNvSpPr>
              <a:spLocks noChangeArrowheads="1"/>
            </p:cNvSpPr>
            <p:nvPr/>
          </p:nvSpPr>
          <p:spPr bwMode="auto">
            <a:xfrm>
              <a:off x="3203575" y="5013325"/>
              <a:ext cx="144463"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19" name="AutoShape 43"/>
            <p:cNvSpPr>
              <a:spLocks noChangeArrowheads="1"/>
            </p:cNvSpPr>
            <p:nvPr/>
          </p:nvSpPr>
          <p:spPr bwMode="auto">
            <a:xfrm>
              <a:off x="3059113" y="5373688"/>
              <a:ext cx="144462"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0" name="AutoShape 44"/>
            <p:cNvSpPr>
              <a:spLocks noChangeArrowheads="1"/>
            </p:cNvSpPr>
            <p:nvPr/>
          </p:nvSpPr>
          <p:spPr bwMode="auto">
            <a:xfrm>
              <a:off x="3419475" y="3716338"/>
              <a:ext cx="144463"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1" name="AutoShape 45"/>
            <p:cNvSpPr>
              <a:spLocks noChangeArrowheads="1"/>
            </p:cNvSpPr>
            <p:nvPr/>
          </p:nvSpPr>
          <p:spPr bwMode="auto">
            <a:xfrm>
              <a:off x="2627313" y="3644900"/>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2" name="AutoShape 46"/>
            <p:cNvSpPr>
              <a:spLocks noChangeArrowheads="1"/>
            </p:cNvSpPr>
            <p:nvPr/>
          </p:nvSpPr>
          <p:spPr bwMode="auto">
            <a:xfrm>
              <a:off x="1979613" y="4292600"/>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3" name="AutoShape 47"/>
            <p:cNvSpPr>
              <a:spLocks noChangeArrowheads="1"/>
            </p:cNvSpPr>
            <p:nvPr/>
          </p:nvSpPr>
          <p:spPr bwMode="auto">
            <a:xfrm>
              <a:off x="3635375" y="4868863"/>
              <a:ext cx="144463"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4" name="AutoShape 48"/>
            <p:cNvSpPr>
              <a:spLocks noChangeArrowheads="1"/>
            </p:cNvSpPr>
            <p:nvPr/>
          </p:nvSpPr>
          <p:spPr bwMode="auto">
            <a:xfrm>
              <a:off x="2268538" y="3357563"/>
              <a:ext cx="144462"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5" name="AutoShape 49"/>
            <p:cNvSpPr>
              <a:spLocks noChangeArrowheads="1"/>
            </p:cNvSpPr>
            <p:nvPr/>
          </p:nvSpPr>
          <p:spPr bwMode="auto">
            <a:xfrm>
              <a:off x="1692275" y="4941888"/>
              <a:ext cx="144463"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6" name="AutoShape 50"/>
            <p:cNvSpPr>
              <a:spLocks noChangeArrowheads="1"/>
            </p:cNvSpPr>
            <p:nvPr/>
          </p:nvSpPr>
          <p:spPr bwMode="auto">
            <a:xfrm>
              <a:off x="2627313" y="4149725"/>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7" name="Oval 51"/>
            <p:cNvSpPr>
              <a:spLocks noChangeArrowheads="1"/>
            </p:cNvSpPr>
            <p:nvPr/>
          </p:nvSpPr>
          <p:spPr bwMode="auto">
            <a:xfrm>
              <a:off x="4932363" y="2708275"/>
              <a:ext cx="1368425" cy="136842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8" name="Oval 52"/>
            <p:cNvSpPr>
              <a:spLocks noChangeArrowheads="1"/>
            </p:cNvSpPr>
            <p:nvPr/>
          </p:nvSpPr>
          <p:spPr bwMode="auto">
            <a:xfrm>
              <a:off x="5219700" y="2997200"/>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29" name="Oval 53"/>
            <p:cNvSpPr>
              <a:spLocks noChangeArrowheads="1"/>
            </p:cNvSpPr>
            <p:nvPr/>
          </p:nvSpPr>
          <p:spPr bwMode="auto">
            <a:xfrm>
              <a:off x="5651500" y="3357563"/>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0" name="AutoShape 54"/>
            <p:cNvSpPr>
              <a:spLocks noChangeArrowheads="1"/>
            </p:cNvSpPr>
            <p:nvPr/>
          </p:nvSpPr>
          <p:spPr bwMode="auto">
            <a:xfrm>
              <a:off x="5148263" y="3573463"/>
              <a:ext cx="144462"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1" name="AutoShape 55"/>
            <p:cNvSpPr>
              <a:spLocks noChangeArrowheads="1"/>
            </p:cNvSpPr>
            <p:nvPr/>
          </p:nvSpPr>
          <p:spPr bwMode="auto">
            <a:xfrm>
              <a:off x="5795963" y="3716338"/>
              <a:ext cx="144462"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2" name="AutoShape 56"/>
            <p:cNvSpPr>
              <a:spLocks noChangeArrowheads="1"/>
            </p:cNvSpPr>
            <p:nvPr/>
          </p:nvSpPr>
          <p:spPr bwMode="auto">
            <a:xfrm>
              <a:off x="5795963" y="3068638"/>
              <a:ext cx="144462"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4" name="Oval 58"/>
            <p:cNvSpPr>
              <a:spLocks noChangeArrowheads="1"/>
            </p:cNvSpPr>
            <p:nvPr/>
          </p:nvSpPr>
          <p:spPr bwMode="auto">
            <a:xfrm>
              <a:off x="4932363" y="5084763"/>
              <a:ext cx="1368425" cy="136842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7" name="AutoShape 61"/>
            <p:cNvSpPr>
              <a:spLocks noChangeArrowheads="1"/>
            </p:cNvSpPr>
            <p:nvPr/>
          </p:nvSpPr>
          <p:spPr bwMode="auto">
            <a:xfrm>
              <a:off x="5148263" y="5949950"/>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8" name="AutoShape 62"/>
            <p:cNvSpPr>
              <a:spLocks noChangeArrowheads="1"/>
            </p:cNvSpPr>
            <p:nvPr/>
          </p:nvSpPr>
          <p:spPr bwMode="auto">
            <a:xfrm>
              <a:off x="5795963" y="6092825"/>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39" name="AutoShape 63"/>
            <p:cNvSpPr>
              <a:spLocks noChangeArrowheads="1"/>
            </p:cNvSpPr>
            <p:nvPr/>
          </p:nvSpPr>
          <p:spPr bwMode="auto">
            <a:xfrm>
              <a:off x="5795963" y="5445125"/>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0" name="AutoShape 64"/>
            <p:cNvSpPr>
              <a:spLocks noChangeArrowheads="1"/>
            </p:cNvSpPr>
            <p:nvPr/>
          </p:nvSpPr>
          <p:spPr bwMode="auto">
            <a:xfrm>
              <a:off x="5508625" y="5300663"/>
              <a:ext cx="144463" cy="144462"/>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1" name="Rectangle 65"/>
            <p:cNvSpPr>
              <a:spLocks noChangeArrowheads="1"/>
            </p:cNvSpPr>
            <p:nvPr/>
          </p:nvSpPr>
          <p:spPr bwMode="auto">
            <a:xfrm>
              <a:off x="5435600" y="5734050"/>
              <a:ext cx="142875" cy="142875"/>
            </a:xfrm>
            <a:prstGeom prst="rect">
              <a:avLst/>
            </a:prstGeom>
            <a:solidFill>
              <a:schemeClr val="accent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2" name="Line 66"/>
            <p:cNvSpPr>
              <a:spLocks noChangeShapeType="1"/>
            </p:cNvSpPr>
            <p:nvPr/>
          </p:nvSpPr>
          <p:spPr bwMode="auto">
            <a:xfrm>
              <a:off x="3995738" y="5229225"/>
              <a:ext cx="863600" cy="28733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sp>
          <p:nvSpPr>
            <p:cNvPr id="24643" name="Line 67"/>
            <p:cNvSpPr>
              <a:spLocks noChangeShapeType="1"/>
            </p:cNvSpPr>
            <p:nvPr/>
          </p:nvSpPr>
          <p:spPr bwMode="auto">
            <a:xfrm flipV="1">
              <a:off x="3995738" y="3429000"/>
              <a:ext cx="863600" cy="28733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sp>
          <p:nvSpPr>
            <p:cNvPr id="24644" name="Oval 68"/>
            <p:cNvSpPr>
              <a:spLocks noChangeArrowheads="1"/>
            </p:cNvSpPr>
            <p:nvPr/>
          </p:nvSpPr>
          <p:spPr bwMode="auto">
            <a:xfrm>
              <a:off x="7380288" y="1989138"/>
              <a:ext cx="865187" cy="86360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5" name="Oval 69"/>
            <p:cNvSpPr>
              <a:spLocks noChangeArrowheads="1"/>
            </p:cNvSpPr>
            <p:nvPr/>
          </p:nvSpPr>
          <p:spPr bwMode="auto">
            <a:xfrm>
              <a:off x="7346950" y="3500438"/>
              <a:ext cx="865188" cy="86360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6" name="AutoShape 70"/>
            <p:cNvSpPr>
              <a:spLocks noChangeArrowheads="1"/>
            </p:cNvSpPr>
            <p:nvPr/>
          </p:nvSpPr>
          <p:spPr bwMode="auto">
            <a:xfrm>
              <a:off x="7740650" y="2133600"/>
              <a:ext cx="144463"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7" name="AutoShape 71"/>
            <p:cNvSpPr>
              <a:spLocks noChangeArrowheads="1"/>
            </p:cNvSpPr>
            <p:nvPr/>
          </p:nvSpPr>
          <p:spPr bwMode="auto">
            <a:xfrm>
              <a:off x="7956550" y="2492375"/>
              <a:ext cx="144463"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8" name="Oval 72"/>
            <p:cNvSpPr>
              <a:spLocks noChangeArrowheads="1"/>
            </p:cNvSpPr>
            <p:nvPr/>
          </p:nvSpPr>
          <p:spPr bwMode="auto">
            <a:xfrm>
              <a:off x="7596188" y="2420938"/>
              <a:ext cx="215900" cy="215900"/>
            </a:xfrm>
            <a:prstGeom prst="ellipse">
              <a:avLst/>
            </a:prstGeom>
            <a:solidFill>
              <a:srgbClr val="FF0000"/>
            </a:solidFill>
            <a:ln w="9525">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49" name="AutoShape 73"/>
            <p:cNvSpPr>
              <a:spLocks noChangeArrowheads="1"/>
            </p:cNvSpPr>
            <p:nvPr/>
          </p:nvSpPr>
          <p:spPr bwMode="auto">
            <a:xfrm>
              <a:off x="7923213" y="3860800"/>
              <a:ext cx="144462"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50" name="AutoShape 74"/>
            <p:cNvSpPr>
              <a:spLocks noChangeArrowheads="1"/>
            </p:cNvSpPr>
            <p:nvPr/>
          </p:nvSpPr>
          <p:spPr bwMode="auto">
            <a:xfrm>
              <a:off x="7562850" y="3644900"/>
              <a:ext cx="144463"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51" name="AutoShape 75"/>
            <p:cNvSpPr>
              <a:spLocks noChangeArrowheads="1"/>
            </p:cNvSpPr>
            <p:nvPr/>
          </p:nvSpPr>
          <p:spPr bwMode="auto">
            <a:xfrm>
              <a:off x="7562850" y="4003675"/>
              <a:ext cx="144463" cy="144463"/>
            </a:xfrm>
            <a:prstGeom prst="triangle">
              <a:avLst>
                <a:gd name="adj" fmla="val 50000"/>
              </a:avLst>
            </a:prstGeom>
            <a:solidFill>
              <a:srgbClr val="66FF33"/>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4652" name="Line 76"/>
            <p:cNvSpPr>
              <a:spLocks noChangeShapeType="1"/>
            </p:cNvSpPr>
            <p:nvPr/>
          </p:nvSpPr>
          <p:spPr bwMode="auto">
            <a:xfrm flipV="1">
              <a:off x="6372225" y="2708275"/>
              <a:ext cx="863600" cy="28733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sp>
          <p:nvSpPr>
            <p:cNvPr id="24653" name="Line 77"/>
            <p:cNvSpPr>
              <a:spLocks noChangeShapeType="1"/>
            </p:cNvSpPr>
            <p:nvPr/>
          </p:nvSpPr>
          <p:spPr bwMode="auto">
            <a:xfrm>
              <a:off x="6372225" y="3500438"/>
              <a:ext cx="863600" cy="287337"/>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gr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1013" y="428625"/>
            <a:ext cx="487363" cy="487363"/>
          </a:xfrm>
          <a:prstGeom prst="rect">
            <a:avLst/>
          </a:prstGeom>
        </p:spPr>
      </p:pic>
    </p:spTree>
    <p:extLst>
      <p:ext uri="{BB962C8B-B14F-4D97-AF65-F5344CB8AC3E}">
        <p14:creationId xmlns:p14="http://schemas.microsoft.com/office/powerpoint/2010/main" val="402219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50825" y="188913"/>
            <a:ext cx="3889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a:solidFill>
                  <a:srgbClr val="FF6600"/>
                </a:solidFill>
                <a:latin typeface="Calibri" pitchFamily="34" charset="0"/>
              </a:rPr>
              <a:t>Structure génétique</a:t>
            </a:r>
            <a:endParaRPr lang="fr-FR" altLang="fr-FR">
              <a:solidFill>
                <a:srgbClr val="FF6600"/>
              </a:solidFill>
              <a:latin typeface="Calibri" pitchFamily="34" charset="0"/>
            </a:endParaRPr>
          </a:p>
        </p:txBody>
      </p:sp>
      <p:sp>
        <p:nvSpPr>
          <p:cNvPr id="28675" name="Text Box 3"/>
          <p:cNvSpPr txBox="1">
            <a:spLocks noChangeArrowheads="1"/>
          </p:cNvSpPr>
          <p:nvPr/>
        </p:nvSpPr>
        <p:spPr bwMode="auto">
          <a:xfrm>
            <a:off x="395288" y="1052513"/>
            <a:ext cx="345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000000"/>
                </a:solidFill>
              </a:rPr>
              <a:t>Exemple d’effet fondateur :</a:t>
            </a:r>
            <a:endParaRPr lang="fr-FR" altLang="fr-FR" sz="2000" b="1">
              <a:solidFill>
                <a:srgbClr val="000000"/>
              </a:solidFill>
            </a:endParaRPr>
          </a:p>
        </p:txBody>
      </p:sp>
      <p:pic>
        <p:nvPicPr>
          <p:cNvPr id="28728" name="Picture 56"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965325"/>
            <a:ext cx="255905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9" name="Text Box 57"/>
          <p:cNvSpPr txBox="1">
            <a:spLocks noChangeArrowheads="1"/>
          </p:cNvSpPr>
          <p:nvPr/>
        </p:nvSpPr>
        <p:spPr bwMode="auto">
          <a:xfrm>
            <a:off x="539750" y="1916113"/>
            <a:ext cx="39354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Début 17</a:t>
            </a:r>
            <a:r>
              <a:rPr lang="fr-CH" altLang="fr-FR" sz="1600" baseline="30000">
                <a:solidFill>
                  <a:srgbClr val="000000"/>
                </a:solidFill>
              </a:rPr>
              <a:t>ème</a:t>
            </a:r>
            <a:r>
              <a:rPr lang="fr-CH" altLang="fr-FR" sz="1600">
                <a:solidFill>
                  <a:srgbClr val="000000"/>
                </a:solidFill>
              </a:rPr>
              <a:t> siècle : 10 à 12000 migrants </a:t>
            </a:r>
          </a:p>
          <a:p>
            <a:pPr fontAlgn="base">
              <a:spcBef>
                <a:spcPct val="0"/>
              </a:spcBef>
              <a:spcAft>
                <a:spcPct val="0"/>
              </a:spcAft>
              <a:buFontTx/>
              <a:buNone/>
            </a:pPr>
            <a:r>
              <a:rPr lang="fr-CH" altLang="fr-FR" sz="1600">
                <a:solidFill>
                  <a:srgbClr val="000000"/>
                </a:solidFill>
              </a:rPr>
              <a:t>du sud-ouest de la France s’installent </a:t>
            </a:r>
          </a:p>
          <a:p>
            <a:pPr fontAlgn="base">
              <a:spcBef>
                <a:spcPct val="0"/>
              </a:spcBef>
              <a:spcAft>
                <a:spcPct val="0"/>
              </a:spcAft>
              <a:buFontTx/>
              <a:buNone/>
            </a:pPr>
            <a:r>
              <a:rPr lang="fr-CH" altLang="fr-FR" sz="1600">
                <a:solidFill>
                  <a:srgbClr val="000000"/>
                </a:solidFill>
              </a:rPr>
              <a:t>dans la vallée du Saint-Laurent</a:t>
            </a:r>
            <a:endParaRPr lang="fr-FR" altLang="fr-FR" sz="1600">
              <a:solidFill>
                <a:srgbClr val="000000"/>
              </a:solidFill>
            </a:endParaRPr>
          </a:p>
        </p:txBody>
      </p:sp>
      <p:sp>
        <p:nvSpPr>
          <p:cNvPr id="28730" name="Text Box 58"/>
          <p:cNvSpPr txBox="1">
            <a:spLocks noChangeArrowheads="1"/>
          </p:cNvSpPr>
          <p:nvPr/>
        </p:nvSpPr>
        <p:spPr bwMode="auto">
          <a:xfrm>
            <a:off x="539750" y="3332163"/>
            <a:ext cx="36845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Fin 17</a:t>
            </a:r>
            <a:r>
              <a:rPr lang="fr-CH" altLang="fr-FR" sz="1600" baseline="30000">
                <a:solidFill>
                  <a:srgbClr val="000000"/>
                </a:solidFill>
              </a:rPr>
              <a:t>ème</a:t>
            </a:r>
            <a:r>
              <a:rPr lang="fr-CH" altLang="fr-FR" sz="1600">
                <a:solidFill>
                  <a:srgbClr val="000000"/>
                </a:solidFill>
              </a:rPr>
              <a:t> siècle : plusieurs immigrants </a:t>
            </a:r>
          </a:p>
          <a:p>
            <a:pPr fontAlgn="base">
              <a:spcBef>
                <a:spcPct val="0"/>
              </a:spcBef>
              <a:spcAft>
                <a:spcPct val="0"/>
              </a:spcAft>
              <a:buFontTx/>
              <a:buNone/>
            </a:pPr>
            <a:r>
              <a:rPr lang="fr-CH" altLang="fr-FR" sz="1600">
                <a:solidFill>
                  <a:srgbClr val="000000"/>
                </a:solidFill>
              </a:rPr>
              <a:t>de Québec s’installent à Charlevoix et </a:t>
            </a:r>
          </a:p>
          <a:p>
            <a:pPr fontAlgn="base">
              <a:spcBef>
                <a:spcPct val="0"/>
              </a:spcBef>
              <a:spcAft>
                <a:spcPct val="0"/>
              </a:spcAft>
              <a:buFontTx/>
              <a:buNone/>
            </a:pPr>
            <a:r>
              <a:rPr lang="fr-CH" altLang="fr-FR" sz="1600">
                <a:solidFill>
                  <a:srgbClr val="000000"/>
                </a:solidFill>
              </a:rPr>
              <a:t>ont une fécondité élevée</a:t>
            </a:r>
          </a:p>
        </p:txBody>
      </p:sp>
      <p:sp>
        <p:nvSpPr>
          <p:cNvPr id="28731" name="Text Box 59"/>
          <p:cNvSpPr txBox="1">
            <a:spLocks noChangeArrowheads="1"/>
          </p:cNvSpPr>
          <p:nvPr/>
        </p:nvSpPr>
        <p:spPr bwMode="auto">
          <a:xfrm>
            <a:off x="539750" y="4956175"/>
            <a:ext cx="45656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Vers 1840 : pour raison de surpeuplement, </a:t>
            </a:r>
          </a:p>
          <a:p>
            <a:pPr fontAlgn="base">
              <a:spcBef>
                <a:spcPct val="0"/>
              </a:spcBef>
              <a:spcAft>
                <a:spcPct val="0"/>
              </a:spcAft>
              <a:buFontTx/>
              <a:buNone/>
            </a:pPr>
            <a:r>
              <a:rPr lang="fr-CH" altLang="fr-FR" sz="1600">
                <a:solidFill>
                  <a:srgbClr val="000000"/>
                </a:solidFill>
              </a:rPr>
              <a:t>des habitants de Charlevoix migrent à </a:t>
            </a:r>
          </a:p>
          <a:p>
            <a:pPr fontAlgn="base">
              <a:spcBef>
                <a:spcPct val="0"/>
              </a:spcBef>
              <a:spcAft>
                <a:spcPct val="0"/>
              </a:spcAft>
              <a:buFontTx/>
              <a:buNone/>
            </a:pPr>
            <a:r>
              <a:rPr lang="fr-CH" altLang="fr-FR" sz="1600">
                <a:solidFill>
                  <a:srgbClr val="000000"/>
                </a:solidFill>
              </a:rPr>
              <a:t>Saguenay-Lac St-Jean </a:t>
            </a:r>
            <a:r>
              <a:rPr lang="fr-CH" altLang="fr-FR" sz="1600">
                <a:solidFill>
                  <a:srgbClr val="000000"/>
                </a:solidFill>
                <a:sym typeface="Wingdings" pitchFamily="2" charset="2"/>
              </a:rPr>
              <a:t>= 75 % des fondateurs</a:t>
            </a:r>
            <a:endParaRPr lang="fr-CH" altLang="fr-FR" sz="1600">
              <a:solidFill>
                <a:srgbClr val="000000"/>
              </a:solidFill>
            </a:endParaRPr>
          </a:p>
        </p:txBody>
      </p:sp>
      <p:sp>
        <p:nvSpPr>
          <p:cNvPr id="28732" name="Text Box 60"/>
          <p:cNvSpPr txBox="1">
            <a:spLocks noChangeArrowheads="1"/>
          </p:cNvSpPr>
          <p:nvPr/>
        </p:nvSpPr>
        <p:spPr bwMode="auto">
          <a:xfrm>
            <a:off x="233363" y="6427788"/>
            <a:ext cx="8802687" cy="33655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b="1">
                <a:solidFill>
                  <a:srgbClr val="FFFFFF"/>
                </a:solidFill>
              </a:rPr>
              <a:t>La dystrophie myotonique est 50 fois plus fréquente que dans la population québécoise !</a:t>
            </a:r>
            <a:endParaRPr lang="fr-FR" altLang="fr-FR" sz="1600" b="1">
              <a:solidFill>
                <a:srgbClr val="FFFFFF"/>
              </a:solidFill>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113" y="420687"/>
            <a:ext cx="487363" cy="487363"/>
          </a:xfrm>
          <a:prstGeom prst="rect">
            <a:avLst/>
          </a:prstGeom>
        </p:spPr>
      </p:pic>
    </p:spTree>
    <p:extLst>
      <p:ext uri="{BB962C8B-B14F-4D97-AF65-F5344CB8AC3E}">
        <p14:creationId xmlns:p14="http://schemas.microsoft.com/office/powerpoint/2010/main" val="40220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806450" y="115888"/>
            <a:ext cx="8229600" cy="720725"/>
          </a:xfrm>
        </p:spPr>
        <p:txBody>
          <a:bodyPr/>
          <a:lstStyle/>
          <a:p>
            <a:pPr algn="r" eaLnBrk="1" hangingPunct="1">
              <a:buFontTx/>
              <a:buNone/>
            </a:pPr>
            <a:r>
              <a:rPr lang="fr-CH" altLang="fr-FR" dirty="0">
                <a:solidFill>
                  <a:srgbClr val="FF0000"/>
                </a:solidFill>
                <a:latin typeface="Calibri" pitchFamily="34" charset="0"/>
              </a:rPr>
              <a:t>Plan du cours</a:t>
            </a:r>
            <a:endParaRPr lang="fr-FR" altLang="fr-FR" dirty="0">
              <a:solidFill>
                <a:srgbClr val="FF0000"/>
              </a:solidFill>
              <a:latin typeface="Calibri" pitchFamily="34" charset="0"/>
            </a:endParaRPr>
          </a:p>
        </p:txBody>
      </p:sp>
      <p:sp>
        <p:nvSpPr>
          <p:cNvPr id="6147" name="Rectangle 28"/>
          <p:cNvSpPr>
            <a:spLocks noChangeArrowheads="1"/>
          </p:cNvSpPr>
          <p:nvPr/>
        </p:nvSpPr>
        <p:spPr bwMode="auto">
          <a:xfrm>
            <a:off x="1116657" y="1196752"/>
            <a:ext cx="7343775" cy="5032147"/>
          </a:xfrm>
          <a:prstGeom prst="rect">
            <a:avLst/>
          </a:prstGeom>
          <a:noFill/>
          <a:ln w="9525">
            <a:noFill/>
            <a:miter lim="800000"/>
            <a:headEnd/>
            <a:tailEnd/>
          </a:ln>
        </p:spPr>
        <p:txBody>
          <a:bodyPr>
            <a:spAutoFit/>
          </a:bodyPr>
          <a:lstStyle/>
          <a:p>
            <a:pPr marL="342900" indent="-342900" algn="just" fontAlgn="base">
              <a:spcBef>
                <a:spcPct val="50000"/>
              </a:spcBef>
              <a:spcAft>
                <a:spcPct val="0"/>
              </a:spcAft>
              <a:buFont typeface="+mj-lt"/>
              <a:buAutoNum type="arabicPeriod" startAt="2"/>
            </a:pPr>
            <a:r>
              <a:rPr lang="fr-CH" altLang="fr-FR" b="1" noProof="1">
                <a:solidFill>
                  <a:srgbClr val="000000"/>
                </a:solidFill>
              </a:rPr>
              <a:t>Ecologie des populations</a:t>
            </a:r>
          </a:p>
          <a:p>
            <a:pPr algn="just" fontAlgn="base">
              <a:spcBef>
                <a:spcPct val="50000"/>
              </a:spcBef>
              <a:spcAft>
                <a:spcPct val="0"/>
              </a:spcAft>
            </a:pPr>
            <a:r>
              <a:rPr lang="fr-CH" altLang="fr-FR" sz="1400" b="1" noProof="1">
                <a:solidFill>
                  <a:srgbClr val="000000"/>
                </a:solidFill>
              </a:rPr>
              <a:t>	</a:t>
            </a:r>
          </a:p>
          <a:p>
            <a:pPr lvl="1" algn="just" fontAlgn="base">
              <a:spcBef>
                <a:spcPct val="50000"/>
              </a:spcBef>
              <a:spcAft>
                <a:spcPct val="0"/>
              </a:spcAft>
            </a:pPr>
            <a:r>
              <a:rPr lang="fr-CH" altLang="fr-FR" sz="1600" b="1" noProof="1">
                <a:solidFill>
                  <a:srgbClr val="000000"/>
                </a:solidFill>
              </a:rPr>
              <a:t>2.1	Introduction &amp; Définition</a:t>
            </a:r>
          </a:p>
          <a:p>
            <a:pPr lvl="1" algn="just" fontAlgn="base">
              <a:spcBef>
                <a:spcPct val="50000"/>
              </a:spcBef>
              <a:spcAft>
                <a:spcPct val="0"/>
              </a:spcAft>
            </a:pPr>
            <a:r>
              <a:rPr lang="fr-CH" altLang="fr-FR" sz="1400" b="1" noProof="1">
                <a:solidFill>
                  <a:srgbClr val="000000"/>
                </a:solidFill>
              </a:rPr>
              <a:t>	</a:t>
            </a:r>
          </a:p>
          <a:p>
            <a:pPr lvl="1" algn="just" fontAlgn="base">
              <a:spcBef>
                <a:spcPct val="50000"/>
              </a:spcBef>
              <a:spcAft>
                <a:spcPct val="0"/>
              </a:spcAft>
            </a:pPr>
            <a:r>
              <a:rPr lang="fr-CH" altLang="fr-FR" sz="1600" b="1" noProof="1">
                <a:solidFill>
                  <a:srgbClr val="000000"/>
                </a:solidFill>
              </a:rPr>
              <a:t>2.2	Structures de population</a:t>
            </a:r>
          </a:p>
          <a:p>
            <a:pPr lvl="1" algn="just" fontAlgn="base">
              <a:spcBef>
                <a:spcPct val="50000"/>
              </a:spcBef>
              <a:spcAft>
                <a:spcPct val="0"/>
              </a:spcAft>
            </a:pPr>
            <a:r>
              <a:rPr lang="fr-CH" altLang="fr-FR" sz="1400" b="1" noProof="1">
                <a:solidFill>
                  <a:srgbClr val="000000"/>
                </a:solidFill>
              </a:rPr>
              <a:t>	</a:t>
            </a:r>
          </a:p>
          <a:p>
            <a:pPr lvl="2" algn="just" fontAlgn="base">
              <a:spcBef>
                <a:spcPct val="50000"/>
              </a:spcBef>
              <a:spcAft>
                <a:spcPct val="0"/>
              </a:spcAft>
            </a:pPr>
            <a:r>
              <a:rPr lang="fr-CH" altLang="fr-FR" sz="1400" b="1" noProof="1">
                <a:solidFill>
                  <a:srgbClr val="000000"/>
                </a:solidFill>
              </a:rPr>
              <a:t>2.2.1	Densité / Biomasse	</a:t>
            </a:r>
          </a:p>
          <a:p>
            <a:pPr lvl="2" algn="just" fontAlgn="base">
              <a:spcBef>
                <a:spcPct val="50000"/>
              </a:spcBef>
              <a:spcAft>
                <a:spcPct val="0"/>
              </a:spcAft>
            </a:pPr>
            <a:r>
              <a:rPr lang="fr-CH" altLang="fr-FR" sz="1400" b="1" noProof="1">
                <a:solidFill>
                  <a:srgbClr val="000000"/>
                </a:solidFill>
              </a:rPr>
              <a:t>2.2.2	Structure spatiale	</a:t>
            </a:r>
          </a:p>
          <a:p>
            <a:pPr lvl="2" algn="just" fontAlgn="base">
              <a:spcBef>
                <a:spcPct val="50000"/>
              </a:spcBef>
              <a:spcAft>
                <a:spcPct val="0"/>
              </a:spcAft>
            </a:pPr>
            <a:r>
              <a:rPr lang="fr-CH" altLang="fr-FR" sz="1400" b="1" noProof="1">
                <a:solidFill>
                  <a:srgbClr val="000000"/>
                </a:solidFill>
              </a:rPr>
              <a:t>2.2.3	Structure démographique	</a:t>
            </a:r>
          </a:p>
          <a:p>
            <a:pPr algn="just" fontAlgn="base">
              <a:spcBef>
                <a:spcPct val="50000"/>
              </a:spcBef>
              <a:spcAft>
                <a:spcPct val="0"/>
              </a:spcAft>
            </a:pPr>
            <a:r>
              <a:rPr lang="fr-CH" altLang="fr-FR" sz="1400" b="1" dirty="0">
                <a:solidFill>
                  <a:srgbClr val="000000"/>
                </a:solidFill>
              </a:rPr>
              <a:t>	</a:t>
            </a:r>
            <a:r>
              <a:rPr lang="fr-CH" altLang="fr-FR" sz="1400" b="1" noProof="1">
                <a:solidFill>
                  <a:srgbClr val="000000"/>
                </a:solidFill>
              </a:rPr>
              <a:t>2.2.4	Structure génétique</a:t>
            </a:r>
          </a:p>
          <a:p>
            <a:pPr algn="just" fontAlgn="base">
              <a:spcBef>
                <a:spcPct val="50000"/>
              </a:spcBef>
              <a:spcAft>
                <a:spcPct val="0"/>
              </a:spcAft>
            </a:pPr>
            <a:endParaRPr lang="fr-CH" altLang="fr-FR" sz="1400" b="1" dirty="0">
              <a:solidFill>
                <a:srgbClr val="000000"/>
              </a:solidFill>
            </a:endParaRPr>
          </a:p>
          <a:p>
            <a:pPr lvl="1" algn="just" fontAlgn="base">
              <a:spcBef>
                <a:spcPct val="50000"/>
              </a:spcBef>
              <a:spcAft>
                <a:spcPct val="0"/>
              </a:spcAft>
            </a:pPr>
            <a:r>
              <a:rPr lang="fr-CH" altLang="fr-FR" sz="1600" b="1" noProof="1">
                <a:solidFill>
                  <a:srgbClr val="000000"/>
                </a:solidFill>
              </a:rPr>
              <a:t>2.</a:t>
            </a:r>
            <a:r>
              <a:rPr lang="fr-CH" altLang="fr-FR" sz="1600" b="1" dirty="0">
                <a:solidFill>
                  <a:srgbClr val="000000"/>
                </a:solidFill>
              </a:rPr>
              <a:t>3</a:t>
            </a:r>
            <a:r>
              <a:rPr lang="fr-CH" altLang="fr-FR" sz="1600" b="1" noProof="1">
                <a:solidFill>
                  <a:srgbClr val="000000"/>
                </a:solidFill>
              </a:rPr>
              <a:t>	Dynamique temporelle</a:t>
            </a:r>
            <a:endParaRPr lang="fr-CH" altLang="fr-FR" sz="1600" b="1" dirty="0">
              <a:solidFill>
                <a:srgbClr val="000000"/>
              </a:solidFill>
            </a:endParaRPr>
          </a:p>
          <a:p>
            <a:pPr lvl="1" algn="just" fontAlgn="base">
              <a:spcBef>
                <a:spcPct val="50000"/>
              </a:spcBef>
              <a:spcAft>
                <a:spcPct val="0"/>
              </a:spcAft>
            </a:pPr>
            <a:r>
              <a:rPr lang="fr-CH" altLang="fr-FR" sz="1400" b="1" noProof="1">
                <a:solidFill>
                  <a:srgbClr val="000000"/>
                </a:solidFill>
              </a:rPr>
              <a:t>	 2.</a:t>
            </a:r>
            <a:r>
              <a:rPr lang="fr-CH" altLang="fr-FR" sz="1400" b="1" dirty="0">
                <a:solidFill>
                  <a:srgbClr val="000000"/>
                </a:solidFill>
              </a:rPr>
              <a:t>3</a:t>
            </a:r>
            <a:r>
              <a:rPr lang="fr-CH" altLang="fr-FR" sz="1400" b="1" noProof="1">
                <a:solidFill>
                  <a:srgbClr val="000000"/>
                </a:solidFill>
              </a:rPr>
              <a:t>.1	Variabilité des effectifs</a:t>
            </a:r>
            <a:endParaRPr lang="fr-CH" altLang="fr-FR" sz="1400" b="1" dirty="0">
              <a:solidFill>
                <a:srgbClr val="000000"/>
              </a:solidFill>
            </a:endParaRPr>
          </a:p>
          <a:p>
            <a:pPr lvl="1" algn="just" fontAlgn="base">
              <a:spcBef>
                <a:spcPct val="50000"/>
              </a:spcBef>
              <a:spcAft>
                <a:spcPct val="0"/>
              </a:spcAft>
            </a:pPr>
            <a:r>
              <a:rPr lang="fr-CH" altLang="fr-FR" sz="1400" b="1" dirty="0">
                <a:solidFill>
                  <a:srgbClr val="000000"/>
                </a:solidFill>
              </a:rPr>
              <a:t>	 2.3.2	Croissance exponentielle</a:t>
            </a:r>
          </a:p>
          <a:p>
            <a:pPr lvl="1" algn="just" fontAlgn="base">
              <a:spcBef>
                <a:spcPct val="50000"/>
              </a:spcBef>
              <a:spcAft>
                <a:spcPct val="0"/>
              </a:spcAft>
            </a:pPr>
            <a:r>
              <a:rPr lang="fr-CH" altLang="fr-FR" sz="1400" b="1" dirty="0">
                <a:solidFill>
                  <a:srgbClr val="000000"/>
                </a:solidFill>
              </a:rPr>
              <a:t>	 2.3.3	Croissance logistique</a:t>
            </a:r>
          </a:p>
        </p:txBody>
      </p:sp>
      <p:sp>
        <p:nvSpPr>
          <p:cNvPr id="4" name="Rectangle à coins arrondis 3"/>
          <p:cNvSpPr/>
          <p:nvPr/>
        </p:nvSpPr>
        <p:spPr>
          <a:xfrm>
            <a:off x="1403648" y="4173463"/>
            <a:ext cx="5832648" cy="432048"/>
          </a:xfrm>
          <a:prstGeom prst="round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srgbClr val="FFFFFF"/>
              </a:solidFill>
            </a:endParaRPr>
          </a:p>
        </p:txBody>
      </p:sp>
      <p:pic>
        <p:nvPicPr>
          <p:cNvPr id="5" name="Son enregistré">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973069" y="908720"/>
            <a:ext cx="487363" cy="487363"/>
          </a:xfrm>
          <a:prstGeom prst="rect">
            <a:avLst/>
          </a:prstGeom>
        </p:spPr>
      </p:pic>
    </p:spTree>
    <p:custDataLst>
      <p:tags r:id="rId1"/>
    </p:custDataLst>
    <p:extLst>
      <p:ext uri="{BB962C8B-B14F-4D97-AF65-F5344CB8AC3E}">
        <p14:creationId xmlns:p14="http://schemas.microsoft.com/office/powerpoint/2010/main" val="1805569544"/>
      </p:ext>
    </p:extLst>
  </p:cSld>
  <p:clrMapOvr>
    <a:masterClrMapping/>
  </p:clrMapOvr>
  <mc:AlternateContent xmlns:mc="http://schemas.openxmlformats.org/markup-compatibility/2006" xmlns:p14="http://schemas.microsoft.com/office/powerpoint/2010/main">
    <mc:Choice Requires="p14">
      <p:transition spd="slow" p14:dur="2000" advTm="54871"/>
    </mc:Choice>
    <mc:Fallback xmlns="">
      <p:transition spd="slow" advTm="5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2"/>
        <p14:stopEvt time="50336"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250825" y="188913"/>
            <a:ext cx="45370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a:solidFill>
                  <a:srgbClr val="FF6600"/>
                </a:solidFill>
                <a:latin typeface="Calibri" pitchFamily="34" charset="0"/>
              </a:rPr>
              <a:t>Structure génétique</a:t>
            </a:r>
            <a:endParaRPr lang="fr-FR" altLang="fr-FR" sz="3600">
              <a:solidFill>
                <a:srgbClr val="FF6600"/>
              </a:solidFill>
              <a:latin typeface="Calibri" pitchFamily="34" charset="0"/>
            </a:endParaRPr>
          </a:p>
        </p:txBody>
      </p:sp>
      <p:sp>
        <p:nvSpPr>
          <p:cNvPr id="21665" name="Text Box 161"/>
          <p:cNvSpPr txBox="1">
            <a:spLocks noChangeArrowheads="1"/>
          </p:cNvSpPr>
          <p:nvPr/>
        </p:nvSpPr>
        <p:spPr bwMode="auto">
          <a:xfrm>
            <a:off x="467544" y="1124744"/>
            <a:ext cx="3631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000000"/>
                </a:solidFill>
              </a:rPr>
              <a:t>Génétique des populations :</a:t>
            </a:r>
            <a:endParaRPr lang="fr-FR" altLang="fr-FR" sz="2000" b="1" dirty="0">
              <a:solidFill>
                <a:srgbClr val="000000"/>
              </a:solidFill>
            </a:endParaRPr>
          </a:p>
        </p:txBody>
      </p:sp>
      <p:sp>
        <p:nvSpPr>
          <p:cNvPr id="2" name="ZoneTexte 1"/>
          <p:cNvSpPr txBox="1"/>
          <p:nvPr/>
        </p:nvSpPr>
        <p:spPr>
          <a:xfrm>
            <a:off x="898854" y="1700808"/>
            <a:ext cx="7561578" cy="1200329"/>
          </a:xfrm>
          <a:prstGeom prst="rect">
            <a:avLst/>
          </a:prstGeom>
          <a:noFill/>
        </p:spPr>
        <p:txBody>
          <a:bodyPr wrap="square" rtlCol="0">
            <a:spAutoFit/>
          </a:bodyPr>
          <a:lstStyle/>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Etude de la distribution et des changements de la fréquence des versions d'un gène (allèles) dans les populations d'êtres vivants, sous l'influence des pressions évolutives (sélection naturelle, dérive génétique, mutations, et migration).</a:t>
            </a:r>
          </a:p>
        </p:txBody>
      </p:sp>
      <p:sp>
        <p:nvSpPr>
          <p:cNvPr id="20" name="ZoneTexte 19"/>
          <p:cNvSpPr txBox="1"/>
          <p:nvPr/>
        </p:nvSpPr>
        <p:spPr>
          <a:xfrm>
            <a:off x="888169" y="3212976"/>
            <a:ext cx="7456711" cy="923330"/>
          </a:xfrm>
          <a:prstGeom prst="rect">
            <a:avLst/>
          </a:prstGeom>
          <a:noFill/>
        </p:spPr>
        <p:txBody>
          <a:bodyPr wrap="square" rtlCol="0">
            <a:spAutoFit/>
          </a:bodyPr>
          <a:lstStyle/>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Etude de la distribution des gènes au sein des populations, et des facteurs qui maintiennent ou modifient la fréquence des gènes ou des génotypes d’une génération à l’autre.</a:t>
            </a:r>
          </a:p>
        </p:txBody>
      </p:sp>
      <p:grpSp>
        <p:nvGrpSpPr>
          <p:cNvPr id="6" name="Groupe 5"/>
          <p:cNvGrpSpPr/>
          <p:nvPr/>
        </p:nvGrpSpPr>
        <p:grpSpPr>
          <a:xfrm>
            <a:off x="647154" y="4520006"/>
            <a:ext cx="1872208" cy="1800200"/>
            <a:chOff x="647154" y="4736030"/>
            <a:chExt cx="1872208" cy="1800200"/>
          </a:xfrm>
        </p:grpSpPr>
        <p:sp>
          <p:nvSpPr>
            <p:cNvPr id="3" name="Ellipse 2"/>
            <p:cNvSpPr/>
            <p:nvPr/>
          </p:nvSpPr>
          <p:spPr>
            <a:xfrm>
              <a:off x="647154" y="4736030"/>
              <a:ext cx="1872208" cy="1800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 name="Émoticône 3"/>
            <p:cNvSpPr/>
            <p:nvPr/>
          </p:nvSpPr>
          <p:spPr>
            <a:xfrm>
              <a:off x="780157" y="5157192"/>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3" name="Émoticône 22"/>
            <p:cNvSpPr/>
            <p:nvPr/>
          </p:nvSpPr>
          <p:spPr>
            <a:xfrm>
              <a:off x="1475246" y="5877272"/>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4" name="Émoticône 23"/>
            <p:cNvSpPr/>
            <p:nvPr/>
          </p:nvSpPr>
          <p:spPr>
            <a:xfrm>
              <a:off x="1115616" y="4940969"/>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5" name="Émoticône 24"/>
            <p:cNvSpPr/>
            <p:nvPr/>
          </p:nvSpPr>
          <p:spPr>
            <a:xfrm>
              <a:off x="996181" y="5517132"/>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6" name="Émoticône 25"/>
            <p:cNvSpPr/>
            <p:nvPr/>
          </p:nvSpPr>
          <p:spPr>
            <a:xfrm>
              <a:off x="876746" y="5985383"/>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7" name="Émoticône 26"/>
            <p:cNvSpPr/>
            <p:nvPr/>
          </p:nvSpPr>
          <p:spPr>
            <a:xfrm>
              <a:off x="1372586" y="6309121"/>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8" name="Émoticône 27"/>
            <p:cNvSpPr/>
            <p:nvPr/>
          </p:nvSpPr>
          <p:spPr>
            <a:xfrm>
              <a:off x="1868426" y="5877271"/>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29" name="Émoticône 28"/>
            <p:cNvSpPr/>
            <p:nvPr/>
          </p:nvSpPr>
          <p:spPr>
            <a:xfrm>
              <a:off x="2175093" y="5302727"/>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0" name="Émoticône 29"/>
            <p:cNvSpPr/>
            <p:nvPr/>
          </p:nvSpPr>
          <p:spPr>
            <a:xfrm>
              <a:off x="1878284" y="4857665"/>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1" name="Émoticône 30"/>
            <p:cNvSpPr/>
            <p:nvPr/>
          </p:nvSpPr>
          <p:spPr>
            <a:xfrm>
              <a:off x="1531031" y="5262327"/>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2" name="Émoticône 31"/>
            <p:cNvSpPr/>
            <p:nvPr/>
          </p:nvSpPr>
          <p:spPr>
            <a:xfrm>
              <a:off x="1403385" y="5656580"/>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3" name="Émoticône 32"/>
            <p:cNvSpPr/>
            <p:nvPr/>
          </p:nvSpPr>
          <p:spPr>
            <a:xfrm>
              <a:off x="1531031" y="4916693"/>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4" name="Émoticône 33"/>
            <p:cNvSpPr/>
            <p:nvPr/>
          </p:nvSpPr>
          <p:spPr>
            <a:xfrm>
              <a:off x="1773475" y="5548468"/>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5" name="Émoticône 34"/>
            <p:cNvSpPr/>
            <p:nvPr/>
          </p:nvSpPr>
          <p:spPr>
            <a:xfrm>
              <a:off x="2179344" y="5706990"/>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6" name="Émoticône 35"/>
            <p:cNvSpPr/>
            <p:nvPr/>
          </p:nvSpPr>
          <p:spPr>
            <a:xfrm>
              <a:off x="1729737" y="6201009"/>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7" name="Émoticône 36"/>
            <p:cNvSpPr/>
            <p:nvPr/>
          </p:nvSpPr>
          <p:spPr>
            <a:xfrm>
              <a:off x="681958" y="5562060"/>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8" name="Émoticône 37"/>
            <p:cNvSpPr/>
            <p:nvPr/>
          </p:nvSpPr>
          <p:spPr>
            <a:xfrm>
              <a:off x="1212205" y="5262326"/>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39" name="Émoticône 38"/>
            <p:cNvSpPr/>
            <p:nvPr/>
          </p:nvSpPr>
          <p:spPr>
            <a:xfrm>
              <a:off x="1859413" y="5262325"/>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0" name="Émoticône 39"/>
            <p:cNvSpPr/>
            <p:nvPr/>
          </p:nvSpPr>
          <p:spPr>
            <a:xfrm>
              <a:off x="1187361" y="6080998"/>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grpSp>
      <p:grpSp>
        <p:nvGrpSpPr>
          <p:cNvPr id="7" name="Groupe 6"/>
          <p:cNvGrpSpPr/>
          <p:nvPr/>
        </p:nvGrpSpPr>
        <p:grpSpPr>
          <a:xfrm>
            <a:off x="3491880" y="4509120"/>
            <a:ext cx="1872208" cy="1800200"/>
            <a:chOff x="3491880" y="4725144"/>
            <a:chExt cx="1872208" cy="1800200"/>
          </a:xfrm>
        </p:grpSpPr>
        <p:sp>
          <p:nvSpPr>
            <p:cNvPr id="41" name="Ellipse 40"/>
            <p:cNvSpPr/>
            <p:nvPr/>
          </p:nvSpPr>
          <p:spPr>
            <a:xfrm>
              <a:off x="3491880" y="4725144"/>
              <a:ext cx="1872208" cy="1800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2" name="Émoticône 41"/>
            <p:cNvSpPr/>
            <p:nvPr/>
          </p:nvSpPr>
          <p:spPr>
            <a:xfrm>
              <a:off x="3624883" y="5146306"/>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3" name="Émoticône 42"/>
            <p:cNvSpPr/>
            <p:nvPr/>
          </p:nvSpPr>
          <p:spPr>
            <a:xfrm>
              <a:off x="4319972" y="5866386"/>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4" name="Émoticône 43"/>
            <p:cNvSpPr/>
            <p:nvPr/>
          </p:nvSpPr>
          <p:spPr>
            <a:xfrm>
              <a:off x="3960342" y="4930083"/>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5" name="Émoticône 44"/>
            <p:cNvSpPr/>
            <p:nvPr/>
          </p:nvSpPr>
          <p:spPr>
            <a:xfrm>
              <a:off x="3840907" y="5506246"/>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6" name="Émoticône 45"/>
            <p:cNvSpPr/>
            <p:nvPr/>
          </p:nvSpPr>
          <p:spPr>
            <a:xfrm>
              <a:off x="3721472" y="5974497"/>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7" name="Émoticône 46"/>
            <p:cNvSpPr/>
            <p:nvPr/>
          </p:nvSpPr>
          <p:spPr>
            <a:xfrm>
              <a:off x="4217312" y="6298235"/>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8" name="Émoticône 47"/>
            <p:cNvSpPr/>
            <p:nvPr/>
          </p:nvSpPr>
          <p:spPr>
            <a:xfrm>
              <a:off x="4713152" y="5866385"/>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49" name="Émoticône 48"/>
            <p:cNvSpPr/>
            <p:nvPr/>
          </p:nvSpPr>
          <p:spPr>
            <a:xfrm>
              <a:off x="5019819" y="5291841"/>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0" name="Émoticône 49"/>
            <p:cNvSpPr/>
            <p:nvPr/>
          </p:nvSpPr>
          <p:spPr>
            <a:xfrm>
              <a:off x="4723010" y="4846779"/>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1" name="Émoticône 50"/>
            <p:cNvSpPr/>
            <p:nvPr/>
          </p:nvSpPr>
          <p:spPr>
            <a:xfrm>
              <a:off x="4375757" y="5251441"/>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2" name="Émoticône 51"/>
            <p:cNvSpPr/>
            <p:nvPr/>
          </p:nvSpPr>
          <p:spPr>
            <a:xfrm>
              <a:off x="4248111" y="5645694"/>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3" name="Émoticône 52"/>
            <p:cNvSpPr/>
            <p:nvPr/>
          </p:nvSpPr>
          <p:spPr>
            <a:xfrm>
              <a:off x="4375757" y="4905807"/>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4" name="Émoticône 53"/>
            <p:cNvSpPr/>
            <p:nvPr/>
          </p:nvSpPr>
          <p:spPr>
            <a:xfrm>
              <a:off x="4618201" y="5537582"/>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5" name="Émoticône 54"/>
            <p:cNvSpPr/>
            <p:nvPr/>
          </p:nvSpPr>
          <p:spPr>
            <a:xfrm>
              <a:off x="5024070" y="5696104"/>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6" name="Émoticône 55"/>
            <p:cNvSpPr/>
            <p:nvPr/>
          </p:nvSpPr>
          <p:spPr>
            <a:xfrm>
              <a:off x="4574463" y="6190123"/>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7" name="Émoticône 56"/>
            <p:cNvSpPr/>
            <p:nvPr/>
          </p:nvSpPr>
          <p:spPr>
            <a:xfrm>
              <a:off x="3526684" y="5551174"/>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8" name="Émoticône 57"/>
            <p:cNvSpPr/>
            <p:nvPr/>
          </p:nvSpPr>
          <p:spPr>
            <a:xfrm>
              <a:off x="4056931" y="5251440"/>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59" name="Émoticône 58"/>
            <p:cNvSpPr/>
            <p:nvPr/>
          </p:nvSpPr>
          <p:spPr>
            <a:xfrm>
              <a:off x="4704139" y="5251439"/>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0" name="Émoticône 59"/>
            <p:cNvSpPr/>
            <p:nvPr/>
          </p:nvSpPr>
          <p:spPr>
            <a:xfrm>
              <a:off x="4032087" y="6070112"/>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grpSp>
      <p:grpSp>
        <p:nvGrpSpPr>
          <p:cNvPr id="8" name="Groupe 7"/>
          <p:cNvGrpSpPr/>
          <p:nvPr/>
        </p:nvGrpSpPr>
        <p:grpSpPr>
          <a:xfrm>
            <a:off x="6372200" y="4509120"/>
            <a:ext cx="1872208" cy="1800200"/>
            <a:chOff x="6372200" y="4725144"/>
            <a:chExt cx="1872208" cy="1800200"/>
          </a:xfrm>
        </p:grpSpPr>
        <p:sp>
          <p:nvSpPr>
            <p:cNvPr id="61" name="Ellipse 60"/>
            <p:cNvSpPr/>
            <p:nvPr/>
          </p:nvSpPr>
          <p:spPr>
            <a:xfrm>
              <a:off x="6372200" y="4725144"/>
              <a:ext cx="1872208" cy="1800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2" name="Émoticône 61"/>
            <p:cNvSpPr/>
            <p:nvPr/>
          </p:nvSpPr>
          <p:spPr>
            <a:xfrm>
              <a:off x="6505203" y="5146306"/>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3" name="Émoticône 62"/>
            <p:cNvSpPr/>
            <p:nvPr/>
          </p:nvSpPr>
          <p:spPr>
            <a:xfrm>
              <a:off x="7200292" y="5866386"/>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4" name="Émoticône 63"/>
            <p:cNvSpPr/>
            <p:nvPr/>
          </p:nvSpPr>
          <p:spPr>
            <a:xfrm>
              <a:off x="6840662" y="4930083"/>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5" name="Émoticône 64"/>
            <p:cNvSpPr/>
            <p:nvPr/>
          </p:nvSpPr>
          <p:spPr>
            <a:xfrm>
              <a:off x="6721227" y="5506246"/>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6" name="Émoticône 65"/>
            <p:cNvSpPr/>
            <p:nvPr/>
          </p:nvSpPr>
          <p:spPr>
            <a:xfrm>
              <a:off x="6601792" y="5974497"/>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7" name="Émoticône 66"/>
            <p:cNvSpPr/>
            <p:nvPr/>
          </p:nvSpPr>
          <p:spPr>
            <a:xfrm>
              <a:off x="7097632" y="6298235"/>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8" name="Émoticône 67"/>
            <p:cNvSpPr/>
            <p:nvPr/>
          </p:nvSpPr>
          <p:spPr>
            <a:xfrm>
              <a:off x="7593472" y="5866385"/>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69" name="Émoticône 68"/>
            <p:cNvSpPr/>
            <p:nvPr/>
          </p:nvSpPr>
          <p:spPr>
            <a:xfrm>
              <a:off x="7900139" y="5291841"/>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0" name="Émoticône 69"/>
            <p:cNvSpPr/>
            <p:nvPr/>
          </p:nvSpPr>
          <p:spPr>
            <a:xfrm>
              <a:off x="7603330" y="4846779"/>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1" name="Émoticône 70"/>
            <p:cNvSpPr/>
            <p:nvPr/>
          </p:nvSpPr>
          <p:spPr>
            <a:xfrm>
              <a:off x="7256077" y="5251441"/>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2" name="Émoticône 71"/>
            <p:cNvSpPr/>
            <p:nvPr/>
          </p:nvSpPr>
          <p:spPr>
            <a:xfrm>
              <a:off x="7128431" y="5645694"/>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3" name="Émoticône 72"/>
            <p:cNvSpPr/>
            <p:nvPr/>
          </p:nvSpPr>
          <p:spPr>
            <a:xfrm>
              <a:off x="7256077" y="4905807"/>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4" name="Émoticône 73"/>
            <p:cNvSpPr/>
            <p:nvPr/>
          </p:nvSpPr>
          <p:spPr>
            <a:xfrm>
              <a:off x="7498521" y="5537582"/>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5" name="Émoticône 74"/>
            <p:cNvSpPr/>
            <p:nvPr/>
          </p:nvSpPr>
          <p:spPr>
            <a:xfrm>
              <a:off x="7904390" y="5696104"/>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6" name="Émoticône 75"/>
            <p:cNvSpPr/>
            <p:nvPr/>
          </p:nvSpPr>
          <p:spPr>
            <a:xfrm>
              <a:off x="7454783" y="6190123"/>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7" name="Émoticône 76"/>
            <p:cNvSpPr/>
            <p:nvPr/>
          </p:nvSpPr>
          <p:spPr>
            <a:xfrm>
              <a:off x="6407004" y="5551174"/>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8" name="Émoticône 77"/>
            <p:cNvSpPr/>
            <p:nvPr/>
          </p:nvSpPr>
          <p:spPr>
            <a:xfrm>
              <a:off x="6937251" y="5251440"/>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79" name="Émoticône 78"/>
            <p:cNvSpPr/>
            <p:nvPr/>
          </p:nvSpPr>
          <p:spPr>
            <a:xfrm>
              <a:off x="7584459" y="5251439"/>
              <a:ext cx="216024" cy="216223"/>
            </a:xfrm>
            <a:prstGeom prst="smileyFac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80" name="Émoticône 79"/>
            <p:cNvSpPr/>
            <p:nvPr/>
          </p:nvSpPr>
          <p:spPr>
            <a:xfrm>
              <a:off x="6912407" y="6070112"/>
              <a:ext cx="216024" cy="216223"/>
            </a:xfrm>
            <a:prstGeom prst="smileyFace">
              <a:avLst/>
            </a:prstGeom>
            <a:solidFill>
              <a:srgbClr val="0070C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grpSp>
      <p:sp>
        <p:nvSpPr>
          <p:cNvPr id="5" name="Flèche droite rayée 4"/>
          <p:cNvSpPr/>
          <p:nvPr/>
        </p:nvSpPr>
        <p:spPr>
          <a:xfrm>
            <a:off x="2715816" y="5262526"/>
            <a:ext cx="576064" cy="3256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82" name="Flèche droite rayée 81"/>
          <p:cNvSpPr/>
          <p:nvPr/>
        </p:nvSpPr>
        <p:spPr>
          <a:xfrm>
            <a:off x="5580112" y="5263575"/>
            <a:ext cx="576064" cy="3256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9" name="ZoneTexte 8"/>
          <p:cNvSpPr txBox="1"/>
          <p:nvPr/>
        </p:nvSpPr>
        <p:spPr>
          <a:xfrm>
            <a:off x="802304" y="6372036"/>
            <a:ext cx="1518364" cy="369332"/>
          </a:xfrm>
          <a:prstGeom prst="rect">
            <a:avLst/>
          </a:prstGeom>
          <a:noFill/>
        </p:spPr>
        <p:txBody>
          <a:bodyPr wrap="none" rtlCol="0">
            <a:spAutoFit/>
          </a:bodyPr>
          <a:lstStyle/>
          <a:p>
            <a:pPr eaLnBrk="0" fontAlgn="base" hangingPunct="0">
              <a:spcBef>
                <a:spcPct val="0"/>
              </a:spcBef>
              <a:spcAft>
                <a:spcPct val="0"/>
              </a:spcAft>
            </a:pPr>
            <a:r>
              <a:rPr lang="fr-CH" dirty="0">
                <a:solidFill>
                  <a:srgbClr val="336699">
                    <a:lumMod val="50000"/>
                  </a:srgbClr>
                </a:solidFill>
              </a:rPr>
              <a:t>Génération n</a:t>
            </a:r>
          </a:p>
        </p:txBody>
      </p:sp>
      <p:sp>
        <p:nvSpPr>
          <p:cNvPr id="87" name="ZoneTexte 86"/>
          <p:cNvSpPr txBox="1"/>
          <p:nvPr/>
        </p:nvSpPr>
        <p:spPr>
          <a:xfrm>
            <a:off x="3563888" y="6372036"/>
            <a:ext cx="1781257" cy="369332"/>
          </a:xfrm>
          <a:prstGeom prst="rect">
            <a:avLst/>
          </a:prstGeom>
          <a:noFill/>
        </p:spPr>
        <p:txBody>
          <a:bodyPr wrap="none" rtlCol="0">
            <a:spAutoFit/>
          </a:bodyPr>
          <a:lstStyle/>
          <a:p>
            <a:pPr eaLnBrk="0" fontAlgn="base" hangingPunct="0">
              <a:spcBef>
                <a:spcPct val="0"/>
              </a:spcBef>
              <a:spcAft>
                <a:spcPct val="0"/>
              </a:spcAft>
            </a:pPr>
            <a:r>
              <a:rPr lang="fr-CH" dirty="0">
                <a:solidFill>
                  <a:srgbClr val="336699">
                    <a:lumMod val="50000"/>
                  </a:srgbClr>
                </a:solidFill>
              </a:rPr>
              <a:t>Génération n+1</a:t>
            </a:r>
          </a:p>
        </p:txBody>
      </p:sp>
      <p:sp>
        <p:nvSpPr>
          <p:cNvPr id="88" name="ZoneTexte 87"/>
          <p:cNvSpPr txBox="1"/>
          <p:nvPr/>
        </p:nvSpPr>
        <p:spPr>
          <a:xfrm>
            <a:off x="6516216" y="6381328"/>
            <a:ext cx="2012089" cy="369332"/>
          </a:xfrm>
          <a:prstGeom prst="rect">
            <a:avLst/>
          </a:prstGeom>
          <a:noFill/>
        </p:spPr>
        <p:txBody>
          <a:bodyPr wrap="none" rtlCol="0">
            <a:spAutoFit/>
          </a:bodyPr>
          <a:lstStyle/>
          <a:p>
            <a:pPr eaLnBrk="0" fontAlgn="base" hangingPunct="0">
              <a:spcBef>
                <a:spcPct val="0"/>
              </a:spcBef>
              <a:spcAft>
                <a:spcPct val="0"/>
              </a:spcAft>
            </a:pPr>
            <a:r>
              <a:rPr lang="fr-CH" dirty="0">
                <a:solidFill>
                  <a:srgbClr val="336699">
                    <a:lumMod val="50000"/>
                  </a:srgbClr>
                </a:solidFill>
              </a:rPr>
              <a:t>Génération n+2…</a:t>
            </a:r>
          </a:p>
        </p:txBody>
      </p:sp>
      <p:pic>
        <p:nvPicPr>
          <p:cNvPr id="11"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2584" y="403111"/>
            <a:ext cx="487363" cy="487363"/>
          </a:xfrm>
          <a:prstGeom prst="rect">
            <a:avLst/>
          </a:prstGeom>
        </p:spPr>
      </p:pic>
    </p:spTree>
    <p:extLst>
      <p:ext uri="{BB962C8B-B14F-4D97-AF65-F5344CB8AC3E}">
        <p14:creationId xmlns:p14="http://schemas.microsoft.com/office/powerpoint/2010/main" val="25685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15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250825" y="188913"/>
            <a:ext cx="45370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a:solidFill>
                  <a:srgbClr val="FF6600"/>
                </a:solidFill>
                <a:latin typeface="Calibri" pitchFamily="34" charset="0"/>
              </a:rPr>
              <a:t>Structure génétique</a:t>
            </a:r>
            <a:endParaRPr lang="fr-FR" altLang="fr-FR" sz="3600">
              <a:solidFill>
                <a:srgbClr val="FF6600"/>
              </a:solidFill>
              <a:latin typeface="Calibri" pitchFamily="34" charset="0"/>
            </a:endParaRPr>
          </a:p>
        </p:txBody>
      </p:sp>
      <p:sp>
        <p:nvSpPr>
          <p:cNvPr id="21665" name="Text Box 161"/>
          <p:cNvSpPr txBox="1">
            <a:spLocks noChangeArrowheads="1"/>
          </p:cNvSpPr>
          <p:nvPr/>
        </p:nvSpPr>
        <p:spPr bwMode="auto">
          <a:xfrm>
            <a:off x="467544" y="1124744"/>
            <a:ext cx="14350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000000"/>
                </a:solidFill>
              </a:rPr>
              <a:t>Objectifs :</a:t>
            </a:r>
            <a:endParaRPr lang="fr-FR" altLang="fr-FR" sz="2000" b="1" dirty="0">
              <a:solidFill>
                <a:srgbClr val="000000"/>
              </a:solidFill>
            </a:endParaRPr>
          </a:p>
        </p:txBody>
      </p:sp>
      <p:sp>
        <p:nvSpPr>
          <p:cNvPr id="2" name="ZoneTexte 1"/>
          <p:cNvSpPr txBox="1"/>
          <p:nvPr/>
        </p:nvSpPr>
        <p:spPr>
          <a:xfrm>
            <a:off x="755576" y="1700808"/>
            <a:ext cx="7992888" cy="1754326"/>
          </a:xfrm>
          <a:prstGeom prst="rect">
            <a:avLst/>
          </a:prstGeom>
          <a:noFill/>
        </p:spPr>
        <p:txBody>
          <a:bodyPr wrap="square" rtlCol="0">
            <a:spAutoFit/>
          </a:bodyPr>
          <a:lstStyle/>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Décrire les génotypes, estimer leur fréquence et celle des allèles, déterminer leur distribution au sein des individus, des populations, et entre les populations ;</a:t>
            </a:r>
          </a:p>
          <a:p>
            <a:pPr marL="285750" indent="-285750" algn="just" eaLnBrk="0" fontAlgn="base" hangingPunct="0">
              <a:spcBef>
                <a:spcPct val="0"/>
              </a:spcBef>
              <a:spcAft>
                <a:spcPct val="0"/>
              </a:spcAft>
              <a:buFont typeface="Arial" panose="020B0604020202020204" pitchFamily="34" charset="0"/>
              <a:buChar char="•"/>
            </a:pPr>
            <a:endParaRPr lang="fr-CH" dirty="0">
              <a:solidFill>
                <a:srgbClr val="000000"/>
              </a:solidFill>
            </a:endParaRPr>
          </a:p>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Comprendre et prédire l'évolution des fréquences des allèles dans les populations sous l'effet des forces évolutives.</a:t>
            </a:r>
          </a:p>
        </p:txBody>
      </p:sp>
      <p:sp>
        <p:nvSpPr>
          <p:cNvPr id="81" name="Text Box 161"/>
          <p:cNvSpPr txBox="1">
            <a:spLocks noChangeArrowheads="1"/>
          </p:cNvSpPr>
          <p:nvPr/>
        </p:nvSpPr>
        <p:spPr bwMode="auto">
          <a:xfrm>
            <a:off x="467544" y="3676962"/>
            <a:ext cx="1879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000000"/>
                </a:solidFill>
              </a:rPr>
              <a:t>Applications :</a:t>
            </a:r>
            <a:endParaRPr lang="fr-FR" altLang="fr-FR" sz="2000" b="1" dirty="0">
              <a:solidFill>
                <a:srgbClr val="000000"/>
              </a:solidFill>
            </a:endParaRPr>
          </a:p>
        </p:txBody>
      </p:sp>
      <p:sp>
        <p:nvSpPr>
          <p:cNvPr id="6" name="ZoneTexte 5"/>
          <p:cNvSpPr txBox="1"/>
          <p:nvPr/>
        </p:nvSpPr>
        <p:spPr>
          <a:xfrm>
            <a:off x="755576" y="4293096"/>
            <a:ext cx="8136904" cy="2308324"/>
          </a:xfrm>
          <a:prstGeom prst="rect">
            <a:avLst/>
          </a:prstGeom>
          <a:noFill/>
        </p:spPr>
        <p:txBody>
          <a:bodyPr wrap="square" rtlCol="0">
            <a:spAutoFit/>
          </a:bodyPr>
          <a:lstStyle/>
          <a:p>
            <a:pPr algn="just" eaLnBrk="0" fontAlgn="base" hangingPunct="0">
              <a:spcBef>
                <a:spcPct val="0"/>
              </a:spcBef>
              <a:spcAft>
                <a:spcPct val="0"/>
              </a:spcAft>
            </a:pPr>
            <a:r>
              <a:rPr lang="fr-CH" dirty="0">
                <a:solidFill>
                  <a:srgbClr val="336699">
                    <a:lumMod val="50000"/>
                  </a:srgbClr>
                </a:solidFill>
              </a:rPr>
              <a:t>•   Médecine, épidémiologie : transmission de maladies génétiques</a:t>
            </a:r>
          </a:p>
          <a:p>
            <a:pPr algn="just" eaLnBrk="0" fontAlgn="base" hangingPunct="0">
              <a:spcBef>
                <a:spcPct val="0"/>
              </a:spcBef>
              <a:spcAft>
                <a:spcPct val="0"/>
              </a:spcAft>
            </a:pPr>
            <a:endParaRPr lang="fr-CH" dirty="0">
              <a:solidFill>
                <a:srgbClr val="336699">
                  <a:lumMod val="50000"/>
                </a:srgbClr>
              </a:solidFill>
            </a:endParaRPr>
          </a:p>
          <a:p>
            <a:pPr algn="just" eaLnBrk="0" fontAlgn="base" hangingPunct="0">
              <a:spcBef>
                <a:spcPct val="0"/>
              </a:spcBef>
              <a:spcAft>
                <a:spcPct val="0"/>
              </a:spcAft>
            </a:pPr>
            <a:r>
              <a:rPr lang="fr-CH" dirty="0">
                <a:solidFill>
                  <a:srgbClr val="336699">
                    <a:lumMod val="50000"/>
                  </a:srgbClr>
                </a:solidFill>
              </a:rPr>
              <a:t>•   Agronomie : sélection de races, de variétés, OGM</a:t>
            </a:r>
          </a:p>
          <a:p>
            <a:pPr algn="just" eaLnBrk="0" fontAlgn="base" hangingPunct="0">
              <a:spcBef>
                <a:spcPct val="0"/>
              </a:spcBef>
              <a:spcAft>
                <a:spcPct val="0"/>
              </a:spcAft>
            </a:pPr>
            <a:endParaRPr lang="fr-CH" dirty="0">
              <a:solidFill>
                <a:srgbClr val="336699">
                  <a:lumMod val="50000"/>
                </a:srgbClr>
              </a:solidFill>
            </a:endParaRPr>
          </a:p>
          <a:p>
            <a:pPr algn="just" eaLnBrk="0" fontAlgn="base" hangingPunct="0">
              <a:spcBef>
                <a:spcPct val="0"/>
              </a:spcBef>
              <a:spcAft>
                <a:spcPct val="0"/>
              </a:spcAft>
            </a:pPr>
            <a:r>
              <a:rPr lang="fr-CH" dirty="0">
                <a:solidFill>
                  <a:srgbClr val="336699">
                    <a:lumMod val="50000"/>
                  </a:srgbClr>
                </a:solidFill>
              </a:rPr>
              <a:t>• Ecologie =&gt; Génétique de la Conservation : comprendre l’évolution génétique de populations, la création d’espèces, les risques d’extinction, la biogéographie des espèces et leurs histoires évolutives.</a:t>
            </a:r>
          </a:p>
          <a:p>
            <a:pPr algn="just" eaLnBrk="0" fontAlgn="base" hangingPunct="0">
              <a:spcBef>
                <a:spcPct val="0"/>
              </a:spcBef>
              <a:spcAft>
                <a:spcPct val="0"/>
              </a:spcAft>
            </a:pPr>
            <a:endParaRPr lang="fr-CH" dirty="0">
              <a:solidFill>
                <a:srgbClr val="336699">
                  <a:lumMod val="50000"/>
                </a:srgbClr>
              </a:solidFill>
            </a:endParaRPr>
          </a:p>
        </p:txBody>
      </p:sp>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409007"/>
            <a:ext cx="487363" cy="487363"/>
          </a:xfrm>
          <a:prstGeom prst="rect">
            <a:avLst/>
          </a:prstGeom>
        </p:spPr>
      </p:pic>
    </p:spTree>
    <p:extLst>
      <p:ext uri="{BB962C8B-B14F-4D97-AF65-F5344CB8AC3E}">
        <p14:creationId xmlns:p14="http://schemas.microsoft.com/office/powerpoint/2010/main" val="178823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2" name="Picture 98" descr="Pterostichus oblongopunctatu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475" y="4149725"/>
            <a:ext cx="2519363" cy="204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ChangeArrowheads="1"/>
          </p:cNvSpPr>
          <p:nvPr/>
        </p:nvSpPr>
        <p:spPr bwMode="auto">
          <a:xfrm>
            <a:off x="250825" y="188913"/>
            <a:ext cx="45370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a:solidFill>
                  <a:srgbClr val="FF6600"/>
                </a:solidFill>
                <a:latin typeface="Calibri" pitchFamily="34" charset="0"/>
              </a:rPr>
              <a:t>Structure génétique</a:t>
            </a:r>
            <a:endParaRPr lang="fr-FR" altLang="fr-FR" sz="3600">
              <a:solidFill>
                <a:srgbClr val="FF6600"/>
              </a:solidFill>
              <a:latin typeface="Calibri" pitchFamily="34" charset="0"/>
            </a:endParaRPr>
          </a:p>
        </p:txBody>
      </p:sp>
      <p:sp>
        <p:nvSpPr>
          <p:cNvPr id="21665" name="Text Box 161"/>
          <p:cNvSpPr txBox="1">
            <a:spLocks noChangeArrowheads="1"/>
          </p:cNvSpPr>
          <p:nvPr/>
        </p:nvSpPr>
        <p:spPr bwMode="auto">
          <a:xfrm>
            <a:off x="611188" y="1196975"/>
            <a:ext cx="3513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000000"/>
                </a:solidFill>
              </a:rPr>
              <a:t>Polymorphisme génétique :</a:t>
            </a:r>
            <a:endParaRPr lang="fr-FR" altLang="fr-FR" sz="2000" b="1">
              <a:solidFill>
                <a:srgbClr val="000000"/>
              </a:solidFill>
            </a:endParaRPr>
          </a:p>
        </p:txBody>
      </p:sp>
      <p:sp>
        <p:nvSpPr>
          <p:cNvPr id="21666" name="Text Box 162"/>
          <p:cNvSpPr txBox="1">
            <a:spLocks noChangeArrowheads="1"/>
          </p:cNvSpPr>
          <p:nvPr/>
        </p:nvSpPr>
        <p:spPr bwMode="auto">
          <a:xfrm>
            <a:off x="3940175" y="3368675"/>
            <a:ext cx="1497526" cy="400110"/>
          </a:xfrm>
          <a:prstGeom prst="rect">
            <a:avLst/>
          </a:prstGeom>
          <a:solidFill>
            <a:srgbClr val="FF9900"/>
          </a:solidFill>
          <a:ln w="38100">
            <a:solidFill>
              <a:schemeClr val="tx1"/>
            </a:solidFill>
            <a:miter lim="800000"/>
            <a:headEnd/>
            <a:tailEnd/>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a:solidFill>
                  <a:srgbClr val="000000"/>
                </a:solidFill>
              </a:rPr>
              <a:t>Phénotype</a:t>
            </a:r>
            <a:endParaRPr lang="fr-FR" altLang="fr-FR" sz="2000" b="1">
              <a:solidFill>
                <a:srgbClr val="000000"/>
              </a:solidFill>
            </a:endParaRPr>
          </a:p>
        </p:txBody>
      </p:sp>
      <p:sp>
        <p:nvSpPr>
          <p:cNvPr id="21667" name="Text Box 163"/>
          <p:cNvSpPr txBox="1">
            <a:spLocks noChangeArrowheads="1"/>
          </p:cNvSpPr>
          <p:nvPr/>
        </p:nvSpPr>
        <p:spPr bwMode="auto">
          <a:xfrm>
            <a:off x="5802313" y="2060575"/>
            <a:ext cx="2874962" cy="71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fr-CH" altLang="fr-FR" sz="2000" b="1">
                <a:solidFill>
                  <a:srgbClr val="000000"/>
                </a:solidFill>
              </a:rPr>
              <a:t>Environnement</a:t>
            </a:r>
          </a:p>
          <a:p>
            <a:pPr algn="ctr" fontAlgn="base">
              <a:spcBef>
                <a:spcPct val="0"/>
              </a:spcBef>
              <a:spcAft>
                <a:spcPct val="0"/>
              </a:spcAft>
              <a:buFontTx/>
              <a:buNone/>
            </a:pPr>
            <a:r>
              <a:rPr lang="fr-CH" altLang="fr-FR" sz="2000">
                <a:solidFill>
                  <a:srgbClr val="000000"/>
                </a:solidFill>
              </a:rPr>
              <a:t>(pressions de sélection)</a:t>
            </a:r>
            <a:endParaRPr lang="fr-FR" altLang="fr-FR" sz="2000">
              <a:solidFill>
                <a:srgbClr val="000000"/>
              </a:solidFill>
            </a:endParaRPr>
          </a:p>
        </p:txBody>
      </p:sp>
      <p:sp>
        <p:nvSpPr>
          <p:cNvPr id="21668" name="Text Box 164"/>
          <p:cNvSpPr txBox="1">
            <a:spLocks noChangeArrowheads="1"/>
          </p:cNvSpPr>
          <p:nvPr/>
        </p:nvSpPr>
        <p:spPr bwMode="auto">
          <a:xfrm>
            <a:off x="128588" y="2065338"/>
            <a:ext cx="3452812" cy="71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fr-CH" altLang="fr-FR" sz="2000" b="1" dirty="0">
                <a:solidFill>
                  <a:srgbClr val="000000"/>
                </a:solidFill>
              </a:rPr>
              <a:t>Génotype</a:t>
            </a:r>
          </a:p>
          <a:p>
            <a:pPr algn="ctr" fontAlgn="base">
              <a:spcBef>
                <a:spcPct val="0"/>
              </a:spcBef>
              <a:spcAft>
                <a:spcPct val="0"/>
              </a:spcAft>
              <a:buFontTx/>
              <a:buNone/>
            </a:pPr>
            <a:r>
              <a:rPr lang="fr-CH" altLang="fr-FR" sz="2000" dirty="0">
                <a:solidFill>
                  <a:srgbClr val="000000"/>
                </a:solidFill>
              </a:rPr>
              <a:t>(caractéristiques génétiques)</a:t>
            </a:r>
            <a:endParaRPr lang="fr-FR" altLang="fr-FR" sz="2000" dirty="0">
              <a:solidFill>
                <a:srgbClr val="000000"/>
              </a:solidFill>
            </a:endParaRPr>
          </a:p>
        </p:txBody>
      </p:sp>
      <p:sp>
        <p:nvSpPr>
          <p:cNvPr id="21669" name="AutoShape 165"/>
          <p:cNvSpPr>
            <a:spLocks noChangeArrowheads="1"/>
          </p:cNvSpPr>
          <p:nvPr/>
        </p:nvSpPr>
        <p:spPr bwMode="auto">
          <a:xfrm flipV="1">
            <a:off x="3829050" y="2265363"/>
            <a:ext cx="1728788" cy="936625"/>
          </a:xfrm>
          <a:custGeom>
            <a:avLst/>
            <a:gdLst>
              <a:gd name="T0" fmla="*/ 2147483646 w 21600"/>
              <a:gd name="T1" fmla="*/ 0 h 21600"/>
              <a:gd name="T2" fmla="*/ 0 w 21600"/>
              <a:gd name="T3" fmla="*/ 1477549700 h 21600"/>
              <a:gd name="T4" fmla="*/ 2147483646 w 21600"/>
              <a:gd name="T5" fmla="*/ 1601073193 h 21600"/>
              <a:gd name="T6" fmla="*/ 2147483646 w 21600"/>
              <a:gd name="T7" fmla="*/ 1477549700 h 21600"/>
              <a:gd name="T8" fmla="*/ 17694720 60000 65536"/>
              <a:gd name="T9" fmla="*/ 11796480 60000 65536"/>
              <a:gd name="T10" fmla="*/ 5898240 60000 65536"/>
              <a:gd name="T11" fmla="*/ 0 60000 65536"/>
              <a:gd name="T12" fmla="*/ 1796 w 21600"/>
              <a:gd name="T13" fmla="*/ 16606 h 21600"/>
              <a:gd name="T14" fmla="*/ 19804 w 21600"/>
              <a:gd name="T15" fmla="*/ 19637 h 21600"/>
            </a:gdLst>
            <a:ahLst/>
            <a:cxnLst>
              <a:cxn ang="T8">
                <a:pos x="T0" y="T1"/>
              </a:cxn>
              <a:cxn ang="T9">
                <a:pos x="T2" y="T3"/>
              </a:cxn>
              <a:cxn ang="T10">
                <a:pos x="T4" y="T5"/>
              </a:cxn>
              <a:cxn ang="T11">
                <a:pos x="T6" y="T7"/>
              </a:cxn>
            </a:cxnLst>
            <a:rect l="T12" t="T13" r="T14" b="T15"/>
            <a:pathLst>
              <a:path w="21600" h="21600">
                <a:moveTo>
                  <a:pt x="10800" y="0"/>
                </a:moveTo>
                <a:lnTo>
                  <a:pt x="8727" y="6919"/>
                </a:lnTo>
                <a:lnTo>
                  <a:pt x="9897" y="6919"/>
                </a:lnTo>
                <a:lnTo>
                  <a:pt x="9897" y="16606"/>
                </a:lnTo>
                <a:lnTo>
                  <a:pt x="4124" y="16606"/>
                </a:lnTo>
                <a:lnTo>
                  <a:pt x="4124" y="14643"/>
                </a:lnTo>
                <a:lnTo>
                  <a:pt x="0" y="18122"/>
                </a:lnTo>
                <a:lnTo>
                  <a:pt x="4124" y="21600"/>
                </a:lnTo>
                <a:lnTo>
                  <a:pt x="4124" y="19637"/>
                </a:lnTo>
                <a:lnTo>
                  <a:pt x="17476" y="19637"/>
                </a:lnTo>
                <a:lnTo>
                  <a:pt x="17476" y="21600"/>
                </a:lnTo>
                <a:lnTo>
                  <a:pt x="21600" y="18122"/>
                </a:lnTo>
                <a:lnTo>
                  <a:pt x="17476" y="14643"/>
                </a:lnTo>
                <a:lnTo>
                  <a:pt x="17476" y="16606"/>
                </a:lnTo>
                <a:lnTo>
                  <a:pt x="11703" y="16606"/>
                </a:lnTo>
                <a:lnTo>
                  <a:pt x="11703" y="6919"/>
                </a:lnTo>
                <a:lnTo>
                  <a:pt x="12873" y="6919"/>
                </a:lnTo>
                <a:lnTo>
                  <a:pt x="10800" y="0"/>
                </a:lnTo>
                <a:close/>
              </a:path>
            </a:pathLst>
          </a:custGeom>
          <a:solidFill>
            <a:srgbClr val="FF9900"/>
          </a:solidFill>
          <a:ln w="9525">
            <a:solidFill>
              <a:schemeClr val="tx1"/>
            </a:solidFill>
            <a:miter lim="800000"/>
            <a:headEnd/>
            <a:tailEnd/>
          </a:ln>
        </p:spPr>
        <p:txBody>
          <a:bodyPr wrap="none" anchor="ctr"/>
          <a:lstStyle/>
          <a:p>
            <a:pPr eaLnBrk="0" fontAlgn="base" hangingPunct="0">
              <a:spcBef>
                <a:spcPct val="0"/>
              </a:spcBef>
              <a:spcAft>
                <a:spcPct val="0"/>
              </a:spcAft>
            </a:pPr>
            <a:endParaRPr lang="fr-CH">
              <a:solidFill>
                <a:srgbClr val="000000"/>
              </a:solidFill>
            </a:endParaRPr>
          </a:p>
        </p:txBody>
      </p:sp>
      <p:sp>
        <p:nvSpPr>
          <p:cNvPr id="21671" name="Oval 167"/>
          <p:cNvSpPr>
            <a:spLocks noChangeArrowheads="1"/>
          </p:cNvSpPr>
          <p:nvPr/>
        </p:nvSpPr>
        <p:spPr bwMode="auto">
          <a:xfrm>
            <a:off x="4140200" y="5230813"/>
            <a:ext cx="144463" cy="1444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800">
              <a:solidFill>
                <a:srgbClr val="000000"/>
              </a:solidFill>
            </a:endParaRPr>
          </a:p>
        </p:txBody>
      </p:sp>
      <p:sp>
        <p:nvSpPr>
          <p:cNvPr id="21672" name="Line 168"/>
          <p:cNvSpPr>
            <a:spLocks noChangeShapeType="1"/>
          </p:cNvSpPr>
          <p:nvPr/>
        </p:nvSpPr>
        <p:spPr bwMode="auto">
          <a:xfrm flipH="1" flipV="1">
            <a:off x="2987675" y="4870450"/>
            <a:ext cx="11525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sp>
        <p:nvSpPr>
          <p:cNvPr id="21673" name="Line 169"/>
          <p:cNvSpPr>
            <a:spLocks noChangeShapeType="1"/>
          </p:cNvSpPr>
          <p:nvPr/>
        </p:nvSpPr>
        <p:spPr bwMode="auto">
          <a:xfrm flipV="1">
            <a:off x="4284663" y="4725988"/>
            <a:ext cx="2232025"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fr-CH">
              <a:solidFill>
                <a:srgbClr val="000000"/>
              </a:solidFill>
            </a:endParaRPr>
          </a:p>
        </p:txBody>
      </p:sp>
      <p:sp>
        <p:nvSpPr>
          <p:cNvPr id="21674" name="Text Box 170"/>
          <p:cNvSpPr txBox="1">
            <a:spLocks noChangeArrowheads="1"/>
          </p:cNvSpPr>
          <p:nvPr/>
        </p:nvSpPr>
        <p:spPr bwMode="auto">
          <a:xfrm>
            <a:off x="3311525" y="6165850"/>
            <a:ext cx="1908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000" i="1">
                <a:solidFill>
                  <a:srgbClr val="000000"/>
                </a:solidFill>
              </a:rPr>
              <a:t>Pterostichus oblongopunctatus</a:t>
            </a:r>
            <a:endParaRPr lang="fr-FR" altLang="fr-FR" sz="1000" i="1">
              <a:solidFill>
                <a:srgbClr val="000000"/>
              </a:solidFill>
            </a:endParaRPr>
          </a:p>
        </p:txBody>
      </p:sp>
      <p:sp>
        <p:nvSpPr>
          <p:cNvPr id="21676" name="Text Box 172"/>
          <p:cNvSpPr txBox="1">
            <a:spLocks noChangeArrowheads="1"/>
          </p:cNvSpPr>
          <p:nvPr/>
        </p:nvSpPr>
        <p:spPr bwMode="auto">
          <a:xfrm>
            <a:off x="885825" y="4583113"/>
            <a:ext cx="1670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dirty="0">
                <a:solidFill>
                  <a:srgbClr val="000000"/>
                </a:solidFill>
              </a:rPr>
              <a:t>4 – 5 fossettes</a:t>
            </a:r>
            <a:endParaRPr lang="fr-FR" altLang="fr-FR" sz="1800" dirty="0">
              <a:solidFill>
                <a:srgbClr val="000000"/>
              </a:solidFill>
            </a:endParaRPr>
          </a:p>
        </p:txBody>
      </p:sp>
      <p:sp>
        <p:nvSpPr>
          <p:cNvPr id="21677" name="Text Box 173"/>
          <p:cNvSpPr txBox="1">
            <a:spLocks noChangeArrowheads="1"/>
          </p:cNvSpPr>
          <p:nvPr/>
        </p:nvSpPr>
        <p:spPr bwMode="auto">
          <a:xfrm>
            <a:off x="6659563" y="4510088"/>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800">
                <a:solidFill>
                  <a:srgbClr val="000000"/>
                </a:solidFill>
              </a:rPr>
              <a:t>6 – 12 fossettes</a:t>
            </a:r>
            <a:endParaRPr lang="fr-FR" altLang="fr-FR" sz="1800">
              <a:solidFill>
                <a:srgbClr val="000000"/>
              </a:solidFill>
            </a:endParaRPr>
          </a:p>
        </p:txBody>
      </p:sp>
      <p:sp>
        <p:nvSpPr>
          <p:cNvPr id="21678" name="Text Box 174"/>
          <p:cNvSpPr txBox="1">
            <a:spLocks noChangeArrowheads="1"/>
          </p:cNvSpPr>
          <p:nvPr/>
        </p:nvSpPr>
        <p:spPr bwMode="auto">
          <a:xfrm>
            <a:off x="1025525" y="5175250"/>
            <a:ext cx="1289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dirty="0">
                <a:solidFill>
                  <a:srgbClr val="000000"/>
                </a:solidFill>
              </a:rPr>
              <a:t>Milieux secs</a:t>
            </a:r>
            <a:endParaRPr lang="fr-FR" altLang="fr-FR" sz="1600" dirty="0">
              <a:solidFill>
                <a:srgbClr val="000000"/>
              </a:solidFill>
            </a:endParaRPr>
          </a:p>
        </p:txBody>
      </p:sp>
      <p:sp>
        <p:nvSpPr>
          <p:cNvPr id="21679" name="Text Box 175"/>
          <p:cNvSpPr txBox="1">
            <a:spLocks noChangeArrowheads="1"/>
          </p:cNvSpPr>
          <p:nvPr/>
        </p:nvSpPr>
        <p:spPr bwMode="auto">
          <a:xfrm>
            <a:off x="6781800" y="5181600"/>
            <a:ext cx="1638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Milieux humides</a:t>
            </a:r>
            <a:endParaRPr lang="fr-FR" altLang="fr-FR" sz="1600">
              <a:solidFill>
                <a:srgbClr val="000000"/>
              </a:solidFill>
            </a:endParaRPr>
          </a:p>
        </p:txBody>
      </p:sp>
      <p:sp>
        <p:nvSpPr>
          <p:cNvPr id="21680" name="Text Box 176"/>
          <p:cNvSpPr txBox="1">
            <a:spLocks noChangeArrowheads="1"/>
          </p:cNvSpPr>
          <p:nvPr/>
        </p:nvSpPr>
        <p:spPr bwMode="auto">
          <a:xfrm>
            <a:off x="5940425" y="5734050"/>
            <a:ext cx="3314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 de la morphe </a:t>
            </a:r>
            <a:r>
              <a:rPr lang="fr-CH" altLang="fr-FR" sz="1600">
                <a:solidFill>
                  <a:srgbClr val="000000"/>
                </a:solidFill>
                <a:cs typeface="Arial" charset="0"/>
              </a:rPr>
              <a:t>↑ </a:t>
            </a:r>
            <a:r>
              <a:rPr lang="fr-CH" altLang="fr-FR" sz="1600">
                <a:solidFill>
                  <a:srgbClr val="000000"/>
                </a:solidFill>
              </a:rPr>
              <a:t>avec % humidité</a:t>
            </a:r>
            <a:endParaRPr lang="fr-FR" altLang="fr-FR" sz="1600">
              <a:solidFill>
                <a:srgbClr val="000000"/>
              </a:solidFill>
            </a:endParaRPr>
          </a:p>
        </p:txBody>
      </p:sp>
      <p:sp>
        <p:nvSpPr>
          <p:cNvPr id="21681" name="Text Box 177"/>
          <p:cNvSpPr txBox="1">
            <a:spLocks noChangeArrowheads="1"/>
          </p:cNvSpPr>
          <p:nvPr/>
        </p:nvSpPr>
        <p:spPr bwMode="auto">
          <a:xfrm>
            <a:off x="88900" y="5734050"/>
            <a:ext cx="3314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600">
                <a:solidFill>
                  <a:srgbClr val="000000"/>
                </a:solidFill>
              </a:rPr>
              <a:t>% de la morphe </a:t>
            </a:r>
            <a:r>
              <a:rPr lang="fr-CH" altLang="fr-FR" sz="1600">
                <a:solidFill>
                  <a:srgbClr val="000000"/>
                </a:solidFill>
                <a:cs typeface="Arial" charset="0"/>
              </a:rPr>
              <a:t>↓ </a:t>
            </a:r>
            <a:r>
              <a:rPr lang="fr-CH" altLang="fr-FR" sz="1600">
                <a:solidFill>
                  <a:srgbClr val="000000"/>
                </a:solidFill>
              </a:rPr>
              <a:t>avec % humidité</a:t>
            </a:r>
            <a:endParaRPr lang="fr-FR" altLang="fr-FR" sz="1600">
              <a:solidFill>
                <a:srgbClr val="000000"/>
              </a:solidFill>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54701" y="420687"/>
            <a:ext cx="487363" cy="487363"/>
          </a:xfrm>
          <a:prstGeom prst="rect">
            <a:avLst/>
          </a:prstGeom>
        </p:spPr>
      </p:pic>
      <p:pic>
        <p:nvPicPr>
          <p:cNvPr id="3"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75881" y="953293"/>
            <a:ext cx="487363" cy="487363"/>
          </a:xfrm>
          <a:prstGeom prst="rect">
            <a:avLst/>
          </a:prstGeom>
        </p:spPr>
      </p:pic>
      <p:pic>
        <p:nvPicPr>
          <p:cNvPr id="4" name="Son enregistré">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854699" y="1546820"/>
            <a:ext cx="487363" cy="487363"/>
          </a:xfrm>
          <a:prstGeom prst="rect">
            <a:avLst/>
          </a:prstGeom>
        </p:spPr>
      </p:pic>
    </p:spTree>
    <p:extLst>
      <p:ext uri="{BB962C8B-B14F-4D97-AF65-F5344CB8AC3E}">
        <p14:creationId xmlns:p14="http://schemas.microsoft.com/office/powerpoint/2010/main" val="20564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214" fill="hold"/>
                                        <p:tgtEl>
                                          <p:spTgt spid="2"/>
                                        </p:tgtEl>
                                      </p:cBhvr>
                                    </p:cmd>
                                  </p:childTnLst>
                                </p:cTn>
                              </p:par>
                            </p:childTnLst>
                          </p:cTn>
                        </p:par>
                        <p:par>
                          <p:cTn id="7" fill="hold">
                            <p:stCondLst>
                              <p:cond delay="82214"/>
                            </p:stCondLst>
                            <p:childTnLst>
                              <p:par>
                                <p:cTn id="8" presetID="1" presetClass="mediacall" presetSubtype="0" fill="hold" nodeType="afterEffect">
                                  <p:stCondLst>
                                    <p:cond delay="0"/>
                                  </p:stCondLst>
                                  <p:childTnLst>
                                    <p:cmd type="call" cmd="playFrom(0.0)">
                                      <p:cBhvr>
                                        <p:cTn id="9" dur="74311" fill="hold"/>
                                        <p:tgtEl>
                                          <p:spTgt spid="3"/>
                                        </p:tgtEl>
                                      </p:cBhvr>
                                    </p:cmd>
                                  </p:childTnLst>
                                </p:cTn>
                              </p:par>
                            </p:childTnLst>
                          </p:cTn>
                        </p:par>
                        <p:par>
                          <p:cTn id="10" fill="hold">
                            <p:stCondLst>
                              <p:cond delay="156525"/>
                            </p:stCondLst>
                            <p:childTnLst>
                              <p:par>
                                <p:cTn id="11" presetID="1" presetClass="mediacall" presetSubtype="0" fill="hold" nodeType="afterEffect">
                                  <p:stCondLst>
                                    <p:cond delay="0"/>
                                  </p:stCondLst>
                                  <p:childTnLst>
                                    <p:cmd type="call" cmd="playFrom(0.0)">
                                      <p:cBhvr>
                                        <p:cTn id="12" dur="70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250825" y="188913"/>
            <a:ext cx="45370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a:solidFill>
                  <a:srgbClr val="FF6600"/>
                </a:solidFill>
                <a:latin typeface="Calibri" pitchFamily="34" charset="0"/>
              </a:rPr>
              <a:t>Structure génétique</a:t>
            </a:r>
            <a:endParaRPr lang="fr-FR" altLang="fr-FR" sz="3600">
              <a:solidFill>
                <a:srgbClr val="FF6600"/>
              </a:solidFill>
              <a:latin typeface="Calibri" pitchFamily="34" charset="0"/>
            </a:endParaRPr>
          </a:p>
        </p:txBody>
      </p:sp>
      <p:sp>
        <p:nvSpPr>
          <p:cNvPr id="21665" name="Text Box 161"/>
          <p:cNvSpPr txBox="1">
            <a:spLocks noChangeArrowheads="1"/>
          </p:cNvSpPr>
          <p:nvPr/>
        </p:nvSpPr>
        <p:spPr bwMode="auto">
          <a:xfrm>
            <a:off x="323528" y="1084674"/>
            <a:ext cx="28745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000000"/>
                </a:solidFill>
              </a:rPr>
              <a:t>Quelques définitions :</a:t>
            </a:r>
            <a:endParaRPr lang="fr-FR" altLang="fr-FR" sz="2000" b="1" dirty="0">
              <a:solidFill>
                <a:srgbClr val="000000"/>
              </a:solidFill>
            </a:endParaRPr>
          </a:p>
        </p:txBody>
      </p:sp>
      <p:sp>
        <p:nvSpPr>
          <p:cNvPr id="5" name="Rectangle 4"/>
          <p:cNvSpPr/>
          <p:nvPr/>
        </p:nvSpPr>
        <p:spPr>
          <a:xfrm>
            <a:off x="395536" y="1724610"/>
            <a:ext cx="8492256" cy="5016758"/>
          </a:xfrm>
          <a:prstGeom prst="rect">
            <a:avLst/>
          </a:prstGeom>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Génotype</a:t>
            </a:r>
            <a:r>
              <a:rPr lang="fr-CH" sz="1600" dirty="0">
                <a:solidFill>
                  <a:srgbClr val="336699">
                    <a:lumMod val="50000"/>
                  </a:srgbClr>
                </a:solidFill>
              </a:rPr>
              <a:t> = chez un organisme diploïde, composition allélique d'un individu à un locus donné (ex : AA, Aa, </a:t>
            </a:r>
            <a:r>
              <a:rPr lang="fr-CH" sz="1600" dirty="0" err="1">
                <a:solidFill>
                  <a:srgbClr val="336699">
                    <a:lumMod val="50000"/>
                  </a:srgbClr>
                </a:solidFill>
              </a:rPr>
              <a:t>aa</a:t>
            </a:r>
            <a:r>
              <a:rPr lang="fr-CH" sz="1600" dirty="0">
                <a:solidFill>
                  <a:srgbClr val="336699">
                    <a:lumMod val="50000"/>
                  </a:srgbClr>
                </a:solidFill>
              </a:rPr>
              <a:t>).</a:t>
            </a:r>
          </a:p>
          <a:p>
            <a:pPr algn="just" eaLnBrk="0" fontAlgn="base" hangingPunct="0">
              <a:spcBef>
                <a:spcPct val="0"/>
              </a:spcBef>
              <a:spcAft>
                <a:spcPct val="0"/>
              </a:spcAft>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Allèle</a:t>
            </a:r>
            <a:r>
              <a:rPr lang="fr-CH" sz="1600" dirty="0">
                <a:solidFill>
                  <a:srgbClr val="336699">
                    <a:lumMod val="50000"/>
                  </a:srgbClr>
                </a:solidFill>
              </a:rPr>
              <a:t> = Version d'un gène occupant une place précise sur un chromosome (= le locus), qui peut varier d'un individu à l'autre. </a:t>
            </a:r>
          </a:p>
          <a:p>
            <a:pPr algn="just" eaLnBrk="0" fontAlgn="base" hangingPunct="0">
              <a:spcBef>
                <a:spcPct val="0"/>
              </a:spcBef>
              <a:spcAft>
                <a:spcPct val="0"/>
              </a:spcAft>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Phénotype</a:t>
            </a:r>
            <a:r>
              <a:rPr lang="fr-CH" sz="1600" dirty="0">
                <a:solidFill>
                  <a:srgbClr val="336699">
                    <a:lumMod val="50000"/>
                  </a:srgbClr>
                </a:solidFill>
              </a:rPr>
              <a:t> = ensemble des traits observables d'un organisme.</a:t>
            </a:r>
          </a:p>
          <a:p>
            <a:pPr marL="285750" indent="-285750" algn="just" eaLnBrk="0" fontAlgn="base" hangingPunct="0">
              <a:spcBef>
                <a:spcPct val="0"/>
              </a:spcBef>
              <a:spcAft>
                <a:spcPct val="0"/>
              </a:spcAft>
              <a:buFont typeface="Arial" panose="020B0604020202020204" pitchFamily="34" charset="0"/>
              <a:buChar char="•"/>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Locus</a:t>
            </a:r>
            <a:r>
              <a:rPr lang="fr-CH" sz="1600" dirty="0">
                <a:solidFill>
                  <a:srgbClr val="336699">
                    <a:lumMod val="50000"/>
                  </a:srgbClr>
                </a:solidFill>
              </a:rPr>
              <a:t> = segment d'ADN précisément situé dans le génome.</a:t>
            </a:r>
          </a:p>
          <a:p>
            <a:pPr marL="285750" indent="-285750" algn="just" eaLnBrk="0" fontAlgn="base" hangingPunct="0">
              <a:spcBef>
                <a:spcPct val="0"/>
              </a:spcBef>
              <a:spcAft>
                <a:spcPct val="0"/>
              </a:spcAft>
              <a:buFont typeface="Arial" panose="020B0604020202020204" pitchFamily="34" charset="0"/>
              <a:buChar char="•"/>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Caractère</a:t>
            </a:r>
            <a:r>
              <a:rPr lang="fr-CH" sz="1600" dirty="0">
                <a:solidFill>
                  <a:srgbClr val="336699">
                    <a:lumMod val="50000"/>
                  </a:srgbClr>
                </a:solidFill>
              </a:rPr>
              <a:t> = Tout ce qui est visible et qui peut varier d’un individu à l’autre.</a:t>
            </a:r>
          </a:p>
          <a:p>
            <a:pPr marL="285750" indent="-285750" algn="just" eaLnBrk="0" fontAlgn="base" hangingPunct="0">
              <a:spcBef>
                <a:spcPct val="0"/>
              </a:spcBef>
              <a:spcAft>
                <a:spcPct val="0"/>
              </a:spcAft>
              <a:buFont typeface="Arial" panose="020B0604020202020204" pitchFamily="34" charset="0"/>
              <a:buChar char="•"/>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Trait </a:t>
            </a:r>
            <a:r>
              <a:rPr lang="fr-CH" sz="1600" dirty="0">
                <a:solidFill>
                  <a:srgbClr val="336699">
                    <a:lumMod val="50000"/>
                  </a:srgbClr>
                </a:solidFill>
              </a:rPr>
              <a:t>= forme que peut prendre un caractère.</a:t>
            </a:r>
          </a:p>
          <a:p>
            <a:pPr marL="285750" indent="-285750" algn="just" eaLnBrk="0" fontAlgn="base" hangingPunct="0">
              <a:spcBef>
                <a:spcPct val="0"/>
              </a:spcBef>
              <a:spcAft>
                <a:spcPct val="0"/>
              </a:spcAft>
              <a:buFont typeface="Arial" panose="020B0604020202020204" pitchFamily="34" charset="0"/>
              <a:buChar char="•"/>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Polymorphe</a:t>
            </a:r>
            <a:r>
              <a:rPr lang="fr-CH" sz="1600" dirty="0">
                <a:solidFill>
                  <a:srgbClr val="336699">
                    <a:lumMod val="50000"/>
                  </a:srgbClr>
                </a:solidFill>
              </a:rPr>
              <a:t> = présente au moins deux états alléliques. Si génotype avec 2 mêmes allèles = homozygote (AA ou </a:t>
            </a:r>
            <a:r>
              <a:rPr lang="fr-CH" sz="1600" dirty="0" err="1">
                <a:solidFill>
                  <a:srgbClr val="336699">
                    <a:lumMod val="50000"/>
                  </a:srgbClr>
                </a:solidFill>
              </a:rPr>
              <a:t>aa</a:t>
            </a:r>
            <a:r>
              <a:rPr lang="fr-CH" sz="1600" dirty="0">
                <a:solidFill>
                  <a:srgbClr val="336699">
                    <a:lumMod val="50000"/>
                  </a:srgbClr>
                </a:solidFill>
              </a:rPr>
              <a:t>), si non = hétérozygote (Aa). La variation génétique s'exprime par les fréquences relatives des différents allèles.</a:t>
            </a:r>
          </a:p>
          <a:p>
            <a:pPr marL="285750" indent="-285750" algn="just" eaLnBrk="0" fontAlgn="base" hangingPunct="0">
              <a:spcBef>
                <a:spcPct val="0"/>
              </a:spcBef>
              <a:spcAft>
                <a:spcPct val="0"/>
              </a:spcAft>
              <a:buFont typeface="Arial" panose="020B0604020202020204" pitchFamily="34" charset="0"/>
              <a:buChar char="•"/>
            </a:pPr>
            <a:endParaRPr lang="fr-CH" sz="1600" dirty="0">
              <a:solidFill>
                <a:srgbClr val="336699">
                  <a:lumMod val="50000"/>
                </a:srgbClr>
              </a:solidFill>
            </a:endParaRPr>
          </a:p>
          <a:p>
            <a:pPr marL="285750" indent="-285750" algn="just" eaLnBrk="0" fontAlgn="base" hangingPunct="0">
              <a:spcBef>
                <a:spcPct val="0"/>
              </a:spcBef>
              <a:spcAft>
                <a:spcPct val="0"/>
              </a:spcAft>
              <a:buFont typeface="Arial" panose="020B0604020202020204" pitchFamily="34" charset="0"/>
              <a:buChar char="•"/>
            </a:pPr>
            <a:r>
              <a:rPr lang="fr-CH" sz="1600" b="1" dirty="0">
                <a:solidFill>
                  <a:srgbClr val="336699">
                    <a:lumMod val="50000"/>
                  </a:srgbClr>
                </a:solidFill>
              </a:rPr>
              <a:t>Force, ou pression évolutive </a:t>
            </a:r>
            <a:r>
              <a:rPr lang="fr-CH" sz="1600" dirty="0">
                <a:solidFill>
                  <a:srgbClr val="336699">
                    <a:lumMod val="50000"/>
                  </a:srgbClr>
                </a:solidFill>
              </a:rPr>
              <a:t>= processus qui agit sur les fréquences des allèles et les modifie. L'évolution se traduit par une variation des fréquences au cours du temps.</a:t>
            </a: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304799"/>
            <a:ext cx="487363" cy="487363"/>
          </a:xfrm>
          <a:prstGeom prst="rect">
            <a:avLst/>
          </a:prstGeom>
        </p:spPr>
      </p:pic>
    </p:spTree>
    <p:extLst>
      <p:ext uri="{BB962C8B-B14F-4D97-AF65-F5344CB8AC3E}">
        <p14:creationId xmlns:p14="http://schemas.microsoft.com/office/powerpoint/2010/main" val="12875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250825" y="979323"/>
            <a:ext cx="5257279" cy="1200329"/>
          </a:xfrm>
          <a:prstGeom prst="rect">
            <a:avLst/>
          </a:prstGeom>
          <a:noFill/>
        </p:spPr>
        <p:txBody>
          <a:bodyPr wrap="square" rtlCol="0">
            <a:spAutoFit/>
          </a:bodyPr>
          <a:lstStyle/>
          <a:p>
            <a:pPr eaLnBrk="0" fontAlgn="base" hangingPunct="0">
              <a:spcBef>
                <a:spcPct val="0"/>
              </a:spcBef>
              <a:spcAft>
                <a:spcPct val="0"/>
              </a:spcAft>
            </a:pPr>
            <a:r>
              <a:rPr lang="fr-CH" dirty="0">
                <a:solidFill>
                  <a:srgbClr val="000000"/>
                </a:solidFill>
                <a:sym typeface="Wingdings"/>
              </a:rPr>
              <a:t>Exemple d’adaptation chez le phalène du bouleau </a:t>
            </a:r>
            <a:r>
              <a:rPr lang="fr-CH" i="1" dirty="0" err="1">
                <a:solidFill>
                  <a:srgbClr val="000000"/>
                </a:solidFill>
                <a:sym typeface="Wingdings"/>
              </a:rPr>
              <a:t>Biston</a:t>
            </a:r>
            <a:r>
              <a:rPr lang="fr-CH" i="1" dirty="0">
                <a:solidFill>
                  <a:srgbClr val="000000"/>
                </a:solidFill>
                <a:sym typeface="Wingdings"/>
              </a:rPr>
              <a:t> </a:t>
            </a:r>
            <a:r>
              <a:rPr lang="fr-CH" i="1" dirty="0" err="1">
                <a:solidFill>
                  <a:srgbClr val="000000"/>
                </a:solidFill>
                <a:sym typeface="Wingdings"/>
              </a:rPr>
              <a:t>betularia</a:t>
            </a:r>
            <a:r>
              <a:rPr lang="fr-CH" dirty="0">
                <a:solidFill>
                  <a:srgbClr val="000000"/>
                </a:solidFill>
                <a:sym typeface="Wingdings"/>
              </a:rPr>
              <a:t>, en fonction de l’industrialisation de son environnement (écotypes </a:t>
            </a:r>
            <a:r>
              <a:rPr lang="fr-CH" i="1" dirty="0" err="1">
                <a:solidFill>
                  <a:srgbClr val="000000"/>
                </a:solidFill>
                <a:sym typeface="Wingdings"/>
              </a:rPr>
              <a:t>typica</a:t>
            </a:r>
            <a:r>
              <a:rPr lang="fr-CH" dirty="0">
                <a:solidFill>
                  <a:srgbClr val="000000"/>
                </a:solidFill>
                <a:sym typeface="Wingdings"/>
              </a:rPr>
              <a:t> &amp; </a:t>
            </a:r>
            <a:r>
              <a:rPr lang="fr-CH" i="1" dirty="0" err="1">
                <a:solidFill>
                  <a:srgbClr val="000000"/>
                </a:solidFill>
                <a:sym typeface="Wingdings"/>
              </a:rPr>
              <a:t>carbonaria</a:t>
            </a:r>
            <a:r>
              <a:rPr lang="fr-CH" i="1" dirty="0">
                <a:solidFill>
                  <a:srgbClr val="000000"/>
                </a:solidFill>
                <a:sym typeface="Wingdings"/>
              </a:rPr>
              <a:t> </a:t>
            </a:r>
            <a:r>
              <a:rPr lang="fr-CH" dirty="0">
                <a:solidFill>
                  <a:srgbClr val="000000"/>
                </a:solidFill>
                <a:sym typeface="Wingdings"/>
              </a:rPr>
              <a:t>- mélanisme) </a:t>
            </a:r>
            <a:endParaRPr lang="fr-CH" dirty="0">
              <a:solidFill>
                <a:srgbClr val="000000"/>
              </a:solidFill>
            </a:endParaRPr>
          </a:p>
        </p:txBody>
      </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656" y="2518878"/>
            <a:ext cx="5575433" cy="3806717"/>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4117" y="3973213"/>
            <a:ext cx="2247762" cy="2840163"/>
          </a:xfrm>
          <a:prstGeom prst="rect">
            <a:avLst/>
          </a:prstGeom>
        </p:spPr>
      </p:pic>
      <p:pic>
        <p:nvPicPr>
          <p:cNvPr id="7" name="Image 6"/>
          <p:cNvPicPr>
            <a:picLocks noChangeAspect="1"/>
          </p:cNvPicPr>
          <p:nvPr/>
        </p:nvPicPr>
        <p:blipFill rotWithShape="1">
          <a:blip r:embed="rId8">
            <a:extLst>
              <a:ext uri="{28A0092B-C50C-407E-A947-70E740481C1C}">
                <a14:useLocalDpi xmlns:a14="http://schemas.microsoft.com/office/drawing/2010/main" val="0"/>
              </a:ext>
            </a:extLst>
          </a:blip>
          <a:srcRect l="47500" r="5000" b="4447"/>
          <a:stretch/>
        </p:blipFill>
        <p:spPr>
          <a:xfrm flipH="1">
            <a:off x="0" y="2389037"/>
            <a:ext cx="1368152" cy="2152959"/>
          </a:xfrm>
          <a:prstGeom prst="rect">
            <a:avLst/>
          </a:prstGeom>
        </p:spPr>
      </p:pic>
      <p:pic>
        <p:nvPicPr>
          <p:cNvPr id="8" name="Image 7"/>
          <p:cNvPicPr>
            <a:picLocks noChangeAspect="1"/>
          </p:cNvPicPr>
          <p:nvPr/>
        </p:nvPicPr>
        <p:blipFill rotWithShape="1">
          <a:blip r:embed="rId8">
            <a:extLst>
              <a:ext uri="{28A0092B-C50C-407E-A947-70E740481C1C}">
                <a14:useLocalDpi xmlns:a14="http://schemas.microsoft.com/office/drawing/2010/main" val="0"/>
              </a:ext>
            </a:extLst>
          </a:blip>
          <a:srcRect r="52276" b="5558"/>
          <a:stretch/>
        </p:blipFill>
        <p:spPr>
          <a:xfrm flipH="1">
            <a:off x="0" y="4567187"/>
            <a:ext cx="1374607" cy="2127918"/>
          </a:xfrm>
          <a:prstGeom prst="rect">
            <a:avLst/>
          </a:prstGeom>
        </p:spPr>
      </p:pic>
      <p:sp>
        <p:nvSpPr>
          <p:cNvPr id="9" name="Rectangle 2"/>
          <p:cNvSpPr>
            <a:spLocks noChangeArrowheads="1"/>
          </p:cNvSpPr>
          <p:nvPr/>
        </p:nvSpPr>
        <p:spPr bwMode="auto">
          <a:xfrm>
            <a:off x="250825" y="188913"/>
            <a:ext cx="45370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a:solidFill>
                  <a:srgbClr val="FF6600"/>
                </a:solidFill>
                <a:latin typeface="Calibri" pitchFamily="34" charset="0"/>
              </a:rPr>
              <a:t>Structure génétique</a:t>
            </a:r>
            <a:endParaRPr lang="fr-FR" altLang="fr-FR" sz="3600">
              <a:solidFill>
                <a:srgbClr val="FF6600"/>
              </a:solidFill>
              <a:latin typeface="Calibri" pitchFamily="34" charset="0"/>
            </a:endParaRPr>
          </a:p>
        </p:txBody>
      </p:sp>
      <p:pic>
        <p:nvPicPr>
          <p:cNvPr id="10" name="Picture 21" descr="Fichier:Biston.betularia.7200.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2768" y="972008"/>
            <a:ext cx="1828646" cy="121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Fichier:Biston.betularia.f.carbonaria.7209.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88348" y="972008"/>
            <a:ext cx="1815862" cy="12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27590" y="2275196"/>
            <a:ext cx="487363" cy="487363"/>
          </a:xfrm>
          <a:prstGeom prst="rect">
            <a:avLst/>
          </a:prstGeom>
        </p:spPr>
      </p:pic>
      <p:pic>
        <p:nvPicPr>
          <p:cNvPr id="3"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131782" y="2906894"/>
            <a:ext cx="487363" cy="487363"/>
          </a:xfrm>
          <a:prstGeom prst="rect">
            <a:avLst/>
          </a:prstGeom>
        </p:spPr>
      </p:pic>
    </p:spTree>
    <p:extLst>
      <p:ext uri="{BB962C8B-B14F-4D97-AF65-F5344CB8AC3E}">
        <p14:creationId xmlns:p14="http://schemas.microsoft.com/office/powerpoint/2010/main" val="347408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180" fill="hold"/>
                                        <p:tgtEl>
                                          <p:spTgt spid="2"/>
                                        </p:tgtEl>
                                      </p:cBhvr>
                                    </p:cmd>
                                  </p:childTnLst>
                                </p:cTn>
                              </p:par>
                            </p:childTnLst>
                          </p:cTn>
                        </p:par>
                        <p:par>
                          <p:cTn id="7" fill="hold">
                            <p:stCondLst>
                              <p:cond delay="85180"/>
                            </p:stCondLst>
                            <p:childTnLst>
                              <p:par>
                                <p:cTn id="8" presetID="1" presetClass="mediacall" presetSubtype="0" fill="hold" nodeType="afterEffect">
                                  <p:stCondLst>
                                    <p:cond delay="0"/>
                                  </p:stCondLst>
                                  <p:childTnLst>
                                    <p:cmd type="call" cmd="playFrom(0.0)">
                                      <p:cBhvr>
                                        <p:cTn id="9" dur="136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0825" y="260350"/>
            <a:ext cx="4537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a:solidFill>
                  <a:srgbClr val="FF6600"/>
                </a:solidFill>
                <a:latin typeface="Calibri" pitchFamily="34" charset="0"/>
              </a:rPr>
              <a:t>Structure génétique</a:t>
            </a:r>
            <a:endParaRPr lang="fr-FR" altLang="fr-FR" sz="3600">
              <a:solidFill>
                <a:srgbClr val="FF6600"/>
              </a:solidFill>
              <a:latin typeface="Calibri" pitchFamily="34" charset="0"/>
            </a:endParaRPr>
          </a:p>
        </p:txBody>
      </p:sp>
      <p:sp>
        <p:nvSpPr>
          <p:cNvPr id="27651" name="Text Box 4"/>
          <p:cNvSpPr txBox="1">
            <a:spLocks noChangeArrowheads="1"/>
          </p:cNvSpPr>
          <p:nvPr/>
        </p:nvSpPr>
        <p:spPr bwMode="auto">
          <a:xfrm>
            <a:off x="539552" y="1141383"/>
            <a:ext cx="54248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000000"/>
                </a:solidFill>
              </a:rPr>
              <a:t>Forces, pressions de sélection (évolutives)</a:t>
            </a:r>
            <a:endParaRPr lang="fr-FR" altLang="fr-FR" sz="2000" b="1" dirty="0">
              <a:solidFill>
                <a:srgbClr val="000000"/>
              </a:solidFill>
            </a:endParaRPr>
          </a:p>
        </p:txBody>
      </p:sp>
      <p:sp>
        <p:nvSpPr>
          <p:cNvPr id="3" name="ZoneTexte 2"/>
          <p:cNvSpPr txBox="1"/>
          <p:nvPr/>
        </p:nvSpPr>
        <p:spPr>
          <a:xfrm>
            <a:off x="546365" y="2296759"/>
            <a:ext cx="1492716" cy="369332"/>
          </a:xfrm>
          <a:prstGeom prst="rect">
            <a:avLst/>
          </a:prstGeom>
          <a:noFill/>
        </p:spPr>
        <p:txBody>
          <a:bodyPr wrap="none" rtlCol="0">
            <a:spAutoFit/>
          </a:bodyPr>
          <a:lstStyle/>
          <a:p>
            <a:pPr eaLnBrk="0" fontAlgn="base" hangingPunct="0">
              <a:spcBef>
                <a:spcPct val="0"/>
              </a:spcBef>
              <a:spcAft>
                <a:spcPct val="0"/>
              </a:spcAft>
            </a:pPr>
            <a:r>
              <a:rPr lang="fr-CH" b="1" dirty="0">
                <a:solidFill>
                  <a:srgbClr val="FF9900"/>
                </a:solidFill>
              </a:rPr>
              <a:t>La mutation</a:t>
            </a:r>
          </a:p>
        </p:txBody>
      </p:sp>
      <p:sp>
        <p:nvSpPr>
          <p:cNvPr id="4" name="ZoneTexte 3"/>
          <p:cNvSpPr txBox="1"/>
          <p:nvPr/>
        </p:nvSpPr>
        <p:spPr>
          <a:xfrm>
            <a:off x="755576" y="1628800"/>
            <a:ext cx="7814960" cy="369332"/>
          </a:xfrm>
          <a:prstGeom prst="rect">
            <a:avLst/>
          </a:prstGeom>
          <a:noFill/>
        </p:spPr>
        <p:txBody>
          <a:bodyPr wrap="none" rtlCol="0">
            <a:spAutoFit/>
          </a:bodyPr>
          <a:lstStyle/>
          <a:p>
            <a:pPr eaLnBrk="0" fontAlgn="base" hangingPunct="0">
              <a:spcBef>
                <a:spcPct val="0"/>
              </a:spcBef>
              <a:spcAft>
                <a:spcPct val="0"/>
              </a:spcAft>
            </a:pPr>
            <a:r>
              <a:rPr lang="fr-CH" dirty="0">
                <a:solidFill>
                  <a:srgbClr val="000000"/>
                </a:solidFill>
              </a:rPr>
              <a:t>Modifient les fréquences alléliques dans une population au cours du temps</a:t>
            </a:r>
          </a:p>
        </p:txBody>
      </p:sp>
      <p:sp>
        <p:nvSpPr>
          <p:cNvPr id="5" name="ZoneTexte 4"/>
          <p:cNvSpPr txBox="1"/>
          <p:nvPr/>
        </p:nvSpPr>
        <p:spPr>
          <a:xfrm>
            <a:off x="714665" y="2697562"/>
            <a:ext cx="5249770" cy="2354491"/>
          </a:xfrm>
          <a:prstGeom prst="rect">
            <a:avLst/>
          </a:prstGeom>
          <a:noFill/>
        </p:spPr>
        <p:txBody>
          <a:bodyPr wrap="square" rtlCol="0">
            <a:spAutoFit/>
          </a:bodyPr>
          <a:lstStyle/>
          <a:p>
            <a:pPr algn="just" eaLnBrk="0" fontAlgn="base" hangingPunct="0">
              <a:spcBef>
                <a:spcPct val="0"/>
              </a:spcBef>
              <a:spcAft>
                <a:spcPct val="0"/>
              </a:spcAft>
            </a:pPr>
            <a:r>
              <a:rPr lang="fr-CH" dirty="0">
                <a:solidFill>
                  <a:srgbClr val="000000"/>
                </a:solidFill>
              </a:rPr>
              <a:t>Modification héréditaire d’un gène = source fondamentale de variation. Peut être : </a:t>
            </a:r>
          </a:p>
          <a:p>
            <a:pPr algn="just" eaLnBrk="0" fontAlgn="base" hangingPunct="0">
              <a:spcBef>
                <a:spcPct val="0"/>
              </a:spcBef>
              <a:spcAft>
                <a:spcPct val="0"/>
              </a:spcAft>
            </a:pPr>
            <a:endParaRPr lang="fr-CH" dirty="0">
              <a:solidFill>
                <a:srgbClr val="000000"/>
              </a:solidFill>
            </a:endParaRPr>
          </a:p>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Neutre  </a:t>
            </a:r>
            <a:r>
              <a:rPr lang="fr-CH" dirty="0">
                <a:solidFill>
                  <a:srgbClr val="000000"/>
                </a:solidFill>
                <a:sym typeface="Wingdings" panose="05000000000000000000" pitchFamily="2" charset="2"/>
              </a:rPr>
              <a:t></a:t>
            </a:r>
            <a:r>
              <a:rPr lang="fr-CH" dirty="0">
                <a:solidFill>
                  <a:srgbClr val="000000"/>
                </a:solidFill>
              </a:rPr>
              <a:t> l’allèle est généralement éliminé de la population</a:t>
            </a:r>
          </a:p>
          <a:p>
            <a:pPr marL="285750" indent="-285750" algn="just" eaLnBrk="0" fontAlgn="base" hangingPunct="0">
              <a:spcBef>
                <a:spcPct val="0"/>
              </a:spcBef>
              <a:spcAft>
                <a:spcPct val="0"/>
              </a:spcAft>
              <a:buFont typeface="Arial" panose="020B0604020202020204" pitchFamily="34" charset="0"/>
              <a:buChar char="•"/>
            </a:pPr>
            <a:endParaRPr lang="fr-CH" sz="900" dirty="0">
              <a:solidFill>
                <a:srgbClr val="000000"/>
              </a:solidFill>
            </a:endParaRPr>
          </a:p>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Favorable </a:t>
            </a:r>
            <a:r>
              <a:rPr lang="fr-CH" dirty="0">
                <a:solidFill>
                  <a:srgbClr val="000000"/>
                </a:solidFill>
                <a:sym typeface="Wingdings" panose="05000000000000000000" pitchFamily="2" charset="2"/>
              </a:rPr>
              <a:t> la fréquence de l’allèle augmente</a:t>
            </a:r>
          </a:p>
          <a:p>
            <a:pPr marL="285750" indent="-285750" algn="just" eaLnBrk="0" fontAlgn="base" hangingPunct="0">
              <a:spcBef>
                <a:spcPct val="0"/>
              </a:spcBef>
              <a:spcAft>
                <a:spcPct val="0"/>
              </a:spcAft>
              <a:buFont typeface="Arial" panose="020B0604020202020204" pitchFamily="34" charset="0"/>
              <a:buChar char="•"/>
            </a:pPr>
            <a:endParaRPr lang="fr-CH" sz="900" dirty="0">
              <a:solidFill>
                <a:srgbClr val="000000"/>
              </a:solidFill>
            </a:endParaRPr>
          </a:p>
          <a:p>
            <a:pPr marL="285750" indent="-285750" algn="just" eaLnBrk="0" fontAlgn="base" hangingPunct="0">
              <a:spcBef>
                <a:spcPct val="0"/>
              </a:spcBef>
              <a:spcAft>
                <a:spcPct val="0"/>
              </a:spcAft>
              <a:buFont typeface="Arial" panose="020B0604020202020204" pitchFamily="34" charset="0"/>
              <a:buChar char="•"/>
            </a:pPr>
            <a:r>
              <a:rPr lang="fr-CH" dirty="0">
                <a:solidFill>
                  <a:srgbClr val="000000"/>
                </a:solidFill>
              </a:rPr>
              <a:t>Délétère  </a:t>
            </a:r>
            <a:r>
              <a:rPr lang="fr-CH" dirty="0">
                <a:solidFill>
                  <a:srgbClr val="000000"/>
                </a:solidFill>
                <a:sym typeface="Wingdings" panose="05000000000000000000" pitchFamily="2" charset="2"/>
              </a:rPr>
              <a:t> la fréquence de l’allèle diminue</a:t>
            </a:r>
            <a:endParaRPr lang="fr-CH" dirty="0">
              <a:solidFill>
                <a:srgbClr val="000000"/>
              </a:solidFill>
            </a:endParaRPr>
          </a:p>
        </p:txBody>
      </p:sp>
      <p:sp>
        <p:nvSpPr>
          <p:cNvPr id="9" name="ZoneTexte 8"/>
          <p:cNvSpPr txBox="1"/>
          <p:nvPr/>
        </p:nvSpPr>
        <p:spPr>
          <a:xfrm>
            <a:off x="641116" y="5229200"/>
            <a:ext cx="1569660" cy="369332"/>
          </a:xfrm>
          <a:prstGeom prst="rect">
            <a:avLst/>
          </a:prstGeom>
          <a:noFill/>
        </p:spPr>
        <p:txBody>
          <a:bodyPr wrap="none" rtlCol="0">
            <a:spAutoFit/>
          </a:bodyPr>
          <a:lstStyle/>
          <a:p>
            <a:pPr eaLnBrk="0" fontAlgn="base" hangingPunct="0">
              <a:spcBef>
                <a:spcPct val="0"/>
              </a:spcBef>
              <a:spcAft>
                <a:spcPct val="0"/>
              </a:spcAft>
            </a:pPr>
            <a:r>
              <a:rPr lang="fr-CH" b="1" dirty="0">
                <a:solidFill>
                  <a:srgbClr val="FF9900"/>
                </a:solidFill>
              </a:rPr>
              <a:t>La migration</a:t>
            </a:r>
          </a:p>
        </p:txBody>
      </p:sp>
      <p:sp>
        <p:nvSpPr>
          <p:cNvPr id="6" name="ZoneTexte 5"/>
          <p:cNvSpPr txBox="1"/>
          <p:nvPr/>
        </p:nvSpPr>
        <p:spPr>
          <a:xfrm>
            <a:off x="714665" y="5670540"/>
            <a:ext cx="7855871" cy="1092607"/>
          </a:xfrm>
          <a:prstGeom prst="rect">
            <a:avLst/>
          </a:prstGeom>
          <a:noFill/>
        </p:spPr>
        <p:txBody>
          <a:bodyPr wrap="square" rtlCol="0">
            <a:spAutoFit/>
          </a:bodyPr>
          <a:lstStyle/>
          <a:p>
            <a:pPr eaLnBrk="0" fontAlgn="base" hangingPunct="0">
              <a:spcBef>
                <a:spcPct val="0"/>
              </a:spcBef>
              <a:spcAft>
                <a:spcPct val="0"/>
              </a:spcAft>
            </a:pPr>
            <a:r>
              <a:rPr lang="fr-CH" dirty="0">
                <a:solidFill>
                  <a:srgbClr val="000000"/>
                </a:solidFill>
              </a:rPr>
              <a:t>Introduction de nouveaux allèles dans une population (modèle source/puits par ex.)</a:t>
            </a:r>
          </a:p>
          <a:p>
            <a:pPr eaLnBrk="0" fontAlgn="base" hangingPunct="0">
              <a:spcBef>
                <a:spcPct val="0"/>
              </a:spcBef>
              <a:spcAft>
                <a:spcPct val="0"/>
              </a:spcAft>
            </a:pPr>
            <a:endParaRPr lang="fr-CH" sz="900" dirty="0">
              <a:solidFill>
                <a:srgbClr val="000000"/>
              </a:solidFill>
            </a:endParaRPr>
          </a:p>
          <a:p>
            <a:pPr eaLnBrk="0" fontAlgn="base" hangingPunct="0">
              <a:spcBef>
                <a:spcPct val="0"/>
              </a:spcBef>
              <a:spcAft>
                <a:spcPct val="0"/>
              </a:spcAft>
            </a:pPr>
            <a:r>
              <a:rPr lang="fr-CH" dirty="0">
                <a:solidFill>
                  <a:srgbClr val="000000"/>
                </a:solidFill>
              </a:rPr>
              <a:t>Tend à homogénéiser les fréquences alléliques entre populations</a:t>
            </a:r>
            <a:endParaRPr lang="fr-CH" dirty="0">
              <a:solidFill>
                <a:srgbClr val="FFFFFF"/>
              </a:solidFill>
            </a:endParaRPr>
          </a:p>
        </p:txBody>
      </p:sp>
      <p:pic>
        <p:nvPicPr>
          <p:cNvPr id="11" name="Picture 9" descr="Fichier:Mutation et selection 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0614" y="2788951"/>
            <a:ext cx="2870356" cy="217171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4368" y="376237"/>
            <a:ext cx="487363" cy="487363"/>
          </a:xfrm>
          <a:prstGeom prst="rect">
            <a:avLst/>
          </a:prstGeom>
        </p:spPr>
      </p:pic>
      <p:pic>
        <p:nvPicPr>
          <p:cNvPr id="7"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884368" y="998907"/>
            <a:ext cx="487363" cy="487363"/>
          </a:xfrm>
          <a:prstGeom prst="rect">
            <a:avLst/>
          </a:prstGeom>
        </p:spPr>
      </p:pic>
    </p:spTree>
    <p:extLst>
      <p:ext uri="{BB962C8B-B14F-4D97-AF65-F5344CB8AC3E}">
        <p14:creationId xmlns:p14="http://schemas.microsoft.com/office/powerpoint/2010/main" val="10001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584" fill="hold"/>
                                        <p:tgtEl>
                                          <p:spTgt spid="2"/>
                                        </p:tgtEl>
                                      </p:cBhvr>
                                    </p:cmd>
                                  </p:childTnLst>
                                </p:cTn>
                              </p:par>
                            </p:childTnLst>
                          </p:cTn>
                        </p:par>
                        <p:par>
                          <p:cTn id="7" fill="hold">
                            <p:stCondLst>
                              <p:cond delay="216584"/>
                            </p:stCondLst>
                            <p:childTnLst>
                              <p:par>
                                <p:cTn id="8" presetID="1" presetClass="mediacall" presetSubtype="0" fill="hold" nodeType="afterEffect">
                                  <p:stCondLst>
                                    <p:cond delay="0"/>
                                  </p:stCondLst>
                                  <p:childTnLst>
                                    <p:cmd type="call" cmd="playFrom(0.0)">
                                      <p:cBhvr>
                                        <p:cTn id="9" dur="1237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17"/>
          <p:cNvGrpSpPr>
            <a:grpSpLocks/>
          </p:cNvGrpSpPr>
          <p:nvPr/>
        </p:nvGrpSpPr>
        <p:grpSpPr bwMode="auto">
          <a:xfrm>
            <a:off x="5410913" y="3542197"/>
            <a:ext cx="3345727" cy="3428876"/>
            <a:chOff x="2517" y="1207"/>
            <a:chExt cx="3129" cy="2949"/>
          </a:xfrm>
        </p:grpSpPr>
        <p:grpSp>
          <p:nvGrpSpPr>
            <p:cNvPr id="9" name="Group 8"/>
            <p:cNvGrpSpPr>
              <a:grpSpLocks/>
            </p:cNvGrpSpPr>
            <p:nvPr/>
          </p:nvGrpSpPr>
          <p:grpSpPr bwMode="auto">
            <a:xfrm>
              <a:off x="2517" y="1207"/>
              <a:ext cx="3129" cy="2949"/>
              <a:chOff x="2064" y="1207"/>
              <a:chExt cx="3129" cy="2949"/>
            </a:xfrm>
          </p:grpSpPr>
          <p:grpSp>
            <p:nvGrpSpPr>
              <p:cNvPr id="12" name="Group 6"/>
              <p:cNvGrpSpPr>
                <a:grpSpLocks/>
              </p:cNvGrpSpPr>
              <p:nvPr/>
            </p:nvGrpSpPr>
            <p:grpSpPr bwMode="auto">
              <a:xfrm>
                <a:off x="2064" y="1207"/>
                <a:ext cx="3129" cy="2949"/>
                <a:chOff x="2064" y="1207"/>
                <a:chExt cx="3129" cy="2949"/>
              </a:xfrm>
            </p:grpSpPr>
            <p:pic>
              <p:nvPicPr>
                <p:cNvPr id="14" name="Picture 4" descr="Fichier:Allele-frequency-fr.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 y="1253"/>
                  <a:ext cx="3129" cy="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2064" y="1207"/>
                  <a:ext cx="680" cy="2949"/>
                </a:xfrm>
                <a:prstGeom prst="rect">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fr-CH" altLang="fr-FR" sz="1050">
                    <a:solidFill>
                      <a:srgbClr val="FFFFFF"/>
                    </a:solidFill>
                  </a:endParaRPr>
                </a:p>
              </p:txBody>
            </p:sp>
          </p:grpSp>
          <p:sp>
            <p:nvSpPr>
              <p:cNvPr id="13" name="Text Box 7"/>
              <p:cNvSpPr txBox="1">
                <a:spLocks noChangeArrowheads="1"/>
              </p:cNvSpPr>
              <p:nvPr/>
            </p:nvSpPr>
            <p:spPr bwMode="auto">
              <a:xfrm rot="16200000">
                <a:off x="2140" y="2439"/>
                <a:ext cx="101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900">
                    <a:solidFill>
                      <a:srgbClr val="000000"/>
                    </a:solidFill>
                  </a:rPr>
                  <a:t>Fréquence de l’allèle</a:t>
                </a:r>
                <a:endParaRPr lang="fr-FR" altLang="fr-FR" sz="900">
                  <a:solidFill>
                    <a:srgbClr val="000000"/>
                  </a:solidFill>
                </a:endParaRPr>
              </a:p>
            </p:txBody>
          </p:sp>
        </p:grpSp>
        <p:sp>
          <p:nvSpPr>
            <p:cNvPr id="10" name="Text Box 10"/>
            <p:cNvSpPr txBox="1">
              <a:spLocks noChangeArrowheads="1"/>
            </p:cNvSpPr>
            <p:nvPr/>
          </p:nvSpPr>
          <p:spPr bwMode="auto">
            <a:xfrm>
              <a:off x="4791" y="3503"/>
              <a:ext cx="570" cy="2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050">
                  <a:solidFill>
                    <a:srgbClr val="FFFFFF"/>
                  </a:solidFill>
                </a:rPr>
                <a:t>N = 100</a:t>
              </a:r>
              <a:endParaRPr lang="fr-FR" altLang="fr-FR" sz="1050">
                <a:solidFill>
                  <a:srgbClr val="FFFFFF"/>
                </a:solidFill>
              </a:endParaRPr>
            </a:p>
          </p:txBody>
        </p:sp>
        <p:sp>
          <p:nvSpPr>
            <p:cNvPr id="11" name="Text Box 11"/>
            <p:cNvSpPr txBox="1">
              <a:spLocks noChangeArrowheads="1"/>
            </p:cNvSpPr>
            <p:nvPr/>
          </p:nvSpPr>
          <p:spPr bwMode="auto">
            <a:xfrm>
              <a:off x="4864" y="2193"/>
              <a:ext cx="504" cy="2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1050">
                  <a:solidFill>
                    <a:srgbClr val="FFFFFF"/>
                  </a:solidFill>
                </a:rPr>
                <a:t>N = 10</a:t>
              </a:r>
              <a:endParaRPr lang="fr-FR" altLang="fr-FR" sz="1050">
                <a:solidFill>
                  <a:srgbClr val="FFFFFF"/>
                </a:solidFill>
              </a:endParaRPr>
            </a:p>
          </p:txBody>
        </p:sp>
      </p:grpSp>
      <p:sp>
        <p:nvSpPr>
          <p:cNvPr id="27650" name="Rectangle 2"/>
          <p:cNvSpPr>
            <a:spLocks noChangeArrowheads="1"/>
          </p:cNvSpPr>
          <p:nvPr/>
        </p:nvSpPr>
        <p:spPr bwMode="auto">
          <a:xfrm>
            <a:off x="250825" y="44624"/>
            <a:ext cx="4537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3600" dirty="0">
                <a:solidFill>
                  <a:srgbClr val="FF6600"/>
                </a:solidFill>
                <a:latin typeface="Calibri" pitchFamily="34" charset="0"/>
              </a:rPr>
              <a:t>Structure génétique</a:t>
            </a:r>
            <a:endParaRPr lang="fr-FR" altLang="fr-FR" sz="3600" dirty="0">
              <a:solidFill>
                <a:srgbClr val="FF6600"/>
              </a:solidFill>
              <a:latin typeface="Calibri" pitchFamily="34" charset="0"/>
            </a:endParaRPr>
          </a:p>
        </p:txBody>
      </p:sp>
      <p:sp>
        <p:nvSpPr>
          <p:cNvPr id="27651" name="Text Box 4"/>
          <p:cNvSpPr txBox="1">
            <a:spLocks noChangeArrowheads="1"/>
          </p:cNvSpPr>
          <p:nvPr/>
        </p:nvSpPr>
        <p:spPr bwMode="auto">
          <a:xfrm>
            <a:off x="467456" y="836712"/>
            <a:ext cx="1665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FF9900"/>
                </a:solidFill>
              </a:rPr>
              <a:t>La sélection</a:t>
            </a:r>
            <a:endParaRPr lang="fr-FR" altLang="fr-FR" sz="2000" b="1" dirty="0">
              <a:solidFill>
                <a:srgbClr val="FF9900"/>
              </a:solidFill>
            </a:endParaRPr>
          </a:p>
        </p:txBody>
      </p:sp>
      <p:sp>
        <p:nvSpPr>
          <p:cNvPr id="5" name="ZoneTexte 4"/>
          <p:cNvSpPr txBox="1"/>
          <p:nvPr/>
        </p:nvSpPr>
        <p:spPr>
          <a:xfrm>
            <a:off x="728180" y="4077072"/>
            <a:ext cx="4340886" cy="2308324"/>
          </a:xfrm>
          <a:prstGeom prst="rect">
            <a:avLst/>
          </a:prstGeom>
          <a:noFill/>
        </p:spPr>
        <p:txBody>
          <a:bodyPr wrap="square" rtlCol="0">
            <a:spAutoFit/>
          </a:bodyPr>
          <a:lstStyle/>
          <a:p>
            <a:pPr algn="just" eaLnBrk="0" fontAlgn="base" hangingPunct="0">
              <a:spcBef>
                <a:spcPct val="0"/>
              </a:spcBef>
              <a:spcAft>
                <a:spcPct val="0"/>
              </a:spcAft>
            </a:pPr>
            <a:r>
              <a:rPr lang="fr-CH" dirty="0">
                <a:solidFill>
                  <a:srgbClr val="000000"/>
                </a:solidFill>
              </a:rPr>
              <a:t>Fluctuations aléatoires des fréquences alléliques résultant d'un échantillonnage aléatoire parmi les gamètes, pour générer la génération suivante. </a:t>
            </a:r>
          </a:p>
          <a:p>
            <a:pPr algn="just" eaLnBrk="0" fontAlgn="base" hangingPunct="0">
              <a:spcBef>
                <a:spcPct val="0"/>
              </a:spcBef>
              <a:spcAft>
                <a:spcPct val="0"/>
              </a:spcAft>
            </a:pPr>
            <a:endParaRPr lang="fr-CH" dirty="0">
              <a:solidFill>
                <a:srgbClr val="000000"/>
              </a:solidFill>
            </a:endParaRPr>
          </a:p>
          <a:p>
            <a:pPr algn="just" eaLnBrk="0" fontAlgn="base" hangingPunct="0">
              <a:spcBef>
                <a:spcPct val="0"/>
              </a:spcBef>
              <a:spcAft>
                <a:spcPct val="0"/>
              </a:spcAft>
            </a:pPr>
            <a:r>
              <a:rPr lang="fr-CH" dirty="0">
                <a:solidFill>
                  <a:srgbClr val="000000"/>
                </a:solidFill>
              </a:rPr>
              <a:t>Processus important dans les petites populations, ou la perte ou fixation d’un allèle est amplifiée.</a:t>
            </a:r>
          </a:p>
        </p:txBody>
      </p:sp>
      <p:sp>
        <p:nvSpPr>
          <p:cNvPr id="2" name="ZoneTexte 1"/>
          <p:cNvSpPr txBox="1"/>
          <p:nvPr/>
        </p:nvSpPr>
        <p:spPr>
          <a:xfrm>
            <a:off x="755576" y="1316384"/>
            <a:ext cx="6096541" cy="2031325"/>
          </a:xfrm>
          <a:prstGeom prst="rect">
            <a:avLst/>
          </a:prstGeom>
          <a:noFill/>
        </p:spPr>
        <p:txBody>
          <a:bodyPr wrap="none" rtlCol="0">
            <a:spAutoFit/>
          </a:bodyPr>
          <a:lstStyle/>
          <a:p>
            <a:pPr algn="just" eaLnBrk="0" fontAlgn="base" hangingPunct="0">
              <a:spcBef>
                <a:spcPct val="0"/>
              </a:spcBef>
              <a:spcAft>
                <a:spcPct val="0"/>
              </a:spcAft>
            </a:pPr>
            <a:r>
              <a:rPr lang="fr-CH" dirty="0">
                <a:solidFill>
                  <a:srgbClr val="000000"/>
                </a:solidFill>
              </a:rPr>
              <a:t>Avantage ou désavantage adaptatif d'un allèle (fitness) </a:t>
            </a:r>
          </a:p>
          <a:p>
            <a:pPr algn="just" eaLnBrk="0" fontAlgn="base" hangingPunct="0">
              <a:spcBef>
                <a:spcPct val="0"/>
              </a:spcBef>
              <a:spcAft>
                <a:spcPct val="0"/>
              </a:spcAft>
            </a:pPr>
            <a:endParaRPr lang="fr-CH" dirty="0">
              <a:solidFill>
                <a:srgbClr val="000000"/>
              </a:solidFill>
            </a:endParaRPr>
          </a:p>
          <a:p>
            <a:pPr algn="just" eaLnBrk="0" fontAlgn="base" hangingPunct="0">
              <a:spcBef>
                <a:spcPct val="0"/>
              </a:spcBef>
              <a:spcAft>
                <a:spcPct val="0"/>
              </a:spcAft>
            </a:pPr>
            <a:endParaRPr lang="fr-CH" dirty="0">
              <a:solidFill>
                <a:srgbClr val="000000"/>
              </a:solidFill>
            </a:endParaRPr>
          </a:p>
          <a:p>
            <a:pPr algn="just" eaLnBrk="0" fontAlgn="base" hangingPunct="0">
              <a:spcBef>
                <a:spcPct val="0"/>
              </a:spcBef>
              <a:spcAft>
                <a:spcPct val="0"/>
              </a:spcAft>
            </a:pPr>
            <a:endParaRPr lang="fr-CH" dirty="0">
              <a:solidFill>
                <a:srgbClr val="000000"/>
              </a:solidFill>
            </a:endParaRPr>
          </a:p>
          <a:p>
            <a:pPr algn="just" eaLnBrk="0" fontAlgn="base" hangingPunct="0">
              <a:spcBef>
                <a:spcPct val="0"/>
              </a:spcBef>
              <a:spcAft>
                <a:spcPct val="0"/>
              </a:spcAft>
            </a:pPr>
            <a:endParaRPr lang="fr-CH" dirty="0">
              <a:solidFill>
                <a:srgbClr val="000000"/>
              </a:solidFill>
            </a:endParaRPr>
          </a:p>
          <a:p>
            <a:pPr marL="285750" indent="-285750" algn="just" eaLnBrk="0" fontAlgn="base" hangingPunct="0">
              <a:spcBef>
                <a:spcPct val="0"/>
              </a:spcBef>
              <a:spcAft>
                <a:spcPct val="0"/>
              </a:spcAft>
              <a:buFont typeface="Wingdings"/>
              <a:buChar char="è"/>
            </a:pPr>
            <a:r>
              <a:rPr lang="fr-CH" dirty="0">
                <a:solidFill>
                  <a:srgbClr val="000000"/>
                </a:solidFill>
                <a:sym typeface="Wingdings" panose="05000000000000000000" pitchFamily="2" charset="2"/>
              </a:rPr>
              <a:t>n’agit que sur certains gènes</a:t>
            </a:r>
            <a:endParaRPr lang="fr-CH" sz="900" dirty="0">
              <a:solidFill>
                <a:srgbClr val="000000"/>
              </a:solidFill>
            </a:endParaRPr>
          </a:p>
          <a:p>
            <a:pPr algn="just" eaLnBrk="0" fontAlgn="base" hangingPunct="0">
              <a:spcBef>
                <a:spcPct val="0"/>
              </a:spcBef>
              <a:spcAft>
                <a:spcPct val="0"/>
              </a:spcAft>
            </a:pPr>
            <a:r>
              <a:rPr lang="fr-CH" dirty="0">
                <a:solidFill>
                  <a:srgbClr val="000000"/>
                </a:solidFill>
              </a:rPr>
              <a:t>Permet l’adaptation des organismes à leur environnement</a:t>
            </a:r>
          </a:p>
        </p:txBody>
      </p:sp>
      <p:sp>
        <p:nvSpPr>
          <p:cNvPr id="7" name="Text Box 4"/>
          <p:cNvSpPr txBox="1">
            <a:spLocks noChangeArrowheads="1"/>
          </p:cNvSpPr>
          <p:nvPr/>
        </p:nvSpPr>
        <p:spPr bwMode="auto">
          <a:xfrm>
            <a:off x="467456" y="3594240"/>
            <a:ext cx="25923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CH" altLang="fr-FR" sz="2000" b="1" dirty="0">
                <a:solidFill>
                  <a:srgbClr val="FF9900"/>
                </a:solidFill>
              </a:rPr>
              <a:t>La dérive génétique</a:t>
            </a:r>
            <a:endParaRPr lang="fr-FR" altLang="fr-FR" sz="2000" b="1" dirty="0">
              <a:solidFill>
                <a:srgbClr val="FF9900"/>
              </a:solidFill>
            </a:endParaRPr>
          </a:p>
        </p:txBody>
      </p:sp>
      <p:sp>
        <p:nvSpPr>
          <p:cNvPr id="3" name="Rectangle à coins arrondis 2"/>
          <p:cNvSpPr/>
          <p:nvPr/>
        </p:nvSpPr>
        <p:spPr>
          <a:xfrm>
            <a:off x="1187624" y="1915435"/>
            <a:ext cx="1163338" cy="648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CH" sz="1200" dirty="0">
                <a:solidFill>
                  <a:srgbClr val="FFFFFF"/>
                </a:solidFill>
              </a:rPr>
              <a:t>Variabilité phénotypique</a:t>
            </a:r>
          </a:p>
        </p:txBody>
      </p:sp>
      <p:sp>
        <p:nvSpPr>
          <p:cNvPr id="16" name="Rectangle à coins arrondis 15"/>
          <p:cNvSpPr/>
          <p:nvPr/>
        </p:nvSpPr>
        <p:spPr>
          <a:xfrm>
            <a:off x="3293506" y="1916314"/>
            <a:ext cx="2081704" cy="648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CH" sz="1200" dirty="0">
                <a:solidFill>
                  <a:srgbClr val="FFFFFF"/>
                </a:solidFill>
              </a:rPr>
              <a:t>Survie et meilleure reproduction des individus adaptés au milieu</a:t>
            </a:r>
          </a:p>
        </p:txBody>
      </p:sp>
      <p:sp>
        <p:nvSpPr>
          <p:cNvPr id="17" name="Rectangle à coins arrondis 16"/>
          <p:cNvSpPr/>
          <p:nvPr/>
        </p:nvSpPr>
        <p:spPr>
          <a:xfrm>
            <a:off x="6357498" y="1917193"/>
            <a:ext cx="1898031" cy="648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CH" sz="1200" dirty="0">
                <a:solidFill>
                  <a:srgbClr val="FFFFFF"/>
                </a:solidFill>
              </a:rPr>
              <a:t>Transmission des traits avantageux</a:t>
            </a:r>
          </a:p>
        </p:txBody>
      </p:sp>
      <p:sp>
        <p:nvSpPr>
          <p:cNvPr id="4" name="Chevron 3"/>
          <p:cNvSpPr/>
          <p:nvPr/>
        </p:nvSpPr>
        <p:spPr>
          <a:xfrm>
            <a:off x="2771800" y="2132338"/>
            <a:ext cx="216024" cy="269958"/>
          </a:xfrm>
          <a:prstGeom prst="chevr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sp>
        <p:nvSpPr>
          <p:cNvPr id="19" name="Chevron 18"/>
          <p:cNvSpPr/>
          <p:nvPr/>
        </p:nvSpPr>
        <p:spPr>
          <a:xfrm>
            <a:off x="5796136" y="2132338"/>
            <a:ext cx="216024" cy="269958"/>
          </a:xfrm>
          <a:prstGeom prst="chevr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CH">
              <a:solidFill>
                <a:srgbClr val="FFFFFF"/>
              </a:solidFill>
            </a:endParaRP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42419" y="431759"/>
            <a:ext cx="487363" cy="487363"/>
          </a:xfrm>
          <a:prstGeom prst="rect">
            <a:avLst/>
          </a:prstGeom>
        </p:spPr>
      </p:pic>
      <p:pic>
        <p:nvPicPr>
          <p:cNvPr id="18"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842419" y="1036767"/>
            <a:ext cx="487363" cy="487363"/>
          </a:xfrm>
          <a:prstGeom prst="rect">
            <a:avLst/>
          </a:prstGeom>
        </p:spPr>
      </p:pic>
    </p:spTree>
    <p:extLst>
      <p:ext uri="{BB962C8B-B14F-4D97-AF65-F5344CB8AC3E}">
        <p14:creationId xmlns:p14="http://schemas.microsoft.com/office/powerpoint/2010/main" val="327648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146" fill="hold"/>
                                        <p:tgtEl>
                                          <p:spTgt spid="6"/>
                                        </p:tgtEl>
                                      </p:cBhvr>
                                    </p:cmd>
                                  </p:childTnLst>
                                </p:cTn>
                              </p:par>
                            </p:childTnLst>
                          </p:cTn>
                        </p:par>
                        <p:par>
                          <p:cTn id="7" fill="hold">
                            <p:stCondLst>
                              <p:cond delay="198146"/>
                            </p:stCondLst>
                            <p:childTnLst>
                              <p:par>
                                <p:cTn id="8" presetID="1" presetClass="mediacall" presetSubtype="0" fill="hold" nodeType="afterEffect">
                                  <p:stCondLst>
                                    <p:cond delay="0"/>
                                  </p:stCondLst>
                                  <p:childTnLst>
                                    <p:cmd type="call" cmd="playFrom(0.0)">
                                      <p:cBhvr>
                                        <p:cTn id="9" dur="24811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Modèle par défaut">
  <a:themeElements>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dèle par défaut">
  <a:themeElements>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1070</Words>
  <Application>Microsoft Office PowerPoint</Application>
  <PresentationFormat>Affichage à l'écran (4:3)</PresentationFormat>
  <Paragraphs>187</Paragraphs>
  <Slides>19</Slides>
  <Notes>2</Notes>
  <HiddenSlides>1</HiddenSlides>
  <MMClips>26</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19</vt:i4>
      </vt:variant>
    </vt:vector>
  </HeadingPairs>
  <TitlesOfParts>
    <vt:vector size="24" baseType="lpstr">
      <vt:lpstr>Arial</vt:lpstr>
      <vt:lpstr>Calibri</vt:lpstr>
      <vt:lpstr>Wingdings</vt:lpstr>
      <vt:lpstr>Modèle par défaut</vt:lpstr>
      <vt:lpstr>1_Modèle par défaut</vt:lpstr>
      <vt:lpstr>Cours GN 1 – Sem. 2 Ecologie des Populations et des Communautés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GN 1 – Sem. 2 Ecologie des Populations</dc:title>
  <dc:creator>Cattaneo Franck</dc:creator>
  <cp:lastModifiedBy>Cattaneo Franck</cp:lastModifiedBy>
  <cp:revision>10</cp:revision>
  <dcterms:created xsi:type="dcterms:W3CDTF">2020-05-12T14:15:18Z</dcterms:created>
  <dcterms:modified xsi:type="dcterms:W3CDTF">2025-05-06T05:55:52Z</dcterms:modified>
</cp:coreProperties>
</file>