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48495-610C-4BE7-9759-7BE17265E75B}" type="datetimeFigureOut">
              <a:rPr lang="fr-CH" smtClean="0"/>
              <a:t>29.04.2025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D7F2A-4511-4344-92F6-C40D7A31BAB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905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463" y="8685879"/>
            <a:ext cx="2972004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 defTabSz="914333" eaLnBrk="0" fontAlgn="base" hangingPunct="0">
              <a:spcBef>
                <a:spcPct val="0"/>
              </a:spcBef>
              <a:spcAft>
                <a:spcPct val="0"/>
              </a:spcAft>
            </a:pPr>
            <a:fld id="{679E0108-8AF6-4A50-BCDF-49985DF08FE9}" type="slidenum">
              <a:rPr lang="fr-FR" altLang="fr-FR" sz="1200">
                <a:solidFill>
                  <a:prstClr val="black"/>
                </a:solidFill>
                <a:latin typeface="Arial" charset="0"/>
              </a:rPr>
              <a:pPr algn="r" defTabSz="914333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altLang="fr-FR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1000" indent="-211000"/>
            <a:endParaRPr lang="fr-CH" alt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93767-52DD-4A1B-8929-2511BCD80F73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2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E1DEF-66E8-4735-A469-DEA9A479640D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8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F0B8C-2C31-449E-9232-6ACB74A1E2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3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4C6F1-E12A-4276-A499-253EA4AF2DA8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74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9EC92-A1B9-4566-B84A-659ABD15C78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771EF-E22A-47B8-A88A-F43BC9ED127B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DDEB5-0A0F-4F07-A708-E81F42CB2EB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8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EA987-8C2F-4235-9236-6E50E37334E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7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272EB-2040-48AC-A6B6-5265C3D58C22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3688A-953D-45B3-95DE-0E7F3CE75479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B40C9-F943-45D6-A046-F5654D92BB9A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6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0D21E-8040-4CB3-815F-374A0D6DD3AF}" type="slidenum">
              <a:rPr lang="fr-FR" altLang="fr-FR">
                <a:solidFill>
                  <a:srgbClr val="FFFFFF"/>
                </a:solidFill>
              </a:rPr>
              <a:pPr/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8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F119BF-A2BF-4B0D-B5B3-4CBEAAF92166}" type="slidenum">
              <a:rPr lang="fr-FR" altLang="fr-F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alt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357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20.wav"/><Relationship Id="rId7" Type="http://schemas.openxmlformats.org/officeDocument/2006/relationships/image" Target="../media/image36.jpeg"/><Relationship Id="rId12" Type="http://schemas.openxmlformats.org/officeDocument/2006/relationships/image" Target="../media/image4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5.jpe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jpeg"/><Relationship Id="rId4" Type="http://schemas.openxmlformats.org/officeDocument/2006/relationships/audio" Target="../media/media20.wav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1.xml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wav"/><Relationship Id="rId4" Type="http://schemas.microsoft.com/office/2007/relationships/media" Target="../media/media3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5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4.png"/><Relationship Id="rId5" Type="http://schemas.microsoft.com/office/2007/relationships/media" Target="../media/media6.wav"/><Relationship Id="rId10" Type="http://schemas.openxmlformats.org/officeDocument/2006/relationships/image" Target="../media/image7.jpeg"/><Relationship Id="rId4" Type="http://schemas.openxmlformats.org/officeDocument/2006/relationships/audio" Target="../media/media5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wav"/><Relationship Id="rId7" Type="http://schemas.openxmlformats.org/officeDocument/2006/relationships/image" Target="../media/image9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6.png"/><Relationship Id="rId2" Type="http://schemas.openxmlformats.org/officeDocument/2006/relationships/audio" Target="../media/media10.wav"/><Relationship Id="rId16" Type="http://schemas.openxmlformats.org/officeDocument/2006/relationships/image" Target="../media/image10.png"/><Relationship Id="rId1" Type="http://schemas.microsoft.com/office/2007/relationships/media" Target="../media/media10.wav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3.wav"/><Relationship Id="rId7" Type="http://schemas.openxmlformats.org/officeDocument/2006/relationships/image" Target="../media/image28.jpeg"/><Relationship Id="rId12" Type="http://schemas.openxmlformats.org/officeDocument/2006/relationships/image" Target="../media/image1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audio" Target="../media/media13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anchots_royaux_et_leurs_poussin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1" y="458950"/>
            <a:ext cx="8353176" cy="62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Cours GN 1 – Sem. 2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Ecologie des Populations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284984"/>
            <a:ext cx="6400800" cy="2952328"/>
          </a:xfrm>
        </p:spPr>
        <p:txBody>
          <a:bodyPr>
            <a:normAutofit fontScale="92500"/>
          </a:bodyPr>
          <a:lstStyle/>
          <a:p>
            <a:r>
              <a:rPr lang="fr-FR" dirty="0">
                <a:solidFill>
                  <a:schemeClr val="bg1"/>
                </a:solidFill>
              </a:rPr>
              <a:t>Partie II : Ecologie des populations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Franck Cattanéo – 2025</a:t>
            </a:r>
          </a:p>
          <a:p>
            <a:r>
              <a:rPr lang="fr-FR" dirty="0">
                <a:solidFill>
                  <a:schemeClr val="bg1"/>
                </a:solidFill>
              </a:rPr>
              <a:t>(sonorisé)</a:t>
            </a: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2244" y="692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"/>
    </mc:Choice>
    <mc:Fallback xmlns="">
      <p:transition spd="slow" advTm="8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0" objId="4"/>
        <p14:stopEvt time="864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0825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11188" y="1030040"/>
            <a:ext cx="7284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>
                <a:solidFill>
                  <a:srgbClr val="000000"/>
                </a:solidFill>
              </a:rPr>
              <a:t>Taille de la population </a:t>
            </a:r>
            <a:r>
              <a:rPr lang="fr-CH" altLang="fr-FR" sz="2000" b="1" i="1" dirty="0">
                <a:solidFill>
                  <a:srgbClr val="000000"/>
                </a:solidFill>
              </a:rPr>
              <a:t>N</a:t>
            </a:r>
            <a:r>
              <a:rPr lang="fr-CH" altLang="fr-FR" sz="2000" b="1" dirty="0">
                <a:solidFill>
                  <a:srgbClr val="000000"/>
                </a:solidFill>
              </a:rPr>
              <a:t> : Echantillonnage par épuisement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1293741" y="2129552"/>
            <a:ext cx="6019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Au moins 2 échantillonnages successifs d’une population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1279342" y="2640706"/>
            <a:ext cx="357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Captures sans remise : C</a:t>
            </a:r>
            <a:r>
              <a:rPr lang="fr-CH" altLang="fr-FR" sz="1800" baseline="-25000">
                <a:solidFill>
                  <a:srgbClr val="000000"/>
                </a:solidFill>
              </a:rPr>
              <a:t>1</a:t>
            </a:r>
            <a:r>
              <a:rPr lang="fr-CH" altLang="fr-FR" sz="1800">
                <a:solidFill>
                  <a:srgbClr val="000000"/>
                </a:solidFill>
              </a:rPr>
              <a:t>, C</a:t>
            </a:r>
            <a:r>
              <a:rPr lang="fr-CH" altLang="fr-FR" sz="1800" baseline="-25000">
                <a:solidFill>
                  <a:srgbClr val="000000"/>
                </a:solidFill>
              </a:rPr>
              <a:t>2</a:t>
            </a:r>
            <a:r>
              <a:rPr lang="fr-CH" altLang="fr-FR" sz="1800">
                <a:solidFill>
                  <a:srgbClr val="000000"/>
                </a:solidFill>
              </a:rPr>
              <a:t>, …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6500986" y="3757216"/>
            <a:ext cx="846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 i="1" dirty="0">
                <a:solidFill>
                  <a:srgbClr val="000000"/>
                </a:solidFill>
              </a:rPr>
              <a:t>N</a:t>
            </a:r>
            <a:r>
              <a:rPr lang="fr-CH" altLang="fr-FR" sz="2800" dirty="0">
                <a:solidFill>
                  <a:srgbClr val="000000"/>
                </a:solidFill>
              </a:rPr>
              <a:t> = </a:t>
            </a:r>
            <a:endParaRPr lang="fr-FR" altLang="fr-FR" sz="2800" dirty="0">
              <a:solidFill>
                <a:srgbClr val="000000"/>
              </a:solidFill>
            </a:endParaRP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7509048" y="3428603"/>
            <a:ext cx="71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>
                <a:solidFill>
                  <a:srgbClr val="000000"/>
                </a:solidFill>
              </a:rPr>
              <a:t>C</a:t>
            </a:r>
            <a:r>
              <a:rPr lang="fr-CH" altLang="fr-FR" sz="2800" baseline="-25000">
                <a:solidFill>
                  <a:srgbClr val="000000"/>
                </a:solidFill>
              </a:rPr>
              <a:t>1</a:t>
            </a:r>
            <a:r>
              <a:rPr lang="fr-CH" altLang="fr-FR" sz="2800" baseline="30000">
                <a:solidFill>
                  <a:srgbClr val="000000"/>
                </a:solidFill>
              </a:rPr>
              <a:t>2</a:t>
            </a:r>
            <a:endParaRPr lang="fr-FR" altLang="fr-FR" sz="2800" baseline="30000">
              <a:solidFill>
                <a:srgbClr val="000000"/>
              </a:solidFill>
            </a:endParaRP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7242348" y="4062016"/>
            <a:ext cx="1284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>
                <a:solidFill>
                  <a:srgbClr val="000000"/>
                </a:solidFill>
              </a:rPr>
              <a:t>C</a:t>
            </a:r>
            <a:r>
              <a:rPr lang="fr-CH" altLang="fr-FR" sz="2800" baseline="-25000">
                <a:solidFill>
                  <a:srgbClr val="000000"/>
                </a:solidFill>
              </a:rPr>
              <a:t>1</a:t>
            </a:r>
            <a:r>
              <a:rPr lang="fr-CH" altLang="fr-FR" sz="2800">
                <a:solidFill>
                  <a:srgbClr val="000000"/>
                </a:solidFill>
              </a:rPr>
              <a:t> - C</a:t>
            </a:r>
            <a:r>
              <a:rPr lang="fr-CH" altLang="fr-FR" sz="2800" baseline="-25000">
                <a:solidFill>
                  <a:srgbClr val="000000"/>
                </a:solidFill>
              </a:rPr>
              <a:t>2</a:t>
            </a:r>
            <a:endParaRPr lang="fr-FR" altLang="fr-FR" sz="2800" baseline="30000">
              <a:solidFill>
                <a:srgbClr val="000000"/>
              </a:solidFill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7286798" y="4015978"/>
            <a:ext cx="1223963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19479" name="AutoShape 23"/>
          <p:cNvSpPr>
            <a:spLocks noChangeArrowheads="1"/>
          </p:cNvSpPr>
          <p:nvPr/>
        </p:nvSpPr>
        <p:spPr bwMode="auto">
          <a:xfrm>
            <a:off x="5796136" y="3900091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10902" y="158815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FF9900"/>
                </a:solidFill>
              </a:rPr>
              <a:t>Principe :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270942" y="3134295"/>
            <a:ext cx="37080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« Normalement », C</a:t>
            </a:r>
            <a:r>
              <a:rPr lang="fr-CH" altLang="fr-FR" sz="1800" baseline="-25000" dirty="0">
                <a:solidFill>
                  <a:srgbClr val="000000"/>
                </a:solidFill>
              </a:rPr>
              <a:t>1</a:t>
            </a:r>
            <a:r>
              <a:rPr lang="fr-CH" altLang="fr-FR" sz="1800" dirty="0">
                <a:solidFill>
                  <a:srgbClr val="000000"/>
                </a:solidFill>
              </a:rPr>
              <a:t> &gt; C</a:t>
            </a:r>
            <a:r>
              <a:rPr lang="fr-CH" altLang="fr-FR" sz="1800" baseline="-25000" dirty="0">
                <a:solidFill>
                  <a:srgbClr val="000000"/>
                </a:solidFill>
              </a:rPr>
              <a:t>2</a:t>
            </a:r>
            <a:r>
              <a:rPr lang="fr-CH" altLang="fr-FR" sz="1800" dirty="0">
                <a:solidFill>
                  <a:srgbClr val="000000"/>
                </a:solidFill>
              </a:rPr>
              <a:t> &gt;…&gt;</a:t>
            </a:r>
            <a:r>
              <a:rPr lang="fr-CH" altLang="fr-FR" sz="1800" dirty="0" err="1">
                <a:solidFill>
                  <a:srgbClr val="000000"/>
                </a:solidFill>
              </a:rPr>
              <a:t>Cn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57370" y="3701737"/>
            <a:ext cx="3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Taille estimée de la population (cas de 2 échantillonnages)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10902" y="465313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FF9900"/>
                </a:solidFill>
              </a:rPr>
              <a:t>Hypothèses :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293740" y="5157192"/>
            <a:ext cx="5489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La population est fermée (pas de variation d’effectif)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91436" y="5651956"/>
            <a:ext cx="40405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L’effort d’échantillonnage est constant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289132" y="6146720"/>
            <a:ext cx="6391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La probabilité de capture est la même pour tous les individus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4696" y="304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251520" y="2172885"/>
            <a:ext cx="3816424" cy="27363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38917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51" y="2284463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71" y="2945588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1" y="2690137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303" y="339702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49" y="3287763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555" y="4117751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17" y="3541038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11" y="4164856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82" y="401021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5" y="370541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87" y="2851447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38" y="2617633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36" y="3452137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69" y="3049433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33" y="2251509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83" y="3370276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03" y="3911581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/>
          <p:cNvSpPr/>
          <p:nvPr/>
        </p:nvSpPr>
        <p:spPr>
          <a:xfrm rot="5882544">
            <a:off x="704364" y="2916133"/>
            <a:ext cx="1498920" cy="2325819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6" name="Flèche courbée vers la droite 5"/>
          <p:cNvSpPr/>
          <p:nvPr/>
        </p:nvSpPr>
        <p:spPr>
          <a:xfrm>
            <a:off x="414669" y="4624300"/>
            <a:ext cx="409292" cy="1152091"/>
          </a:xfrm>
          <a:prstGeom prst="curvedRightArrow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793164" y="2204864"/>
            <a:ext cx="3816424" cy="27363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27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95" y="231644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80" y="2991827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45" y="2722116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47" y="3429001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93" y="331974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99" y="4149730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31" y="2883426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182" y="264961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13" y="3081412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77" y="2283488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27" y="3402255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Une Illustration De Dessin Animé D'un Lémurien Triste. Clip 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247" y="3943560"/>
            <a:ext cx="409292" cy="50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43"/>
          <p:cNvSpPr/>
          <p:nvPr/>
        </p:nvSpPr>
        <p:spPr>
          <a:xfrm rot="168242">
            <a:off x="4749252" y="2351713"/>
            <a:ext cx="1498920" cy="2325819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45" name="Flèche courbée vers la droite 44"/>
          <p:cNvSpPr/>
          <p:nvPr/>
        </p:nvSpPr>
        <p:spPr>
          <a:xfrm>
            <a:off x="4283968" y="3692912"/>
            <a:ext cx="409292" cy="2083479"/>
          </a:xfrm>
          <a:prstGeom prst="curvedRightArrow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11993" y="173422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Echantillonnage 1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5646936" y="1772816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Echantillonnage 2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70538" y="551683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C1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799369" y="553298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C2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250825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38253" y="1030040"/>
            <a:ext cx="7284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>
                <a:solidFill>
                  <a:srgbClr val="000000"/>
                </a:solidFill>
              </a:rPr>
              <a:t>Taille de la population </a:t>
            </a:r>
            <a:r>
              <a:rPr lang="fr-CH" altLang="fr-FR" sz="2000" b="1" i="1" dirty="0">
                <a:solidFill>
                  <a:srgbClr val="000000"/>
                </a:solidFill>
              </a:rPr>
              <a:t>N</a:t>
            </a:r>
            <a:r>
              <a:rPr lang="fr-CH" altLang="fr-FR" sz="2000" b="1" dirty="0">
                <a:solidFill>
                  <a:srgbClr val="000000"/>
                </a:solidFill>
              </a:rPr>
              <a:t> : Echantillonnage par épuisement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 flipH="1">
            <a:off x="800968" y="4977423"/>
            <a:ext cx="262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Population N individus</a:t>
            </a:r>
          </a:p>
        </p:txBody>
      </p:sp>
      <p:sp>
        <p:nvSpPr>
          <p:cNvPr id="54" name="ZoneTexte 53"/>
          <p:cNvSpPr txBox="1"/>
          <p:nvPr/>
        </p:nvSpPr>
        <p:spPr>
          <a:xfrm flipH="1">
            <a:off x="4937180" y="5085184"/>
            <a:ext cx="372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000000"/>
                </a:solidFill>
              </a:rPr>
              <a:t>Population N’ = N – C1 individus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6572994" y="5977195"/>
            <a:ext cx="614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 i="1" dirty="0">
                <a:solidFill>
                  <a:srgbClr val="000000"/>
                </a:solidFill>
              </a:rPr>
              <a:t>N</a:t>
            </a:r>
            <a:r>
              <a:rPr lang="fr-CH" altLang="fr-FR" sz="1800" b="1" dirty="0">
                <a:solidFill>
                  <a:srgbClr val="000000"/>
                </a:solidFill>
              </a:rPr>
              <a:t> = </a:t>
            </a:r>
            <a:endParaRPr lang="fr-FR" altLang="fr-FR" sz="1800" b="1" dirty="0">
              <a:solidFill>
                <a:srgbClr val="000000"/>
              </a:solidFill>
            </a:endParaRP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7500303" y="5750738"/>
            <a:ext cx="521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000000"/>
                </a:solidFill>
              </a:rPr>
              <a:t>C</a:t>
            </a:r>
            <a:r>
              <a:rPr lang="fr-CH" altLang="fr-FR" sz="1800" b="1" baseline="-25000">
                <a:solidFill>
                  <a:srgbClr val="000000"/>
                </a:solidFill>
              </a:rPr>
              <a:t>1</a:t>
            </a:r>
            <a:r>
              <a:rPr lang="fr-CH" altLang="fr-FR" sz="1800" b="1" baseline="30000">
                <a:solidFill>
                  <a:srgbClr val="000000"/>
                </a:solidFill>
              </a:rPr>
              <a:t>2</a:t>
            </a:r>
            <a:endParaRPr lang="fr-FR" altLang="fr-FR" sz="1800" b="1" baseline="30000">
              <a:solidFill>
                <a:srgbClr val="000000"/>
              </a:solidFill>
            </a:endParaRPr>
          </a:p>
        </p:txBody>
      </p:sp>
      <p:sp>
        <p:nvSpPr>
          <p:cNvPr id="57" name="Text Box 21"/>
          <p:cNvSpPr txBox="1">
            <a:spLocks noChangeArrowheads="1"/>
          </p:cNvSpPr>
          <p:nvPr/>
        </p:nvSpPr>
        <p:spPr bwMode="auto">
          <a:xfrm>
            <a:off x="7314356" y="6228020"/>
            <a:ext cx="893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C</a:t>
            </a:r>
            <a:r>
              <a:rPr lang="fr-CH" altLang="fr-FR" sz="1800" b="1" baseline="-25000" dirty="0">
                <a:solidFill>
                  <a:srgbClr val="000000"/>
                </a:solidFill>
              </a:rPr>
              <a:t>1</a:t>
            </a:r>
            <a:r>
              <a:rPr lang="fr-CH" altLang="fr-FR" sz="1800" b="1" dirty="0">
                <a:solidFill>
                  <a:srgbClr val="000000"/>
                </a:solidFill>
              </a:rPr>
              <a:t> - C</a:t>
            </a:r>
            <a:r>
              <a:rPr lang="fr-CH" altLang="fr-FR" sz="1800" b="1" baseline="-25000" dirty="0">
                <a:solidFill>
                  <a:srgbClr val="000000"/>
                </a:solidFill>
              </a:rPr>
              <a:t>2</a:t>
            </a:r>
            <a:endParaRPr lang="fr-FR" altLang="fr-FR" sz="1800" b="1" baseline="30000" dirty="0">
              <a:solidFill>
                <a:srgbClr val="000000"/>
              </a:solidFill>
            </a:endParaRPr>
          </a:p>
        </p:txBody>
      </p:sp>
      <p:sp>
        <p:nvSpPr>
          <p:cNvPr id="58" name="Line 22"/>
          <p:cNvSpPr>
            <a:spLocks noChangeShapeType="1"/>
          </p:cNvSpPr>
          <p:nvPr/>
        </p:nvSpPr>
        <p:spPr bwMode="auto">
          <a:xfrm>
            <a:off x="7199770" y="6161861"/>
            <a:ext cx="1058579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>
              <a:solidFill>
                <a:srgbClr val="000000"/>
              </a:solidFill>
            </a:endParaRPr>
          </a:p>
        </p:txBody>
      </p:sp>
      <p:sp>
        <p:nvSpPr>
          <p:cNvPr id="59" name="AutoShape 23"/>
          <p:cNvSpPr>
            <a:spLocks noChangeArrowheads="1"/>
          </p:cNvSpPr>
          <p:nvPr/>
        </p:nvSpPr>
        <p:spPr bwMode="auto">
          <a:xfrm>
            <a:off x="6042370" y="6053911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 b="1">
              <a:solidFill>
                <a:srgbClr val="000000"/>
              </a:solidFill>
            </a:endParaRPr>
          </a:p>
        </p:txBody>
      </p:sp>
      <p:pic>
        <p:nvPicPr>
          <p:cNvPr id="4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3799" y="304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50825" y="116632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 dirty="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11188" y="908720"/>
            <a:ext cx="8167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>
                <a:solidFill>
                  <a:srgbClr val="000000"/>
                </a:solidFill>
              </a:rPr>
              <a:t>Taille de la population </a:t>
            </a:r>
            <a:r>
              <a:rPr lang="fr-CH" altLang="fr-FR" sz="2000" b="1" i="1" dirty="0">
                <a:solidFill>
                  <a:srgbClr val="000000"/>
                </a:solidFill>
              </a:rPr>
              <a:t>N</a:t>
            </a:r>
            <a:r>
              <a:rPr lang="fr-CH" altLang="fr-FR" sz="2000" b="1" dirty="0">
                <a:solidFill>
                  <a:srgbClr val="000000"/>
                </a:solidFill>
              </a:rPr>
              <a:t> : Capture – Marquage – Recapture (CMR)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259632" y="1918498"/>
            <a:ext cx="5424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1</a:t>
            </a:r>
            <a:r>
              <a:rPr lang="fr-CH" altLang="fr-FR" sz="1800" baseline="30000">
                <a:solidFill>
                  <a:srgbClr val="000000"/>
                </a:solidFill>
              </a:rPr>
              <a:t>er</a:t>
            </a:r>
            <a:r>
              <a:rPr lang="fr-CH" altLang="fr-FR" sz="1800">
                <a:solidFill>
                  <a:srgbClr val="000000"/>
                </a:solidFill>
              </a:rPr>
              <a:t> échantillon : capture et marquage de M individus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259632" y="2343948"/>
            <a:ext cx="581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2</a:t>
            </a:r>
            <a:r>
              <a:rPr lang="fr-CH" altLang="fr-FR" sz="1800" baseline="30000">
                <a:solidFill>
                  <a:srgbClr val="000000"/>
                </a:solidFill>
              </a:rPr>
              <a:t>ème</a:t>
            </a:r>
            <a:r>
              <a:rPr lang="fr-CH" altLang="fr-FR" sz="1800">
                <a:solidFill>
                  <a:srgbClr val="000000"/>
                </a:solidFill>
              </a:rPr>
              <a:t> échantillon : capture de </a:t>
            </a:r>
            <a:r>
              <a:rPr lang="fr-CH" altLang="fr-FR" sz="1800" i="1">
                <a:solidFill>
                  <a:srgbClr val="000000"/>
                </a:solidFill>
              </a:rPr>
              <a:t>n</a:t>
            </a:r>
            <a:r>
              <a:rPr lang="fr-CH" altLang="fr-FR" sz="1800">
                <a:solidFill>
                  <a:srgbClr val="000000"/>
                </a:solidFill>
              </a:rPr>
              <a:t> individus dont </a:t>
            </a:r>
            <a:r>
              <a:rPr lang="fr-CH" altLang="fr-FR" sz="1800" i="1">
                <a:solidFill>
                  <a:srgbClr val="000000"/>
                </a:solidFill>
              </a:rPr>
              <a:t>x</a:t>
            </a:r>
            <a:r>
              <a:rPr lang="fr-CH" altLang="fr-FR" sz="1800">
                <a:solidFill>
                  <a:srgbClr val="000000"/>
                </a:solidFill>
              </a:rPr>
              <a:t> marqués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6450657" y="3974980"/>
            <a:ext cx="846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 i="1" dirty="0">
                <a:solidFill>
                  <a:srgbClr val="000000"/>
                </a:solidFill>
              </a:rPr>
              <a:t>N</a:t>
            </a:r>
            <a:r>
              <a:rPr lang="fr-CH" altLang="fr-FR" sz="2800" dirty="0">
                <a:solidFill>
                  <a:srgbClr val="000000"/>
                </a:solidFill>
              </a:rPr>
              <a:t> = </a:t>
            </a:r>
            <a:endParaRPr lang="fr-FR" altLang="fr-FR" sz="2800" dirty="0">
              <a:solidFill>
                <a:srgbClr val="000000"/>
              </a:solidFill>
            </a:endParaRP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7369820" y="3668593"/>
            <a:ext cx="974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 i="1">
                <a:solidFill>
                  <a:srgbClr val="000000"/>
                </a:solidFill>
              </a:rPr>
              <a:t>n</a:t>
            </a:r>
            <a:r>
              <a:rPr lang="fr-CH" altLang="fr-FR" sz="2800">
                <a:solidFill>
                  <a:srgbClr val="000000"/>
                </a:solidFill>
              </a:rPr>
              <a:t> . M</a:t>
            </a:r>
            <a:endParaRPr lang="fr-FR" altLang="fr-FR" sz="2800" baseline="30000">
              <a:solidFill>
                <a:srgbClr val="000000"/>
              </a:solidFill>
            </a:endParaRP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7633345" y="427978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 i="1">
                <a:solidFill>
                  <a:srgbClr val="000000"/>
                </a:solidFill>
              </a:rPr>
              <a:t>x</a:t>
            </a:r>
            <a:endParaRPr lang="fr-FR" altLang="fr-FR" sz="2800" i="1" baseline="30000">
              <a:solidFill>
                <a:srgbClr val="000000"/>
              </a:solidFill>
            </a:endParaRP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>
            <a:off x="7236470" y="4233743"/>
            <a:ext cx="12239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19486" name="AutoShape 30"/>
          <p:cNvSpPr>
            <a:spLocks noChangeArrowheads="1"/>
          </p:cNvSpPr>
          <p:nvPr/>
        </p:nvSpPr>
        <p:spPr bwMode="auto">
          <a:xfrm>
            <a:off x="5745807" y="411785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>
              <a:solidFill>
                <a:srgbClr val="0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10902" y="143658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FF9900"/>
                </a:solidFill>
              </a:rPr>
              <a:t>Principe :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10902" y="487090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dirty="0">
                <a:solidFill>
                  <a:srgbClr val="FF9900"/>
                </a:solidFill>
              </a:rPr>
              <a:t>Hypothèses 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42754" y="4041139"/>
            <a:ext cx="360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000000"/>
                </a:solidFill>
              </a:rPr>
              <a:t>Taille estimée de la population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293740" y="6023029"/>
            <a:ext cx="5779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Même probabilité de recapture pour tous les individus, marqués et non marqués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1293740" y="5446965"/>
            <a:ext cx="5489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La population est fermée (pas de variation d’effectif)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259632" y="2782669"/>
            <a:ext cx="720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La proportion d’individus marqués dans le 2</a:t>
            </a:r>
            <a:r>
              <a:rPr lang="fr-CH" altLang="fr-FR" sz="1800" baseline="30000" dirty="0">
                <a:solidFill>
                  <a:srgbClr val="000000"/>
                </a:solidFill>
              </a:rPr>
              <a:t>ème</a:t>
            </a:r>
            <a:r>
              <a:rPr lang="fr-CH" altLang="fr-FR" sz="1800" dirty="0">
                <a:solidFill>
                  <a:srgbClr val="000000"/>
                </a:solidFill>
              </a:rPr>
              <a:t> échantillon (x / n) est égale à la proportion d’individus marqués dans la population (M / N) 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i="1" dirty="0">
                <a:solidFill>
                  <a:srgbClr val="000000"/>
                </a:solidFill>
              </a:rPr>
              <a:t>x</a:t>
            </a:r>
            <a:r>
              <a:rPr lang="fr-CH" altLang="fr-FR" sz="1800" dirty="0">
                <a:solidFill>
                  <a:srgbClr val="000000"/>
                </a:solidFill>
              </a:rPr>
              <a:t> / </a:t>
            </a:r>
            <a:r>
              <a:rPr lang="fr-CH" altLang="fr-FR" sz="1800" i="1" dirty="0">
                <a:solidFill>
                  <a:srgbClr val="000000"/>
                </a:solidFill>
              </a:rPr>
              <a:t>n</a:t>
            </a:r>
            <a:r>
              <a:rPr lang="fr-CH" altLang="fr-FR" sz="1800" dirty="0">
                <a:solidFill>
                  <a:srgbClr val="000000"/>
                </a:solidFill>
              </a:rPr>
              <a:t> = </a:t>
            </a:r>
            <a:r>
              <a:rPr lang="fr-CH" altLang="fr-FR" sz="1800" i="1" dirty="0">
                <a:solidFill>
                  <a:srgbClr val="000000"/>
                </a:solidFill>
              </a:rPr>
              <a:t>M</a:t>
            </a:r>
            <a:r>
              <a:rPr lang="fr-CH" altLang="fr-FR" sz="1800" dirty="0">
                <a:solidFill>
                  <a:srgbClr val="000000"/>
                </a:solidFill>
              </a:rPr>
              <a:t> / </a:t>
            </a:r>
            <a:r>
              <a:rPr lang="fr-CH" altLang="fr-FR" sz="1800" i="1" dirty="0">
                <a:solidFill>
                  <a:srgbClr val="000000"/>
                </a:solidFill>
              </a:rPr>
              <a:t>N</a:t>
            </a:r>
            <a:endParaRPr lang="fr-FR" altLang="fr-FR" sz="1800" i="1" dirty="0">
              <a:solidFill>
                <a:srgbClr val="000000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4551" y="348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e 82"/>
          <p:cNvGrpSpPr/>
          <p:nvPr/>
        </p:nvGrpSpPr>
        <p:grpSpPr>
          <a:xfrm>
            <a:off x="348194" y="1331476"/>
            <a:ext cx="8329452" cy="5527531"/>
            <a:chOff x="348194" y="1403484"/>
            <a:chExt cx="8329452" cy="5527531"/>
          </a:xfrm>
        </p:grpSpPr>
        <p:sp>
          <p:nvSpPr>
            <p:cNvPr id="5" name="Rectangle 37"/>
            <p:cNvSpPr>
              <a:spLocks noChangeArrowheads="1"/>
            </p:cNvSpPr>
            <p:nvPr/>
          </p:nvSpPr>
          <p:spPr bwMode="auto">
            <a:xfrm>
              <a:off x="5652120" y="2677562"/>
              <a:ext cx="3025526" cy="246379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pic>
          <p:nvPicPr>
            <p:cNvPr id="6" name="Picture 38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2805182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9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4262507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0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850" y="4460944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1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3956119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3524319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3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588" y="3668782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5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25" y="3308419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6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3240157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7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0" y="4100582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9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463" y="4029144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300" y="4605407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53"/>
            <p:cNvSpPr>
              <a:spLocks noChangeShapeType="1"/>
            </p:cNvSpPr>
            <p:nvPr/>
          </p:nvSpPr>
          <p:spPr bwMode="auto">
            <a:xfrm rot="5400000" flipV="1">
              <a:off x="5256213" y="2624207"/>
              <a:ext cx="431800" cy="50323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grpSp>
          <p:nvGrpSpPr>
            <p:cNvPr id="18" name="Group 56"/>
            <p:cNvGrpSpPr>
              <a:grpSpLocks/>
            </p:cNvGrpSpPr>
            <p:nvPr/>
          </p:nvGrpSpPr>
          <p:grpSpPr bwMode="auto">
            <a:xfrm>
              <a:off x="5940424" y="3181419"/>
              <a:ext cx="824971" cy="333503"/>
              <a:chOff x="2561" y="1604"/>
              <a:chExt cx="433" cy="178"/>
            </a:xfrm>
          </p:grpSpPr>
          <p:pic>
            <p:nvPicPr>
              <p:cNvPr id="30" name="Picture 54" descr="Truite%20(adulte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" y="1604"/>
                <a:ext cx="433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55"/>
              <p:cNvSpPr>
                <a:spLocks noChangeArrowheads="1"/>
              </p:cNvSpPr>
              <p:nvPr/>
            </p:nvSpPr>
            <p:spPr bwMode="auto">
              <a:xfrm>
                <a:off x="2774" y="1678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804024" y="2876619"/>
              <a:ext cx="824971" cy="333503"/>
              <a:chOff x="2561" y="1604"/>
              <a:chExt cx="433" cy="178"/>
            </a:xfrm>
          </p:grpSpPr>
          <p:pic>
            <p:nvPicPr>
              <p:cNvPr id="28" name="Picture 58" descr="Truite%20(adulte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" y="1604"/>
                <a:ext cx="433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Oval 59"/>
              <p:cNvSpPr>
                <a:spLocks noChangeArrowheads="1"/>
              </p:cNvSpPr>
              <p:nvPr/>
            </p:nvSpPr>
            <p:spPr bwMode="auto">
              <a:xfrm>
                <a:off x="2774" y="1678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60"/>
            <p:cNvGrpSpPr>
              <a:grpSpLocks/>
            </p:cNvGrpSpPr>
            <p:nvPr/>
          </p:nvGrpSpPr>
          <p:grpSpPr bwMode="auto">
            <a:xfrm>
              <a:off x="6443662" y="4316482"/>
              <a:ext cx="824971" cy="333503"/>
              <a:chOff x="2561" y="1604"/>
              <a:chExt cx="433" cy="178"/>
            </a:xfrm>
          </p:grpSpPr>
          <p:pic>
            <p:nvPicPr>
              <p:cNvPr id="26" name="Picture 61" descr="Truite%20(adulte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" y="1604"/>
                <a:ext cx="433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Oval 62"/>
              <p:cNvSpPr>
                <a:spLocks noChangeArrowheads="1"/>
              </p:cNvSpPr>
              <p:nvPr/>
            </p:nvSpPr>
            <p:spPr bwMode="auto">
              <a:xfrm>
                <a:off x="2774" y="1678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63"/>
            <p:cNvGrpSpPr>
              <a:grpSpLocks/>
            </p:cNvGrpSpPr>
            <p:nvPr/>
          </p:nvGrpSpPr>
          <p:grpSpPr bwMode="auto">
            <a:xfrm>
              <a:off x="7524749" y="3597341"/>
              <a:ext cx="824971" cy="1111051"/>
              <a:chOff x="2561" y="1604"/>
              <a:chExt cx="433" cy="593"/>
            </a:xfrm>
          </p:grpSpPr>
          <p:pic>
            <p:nvPicPr>
              <p:cNvPr id="24" name="Picture 64" descr="Truite%20(adulte)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" y="1604"/>
                <a:ext cx="433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Oval 65"/>
              <p:cNvSpPr>
                <a:spLocks noChangeArrowheads="1"/>
              </p:cNvSpPr>
              <p:nvPr/>
            </p:nvSpPr>
            <p:spPr bwMode="auto">
              <a:xfrm>
                <a:off x="2629" y="2151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2" name="Text Box 72"/>
            <p:cNvSpPr txBox="1">
              <a:spLocks noChangeArrowheads="1"/>
            </p:cNvSpPr>
            <p:nvPr/>
          </p:nvSpPr>
          <p:spPr bwMode="auto">
            <a:xfrm>
              <a:off x="6074290" y="2063500"/>
              <a:ext cx="22711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altLang="fr-FR" b="1" dirty="0">
                  <a:solidFill>
                    <a:srgbClr val="000000"/>
                  </a:solidFill>
                </a:rPr>
                <a:t>Remise et mélange dans la population</a:t>
              </a:r>
              <a:endParaRPr lang="fr-FR" altLang="fr-FR" b="1" dirty="0">
                <a:solidFill>
                  <a:srgbClr val="000000"/>
                </a:solidFill>
              </a:endParaRPr>
            </a:p>
          </p:txBody>
        </p:sp>
        <p:pic>
          <p:nvPicPr>
            <p:cNvPr id="23" name="Picture 9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0" y="2894082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423068" y="2736063"/>
              <a:ext cx="3094049" cy="246452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pic>
          <p:nvPicPr>
            <p:cNvPr id="34" name="Picture 12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68" y="2855088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3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28" y="3106259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189" y="3440539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5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28" y="4195900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29" y="4613288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48" y="3776665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8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870" y="2855088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9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633" y="3440539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0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7990" y="3023151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1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652" y="3776665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2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430" y="4195900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3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870" y="4698243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4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69" y="3859773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5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313" y="4467387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7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466" y="3368512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 Box 70"/>
            <p:cNvSpPr txBox="1">
              <a:spLocks noChangeArrowheads="1"/>
            </p:cNvSpPr>
            <p:nvPr/>
          </p:nvSpPr>
          <p:spPr bwMode="auto">
            <a:xfrm>
              <a:off x="348194" y="2345418"/>
              <a:ext cx="26853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altLang="fr-FR" b="1" dirty="0">
                  <a:solidFill>
                    <a:srgbClr val="000000"/>
                  </a:solidFill>
                </a:rPr>
                <a:t>Population N individus</a:t>
              </a:r>
              <a:endParaRPr lang="fr-FR" altLang="fr-FR" b="1" dirty="0">
                <a:solidFill>
                  <a:srgbClr val="000000"/>
                </a:solidFill>
              </a:endParaRPr>
            </a:p>
          </p:txBody>
        </p:sp>
        <p:pic>
          <p:nvPicPr>
            <p:cNvPr id="51" name="Picture 91" descr="Truite%20(adulte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313" y="4801666"/>
              <a:ext cx="807291" cy="32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Group 66"/>
            <p:cNvGrpSpPr>
              <a:grpSpLocks/>
            </p:cNvGrpSpPr>
            <p:nvPr/>
          </p:nvGrpSpPr>
          <p:grpSpPr bwMode="auto">
            <a:xfrm>
              <a:off x="1730551" y="2563531"/>
              <a:ext cx="2208605" cy="1678339"/>
              <a:chOff x="1066" y="1888"/>
              <a:chExt cx="1088" cy="817"/>
            </a:xfrm>
          </p:grpSpPr>
          <p:sp>
            <p:nvSpPr>
              <p:cNvPr id="63" name="Oval 26"/>
              <p:cNvSpPr>
                <a:spLocks noChangeArrowheads="1"/>
              </p:cNvSpPr>
              <p:nvPr/>
            </p:nvSpPr>
            <p:spPr bwMode="auto">
              <a:xfrm>
                <a:off x="1066" y="2024"/>
                <a:ext cx="908" cy="68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Line 28"/>
              <p:cNvSpPr>
                <a:spLocks noChangeShapeType="1"/>
              </p:cNvSpPr>
              <p:nvPr/>
            </p:nvSpPr>
            <p:spPr bwMode="auto">
              <a:xfrm flipV="1">
                <a:off x="1837" y="1888"/>
                <a:ext cx="317" cy="227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54" name="Picture 29" descr="Truite%20(adulte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388" y="2146879"/>
              <a:ext cx="774419" cy="31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30" descr="Truite%20(adulte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588" y="1741458"/>
              <a:ext cx="774419" cy="31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31" descr="Truite%20(adulte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342" y="2473368"/>
              <a:ext cx="774419" cy="31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2" descr="Truite%20(adulte)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653" y="2076917"/>
              <a:ext cx="774419" cy="31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4615560" y="2597147"/>
              <a:ext cx="80482" cy="8251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sp>
          <p:nvSpPr>
            <p:cNvPr id="59" name="Oval 34"/>
            <p:cNvSpPr>
              <a:spLocks noChangeArrowheads="1"/>
            </p:cNvSpPr>
            <p:nvPr/>
          </p:nvSpPr>
          <p:spPr bwMode="auto">
            <a:xfrm>
              <a:off x="4848065" y="2200696"/>
              <a:ext cx="80482" cy="8251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sp>
          <p:nvSpPr>
            <p:cNvPr id="60" name="Oval 35"/>
            <p:cNvSpPr>
              <a:spLocks noChangeArrowheads="1"/>
            </p:cNvSpPr>
            <p:nvPr/>
          </p:nvSpPr>
          <p:spPr bwMode="auto">
            <a:xfrm>
              <a:off x="4463538" y="1874206"/>
              <a:ext cx="80482" cy="8251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sp>
          <p:nvSpPr>
            <p:cNvPr id="61" name="Oval 36"/>
            <p:cNvSpPr>
              <a:spLocks noChangeArrowheads="1"/>
            </p:cNvSpPr>
            <p:nvPr/>
          </p:nvSpPr>
          <p:spPr bwMode="auto">
            <a:xfrm>
              <a:off x="4046818" y="2270658"/>
              <a:ext cx="80482" cy="8251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  <p:sp>
          <p:nvSpPr>
            <p:cNvPr id="62" name="Text Box 73"/>
            <p:cNvSpPr txBox="1">
              <a:spLocks noChangeArrowheads="1"/>
            </p:cNvSpPr>
            <p:nvPr/>
          </p:nvSpPr>
          <p:spPr bwMode="auto">
            <a:xfrm>
              <a:off x="2688669" y="1403484"/>
              <a:ext cx="363484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altLang="fr-FR" b="1" dirty="0">
                  <a:solidFill>
                    <a:srgbClr val="000000"/>
                  </a:solidFill>
                </a:rPr>
                <a:t>Capture – marquage de M</a:t>
              </a:r>
              <a:r>
                <a:rPr lang="fr-CH" altLang="fr-FR" b="1" baseline="-25000" dirty="0">
                  <a:solidFill>
                    <a:srgbClr val="000000"/>
                  </a:solidFill>
                </a:rPr>
                <a:t> </a:t>
              </a:r>
              <a:r>
                <a:rPr lang="fr-CH" altLang="fr-FR" b="1" dirty="0" err="1">
                  <a:solidFill>
                    <a:srgbClr val="000000"/>
                  </a:solidFill>
                </a:rPr>
                <a:t>indiv</a:t>
              </a:r>
              <a:r>
                <a:rPr lang="fr-CH" altLang="fr-FR" b="1" dirty="0">
                  <a:solidFill>
                    <a:srgbClr val="000000"/>
                  </a:solidFill>
                </a:rPr>
                <a:t>.</a:t>
              </a:r>
              <a:endParaRPr lang="fr-FR" altLang="fr-FR" b="1" dirty="0">
                <a:solidFill>
                  <a:srgbClr val="000000"/>
                </a:solidFill>
              </a:endParaRPr>
            </a:p>
          </p:txBody>
        </p:sp>
        <p:grpSp>
          <p:nvGrpSpPr>
            <p:cNvPr id="66" name="Group 67"/>
            <p:cNvGrpSpPr>
              <a:grpSpLocks/>
            </p:cNvGrpSpPr>
            <p:nvPr/>
          </p:nvGrpSpPr>
          <p:grpSpPr bwMode="auto">
            <a:xfrm rot="11197297">
              <a:off x="5223664" y="3868907"/>
              <a:ext cx="3199799" cy="1496345"/>
              <a:chOff x="1066" y="1888"/>
              <a:chExt cx="1088" cy="817"/>
            </a:xfrm>
          </p:grpSpPr>
          <p:sp>
            <p:nvSpPr>
              <p:cNvPr id="74" name="Oval 68"/>
              <p:cNvSpPr>
                <a:spLocks noChangeArrowheads="1"/>
              </p:cNvSpPr>
              <p:nvPr/>
            </p:nvSpPr>
            <p:spPr bwMode="auto">
              <a:xfrm>
                <a:off x="1066" y="2024"/>
                <a:ext cx="908" cy="68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69"/>
              <p:cNvSpPr>
                <a:spLocks noChangeShapeType="1"/>
              </p:cNvSpPr>
              <p:nvPr/>
            </p:nvSpPr>
            <p:spPr bwMode="auto">
              <a:xfrm flipV="1">
                <a:off x="1837" y="1888"/>
                <a:ext cx="317" cy="227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" name="Text Box 82"/>
            <p:cNvSpPr txBox="1">
              <a:spLocks noChangeArrowheads="1"/>
            </p:cNvSpPr>
            <p:nvPr/>
          </p:nvSpPr>
          <p:spPr bwMode="auto">
            <a:xfrm>
              <a:off x="2578610" y="6284684"/>
              <a:ext cx="380104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altLang="fr-FR" b="1" dirty="0">
                  <a:solidFill>
                    <a:srgbClr val="000000"/>
                  </a:solidFill>
                </a:rPr>
                <a:t>Capture de </a:t>
              </a:r>
              <a:r>
                <a:rPr lang="fr-CH" altLang="fr-FR" b="1" i="1" dirty="0">
                  <a:solidFill>
                    <a:srgbClr val="000000"/>
                  </a:solidFill>
                </a:rPr>
                <a:t>n</a:t>
              </a:r>
              <a:r>
                <a:rPr lang="fr-CH" altLang="fr-FR" b="1" baseline="-25000" dirty="0">
                  <a:solidFill>
                    <a:srgbClr val="000000"/>
                  </a:solidFill>
                </a:rPr>
                <a:t> </a:t>
              </a:r>
              <a:r>
                <a:rPr lang="fr-CH" altLang="fr-FR" b="1" dirty="0">
                  <a:solidFill>
                    <a:srgbClr val="000000"/>
                  </a:solidFill>
                </a:rPr>
                <a:t>individus,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altLang="fr-FR" b="1" dirty="0">
                  <a:solidFill>
                    <a:srgbClr val="000000"/>
                  </a:solidFill>
                </a:rPr>
                <a:t>dont </a:t>
              </a:r>
              <a:r>
                <a:rPr lang="fr-CH" altLang="fr-FR" b="1" i="1" dirty="0">
                  <a:solidFill>
                    <a:srgbClr val="000000"/>
                  </a:solidFill>
                </a:rPr>
                <a:t>x</a:t>
              </a:r>
              <a:r>
                <a:rPr lang="fr-CH" altLang="fr-FR" b="1" dirty="0">
                  <a:solidFill>
                    <a:srgbClr val="000000"/>
                  </a:solidFill>
                </a:rPr>
                <a:t> sont marqués (recapture)</a:t>
              </a:r>
              <a:endParaRPr lang="fr-FR" altLang="fr-FR" b="1" dirty="0">
                <a:solidFill>
                  <a:srgbClr val="000000"/>
                </a:solidFill>
              </a:endParaRPr>
            </a:p>
          </p:txBody>
        </p:sp>
        <p:pic>
          <p:nvPicPr>
            <p:cNvPr id="68" name="Picture 85" descr="Truite%20(adulte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5292447"/>
              <a:ext cx="687387" cy="28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86" descr="Truite%20(adulte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4986060"/>
              <a:ext cx="687387" cy="28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87" descr="Truite%20(adulte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613" y="5635347"/>
              <a:ext cx="687387" cy="28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" name="Group 88"/>
            <p:cNvGrpSpPr>
              <a:grpSpLocks/>
            </p:cNvGrpSpPr>
            <p:nvPr/>
          </p:nvGrpSpPr>
          <p:grpSpPr bwMode="auto">
            <a:xfrm>
              <a:off x="4428700" y="5271466"/>
              <a:ext cx="787399" cy="574676"/>
              <a:chOff x="2498" y="1604"/>
              <a:chExt cx="496" cy="362"/>
            </a:xfrm>
          </p:grpSpPr>
          <p:pic>
            <p:nvPicPr>
              <p:cNvPr id="72" name="Picture 89" descr="Truite%20(adulte)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1" y="1604"/>
                <a:ext cx="433" cy="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Oval 90"/>
              <p:cNvSpPr>
                <a:spLocks noChangeArrowheads="1"/>
              </p:cNvSpPr>
              <p:nvPr/>
            </p:nvSpPr>
            <p:spPr bwMode="auto">
              <a:xfrm>
                <a:off x="2698" y="1678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90"/>
              <p:cNvSpPr>
                <a:spLocks noChangeArrowheads="1"/>
              </p:cNvSpPr>
              <p:nvPr/>
            </p:nvSpPr>
            <p:spPr bwMode="auto">
              <a:xfrm>
                <a:off x="2498" y="1920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7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5700" y="4757807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350" y="5465086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481" y="5501599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042" y="5846142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52" descr="Truite%20(adulte)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367" y="5861411"/>
              <a:ext cx="838132" cy="34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292619" y="868650"/>
            <a:ext cx="8167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 dirty="0">
                <a:solidFill>
                  <a:srgbClr val="000000"/>
                </a:solidFill>
              </a:rPr>
              <a:t>Taille de la population </a:t>
            </a:r>
            <a:r>
              <a:rPr lang="fr-CH" altLang="fr-FR" sz="2000" b="1" i="1" dirty="0">
                <a:solidFill>
                  <a:srgbClr val="000000"/>
                </a:solidFill>
              </a:rPr>
              <a:t>N</a:t>
            </a:r>
            <a:r>
              <a:rPr lang="fr-CH" altLang="fr-FR" sz="2000" b="1" dirty="0">
                <a:solidFill>
                  <a:srgbClr val="000000"/>
                </a:solidFill>
              </a:rPr>
              <a:t> : Capture – Marquage – Recapture (CMR)</a:t>
            </a:r>
            <a:endParaRPr lang="fr-FR" altLang="fr-FR" sz="2000" b="1" dirty="0">
              <a:solidFill>
                <a:srgbClr val="000000"/>
              </a:solidFill>
            </a:endParaRPr>
          </a:p>
        </p:txBody>
      </p:sp>
      <p:grpSp>
        <p:nvGrpSpPr>
          <p:cNvPr id="88" name="Groupe 87"/>
          <p:cNvGrpSpPr/>
          <p:nvPr/>
        </p:nvGrpSpPr>
        <p:grpSpPr>
          <a:xfrm>
            <a:off x="287959" y="5401434"/>
            <a:ext cx="2009775" cy="1134407"/>
            <a:chOff x="6594673" y="5539060"/>
            <a:chExt cx="2009775" cy="1134407"/>
          </a:xfrm>
        </p:grpSpPr>
        <p:sp>
          <p:nvSpPr>
            <p:cNvPr id="84" name="Text Box 26"/>
            <p:cNvSpPr txBox="1">
              <a:spLocks noChangeArrowheads="1"/>
            </p:cNvSpPr>
            <p:nvPr/>
          </p:nvSpPr>
          <p:spPr bwMode="auto">
            <a:xfrm>
              <a:off x="6594673" y="5845447"/>
              <a:ext cx="85311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CH" altLang="fr-FR" sz="2800" i="1" dirty="0">
                  <a:solidFill>
                    <a:srgbClr val="000000"/>
                  </a:solidFill>
                </a:rPr>
                <a:t>N</a:t>
              </a:r>
              <a:r>
                <a:rPr lang="fr-CH" altLang="fr-FR" sz="2800" dirty="0">
                  <a:solidFill>
                    <a:srgbClr val="000000"/>
                  </a:solidFill>
                </a:rPr>
                <a:t> = </a:t>
              </a:r>
              <a:endParaRPr lang="fr-FR" altLang="fr-FR" sz="2800" dirty="0">
                <a:solidFill>
                  <a:srgbClr val="000000"/>
                </a:solidFill>
              </a:endParaRPr>
            </a:p>
          </p:txBody>
        </p:sp>
        <p:sp>
          <p:nvSpPr>
            <p:cNvPr id="85" name="Text Box 27"/>
            <p:cNvSpPr txBox="1">
              <a:spLocks noChangeArrowheads="1"/>
            </p:cNvSpPr>
            <p:nvPr/>
          </p:nvSpPr>
          <p:spPr bwMode="auto">
            <a:xfrm>
              <a:off x="7513836" y="5539060"/>
              <a:ext cx="9829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CH" altLang="fr-FR" sz="2800" i="1">
                  <a:solidFill>
                    <a:srgbClr val="000000"/>
                  </a:solidFill>
                </a:rPr>
                <a:t>n</a:t>
              </a:r>
              <a:r>
                <a:rPr lang="fr-CH" altLang="fr-FR" sz="2800">
                  <a:solidFill>
                    <a:srgbClr val="000000"/>
                  </a:solidFill>
                </a:rPr>
                <a:t> . M</a:t>
              </a:r>
              <a:endParaRPr lang="fr-FR" altLang="fr-FR" sz="2800" baseline="30000">
                <a:solidFill>
                  <a:srgbClr val="000000"/>
                </a:solidFill>
              </a:endParaRPr>
            </a:p>
          </p:txBody>
        </p:sp>
        <p:sp>
          <p:nvSpPr>
            <p:cNvPr id="86" name="Text Box 28"/>
            <p:cNvSpPr txBox="1">
              <a:spLocks noChangeArrowheads="1"/>
            </p:cNvSpPr>
            <p:nvPr/>
          </p:nvSpPr>
          <p:spPr bwMode="auto">
            <a:xfrm>
              <a:off x="7777361" y="6150247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fr-CH" altLang="fr-FR" sz="2800" i="1">
                  <a:solidFill>
                    <a:srgbClr val="000000"/>
                  </a:solidFill>
                </a:rPr>
                <a:t>x</a:t>
              </a:r>
              <a:endParaRPr lang="fr-FR" altLang="fr-FR" sz="2800" i="1" baseline="30000">
                <a:solidFill>
                  <a:srgbClr val="000000"/>
                </a:solidFill>
              </a:endParaRPr>
            </a:p>
          </p:txBody>
        </p:sp>
        <p:sp>
          <p:nvSpPr>
            <p:cNvPr id="87" name="Line 29"/>
            <p:cNvSpPr>
              <a:spLocks noChangeShapeType="1"/>
            </p:cNvSpPr>
            <p:nvPr/>
          </p:nvSpPr>
          <p:spPr bwMode="auto">
            <a:xfrm>
              <a:off x="7380486" y="6104210"/>
              <a:ext cx="12239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srgbClr val="000000"/>
                </a:solidFill>
              </a:endParaRPr>
            </a:p>
          </p:txBody>
        </p:sp>
      </p:grpSp>
      <p:sp>
        <p:nvSpPr>
          <p:cNvPr id="89" name="Flèche droite 88"/>
          <p:cNvSpPr/>
          <p:nvPr/>
        </p:nvSpPr>
        <p:spPr>
          <a:xfrm flipH="1">
            <a:off x="2611112" y="5569208"/>
            <a:ext cx="320370" cy="7108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90" name="Rectangle 2"/>
          <p:cNvSpPr>
            <a:spLocks noChangeArrowheads="1"/>
          </p:cNvSpPr>
          <p:nvPr/>
        </p:nvSpPr>
        <p:spPr bwMode="auto">
          <a:xfrm>
            <a:off x="250825" y="116632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 dirty="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 dirty="0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9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6665" y="309279"/>
            <a:ext cx="487363" cy="487363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3876" y="1025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2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7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260648"/>
            <a:ext cx="8229600" cy="720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CH" altLang="fr-FR" dirty="0">
                <a:solidFill>
                  <a:srgbClr val="FFC000"/>
                </a:solidFill>
                <a:latin typeface="Calibri" pitchFamily="34" charset="0"/>
              </a:rPr>
              <a:t>Plan du cours</a:t>
            </a:r>
            <a:endParaRPr lang="fr-FR" altLang="fr-FR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1116657" y="1196752"/>
            <a:ext cx="7343775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5000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fr-CH" altLang="fr-FR" b="1" noProof="1">
                <a:solidFill>
                  <a:srgbClr val="000000"/>
                </a:solidFill>
              </a:rPr>
              <a:t>Ecologie des populations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2.1	Introduction &amp; Définition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2.2	Structures de population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2.2.1	Densité / Biomasse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2.2.2	Structure spatiale	</a:t>
            </a:r>
          </a:p>
          <a:p>
            <a:pPr lvl="2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2.2.3	Structure démographique	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</a:t>
            </a:r>
            <a:r>
              <a:rPr lang="fr-CH" altLang="fr-FR" sz="1400" b="1" noProof="1">
                <a:solidFill>
                  <a:srgbClr val="000000"/>
                </a:solidFill>
              </a:rPr>
              <a:t>2.2.4	Structure génétique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endParaRPr lang="fr-CH" altLang="fr-FR" sz="14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600" b="1" noProof="1">
                <a:solidFill>
                  <a:srgbClr val="000000"/>
                </a:solidFill>
              </a:rPr>
              <a:t>2.</a:t>
            </a:r>
            <a:r>
              <a:rPr lang="fr-CH" altLang="fr-FR" sz="1600" b="1" dirty="0">
                <a:solidFill>
                  <a:srgbClr val="000000"/>
                </a:solidFill>
              </a:rPr>
              <a:t>3</a:t>
            </a:r>
            <a:r>
              <a:rPr lang="fr-CH" altLang="fr-FR" sz="1600" b="1" noProof="1">
                <a:solidFill>
                  <a:srgbClr val="000000"/>
                </a:solidFill>
              </a:rPr>
              <a:t>	Dynamique temporelle</a:t>
            </a:r>
            <a:endParaRPr lang="fr-CH" altLang="fr-FR" sz="16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noProof="1">
                <a:solidFill>
                  <a:srgbClr val="000000"/>
                </a:solidFill>
              </a:rPr>
              <a:t>	 2.</a:t>
            </a:r>
            <a:r>
              <a:rPr lang="fr-CH" altLang="fr-FR" sz="1400" b="1" dirty="0">
                <a:solidFill>
                  <a:srgbClr val="000000"/>
                </a:solidFill>
              </a:rPr>
              <a:t>3</a:t>
            </a:r>
            <a:r>
              <a:rPr lang="fr-CH" altLang="fr-FR" sz="1400" b="1" noProof="1">
                <a:solidFill>
                  <a:srgbClr val="000000"/>
                </a:solidFill>
              </a:rPr>
              <a:t>.1	Variabilité des effectifs</a:t>
            </a:r>
            <a:endParaRPr lang="fr-CH" altLang="fr-FR" sz="1400" b="1" dirty="0">
              <a:solidFill>
                <a:srgbClr val="000000"/>
              </a:solidFill>
            </a:endParaRP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 2.3.2	Croissance exponentielle</a:t>
            </a:r>
          </a:p>
          <a:p>
            <a:pPr lvl="1" algn="just" fontAlgn="base">
              <a:spcBef>
                <a:spcPct val="5000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000000"/>
                </a:solidFill>
              </a:rPr>
              <a:t>	 2.3.3	Croissance logistique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03648" y="1816696"/>
            <a:ext cx="5832648" cy="1775370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6750" y="1117377"/>
            <a:ext cx="487363" cy="487363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6749" y="191683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8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71"/>
    </mc:Choice>
    <mc:Fallback xmlns="">
      <p:transition spd="slow" advTm="5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7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0336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95288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4000">
                <a:solidFill>
                  <a:srgbClr val="FF6600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68313" y="1412875"/>
            <a:ext cx="819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000000"/>
                </a:solidFill>
              </a:rPr>
              <a:t>Population</a:t>
            </a:r>
            <a:r>
              <a:rPr lang="fr-CH" altLang="fr-FR" sz="1800">
                <a:solidFill>
                  <a:srgbClr val="000000"/>
                </a:solidFill>
              </a:rPr>
              <a:t> = ensemble d’individus d’une espèce rencontrés en un lieu donné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755650" y="3013075"/>
            <a:ext cx="1368425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FFFFFF"/>
                </a:solidFill>
              </a:rPr>
              <a:t>Individu</a:t>
            </a:r>
            <a:endParaRPr lang="fr-FR" altLang="fr-FR" sz="1800" b="1">
              <a:solidFill>
                <a:srgbClr val="FFFFFF"/>
              </a:solidFill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755650" y="4238625"/>
            <a:ext cx="1368425" cy="36671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FFFFFF"/>
                </a:solidFill>
              </a:rPr>
              <a:t>Population</a:t>
            </a:r>
            <a:endParaRPr lang="fr-FR" altLang="fr-FR" sz="1800" b="1">
              <a:solidFill>
                <a:srgbClr val="FFFFFF"/>
              </a:solidFill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755650" y="5462588"/>
            <a:ext cx="1428750" cy="366712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FFFFFF"/>
                </a:solidFill>
              </a:rPr>
              <a:t>Biocœnose</a:t>
            </a:r>
            <a:endParaRPr lang="fr-FR" altLang="fr-FR" sz="1800" b="1">
              <a:solidFill>
                <a:srgbClr val="FFFFFF"/>
              </a:solidFill>
            </a:endParaRPr>
          </a:p>
        </p:txBody>
      </p:sp>
      <p:pic>
        <p:nvPicPr>
          <p:cNvPr id="4122" name="Picture 26" descr="Fleur de Coquelic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654300"/>
            <a:ext cx="6238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28" descr="prairie de coquelico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71913"/>
            <a:ext cx="16573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 descr="coquelico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091113"/>
            <a:ext cx="165735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7" name="AutoShape 31"/>
          <p:cNvSpPr>
            <a:spLocks noChangeArrowheads="1"/>
          </p:cNvSpPr>
          <p:nvPr/>
        </p:nvSpPr>
        <p:spPr bwMode="auto">
          <a:xfrm>
            <a:off x="1403350" y="3517900"/>
            <a:ext cx="144463" cy="647700"/>
          </a:xfrm>
          <a:prstGeom prst="upDownArrow">
            <a:avLst>
              <a:gd name="adj1" fmla="val 50000"/>
              <a:gd name="adj2" fmla="val 8967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>
              <a:solidFill>
                <a:srgbClr val="FFFFFF"/>
              </a:solidFill>
            </a:endParaRPr>
          </a:p>
        </p:txBody>
      </p:sp>
      <p:sp>
        <p:nvSpPr>
          <p:cNvPr id="4128" name="AutoShape 32"/>
          <p:cNvSpPr>
            <a:spLocks noChangeArrowheads="1"/>
          </p:cNvSpPr>
          <p:nvPr/>
        </p:nvSpPr>
        <p:spPr bwMode="auto">
          <a:xfrm>
            <a:off x="1403350" y="4722813"/>
            <a:ext cx="144463" cy="647700"/>
          </a:xfrm>
          <a:prstGeom prst="upDownArrow">
            <a:avLst>
              <a:gd name="adj1" fmla="val 50000"/>
              <a:gd name="adj2" fmla="val 8967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>
              <a:solidFill>
                <a:srgbClr val="FFFFFF"/>
              </a:solidFill>
            </a:endParaRPr>
          </a:p>
        </p:txBody>
      </p:sp>
      <p:cxnSp>
        <p:nvCxnSpPr>
          <p:cNvPr id="4129" name="AutoShape 33"/>
          <p:cNvCxnSpPr>
            <a:cxnSpLocks noChangeShapeType="1"/>
          </p:cNvCxnSpPr>
          <p:nvPr/>
        </p:nvCxnSpPr>
        <p:spPr bwMode="auto">
          <a:xfrm>
            <a:off x="4067175" y="4478338"/>
            <a:ext cx="1584325" cy="503237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30" name="AutoShape 34"/>
          <p:cNvCxnSpPr>
            <a:cxnSpLocks noChangeShapeType="1"/>
          </p:cNvCxnSpPr>
          <p:nvPr/>
        </p:nvCxnSpPr>
        <p:spPr bwMode="auto">
          <a:xfrm flipV="1">
            <a:off x="4067175" y="3902075"/>
            <a:ext cx="1584325" cy="50482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5683250" y="3708400"/>
            <a:ext cx="3384550" cy="366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000000"/>
                </a:solidFill>
              </a:rPr>
              <a:t>Dynamique spatio-temporelle</a:t>
            </a:r>
            <a:endParaRPr lang="fr-FR" altLang="fr-FR" sz="1800" b="1">
              <a:solidFill>
                <a:srgbClr val="000000"/>
              </a:solidFill>
            </a:endParaRP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5691188" y="4659313"/>
            <a:ext cx="2952750" cy="641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000000"/>
                </a:solidFill>
              </a:rPr>
              <a:t>Caractéristiques propres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b="1">
                <a:solidFill>
                  <a:srgbClr val="000000"/>
                </a:solidFill>
              </a:rPr>
              <a:t>= structure</a:t>
            </a:r>
            <a:endParaRPr lang="fr-FR" altLang="fr-FR" sz="1800" b="1">
              <a:solidFill>
                <a:srgbClr val="000000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8594" y="664368"/>
            <a:ext cx="487363" cy="487363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8595" y="2011561"/>
            <a:ext cx="487363" cy="487363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8595" y="2692846"/>
            <a:ext cx="487363" cy="487363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395288" y="3068066"/>
            <a:ext cx="0" cy="2709417"/>
          </a:xfrm>
          <a:prstGeom prst="straightConnector1">
            <a:avLst/>
          </a:prstGeom>
          <a:ln w="7620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2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415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5288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4000">
                <a:solidFill>
                  <a:srgbClr val="FF6600"/>
                </a:solidFill>
                <a:latin typeface="Calibri" pitchFamily="34" charset="0"/>
              </a:rPr>
              <a:t>Introduction</a:t>
            </a:r>
          </a:p>
        </p:txBody>
      </p:sp>
      <p:pic>
        <p:nvPicPr>
          <p:cNvPr id="6148" name="Picture 4" descr="graph showing decline in total crab abunance 1990-2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49408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blue_crab_on_market_in_piraeus_-_callinectes_sapidus_rathbun_20020819-317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94088"/>
            <a:ext cx="34448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0688" y="6157913"/>
            <a:ext cx="292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FFFFFF"/>
                </a:solidFill>
              </a:rPr>
              <a:t>Chesapeake Bay blue crab</a:t>
            </a: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8313" y="1196975"/>
            <a:ext cx="290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000000"/>
                </a:solidFill>
              </a:rPr>
              <a:t>Dynamique temporelle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813050" y="1808163"/>
            <a:ext cx="1089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>
                <a:solidFill>
                  <a:srgbClr val="000000"/>
                </a:solidFill>
              </a:rPr>
              <a:t>Stabilité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811463" y="2216150"/>
            <a:ext cx="1385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>
                <a:solidFill>
                  <a:srgbClr val="000000"/>
                </a:solidFill>
              </a:rPr>
              <a:t>Diminution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820988" y="2638425"/>
            <a:ext cx="1751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>
                <a:solidFill>
                  <a:srgbClr val="000000"/>
                </a:solidFill>
              </a:rPr>
              <a:t>Augmentation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2268538" y="2008188"/>
            <a:ext cx="4318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2268538" y="2425700"/>
            <a:ext cx="4318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2268538" y="2852738"/>
            <a:ext cx="431800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6158" name="AutoShape 14"/>
          <p:cNvSpPr>
            <a:spLocks/>
          </p:cNvSpPr>
          <p:nvPr/>
        </p:nvSpPr>
        <p:spPr bwMode="auto">
          <a:xfrm>
            <a:off x="4859338" y="1844675"/>
            <a:ext cx="144462" cy="1152525"/>
          </a:xfrm>
          <a:prstGeom prst="rightBrace">
            <a:avLst>
              <a:gd name="adj1" fmla="val 66484"/>
              <a:gd name="adj2" fmla="val 50000"/>
            </a:avLst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>
              <a:solidFill>
                <a:srgbClr val="000000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5067300" y="2214563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dirty="0">
                <a:solidFill>
                  <a:srgbClr val="000000"/>
                </a:solidFill>
              </a:rPr>
              <a:t>A quelle </a:t>
            </a:r>
            <a:r>
              <a:rPr lang="fr-CH" altLang="fr-FR" sz="2000" b="1" dirty="0">
                <a:solidFill>
                  <a:srgbClr val="000000"/>
                </a:solidFill>
              </a:rPr>
              <a:t>échelle de temps</a:t>
            </a:r>
            <a:r>
              <a:rPr lang="fr-CH" altLang="fr-FR" sz="2000" dirty="0">
                <a:solidFill>
                  <a:srgbClr val="000000"/>
                </a:solidFill>
              </a:rPr>
              <a:t> ?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572000" y="4724400"/>
            <a:ext cx="19446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6443663" y="5300663"/>
            <a:ext cx="20161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4572000" y="4652963"/>
            <a:ext cx="381635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0987" y="447675"/>
            <a:ext cx="487363" cy="487363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0986" y="1196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9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95288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4000" dirty="0">
                <a:solidFill>
                  <a:srgbClr val="FF6600"/>
                </a:solidFill>
                <a:latin typeface="Calibri" pitchFamily="34" charset="0"/>
              </a:rPr>
              <a:t>Introduction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68313" y="1268413"/>
            <a:ext cx="2906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000000"/>
                </a:solidFill>
              </a:rPr>
              <a:t>Dynamique temporelle</a:t>
            </a:r>
            <a:endParaRPr lang="fr-FR" altLang="fr-FR" sz="1800">
              <a:solidFill>
                <a:srgbClr val="000000"/>
              </a:solidFill>
            </a:endParaRPr>
          </a:p>
        </p:txBody>
      </p:sp>
      <p:pic>
        <p:nvPicPr>
          <p:cNvPr id="6148" name="Picture 4" descr="Red-headed Woodpecker Population Trend 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563813"/>
            <a:ext cx="53292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Red-headed Woodpec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24241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usgs%20Red-headed%20Woodpeck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92625"/>
            <a:ext cx="244951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5450" y="664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7380"/>
            <a:ext cx="41370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6212218"/>
            <a:ext cx="2607501" cy="55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b="10732"/>
          <a:stretch/>
        </p:blipFill>
        <p:spPr bwMode="auto">
          <a:xfrm>
            <a:off x="2817225" y="447380"/>
            <a:ext cx="71182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5" r="20051"/>
          <a:stretch/>
        </p:blipFill>
        <p:spPr bwMode="auto">
          <a:xfrm>
            <a:off x="7697372" y="482279"/>
            <a:ext cx="865122" cy="6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2" t="7608" r="1590"/>
          <a:stretch/>
        </p:blipFill>
        <p:spPr bwMode="auto">
          <a:xfrm>
            <a:off x="2667000" y="1734839"/>
            <a:ext cx="862052" cy="73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76" y="1704709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6" t="18099" r="26437" b="12516"/>
          <a:stretch/>
        </p:blipFill>
        <p:spPr bwMode="auto">
          <a:xfrm>
            <a:off x="2667000" y="2937933"/>
            <a:ext cx="862052" cy="89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9715" r="16384" b="9168"/>
          <a:stretch/>
        </p:blipFill>
        <p:spPr bwMode="auto">
          <a:xfrm>
            <a:off x="7700913" y="2958275"/>
            <a:ext cx="941296" cy="68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24" y="4170286"/>
            <a:ext cx="80822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r="10802" b="9338"/>
          <a:stretch/>
        </p:blipFill>
        <p:spPr bwMode="auto">
          <a:xfrm>
            <a:off x="7701766" y="4170783"/>
            <a:ext cx="940443" cy="75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r="14568"/>
          <a:stretch/>
        </p:blipFill>
        <p:spPr bwMode="auto">
          <a:xfrm>
            <a:off x="2667000" y="5383544"/>
            <a:ext cx="862052" cy="7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/>
          <a:stretch/>
        </p:blipFill>
        <p:spPr bwMode="auto">
          <a:xfrm>
            <a:off x="7701766" y="5383544"/>
            <a:ext cx="971820" cy="63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79512" y="188912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4000" dirty="0">
                <a:solidFill>
                  <a:srgbClr val="FF6600"/>
                </a:solidFill>
                <a:latin typeface="Calibri" pitchFamily="34" charset="0"/>
              </a:rPr>
              <a:t>Exemples</a:t>
            </a: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01239" y="420686"/>
            <a:ext cx="487363" cy="487363"/>
          </a:xfrm>
          <a:prstGeom prst="rect">
            <a:avLst/>
          </a:prstGeom>
        </p:spPr>
      </p:pic>
      <p:pic>
        <p:nvPicPr>
          <p:cNvPr id="37902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1591781" cy="238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72166" y="4836331"/>
            <a:ext cx="1691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" dirty="0" err="1">
                <a:solidFill>
                  <a:srgbClr val="000000"/>
                </a:solidFill>
              </a:rPr>
              <a:t>Lande</a:t>
            </a:r>
            <a:r>
              <a:rPr lang="en-US" sz="600" dirty="0">
                <a:solidFill>
                  <a:srgbClr val="000000"/>
                </a:solidFill>
              </a:rPr>
              <a:t>, R., Engen, S., &amp; </a:t>
            </a:r>
            <a:r>
              <a:rPr lang="en-US" sz="600" dirty="0" err="1">
                <a:solidFill>
                  <a:srgbClr val="000000"/>
                </a:solidFill>
              </a:rPr>
              <a:t>Saether</a:t>
            </a:r>
            <a:r>
              <a:rPr lang="en-US" sz="600" dirty="0">
                <a:solidFill>
                  <a:srgbClr val="000000"/>
                </a:solidFill>
              </a:rPr>
              <a:t>, B. E. (2003). </a:t>
            </a:r>
            <a:r>
              <a:rPr lang="en-US" sz="600" i="1" dirty="0">
                <a:solidFill>
                  <a:srgbClr val="000000"/>
                </a:solidFill>
              </a:rPr>
              <a:t>Stochastic population dynamics in ecology and conservation</a:t>
            </a:r>
            <a:r>
              <a:rPr lang="en-US" sz="600" dirty="0">
                <a:solidFill>
                  <a:srgbClr val="000000"/>
                </a:solidFill>
              </a:rPr>
              <a:t>. Oxford University Press on Demand.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7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23850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 dirty="0">
                <a:solidFill>
                  <a:srgbClr val="FF6600"/>
                </a:solidFill>
                <a:latin typeface="Calibri" pitchFamily="34" charset="0"/>
              </a:rPr>
              <a:t>Structures de population</a:t>
            </a:r>
            <a:endParaRPr lang="fr-FR" altLang="fr-FR" sz="4000" dirty="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412875"/>
            <a:ext cx="594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000000"/>
                </a:solidFill>
              </a:rPr>
              <a:t>= caractéristiques intrinsèques de la population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2484438" y="2420938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184525" y="2708275"/>
            <a:ext cx="3557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Répartition spatiale des individus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2484438" y="2898775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3184525" y="2232025"/>
            <a:ext cx="215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Densité / Biomasse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2484438" y="3376613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3184525" y="3184525"/>
            <a:ext cx="276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Structure démographique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2484438" y="3854450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3184525" y="36576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Sex-ratio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2484438" y="4332288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3184525" y="4135438"/>
            <a:ext cx="287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Taux de natalité / mortalité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2484438" y="4810125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184525" y="4613275"/>
            <a:ext cx="337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Taux d’immigration / émigration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2484438" y="5281613"/>
            <a:ext cx="503237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3184525" y="5084763"/>
            <a:ext cx="217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000000"/>
                </a:solidFill>
              </a:rPr>
              <a:t>Structure génétique</a:t>
            </a:r>
            <a:endParaRPr lang="fr-FR" altLang="fr-FR" sz="1800">
              <a:solidFill>
                <a:srgbClr val="000000"/>
              </a:solidFill>
            </a:endParaRP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663575" y="5897563"/>
            <a:ext cx="4322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Varient dans le temps et dans l’espace…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6250" y="304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50825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1403648" y="987077"/>
            <a:ext cx="7364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dirty="0">
                <a:solidFill>
                  <a:srgbClr val="000000"/>
                </a:solidFill>
              </a:rPr>
              <a:t>Nombre d’individus (ou biomasse) par unité de surface / volume</a:t>
            </a:r>
            <a:endParaRPr lang="fr-FR" altLang="fr-FR" sz="2000" dirty="0">
              <a:solidFill>
                <a:srgbClr val="000000"/>
              </a:solidFill>
            </a:endParaRPr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>
            <a:off x="669925" y="1185515"/>
            <a:ext cx="503238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000000"/>
              </a:solidFill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323528" y="1628800"/>
            <a:ext cx="849674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 dirty="0">
                <a:solidFill>
                  <a:srgbClr val="000000"/>
                </a:solidFill>
              </a:rPr>
              <a:t>Dépend de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r>
              <a:rPr lang="fr-CH" altLang="fr-FR" sz="1800" dirty="0">
                <a:solidFill>
                  <a:srgbClr val="000000"/>
                </a:solidFill>
              </a:rPr>
              <a:t>	- la taille de l’animal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r>
              <a:rPr lang="fr-CH" altLang="fr-FR" sz="1800" dirty="0">
                <a:solidFill>
                  <a:srgbClr val="000000"/>
                </a:solidFill>
              </a:rPr>
              <a:t>	- son régime alimentaire / utilisation des ressources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endParaRPr lang="fr-CH" altLang="fr-FR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542925" algn="l"/>
              </a:tabLst>
            </a:pPr>
            <a:r>
              <a:rPr lang="fr-CH" altLang="fr-FR" sz="1800" dirty="0">
                <a:solidFill>
                  <a:srgbClr val="000000"/>
                </a:solidFill>
              </a:rPr>
              <a:t>	- son éthologie, notamment comportement social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15" y="2276871"/>
            <a:ext cx="2354913" cy="11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63897" y="3218785"/>
            <a:ext cx="10358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600" i="1" dirty="0" err="1">
                <a:solidFill>
                  <a:srgbClr val="FFFFFF"/>
                </a:solidFill>
              </a:rPr>
              <a:t>Physeter</a:t>
            </a:r>
            <a:r>
              <a:rPr lang="fr-CH" sz="600" i="1" dirty="0">
                <a:solidFill>
                  <a:srgbClr val="FFFFFF"/>
                </a:solidFill>
              </a:rPr>
              <a:t> </a:t>
            </a:r>
            <a:r>
              <a:rPr lang="fr-CH" sz="600" i="1" dirty="0" err="1">
                <a:solidFill>
                  <a:srgbClr val="FFFFFF"/>
                </a:solidFill>
              </a:rPr>
              <a:t>macrocephalus</a:t>
            </a:r>
            <a:endParaRPr lang="fr-CH" sz="600" i="1" dirty="0">
              <a:solidFill>
                <a:srgbClr val="FFFFFF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70" y="2276872"/>
            <a:ext cx="2253158" cy="11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06" y="3931902"/>
            <a:ext cx="2306563" cy="115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66" y="3923834"/>
            <a:ext cx="2016026" cy="113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 b="7394"/>
          <a:stretch/>
        </p:blipFill>
        <p:spPr bwMode="auto">
          <a:xfrm>
            <a:off x="3717330" y="5599118"/>
            <a:ext cx="2058714" cy="11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 b="7483"/>
          <a:stretch/>
        </p:blipFill>
        <p:spPr bwMode="auto">
          <a:xfrm>
            <a:off x="6129115" y="5599118"/>
            <a:ext cx="2051422" cy="115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130" y="450262"/>
            <a:ext cx="487363" cy="487363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131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6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50825" y="188913"/>
            <a:ext cx="7772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4000">
                <a:solidFill>
                  <a:srgbClr val="FF6600"/>
                </a:solidFill>
                <a:latin typeface="Calibri" pitchFamily="34" charset="0"/>
              </a:rPr>
              <a:t>Densité / Biomasse</a:t>
            </a:r>
            <a:endParaRPr lang="fr-FR" altLang="fr-FR" sz="4000">
              <a:solidFill>
                <a:srgbClr val="FF6600"/>
              </a:solidFill>
              <a:latin typeface="Calibri" pitchFamily="34" charset="0"/>
            </a:endParaRP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2051050" y="1268413"/>
            <a:ext cx="520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000000"/>
                </a:solidFill>
              </a:rPr>
              <a:t>Estimation de la densité d’une population</a:t>
            </a:r>
            <a:endParaRPr lang="fr-FR" altLang="fr-FR" sz="2000" b="1">
              <a:solidFill>
                <a:srgbClr val="000000"/>
              </a:solidFill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4044950" y="2349500"/>
            <a:ext cx="1228725" cy="3968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000" b="1">
                <a:solidFill>
                  <a:srgbClr val="FFFFFF"/>
                </a:solidFill>
              </a:rPr>
              <a:t>Méthode</a:t>
            </a:r>
            <a:endParaRPr lang="fr-FR" altLang="fr-FR" sz="2000" b="1">
              <a:solidFill>
                <a:srgbClr val="FFFFFF"/>
              </a:solidFill>
            </a:endParaRP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250825" y="3317875"/>
            <a:ext cx="3714750" cy="64135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FFFFFF"/>
                </a:solidFill>
              </a:rPr>
              <a:t>Organisme sessile / peu mobile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FFFFFF"/>
                </a:solidFill>
              </a:rPr>
              <a:t>Effectif « dénombrable », « faible »</a:t>
            </a: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5232400" y="3311525"/>
            <a:ext cx="3803650" cy="64135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FFFFFF"/>
                </a:solidFill>
              </a:rPr>
              <a:t>Organisme mobile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1800">
                <a:solidFill>
                  <a:srgbClr val="FFFFFF"/>
                </a:solidFill>
              </a:rPr>
              <a:t>Effectif non dénombrable, important</a:t>
            </a:r>
            <a:endParaRPr lang="fr-FR" altLang="fr-FR" sz="1800">
              <a:solidFill>
                <a:srgbClr val="FFFFFF"/>
              </a:solidFill>
            </a:endParaRP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250825" y="4757738"/>
            <a:ext cx="3143250" cy="6413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>
                <a:solidFill>
                  <a:srgbClr val="FFFFFF"/>
                </a:solidFill>
              </a:rPr>
              <a:t>Estimation absolue d’effectifs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>
                <a:solidFill>
                  <a:srgbClr val="FFFFFF"/>
                </a:solidFill>
                <a:sym typeface="Wingdings" pitchFamily="2" charset="2"/>
              </a:rPr>
              <a:t> </a:t>
            </a:r>
            <a:r>
              <a:rPr lang="fr-CH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Comptage direct</a:t>
            </a:r>
            <a:endParaRPr 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6108700" y="4751388"/>
            <a:ext cx="2279650" cy="6413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>
                <a:solidFill>
                  <a:srgbClr val="FFFFFF"/>
                </a:solidFill>
              </a:rPr>
              <a:t>Estimation d’effectifs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H">
                <a:solidFill>
                  <a:srgbClr val="FFFFFF"/>
                </a:solidFill>
                <a:sym typeface="Wingdings" pitchFamily="2" charset="2"/>
              </a:rPr>
              <a:t> </a:t>
            </a:r>
            <a:r>
              <a:rPr lang="fr-CH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Echantillonnage</a:t>
            </a:r>
            <a:endParaRPr 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H="1">
            <a:off x="3635375" y="2806700"/>
            <a:ext cx="360363" cy="431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>
            <a:off x="5291138" y="2806700"/>
            <a:ext cx="360362" cy="431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>
            <a:off x="6443663" y="4175125"/>
            <a:ext cx="360362" cy="431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H="1">
            <a:off x="2627313" y="4175125"/>
            <a:ext cx="360362" cy="431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>
              <a:solidFill>
                <a:srgbClr val="FFFFFF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387" y="420687"/>
            <a:ext cx="487363" cy="487363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387" y="1665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8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38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Modèle par défaut">
  <a:themeElements>
    <a:clrScheme name="Modèle par défau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</Words>
  <Application>Microsoft Office PowerPoint</Application>
  <PresentationFormat>Affichage à l'écran (4:3)</PresentationFormat>
  <Paragraphs>129</Paragraphs>
  <Slides>13</Slides>
  <Notes>1</Notes>
  <HiddenSlides>0</HiddenSlides>
  <MMClips>20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Modèle par défaut</vt:lpstr>
      <vt:lpstr>Cours GN 1 – Sem. 2 Ecologie des Populations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GN 1 – Sem. 2 Ecologie des Populations</dc:title>
  <dc:creator>Cattaneo Franck</dc:creator>
  <cp:lastModifiedBy>Cattaneo Franck (HES)</cp:lastModifiedBy>
  <cp:revision>3</cp:revision>
  <dcterms:created xsi:type="dcterms:W3CDTF">2020-04-21T08:52:49Z</dcterms:created>
  <dcterms:modified xsi:type="dcterms:W3CDTF">2025-04-29T07:04:42Z</dcterms:modified>
</cp:coreProperties>
</file>