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ulin Alban (HES)" initials="MA(" lastIdx="1" clrIdx="0">
    <p:extLst>
      <p:ext uri="{19B8F6BF-5375-455C-9EA6-DF929625EA0E}">
        <p15:presenceInfo xmlns:p15="http://schemas.microsoft.com/office/powerpoint/2012/main" userId="S-1-5-21-2283794890-4084630835-3100488372-604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2" d="100"/>
          <a:sy n="112" d="100"/>
        </p:scale>
        <p:origin x="91" y="37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0-13T14:43:44.238" idx="1">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88BFE3-6C4D-451C-A196-3942346D69B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457194E-A697-42B7-9C09-5CA2B98C14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B96EFB2-9864-499F-B03D-E35F60FCE568}"/>
              </a:ext>
            </a:extLst>
          </p:cNvPr>
          <p:cNvSpPr>
            <a:spLocks noGrp="1"/>
          </p:cNvSpPr>
          <p:nvPr>
            <p:ph type="dt" sz="half" idx="10"/>
          </p:nvPr>
        </p:nvSpPr>
        <p:spPr/>
        <p:txBody>
          <a:bodyPr/>
          <a:lstStyle/>
          <a:p>
            <a:fld id="{3B5A1966-09E6-4808-9F28-907086BD5145}" type="datetimeFigureOut">
              <a:rPr lang="fr-FR" smtClean="0"/>
              <a:t>13/10/2023</a:t>
            </a:fld>
            <a:endParaRPr lang="fr-FR"/>
          </a:p>
        </p:txBody>
      </p:sp>
      <p:sp>
        <p:nvSpPr>
          <p:cNvPr id="5" name="Espace réservé du pied de page 4">
            <a:extLst>
              <a:ext uri="{FF2B5EF4-FFF2-40B4-BE49-F238E27FC236}">
                <a16:creationId xmlns:a16="http://schemas.microsoft.com/office/drawing/2014/main" id="{6E0071BB-B0A8-4D04-85EF-FF75366E930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27A5F90-5CE0-4C7E-ABB0-795CA700A98E}"/>
              </a:ext>
            </a:extLst>
          </p:cNvPr>
          <p:cNvSpPr>
            <a:spLocks noGrp="1"/>
          </p:cNvSpPr>
          <p:nvPr>
            <p:ph type="sldNum" sz="quarter" idx="12"/>
          </p:nvPr>
        </p:nvSpPr>
        <p:spPr/>
        <p:txBody>
          <a:bodyPr/>
          <a:lstStyle/>
          <a:p>
            <a:fld id="{93766D9C-1DFA-4344-9DBE-100F432802EA}" type="slidenum">
              <a:rPr lang="fr-FR" smtClean="0"/>
              <a:t>‹N°›</a:t>
            </a:fld>
            <a:endParaRPr lang="fr-FR"/>
          </a:p>
        </p:txBody>
      </p:sp>
    </p:spTree>
    <p:extLst>
      <p:ext uri="{BB962C8B-B14F-4D97-AF65-F5344CB8AC3E}">
        <p14:creationId xmlns:p14="http://schemas.microsoft.com/office/powerpoint/2010/main" val="2196138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4A40C2-25F4-429A-A1FF-1A475D7F50A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3169C71-AADB-4EDE-86E0-862B80F1DA2A}"/>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F71CF54-41F5-4D2B-9ED6-3F2F299081DC}"/>
              </a:ext>
            </a:extLst>
          </p:cNvPr>
          <p:cNvSpPr>
            <a:spLocks noGrp="1"/>
          </p:cNvSpPr>
          <p:nvPr>
            <p:ph type="dt" sz="half" idx="10"/>
          </p:nvPr>
        </p:nvSpPr>
        <p:spPr/>
        <p:txBody>
          <a:bodyPr/>
          <a:lstStyle/>
          <a:p>
            <a:fld id="{3B5A1966-09E6-4808-9F28-907086BD5145}" type="datetimeFigureOut">
              <a:rPr lang="fr-FR" smtClean="0"/>
              <a:t>13/10/2023</a:t>
            </a:fld>
            <a:endParaRPr lang="fr-FR"/>
          </a:p>
        </p:txBody>
      </p:sp>
      <p:sp>
        <p:nvSpPr>
          <p:cNvPr id="5" name="Espace réservé du pied de page 4">
            <a:extLst>
              <a:ext uri="{FF2B5EF4-FFF2-40B4-BE49-F238E27FC236}">
                <a16:creationId xmlns:a16="http://schemas.microsoft.com/office/drawing/2014/main" id="{87F44397-5173-40E9-B69F-7018186FCFB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1EF63BA-25A2-402B-AFB4-3DFAC39C907D}"/>
              </a:ext>
            </a:extLst>
          </p:cNvPr>
          <p:cNvSpPr>
            <a:spLocks noGrp="1"/>
          </p:cNvSpPr>
          <p:nvPr>
            <p:ph type="sldNum" sz="quarter" idx="12"/>
          </p:nvPr>
        </p:nvSpPr>
        <p:spPr/>
        <p:txBody>
          <a:bodyPr/>
          <a:lstStyle/>
          <a:p>
            <a:fld id="{93766D9C-1DFA-4344-9DBE-100F432802EA}" type="slidenum">
              <a:rPr lang="fr-FR" smtClean="0"/>
              <a:t>‹N°›</a:t>
            </a:fld>
            <a:endParaRPr lang="fr-FR"/>
          </a:p>
        </p:txBody>
      </p:sp>
    </p:spTree>
    <p:extLst>
      <p:ext uri="{BB962C8B-B14F-4D97-AF65-F5344CB8AC3E}">
        <p14:creationId xmlns:p14="http://schemas.microsoft.com/office/powerpoint/2010/main" val="2535959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E44FC88-1B74-4062-9812-70D37A173AF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A6890B4-5DAD-4E52-8C06-0A1FC82B3F5A}"/>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C73EE53-D5A2-456B-95D1-524A5CA20E10}"/>
              </a:ext>
            </a:extLst>
          </p:cNvPr>
          <p:cNvSpPr>
            <a:spLocks noGrp="1"/>
          </p:cNvSpPr>
          <p:nvPr>
            <p:ph type="dt" sz="half" idx="10"/>
          </p:nvPr>
        </p:nvSpPr>
        <p:spPr/>
        <p:txBody>
          <a:bodyPr/>
          <a:lstStyle/>
          <a:p>
            <a:fld id="{3B5A1966-09E6-4808-9F28-907086BD5145}" type="datetimeFigureOut">
              <a:rPr lang="fr-FR" smtClean="0"/>
              <a:t>13/10/2023</a:t>
            </a:fld>
            <a:endParaRPr lang="fr-FR"/>
          </a:p>
        </p:txBody>
      </p:sp>
      <p:sp>
        <p:nvSpPr>
          <p:cNvPr id="5" name="Espace réservé du pied de page 4">
            <a:extLst>
              <a:ext uri="{FF2B5EF4-FFF2-40B4-BE49-F238E27FC236}">
                <a16:creationId xmlns:a16="http://schemas.microsoft.com/office/drawing/2014/main" id="{829060C8-31E3-45D4-9954-F52FCA0D471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CA0309F-ACB8-4E7B-BF6D-1B9973FE626E}"/>
              </a:ext>
            </a:extLst>
          </p:cNvPr>
          <p:cNvSpPr>
            <a:spLocks noGrp="1"/>
          </p:cNvSpPr>
          <p:nvPr>
            <p:ph type="sldNum" sz="quarter" idx="12"/>
          </p:nvPr>
        </p:nvSpPr>
        <p:spPr/>
        <p:txBody>
          <a:bodyPr/>
          <a:lstStyle/>
          <a:p>
            <a:fld id="{93766D9C-1DFA-4344-9DBE-100F432802EA}" type="slidenum">
              <a:rPr lang="fr-FR" smtClean="0"/>
              <a:t>‹N°›</a:t>
            </a:fld>
            <a:endParaRPr lang="fr-FR"/>
          </a:p>
        </p:txBody>
      </p:sp>
    </p:spTree>
    <p:extLst>
      <p:ext uri="{BB962C8B-B14F-4D97-AF65-F5344CB8AC3E}">
        <p14:creationId xmlns:p14="http://schemas.microsoft.com/office/powerpoint/2010/main" val="852622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D05FB2-9031-4E7A-B078-70C6FBF5F9D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56074A6-C899-40EF-8177-B80A9F3296D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EBF3F84-E466-49D3-81F4-DFC7051910DF}"/>
              </a:ext>
            </a:extLst>
          </p:cNvPr>
          <p:cNvSpPr>
            <a:spLocks noGrp="1"/>
          </p:cNvSpPr>
          <p:nvPr>
            <p:ph type="dt" sz="half" idx="10"/>
          </p:nvPr>
        </p:nvSpPr>
        <p:spPr/>
        <p:txBody>
          <a:bodyPr/>
          <a:lstStyle/>
          <a:p>
            <a:fld id="{3B5A1966-09E6-4808-9F28-907086BD5145}" type="datetimeFigureOut">
              <a:rPr lang="fr-FR" smtClean="0"/>
              <a:t>13/10/2023</a:t>
            </a:fld>
            <a:endParaRPr lang="fr-FR"/>
          </a:p>
        </p:txBody>
      </p:sp>
      <p:sp>
        <p:nvSpPr>
          <p:cNvPr id="5" name="Espace réservé du pied de page 4">
            <a:extLst>
              <a:ext uri="{FF2B5EF4-FFF2-40B4-BE49-F238E27FC236}">
                <a16:creationId xmlns:a16="http://schemas.microsoft.com/office/drawing/2014/main" id="{FC80C0CA-43AA-4385-82C2-918DE200AD6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C6DBF16-803B-4453-9DCB-22ABAF6CDF1E}"/>
              </a:ext>
            </a:extLst>
          </p:cNvPr>
          <p:cNvSpPr>
            <a:spLocks noGrp="1"/>
          </p:cNvSpPr>
          <p:nvPr>
            <p:ph type="sldNum" sz="quarter" idx="12"/>
          </p:nvPr>
        </p:nvSpPr>
        <p:spPr/>
        <p:txBody>
          <a:bodyPr/>
          <a:lstStyle/>
          <a:p>
            <a:fld id="{93766D9C-1DFA-4344-9DBE-100F432802EA}" type="slidenum">
              <a:rPr lang="fr-FR" smtClean="0"/>
              <a:t>‹N°›</a:t>
            </a:fld>
            <a:endParaRPr lang="fr-FR"/>
          </a:p>
        </p:txBody>
      </p:sp>
    </p:spTree>
    <p:extLst>
      <p:ext uri="{BB962C8B-B14F-4D97-AF65-F5344CB8AC3E}">
        <p14:creationId xmlns:p14="http://schemas.microsoft.com/office/powerpoint/2010/main" val="3376441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EFE5F3-F93A-487B-90DE-E2C76E35F4E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E580204-62D4-4EA8-9B56-38AF082135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3B6FB01A-1B3B-4A0E-9295-5B6344E0C0AD}"/>
              </a:ext>
            </a:extLst>
          </p:cNvPr>
          <p:cNvSpPr>
            <a:spLocks noGrp="1"/>
          </p:cNvSpPr>
          <p:nvPr>
            <p:ph type="dt" sz="half" idx="10"/>
          </p:nvPr>
        </p:nvSpPr>
        <p:spPr/>
        <p:txBody>
          <a:bodyPr/>
          <a:lstStyle/>
          <a:p>
            <a:fld id="{3B5A1966-09E6-4808-9F28-907086BD5145}" type="datetimeFigureOut">
              <a:rPr lang="fr-FR" smtClean="0"/>
              <a:t>13/10/2023</a:t>
            </a:fld>
            <a:endParaRPr lang="fr-FR"/>
          </a:p>
        </p:txBody>
      </p:sp>
      <p:sp>
        <p:nvSpPr>
          <p:cNvPr id="5" name="Espace réservé du pied de page 4">
            <a:extLst>
              <a:ext uri="{FF2B5EF4-FFF2-40B4-BE49-F238E27FC236}">
                <a16:creationId xmlns:a16="http://schemas.microsoft.com/office/drawing/2014/main" id="{5ABABE04-6F29-4197-BB06-77979B141CF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CF43BA-0EBF-4B3F-9449-73BC9744DD93}"/>
              </a:ext>
            </a:extLst>
          </p:cNvPr>
          <p:cNvSpPr>
            <a:spLocks noGrp="1"/>
          </p:cNvSpPr>
          <p:nvPr>
            <p:ph type="sldNum" sz="quarter" idx="12"/>
          </p:nvPr>
        </p:nvSpPr>
        <p:spPr/>
        <p:txBody>
          <a:bodyPr/>
          <a:lstStyle/>
          <a:p>
            <a:fld id="{93766D9C-1DFA-4344-9DBE-100F432802EA}" type="slidenum">
              <a:rPr lang="fr-FR" smtClean="0"/>
              <a:t>‹N°›</a:t>
            </a:fld>
            <a:endParaRPr lang="fr-FR"/>
          </a:p>
        </p:txBody>
      </p:sp>
    </p:spTree>
    <p:extLst>
      <p:ext uri="{BB962C8B-B14F-4D97-AF65-F5344CB8AC3E}">
        <p14:creationId xmlns:p14="http://schemas.microsoft.com/office/powerpoint/2010/main" val="139769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6B4446-F098-4477-99AD-589249ACE11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A358D52-E9A1-4A72-A0EF-F0FB19B9F43E}"/>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8679EAB-FB4C-4363-9EA0-3FE8D6D8C3C0}"/>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636AC76-0C66-408D-B92F-90A1556FB8F6}"/>
              </a:ext>
            </a:extLst>
          </p:cNvPr>
          <p:cNvSpPr>
            <a:spLocks noGrp="1"/>
          </p:cNvSpPr>
          <p:nvPr>
            <p:ph type="dt" sz="half" idx="10"/>
          </p:nvPr>
        </p:nvSpPr>
        <p:spPr/>
        <p:txBody>
          <a:bodyPr/>
          <a:lstStyle/>
          <a:p>
            <a:fld id="{3B5A1966-09E6-4808-9F28-907086BD5145}" type="datetimeFigureOut">
              <a:rPr lang="fr-FR" smtClean="0"/>
              <a:t>13/10/2023</a:t>
            </a:fld>
            <a:endParaRPr lang="fr-FR"/>
          </a:p>
        </p:txBody>
      </p:sp>
      <p:sp>
        <p:nvSpPr>
          <p:cNvPr id="6" name="Espace réservé du pied de page 5">
            <a:extLst>
              <a:ext uri="{FF2B5EF4-FFF2-40B4-BE49-F238E27FC236}">
                <a16:creationId xmlns:a16="http://schemas.microsoft.com/office/drawing/2014/main" id="{F0EDA6A4-A3DE-4A68-BE79-69BFE24CC3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B08265D-C09E-4074-89C2-3E0B0652448C}"/>
              </a:ext>
            </a:extLst>
          </p:cNvPr>
          <p:cNvSpPr>
            <a:spLocks noGrp="1"/>
          </p:cNvSpPr>
          <p:nvPr>
            <p:ph type="sldNum" sz="quarter" idx="12"/>
          </p:nvPr>
        </p:nvSpPr>
        <p:spPr/>
        <p:txBody>
          <a:bodyPr/>
          <a:lstStyle/>
          <a:p>
            <a:fld id="{93766D9C-1DFA-4344-9DBE-100F432802EA}" type="slidenum">
              <a:rPr lang="fr-FR" smtClean="0"/>
              <a:t>‹N°›</a:t>
            </a:fld>
            <a:endParaRPr lang="fr-FR"/>
          </a:p>
        </p:txBody>
      </p:sp>
    </p:spTree>
    <p:extLst>
      <p:ext uri="{BB962C8B-B14F-4D97-AF65-F5344CB8AC3E}">
        <p14:creationId xmlns:p14="http://schemas.microsoft.com/office/powerpoint/2010/main" val="2653064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38EBD1-3217-4C23-A47B-3FA3C65B8CF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A543BBD-17DD-49B2-AD6A-2E2E675F4D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B33884C7-79FC-4D94-B8EA-90B57CEFD563}"/>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1AD03AF-58F4-4126-A80D-FD69BD2D72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460615D-5965-4B17-9367-72E7AEC5FB66}"/>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364D8B3-FCC0-41FF-BF2C-212E421F7703}"/>
              </a:ext>
            </a:extLst>
          </p:cNvPr>
          <p:cNvSpPr>
            <a:spLocks noGrp="1"/>
          </p:cNvSpPr>
          <p:nvPr>
            <p:ph type="dt" sz="half" idx="10"/>
          </p:nvPr>
        </p:nvSpPr>
        <p:spPr/>
        <p:txBody>
          <a:bodyPr/>
          <a:lstStyle/>
          <a:p>
            <a:fld id="{3B5A1966-09E6-4808-9F28-907086BD5145}" type="datetimeFigureOut">
              <a:rPr lang="fr-FR" smtClean="0"/>
              <a:t>13/10/2023</a:t>
            </a:fld>
            <a:endParaRPr lang="fr-FR"/>
          </a:p>
        </p:txBody>
      </p:sp>
      <p:sp>
        <p:nvSpPr>
          <p:cNvPr id="8" name="Espace réservé du pied de page 7">
            <a:extLst>
              <a:ext uri="{FF2B5EF4-FFF2-40B4-BE49-F238E27FC236}">
                <a16:creationId xmlns:a16="http://schemas.microsoft.com/office/drawing/2014/main" id="{90D590C5-10E4-4C07-94A9-880F8A6F6EB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E9F5005-F3FF-4E4D-AD89-30E6ABAB58EB}"/>
              </a:ext>
            </a:extLst>
          </p:cNvPr>
          <p:cNvSpPr>
            <a:spLocks noGrp="1"/>
          </p:cNvSpPr>
          <p:nvPr>
            <p:ph type="sldNum" sz="quarter" idx="12"/>
          </p:nvPr>
        </p:nvSpPr>
        <p:spPr/>
        <p:txBody>
          <a:bodyPr/>
          <a:lstStyle/>
          <a:p>
            <a:fld id="{93766D9C-1DFA-4344-9DBE-100F432802EA}" type="slidenum">
              <a:rPr lang="fr-FR" smtClean="0"/>
              <a:t>‹N°›</a:t>
            </a:fld>
            <a:endParaRPr lang="fr-FR"/>
          </a:p>
        </p:txBody>
      </p:sp>
    </p:spTree>
    <p:extLst>
      <p:ext uri="{BB962C8B-B14F-4D97-AF65-F5344CB8AC3E}">
        <p14:creationId xmlns:p14="http://schemas.microsoft.com/office/powerpoint/2010/main" val="2054587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020EB4-0EEA-4879-87FE-BEE91ACE2B2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886FC31-A53A-41A7-80F1-DAD6E926C4B6}"/>
              </a:ext>
            </a:extLst>
          </p:cNvPr>
          <p:cNvSpPr>
            <a:spLocks noGrp="1"/>
          </p:cNvSpPr>
          <p:nvPr>
            <p:ph type="dt" sz="half" idx="10"/>
          </p:nvPr>
        </p:nvSpPr>
        <p:spPr/>
        <p:txBody>
          <a:bodyPr/>
          <a:lstStyle/>
          <a:p>
            <a:fld id="{3B5A1966-09E6-4808-9F28-907086BD5145}" type="datetimeFigureOut">
              <a:rPr lang="fr-FR" smtClean="0"/>
              <a:t>13/10/2023</a:t>
            </a:fld>
            <a:endParaRPr lang="fr-FR"/>
          </a:p>
        </p:txBody>
      </p:sp>
      <p:sp>
        <p:nvSpPr>
          <p:cNvPr id="4" name="Espace réservé du pied de page 3">
            <a:extLst>
              <a:ext uri="{FF2B5EF4-FFF2-40B4-BE49-F238E27FC236}">
                <a16:creationId xmlns:a16="http://schemas.microsoft.com/office/drawing/2014/main" id="{23E21BAB-5FA7-4EDB-B8D7-B5828B899BB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9D92279-501B-4C05-8B64-C3FD73FCE3A0}"/>
              </a:ext>
            </a:extLst>
          </p:cNvPr>
          <p:cNvSpPr>
            <a:spLocks noGrp="1"/>
          </p:cNvSpPr>
          <p:nvPr>
            <p:ph type="sldNum" sz="quarter" idx="12"/>
          </p:nvPr>
        </p:nvSpPr>
        <p:spPr/>
        <p:txBody>
          <a:bodyPr/>
          <a:lstStyle/>
          <a:p>
            <a:fld id="{93766D9C-1DFA-4344-9DBE-100F432802EA}" type="slidenum">
              <a:rPr lang="fr-FR" smtClean="0"/>
              <a:t>‹N°›</a:t>
            </a:fld>
            <a:endParaRPr lang="fr-FR"/>
          </a:p>
        </p:txBody>
      </p:sp>
    </p:spTree>
    <p:extLst>
      <p:ext uri="{BB962C8B-B14F-4D97-AF65-F5344CB8AC3E}">
        <p14:creationId xmlns:p14="http://schemas.microsoft.com/office/powerpoint/2010/main" val="248996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0E9E1D5-FA75-4976-B145-3992D1DD6BF7}"/>
              </a:ext>
            </a:extLst>
          </p:cNvPr>
          <p:cNvSpPr>
            <a:spLocks noGrp="1"/>
          </p:cNvSpPr>
          <p:nvPr>
            <p:ph type="dt" sz="half" idx="10"/>
          </p:nvPr>
        </p:nvSpPr>
        <p:spPr/>
        <p:txBody>
          <a:bodyPr/>
          <a:lstStyle/>
          <a:p>
            <a:fld id="{3B5A1966-09E6-4808-9F28-907086BD5145}" type="datetimeFigureOut">
              <a:rPr lang="fr-FR" smtClean="0"/>
              <a:t>13/10/2023</a:t>
            </a:fld>
            <a:endParaRPr lang="fr-FR"/>
          </a:p>
        </p:txBody>
      </p:sp>
      <p:sp>
        <p:nvSpPr>
          <p:cNvPr id="3" name="Espace réservé du pied de page 2">
            <a:extLst>
              <a:ext uri="{FF2B5EF4-FFF2-40B4-BE49-F238E27FC236}">
                <a16:creationId xmlns:a16="http://schemas.microsoft.com/office/drawing/2014/main" id="{AD54247A-1285-4A50-91B6-76F690AEFD2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ACEAF12-AA1A-47C9-B850-317A0C5E7533}"/>
              </a:ext>
            </a:extLst>
          </p:cNvPr>
          <p:cNvSpPr>
            <a:spLocks noGrp="1"/>
          </p:cNvSpPr>
          <p:nvPr>
            <p:ph type="sldNum" sz="quarter" idx="12"/>
          </p:nvPr>
        </p:nvSpPr>
        <p:spPr/>
        <p:txBody>
          <a:bodyPr/>
          <a:lstStyle/>
          <a:p>
            <a:fld id="{93766D9C-1DFA-4344-9DBE-100F432802EA}" type="slidenum">
              <a:rPr lang="fr-FR" smtClean="0"/>
              <a:t>‹N°›</a:t>
            </a:fld>
            <a:endParaRPr lang="fr-FR"/>
          </a:p>
        </p:txBody>
      </p:sp>
    </p:spTree>
    <p:extLst>
      <p:ext uri="{BB962C8B-B14F-4D97-AF65-F5344CB8AC3E}">
        <p14:creationId xmlns:p14="http://schemas.microsoft.com/office/powerpoint/2010/main" val="700299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F54E9F-F181-4CA4-9966-709F5F6A1D5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A2C6E93-3043-40FE-A4F0-7DAC332585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61D0A77-3707-4FB5-9C07-C31AFB559C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499EB1F1-1236-4344-85E9-AFEF80BDB1EA}"/>
              </a:ext>
            </a:extLst>
          </p:cNvPr>
          <p:cNvSpPr>
            <a:spLocks noGrp="1"/>
          </p:cNvSpPr>
          <p:nvPr>
            <p:ph type="dt" sz="half" idx="10"/>
          </p:nvPr>
        </p:nvSpPr>
        <p:spPr/>
        <p:txBody>
          <a:bodyPr/>
          <a:lstStyle/>
          <a:p>
            <a:fld id="{3B5A1966-09E6-4808-9F28-907086BD5145}" type="datetimeFigureOut">
              <a:rPr lang="fr-FR" smtClean="0"/>
              <a:t>13/10/2023</a:t>
            </a:fld>
            <a:endParaRPr lang="fr-FR"/>
          </a:p>
        </p:txBody>
      </p:sp>
      <p:sp>
        <p:nvSpPr>
          <p:cNvPr id="6" name="Espace réservé du pied de page 5">
            <a:extLst>
              <a:ext uri="{FF2B5EF4-FFF2-40B4-BE49-F238E27FC236}">
                <a16:creationId xmlns:a16="http://schemas.microsoft.com/office/drawing/2014/main" id="{4F7EBE31-9DE0-4184-A104-13F36AC338A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98FF41D-4F1B-44B8-8DF4-3D8E416F308E}"/>
              </a:ext>
            </a:extLst>
          </p:cNvPr>
          <p:cNvSpPr>
            <a:spLocks noGrp="1"/>
          </p:cNvSpPr>
          <p:nvPr>
            <p:ph type="sldNum" sz="quarter" idx="12"/>
          </p:nvPr>
        </p:nvSpPr>
        <p:spPr/>
        <p:txBody>
          <a:bodyPr/>
          <a:lstStyle/>
          <a:p>
            <a:fld id="{93766D9C-1DFA-4344-9DBE-100F432802EA}" type="slidenum">
              <a:rPr lang="fr-FR" smtClean="0"/>
              <a:t>‹N°›</a:t>
            </a:fld>
            <a:endParaRPr lang="fr-FR"/>
          </a:p>
        </p:txBody>
      </p:sp>
    </p:spTree>
    <p:extLst>
      <p:ext uri="{BB962C8B-B14F-4D97-AF65-F5344CB8AC3E}">
        <p14:creationId xmlns:p14="http://schemas.microsoft.com/office/powerpoint/2010/main" val="2397794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A6A1C1-71F2-4035-9F04-D4EDFDDFE39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7C2642D-15C3-4BA9-9879-02CF3F324A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A13A234-D2FC-4273-87E9-42BB636903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7BEC319-1201-4247-955A-FFFF9A55D944}"/>
              </a:ext>
            </a:extLst>
          </p:cNvPr>
          <p:cNvSpPr>
            <a:spLocks noGrp="1"/>
          </p:cNvSpPr>
          <p:nvPr>
            <p:ph type="dt" sz="half" idx="10"/>
          </p:nvPr>
        </p:nvSpPr>
        <p:spPr/>
        <p:txBody>
          <a:bodyPr/>
          <a:lstStyle/>
          <a:p>
            <a:fld id="{3B5A1966-09E6-4808-9F28-907086BD5145}" type="datetimeFigureOut">
              <a:rPr lang="fr-FR" smtClean="0"/>
              <a:t>13/10/2023</a:t>
            </a:fld>
            <a:endParaRPr lang="fr-FR"/>
          </a:p>
        </p:txBody>
      </p:sp>
      <p:sp>
        <p:nvSpPr>
          <p:cNvPr id="6" name="Espace réservé du pied de page 5">
            <a:extLst>
              <a:ext uri="{FF2B5EF4-FFF2-40B4-BE49-F238E27FC236}">
                <a16:creationId xmlns:a16="http://schemas.microsoft.com/office/drawing/2014/main" id="{2B3FA385-3CA2-4D8B-9EEB-F0105C8DF31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717CC96-8665-4032-A186-A043709B3A85}"/>
              </a:ext>
            </a:extLst>
          </p:cNvPr>
          <p:cNvSpPr>
            <a:spLocks noGrp="1"/>
          </p:cNvSpPr>
          <p:nvPr>
            <p:ph type="sldNum" sz="quarter" idx="12"/>
          </p:nvPr>
        </p:nvSpPr>
        <p:spPr/>
        <p:txBody>
          <a:bodyPr/>
          <a:lstStyle/>
          <a:p>
            <a:fld id="{93766D9C-1DFA-4344-9DBE-100F432802EA}" type="slidenum">
              <a:rPr lang="fr-FR" smtClean="0"/>
              <a:t>‹N°›</a:t>
            </a:fld>
            <a:endParaRPr lang="fr-FR"/>
          </a:p>
        </p:txBody>
      </p:sp>
    </p:spTree>
    <p:extLst>
      <p:ext uri="{BB962C8B-B14F-4D97-AF65-F5344CB8AC3E}">
        <p14:creationId xmlns:p14="http://schemas.microsoft.com/office/powerpoint/2010/main" val="753890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EE5FC16-02B3-4969-B72C-660AF7B364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FD81AD0-89D9-410C-8C29-5CBBB31372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661FE94-A23E-4AC4-BB5B-29F75F421C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A1966-09E6-4808-9F28-907086BD5145}" type="datetimeFigureOut">
              <a:rPr lang="fr-FR" smtClean="0"/>
              <a:t>13/10/2023</a:t>
            </a:fld>
            <a:endParaRPr lang="fr-FR"/>
          </a:p>
        </p:txBody>
      </p:sp>
      <p:sp>
        <p:nvSpPr>
          <p:cNvPr id="5" name="Espace réservé du pied de page 4">
            <a:extLst>
              <a:ext uri="{FF2B5EF4-FFF2-40B4-BE49-F238E27FC236}">
                <a16:creationId xmlns:a16="http://schemas.microsoft.com/office/drawing/2014/main" id="{DF208FFA-CFA7-4C74-86DB-F66AE8337E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C683F35-FE07-49FE-B111-A8D031E757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66D9C-1DFA-4344-9DBE-100F432802EA}" type="slidenum">
              <a:rPr lang="fr-FR" smtClean="0"/>
              <a:t>‹N°›</a:t>
            </a:fld>
            <a:endParaRPr lang="fr-FR"/>
          </a:p>
        </p:txBody>
      </p:sp>
    </p:spTree>
    <p:extLst>
      <p:ext uri="{BB962C8B-B14F-4D97-AF65-F5344CB8AC3E}">
        <p14:creationId xmlns:p14="http://schemas.microsoft.com/office/powerpoint/2010/main" val="989496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126462-564D-4AE8-BFE0-2A08E50F280D}"/>
              </a:ext>
            </a:extLst>
          </p:cNvPr>
          <p:cNvSpPr>
            <a:spLocks noGrp="1"/>
          </p:cNvSpPr>
          <p:nvPr>
            <p:ph type="ctrTitle"/>
          </p:nvPr>
        </p:nvSpPr>
        <p:spPr>
          <a:xfrm>
            <a:off x="1524000" y="429903"/>
            <a:ext cx="9144000" cy="1728929"/>
          </a:xfrm>
        </p:spPr>
        <p:txBody>
          <a:bodyPr>
            <a:normAutofit fontScale="90000"/>
          </a:bodyPr>
          <a:lstStyle/>
          <a:p>
            <a:r>
              <a:rPr lang="fr-CH" dirty="0">
                <a:solidFill>
                  <a:schemeClr val="accent2">
                    <a:lumMod val="75000"/>
                  </a:schemeClr>
                </a:solidFill>
                <a:latin typeface="BankGothic Md BT" panose="020B0807020203060204" pitchFamily="34" charset="0"/>
              </a:rPr>
              <a:t>GUIDE DE CREATION D’UN FICHIER ZUND</a:t>
            </a:r>
            <a:endParaRPr lang="fr-FR" dirty="0">
              <a:solidFill>
                <a:schemeClr val="accent2">
                  <a:lumMod val="75000"/>
                </a:schemeClr>
              </a:solidFill>
              <a:latin typeface="BankGothic Md BT" panose="020B0807020203060204" pitchFamily="34" charset="0"/>
            </a:endParaRPr>
          </a:p>
        </p:txBody>
      </p:sp>
    </p:spTree>
    <p:extLst>
      <p:ext uri="{BB962C8B-B14F-4D97-AF65-F5344CB8AC3E}">
        <p14:creationId xmlns:p14="http://schemas.microsoft.com/office/powerpoint/2010/main" val="121402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1647E8-E11D-4DCA-B28F-1211BC1D11F6}"/>
              </a:ext>
            </a:extLst>
          </p:cNvPr>
          <p:cNvSpPr>
            <a:spLocks noGrp="1"/>
          </p:cNvSpPr>
          <p:nvPr>
            <p:ph type="title"/>
          </p:nvPr>
        </p:nvSpPr>
        <p:spPr/>
        <p:txBody>
          <a:bodyPr/>
          <a:lstStyle/>
          <a:p>
            <a:r>
              <a:rPr lang="fr-CH" dirty="0">
                <a:solidFill>
                  <a:schemeClr val="accent2">
                    <a:lumMod val="75000"/>
                  </a:schemeClr>
                </a:solidFill>
                <a:latin typeface="BankGothic Md BT" panose="020B0807020203060204" pitchFamily="34" charset="0"/>
              </a:rPr>
              <a:t>Matériaux disponibles </a:t>
            </a:r>
            <a:r>
              <a:rPr lang="fr-CH" sz="2000" dirty="0">
                <a:solidFill>
                  <a:schemeClr val="accent2">
                    <a:lumMod val="75000"/>
                  </a:schemeClr>
                </a:solidFill>
                <a:latin typeface="BankGothic Md BT" panose="020B0807020203060204" pitchFamily="34" charset="0"/>
              </a:rPr>
              <a:t>(traitables à la Zund)</a:t>
            </a:r>
            <a:endParaRPr lang="fr-FR" sz="2000" dirty="0">
              <a:solidFill>
                <a:schemeClr val="accent2">
                  <a:lumMod val="75000"/>
                </a:schemeClr>
              </a:solidFill>
              <a:latin typeface="BankGothic Md BT" panose="020B0807020203060204" pitchFamily="34" charset="0"/>
            </a:endParaRPr>
          </a:p>
        </p:txBody>
      </p:sp>
      <p:sp>
        <p:nvSpPr>
          <p:cNvPr id="3" name="Espace réservé du contenu 2">
            <a:extLst>
              <a:ext uri="{FF2B5EF4-FFF2-40B4-BE49-F238E27FC236}">
                <a16:creationId xmlns:a16="http://schemas.microsoft.com/office/drawing/2014/main" id="{D7A7BD00-D4E0-4A45-B7CD-649BDBB7F5A0}"/>
              </a:ext>
            </a:extLst>
          </p:cNvPr>
          <p:cNvSpPr>
            <a:spLocks noGrp="1"/>
          </p:cNvSpPr>
          <p:nvPr>
            <p:ph idx="1"/>
          </p:nvPr>
        </p:nvSpPr>
        <p:spPr>
          <a:xfrm>
            <a:off x="838200" y="1825624"/>
            <a:ext cx="10515600" cy="4916369"/>
          </a:xfrm>
        </p:spPr>
        <p:txBody>
          <a:bodyPr>
            <a:normAutofit fontScale="70000" lnSpcReduction="20000"/>
          </a:bodyPr>
          <a:lstStyle/>
          <a:p>
            <a:endParaRPr lang="fr-FR" sz="2000" dirty="0"/>
          </a:p>
          <a:p>
            <a:r>
              <a:rPr lang="fr-FR" sz="2900" dirty="0"/>
              <a:t>Carton Gris : 1 mm, 2 mm, 3 mm                                 800 x 1100 </a:t>
            </a:r>
          </a:p>
          <a:p>
            <a:r>
              <a:rPr lang="fr-FR" sz="2900" dirty="0"/>
              <a:t>Carton Beige : 1 mm, 2 mm, 3 mm                              800 x 1200 </a:t>
            </a:r>
          </a:p>
          <a:p>
            <a:r>
              <a:rPr lang="fr-CH" sz="2900" dirty="0"/>
              <a:t>Carton Blanc : 1 mm                                                       800 x 1100 </a:t>
            </a:r>
          </a:p>
          <a:p>
            <a:r>
              <a:rPr lang="fr-CH" sz="2900" dirty="0"/>
              <a:t>Carton Blanc : 2 mm                                                       800 x 1200 </a:t>
            </a:r>
          </a:p>
          <a:p>
            <a:r>
              <a:rPr lang="fr-CH" sz="2900" dirty="0"/>
              <a:t>Carton Plume : 3 mm, 5 mm                                         700 x 1000</a:t>
            </a:r>
          </a:p>
          <a:p>
            <a:r>
              <a:rPr lang="da-DK" sz="2900" dirty="0"/>
              <a:t>SAGEX 10 mm, 20 mm                                                   500 x 1000</a:t>
            </a:r>
          </a:p>
          <a:p>
            <a:pPr marL="0" indent="0">
              <a:buNone/>
            </a:pPr>
            <a:endParaRPr lang="da-DK" sz="2000" dirty="0"/>
          </a:p>
          <a:p>
            <a:endParaRPr lang="fr-FR" dirty="0"/>
          </a:p>
          <a:p>
            <a:r>
              <a:rPr lang="fr-CH" dirty="0"/>
              <a:t>MDF / PLEXI / PET / CUIR / PAPIER </a:t>
            </a:r>
          </a:p>
          <a:p>
            <a:pPr marL="0" indent="0">
              <a:buNone/>
            </a:pPr>
            <a:r>
              <a:rPr lang="fr-CH" dirty="0"/>
              <a:t>    sont aussi possibles à traiter avec la ZUND mais vous devez apporter vos matériaux vous-mêmes.</a:t>
            </a:r>
          </a:p>
          <a:p>
            <a:r>
              <a:rPr lang="fr-CH" dirty="0"/>
              <a:t>MDF / PLEXI / PET sont découpés avec un autre outils, l’URT pourvu d’une fraise.</a:t>
            </a:r>
          </a:p>
          <a:p>
            <a:r>
              <a:rPr lang="fr-CH" dirty="0"/>
              <a:t>Chaque pièce doit être espacée de sa voisine d’au moins 10 </a:t>
            </a:r>
            <a:r>
              <a:rPr lang="fr-CH" dirty="0" err="1"/>
              <a:t>mm.</a:t>
            </a:r>
            <a:endParaRPr lang="fr-CH" dirty="0"/>
          </a:p>
          <a:p>
            <a:r>
              <a:rPr lang="fr-CH" dirty="0"/>
              <a:t>Il est aussi possible de graver un dessin, du texte ou de débiter de la matière sur toute une surface, mais le processus est beaucoup plus long, </a:t>
            </a:r>
            <a:r>
              <a:rPr lang="fr-CH" dirty="0">
                <a:solidFill>
                  <a:schemeClr val="accent2">
                    <a:lumMod val="75000"/>
                  </a:schemeClr>
                </a:solidFill>
              </a:rPr>
              <a:t>à éviter en période d’examen</a:t>
            </a:r>
            <a:r>
              <a:rPr lang="fr-CH" dirty="0"/>
              <a:t>.</a:t>
            </a:r>
            <a:endParaRPr lang="fr-FR" sz="2000" dirty="0"/>
          </a:p>
        </p:txBody>
      </p:sp>
    </p:spTree>
    <p:extLst>
      <p:ext uri="{BB962C8B-B14F-4D97-AF65-F5344CB8AC3E}">
        <p14:creationId xmlns:p14="http://schemas.microsoft.com/office/powerpoint/2010/main" val="1106336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D05E56-5737-4236-9D72-1B37DCC8C8AB}"/>
              </a:ext>
            </a:extLst>
          </p:cNvPr>
          <p:cNvSpPr>
            <a:spLocks noGrp="1"/>
          </p:cNvSpPr>
          <p:nvPr>
            <p:ph type="title"/>
          </p:nvPr>
        </p:nvSpPr>
        <p:spPr/>
        <p:txBody>
          <a:bodyPr/>
          <a:lstStyle/>
          <a:p>
            <a:r>
              <a:rPr lang="fr-CH" dirty="0">
                <a:solidFill>
                  <a:schemeClr val="accent2">
                    <a:lumMod val="75000"/>
                  </a:schemeClr>
                </a:solidFill>
                <a:latin typeface="BankGothic Md BT" panose="020B0807020203060204" pitchFamily="34" charset="0"/>
              </a:rPr>
              <a:t>Paiements</a:t>
            </a:r>
            <a:endParaRPr lang="fr-FR" dirty="0">
              <a:solidFill>
                <a:schemeClr val="accent2">
                  <a:lumMod val="75000"/>
                </a:schemeClr>
              </a:solidFill>
              <a:latin typeface="BankGothic Md BT" panose="020B0807020203060204" pitchFamily="34" charset="0"/>
            </a:endParaRPr>
          </a:p>
        </p:txBody>
      </p:sp>
      <p:sp>
        <p:nvSpPr>
          <p:cNvPr id="3" name="Espace réservé du contenu 2">
            <a:extLst>
              <a:ext uri="{FF2B5EF4-FFF2-40B4-BE49-F238E27FC236}">
                <a16:creationId xmlns:a16="http://schemas.microsoft.com/office/drawing/2014/main" id="{CC122B1D-581D-4498-8CCF-ED496D04BF64}"/>
              </a:ext>
            </a:extLst>
          </p:cNvPr>
          <p:cNvSpPr>
            <a:spLocks noGrp="1"/>
          </p:cNvSpPr>
          <p:nvPr>
            <p:ph idx="1"/>
          </p:nvPr>
        </p:nvSpPr>
        <p:spPr/>
        <p:txBody>
          <a:bodyPr>
            <a:normAutofit/>
          </a:bodyPr>
          <a:lstStyle/>
          <a:p>
            <a:pPr marL="0" indent="0">
              <a:buNone/>
            </a:pPr>
            <a:endParaRPr lang="fr-FR" sz="2000" dirty="0"/>
          </a:p>
          <a:p>
            <a:r>
              <a:rPr lang="fr-CH" sz="2000" dirty="0"/>
              <a:t>Assurez-vous de bien calculer le montant de vos découpes, en vous référant aux prix du magasin.</a:t>
            </a:r>
          </a:p>
          <a:p>
            <a:r>
              <a:rPr lang="fr-CH" sz="2000" dirty="0"/>
              <a:t>Apportez de quoi régler vos découpes lorsque vous venez les récupérer.</a:t>
            </a:r>
          </a:p>
          <a:p>
            <a:r>
              <a:rPr lang="fr-CH" sz="2000" dirty="0"/>
              <a:t>Aucune planche ne sera délivrée sans paiement</a:t>
            </a:r>
          </a:p>
          <a:p>
            <a:r>
              <a:rPr lang="fr-CH" sz="2000" dirty="0"/>
              <a:t>Nous avons tous les supports/ matériaux à disposition dans le local de la Zund, vous avez juste à régler ce qui a été utilisé pour vous</a:t>
            </a:r>
          </a:p>
          <a:p>
            <a:r>
              <a:rPr lang="fr-CH" sz="2000" dirty="0"/>
              <a:t>En période d’examen, déposez un paiement d’avance pour faciliter la sortie de vos planches, puis vous viendrez vous-même réclamer votre monnaie</a:t>
            </a:r>
          </a:p>
          <a:p>
            <a:endParaRPr lang="fr-FR" sz="2000" dirty="0"/>
          </a:p>
        </p:txBody>
      </p:sp>
    </p:spTree>
    <p:extLst>
      <p:ext uri="{BB962C8B-B14F-4D97-AF65-F5344CB8AC3E}">
        <p14:creationId xmlns:p14="http://schemas.microsoft.com/office/powerpoint/2010/main" val="2402607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D143B9-C5FA-4156-9B4D-6E54EFB184D5}"/>
              </a:ext>
            </a:extLst>
          </p:cNvPr>
          <p:cNvSpPr>
            <a:spLocks noGrp="1"/>
          </p:cNvSpPr>
          <p:nvPr>
            <p:ph type="title"/>
          </p:nvPr>
        </p:nvSpPr>
        <p:spPr/>
        <p:txBody>
          <a:bodyPr/>
          <a:lstStyle/>
          <a:p>
            <a:r>
              <a:rPr lang="fr-CH" dirty="0">
                <a:solidFill>
                  <a:schemeClr val="accent2">
                    <a:lumMod val="75000"/>
                  </a:schemeClr>
                </a:solidFill>
                <a:latin typeface="BankGothic Md BT" panose="020B0807020203060204" pitchFamily="34" charset="0"/>
              </a:rPr>
              <a:t>Sommaire</a:t>
            </a:r>
            <a:endParaRPr lang="fr-FR" dirty="0">
              <a:solidFill>
                <a:schemeClr val="accent2">
                  <a:lumMod val="75000"/>
                </a:schemeClr>
              </a:solidFill>
              <a:latin typeface="BankGothic Md BT" panose="020B0807020203060204" pitchFamily="34" charset="0"/>
            </a:endParaRPr>
          </a:p>
        </p:txBody>
      </p:sp>
      <p:sp>
        <p:nvSpPr>
          <p:cNvPr id="3" name="Espace réservé du contenu 2">
            <a:extLst>
              <a:ext uri="{FF2B5EF4-FFF2-40B4-BE49-F238E27FC236}">
                <a16:creationId xmlns:a16="http://schemas.microsoft.com/office/drawing/2014/main" id="{5CF54021-36F2-40B5-9FB8-FCF4B5D2DD99}"/>
              </a:ext>
            </a:extLst>
          </p:cNvPr>
          <p:cNvSpPr>
            <a:spLocks noGrp="1"/>
          </p:cNvSpPr>
          <p:nvPr>
            <p:ph idx="1"/>
          </p:nvPr>
        </p:nvSpPr>
        <p:spPr/>
        <p:txBody>
          <a:bodyPr>
            <a:normAutofit/>
          </a:bodyPr>
          <a:lstStyle/>
          <a:p>
            <a:r>
              <a:rPr lang="fr-CH" dirty="0"/>
              <a:t>Les bases : création d’un fichier</a:t>
            </a:r>
          </a:p>
          <a:p>
            <a:r>
              <a:rPr lang="fr-CH" dirty="0"/>
              <a:t>Les calques : </a:t>
            </a:r>
            <a:r>
              <a:rPr lang="fr-CH" sz="1800" dirty="0"/>
              <a:t>CADRE / DESSINER / GRAVER / ENTAILLER / COUPER 1, 2 et 3 voire plus si besoin.</a:t>
            </a:r>
          </a:p>
          <a:p>
            <a:r>
              <a:rPr lang="fr-CH" dirty="0"/>
              <a:t>Les limites de la Zund</a:t>
            </a:r>
          </a:p>
          <a:p>
            <a:r>
              <a:rPr lang="fr-CH" dirty="0"/>
              <a:t>Les interdits</a:t>
            </a:r>
          </a:p>
          <a:p>
            <a:r>
              <a:rPr lang="fr-CH" dirty="0"/>
              <a:t>Inscriptions</a:t>
            </a:r>
          </a:p>
          <a:p>
            <a:r>
              <a:rPr lang="fr-CH" dirty="0"/>
              <a:t>Envoi des fichiers</a:t>
            </a:r>
          </a:p>
          <a:p>
            <a:r>
              <a:rPr lang="fr-CH" dirty="0"/>
              <a:t>Matériaux disponibles</a:t>
            </a:r>
          </a:p>
          <a:p>
            <a:r>
              <a:rPr lang="fr-CH" dirty="0"/>
              <a:t>Paiements</a:t>
            </a:r>
          </a:p>
          <a:p>
            <a:endParaRPr lang="fr-CH" dirty="0"/>
          </a:p>
          <a:p>
            <a:endParaRPr lang="fr-FR" dirty="0"/>
          </a:p>
        </p:txBody>
      </p:sp>
    </p:spTree>
    <p:extLst>
      <p:ext uri="{BB962C8B-B14F-4D97-AF65-F5344CB8AC3E}">
        <p14:creationId xmlns:p14="http://schemas.microsoft.com/office/powerpoint/2010/main" val="1808354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41DBA8-1BA5-427B-9A3D-CDAA6D1E347A}"/>
              </a:ext>
            </a:extLst>
          </p:cNvPr>
          <p:cNvSpPr>
            <a:spLocks noGrp="1"/>
          </p:cNvSpPr>
          <p:nvPr>
            <p:ph type="title"/>
          </p:nvPr>
        </p:nvSpPr>
        <p:spPr/>
        <p:txBody>
          <a:bodyPr/>
          <a:lstStyle/>
          <a:p>
            <a:r>
              <a:rPr lang="fr-CH" dirty="0">
                <a:solidFill>
                  <a:schemeClr val="accent2">
                    <a:lumMod val="75000"/>
                  </a:schemeClr>
                </a:solidFill>
                <a:latin typeface="BankGothic Md BT" panose="020B0807020203060204" pitchFamily="34" charset="0"/>
              </a:rPr>
              <a:t>La création du fichier</a:t>
            </a:r>
            <a:endParaRPr lang="fr-FR" dirty="0">
              <a:solidFill>
                <a:schemeClr val="accent2">
                  <a:lumMod val="75000"/>
                </a:schemeClr>
              </a:solidFill>
              <a:latin typeface="BankGothic Md BT" panose="020B0807020203060204" pitchFamily="34" charset="0"/>
            </a:endParaRPr>
          </a:p>
        </p:txBody>
      </p:sp>
      <p:sp>
        <p:nvSpPr>
          <p:cNvPr id="3" name="Espace réservé du contenu 2">
            <a:extLst>
              <a:ext uri="{FF2B5EF4-FFF2-40B4-BE49-F238E27FC236}">
                <a16:creationId xmlns:a16="http://schemas.microsoft.com/office/drawing/2014/main" id="{6E86BDC8-C95D-42BC-9105-56FD91733322}"/>
              </a:ext>
            </a:extLst>
          </p:cNvPr>
          <p:cNvSpPr>
            <a:spLocks noGrp="1"/>
          </p:cNvSpPr>
          <p:nvPr>
            <p:ph idx="1"/>
          </p:nvPr>
        </p:nvSpPr>
        <p:spPr>
          <a:xfrm>
            <a:off x="838200" y="1690689"/>
            <a:ext cx="10515600" cy="4512218"/>
          </a:xfrm>
        </p:spPr>
        <p:txBody>
          <a:bodyPr>
            <a:normAutofit/>
          </a:bodyPr>
          <a:lstStyle/>
          <a:p>
            <a:endParaRPr lang="fr-FR" dirty="0"/>
          </a:p>
          <a:p>
            <a:r>
              <a:rPr lang="fr-CH" dirty="0"/>
              <a:t>Un fichier préparé pour la ZUND doit être converti/exporté en DXF. </a:t>
            </a:r>
          </a:p>
          <a:p>
            <a:r>
              <a:rPr lang="fr-CH" dirty="0"/>
              <a:t>L’unité de mesure doit être en millimètre, à l’échelle 1/1.</a:t>
            </a:r>
          </a:p>
          <a:p>
            <a:r>
              <a:rPr lang="fr-CH" dirty="0"/>
              <a:t>La surface de travail tout matériau confondu, est de </a:t>
            </a:r>
            <a:r>
              <a:rPr lang="fr-CH" u="sng" dirty="0"/>
              <a:t>800 x 1200 maximum.</a:t>
            </a:r>
            <a:endParaRPr lang="fr-CH" dirty="0"/>
          </a:p>
          <a:p>
            <a:r>
              <a:rPr lang="fr-CH" dirty="0"/>
              <a:t>Créez un fichier «exprès» pour la découpe avec </a:t>
            </a:r>
            <a:r>
              <a:rPr lang="fr-CH" u="sng" dirty="0"/>
              <a:t>seulement les calques concernés, </a:t>
            </a:r>
            <a:r>
              <a:rPr lang="fr-CH" dirty="0"/>
              <a:t>puis exportez seulement la sélection.</a:t>
            </a:r>
          </a:p>
          <a:p>
            <a:r>
              <a:rPr lang="fr-CH" dirty="0"/>
              <a:t>1 mm sur votre fichier = 1 mm découpé en taille réelle sur la planche de support.</a:t>
            </a:r>
            <a:endParaRPr lang="fr-FR" dirty="0"/>
          </a:p>
        </p:txBody>
      </p:sp>
    </p:spTree>
    <p:extLst>
      <p:ext uri="{BB962C8B-B14F-4D97-AF65-F5344CB8AC3E}">
        <p14:creationId xmlns:p14="http://schemas.microsoft.com/office/powerpoint/2010/main" val="383433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EA459E-FACA-4DBC-AB63-D77C06C79C33}"/>
              </a:ext>
            </a:extLst>
          </p:cNvPr>
          <p:cNvSpPr>
            <a:spLocks noGrp="1"/>
          </p:cNvSpPr>
          <p:nvPr>
            <p:ph type="title"/>
          </p:nvPr>
        </p:nvSpPr>
        <p:spPr>
          <a:xfrm>
            <a:off x="838200" y="622701"/>
            <a:ext cx="10515600" cy="910941"/>
          </a:xfrm>
        </p:spPr>
        <p:txBody>
          <a:bodyPr/>
          <a:lstStyle/>
          <a:p>
            <a:r>
              <a:rPr lang="fr-CH" dirty="0">
                <a:solidFill>
                  <a:schemeClr val="accent2">
                    <a:lumMod val="75000"/>
                  </a:schemeClr>
                </a:solidFill>
                <a:latin typeface="BankGothic Md BT" panose="020B0807020203060204" pitchFamily="34" charset="0"/>
              </a:rPr>
              <a:t>Les calques</a:t>
            </a:r>
            <a:endParaRPr lang="fr-FR" dirty="0">
              <a:solidFill>
                <a:schemeClr val="accent2">
                  <a:lumMod val="75000"/>
                </a:schemeClr>
              </a:solidFill>
              <a:latin typeface="BankGothic Md BT" panose="020B0807020203060204" pitchFamily="34" charset="0"/>
            </a:endParaRPr>
          </a:p>
        </p:txBody>
      </p:sp>
      <p:sp>
        <p:nvSpPr>
          <p:cNvPr id="3" name="Espace réservé du contenu 2">
            <a:extLst>
              <a:ext uri="{FF2B5EF4-FFF2-40B4-BE49-F238E27FC236}">
                <a16:creationId xmlns:a16="http://schemas.microsoft.com/office/drawing/2014/main" id="{CA99DCEF-7662-4EB3-AB18-DB8B87CBF96C}"/>
              </a:ext>
            </a:extLst>
          </p:cNvPr>
          <p:cNvSpPr>
            <a:spLocks noGrp="1"/>
          </p:cNvSpPr>
          <p:nvPr>
            <p:ph idx="1"/>
          </p:nvPr>
        </p:nvSpPr>
        <p:spPr>
          <a:xfrm>
            <a:off x="838200" y="1078172"/>
            <a:ext cx="10515600" cy="5663821"/>
          </a:xfrm>
        </p:spPr>
        <p:txBody>
          <a:bodyPr>
            <a:normAutofit/>
          </a:bodyPr>
          <a:lstStyle/>
          <a:p>
            <a:endParaRPr lang="fr-FR" dirty="0"/>
          </a:p>
          <a:p>
            <a:pPr marL="0" indent="0">
              <a:buNone/>
            </a:pPr>
            <a:r>
              <a:rPr lang="fr-CH" sz="1800" dirty="0">
                <a:solidFill>
                  <a:schemeClr val="accent2">
                    <a:lumMod val="75000"/>
                  </a:schemeClr>
                </a:solidFill>
              </a:rPr>
              <a:t>Ecrits sans caractère spécial et en majuscules.</a:t>
            </a:r>
          </a:p>
          <a:p>
            <a:r>
              <a:rPr lang="fr-CH" dirty="0">
                <a:latin typeface="BankGothic Lt BT" panose="020B0607020203060204" pitchFamily="34" charset="0"/>
              </a:rPr>
              <a:t>CADRE</a:t>
            </a:r>
            <a:r>
              <a:rPr lang="fr-CH" dirty="0"/>
              <a:t> : </a:t>
            </a:r>
            <a:r>
              <a:rPr lang="fr-CH" sz="2000" dirty="0"/>
              <a:t>Dessiner un cadre du format du support utilisé (carton, SAGEX etc.) </a:t>
            </a:r>
          </a:p>
          <a:p>
            <a:pPr marL="0" indent="0">
              <a:buNone/>
            </a:pPr>
            <a:r>
              <a:rPr lang="fr-CH" sz="2000" dirty="0"/>
              <a:t>si votre fichier n’apparait pas à la bonne échelle, le cadre sera la seule référence connue pour le remettre à la bonne échelle.</a:t>
            </a:r>
          </a:p>
          <a:p>
            <a:pPr marL="0" indent="0">
              <a:buNone/>
            </a:pPr>
            <a:r>
              <a:rPr lang="fr-CH" sz="2000" dirty="0"/>
              <a:t>-&gt; dans le même calque CADRE ajouter un second cadre d’une marge de </a:t>
            </a:r>
            <a:r>
              <a:rPr lang="fr-CH" sz="2000" u="sng" dirty="0"/>
              <a:t>10 </a:t>
            </a:r>
            <a:r>
              <a:rPr lang="fr-CH" sz="2000" u="sng" dirty="0" err="1"/>
              <a:t>mm.</a:t>
            </a:r>
            <a:endParaRPr lang="fr-CH" sz="2000" dirty="0"/>
          </a:p>
          <a:p>
            <a:r>
              <a:rPr lang="fr-CH" dirty="0">
                <a:latin typeface="BankGothic Lt BT" panose="020B0607020203060204" pitchFamily="34" charset="0"/>
              </a:rPr>
              <a:t>DESSINER</a:t>
            </a:r>
            <a:r>
              <a:rPr lang="fr-CH" dirty="0"/>
              <a:t> : </a:t>
            </a:r>
            <a:r>
              <a:rPr lang="fr-CH" sz="2000" dirty="0"/>
              <a:t>Comprend les informations écrites et le dessin en général, ainsi que le cartouche avec les </a:t>
            </a:r>
            <a:r>
              <a:rPr lang="fr-FR" sz="2000" dirty="0"/>
              <a:t>informations de </a:t>
            </a:r>
            <a:r>
              <a:rPr lang="fr-FR" sz="2000" u="sng" dirty="0"/>
              <a:t>chaque planche </a:t>
            </a:r>
            <a:r>
              <a:rPr lang="fr-FR" sz="2000" dirty="0"/>
              <a:t>: </a:t>
            </a:r>
          </a:p>
          <a:p>
            <a:pPr>
              <a:buFontTx/>
              <a:buChar char="-"/>
            </a:pPr>
            <a:r>
              <a:rPr lang="fr-FR" sz="2000" dirty="0"/>
              <a:t>NOM Prénom 1/3</a:t>
            </a:r>
          </a:p>
          <a:p>
            <a:pPr>
              <a:buFontTx/>
              <a:buChar char="-"/>
            </a:pPr>
            <a:r>
              <a:rPr lang="fr-CH" sz="2000" dirty="0"/>
              <a:t>NOM Prénom 2/3 </a:t>
            </a:r>
            <a:r>
              <a:rPr lang="fr-CH" sz="2000" dirty="0" err="1"/>
              <a:t>etc</a:t>
            </a:r>
            <a:r>
              <a:rPr lang="fr-CH" sz="2000" dirty="0"/>
              <a:t> (à positionner en haut à droite de la planche : </a:t>
            </a:r>
            <a:r>
              <a:rPr lang="fr-CH" sz="2000" dirty="0" err="1"/>
              <a:t>cf</a:t>
            </a:r>
            <a:r>
              <a:rPr lang="fr-CH" sz="2000" dirty="0"/>
              <a:t> capture d’ écran)</a:t>
            </a:r>
            <a:endParaRPr lang="fr-FR" sz="2000" dirty="0"/>
          </a:p>
          <a:p>
            <a:r>
              <a:rPr lang="fr-CH" dirty="0">
                <a:latin typeface="BankGothic Lt BT" panose="020B0607020203060204" pitchFamily="34" charset="0"/>
              </a:rPr>
              <a:t>GRAVER/ENTAILLER </a:t>
            </a:r>
            <a:r>
              <a:rPr lang="fr-CH" dirty="0"/>
              <a:t>: </a:t>
            </a:r>
            <a:r>
              <a:rPr lang="fr-CH" sz="2000" dirty="0"/>
              <a:t>La gravure remplace le dessin dans certains cas de figure. Si vous souhaitez marquer l’emprise du bâti sur un sol pour ensuite coller vos bâtiments, la gravure au cutter sera plus discrète tandis que le dessin au stylo lui, sera visible si vos bâtiments ne sont pas parfaitement ajustés. ENTAILLER sera brièvement expliqué au chapitre COUPER.</a:t>
            </a:r>
          </a:p>
        </p:txBody>
      </p:sp>
    </p:spTree>
    <p:extLst>
      <p:ext uri="{BB962C8B-B14F-4D97-AF65-F5344CB8AC3E}">
        <p14:creationId xmlns:p14="http://schemas.microsoft.com/office/powerpoint/2010/main" val="142748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C4CE227-997C-4E78-BB97-DA01995D55FE}"/>
              </a:ext>
            </a:extLst>
          </p:cNvPr>
          <p:cNvSpPr>
            <a:spLocks noGrp="1"/>
          </p:cNvSpPr>
          <p:nvPr>
            <p:ph idx="1"/>
          </p:nvPr>
        </p:nvSpPr>
        <p:spPr>
          <a:xfrm>
            <a:off x="760863" y="674401"/>
            <a:ext cx="10515600" cy="1722794"/>
          </a:xfrm>
        </p:spPr>
        <p:txBody>
          <a:bodyPr/>
          <a:lstStyle/>
          <a:p>
            <a:r>
              <a:rPr lang="fr-CH" dirty="0">
                <a:latin typeface="BankGothic Lt BT" panose="020B0607020203060204" pitchFamily="34" charset="0"/>
              </a:rPr>
              <a:t>COUPER</a:t>
            </a:r>
            <a:r>
              <a:rPr lang="fr-CH" dirty="0"/>
              <a:t> : </a:t>
            </a:r>
            <a:r>
              <a:rPr lang="fr-CH" sz="2000" dirty="0"/>
              <a:t>L’ ordre des coupes doit s’effectuer depuis l’intérieur vers l’extérieur (cf. capture d’ écran à droite) pour éviter de découper dans une pièce susceptible de bouger. </a:t>
            </a:r>
          </a:p>
          <a:p>
            <a:pPr marL="0" indent="0">
              <a:buNone/>
            </a:pPr>
            <a:r>
              <a:rPr lang="fr-CH" sz="2000" dirty="0"/>
              <a:t>Pour réduire le temps de découpe, les objets répétitifs/ identiques doivent être collés ensemble plutôt </a:t>
            </a:r>
            <a:r>
              <a:rPr lang="fr-FR" sz="2000" dirty="0"/>
              <a:t>que disposés individuellement.</a:t>
            </a:r>
          </a:p>
        </p:txBody>
      </p:sp>
      <p:pic>
        <p:nvPicPr>
          <p:cNvPr id="5" name="Image 4">
            <a:extLst>
              <a:ext uri="{FF2B5EF4-FFF2-40B4-BE49-F238E27FC236}">
                <a16:creationId xmlns:a16="http://schemas.microsoft.com/office/drawing/2014/main" id="{5E777C45-33AE-4DE7-8BCF-B1AB7ED0A1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2156" y="2200113"/>
            <a:ext cx="5854890" cy="4255433"/>
          </a:xfrm>
          <a:prstGeom prst="rect">
            <a:avLst/>
          </a:prstGeom>
        </p:spPr>
      </p:pic>
      <p:sp>
        <p:nvSpPr>
          <p:cNvPr id="6" name="Espace réservé du contenu 2">
            <a:extLst>
              <a:ext uri="{FF2B5EF4-FFF2-40B4-BE49-F238E27FC236}">
                <a16:creationId xmlns:a16="http://schemas.microsoft.com/office/drawing/2014/main" id="{AE918237-2ED7-4957-83B1-802AAC70C741}"/>
              </a:ext>
            </a:extLst>
          </p:cNvPr>
          <p:cNvSpPr txBox="1">
            <a:spLocks/>
          </p:cNvSpPr>
          <p:nvPr/>
        </p:nvSpPr>
        <p:spPr>
          <a:xfrm>
            <a:off x="838200" y="2900150"/>
            <a:ext cx="4027227" cy="3145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sz="2000" dirty="0"/>
              <a:t>Dans le cas de figure ci-dessous, il est impératif de mettre le contour dans le calque ENTAILLER, évitant aux pièces de sauter en effet domino et de </a:t>
            </a:r>
            <a:r>
              <a:rPr lang="fr-CH" sz="2000" u="sng" dirty="0"/>
              <a:t>déclencher le faisceau de sécurité de la machine, la faisant s’arrêter immédiatement.</a:t>
            </a:r>
            <a:endParaRPr lang="fr-FR" sz="2000" dirty="0"/>
          </a:p>
          <a:p>
            <a:endParaRPr lang="fr-FR" dirty="0"/>
          </a:p>
        </p:txBody>
      </p:sp>
      <p:pic>
        <p:nvPicPr>
          <p:cNvPr id="7" name="Image 6">
            <a:extLst>
              <a:ext uri="{FF2B5EF4-FFF2-40B4-BE49-F238E27FC236}">
                <a16:creationId xmlns:a16="http://schemas.microsoft.com/office/drawing/2014/main" id="{FE429EA2-B90E-4AFA-9440-09DA095DD82F}"/>
              </a:ext>
            </a:extLst>
          </p:cNvPr>
          <p:cNvPicPr>
            <a:picLocks noChangeAspect="1"/>
          </p:cNvPicPr>
          <p:nvPr/>
        </p:nvPicPr>
        <p:blipFill>
          <a:blip r:embed="rId3"/>
          <a:stretch>
            <a:fillRect/>
          </a:stretch>
        </p:blipFill>
        <p:spPr>
          <a:xfrm>
            <a:off x="838199" y="5456859"/>
            <a:ext cx="4027227" cy="998687"/>
          </a:xfrm>
          <a:prstGeom prst="rect">
            <a:avLst/>
          </a:prstGeom>
        </p:spPr>
      </p:pic>
    </p:spTree>
    <p:extLst>
      <p:ext uri="{BB962C8B-B14F-4D97-AF65-F5344CB8AC3E}">
        <p14:creationId xmlns:p14="http://schemas.microsoft.com/office/powerpoint/2010/main" val="1044530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AFBFB4-34F9-43C9-9261-1C94E6D83C5F}"/>
              </a:ext>
            </a:extLst>
          </p:cNvPr>
          <p:cNvSpPr>
            <a:spLocks noGrp="1"/>
          </p:cNvSpPr>
          <p:nvPr>
            <p:ph type="title"/>
          </p:nvPr>
        </p:nvSpPr>
        <p:spPr/>
        <p:txBody>
          <a:bodyPr/>
          <a:lstStyle/>
          <a:p>
            <a:r>
              <a:rPr lang="fr-CH" dirty="0">
                <a:solidFill>
                  <a:schemeClr val="accent2">
                    <a:lumMod val="75000"/>
                  </a:schemeClr>
                </a:solidFill>
                <a:latin typeface="BankGothic Md BT" panose="020B0807020203060204" pitchFamily="34" charset="0"/>
              </a:rPr>
              <a:t>Les limites</a:t>
            </a:r>
            <a:endParaRPr lang="fr-FR" dirty="0">
              <a:solidFill>
                <a:schemeClr val="accent2">
                  <a:lumMod val="75000"/>
                </a:schemeClr>
              </a:solidFill>
              <a:latin typeface="BankGothic Md BT" panose="020B0807020203060204" pitchFamily="34" charset="0"/>
            </a:endParaRPr>
          </a:p>
        </p:txBody>
      </p:sp>
      <p:sp>
        <p:nvSpPr>
          <p:cNvPr id="4" name="Espace réservé du contenu 3">
            <a:extLst>
              <a:ext uri="{FF2B5EF4-FFF2-40B4-BE49-F238E27FC236}">
                <a16:creationId xmlns:a16="http://schemas.microsoft.com/office/drawing/2014/main" id="{3DEFD323-2050-483A-AE6B-DD92073211BC}"/>
              </a:ext>
            </a:extLst>
          </p:cNvPr>
          <p:cNvSpPr>
            <a:spLocks noGrp="1"/>
          </p:cNvSpPr>
          <p:nvPr>
            <p:ph idx="1"/>
          </p:nvPr>
        </p:nvSpPr>
        <p:spPr>
          <a:xfrm>
            <a:off x="838200" y="2066474"/>
            <a:ext cx="10515600" cy="4351338"/>
          </a:xfrm>
        </p:spPr>
        <p:txBody>
          <a:bodyPr/>
          <a:lstStyle/>
          <a:p>
            <a:endParaRPr lang="fr-FR" dirty="0"/>
          </a:p>
          <a:p>
            <a:pPr marL="0" indent="0">
              <a:buNone/>
            </a:pPr>
            <a:r>
              <a:rPr lang="fr-CH" sz="2000" dirty="0"/>
              <a:t>Les pièces doivent être au minimum de la largeur égale à l’épaisseur du support utilisé : </a:t>
            </a:r>
          </a:p>
          <a:p>
            <a:pPr marL="0" indent="0">
              <a:buNone/>
            </a:pPr>
            <a:r>
              <a:rPr lang="fr-CH" sz="2000" dirty="0"/>
              <a:t>- minimum 1.5 mm sur Carton 1 mm d’épaisseur </a:t>
            </a:r>
          </a:p>
          <a:p>
            <a:pPr marL="0" indent="0">
              <a:buNone/>
            </a:pPr>
            <a:r>
              <a:rPr lang="fr-CH" sz="2000" dirty="0"/>
              <a:t>- minimum 2.5 mm sur Carton 2 mm d’épaisseur </a:t>
            </a:r>
          </a:p>
          <a:p>
            <a:pPr marL="0" indent="0">
              <a:buNone/>
            </a:pPr>
            <a:r>
              <a:rPr lang="fr-CH" sz="2000" dirty="0"/>
              <a:t>- minimum 3.5 mm sur Carton 3 mm d’épaisseur </a:t>
            </a:r>
          </a:p>
          <a:p>
            <a:pPr marL="0" indent="0">
              <a:buNone/>
            </a:pPr>
            <a:r>
              <a:rPr lang="fr-CH" sz="2000" dirty="0"/>
              <a:t>Elles doivent être espacées entre elles d’au moins 5 mm</a:t>
            </a:r>
          </a:p>
          <a:p>
            <a:pPr marL="0" indent="0">
              <a:buNone/>
            </a:pPr>
            <a:endParaRPr lang="fr-CH" sz="2000" dirty="0"/>
          </a:p>
          <a:p>
            <a:pPr marL="0" indent="0">
              <a:buNone/>
            </a:pPr>
            <a:r>
              <a:rPr lang="fr-CH" sz="2000" dirty="0"/>
              <a:t>La Zund plante le cutter et traverse directement la matière sans aucune délicatesse, contrairement à une main humaine qui prendra soin de couper de petites pièces fragiles.</a:t>
            </a:r>
          </a:p>
          <a:p>
            <a:pPr marL="0" indent="0">
              <a:buNone/>
            </a:pPr>
            <a:r>
              <a:rPr lang="fr-CH" sz="2000" dirty="0"/>
              <a:t>Les petites pièces délicates seront donc recommandées à la main. </a:t>
            </a:r>
            <a:endParaRPr lang="fr-FR" sz="2000" dirty="0"/>
          </a:p>
        </p:txBody>
      </p:sp>
    </p:spTree>
    <p:extLst>
      <p:ext uri="{BB962C8B-B14F-4D97-AF65-F5344CB8AC3E}">
        <p14:creationId xmlns:p14="http://schemas.microsoft.com/office/powerpoint/2010/main" val="3886044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13970A-A05E-41DF-BF9F-4EC601004D28}"/>
              </a:ext>
            </a:extLst>
          </p:cNvPr>
          <p:cNvSpPr>
            <a:spLocks noGrp="1"/>
          </p:cNvSpPr>
          <p:nvPr>
            <p:ph type="title"/>
          </p:nvPr>
        </p:nvSpPr>
        <p:spPr/>
        <p:txBody>
          <a:bodyPr/>
          <a:lstStyle/>
          <a:p>
            <a:r>
              <a:rPr lang="fr-CH" dirty="0">
                <a:solidFill>
                  <a:schemeClr val="accent2">
                    <a:lumMod val="75000"/>
                  </a:schemeClr>
                </a:solidFill>
                <a:latin typeface="BankGothic Md BT" panose="020B0807020203060204" pitchFamily="34" charset="0"/>
              </a:rPr>
              <a:t>Les interdits</a:t>
            </a:r>
            <a:endParaRPr lang="fr-FR" dirty="0">
              <a:solidFill>
                <a:schemeClr val="accent2">
                  <a:lumMod val="75000"/>
                </a:schemeClr>
              </a:solidFill>
              <a:latin typeface="BankGothic Md BT" panose="020B0807020203060204" pitchFamily="34" charset="0"/>
            </a:endParaRPr>
          </a:p>
        </p:txBody>
      </p:sp>
      <p:sp>
        <p:nvSpPr>
          <p:cNvPr id="3" name="Espace réservé du contenu 2">
            <a:extLst>
              <a:ext uri="{FF2B5EF4-FFF2-40B4-BE49-F238E27FC236}">
                <a16:creationId xmlns:a16="http://schemas.microsoft.com/office/drawing/2014/main" id="{97805CEA-15FA-4EBC-BA48-99A790195DA0}"/>
              </a:ext>
            </a:extLst>
          </p:cNvPr>
          <p:cNvSpPr>
            <a:spLocks noGrp="1"/>
          </p:cNvSpPr>
          <p:nvPr>
            <p:ph idx="1"/>
          </p:nvPr>
        </p:nvSpPr>
        <p:spPr>
          <a:xfrm>
            <a:off x="838200" y="1612734"/>
            <a:ext cx="10515600" cy="2235935"/>
          </a:xfrm>
        </p:spPr>
        <p:txBody>
          <a:bodyPr>
            <a:normAutofit/>
          </a:bodyPr>
          <a:lstStyle/>
          <a:p>
            <a:r>
              <a:rPr lang="fr-CH" sz="2000" dirty="0"/>
              <a:t>Il est formellement interdit de demander des fichiers types «moucharabieh» ou de dessiner/graver des textures type briques sur toute une planche, cela prend beaucoup trop de temps.</a:t>
            </a:r>
          </a:p>
          <a:p>
            <a:pPr marL="0" indent="0">
              <a:buNone/>
            </a:pPr>
            <a:r>
              <a:rPr lang="fr-CH" sz="2000" dirty="0"/>
              <a:t>De plus, les différents supports (plans, coupes, élévations, 3D, maquettes) ont leurs informations qui leur sont propres, une façade en brique étant indiquée sur les planches papier, inutile donc de les représenter sur une maquette.</a:t>
            </a:r>
          </a:p>
        </p:txBody>
      </p:sp>
      <p:pic>
        <p:nvPicPr>
          <p:cNvPr id="5" name="Image 4">
            <a:extLst>
              <a:ext uri="{FF2B5EF4-FFF2-40B4-BE49-F238E27FC236}">
                <a16:creationId xmlns:a16="http://schemas.microsoft.com/office/drawing/2014/main" id="{DBD36FAD-62E8-4FC5-B5FE-8B40365E1D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199" y="3514984"/>
            <a:ext cx="5305567" cy="3162587"/>
          </a:xfrm>
          <a:prstGeom prst="rect">
            <a:avLst/>
          </a:prstGeom>
        </p:spPr>
      </p:pic>
      <p:pic>
        <p:nvPicPr>
          <p:cNvPr id="7" name="Image 6">
            <a:extLst>
              <a:ext uri="{FF2B5EF4-FFF2-40B4-BE49-F238E27FC236}">
                <a16:creationId xmlns:a16="http://schemas.microsoft.com/office/drawing/2014/main" id="{6D9A345B-A6B6-4964-8497-5DBADC10A1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5224" y="3514984"/>
            <a:ext cx="4990531" cy="3162587"/>
          </a:xfrm>
          <a:prstGeom prst="rect">
            <a:avLst/>
          </a:prstGeom>
        </p:spPr>
      </p:pic>
    </p:spTree>
    <p:extLst>
      <p:ext uri="{BB962C8B-B14F-4D97-AF65-F5344CB8AC3E}">
        <p14:creationId xmlns:p14="http://schemas.microsoft.com/office/powerpoint/2010/main" val="3337279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8A1336-47F0-4648-B154-7ED329AC3805}"/>
              </a:ext>
            </a:extLst>
          </p:cNvPr>
          <p:cNvSpPr>
            <a:spLocks noGrp="1"/>
          </p:cNvSpPr>
          <p:nvPr>
            <p:ph type="title"/>
          </p:nvPr>
        </p:nvSpPr>
        <p:spPr/>
        <p:txBody>
          <a:bodyPr/>
          <a:lstStyle/>
          <a:p>
            <a:r>
              <a:rPr lang="fr-CH" dirty="0">
                <a:solidFill>
                  <a:schemeClr val="accent2">
                    <a:lumMod val="75000"/>
                  </a:schemeClr>
                </a:solidFill>
                <a:latin typeface="BankGothic Md BT" panose="020B0807020203060204" pitchFamily="34" charset="0"/>
              </a:rPr>
              <a:t>Inscriptions</a:t>
            </a:r>
            <a:endParaRPr lang="fr-FR" dirty="0">
              <a:solidFill>
                <a:schemeClr val="accent2">
                  <a:lumMod val="75000"/>
                </a:schemeClr>
              </a:solidFill>
              <a:latin typeface="BankGothic Md BT" panose="020B0807020203060204" pitchFamily="34" charset="0"/>
            </a:endParaRPr>
          </a:p>
        </p:txBody>
      </p:sp>
      <p:sp>
        <p:nvSpPr>
          <p:cNvPr id="3" name="Espace réservé du contenu 2">
            <a:extLst>
              <a:ext uri="{FF2B5EF4-FFF2-40B4-BE49-F238E27FC236}">
                <a16:creationId xmlns:a16="http://schemas.microsoft.com/office/drawing/2014/main" id="{F40AB189-E70E-408E-94A1-1443DC8514F6}"/>
              </a:ext>
            </a:extLst>
          </p:cNvPr>
          <p:cNvSpPr>
            <a:spLocks noGrp="1"/>
          </p:cNvSpPr>
          <p:nvPr>
            <p:ph idx="1"/>
          </p:nvPr>
        </p:nvSpPr>
        <p:spPr>
          <a:xfrm>
            <a:off x="838200" y="1361601"/>
            <a:ext cx="10515600" cy="4895897"/>
          </a:xfrm>
        </p:spPr>
        <p:txBody>
          <a:bodyPr>
            <a:normAutofit fontScale="92500" lnSpcReduction="10000"/>
          </a:bodyPr>
          <a:lstStyle/>
          <a:p>
            <a:endParaRPr lang="fr-FR" dirty="0"/>
          </a:p>
          <a:p>
            <a:r>
              <a:rPr lang="fr-CH" sz="2200" dirty="0"/>
              <a:t>Un tableau est affiché chaque semaine sur la porte d’entrée du local Zund, la semaine suivante est affichée tous les vendredis soirs au plus tard.</a:t>
            </a:r>
          </a:p>
          <a:p>
            <a:r>
              <a:rPr lang="fr-CH" sz="2200" dirty="0"/>
              <a:t>Inscription le matin pour un créneau l’après-midi </a:t>
            </a:r>
            <a:r>
              <a:rPr lang="fr-CH" sz="2200" u="sng" dirty="0"/>
              <a:t>au plus tard</a:t>
            </a:r>
            <a:r>
              <a:rPr lang="fr-CH" sz="2200" dirty="0"/>
              <a:t>. </a:t>
            </a:r>
          </a:p>
          <a:p>
            <a:r>
              <a:rPr lang="fr-CH" sz="2200" dirty="0"/>
              <a:t>Inscription l’après-midi pour le lendemain matin </a:t>
            </a:r>
            <a:r>
              <a:rPr lang="fr-CH" sz="2200" u="sng" dirty="0"/>
              <a:t>au plus tard</a:t>
            </a:r>
            <a:r>
              <a:rPr lang="fr-CH" sz="2200" dirty="0"/>
              <a:t>.</a:t>
            </a:r>
          </a:p>
          <a:p>
            <a:r>
              <a:rPr lang="fr-CH" sz="2200" dirty="0"/>
              <a:t>Créneaux 20 minutes par </a:t>
            </a:r>
            <a:r>
              <a:rPr lang="fr-CH" sz="2200" dirty="0" err="1"/>
              <a:t>étudiant.e</a:t>
            </a:r>
            <a:r>
              <a:rPr lang="fr-CH" sz="2200" dirty="0"/>
              <a:t> par jour (</a:t>
            </a:r>
            <a:r>
              <a:rPr lang="fr-CH" sz="2200" u="sng" dirty="0"/>
              <a:t>tout retard est décompté sur le créneau de l’</a:t>
            </a:r>
            <a:r>
              <a:rPr lang="fr-CH" sz="2200" u="sng" dirty="0" err="1"/>
              <a:t>étudiant.e</a:t>
            </a:r>
            <a:r>
              <a:rPr lang="fr-CH" sz="2200" dirty="0"/>
              <a:t>)</a:t>
            </a:r>
          </a:p>
          <a:p>
            <a:r>
              <a:rPr lang="fr-CH" sz="2200" dirty="0"/>
              <a:t>2 créneaux max par </a:t>
            </a:r>
            <a:r>
              <a:rPr lang="fr-CH" sz="2200" dirty="0" err="1"/>
              <a:t>étudiant.e</a:t>
            </a:r>
            <a:r>
              <a:rPr lang="fr-CH" sz="2200" dirty="0"/>
              <a:t> par jour selon les disponibilités (</a:t>
            </a:r>
            <a:r>
              <a:rPr lang="fr-CH" sz="2200" dirty="0">
                <a:solidFill>
                  <a:schemeClr val="accent2">
                    <a:lumMod val="75000"/>
                  </a:schemeClr>
                </a:solidFill>
              </a:rPr>
              <a:t>sauf période examen</a:t>
            </a:r>
            <a:r>
              <a:rPr lang="fr-CH" sz="2200" dirty="0"/>
              <a:t>)</a:t>
            </a:r>
          </a:p>
          <a:p>
            <a:r>
              <a:rPr lang="fr-CH" sz="2200" dirty="0"/>
              <a:t>Si les découpes dépassent le temps du créneau, la machine sera stoppée au bout du temps imparti (choisissez judicieusement vos pièces à découper)</a:t>
            </a:r>
          </a:p>
          <a:p>
            <a:r>
              <a:rPr lang="fr-CH" sz="2200" dirty="0"/>
              <a:t>Pas d’inscription en fin de journée si le tableau de réservation est vide </a:t>
            </a:r>
            <a:r>
              <a:rPr lang="fr-CH" sz="2200" dirty="0">
                <a:solidFill>
                  <a:schemeClr val="accent2">
                    <a:lumMod val="75000"/>
                  </a:schemeClr>
                </a:solidFill>
              </a:rPr>
              <a:t>SAUF THESARDS</a:t>
            </a:r>
          </a:p>
          <a:p>
            <a:r>
              <a:rPr lang="fr-CH" sz="2200" dirty="0">
                <a:solidFill>
                  <a:schemeClr val="accent2">
                    <a:lumMod val="75000"/>
                  </a:schemeClr>
                </a:solidFill>
              </a:rPr>
              <a:t>Réservez des créneaux en début de plage horaire et à la suite des autres sans laisser de trou, pas en plein milieu ou fin de journée</a:t>
            </a:r>
          </a:p>
          <a:p>
            <a:r>
              <a:rPr lang="fr-CH" sz="2200" dirty="0"/>
              <a:t>Toute inscription ne respectant pas ces règles sera supprimée</a:t>
            </a:r>
            <a:endParaRPr lang="fr-FR" sz="2200" dirty="0"/>
          </a:p>
        </p:txBody>
      </p:sp>
    </p:spTree>
    <p:extLst>
      <p:ext uri="{BB962C8B-B14F-4D97-AF65-F5344CB8AC3E}">
        <p14:creationId xmlns:p14="http://schemas.microsoft.com/office/powerpoint/2010/main" val="3769363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3FC914-D71F-423F-B8EC-DD9AB89CC55D}"/>
              </a:ext>
            </a:extLst>
          </p:cNvPr>
          <p:cNvSpPr>
            <a:spLocks noGrp="1"/>
          </p:cNvSpPr>
          <p:nvPr>
            <p:ph type="title"/>
          </p:nvPr>
        </p:nvSpPr>
        <p:spPr/>
        <p:txBody>
          <a:bodyPr/>
          <a:lstStyle/>
          <a:p>
            <a:r>
              <a:rPr lang="fr-CH" dirty="0">
                <a:solidFill>
                  <a:schemeClr val="accent2">
                    <a:lumMod val="75000"/>
                  </a:schemeClr>
                </a:solidFill>
                <a:latin typeface="BankGothic Md BT" panose="020B0807020203060204" pitchFamily="34" charset="0"/>
              </a:rPr>
              <a:t>Envoi des fichiers</a:t>
            </a:r>
            <a:endParaRPr lang="fr-FR" dirty="0">
              <a:solidFill>
                <a:schemeClr val="accent2">
                  <a:lumMod val="75000"/>
                </a:schemeClr>
              </a:solidFill>
              <a:latin typeface="BankGothic Md BT" panose="020B0807020203060204" pitchFamily="34" charset="0"/>
            </a:endParaRPr>
          </a:p>
        </p:txBody>
      </p:sp>
      <p:sp>
        <p:nvSpPr>
          <p:cNvPr id="3" name="Espace réservé du contenu 2">
            <a:extLst>
              <a:ext uri="{FF2B5EF4-FFF2-40B4-BE49-F238E27FC236}">
                <a16:creationId xmlns:a16="http://schemas.microsoft.com/office/drawing/2014/main" id="{BB0DF3B2-0AE2-477C-84F7-BC1B2E59FEA3}"/>
              </a:ext>
            </a:extLst>
          </p:cNvPr>
          <p:cNvSpPr>
            <a:spLocks noGrp="1"/>
          </p:cNvSpPr>
          <p:nvPr>
            <p:ph idx="1"/>
          </p:nvPr>
        </p:nvSpPr>
        <p:spPr>
          <a:xfrm>
            <a:off x="838200" y="1330657"/>
            <a:ext cx="10515600" cy="5336274"/>
          </a:xfrm>
        </p:spPr>
        <p:txBody>
          <a:bodyPr>
            <a:normAutofit fontScale="92500" lnSpcReduction="10000"/>
          </a:bodyPr>
          <a:lstStyle/>
          <a:p>
            <a:endParaRPr lang="fr-FR" sz="2000" dirty="0"/>
          </a:p>
          <a:p>
            <a:r>
              <a:rPr lang="fr-CH" sz="2000" dirty="0"/>
              <a:t> Vous devez nommer vos fichiers de la manière suivante : </a:t>
            </a:r>
          </a:p>
          <a:p>
            <a:pPr marL="0" indent="0">
              <a:buNone/>
            </a:pPr>
            <a:r>
              <a:rPr lang="fr-CH" sz="2000" dirty="0"/>
              <a:t>NOM Prénom Matériau Epaisseur nombre planches </a:t>
            </a:r>
          </a:p>
          <a:p>
            <a:pPr marL="0" indent="0">
              <a:buNone/>
            </a:pPr>
            <a:r>
              <a:rPr lang="fr-CH" sz="2000" dirty="0"/>
              <a:t>- NOM Prénom Carton Gris 2 mm 1-3 </a:t>
            </a:r>
          </a:p>
          <a:p>
            <a:pPr marL="0" indent="0">
              <a:buNone/>
            </a:pPr>
            <a:r>
              <a:rPr lang="fr-CH" sz="2000" dirty="0"/>
              <a:t>- NOM Prénom Carton Gris 2 mm 2-3 </a:t>
            </a:r>
            <a:r>
              <a:rPr lang="fr-CH" sz="2000" dirty="0" err="1"/>
              <a:t>etc</a:t>
            </a:r>
            <a:endParaRPr lang="fr-CH" sz="2000" dirty="0"/>
          </a:p>
          <a:p>
            <a:pPr marL="0" indent="0">
              <a:buNone/>
            </a:pPr>
            <a:r>
              <a:rPr lang="fr-CH" sz="2000" dirty="0"/>
              <a:t> </a:t>
            </a:r>
          </a:p>
          <a:p>
            <a:r>
              <a:rPr lang="fr-CH" sz="2000" dirty="0"/>
              <a:t>1 seul fichier par planche</a:t>
            </a:r>
          </a:p>
          <a:p>
            <a:pPr marL="0" indent="0">
              <a:buNone/>
            </a:pPr>
            <a:endParaRPr lang="fr-CH" sz="2000" dirty="0"/>
          </a:p>
          <a:p>
            <a:r>
              <a:rPr lang="fr-CH" sz="2000" dirty="0"/>
              <a:t>Une fois vos fichiers prêts, envoyez-les sous un seul mail à l’adresse suivante :</a:t>
            </a:r>
          </a:p>
          <a:p>
            <a:pPr marL="0" indent="0">
              <a:buNone/>
            </a:pPr>
            <a:r>
              <a:rPr lang="fr-CH" sz="2000" dirty="0"/>
              <a:t>ZUND.HEPIA@HESGE.CH accompagné d’au moins un «bonjour», ce ne sera jamais malvenu.</a:t>
            </a:r>
          </a:p>
          <a:p>
            <a:pPr marL="0" indent="0">
              <a:buNone/>
            </a:pPr>
            <a:endParaRPr lang="fr-CH" sz="2000" dirty="0"/>
          </a:p>
          <a:p>
            <a:r>
              <a:rPr lang="fr-CH" sz="2000" dirty="0"/>
              <a:t>Les fichiers ne respectant pas les consignes seront refusés. </a:t>
            </a:r>
          </a:p>
          <a:p>
            <a:pPr marL="0" indent="0">
              <a:buNone/>
            </a:pPr>
            <a:endParaRPr lang="fr-CH" sz="2000" dirty="0"/>
          </a:p>
          <a:p>
            <a:r>
              <a:rPr lang="fr-CH" sz="2000" dirty="0"/>
              <a:t>Vérifiez bien les dimensions de vos supports (Carton ou SAGEX) avant de créer votre fichier, sinon il sera refusé.</a:t>
            </a:r>
            <a:endParaRPr lang="fr-FR" sz="2000" dirty="0"/>
          </a:p>
        </p:txBody>
      </p:sp>
    </p:spTree>
    <p:extLst>
      <p:ext uri="{BB962C8B-B14F-4D97-AF65-F5344CB8AC3E}">
        <p14:creationId xmlns:p14="http://schemas.microsoft.com/office/powerpoint/2010/main" val="266858323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1114</Words>
  <Application>Microsoft Office PowerPoint</Application>
  <PresentationFormat>Grand écran</PresentationFormat>
  <Paragraphs>91</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BankGothic Lt BT</vt:lpstr>
      <vt:lpstr>BankGothic Md BT</vt:lpstr>
      <vt:lpstr>Calibri</vt:lpstr>
      <vt:lpstr>Calibri Light</vt:lpstr>
      <vt:lpstr>Thème Office</vt:lpstr>
      <vt:lpstr>GUIDE DE CREATION D’UN FICHIER ZUND</vt:lpstr>
      <vt:lpstr>Sommaire</vt:lpstr>
      <vt:lpstr>La création du fichier</vt:lpstr>
      <vt:lpstr>Les calques</vt:lpstr>
      <vt:lpstr>Présentation PowerPoint</vt:lpstr>
      <vt:lpstr>Les limites</vt:lpstr>
      <vt:lpstr>Les interdits</vt:lpstr>
      <vt:lpstr>Inscriptions</vt:lpstr>
      <vt:lpstr>Envoi des fichiers</vt:lpstr>
      <vt:lpstr>Matériaux disponibles (traitables à la Zund)</vt:lpstr>
      <vt:lpstr>Paiements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Moulin Alban (HES)</dc:creator>
  <cp:lastModifiedBy>Moulin Alban (HES)</cp:lastModifiedBy>
  <cp:revision>20</cp:revision>
  <dcterms:created xsi:type="dcterms:W3CDTF">2023-10-13T09:31:54Z</dcterms:created>
  <dcterms:modified xsi:type="dcterms:W3CDTF">2023-10-13T14:57:53Z</dcterms:modified>
</cp:coreProperties>
</file>