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9" r:id="rId2"/>
    <p:sldId id="270" r:id="rId3"/>
    <p:sldId id="271" r:id="rId4"/>
    <p:sldId id="272" r:id="rId5"/>
    <p:sldId id="257" r:id="rId6"/>
    <p:sldId id="258" r:id="rId7"/>
    <p:sldId id="264" r:id="rId8"/>
    <p:sldId id="259" r:id="rId9"/>
    <p:sldId id="260" r:id="rId10"/>
    <p:sldId id="261" r:id="rId11"/>
    <p:sldId id="262" r:id="rId12"/>
    <p:sldId id="263" r:id="rId13"/>
    <p:sldId id="265" r:id="rId14"/>
    <p:sldId id="266" r:id="rId15"/>
    <p:sldId id="267" r:id="rId16"/>
    <p:sldId id="268" r:id="rId1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7" d="100"/>
          <a:sy n="117" d="100"/>
        </p:scale>
        <p:origin x="135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C02A10-F8B5-46D1-B60A-F0A653B2E9DA}" type="datetimeFigureOut">
              <a:rPr lang="fr-CH" smtClean="0"/>
              <a:t>18.03.2025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D8C23-4590-41EA-A245-CF1481941B61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62836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 txBox="1">
            <a:spLocks noGrp="1" noChangeArrowheads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 defTabSz="914423"/>
            <a:fld id="{679E0108-8AF6-4A50-BCDF-49985DF08FE9}" type="slidenum">
              <a:rPr lang="fr-FR" altLang="fr-FR" sz="1200">
                <a:latin typeface="Arial" charset="0"/>
              </a:rPr>
              <a:pPr algn="r" defTabSz="914423"/>
              <a:t>2</a:t>
            </a:fld>
            <a:endParaRPr lang="fr-FR" altLang="fr-FR" sz="1200" dirty="0"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11021" indent="-211021"/>
            <a:endParaRPr lang="fr-CH" altLang="fr-FR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 txBox="1">
            <a:spLocks noGrp="1" noChangeArrowheads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 defTabSz="914423"/>
            <a:fld id="{3250EF84-6A4A-4873-A244-2F70BE819A57}" type="slidenum">
              <a:rPr lang="fr-FR" altLang="fr-FR" sz="1200">
                <a:latin typeface="Arial" charset="0"/>
              </a:rPr>
              <a:pPr algn="r" defTabSz="914423"/>
              <a:t>12</a:t>
            </a:fld>
            <a:endParaRPr lang="fr-FR" altLang="fr-FR" sz="1200" dirty="0">
              <a:latin typeface="Arial" charset="0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11021" indent="-211021"/>
            <a:endParaRPr lang="fr-CH" altLang="fr-FR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 txBox="1">
            <a:spLocks noGrp="1" noChangeArrowheads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FD7F7BE-1170-4DE5-8527-65E017631F70}" type="slidenum">
              <a:rPr lang="fr-FR" altLang="fr-FR"/>
              <a:pPr algn="r" eaLnBrk="1" hangingPunct="1">
                <a:spcBef>
                  <a:spcPct val="0"/>
                </a:spcBef>
              </a:pPr>
              <a:t>13</a:t>
            </a:fld>
            <a:endParaRPr lang="fr-FR" altLang="fr-FR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11021" indent="-211021"/>
            <a:endParaRPr lang="fr-CH" alt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 txBox="1">
            <a:spLocks noGrp="1" noChangeArrowheads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3FF7A5A-3325-4257-AAF0-F9117282A17A}" type="slidenum">
              <a:rPr lang="fr-FR" altLang="fr-FR"/>
              <a:pPr algn="r" eaLnBrk="1" hangingPunct="1">
                <a:spcBef>
                  <a:spcPct val="0"/>
                </a:spcBef>
              </a:pPr>
              <a:t>14</a:t>
            </a:fld>
            <a:endParaRPr lang="fr-FR" altLang="fr-FR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11021" indent="-211021"/>
            <a:endParaRPr lang="fr-CH" alt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 txBox="1">
            <a:spLocks noGrp="1" noChangeArrowheads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F0CDE30-BCCE-4A3F-8074-2F76DA3EF6F7}" type="slidenum">
              <a:rPr lang="fr-FR" altLang="fr-FR"/>
              <a:pPr algn="r" eaLnBrk="1" hangingPunct="1">
                <a:spcBef>
                  <a:spcPct val="0"/>
                </a:spcBef>
              </a:pPr>
              <a:t>15</a:t>
            </a:fld>
            <a:endParaRPr lang="fr-FR" altLang="fr-FR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11021" indent="-211021"/>
            <a:endParaRPr lang="fr-CH" alt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 txBox="1">
            <a:spLocks noGrp="1" noChangeArrowheads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094CB5C-DB68-4066-AB1E-B29621485EDA}" type="slidenum">
              <a:rPr lang="fr-FR" altLang="fr-FR"/>
              <a:pPr algn="r" eaLnBrk="1" hangingPunct="1">
                <a:spcBef>
                  <a:spcPct val="0"/>
                </a:spcBef>
              </a:pPr>
              <a:t>16</a:t>
            </a:fld>
            <a:endParaRPr lang="fr-FR" altLang="fr-FR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11021" indent="-211021"/>
            <a:endParaRPr lang="fr-CH" alt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 txBox="1">
            <a:spLocks noGrp="1" noChangeArrowheads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 defTabSz="914423"/>
            <a:fld id="{1D14183A-033A-44FF-B0C9-E6A46242B822}" type="slidenum">
              <a:rPr lang="fr-FR" altLang="fr-FR" sz="1200">
                <a:latin typeface="Arial" charset="0"/>
              </a:rPr>
              <a:pPr algn="r" defTabSz="914423"/>
              <a:t>3</a:t>
            </a:fld>
            <a:endParaRPr lang="fr-FR" altLang="fr-FR" sz="1200" dirty="0">
              <a:latin typeface="Arial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11021" indent="-211021"/>
            <a:endParaRPr lang="fr-CH" altLang="fr-FR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 txBox="1">
            <a:spLocks noGrp="1" noChangeArrowheads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 defTabSz="914423"/>
            <a:fld id="{E87A1041-B9A0-4096-BA0A-FB93DC510842}" type="slidenum">
              <a:rPr lang="fr-FR" altLang="fr-FR" sz="1200">
                <a:latin typeface="Arial" charset="0"/>
              </a:rPr>
              <a:pPr algn="r" defTabSz="914423"/>
              <a:t>4</a:t>
            </a:fld>
            <a:endParaRPr lang="fr-FR" altLang="fr-FR" sz="1200" dirty="0">
              <a:latin typeface="Arial" charset="0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11021" indent="-211021"/>
            <a:endParaRPr lang="fr-CH" altLang="fr-FR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 txBox="1">
            <a:spLocks noGrp="1" noChangeArrowheads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 defTabSz="914423"/>
            <a:fld id="{E87A1041-B9A0-4096-BA0A-FB93DC510842}" type="slidenum">
              <a:rPr lang="fr-FR" altLang="fr-FR" sz="1200">
                <a:latin typeface="Arial" charset="0"/>
              </a:rPr>
              <a:pPr algn="r" defTabSz="914423"/>
              <a:t>5</a:t>
            </a:fld>
            <a:endParaRPr lang="fr-FR" altLang="fr-FR" sz="1200" dirty="0">
              <a:latin typeface="Arial" charset="0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11021" indent="-211021"/>
            <a:endParaRPr lang="fr-CH" altLang="fr-FR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 txBox="1">
            <a:spLocks noGrp="1" noChangeArrowheads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 defTabSz="914423"/>
            <a:fld id="{CAE6E5AF-9339-4228-806B-B607FF081CE9}" type="slidenum">
              <a:rPr lang="fr-FR" altLang="fr-FR" sz="1200">
                <a:latin typeface="Arial" charset="0"/>
              </a:rPr>
              <a:pPr algn="r" defTabSz="914423"/>
              <a:t>6</a:t>
            </a:fld>
            <a:endParaRPr lang="fr-FR" altLang="fr-FR" sz="1200" dirty="0">
              <a:latin typeface="Arial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11021" indent="-211021"/>
            <a:endParaRPr lang="fr-CH" altLang="fr-FR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 txBox="1">
            <a:spLocks noGrp="1" noChangeArrowheads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 defTabSz="914423"/>
            <a:fld id="{5B1F7A53-E981-4F56-9208-B73FE93CD3D5}" type="slidenum">
              <a:rPr lang="fr-FR" altLang="fr-FR" sz="1200">
                <a:latin typeface="Arial" charset="0"/>
              </a:rPr>
              <a:pPr algn="r" defTabSz="914423"/>
              <a:t>8</a:t>
            </a:fld>
            <a:endParaRPr lang="fr-FR" altLang="fr-FR" sz="1200" dirty="0">
              <a:latin typeface="Arial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11021" indent="-211021"/>
            <a:endParaRPr lang="fr-CH" altLang="fr-FR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 txBox="1">
            <a:spLocks noGrp="1" noChangeArrowheads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 defTabSz="914423"/>
            <a:fld id="{E8D22CB7-E399-4F5E-9E90-323CCE3BDD2D}" type="slidenum">
              <a:rPr lang="fr-FR" altLang="fr-FR" sz="1200">
                <a:latin typeface="Arial" charset="0"/>
              </a:rPr>
              <a:pPr algn="r" defTabSz="914423"/>
              <a:t>9</a:t>
            </a:fld>
            <a:endParaRPr lang="fr-FR" altLang="fr-FR" sz="1200" dirty="0">
              <a:latin typeface="Arial" charset="0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11021" indent="-211021"/>
            <a:endParaRPr lang="fr-CH" altLang="fr-FR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 txBox="1">
            <a:spLocks noGrp="1" noChangeArrowheads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 defTabSz="914423"/>
            <a:fld id="{BF19F025-8704-4995-8868-9A6F9A4EA750}" type="slidenum">
              <a:rPr lang="fr-FR" altLang="fr-FR" sz="1200">
                <a:latin typeface="Arial" charset="0"/>
              </a:rPr>
              <a:pPr algn="r" defTabSz="914423"/>
              <a:t>10</a:t>
            </a:fld>
            <a:endParaRPr lang="fr-FR" altLang="fr-FR" sz="1200" dirty="0">
              <a:latin typeface="Arial" charset="0"/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11021" indent="-211021"/>
            <a:endParaRPr lang="fr-CH" altLang="fr-FR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 txBox="1">
            <a:spLocks noGrp="1" noChangeArrowheads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 defTabSz="914423"/>
            <a:fld id="{20EF120C-A7F1-43D8-A276-ABDCA2013254}" type="slidenum">
              <a:rPr lang="fr-FR" altLang="fr-FR" sz="1200">
                <a:latin typeface="Arial" charset="0"/>
              </a:rPr>
              <a:pPr algn="r" defTabSz="914423"/>
              <a:t>11</a:t>
            </a:fld>
            <a:endParaRPr lang="fr-FR" altLang="fr-FR" sz="1200" dirty="0">
              <a:latin typeface="Arial" charset="0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11021" indent="-211021"/>
            <a:endParaRPr lang="fr-CH" altLang="fr-F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37888-3DA0-4444-B8C4-DE3F1CFF1356}" type="datetimeFigureOut">
              <a:rPr lang="fr-CH" smtClean="0"/>
              <a:t>18.03.2025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1FEC5-B9EF-485D-9986-E6D1DCA7F241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85717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37888-3DA0-4444-B8C4-DE3F1CFF1356}" type="datetimeFigureOut">
              <a:rPr lang="fr-CH" smtClean="0"/>
              <a:t>18.03.2025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1FEC5-B9EF-485D-9986-E6D1DCA7F241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3631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37888-3DA0-4444-B8C4-DE3F1CFF1356}" type="datetimeFigureOut">
              <a:rPr lang="fr-CH" smtClean="0"/>
              <a:t>18.03.2025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1FEC5-B9EF-485D-9986-E6D1DCA7F241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077251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37888-3DA0-4444-B8C4-DE3F1CFF1356}" type="datetimeFigureOut">
              <a:rPr lang="fr-CH" smtClean="0"/>
              <a:t>18.03.2025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1FEC5-B9EF-485D-9986-E6D1DCA7F241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27853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37888-3DA0-4444-B8C4-DE3F1CFF1356}" type="datetimeFigureOut">
              <a:rPr lang="fr-CH" smtClean="0"/>
              <a:t>18.03.2025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1FEC5-B9EF-485D-9986-E6D1DCA7F241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68852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37888-3DA0-4444-B8C4-DE3F1CFF1356}" type="datetimeFigureOut">
              <a:rPr lang="fr-CH" smtClean="0"/>
              <a:t>18.03.2025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1FEC5-B9EF-485D-9986-E6D1DCA7F241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770347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37888-3DA0-4444-B8C4-DE3F1CFF1356}" type="datetimeFigureOut">
              <a:rPr lang="fr-CH" smtClean="0"/>
              <a:t>18.03.2025</a:t>
            </a:fld>
            <a:endParaRPr lang="fr-CH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1FEC5-B9EF-485D-9986-E6D1DCA7F241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96351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37888-3DA0-4444-B8C4-DE3F1CFF1356}" type="datetimeFigureOut">
              <a:rPr lang="fr-CH" smtClean="0"/>
              <a:t>18.03.2025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1FEC5-B9EF-485D-9986-E6D1DCA7F241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38819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37888-3DA0-4444-B8C4-DE3F1CFF1356}" type="datetimeFigureOut">
              <a:rPr lang="fr-CH" smtClean="0"/>
              <a:t>18.03.2025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1FEC5-B9EF-485D-9986-E6D1DCA7F241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87830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37888-3DA0-4444-B8C4-DE3F1CFF1356}" type="datetimeFigureOut">
              <a:rPr lang="fr-CH" smtClean="0"/>
              <a:t>18.03.2025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1FEC5-B9EF-485D-9986-E6D1DCA7F241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71462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37888-3DA0-4444-B8C4-DE3F1CFF1356}" type="datetimeFigureOut">
              <a:rPr lang="fr-CH" smtClean="0"/>
              <a:t>18.03.2025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1FEC5-B9EF-485D-9986-E6D1DCA7F241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44243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37888-3DA0-4444-B8C4-DE3F1CFF1356}" type="datetimeFigureOut">
              <a:rPr lang="fr-CH" smtClean="0"/>
              <a:t>18.03.2025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1FEC5-B9EF-485D-9986-E6D1DCA7F241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98558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microsoft.com/office/2007/relationships/media" Target="../media/media17.wav"/><Relationship Id="rId7" Type="http://schemas.openxmlformats.org/officeDocument/2006/relationships/image" Target="../media/image11.jpe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.png"/><Relationship Id="rId4" Type="http://schemas.openxmlformats.org/officeDocument/2006/relationships/audio" Target="../media/media17.wav"/><Relationship Id="rId9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jpe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3" Type="http://schemas.microsoft.com/office/2007/relationships/media" Target="../media/media20.wav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audio" Target="../media/media21.wav"/><Relationship Id="rId5" Type="http://schemas.microsoft.com/office/2007/relationships/media" Target="../media/media21.wav"/><Relationship Id="rId10" Type="http://schemas.openxmlformats.org/officeDocument/2006/relationships/image" Target="../media/image2.png"/><Relationship Id="rId4" Type="http://schemas.openxmlformats.org/officeDocument/2006/relationships/audio" Target="../media/media20.wav"/><Relationship Id="rId9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upload.wikimedia.org/wikipedia/commons/1/1a/Hecht.jpg" TargetMode="Externa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19.jpeg"/><Relationship Id="rId11" Type="http://schemas.openxmlformats.org/officeDocument/2006/relationships/image" Target="../media/image1.png"/><Relationship Id="rId5" Type="http://schemas.openxmlformats.org/officeDocument/2006/relationships/image" Target="../media/image18.png"/><Relationship Id="rId10" Type="http://schemas.openxmlformats.org/officeDocument/2006/relationships/image" Target="../media/image21.jpeg"/><Relationship Id="rId4" Type="http://schemas.openxmlformats.org/officeDocument/2006/relationships/notesSlide" Target="../notesSlides/notesSlide12.xml"/><Relationship Id="rId9" Type="http://schemas.openxmlformats.org/officeDocument/2006/relationships/hyperlink" Target="http://upload.wikimedia.org/wikipedia/commons/4/44/Perche_soleil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7" Type="http://schemas.openxmlformats.org/officeDocument/2006/relationships/image" Target="../media/image2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wav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6.wav"/><Relationship Id="rId7" Type="http://schemas.openxmlformats.org/officeDocument/2006/relationships/image" Target="../media/image2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wav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6.wav"/><Relationship Id="rId7" Type="http://schemas.openxmlformats.org/officeDocument/2006/relationships/image" Target="../media/image2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wav"/><Relationship Id="rId3" Type="http://schemas.microsoft.com/office/2007/relationships/media" Target="../media/media9.wav"/><Relationship Id="rId7" Type="http://schemas.microsoft.com/office/2007/relationships/media" Target="../media/media11.wav"/><Relationship Id="rId12" Type="http://schemas.openxmlformats.org/officeDocument/2006/relationships/image" Target="../media/image3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audio" Target="../media/media10.wav"/><Relationship Id="rId11" Type="http://schemas.openxmlformats.org/officeDocument/2006/relationships/image" Target="../media/image1.png"/><Relationship Id="rId5" Type="http://schemas.microsoft.com/office/2007/relationships/media" Target="../media/media10.wav"/><Relationship Id="rId10" Type="http://schemas.openxmlformats.org/officeDocument/2006/relationships/image" Target="../media/image2.png"/><Relationship Id="rId4" Type="http://schemas.openxmlformats.org/officeDocument/2006/relationships/audio" Target="../media/media9.wav"/><Relationship Id="rId9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3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e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3568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fr-FR" dirty="0"/>
              <a:t>Cours GN 1 – Sem. 2</a:t>
            </a:r>
            <a:br>
              <a:rPr lang="fr-FR" dirty="0"/>
            </a:br>
            <a:r>
              <a:rPr lang="fr-FR" dirty="0"/>
              <a:t>Ecologie des Populations et de Communautés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03648" y="3284984"/>
            <a:ext cx="6400800" cy="2952328"/>
          </a:xfrm>
        </p:spPr>
        <p:txBody>
          <a:bodyPr>
            <a:normAutofit/>
          </a:bodyPr>
          <a:lstStyle/>
          <a:p>
            <a:r>
              <a:rPr lang="fr-FR" dirty="0"/>
              <a:t>Partie I : Ecologie des communautés et biodiversité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Franck </a:t>
            </a:r>
            <a:r>
              <a:rPr lang="fr-FR" dirty="0" err="1"/>
              <a:t>Cattanéo</a:t>
            </a:r>
            <a:endParaRPr lang="fr-FR" dirty="0"/>
          </a:p>
        </p:txBody>
      </p:sp>
      <p:pic>
        <p:nvPicPr>
          <p:cNvPr id="7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2400" y="12687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24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46"/>
    </mc:Choice>
    <mc:Fallback xmlns="">
      <p:transition spd="slow" advTm="864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00" objId="4"/>
        <p14:stopEvt time="8646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ChangeArrowheads="1"/>
          </p:cNvSpPr>
          <p:nvPr/>
        </p:nvSpPr>
        <p:spPr bwMode="auto">
          <a:xfrm>
            <a:off x="173038" y="332656"/>
            <a:ext cx="8720137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fr-CH" altLang="fr-FR" sz="3200" dirty="0">
                <a:solidFill>
                  <a:srgbClr val="FF6600"/>
                </a:solidFill>
              </a:rPr>
              <a:t>Exemple : exclusion compétitive</a:t>
            </a:r>
            <a:endParaRPr lang="el-GR" altLang="fr-FR" sz="3200" dirty="0">
              <a:solidFill>
                <a:srgbClr val="FF6600"/>
              </a:solidFill>
            </a:endParaRPr>
          </a:p>
        </p:txBody>
      </p:sp>
      <p:sp>
        <p:nvSpPr>
          <p:cNvPr id="131076" name="Text Box 4"/>
          <p:cNvSpPr txBox="1">
            <a:spLocks noChangeArrowheads="1"/>
          </p:cNvSpPr>
          <p:nvPr/>
        </p:nvSpPr>
        <p:spPr bwMode="auto">
          <a:xfrm>
            <a:off x="900113" y="5805264"/>
            <a:ext cx="7416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/>
            <a:r>
              <a:rPr lang="fr-CH" altLang="fr-FR" sz="1400" i="1" dirty="0"/>
              <a:t>Compétition entre deux espèces de diatomées (</a:t>
            </a:r>
            <a:r>
              <a:rPr lang="fr-CH" altLang="fr-FR" sz="1400" i="1" dirty="0" err="1"/>
              <a:t>Asterionella</a:t>
            </a:r>
            <a:r>
              <a:rPr lang="fr-CH" altLang="fr-FR" sz="1400" i="1" dirty="0"/>
              <a:t> </a:t>
            </a:r>
            <a:r>
              <a:rPr lang="fr-CH" altLang="fr-FR" sz="1400" i="1" dirty="0" err="1"/>
              <a:t>formosa</a:t>
            </a:r>
            <a:r>
              <a:rPr lang="fr-CH" altLang="fr-FR" sz="1400" i="1" dirty="0"/>
              <a:t> et </a:t>
            </a:r>
            <a:r>
              <a:rPr lang="fr-CH" altLang="fr-FR" sz="1400" i="1" dirty="0" err="1"/>
              <a:t>Synedra</a:t>
            </a:r>
            <a:r>
              <a:rPr lang="fr-CH" altLang="fr-FR" sz="1400" i="1" dirty="0"/>
              <a:t> </a:t>
            </a:r>
            <a:r>
              <a:rPr lang="fr-CH" altLang="fr-FR" sz="1400" i="1" dirty="0" err="1"/>
              <a:t>ulna</a:t>
            </a:r>
            <a:r>
              <a:rPr lang="fr-CH" altLang="fr-FR" sz="1400" i="1" dirty="0"/>
              <a:t>). Seules, les deux espèces établissent une population stable et maintiennent la ressource à un niveau constant mais plus faible pour </a:t>
            </a:r>
            <a:r>
              <a:rPr lang="fr-CH" altLang="fr-FR" sz="1400" i="1" dirty="0" err="1"/>
              <a:t>Synedra</a:t>
            </a:r>
            <a:r>
              <a:rPr lang="fr-CH" altLang="fr-FR" sz="1400" i="1" dirty="0"/>
              <a:t>). Ensemble, </a:t>
            </a:r>
            <a:r>
              <a:rPr lang="fr-CH" altLang="fr-FR" sz="1400" i="1" dirty="0" err="1"/>
              <a:t>Synedra</a:t>
            </a:r>
            <a:r>
              <a:rPr lang="fr-CH" altLang="fr-FR" sz="1400" i="1" dirty="0"/>
              <a:t> entraine l’extinction de </a:t>
            </a:r>
            <a:r>
              <a:rPr lang="fr-CH" altLang="fr-FR" sz="1400" i="1" dirty="0" err="1"/>
              <a:t>Asterionella</a:t>
            </a:r>
            <a:r>
              <a:rPr lang="fr-CH" altLang="fr-FR" sz="1400" i="1" dirty="0"/>
              <a:t> (</a:t>
            </a:r>
            <a:r>
              <a:rPr lang="fr-CH" altLang="fr-FR" sz="1400" i="1" dirty="0" err="1"/>
              <a:t>Tilman</a:t>
            </a:r>
            <a:r>
              <a:rPr lang="fr-CH" altLang="fr-FR" sz="1400" i="1" dirty="0"/>
              <a:t> et al. 1981, In </a:t>
            </a:r>
            <a:r>
              <a:rPr lang="fr-CH" altLang="fr-FR" sz="1400" i="1" dirty="0" err="1"/>
              <a:t>Begon</a:t>
            </a:r>
            <a:r>
              <a:rPr lang="fr-CH" altLang="fr-FR" sz="1400" i="1" dirty="0"/>
              <a:t> et al. 2006).  </a:t>
            </a:r>
            <a:endParaRPr lang="fr-FR" altLang="fr-FR" sz="1400" i="1" dirty="0"/>
          </a:p>
        </p:txBody>
      </p:sp>
      <p:pic>
        <p:nvPicPr>
          <p:cNvPr id="2" name="Picture 8" descr="competition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22600" y="1124744"/>
            <a:ext cx="5327650" cy="454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7" name="Picture 10" descr="diato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35038" y="1124744"/>
            <a:ext cx="2016125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8" name="Picture 12" descr="synedra-tinag380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35038" y="3074194"/>
            <a:ext cx="2001837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FC3C-8448-4664-9B4C-B670BD5BD9D2}" type="slidenum">
              <a:rPr lang="fr-FR" smtClean="0"/>
              <a:t>10</a:t>
            </a:fld>
            <a:endParaRPr lang="fr-FR"/>
          </a:p>
        </p:txBody>
      </p:sp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6913" y="3469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9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4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13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1076" grpId="0"/>
      <p:bldP spid="13107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ChangeArrowheads="1"/>
          </p:cNvSpPr>
          <p:nvPr/>
        </p:nvSpPr>
        <p:spPr bwMode="auto">
          <a:xfrm>
            <a:off x="173038" y="222250"/>
            <a:ext cx="8647112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fr-CH" altLang="fr-FR" sz="3200">
                <a:solidFill>
                  <a:srgbClr val="FF6600"/>
                </a:solidFill>
              </a:rPr>
              <a:t>Exemple : divergence (glissement) de niches</a:t>
            </a:r>
            <a:endParaRPr lang="el-GR" altLang="fr-FR" sz="3200">
              <a:solidFill>
                <a:srgbClr val="FF6600"/>
              </a:solidFill>
            </a:endParaRPr>
          </a:p>
        </p:txBody>
      </p:sp>
      <p:sp>
        <p:nvSpPr>
          <p:cNvPr id="133123" name="Text Box 4"/>
          <p:cNvSpPr txBox="1">
            <a:spLocks noChangeArrowheads="1"/>
          </p:cNvSpPr>
          <p:nvPr/>
        </p:nvSpPr>
        <p:spPr bwMode="auto">
          <a:xfrm>
            <a:off x="395288" y="5876925"/>
            <a:ext cx="8281168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/>
            <a:r>
              <a:rPr lang="fr-CH" altLang="fr-FR" sz="1400" i="1" dirty="0"/>
              <a:t>Glissement des niches chez deux espèces de sittelles du Proche-Orient et des Balkans, </a:t>
            </a:r>
            <a:r>
              <a:rPr lang="fr-CH" altLang="fr-FR" sz="1400" i="1" dirty="0" err="1"/>
              <a:t>Sitta</a:t>
            </a:r>
            <a:r>
              <a:rPr lang="fr-CH" altLang="fr-FR" sz="1400" i="1" dirty="0"/>
              <a:t> </a:t>
            </a:r>
            <a:r>
              <a:rPr lang="fr-CH" altLang="fr-FR" sz="1400" i="1" dirty="0" err="1"/>
              <a:t>neumeyer</a:t>
            </a:r>
            <a:r>
              <a:rPr lang="fr-CH" altLang="fr-FR" sz="1400" i="1" dirty="0"/>
              <a:t> et S. </a:t>
            </a:r>
            <a:r>
              <a:rPr lang="fr-CH" altLang="fr-FR" sz="1400" i="1" dirty="0" err="1"/>
              <a:t>tephronata</a:t>
            </a:r>
            <a:r>
              <a:rPr lang="fr-CH" altLang="fr-FR" sz="1400" i="1" dirty="0"/>
              <a:t> (</a:t>
            </a:r>
            <a:r>
              <a:rPr lang="fr-CH" altLang="fr-FR" sz="1400" i="1" dirty="0" err="1"/>
              <a:t>Vaurie</a:t>
            </a:r>
            <a:r>
              <a:rPr lang="fr-CH" altLang="fr-FR" sz="1400" i="1" dirty="0"/>
              <a:t> &amp; </a:t>
            </a:r>
            <a:r>
              <a:rPr lang="fr-CH" altLang="fr-FR" sz="1400" i="1" dirty="0" err="1"/>
              <a:t>Whittaker</a:t>
            </a:r>
            <a:r>
              <a:rPr lang="fr-CH" altLang="fr-FR" sz="1400" i="1" dirty="0"/>
              <a:t> 1975, in </a:t>
            </a:r>
            <a:r>
              <a:rPr lang="fr-CH" altLang="fr-FR" sz="1400" i="1" dirty="0" err="1"/>
              <a:t>Ramade</a:t>
            </a:r>
            <a:r>
              <a:rPr lang="fr-CH" altLang="fr-FR" sz="1400" i="1" dirty="0"/>
              <a:t> 1994). Il y a séparation des pics de niche lorsque les deux espèces sont en </a:t>
            </a:r>
            <a:r>
              <a:rPr lang="fr-CH" altLang="fr-FR" sz="1400" i="1" dirty="0" err="1"/>
              <a:t>sympatrie</a:t>
            </a:r>
            <a:r>
              <a:rPr lang="fr-CH" altLang="fr-FR" sz="1400" i="1" dirty="0"/>
              <a:t>.</a:t>
            </a:r>
            <a:endParaRPr lang="fr-FR" altLang="fr-FR" sz="1400" i="1" dirty="0"/>
          </a:p>
        </p:txBody>
      </p:sp>
      <p:pic>
        <p:nvPicPr>
          <p:cNvPr id="133124" name="Picture 8" descr="niche00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913" y="1341438"/>
            <a:ext cx="5041900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580063" y="1341438"/>
            <a:ext cx="3071812" cy="2182812"/>
            <a:chOff x="3515" y="845"/>
            <a:chExt cx="1935" cy="1375"/>
          </a:xfrm>
        </p:grpSpPr>
        <p:pic>
          <p:nvPicPr>
            <p:cNvPr id="133136" name="Picture 10" descr="Western Rock Nuthatch, Sitta Neumayer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545" y="845"/>
              <a:ext cx="1905" cy="1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137" name="Text Box 13"/>
            <p:cNvSpPr txBox="1">
              <a:spLocks noChangeArrowheads="1"/>
            </p:cNvSpPr>
            <p:nvPr/>
          </p:nvSpPr>
          <p:spPr bwMode="auto">
            <a:xfrm>
              <a:off x="3515" y="2076"/>
              <a:ext cx="473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fr-CH" altLang="fr-FR" sz="900" i="1">
                  <a:solidFill>
                    <a:schemeClr val="bg1"/>
                  </a:solidFill>
                </a:rPr>
                <a:t>S. neumeyer</a:t>
              </a:r>
              <a:endParaRPr lang="fr-FR" altLang="fr-FR" sz="900" i="1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5580063" y="3706813"/>
            <a:ext cx="3071812" cy="2036762"/>
            <a:chOff x="3515" y="2335"/>
            <a:chExt cx="1935" cy="1283"/>
          </a:xfrm>
        </p:grpSpPr>
        <p:pic>
          <p:nvPicPr>
            <p:cNvPr id="133134" name="Picture 12" descr="Eastern Rock-Nuthatch (Östlig klippnötväcka) - Narince, Turkey par laser-tomas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545" y="2335"/>
              <a:ext cx="1905" cy="1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135" name="Text Box 14"/>
            <p:cNvSpPr txBox="1">
              <a:spLocks noChangeArrowheads="1"/>
            </p:cNvSpPr>
            <p:nvPr/>
          </p:nvSpPr>
          <p:spPr bwMode="auto">
            <a:xfrm>
              <a:off x="3515" y="3474"/>
              <a:ext cx="512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fr-CH" altLang="fr-FR" sz="900" i="1">
                  <a:solidFill>
                    <a:schemeClr val="bg1"/>
                  </a:solidFill>
                </a:rPr>
                <a:t>S. tephronata</a:t>
              </a:r>
              <a:endParaRPr lang="fr-FR" altLang="fr-FR" sz="900" i="1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1042988" y="1681163"/>
            <a:ext cx="4464050" cy="2620962"/>
            <a:chOff x="657" y="1059"/>
            <a:chExt cx="2812" cy="1651"/>
          </a:xfrm>
        </p:grpSpPr>
        <p:sp>
          <p:nvSpPr>
            <p:cNvPr id="133128" name="Oval 17"/>
            <p:cNvSpPr>
              <a:spLocks noChangeArrowheads="1"/>
            </p:cNvSpPr>
            <p:nvPr/>
          </p:nvSpPr>
          <p:spPr bwMode="auto">
            <a:xfrm>
              <a:off x="793" y="2478"/>
              <a:ext cx="273" cy="22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fr-FR" altLang="fr-FR"/>
            </a:p>
          </p:txBody>
        </p:sp>
        <p:sp>
          <p:nvSpPr>
            <p:cNvPr id="133129" name="Oval 18"/>
            <p:cNvSpPr>
              <a:spLocks noChangeArrowheads="1"/>
            </p:cNvSpPr>
            <p:nvPr/>
          </p:nvSpPr>
          <p:spPr bwMode="auto">
            <a:xfrm rot="-952557">
              <a:off x="1001" y="1135"/>
              <a:ext cx="500" cy="22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fr-FR" altLang="fr-FR"/>
            </a:p>
          </p:txBody>
        </p:sp>
        <p:sp>
          <p:nvSpPr>
            <p:cNvPr id="133130" name="Oval 19"/>
            <p:cNvSpPr>
              <a:spLocks noChangeArrowheads="1"/>
            </p:cNvSpPr>
            <p:nvPr/>
          </p:nvSpPr>
          <p:spPr bwMode="auto">
            <a:xfrm rot="-952557">
              <a:off x="2856" y="1059"/>
              <a:ext cx="500" cy="22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fr-FR" altLang="fr-FR"/>
            </a:p>
          </p:txBody>
        </p:sp>
        <p:sp>
          <p:nvSpPr>
            <p:cNvPr id="133131" name="Oval 20"/>
            <p:cNvSpPr>
              <a:spLocks noChangeArrowheads="1"/>
            </p:cNvSpPr>
            <p:nvPr/>
          </p:nvSpPr>
          <p:spPr bwMode="auto">
            <a:xfrm rot="-952557">
              <a:off x="2924" y="2341"/>
              <a:ext cx="545" cy="22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fr-FR" altLang="fr-FR"/>
            </a:p>
          </p:txBody>
        </p:sp>
        <p:sp>
          <p:nvSpPr>
            <p:cNvPr id="133132" name="Oval 21"/>
            <p:cNvSpPr>
              <a:spLocks noChangeArrowheads="1"/>
            </p:cNvSpPr>
            <p:nvPr/>
          </p:nvSpPr>
          <p:spPr bwMode="auto">
            <a:xfrm>
              <a:off x="657" y="2574"/>
              <a:ext cx="183" cy="136"/>
            </a:xfrm>
            <a:prstGeom prst="ellips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fr-FR" altLang="fr-FR"/>
            </a:p>
          </p:txBody>
        </p:sp>
        <p:sp>
          <p:nvSpPr>
            <p:cNvPr id="133133" name="Oval 22"/>
            <p:cNvSpPr>
              <a:spLocks noChangeArrowheads="1"/>
            </p:cNvSpPr>
            <p:nvPr/>
          </p:nvSpPr>
          <p:spPr bwMode="auto">
            <a:xfrm rot="-854236">
              <a:off x="837" y="1298"/>
              <a:ext cx="274" cy="136"/>
            </a:xfrm>
            <a:prstGeom prst="ellips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fr-FR" altLang="fr-FR"/>
            </a:p>
          </p:txBody>
        </p:sp>
      </p:grp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FC3C-8448-4664-9B4C-B670BD5BD9D2}" type="slidenum">
              <a:rPr lang="fr-FR" smtClean="0"/>
              <a:t>11</a:t>
            </a:fld>
            <a:endParaRPr lang="fr-FR"/>
          </a:p>
        </p:txBody>
      </p:sp>
      <p:pic>
        <p:nvPicPr>
          <p:cNvPr id="6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64511" y="234479"/>
            <a:ext cx="487363" cy="487363"/>
          </a:xfrm>
          <a:prstGeom prst="rect">
            <a:avLst/>
          </a:prstGeom>
        </p:spPr>
      </p:pic>
      <p:pic>
        <p:nvPicPr>
          <p:cNvPr id="7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64510" y="8372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2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7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571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31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ChangeArrowheads="1"/>
          </p:cNvSpPr>
          <p:nvPr/>
        </p:nvSpPr>
        <p:spPr bwMode="auto">
          <a:xfrm>
            <a:off x="173038" y="73025"/>
            <a:ext cx="8647112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fr-CH" altLang="fr-FR" sz="3200">
                <a:solidFill>
                  <a:srgbClr val="FF6600"/>
                </a:solidFill>
              </a:rPr>
              <a:t>Exemple : déplacement de caractères</a:t>
            </a:r>
            <a:endParaRPr lang="el-GR" altLang="fr-FR" sz="3200">
              <a:solidFill>
                <a:srgbClr val="FF6600"/>
              </a:solidFill>
            </a:endParaRPr>
          </a:p>
        </p:txBody>
      </p:sp>
      <p:sp>
        <p:nvSpPr>
          <p:cNvPr id="129027" name="Text Box 3"/>
          <p:cNvSpPr txBox="1">
            <a:spLocks noChangeArrowheads="1"/>
          </p:cNvSpPr>
          <p:nvPr/>
        </p:nvSpPr>
        <p:spPr bwMode="auto">
          <a:xfrm>
            <a:off x="539750" y="6357938"/>
            <a:ext cx="76327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/>
            <a:r>
              <a:rPr lang="fr-CH" altLang="fr-FR" sz="1400" i="1" dirty="0"/>
              <a:t>Déplacement de caractères chez des espèces possédant une niche écologique voisine : pinsons de Darwin des îles Galápagos. A, B, C : </a:t>
            </a:r>
            <a:r>
              <a:rPr lang="fr-CH" altLang="fr-FR" sz="1400" i="1" dirty="0" err="1"/>
              <a:t>sympatrie</a:t>
            </a:r>
            <a:r>
              <a:rPr lang="fr-CH" altLang="fr-FR" sz="1400" i="1" dirty="0"/>
              <a:t>; D, E: </a:t>
            </a:r>
            <a:r>
              <a:rPr lang="fr-CH" altLang="fr-FR" sz="1400" i="1" dirty="0" err="1"/>
              <a:t>allopatrie</a:t>
            </a:r>
            <a:r>
              <a:rPr lang="fr-CH" altLang="fr-FR" sz="1400" i="1" dirty="0"/>
              <a:t> (d’après </a:t>
            </a:r>
            <a:r>
              <a:rPr lang="fr-CH" altLang="fr-FR" sz="1400" i="1" dirty="0" err="1"/>
              <a:t>Pianka</a:t>
            </a:r>
            <a:r>
              <a:rPr lang="fr-CH" altLang="fr-FR" sz="1400" i="1" dirty="0"/>
              <a:t> 1969, in </a:t>
            </a:r>
            <a:r>
              <a:rPr lang="fr-CH" altLang="fr-FR" sz="1400" i="1" dirty="0" err="1"/>
              <a:t>Ramade</a:t>
            </a:r>
            <a:r>
              <a:rPr lang="fr-CH" altLang="fr-FR" sz="1400" i="1" dirty="0"/>
              <a:t> 1994)</a:t>
            </a:r>
            <a:endParaRPr lang="fr-FR" altLang="fr-FR" sz="1400" i="1" dirty="0"/>
          </a:p>
        </p:txBody>
      </p:sp>
      <p:pic>
        <p:nvPicPr>
          <p:cNvPr id="135172" name="Picture 11" descr="niche00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188" y="841375"/>
            <a:ext cx="3937000" cy="554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3" name="Picture 25" descr="fulife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65700" y="881063"/>
            <a:ext cx="3230563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4" name="Picture 23" descr="fortisfem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81575" y="2562225"/>
            <a:ext cx="3230563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5" name="Picture 21" descr="Magnafe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72050" y="4267200"/>
            <a:ext cx="3243263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76" name="Rectangle 27"/>
          <p:cNvSpPr>
            <a:spLocks noChangeArrowheads="1"/>
          </p:cNvSpPr>
          <p:nvPr/>
        </p:nvSpPr>
        <p:spPr bwMode="auto">
          <a:xfrm>
            <a:off x="1309688" y="276225"/>
            <a:ext cx="3127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altLang="fr-FR" sz="1200">
                <a:latin typeface="Arial" charset="0"/>
                <a:cs typeface="Times New Roman" pitchFamily="18" charset="0"/>
              </a:rPr>
              <a:t>   </a:t>
            </a:r>
            <a:endParaRPr lang="en-US" altLang="fr-FR">
              <a:latin typeface="Arial" charset="0"/>
            </a:endParaRPr>
          </a:p>
        </p:txBody>
      </p:sp>
      <p:sp>
        <p:nvSpPr>
          <p:cNvPr id="135177" name="Rectangle 29"/>
          <p:cNvSpPr>
            <a:spLocks noChangeArrowheads="1"/>
          </p:cNvSpPr>
          <p:nvPr/>
        </p:nvSpPr>
        <p:spPr bwMode="auto">
          <a:xfrm>
            <a:off x="1309688" y="3910013"/>
            <a:ext cx="3127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altLang="fr-FR" sz="1200">
                <a:latin typeface="Arial" charset="0"/>
                <a:cs typeface="Times New Roman" pitchFamily="18" charset="0"/>
              </a:rPr>
              <a:t>   </a:t>
            </a:r>
            <a:endParaRPr lang="en-US" altLang="fr-FR">
              <a:latin typeface="Arial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FC3C-8448-4664-9B4C-B670BD5BD9D2}" type="slidenum">
              <a:rPr lang="fr-FR" smtClean="0"/>
              <a:t>12</a:t>
            </a:fld>
            <a:endParaRPr lang="fr-FR"/>
          </a:p>
        </p:txBody>
      </p:sp>
      <p:pic>
        <p:nvPicPr>
          <p:cNvPr id="3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2450" y="2762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77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129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9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9027" grpId="0"/>
      <p:bldP spid="12902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ChangeArrowheads="1"/>
          </p:cNvSpPr>
          <p:nvPr/>
        </p:nvSpPr>
        <p:spPr bwMode="auto">
          <a:xfrm>
            <a:off x="250825" y="260350"/>
            <a:ext cx="792162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fr-CH" altLang="fr-FR">
                <a:solidFill>
                  <a:srgbClr val="FF6600"/>
                </a:solidFill>
                <a:latin typeface="Calibri" pitchFamily="34" charset="0"/>
              </a:rPr>
              <a:t>Relation Aire - espèces</a:t>
            </a:r>
            <a:endParaRPr lang="el-GR" altLang="fr-FR">
              <a:solidFill>
                <a:srgbClr val="FF6600"/>
              </a:solidFill>
              <a:latin typeface="Calibri" pitchFamily="34" charset="0"/>
            </a:endParaRPr>
          </a:p>
        </p:txBody>
      </p:sp>
      <p:sp>
        <p:nvSpPr>
          <p:cNvPr id="106506" name="Text Box 10"/>
          <p:cNvSpPr txBox="1">
            <a:spLocks noChangeArrowheads="1"/>
          </p:cNvSpPr>
          <p:nvPr/>
        </p:nvSpPr>
        <p:spPr bwMode="auto">
          <a:xfrm>
            <a:off x="900113" y="1196975"/>
            <a:ext cx="6165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H" altLang="fr-FR" sz="1800">
                <a:latin typeface="Calibri" pitchFamily="34" charset="0"/>
              </a:rPr>
              <a:t>Relation très robuste en Ecologie, sur de très nombreux groupes</a:t>
            </a:r>
            <a:endParaRPr lang="fr-FR" altLang="fr-FR" sz="1800">
              <a:latin typeface="Calibri" pitchFamily="34" charset="0"/>
            </a:endParaRPr>
          </a:p>
        </p:txBody>
      </p:sp>
      <p:sp>
        <p:nvSpPr>
          <p:cNvPr id="106507" name="Text Box 11"/>
          <p:cNvSpPr txBox="1">
            <a:spLocks noChangeArrowheads="1"/>
          </p:cNvSpPr>
          <p:nvPr/>
        </p:nvSpPr>
        <p:spPr bwMode="auto">
          <a:xfrm>
            <a:off x="900113" y="2060575"/>
            <a:ext cx="7185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H" altLang="fr-FR" sz="1800">
                <a:latin typeface="Calibri" pitchFamily="34" charset="0"/>
              </a:rPr>
              <a:t>« Le nombre d’espèces sur une île diminue lorsque la taille de l’île décroit »</a:t>
            </a:r>
            <a:endParaRPr lang="fr-FR" altLang="fr-FR" sz="1800">
              <a:latin typeface="Calibri" pitchFamily="34" charset="0"/>
            </a:endParaRPr>
          </a:p>
        </p:txBody>
      </p:sp>
      <p:sp>
        <p:nvSpPr>
          <p:cNvPr id="106508" name="Text Box 12"/>
          <p:cNvSpPr txBox="1">
            <a:spLocks noChangeArrowheads="1"/>
          </p:cNvSpPr>
          <p:nvPr/>
        </p:nvSpPr>
        <p:spPr bwMode="auto">
          <a:xfrm>
            <a:off x="919163" y="2492375"/>
            <a:ext cx="57740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H" altLang="fr-FR" sz="1800">
                <a:latin typeface="Calibri" pitchFamily="34" charset="0"/>
              </a:rPr>
              <a:t>Base de la « Théorie des îles » (Mc Arthur and Wilson 1967)</a:t>
            </a:r>
            <a:endParaRPr lang="fr-FR" altLang="fr-FR" sz="1800">
              <a:latin typeface="Calibri" pitchFamily="34" charset="0"/>
            </a:endParaRPr>
          </a:p>
        </p:txBody>
      </p:sp>
      <p:sp>
        <p:nvSpPr>
          <p:cNvPr id="106509" name="Text Box 13"/>
          <p:cNvSpPr txBox="1">
            <a:spLocks noChangeArrowheads="1"/>
          </p:cNvSpPr>
          <p:nvPr/>
        </p:nvSpPr>
        <p:spPr bwMode="auto">
          <a:xfrm>
            <a:off x="919163" y="3286125"/>
            <a:ext cx="342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H" altLang="fr-FR" sz="1800">
                <a:latin typeface="Calibri" pitchFamily="34" charset="0"/>
              </a:rPr>
              <a:t>Relation croissante entre S et l’aire</a:t>
            </a:r>
            <a:endParaRPr lang="fr-FR" altLang="fr-FR" sz="1800">
              <a:latin typeface="Calibri" pitchFamily="34" charset="0"/>
            </a:endParaRPr>
          </a:p>
        </p:txBody>
      </p:sp>
      <p:sp>
        <p:nvSpPr>
          <p:cNvPr id="106510" name="Text Box 14"/>
          <p:cNvSpPr txBox="1">
            <a:spLocks noChangeArrowheads="1"/>
          </p:cNvSpPr>
          <p:nvPr/>
        </p:nvSpPr>
        <p:spPr bwMode="auto">
          <a:xfrm>
            <a:off x="938213" y="3933825"/>
            <a:ext cx="41184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H" altLang="fr-FR" sz="1800" dirty="0">
                <a:latin typeface="Calibri" pitchFamily="34" charset="0"/>
              </a:rPr>
              <a:t>Loi d’Arrhenius (1921) :	</a:t>
            </a:r>
            <a:r>
              <a:rPr lang="fr-CH" altLang="fr-FR" sz="2400" b="1" dirty="0">
                <a:latin typeface="Calibri" pitchFamily="34" charset="0"/>
              </a:rPr>
              <a:t>S = c (A) </a:t>
            </a:r>
            <a:r>
              <a:rPr lang="fr-CH" altLang="fr-FR" sz="2400" b="1" baseline="30000" dirty="0">
                <a:latin typeface="Calibri" pitchFamily="34" charset="0"/>
              </a:rPr>
              <a:t>z</a:t>
            </a:r>
            <a:endParaRPr lang="fr-FR" altLang="fr-FR" sz="2400" b="1" baseline="30000" dirty="0">
              <a:latin typeface="Calibri" pitchFamily="34" charset="0"/>
            </a:endParaRPr>
          </a:p>
        </p:txBody>
      </p:sp>
      <p:sp>
        <p:nvSpPr>
          <p:cNvPr id="106511" name="Text Box 15"/>
          <p:cNvSpPr txBox="1">
            <a:spLocks noChangeArrowheads="1"/>
          </p:cNvSpPr>
          <p:nvPr/>
        </p:nvSpPr>
        <p:spPr bwMode="auto">
          <a:xfrm>
            <a:off x="952500" y="5635625"/>
            <a:ext cx="38115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H" altLang="fr-FR" sz="1800">
                <a:latin typeface="Calibri" pitchFamily="34" charset="0"/>
              </a:rPr>
              <a:t>ou :	</a:t>
            </a:r>
            <a:r>
              <a:rPr lang="fr-CH" altLang="fr-FR" sz="2400" b="1">
                <a:latin typeface="Calibri" pitchFamily="34" charset="0"/>
              </a:rPr>
              <a:t>ln (S) = ln (c) + z ln (A)</a:t>
            </a:r>
            <a:endParaRPr lang="fr-FR" altLang="fr-FR" sz="2400" b="1" baseline="30000">
              <a:latin typeface="Calibri" pitchFamily="34" charset="0"/>
            </a:endParaRPr>
          </a:p>
        </p:txBody>
      </p:sp>
      <p:sp>
        <p:nvSpPr>
          <p:cNvPr id="106512" name="Line 16"/>
          <p:cNvSpPr>
            <a:spLocks noChangeShapeType="1"/>
          </p:cNvSpPr>
          <p:nvPr/>
        </p:nvSpPr>
        <p:spPr bwMode="auto">
          <a:xfrm flipV="1">
            <a:off x="6084888" y="3357563"/>
            <a:ext cx="0" cy="14398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06513" name="Line 17"/>
          <p:cNvSpPr>
            <a:spLocks noChangeShapeType="1"/>
          </p:cNvSpPr>
          <p:nvPr/>
        </p:nvSpPr>
        <p:spPr bwMode="auto">
          <a:xfrm>
            <a:off x="6084888" y="4797425"/>
            <a:ext cx="24479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06514" name="Freeform 18"/>
          <p:cNvSpPr>
            <a:spLocks/>
          </p:cNvSpPr>
          <p:nvPr/>
        </p:nvSpPr>
        <p:spPr bwMode="auto">
          <a:xfrm>
            <a:off x="6094413" y="3768725"/>
            <a:ext cx="2232025" cy="1008063"/>
          </a:xfrm>
          <a:custGeom>
            <a:avLst/>
            <a:gdLst>
              <a:gd name="T0" fmla="*/ 0 w 1406"/>
              <a:gd name="T1" fmla="*/ 2147483646 h 635"/>
              <a:gd name="T2" fmla="*/ 2147483646 w 1406"/>
              <a:gd name="T3" fmla="*/ 2147483646 h 635"/>
              <a:gd name="T4" fmla="*/ 2147483646 w 1406"/>
              <a:gd name="T5" fmla="*/ 2147483646 h 635"/>
              <a:gd name="T6" fmla="*/ 2147483646 w 1406"/>
              <a:gd name="T7" fmla="*/ 2147483646 h 635"/>
              <a:gd name="T8" fmla="*/ 2147483646 w 1406"/>
              <a:gd name="T9" fmla="*/ 0 h 6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06"/>
              <a:gd name="T16" fmla="*/ 0 h 635"/>
              <a:gd name="T17" fmla="*/ 1406 w 1406"/>
              <a:gd name="T18" fmla="*/ 635 h 63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06" h="635">
                <a:moveTo>
                  <a:pt x="0" y="635"/>
                </a:moveTo>
                <a:cubicBezTo>
                  <a:pt x="3" y="559"/>
                  <a:pt x="7" y="484"/>
                  <a:pt x="45" y="408"/>
                </a:cubicBezTo>
                <a:cubicBezTo>
                  <a:pt x="83" y="332"/>
                  <a:pt x="128" y="242"/>
                  <a:pt x="226" y="182"/>
                </a:cubicBezTo>
                <a:cubicBezTo>
                  <a:pt x="324" y="122"/>
                  <a:pt x="438" y="75"/>
                  <a:pt x="635" y="45"/>
                </a:cubicBezTo>
                <a:cubicBezTo>
                  <a:pt x="832" y="15"/>
                  <a:pt x="1119" y="7"/>
                  <a:pt x="1406" y="0"/>
                </a:cubicBezTo>
              </a:path>
            </a:pathLst>
          </a:custGeom>
          <a:noFill/>
          <a:ln w="2857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06515" name="Line 19"/>
          <p:cNvSpPr>
            <a:spLocks noChangeShapeType="1"/>
          </p:cNvSpPr>
          <p:nvPr/>
        </p:nvSpPr>
        <p:spPr bwMode="auto">
          <a:xfrm flipV="1">
            <a:off x="6084888" y="5084763"/>
            <a:ext cx="0" cy="14398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06516" name="Line 20"/>
          <p:cNvSpPr>
            <a:spLocks noChangeShapeType="1"/>
          </p:cNvSpPr>
          <p:nvPr/>
        </p:nvSpPr>
        <p:spPr bwMode="auto">
          <a:xfrm>
            <a:off x="6084888" y="6524625"/>
            <a:ext cx="24479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06518" name="Line 22"/>
          <p:cNvSpPr>
            <a:spLocks noChangeShapeType="1"/>
          </p:cNvSpPr>
          <p:nvPr/>
        </p:nvSpPr>
        <p:spPr bwMode="auto">
          <a:xfrm flipV="1">
            <a:off x="6084888" y="5516563"/>
            <a:ext cx="2232025" cy="792162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06519" name="Text Box 23"/>
          <p:cNvSpPr txBox="1">
            <a:spLocks noChangeArrowheads="1"/>
          </p:cNvSpPr>
          <p:nvPr/>
        </p:nvSpPr>
        <p:spPr bwMode="auto">
          <a:xfrm>
            <a:off x="5795963" y="3357563"/>
            <a:ext cx="2889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H" altLang="fr-FR" sz="1800">
                <a:latin typeface="Calibri" pitchFamily="34" charset="0"/>
              </a:rPr>
              <a:t>S</a:t>
            </a:r>
            <a:endParaRPr lang="fr-FR" altLang="fr-FR" sz="1800">
              <a:latin typeface="Calibri" pitchFamily="34" charset="0"/>
            </a:endParaRPr>
          </a:p>
        </p:txBody>
      </p:sp>
      <p:sp>
        <p:nvSpPr>
          <p:cNvPr id="106520" name="Text Box 24"/>
          <p:cNvSpPr txBox="1">
            <a:spLocks noChangeArrowheads="1"/>
          </p:cNvSpPr>
          <p:nvPr/>
        </p:nvSpPr>
        <p:spPr bwMode="auto">
          <a:xfrm>
            <a:off x="5373688" y="5084763"/>
            <a:ext cx="698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H" altLang="fr-FR" sz="1800">
                <a:latin typeface="Calibri" pitchFamily="34" charset="0"/>
              </a:rPr>
              <a:t>Ln (S)</a:t>
            </a:r>
            <a:endParaRPr lang="fr-FR" altLang="fr-FR" sz="1800">
              <a:latin typeface="Calibri" pitchFamily="34" charset="0"/>
            </a:endParaRPr>
          </a:p>
        </p:txBody>
      </p:sp>
      <p:sp>
        <p:nvSpPr>
          <p:cNvPr id="106521" name="Text Box 25"/>
          <p:cNvSpPr txBox="1">
            <a:spLocks noChangeArrowheads="1"/>
          </p:cNvSpPr>
          <p:nvPr/>
        </p:nvSpPr>
        <p:spPr bwMode="auto">
          <a:xfrm>
            <a:off x="8121650" y="6534150"/>
            <a:ext cx="7254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H" altLang="fr-FR" sz="1800">
                <a:latin typeface="Calibri" pitchFamily="34" charset="0"/>
              </a:rPr>
              <a:t>Ln (A)</a:t>
            </a:r>
            <a:endParaRPr lang="fr-FR" altLang="fr-FR" sz="1800">
              <a:latin typeface="Calibri" pitchFamily="34" charset="0"/>
            </a:endParaRPr>
          </a:p>
        </p:txBody>
      </p:sp>
      <p:sp>
        <p:nvSpPr>
          <p:cNvPr id="106522" name="Text Box 26"/>
          <p:cNvSpPr txBox="1">
            <a:spLocks noChangeArrowheads="1"/>
          </p:cNvSpPr>
          <p:nvPr/>
        </p:nvSpPr>
        <p:spPr bwMode="auto">
          <a:xfrm>
            <a:off x="8316913" y="4797425"/>
            <a:ext cx="3159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H" altLang="fr-FR" sz="1800">
                <a:latin typeface="Calibri" pitchFamily="34" charset="0"/>
              </a:rPr>
              <a:t>A</a:t>
            </a:r>
            <a:endParaRPr lang="fr-FR" altLang="fr-FR" sz="1800">
              <a:latin typeface="Calibri" pitchFamily="34" charset="0"/>
            </a:endParaRPr>
          </a:p>
        </p:txBody>
      </p: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85087" y="521493"/>
            <a:ext cx="487363" cy="487363"/>
          </a:xfrm>
          <a:prstGeom prst="rect">
            <a:avLst/>
          </a:prstGeom>
        </p:spPr>
      </p:pic>
      <p:pic>
        <p:nvPicPr>
          <p:cNvPr id="3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85086" y="1380331"/>
            <a:ext cx="487363" cy="487363"/>
          </a:xfrm>
          <a:prstGeom prst="rect">
            <a:avLst/>
          </a:prstGeom>
        </p:spPr>
      </p:pic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85087" y="26971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2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322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22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550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95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ChangeArrowheads="1"/>
          </p:cNvSpPr>
          <p:nvPr/>
        </p:nvSpPr>
        <p:spPr bwMode="auto">
          <a:xfrm>
            <a:off x="173038" y="303213"/>
            <a:ext cx="792162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fr-CH" altLang="fr-FR">
                <a:solidFill>
                  <a:srgbClr val="FF6600"/>
                </a:solidFill>
                <a:latin typeface="Calibri" pitchFamily="34" charset="0"/>
              </a:rPr>
              <a:t>Relation Aire - espèces</a:t>
            </a:r>
            <a:endParaRPr lang="el-GR" altLang="fr-FR">
              <a:solidFill>
                <a:srgbClr val="FF6600"/>
              </a:solidFill>
              <a:latin typeface="Calibri" pitchFamily="34" charset="0"/>
            </a:endParaRPr>
          </a:p>
        </p:txBody>
      </p:sp>
      <p:pic>
        <p:nvPicPr>
          <p:cNvPr id="139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1390650"/>
            <a:ext cx="5041900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8" name="Text Box 4"/>
          <p:cNvSpPr txBox="1">
            <a:spLocks noChangeArrowheads="1"/>
          </p:cNvSpPr>
          <p:nvPr/>
        </p:nvSpPr>
        <p:spPr bwMode="auto">
          <a:xfrm>
            <a:off x="827088" y="5805488"/>
            <a:ext cx="511333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r-CH" altLang="fr-FR" sz="1400" i="1" dirty="0">
                <a:latin typeface="Calibri" pitchFamily="34" charset="0"/>
              </a:rPr>
              <a:t>Richesse spécifique en poissons en fonction de la surface du bassin versant pour les rivières d’Europe de l’ouest et d’Amérique du nord (</a:t>
            </a:r>
            <a:r>
              <a:rPr lang="fr-CH" altLang="fr-FR" sz="1400" i="1" dirty="0" err="1">
                <a:latin typeface="Calibri" pitchFamily="34" charset="0"/>
              </a:rPr>
              <a:t>Oberdorff</a:t>
            </a:r>
            <a:r>
              <a:rPr lang="fr-CH" altLang="fr-FR" sz="1400" i="1" dirty="0">
                <a:latin typeface="Calibri" pitchFamily="34" charset="0"/>
              </a:rPr>
              <a:t> et al. 1997)</a:t>
            </a:r>
            <a:endParaRPr lang="fr-FR" altLang="fr-FR" sz="1400" i="1" dirty="0">
              <a:latin typeface="Calibri" pitchFamily="34" charset="0"/>
            </a:endParaRPr>
          </a:p>
        </p:txBody>
      </p:sp>
      <p:pic>
        <p:nvPicPr>
          <p:cNvPr id="139269" name="Picture 5" descr="poisson_chat_copyrigh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1412875"/>
            <a:ext cx="2309813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0" name="Picture 6" descr="Hecht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3282950"/>
            <a:ext cx="230505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1" name="Picture 7" descr="File:Perche soleil.jp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5005388"/>
            <a:ext cx="23050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10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8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ChangeArrowheads="1"/>
          </p:cNvSpPr>
          <p:nvPr/>
        </p:nvSpPr>
        <p:spPr bwMode="auto">
          <a:xfrm>
            <a:off x="173038" y="303213"/>
            <a:ext cx="792162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fr-CH" altLang="fr-FR">
                <a:solidFill>
                  <a:srgbClr val="FF6600"/>
                </a:solidFill>
                <a:latin typeface="Calibri" pitchFamily="34" charset="0"/>
              </a:rPr>
              <a:t>Relation Aire - espèces</a:t>
            </a:r>
            <a:endParaRPr lang="el-GR" altLang="fr-FR">
              <a:solidFill>
                <a:srgbClr val="FF6600"/>
              </a:solidFill>
              <a:latin typeface="Calibri" pitchFamily="34" charset="0"/>
            </a:endParaRPr>
          </a:p>
        </p:txBody>
      </p:sp>
      <p:sp>
        <p:nvSpPr>
          <p:cNvPr id="141315" name="Text Box 8"/>
          <p:cNvSpPr txBox="1">
            <a:spLocks noChangeArrowheads="1"/>
          </p:cNvSpPr>
          <p:nvPr/>
        </p:nvSpPr>
        <p:spPr bwMode="auto">
          <a:xfrm>
            <a:off x="592138" y="1376363"/>
            <a:ext cx="61515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H" altLang="fr-FR" sz="2000">
                <a:latin typeface="Calibri" pitchFamily="34" charset="0"/>
              </a:rPr>
              <a:t>Qu’est ce qui peut expliquer cette relation aire – espèce ?</a:t>
            </a:r>
            <a:endParaRPr lang="fr-FR" altLang="fr-FR" sz="2000">
              <a:latin typeface="Calibri" pitchFamily="34" charset="0"/>
            </a:endParaRPr>
          </a:p>
        </p:txBody>
      </p:sp>
      <p:sp>
        <p:nvSpPr>
          <p:cNvPr id="135177" name="Text Box 9"/>
          <p:cNvSpPr txBox="1">
            <a:spLocks noChangeArrowheads="1"/>
          </p:cNvSpPr>
          <p:nvPr/>
        </p:nvSpPr>
        <p:spPr bwMode="auto">
          <a:xfrm>
            <a:off x="2155825" y="2641600"/>
            <a:ext cx="39989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H" altLang="fr-FR" sz="2000">
                <a:latin typeface="Calibri" pitchFamily="34" charset="0"/>
              </a:rPr>
              <a:t>Un équilibre extinction - colonisation</a:t>
            </a:r>
            <a:endParaRPr lang="fr-FR" altLang="fr-FR" sz="2000">
              <a:latin typeface="Calibri" pitchFamily="34" charset="0"/>
            </a:endParaRPr>
          </a:p>
        </p:txBody>
      </p:sp>
      <p:sp>
        <p:nvSpPr>
          <p:cNvPr id="135178" name="Text Box 10"/>
          <p:cNvSpPr txBox="1">
            <a:spLocks noChangeArrowheads="1"/>
          </p:cNvSpPr>
          <p:nvPr/>
        </p:nvSpPr>
        <p:spPr bwMode="auto">
          <a:xfrm>
            <a:off x="2154238" y="4119563"/>
            <a:ext cx="69103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H" altLang="fr-FR" sz="2000">
                <a:latin typeface="Calibri" pitchFamily="34" charset="0"/>
              </a:rPr>
              <a:t>La plus forte sensibilité aux perturbations sur de petites surfaces </a:t>
            </a:r>
            <a:endParaRPr lang="fr-FR" altLang="fr-FR" sz="2000">
              <a:latin typeface="Calibri" pitchFamily="34" charset="0"/>
            </a:endParaRPr>
          </a:p>
        </p:txBody>
      </p:sp>
      <p:sp>
        <p:nvSpPr>
          <p:cNvPr id="135179" name="Text Box 11"/>
          <p:cNvSpPr txBox="1">
            <a:spLocks noChangeArrowheads="1"/>
          </p:cNvSpPr>
          <p:nvPr/>
        </p:nvSpPr>
        <p:spPr bwMode="auto">
          <a:xfrm>
            <a:off x="2154238" y="5559425"/>
            <a:ext cx="62404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H" altLang="fr-FR" sz="2000">
                <a:latin typeface="Calibri" pitchFamily="34" charset="0"/>
              </a:rPr>
              <a:t>Une plus faible diversité d’habitats sur les petites surfaces </a:t>
            </a:r>
            <a:endParaRPr lang="fr-FR" altLang="fr-FR" sz="2000">
              <a:latin typeface="Calibri" pitchFamily="34" charset="0"/>
            </a:endParaRPr>
          </a:p>
        </p:txBody>
      </p:sp>
      <p:sp>
        <p:nvSpPr>
          <p:cNvPr id="135180" name="Line 12"/>
          <p:cNvSpPr>
            <a:spLocks noChangeShapeType="1"/>
          </p:cNvSpPr>
          <p:nvPr/>
        </p:nvSpPr>
        <p:spPr bwMode="auto">
          <a:xfrm>
            <a:off x="1455738" y="2854325"/>
            <a:ext cx="4318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35181" name="Line 13"/>
          <p:cNvSpPr>
            <a:spLocks noChangeShapeType="1"/>
          </p:cNvSpPr>
          <p:nvPr/>
        </p:nvSpPr>
        <p:spPr bwMode="auto">
          <a:xfrm>
            <a:off x="1455738" y="4332288"/>
            <a:ext cx="4318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35182" name="Line 14"/>
          <p:cNvSpPr>
            <a:spLocks noChangeShapeType="1"/>
          </p:cNvSpPr>
          <p:nvPr/>
        </p:nvSpPr>
        <p:spPr bwMode="auto">
          <a:xfrm>
            <a:off x="1455738" y="5761038"/>
            <a:ext cx="4318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0981" y="6778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29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8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ChangeArrowheads="1"/>
          </p:cNvSpPr>
          <p:nvPr/>
        </p:nvSpPr>
        <p:spPr bwMode="auto">
          <a:xfrm>
            <a:off x="173038" y="303213"/>
            <a:ext cx="792162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fr-CH" altLang="fr-FR">
                <a:solidFill>
                  <a:srgbClr val="FF6600"/>
                </a:solidFill>
                <a:latin typeface="Calibri" pitchFamily="34" charset="0"/>
              </a:rPr>
              <a:t>Relation richesse locale - régionale</a:t>
            </a:r>
            <a:endParaRPr lang="el-GR" altLang="fr-FR">
              <a:solidFill>
                <a:srgbClr val="FF6600"/>
              </a:solidFill>
              <a:latin typeface="Calibri" pitchFamily="34" charset="0"/>
            </a:endParaRPr>
          </a:p>
        </p:txBody>
      </p:sp>
      <p:sp>
        <p:nvSpPr>
          <p:cNvPr id="108555" name="Text Box 11"/>
          <p:cNvSpPr txBox="1">
            <a:spLocks noChangeArrowheads="1"/>
          </p:cNvSpPr>
          <p:nvPr/>
        </p:nvSpPr>
        <p:spPr bwMode="auto">
          <a:xfrm>
            <a:off x="900113" y="1196975"/>
            <a:ext cx="4902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H" altLang="fr-FR" sz="1800">
                <a:latin typeface="Calibri" pitchFamily="34" charset="0"/>
              </a:rPr>
              <a:t>Les communautés sont-elles saturées en espèces ?</a:t>
            </a:r>
            <a:endParaRPr lang="fr-FR" altLang="fr-FR" sz="1800">
              <a:latin typeface="Calibri" pitchFamily="34" charset="0"/>
            </a:endParaRPr>
          </a:p>
        </p:txBody>
      </p:sp>
      <p:sp>
        <p:nvSpPr>
          <p:cNvPr id="108556" name="Line 12"/>
          <p:cNvSpPr>
            <a:spLocks noChangeShapeType="1"/>
          </p:cNvSpPr>
          <p:nvPr/>
        </p:nvSpPr>
        <p:spPr bwMode="auto">
          <a:xfrm flipV="1">
            <a:off x="2555875" y="2636838"/>
            <a:ext cx="0" cy="25923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08557" name="Line 13"/>
          <p:cNvSpPr>
            <a:spLocks noChangeShapeType="1"/>
          </p:cNvSpPr>
          <p:nvPr/>
        </p:nvSpPr>
        <p:spPr bwMode="auto">
          <a:xfrm>
            <a:off x="2555875" y="5229225"/>
            <a:ext cx="43211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08558" name="Text Box 14"/>
          <p:cNvSpPr txBox="1">
            <a:spLocks noChangeArrowheads="1"/>
          </p:cNvSpPr>
          <p:nvPr/>
        </p:nvSpPr>
        <p:spPr bwMode="auto">
          <a:xfrm>
            <a:off x="900113" y="2636838"/>
            <a:ext cx="15827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H" altLang="fr-FR" sz="1800">
                <a:latin typeface="Calibri" pitchFamily="34" charset="0"/>
              </a:rPr>
              <a:t>Richesse locale</a:t>
            </a:r>
            <a:endParaRPr lang="fr-FR" altLang="fr-FR" sz="1800">
              <a:latin typeface="Calibri" pitchFamily="34" charset="0"/>
            </a:endParaRPr>
          </a:p>
        </p:txBody>
      </p:sp>
      <p:sp>
        <p:nvSpPr>
          <p:cNvPr id="108559" name="Text Box 15"/>
          <p:cNvSpPr txBox="1">
            <a:spLocks noChangeArrowheads="1"/>
          </p:cNvSpPr>
          <p:nvPr/>
        </p:nvSpPr>
        <p:spPr bwMode="auto">
          <a:xfrm>
            <a:off x="5795963" y="5445125"/>
            <a:ext cx="19081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H" altLang="fr-FR" sz="1800">
                <a:latin typeface="Calibri" pitchFamily="34" charset="0"/>
              </a:rPr>
              <a:t>Richesse régionale</a:t>
            </a:r>
            <a:endParaRPr lang="fr-FR" altLang="fr-FR" sz="1800">
              <a:latin typeface="Calibri" pitchFamily="34" charset="0"/>
            </a:endParaRPr>
          </a:p>
        </p:txBody>
      </p:sp>
      <p:sp>
        <p:nvSpPr>
          <p:cNvPr id="108560" name="Line 16"/>
          <p:cNvSpPr>
            <a:spLocks noChangeShapeType="1"/>
          </p:cNvSpPr>
          <p:nvPr/>
        </p:nvSpPr>
        <p:spPr bwMode="auto">
          <a:xfrm flipV="1">
            <a:off x="2555875" y="2820193"/>
            <a:ext cx="3240088" cy="2409031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08561" name="Freeform 17"/>
          <p:cNvSpPr>
            <a:spLocks/>
          </p:cNvSpPr>
          <p:nvPr/>
        </p:nvSpPr>
        <p:spPr bwMode="auto">
          <a:xfrm>
            <a:off x="2555876" y="3609975"/>
            <a:ext cx="3240088" cy="1619250"/>
          </a:xfrm>
          <a:custGeom>
            <a:avLst/>
            <a:gdLst>
              <a:gd name="T0" fmla="*/ 0 w 2359"/>
              <a:gd name="T1" fmla="*/ 2147483646 h 1043"/>
              <a:gd name="T2" fmla="*/ 2147483646 w 2359"/>
              <a:gd name="T3" fmla="*/ 2147483646 h 1043"/>
              <a:gd name="T4" fmla="*/ 2147483646 w 2359"/>
              <a:gd name="T5" fmla="*/ 2147483646 h 1043"/>
              <a:gd name="T6" fmla="*/ 2147483646 w 2359"/>
              <a:gd name="T7" fmla="*/ 2147483646 h 1043"/>
              <a:gd name="T8" fmla="*/ 2147483646 w 2359"/>
              <a:gd name="T9" fmla="*/ 0 h 10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59"/>
              <a:gd name="T16" fmla="*/ 0 h 1043"/>
              <a:gd name="T17" fmla="*/ 2359 w 2359"/>
              <a:gd name="T18" fmla="*/ 1043 h 10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59" h="1043">
                <a:moveTo>
                  <a:pt x="0" y="1043"/>
                </a:moveTo>
                <a:cubicBezTo>
                  <a:pt x="94" y="907"/>
                  <a:pt x="188" y="771"/>
                  <a:pt x="317" y="635"/>
                </a:cubicBezTo>
                <a:cubicBezTo>
                  <a:pt x="446" y="499"/>
                  <a:pt x="612" y="325"/>
                  <a:pt x="771" y="227"/>
                </a:cubicBezTo>
                <a:cubicBezTo>
                  <a:pt x="930" y="129"/>
                  <a:pt x="1005" y="83"/>
                  <a:pt x="1270" y="45"/>
                </a:cubicBezTo>
                <a:cubicBezTo>
                  <a:pt x="1535" y="7"/>
                  <a:pt x="1947" y="3"/>
                  <a:pt x="2359" y="0"/>
                </a:cubicBezTo>
              </a:path>
            </a:pathLst>
          </a:custGeom>
          <a:noFill/>
          <a:ln w="2857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08562" name="Text Box 18"/>
          <p:cNvSpPr txBox="1">
            <a:spLocks noChangeArrowheads="1"/>
          </p:cNvSpPr>
          <p:nvPr/>
        </p:nvSpPr>
        <p:spPr bwMode="auto">
          <a:xfrm>
            <a:off x="5907882" y="3435350"/>
            <a:ext cx="8874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H" altLang="fr-FR" sz="1800">
                <a:solidFill>
                  <a:srgbClr val="00FF00"/>
                </a:solidFill>
                <a:latin typeface="Calibri" pitchFamily="34" charset="0"/>
              </a:rPr>
              <a:t>saturée</a:t>
            </a:r>
            <a:endParaRPr lang="fr-FR" altLang="fr-FR" sz="1800">
              <a:solidFill>
                <a:srgbClr val="00FF00"/>
              </a:solidFill>
              <a:latin typeface="Calibri" pitchFamily="34" charset="0"/>
            </a:endParaRPr>
          </a:p>
        </p:txBody>
      </p:sp>
      <p:sp>
        <p:nvSpPr>
          <p:cNvPr id="108563" name="Text Box 19"/>
          <p:cNvSpPr txBox="1">
            <a:spLocks noChangeArrowheads="1"/>
          </p:cNvSpPr>
          <p:nvPr/>
        </p:nvSpPr>
        <p:spPr bwMode="auto">
          <a:xfrm>
            <a:off x="5108575" y="2420938"/>
            <a:ext cx="1301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H" altLang="fr-FR" sz="1800" dirty="0">
                <a:solidFill>
                  <a:srgbClr val="00FF00"/>
                </a:solidFill>
                <a:latin typeface="Calibri" pitchFamily="34" charset="0"/>
              </a:rPr>
              <a:t>non saturée</a:t>
            </a:r>
            <a:endParaRPr lang="fr-FR" altLang="fr-FR" sz="1800" dirty="0">
              <a:solidFill>
                <a:srgbClr val="00FF00"/>
              </a:solidFill>
              <a:latin typeface="Calibri" pitchFamily="34" charset="0"/>
            </a:endParaRPr>
          </a:p>
        </p:txBody>
      </p:sp>
      <p:sp>
        <p:nvSpPr>
          <p:cNvPr id="108564" name="AutoShape 20"/>
          <p:cNvSpPr>
            <a:spLocks noChangeArrowheads="1"/>
          </p:cNvSpPr>
          <p:nvPr/>
        </p:nvSpPr>
        <p:spPr bwMode="auto">
          <a:xfrm rot="20097768">
            <a:off x="6625431" y="2378233"/>
            <a:ext cx="503238" cy="1172074"/>
          </a:xfrm>
          <a:prstGeom prst="curvedLeftArrow">
            <a:avLst>
              <a:gd name="adj1" fmla="val 60126"/>
              <a:gd name="adj2" fmla="val 120252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libri" pitchFamily="34" charset="0"/>
            </a:endParaRPr>
          </a:p>
        </p:txBody>
      </p:sp>
      <p:sp>
        <p:nvSpPr>
          <p:cNvPr id="108565" name="Text Box 21"/>
          <p:cNvSpPr txBox="1">
            <a:spLocks noChangeArrowheads="1"/>
          </p:cNvSpPr>
          <p:nvPr/>
        </p:nvSpPr>
        <p:spPr bwMode="auto">
          <a:xfrm>
            <a:off x="6596063" y="1960102"/>
            <a:ext cx="2216150" cy="36671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H" altLang="fr-FR" sz="1800" dirty="0">
                <a:solidFill>
                  <a:schemeClr val="bg1"/>
                </a:solidFill>
                <a:latin typeface="Calibri" pitchFamily="34" charset="0"/>
              </a:rPr>
              <a:t>Interactions biotiques</a:t>
            </a:r>
            <a:endParaRPr lang="fr-FR" altLang="fr-FR" sz="18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93522" y="7096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47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806450" y="115888"/>
            <a:ext cx="8229600" cy="720725"/>
          </a:xfrm>
        </p:spPr>
        <p:txBody>
          <a:bodyPr/>
          <a:lstStyle/>
          <a:p>
            <a:pPr algn="r" eaLnBrk="1" hangingPunct="1">
              <a:buFontTx/>
              <a:buNone/>
            </a:pPr>
            <a:r>
              <a:rPr lang="fr-CH" altLang="fr-FR">
                <a:solidFill>
                  <a:srgbClr val="FF6600"/>
                </a:solidFill>
                <a:latin typeface="Calibri" pitchFamily="34" charset="0"/>
              </a:rPr>
              <a:t>Plan du cours</a:t>
            </a:r>
            <a:endParaRPr lang="fr-FR" altLang="fr-FR">
              <a:solidFill>
                <a:srgbClr val="FF6600"/>
              </a:solidFill>
              <a:latin typeface="Calibri" pitchFamily="34" charset="0"/>
            </a:endParaRPr>
          </a:p>
        </p:txBody>
      </p:sp>
      <p:sp>
        <p:nvSpPr>
          <p:cNvPr id="6147" name="Rectangle 28"/>
          <p:cNvSpPr>
            <a:spLocks noChangeArrowheads="1"/>
          </p:cNvSpPr>
          <p:nvPr/>
        </p:nvSpPr>
        <p:spPr bwMode="auto">
          <a:xfrm>
            <a:off x="971550" y="487363"/>
            <a:ext cx="7343775" cy="637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fr-FR" altLang="fr-FR" b="1" noProof="1"/>
              <a:t>1.</a:t>
            </a:r>
            <a:r>
              <a:rPr lang="fr-CH" altLang="fr-FR" b="1" dirty="0"/>
              <a:t>  </a:t>
            </a:r>
            <a:r>
              <a:rPr lang="fr-CH" altLang="fr-FR" b="1" noProof="1"/>
              <a:t>Ecologie des communautés et biodiversité</a:t>
            </a:r>
            <a:r>
              <a:rPr lang="fr-CH" altLang="fr-FR" sz="1400" b="1" noProof="1"/>
              <a:t>	</a:t>
            </a:r>
          </a:p>
          <a:p>
            <a:pPr lvl="1" algn="just" eaLnBrk="1" hangingPunct="1">
              <a:spcBef>
                <a:spcPct val="50000"/>
              </a:spcBef>
            </a:pPr>
            <a:r>
              <a:rPr lang="fr-CH" altLang="fr-FR" sz="1600" b="1" noProof="1"/>
              <a:t>1.1	Définition</a:t>
            </a:r>
            <a:r>
              <a:rPr lang="fr-CH" altLang="fr-FR" sz="1400" b="1" noProof="1"/>
              <a:t>	</a:t>
            </a:r>
          </a:p>
          <a:p>
            <a:pPr lvl="1" algn="just" eaLnBrk="1" hangingPunct="1">
              <a:spcBef>
                <a:spcPct val="50000"/>
              </a:spcBef>
            </a:pPr>
            <a:r>
              <a:rPr lang="fr-CH" altLang="fr-FR" sz="1600" b="1" noProof="1"/>
              <a:t>1.2	Mesures de la biodiversité</a:t>
            </a:r>
            <a:r>
              <a:rPr lang="fr-CH" altLang="fr-FR" sz="1400" b="1" noProof="1"/>
              <a:t>	</a:t>
            </a:r>
          </a:p>
          <a:p>
            <a:pPr lvl="2" algn="just" eaLnBrk="1" hangingPunct="1">
              <a:spcBef>
                <a:spcPct val="50000"/>
              </a:spcBef>
            </a:pPr>
            <a:r>
              <a:rPr lang="fr-CH" altLang="fr-FR" sz="1400" b="1" noProof="1"/>
              <a:t>1.2.1	La richesse spécifique	</a:t>
            </a:r>
          </a:p>
          <a:p>
            <a:pPr lvl="2" algn="just" eaLnBrk="1" hangingPunct="1">
              <a:spcBef>
                <a:spcPct val="50000"/>
              </a:spcBef>
            </a:pPr>
            <a:r>
              <a:rPr lang="fr-CH" altLang="fr-FR" sz="1400" b="1" noProof="1"/>
              <a:t>1.2.2	Indices de Simpson	</a:t>
            </a:r>
          </a:p>
          <a:p>
            <a:pPr lvl="2" algn="just" eaLnBrk="1" hangingPunct="1">
              <a:spcBef>
                <a:spcPct val="50000"/>
              </a:spcBef>
            </a:pPr>
            <a:r>
              <a:rPr lang="fr-CH" altLang="fr-FR" sz="1400" b="1" noProof="1"/>
              <a:t>1.2.3	Indices de Shannon	</a:t>
            </a:r>
          </a:p>
          <a:p>
            <a:pPr algn="just" eaLnBrk="1" hangingPunct="1">
              <a:spcBef>
                <a:spcPct val="50000"/>
              </a:spcBef>
            </a:pPr>
            <a:r>
              <a:rPr lang="fr-CH" altLang="fr-FR" sz="1400" b="1" dirty="0"/>
              <a:t>	</a:t>
            </a:r>
            <a:r>
              <a:rPr lang="fr-CH" altLang="fr-FR" sz="1400" b="1" noProof="1"/>
              <a:t>1.2.4	Exemple d’application : évolution temporelle </a:t>
            </a:r>
            <a:endParaRPr lang="fr-CH" altLang="fr-FR" sz="1400" b="1" dirty="0"/>
          </a:p>
          <a:p>
            <a:pPr algn="just" eaLnBrk="1" hangingPunct="1">
              <a:spcBef>
                <a:spcPct val="50000"/>
              </a:spcBef>
            </a:pPr>
            <a:r>
              <a:rPr lang="fr-CH" altLang="fr-FR" sz="1400" b="1" dirty="0"/>
              <a:t>		</a:t>
            </a:r>
            <a:r>
              <a:rPr lang="fr-CH" altLang="fr-FR" sz="1400" b="1" noProof="1"/>
              <a:t>de la communauté de 0+ du </a:t>
            </a:r>
            <a:r>
              <a:rPr lang="fr-CH" altLang="fr-FR" sz="1400" b="1" dirty="0"/>
              <a:t>Bas</a:t>
            </a:r>
            <a:r>
              <a:rPr lang="fr-CH" altLang="fr-FR" sz="1400" b="1" noProof="1"/>
              <a:t>-Rhône à Montélimar</a:t>
            </a:r>
            <a:endParaRPr lang="fr-CH" altLang="fr-FR" sz="1400" b="1" dirty="0"/>
          </a:p>
          <a:p>
            <a:pPr lvl="2" algn="just" eaLnBrk="1" hangingPunct="1">
              <a:spcBef>
                <a:spcPct val="50000"/>
              </a:spcBef>
            </a:pPr>
            <a:r>
              <a:rPr lang="fr-CH" altLang="fr-FR" sz="1400" b="1" noProof="1"/>
              <a:t>1.2.</a:t>
            </a:r>
            <a:r>
              <a:rPr lang="fr-CH" altLang="fr-FR" sz="1400" b="1" dirty="0"/>
              <a:t>5</a:t>
            </a:r>
            <a:r>
              <a:rPr lang="fr-CH" altLang="fr-FR" sz="1400" b="1" noProof="1"/>
              <a:t>	</a:t>
            </a:r>
            <a:r>
              <a:rPr lang="fr-CH" altLang="fr-FR" sz="1400" b="1" dirty="0"/>
              <a:t>Diversités </a:t>
            </a:r>
            <a:r>
              <a:rPr lang="el-GR" altLang="fr-FR" sz="1400" b="1" dirty="0"/>
              <a:t>α</a:t>
            </a:r>
            <a:r>
              <a:rPr lang="fr-CH" altLang="fr-FR" sz="1400" b="1" dirty="0"/>
              <a:t>, </a:t>
            </a:r>
            <a:r>
              <a:rPr lang="el-GR" altLang="fr-FR" sz="1400" b="1" dirty="0"/>
              <a:t>β</a:t>
            </a:r>
            <a:r>
              <a:rPr lang="fr-CH" altLang="fr-FR" sz="1400" b="1" dirty="0"/>
              <a:t>, </a:t>
            </a:r>
            <a:r>
              <a:rPr lang="el-GR" altLang="fr-FR" sz="1400" b="1" dirty="0"/>
              <a:t>γ</a:t>
            </a:r>
            <a:endParaRPr lang="fr-CH" altLang="fr-FR" sz="1400" b="1" dirty="0"/>
          </a:p>
          <a:p>
            <a:pPr lvl="1" algn="just" eaLnBrk="1" hangingPunct="1">
              <a:spcBef>
                <a:spcPct val="50000"/>
              </a:spcBef>
            </a:pPr>
            <a:r>
              <a:rPr lang="fr-CH" altLang="fr-FR" sz="1600" b="1" noProof="1"/>
              <a:t>1.</a:t>
            </a:r>
            <a:r>
              <a:rPr lang="fr-CH" altLang="fr-FR" sz="1600" b="1" dirty="0"/>
              <a:t>3</a:t>
            </a:r>
            <a:r>
              <a:rPr lang="fr-CH" altLang="fr-FR" sz="1600" b="1" noProof="1"/>
              <a:t>	</a:t>
            </a:r>
            <a:r>
              <a:rPr lang="fr-CH" altLang="fr-FR" sz="1600" b="1" dirty="0"/>
              <a:t>« Patterns » généraux de</a:t>
            </a:r>
            <a:r>
              <a:rPr lang="fr-CH" altLang="fr-FR" sz="1600" b="1" noProof="1"/>
              <a:t> biodiversité</a:t>
            </a:r>
            <a:endParaRPr lang="fr-CH" altLang="fr-FR" sz="1600" b="1" dirty="0"/>
          </a:p>
          <a:p>
            <a:pPr lvl="1" algn="just" eaLnBrk="1" hangingPunct="1">
              <a:spcBef>
                <a:spcPct val="50000"/>
              </a:spcBef>
            </a:pPr>
            <a:r>
              <a:rPr lang="fr-CH" altLang="fr-FR" sz="1400" b="1" noProof="1"/>
              <a:t>	 1.</a:t>
            </a:r>
            <a:r>
              <a:rPr lang="fr-CH" altLang="fr-FR" sz="1400" b="1" dirty="0"/>
              <a:t>3</a:t>
            </a:r>
            <a:r>
              <a:rPr lang="fr-CH" altLang="fr-FR" sz="1400" b="1" noProof="1"/>
              <a:t>.1	</a:t>
            </a:r>
            <a:r>
              <a:rPr lang="fr-CH" altLang="fr-FR" sz="1400" b="1" dirty="0"/>
              <a:t>Relation richesse – latitude</a:t>
            </a:r>
          </a:p>
          <a:p>
            <a:pPr lvl="1" algn="just" eaLnBrk="1" hangingPunct="1">
              <a:spcBef>
                <a:spcPct val="50000"/>
              </a:spcBef>
            </a:pPr>
            <a:r>
              <a:rPr lang="fr-CH" altLang="fr-FR" sz="1400" b="1" dirty="0"/>
              <a:t>	 1.3.2	Relation richesse – altitude</a:t>
            </a:r>
          </a:p>
          <a:p>
            <a:pPr lvl="1" algn="just" eaLnBrk="1" hangingPunct="1">
              <a:spcBef>
                <a:spcPct val="50000"/>
              </a:spcBef>
            </a:pPr>
            <a:r>
              <a:rPr lang="fr-CH" altLang="fr-FR" sz="1400" b="1" dirty="0"/>
              <a:t>	 1.3.3	Relation richesse – productivité</a:t>
            </a:r>
          </a:p>
          <a:p>
            <a:pPr lvl="1" algn="just" eaLnBrk="1" hangingPunct="1">
              <a:spcBef>
                <a:spcPct val="50000"/>
              </a:spcBef>
            </a:pPr>
            <a:r>
              <a:rPr lang="fr-CH" altLang="fr-FR" sz="1600" b="1" dirty="0"/>
              <a:t>1.4	Structuration des communautés</a:t>
            </a:r>
          </a:p>
          <a:p>
            <a:pPr lvl="1" algn="just" eaLnBrk="1" hangingPunct="1">
              <a:spcBef>
                <a:spcPct val="50000"/>
              </a:spcBef>
            </a:pPr>
            <a:r>
              <a:rPr lang="fr-CH" altLang="fr-FR" sz="1400" b="1" dirty="0"/>
              <a:t>	 1.4.1	Modèle simple de richesse basé sur le concept de niche</a:t>
            </a:r>
          </a:p>
          <a:p>
            <a:pPr lvl="1" algn="just" eaLnBrk="1" hangingPunct="1">
              <a:spcBef>
                <a:spcPct val="50000"/>
              </a:spcBef>
            </a:pPr>
            <a:r>
              <a:rPr lang="fr-CH" altLang="fr-FR" sz="1400" b="1" dirty="0"/>
              <a:t>	 1.4.2	Relation Aire – Espèces</a:t>
            </a:r>
          </a:p>
          <a:p>
            <a:pPr lvl="1" algn="just" eaLnBrk="1" hangingPunct="1">
              <a:spcBef>
                <a:spcPct val="50000"/>
              </a:spcBef>
            </a:pPr>
            <a:r>
              <a:rPr lang="fr-CH" altLang="fr-FR" sz="1400" b="1" dirty="0"/>
              <a:t>	 1.4.3	Relation richesse locale – richesse régionale</a:t>
            </a:r>
          </a:p>
          <a:p>
            <a:pPr lvl="1" algn="just" eaLnBrk="1" hangingPunct="1">
              <a:spcBef>
                <a:spcPct val="50000"/>
              </a:spcBef>
            </a:pPr>
            <a:r>
              <a:rPr lang="fr-CH" altLang="fr-FR" sz="1400" b="1" dirty="0"/>
              <a:t>	 1.4.4	Théorie des iles (</a:t>
            </a:r>
            <a:r>
              <a:rPr lang="fr-CH" altLang="fr-FR" sz="1400" b="1" dirty="0" err="1"/>
              <a:t>McArthur</a:t>
            </a:r>
            <a:r>
              <a:rPr lang="fr-CH" altLang="fr-FR" sz="1400" b="1" dirty="0"/>
              <a:t> and Wilson 1967)</a:t>
            </a:r>
          </a:p>
          <a:p>
            <a:pPr lvl="1" algn="just" eaLnBrk="1" hangingPunct="1">
              <a:spcBef>
                <a:spcPct val="50000"/>
              </a:spcBef>
            </a:pPr>
            <a:r>
              <a:rPr lang="fr-CH" altLang="fr-FR" sz="1400" b="1" dirty="0"/>
              <a:t>	 1.4.5	Applications en biologie de la conservation</a:t>
            </a:r>
            <a:endParaRPr lang="fr-FR" altLang="fr-FR" sz="1400" b="1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1331640" y="4869160"/>
            <a:ext cx="5832648" cy="1285578"/>
          </a:xfrm>
          <a:prstGeom prst="roundRect">
            <a:avLst/>
          </a:prstGeom>
          <a:solidFill>
            <a:srgbClr val="00B0F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Son enregistré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4368" y="1196752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840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71"/>
    </mc:Choice>
    <mc:Fallback xmlns="">
      <p:transition spd="slow" advTm="54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50336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6"/>
          <p:cNvGrpSpPr>
            <a:grpSpLocks/>
          </p:cNvGrpSpPr>
          <p:nvPr/>
        </p:nvGrpSpPr>
        <p:grpSpPr bwMode="auto">
          <a:xfrm>
            <a:off x="3446463" y="4524375"/>
            <a:ext cx="2927350" cy="1165225"/>
            <a:chOff x="2578" y="2850"/>
            <a:chExt cx="1844" cy="734"/>
          </a:xfrm>
        </p:grpSpPr>
        <p:sp>
          <p:nvSpPr>
            <p:cNvPr id="120864" name="Line 33"/>
            <p:cNvSpPr>
              <a:spLocks noChangeShapeType="1"/>
            </p:cNvSpPr>
            <p:nvPr/>
          </p:nvSpPr>
          <p:spPr bwMode="auto">
            <a:xfrm>
              <a:off x="4422" y="2862"/>
              <a:ext cx="0" cy="6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0865" name="Line 34"/>
            <p:cNvSpPr>
              <a:spLocks noChangeShapeType="1"/>
            </p:cNvSpPr>
            <p:nvPr/>
          </p:nvSpPr>
          <p:spPr bwMode="auto">
            <a:xfrm flipH="1">
              <a:off x="2584" y="2850"/>
              <a:ext cx="2" cy="60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0866" name="Text Box 35"/>
            <p:cNvSpPr txBox="1">
              <a:spLocks noChangeArrowheads="1"/>
            </p:cNvSpPr>
            <p:nvPr/>
          </p:nvSpPr>
          <p:spPr bwMode="auto">
            <a:xfrm>
              <a:off x="2675" y="3353"/>
              <a:ext cx="1629" cy="2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fr-CH" altLang="fr-FR"/>
                <a:t>amplitude de la niche de </a:t>
              </a:r>
              <a:r>
                <a:rPr lang="fr-CH" altLang="fr-FR" i="1"/>
                <a:t>j</a:t>
              </a:r>
              <a:endParaRPr lang="fr-FR" altLang="fr-FR" i="1"/>
            </a:p>
          </p:txBody>
        </p:sp>
        <p:sp>
          <p:nvSpPr>
            <p:cNvPr id="120867" name="Line 39"/>
            <p:cNvSpPr>
              <a:spLocks noChangeShapeType="1"/>
            </p:cNvSpPr>
            <p:nvPr/>
          </p:nvSpPr>
          <p:spPr bwMode="auto">
            <a:xfrm>
              <a:off x="4280" y="3475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0868" name="Line 40"/>
            <p:cNvSpPr>
              <a:spLocks noChangeShapeType="1"/>
            </p:cNvSpPr>
            <p:nvPr/>
          </p:nvSpPr>
          <p:spPr bwMode="auto">
            <a:xfrm>
              <a:off x="2578" y="3472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20835" name="Rectangle 2"/>
          <p:cNvSpPr>
            <a:spLocks noChangeArrowheads="1"/>
          </p:cNvSpPr>
          <p:nvPr/>
        </p:nvSpPr>
        <p:spPr bwMode="auto">
          <a:xfrm>
            <a:off x="212502" y="260350"/>
            <a:ext cx="792162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fr-CH" altLang="fr-FR" sz="3200">
                <a:solidFill>
                  <a:srgbClr val="FF6600"/>
                </a:solidFill>
              </a:rPr>
              <a:t>Modèle simple de richesse basé sur la niche</a:t>
            </a:r>
            <a:endParaRPr lang="el-GR" altLang="fr-FR" sz="3200">
              <a:solidFill>
                <a:srgbClr val="FF6600"/>
              </a:solidFill>
            </a:endParaRPr>
          </a:p>
        </p:txBody>
      </p:sp>
      <p:sp>
        <p:nvSpPr>
          <p:cNvPr id="114706" name="Line 18"/>
          <p:cNvSpPr>
            <a:spLocks noChangeShapeType="1"/>
          </p:cNvSpPr>
          <p:nvPr/>
        </p:nvSpPr>
        <p:spPr bwMode="auto">
          <a:xfrm flipV="1">
            <a:off x="1635125" y="2078038"/>
            <a:ext cx="0" cy="2447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14707" name="Line 19"/>
          <p:cNvSpPr>
            <a:spLocks noChangeShapeType="1"/>
          </p:cNvSpPr>
          <p:nvPr/>
        </p:nvSpPr>
        <p:spPr bwMode="auto">
          <a:xfrm>
            <a:off x="1635125" y="4525963"/>
            <a:ext cx="50403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14717" name="Text Box 29"/>
          <p:cNvSpPr txBox="1">
            <a:spLocks noChangeArrowheads="1"/>
          </p:cNvSpPr>
          <p:nvPr/>
        </p:nvSpPr>
        <p:spPr bwMode="auto">
          <a:xfrm>
            <a:off x="6732588" y="4198938"/>
            <a:ext cx="22685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CH" altLang="fr-FR" b="1"/>
              <a:t>Dimension de la niche</a:t>
            </a:r>
          </a:p>
          <a:p>
            <a:pPr eaLnBrk="1" hangingPunct="1"/>
            <a:r>
              <a:rPr lang="fr-CH" altLang="fr-FR" b="1"/>
              <a:t>Ressource</a:t>
            </a:r>
            <a:endParaRPr lang="fr-FR" altLang="fr-FR" b="1"/>
          </a:p>
        </p:txBody>
      </p:sp>
      <p:sp>
        <p:nvSpPr>
          <p:cNvPr id="114718" name="Text Box 30"/>
          <p:cNvSpPr txBox="1">
            <a:spLocks noChangeArrowheads="1"/>
          </p:cNvSpPr>
          <p:nvPr/>
        </p:nvSpPr>
        <p:spPr bwMode="auto">
          <a:xfrm rot="-5400000">
            <a:off x="-188118" y="3158331"/>
            <a:ext cx="2800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CH" altLang="fr-FR" b="1" dirty="0"/>
              <a:t>Exploitation de la ressource</a:t>
            </a:r>
            <a:endParaRPr lang="fr-FR" altLang="fr-FR" b="1" dirty="0"/>
          </a:p>
        </p:txBody>
      </p:sp>
      <p:grpSp>
        <p:nvGrpSpPr>
          <p:cNvPr id="3" name="Group 45"/>
          <p:cNvGrpSpPr>
            <a:grpSpLocks/>
          </p:cNvGrpSpPr>
          <p:nvPr/>
        </p:nvGrpSpPr>
        <p:grpSpPr bwMode="auto">
          <a:xfrm>
            <a:off x="1622425" y="4562475"/>
            <a:ext cx="2951163" cy="673100"/>
            <a:chOff x="1429" y="2874"/>
            <a:chExt cx="1859" cy="424"/>
          </a:xfrm>
        </p:grpSpPr>
        <p:sp>
          <p:nvSpPr>
            <p:cNvPr id="120859" name="Line 31"/>
            <p:cNvSpPr>
              <a:spLocks noChangeShapeType="1"/>
            </p:cNvSpPr>
            <p:nvPr/>
          </p:nvSpPr>
          <p:spPr bwMode="auto">
            <a:xfrm>
              <a:off x="1429" y="2886"/>
              <a:ext cx="0" cy="31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120860" name="Line 32"/>
            <p:cNvSpPr>
              <a:spLocks noChangeShapeType="1"/>
            </p:cNvSpPr>
            <p:nvPr/>
          </p:nvSpPr>
          <p:spPr bwMode="auto">
            <a:xfrm>
              <a:off x="3288" y="2874"/>
              <a:ext cx="0" cy="31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120861" name="Text Box 36"/>
            <p:cNvSpPr txBox="1">
              <a:spLocks noChangeArrowheads="1"/>
            </p:cNvSpPr>
            <p:nvPr/>
          </p:nvSpPr>
          <p:spPr bwMode="auto">
            <a:xfrm>
              <a:off x="1547" y="3067"/>
              <a:ext cx="1628" cy="23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fr-CH" altLang="fr-FR" dirty="0"/>
                <a:t>amplitude de la niche de </a:t>
              </a:r>
              <a:r>
                <a:rPr lang="fr-CH" altLang="fr-FR" i="1" dirty="0"/>
                <a:t>i</a:t>
              </a:r>
              <a:endParaRPr lang="fr-FR" altLang="fr-FR" i="1" dirty="0"/>
            </a:p>
          </p:txBody>
        </p:sp>
        <p:sp>
          <p:nvSpPr>
            <p:cNvPr id="120862" name="Line 37"/>
            <p:cNvSpPr>
              <a:spLocks noChangeShapeType="1"/>
            </p:cNvSpPr>
            <p:nvPr/>
          </p:nvSpPr>
          <p:spPr bwMode="auto">
            <a:xfrm>
              <a:off x="1429" y="3203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120863" name="Line 38"/>
            <p:cNvSpPr>
              <a:spLocks noChangeShapeType="1"/>
            </p:cNvSpPr>
            <p:nvPr/>
          </p:nvSpPr>
          <p:spPr bwMode="auto">
            <a:xfrm>
              <a:off x="3152" y="3203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 43"/>
          <p:cNvGrpSpPr>
            <a:grpSpLocks/>
          </p:cNvGrpSpPr>
          <p:nvPr/>
        </p:nvGrpSpPr>
        <p:grpSpPr bwMode="auto">
          <a:xfrm>
            <a:off x="1635125" y="2415208"/>
            <a:ext cx="2952750" cy="2093912"/>
            <a:chOff x="1437" y="1535"/>
            <a:chExt cx="1860" cy="1319"/>
          </a:xfrm>
        </p:grpSpPr>
        <p:grpSp>
          <p:nvGrpSpPr>
            <p:cNvPr id="5" name="Group 25"/>
            <p:cNvGrpSpPr>
              <a:grpSpLocks/>
            </p:cNvGrpSpPr>
            <p:nvPr/>
          </p:nvGrpSpPr>
          <p:grpSpPr bwMode="auto">
            <a:xfrm>
              <a:off x="1437" y="1535"/>
              <a:ext cx="1860" cy="1319"/>
              <a:chOff x="1882" y="1767"/>
              <a:chExt cx="1996" cy="1394"/>
            </a:xfrm>
          </p:grpSpPr>
          <p:sp>
            <p:nvSpPr>
              <p:cNvPr id="120857" name="Freeform 23"/>
              <p:cNvSpPr>
                <a:spLocks/>
              </p:cNvSpPr>
              <p:nvPr/>
            </p:nvSpPr>
            <p:spPr bwMode="auto">
              <a:xfrm>
                <a:off x="1882" y="1767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0858" name="Freeform 24"/>
              <p:cNvSpPr>
                <a:spLocks/>
              </p:cNvSpPr>
              <p:nvPr/>
            </p:nvSpPr>
            <p:spPr bwMode="auto">
              <a:xfrm flipH="1">
                <a:off x="2835" y="1770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20856" name="Text Box 41"/>
            <p:cNvSpPr txBox="1">
              <a:spLocks noChangeArrowheads="1"/>
            </p:cNvSpPr>
            <p:nvPr/>
          </p:nvSpPr>
          <p:spPr bwMode="auto">
            <a:xfrm>
              <a:off x="2154" y="1933"/>
              <a:ext cx="420" cy="231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fr-CH" altLang="fr-FR"/>
                <a:t>Esp. </a:t>
              </a:r>
              <a:r>
                <a:rPr lang="fr-CH" altLang="fr-FR" i="1"/>
                <a:t>i</a:t>
              </a:r>
              <a:endParaRPr lang="fr-FR" altLang="fr-FR" i="1"/>
            </a:p>
          </p:txBody>
        </p:sp>
      </p:grpSp>
      <p:grpSp>
        <p:nvGrpSpPr>
          <p:cNvPr id="6" name="Group 44"/>
          <p:cNvGrpSpPr>
            <a:grpSpLocks/>
          </p:cNvGrpSpPr>
          <p:nvPr/>
        </p:nvGrpSpPr>
        <p:grpSpPr bwMode="auto">
          <a:xfrm>
            <a:off x="3435350" y="2436813"/>
            <a:ext cx="2952750" cy="2093912"/>
            <a:chOff x="2571" y="1535"/>
            <a:chExt cx="1860" cy="1319"/>
          </a:xfrm>
        </p:grpSpPr>
        <p:grpSp>
          <p:nvGrpSpPr>
            <p:cNvPr id="7" name="Group 26"/>
            <p:cNvGrpSpPr>
              <a:grpSpLocks/>
            </p:cNvGrpSpPr>
            <p:nvPr/>
          </p:nvGrpSpPr>
          <p:grpSpPr bwMode="auto">
            <a:xfrm>
              <a:off x="2571" y="1535"/>
              <a:ext cx="1860" cy="1319"/>
              <a:chOff x="1882" y="1767"/>
              <a:chExt cx="1996" cy="1394"/>
            </a:xfrm>
          </p:grpSpPr>
          <p:sp>
            <p:nvSpPr>
              <p:cNvPr id="120853" name="Freeform 27"/>
              <p:cNvSpPr>
                <a:spLocks/>
              </p:cNvSpPr>
              <p:nvPr/>
            </p:nvSpPr>
            <p:spPr bwMode="auto">
              <a:xfrm>
                <a:off x="1882" y="1767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0854" name="Freeform 28"/>
              <p:cNvSpPr>
                <a:spLocks/>
              </p:cNvSpPr>
              <p:nvPr/>
            </p:nvSpPr>
            <p:spPr bwMode="auto">
              <a:xfrm flipH="1">
                <a:off x="2835" y="1770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20852" name="Text Box 42"/>
            <p:cNvSpPr txBox="1">
              <a:spLocks noChangeArrowheads="1"/>
            </p:cNvSpPr>
            <p:nvPr/>
          </p:nvSpPr>
          <p:spPr bwMode="auto">
            <a:xfrm>
              <a:off x="3283" y="1933"/>
              <a:ext cx="421" cy="231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fr-CH" altLang="fr-FR"/>
                <a:t>Esp. </a:t>
              </a:r>
              <a:r>
                <a:rPr lang="fr-CH" altLang="fr-FR" i="1"/>
                <a:t>j</a:t>
              </a:r>
              <a:endParaRPr lang="fr-FR" altLang="fr-FR" i="1"/>
            </a:p>
          </p:txBody>
        </p:sp>
      </p:grpSp>
      <p:sp>
        <p:nvSpPr>
          <p:cNvPr id="114735" name="Freeform 47"/>
          <p:cNvSpPr>
            <a:spLocks/>
          </p:cNvSpPr>
          <p:nvPr/>
        </p:nvSpPr>
        <p:spPr bwMode="auto">
          <a:xfrm>
            <a:off x="3463925" y="4065588"/>
            <a:ext cx="1096963" cy="431800"/>
          </a:xfrm>
          <a:custGeom>
            <a:avLst/>
            <a:gdLst>
              <a:gd name="T0" fmla="*/ 0 w 635"/>
              <a:gd name="T1" fmla="*/ 2147483646 h 280"/>
              <a:gd name="T2" fmla="*/ 2147483646 w 635"/>
              <a:gd name="T3" fmla="*/ 2147483646 h 280"/>
              <a:gd name="T4" fmla="*/ 2147483646 w 635"/>
              <a:gd name="T5" fmla="*/ 2147483646 h 280"/>
              <a:gd name="T6" fmla="*/ 2147483646 w 635"/>
              <a:gd name="T7" fmla="*/ 2147483646 h 280"/>
              <a:gd name="T8" fmla="*/ 2147483646 w 635"/>
              <a:gd name="T9" fmla="*/ 2147483646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35"/>
              <a:gd name="T16" fmla="*/ 0 h 280"/>
              <a:gd name="T17" fmla="*/ 635 w 635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35" h="280">
                <a:moveTo>
                  <a:pt x="0" y="280"/>
                </a:moveTo>
                <a:cubicBezTo>
                  <a:pt x="64" y="234"/>
                  <a:pt x="128" y="189"/>
                  <a:pt x="181" y="144"/>
                </a:cubicBezTo>
                <a:cubicBezTo>
                  <a:pt x="234" y="99"/>
                  <a:pt x="264" y="0"/>
                  <a:pt x="317" y="8"/>
                </a:cubicBezTo>
                <a:cubicBezTo>
                  <a:pt x="370" y="16"/>
                  <a:pt x="446" y="145"/>
                  <a:pt x="499" y="190"/>
                </a:cubicBezTo>
                <a:cubicBezTo>
                  <a:pt x="552" y="235"/>
                  <a:pt x="593" y="257"/>
                  <a:pt x="635" y="280"/>
                </a:cubicBezTo>
              </a:path>
            </a:pathLst>
          </a:custGeom>
          <a:solidFill>
            <a:srgbClr val="FF9933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8" name="Group 54"/>
          <p:cNvGrpSpPr>
            <a:grpSpLocks/>
          </p:cNvGrpSpPr>
          <p:nvPr/>
        </p:nvGrpSpPr>
        <p:grpSpPr bwMode="auto">
          <a:xfrm>
            <a:off x="3121025" y="1450975"/>
            <a:ext cx="1793875" cy="969963"/>
            <a:chOff x="1966" y="914"/>
            <a:chExt cx="1130" cy="611"/>
          </a:xfrm>
        </p:grpSpPr>
        <p:sp>
          <p:nvSpPr>
            <p:cNvPr id="120846" name="Line 48"/>
            <p:cNvSpPr>
              <a:spLocks noChangeShapeType="1"/>
            </p:cNvSpPr>
            <p:nvPr/>
          </p:nvSpPr>
          <p:spPr bwMode="auto">
            <a:xfrm flipV="1">
              <a:off x="1966" y="1117"/>
              <a:ext cx="0" cy="40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0847" name="Line 49"/>
            <p:cNvSpPr>
              <a:spLocks noChangeShapeType="1"/>
            </p:cNvSpPr>
            <p:nvPr/>
          </p:nvSpPr>
          <p:spPr bwMode="auto">
            <a:xfrm flipV="1">
              <a:off x="3093" y="1117"/>
              <a:ext cx="0" cy="40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0848" name="Text Box 50"/>
            <p:cNvSpPr txBox="1">
              <a:spLocks noChangeArrowheads="1"/>
            </p:cNvSpPr>
            <p:nvPr/>
          </p:nvSpPr>
          <p:spPr bwMode="auto">
            <a:xfrm>
              <a:off x="1994" y="914"/>
              <a:ext cx="1068" cy="4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fr-CH" altLang="fr-FR"/>
                <a:t>Distance entre </a:t>
              </a:r>
            </a:p>
            <a:p>
              <a:pPr algn="ctr" eaLnBrk="1" hangingPunct="1"/>
              <a:r>
                <a:rPr lang="fr-CH" altLang="fr-FR"/>
                <a:t>les pics de niche</a:t>
              </a:r>
              <a:endParaRPr lang="fr-FR" altLang="fr-FR"/>
            </a:p>
          </p:txBody>
        </p:sp>
        <p:sp>
          <p:nvSpPr>
            <p:cNvPr id="120849" name="Line 51"/>
            <p:cNvSpPr>
              <a:spLocks noChangeShapeType="1"/>
            </p:cNvSpPr>
            <p:nvPr/>
          </p:nvSpPr>
          <p:spPr bwMode="auto">
            <a:xfrm>
              <a:off x="1973" y="1117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0850" name="Line 52"/>
            <p:cNvSpPr>
              <a:spLocks noChangeShapeType="1"/>
            </p:cNvSpPr>
            <p:nvPr/>
          </p:nvSpPr>
          <p:spPr bwMode="auto">
            <a:xfrm>
              <a:off x="3005" y="1117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14741" name="Text Box 53"/>
          <p:cNvSpPr txBox="1">
            <a:spLocks noChangeArrowheads="1"/>
          </p:cNvSpPr>
          <p:nvPr/>
        </p:nvSpPr>
        <p:spPr bwMode="auto">
          <a:xfrm>
            <a:off x="4140200" y="3860800"/>
            <a:ext cx="16748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CH" altLang="fr-FR" dirty="0"/>
              <a:t>chevauchement</a:t>
            </a:r>
            <a:endParaRPr lang="fr-FR" altLang="fr-FR" dirty="0"/>
          </a:p>
        </p:txBody>
      </p:sp>
      <p:pic>
        <p:nvPicPr>
          <p:cNvPr id="10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07363" y="151432"/>
            <a:ext cx="487363" cy="487363"/>
          </a:xfrm>
          <a:prstGeom prst="rect">
            <a:avLst/>
          </a:prstGeom>
        </p:spPr>
      </p:pic>
      <p:pic>
        <p:nvPicPr>
          <p:cNvPr id="11" name="Niche - modèle théoriqu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8475" y="7659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9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3"/>
    </mc:Choice>
    <mc:Fallback xmlns="">
      <p:transition spd="slow" advTm="2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1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641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29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4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4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4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4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4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4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4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47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4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4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14706" grpId="0" animBg="1"/>
      <p:bldP spid="114707" grpId="0" animBg="1"/>
      <p:bldP spid="114717" grpId="0"/>
      <p:bldP spid="114718" grpId="0"/>
      <p:bldP spid="114735" grpId="0" animBg="1"/>
      <p:bldP spid="1147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250825" y="260350"/>
            <a:ext cx="792162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fr-CH" altLang="fr-FR" sz="3200">
                <a:solidFill>
                  <a:srgbClr val="FF6600"/>
                </a:solidFill>
              </a:rPr>
              <a:t>Modèle simple de richesse basé sur la niche</a:t>
            </a:r>
            <a:endParaRPr lang="el-GR" altLang="fr-FR" sz="3200">
              <a:solidFill>
                <a:srgbClr val="FF6600"/>
              </a:solidFill>
            </a:endParaRPr>
          </a:p>
        </p:txBody>
      </p:sp>
      <p:sp>
        <p:nvSpPr>
          <p:cNvPr id="116821" name="Line 85"/>
          <p:cNvSpPr>
            <a:spLocks noChangeShapeType="1"/>
          </p:cNvSpPr>
          <p:nvPr/>
        </p:nvSpPr>
        <p:spPr bwMode="auto">
          <a:xfrm flipH="1" flipV="1">
            <a:off x="611188" y="1528763"/>
            <a:ext cx="15875" cy="1168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16822" name="Line 86"/>
          <p:cNvSpPr>
            <a:spLocks noChangeShapeType="1"/>
          </p:cNvSpPr>
          <p:nvPr/>
        </p:nvSpPr>
        <p:spPr bwMode="auto">
          <a:xfrm>
            <a:off x="627063" y="2697163"/>
            <a:ext cx="4449762" cy="47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grpSp>
        <p:nvGrpSpPr>
          <p:cNvPr id="2" name="Group 94"/>
          <p:cNvGrpSpPr>
            <a:grpSpLocks/>
          </p:cNvGrpSpPr>
          <p:nvPr/>
        </p:nvGrpSpPr>
        <p:grpSpPr bwMode="auto">
          <a:xfrm>
            <a:off x="633413" y="1744663"/>
            <a:ext cx="1352550" cy="957262"/>
            <a:chOff x="1437" y="1535"/>
            <a:chExt cx="1860" cy="1319"/>
          </a:xfrm>
        </p:grpSpPr>
        <p:grpSp>
          <p:nvGrpSpPr>
            <p:cNvPr id="3" name="Group 95"/>
            <p:cNvGrpSpPr>
              <a:grpSpLocks/>
            </p:cNvGrpSpPr>
            <p:nvPr/>
          </p:nvGrpSpPr>
          <p:grpSpPr bwMode="auto">
            <a:xfrm>
              <a:off x="1437" y="1535"/>
              <a:ext cx="1860" cy="1319"/>
              <a:chOff x="1882" y="1767"/>
              <a:chExt cx="1996" cy="1394"/>
            </a:xfrm>
          </p:grpSpPr>
          <p:sp>
            <p:nvSpPr>
              <p:cNvPr id="122965" name="Freeform 96"/>
              <p:cNvSpPr>
                <a:spLocks/>
              </p:cNvSpPr>
              <p:nvPr/>
            </p:nvSpPr>
            <p:spPr bwMode="auto">
              <a:xfrm>
                <a:off x="1882" y="1767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2966" name="Freeform 97"/>
              <p:cNvSpPr>
                <a:spLocks/>
              </p:cNvSpPr>
              <p:nvPr/>
            </p:nvSpPr>
            <p:spPr bwMode="auto">
              <a:xfrm flipH="1">
                <a:off x="2835" y="1770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22964" name="Text Box 98"/>
            <p:cNvSpPr txBox="1">
              <a:spLocks noChangeArrowheads="1"/>
            </p:cNvSpPr>
            <p:nvPr/>
          </p:nvSpPr>
          <p:spPr bwMode="auto">
            <a:xfrm>
              <a:off x="2153" y="1933"/>
              <a:ext cx="413" cy="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fr-CH" altLang="fr-FR" i="1"/>
                <a:t>1</a:t>
              </a:r>
              <a:endParaRPr lang="fr-FR" altLang="fr-FR" i="1"/>
            </a:p>
          </p:txBody>
        </p:sp>
      </p:grpSp>
      <p:grpSp>
        <p:nvGrpSpPr>
          <p:cNvPr id="4" name="Group 99"/>
          <p:cNvGrpSpPr>
            <a:grpSpLocks/>
          </p:cNvGrpSpPr>
          <p:nvPr/>
        </p:nvGrpSpPr>
        <p:grpSpPr bwMode="auto">
          <a:xfrm>
            <a:off x="1419225" y="1744663"/>
            <a:ext cx="1352550" cy="957262"/>
            <a:chOff x="2571" y="1535"/>
            <a:chExt cx="1860" cy="1319"/>
          </a:xfrm>
        </p:grpSpPr>
        <p:grpSp>
          <p:nvGrpSpPr>
            <p:cNvPr id="5" name="Group 100"/>
            <p:cNvGrpSpPr>
              <a:grpSpLocks/>
            </p:cNvGrpSpPr>
            <p:nvPr/>
          </p:nvGrpSpPr>
          <p:grpSpPr bwMode="auto">
            <a:xfrm>
              <a:off x="2571" y="1535"/>
              <a:ext cx="1860" cy="1319"/>
              <a:chOff x="1882" y="1767"/>
              <a:chExt cx="1996" cy="1394"/>
            </a:xfrm>
          </p:grpSpPr>
          <p:sp>
            <p:nvSpPr>
              <p:cNvPr id="122961" name="Freeform 101"/>
              <p:cNvSpPr>
                <a:spLocks/>
              </p:cNvSpPr>
              <p:nvPr/>
            </p:nvSpPr>
            <p:spPr bwMode="auto">
              <a:xfrm>
                <a:off x="1882" y="1767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2962" name="Freeform 102"/>
              <p:cNvSpPr>
                <a:spLocks/>
              </p:cNvSpPr>
              <p:nvPr/>
            </p:nvSpPr>
            <p:spPr bwMode="auto">
              <a:xfrm flipH="1">
                <a:off x="2835" y="1770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22960" name="Text Box 103"/>
            <p:cNvSpPr txBox="1">
              <a:spLocks noChangeArrowheads="1"/>
            </p:cNvSpPr>
            <p:nvPr/>
          </p:nvSpPr>
          <p:spPr bwMode="auto">
            <a:xfrm>
              <a:off x="3283" y="1933"/>
              <a:ext cx="412" cy="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fr-CH" altLang="fr-FR" i="1"/>
                <a:t>2</a:t>
              </a:r>
              <a:endParaRPr lang="fr-FR" altLang="fr-FR" i="1"/>
            </a:p>
          </p:txBody>
        </p:sp>
      </p:grpSp>
      <p:sp>
        <p:nvSpPr>
          <p:cNvPr id="116840" name="Freeform 104"/>
          <p:cNvSpPr>
            <a:spLocks/>
          </p:cNvSpPr>
          <p:nvPr/>
        </p:nvSpPr>
        <p:spPr bwMode="auto">
          <a:xfrm>
            <a:off x="1447800" y="2471738"/>
            <a:ext cx="503238" cy="196850"/>
          </a:xfrm>
          <a:custGeom>
            <a:avLst/>
            <a:gdLst>
              <a:gd name="T0" fmla="*/ 0 w 635"/>
              <a:gd name="T1" fmla="*/ 2147483646 h 280"/>
              <a:gd name="T2" fmla="*/ 2147483646 w 635"/>
              <a:gd name="T3" fmla="*/ 2147483646 h 280"/>
              <a:gd name="T4" fmla="*/ 2147483646 w 635"/>
              <a:gd name="T5" fmla="*/ 2147483646 h 280"/>
              <a:gd name="T6" fmla="*/ 2147483646 w 635"/>
              <a:gd name="T7" fmla="*/ 2147483646 h 280"/>
              <a:gd name="T8" fmla="*/ 2147483646 w 635"/>
              <a:gd name="T9" fmla="*/ 2147483646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35"/>
              <a:gd name="T16" fmla="*/ 0 h 280"/>
              <a:gd name="T17" fmla="*/ 635 w 635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35" h="280">
                <a:moveTo>
                  <a:pt x="0" y="280"/>
                </a:moveTo>
                <a:cubicBezTo>
                  <a:pt x="64" y="234"/>
                  <a:pt x="128" y="189"/>
                  <a:pt x="181" y="144"/>
                </a:cubicBezTo>
                <a:cubicBezTo>
                  <a:pt x="234" y="99"/>
                  <a:pt x="264" y="0"/>
                  <a:pt x="317" y="8"/>
                </a:cubicBezTo>
                <a:cubicBezTo>
                  <a:pt x="370" y="16"/>
                  <a:pt x="446" y="145"/>
                  <a:pt x="499" y="190"/>
                </a:cubicBezTo>
                <a:cubicBezTo>
                  <a:pt x="552" y="235"/>
                  <a:pt x="593" y="257"/>
                  <a:pt x="635" y="280"/>
                </a:cubicBezTo>
              </a:path>
            </a:pathLst>
          </a:custGeom>
          <a:solidFill>
            <a:srgbClr val="FF9900"/>
          </a:solidFill>
          <a:ln w="28575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6" name="Group 112"/>
          <p:cNvGrpSpPr>
            <a:grpSpLocks/>
          </p:cNvGrpSpPr>
          <p:nvPr/>
        </p:nvGrpSpPr>
        <p:grpSpPr bwMode="auto">
          <a:xfrm>
            <a:off x="2268538" y="1744663"/>
            <a:ext cx="1352550" cy="957262"/>
            <a:chOff x="1437" y="1535"/>
            <a:chExt cx="1860" cy="1319"/>
          </a:xfrm>
        </p:grpSpPr>
        <p:grpSp>
          <p:nvGrpSpPr>
            <p:cNvPr id="7" name="Group 113"/>
            <p:cNvGrpSpPr>
              <a:grpSpLocks/>
            </p:cNvGrpSpPr>
            <p:nvPr/>
          </p:nvGrpSpPr>
          <p:grpSpPr bwMode="auto">
            <a:xfrm>
              <a:off x="1437" y="1535"/>
              <a:ext cx="1860" cy="1319"/>
              <a:chOff x="1882" y="1767"/>
              <a:chExt cx="1996" cy="1394"/>
            </a:xfrm>
          </p:grpSpPr>
          <p:sp>
            <p:nvSpPr>
              <p:cNvPr id="122957" name="Freeform 114"/>
              <p:cNvSpPr>
                <a:spLocks/>
              </p:cNvSpPr>
              <p:nvPr/>
            </p:nvSpPr>
            <p:spPr bwMode="auto">
              <a:xfrm>
                <a:off x="1882" y="1767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2958" name="Freeform 115"/>
              <p:cNvSpPr>
                <a:spLocks/>
              </p:cNvSpPr>
              <p:nvPr/>
            </p:nvSpPr>
            <p:spPr bwMode="auto">
              <a:xfrm flipH="1">
                <a:off x="2835" y="1770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22956" name="Text Box 116"/>
            <p:cNvSpPr txBox="1">
              <a:spLocks noChangeArrowheads="1"/>
            </p:cNvSpPr>
            <p:nvPr/>
          </p:nvSpPr>
          <p:spPr bwMode="auto">
            <a:xfrm>
              <a:off x="2153" y="1933"/>
              <a:ext cx="413" cy="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fr-CH" altLang="fr-FR" i="1"/>
                <a:t>3</a:t>
              </a:r>
              <a:endParaRPr lang="fr-FR" altLang="fr-FR" i="1"/>
            </a:p>
          </p:txBody>
        </p:sp>
      </p:grpSp>
      <p:grpSp>
        <p:nvGrpSpPr>
          <p:cNvPr id="8" name="Group 117"/>
          <p:cNvGrpSpPr>
            <a:grpSpLocks/>
          </p:cNvGrpSpPr>
          <p:nvPr/>
        </p:nvGrpSpPr>
        <p:grpSpPr bwMode="auto">
          <a:xfrm>
            <a:off x="3054350" y="1744663"/>
            <a:ext cx="1352550" cy="957262"/>
            <a:chOff x="2571" y="1535"/>
            <a:chExt cx="1860" cy="1319"/>
          </a:xfrm>
        </p:grpSpPr>
        <p:grpSp>
          <p:nvGrpSpPr>
            <p:cNvPr id="9" name="Group 118"/>
            <p:cNvGrpSpPr>
              <a:grpSpLocks/>
            </p:cNvGrpSpPr>
            <p:nvPr/>
          </p:nvGrpSpPr>
          <p:grpSpPr bwMode="auto">
            <a:xfrm>
              <a:off x="2571" y="1535"/>
              <a:ext cx="1860" cy="1319"/>
              <a:chOff x="1882" y="1767"/>
              <a:chExt cx="1996" cy="1394"/>
            </a:xfrm>
          </p:grpSpPr>
          <p:sp>
            <p:nvSpPr>
              <p:cNvPr id="122953" name="Freeform 119"/>
              <p:cNvSpPr>
                <a:spLocks/>
              </p:cNvSpPr>
              <p:nvPr/>
            </p:nvSpPr>
            <p:spPr bwMode="auto">
              <a:xfrm>
                <a:off x="1882" y="1767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2954" name="Freeform 120"/>
              <p:cNvSpPr>
                <a:spLocks/>
              </p:cNvSpPr>
              <p:nvPr/>
            </p:nvSpPr>
            <p:spPr bwMode="auto">
              <a:xfrm flipH="1">
                <a:off x="2835" y="1770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22952" name="Text Box 121"/>
            <p:cNvSpPr txBox="1">
              <a:spLocks noChangeArrowheads="1"/>
            </p:cNvSpPr>
            <p:nvPr/>
          </p:nvSpPr>
          <p:spPr bwMode="auto">
            <a:xfrm>
              <a:off x="3283" y="1933"/>
              <a:ext cx="412" cy="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fr-CH" altLang="fr-FR" i="1"/>
                <a:t>4</a:t>
              </a:r>
              <a:endParaRPr lang="fr-FR" altLang="fr-FR" i="1"/>
            </a:p>
          </p:txBody>
        </p:sp>
      </p:grpSp>
      <p:sp>
        <p:nvSpPr>
          <p:cNvPr id="116858" name="Freeform 122"/>
          <p:cNvSpPr>
            <a:spLocks/>
          </p:cNvSpPr>
          <p:nvPr/>
        </p:nvSpPr>
        <p:spPr bwMode="auto">
          <a:xfrm>
            <a:off x="3082925" y="2471738"/>
            <a:ext cx="503238" cy="196850"/>
          </a:xfrm>
          <a:custGeom>
            <a:avLst/>
            <a:gdLst>
              <a:gd name="T0" fmla="*/ 0 w 635"/>
              <a:gd name="T1" fmla="*/ 2147483646 h 280"/>
              <a:gd name="T2" fmla="*/ 2147483646 w 635"/>
              <a:gd name="T3" fmla="*/ 2147483646 h 280"/>
              <a:gd name="T4" fmla="*/ 2147483646 w 635"/>
              <a:gd name="T5" fmla="*/ 2147483646 h 280"/>
              <a:gd name="T6" fmla="*/ 2147483646 w 635"/>
              <a:gd name="T7" fmla="*/ 2147483646 h 280"/>
              <a:gd name="T8" fmla="*/ 2147483646 w 635"/>
              <a:gd name="T9" fmla="*/ 2147483646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35"/>
              <a:gd name="T16" fmla="*/ 0 h 280"/>
              <a:gd name="T17" fmla="*/ 635 w 635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35" h="280">
                <a:moveTo>
                  <a:pt x="0" y="280"/>
                </a:moveTo>
                <a:cubicBezTo>
                  <a:pt x="64" y="234"/>
                  <a:pt x="128" y="189"/>
                  <a:pt x="181" y="144"/>
                </a:cubicBezTo>
                <a:cubicBezTo>
                  <a:pt x="234" y="99"/>
                  <a:pt x="264" y="0"/>
                  <a:pt x="317" y="8"/>
                </a:cubicBezTo>
                <a:cubicBezTo>
                  <a:pt x="370" y="16"/>
                  <a:pt x="446" y="145"/>
                  <a:pt x="499" y="190"/>
                </a:cubicBezTo>
                <a:cubicBezTo>
                  <a:pt x="552" y="235"/>
                  <a:pt x="593" y="257"/>
                  <a:pt x="635" y="280"/>
                </a:cubicBezTo>
              </a:path>
            </a:pathLst>
          </a:custGeom>
          <a:solidFill>
            <a:srgbClr val="FF9900"/>
          </a:solidFill>
          <a:ln w="28575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6859" name="Freeform 123"/>
          <p:cNvSpPr>
            <a:spLocks/>
          </p:cNvSpPr>
          <p:nvPr/>
        </p:nvSpPr>
        <p:spPr bwMode="auto">
          <a:xfrm>
            <a:off x="2246313" y="2486025"/>
            <a:ext cx="503237" cy="196850"/>
          </a:xfrm>
          <a:custGeom>
            <a:avLst/>
            <a:gdLst>
              <a:gd name="T0" fmla="*/ 0 w 635"/>
              <a:gd name="T1" fmla="*/ 2147483646 h 280"/>
              <a:gd name="T2" fmla="*/ 2147483646 w 635"/>
              <a:gd name="T3" fmla="*/ 2147483646 h 280"/>
              <a:gd name="T4" fmla="*/ 2147483646 w 635"/>
              <a:gd name="T5" fmla="*/ 2147483646 h 280"/>
              <a:gd name="T6" fmla="*/ 2147483646 w 635"/>
              <a:gd name="T7" fmla="*/ 2147483646 h 280"/>
              <a:gd name="T8" fmla="*/ 2147483646 w 635"/>
              <a:gd name="T9" fmla="*/ 2147483646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35"/>
              <a:gd name="T16" fmla="*/ 0 h 280"/>
              <a:gd name="T17" fmla="*/ 635 w 635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35" h="280">
                <a:moveTo>
                  <a:pt x="0" y="280"/>
                </a:moveTo>
                <a:cubicBezTo>
                  <a:pt x="64" y="234"/>
                  <a:pt x="128" y="189"/>
                  <a:pt x="181" y="144"/>
                </a:cubicBezTo>
                <a:cubicBezTo>
                  <a:pt x="234" y="99"/>
                  <a:pt x="264" y="0"/>
                  <a:pt x="317" y="8"/>
                </a:cubicBezTo>
                <a:cubicBezTo>
                  <a:pt x="370" y="16"/>
                  <a:pt x="446" y="145"/>
                  <a:pt x="499" y="190"/>
                </a:cubicBezTo>
                <a:cubicBezTo>
                  <a:pt x="552" y="235"/>
                  <a:pt x="593" y="257"/>
                  <a:pt x="635" y="280"/>
                </a:cubicBezTo>
              </a:path>
            </a:pathLst>
          </a:custGeom>
          <a:solidFill>
            <a:srgbClr val="FF9900"/>
          </a:solidFill>
          <a:ln w="28575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6860" name="Text Box 124"/>
          <p:cNvSpPr txBox="1">
            <a:spLocks noChangeArrowheads="1"/>
          </p:cNvSpPr>
          <p:nvPr/>
        </p:nvSpPr>
        <p:spPr bwMode="auto">
          <a:xfrm>
            <a:off x="1816100" y="2297113"/>
            <a:ext cx="3080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CH" altLang="fr-FR" b="1" dirty="0">
                <a:solidFill>
                  <a:schemeClr val="accent6"/>
                </a:solidFill>
              </a:rPr>
              <a:t>o</a:t>
            </a:r>
            <a:endParaRPr lang="fr-FR" altLang="fr-FR" b="1" dirty="0">
              <a:solidFill>
                <a:schemeClr val="accent6"/>
              </a:solidFill>
            </a:endParaRPr>
          </a:p>
        </p:txBody>
      </p:sp>
      <p:sp>
        <p:nvSpPr>
          <p:cNvPr id="116861" name="Text Box 125"/>
          <p:cNvSpPr txBox="1">
            <a:spLocks noChangeArrowheads="1"/>
          </p:cNvSpPr>
          <p:nvPr/>
        </p:nvSpPr>
        <p:spPr bwMode="auto">
          <a:xfrm>
            <a:off x="1149350" y="2663825"/>
            <a:ext cx="3080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CH" altLang="fr-FR" b="1" dirty="0">
                <a:solidFill>
                  <a:srgbClr val="92D050"/>
                </a:solidFill>
              </a:rPr>
              <a:t>n</a:t>
            </a:r>
            <a:endParaRPr lang="fr-FR" altLang="fr-FR" b="1" dirty="0">
              <a:solidFill>
                <a:srgbClr val="92D050"/>
              </a:solidFill>
            </a:endParaRPr>
          </a:p>
        </p:txBody>
      </p:sp>
      <p:sp>
        <p:nvSpPr>
          <p:cNvPr id="116862" name="Line 126"/>
          <p:cNvSpPr>
            <a:spLocks noChangeShapeType="1"/>
          </p:cNvSpPr>
          <p:nvPr/>
        </p:nvSpPr>
        <p:spPr bwMode="auto">
          <a:xfrm flipH="1" flipV="1">
            <a:off x="611187" y="2857499"/>
            <a:ext cx="514968" cy="120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16863" name="Line 127"/>
          <p:cNvSpPr>
            <a:spLocks noChangeShapeType="1"/>
          </p:cNvSpPr>
          <p:nvPr/>
        </p:nvSpPr>
        <p:spPr bwMode="auto">
          <a:xfrm flipV="1">
            <a:off x="1434165" y="2857499"/>
            <a:ext cx="540686" cy="120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16864" name="Text Box 128"/>
          <p:cNvSpPr txBox="1">
            <a:spLocks noChangeArrowheads="1"/>
          </p:cNvSpPr>
          <p:nvPr/>
        </p:nvSpPr>
        <p:spPr bwMode="auto">
          <a:xfrm>
            <a:off x="6011863" y="1714500"/>
            <a:ext cx="2932112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CH" altLang="fr-FR" dirty="0"/>
              <a:t>Communauté de 4 espèces</a:t>
            </a:r>
          </a:p>
          <a:p>
            <a:pPr eaLnBrk="1" hangingPunct="1"/>
            <a:r>
              <a:rPr lang="fr-CH" altLang="fr-FR" dirty="0"/>
              <a:t>Chevauchement (</a:t>
            </a:r>
            <a:r>
              <a:rPr lang="fr-CH" altLang="fr-FR" dirty="0" err="1"/>
              <a:t>overlap</a:t>
            </a:r>
            <a:r>
              <a:rPr lang="fr-CH" altLang="fr-FR" dirty="0"/>
              <a:t>) = </a:t>
            </a:r>
            <a:r>
              <a:rPr lang="fr-CH" altLang="fr-FR" b="1" dirty="0">
                <a:solidFill>
                  <a:schemeClr val="accent6"/>
                </a:solidFill>
              </a:rPr>
              <a:t>o</a:t>
            </a:r>
          </a:p>
          <a:p>
            <a:pPr eaLnBrk="1" hangingPunct="1"/>
            <a:r>
              <a:rPr lang="fr-CH" altLang="fr-FR" dirty="0"/>
              <a:t>Amplitude de niche = </a:t>
            </a:r>
            <a:r>
              <a:rPr lang="fr-CH" altLang="fr-FR" b="1" dirty="0">
                <a:solidFill>
                  <a:srgbClr val="92D050"/>
                </a:solidFill>
              </a:rPr>
              <a:t>n</a:t>
            </a:r>
            <a:endParaRPr lang="fr-FR" altLang="fr-FR" b="1" dirty="0">
              <a:solidFill>
                <a:srgbClr val="92D050"/>
              </a:solidFill>
            </a:endParaRPr>
          </a:p>
        </p:txBody>
      </p:sp>
      <p:sp>
        <p:nvSpPr>
          <p:cNvPr id="116865" name="Line 129"/>
          <p:cNvSpPr>
            <a:spLocks noChangeShapeType="1"/>
          </p:cNvSpPr>
          <p:nvPr/>
        </p:nvSpPr>
        <p:spPr bwMode="auto">
          <a:xfrm flipH="1" flipV="1">
            <a:off x="611188" y="4806950"/>
            <a:ext cx="15875" cy="1168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16866" name="Line 130"/>
          <p:cNvSpPr>
            <a:spLocks noChangeShapeType="1"/>
          </p:cNvSpPr>
          <p:nvPr/>
        </p:nvSpPr>
        <p:spPr bwMode="auto">
          <a:xfrm>
            <a:off x="627063" y="5975350"/>
            <a:ext cx="6491287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grpSp>
        <p:nvGrpSpPr>
          <p:cNvPr id="10" name="Group 131"/>
          <p:cNvGrpSpPr>
            <a:grpSpLocks/>
          </p:cNvGrpSpPr>
          <p:nvPr/>
        </p:nvGrpSpPr>
        <p:grpSpPr bwMode="auto">
          <a:xfrm>
            <a:off x="633413" y="5022850"/>
            <a:ext cx="1352550" cy="957263"/>
            <a:chOff x="1437" y="1535"/>
            <a:chExt cx="1860" cy="1319"/>
          </a:xfrm>
        </p:grpSpPr>
        <p:grpSp>
          <p:nvGrpSpPr>
            <p:cNvPr id="11" name="Group 132"/>
            <p:cNvGrpSpPr>
              <a:grpSpLocks/>
            </p:cNvGrpSpPr>
            <p:nvPr/>
          </p:nvGrpSpPr>
          <p:grpSpPr bwMode="auto">
            <a:xfrm>
              <a:off x="1437" y="1535"/>
              <a:ext cx="1860" cy="1319"/>
              <a:chOff x="1882" y="1767"/>
              <a:chExt cx="1996" cy="1394"/>
            </a:xfrm>
          </p:grpSpPr>
          <p:sp>
            <p:nvSpPr>
              <p:cNvPr id="122949" name="Freeform 133"/>
              <p:cNvSpPr>
                <a:spLocks/>
              </p:cNvSpPr>
              <p:nvPr/>
            </p:nvSpPr>
            <p:spPr bwMode="auto">
              <a:xfrm>
                <a:off x="1882" y="1767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2950" name="Freeform 134"/>
              <p:cNvSpPr>
                <a:spLocks/>
              </p:cNvSpPr>
              <p:nvPr/>
            </p:nvSpPr>
            <p:spPr bwMode="auto">
              <a:xfrm flipH="1">
                <a:off x="2835" y="1770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22948" name="Text Box 135"/>
            <p:cNvSpPr txBox="1">
              <a:spLocks noChangeArrowheads="1"/>
            </p:cNvSpPr>
            <p:nvPr/>
          </p:nvSpPr>
          <p:spPr bwMode="auto">
            <a:xfrm>
              <a:off x="2153" y="1933"/>
              <a:ext cx="413" cy="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fr-CH" altLang="fr-FR" i="1"/>
                <a:t>1</a:t>
              </a:r>
              <a:endParaRPr lang="fr-FR" altLang="fr-FR" i="1"/>
            </a:p>
          </p:txBody>
        </p:sp>
      </p:grpSp>
      <p:grpSp>
        <p:nvGrpSpPr>
          <p:cNvPr id="12" name="Group 136"/>
          <p:cNvGrpSpPr>
            <a:grpSpLocks/>
          </p:cNvGrpSpPr>
          <p:nvPr/>
        </p:nvGrpSpPr>
        <p:grpSpPr bwMode="auto">
          <a:xfrm>
            <a:off x="1419225" y="5022850"/>
            <a:ext cx="1352550" cy="957263"/>
            <a:chOff x="2571" y="1535"/>
            <a:chExt cx="1860" cy="1319"/>
          </a:xfrm>
        </p:grpSpPr>
        <p:grpSp>
          <p:nvGrpSpPr>
            <p:cNvPr id="13" name="Group 137"/>
            <p:cNvGrpSpPr>
              <a:grpSpLocks/>
            </p:cNvGrpSpPr>
            <p:nvPr/>
          </p:nvGrpSpPr>
          <p:grpSpPr bwMode="auto">
            <a:xfrm>
              <a:off x="2571" y="1535"/>
              <a:ext cx="1860" cy="1319"/>
              <a:chOff x="1882" y="1767"/>
              <a:chExt cx="1996" cy="1394"/>
            </a:xfrm>
          </p:grpSpPr>
          <p:sp>
            <p:nvSpPr>
              <p:cNvPr id="122945" name="Freeform 138"/>
              <p:cNvSpPr>
                <a:spLocks/>
              </p:cNvSpPr>
              <p:nvPr/>
            </p:nvSpPr>
            <p:spPr bwMode="auto">
              <a:xfrm>
                <a:off x="1882" y="1767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2946" name="Freeform 139"/>
              <p:cNvSpPr>
                <a:spLocks/>
              </p:cNvSpPr>
              <p:nvPr/>
            </p:nvSpPr>
            <p:spPr bwMode="auto">
              <a:xfrm flipH="1">
                <a:off x="2835" y="1770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22944" name="Text Box 140"/>
            <p:cNvSpPr txBox="1">
              <a:spLocks noChangeArrowheads="1"/>
            </p:cNvSpPr>
            <p:nvPr/>
          </p:nvSpPr>
          <p:spPr bwMode="auto">
            <a:xfrm>
              <a:off x="3283" y="1933"/>
              <a:ext cx="412" cy="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fr-CH" altLang="fr-FR" i="1"/>
                <a:t>2</a:t>
              </a:r>
              <a:endParaRPr lang="fr-FR" altLang="fr-FR" i="1"/>
            </a:p>
          </p:txBody>
        </p:sp>
      </p:grpSp>
      <p:sp>
        <p:nvSpPr>
          <p:cNvPr id="116877" name="Freeform 141"/>
          <p:cNvSpPr>
            <a:spLocks/>
          </p:cNvSpPr>
          <p:nvPr/>
        </p:nvSpPr>
        <p:spPr bwMode="auto">
          <a:xfrm>
            <a:off x="1447800" y="5749925"/>
            <a:ext cx="503238" cy="196850"/>
          </a:xfrm>
          <a:custGeom>
            <a:avLst/>
            <a:gdLst>
              <a:gd name="T0" fmla="*/ 0 w 635"/>
              <a:gd name="T1" fmla="*/ 2147483646 h 280"/>
              <a:gd name="T2" fmla="*/ 2147483646 w 635"/>
              <a:gd name="T3" fmla="*/ 2147483646 h 280"/>
              <a:gd name="T4" fmla="*/ 2147483646 w 635"/>
              <a:gd name="T5" fmla="*/ 2147483646 h 280"/>
              <a:gd name="T6" fmla="*/ 2147483646 w 635"/>
              <a:gd name="T7" fmla="*/ 2147483646 h 280"/>
              <a:gd name="T8" fmla="*/ 2147483646 w 635"/>
              <a:gd name="T9" fmla="*/ 2147483646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35"/>
              <a:gd name="T16" fmla="*/ 0 h 280"/>
              <a:gd name="T17" fmla="*/ 635 w 635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35" h="280">
                <a:moveTo>
                  <a:pt x="0" y="280"/>
                </a:moveTo>
                <a:cubicBezTo>
                  <a:pt x="64" y="234"/>
                  <a:pt x="128" y="189"/>
                  <a:pt x="181" y="144"/>
                </a:cubicBezTo>
                <a:cubicBezTo>
                  <a:pt x="234" y="99"/>
                  <a:pt x="264" y="0"/>
                  <a:pt x="317" y="8"/>
                </a:cubicBezTo>
                <a:cubicBezTo>
                  <a:pt x="370" y="16"/>
                  <a:pt x="446" y="145"/>
                  <a:pt x="499" y="190"/>
                </a:cubicBezTo>
                <a:cubicBezTo>
                  <a:pt x="552" y="235"/>
                  <a:pt x="593" y="257"/>
                  <a:pt x="635" y="280"/>
                </a:cubicBezTo>
              </a:path>
            </a:pathLst>
          </a:custGeom>
          <a:solidFill>
            <a:srgbClr val="FF9900"/>
          </a:solidFill>
          <a:ln w="28575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14" name="Group 142"/>
          <p:cNvGrpSpPr>
            <a:grpSpLocks/>
          </p:cNvGrpSpPr>
          <p:nvPr/>
        </p:nvGrpSpPr>
        <p:grpSpPr bwMode="auto">
          <a:xfrm>
            <a:off x="2268538" y="5022850"/>
            <a:ext cx="1352550" cy="957263"/>
            <a:chOff x="1437" y="1535"/>
            <a:chExt cx="1860" cy="1319"/>
          </a:xfrm>
        </p:grpSpPr>
        <p:grpSp>
          <p:nvGrpSpPr>
            <p:cNvPr id="15" name="Group 143"/>
            <p:cNvGrpSpPr>
              <a:grpSpLocks/>
            </p:cNvGrpSpPr>
            <p:nvPr/>
          </p:nvGrpSpPr>
          <p:grpSpPr bwMode="auto">
            <a:xfrm>
              <a:off x="1437" y="1535"/>
              <a:ext cx="1860" cy="1319"/>
              <a:chOff x="1882" y="1767"/>
              <a:chExt cx="1996" cy="1394"/>
            </a:xfrm>
          </p:grpSpPr>
          <p:sp>
            <p:nvSpPr>
              <p:cNvPr id="122941" name="Freeform 144"/>
              <p:cNvSpPr>
                <a:spLocks/>
              </p:cNvSpPr>
              <p:nvPr/>
            </p:nvSpPr>
            <p:spPr bwMode="auto">
              <a:xfrm>
                <a:off x="1882" y="1767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2942" name="Freeform 145"/>
              <p:cNvSpPr>
                <a:spLocks/>
              </p:cNvSpPr>
              <p:nvPr/>
            </p:nvSpPr>
            <p:spPr bwMode="auto">
              <a:xfrm flipH="1">
                <a:off x="2835" y="1770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22940" name="Text Box 146"/>
            <p:cNvSpPr txBox="1">
              <a:spLocks noChangeArrowheads="1"/>
            </p:cNvSpPr>
            <p:nvPr/>
          </p:nvSpPr>
          <p:spPr bwMode="auto">
            <a:xfrm>
              <a:off x="2153" y="1933"/>
              <a:ext cx="413" cy="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fr-CH" altLang="fr-FR" i="1"/>
                <a:t>3</a:t>
              </a:r>
              <a:endParaRPr lang="fr-FR" altLang="fr-FR" i="1"/>
            </a:p>
          </p:txBody>
        </p:sp>
      </p:grpSp>
      <p:grpSp>
        <p:nvGrpSpPr>
          <p:cNvPr id="16" name="Group 147"/>
          <p:cNvGrpSpPr>
            <a:grpSpLocks/>
          </p:cNvGrpSpPr>
          <p:nvPr/>
        </p:nvGrpSpPr>
        <p:grpSpPr bwMode="auto">
          <a:xfrm>
            <a:off x="3054350" y="5022850"/>
            <a:ext cx="1352550" cy="957263"/>
            <a:chOff x="2571" y="1535"/>
            <a:chExt cx="1860" cy="1319"/>
          </a:xfrm>
        </p:grpSpPr>
        <p:grpSp>
          <p:nvGrpSpPr>
            <p:cNvPr id="17" name="Group 148"/>
            <p:cNvGrpSpPr>
              <a:grpSpLocks/>
            </p:cNvGrpSpPr>
            <p:nvPr/>
          </p:nvGrpSpPr>
          <p:grpSpPr bwMode="auto">
            <a:xfrm>
              <a:off x="2571" y="1535"/>
              <a:ext cx="1860" cy="1319"/>
              <a:chOff x="1882" y="1767"/>
              <a:chExt cx="1996" cy="1394"/>
            </a:xfrm>
          </p:grpSpPr>
          <p:sp>
            <p:nvSpPr>
              <p:cNvPr id="122937" name="Freeform 149"/>
              <p:cNvSpPr>
                <a:spLocks/>
              </p:cNvSpPr>
              <p:nvPr/>
            </p:nvSpPr>
            <p:spPr bwMode="auto">
              <a:xfrm>
                <a:off x="1882" y="1767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2938" name="Freeform 150"/>
              <p:cNvSpPr>
                <a:spLocks/>
              </p:cNvSpPr>
              <p:nvPr/>
            </p:nvSpPr>
            <p:spPr bwMode="auto">
              <a:xfrm flipH="1">
                <a:off x="2835" y="1770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22936" name="Text Box 151"/>
            <p:cNvSpPr txBox="1">
              <a:spLocks noChangeArrowheads="1"/>
            </p:cNvSpPr>
            <p:nvPr/>
          </p:nvSpPr>
          <p:spPr bwMode="auto">
            <a:xfrm>
              <a:off x="3283" y="1933"/>
              <a:ext cx="412" cy="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fr-CH" altLang="fr-FR" i="1"/>
                <a:t>4</a:t>
              </a:r>
              <a:endParaRPr lang="fr-FR" altLang="fr-FR" i="1"/>
            </a:p>
          </p:txBody>
        </p:sp>
      </p:grpSp>
      <p:sp>
        <p:nvSpPr>
          <p:cNvPr id="116888" name="Freeform 152"/>
          <p:cNvSpPr>
            <a:spLocks/>
          </p:cNvSpPr>
          <p:nvPr/>
        </p:nvSpPr>
        <p:spPr bwMode="auto">
          <a:xfrm>
            <a:off x="3082925" y="5749925"/>
            <a:ext cx="503238" cy="196850"/>
          </a:xfrm>
          <a:custGeom>
            <a:avLst/>
            <a:gdLst>
              <a:gd name="T0" fmla="*/ 0 w 635"/>
              <a:gd name="T1" fmla="*/ 2147483646 h 280"/>
              <a:gd name="T2" fmla="*/ 2147483646 w 635"/>
              <a:gd name="T3" fmla="*/ 2147483646 h 280"/>
              <a:gd name="T4" fmla="*/ 2147483646 w 635"/>
              <a:gd name="T5" fmla="*/ 2147483646 h 280"/>
              <a:gd name="T6" fmla="*/ 2147483646 w 635"/>
              <a:gd name="T7" fmla="*/ 2147483646 h 280"/>
              <a:gd name="T8" fmla="*/ 2147483646 w 635"/>
              <a:gd name="T9" fmla="*/ 2147483646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35"/>
              <a:gd name="T16" fmla="*/ 0 h 280"/>
              <a:gd name="T17" fmla="*/ 635 w 635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35" h="280">
                <a:moveTo>
                  <a:pt x="0" y="280"/>
                </a:moveTo>
                <a:cubicBezTo>
                  <a:pt x="64" y="234"/>
                  <a:pt x="128" y="189"/>
                  <a:pt x="181" y="144"/>
                </a:cubicBezTo>
                <a:cubicBezTo>
                  <a:pt x="234" y="99"/>
                  <a:pt x="264" y="0"/>
                  <a:pt x="317" y="8"/>
                </a:cubicBezTo>
                <a:cubicBezTo>
                  <a:pt x="370" y="16"/>
                  <a:pt x="446" y="145"/>
                  <a:pt x="499" y="190"/>
                </a:cubicBezTo>
                <a:cubicBezTo>
                  <a:pt x="552" y="235"/>
                  <a:pt x="593" y="257"/>
                  <a:pt x="635" y="280"/>
                </a:cubicBezTo>
              </a:path>
            </a:pathLst>
          </a:custGeom>
          <a:solidFill>
            <a:srgbClr val="FF9900"/>
          </a:solidFill>
          <a:ln w="28575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6889" name="Freeform 153"/>
          <p:cNvSpPr>
            <a:spLocks/>
          </p:cNvSpPr>
          <p:nvPr/>
        </p:nvSpPr>
        <p:spPr bwMode="auto">
          <a:xfrm>
            <a:off x="2246313" y="5764213"/>
            <a:ext cx="503237" cy="196850"/>
          </a:xfrm>
          <a:custGeom>
            <a:avLst/>
            <a:gdLst>
              <a:gd name="T0" fmla="*/ 0 w 635"/>
              <a:gd name="T1" fmla="*/ 2147483646 h 280"/>
              <a:gd name="T2" fmla="*/ 2147483646 w 635"/>
              <a:gd name="T3" fmla="*/ 2147483646 h 280"/>
              <a:gd name="T4" fmla="*/ 2147483646 w 635"/>
              <a:gd name="T5" fmla="*/ 2147483646 h 280"/>
              <a:gd name="T6" fmla="*/ 2147483646 w 635"/>
              <a:gd name="T7" fmla="*/ 2147483646 h 280"/>
              <a:gd name="T8" fmla="*/ 2147483646 w 635"/>
              <a:gd name="T9" fmla="*/ 2147483646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35"/>
              <a:gd name="T16" fmla="*/ 0 h 280"/>
              <a:gd name="T17" fmla="*/ 635 w 635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35" h="280">
                <a:moveTo>
                  <a:pt x="0" y="280"/>
                </a:moveTo>
                <a:cubicBezTo>
                  <a:pt x="64" y="234"/>
                  <a:pt x="128" y="189"/>
                  <a:pt x="181" y="144"/>
                </a:cubicBezTo>
                <a:cubicBezTo>
                  <a:pt x="234" y="99"/>
                  <a:pt x="264" y="0"/>
                  <a:pt x="317" y="8"/>
                </a:cubicBezTo>
                <a:cubicBezTo>
                  <a:pt x="370" y="16"/>
                  <a:pt x="446" y="145"/>
                  <a:pt x="499" y="190"/>
                </a:cubicBezTo>
                <a:cubicBezTo>
                  <a:pt x="552" y="235"/>
                  <a:pt x="593" y="257"/>
                  <a:pt x="635" y="280"/>
                </a:cubicBezTo>
              </a:path>
            </a:pathLst>
          </a:custGeom>
          <a:solidFill>
            <a:srgbClr val="FF9900"/>
          </a:solidFill>
          <a:ln w="28575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6890" name="Text Box 154"/>
          <p:cNvSpPr txBox="1">
            <a:spLocks noChangeArrowheads="1"/>
          </p:cNvSpPr>
          <p:nvPr/>
        </p:nvSpPr>
        <p:spPr bwMode="auto">
          <a:xfrm>
            <a:off x="1816100" y="5575300"/>
            <a:ext cx="3080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CH" altLang="fr-FR" b="1" dirty="0">
                <a:solidFill>
                  <a:schemeClr val="accent6"/>
                </a:solidFill>
              </a:rPr>
              <a:t>o</a:t>
            </a:r>
            <a:endParaRPr lang="fr-FR" altLang="fr-FR" b="1" dirty="0">
              <a:solidFill>
                <a:schemeClr val="accent6"/>
              </a:solidFill>
            </a:endParaRPr>
          </a:p>
        </p:txBody>
      </p:sp>
      <p:sp>
        <p:nvSpPr>
          <p:cNvPr id="116891" name="Text Box 155"/>
          <p:cNvSpPr txBox="1">
            <a:spLocks noChangeArrowheads="1"/>
          </p:cNvSpPr>
          <p:nvPr/>
        </p:nvSpPr>
        <p:spPr bwMode="auto">
          <a:xfrm>
            <a:off x="1149350" y="5942013"/>
            <a:ext cx="3080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CH" altLang="fr-FR" b="1" dirty="0">
                <a:solidFill>
                  <a:srgbClr val="92D050"/>
                </a:solidFill>
              </a:rPr>
              <a:t>n</a:t>
            </a:r>
            <a:endParaRPr lang="fr-FR" altLang="fr-FR" b="1" dirty="0">
              <a:solidFill>
                <a:srgbClr val="92D050"/>
              </a:solidFill>
            </a:endParaRPr>
          </a:p>
        </p:txBody>
      </p:sp>
      <p:sp>
        <p:nvSpPr>
          <p:cNvPr id="116892" name="Line 156"/>
          <p:cNvSpPr>
            <a:spLocks noChangeShapeType="1"/>
          </p:cNvSpPr>
          <p:nvPr/>
        </p:nvSpPr>
        <p:spPr bwMode="auto">
          <a:xfrm flipH="1">
            <a:off x="611185" y="6131293"/>
            <a:ext cx="505345" cy="439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16893" name="Line 157"/>
          <p:cNvSpPr>
            <a:spLocks noChangeShapeType="1"/>
          </p:cNvSpPr>
          <p:nvPr/>
        </p:nvSpPr>
        <p:spPr bwMode="auto">
          <a:xfrm>
            <a:off x="1443789" y="6131293"/>
            <a:ext cx="531061" cy="43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grpSp>
        <p:nvGrpSpPr>
          <p:cNvPr id="18" name="Group 187"/>
          <p:cNvGrpSpPr>
            <a:grpSpLocks/>
          </p:cNvGrpSpPr>
          <p:nvPr/>
        </p:nvGrpSpPr>
        <p:grpSpPr bwMode="auto">
          <a:xfrm>
            <a:off x="3889375" y="5013325"/>
            <a:ext cx="1352550" cy="957263"/>
            <a:chOff x="1437" y="1535"/>
            <a:chExt cx="1860" cy="1319"/>
          </a:xfrm>
        </p:grpSpPr>
        <p:grpSp>
          <p:nvGrpSpPr>
            <p:cNvPr id="19" name="Group 188"/>
            <p:cNvGrpSpPr>
              <a:grpSpLocks/>
            </p:cNvGrpSpPr>
            <p:nvPr/>
          </p:nvGrpSpPr>
          <p:grpSpPr bwMode="auto">
            <a:xfrm>
              <a:off x="1437" y="1535"/>
              <a:ext cx="1860" cy="1319"/>
              <a:chOff x="1882" y="1767"/>
              <a:chExt cx="1996" cy="1394"/>
            </a:xfrm>
          </p:grpSpPr>
          <p:sp>
            <p:nvSpPr>
              <p:cNvPr id="122933" name="Freeform 189"/>
              <p:cNvSpPr>
                <a:spLocks/>
              </p:cNvSpPr>
              <p:nvPr/>
            </p:nvSpPr>
            <p:spPr bwMode="auto">
              <a:xfrm>
                <a:off x="1882" y="1767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2934" name="Freeform 190"/>
              <p:cNvSpPr>
                <a:spLocks/>
              </p:cNvSpPr>
              <p:nvPr/>
            </p:nvSpPr>
            <p:spPr bwMode="auto">
              <a:xfrm flipH="1">
                <a:off x="2835" y="1770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22932" name="Text Box 191"/>
            <p:cNvSpPr txBox="1">
              <a:spLocks noChangeArrowheads="1"/>
            </p:cNvSpPr>
            <p:nvPr/>
          </p:nvSpPr>
          <p:spPr bwMode="auto">
            <a:xfrm>
              <a:off x="2153" y="1933"/>
              <a:ext cx="413" cy="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fr-CH" altLang="fr-FR" i="1"/>
                <a:t>5</a:t>
              </a:r>
              <a:endParaRPr lang="fr-FR" altLang="fr-FR" i="1"/>
            </a:p>
          </p:txBody>
        </p:sp>
      </p:grpSp>
      <p:grpSp>
        <p:nvGrpSpPr>
          <p:cNvPr id="20" name="Group 192"/>
          <p:cNvGrpSpPr>
            <a:grpSpLocks/>
          </p:cNvGrpSpPr>
          <p:nvPr/>
        </p:nvGrpSpPr>
        <p:grpSpPr bwMode="auto">
          <a:xfrm>
            <a:off x="4675188" y="5013325"/>
            <a:ext cx="1352550" cy="957263"/>
            <a:chOff x="2571" y="1535"/>
            <a:chExt cx="1860" cy="1319"/>
          </a:xfrm>
        </p:grpSpPr>
        <p:grpSp>
          <p:nvGrpSpPr>
            <p:cNvPr id="21" name="Group 193"/>
            <p:cNvGrpSpPr>
              <a:grpSpLocks/>
            </p:cNvGrpSpPr>
            <p:nvPr/>
          </p:nvGrpSpPr>
          <p:grpSpPr bwMode="auto">
            <a:xfrm>
              <a:off x="2571" y="1535"/>
              <a:ext cx="1860" cy="1319"/>
              <a:chOff x="1882" y="1767"/>
              <a:chExt cx="1996" cy="1394"/>
            </a:xfrm>
          </p:grpSpPr>
          <p:sp>
            <p:nvSpPr>
              <p:cNvPr id="122929" name="Freeform 194"/>
              <p:cNvSpPr>
                <a:spLocks/>
              </p:cNvSpPr>
              <p:nvPr/>
            </p:nvSpPr>
            <p:spPr bwMode="auto">
              <a:xfrm>
                <a:off x="1882" y="1767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2930" name="Freeform 195"/>
              <p:cNvSpPr>
                <a:spLocks/>
              </p:cNvSpPr>
              <p:nvPr/>
            </p:nvSpPr>
            <p:spPr bwMode="auto">
              <a:xfrm flipH="1">
                <a:off x="2835" y="1770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22928" name="Text Box 196"/>
            <p:cNvSpPr txBox="1">
              <a:spLocks noChangeArrowheads="1"/>
            </p:cNvSpPr>
            <p:nvPr/>
          </p:nvSpPr>
          <p:spPr bwMode="auto">
            <a:xfrm>
              <a:off x="3283" y="1933"/>
              <a:ext cx="412" cy="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fr-CH" altLang="fr-FR" i="1"/>
                <a:t>6</a:t>
              </a:r>
              <a:endParaRPr lang="fr-FR" altLang="fr-FR" i="1"/>
            </a:p>
          </p:txBody>
        </p:sp>
      </p:grpSp>
      <p:sp>
        <p:nvSpPr>
          <p:cNvPr id="116933" name="Freeform 197"/>
          <p:cNvSpPr>
            <a:spLocks/>
          </p:cNvSpPr>
          <p:nvPr/>
        </p:nvSpPr>
        <p:spPr bwMode="auto">
          <a:xfrm>
            <a:off x="4703763" y="5762625"/>
            <a:ext cx="503237" cy="196850"/>
          </a:xfrm>
          <a:custGeom>
            <a:avLst/>
            <a:gdLst>
              <a:gd name="T0" fmla="*/ 0 w 635"/>
              <a:gd name="T1" fmla="*/ 2147483646 h 280"/>
              <a:gd name="T2" fmla="*/ 2147483646 w 635"/>
              <a:gd name="T3" fmla="*/ 2147483646 h 280"/>
              <a:gd name="T4" fmla="*/ 2147483646 w 635"/>
              <a:gd name="T5" fmla="*/ 2147483646 h 280"/>
              <a:gd name="T6" fmla="*/ 2147483646 w 635"/>
              <a:gd name="T7" fmla="*/ 2147483646 h 280"/>
              <a:gd name="T8" fmla="*/ 2147483646 w 635"/>
              <a:gd name="T9" fmla="*/ 2147483646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35"/>
              <a:gd name="T16" fmla="*/ 0 h 280"/>
              <a:gd name="T17" fmla="*/ 635 w 635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35" h="280">
                <a:moveTo>
                  <a:pt x="0" y="280"/>
                </a:moveTo>
                <a:cubicBezTo>
                  <a:pt x="64" y="234"/>
                  <a:pt x="128" y="189"/>
                  <a:pt x="181" y="144"/>
                </a:cubicBezTo>
                <a:cubicBezTo>
                  <a:pt x="234" y="99"/>
                  <a:pt x="264" y="0"/>
                  <a:pt x="317" y="8"/>
                </a:cubicBezTo>
                <a:cubicBezTo>
                  <a:pt x="370" y="16"/>
                  <a:pt x="446" y="145"/>
                  <a:pt x="499" y="190"/>
                </a:cubicBezTo>
                <a:cubicBezTo>
                  <a:pt x="552" y="235"/>
                  <a:pt x="593" y="257"/>
                  <a:pt x="635" y="280"/>
                </a:cubicBezTo>
              </a:path>
            </a:pathLst>
          </a:custGeom>
          <a:solidFill>
            <a:srgbClr val="FF9900"/>
          </a:solidFill>
          <a:ln w="28575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22" name="Group 198"/>
          <p:cNvGrpSpPr>
            <a:grpSpLocks/>
          </p:cNvGrpSpPr>
          <p:nvPr/>
        </p:nvGrpSpPr>
        <p:grpSpPr bwMode="auto">
          <a:xfrm>
            <a:off x="5524500" y="5013325"/>
            <a:ext cx="1352550" cy="957263"/>
            <a:chOff x="1437" y="1535"/>
            <a:chExt cx="1860" cy="1319"/>
          </a:xfrm>
        </p:grpSpPr>
        <p:grpSp>
          <p:nvGrpSpPr>
            <p:cNvPr id="23" name="Group 199"/>
            <p:cNvGrpSpPr>
              <a:grpSpLocks/>
            </p:cNvGrpSpPr>
            <p:nvPr/>
          </p:nvGrpSpPr>
          <p:grpSpPr bwMode="auto">
            <a:xfrm>
              <a:off x="1437" y="1535"/>
              <a:ext cx="1860" cy="1319"/>
              <a:chOff x="1882" y="1767"/>
              <a:chExt cx="1996" cy="1394"/>
            </a:xfrm>
          </p:grpSpPr>
          <p:sp>
            <p:nvSpPr>
              <p:cNvPr id="122925" name="Freeform 200"/>
              <p:cNvSpPr>
                <a:spLocks/>
              </p:cNvSpPr>
              <p:nvPr/>
            </p:nvSpPr>
            <p:spPr bwMode="auto">
              <a:xfrm>
                <a:off x="1882" y="1767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2926" name="Freeform 201"/>
              <p:cNvSpPr>
                <a:spLocks/>
              </p:cNvSpPr>
              <p:nvPr/>
            </p:nvSpPr>
            <p:spPr bwMode="auto">
              <a:xfrm flipH="1">
                <a:off x="2835" y="1770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22924" name="Text Box 202"/>
            <p:cNvSpPr txBox="1">
              <a:spLocks noChangeArrowheads="1"/>
            </p:cNvSpPr>
            <p:nvPr/>
          </p:nvSpPr>
          <p:spPr bwMode="auto">
            <a:xfrm>
              <a:off x="2153" y="1933"/>
              <a:ext cx="413" cy="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fr-CH" altLang="fr-FR" i="1"/>
                <a:t>7</a:t>
              </a:r>
              <a:endParaRPr lang="fr-FR" altLang="fr-FR" i="1"/>
            </a:p>
          </p:txBody>
        </p:sp>
      </p:grpSp>
      <p:sp>
        <p:nvSpPr>
          <p:cNvPr id="116940" name="Freeform 204"/>
          <p:cNvSpPr>
            <a:spLocks/>
          </p:cNvSpPr>
          <p:nvPr/>
        </p:nvSpPr>
        <p:spPr bwMode="auto">
          <a:xfrm>
            <a:off x="5502275" y="5754688"/>
            <a:ext cx="503238" cy="196850"/>
          </a:xfrm>
          <a:custGeom>
            <a:avLst/>
            <a:gdLst>
              <a:gd name="T0" fmla="*/ 0 w 635"/>
              <a:gd name="T1" fmla="*/ 2147483646 h 280"/>
              <a:gd name="T2" fmla="*/ 2147483646 w 635"/>
              <a:gd name="T3" fmla="*/ 2147483646 h 280"/>
              <a:gd name="T4" fmla="*/ 2147483646 w 635"/>
              <a:gd name="T5" fmla="*/ 2147483646 h 280"/>
              <a:gd name="T6" fmla="*/ 2147483646 w 635"/>
              <a:gd name="T7" fmla="*/ 2147483646 h 280"/>
              <a:gd name="T8" fmla="*/ 2147483646 w 635"/>
              <a:gd name="T9" fmla="*/ 2147483646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35"/>
              <a:gd name="T16" fmla="*/ 0 h 280"/>
              <a:gd name="T17" fmla="*/ 635 w 635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35" h="280">
                <a:moveTo>
                  <a:pt x="0" y="280"/>
                </a:moveTo>
                <a:cubicBezTo>
                  <a:pt x="64" y="234"/>
                  <a:pt x="128" y="189"/>
                  <a:pt x="181" y="144"/>
                </a:cubicBezTo>
                <a:cubicBezTo>
                  <a:pt x="234" y="99"/>
                  <a:pt x="264" y="0"/>
                  <a:pt x="317" y="8"/>
                </a:cubicBezTo>
                <a:cubicBezTo>
                  <a:pt x="370" y="16"/>
                  <a:pt x="446" y="145"/>
                  <a:pt x="499" y="190"/>
                </a:cubicBezTo>
                <a:cubicBezTo>
                  <a:pt x="552" y="235"/>
                  <a:pt x="593" y="257"/>
                  <a:pt x="635" y="280"/>
                </a:cubicBezTo>
              </a:path>
            </a:pathLst>
          </a:custGeom>
          <a:solidFill>
            <a:srgbClr val="FF9900"/>
          </a:solidFill>
          <a:ln w="28575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6945" name="Freeform 209"/>
          <p:cNvSpPr>
            <a:spLocks/>
          </p:cNvSpPr>
          <p:nvPr/>
        </p:nvSpPr>
        <p:spPr bwMode="auto">
          <a:xfrm>
            <a:off x="3884613" y="5749925"/>
            <a:ext cx="503237" cy="196850"/>
          </a:xfrm>
          <a:custGeom>
            <a:avLst/>
            <a:gdLst>
              <a:gd name="T0" fmla="*/ 0 w 635"/>
              <a:gd name="T1" fmla="*/ 2147483646 h 280"/>
              <a:gd name="T2" fmla="*/ 2147483646 w 635"/>
              <a:gd name="T3" fmla="*/ 2147483646 h 280"/>
              <a:gd name="T4" fmla="*/ 2147483646 w 635"/>
              <a:gd name="T5" fmla="*/ 2147483646 h 280"/>
              <a:gd name="T6" fmla="*/ 2147483646 w 635"/>
              <a:gd name="T7" fmla="*/ 2147483646 h 280"/>
              <a:gd name="T8" fmla="*/ 2147483646 w 635"/>
              <a:gd name="T9" fmla="*/ 2147483646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35"/>
              <a:gd name="T16" fmla="*/ 0 h 280"/>
              <a:gd name="T17" fmla="*/ 635 w 635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35" h="280">
                <a:moveTo>
                  <a:pt x="0" y="280"/>
                </a:moveTo>
                <a:cubicBezTo>
                  <a:pt x="64" y="234"/>
                  <a:pt x="128" y="189"/>
                  <a:pt x="181" y="144"/>
                </a:cubicBezTo>
                <a:cubicBezTo>
                  <a:pt x="234" y="99"/>
                  <a:pt x="264" y="0"/>
                  <a:pt x="317" y="8"/>
                </a:cubicBezTo>
                <a:cubicBezTo>
                  <a:pt x="370" y="16"/>
                  <a:pt x="446" y="145"/>
                  <a:pt x="499" y="190"/>
                </a:cubicBezTo>
                <a:cubicBezTo>
                  <a:pt x="552" y="235"/>
                  <a:pt x="593" y="257"/>
                  <a:pt x="635" y="280"/>
                </a:cubicBezTo>
              </a:path>
            </a:pathLst>
          </a:custGeom>
          <a:solidFill>
            <a:srgbClr val="FF9900"/>
          </a:solidFill>
          <a:ln w="28575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6946" name="Text Box 210"/>
          <p:cNvSpPr txBox="1">
            <a:spLocks noChangeArrowheads="1"/>
          </p:cNvSpPr>
          <p:nvPr/>
        </p:nvSpPr>
        <p:spPr bwMode="auto">
          <a:xfrm>
            <a:off x="4335463" y="2701925"/>
            <a:ext cx="1308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CH" altLang="fr-FR" dirty="0"/>
              <a:t>Ressource </a:t>
            </a:r>
            <a:r>
              <a:rPr lang="fr-CH" altLang="fr-FR" b="1" dirty="0"/>
              <a:t>R</a:t>
            </a:r>
            <a:endParaRPr lang="fr-FR" altLang="fr-FR" b="1" dirty="0"/>
          </a:p>
        </p:txBody>
      </p:sp>
      <p:sp>
        <p:nvSpPr>
          <p:cNvPr id="116947" name="Text Box 211"/>
          <p:cNvSpPr txBox="1">
            <a:spLocks noChangeArrowheads="1"/>
          </p:cNvSpPr>
          <p:nvPr/>
        </p:nvSpPr>
        <p:spPr bwMode="auto">
          <a:xfrm rot="-5400000">
            <a:off x="-297656" y="1939131"/>
            <a:ext cx="12985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CH" altLang="fr-FR" dirty="0"/>
              <a:t>exploitation</a:t>
            </a:r>
            <a:endParaRPr lang="fr-FR" altLang="fr-FR" dirty="0"/>
          </a:p>
        </p:txBody>
      </p:sp>
      <p:sp>
        <p:nvSpPr>
          <p:cNvPr id="116948" name="Text Box 212"/>
          <p:cNvSpPr txBox="1">
            <a:spLocks noChangeArrowheads="1"/>
          </p:cNvSpPr>
          <p:nvPr/>
        </p:nvSpPr>
        <p:spPr bwMode="auto">
          <a:xfrm>
            <a:off x="7035800" y="5013325"/>
            <a:ext cx="13985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CH" altLang="fr-FR" dirty="0"/>
              <a:t>7 espèces si :</a:t>
            </a:r>
            <a:endParaRPr lang="fr-FR" altLang="fr-FR" dirty="0"/>
          </a:p>
        </p:txBody>
      </p:sp>
      <p:sp>
        <p:nvSpPr>
          <p:cNvPr id="116949" name="Text Box 213"/>
          <p:cNvSpPr txBox="1">
            <a:spLocks noChangeArrowheads="1"/>
          </p:cNvSpPr>
          <p:nvPr/>
        </p:nvSpPr>
        <p:spPr bwMode="auto">
          <a:xfrm>
            <a:off x="7452320" y="5445224"/>
            <a:ext cx="1143262" cy="5847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CH" altLang="fr-FR" sz="3200" b="1" dirty="0"/>
              <a:t>R’ &gt; R</a:t>
            </a:r>
            <a:endParaRPr lang="fr-FR" altLang="fr-FR" sz="3200" b="1" dirty="0"/>
          </a:p>
        </p:txBody>
      </p:sp>
      <p:sp>
        <p:nvSpPr>
          <p:cNvPr id="116974" name="Text Box 238"/>
          <p:cNvSpPr txBox="1">
            <a:spLocks noChangeArrowheads="1"/>
          </p:cNvSpPr>
          <p:nvPr/>
        </p:nvSpPr>
        <p:spPr bwMode="auto">
          <a:xfrm>
            <a:off x="1258888" y="3876675"/>
            <a:ext cx="44688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CH" altLang="fr-FR" sz="2000" b="1"/>
              <a:t>Augmentation de la variété de ressource</a:t>
            </a:r>
            <a:endParaRPr lang="fr-FR" altLang="fr-FR" sz="2000" b="1"/>
          </a:p>
        </p:txBody>
      </p:sp>
      <p:sp>
        <p:nvSpPr>
          <p:cNvPr id="116975" name="Text Box 239"/>
          <p:cNvSpPr txBox="1">
            <a:spLocks noChangeArrowheads="1"/>
          </p:cNvSpPr>
          <p:nvPr/>
        </p:nvSpPr>
        <p:spPr bwMode="auto">
          <a:xfrm>
            <a:off x="611188" y="3814763"/>
            <a:ext cx="365125" cy="51911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CH" altLang="fr-FR" sz="2800" b="1"/>
              <a:t>1</a:t>
            </a:r>
            <a:endParaRPr lang="fr-FR" altLang="fr-FR" sz="2800" b="1"/>
          </a:p>
        </p:txBody>
      </p:sp>
      <p:sp>
        <p:nvSpPr>
          <p:cNvPr id="116976" name="Text Box 240"/>
          <p:cNvSpPr txBox="1">
            <a:spLocks noChangeArrowheads="1"/>
          </p:cNvSpPr>
          <p:nvPr/>
        </p:nvSpPr>
        <p:spPr bwMode="auto">
          <a:xfrm>
            <a:off x="6084888" y="6092825"/>
            <a:ext cx="1365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CH" altLang="fr-FR" dirty="0"/>
              <a:t>Ressource </a:t>
            </a:r>
            <a:r>
              <a:rPr lang="fr-CH" altLang="fr-FR" b="1" dirty="0"/>
              <a:t>R’</a:t>
            </a:r>
            <a:endParaRPr lang="fr-FR" altLang="fr-FR" b="1" dirty="0"/>
          </a:p>
        </p:txBody>
      </p:sp>
      <p:sp>
        <p:nvSpPr>
          <p:cNvPr id="24" name="Espace réservé du numéro de diapositive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FC3C-8448-4664-9B4C-B670BD5BD9D2}" type="slidenum">
              <a:rPr lang="fr-FR" smtClean="0"/>
              <a:t>4</a:t>
            </a:fld>
            <a:endParaRPr lang="fr-FR"/>
          </a:p>
        </p:txBody>
      </p:sp>
      <p:pic>
        <p:nvPicPr>
          <p:cNvPr id="25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2450" y="391318"/>
            <a:ext cx="487363" cy="487363"/>
          </a:xfrm>
          <a:prstGeom prst="rect">
            <a:avLst/>
          </a:prstGeom>
        </p:spPr>
      </p:pic>
      <p:pic>
        <p:nvPicPr>
          <p:cNvPr id="26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2449" y="33893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65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1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116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6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6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16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16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16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16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16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16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16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16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116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withGroup">
                            <p:stCondLst>
                              <p:cond delay="56116"/>
                            </p:stCondLst>
                            <p:childTnLst>
                              <p:par>
                                <p:cTn id="5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9928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4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116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11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116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116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116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116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116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500"/>
                                        <p:tgtEl>
                                          <p:spTgt spid="116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116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" dur="500"/>
                                        <p:tgtEl>
                                          <p:spTgt spid="116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116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4" dur="500"/>
                                        <p:tgtEl>
                                          <p:spTgt spid="116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4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7" dur="500"/>
                                        <p:tgtEl>
                                          <p:spTgt spid="116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4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0" dur="500"/>
                                        <p:tgtEl>
                                          <p:spTgt spid="116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4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3" dur="500"/>
                                        <p:tgtEl>
                                          <p:spTgt spid="116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4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6" dur="500"/>
                                        <p:tgtEl>
                                          <p:spTgt spid="116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4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9" dur="500"/>
                                        <p:tgtEl>
                                          <p:spTgt spid="116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16821" grpId="0" animBg="1"/>
      <p:bldP spid="116822" grpId="0" animBg="1"/>
      <p:bldP spid="116840" grpId="0" animBg="1"/>
      <p:bldP spid="116858" grpId="0" animBg="1"/>
      <p:bldP spid="116859" grpId="0" animBg="1"/>
      <p:bldP spid="116860" grpId="0"/>
      <p:bldP spid="116861" grpId="0"/>
      <p:bldP spid="116862" grpId="0" animBg="1"/>
      <p:bldP spid="116863" grpId="0" animBg="1"/>
      <p:bldP spid="116864" grpId="0"/>
      <p:bldP spid="116865" grpId="0" animBg="1"/>
      <p:bldP spid="116866" grpId="0" animBg="1"/>
      <p:bldP spid="116877" grpId="0" animBg="1"/>
      <p:bldP spid="116888" grpId="0" animBg="1"/>
      <p:bldP spid="116889" grpId="0" animBg="1"/>
      <p:bldP spid="116890" grpId="0"/>
      <p:bldP spid="116891" grpId="0"/>
      <p:bldP spid="116892" grpId="0" animBg="1"/>
      <p:bldP spid="116893" grpId="0" animBg="1"/>
      <p:bldP spid="116933" grpId="0" animBg="1"/>
      <p:bldP spid="116940" grpId="0" animBg="1"/>
      <p:bldP spid="116945" grpId="0" animBg="1"/>
      <p:bldP spid="116946" grpId="0"/>
      <p:bldP spid="116947" grpId="0"/>
      <p:bldP spid="116948" grpId="0"/>
      <p:bldP spid="116949" grpId="0" animBg="1"/>
      <p:bldP spid="116974" grpId="0"/>
      <p:bldP spid="116975" grpId="0" animBg="1"/>
      <p:bldP spid="11697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250825" y="260350"/>
            <a:ext cx="792162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fr-CH" altLang="fr-FR" sz="3200">
                <a:solidFill>
                  <a:srgbClr val="FF6600"/>
                </a:solidFill>
              </a:rPr>
              <a:t>Modèle simple de richesse basé sur la niche</a:t>
            </a:r>
            <a:endParaRPr lang="el-GR" altLang="fr-FR" sz="3200">
              <a:solidFill>
                <a:srgbClr val="FF6600"/>
              </a:solidFill>
            </a:endParaRPr>
          </a:p>
        </p:txBody>
      </p:sp>
      <p:sp>
        <p:nvSpPr>
          <p:cNvPr id="116821" name="Line 85"/>
          <p:cNvSpPr>
            <a:spLocks noChangeShapeType="1"/>
          </p:cNvSpPr>
          <p:nvPr/>
        </p:nvSpPr>
        <p:spPr bwMode="auto">
          <a:xfrm flipH="1" flipV="1">
            <a:off x="611188" y="1528763"/>
            <a:ext cx="15875" cy="1168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16822" name="Line 86"/>
          <p:cNvSpPr>
            <a:spLocks noChangeShapeType="1"/>
          </p:cNvSpPr>
          <p:nvPr/>
        </p:nvSpPr>
        <p:spPr bwMode="auto">
          <a:xfrm>
            <a:off x="627063" y="2697163"/>
            <a:ext cx="4449762" cy="47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grpSp>
        <p:nvGrpSpPr>
          <p:cNvPr id="2" name="Group 94"/>
          <p:cNvGrpSpPr>
            <a:grpSpLocks/>
          </p:cNvGrpSpPr>
          <p:nvPr/>
        </p:nvGrpSpPr>
        <p:grpSpPr bwMode="auto">
          <a:xfrm>
            <a:off x="633413" y="1744663"/>
            <a:ext cx="1352550" cy="957262"/>
            <a:chOff x="1437" y="1535"/>
            <a:chExt cx="1860" cy="1319"/>
          </a:xfrm>
        </p:grpSpPr>
        <p:grpSp>
          <p:nvGrpSpPr>
            <p:cNvPr id="3" name="Group 95"/>
            <p:cNvGrpSpPr>
              <a:grpSpLocks/>
            </p:cNvGrpSpPr>
            <p:nvPr/>
          </p:nvGrpSpPr>
          <p:grpSpPr bwMode="auto">
            <a:xfrm>
              <a:off x="1437" y="1535"/>
              <a:ext cx="1860" cy="1319"/>
              <a:chOff x="1882" y="1767"/>
              <a:chExt cx="1996" cy="1394"/>
            </a:xfrm>
          </p:grpSpPr>
          <p:sp>
            <p:nvSpPr>
              <p:cNvPr id="122965" name="Freeform 96"/>
              <p:cNvSpPr>
                <a:spLocks/>
              </p:cNvSpPr>
              <p:nvPr/>
            </p:nvSpPr>
            <p:spPr bwMode="auto">
              <a:xfrm>
                <a:off x="1882" y="1767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2966" name="Freeform 97"/>
              <p:cNvSpPr>
                <a:spLocks/>
              </p:cNvSpPr>
              <p:nvPr/>
            </p:nvSpPr>
            <p:spPr bwMode="auto">
              <a:xfrm flipH="1">
                <a:off x="2835" y="1770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22964" name="Text Box 98"/>
            <p:cNvSpPr txBox="1">
              <a:spLocks noChangeArrowheads="1"/>
            </p:cNvSpPr>
            <p:nvPr/>
          </p:nvSpPr>
          <p:spPr bwMode="auto">
            <a:xfrm>
              <a:off x="2153" y="1933"/>
              <a:ext cx="413" cy="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fr-CH" altLang="fr-FR" i="1"/>
                <a:t>1</a:t>
              </a:r>
              <a:endParaRPr lang="fr-FR" altLang="fr-FR" i="1"/>
            </a:p>
          </p:txBody>
        </p:sp>
      </p:grpSp>
      <p:grpSp>
        <p:nvGrpSpPr>
          <p:cNvPr id="4" name="Group 99"/>
          <p:cNvGrpSpPr>
            <a:grpSpLocks/>
          </p:cNvGrpSpPr>
          <p:nvPr/>
        </p:nvGrpSpPr>
        <p:grpSpPr bwMode="auto">
          <a:xfrm>
            <a:off x="1419225" y="1744663"/>
            <a:ext cx="1352550" cy="957262"/>
            <a:chOff x="2571" y="1535"/>
            <a:chExt cx="1860" cy="1319"/>
          </a:xfrm>
        </p:grpSpPr>
        <p:grpSp>
          <p:nvGrpSpPr>
            <p:cNvPr id="5" name="Group 100"/>
            <p:cNvGrpSpPr>
              <a:grpSpLocks/>
            </p:cNvGrpSpPr>
            <p:nvPr/>
          </p:nvGrpSpPr>
          <p:grpSpPr bwMode="auto">
            <a:xfrm>
              <a:off x="2571" y="1535"/>
              <a:ext cx="1860" cy="1319"/>
              <a:chOff x="1882" y="1767"/>
              <a:chExt cx="1996" cy="1394"/>
            </a:xfrm>
          </p:grpSpPr>
          <p:sp>
            <p:nvSpPr>
              <p:cNvPr id="122961" name="Freeform 101"/>
              <p:cNvSpPr>
                <a:spLocks/>
              </p:cNvSpPr>
              <p:nvPr/>
            </p:nvSpPr>
            <p:spPr bwMode="auto">
              <a:xfrm>
                <a:off x="1882" y="1767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2962" name="Freeform 102"/>
              <p:cNvSpPr>
                <a:spLocks/>
              </p:cNvSpPr>
              <p:nvPr/>
            </p:nvSpPr>
            <p:spPr bwMode="auto">
              <a:xfrm flipH="1">
                <a:off x="2835" y="1770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22960" name="Text Box 103"/>
            <p:cNvSpPr txBox="1">
              <a:spLocks noChangeArrowheads="1"/>
            </p:cNvSpPr>
            <p:nvPr/>
          </p:nvSpPr>
          <p:spPr bwMode="auto">
            <a:xfrm>
              <a:off x="3283" y="1933"/>
              <a:ext cx="412" cy="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fr-CH" altLang="fr-FR" i="1"/>
                <a:t>2</a:t>
              </a:r>
              <a:endParaRPr lang="fr-FR" altLang="fr-FR" i="1"/>
            </a:p>
          </p:txBody>
        </p:sp>
      </p:grpSp>
      <p:sp>
        <p:nvSpPr>
          <p:cNvPr id="116840" name="Freeform 104"/>
          <p:cNvSpPr>
            <a:spLocks/>
          </p:cNvSpPr>
          <p:nvPr/>
        </p:nvSpPr>
        <p:spPr bwMode="auto">
          <a:xfrm>
            <a:off x="1447800" y="2471738"/>
            <a:ext cx="503238" cy="196850"/>
          </a:xfrm>
          <a:custGeom>
            <a:avLst/>
            <a:gdLst>
              <a:gd name="T0" fmla="*/ 0 w 635"/>
              <a:gd name="T1" fmla="*/ 2147483646 h 280"/>
              <a:gd name="T2" fmla="*/ 2147483646 w 635"/>
              <a:gd name="T3" fmla="*/ 2147483646 h 280"/>
              <a:gd name="T4" fmla="*/ 2147483646 w 635"/>
              <a:gd name="T5" fmla="*/ 2147483646 h 280"/>
              <a:gd name="T6" fmla="*/ 2147483646 w 635"/>
              <a:gd name="T7" fmla="*/ 2147483646 h 280"/>
              <a:gd name="T8" fmla="*/ 2147483646 w 635"/>
              <a:gd name="T9" fmla="*/ 2147483646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35"/>
              <a:gd name="T16" fmla="*/ 0 h 280"/>
              <a:gd name="T17" fmla="*/ 635 w 635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35" h="280">
                <a:moveTo>
                  <a:pt x="0" y="280"/>
                </a:moveTo>
                <a:cubicBezTo>
                  <a:pt x="64" y="234"/>
                  <a:pt x="128" y="189"/>
                  <a:pt x="181" y="144"/>
                </a:cubicBezTo>
                <a:cubicBezTo>
                  <a:pt x="234" y="99"/>
                  <a:pt x="264" y="0"/>
                  <a:pt x="317" y="8"/>
                </a:cubicBezTo>
                <a:cubicBezTo>
                  <a:pt x="370" y="16"/>
                  <a:pt x="446" y="145"/>
                  <a:pt x="499" y="190"/>
                </a:cubicBezTo>
                <a:cubicBezTo>
                  <a:pt x="552" y="235"/>
                  <a:pt x="593" y="257"/>
                  <a:pt x="635" y="280"/>
                </a:cubicBezTo>
              </a:path>
            </a:pathLst>
          </a:custGeom>
          <a:solidFill>
            <a:srgbClr val="FF9900"/>
          </a:solidFill>
          <a:ln w="28575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6" name="Group 112"/>
          <p:cNvGrpSpPr>
            <a:grpSpLocks/>
          </p:cNvGrpSpPr>
          <p:nvPr/>
        </p:nvGrpSpPr>
        <p:grpSpPr bwMode="auto">
          <a:xfrm>
            <a:off x="2268538" y="1744663"/>
            <a:ext cx="1352550" cy="957262"/>
            <a:chOff x="1437" y="1535"/>
            <a:chExt cx="1860" cy="1319"/>
          </a:xfrm>
        </p:grpSpPr>
        <p:grpSp>
          <p:nvGrpSpPr>
            <p:cNvPr id="7" name="Group 113"/>
            <p:cNvGrpSpPr>
              <a:grpSpLocks/>
            </p:cNvGrpSpPr>
            <p:nvPr/>
          </p:nvGrpSpPr>
          <p:grpSpPr bwMode="auto">
            <a:xfrm>
              <a:off x="1437" y="1535"/>
              <a:ext cx="1860" cy="1319"/>
              <a:chOff x="1882" y="1767"/>
              <a:chExt cx="1996" cy="1394"/>
            </a:xfrm>
          </p:grpSpPr>
          <p:sp>
            <p:nvSpPr>
              <p:cNvPr id="122957" name="Freeform 114"/>
              <p:cNvSpPr>
                <a:spLocks/>
              </p:cNvSpPr>
              <p:nvPr/>
            </p:nvSpPr>
            <p:spPr bwMode="auto">
              <a:xfrm>
                <a:off x="1882" y="1767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2958" name="Freeform 115"/>
              <p:cNvSpPr>
                <a:spLocks/>
              </p:cNvSpPr>
              <p:nvPr/>
            </p:nvSpPr>
            <p:spPr bwMode="auto">
              <a:xfrm flipH="1">
                <a:off x="2835" y="1770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22956" name="Text Box 116"/>
            <p:cNvSpPr txBox="1">
              <a:spLocks noChangeArrowheads="1"/>
            </p:cNvSpPr>
            <p:nvPr/>
          </p:nvSpPr>
          <p:spPr bwMode="auto">
            <a:xfrm>
              <a:off x="2153" y="1933"/>
              <a:ext cx="413" cy="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fr-CH" altLang="fr-FR" i="1"/>
                <a:t>3</a:t>
              </a:r>
              <a:endParaRPr lang="fr-FR" altLang="fr-FR" i="1"/>
            </a:p>
          </p:txBody>
        </p:sp>
      </p:grpSp>
      <p:grpSp>
        <p:nvGrpSpPr>
          <p:cNvPr id="8" name="Group 117"/>
          <p:cNvGrpSpPr>
            <a:grpSpLocks/>
          </p:cNvGrpSpPr>
          <p:nvPr/>
        </p:nvGrpSpPr>
        <p:grpSpPr bwMode="auto">
          <a:xfrm>
            <a:off x="3054350" y="1744663"/>
            <a:ext cx="1352550" cy="957262"/>
            <a:chOff x="2571" y="1535"/>
            <a:chExt cx="1860" cy="1319"/>
          </a:xfrm>
        </p:grpSpPr>
        <p:grpSp>
          <p:nvGrpSpPr>
            <p:cNvPr id="9" name="Group 118"/>
            <p:cNvGrpSpPr>
              <a:grpSpLocks/>
            </p:cNvGrpSpPr>
            <p:nvPr/>
          </p:nvGrpSpPr>
          <p:grpSpPr bwMode="auto">
            <a:xfrm>
              <a:off x="2571" y="1535"/>
              <a:ext cx="1860" cy="1319"/>
              <a:chOff x="1882" y="1767"/>
              <a:chExt cx="1996" cy="1394"/>
            </a:xfrm>
          </p:grpSpPr>
          <p:sp>
            <p:nvSpPr>
              <p:cNvPr id="122953" name="Freeform 119"/>
              <p:cNvSpPr>
                <a:spLocks/>
              </p:cNvSpPr>
              <p:nvPr/>
            </p:nvSpPr>
            <p:spPr bwMode="auto">
              <a:xfrm>
                <a:off x="1882" y="1767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2954" name="Freeform 120"/>
              <p:cNvSpPr>
                <a:spLocks/>
              </p:cNvSpPr>
              <p:nvPr/>
            </p:nvSpPr>
            <p:spPr bwMode="auto">
              <a:xfrm flipH="1">
                <a:off x="2835" y="1770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22952" name="Text Box 121"/>
            <p:cNvSpPr txBox="1">
              <a:spLocks noChangeArrowheads="1"/>
            </p:cNvSpPr>
            <p:nvPr/>
          </p:nvSpPr>
          <p:spPr bwMode="auto">
            <a:xfrm>
              <a:off x="3283" y="1933"/>
              <a:ext cx="412" cy="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fr-CH" altLang="fr-FR" i="1"/>
                <a:t>4</a:t>
              </a:r>
              <a:endParaRPr lang="fr-FR" altLang="fr-FR" i="1"/>
            </a:p>
          </p:txBody>
        </p:sp>
      </p:grpSp>
      <p:sp>
        <p:nvSpPr>
          <p:cNvPr id="116858" name="Freeform 122"/>
          <p:cNvSpPr>
            <a:spLocks/>
          </p:cNvSpPr>
          <p:nvPr/>
        </p:nvSpPr>
        <p:spPr bwMode="auto">
          <a:xfrm>
            <a:off x="3082925" y="2471738"/>
            <a:ext cx="503238" cy="196850"/>
          </a:xfrm>
          <a:custGeom>
            <a:avLst/>
            <a:gdLst>
              <a:gd name="T0" fmla="*/ 0 w 635"/>
              <a:gd name="T1" fmla="*/ 2147483646 h 280"/>
              <a:gd name="T2" fmla="*/ 2147483646 w 635"/>
              <a:gd name="T3" fmla="*/ 2147483646 h 280"/>
              <a:gd name="T4" fmla="*/ 2147483646 w 635"/>
              <a:gd name="T5" fmla="*/ 2147483646 h 280"/>
              <a:gd name="T6" fmla="*/ 2147483646 w 635"/>
              <a:gd name="T7" fmla="*/ 2147483646 h 280"/>
              <a:gd name="T8" fmla="*/ 2147483646 w 635"/>
              <a:gd name="T9" fmla="*/ 2147483646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35"/>
              <a:gd name="T16" fmla="*/ 0 h 280"/>
              <a:gd name="T17" fmla="*/ 635 w 635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35" h="280">
                <a:moveTo>
                  <a:pt x="0" y="280"/>
                </a:moveTo>
                <a:cubicBezTo>
                  <a:pt x="64" y="234"/>
                  <a:pt x="128" y="189"/>
                  <a:pt x="181" y="144"/>
                </a:cubicBezTo>
                <a:cubicBezTo>
                  <a:pt x="234" y="99"/>
                  <a:pt x="264" y="0"/>
                  <a:pt x="317" y="8"/>
                </a:cubicBezTo>
                <a:cubicBezTo>
                  <a:pt x="370" y="16"/>
                  <a:pt x="446" y="145"/>
                  <a:pt x="499" y="190"/>
                </a:cubicBezTo>
                <a:cubicBezTo>
                  <a:pt x="552" y="235"/>
                  <a:pt x="593" y="257"/>
                  <a:pt x="635" y="280"/>
                </a:cubicBezTo>
              </a:path>
            </a:pathLst>
          </a:custGeom>
          <a:solidFill>
            <a:srgbClr val="FF9900"/>
          </a:solidFill>
          <a:ln w="28575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6859" name="Freeform 123"/>
          <p:cNvSpPr>
            <a:spLocks/>
          </p:cNvSpPr>
          <p:nvPr/>
        </p:nvSpPr>
        <p:spPr bwMode="auto">
          <a:xfrm>
            <a:off x="2246313" y="2486025"/>
            <a:ext cx="503237" cy="196850"/>
          </a:xfrm>
          <a:custGeom>
            <a:avLst/>
            <a:gdLst>
              <a:gd name="T0" fmla="*/ 0 w 635"/>
              <a:gd name="T1" fmla="*/ 2147483646 h 280"/>
              <a:gd name="T2" fmla="*/ 2147483646 w 635"/>
              <a:gd name="T3" fmla="*/ 2147483646 h 280"/>
              <a:gd name="T4" fmla="*/ 2147483646 w 635"/>
              <a:gd name="T5" fmla="*/ 2147483646 h 280"/>
              <a:gd name="T6" fmla="*/ 2147483646 w 635"/>
              <a:gd name="T7" fmla="*/ 2147483646 h 280"/>
              <a:gd name="T8" fmla="*/ 2147483646 w 635"/>
              <a:gd name="T9" fmla="*/ 2147483646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35"/>
              <a:gd name="T16" fmla="*/ 0 h 280"/>
              <a:gd name="T17" fmla="*/ 635 w 635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35" h="280">
                <a:moveTo>
                  <a:pt x="0" y="280"/>
                </a:moveTo>
                <a:cubicBezTo>
                  <a:pt x="64" y="234"/>
                  <a:pt x="128" y="189"/>
                  <a:pt x="181" y="144"/>
                </a:cubicBezTo>
                <a:cubicBezTo>
                  <a:pt x="234" y="99"/>
                  <a:pt x="264" y="0"/>
                  <a:pt x="317" y="8"/>
                </a:cubicBezTo>
                <a:cubicBezTo>
                  <a:pt x="370" y="16"/>
                  <a:pt x="446" y="145"/>
                  <a:pt x="499" y="190"/>
                </a:cubicBezTo>
                <a:cubicBezTo>
                  <a:pt x="552" y="235"/>
                  <a:pt x="593" y="257"/>
                  <a:pt x="635" y="280"/>
                </a:cubicBezTo>
              </a:path>
            </a:pathLst>
          </a:custGeom>
          <a:solidFill>
            <a:srgbClr val="FF9900"/>
          </a:solidFill>
          <a:ln w="28575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6860" name="Text Box 124"/>
          <p:cNvSpPr txBox="1">
            <a:spLocks noChangeArrowheads="1"/>
          </p:cNvSpPr>
          <p:nvPr/>
        </p:nvSpPr>
        <p:spPr bwMode="auto">
          <a:xfrm>
            <a:off x="1816100" y="2297113"/>
            <a:ext cx="3080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CH" altLang="fr-FR" b="1" dirty="0">
                <a:solidFill>
                  <a:schemeClr val="accent6"/>
                </a:solidFill>
              </a:rPr>
              <a:t>o</a:t>
            </a:r>
            <a:endParaRPr lang="fr-FR" altLang="fr-FR" b="1" dirty="0">
              <a:solidFill>
                <a:schemeClr val="accent6"/>
              </a:solidFill>
            </a:endParaRPr>
          </a:p>
        </p:txBody>
      </p:sp>
      <p:sp>
        <p:nvSpPr>
          <p:cNvPr id="116861" name="Text Box 125"/>
          <p:cNvSpPr txBox="1">
            <a:spLocks noChangeArrowheads="1"/>
          </p:cNvSpPr>
          <p:nvPr/>
        </p:nvSpPr>
        <p:spPr bwMode="auto">
          <a:xfrm>
            <a:off x="1149350" y="2663825"/>
            <a:ext cx="3080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CH" altLang="fr-FR" b="1" dirty="0">
                <a:solidFill>
                  <a:srgbClr val="92D050"/>
                </a:solidFill>
              </a:rPr>
              <a:t>n</a:t>
            </a:r>
            <a:endParaRPr lang="fr-FR" altLang="fr-FR" b="1" dirty="0">
              <a:solidFill>
                <a:srgbClr val="92D050"/>
              </a:solidFill>
            </a:endParaRPr>
          </a:p>
        </p:txBody>
      </p:sp>
      <p:sp>
        <p:nvSpPr>
          <p:cNvPr id="116862" name="Line 126"/>
          <p:cNvSpPr>
            <a:spLocks noChangeShapeType="1"/>
          </p:cNvSpPr>
          <p:nvPr/>
        </p:nvSpPr>
        <p:spPr bwMode="auto">
          <a:xfrm flipH="1" flipV="1">
            <a:off x="611187" y="2857499"/>
            <a:ext cx="514968" cy="120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16863" name="Line 127"/>
          <p:cNvSpPr>
            <a:spLocks noChangeShapeType="1"/>
          </p:cNvSpPr>
          <p:nvPr/>
        </p:nvSpPr>
        <p:spPr bwMode="auto">
          <a:xfrm flipV="1">
            <a:off x="1434165" y="2857499"/>
            <a:ext cx="540686" cy="120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16864" name="Text Box 128"/>
          <p:cNvSpPr txBox="1">
            <a:spLocks noChangeArrowheads="1"/>
          </p:cNvSpPr>
          <p:nvPr/>
        </p:nvSpPr>
        <p:spPr bwMode="auto">
          <a:xfrm>
            <a:off x="6011863" y="1714500"/>
            <a:ext cx="2932112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CH" altLang="fr-FR" dirty="0"/>
              <a:t>Communauté de 4 espèces</a:t>
            </a:r>
          </a:p>
          <a:p>
            <a:pPr eaLnBrk="1" hangingPunct="1"/>
            <a:r>
              <a:rPr lang="fr-CH" altLang="fr-FR" dirty="0"/>
              <a:t>Chevauchement (</a:t>
            </a:r>
            <a:r>
              <a:rPr lang="fr-CH" altLang="fr-FR" dirty="0" err="1"/>
              <a:t>overlap</a:t>
            </a:r>
            <a:r>
              <a:rPr lang="fr-CH" altLang="fr-FR" dirty="0"/>
              <a:t>) = </a:t>
            </a:r>
            <a:r>
              <a:rPr lang="fr-CH" altLang="fr-FR" b="1" dirty="0">
                <a:solidFill>
                  <a:schemeClr val="accent6"/>
                </a:solidFill>
              </a:rPr>
              <a:t>o</a:t>
            </a:r>
          </a:p>
          <a:p>
            <a:pPr eaLnBrk="1" hangingPunct="1"/>
            <a:r>
              <a:rPr lang="fr-CH" altLang="fr-FR" dirty="0"/>
              <a:t>Amplitude de niche = </a:t>
            </a:r>
            <a:r>
              <a:rPr lang="fr-CH" altLang="fr-FR" b="1" dirty="0">
                <a:solidFill>
                  <a:srgbClr val="92D050"/>
                </a:solidFill>
              </a:rPr>
              <a:t>n</a:t>
            </a:r>
            <a:endParaRPr lang="fr-FR" altLang="fr-FR" b="1" dirty="0">
              <a:solidFill>
                <a:srgbClr val="92D050"/>
              </a:solidFill>
            </a:endParaRPr>
          </a:p>
        </p:txBody>
      </p:sp>
      <p:sp>
        <p:nvSpPr>
          <p:cNvPr id="116865" name="Line 129"/>
          <p:cNvSpPr>
            <a:spLocks noChangeShapeType="1"/>
          </p:cNvSpPr>
          <p:nvPr/>
        </p:nvSpPr>
        <p:spPr bwMode="auto">
          <a:xfrm flipH="1" flipV="1">
            <a:off x="611188" y="4806950"/>
            <a:ext cx="15875" cy="1168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16866" name="Line 130"/>
          <p:cNvSpPr>
            <a:spLocks noChangeShapeType="1"/>
          </p:cNvSpPr>
          <p:nvPr/>
        </p:nvSpPr>
        <p:spPr bwMode="auto">
          <a:xfrm>
            <a:off x="627063" y="5975350"/>
            <a:ext cx="6491287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grpSp>
        <p:nvGrpSpPr>
          <p:cNvPr id="10" name="Group 131"/>
          <p:cNvGrpSpPr>
            <a:grpSpLocks/>
          </p:cNvGrpSpPr>
          <p:nvPr/>
        </p:nvGrpSpPr>
        <p:grpSpPr bwMode="auto">
          <a:xfrm>
            <a:off x="633413" y="5022850"/>
            <a:ext cx="1352550" cy="957263"/>
            <a:chOff x="1437" y="1535"/>
            <a:chExt cx="1860" cy="1319"/>
          </a:xfrm>
        </p:grpSpPr>
        <p:grpSp>
          <p:nvGrpSpPr>
            <p:cNvPr id="11" name="Group 132"/>
            <p:cNvGrpSpPr>
              <a:grpSpLocks/>
            </p:cNvGrpSpPr>
            <p:nvPr/>
          </p:nvGrpSpPr>
          <p:grpSpPr bwMode="auto">
            <a:xfrm>
              <a:off x="1437" y="1535"/>
              <a:ext cx="1860" cy="1319"/>
              <a:chOff x="1882" y="1767"/>
              <a:chExt cx="1996" cy="1394"/>
            </a:xfrm>
          </p:grpSpPr>
          <p:sp>
            <p:nvSpPr>
              <p:cNvPr id="122949" name="Freeform 133"/>
              <p:cNvSpPr>
                <a:spLocks/>
              </p:cNvSpPr>
              <p:nvPr/>
            </p:nvSpPr>
            <p:spPr bwMode="auto">
              <a:xfrm>
                <a:off x="1882" y="1767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2950" name="Freeform 134"/>
              <p:cNvSpPr>
                <a:spLocks/>
              </p:cNvSpPr>
              <p:nvPr/>
            </p:nvSpPr>
            <p:spPr bwMode="auto">
              <a:xfrm flipH="1">
                <a:off x="2835" y="1770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22948" name="Text Box 135"/>
            <p:cNvSpPr txBox="1">
              <a:spLocks noChangeArrowheads="1"/>
            </p:cNvSpPr>
            <p:nvPr/>
          </p:nvSpPr>
          <p:spPr bwMode="auto">
            <a:xfrm>
              <a:off x="2153" y="1933"/>
              <a:ext cx="413" cy="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fr-CH" altLang="fr-FR" i="1"/>
                <a:t>1</a:t>
              </a:r>
              <a:endParaRPr lang="fr-FR" altLang="fr-FR" i="1"/>
            </a:p>
          </p:txBody>
        </p:sp>
      </p:grpSp>
      <p:grpSp>
        <p:nvGrpSpPr>
          <p:cNvPr id="12" name="Group 136"/>
          <p:cNvGrpSpPr>
            <a:grpSpLocks/>
          </p:cNvGrpSpPr>
          <p:nvPr/>
        </p:nvGrpSpPr>
        <p:grpSpPr bwMode="auto">
          <a:xfrm>
            <a:off x="1419225" y="5022850"/>
            <a:ext cx="1352550" cy="957263"/>
            <a:chOff x="2571" y="1535"/>
            <a:chExt cx="1860" cy="1319"/>
          </a:xfrm>
        </p:grpSpPr>
        <p:grpSp>
          <p:nvGrpSpPr>
            <p:cNvPr id="13" name="Group 137"/>
            <p:cNvGrpSpPr>
              <a:grpSpLocks/>
            </p:cNvGrpSpPr>
            <p:nvPr/>
          </p:nvGrpSpPr>
          <p:grpSpPr bwMode="auto">
            <a:xfrm>
              <a:off x="2571" y="1535"/>
              <a:ext cx="1860" cy="1319"/>
              <a:chOff x="1882" y="1767"/>
              <a:chExt cx="1996" cy="1394"/>
            </a:xfrm>
          </p:grpSpPr>
          <p:sp>
            <p:nvSpPr>
              <p:cNvPr id="122945" name="Freeform 138"/>
              <p:cNvSpPr>
                <a:spLocks/>
              </p:cNvSpPr>
              <p:nvPr/>
            </p:nvSpPr>
            <p:spPr bwMode="auto">
              <a:xfrm>
                <a:off x="1882" y="1767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2946" name="Freeform 139"/>
              <p:cNvSpPr>
                <a:spLocks/>
              </p:cNvSpPr>
              <p:nvPr/>
            </p:nvSpPr>
            <p:spPr bwMode="auto">
              <a:xfrm flipH="1">
                <a:off x="2835" y="1770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22944" name="Text Box 140"/>
            <p:cNvSpPr txBox="1">
              <a:spLocks noChangeArrowheads="1"/>
            </p:cNvSpPr>
            <p:nvPr/>
          </p:nvSpPr>
          <p:spPr bwMode="auto">
            <a:xfrm>
              <a:off x="3283" y="1933"/>
              <a:ext cx="412" cy="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fr-CH" altLang="fr-FR" i="1"/>
                <a:t>2</a:t>
              </a:r>
              <a:endParaRPr lang="fr-FR" altLang="fr-FR" i="1"/>
            </a:p>
          </p:txBody>
        </p:sp>
      </p:grpSp>
      <p:sp>
        <p:nvSpPr>
          <p:cNvPr id="116877" name="Freeform 141"/>
          <p:cNvSpPr>
            <a:spLocks/>
          </p:cNvSpPr>
          <p:nvPr/>
        </p:nvSpPr>
        <p:spPr bwMode="auto">
          <a:xfrm>
            <a:off x="1447800" y="5749925"/>
            <a:ext cx="503238" cy="196850"/>
          </a:xfrm>
          <a:custGeom>
            <a:avLst/>
            <a:gdLst>
              <a:gd name="T0" fmla="*/ 0 w 635"/>
              <a:gd name="T1" fmla="*/ 2147483646 h 280"/>
              <a:gd name="T2" fmla="*/ 2147483646 w 635"/>
              <a:gd name="T3" fmla="*/ 2147483646 h 280"/>
              <a:gd name="T4" fmla="*/ 2147483646 w 635"/>
              <a:gd name="T5" fmla="*/ 2147483646 h 280"/>
              <a:gd name="T6" fmla="*/ 2147483646 w 635"/>
              <a:gd name="T7" fmla="*/ 2147483646 h 280"/>
              <a:gd name="T8" fmla="*/ 2147483646 w 635"/>
              <a:gd name="T9" fmla="*/ 2147483646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35"/>
              <a:gd name="T16" fmla="*/ 0 h 280"/>
              <a:gd name="T17" fmla="*/ 635 w 635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35" h="280">
                <a:moveTo>
                  <a:pt x="0" y="280"/>
                </a:moveTo>
                <a:cubicBezTo>
                  <a:pt x="64" y="234"/>
                  <a:pt x="128" y="189"/>
                  <a:pt x="181" y="144"/>
                </a:cubicBezTo>
                <a:cubicBezTo>
                  <a:pt x="234" y="99"/>
                  <a:pt x="264" y="0"/>
                  <a:pt x="317" y="8"/>
                </a:cubicBezTo>
                <a:cubicBezTo>
                  <a:pt x="370" y="16"/>
                  <a:pt x="446" y="145"/>
                  <a:pt x="499" y="190"/>
                </a:cubicBezTo>
                <a:cubicBezTo>
                  <a:pt x="552" y="235"/>
                  <a:pt x="593" y="257"/>
                  <a:pt x="635" y="280"/>
                </a:cubicBezTo>
              </a:path>
            </a:pathLst>
          </a:custGeom>
          <a:solidFill>
            <a:srgbClr val="FF9900"/>
          </a:solidFill>
          <a:ln w="28575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14" name="Group 142"/>
          <p:cNvGrpSpPr>
            <a:grpSpLocks/>
          </p:cNvGrpSpPr>
          <p:nvPr/>
        </p:nvGrpSpPr>
        <p:grpSpPr bwMode="auto">
          <a:xfrm>
            <a:off x="2268538" y="5022850"/>
            <a:ext cx="1352550" cy="957263"/>
            <a:chOff x="1437" y="1535"/>
            <a:chExt cx="1860" cy="1319"/>
          </a:xfrm>
        </p:grpSpPr>
        <p:grpSp>
          <p:nvGrpSpPr>
            <p:cNvPr id="15" name="Group 143"/>
            <p:cNvGrpSpPr>
              <a:grpSpLocks/>
            </p:cNvGrpSpPr>
            <p:nvPr/>
          </p:nvGrpSpPr>
          <p:grpSpPr bwMode="auto">
            <a:xfrm>
              <a:off x="1437" y="1535"/>
              <a:ext cx="1860" cy="1319"/>
              <a:chOff x="1882" y="1767"/>
              <a:chExt cx="1996" cy="1394"/>
            </a:xfrm>
          </p:grpSpPr>
          <p:sp>
            <p:nvSpPr>
              <p:cNvPr id="122941" name="Freeform 144"/>
              <p:cNvSpPr>
                <a:spLocks/>
              </p:cNvSpPr>
              <p:nvPr/>
            </p:nvSpPr>
            <p:spPr bwMode="auto">
              <a:xfrm>
                <a:off x="1882" y="1767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2942" name="Freeform 145"/>
              <p:cNvSpPr>
                <a:spLocks/>
              </p:cNvSpPr>
              <p:nvPr/>
            </p:nvSpPr>
            <p:spPr bwMode="auto">
              <a:xfrm flipH="1">
                <a:off x="2835" y="1770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22940" name="Text Box 146"/>
            <p:cNvSpPr txBox="1">
              <a:spLocks noChangeArrowheads="1"/>
            </p:cNvSpPr>
            <p:nvPr/>
          </p:nvSpPr>
          <p:spPr bwMode="auto">
            <a:xfrm>
              <a:off x="2153" y="1933"/>
              <a:ext cx="413" cy="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fr-CH" altLang="fr-FR" i="1"/>
                <a:t>3</a:t>
              </a:r>
              <a:endParaRPr lang="fr-FR" altLang="fr-FR" i="1"/>
            </a:p>
          </p:txBody>
        </p:sp>
      </p:grpSp>
      <p:grpSp>
        <p:nvGrpSpPr>
          <p:cNvPr id="16" name="Group 147"/>
          <p:cNvGrpSpPr>
            <a:grpSpLocks/>
          </p:cNvGrpSpPr>
          <p:nvPr/>
        </p:nvGrpSpPr>
        <p:grpSpPr bwMode="auto">
          <a:xfrm>
            <a:off x="3054350" y="5022850"/>
            <a:ext cx="1352550" cy="957263"/>
            <a:chOff x="2571" y="1535"/>
            <a:chExt cx="1860" cy="1319"/>
          </a:xfrm>
        </p:grpSpPr>
        <p:grpSp>
          <p:nvGrpSpPr>
            <p:cNvPr id="17" name="Group 148"/>
            <p:cNvGrpSpPr>
              <a:grpSpLocks/>
            </p:cNvGrpSpPr>
            <p:nvPr/>
          </p:nvGrpSpPr>
          <p:grpSpPr bwMode="auto">
            <a:xfrm>
              <a:off x="2571" y="1535"/>
              <a:ext cx="1860" cy="1319"/>
              <a:chOff x="1882" y="1767"/>
              <a:chExt cx="1996" cy="1394"/>
            </a:xfrm>
          </p:grpSpPr>
          <p:sp>
            <p:nvSpPr>
              <p:cNvPr id="122937" name="Freeform 149"/>
              <p:cNvSpPr>
                <a:spLocks/>
              </p:cNvSpPr>
              <p:nvPr/>
            </p:nvSpPr>
            <p:spPr bwMode="auto">
              <a:xfrm>
                <a:off x="1882" y="1767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2938" name="Freeform 150"/>
              <p:cNvSpPr>
                <a:spLocks/>
              </p:cNvSpPr>
              <p:nvPr/>
            </p:nvSpPr>
            <p:spPr bwMode="auto">
              <a:xfrm flipH="1">
                <a:off x="2835" y="1770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22936" name="Text Box 151"/>
            <p:cNvSpPr txBox="1">
              <a:spLocks noChangeArrowheads="1"/>
            </p:cNvSpPr>
            <p:nvPr/>
          </p:nvSpPr>
          <p:spPr bwMode="auto">
            <a:xfrm>
              <a:off x="3283" y="1933"/>
              <a:ext cx="412" cy="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fr-CH" altLang="fr-FR" i="1"/>
                <a:t>4</a:t>
              </a:r>
              <a:endParaRPr lang="fr-FR" altLang="fr-FR" i="1"/>
            </a:p>
          </p:txBody>
        </p:sp>
      </p:grpSp>
      <p:sp>
        <p:nvSpPr>
          <p:cNvPr id="116888" name="Freeform 152"/>
          <p:cNvSpPr>
            <a:spLocks/>
          </p:cNvSpPr>
          <p:nvPr/>
        </p:nvSpPr>
        <p:spPr bwMode="auto">
          <a:xfrm>
            <a:off x="3082925" y="5749925"/>
            <a:ext cx="503238" cy="196850"/>
          </a:xfrm>
          <a:custGeom>
            <a:avLst/>
            <a:gdLst>
              <a:gd name="T0" fmla="*/ 0 w 635"/>
              <a:gd name="T1" fmla="*/ 2147483646 h 280"/>
              <a:gd name="T2" fmla="*/ 2147483646 w 635"/>
              <a:gd name="T3" fmla="*/ 2147483646 h 280"/>
              <a:gd name="T4" fmla="*/ 2147483646 w 635"/>
              <a:gd name="T5" fmla="*/ 2147483646 h 280"/>
              <a:gd name="T6" fmla="*/ 2147483646 w 635"/>
              <a:gd name="T7" fmla="*/ 2147483646 h 280"/>
              <a:gd name="T8" fmla="*/ 2147483646 w 635"/>
              <a:gd name="T9" fmla="*/ 2147483646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35"/>
              <a:gd name="T16" fmla="*/ 0 h 280"/>
              <a:gd name="T17" fmla="*/ 635 w 635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35" h="280">
                <a:moveTo>
                  <a:pt x="0" y="280"/>
                </a:moveTo>
                <a:cubicBezTo>
                  <a:pt x="64" y="234"/>
                  <a:pt x="128" y="189"/>
                  <a:pt x="181" y="144"/>
                </a:cubicBezTo>
                <a:cubicBezTo>
                  <a:pt x="234" y="99"/>
                  <a:pt x="264" y="0"/>
                  <a:pt x="317" y="8"/>
                </a:cubicBezTo>
                <a:cubicBezTo>
                  <a:pt x="370" y="16"/>
                  <a:pt x="446" y="145"/>
                  <a:pt x="499" y="190"/>
                </a:cubicBezTo>
                <a:cubicBezTo>
                  <a:pt x="552" y="235"/>
                  <a:pt x="593" y="257"/>
                  <a:pt x="635" y="280"/>
                </a:cubicBezTo>
              </a:path>
            </a:pathLst>
          </a:custGeom>
          <a:solidFill>
            <a:srgbClr val="FF9900"/>
          </a:solidFill>
          <a:ln w="28575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6889" name="Freeform 153"/>
          <p:cNvSpPr>
            <a:spLocks/>
          </p:cNvSpPr>
          <p:nvPr/>
        </p:nvSpPr>
        <p:spPr bwMode="auto">
          <a:xfrm>
            <a:off x="2246313" y="5764213"/>
            <a:ext cx="503237" cy="196850"/>
          </a:xfrm>
          <a:custGeom>
            <a:avLst/>
            <a:gdLst>
              <a:gd name="T0" fmla="*/ 0 w 635"/>
              <a:gd name="T1" fmla="*/ 2147483646 h 280"/>
              <a:gd name="T2" fmla="*/ 2147483646 w 635"/>
              <a:gd name="T3" fmla="*/ 2147483646 h 280"/>
              <a:gd name="T4" fmla="*/ 2147483646 w 635"/>
              <a:gd name="T5" fmla="*/ 2147483646 h 280"/>
              <a:gd name="T6" fmla="*/ 2147483646 w 635"/>
              <a:gd name="T7" fmla="*/ 2147483646 h 280"/>
              <a:gd name="T8" fmla="*/ 2147483646 w 635"/>
              <a:gd name="T9" fmla="*/ 2147483646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35"/>
              <a:gd name="T16" fmla="*/ 0 h 280"/>
              <a:gd name="T17" fmla="*/ 635 w 635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35" h="280">
                <a:moveTo>
                  <a:pt x="0" y="280"/>
                </a:moveTo>
                <a:cubicBezTo>
                  <a:pt x="64" y="234"/>
                  <a:pt x="128" y="189"/>
                  <a:pt x="181" y="144"/>
                </a:cubicBezTo>
                <a:cubicBezTo>
                  <a:pt x="234" y="99"/>
                  <a:pt x="264" y="0"/>
                  <a:pt x="317" y="8"/>
                </a:cubicBezTo>
                <a:cubicBezTo>
                  <a:pt x="370" y="16"/>
                  <a:pt x="446" y="145"/>
                  <a:pt x="499" y="190"/>
                </a:cubicBezTo>
                <a:cubicBezTo>
                  <a:pt x="552" y="235"/>
                  <a:pt x="593" y="257"/>
                  <a:pt x="635" y="280"/>
                </a:cubicBezTo>
              </a:path>
            </a:pathLst>
          </a:custGeom>
          <a:solidFill>
            <a:srgbClr val="FF9900"/>
          </a:solidFill>
          <a:ln w="28575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6890" name="Text Box 154"/>
          <p:cNvSpPr txBox="1">
            <a:spLocks noChangeArrowheads="1"/>
          </p:cNvSpPr>
          <p:nvPr/>
        </p:nvSpPr>
        <p:spPr bwMode="auto">
          <a:xfrm>
            <a:off x="1816100" y="5575300"/>
            <a:ext cx="3080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CH" altLang="fr-FR" b="1" dirty="0">
                <a:solidFill>
                  <a:schemeClr val="accent6"/>
                </a:solidFill>
              </a:rPr>
              <a:t>o</a:t>
            </a:r>
            <a:endParaRPr lang="fr-FR" altLang="fr-FR" b="1" dirty="0">
              <a:solidFill>
                <a:schemeClr val="accent6"/>
              </a:solidFill>
            </a:endParaRPr>
          </a:p>
        </p:txBody>
      </p:sp>
      <p:sp>
        <p:nvSpPr>
          <p:cNvPr id="116891" name="Text Box 155"/>
          <p:cNvSpPr txBox="1">
            <a:spLocks noChangeArrowheads="1"/>
          </p:cNvSpPr>
          <p:nvPr/>
        </p:nvSpPr>
        <p:spPr bwMode="auto">
          <a:xfrm>
            <a:off x="1149350" y="5942013"/>
            <a:ext cx="3080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CH" altLang="fr-FR" b="1" dirty="0">
                <a:solidFill>
                  <a:srgbClr val="92D050"/>
                </a:solidFill>
              </a:rPr>
              <a:t>n</a:t>
            </a:r>
            <a:endParaRPr lang="fr-FR" altLang="fr-FR" b="1" dirty="0">
              <a:solidFill>
                <a:srgbClr val="92D050"/>
              </a:solidFill>
            </a:endParaRPr>
          </a:p>
        </p:txBody>
      </p:sp>
      <p:sp>
        <p:nvSpPr>
          <p:cNvPr id="116892" name="Line 156"/>
          <p:cNvSpPr>
            <a:spLocks noChangeShapeType="1"/>
          </p:cNvSpPr>
          <p:nvPr/>
        </p:nvSpPr>
        <p:spPr bwMode="auto">
          <a:xfrm flipH="1">
            <a:off x="611185" y="6131293"/>
            <a:ext cx="505345" cy="439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16893" name="Line 157"/>
          <p:cNvSpPr>
            <a:spLocks noChangeShapeType="1"/>
          </p:cNvSpPr>
          <p:nvPr/>
        </p:nvSpPr>
        <p:spPr bwMode="auto">
          <a:xfrm>
            <a:off x="1443789" y="6131293"/>
            <a:ext cx="531061" cy="43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grpSp>
        <p:nvGrpSpPr>
          <p:cNvPr id="18" name="Group 187"/>
          <p:cNvGrpSpPr>
            <a:grpSpLocks/>
          </p:cNvGrpSpPr>
          <p:nvPr/>
        </p:nvGrpSpPr>
        <p:grpSpPr bwMode="auto">
          <a:xfrm>
            <a:off x="3889375" y="5013325"/>
            <a:ext cx="1352550" cy="957263"/>
            <a:chOff x="1437" y="1535"/>
            <a:chExt cx="1860" cy="1319"/>
          </a:xfrm>
        </p:grpSpPr>
        <p:grpSp>
          <p:nvGrpSpPr>
            <p:cNvPr id="19" name="Group 188"/>
            <p:cNvGrpSpPr>
              <a:grpSpLocks/>
            </p:cNvGrpSpPr>
            <p:nvPr/>
          </p:nvGrpSpPr>
          <p:grpSpPr bwMode="auto">
            <a:xfrm>
              <a:off x="1437" y="1535"/>
              <a:ext cx="1860" cy="1319"/>
              <a:chOff x="1882" y="1767"/>
              <a:chExt cx="1996" cy="1394"/>
            </a:xfrm>
          </p:grpSpPr>
          <p:sp>
            <p:nvSpPr>
              <p:cNvPr id="122933" name="Freeform 189"/>
              <p:cNvSpPr>
                <a:spLocks/>
              </p:cNvSpPr>
              <p:nvPr/>
            </p:nvSpPr>
            <p:spPr bwMode="auto">
              <a:xfrm>
                <a:off x="1882" y="1767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2934" name="Freeform 190"/>
              <p:cNvSpPr>
                <a:spLocks/>
              </p:cNvSpPr>
              <p:nvPr/>
            </p:nvSpPr>
            <p:spPr bwMode="auto">
              <a:xfrm flipH="1">
                <a:off x="2835" y="1770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22932" name="Text Box 191"/>
            <p:cNvSpPr txBox="1">
              <a:spLocks noChangeArrowheads="1"/>
            </p:cNvSpPr>
            <p:nvPr/>
          </p:nvSpPr>
          <p:spPr bwMode="auto">
            <a:xfrm>
              <a:off x="2153" y="1933"/>
              <a:ext cx="413" cy="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fr-CH" altLang="fr-FR" i="1"/>
                <a:t>5</a:t>
              </a:r>
              <a:endParaRPr lang="fr-FR" altLang="fr-FR" i="1"/>
            </a:p>
          </p:txBody>
        </p:sp>
      </p:grpSp>
      <p:grpSp>
        <p:nvGrpSpPr>
          <p:cNvPr id="20" name="Group 192"/>
          <p:cNvGrpSpPr>
            <a:grpSpLocks/>
          </p:cNvGrpSpPr>
          <p:nvPr/>
        </p:nvGrpSpPr>
        <p:grpSpPr bwMode="auto">
          <a:xfrm>
            <a:off x="4675188" y="5013325"/>
            <a:ext cx="1352550" cy="957263"/>
            <a:chOff x="2571" y="1535"/>
            <a:chExt cx="1860" cy="1319"/>
          </a:xfrm>
        </p:grpSpPr>
        <p:grpSp>
          <p:nvGrpSpPr>
            <p:cNvPr id="21" name="Group 193"/>
            <p:cNvGrpSpPr>
              <a:grpSpLocks/>
            </p:cNvGrpSpPr>
            <p:nvPr/>
          </p:nvGrpSpPr>
          <p:grpSpPr bwMode="auto">
            <a:xfrm>
              <a:off x="2571" y="1535"/>
              <a:ext cx="1860" cy="1319"/>
              <a:chOff x="1882" y="1767"/>
              <a:chExt cx="1996" cy="1394"/>
            </a:xfrm>
          </p:grpSpPr>
          <p:sp>
            <p:nvSpPr>
              <p:cNvPr id="122929" name="Freeform 194"/>
              <p:cNvSpPr>
                <a:spLocks/>
              </p:cNvSpPr>
              <p:nvPr/>
            </p:nvSpPr>
            <p:spPr bwMode="auto">
              <a:xfrm>
                <a:off x="1882" y="1767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2930" name="Freeform 195"/>
              <p:cNvSpPr>
                <a:spLocks/>
              </p:cNvSpPr>
              <p:nvPr/>
            </p:nvSpPr>
            <p:spPr bwMode="auto">
              <a:xfrm flipH="1">
                <a:off x="2835" y="1770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22928" name="Text Box 196"/>
            <p:cNvSpPr txBox="1">
              <a:spLocks noChangeArrowheads="1"/>
            </p:cNvSpPr>
            <p:nvPr/>
          </p:nvSpPr>
          <p:spPr bwMode="auto">
            <a:xfrm>
              <a:off x="3283" y="1933"/>
              <a:ext cx="412" cy="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fr-CH" altLang="fr-FR" i="1"/>
                <a:t>6</a:t>
              </a:r>
              <a:endParaRPr lang="fr-FR" altLang="fr-FR" i="1"/>
            </a:p>
          </p:txBody>
        </p:sp>
      </p:grpSp>
      <p:sp>
        <p:nvSpPr>
          <p:cNvPr id="116933" name="Freeform 197"/>
          <p:cNvSpPr>
            <a:spLocks/>
          </p:cNvSpPr>
          <p:nvPr/>
        </p:nvSpPr>
        <p:spPr bwMode="auto">
          <a:xfrm>
            <a:off x="4703763" y="5762625"/>
            <a:ext cx="503237" cy="196850"/>
          </a:xfrm>
          <a:custGeom>
            <a:avLst/>
            <a:gdLst>
              <a:gd name="T0" fmla="*/ 0 w 635"/>
              <a:gd name="T1" fmla="*/ 2147483646 h 280"/>
              <a:gd name="T2" fmla="*/ 2147483646 w 635"/>
              <a:gd name="T3" fmla="*/ 2147483646 h 280"/>
              <a:gd name="T4" fmla="*/ 2147483646 w 635"/>
              <a:gd name="T5" fmla="*/ 2147483646 h 280"/>
              <a:gd name="T6" fmla="*/ 2147483646 w 635"/>
              <a:gd name="T7" fmla="*/ 2147483646 h 280"/>
              <a:gd name="T8" fmla="*/ 2147483646 w 635"/>
              <a:gd name="T9" fmla="*/ 2147483646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35"/>
              <a:gd name="T16" fmla="*/ 0 h 280"/>
              <a:gd name="T17" fmla="*/ 635 w 635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35" h="280">
                <a:moveTo>
                  <a:pt x="0" y="280"/>
                </a:moveTo>
                <a:cubicBezTo>
                  <a:pt x="64" y="234"/>
                  <a:pt x="128" y="189"/>
                  <a:pt x="181" y="144"/>
                </a:cubicBezTo>
                <a:cubicBezTo>
                  <a:pt x="234" y="99"/>
                  <a:pt x="264" y="0"/>
                  <a:pt x="317" y="8"/>
                </a:cubicBezTo>
                <a:cubicBezTo>
                  <a:pt x="370" y="16"/>
                  <a:pt x="446" y="145"/>
                  <a:pt x="499" y="190"/>
                </a:cubicBezTo>
                <a:cubicBezTo>
                  <a:pt x="552" y="235"/>
                  <a:pt x="593" y="257"/>
                  <a:pt x="635" y="280"/>
                </a:cubicBezTo>
              </a:path>
            </a:pathLst>
          </a:custGeom>
          <a:solidFill>
            <a:srgbClr val="FF9900"/>
          </a:solidFill>
          <a:ln w="28575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22" name="Group 198"/>
          <p:cNvGrpSpPr>
            <a:grpSpLocks/>
          </p:cNvGrpSpPr>
          <p:nvPr/>
        </p:nvGrpSpPr>
        <p:grpSpPr bwMode="auto">
          <a:xfrm>
            <a:off x="5524500" y="5013325"/>
            <a:ext cx="1352550" cy="957263"/>
            <a:chOff x="1437" y="1535"/>
            <a:chExt cx="1860" cy="1319"/>
          </a:xfrm>
        </p:grpSpPr>
        <p:grpSp>
          <p:nvGrpSpPr>
            <p:cNvPr id="23" name="Group 199"/>
            <p:cNvGrpSpPr>
              <a:grpSpLocks/>
            </p:cNvGrpSpPr>
            <p:nvPr/>
          </p:nvGrpSpPr>
          <p:grpSpPr bwMode="auto">
            <a:xfrm>
              <a:off x="1437" y="1535"/>
              <a:ext cx="1860" cy="1319"/>
              <a:chOff x="1882" y="1767"/>
              <a:chExt cx="1996" cy="1394"/>
            </a:xfrm>
          </p:grpSpPr>
          <p:sp>
            <p:nvSpPr>
              <p:cNvPr id="122925" name="Freeform 200"/>
              <p:cNvSpPr>
                <a:spLocks/>
              </p:cNvSpPr>
              <p:nvPr/>
            </p:nvSpPr>
            <p:spPr bwMode="auto">
              <a:xfrm>
                <a:off x="1882" y="1767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2926" name="Freeform 201"/>
              <p:cNvSpPr>
                <a:spLocks/>
              </p:cNvSpPr>
              <p:nvPr/>
            </p:nvSpPr>
            <p:spPr bwMode="auto">
              <a:xfrm flipH="1">
                <a:off x="2835" y="1770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22924" name="Text Box 202"/>
            <p:cNvSpPr txBox="1">
              <a:spLocks noChangeArrowheads="1"/>
            </p:cNvSpPr>
            <p:nvPr/>
          </p:nvSpPr>
          <p:spPr bwMode="auto">
            <a:xfrm>
              <a:off x="2153" y="1933"/>
              <a:ext cx="413" cy="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fr-CH" altLang="fr-FR" i="1"/>
                <a:t>7</a:t>
              </a:r>
              <a:endParaRPr lang="fr-FR" altLang="fr-FR" i="1"/>
            </a:p>
          </p:txBody>
        </p:sp>
      </p:grpSp>
      <p:sp>
        <p:nvSpPr>
          <p:cNvPr id="116940" name="Freeform 204"/>
          <p:cNvSpPr>
            <a:spLocks/>
          </p:cNvSpPr>
          <p:nvPr/>
        </p:nvSpPr>
        <p:spPr bwMode="auto">
          <a:xfrm>
            <a:off x="5502275" y="5754688"/>
            <a:ext cx="503238" cy="196850"/>
          </a:xfrm>
          <a:custGeom>
            <a:avLst/>
            <a:gdLst>
              <a:gd name="T0" fmla="*/ 0 w 635"/>
              <a:gd name="T1" fmla="*/ 2147483646 h 280"/>
              <a:gd name="T2" fmla="*/ 2147483646 w 635"/>
              <a:gd name="T3" fmla="*/ 2147483646 h 280"/>
              <a:gd name="T4" fmla="*/ 2147483646 w 635"/>
              <a:gd name="T5" fmla="*/ 2147483646 h 280"/>
              <a:gd name="T6" fmla="*/ 2147483646 w 635"/>
              <a:gd name="T7" fmla="*/ 2147483646 h 280"/>
              <a:gd name="T8" fmla="*/ 2147483646 w 635"/>
              <a:gd name="T9" fmla="*/ 2147483646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35"/>
              <a:gd name="T16" fmla="*/ 0 h 280"/>
              <a:gd name="T17" fmla="*/ 635 w 635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35" h="280">
                <a:moveTo>
                  <a:pt x="0" y="280"/>
                </a:moveTo>
                <a:cubicBezTo>
                  <a:pt x="64" y="234"/>
                  <a:pt x="128" y="189"/>
                  <a:pt x="181" y="144"/>
                </a:cubicBezTo>
                <a:cubicBezTo>
                  <a:pt x="234" y="99"/>
                  <a:pt x="264" y="0"/>
                  <a:pt x="317" y="8"/>
                </a:cubicBezTo>
                <a:cubicBezTo>
                  <a:pt x="370" y="16"/>
                  <a:pt x="446" y="145"/>
                  <a:pt x="499" y="190"/>
                </a:cubicBezTo>
                <a:cubicBezTo>
                  <a:pt x="552" y="235"/>
                  <a:pt x="593" y="257"/>
                  <a:pt x="635" y="280"/>
                </a:cubicBezTo>
              </a:path>
            </a:pathLst>
          </a:custGeom>
          <a:solidFill>
            <a:srgbClr val="FF9900"/>
          </a:solidFill>
          <a:ln w="28575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6945" name="Freeform 209"/>
          <p:cNvSpPr>
            <a:spLocks/>
          </p:cNvSpPr>
          <p:nvPr/>
        </p:nvSpPr>
        <p:spPr bwMode="auto">
          <a:xfrm>
            <a:off x="3884613" y="5749925"/>
            <a:ext cx="503237" cy="196850"/>
          </a:xfrm>
          <a:custGeom>
            <a:avLst/>
            <a:gdLst>
              <a:gd name="T0" fmla="*/ 0 w 635"/>
              <a:gd name="T1" fmla="*/ 2147483646 h 280"/>
              <a:gd name="T2" fmla="*/ 2147483646 w 635"/>
              <a:gd name="T3" fmla="*/ 2147483646 h 280"/>
              <a:gd name="T4" fmla="*/ 2147483646 w 635"/>
              <a:gd name="T5" fmla="*/ 2147483646 h 280"/>
              <a:gd name="T6" fmla="*/ 2147483646 w 635"/>
              <a:gd name="T7" fmla="*/ 2147483646 h 280"/>
              <a:gd name="T8" fmla="*/ 2147483646 w 635"/>
              <a:gd name="T9" fmla="*/ 2147483646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35"/>
              <a:gd name="T16" fmla="*/ 0 h 280"/>
              <a:gd name="T17" fmla="*/ 635 w 635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35" h="280">
                <a:moveTo>
                  <a:pt x="0" y="280"/>
                </a:moveTo>
                <a:cubicBezTo>
                  <a:pt x="64" y="234"/>
                  <a:pt x="128" y="189"/>
                  <a:pt x="181" y="144"/>
                </a:cubicBezTo>
                <a:cubicBezTo>
                  <a:pt x="234" y="99"/>
                  <a:pt x="264" y="0"/>
                  <a:pt x="317" y="8"/>
                </a:cubicBezTo>
                <a:cubicBezTo>
                  <a:pt x="370" y="16"/>
                  <a:pt x="446" y="145"/>
                  <a:pt x="499" y="190"/>
                </a:cubicBezTo>
                <a:cubicBezTo>
                  <a:pt x="552" y="235"/>
                  <a:pt x="593" y="257"/>
                  <a:pt x="635" y="280"/>
                </a:cubicBezTo>
              </a:path>
            </a:pathLst>
          </a:custGeom>
          <a:solidFill>
            <a:srgbClr val="FF9900"/>
          </a:solidFill>
          <a:ln w="28575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6946" name="Text Box 210"/>
          <p:cNvSpPr txBox="1">
            <a:spLocks noChangeArrowheads="1"/>
          </p:cNvSpPr>
          <p:nvPr/>
        </p:nvSpPr>
        <p:spPr bwMode="auto">
          <a:xfrm>
            <a:off x="4335463" y="2701925"/>
            <a:ext cx="1308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CH" altLang="fr-FR" dirty="0"/>
              <a:t>Ressource </a:t>
            </a:r>
            <a:r>
              <a:rPr lang="fr-CH" altLang="fr-FR" b="1" dirty="0"/>
              <a:t>R</a:t>
            </a:r>
            <a:endParaRPr lang="fr-FR" altLang="fr-FR" b="1" dirty="0"/>
          </a:p>
        </p:txBody>
      </p:sp>
      <p:sp>
        <p:nvSpPr>
          <p:cNvPr id="116947" name="Text Box 211"/>
          <p:cNvSpPr txBox="1">
            <a:spLocks noChangeArrowheads="1"/>
          </p:cNvSpPr>
          <p:nvPr/>
        </p:nvSpPr>
        <p:spPr bwMode="auto">
          <a:xfrm rot="-5400000">
            <a:off x="-297656" y="1939131"/>
            <a:ext cx="12985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CH" altLang="fr-FR" dirty="0"/>
              <a:t>exploitation</a:t>
            </a:r>
            <a:endParaRPr lang="fr-FR" altLang="fr-FR" dirty="0"/>
          </a:p>
        </p:txBody>
      </p:sp>
      <p:sp>
        <p:nvSpPr>
          <p:cNvPr id="116948" name="Text Box 212"/>
          <p:cNvSpPr txBox="1">
            <a:spLocks noChangeArrowheads="1"/>
          </p:cNvSpPr>
          <p:nvPr/>
        </p:nvSpPr>
        <p:spPr bwMode="auto">
          <a:xfrm>
            <a:off x="7035800" y="5013325"/>
            <a:ext cx="13985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CH" altLang="fr-FR" dirty="0"/>
              <a:t>7 espèces si :</a:t>
            </a:r>
            <a:endParaRPr lang="fr-FR" altLang="fr-FR" dirty="0"/>
          </a:p>
        </p:txBody>
      </p:sp>
      <p:sp>
        <p:nvSpPr>
          <p:cNvPr id="116949" name="Text Box 213"/>
          <p:cNvSpPr txBox="1">
            <a:spLocks noChangeArrowheads="1"/>
          </p:cNvSpPr>
          <p:nvPr/>
        </p:nvSpPr>
        <p:spPr bwMode="auto">
          <a:xfrm>
            <a:off x="7452320" y="5445224"/>
            <a:ext cx="1143262" cy="5847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CH" altLang="fr-FR" sz="3200" b="1" dirty="0"/>
              <a:t>R’ &gt; R</a:t>
            </a:r>
            <a:endParaRPr lang="fr-FR" altLang="fr-FR" sz="3200" b="1" dirty="0"/>
          </a:p>
        </p:txBody>
      </p:sp>
      <p:sp>
        <p:nvSpPr>
          <p:cNvPr id="116974" name="Text Box 238"/>
          <p:cNvSpPr txBox="1">
            <a:spLocks noChangeArrowheads="1"/>
          </p:cNvSpPr>
          <p:nvPr/>
        </p:nvSpPr>
        <p:spPr bwMode="auto">
          <a:xfrm>
            <a:off x="1258888" y="3876675"/>
            <a:ext cx="44688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CH" altLang="fr-FR" sz="2000" b="1"/>
              <a:t>Augmentation de la variété de ressource</a:t>
            </a:r>
            <a:endParaRPr lang="fr-FR" altLang="fr-FR" sz="2000" b="1"/>
          </a:p>
        </p:txBody>
      </p:sp>
      <p:sp>
        <p:nvSpPr>
          <p:cNvPr id="116975" name="Text Box 239"/>
          <p:cNvSpPr txBox="1">
            <a:spLocks noChangeArrowheads="1"/>
          </p:cNvSpPr>
          <p:nvPr/>
        </p:nvSpPr>
        <p:spPr bwMode="auto">
          <a:xfrm>
            <a:off x="611188" y="3814763"/>
            <a:ext cx="365125" cy="51911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CH" altLang="fr-FR" sz="2800" b="1"/>
              <a:t>1</a:t>
            </a:r>
            <a:endParaRPr lang="fr-FR" altLang="fr-FR" sz="2800" b="1"/>
          </a:p>
        </p:txBody>
      </p:sp>
      <p:sp>
        <p:nvSpPr>
          <p:cNvPr id="116976" name="Text Box 240"/>
          <p:cNvSpPr txBox="1">
            <a:spLocks noChangeArrowheads="1"/>
          </p:cNvSpPr>
          <p:nvPr/>
        </p:nvSpPr>
        <p:spPr bwMode="auto">
          <a:xfrm>
            <a:off x="6084888" y="6092825"/>
            <a:ext cx="1365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CH" altLang="fr-FR" dirty="0"/>
              <a:t>Ressource </a:t>
            </a:r>
            <a:r>
              <a:rPr lang="fr-CH" altLang="fr-FR" b="1" dirty="0"/>
              <a:t>R’</a:t>
            </a:r>
            <a:endParaRPr lang="fr-FR" altLang="fr-FR" b="1" dirty="0"/>
          </a:p>
        </p:txBody>
      </p:sp>
      <p:sp>
        <p:nvSpPr>
          <p:cNvPr id="24" name="Espace réservé du numéro de diapositive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FC3C-8448-4664-9B4C-B670BD5BD9D2}" type="slidenum">
              <a:rPr lang="fr-FR" smtClean="0"/>
              <a:t>5</a:t>
            </a:fld>
            <a:endParaRPr lang="fr-FR"/>
          </a:p>
        </p:txBody>
      </p:sp>
      <p:pic>
        <p:nvPicPr>
          <p:cNvPr id="25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2450" y="391318"/>
            <a:ext cx="487363" cy="487363"/>
          </a:xfrm>
          <a:prstGeom prst="rect">
            <a:avLst/>
          </a:prstGeom>
        </p:spPr>
      </p:pic>
      <p:pic>
        <p:nvPicPr>
          <p:cNvPr id="26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2449" y="33893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41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1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116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6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6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16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16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16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16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16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16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16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16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116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withGroup">
                            <p:stCondLst>
                              <p:cond delay="56116"/>
                            </p:stCondLst>
                            <p:childTnLst>
                              <p:par>
                                <p:cTn id="5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9928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4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116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11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116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116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116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116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116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500"/>
                                        <p:tgtEl>
                                          <p:spTgt spid="116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116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" dur="500"/>
                                        <p:tgtEl>
                                          <p:spTgt spid="116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116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4" dur="500"/>
                                        <p:tgtEl>
                                          <p:spTgt spid="116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4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7" dur="500"/>
                                        <p:tgtEl>
                                          <p:spTgt spid="116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4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0" dur="500"/>
                                        <p:tgtEl>
                                          <p:spTgt spid="116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4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3" dur="500"/>
                                        <p:tgtEl>
                                          <p:spTgt spid="116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4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6" dur="500"/>
                                        <p:tgtEl>
                                          <p:spTgt spid="116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4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9" dur="500"/>
                                        <p:tgtEl>
                                          <p:spTgt spid="116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16821" grpId="0" animBg="1"/>
      <p:bldP spid="116822" grpId="0" animBg="1"/>
      <p:bldP spid="116840" grpId="0" animBg="1"/>
      <p:bldP spid="116858" grpId="0" animBg="1"/>
      <p:bldP spid="116859" grpId="0" animBg="1"/>
      <p:bldP spid="116860" grpId="0"/>
      <p:bldP spid="116861" grpId="0"/>
      <p:bldP spid="116862" grpId="0" animBg="1"/>
      <p:bldP spid="116863" grpId="0" animBg="1"/>
      <p:bldP spid="116864" grpId="0"/>
      <p:bldP spid="116865" grpId="0" animBg="1"/>
      <p:bldP spid="116866" grpId="0" animBg="1"/>
      <p:bldP spid="116877" grpId="0" animBg="1"/>
      <p:bldP spid="116888" grpId="0" animBg="1"/>
      <p:bldP spid="116889" grpId="0" animBg="1"/>
      <p:bldP spid="116890" grpId="0"/>
      <p:bldP spid="116891" grpId="0"/>
      <p:bldP spid="116892" grpId="0" animBg="1"/>
      <p:bldP spid="116893" grpId="0" animBg="1"/>
      <p:bldP spid="116933" grpId="0" animBg="1"/>
      <p:bldP spid="116940" grpId="0" animBg="1"/>
      <p:bldP spid="116945" grpId="0" animBg="1"/>
      <p:bldP spid="116946" grpId="0"/>
      <p:bldP spid="116947" grpId="0"/>
      <p:bldP spid="116948" grpId="0"/>
      <p:bldP spid="116949" grpId="0" animBg="1"/>
      <p:bldP spid="116974" grpId="0"/>
      <p:bldP spid="116975" grpId="0" animBg="1"/>
      <p:bldP spid="11697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250825" y="260350"/>
            <a:ext cx="792162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fr-CH" altLang="fr-FR" sz="3200" dirty="0">
                <a:solidFill>
                  <a:srgbClr val="FF6600"/>
                </a:solidFill>
              </a:rPr>
              <a:t>Modèle simple de richesse basé sur la niche</a:t>
            </a:r>
            <a:endParaRPr lang="el-GR" altLang="fr-FR" sz="3200" dirty="0">
              <a:solidFill>
                <a:srgbClr val="FF6600"/>
              </a:solidFill>
            </a:endParaRPr>
          </a:p>
        </p:txBody>
      </p:sp>
      <p:sp>
        <p:nvSpPr>
          <p:cNvPr id="118959" name="Line 175"/>
          <p:cNvSpPr>
            <a:spLocks noChangeShapeType="1"/>
          </p:cNvSpPr>
          <p:nvPr/>
        </p:nvSpPr>
        <p:spPr bwMode="auto">
          <a:xfrm flipH="1" flipV="1">
            <a:off x="683568" y="3045569"/>
            <a:ext cx="15875" cy="1168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18960" name="Line 176"/>
          <p:cNvSpPr>
            <a:spLocks noChangeShapeType="1"/>
          </p:cNvSpPr>
          <p:nvPr/>
        </p:nvSpPr>
        <p:spPr bwMode="auto">
          <a:xfrm>
            <a:off x="699443" y="4213969"/>
            <a:ext cx="4449762" cy="47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grpSp>
        <p:nvGrpSpPr>
          <p:cNvPr id="16" name="Group 177"/>
          <p:cNvGrpSpPr>
            <a:grpSpLocks/>
          </p:cNvGrpSpPr>
          <p:nvPr/>
        </p:nvGrpSpPr>
        <p:grpSpPr bwMode="auto">
          <a:xfrm>
            <a:off x="705793" y="3582144"/>
            <a:ext cx="869950" cy="636588"/>
            <a:chOff x="1437" y="1535"/>
            <a:chExt cx="1860" cy="1319"/>
          </a:xfrm>
        </p:grpSpPr>
        <p:grpSp>
          <p:nvGrpSpPr>
            <p:cNvPr id="17" name="Group 178"/>
            <p:cNvGrpSpPr>
              <a:grpSpLocks/>
            </p:cNvGrpSpPr>
            <p:nvPr/>
          </p:nvGrpSpPr>
          <p:grpSpPr bwMode="auto">
            <a:xfrm>
              <a:off x="1437" y="1535"/>
              <a:ext cx="1860" cy="1319"/>
              <a:chOff x="1882" y="1767"/>
              <a:chExt cx="1996" cy="1394"/>
            </a:xfrm>
          </p:grpSpPr>
          <p:sp>
            <p:nvSpPr>
              <p:cNvPr id="125013" name="Freeform 179"/>
              <p:cNvSpPr>
                <a:spLocks/>
              </p:cNvSpPr>
              <p:nvPr/>
            </p:nvSpPr>
            <p:spPr bwMode="auto">
              <a:xfrm>
                <a:off x="1882" y="1767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5014" name="Freeform 180"/>
              <p:cNvSpPr>
                <a:spLocks/>
              </p:cNvSpPr>
              <p:nvPr/>
            </p:nvSpPr>
            <p:spPr bwMode="auto">
              <a:xfrm flipH="1">
                <a:off x="2835" y="1770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25012" name="Text Box 181"/>
            <p:cNvSpPr txBox="1">
              <a:spLocks noChangeArrowheads="1"/>
            </p:cNvSpPr>
            <p:nvPr/>
          </p:nvSpPr>
          <p:spPr bwMode="auto">
            <a:xfrm>
              <a:off x="2153" y="1933"/>
              <a:ext cx="642" cy="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fr-CH" altLang="fr-FR" i="1"/>
                <a:t>1</a:t>
              </a:r>
              <a:endParaRPr lang="fr-FR" altLang="fr-FR" i="1"/>
            </a:p>
          </p:txBody>
        </p:sp>
      </p:grpSp>
      <p:grpSp>
        <p:nvGrpSpPr>
          <p:cNvPr id="18" name="Group 182"/>
          <p:cNvGrpSpPr>
            <a:grpSpLocks/>
          </p:cNvGrpSpPr>
          <p:nvPr/>
        </p:nvGrpSpPr>
        <p:grpSpPr bwMode="auto">
          <a:xfrm>
            <a:off x="1182043" y="3582144"/>
            <a:ext cx="869950" cy="636588"/>
            <a:chOff x="2571" y="1535"/>
            <a:chExt cx="1860" cy="1319"/>
          </a:xfrm>
        </p:grpSpPr>
        <p:grpSp>
          <p:nvGrpSpPr>
            <p:cNvPr id="19" name="Group 183"/>
            <p:cNvGrpSpPr>
              <a:grpSpLocks/>
            </p:cNvGrpSpPr>
            <p:nvPr/>
          </p:nvGrpSpPr>
          <p:grpSpPr bwMode="auto">
            <a:xfrm>
              <a:off x="2571" y="1535"/>
              <a:ext cx="1860" cy="1319"/>
              <a:chOff x="1882" y="1767"/>
              <a:chExt cx="1996" cy="1394"/>
            </a:xfrm>
          </p:grpSpPr>
          <p:sp>
            <p:nvSpPr>
              <p:cNvPr id="125009" name="Freeform 184"/>
              <p:cNvSpPr>
                <a:spLocks/>
              </p:cNvSpPr>
              <p:nvPr/>
            </p:nvSpPr>
            <p:spPr bwMode="auto">
              <a:xfrm>
                <a:off x="1882" y="1767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5010" name="Freeform 185"/>
              <p:cNvSpPr>
                <a:spLocks/>
              </p:cNvSpPr>
              <p:nvPr/>
            </p:nvSpPr>
            <p:spPr bwMode="auto">
              <a:xfrm flipH="1">
                <a:off x="2835" y="1770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25008" name="Text Box 186"/>
            <p:cNvSpPr txBox="1">
              <a:spLocks noChangeArrowheads="1"/>
            </p:cNvSpPr>
            <p:nvPr/>
          </p:nvSpPr>
          <p:spPr bwMode="auto">
            <a:xfrm>
              <a:off x="3284" y="1933"/>
              <a:ext cx="641" cy="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fr-CH" altLang="fr-FR" i="1"/>
                <a:t>2</a:t>
              </a:r>
              <a:endParaRPr lang="fr-FR" altLang="fr-FR" i="1"/>
            </a:p>
          </p:txBody>
        </p:sp>
      </p:grpSp>
      <p:sp>
        <p:nvSpPr>
          <p:cNvPr id="118971" name="Freeform 187"/>
          <p:cNvSpPr>
            <a:spLocks/>
          </p:cNvSpPr>
          <p:nvPr/>
        </p:nvSpPr>
        <p:spPr bwMode="auto">
          <a:xfrm>
            <a:off x="1221730" y="4066332"/>
            <a:ext cx="323850" cy="130175"/>
          </a:xfrm>
          <a:custGeom>
            <a:avLst/>
            <a:gdLst>
              <a:gd name="T0" fmla="*/ 0 w 635"/>
              <a:gd name="T1" fmla="*/ 2147483646 h 280"/>
              <a:gd name="T2" fmla="*/ 2147483646 w 635"/>
              <a:gd name="T3" fmla="*/ 2147483646 h 280"/>
              <a:gd name="T4" fmla="*/ 2147483646 w 635"/>
              <a:gd name="T5" fmla="*/ 2147483646 h 280"/>
              <a:gd name="T6" fmla="*/ 2147483646 w 635"/>
              <a:gd name="T7" fmla="*/ 2147483646 h 280"/>
              <a:gd name="T8" fmla="*/ 2147483646 w 635"/>
              <a:gd name="T9" fmla="*/ 2147483646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35"/>
              <a:gd name="T16" fmla="*/ 0 h 280"/>
              <a:gd name="T17" fmla="*/ 635 w 635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35" h="280">
                <a:moveTo>
                  <a:pt x="0" y="280"/>
                </a:moveTo>
                <a:cubicBezTo>
                  <a:pt x="64" y="234"/>
                  <a:pt x="128" y="189"/>
                  <a:pt x="181" y="144"/>
                </a:cubicBezTo>
                <a:cubicBezTo>
                  <a:pt x="234" y="99"/>
                  <a:pt x="264" y="0"/>
                  <a:pt x="317" y="8"/>
                </a:cubicBezTo>
                <a:cubicBezTo>
                  <a:pt x="370" y="16"/>
                  <a:pt x="446" y="145"/>
                  <a:pt x="499" y="190"/>
                </a:cubicBezTo>
                <a:cubicBezTo>
                  <a:pt x="552" y="235"/>
                  <a:pt x="593" y="257"/>
                  <a:pt x="635" y="280"/>
                </a:cubicBezTo>
              </a:path>
            </a:pathLst>
          </a:custGeom>
          <a:solidFill>
            <a:srgbClr val="FF9933"/>
          </a:solidFill>
          <a:ln w="28575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20" name="Group 188"/>
          <p:cNvGrpSpPr>
            <a:grpSpLocks/>
          </p:cNvGrpSpPr>
          <p:nvPr/>
        </p:nvGrpSpPr>
        <p:grpSpPr bwMode="auto">
          <a:xfrm>
            <a:off x="1691630" y="3582144"/>
            <a:ext cx="869950" cy="636588"/>
            <a:chOff x="1437" y="1535"/>
            <a:chExt cx="1860" cy="1319"/>
          </a:xfrm>
        </p:grpSpPr>
        <p:grpSp>
          <p:nvGrpSpPr>
            <p:cNvPr id="21" name="Group 189"/>
            <p:cNvGrpSpPr>
              <a:grpSpLocks/>
            </p:cNvGrpSpPr>
            <p:nvPr/>
          </p:nvGrpSpPr>
          <p:grpSpPr bwMode="auto">
            <a:xfrm>
              <a:off x="1437" y="1535"/>
              <a:ext cx="1860" cy="1319"/>
              <a:chOff x="1882" y="1767"/>
              <a:chExt cx="1996" cy="1394"/>
            </a:xfrm>
          </p:grpSpPr>
          <p:sp>
            <p:nvSpPr>
              <p:cNvPr id="125005" name="Freeform 190"/>
              <p:cNvSpPr>
                <a:spLocks/>
              </p:cNvSpPr>
              <p:nvPr/>
            </p:nvSpPr>
            <p:spPr bwMode="auto">
              <a:xfrm>
                <a:off x="1882" y="1767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5006" name="Freeform 191"/>
              <p:cNvSpPr>
                <a:spLocks/>
              </p:cNvSpPr>
              <p:nvPr/>
            </p:nvSpPr>
            <p:spPr bwMode="auto">
              <a:xfrm flipH="1">
                <a:off x="2835" y="1770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25004" name="Text Box 192"/>
            <p:cNvSpPr txBox="1">
              <a:spLocks noChangeArrowheads="1"/>
            </p:cNvSpPr>
            <p:nvPr/>
          </p:nvSpPr>
          <p:spPr bwMode="auto">
            <a:xfrm>
              <a:off x="2153" y="1933"/>
              <a:ext cx="642" cy="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fr-CH" altLang="fr-FR" i="1"/>
                <a:t>3</a:t>
              </a:r>
              <a:endParaRPr lang="fr-FR" altLang="fr-FR" i="1"/>
            </a:p>
          </p:txBody>
        </p:sp>
      </p:grpSp>
      <p:grpSp>
        <p:nvGrpSpPr>
          <p:cNvPr id="22" name="Group 193"/>
          <p:cNvGrpSpPr>
            <a:grpSpLocks/>
          </p:cNvGrpSpPr>
          <p:nvPr/>
        </p:nvGrpSpPr>
        <p:grpSpPr bwMode="auto">
          <a:xfrm>
            <a:off x="2196455" y="3582144"/>
            <a:ext cx="869950" cy="636588"/>
            <a:chOff x="2571" y="1535"/>
            <a:chExt cx="1860" cy="1319"/>
          </a:xfrm>
        </p:grpSpPr>
        <p:grpSp>
          <p:nvGrpSpPr>
            <p:cNvPr id="23" name="Group 194"/>
            <p:cNvGrpSpPr>
              <a:grpSpLocks/>
            </p:cNvGrpSpPr>
            <p:nvPr/>
          </p:nvGrpSpPr>
          <p:grpSpPr bwMode="auto">
            <a:xfrm>
              <a:off x="2571" y="1535"/>
              <a:ext cx="1860" cy="1319"/>
              <a:chOff x="1882" y="1767"/>
              <a:chExt cx="1996" cy="1394"/>
            </a:xfrm>
          </p:grpSpPr>
          <p:sp>
            <p:nvSpPr>
              <p:cNvPr id="125001" name="Freeform 195"/>
              <p:cNvSpPr>
                <a:spLocks/>
              </p:cNvSpPr>
              <p:nvPr/>
            </p:nvSpPr>
            <p:spPr bwMode="auto">
              <a:xfrm>
                <a:off x="1882" y="1767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5002" name="Freeform 196"/>
              <p:cNvSpPr>
                <a:spLocks/>
              </p:cNvSpPr>
              <p:nvPr/>
            </p:nvSpPr>
            <p:spPr bwMode="auto">
              <a:xfrm flipH="1">
                <a:off x="2835" y="1770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25000" name="Text Box 197"/>
            <p:cNvSpPr txBox="1">
              <a:spLocks noChangeArrowheads="1"/>
            </p:cNvSpPr>
            <p:nvPr/>
          </p:nvSpPr>
          <p:spPr bwMode="auto">
            <a:xfrm>
              <a:off x="3284" y="1933"/>
              <a:ext cx="641" cy="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fr-CH" altLang="fr-FR" i="1"/>
                <a:t>4</a:t>
              </a:r>
              <a:endParaRPr lang="fr-FR" altLang="fr-FR" i="1"/>
            </a:p>
          </p:txBody>
        </p:sp>
      </p:grpSp>
      <p:sp>
        <p:nvSpPr>
          <p:cNvPr id="118982" name="Freeform 198"/>
          <p:cNvSpPr>
            <a:spLocks/>
          </p:cNvSpPr>
          <p:nvPr/>
        </p:nvSpPr>
        <p:spPr bwMode="auto">
          <a:xfrm>
            <a:off x="2207568" y="4066332"/>
            <a:ext cx="323850" cy="130175"/>
          </a:xfrm>
          <a:custGeom>
            <a:avLst/>
            <a:gdLst>
              <a:gd name="T0" fmla="*/ 0 w 635"/>
              <a:gd name="T1" fmla="*/ 2147483646 h 280"/>
              <a:gd name="T2" fmla="*/ 2147483646 w 635"/>
              <a:gd name="T3" fmla="*/ 2147483646 h 280"/>
              <a:gd name="T4" fmla="*/ 2147483646 w 635"/>
              <a:gd name="T5" fmla="*/ 2147483646 h 280"/>
              <a:gd name="T6" fmla="*/ 2147483646 w 635"/>
              <a:gd name="T7" fmla="*/ 2147483646 h 280"/>
              <a:gd name="T8" fmla="*/ 2147483646 w 635"/>
              <a:gd name="T9" fmla="*/ 2147483646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35"/>
              <a:gd name="T16" fmla="*/ 0 h 280"/>
              <a:gd name="T17" fmla="*/ 635 w 635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35" h="280">
                <a:moveTo>
                  <a:pt x="0" y="280"/>
                </a:moveTo>
                <a:cubicBezTo>
                  <a:pt x="64" y="234"/>
                  <a:pt x="128" y="189"/>
                  <a:pt x="181" y="144"/>
                </a:cubicBezTo>
                <a:cubicBezTo>
                  <a:pt x="234" y="99"/>
                  <a:pt x="264" y="0"/>
                  <a:pt x="317" y="8"/>
                </a:cubicBezTo>
                <a:cubicBezTo>
                  <a:pt x="370" y="16"/>
                  <a:pt x="446" y="145"/>
                  <a:pt x="499" y="190"/>
                </a:cubicBezTo>
                <a:cubicBezTo>
                  <a:pt x="552" y="235"/>
                  <a:pt x="593" y="257"/>
                  <a:pt x="635" y="280"/>
                </a:cubicBezTo>
              </a:path>
            </a:pathLst>
          </a:custGeom>
          <a:solidFill>
            <a:srgbClr val="FF9933"/>
          </a:solidFill>
          <a:ln w="28575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8983" name="Freeform 199"/>
          <p:cNvSpPr>
            <a:spLocks/>
          </p:cNvSpPr>
          <p:nvPr/>
        </p:nvSpPr>
        <p:spPr bwMode="auto">
          <a:xfrm>
            <a:off x="1713855" y="4069507"/>
            <a:ext cx="323850" cy="130175"/>
          </a:xfrm>
          <a:custGeom>
            <a:avLst/>
            <a:gdLst>
              <a:gd name="T0" fmla="*/ 0 w 635"/>
              <a:gd name="T1" fmla="*/ 2147483646 h 280"/>
              <a:gd name="T2" fmla="*/ 2147483646 w 635"/>
              <a:gd name="T3" fmla="*/ 2147483646 h 280"/>
              <a:gd name="T4" fmla="*/ 2147483646 w 635"/>
              <a:gd name="T5" fmla="*/ 2147483646 h 280"/>
              <a:gd name="T6" fmla="*/ 2147483646 w 635"/>
              <a:gd name="T7" fmla="*/ 2147483646 h 280"/>
              <a:gd name="T8" fmla="*/ 2147483646 w 635"/>
              <a:gd name="T9" fmla="*/ 2147483646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35"/>
              <a:gd name="T16" fmla="*/ 0 h 280"/>
              <a:gd name="T17" fmla="*/ 635 w 635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35" h="280">
                <a:moveTo>
                  <a:pt x="0" y="280"/>
                </a:moveTo>
                <a:cubicBezTo>
                  <a:pt x="64" y="234"/>
                  <a:pt x="128" y="189"/>
                  <a:pt x="181" y="144"/>
                </a:cubicBezTo>
                <a:cubicBezTo>
                  <a:pt x="234" y="99"/>
                  <a:pt x="264" y="0"/>
                  <a:pt x="317" y="8"/>
                </a:cubicBezTo>
                <a:cubicBezTo>
                  <a:pt x="370" y="16"/>
                  <a:pt x="446" y="145"/>
                  <a:pt x="499" y="190"/>
                </a:cubicBezTo>
                <a:cubicBezTo>
                  <a:pt x="552" y="235"/>
                  <a:pt x="593" y="257"/>
                  <a:pt x="635" y="280"/>
                </a:cubicBezTo>
              </a:path>
            </a:pathLst>
          </a:custGeom>
          <a:solidFill>
            <a:srgbClr val="FF9933"/>
          </a:solidFill>
          <a:ln w="28575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8984" name="Text Box 200"/>
          <p:cNvSpPr txBox="1">
            <a:spLocks noChangeArrowheads="1"/>
          </p:cNvSpPr>
          <p:nvPr/>
        </p:nvSpPr>
        <p:spPr bwMode="auto">
          <a:xfrm>
            <a:off x="1908076" y="3898255"/>
            <a:ext cx="3080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CH" altLang="fr-FR" b="1" dirty="0">
                <a:solidFill>
                  <a:schemeClr val="accent6"/>
                </a:solidFill>
              </a:rPr>
              <a:t>o</a:t>
            </a:r>
            <a:endParaRPr lang="fr-FR" altLang="fr-FR" b="1" dirty="0">
              <a:solidFill>
                <a:schemeClr val="accent6"/>
              </a:solidFill>
            </a:endParaRPr>
          </a:p>
        </p:txBody>
      </p:sp>
      <p:sp>
        <p:nvSpPr>
          <p:cNvPr id="118985" name="Text Box 201"/>
          <p:cNvSpPr txBox="1">
            <a:spLocks noChangeArrowheads="1"/>
          </p:cNvSpPr>
          <p:nvPr/>
        </p:nvSpPr>
        <p:spPr bwMode="auto">
          <a:xfrm>
            <a:off x="969318" y="4180632"/>
            <a:ext cx="3674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CH" altLang="fr-FR" b="1">
                <a:solidFill>
                  <a:srgbClr val="92D050"/>
                </a:solidFill>
              </a:rPr>
              <a:t>n’</a:t>
            </a:r>
            <a:endParaRPr lang="fr-FR" altLang="fr-FR" b="1">
              <a:solidFill>
                <a:srgbClr val="92D050"/>
              </a:solidFill>
            </a:endParaRPr>
          </a:p>
        </p:txBody>
      </p:sp>
      <p:sp>
        <p:nvSpPr>
          <p:cNvPr id="118986" name="Line 202"/>
          <p:cNvSpPr>
            <a:spLocks noChangeShapeType="1"/>
          </p:cNvSpPr>
          <p:nvPr/>
        </p:nvSpPr>
        <p:spPr bwMode="auto">
          <a:xfrm flipH="1">
            <a:off x="683568" y="4372719"/>
            <a:ext cx="2889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18987" name="Line 203"/>
          <p:cNvSpPr>
            <a:spLocks noChangeShapeType="1"/>
          </p:cNvSpPr>
          <p:nvPr/>
        </p:nvSpPr>
        <p:spPr bwMode="auto">
          <a:xfrm>
            <a:off x="1259830" y="4375894"/>
            <a:ext cx="282575" cy="7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grpSp>
        <p:nvGrpSpPr>
          <p:cNvPr id="24" name="Group 204"/>
          <p:cNvGrpSpPr>
            <a:grpSpLocks/>
          </p:cNvGrpSpPr>
          <p:nvPr/>
        </p:nvGrpSpPr>
        <p:grpSpPr bwMode="auto">
          <a:xfrm>
            <a:off x="2666355" y="3582144"/>
            <a:ext cx="869950" cy="636588"/>
            <a:chOff x="2571" y="1535"/>
            <a:chExt cx="1860" cy="1319"/>
          </a:xfrm>
        </p:grpSpPr>
        <p:grpSp>
          <p:nvGrpSpPr>
            <p:cNvPr id="25" name="Group 205"/>
            <p:cNvGrpSpPr>
              <a:grpSpLocks/>
            </p:cNvGrpSpPr>
            <p:nvPr/>
          </p:nvGrpSpPr>
          <p:grpSpPr bwMode="auto">
            <a:xfrm>
              <a:off x="2571" y="1535"/>
              <a:ext cx="1860" cy="1319"/>
              <a:chOff x="1882" y="1767"/>
              <a:chExt cx="1996" cy="1394"/>
            </a:xfrm>
          </p:grpSpPr>
          <p:sp>
            <p:nvSpPr>
              <p:cNvPr id="124997" name="Freeform 206"/>
              <p:cNvSpPr>
                <a:spLocks/>
              </p:cNvSpPr>
              <p:nvPr/>
            </p:nvSpPr>
            <p:spPr bwMode="auto">
              <a:xfrm>
                <a:off x="1882" y="1767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4998" name="Freeform 207"/>
              <p:cNvSpPr>
                <a:spLocks/>
              </p:cNvSpPr>
              <p:nvPr/>
            </p:nvSpPr>
            <p:spPr bwMode="auto">
              <a:xfrm flipH="1">
                <a:off x="2835" y="1770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24996" name="Text Box 208"/>
            <p:cNvSpPr txBox="1">
              <a:spLocks noChangeArrowheads="1"/>
            </p:cNvSpPr>
            <p:nvPr/>
          </p:nvSpPr>
          <p:spPr bwMode="auto">
            <a:xfrm>
              <a:off x="3284" y="1933"/>
              <a:ext cx="641" cy="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fr-CH" altLang="fr-FR" i="1"/>
                <a:t>5</a:t>
              </a:r>
              <a:endParaRPr lang="fr-FR" altLang="fr-FR" i="1"/>
            </a:p>
          </p:txBody>
        </p:sp>
      </p:grpSp>
      <p:grpSp>
        <p:nvGrpSpPr>
          <p:cNvPr id="26" name="Group 209"/>
          <p:cNvGrpSpPr>
            <a:grpSpLocks/>
          </p:cNvGrpSpPr>
          <p:nvPr/>
        </p:nvGrpSpPr>
        <p:grpSpPr bwMode="auto">
          <a:xfrm>
            <a:off x="3182293" y="3582144"/>
            <a:ext cx="869950" cy="636588"/>
            <a:chOff x="1437" y="1535"/>
            <a:chExt cx="1860" cy="1319"/>
          </a:xfrm>
        </p:grpSpPr>
        <p:grpSp>
          <p:nvGrpSpPr>
            <p:cNvPr id="27" name="Group 210"/>
            <p:cNvGrpSpPr>
              <a:grpSpLocks/>
            </p:cNvGrpSpPr>
            <p:nvPr/>
          </p:nvGrpSpPr>
          <p:grpSpPr bwMode="auto">
            <a:xfrm>
              <a:off x="1437" y="1535"/>
              <a:ext cx="1860" cy="1319"/>
              <a:chOff x="1882" y="1767"/>
              <a:chExt cx="1996" cy="1394"/>
            </a:xfrm>
          </p:grpSpPr>
          <p:sp>
            <p:nvSpPr>
              <p:cNvPr id="124993" name="Freeform 211"/>
              <p:cNvSpPr>
                <a:spLocks/>
              </p:cNvSpPr>
              <p:nvPr/>
            </p:nvSpPr>
            <p:spPr bwMode="auto">
              <a:xfrm>
                <a:off x="1882" y="1767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4994" name="Freeform 212"/>
              <p:cNvSpPr>
                <a:spLocks/>
              </p:cNvSpPr>
              <p:nvPr/>
            </p:nvSpPr>
            <p:spPr bwMode="auto">
              <a:xfrm flipH="1">
                <a:off x="2835" y="1770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24992" name="Text Box 213"/>
            <p:cNvSpPr txBox="1">
              <a:spLocks noChangeArrowheads="1"/>
            </p:cNvSpPr>
            <p:nvPr/>
          </p:nvSpPr>
          <p:spPr bwMode="auto">
            <a:xfrm>
              <a:off x="2153" y="1933"/>
              <a:ext cx="642" cy="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fr-CH" altLang="fr-FR" i="1"/>
                <a:t>6</a:t>
              </a:r>
              <a:endParaRPr lang="fr-FR" altLang="fr-FR" i="1"/>
            </a:p>
          </p:txBody>
        </p:sp>
      </p:grpSp>
      <p:grpSp>
        <p:nvGrpSpPr>
          <p:cNvPr id="28" name="Group 214"/>
          <p:cNvGrpSpPr>
            <a:grpSpLocks/>
          </p:cNvGrpSpPr>
          <p:nvPr/>
        </p:nvGrpSpPr>
        <p:grpSpPr bwMode="auto">
          <a:xfrm>
            <a:off x="3658543" y="3582144"/>
            <a:ext cx="869950" cy="636588"/>
            <a:chOff x="2571" y="1535"/>
            <a:chExt cx="1860" cy="1319"/>
          </a:xfrm>
        </p:grpSpPr>
        <p:grpSp>
          <p:nvGrpSpPr>
            <p:cNvPr id="29" name="Group 215"/>
            <p:cNvGrpSpPr>
              <a:grpSpLocks/>
            </p:cNvGrpSpPr>
            <p:nvPr/>
          </p:nvGrpSpPr>
          <p:grpSpPr bwMode="auto">
            <a:xfrm>
              <a:off x="2571" y="1535"/>
              <a:ext cx="1860" cy="1319"/>
              <a:chOff x="1882" y="1767"/>
              <a:chExt cx="1996" cy="1394"/>
            </a:xfrm>
          </p:grpSpPr>
          <p:sp>
            <p:nvSpPr>
              <p:cNvPr id="124989" name="Freeform 216"/>
              <p:cNvSpPr>
                <a:spLocks/>
              </p:cNvSpPr>
              <p:nvPr/>
            </p:nvSpPr>
            <p:spPr bwMode="auto">
              <a:xfrm>
                <a:off x="1882" y="1767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4990" name="Freeform 217"/>
              <p:cNvSpPr>
                <a:spLocks/>
              </p:cNvSpPr>
              <p:nvPr/>
            </p:nvSpPr>
            <p:spPr bwMode="auto">
              <a:xfrm flipH="1">
                <a:off x="2835" y="1770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24988" name="Text Box 218"/>
            <p:cNvSpPr txBox="1">
              <a:spLocks noChangeArrowheads="1"/>
            </p:cNvSpPr>
            <p:nvPr/>
          </p:nvSpPr>
          <p:spPr bwMode="auto">
            <a:xfrm>
              <a:off x="3284" y="1933"/>
              <a:ext cx="641" cy="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fr-CH" altLang="fr-FR" i="1"/>
                <a:t>7</a:t>
              </a:r>
              <a:endParaRPr lang="fr-FR" altLang="fr-FR" i="1"/>
            </a:p>
          </p:txBody>
        </p:sp>
      </p:grpSp>
      <p:sp>
        <p:nvSpPr>
          <p:cNvPr id="119003" name="Freeform 219"/>
          <p:cNvSpPr>
            <a:spLocks/>
          </p:cNvSpPr>
          <p:nvPr/>
        </p:nvSpPr>
        <p:spPr bwMode="auto">
          <a:xfrm>
            <a:off x="2701280" y="4069507"/>
            <a:ext cx="323850" cy="130175"/>
          </a:xfrm>
          <a:custGeom>
            <a:avLst/>
            <a:gdLst>
              <a:gd name="T0" fmla="*/ 0 w 635"/>
              <a:gd name="T1" fmla="*/ 2147483646 h 280"/>
              <a:gd name="T2" fmla="*/ 2147483646 w 635"/>
              <a:gd name="T3" fmla="*/ 2147483646 h 280"/>
              <a:gd name="T4" fmla="*/ 2147483646 w 635"/>
              <a:gd name="T5" fmla="*/ 2147483646 h 280"/>
              <a:gd name="T6" fmla="*/ 2147483646 w 635"/>
              <a:gd name="T7" fmla="*/ 2147483646 h 280"/>
              <a:gd name="T8" fmla="*/ 2147483646 w 635"/>
              <a:gd name="T9" fmla="*/ 2147483646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35"/>
              <a:gd name="T16" fmla="*/ 0 h 280"/>
              <a:gd name="T17" fmla="*/ 635 w 635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35" h="280">
                <a:moveTo>
                  <a:pt x="0" y="280"/>
                </a:moveTo>
                <a:cubicBezTo>
                  <a:pt x="64" y="234"/>
                  <a:pt x="128" y="189"/>
                  <a:pt x="181" y="144"/>
                </a:cubicBezTo>
                <a:cubicBezTo>
                  <a:pt x="234" y="99"/>
                  <a:pt x="264" y="0"/>
                  <a:pt x="317" y="8"/>
                </a:cubicBezTo>
                <a:cubicBezTo>
                  <a:pt x="370" y="16"/>
                  <a:pt x="446" y="145"/>
                  <a:pt x="499" y="190"/>
                </a:cubicBezTo>
                <a:cubicBezTo>
                  <a:pt x="552" y="235"/>
                  <a:pt x="593" y="257"/>
                  <a:pt x="635" y="280"/>
                </a:cubicBezTo>
              </a:path>
            </a:pathLst>
          </a:custGeom>
          <a:solidFill>
            <a:srgbClr val="FF9933"/>
          </a:solidFill>
          <a:ln w="28575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9004" name="Freeform 220"/>
          <p:cNvSpPr>
            <a:spLocks/>
          </p:cNvSpPr>
          <p:nvPr/>
        </p:nvSpPr>
        <p:spPr bwMode="auto">
          <a:xfrm>
            <a:off x="3194993" y="4072682"/>
            <a:ext cx="323850" cy="130175"/>
          </a:xfrm>
          <a:custGeom>
            <a:avLst/>
            <a:gdLst>
              <a:gd name="T0" fmla="*/ 0 w 635"/>
              <a:gd name="T1" fmla="*/ 2147483646 h 280"/>
              <a:gd name="T2" fmla="*/ 2147483646 w 635"/>
              <a:gd name="T3" fmla="*/ 2147483646 h 280"/>
              <a:gd name="T4" fmla="*/ 2147483646 w 635"/>
              <a:gd name="T5" fmla="*/ 2147483646 h 280"/>
              <a:gd name="T6" fmla="*/ 2147483646 w 635"/>
              <a:gd name="T7" fmla="*/ 2147483646 h 280"/>
              <a:gd name="T8" fmla="*/ 2147483646 w 635"/>
              <a:gd name="T9" fmla="*/ 2147483646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35"/>
              <a:gd name="T16" fmla="*/ 0 h 280"/>
              <a:gd name="T17" fmla="*/ 635 w 635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35" h="280">
                <a:moveTo>
                  <a:pt x="0" y="280"/>
                </a:moveTo>
                <a:cubicBezTo>
                  <a:pt x="64" y="234"/>
                  <a:pt x="128" y="189"/>
                  <a:pt x="181" y="144"/>
                </a:cubicBezTo>
                <a:cubicBezTo>
                  <a:pt x="234" y="99"/>
                  <a:pt x="264" y="0"/>
                  <a:pt x="317" y="8"/>
                </a:cubicBezTo>
                <a:cubicBezTo>
                  <a:pt x="370" y="16"/>
                  <a:pt x="446" y="145"/>
                  <a:pt x="499" y="190"/>
                </a:cubicBezTo>
                <a:cubicBezTo>
                  <a:pt x="552" y="235"/>
                  <a:pt x="593" y="257"/>
                  <a:pt x="635" y="280"/>
                </a:cubicBezTo>
              </a:path>
            </a:pathLst>
          </a:custGeom>
          <a:solidFill>
            <a:srgbClr val="FF9933"/>
          </a:solidFill>
          <a:ln w="28575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9005" name="Freeform 221"/>
          <p:cNvSpPr>
            <a:spLocks/>
          </p:cNvSpPr>
          <p:nvPr/>
        </p:nvSpPr>
        <p:spPr bwMode="auto">
          <a:xfrm>
            <a:off x="3688705" y="4075857"/>
            <a:ext cx="323850" cy="130175"/>
          </a:xfrm>
          <a:custGeom>
            <a:avLst/>
            <a:gdLst>
              <a:gd name="T0" fmla="*/ 0 w 635"/>
              <a:gd name="T1" fmla="*/ 2147483646 h 280"/>
              <a:gd name="T2" fmla="*/ 2147483646 w 635"/>
              <a:gd name="T3" fmla="*/ 2147483646 h 280"/>
              <a:gd name="T4" fmla="*/ 2147483646 w 635"/>
              <a:gd name="T5" fmla="*/ 2147483646 h 280"/>
              <a:gd name="T6" fmla="*/ 2147483646 w 635"/>
              <a:gd name="T7" fmla="*/ 2147483646 h 280"/>
              <a:gd name="T8" fmla="*/ 2147483646 w 635"/>
              <a:gd name="T9" fmla="*/ 2147483646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35"/>
              <a:gd name="T16" fmla="*/ 0 h 280"/>
              <a:gd name="T17" fmla="*/ 635 w 635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35" h="280">
                <a:moveTo>
                  <a:pt x="0" y="280"/>
                </a:moveTo>
                <a:cubicBezTo>
                  <a:pt x="64" y="234"/>
                  <a:pt x="128" y="189"/>
                  <a:pt x="181" y="144"/>
                </a:cubicBezTo>
                <a:cubicBezTo>
                  <a:pt x="234" y="99"/>
                  <a:pt x="264" y="0"/>
                  <a:pt x="317" y="8"/>
                </a:cubicBezTo>
                <a:cubicBezTo>
                  <a:pt x="370" y="16"/>
                  <a:pt x="446" y="145"/>
                  <a:pt x="499" y="190"/>
                </a:cubicBezTo>
                <a:cubicBezTo>
                  <a:pt x="552" y="235"/>
                  <a:pt x="593" y="257"/>
                  <a:pt x="635" y="280"/>
                </a:cubicBezTo>
              </a:path>
            </a:pathLst>
          </a:custGeom>
          <a:solidFill>
            <a:srgbClr val="FF9933"/>
          </a:solidFill>
          <a:ln w="28575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9006" name="Text Box 222"/>
          <p:cNvSpPr txBox="1">
            <a:spLocks noChangeArrowheads="1"/>
          </p:cNvSpPr>
          <p:nvPr/>
        </p:nvSpPr>
        <p:spPr bwMode="auto">
          <a:xfrm>
            <a:off x="7136755" y="3034457"/>
            <a:ext cx="13985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CH" altLang="fr-FR" dirty="0"/>
              <a:t>7 espèces si :</a:t>
            </a:r>
            <a:endParaRPr lang="fr-FR" altLang="fr-FR" dirty="0"/>
          </a:p>
        </p:txBody>
      </p:sp>
      <p:sp>
        <p:nvSpPr>
          <p:cNvPr id="119007" name="Text Box 223"/>
          <p:cNvSpPr txBox="1">
            <a:spLocks noChangeArrowheads="1"/>
          </p:cNvSpPr>
          <p:nvPr/>
        </p:nvSpPr>
        <p:spPr bwMode="auto">
          <a:xfrm>
            <a:off x="7236668" y="3394199"/>
            <a:ext cx="1237839" cy="64633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CH" altLang="fr-FR" sz="3600" b="1" dirty="0">
                <a:solidFill>
                  <a:srgbClr val="92D050"/>
                </a:solidFill>
              </a:rPr>
              <a:t>n’</a:t>
            </a:r>
            <a:r>
              <a:rPr lang="fr-CH" altLang="fr-FR" sz="3600" b="1" dirty="0"/>
              <a:t> &lt; </a:t>
            </a:r>
            <a:r>
              <a:rPr lang="fr-CH" altLang="fr-FR" sz="3600" b="1" dirty="0">
                <a:solidFill>
                  <a:srgbClr val="92D050"/>
                </a:solidFill>
              </a:rPr>
              <a:t>n</a:t>
            </a:r>
            <a:endParaRPr lang="fr-FR" altLang="fr-FR" sz="3600" b="1" dirty="0">
              <a:solidFill>
                <a:srgbClr val="92D050"/>
              </a:solidFill>
            </a:endParaRPr>
          </a:p>
        </p:txBody>
      </p:sp>
      <p:sp>
        <p:nvSpPr>
          <p:cNvPr id="119008" name="Text Box 224"/>
          <p:cNvSpPr txBox="1">
            <a:spLocks noChangeArrowheads="1"/>
          </p:cNvSpPr>
          <p:nvPr/>
        </p:nvSpPr>
        <p:spPr bwMode="auto">
          <a:xfrm>
            <a:off x="6876405" y="4080619"/>
            <a:ext cx="18684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CH" altLang="fr-FR"/>
              <a:t>Mais productivité </a:t>
            </a:r>
            <a:endParaRPr lang="fr-FR" altLang="fr-FR"/>
          </a:p>
        </p:txBody>
      </p:sp>
      <p:sp>
        <p:nvSpPr>
          <p:cNvPr id="119009" name="Line 225"/>
          <p:cNvSpPr>
            <a:spLocks noChangeShapeType="1"/>
          </p:cNvSpPr>
          <p:nvPr/>
        </p:nvSpPr>
        <p:spPr bwMode="auto">
          <a:xfrm>
            <a:off x="8748836" y="4114279"/>
            <a:ext cx="214561" cy="29971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19012" name="Text Box 228"/>
          <p:cNvSpPr txBox="1">
            <a:spLocks noChangeArrowheads="1"/>
          </p:cNvSpPr>
          <p:nvPr/>
        </p:nvSpPr>
        <p:spPr bwMode="auto">
          <a:xfrm>
            <a:off x="1336726" y="1574006"/>
            <a:ext cx="50434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CH" altLang="fr-FR" sz="2000" b="1" dirty="0"/>
              <a:t>Diminution de l’amplitude de niche spécifique</a:t>
            </a:r>
            <a:endParaRPr lang="fr-FR" altLang="fr-FR" sz="2000" b="1" dirty="0"/>
          </a:p>
        </p:txBody>
      </p:sp>
      <p:sp>
        <p:nvSpPr>
          <p:cNvPr id="119013" name="Text Box 229"/>
          <p:cNvSpPr txBox="1">
            <a:spLocks noChangeArrowheads="1"/>
          </p:cNvSpPr>
          <p:nvPr/>
        </p:nvSpPr>
        <p:spPr bwMode="auto">
          <a:xfrm>
            <a:off x="689026" y="1512094"/>
            <a:ext cx="365125" cy="51911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CH" altLang="fr-FR" sz="2800" b="1">
                <a:solidFill>
                  <a:schemeClr val="bg1"/>
                </a:solidFill>
              </a:rPr>
              <a:t>2</a:t>
            </a:r>
            <a:endParaRPr lang="fr-FR" altLang="fr-FR" sz="2800" b="1">
              <a:solidFill>
                <a:schemeClr val="bg1"/>
              </a:solidFill>
            </a:endParaRPr>
          </a:p>
        </p:txBody>
      </p:sp>
      <p:sp>
        <p:nvSpPr>
          <p:cNvPr id="119020" name="Text Box 236"/>
          <p:cNvSpPr txBox="1">
            <a:spLocks noChangeArrowheads="1"/>
          </p:cNvSpPr>
          <p:nvPr/>
        </p:nvSpPr>
        <p:spPr bwMode="auto">
          <a:xfrm>
            <a:off x="6933555" y="4358432"/>
            <a:ext cx="21034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CH" altLang="fr-FR" dirty="0"/>
              <a:t>(« </a:t>
            </a:r>
            <a:r>
              <a:rPr lang="fr-CH" altLang="fr-FR" i="1" dirty="0" err="1"/>
              <a:t>species</a:t>
            </a:r>
            <a:r>
              <a:rPr lang="fr-CH" altLang="fr-FR" i="1" dirty="0"/>
              <a:t> </a:t>
            </a:r>
            <a:r>
              <a:rPr lang="fr-CH" altLang="fr-FR" i="1" dirty="0" err="1"/>
              <a:t>packing</a:t>
            </a:r>
            <a:r>
              <a:rPr lang="fr-CH" altLang="fr-FR" dirty="0"/>
              <a:t> »)</a:t>
            </a:r>
            <a:endParaRPr lang="fr-FR" altLang="fr-FR" dirty="0"/>
          </a:p>
        </p:txBody>
      </p:sp>
      <p:pic>
        <p:nvPicPr>
          <p:cNvPr id="31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83207" y="1086643"/>
            <a:ext cx="487363" cy="487363"/>
          </a:xfrm>
          <a:prstGeom prst="rect">
            <a:avLst/>
          </a:prstGeom>
        </p:spPr>
      </p:pic>
      <p:sp>
        <p:nvSpPr>
          <p:cNvPr id="124995" name="ZoneTexte 124994"/>
          <p:cNvSpPr txBox="1"/>
          <p:nvPr/>
        </p:nvSpPr>
        <p:spPr>
          <a:xfrm>
            <a:off x="1636631" y="5445224"/>
            <a:ext cx="4071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dirty="0"/>
              <a:t>+ d’espèces + </a:t>
            </a:r>
            <a:r>
              <a:rPr lang="fr-CH" sz="2000" b="1" dirty="0"/>
              <a:t>spécialistes</a:t>
            </a:r>
            <a:r>
              <a:rPr lang="fr-CH" sz="2000" dirty="0"/>
              <a:t> (sténoèces)</a:t>
            </a:r>
          </a:p>
        </p:txBody>
      </p:sp>
      <p:sp>
        <p:nvSpPr>
          <p:cNvPr id="124999" name="Flèche droite 124998"/>
          <p:cNvSpPr/>
          <p:nvPr/>
        </p:nvSpPr>
        <p:spPr>
          <a:xfrm>
            <a:off x="1097541" y="5445224"/>
            <a:ext cx="326743" cy="40011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8047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9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118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8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8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18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18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18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18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18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18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119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119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119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119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119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119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119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119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119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119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24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24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118959" grpId="0" animBg="1"/>
      <p:bldP spid="118960" grpId="0" animBg="1"/>
      <p:bldP spid="118971" grpId="0" animBg="1"/>
      <p:bldP spid="118982" grpId="0" animBg="1"/>
      <p:bldP spid="118983" grpId="0" animBg="1"/>
      <p:bldP spid="118984" grpId="0"/>
      <p:bldP spid="118985" grpId="0"/>
      <p:bldP spid="118986" grpId="0" animBg="1"/>
      <p:bldP spid="118987" grpId="0" animBg="1"/>
      <p:bldP spid="119003" grpId="0" animBg="1"/>
      <p:bldP spid="119004" grpId="0" animBg="1"/>
      <p:bldP spid="119005" grpId="0" animBg="1"/>
      <p:bldP spid="119006" grpId="0"/>
      <p:bldP spid="119007" grpId="0" animBg="1"/>
      <p:bldP spid="119008" grpId="0"/>
      <p:bldP spid="119009" grpId="0" animBg="1"/>
      <p:bldP spid="119012" grpId="0"/>
      <p:bldP spid="119013" grpId="0" animBg="1"/>
      <p:bldP spid="119020" grpId="0"/>
      <p:bldP spid="124995" grpId="0"/>
      <p:bldP spid="12499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50825" y="260350"/>
            <a:ext cx="792162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fr-CH" altLang="fr-FR" sz="3200" dirty="0">
                <a:solidFill>
                  <a:srgbClr val="FF6600"/>
                </a:solidFill>
              </a:rPr>
              <a:t>Modèle simple de richesse basé sur la niche</a:t>
            </a:r>
            <a:endParaRPr lang="el-GR" altLang="fr-FR" sz="3200" dirty="0">
              <a:solidFill>
                <a:srgbClr val="FF6600"/>
              </a:solidFill>
            </a:endParaRPr>
          </a:p>
        </p:txBody>
      </p:sp>
      <p:sp>
        <p:nvSpPr>
          <p:cNvPr id="11" name="Text Box 111"/>
          <p:cNvSpPr txBox="1">
            <a:spLocks noChangeArrowheads="1"/>
          </p:cNvSpPr>
          <p:nvPr/>
        </p:nvSpPr>
        <p:spPr bwMode="auto">
          <a:xfrm>
            <a:off x="7035800" y="3429397"/>
            <a:ext cx="13985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CH" altLang="fr-FR">
                <a:solidFill>
                  <a:schemeClr val="bg1"/>
                </a:solidFill>
              </a:rPr>
              <a:t>7 espèces si :</a:t>
            </a:r>
            <a:endParaRPr lang="fr-FR" altLang="fr-FR">
              <a:solidFill>
                <a:schemeClr val="bg1"/>
              </a:solidFill>
            </a:endParaRPr>
          </a:p>
        </p:txBody>
      </p:sp>
      <p:sp>
        <p:nvSpPr>
          <p:cNvPr id="12" name="Text Box 112"/>
          <p:cNvSpPr txBox="1">
            <a:spLocks noChangeArrowheads="1"/>
          </p:cNvSpPr>
          <p:nvPr/>
        </p:nvSpPr>
        <p:spPr bwMode="auto">
          <a:xfrm>
            <a:off x="7092280" y="3691309"/>
            <a:ext cx="1237839" cy="64633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CH" altLang="fr-FR" sz="3600" b="1" dirty="0">
                <a:solidFill>
                  <a:schemeClr val="accent6"/>
                </a:solidFill>
              </a:rPr>
              <a:t>o’</a:t>
            </a:r>
            <a:r>
              <a:rPr lang="fr-CH" altLang="fr-FR" sz="3600" b="1" dirty="0"/>
              <a:t> &gt; </a:t>
            </a:r>
            <a:r>
              <a:rPr lang="fr-CH" altLang="fr-FR" sz="3600" b="1" dirty="0">
                <a:solidFill>
                  <a:schemeClr val="accent6"/>
                </a:solidFill>
              </a:rPr>
              <a:t>o</a:t>
            </a:r>
            <a:endParaRPr lang="fr-FR" altLang="fr-FR" sz="3600" b="1" dirty="0">
              <a:solidFill>
                <a:schemeClr val="accent6"/>
              </a:solidFill>
            </a:endParaRPr>
          </a:p>
        </p:txBody>
      </p:sp>
      <p:grpSp>
        <p:nvGrpSpPr>
          <p:cNvPr id="61" name="Groupe 60"/>
          <p:cNvGrpSpPr/>
          <p:nvPr/>
        </p:nvGrpSpPr>
        <p:grpSpPr>
          <a:xfrm>
            <a:off x="1199357" y="3032244"/>
            <a:ext cx="4391025" cy="1504394"/>
            <a:chOff x="1199357" y="3032244"/>
            <a:chExt cx="4391025" cy="1504394"/>
          </a:xfrm>
        </p:grpSpPr>
        <p:sp>
          <p:nvSpPr>
            <p:cNvPr id="3" name="Line 33"/>
            <p:cNvSpPr>
              <a:spLocks noChangeShapeType="1"/>
            </p:cNvSpPr>
            <p:nvPr/>
          </p:nvSpPr>
          <p:spPr bwMode="auto">
            <a:xfrm flipH="1" flipV="1">
              <a:off x="1199357" y="3032244"/>
              <a:ext cx="15875" cy="1168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Line 34"/>
            <p:cNvSpPr>
              <a:spLocks noChangeShapeType="1"/>
            </p:cNvSpPr>
            <p:nvPr/>
          </p:nvSpPr>
          <p:spPr bwMode="auto">
            <a:xfrm flipV="1">
              <a:off x="1215232" y="4192706"/>
              <a:ext cx="4375150" cy="793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 Box 58"/>
            <p:cNvSpPr txBox="1">
              <a:spLocks noChangeArrowheads="1"/>
            </p:cNvSpPr>
            <p:nvPr/>
          </p:nvSpPr>
          <p:spPr bwMode="auto">
            <a:xfrm>
              <a:off x="4437857" y="3821231"/>
              <a:ext cx="36740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fr-CH" altLang="fr-FR" b="1" dirty="0">
                  <a:solidFill>
                    <a:srgbClr val="FF9933"/>
                  </a:solidFill>
                </a:rPr>
                <a:t>o’</a:t>
              </a:r>
              <a:endParaRPr lang="fr-FR" altLang="fr-FR" b="1" dirty="0">
                <a:solidFill>
                  <a:srgbClr val="FF9933"/>
                </a:solidFill>
              </a:endParaRPr>
            </a:p>
          </p:txBody>
        </p:sp>
        <p:sp>
          <p:nvSpPr>
            <p:cNvPr id="6" name="Text Box 59"/>
            <p:cNvSpPr txBox="1">
              <a:spLocks noChangeArrowheads="1"/>
            </p:cNvSpPr>
            <p:nvPr/>
          </p:nvSpPr>
          <p:spPr bwMode="auto">
            <a:xfrm>
              <a:off x="1770857" y="4167306"/>
              <a:ext cx="30809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fr-CH" altLang="fr-FR" b="1">
                  <a:solidFill>
                    <a:srgbClr val="00FF00"/>
                  </a:solidFill>
                </a:rPr>
                <a:t>n</a:t>
              </a:r>
              <a:endParaRPr lang="fr-FR" altLang="fr-FR" b="1">
                <a:solidFill>
                  <a:srgbClr val="00FF00"/>
                </a:solidFill>
              </a:endParaRPr>
            </a:p>
          </p:txBody>
        </p:sp>
        <p:sp>
          <p:nvSpPr>
            <p:cNvPr id="7" name="Line 60"/>
            <p:cNvSpPr>
              <a:spLocks noChangeShapeType="1"/>
            </p:cNvSpPr>
            <p:nvPr/>
          </p:nvSpPr>
          <p:spPr bwMode="auto">
            <a:xfrm flipH="1">
              <a:off x="1199357" y="4349869"/>
              <a:ext cx="504825" cy="111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Line 61"/>
            <p:cNvSpPr>
              <a:spLocks noChangeShapeType="1"/>
            </p:cNvSpPr>
            <p:nvPr/>
          </p:nvSpPr>
          <p:spPr bwMode="auto">
            <a:xfrm>
              <a:off x="2091532" y="4349869"/>
              <a:ext cx="498475" cy="111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Freeform 101"/>
            <p:cNvSpPr>
              <a:spLocks/>
            </p:cNvSpPr>
            <p:nvPr/>
          </p:nvSpPr>
          <p:spPr bwMode="auto">
            <a:xfrm>
              <a:off x="3347244" y="4060944"/>
              <a:ext cx="503238" cy="123825"/>
            </a:xfrm>
            <a:custGeom>
              <a:avLst/>
              <a:gdLst>
                <a:gd name="T0" fmla="*/ 0 w 635"/>
                <a:gd name="T1" fmla="*/ 2147483646 h 280"/>
                <a:gd name="T2" fmla="*/ 2147483646 w 635"/>
                <a:gd name="T3" fmla="*/ 2147483646 h 280"/>
                <a:gd name="T4" fmla="*/ 2147483646 w 635"/>
                <a:gd name="T5" fmla="*/ 2147483646 h 280"/>
                <a:gd name="T6" fmla="*/ 2147483646 w 635"/>
                <a:gd name="T7" fmla="*/ 2147483646 h 280"/>
                <a:gd name="T8" fmla="*/ 2147483646 w 635"/>
                <a:gd name="T9" fmla="*/ 2147483646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5"/>
                <a:gd name="T16" fmla="*/ 0 h 280"/>
                <a:gd name="T17" fmla="*/ 635 w 635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5" h="280">
                  <a:moveTo>
                    <a:pt x="0" y="280"/>
                  </a:moveTo>
                  <a:cubicBezTo>
                    <a:pt x="64" y="234"/>
                    <a:pt x="128" y="189"/>
                    <a:pt x="181" y="144"/>
                  </a:cubicBezTo>
                  <a:cubicBezTo>
                    <a:pt x="234" y="99"/>
                    <a:pt x="264" y="0"/>
                    <a:pt x="317" y="8"/>
                  </a:cubicBezTo>
                  <a:cubicBezTo>
                    <a:pt x="370" y="16"/>
                    <a:pt x="446" y="145"/>
                    <a:pt x="499" y="190"/>
                  </a:cubicBezTo>
                  <a:cubicBezTo>
                    <a:pt x="552" y="235"/>
                    <a:pt x="593" y="257"/>
                    <a:pt x="635" y="280"/>
                  </a:cubicBezTo>
                </a:path>
              </a:pathLst>
            </a:custGeom>
            <a:solidFill>
              <a:srgbClr val="FF9933"/>
            </a:solidFill>
            <a:ln w="28575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Freeform 107"/>
            <p:cNvSpPr>
              <a:spLocks/>
            </p:cNvSpPr>
            <p:nvPr/>
          </p:nvSpPr>
          <p:spPr bwMode="auto">
            <a:xfrm>
              <a:off x="3801269" y="3857744"/>
              <a:ext cx="831850" cy="319087"/>
            </a:xfrm>
            <a:custGeom>
              <a:avLst/>
              <a:gdLst>
                <a:gd name="T0" fmla="*/ 0 w 635"/>
                <a:gd name="T1" fmla="*/ 2147483646 h 280"/>
                <a:gd name="T2" fmla="*/ 2147483646 w 635"/>
                <a:gd name="T3" fmla="*/ 2147483646 h 280"/>
                <a:gd name="T4" fmla="*/ 2147483646 w 635"/>
                <a:gd name="T5" fmla="*/ 2147483646 h 280"/>
                <a:gd name="T6" fmla="*/ 2147483646 w 635"/>
                <a:gd name="T7" fmla="*/ 2147483646 h 280"/>
                <a:gd name="T8" fmla="*/ 2147483646 w 635"/>
                <a:gd name="T9" fmla="*/ 2147483646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5"/>
                <a:gd name="T16" fmla="*/ 0 h 280"/>
                <a:gd name="T17" fmla="*/ 635 w 635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5" h="280">
                  <a:moveTo>
                    <a:pt x="0" y="280"/>
                  </a:moveTo>
                  <a:cubicBezTo>
                    <a:pt x="64" y="234"/>
                    <a:pt x="128" y="189"/>
                    <a:pt x="181" y="144"/>
                  </a:cubicBezTo>
                  <a:cubicBezTo>
                    <a:pt x="234" y="99"/>
                    <a:pt x="264" y="0"/>
                    <a:pt x="317" y="8"/>
                  </a:cubicBezTo>
                  <a:cubicBezTo>
                    <a:pt x="370" y="16"/>
                    <a:pt x="446" y="145"/>
                    <a:pt x="499" y="190"/>
                  </a:cubicBezTo>
                  <a:cubicBezTo>
                    <a:pt x="552" y="235"/>
                    <a:pt x="593" y="257"/>
                    <a:pt x="635" y="280"/>
                  </a:cubicBezTo>
                </a:path>
              </a:pathLst>
            </a:custGeom>
            <a:solidFill>
              <a:srgbClr val="FF9933"/>
            </a:solidFill>
            <a:ln w="28575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Freeform 135"/>
            <p:cNvSpPr>
              <a:spLocks/>
            </p:cNvSpPr>
            <p:nvPr/>
          </p:nvSpPr>
          <p:spPr bwMode="auto">
            <a:xfrm>
              <a:off x="3409157" y="3864094"/>
              <a:ext cx="760412" cy="319087"/>
            </a:xfrm>
            <a:custGeom>
              <a:avLst/>
              <a:gdLst>
                <a:gd name="T0" fmla="*/ 0 w 635"/>
                <a:gd name="T1" fmla="*/ 2147483646 h 280"/>
                <a:gd name="T2" fmla="*/ 2147483646 w 635"/>
                <a:gd name="T3" fmla="*/ 2147483646 h 280"/>
                <a:gd name="T4" fmla="*/ 2147483646 w 635"/>
                <a:gd name="T5" fmla="*/ 2147483646 h 280"/>
                <a:gd name="T6" fmla="*/ 2147483646 w 635"/>
                <a:gd name="T7" fmla="*/ 2147483646 h 280"/>
                <a:gd name="T8" fmla="*/ 2147483646 w 635"/>
                <a:gd name="T9" fmla="*/ 2147483646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5"/>
                <a:gd name="T16" fmla="*/ 0 h 280"/>
                <a:gd name="T17" fmla="*/ 635 w 635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5" h="280">
                  <a:moveTo>
                    <a:pt x="0" y="280"/>
                  </a:moveTo>
                  <a:cubicBezTo>
                    <a:pt x="64" y="234"/>
                    <a:pt x="128" y="189"/>
                    <a:pt x="181" y="144"/>
                  </a:cubicBezTo>
                  <a:cubicBezTo>
                    <a:pt x="234" y="99"/>
                    <a:pt x="264" y="0"/>
                    <a:pt x="317" y="8"/>
                  </a:cubicBezTo>
                  <a:cubicBezTo>
                    <a:pt x="370" y="16"/>
                    <a:pt x="446" y="145"/>
                    <a:pt x="499" y="190"/>
                  </a:cubicBezTo>
                  <a:cubicBezTo>
                    <a:pt x="552" y="235"/>
                    <a:pt x="593" y="257"/>
                    <a:pt x="635" y="280"/>
                  </a:cubicBezTo>
                </a:path>
              </a:pathLst>
            </a:custGeom>
            <a:solidFill>
              <a:srgbClr val="FF9933"/>
            </a:solidFill>
            <a:ln w="28575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Freeform 136"/>
            <p:cNvSpPr>
              <a:spLocks/>
            </p:cNvSpPr>
            <p:nvPr/>
          </p:nvSpPr>
          <p:spPr bwMode="auto">
            <a:xfrm>
              <a:off x="2988469" y="3868856"/>
              <a:ext cx="760413" cy="319088"/>
            </a:xfrm>
            <a:custGeom>
              <a:avLst/>
              <a:gdLst>
                <a:gd name="T0" fmla="*/ 0 w 635"/>
                <a:gd name="T1" fmla="*/ 2147483646 h 280"/>
                <a:gd name="T2" fmla="*/ 2147483646 w 635"/>
                <a:gd name="T3" fmla="*/ 2147483646 h 280"/>
                <a:gd name="T4" fmla="*/ 2147483646 w 635"/>
                <a:gd name="T5" fmla="*/ 2147483646 h 280"/>
                <a:gd name="T6" fmla="*/ 2147483646 w 635"/>
                <a:gd name="T7" fmla="*/ 2147483646 h 280"/>
                <a:gd name="T8" fmla="*/ 2147483646 w 635"/>
                <a:gd name="T9" fmla="*/ 2147483646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5"/>
                <a:gd name="T16" fmla="*/ 0 h 280"/>
                <a:gd name="T17" fmla="*/ 635 w 635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5" h="280">
                  <a:moveTo>
                    <a:pt x="0" y="280"/>
                  </a:moveTo>
                  <a:cubicBezTo>
                    <a:pt x="64" y="234"/>
                    <a:pt x="128" y="189"/>
                    <a:pt x="181" y="144"/>
                  </a:cubicBezTo>
                  <a:cubicBezTo>
                    <a:pt x="234" y="99"/>
                    <a:pt x="264" y="0"/>
                    <a:pt x="317" y="8"/>
                  </a:cubicBezTo>
                  <a:cubicBezTo>
                    <a:pt x="370" y="16"/>
                    <a:pt x="446" y="145"/>
                    <a:pt x="499" y="190"/>
                  </a:cubicBezTo>
                  <a:cubicBezTo>
                    <a:pt x="552" y="235"/>
                    <a:pt x="593" y="257"/>
                    <a:pt x="635" y="280"/>
                  </a:cubicBezTo>
                </a:path>
              </a:pathLst>
            </a:custGeom>
            <a:solidFill>
              <a:srgbClr val="FF9933"/>
            </a:solidFill>
            <a:ln w="28575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Freeform 137"/>
            <p:cNvSpPr>
              <a:spLocks/>
            </p:cNvSpPr>
            <p:nvPr/>
          </p:nvSpPr>
          <p:spPr bwMode="auto">
            <a:xfrm>
              <a:off x="2629694" y="3862506"/>
              <a:ext cx="625475" cy="319088"/>
            </a:xfrm>
            <a:custGeom>
              <a:avLst/>
              <a:gdLst>
                <a:gd name="T0" fmla="*/ 0 w 635"/>
                <a:gd name="T1" fmla="*/ 2147483646 h 280"/>
                <a:gd name="T2" fmla="*/ 2147483646 w 635"/>
                <a:gd name="T3" fmla="*/ 2147483646 h 280"/>
                <a:gd name="T4" fmla="*/ 2147483646 w 635"/>
                <a:gd name="T5" fmla="*/ 2147483646 h 280"/>
                <a:gd name="T6" fmla="*/ 2147483646 w 635"/>
                <a:gd name="T7" fmla="*/ 2147483646 h 280"/>
                <a:gd name="T8" fmla="*/ 2147483646 w 635"/>
                <a:gd name="T9" fmla="*/ 2147483646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5"/>
                <a:gd name="T16" fmla="*/ 0 h 280"/>
                <a:gd name="T17" fmla="*/ 635 w 635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5" h="280">
                  <a:moveTo>
                    <a:pt x="0" y="280"/>
                  </a:moveTo>
                  <a:cubicBezTo>
                    <a:pt x="64" y="234"/>
                    <a:pt x="128" y="189"/>
                    <a:pt x="181" y="144"/>
                  </a:cubicBezTo>
                  <a:cubicBezTo>
                    <a:pt x="234" y="99"/>
                    <a:pt x="264" y="0"/>
                    <a:pt x="317" y="8"/>
                  </a:cubicBezTo>
                  <a:cubicBezTo>
                    <a:pt x="370" y="16"/>
                    <a:pt x="446" y="145"/>
                    <a:pt x="499" y="190"/>
                  </a:cubicBezTo>
                  <a:cubicBezTo>
                    <a:pt x="552" y="235"/>
                    <a:pt x="593" y="257"/>
                    <a:pt x="635" y="280"/>
                  </a:cubicBezTo>
                </a:path>
              </a:pathLst>
            </a:custGeom>
            <a:solidFill>
              <a:srgbClr val="FF9933"/>
            </a:solidFill>
            <a:ln w="28575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Freeform 138"/>
            <p:cNvSpPr>
              <a:spLocks/>
            </p:cNvSpPr>
            <p:nvPr/>
          </p:nvSpPr>
          <p:spPr bwMode="auto">
            <a:xfrm>
              <a:off x="2089944" y="3867269"/>
              <a:ext cx="760413" cy="319087"/>
            </a:xfrm>
            <a:custGeom>
              <a:avLst/>
              <a:gdLst>
                <a:gd name="T0" fmla="*/ 0 w 635"/>
                <a:gd name="T1" fmla="*/ 2147483646 h 280"/>
                <a:gd name="T2" fmla="*/ 2147483646 w 635"/>
                <a:gd name="T3" fmla="*/ 2147483646 h 280"/>
                <a:gd name="T4" fmla="*/ 2147483646 w 635"/>
                <a:gd name="T5" fmla="*/ 2147483646 h 280"/>
                <a:gd name="T6" fmla="*/ 2147483646 w 635"/>
                <a:gd name="T7" fmla="*/ 2147483646 h 280"/>
                <a:gd name="T8" fmla="*/ 2147483646 w 635"/>
                <a:gd name="T9" fmla="*/ 2147483646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5"/>
                <a:gd name="T16" fmla="*/ 0 h 280"/>
                <a:gd name="T17" fmla="*/ 635 w 635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5" h="280">
                  <a:moveTo>
                    <a:pt x="0" y="280"/>
                  </a:moveTo>
                  <a:cubicBezTo>
                    <a:pt x="64" y="234"/>
                    <a:pt x="128" y="189"/>
                    <a:pt x="181" y="144"/>
                  </a:cubicBezTo>
                  <a:cubicBezTo>
                    <a:pt x="234" y="99"/>
                    <a:pt x="264" y="0"/>
                    <a:pt x="317" y="8"/>
                  </a:cubicBezTo>
                  <a:cubicBezTo>
                    <a:pt x="370" y="16"/>
                    <a:pt x="446" y="145"/>
                    <a:pt x="499" y="190"/>
                  </a:cubicBezTo>
                  <a:cubicBezTo>
                    <a:pt x="552" y="235"/>
                    <a:pt x="593" y="257"/>
                    <a:pt x="635" y="280"/>
                  </a:cubicBezTo>
                </a:path>
              </a:pathLst>
            </a:custGeom>
            <a:solidFill>
              <a:srgbClr val="FF9933"/>
            </a:solidFill>
            <a:ln w="28575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Freeform 139"/>
            <p:cNvSpPr>
              <a:spLocks/>
            </p:cNvSpPr>
            <p:nvPr/>
          </p:nvSpPr>
          <p:spPr bwMode="auto">
            <a:xfrm>
              <a:off x="1696244" y="3860919"/>
              <a:ext cx="760413" cy="319087"/>
            </a:xfrm>
            <a:custGeom>
              <a:avLst/>
              <a:gdLst>
                <a:gd name="T0" fmla="*/ 0 w 635"/>
                <a:gd name="T1" fmla="*/ 2147483646 h 280"/>
                <a:gd name="T2" fmla="*/ 2147483646 w 635"/>
                <a:gd name="T3" fmla="*/ 2147483646 h 280"/>
                <a:gd name="T4" fmla="*/ 2147483646 w 635"/>
                <a:gd name="T5" fmla="*/ 2147483646 h 280"/>
                <a:gd name="T6" fmla="*/ 2147483646 w 635"/>
                <a:gd name="T7" fmla="*/ 2147483646 h 280"/>
                <a:gd name="T8" fmla="*/ 2147483646 w 635"/>
                <a:gd name="T9" fmla="*/ 2147483646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5"/>
                <a:gd name="T16" fmla="*/ 0 h 280"/>
                <a:gd name="T17" fmla="*/ 635 w 635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5" h="280">
                  <a:moveTo>
                    <a:pt x="0" y="280"/>
                  </a:moveTo>
                  <a:cubicBezTo>
                    <a:pt x="64" y="234"/>
                    <a:pt x="128" y="189"/>
                    <a:pt x="181" y="144"/>
                  </a:cubicBezTo>
                  <a:cubicBezTo>
                    <a:pt x="234" y="99"/>
                    <a:pt x="264" y="0"/>
                    <a:pt x="317" y="8"/>
                  </a:cubicBezTo>
                  <a:cubicBezTo>
                    <a:pt x="370" y="16"/>
                    <a:pt x="446" y="145"/>
                    <a:pt x="499" y="190"/>
                  </a:cubicBezTo>
                  <a:cubicBezTo>
                    <a:pt x="552" y="235"/>
                    <a:pt x="593" y="257"/>
                    <a:pt x="635" y="280"/>
                  </a:cubicBezTo>
                </a:path>
              </a:pathLst>
            </a:custGeom>
            <a:solidFill>
              <a:srgbClr val="FF9933"/>
            </a:solidFill>
            <a:ln w="28575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18" name="Group 102"/>
            <p:cNvGrpSpPr>
              <a:grpSpLocks/>
            </p:cNvGrpSpPr>
            <p:nvPr/>
          </p:nvGrpSpPr>
          <p:grpSpPr bwMode="auto">
            <a:xfrm>
              <a:off x="3733007" y="3571994"/>
              <a:ext cx="1352550" cy="601662"/>
              <a:chOff x="1437" y="1535"/>
              <a:chExt cx="1860" cy="1319"/>
            </a:xfrm>
          </p:grpSpPr>
          <p:grpSp>
            <p:nvGrpSpPr>
              <p:cNvPr id="19" name="Group 103"/>
              <p:cNvGrpSpPr>
                <a:grpSpLocks/>
              </p:cNvGrpSpPr>
              <p:nvPr/>
            </p:nvGrpSpPr>
            <p:grpSpPr bwMode="auto">
              <a:xfrm>
                <a:off x="1437" y="1535"/>
                <a:ext cx="1860" cy="1319"/>
                <a:chOff x="1882" y="1767"/>
                <a:chExt cx="1996" cy="1394"/>
              </a:xfrm>
            </p:grpSpPr>
            <p:sp>
              <p:nvSpPr>
                <p:cNvPr id="21" name="Freeform 104"/>
                <p:cNvSpPr>
                  <a:spLocks/>
                </p:cNvSpPr>
                <p:nvPr/>
              </p:nvSpPr>
              <p:spPr bwMode="auto">
                <a:xfrm>
                  <a:off x="1882" y="1767"/>
                  <a:ext cx="1043" cy="1391"/>
                </a:xfrm>
                <a:custGeom>
                  <a:avLst/>
                  <a:gdLst>
                    <a:gd name="T0" fmla="*/ 0 w 1043"/>
                    <a:gd name="T1" fmla="*/ 1391 h 1391"/>
                    <a:gd name="T2" fmla="*/ 408 w 1043"/>
                    <a:gd name="T3" fmla="*/ 1028 h 1391"/>
                    <a:gd name="T4" fmla="*/ 680 w 1043"/>
                    <a:gd name="T5" fmla="*/ 574 h 1391"/>
                    <a:gd name="T6" fmla="*/ 817 w 1043"/>
                    <a:gd name="T7" fmla="*/ 212 h 1391"/>
                    <a:gd name="T8" fmla="*/ 953 w 1043"/>
                    <a:gd name="T9" fmla="*/ 30 h 1391"/>
                    <a:gd name="T10" fmla="*/ 1043 w 1043"/>
                    <a:gd name="T11" fmla="*/ 30 h 139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43"/>
                    <a:gd name="T19" fmla="*/ 0 h 1391"/>
                    <a:gd name="T20" fmla="*/ 1043 w 1043"/>
                    <a:gd name="T21" fmla="*/ 1391 h 139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43" h="1391">
                      <a:moveTo>
                        <a:pt x="0" y="1391"/>
                      </a:moveTo>
                      <a:cubicBezTo>
                        <a:pt x="147" y="1277"/>
                        <a:pt x="295" y="1164"/>
                        <a:pt x="408" y="1028"/>
                      </a:cubicBezTo>
                      <a:cubicBezTo>
                        <a:pt x="521" y="892"/>
                        <a:pt x="612" y="710"/>
                        <a:pt x="680" y="574"/>
                      </a:cubicBezTo>
                      <a:cubicBezTo>
                        <a:pt x="748" y="438"/>
                        <a:pt x="771" y="303"/>
                        <a:pt x="817" y="212"/>
                      </a:cubicBezTo>
                      <a:cubicBezTo>
                        <a:pt x="863" y="121"/>
                        <a:pt x="916" y="60"/>
                        <a:pt x="953" y="30"/>
                      </a:cubicBezTo>
                      <a:cubicBezTo>
                        <a:pt x="990" y="0"/>
                        <a:pt x="1016" y="15"/>
                        <a:pt x="1043" y="30"/>
                      </a:cubicBezTo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2" name="Freeform 105"/>
                <p:cNvSpPr>
                  <a:spLocks/>
                </p:cNvSpPr>
                <p:nvPr/>
              </p:nvSpPr>
              <p:spPr bwMode="auto">
                <a:xfrm flipH="1">
                  <a:off x="2835" y="1770"/>
                  <a:ext cx="1043" cy="1391"/>
                </a:xfrm>
                <a:custGeom>
                  <a:avLst/>
                  <a:gdLst>
                    <a:gd name="T0" fmla="*/ 0 w 1043"/>
                    <a:gd name="T1" fmla="*/ 1391 h 1391"/>
                    <a:gd name="T2" fmla="*/ 408 w 1043"/>
                    <a:gd name="T3" fmla="*/ 1028 h 1391"/>
                    <a:gd name="T4" fmla="*/ 680 w 1043"/>
                    <a:gd name="T5" fmla="*/ 574 h 1391"/>
                    <a:gd name="T6" fmla="*/ 817 w 1043"/>
                    <a:gd name="T7" fmla="*/ 212 h 1391"/>
                    <a:gd name="T8" fmla="*/ 953 w 1043"/>
                    <a:gd name="T9" fmla="*/ 30 h 1391"/>
                    <a:gd name="T10" fmla="*/ 1043 w 1043"/>
                    <a:gd name="T11" fmla="*/ 30 h 139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43"/>
                    <a:gd name="T19" fmla="*/ 0 h 1391"/>
                    <a:gd name="T20" fmla="*/ 1043 w 1043"/>
                    <a:gd name="T21" fmla="*/ 1391 h 139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43" h="1391">
                      <a:moveTo>
                        <a:pt x="0" y="1391"/>
                      </a:moveTo>
                      <a:cubicBezTo>
                        <a:pt x="147" y="1277"/>
                        <a:pt x="295" y="1164"/>
                        <a:pt x="408" y="1028"/>
                      </a:cubicBezTo>
                      <a:cubicBezTo>
                        <a:pt x="521" y="892"/>
                        <a:pt x="612" y="710"/>
                        <a:pt x="680" y="574"/>
                      </a:cubicBezTo>
                      <a:cubicBezTo>
                        <a:pt x="748" y="438"/>
                        <a:pt x="771" y="303"/>
                        <a:pt x="817" y="212"/>
                      </a:cubicBezTo>
                      <a:cubicBezTo>
                        <a:pt x="863" y="121"/>
                        <a:pt x="916" y="60"/>
                        <a:pt x="953" y="30"/>
                      </a:cubicBezTo>
                      <a:cubicBezTo>
                        <a:pt x="990" y="0"/>
                        <a:pt x="1016" y="15"/>
                        <a:pt x="1043" y="30"/>
                      </a:cubicBezTo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20" name="Text Box 106"/>
              <p:cNvSpPr txBox="1">
                <a:spLocks noChangeArrowheads="1"/>
              </p:cNvSpPr>
              <p:nvPr/>
            </p:nvSpPr>
            <p:spPr bwMode="auto">
              <a:xfrm>
                <a:off x="2153" y="1694"/>
                <a:ext cx="413" cy="8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fr-CH" altLang="fr-FR" i="1" dirty="0"/>
                  <a:t>7</a:t>
                </a:r>
                <a:endParaRPr lang="fr-FR" altLang="fr-FR" i="1" dirty="0"/>
              </a:p>
            </p:txBody>
          </p:sp>
        </p:grpSp>
        <p:grpSp>
          <p:nvGrpSpPr>
            <p:cNvPr id="23" name="Group 96"/>
            <p:cNvGrpSpPr>
              <a:grpSpLocks/>
            </p:cNvGrpSpPr>
            <p:nvPr/>
          </p:nvGrpSpPr>
          <p:grpSpPr bwMode="auto">
            <a:xfrm>
              <a:off x="3318669" y="3571994"/>
              <a:ext cx="1352550" cy="601662"/>
              <a:chOff x="2571" y="1535"/>
              <a:chExt cx="1860" cy="1319"/>
            </a:xfrm>
          </p:grpSpPr>
          <p:grpSp>
            <p:nvGrpSpPr>
              <p:cNvPr id="24" name="Group 97"/>
              <p:cNvGrpSpPr>
                <a:grpSpLocks/>
              </p:cNvGrpSpPr>
              <p:nvPr/>
            </p:nvGrpSpPr>
            <p:grpSpPr bwMode="auto">
              <a:xfrm>
                <a:off x="2571" y="1535"/>
                <a:ext cx="1860" cy="1319"/>
                <a:chOff x="1882" y="1767"/>
                <a:chExt cx="1996" cy="1394"/>
              </a:xfrm>
            </p:grpSpPr>
            <p:sp>
              <p:nvSpPr>
                <p:cNvPr id="26" name="Freeform 98"/>
                <p:cNvSpPr>
                  <a:spLocks/>
                </p:cNvSpPr>
                <p:nvPr/>
              </p:nvSpPr>
              <p:spPr bwMode="auto">
                <a:xfrm>
                  <a:off x="1882" y="1767"/>
                  <a:ext cx="1043" cy="1391"/>
                </a:xfrm>
                <a:custGeom>
                  <a:avLst/>
                  <a:gdLst>
                    <a:gd name="T0" fmla="*/ 0 w 1043"/>
                    <a:gd name="T1" fmla="*/ 1391 h 1391"/>
                    <a:gd name="T2" fmla="*/ 408 w 1043"/>
                    <a:gd name="T3" fmla="*/ 1028 h 1391"/>
                    <a:gd name="T4" fmla="*/ 680 w 1043"/>
                    <a:gd name="T5" fmla="*/ 574 h 1391"/>
                    <a:gd name="T6" fmla="*/ 817 w 1043"/>
                    <a:gd name="T7" fmla="*/ 212 h 1391"/>
                    <a:gd name="T8" fmla="*/ 953 w 1043"/>
                    <a:gd name="T9" fmla="*/ 30 h 1391"/>
                    <a:gd name="T10" fmla="*/ 1043 w 1043"/>
                    <a:gd name="T11" fmla="*/ 30 h 139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43"/>
                    <a:gd name="T19" fmla="*/ 0 h 1391"/>
                    <a:gd name="T20" fmla="*/ 1043 w 1043"/>
                    <a:gd name="T21" fmla="*/ 1391 h 139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43" h="1391">
                      <a:moveTo>
                        <a:pt x="0" y="1391"/>
                      </a:moveTo>
                      <a:cubicBezTo>
                        <a:pt x="147" y="1277"/>
                        <a:pt x="295" y="1164"/>
                        <a:pt x="408" y="1028"/>
                      </a:cubicBezTo>
                      <a:cubicBezTo>
                        <a:pt x="521" y="892"/>
                        <a:pt x="612" y="710"/>
                        <a:pt x="680" y="574"/>
                      </a:cubicBezTo>
                      <a:cubicBezTo>
                        <a:pt x="748" y="438"/>
                        <a:pt x="771" y="303"/>
                        <a:pt x="817" y="212"/>
                      </a:cubicBezTo>
                      <a:cubicBezTo>
                        <a:pt x="863" y="121"/>
                        <a:pt x="916" y="60"/>
                        <a:pt x="953" y="30"/>
                      </a:cubicBezTo>
                      <a:cubicBezTo>
                        <a:pt x="990" y="0"/>
                        <a:pt x="1016" y="15"/>
                        <a:pt x="1043" y="30"/>
                      </a:cubicBezTo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" name="Freeform 99"/>
                <p:cNvSpPr>
                  <a:spLocks/>
                </p:cNvSpPr>
                <p:nvPr/>
              </p:nvSpPr>
              <p:spPr bwMode="auto">
                <a:xfrm flipH="1">
                  <a:off x="2835" y="1770"/>
                  <a:ext cx="1043" cy="1391"/>
                </a:xfrm>
                <a:custGeom>
                  <a:avLst/>
                  <a:gdLst>
                    <a:gd name="T0" fmla="*/ 0 w 1043"/>
                    <a:gd name="T1" fmla="*/ 1391 h 1391"/>
                    <a:gd name="T2" fmla="*/ 408 w 1043"/>
                    <a:gd name="T3" fmla="*/ 1028 h 1391"/>
                    <a:gd name="T4" fmla="*/ 680 w 1043"/>
                    <a:gd name="T5" fmla="*/ 574 h 1391"/>
                    <a:gd name="T6" fmla="*/ 817 w 1043"/>
                    <a:gd name="T7" fmla="*/ 212 h 1391"/>
                    <a:gd name="T8" fmla="*/ 953 w 1043"/>
                    <a:gd name="T9" fmla="*/ 30 h 1391"/>
                    <a:gd name="T10" fmla="*/ 1043 w 1043"/>
                    <a:gd name="T11" fmla="*/ 30 h 139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43"/>
                    <a:gd name="T19" fmla="*/ 0 h 1391"/>
                    <a:gd name="T20" fmla="*/ 1043 w 1043"/>
                    <a:gd name="T21" fmla="*/ 1391 h 139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43" h="1391">
                      <a:moveTo>
                        <a:pt x="0" y="1391"/>
                      </a:moveTo>
                      <a:cubicBezTo>
                        <a:pt x="147" y="1277"/>
                        <a:pt x="295" y="1164"/>
                        <a:pt x="408" y="1028"/>
                      </a:cubicBezTo>
                      <a:cubicBezTo>
                        <a:pt x="521" y="892"/>
                        <a:pt x="612" y="710"/>
                        <a:pt x="680" y="574"/>
                      </a:cubicBezTo>
                      <a:cubicBezTo>
                        <a:pt x="748" y="438"/>
                        <a:pt x="771" y="303"/>
                        <a:pt x="817" y="212"/>
                      </a:cubicBezTo>
                      <a:cubicBezTo>
                        <a:pt x="863" y="121"/>
                        <a:pt x="916" y="60"/>
                        <a:pt x="953" y="30"/>
                      </a:cubicBezTo>
                      <a:cubicBezTo>
                        <a:pt x="990" y="0"/>
                        <a:pt x="1016" y="15"/>
                        <a:pt x="1043" y="30"/>
                      </a:cubicBezTo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25" name="Text Box 100"/>
              <p:cNvSpPr txBox="1">
                <a:spLocks noChangeArrowheads="1"/>
              </p:cNvSpPr>
              <p:nvPr/>
            </p:nvSpPr>
            <p:spPr bwMode="auto">
              <a:xfrm>
                <a:off x="3283" y="1694"/>
                <a:ext cx="412" cy="8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fr-CH" altLang="fr-FR" i="1" dirty="0"/>
                  <a:t>6</a:t>
                </a:r>
                <a:endParaRPr lang="fr-FR" altLang="fr-FR" i="1" dirty="0"/>
              </a:p>
            </p:txBody>
          </p:sp>
        </p:grpSp>
        <p:grpSp>
          <p:nvGrpSpPr>
            <p:cNvPr id="28" name="Group 91"/>
            <p:cNvGrpSpPr>
              <a:grpSpLocks/>
            </p:cNvGrpSpPr>
            <p:nvPr/>
          </p:nvGrpSpPr>
          <p:grpSpPr bwMode="auto">
            <a:xfrm>
              <a:off x="2913857" y="3571994"/>
              <a:ext cx="1352550" cy="601662"/>
              <a:chOff x="1437" y="1535"/>
              <a:chExt cx="1860" cy="1319"/>
            </a:xfrm>
          </p:grpSpPr>
          <p:grpSp>
            <p:nvGrpSpPr>
              <p:cNvPr id="29" name="Group 92"/>
              <p:cNvGrpSpPr>
                <a:grpSpLocks/>
              </p:cNvGrpSpPr>
              <p:nvPr/>
            </p:nvGrpSpPr>
            <p:grpSpPr bwMode="auto">
              <a:xfrm>
                <a:off x="1437" y="1535"/>
                <a:ext cx="1860" cy="1319"/>
                <a:chOff x="1882" y="1767"/>
                <a:chExt cx="1996" cy="1394"/>
              </a:xfrm>
            </p:grpSpPr>
            <p:sp>
              <p:nvSpPr>
                <p:cNvPr id="31" name="Freeform 93"/>
                <p:cNvSpPr>
                  <a:spLocks/>
                </p:cNvSpPr>
                <p:nvPr/>
              </p:nvSpPr>
              <p:spPr bwMode="auto">
                <a:xfrm>
                  <a:off x="1882" y="1767"/>
                  <a:ext cx="1043" cy="1391"/>
                </a:xfrm>
                <a:custGeom>
                  <a:avLst/>
                  <a:gdLst>
                    <a:gd name="T0" fmla="*/ 0 w 1043"/>
                    <a:gd name="T1" fmla="*/ 1391 h 1391"/>
                    <a:gd name="T2" fmla="*/ 408 w 1043"/>
                    <a:gd name="T3" fmla="*/ 1028 h 1391"/>
                    <a:gd name="T4" fmla="*/ 680 w 1043"/>
                    <a:gd name="T5" fmla="*/ 574 h 1391"/>
                    <a:gd name="T6" fmla="*/ 817 w 1043"/>
                    <a:gd name="T7" fmla="*/ 212 h 1391"/>
                    <a:gd name="T8" fmla="*/ 953 w 1043"/>
                    <a:gd name="T9" fmla="*/ 30 h 1391"/>
                    <a:gd name="T10" fmla="*/ 1043 w 1043"/>
                    <a:gd name="T11" fmla="*/ 30 h 139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43"/>
                    <a:gd name="T19" fmla="*/ 0 h 1391"/>
                    <a:gd name="T20" fmla="*/ 1043 w 1043"/>
                    <a:gd name="T21" fmla="*/ 1391 h 139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43" h="1391">
                      <a:moveTo>
                        <a:pt x="0" y="1391"/>
                      </a:moveTo>
                      <a:cubicBezTo>
                        <a:pt x="147" y="1277"/>
                        <a:pt x="295" y="1164"/>
                        <a:pt x="408" y="1028"/>
                      </a:cubicBezTo>
                      <a:cubicBezTo>
                        <a:pt x="521" y="892"/>
                        <a:pt x="612" y="710"/>
                        <a:pt x="680" y="574"/>
                      </a:cubicBezTo>
                      <a:cubicBezTo>
                        <a:pt x="748" y="438"/>
                        <a:pt x="771" y="303"/>
                        <a:pt x="817" y="212"/>
                      </a:cubicBezTo>
                      <a:cubicBezTo>
                        <a:pt x="863" y="121"/>
                        <a:pt x="916" y="60"/>
                        <a:pt x="953" y="30"/>
                      </a:cubicBezTo>
                      <a:cubicBezTo>
                        <a:pt x="990" y="0"/>
                        <a:pt x="1016" y="15"/>
                        <a:pt x="1043" y="30"/>
                      </a:cubicBezTo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2" name="Freeform 94"/>
                <p:cNvSpPr>
                  <a:spLocks/>
                </p:cNvSpPr>
                <p:nvPr/>
              </p:nvSpPr>
              <p:spPr bwMode="auto">
                <a:xfrm flipH="1">
                  <a:off x="2835" y="1770"/>
                  <a:ext cx="1043" cy="1391"/>
                </a:xfrm>
                <a:custGeom>
                  <a:avLst/>
                  <a:gdLst>
                    <a:gd name="T0" fmla="*/ 0 w 1043"/>
                    <a:gd name="T1" fmla="*/ 1391 h 1391"/>
                    <a:gd name="T2" fmla="*/ 408 w 1043"/>
                    <a:gd name="T3" fmla="*/ 1028 h 1391"/>
                    <a:gd name="T4" fmla="*/ 680 w 1043"/>
                    <a:gd name="T5" fmla="*/ 574 h 1391"/>
                    <a:gd name="T6" fmla="*/ 817 w 1043"/>
                    <a:gd name="T7" fmla="*/ 212 h 1391"/>
                    <a:gd name="T8" fmla="*/ 953 w 1043"/>
                    <a:gd name="T9" fmla="*/ 30 h 1391"/>
                    <a:gd name="T10" fmla="*/ 1043 w 1043"/>
                    <a:gd name="T11" fmla="*/ 30 h 139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43"/>
                    <a:gd name="T19" fmla="*/ 0 h 1391"/>
                    <a:gd name="T20" fmla="*/ 1043 w 1043"/>
                    <a:gd name="T21" fmla="*/ 1391 h 139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43" h="1391">
                      <a:moveTo>
                        <a:pt x="0" y="1391"/>
                      </a:moveTo>
                      <a:cubicBezTo>
                        <a:pt x="147" y="1277"/>
                        <a:pt x="295" y="1164"/>
                        <a:pt x="408" y="1028"/>
                      </a:cubicBezTo>
                      <a:cubicBezTo>
                        <a:pt x="521" y="892"/>
                        <a:pt x="612" y="710"/>
                        <a:pt x="680" y="574"/>
                      </a:cubicBezTo>
                      <a:cubicBezTo>
                        <a:pt x="748" y="438"/>
                        <a:pt x="771" y="303"/>
                        <a:pt x="817" y="212"/>
                      </a:cubicBezTo>
                      <a:cubicBezTo>
                        <a:pt x="863" y="121"/>
                        <a:pt x="916" y="60"/>
                        <a:pt x="953" y="30"/>
                      </a:cubicBezTo>
                      <a:cubicBezTo>
                        <a:pt x="990" y="0"/>
                        <a:pt x="1016" y="15"/>
                        <a:pt x="1043" y="30"/>
                      </a:cubicBezTo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30" name="Text Box 95"/>
              <p:cNvSpPr txBox="1">
                <a:spLocks noChangeArrowheads="1"/>
              </p:cNvSpPr>
              <p:nvPr/>
            </p:nvSpPr>
            <p:spPr bwMode="auto">
              <a:xfrm>
                <a:off x="2153" y="1694"/>
                <a:ext cx="413" cy="8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fr-CH" altLang="fr-FR" i="1" dirty="0"/>
                  <a:t>5</a:t>
                </a:r>
                <a:endParaRPr lang="fr-FR" altLang="fr-FR" i="1" dirty="0"/>
              </a:p>
            </p:txBody>
          </p:sp>
        </p:grpSp>
        <p:grpSp>
          <p:nvGrpSpPr>
            <p:cNvPr id="33" name="Group 51"/>
            <p:cNvGrpSpPr>
              <a:grpSpLocks/>
            </p:cNvGrpSpPr>
            <p:nvPr/>
          </p:nvGrpSpPr>
          <p:grpSpPr bwMode="auto">
            <a:xfrm>
              <a:off x="2507457" y="3581519"/>
              <a:ext cx="1352550" cy="601662"/>
              <a:chOff x="2571" y="1535"/>
              <a:chExt cx="1860" cy="1319"/>
            </a:xfrm>
          </p:grpSpPr>
          <p:grpSp>
            <p:nvGrpSpPr>
              <p:cNvPr id="34" name="Group 52"/>
              <p:cNvGrpSpPr>
                <a:grpSpLocks/>
              </p:cNvGrpSpPr>
              <p:nvPr/>
            </p:nvGrpSpPr>
            <p:grpSpPr bwMode="auto">
              <a:xfrm>
                <a:off x="2571" y="1535"/>
                <a:ext cx="1860" cy="1319"/>
                <a:chOff x="1882" y="1767"/>
                <a:chExt cx="1996" cy="1394"/>
              </a:xfrm>
            </p:grpSpPr>
            <p:sp>
              <p:nvSpPr>
                <p:cNvPr id="36" name="Freeform 53"/>
                <p:cNvSpPr>
                  <a:spLocks/>
                </p:cNvSpPr>
                <p:nvPr/>
              </p:nvSpPr>
              <p:spPr bwMode="auto">
                <a:xfrm>
                  <a:off x="1882" y="1767"/>
                  <a:ext cx="1043" cy="1391"/>
                </a:xfrm>
                <a:custGeom>
                  <a:avLst/>
                  <a:gdLst>
                    <a:gd name="T0" fmla="*/ 0 w 1043"/>
                    <a:gd name="T1" fmla="*/ 1391 h 1391"/>
                    <a:gd name="T2" fmla="*/ 408 w 1043"/>
                    <a:gd name="T3" fmla="*/ 1028 h 1391"/>
                    <a:gd name="T4" fmla="*/ 680 w 1043"/>
                    <a:gd name="T5" fmla="*/ 574 h 1391"/>
                    <a:gd name="T6" fmla="*/ 817 w 1043"/>
                    <a:gd name="T7" fmla="*/ 212 h 1391"/>
                    <a:gd name="T8" fmla="*/ 953 w 1043"/>
                    <a:gd name="T9" fmla="*/ 30 h 1391"/>
                    <a:gd name="T10" fmla="*/ 1043 w 1043"/>
                    <a:gd name="T11" fmla="*/ 30 h 139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43"/>
                    <a:gd name="T19" fmla="*/ 0 h 1391"/>
                    <a:gd name="T20" fmla="*/ 1043 w 1043"/>
                    <a:gd name="T21" fmla="*/ 1391 h 139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43" h="1391">
                      <a:moveTo>
                        <a:pt x="0" y="1391"/>
                      </a:moveTo>
                      <a:cubicBezTo>
                        <a:pt x="147" y="1277"/>
                        <a:pt x="295" y="1164"/>
                        <a:pt x="408" y="1028"/>
                      </a:cubicBezTo>
                      <a:cubicBezTo>
                        <a:pt x="521" y="892"/>
                        <a:pt x="612" y="710"/>
                        <a:pt x="680" y="574"/>
                      </a:cubicBezTo>
                      <a:cubicBezTo>
                        <a:pt x="748" y="438"/>
                        <a:pt x="771" y="303"/>
                        <a:pt x="817" y="212"/>
                      </a:cubicBezTo>
                      <a:cubicBezTo>
                        <a:pt x="863" y="121"/>
                        <a:pt x="916" y="60"/>
                        <a:pt x="953" y="30"/>
                      </a:cubicBezTo>
                      <a:cubicBezTo>
                        <a:pt x="990" y="0"/>
                        <a:pt x="1016" y="15"/>
                        <a:pt x="1043" y="30"/>
                      </a:cubicBezTo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7" name="Freeform 54"/>
                <p:cNvSpPr>
                  <a:spLocks/>
                </p:cNvSpPr>
                <p:nvPr/>
              </p:nvSpPr>
              <p:spPr bwMode="auto">
                <a:xfrm flipH="1">
                  <a:off x="2835" y="1770"/>
                  <a:ext cx="1043" cy="1391"/>
                </a:xfrm>
                <a:custGeom>
                  <a:avLst/>
                  <a:gdLst>
                    <a:gd name="T0" fmla="*/ 0 w 1043"/>
                    <a:gd name="T1" fmla="*/ 1391 h 1391"/>
                    <a:gd name="T2" fmla="*/ 408 w 1043"/>
                    <a:gd name="T3" fmla="*/ 1028 h 1391"/>
                    <a:gd name="T4" fmla="*/ 680 w 1043"/>
                    <a:gd name="T5" fmla="*/ 574 h 1391"/>
                    <a:gd name="T6" fmla="*/ 817 w 1043"/>
                    <a:gd name="T7" fmla="*/ 212 h 1391"/>
                    <a:gd name="T8" fmla="*/ 953 w 1043"/>
                    <a:gd name="T9" fmla="*/ 30 h 1391"/>
                    <a:gd name="T10" fmla="*/ 1043 w 1043"/>
                    <a:gd name="T11" fmla="*/ 30 h 139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43"/>
                    <a:gd name="T19" fmla="*/ 0 h 1391"/>
                    <a:gd name="T20" fmla="*/ 1043 w 1043"/>
                    <a:gd name="T21" fmla="*/ 1391 h 139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43" h="1391">
                      <a:moveTo>
                        <a:pt x="0" y="1391"/>
                      </a:moveTo>
                      <a:cubicBezTo>
                        <a:pt x="147" y="1277"/>
                        <a:pt x="295" y="1164"/>
                        <a:pt x="408" y="1028"/>
                      </a:cubicBezTo>
                      <a:cubicBezTo>
                        <a:pt x="521" y="892"/>
                        <a:pt x="612" y="710"/>
                        <a:pt x="680" y="574"/>
                      </a:cubicBezTo>
                      <a:cubicBezTo>
                        <a:pt x="748" y="438"/>
                        <a:pt x="771" y="303"/>
                        <a:pt x="817" y="212"/>
                      </a:cubicBezTo>
                      <a:cubicBezTo>
                        <a:pt x="863" y="121"/>
                        <a:pt x="916" y="60"/>
                        <a:pt x="953" y="30"/>
                      </a:cubicBezTo>
                      <a:cubicBezTo>
                        <a:pt x="990" y="0"/>
                        <a:pt x="1016" y="15"/>
                        <a:pt x="1043" y="30"/>
                      </a:cubicBezTo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35" name="Text Box 55"/>
              <p:cNvSpPr txBox="1">
                <a:spLocks noChangeArrowheads="1"/>
              </p:cNvSpPr>
              <p:nvPr/>
            </p:nvSpPr>
            <p:spPr bwMode="auto">
              <a:xfrm>
                <a:off x="3283" y="1673"/>
                <a:ext cx="412" cy="8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fr-CH" altLang="fr-FR" i="1" dirty="0"/>
                  <a:t>4</a:t>
                </a:r>
                <a:endParaRPr lang="fr-FR" altLang="fr-FR" i="1" dirty="0"/>
              </a:p>
            </p:txBody>
          </p:sp>
        </p:grpSp>
        <p:grpSp>
          <p:nvGrpSpPr>
            <p:cNvPr id="38" name="Group 46"/>
            <p:cNvGrpSpPr>
              <a:grpSpLocks/>
            </p:cNvGrpSpPr>
            <p:nvPr/>
          </p:nvGrpSpPr>
          <p:grpSpPr bwMode="auto">
            <a:xfrm>
              <a:off x="2024857" y="3581519"/>
              <a:ext cx="1352550" cy="601662"/>
              <a:chOff x="1437" y="1535"/>
              <a:chExt cx="1860" cy="1319"/>
            </a:xfrm>
          </p:grpSpPr>
          <p:grpSp>
            <p:nvGrpSpPr>
              <p:cNvPr id="39" name="Group 47"/>
              <p:cNvGrpSpPr>
                <a:grpSpLocks/>
              </p:cNvGrpSpPr>
              <p:nvPr/>
            </p:nvGrpSpPr>
            <p:grpSpPr bwMode="auto">
              <a:xfrm>
                <a:off x="1437" y="1535"/>
                <a:ext cx="1860" cy="1319"/>
                <a:chOff x="1882" y="1767"/>
                <a:chExt cx="1996" cy="1394"/>
              </a:xfrm>
            </p:grpSpPr>
            <p:sp>
              <p:nvSpPr>
                <p:cNvPr id="41" name="Freeform 48"/>
                <p:cNvSpPr>
                  <a:spLocks/>
                </p:cNvSpPr>
                <p:nvPr/>
              </p:nvSpPr>
              <p:spPr bwMode="auto">
                <a:xfrm>
                  <a:off x="1882" y="1767"/>
                  <a:ext cx="1043" cy="1391"/>
                </a:xfrm>
                <a:custGeom>
                  <a:avLst/>
                  <a:gdLst>
                    <a:gd name="T0" fmla="*/ 0 w 1043"/>
                    <a:gd name="T1" fmla="*/ 1391 h 1391"/>
                    <a:gd name="T2" fmla="*/ 408 w 1043"/>
                    <a:gd name="T3" fmla="*/ 1028 h 1391"/>
                    <a:gd name="T4" fmla="*/ 680 w 1043"/>
                    <a:gd name="T5" fmla="*/ 574 h 1391"/>
                    <a:gd name="T6" fmla="*/ 817 w 1043"/>
                    <a:gd name="T7" fmla="*/ 212 h 1391"/>
                    <a:gd name="T8" fmla="*/ 953 w 1043"/>
                    <a:gd name="T9" fmla="*/ 30 h 1391"/>
                    <a:gd name="T10" fmla="*/ 1043 w 1043"/>
                    <a:gd name="T11" fmla="*/ 30 h 139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43"/>
                    <a:gd name="T19" fmla="*/ 0 h 1391"/>
                    <a:gd name="T20" fmla="*/ 1043 w 1043"/>
                    <a:gd name="T21" fmla="*/ 1391 h 139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43" h="1391">
                      <a:moveTo>
                        <a:pt x="0" y="1391"/>
                      </a:moveTo>
                      <a:cubicBezTo>
                        <a:pt x="147" y="1277"/>
                        <a:pt x="295" y="1164"/>
                        <a:pt x="408" y="1028"/>
                      </a:cubicBezTo>
                      <a:cubicBezTo>
                        <a:pt x="521" y="892"/>
                        <a:pt x="612" y="710"/>
                        <a:pt x="680" y="574"/>
                      </a:cubicBezTo>
                      <a:cubicBezTo>
                        <a:pt x="748" y="438"/>
                        <a:pt x="771" y="303"/>
                        <a:pt x="817" y="212"/>
                      </a:cubicBezTo>
                      <a:cubicBezTo>
                        <a:pt x="863" y="121"/>
                        <a:pt x="916" y="60"/>
                        <a:pt x="953" y="30"/>
                      </a:cubicBezTo>
                      <a:cubicBezTo>
                        <a:pt x="990" y="0"/>
                        <a:pt x="1016" y="15"/>
                        <a:pt x="1043" y="30"/>
                      </a:cubicBezTo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2" name="Freeform 49"/>
                <p:cNvSpPr>
                  <a:spLocks/>
                </p:cNvSpPr>
                <p:nvPr/>
              </p:nvSpPr>
              <p:spPr bwMode="auto">
                <a:xfrm flipH="1">
                  <a:off x="2835" y="1770"/>
                  <a:ext cx="1043" cy="1391"/>
                </a:xfrm>
                <a:custGeom>
                  <a:avLst/>
                  <a:gdLst>
                    <a:gd name="T0" fmla="*/ 0 w 1043"/>
                    <a:gd name="T1" fmla="*/ 1391 h 1391"/>
                    <a:gd name="T2" fmla="*/ 408 w 1043"/>
                    <a:gd name="T3" fmla="*/ 1028 h 1391"/>
                    <a:gd name="T4" fmla="*/ 680 w 1043"/>
                    <a:gd name="T5" fmla="*/ 574 h 1391"/>
                    <a:gd name="T6" fmla="*/ 817 w 1043"/>
                    <a:gd name="T7" fmla="*/ 212 h 1391"/>
                    <a:gd name="T8" fmla="*/ 953 w 1043"/>
                    <a:gd name="T9" fmla="*/ 30 h 1391"/>
                    <a:gd name="T10" fmla="*/ 1043 w 1043"/>
                    <a:gd name="T11" fmla="*/ 30 h 139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43"/>
                    <a:gd name="T19" fmla="*/ 0 h 1391"/>
                    <a:gd name="T20" fmla="*/ 1043 w 1043"/>
                    <a:gd name="T21" fmla="*/ 1391 h 139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43" h="1391">
                      <a:moveTo>
                        <a:pt x="0" y="1391"/>
                      </a:moveTo>
                      <a:cubicBezTo>
                        <a:pt x="147" y="1277"/>
                        <a:pt x="295" y="1164"/>
                        <a:pt x="408" y="1028"/>
                      </a:cubicBezTo>
                      <a:cubicBezTo>
                        <a:pt x="521" y="892"/>
                        <a:pt x="612" y="710"/>
                        <a:pt x="680" y="574"/>
                      </a:cubicBezTo>
                      <a:cubicBezTo>
                        <a:pt x="748" y="438"/>
                        <a:pt x="771" y="303"/>
                        <a:pt x="817" y="212"/>
                      </a:cubicBezTo>
                      <a:cubicBezTo>
                        <a:pt x="863" y="121"/>
                        <a:pt x="916" y="60"/>
                        <a:pt x="953" y="30"/>
                      </a:cubicBezTo>
                      <a:cubicBezTo>
                        <a:pt x="990" y="0"/>
                        <a:pt x="1016" y="15"/>
                        <a:pt x="1043" y="30"/>
                      </a:cubicBezTo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40" name="Text Box 50"/>
              <p:cNvSpPr txBox="1">
                <a:spLocks noChangeArrowheads="1"/>
              </p:cNvSpPr>
              <p:nvPr/>
            </p:nvSpPr>
            <p:spPr bwMode="auto">
              <a:xfrm>
                <a:off x="2153" y="1673"/>
                <a:ext cx="413" cy="8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fr-CH" altLang="fr-FR" i="1" dirty="0"/>
                  <a:t>3</a:t>
                </a:r>
                <a:endParaRPr lang="fr-FR" altLang="fr-FR" i="1" dirty="0"/>
              </a:p>
            </p:txBody>
          </p:sp>
        </p:grpSp>
        <p:grpSp>
          <p:nvGrpSpPr>
            <p:cNvPr id="43" name="Group 40"/>
            <p:cNvGrpSpPr>
              <a:grpSpLocks/>
            </p:cNvGrpSpPr>
            <p:nvPr/>
          </p:nvGrpSpPr>
          <p:grpSpPr bwMode="auto">
            <a:xfrm>
              <a:off x="1608932" y="3581519"/>
              <a:ext cx="1352550" cy="601662"/>
              <a:chOff x="2571" y="1535"/>
              <a:chExt cx="1860" cy="1319"/>
            </a:xfrm>
          </p:grpSpPr>
          <p:grpSp>
            <p:nvGrpSpPr>
              <p:cNvPr id="44" name="Group 41"/>
              <p:cNvGrpSpPr>
                <a:grpSpLocks/>
              </p:cNvGrpSpPr>
              <p:nvPr/>
            </p:nvGrpSpPr>
            <p:grpSpPr bwMode="auto">
              <a:xfrm>
                <a:off x="2571" y="1535"/>
                <a:ext cx="1860" cy="1319"/>
                <a:chOff x="1882" y="1767"/>
                <a:chExt cx="1996" cy="1394"/>
              </a:xfrm>
            </p:grpSpPr>
            <p:sp>
              <p:nvSpPr>
                <p:cNvPr id="46" name="Freeform 42"/>
                <p:cNvSpPr>
                  <a:spLocks/>
                </p:cNvSpPr>
                <p:nvPr/>
              </p:nvSpPr>
              <p:spPr bwMode="auto">
                <a:xfrm>
                  <a:off x="1882" y="1767"/>
                  <a:ext cx="1043" cy="1391"/>
                </a:xfrm>
                <a:custGeom>
                  <a:avLst/>
                  <a:gdLst>
                    <a:gd name="T0" fmla="*/ 0 w 1043"/>
                    <a:gd name="T1" fmla="*/ 1391 h 1391"/>
                    <a:gd name="T2" fmla="*/ 408 w 1043"/>
                    <a:gd name="T3" fmla="*/ 1028 h 1391"/>
                    <a:gd name="T4" fmla="*/ 680 w 1043"/>
                    <a:gd name="T5" fmla="*/ 574 h 1391"/>
                    <a:gd name="T6" fmla="*/ 817 w 1043"/>
                    <a:gd name="T7" fmla="*/ 212 h 1391"/>
                    <a:gd name="T8" fmla="*/ 953 w 1043"/>
                    <a:gd name="T9" fmla="*/ 30 h 1391"/>
                    <a:gd name="T10" fmla="*/ 1043 w 1043"/>
                    <a:gd name="T11" fmla="*/ 30 h 139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43"/>
                    <a:gd name="T19" fmla="*/ 0 h 1391"/>
                    <a:gd name="T20" fmla="*/ 1043 w 1043"/>
                    <a:gd name="T21" fmla="*/ 1391 h 139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43" h="1391">
                      <a:moveTo>
                        <a:pt x="0" y="1391"/>
                      </a:moveTo>
                      <a:cubicBezTo>
                        <a:pt x="147" y="1277"/>
                        <a:pt x="295" y="1164"/>
                        <a:pt x="408" y="1028"/>
                      </a:cubicBezTo>
                      <a:cubicBezTo>
                        <a:pt x="521" y="892"/>
                        <a:pt x="612" y="710"/>
                        <a:pt x="680" y="574"/>
                      </a:cubicBezTo>
                      <a:cubicBezTo>
                        <a:pt x="748" y="438"/>
                        <a:pt x="771" y="303"/>
                        <a:pt x="817" y="212"/>
                      </a:cubicBezTo>
                      <a:cubicBezTo>
                        <a:pt x="863" y="121"/>
                        <a:pt x="916" y="60"/>
                        <a:pt x="953" y="30"/>
                      </a:cubicBezTo>
                      <a:cubicBezTo>
                        <a:pt x="990" y="0"/>
                        <a:pt x="1016" y="15"/>
                        <a:pt x="1043" y="30"/>
                      </a:cubicBezTo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" name="Freeform 43"/>
                <p:cNvSpPr>
                  <a:spLocks/>
                </p:cNvSpPr>
                <p:nvPr/>
              </p:nvSpPr>
              <p:spPr bwMode="auto">
                <a:xfrm flipH="1">
                  <a:off x="2835" y="1770"/>
                  <a:ext cx="1043" cy="1391"/>
                </a:xfrm>
                <a:custGeom>
                  <a:avLst/>
                  <a:gdLst>
                    <a:gd name="T0" fmla="*/ 0 w 1043"/>
                    <a:gd name="T1" fmla="*/ 1391 h 1391"/>
                    <a:gd name="T2" fmla="*/ 408 w 1043"/>
                    <a:gd name="T3" fmla="*/ 1028 h 1391"/>
                    <a:gd name="T4" fmla="*/ 680 w 1043"/>
                    <a:gd name="T5" fmla="*/ 574 h 1391"/>
                    <a:gd name="T6" fmla="*/ 817 w 1043"/>
                    <a:gd name="T7" fmla="*/ 212 h 1391"/>
                    <a:gd name="T8" fmla="*/ 953 w 1043"/>
                    <a:gd name="T9" fmla="*/ 30 h 1391"/>
                    <a:gd name="T10" fmla="*/ 1043 w 1043"/>
                    <a:gd name="T11" fmla="*/ 30 h 139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43"/>
                    <a:gd name="T19" fmla="*/ 0 h 1391"/>
                    <a:gd name="T20" fmla="*/ 1043 w 1043"/>
                    <a:gd name="T21" fmla="*/ 1391 h 139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43" h="1391">
                      <a:moveTo>
                        <a:pt x="0" y="1391"/>
                      </a:moveTo>
                      <a:cubicBezTo>
                        <a:pt x="147" y="1277"/>
                        <a:pt x="295" y="1164"/>
                        <a:pt x="408" y="1028"/>
                      </a:cubicBezTo>
                      <a:cubicBezTo>
                        <a:pt x="521" y="892"/>
                        <a:pt x="612" y="710"/>
                        <a:pt x="680" y="574"/>
                      </a:cubicBezTo>
                      <a:cubicBezTo>
                        <a:pt x="748" y="438"/>
                        <a:pt x="771" y="303"/>
                        <a:pt x="817" y="212"/>
                      </a:cubicBezTo>
                      <a:cubicBezTo>
                        <a:pt x="863" y="121"/>
                        <a:pt x="916" y="60"/>
                        <a:pt x="953" y="30"/>
                      </a:cubicBezTo>
                      <a:cubicBezTo>
                        <a:pt x="990" y="0"/>
                        <a:pt x="1016" y="15"/>
                        <a:pt x="1043" y="30"/>
                      </a:cubicBezTo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45" name="Text Box 44"/>
              <p:cNvSpPr txBox="1">
                <a:spLocks noChangeArrowheads="1"/>
              </p:cNvSpPr>
              <p:nvPr/>
            </p:nvSpPr>
            <p:spPr bwMode="auto">
              <a:xfrm>
                <a:off x="3283" y="1673"/>
                <a:ext cx="412" cy="8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fr-CH" altLang="fr-FR" i="1" dirty="0"/>
                  <a:t>2</a:t>
                </a:r>
                <a:endParaRPr lang="fr-FR" altLang="fr-FR" i="1" dirty="0"/>
              </a:p>
            </p:txBody>
          </p:sp>
        </p:grpSp>
        <p:grpSp>
          <p:nvGrpSpPr>
            <p:cNvPr id="48" name="Group 35"/>
            <p:cNvGrpSpPr>
              <a:grpSpLocks/>
            </p:cNvGrpSpPr>
            <p:nvPr/>
          </p:nvGrpSpPr>
          <p:grpSpPr bwMode="auto">
            <a:xfrm>
              <a:off x="1221582" y="3581519"/>
              <a:ext cx="1352550" cy="601662"/>
              <a:chOff x="1437" y="1535"/>
              <a:chExt cx="1860" cy="1319"/>
            </a:xfrm>
          </p:grpSpPr>
          <p:grpSp>
            <p:nvGrpSpPr>
              <p:cNvPr id="49" name="Group 36"/>
              <p:cNvGrpSpPr>
                <a:grpSpLocks/>
              </p:cNvGrpSpPr>
              <p:nvPr/>
            </p:nvGrpSpPr>
            <p:grpSpPr bwMode="auto">
              <a:xfrm>
                <a:off x="1437" y="1535"/>
                <a:ext cx="1860" cy="1319"/>
                <a:chOff x="1882" y="1767"/>
                <a:chExt cx="1996" cy="1394"/>
              </a:xfrm>
            </p:grpSpPr>
            <p:sp>
              <p:nvSpPr>
                <p:cNvPr id="51" name="Freeform 37"/>
                <p:cNvSpPr>
                  <a:spLocks/>
                </p:cNvSpPr>
                <p:nvPr/>
              </p:nvSpPr>
              <p:spPr bwMode="auto">
                <a:xfrm>
                  <a:off x="1882" y="1767"/>
                  <a:ext cx="1043" cy="1391"/>
                </a:xfrm>
                <a:custGeom>
                  <a:avLst/>
                  <a:gdLst>
                    <a:gd name="T0" fmla="*/ 0 w 1043"/>
                    <a:gd name="T1" fmla="*/ 1391 h 1391"/>
                    <a:gd name="T2" fmla="*/ 408 w 1043"/>
                    <a:gd name="T3" fmla="*/ 1028 h 1391"/>
                    <a:gd name="T4" fmla="*/ 680 w 1043"/>
                    <a:gd name="T5" fmla="*/ 574 h 1391"/>
                    <a:gd name="T6" fmla="*/ 817 w 1043"/>
                    <a:gd name="T7" fmla="*/ 212 h 1391"/>
                    <a:gd name="T8" fmla="*/ 953 w 1043"/>
                    <a:gd name="T9" fmla="*/ 30 h 1391"/>
                    <a:gd name="T10" fmla="*/ 1043 w 1043"/>
                    <a:gd name="T11" fmla="*/ 30 h 139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43"/>
                    <a:gd name="T19" fmla="*/ 0 h 1391"/>
                    <a:gd name="T20" fmla="*/ 1043 w 1043"/>
                    <a:gd name="T21" fmla="*/ 1391 h 139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43" h="1391">
                      <a:moveTo>
                        <a:pt x="0" y="1391"/>
                      </a:moveTo>
                      <a:cubicBezTo>
                        <a:pt x="147" y="1277"/>
                        <a:pt x="295" y="1164"/>
                        <a:pt x="408" y="1028"/>
                      </a:cubicBezTo>
                      <a:cubicBezTo>
                        <a:pt x="521" y="892"/>
                        <a:pt x="612" y="710"/>
                        <a:pt x="680" y="574"/>
                      </a:cubicBezTo>
                      <a:cubicBezTo>
                        <a:pt x="748" y="438"/>
                        <a:pt x="771" y="303"/>
                        <a:pt x="817" y="212"/>
                      </a:cubicBezTo>
                      <a:cubicBezTo>
                        <a:pt x="863" y="121"/>
                        <a:pt x="916" y="60"/>
                        <a:pt x="953" y="30"/>
                      </a:cubicBezTo>
                      <a:cubicBezTo>
                        <a:pt x="990" y="0"/>
                        <a:pt x="1016" y="15"/>
                        <a:pt x="1043" y="30"/>
                      </a:cubicBezTo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" name="Freeform 38"/>
                <p:cNvSpPr>
                  <a:spLocks/>
                </p:cNvSpPr>
                <p:nvPr/>
              </p:nvSpPr>
              <p:spPr bwMode="auto">
                <a:xfrm flipH="1">
                  <a:off x="2835" y="1770"/>
                  <a:ext cx="1043" cy="1391"/>
                </a:xfrm>
                <a:custGeom>
                  <a:avLst/>
                  <a:gdLst>
                    <a:gd name="T0" fmla="*/ 0 w 1043"/>
                    <a:gd name="T1" fmla="*/ 1391 h 1391"/>
                    <a:gd name="T2" fmla="*/ 408 w 1043"/>
                    <a:gd name="T3" fmla="*/ 1028 h 1391"/>
                    <a:gd name="T4" fmla="*/ 680 w 1043"/>
                    <a:gd name="T5" fmla="*/ 574 h 1391"/>
                    <a:gd name="T6" fmla="*/ 817 w 1043"/>
                    <a:gd name="T7" fmla="*/ 212 h 1391"/>
                    <a:gd name="T8" fmla="*/ 953 w 1043"/>
                    <a:gd name="T9" fmla="*/ 30 h 1391"/>
                    <a:gd name="T10" fmla="*/ 1043 w 1043"/>
                    <a:gd name="T11" fmla="*/ 30 h 139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43"/>
                    <a:gd name="T19" fmla="*/ 0 h 1391"/>
                    <a:gd name="T20" fmla="*/ 1043 w 1043"/>
                    <a:gd name="T21" fmla="*/ 1391 h 139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43" h="1391">
                      <a:moveTo>
                        <a:pt x="0" y="1391"/>
                      </a:moveTo>
                      <a:cubicBezTo>
                        <a:pt x="147" y="1277"/>
                        <a:pt x="295" y="1164"/>
                        <a:pt x="408" y="1028"/>
                      </a:cubicBezTo>
                      <a:cubicBezTo>
                        <a:pt x="521" y="892"/>
                        <a:pt x="612" y="710"/>
                        <a:pt x="680" y="574"/>
                      </a:cubicBezTo>
                      <a:cubicBezTo>
                        <a:pt x="748" y="438"/>
                        <a:pt x="771" y="303"/>
                        <a:pt x="817" y="212"/>
                      </a:cubicBezTo>
                      <a:cubicBezTo>
                        <a:pt x="863" y="121"/>
                        <a:pt x="916" y="60"/>
                        <a:pt x="953" y="30"/>
                      </a:cubicBezTo>
                      <a:cubicBezTo>
                        <a:pt x="990" y="0"/>
                        <a:pt x="1016" y="15"/>
                        <a:pt x="1043" y="30"/>
                      </a:cubicBezTo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50" name="Text Box 39"/>
              <p:cNvSpPr txBox="1">
                <a:spLocks noChangeArrowheads="1"/>
              </p:cNvSpPr>
              <p:nvPr/>
            </p:nvSpPr>
            <p:spPr bwMode="auto">
              <a:xfrm>
                <a:off x="2153" y="1673"/>
                <a:ext cx="413" cy="8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fr-CH" altLang="fr-FR" i="1" dirty="0"/>
                  <a:t>1</a:t>
                </a:r>
                <a:endParaRPr lang="fr-FR" altLang="fr-FR" i="1" dirty="0"/>
              </a:p>
            </p:txBody>
          </p:sp>
        </p:grpSp>
      </p:grpSp>
      <p:sp>
        <p:nvSpPr>
          <p:cNvPr id="53" name="Text Box 140"/>
          <p:cNvSpPr txBox="1">
            <a:spLocks noChangeArrowheads="1"/>
          </p:cNvSpPr>
          <p:nvPr/>
        </p:nvSpPr>
        <p:spPr bwMode="auto">
          <a:xfrm>
            <a:off x="6804025" y="4404122"/>
            <a:ext cx="18684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CH" altLang="fr-FR" dirty="0"/>
              <a:t>Mais productivité </a:t>
            </a:r>
            <a:endParaRPr lang="fr-FR" altLang="fr-FR" dirty="0"/>
          </a:p>
        </p:txBody>
      </p:sp>
      <p:sp>
        <p:nvSpPr>
          <p:cNvPr id="54" name="Line 141"/>
          <p:cNvSpPr>
            <a:spLocks noChangeShapeType="1"/>
          </p:cNvSpPr>
          <p:nvPr/>
        </p:nvSpPr>
        <p:spPr bwMode="auto">
          <a:xfrm>
            <a:off x="8676456" y="4411389"/>
            <a:ext cx="214561" cy="32610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5" name="Text Box 226"/>
          <p:cNvSpPr txBox="1">
            <a:spLocks noChangeArrowheads="1"/>
          </p:cNvSpPr>
          <p:nvPr/>
        </p:nvSpPr>
        <p:spPr bwMode="auto">
          <a:xfrm>
            <a:off x="1215232" y="1556792"/>
            <a:ext cx="4926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CH" altLang="fr-FR" sz="2000" b="1" dirty="0"/>
              <a:t>Augmentation du chevauchement des niches</a:t>
            </a:r>
            <a:endParaRPr lang="fr-FR" altLang="fr-FR" sz="2000" b="1" dirty="0"/>
          </a:p>
        </p:txBody>
      </p:sp>
      <p:sp>
        <p:nvSpPr>
          <p:cNvPr id="56" name="Text Box 227"/>
          <p:cNvSpPr txBox="1">
            <a:spLocks noChangeArrowheads="1"/>
          </p:cNvSpPr>
          <p:nvPr/>
        </p:nvSpPr>
        <p:spPr bwMode="auto">
          <a:xfrm>
            <a:off x="567532" y="1494880"/>
            <a:ext cx="365125" cy="51911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CH" altLang="fr-FR" sz="2800" b="1" dirty="0">
                <a:solidFill>
                  <a:schemeClr val="bg1"/>
                </a:solidFill>
              </a:rPr>
              <a:t>3</a:t>
            </a:r>
            <a:endParaRPr lang="fr-FR" altLang="fr-FR" sz="2800" b="1" dirty="0">
              <a:solidFill>
                <a:schemeClr val="bg1"/>
              </a:solidFill>
            </a:endParaRPr>
          </a:p>
        </p:txBody>
      </p:sp>
      <p:sp>
        <p:nvSpPr>
          <p:cNvPr id="57" name="Text Box 237"/>
          <p:cNvSpPr txBox="1">
            <a:spLocks noChangeArrowheads="1"/>
          </p:cNvSpPr>
          <p:nvPr/>
        </p:nvSpPr>
        <p:spPr bwMode="auto">
          <a:xfrm>
            <a:off x="6832600" y="4742259"/>
            <a:ext cx="21034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CH" altLang="fr-FR" dirty="0"/>
              <a:t>(« </a:t>
            </a:r>
            <a:r>
              <a:rPr lang="fr-CH" altLang="fr-FR" i="1" dirty="0" err="1"/>
              <a:t>species</a:t>
            </a:r>
            <a:r>
              <a:rPr lang="fr-CH" altLang="fr-FR" i="1" dirty="0"/>
              <a:t> </a:t>
            </a:r>
            <a:r>
              <a:rPr lang="fr-CH" altLang="fr-FR" i="1" dirty="0" err="1"/>
              <a:t>packing</a:t>
            </a:r>
            <a:r>
              <a:rPr lang="fr-CH" altLang="fr-FR" dirty="0"/>
              <a:t> »)</a:t>
            </a:r>
            <a:endParaRPr lang="fr-FR" altLang="fr-FR" dirty="0"/>
          </a:p>
        </p:txBody>
      </p:sp>
      <p:sp>
        <p:nvSpPr>
          <p:cNvPr id="58" name="Espace réservé du numéro de diapositive 29"/>
          <p:cNvSpPr>
            <a:spLocks noGrp="1"/>
          </p:cNvSpPr>
          <p:nvPr>
            <p:ph type="sldNum" sz="quarter" idx="12"/>
          </p:nvPr>
        </p:nvSpPr>
        <p:spPr>
          <a:xfrm>
            <a:off x="6553200" y="4818459"/>
            <a:ext cx="2133600" cy="365125"/>
          </a:xfrm>
        </p:spPr>
        <p:txBody>
          <a:bodyPr/>
          <a:lstStyle/>
          <a:p>
            <a:fld id="{8B45FC3C-8448-4664-9B4C-B670BD5BD9D2}" type="slidenum">
              <a:rPr lang="fr-FR" smtClean="0"/>
              <a:t>7</a:t>
            </a:fld>
            <a:endParaRPr lang="fr-FR"/>
          </a:p>
        </p:txBody>
      </p:sp>
      <p:sp>
        <p:nvSpPr>
          <p:cNvPr id="59" name="ZoneTexte 58"/>
          <p:cNvSpPr txBox="1"/>
          <p:nvPr/>
        </p:nvSpPr>
        <p:spPr>
          <a:xfrm>
            <a:off x="1636631" y="5445224"/>
            <a:ext cx="40439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dirty="0"/>
              <a:t>+ d’espèces + </a:t>
            </a:r>
            <a:r>
              <a:rPr lang="fr-CH" sz="2000" b="1" dirty="0"/>
              <a:t>généralistes</a:t>
            </a:r>
            <a:r>
              <a:rPr lang="fr-CH" sz="2000" dirty="0"/>
              <a:t> (</a:t>
            </a:r>
            <a:r>
              <a:rPr lang="fr-CH" sz="2000" dirty="0" err="1"/>
              <a:t>euryèces</a:t>
            </a:r>
            <a:r>
              <a:rPr lang="fr-CH" sz="2000" dirty="0"/>
              <a:t>)</a:t>
            </a:r>
          </a:p>
        </p:txBody>
      </p:sp>
      <p:sp>
        <p:nvSpPr>
          <p:cNvPr id="60" name="Flèche droite 59"/>
          <p:cNvSpPr/>
          <p:nvPr/>
        </p:nvSpPr>
        <p:spPr>
          <a:xfrm>
            <a:off x="1097541" y="5445224"/>
            <a:ext cx="326743" cy="40011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6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56443" y="863053"/>
            <a:ext cx="487363" cy="487363"/>
          </a:xfrm>
          <a:prstGeom prst="rect">
            <a:avLst/>
          </a:prstGeom>
        </p:spPr>
      </p:pic>
      <p:pic>
        <p:nvPicPr>
          <p:cNvPr id="63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739856" y="1438126"/>
            <a:ext cx="487363" cy="487363"/>
          </a:xfrm>
          <a:prstGeom prst="rect">
            <a:avLst/>
          </a:prstGeom>
        </p:spPr>
      </p:pic>
      <p:pic>
        <p:nvPicPr>
          <p:cNvPr id="64" name="Son enregistré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739856" y="2013992"/>
            <a:ext cx="487363" cy="487363"/>
          </a:xfrm>
          <a:prstGeom prst="rect">
            <a:avLst/>
          </a:prstGeom>
        </p:spPr>
      </p:pic>
      <p:pic>
        <p:nvPicPr>
          <p:cNvPr id="66" name="Son enregistré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738269" y="25100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43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4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264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624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8266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253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6519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3059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ChangeArrowheads="1"/>
          </p:cNvSpPr>
          <p:nvPr/>
        </p:nvSpPr>
        <p:spPr bwMode="auto">
          <a:xfrm>
            <a:off x="250825" y="260350"/>
            <a:ext cx="792162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fr-CH" altLang="fr-FR" sz="3200">
                <a:solidFill>
                  <a:srgbClr val="FF6600"/>
                </a:solidFill>
              </a:rPr>
              <a:t>Modèle simple de richesse basé sur la niche</a:t>
            </a:r>
            <a:endParaRPr lang="el-GR" altLang="fr-FR" sz="3200">
              <a:solidFill>
                <a:srgbClr val="FF6600"/>
              </a:solidFill>
            </a:endParaRPr>
          </a:p>
        </p:txBody>
      </p:sp>
      <p:sp>
        <p:nvSpPr>
          <p:cNvPr id="120940" name="Text Box 108"/>
          <p:cNvSpPr txBox="1">
            <a:spLocks noChangeArrowheads="1"/>
          </p:cNvSpPr>
          <p:nvPr/>
        </p:nvSpPr>
        <p:spPr bwMode="auto">
          <a:xfrm>
            <a:off x="1258888" y="1187450"/>
            <a:ext cx="5445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CH" altLang="fr-FR" sz="2000" b="1"/>
              <a:t>Augmentation de la saturation de la communauté</a:t>
            </a:r>
            <a:endParaRPr lang="fr-FR" altLang="fr-FR" sz="2000" b="1"/>
          </a:p>
        </p:txBody>
      </p:sp>
      <p:sp>
        <p:nvSpPr>
          <p:cNvPr id="120941" name="Text Box 109"/>
          <p:cNvSpPr txBox="1">
            <a:spLocks noChangeArrowheads="1"/>
          </p:cNvSpPr>
          <p:nvPr/>
        </p:nvSpPr>
        <p:spPr bwMode="auto">
          <a:xfrm>
            <a:off x="611188" y="1125538"/>
            <a:ext cx="365125" cy="51911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CH" altLang="fr-FR" sz="2800" b="1"/>
              <a:t>4</a:t>
            </a:r>
            <a:endParaRPr lang="fr-FR" altLang="fr-FR" sz="2800" b="1"/>
          </a:p>
        </p:txBody>
      </p:sp>
      <p:sp>
        <p:nvSpPr>
          <p:cNvPr id="120948" name="Line 116"/>
          <p:cNvSpPr>
            <a:spLocks noChangeShapeType="1"/>
          </p:cNvSpPr>
          <p:nvPr/>
        </p:nvSpPr>
        <p:spPr bwMode="auto">
          <a:xfrm flipH="1" flipV="1">
            <a:off x="631925" y="2216450"/>
            <a:ext cx="15875" cy="1168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20949" name="Line 117"/>
          <p:cNvSpPr>
            <a:spLocks noChangeShapeType="1"/>
          </p:cNvSpPr>
          <p:nvPr/>
        </p:nvSpPr>
        <p:spPr bwMode="auto">
          <a:xfrm>
            <a:off x="638175" y="3375225"/>
            <a:ext cx="6151563" cy="12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grpSp>
        <p:nvGrpSpPr>
          <p:cNvPr id="2" name="Group 118"/>
          <p:cNvGrpSpPr>
            <a:grpSpLocks/>
          </p:cNvGrpSpPr>
          <p:nvPr/>
        </p:nvGrpSpPr>
        <p:grpSpPr bwMode="auto">
          <a:xfrm>
            <a:off x="683568" y="2403475"/>
            <a:ext cx="1154757" cy="957263"/>
            <a:chOff x="1437" y="1535"/>
            <a:chExt cx="1860" cy="1319"/>
          </a:xfrm>
        </p:grpSpPr>
        <p:grpSp>
          <p:nvGrpSpPr>
            <p:cNvPr id="3" name="Group 119"/>
            <p:cNvGrpSpPr>
              <a:grpSpLocks/>
            </p:cNvGrpSpPr>
            <p:nvPr/>
          </p:nvGrpSpPr>
          <p:grpSpPr bwMode="auto">
            <a:xfrm>
              <a:off x="1437" y="1535"/>
              <a:ext cx="1860" cy="1319"/>
              <a:chOff x="1882" y="1767"/>
              <a:chExt cx="1996" cy="1394"/>
            </a:xfrm>
          </p:grpSpPr>
          <p:sp>
            <p:nvSpPr>
              <p:cNvPr id="127057" name="Freeform 120"/>
              <p:cNvSpPr>
                <a:spLocks/>
              </p:cNvSpPr>
              <p:nvPr/>
            </p:nvSpPr>
            <p:spPr bwMode="auto">
              <a:xfrm>
                <a:off x="1882" y="1767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7058" name="Freeform 121"/>
              <p:cNvSpPr>
                <a:spLocks/>
              </p:cNvSpPr>
              <p:nvPr/>
            </p:nvSpPr>
            <p:spPr bwMode="auto">
              <a:xfrm flipH="1">
                <a:off x="2835" y="1770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27056" name="Text Box 122"/>
            <p:cNvSpPr txBox="1">
              <a:spLocks noChangeArrowheads="1"/>
            </p:cNvSpPr>
            <p:nvPr/>
          </p:nvSpPr>
          <p:spPr bwMode="auto">
            <a:xfrm>
              <a:off x="2152" y="1933"/>
              <a:ext cx="553" cy="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fr-CH" altLang="fr-FR" i="1"/>
                <a:t>1</a:t>
              </a:r>
              <a:endParaRPr lang="fr-FR" altLang="fr-FR" i="1"/>
            </a:p>
          </p:txBody>
        </p:sp>
      </p:grpSp>
      <p:grpSp>
        <p:nvGrpSpPr>
          <p:cNvPr id="4" name="Group 129"/>
          <p:cNvGrpSpPr>
            <a:grpSpLocks/>
          </p:cNvGrpSpPr>
          <p:nvPr/>
        </p:nvGrpSpPr>
        <p:grpSpPr bwMode="auto">
          <a:xfrm>
            <a:off x="3435350" y="2403475"/>
            <a:ext cx="1001713" cy="957263"/>
            <a:chOff x="1437" y="1535"/>
            <a:chExt cx="1860" cy="1319"/>
          </a:xfrm>
        </p:grpSpPr>
        <p:grpSp>
          <p:nvGrpSpPr>
            <p:cNvPr id="5" name="Group 130"/>
            <p:cNvGrpSpPr>
              <a:grpSpLocks/>
            </p:cNvGrpSpPr>
            <p:nvPr/>
          </p:nvGrpSpPr>
          <p:grpSpPr bwMode="auto">
            <a:xfrm>
              <a:off x="1437" y="1535"/>
              <a:ext cx="1860" cy="1319"/>
              <a:chOff x="1882" y="1767"/>
              <a:chExt cx="1996" cy="1394"/>
            </a:xfrm>
          </p:grpSpPr>
          <p:sp>
            <p:nvSpPr>
              <p:cNvPr id="127053" name="Freeform 131"/>
              <p:cNvSpPr>
                <a:spLocks/>
              </p:cNvSpPr>
              <p:nvPr/>
            </p:nvSpPr>
            <p:spPr bwMode="auto">
              <a:xfrm>
                <a:off x="1882" y="1767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7054" name="Freeform 132"/>
              <p:cNvSpPr>
                <a:spLocks/>
              </p:cNvSpPr>
              <p:nvPr/>
            </p:nvSpPr>
            <p:spPr bwMode="auto">
              <a:xfrm flipH="1">
                <a:off x="2835" y="1770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27052" name="Text Box 133"/>
            <p:cNvSpPr txBox="1">
              <a:spLocks noChangeArrowheads="1"/>
            </p:cNvSpPr>
            <p:nvPr/>
          </p:nvSpPr>
          <p:spPr bwMode="auto">
            <a:xfrm>
              <a:off x="2153" y="1933"/>
              <a:ext cx="557" cy="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fr-CH" altLang="fr-FR" i="1"/>
                <a:t>3</a:t>
              </a:r>
              <a:endParaRPr lang="fr-FR" altLang="fr-FR" i="1"/>
            </a:p>
          </p:txBody>
        </p:sp>
      </p:grpSp>
      <p:grpSp>
        <p:nvGrpSpPr>
          <p:cNvPr id="6" name="Group 134"/>
          <p:cNvGrpSpPr>
            <a:grpSpLocks/>
          </p:cNvGrpSpPr>
          <p:nvPr/>
        </p:nvGrpSpPr>
        <p:grpSpPr bwMode="auto">
          <a:xfrm>
            <a:off x="3870325" y="2403475"/>
            <a:ext cx="1352550" cy="957263"/>
            <a:chOff x="2571" y="1535"/>
            <a:chExt cx="1860" cy="1319"/>
          </a:xfrm>
        </p:grpSpPr>
        <p:grpSp>
          <p:nvGrpSpPr>
            <p:cNvPr id="7" name="Group 135"/>
            <p:cNvGrpSpPr>
              <a:grpSpLocks/>
            </p:cNvGrpSpPr>
            <p:nvPr/>
          </p:nvGrpSpPr>
          <p:grpSpPr bwMode="auto">
            <a:xfrm>
              <a:off x="2571" y="1535"/>
              <a:ext cx="1860" cy="1319"/>
              <a:chOff x="1882" y="1767"/>
              <a:chExt cx="1996" cy="1394"/>
            </a:xfrm>
          </p:grpSpPr>
          <p:sp>
            <p:nvSpPr>
              <p:cNvPr id="127049" name="Freeform 136"/>
              <p:cNvSpPr>
                <a:spLocks/>
              </p:cNvSpPr>
              <p:nvPr/>
            </p:nvSpPr>
            <p:spPr bwMode="auto">
              <a:xfrm>
                <a:off x="1882" y="1767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7050" name="Freeform 137"/>
              <p:cNvSpPr>
                <a:spLocks/>
              </p:cNvSpPr>
              <p:nvPr/>
            </p:nvSpPr>
            <p:spPr bwMode="auto">
              <a:xfrm flipH="1">
                <a:off x="2835" y="1770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27048" name="Text Box 138"/>
            <p:cNvSpPr txBox="1">
              <a:spLocks noChangeArrowheads="1"/>
            </p:cNvSpPr>
            <p:nvPr/>
          </p:nvSpPr>
          <p:spPr bwMode="auto">
            <a:xfrm>
              <a:off x="3283" y="1933"/>
              <a:ext cx="412" cy="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fr-CH" altLang="fr-FR" i="1"/>
                <a:t>4</a:t>
              </a:r>
              <a:endParaRPr lang="fr-FR" altLang="fr-FR" i="1"/>
            </a:p>
          </p:txBody>
        </p:sp>
      </p:grpSp>
      <p:sp>
        <p:nvSpPr>
          <p:cNvPr id="120971" name="Freeform 139"/>
          <p:cNvSpPr>
            <a:spLocks/>
          </p:cNvSpPr>
          <p:nvPr/>
        </p:nvSpPr>
        <p:spPr bwMode="auto">
          <a:xfrm>
            <a:off x="3938588" y="3108325"/>
            <a:ext cx="463550" cy="238125"/>
          </a:xfrm>
          <a:custGeom>
            <a:avLst/>
            <a:gdLst>
              <a:gd name="T0" fmla="*/ 0 w 635"/>
              <a:gd name="T1" fmla="*/ 2147483646 h 280"/>
              <a:gd name="T2" fmla="*/ 2147483646 w 635"/>
              <a:gd name="T3" fmla="*/ 2147483646 h 280"/>
              <a:gd name="T4" fmla="*/ 2147483646 w 635"/>
              <a:gd name="T5" fmla="*/ 2147483646 h 280"/>
              <a:gd name="T6" fmla="*/ 2147483646 w 635"/>
              <a:gd name="T7" fmla="*/ 2147483646 h 280"/>
              <a:gd name="T8" fmla="*/ 2147483646 w 635"/>
              <a:gd name="T9" fmla="*/ 2147483646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35"/>
              <a:gd name="T16" fmla="*/ 0 h 280"/>
              <a:gd name="T17" fmla="*/ 635 w 635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35" h="280">
                <a:moveTo>
                  <a:pt x="0" y="280"/>
                </a:moveTo>
                <a:cubicBezTo>
                  <a:pt x="64" y="234"/>
                  <a:pt x="128" y="189"/>
                  <a:pt x="181" y="144"/>
                </a:cubicBezTo>
                <a:cubicBezTo>
                  <a:pt x="234" y="99"/>
                  <a:pt x="264" y="0"/>
                  <a:pt x="317" y="8"/>
                </a:cubicBezTo>
                <a:cubicBezTo>
                  <a:pt x="370" y="16"/>
                  <a:pt x="446" y="145"/>
                  <a:pt x="499" y="190"/>
                </a:cubicBezTo>
                <a:cubicBezTo>
                  <a:pt x="552" y="235"/>
                  <a:pt x="593" y="257"/>
                  <a:pt x="635" y="280"/>
                </a:cubicBezTo>
              </a:path>
            </a:pathLst>
          </a:custGeom>
          <a:solidFill>
            <a:srgbClr val="FF9900"/>
          </a:solidFill>
          <a:ln w="28575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0974" name="Text Box 142"/>
          <p:cNvSpPr txBox="1">
            <a:spLocks noChangeArrowheads="1"/>
          </p:cNvSpPr>
          <p:nvPr/>
        </p:nvSpPr>
        <p:spPr bwMode="auto">
          <a:xfrm>
            <a:off x="1077116" y="3322638"/>
            <a:ext cx="3080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CH" altLang="fr-FR" b="1">
                <a:solidFill>
                  <a:srgbClr val="66FF33"/>
                </a:solidFill>
              </a:rPr>
              <a:t>n</a:t>
            </a:r>
            <a:endParaRPr lang="fr-FR" altLang="fr-FR" b="1">
              <a:solidFill>
                <a:srgbClr val="66FF33"/>
              </a:solidFill>
            </a:endParaRPr>
          </a:p>
        </p:txBody>
      </p:sp>
      <p:sp>
        <p:nvSpPr>
          <p:cNvPr id="120975" name="Line 143"/>
          <p:cNvSpPr>
            <a:spLocks noChangeShapeType="1"/>
          </p:cNvSpPr>
          <p:nvPr/>
        </p:nvSpPr>
        <p:spPr bwMode="auto">
          <a:xfrm flipH="1">
            <a:off x="622300" y="3505200"/>
            <a:ext cx="504825" cy="11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20976" name="Line 144"/>
          <p:cNvSpPr>
            <a:spLocks noChangeShapeType="1"/>
          </p:cNvSpPr>
          <p:nvPr/>
        </p:nvSpPr>
        <p:spPr bwMode="auto">
          <a:xfrm>
            <a:off x="1320301" y="3505200"/>
            <a:ext cx="498475" cy="11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20977" name="Text Box 145"/>
          <p:cNvSpPr txBox="1">
            <a:spLocks noChangeArrowheads="1"/>
          </p:cNvSpPr>
          <p:nvPr/>
        </p:nvSpPr>
        <p:spPr bwMode="auto">
          <a:xfrm>
            <a:off x="5654675" y="3440113"/>
            <a:ext cx="13081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CH" altLang="fr-FR" dirty="0"/>
              <a:t>Ressource R</a:t>
            </a:r>
            <a:endParaRPr lang="fr-FR" altLang="fr-FR" dirty="0"/>
          </a:p>
        </p:txBody>
      </p:sp>
      <p:sp>
        <p:nvSpPr>
          <p:cNvPr id="120978" name="Text Box 146"/>
          <p:cNvSpPr txBox="1">
            <a:spLocks noChangeArrowheads="1"/>
          </p:cNvSpPr>
          <p:nvPr/>
        </p:nvSpPr>
        <p:spPr bwMode="auto">
          <a:xfrm rot="-5400000">
            <a:off x="-286544" y="2597945"/>
            <a:ext cx="12985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CH" altLang="fr-FR"/>
              <a:t>exploitation</a:t>
            </a:r>
            <a:endParaRPr lang="fr-FR" altLang="fr-FR"/>
          </a:p>
        </p:txBody>
      </p:sp>
      <p:grpSp>
        <p:nvGrpSpPr>
          <p:cNvPr id="8" name="Group 147"/>
          <p:cNvGrpSpPr>
            <a:grpSpLocks/>
          </p:cNvGrpSpPr>
          <p:nvPr/>
        </p:nvGrpSpPr>
        <p:grpSpPr bwMode="auto">
          <a:xfrm>
            <a:off x="2155825" y="2398713"/>
            <a:ext cx="906463" cy="957262"/>
            <a:chOff x="1437" y="1535"/>
            <a:chExt cx="1860" cy="1319"/>
          </a:xfrm>
        </p:grpSpPr>
        <p:grpSp>
          <p:nvGrpSpPr>
            <p:cNvPr id="9" name="Group 148"/>
            <p:cNvGrpSpPr>
              <a:grpSpLocks/>
            </p:cNvGrpSpPr>
            <p:nvPr/>
          </p:nvGrpSpPr>
          <p:grpSpPr bwMode="auto">
            <a:xfrm>
              <a:off x="1437" y="1535"/>
              <a:ext cx="1860" cy="1319"/>
              <a:chOff x="1882" y="1767"/>
              <a:chExt cx="1996" cy="1394"/>
            </a:xfrm>
          </p:grpSpPr>
          <p:sp>
            <p:nvSpPr>
              <p:cNvPr id="127045" name="Freeform 149"/>
              <p:cNvSpPr>
                <a:spLocks/>
              </p:cNvSpPr>
              <p:nvPr/>
            </p:nvSpPr>
            <p:spPr bwMode="auto">
              <a:xfrm>
                <a:off x="1882" y="1767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7046" name="Freeform 150"/>
              <p:cNvSpPr>
                <a:spLocks/>
              </p:cNvSpPr>
              <p:nvPr/>
            </p:nvSpPr>
            <p:spPr bwMode="auto">
              <a:xfrm flipH="1">
                <a:off x="2835" y="1770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27044" name="Text Box 151"/>
            <p:cNvSpPr txBox="1">
              <a:spLocks noChangeArrowheads="1"/>
            </p:cNvSpPr>
            <p:nvPr/>
          </p:nvSpPr>
          <p:spPr bwMode="auto">
            <a:xfrm>
              <a:off x="2154" y="1933"/>
              <a:ext cx="615" cy="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fr-CH" altLang="fr-FR" i="1"/>
                <a:t>2</a:t>
              </a:r>
              <a:endParaRPr lang="fr-FR" altLang="fr-FR" i="1"/>
            </a:p>
          </p:txBody>
        </p:sp>
      </p:grpSp>
      <p:sp>
        <p:nvSpPr>
          <p:cNvPr id="120984" name="Line 152"/>
          <p:cNvSpPr>
            <a:spLocks noChangeShapeType="1"/>
          </p:cNvSpPr>
          <p:nvPr/>
        </p:nvSpPr>
        <p:spPr bwMode="auto">
          <a:xfrm flipH="1" flipV="1">
            <a:off x="644525" y="4720155"/>
            <a:ext cx="15875" cy="1168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20985" name="Line 153"/>
          <p:cNvSpPr>
            <a:spLocks noChangeShapeType="1"/>
          </p:cNvSpPr>
          <p:nvPr/>
        </p:nvSpPr>
        <p:spPr bwMode="auto">
          <a:xfrm>
            <a:off x="649288" y="5899667"/>
            <a:ext cx="6162675" cy="111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grpSp>
        <p:nvGrpSpPr>
          <p:cNvPr id="10" name="Group 154"/>
          <p:cNvGrpSpPr>
            <a:grpSpLocks/>
          </p:cNvGrpSpPr>
          <p:nvPr/>
        </p:nvGrpSpPr>
        <p:grpSpPr bwMode="auto">
          <a:xfrm>
            <a:off x="705250" y="4913313"/>
            <a:ext cx="1057275" cy="957262"/>
            <a:chOff x="1437" y="1535"/>
            <a:chExt cx="1860" cy="1319"/>
          </a:xfrm>
        </p:grpSpPr>
        <p:grpSp>
          <p:nvGrpSpPr>
            <p:cNvPr id="11" name="Group 155"/>
            <p:cNvGrpSpPr>
              <a:grpSpLocks/>
            </p:cNvGrpSpPr>
            <p:nvPr/>
          </p:nvGrpSpPr>
          <p:grpSpPr bwMode="auto">
            <a:xfrm>
              <a:off x="1437" y="1535"/>
              <a:ext cx="1860" cy="1319"/>
              <a:chOff x="1882" y="1767"/>
              <a:chExt cx="1996" cy="1394"/>
            </a:xfrm>
          </p:grpSpPr>
          <p:sp>
            <p:nvSpPr>
              <p:cNvPr id="127041" name="Freeform 156"/>
              <p:cNvSpPr>
                <a:spLocks/>
              </p:cNvSpPr>
              <p:nvPr/>
            </p:nvSpPr>
            <p:spPr bwMode="auto">
              <a:xfrm>
                <a:off x="1882" y="1767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7042" name="Freeform 157"/>
              <p:cNvSpPr>
                <a:spLocks/>
              </p:cNvSpPr>
              <p:nvPr/>
            </p:nvSpPr>
            <p:spPr bwMode="auto">
              <a:xfrm flipH="1">
                <a:off x="2835" y="1770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27040" name="Text Box 158"/>
            <p:cNvSpPr txBox="1">
              <a:spLocks noChangeArrowheads="1"/>
            </p:cNvSpPr>
            <p:nvPr/>
          </p:nvSpPr>
          <p:spPr bwMode="auto">
            <a:xfrm>
              <a:off x="2152" y="1933"/>
              <a:ext cx="528" cy="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fr-CH" altLang="fr-FR" i="1"/>
                <a:t>1</a:t>
              </a:r>
              <a:endParaRPr lang="fr-FR" altLang="fr-FR" i="1"/>
            </a:p>
          </p:txBody>
        </p:sp>
      </p:grpSp>
      <p:grpSp>
        <p:nvGrpSpPr>
          <p:cNvPr id="12" name="Group 159"/>
          <p:cNvGrpSpPr>
            <a:grpSpLocks/>
          </p:cNvGrpSpPr>
          <p:nvPr/>
        </p:nvGrpSpPr>
        <p:grpSpPr bwMode="auto">
          <a:xfrm>
            <a:off x="1452563" y="4913313"/>
            <a:ext cx="1057275" cy="957262"/>
            <a:chOff x="2571" y="1535"/>
            <a:chExt cx="1860" cy="1319"/>
          </a:xfrm>
        </p:grpSpPr>
        <p:grpSp>
          <p:nvGrpSpPr>
            <p:cNvPr id="13" name="Group 160"/>
            <p:cNvGrpSpPr>
              <a:grpSpLocks/>
            </p:cNvGrpSpPr>
            <p:nvPr/>
          </p:nvGrpSpPr>
          <p:grpSpPr bwMode="auto">
            <a:xfrm>
              <a:off x="2571" y="1535"/>
              <a:ext cx="1860" cy="1319"/>
              <a:chOff x="1882" y="1767"/>
              <a:chExt cx="1996" cy="1394"/>
            </a:xfrm>
          </p:grpSpPr>
          <p:sp>
            <p:nvSpPr>
              <p:cNvPr id="127037" name="Freeform 161"/>
              <p:cNvSpPr>
                <a:spLocks/>
              </p:cNvSpPr>
              <p:nvPr/>
            </p:nvSpPr>
            <p:spPr bwMode="auto">
              <a:xfrm>
                <a:off x="1882" y="1767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7038" name="Freeform 162"/>
              <p:cNvSpPr>
                <a:spLocks/>
              </p:cNvSpPr>
              <p:nvPr/>
            </p:nvSpPr>
            <p:spPr bwMode="auto">
              <a:xfrm flipH="1">
                <a:off x="2835" y="1770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27036" name="Text Box 163"/>
            <p:cNvSpPr txBox="1">
              <a:spLocks noChangeArrowheads="1"/>
            </p:cNvSpPr>
            <p:nvPr/>
          </p:nvSpPr>
          <p:spPr bwMode="auto">
            <a:xfrm>
              <a:off x="3283" y="1933"/>
              <a:ext cx="528" cy="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fr-CH" altLang="fr-FR" i="1"/>
                <a:t>2</a:t>
              </a:r>
              <a:endParaRPr lang="fr-FR" altLang="fr-FR" i="1"/>
            </a:p>
          </p:txBody>
        </p:sp>
      </p:grpSp>
      <p:grpSp>
        <p:nvGrpSpPr>
          <p:cNvPr id="14" name="Group 165"/>
          <p:cNvGrpSpPr>
            <a:grpSpLocks/>
          </p:cNvGrpSpPr>
          <p:nvPr/>
        </p:nvGrpSpPr>
        <p:grpSpPr bwMode="auto">
          <a:xfrm>
            <a:off x="2301875" y="4913313"/>
            <a:ext cx="1057275" cy="957262"/>
            <a:chOff x="1437" y="1535"/>
            <a:chExt cx="1860" cy="1319"/>
          </a:xfrm>
        </p:grpSpPr>
        <p:grpSp>
          <p:nvGrpSpPr>
            <p:cNvPr id="15" name="Group 166"/>
            <p:cNvGrpSpPr>
              <a:grpSpLocks/>
            </p:cNvGrpSpPr>
            <p:nvPr/>
          </p:nvGrpSpPr>
          <p:grpSpPr bwMode="auto">
            <a:xfrm>
              <a:off x="1437" y="1535"/>
              <a:ext cx="1860" cy="1319"/>
              <a:chOff x="1882" y="1767"/>
              <a:chExt cx="1996" cy="1394"/>
            </a:xfrm>
          </p:grpSpPr>
          <p:sp>
            <p:nvSpPr>
              <p:cNvPr id="127033" name="Freeform 167"/>
              <p:cNvSpPr>
                <a:spLocks/>
              </p:cNvSpPr>
              <p:nvPr/>
            </p:nvSpPr>
            <p:spPr bwMode="auto">
              <a:xfrm>
                <a:off x="1882" y="1767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7034" name="Freeform 168"/>
              <p:cNvSpPr>
                <a:spLocks/>
              </p:cNvSpPr>
              <p:nvPr/>
            </p:nvSpPr>
            <p:spPr bwMode="auto">
              <a:xfrm flipH="1">
                <a:off x="2835" y="1770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27032" name="Text Box 169"/>
            <p:cNvSpPr txBox="1">
              <a:spLocks noChangeArrowheads="1"/>
            </p:cNvSpPr>
            <p:nvPr/>
          </p:nvSpPr>
          <p:spPr bwMode="auto">
            <a:xfrm>
              <a:off x="2152" y="1933"/>
              <a:ext cx="528" cy="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fr-CH" altLang="fr-FR" i="1"/>
                <a:t>3</a:t>
              </a:r>
              <a:endParaRPr lang="fr-FR" altLang="fr-FR" i="1"/>
            </a:p>
          </p:txBody>
        </p:sp>
      </p:grpSp>
      <p:grpSp>
        <p:nvGrpSpPr>
          <p:cNvPr id="16" name="Group 170"/>
          <p:cNvGrpSpPr>
            <a:grpSpLocks/>
          </p:cNvGrpSpPr>
          <p:nvPr/>
        </p:nvGrpSpPr>
        <p:grpSpPr bwMode="auto">
          <a:xfrm>
            <a:off x="3087688" y="4913313"/>
            <a:ext cx="1057275" cy="957262"/>
            <a:chOff x="2571" y="1535"/>
            <a:chExt cx="1860" cy="1319"/>
          </a:xfrm>
        </p:grpSpPr>
        <p:grpSp>
          <p:nvGrpSpPr>
            <p:cNvPr id="17" name="Group 171"/>
            <p:cNvGrpSpPr>
              <a:grpSpLocks/>
            </p:cNvGrpSpPr>
            <p:nvPr/>
          </p:nvGrpSpPr>
          <p:grpSpPr bwMode="auto">
            <a:xfrm>
              <a:off x="2571" y="1535"/>
              <a:ext cx="1860" cy="1319"/>
              <a:chOff x="1882" y="1767"/>
              <a:chExt cx="1996" cy="1394"/>
            </a:xfrm>
          </p:grpSpPr>
          <p:sp>
            <p:nvSpPr>
              <p:cNvPr id="127029" name="Freeform 172"/>
              <p:cNvSpPr>
                <a:spLocks/>
              </p:cNvSpPr>
              <p:nvPr/>
            </p:nvSpPr>
            <p:spPr bwMode="auto">
              <a:xfrm>
                <a:off x="1882" y="1767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7030" name="Freeform 173"/>
              <p:cNvSpPr>
                <a:spLocks/>
              </p:cNvSpPr>
              <p:nvPr/>
            </p:nvSpPr>
            <p:spPr bwMode="auto">
              <a:xfrm flipH="1">
                <a:off x="2835" y="1770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27028" name="Text Box 174"/>
            <p:cNvSpPr txBox="1">
              <a:spLocks noChangeArrowheads="1"/>
            </p:cNvSpPr>
            <p:nvPr/>
          </p:nvSpPr>
          <p:spPr bwMode="auto">
            <a:xfrm>
              <a:off x="3283" y="1933"/>
              <a:ext cx="528" cy="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fr-CH" altLang="fr-FR" i="1"/>
                <a:t>4</a:t>
              </a:r>
              <a:endParaRPr lang="fr-FR" altLang="fr-FR" i="1"/>
            </a:p>
          </p:txBody>
        </p:sp>
      </p:grpSp>
      <p:sp>
        <p:nvSpPr>
          <p:cNvPr id="121008" name="Freeform 176"/>
          <p:cNvSpPr>
            <a:spLocks/>
          </p:cNvSpPr>
          <p:nvPr/>
        </p:nvSpPr>
        <p:spPr bwMode="auto">
          <a:xfrm>
            <a:off x="2317750" y="5800925"/>
            <a:ext cx="179388" cy="69850"/>
          </a:xfrm>
          <a:custGeom>
            <a:avLst/>
            <a:gdLst>
              <a:gd name="T0" fmla="*/ 0 w 635"/>
              <a:gd name="T1" fmla="*/ 2147483646 h 280"/>
              <a:gd name="T2" fmla="*/ 2147483646 w 635"/>
              <a:gd name="T3" fmla="*/ 2147483646 h 280"/>
              <a:gd name="T4" fmla="*/ 2147483646 w 635"/>
              <a:gd name="T5" fmla="*/ 2147483646 h 280"/>
              <a:gd name="T6" fmla="*/ 2147483646 w 635"/>
              <a:gd name="T7" fmla="*/ 2147483646 h 280"/>
              <a:gd name="T8" fmla="*/ 2147483646 w 635"/>
              <a:gd name="T9" fmla="*/ 2147483646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35"/>
              <a:gd name="T16" fmla="*/ 0 h 280"/>
              <a:gd name="T17" fmla="*/ 635 w 635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35" h="280">
                <a:moveTo>
                  <a:pt x="0" y="280"/>
                </a:moveTo>
                <a:cubicBezTo>
                  <a:pt x="64" y="234"/>
                  <a:pt x="128" y="189"/>
                  <a:pt x="181" y="144"/>
                </a:cubicBezTo>
                <a:cubicBezTo>
                  <a:pt x="234" y="99"/>
                  <a:pt x="264" y="0"/>
                  <a:pt x="317" y="8"/>
                </a:cubicBezTo>
                <a:cubicBezTo>
                  <a:pt x="370" y="16"/>
                  <a:pt x="446" y="145"/>
                  <a:pt x="499" y="190"/>
                </a:cubicBezTo>
                <a:cubicBezTo>
                  <a:pt x="552" y="235"/>
                  <a:pt x="593" y="257"/>
                  <a:pt x="635" y="280"/>
                </a:cubicBezTo>
              </a:path>
            </a:pathLst>
          </a:custGeom>
          <a:solidFill>
            <a:srgbClr val="FF9900"/>
          </a:solidFill>
          <a:ln w="28575">
            <a:noFill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1009" name="Text Box 177"/>
          <p:cNvSpPr txBox="1">
            <a:spLocks noChangeArrowheads="1"/>
          </p:cNvSpPr>
          <p:nvPr/>
        </p:nvSpPr>
        <p:spPr bwMode="auto">
          <a:xfrm>
            <a:off x="1644650" y="5510213"/>
            <a:ext cx="304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CH" altLang="fr-FR"/>
              <a:t>o</a:t>
            </a:r>
            <a:endParaRPr lang="fr-FR" altLang="fr-FR"/>
          </a:p>
        </p:txBody>
      </p:sp>
      <p:sp>
        <p:nvSpPr>
          <p:cNvPr id="121010" name="Text Box 178"/>
          <p:cNvSpPr txBox="1">
            <a:spLocks noChangeArrowheads="1"/>
          </p:cNvSpPr>
          <p:nvPr/>
        </p:nvSpPr>
        <p:spPr bwMode="auto">
          <a:xfrm>
            <a:off x="1086438" y="5832475"/>
            <a:ext cx="3080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CH" altLang="fr-FR" b="1">
                <a:solidFill>
                  <a:srgbClr val="66FF33"/>
                </a:solidFill>
              </a:rPr>
              <a:t>n</a:t>
            </a:r>
            <a:endParaRPr lang="fr-FR" altLang="fr-FR" b="1">
              <a:solidFill>
                <a:srgbClr val="66FF33"/>
              </a:solidFill>
            </a:endParaRPr>
          </a:p>
        </p:txBody>
      </p:sp>
      <p:sp>
        <p:nvSpPr>
          <p:cNvPr id="121011" name="Line 179"/>
          <p:cNvSpPr>
            <a:spLocks noChangeShapeType="1"/>
          </p:cNvSpPr>
          <p:nvPr/>
        </p:nvSpPr>
        <p:spPr bwMode="auto">
          <a:xfrm flipH="1">
            <a:off x="644525" y="6015038"/>
            <a:ext cx="504825" cy="11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21012" name="Line 180"/>
          <p:cNvSpPr>
            <a:spLocks noChangeShapeType="1"/>
          </p:cNvSpPr>
          <p:nvPr/>
        </p:nvSpPr>
        <p:spPr bwMode="auto">
          <a:xfrm>
            <a:off x="1350531" y="6015038"/>
            <a:ext cx="498475" cy="11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21013" name="Text Box 181"/>
          <p:cNvSpPr txBox="1">
            <a:spLocks noChangeArrowheads="1"/>
          </p:cNvSpPr>
          <p:nvPr/>
        </p:nvSpPr>
        <p:spPr bwMode="auto">
          <a:xfrm>
            <a:off x="5649913" y="5942013"/>
            <a:ext cx="13081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CH" altLang="fr-FR"/>
              <a:t>Ressource R</a:t>
            </a:r>
            <a:endParaRPr lang="fr-FR" altLang="fr-FR"/>
          </a:p>
        </p:txBody>
      </p:sp>
      <p:sp>
        <p:nvSpPr>
          <p:cNvPr id="121014" name="Text Box 182"/>
          <p:cNvSpPr txBox="1">
            <a:spLocks noChangeArrowheads="1"/>
          </p:cNvSpPr>
          <p:nvPr/>
        </p:nvSpPr>
        <p:spPr bwMode="auto">
          <a:xfrm rot="-5400000">
            <a:off x="-264319" y="5107782"/>
            <a:ext cx="12985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CH" altLang="fr-FR"/>
              <a:t>exploitation</a:t>
            </a:r>
            <a:endParaRPr lang="fr-FR" altLang="fr-FR"/>
          </a:p>
        </p:txBody>
      </p:sp>
      <p:grpSp>
        <p:nvGrpSpPr>
          <p:cNvPr id="18" name="Group 183"/>
          <p:cNvGrpSpPr>
            <a:grpSpLocks/>
          </p:cNvGrpSpPr>
          <p:nvPr/>
        </p:nvGrpSpPr>
        <p:grpSpPr bwMode="auto">
          <a:xfrm>
            <a:off x="3894338" y="4941888"/>
            <a:ext cx="1057275" cy="957262"/>
            <a:chOff x="2571" y="1535"/>
            <a:chExt cx="1860" cy="1319"/>
          </a:xfrm>
        </p:grpSpPr>
        <p:grpSp>
          <p:nvGrpSpPr>
            <p:cNvPr id="19" name="Group 184"/>
            <p:cNvGrpSpPr>
              <a:grpSpLocks/>
            </p:cNvGrpSpPr>
            <p:nvPr/>
          </p:nvGrpSpPr>
          <p:grpSpPr bwMode="auto">
            <a:xfrm>
              <a:off x="2571" y="1535"/>
              <a:ext cx="1860" cy="1319"/>
              <a:chOff x="1882" y="1767"/>
              <a:chExt cx="1996" cy="1394"/>
            </a:xfrm>
          </p:grpSpPr>
          <p:sp>
            <p:nvSpPr>
              <p:cNvPr id="127025" name="Freeform 185"/>
              <p:cNvSpPr>
                <a:spLocks/>
              </p:cNvSpPr>
              <p:nvPr/>
            </p:nvSpPr>
            <p:spPr bwMode="auto">
              <a:xfrm>
                <a:off x="1882" y="1767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7026" name="Freeform 186"/>
              <p:cNvSpPr>
                <a:spLocks/>
              </p:cNvSpPr>
              <p:nvPr/>
            </p:nvSpPr>
            <p:spPr bwMode="auto">
              <a:xfrm flipH="1">
                <a:off x="2835" y="1770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27024" name="Text Box 187"/>
            <p:cNvSpPr txBox="1">
              <a:spLocks noChangeArrowheads="1"/>
            </p:cNvSpPr>
            <p:nvPr/>
          </p:nvSpPr>
          <p:spPr bwMode="auto">
            <a:xfrm>
              <a:off x="3283" y="1933"/>
              <a:ext cx="528" cy="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fr-CH" altLang="fr-FR" i="1"/>
                <a:t>5</a:t>
              </a:r>
              <a:endParaRPr lang="fr-FR" altLang="fr-FR" i="1"/>
            </a:p>
          </p:txBody>
        </p:sp>
      </p:grpSp>
      <p:grpSp>
        <p:nvGrpSpPr>
          <p:cNvPr id="20" name="Group 189"/>
          <p:cNvGrpSpPr>
            <a:grpSpLocks/>
          </p:cNvGrpSpPr>
          <p:nvPr/>
        </p:nvGrpSpPr>
        <p:grpSpPr bwMode="auto">
          <a:xfrm>
            <a:off x="4695525" y="4941888"/>
            <a:ext cx="1057275" cy="957262"/>
            <a:chOff x="1437" y="1535"/>
            <a:chExt cx="1860" cy="1319"/>
          </a:xfrm>
        </p:grpSpPr>
        <p:grpSp>
          <p:nvGrpSpPr>
            <p:cNvPr id="21" name="Group 190"/>
            <p:cNvGrpSpPr>
              <a:grpSpLocks/>
            </p:cNvGrpSpPr>
            <p:nvPr/>
          </p:nvGrpSpPr>
          <p:grpSpPr bwMode="auto">
            <a:xfrm>
              <a:off x="1437" y="1535"/>
              <a:ext cx="1860" cy="1319"/>
              <a:chOff x="1882" y="1767"/>
              <a:chExt cx="1996" cy="1394"/>
            </a:xfrm>
          </p:grpSpPr>
          <p:sp>
            <p:nvSpPr>
              <p:cNvPr id="127021" name="Freeform 191"/>
              <p:cNvSpPr>
                <a:spLocks/>
              </p:cNvSpPr>
              <p:nvPr/>
            </p:nvSpPr>
            <p:spPr bwMode="auto">
              <a:xfrm>
                <a:off x="1882" y="1767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7022" name="Freeform 192"/>
              <p:cNvSpPr>
                <a:spLocks/>
              </p:cNvSpPr>
              <p:nvPr/>
            </p:nvSpPr>
            <p:spPr bwMode="auto">
              <a:xfrm flipH="1">
                <a:off x="2835" y="1770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27020" name="Text Box 193"/>
            <p:cNvSpPr txBox="1">
              <a:spLocks noChangeArrowheads="1"/>
            </p:cNvSpPr>
            <p:nvPr/>
          </p:nvSpPr>
          <p:spPr bwMode="auto">
            <a:xfrm>
              <a:off x="2152" y="1933"/>
              <a:ext cx="528" cy="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fr-CH" altLang="fr-FR" i="1"/>
                <a:t>6</a:t>
              </a:r>
              <a:endParaRPr lang="fr-FR" altLang="fr-FR" i="1"/>
            </a:p>
          </p:txBody>
        </p:sp>
      </p:grpSp>
      <p:grpSp>
        <p:nvGrpSpPr>
          <p:cNvPr id="22" name="Group 203"/>
          <p:cNvGrpSpPr>
            <a:grpSpLocks/>
          </p:cNvGrpSpPr>
          <p:nvPr/>
        </p:nvGrpSpPr>
        <p:grpSpPr bwMode="auto">
          <a:xfrm>
            <a:off x="5483225" y="4930775"/>
            <a:ext cx="1057275" cy="957263"/>
            <a:chOff x="1437" y="1535"/>
            <a:chExt cx="1860" cy="1319"/>
          </a:xfrm>
        </p:grpSpPr>
        <p:grpSp>
          <p:nvGrpSpPr>
            <p:cNvPr id="23" name="Group 204"/>
            <p:cNvGrpSpPr>
              <a:grpSpLocks/>
            </p:cNvGrpSpPr>
            <p:nvPr/>
          </p:nvGrpSpPr>
          <p:grpSpPr bwMode="auto">
            <a:xfrm>
              <a:off x="1437" y="1535"/>
              <a:ext cx="1860" cy="1319"/>
              <a:chOff x="1882" y="1767"/>
              <a:chExt cx="1996" cy="1394"/>
            </a:xfrm>
          </p:grpSpPr>
          <p:sp>
            <p:nvSpPr>
              <p:cNvPr id="127017" name="Freeform 205"/>
              <p:cNvSpPr>
                <a:spLocks/>
              </p:cNvSpPr>
              <p:nvPr/>
            </p:nvSpPr>
            <p:spPr bwMode="auto">
              <a:xfrm>
                <a:off x="1882" y="1767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7018" name="Freeform 206"/>
              <p:cNvSpPr>
                <a:spLocks/>
              </p:cNvSpPr>
              <p:nvPr/>
            </p:nvSpPr>
            <p:spPr bwMode="auto">
              <a:xfrm flipH="1">
                <a:off x="2835" y="1770"/>
                <a:ext cx="1043" cy="1391"/>
              </a:xfrm>
              <a:custGeom>
                <a:avLst/>
                <a:gdLst>
                  <a:gd name="T0" fmla="*/ 0 w 1043"/>
                  <a:gd name="T1" fmla="*/ 1391 h 1391"/>
                  <a:gd name="T2" fmla="*/ 408 w 1043"/>
                  <a:gd name="T3" fmla="*/ 1028 h 1391"/>
                  <a:gd name="T4" fmla="*/ 680 w 1043"/>
                  <a:gd name="T5" fmla="*/ 574 h 1391"/>
                  <a:gd name="T6" fmla="*/ 817 w 1043"/>
                  <a:gd name="T7" fmla="*/ 212 h 1391"/>
                  <a:gd name="T8" fmla="*/ 953 w 1043"/>
                  <a:gd name="T9" fmla="*/ 30 h 1391"/>
                  <a:gd name="T10" fmla="*/ 1043 w 1043"/>
                  <a:gd name="T11" fmla="*/ 30 h 1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"/>
                  <a:gd name="T19" fmla="*/ 0 h 1391"/>
                  <a:gd name="T20" fmla="*/ 1043 w 1043"/>
                  <a:gd name="T21" fmla="*/ 1391 h 1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" h="1391">
                    <a:moveTo>
                      <a:pt x="0" y="1391"/>
                    </a:moveTo>
                    <a:cubicBezTo>
                      <a:pt x="147" y="1277"/>
                      <a:pt x="295" y="1164"/>
                      <a:pt x="408" y="1028"/>
                    </a:cubicBezTo>
                    <a:cubicBezTo>
                      <a:pt x="521" y="892"/>
                      <a:pt x="612" y="710"/>
                      <a:pt x="680" y="574"/>
                    </a:cubicBezTo>
                    <a:cubicBezTo>
                      <a:pt x="748" y="438"/>
                      <a:pt x="771" y="303"/>
                      <a:pt x="817" y="212"/>
                    </a:cubicBezTo>
                    <a:cubicBezTo>
                      <a:pt x="863" y="121"/>
                      <a:pt x="916" y="60"/>
                      <a:pt x="953" y="30"/>
                    </a:cubicBezTo>
                    <a:cubicBezTo>
                      <a:pt x="990" y="0"/>
                      <a:pt x="1016" y="15"/>
                      <a:pt x="1043" y="30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27016" name="Text Box 207"/>
            <p:cNvSpPr txBox="1">
              <a:spLocks noChangeArrowheads="1"/>
            </p:cNvSpPr>
            <p:nvPr/>
          </p:nvSpPr>
          <p:spPr bwMode="auto">
            <a:xfrm>
              <a:off x="2152" y="1933"/>
              <a:ext cx="528" cy="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fr-CH" altLang="fr-FR" i="1"/>
                <a:t>7</a:t>
              </a:r>
              <a:endParaRPr lang="fr-FR" altLang="fr-FR" i="1"/>
            </a:p>
          </p:txBody>
        </p:sp>
      </p:grpSp>
      <p:sp>
        <p:nvSpPr>
          <p:cNvPr id="121040" name="Freeform 208"/>
          <p:cNvSpPr>
            <a:spLocks/>
          </p:cNvSpPr>
          <p:nvPr/>
        </p:nvSpPr>
        <p:spPr bwMode="auto">
          <a:xfrm>
            <a:off x="1456841" y="5723631"/>
            <a:ext cx="306847" cy="156936"/>
          </a:xfrm>
          <a:custGeom>
            <a:avLst/>
            <a:gdLst>
              <a:gd name="T0" fmla="*/ 0 w 635"/>
              <a:gd name="T1" fmla="*/ 2147483646 h 280"/>
              <a:gd name="T2" fmla="*/ 2147483646 w 635"/>
              <a:gd name="T3" fmla="*/ 2147483646 h 280"/>
              <a:gd name="T4" fmla="*/ 2147483646 w 635"/>
              <a:gd name="T5" fmla="*/ 2147483646 h 280"/>
              <a:gd name="T6" fmla="*/ 2147483646 w 635"/>
              <a:gd name="T7" fmla="*/ 2147483646 h 280"/>
              <a:gd name="T8" fmla="*/ 2147483646 w 635"/>
              <a:gd name="T9" fmla="*/ 2147483646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35"/>
              <a:gd name="T16" fmla="*/ 0 h 280"/>
              <a:gd name="T17" fmla="*/ 635 w 635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35" h="280">
                <a:moveTo>
                  <a:pt x="0" y="280"/>
                </a:moveTo>
                <a:cubicBezTo>
                  <a:pt x="64" y="234"/>
                  <a:pt x="128" y="189"/>
                  <a:pt x="181" y="144"/>
                </a:cubicBezTo>
                <a:cubicBezTo>
                  <a:pt x="234" y="99"/>
                  <a:pt x="264" y="0"/>
                  <a:pt x="317" y="8"/>
                </a:cubicBezTo>
                <a:cubicBezTo>
                  <a:pt x="370" y="16"/>
                  <a:pt x="446" y="145"/>
                  <a:pt x="499" y="190"/>
                </a:cubicBezTo>
                <a:cubicBezTo>
                  <a:pt x="552" y="235"/>
                  <a:pt x="593" y="257"/>
                  <a:pt x="635" y="280"/>
                </a:cubicBezTo>
              </a:path>
            </a:pathLst>
          </a:custGeom>
          <a:solidFill>
            <a:srgbClr val="FF9900"/>
          </a:solidFill>
          <a:ln w="28575">
            <a:noFill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1041" name="Freeform 209"/>
          <p:cNvSpPr>
            <a:spLocks/>
          </p:cNvSpPr>
          <p:nvPr/>
        </p:nvSpPr>
        <p:spPr bwMode="auto">
          <a:xfrm>
            <a:off x="3132138" y="5797750"/>
            <a:ext cx="179387" cy="69850"/>
          </a:xfrm>
          <a:custGeom>
            <a:avLst/>
            <a:gdLst>
              <a:gd name="T0" fmla="*/ 0 w 635"/>
              <a:gd name="T1" fmla="*/ 2147483646 h 280"/>
              <a:gd name="T2" fmla="*/ 2147483646 w 635"/>
              <a:gd name="T3" fmla="*/ 2147483646 h 280"/>
              <a:gd name="T4" fmla="*/ 2147483646 w 635"/>
              <a:gd name="T5" fmla="*/ 2147483646 h 280"/>
              <a:gd name="T6" fmla="*/ 2147483646 w 635"/>
              <a:gd name="T7" fmla="*/ 2147483646 h 280"/>
              <a:gd name="T8" fmla="*/ 2147483646 w 635"/>
              <a:gd name="T9" fmla="*/ 2147483646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35"/>
              <a:gd name="T16" fmla="*/ 0 h 280"/>
              <a:gd name="T17" fmla="*/ 635 w 635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35" h="280">
                <a:moveTo>
                  <a:pt x="0" y="280"/>
                </a:moveTo>
                <a:cubicBezTo>
                  <a:pt x="64" y="234"/>
                  <a:pt x="128" y="189"/>
                  <a:pt x="181" y="144"/>
                </a:cubicBezTo>
                <a:cubicBezTo>
                  <a:pt x="234" y="99"/>
                  <a:pt x="264" y="0"/>
                  <a:pt x="317" y="8"/>
                </a:cubicBezTo>
                <a:cubicBezTo>
                  <a:pt x="370" y="16"/>
                  <a:pt x="446" y="145"/>
                  <a:pt x="499" y="190"/>
                </a:cubicBezTo>
                <a:cubicBezTo>
                  <a:pt x="552" y="235"/>
                  <a:pt x="593" y="257"/>
                  <a:pt x="635" y="280"/>
                </a:cubicBezTo>
              </a:path>
            </a:pathLst>
          </a:custGeom>
          <a:solidFill>
            <a:srgbClr val="FF9900"/>
          </a:solidFill>
          <a:ln w="28575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1042" name="Freeform 210"/>
          <p:cNvSpPr>
            <a:spLocks/>
          </p:cNvSpPr>
          <p:nvPr/>
        </p:nvSpPr>
        <p:spPr bwMode="auto">
          <a:xfrm>
            <a:off x="3935413" y="5805688"/>
            <a:ext cx="179387" cy="69850"/>
          </a:xfrm>
          <a:custGeom>
            <a:avLst/>
            <a:gdLst>
              <a:gd name="T0" fmla="*/ 0 w 635"/>
              <a:gd name="T1" fmla="*/ 2147483646 h 280"/>
              <a:gd name="T2" fmla="*/ 2147483646 w 635"/>
              <a:gd name="T3" fmla="*/ 2147483646 h 280"/>
              <a:gd name="T4" fmla="*/ 2147483646 w 635"/>
              <a:gd name="T5" fmla="*/ 2147483646 h 280"/>
              <a:gd name="T6" fmla="*/ 2147483646 w 635"/>
              <a:gd name="T7" fmla="*/ 2147483646 h 280"/>
              <a:gd name="T8" fmla="*/ 2147483646 w 635"/>
              <a:gd name="T9" fmla="*/ 2147483646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35"/>
              <a:gd name="T16" fmla="*/ 0 h 280"/>
              <a:gd name="T17" fmla="*/ 635 w 635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35" h="280">
                <a:moveTo>
                  <a:pt x="0" y="280"/>
                </a:moveTo>
                <a:cubicBezTo>
                  <a:pt x="64" y="234"/>
                  <a:pt x="128" y="189"/>
                  <a:pt x="181" y="144"/>
                </a:cubicBezTo>
                <a:cubicBezTo>
                  <a:pt x="234" y="99"/>
                  <a:pt x="264" y="0"/>
                  <a:pt x="317" y="8"/>
                </a:cubicBezTo>
                <a:cubicBezTo>
                  <a:pt x="370" y="16"/>
                  <a:pt x="446" y="145"/>
                  <a:pt x="499" y="190"/>
                </a:cubicBezTo>
                <a:cubicBezTo>
                  <a:pt x="552" y="235"/>
                  <a:pt x="593" y="257"/>
                  <a:pt x="635" y="280"/>
                </a:cubicBezTo>
              </a:path>
            </a:pathLst>
          </a:custGeom>
          <a:solidFill>
            <a:srgbClr val="FF9900"/>
          </a:solidFill>
          <a:ln w="28575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1043" name="Freeform 211"/>
          <p:cNvSpPr>
            <a:spLocks/>
          </p:cNvSpPr>
          <p:nvPr/>
        </p:nvSpPr>
        <p:spPr bwMode="auto">
          <a:xfrm>
            <a:off x="4744938" y="5815213"/>
            <a:ext cx="179387" cy="69850"/>
          </a:xfrm>
          <a:custGeom>
            <a:avLst/>
            <a:gdLst>
              <a:gd name="T0" fmla="*/ 0 w 635"/>
              <a:gd name="T1" fmla="*/ 2147483646 h 280"/>
              <a:gd name="T2" fmla="*/ 2147483646 w 635"/>
              <a:gd name="T3" fmla="*/ 2147483646 h 280"/>
              <a:gd name="T4" fmla="*/ 2147483646 w 635"/>
              <a:gd name="T5" fmla="*/ 2147483646 h 280"/>
              <a:gd name="T6" fmla="*/ 2147483646 w 635"/>
              <a:gd name="T7" fmla="*/ 2147483646 h 280"/>
              <a:gd name="T8" fmla="*/ 2147483646 w 635"/>
              <a:gd name="T9" fmla="*/ 2147483646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35"/>
              <a:gd name="T16" fmla="*/ 0 h 280"/>
              <a:gd name="T17" fmla="*/ 635 w 635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35" h="280">
                <a:moveTo>
                  <a:pt x="0" y="280"/>
                </a:moveTo>
                <a:cubicBezTo>
                  <a:pt x="64" y="234"/>
                  <a:pt x="128" y="189"/>
                  <a:pt x="181" y="144"/>
                </a:cubicBezTo>
                <a:cubicBezTo>
                  <a:pt x="234" y="99"/>
                  <a:pt x="264" y="0"/>
                  <a:pt x="317" y="8"/>
                </a:cubicBezTo>
                <a:cubicBezTo>
                  <a:pt x="370" y="16"/>
                  <a:pt x="446" y="145"/>
                  <a:pt x="499" y="190"/>
                </a:cubicBezTo>
                <a:cubicBezTo>
                  <a:pt x="552" y="235"/>
                  <a:pt x="593" y="257"/>
                  <a:pt x="635" y="280"/>
                </a:cubicBezTo>
              </a:path>
            </a:pathLst>
          </a:custGeom>
          <a:solidFill>
            <a:srgbClr val="FF9900"/>
          </a:solidFill>
          <a:ln w="28575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1044" name="Freeform 212"/>
          <p:cNvSpPr>
            <a:spLocks/>
          </p:cNvSpPr>
          <p:nvPr/>
        </p:nvSpPr>
        <p:spPr bwMode="auto">
          <a:xfrm>
            <a:off x="5532438" y="5807375"/>
            <a:ext cx="179387" cy="69850"/>
          </a:xfrm>
          <a:custGeom>
            <a:avLst/>
            <a:gdLst>
              <a:gd name="T0" fmla="*/ 0 w 635"/>
              <a:gd name="T1" fmla="*/ 2147483646 h 280"/>
              <a:gd name="T2" fmla="*/ 2147483646 w 635"/>
              <a:gd name="T3" fmla="*/ 2147483646 h 280"/>
              <a:gd name="T4" fmla="*/ 2147483646 w 635"/>
              <a:gd name="T5" fmla="*/ 2147483646 h 280"/>
              <a:gd name="T6" fmla="*/ 2147483646 w 635"/>
              <a:gd name="T7" fmla="*/ 2147483646 h 280"/>
              <a:gd name="T8" fmla="*/ 2147483646 w 635"/>
              <a:gd name="T9" fmla="*/ 2147483646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35"/>
              <a:gd name="T16" fmla="*/ 0 h 280"/>
              <a:gd name="T17" fmla="*/ 635 w 635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35" h="280">
                <a:moveTo>
                  <a:pt x="0" y="280"/>
                </a:moveTo>
                <a:cubicBezTo>
                  <a:pt x="64" y="234"/>
                  <a:pt x="128" y="189"/>
                  <a:pt x="181" y="144"/>
                </a:cubicBezTo>
                <a:cubicBezTo>
                  <a:pt x="234" y="99"/>
                  <a:pt x="264" y="0"/>
                  <a:pt x="317" y="8"/>
                </a:cubicBezTo>
                <a:cubicBezTo>
                  <a:pt x="370" y="16"/>
                  <a:pt x="446" y="145"/>
                  <a:pt x="499" y="190"/>
                </a:cubicBezTo>
                <a:cubicBezTo>
                  <a:pt x="552" y="235"/>
                  <a:pt x="593" y="257"/>
                  <a:pt x="635" y="280"/>
                </a:cubicBezTo>
              </a:path>
            </a:pathLst>
          </a:custGeom>
          <a:solidFill>
            <a:srgbClr val="FF9900"/>
          </a:solidFill>
          <a:ln w="28575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1045" name="Text Box 213"/>
          <p:cNvSpPr txBox="1">
            <a:spLocks noChangeArrowheads="1"/>
          </p:cNvSpPr>
          <p:nvPr/>
        </p:nvSpPr>
        <p:spPr bwMode="auto">
          <a:xfrm>
            <a:off x="6921500" y="5092700"/>
            <a:ext cx="23479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fr-CH" altLang="fr-FR" b="1"/>
              <a:t>Meilleure exploitation </a:t>
            </a:r>
          </a:p>
          <a:p>
            <a:pPr algn="ctr" eaLnBrk="1" hangingPunct="1"/>
            <a:r>
              <a:rPr lang="fr-CH" altLang="fr-FR" b="1"/>
              <a:t>de la ressource</a:t>
            </a:r>
            <a:endParaRPr lang="fr-FR" altLang="fr-FR" b="1"/>
          </a:p>
        </p:txBody>
      </p:sp>
      <p:sp>
        <p:nvSpPr>
          <p:cNvPr id="24" name="Espace réservé du numéro de diapositive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FC3C-8448-4664-9B4C-B670BD5BD9D2}" type="slidenum">
              <a:rPr lang="fr-FR" smtClean="0"/>
              <a:t>8</a:t>
            </a:fld>
            <a:endParaRPr lang="fr-FR"/>
          </a:p>
        </p:txBody>
      </p:sp>
      <p:pic>
        <p:nvPicPr>
          <p:cNvPr id="25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51774" y="1125537"/>
            <a:ext cx="487363" cy="487363"/>
          </a:xfrm>
          <a:prstGeom prst="rect">
            <a:avLst/>
          </a:prstGeom>
        </p:spPr>
      </p:pic>
      <p:pic>
        <p:nvPicPr>
          <p:cNvPr id="26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51773" y="22450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038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2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120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0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0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20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20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20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20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20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20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20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20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120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121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121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12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12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12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12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12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12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500"/>
                                        <p:tgtEl>
                                          <p:spTgt spid="12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" dur="500"/>
                                        <p:tgtEl>
                                          <p:spTgt spid="12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500"/>
                                        <p:tgtEl>
                                          <p:spTgt spid="12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12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4" dur="500"/>
                                        <p:tgtEl>
                                          <p:spTgt spid="12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62923"/>
                            </p:stCondLst>
                            <p:childTnLst>
                              <p:par>
                                <p:cTn id="116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9628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20940" grpId="0"/>
      <p:bldP spid="120941" grpId="0" animBg="1"/>
      <p:bldP spid="120948" grpId="0" animBg="1"/>
      <p:bldP spid="120949" grpId="0" animBg="1"/>
      <p:bldP spid="120971" grpId="0" animBg="1"/>
      <p:bldP spid="120974" grpId="0"/>
      <p:bldP spid="120975" grpId="0" animBg="1"/>
      <p:bldP spid="120976" grpId="0" animBg="1"/>
      <p:bldP spid="120977" grpId="0"/>
      <p:bldP spid="120978" grpId="0"/>
      <p:bldP spid="120984" grpId="0" animBg="1"/>
      <p:bldP spid="120985" grpId="0" animBg="1"/>
      <p:bldP spid="121008" grpId="0" animBg="1"/>
      <p:bldP spid="121009" grpId="0"/>
      <p:bldP spid="121010" grpId="0"/>
      <p:bldP spid="121011" grpId="0" animBg="1"/>
      <p:bldP spid="121012" grpId="0" animBg="1"/>
      <p:bldP spid="121013" grpId="0"/>
      <p:bldP spid="121014" grpId="0"/>
      <p:bldP spid="121040" grpId="0" animBg="1"/>
      <p:bldP spid="121041" grpId="0" animBg="1"/>
      <p:bldP spid="121042" grpId="0" animBg="1"/>
      <p:bldP spid="121043" grpId="0" animBg="1"/>
      <p:bldP spid="121044" grpId="0" animBg="1"/>
      <p:bldP spid="1210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ChangeArrowheads="1"/>
          </p:cNvSpPr>
          <p:nvPr/>
        </p:nvSpPr>
        <p:spPr bwMode="auto">
          <a:xfrm>
            <a:off x="173038" y="222250"/>
            <a:ext cx="8720137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fr-CH" altLang="fr-FR" sz="3200">
                <a:solidFill>
                  <a:srgbClr val="FF6600"/>
                </a:solidFill>
              </a:rPr>
              <a:t>Exemple : partage de la ressource, spécialisation</a:t>
            </a:r>
            <a:endParaRPr lang="el-GR" altLang="fr-FR" sz="3200">
              <a:solidFill>
                <a:srgbClr val="FF6600"/>
              </a:solidFill>
            </a:endParaRPr>
          </a:p>
        </p:txBody>
      </p:sp>
      <p:pic>
        <p:nvPicPr>
          <p:cNvPr id="129027" name="Picture 48" descr="niche00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1085850"/>
            <a:ext cx="59055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28" name="Text Box 49"/>
          <p:cNvSpPr txBox="1">
            <a:spLocks noChangeArrowheads="1"/>
          </p:cNvSpPr>
          <p:nvPr/>
        </p:nvSpPr>
        <p:spPr bwMode="auto">
          <a:xfrm>
            <a:off x="3059113" y="6224588"/>
            <a:ext cx="59039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/>
            <a:r>
              <a:rPr lang="fr-CH" altLang="fr-FR" sz="1400" i="1" dirty="0"/>
              <a:t>Ségrégation des niches chez trois espèces de </a:t>
            </a:r>
            <a:r>
              <a:rPr lang="fr-CH" altLang="fr-FR" sz="1400" i="1" dirty="0" err="1"/>
              <a:t>Ctenotus</a:t>
            </a:r>
            <a:r>
              <a:rPr lang="fr-CH" altLang="fr-FR" sz="1400" i="1" dirty="0"/>
              <a:t>, lézards </a:t>
            </a:r>
            <a:r>
              <a:rPr lang="fr-CH" altLang="fr-FR" sz="1400" i="1" dirty="0" err="1"/>
              <a:t>termitophages</a:t>
            </a:r>
            <a:r>
              <a:rPr lang="fr-CH" altLang="fr-FR" sz="1400" i="1" dirty="0"/>
              <a:t> des déserts australiens (d’après </a:t>
            </a:r>
            <a:r>
              <a:rPr lang="fr-CH" altLang="fr-FR" sz="1400" i="1" dirty="0" err="1"/>
              <a:t>Pianka</a:t>
            </a:r>
            <a:r>
              <a:rPr lang="fr-CH" altLang="fr-FR" sz="1400" i="1" dirty="0"/>
              <a:t> 1969, in </a:t>
            </a:r>
            <a:r>
              <a:rPr lang="fr-CH" altLang="fr-FR" sz="1400" i="1" dirty="0" err="1"/>
              <a:t>Ramade</a:t>
            </a:r>
            <a:r>
              <a:rPr lang="fr-CH" altLang="fr-FR" sz="1400" i="1" dirty="0"/>
              <a:t> 1994).</a:t>
            </a:r>
            <a:endParaRPr lang="fr-FR" altLang="fr-FR" sz="1400" i="1" dirty="0"/>
          </a:p>
        </p:txBody>
      </p:sp>
      <p:pic>
        <p:nvPicPr>
          <p:cNvPr id="129029" name="Picture 51" descr="grandi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8313" y="1052513"/>
            <a:ext cx="2487612" cy="159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0" name="Picture 53" descr="c+regius+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313" y="2708275"/>
            <a:ext cx="2447925" cy="167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1" name="Picture 57" descr="10947455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8313" y="4437063"/>
            <a:ext cx="2447925" cy="183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FC3C-8448-4664-9B4C-B670BD5BD9D2}" type="slidenum">
              <a:rPr lang="fr-FR" smtClean="0"/>
              <a:t>9</a:t>
            </a:fld>
            <a:endParaRPr lang="fr-FR"/>
          </a:p>
        </p:txBody>
      </p:sp>
      <p:pic>
        <p:nvPicPr>
          <p:cNvPr id="3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00392" y="8421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8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3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884</Words>
  <Application>Microsoft Office PowerPoint</Application>
  <PresentationFormat>Affichage à l'écran (4:3)</PresentationFormat>
  <Paragraphs>204</Paragraphs>
  <Slides>16</Slides>
  <Notes>14</Notes>
  <HiddenSlides>0</HiddenSlides>
  <MMClips>26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19" baseType="lpstr">
      <vt:lpstr>Arial</vt:lpstr>
      <vt:lpstr>Calibri</vt:lpstr>
      <vt:lpstr>Thème Office</vt:lpstr>
      <vt:lpstr>Cours GN 1 – Sem. 2 Ecologie des Populations et de Communautés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Cattaneo Franck</dc:creator>
  <cp:lastModifiedBy>Cattaneo Franck</cp:lastModifiedBy>
  <cp:revision>22</cp:revision>
  <dcterms:created xsi:type="dcterms:W3CDTF">2020-03-30T13:34:46Z</dcterms:created>
  <dcterms:modified xsi:type="dcterms:W3CDTF">2025-03-18T07:00:49Z</dcterms:modified>
</cp:coreProperties>
</file>