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1" r:id="rId3"/>
    <p:sldId id="309" r:id="rId4"/>
    <p:sldId id="289" r:id="rId5"/>
    <p:sldId id="293" r:id="rId6"/>
    <p:sldId id="294" r:id="rId7"/>
    <p:sldId id="295" r:id="rId8"/>
    <p:sldId id="299" r:id="rId9"/>
    <p:sldId id="297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19317-C147-4E34-82D4-712644B6BE6D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3A63-97C1-4CDB-81B5-A77FBBE37F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20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9FE6AC2-3CF3-4917-A9CA-05D32DC304E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D0B7FF-F7BE-4296-B1DC-6AC0CE847594}" type="slidenum">
              <a:rPr lang="fr-FR" altLang="fr-FR" sz="1300"/>
              <a:pPr algn="r" eaLnBrk="1" hangingPunct="1">
                <a:spcBef>
                  <a:spcPct val="0"/>
                </a:spcBef>
              </a:pPr>
              <a:t>2</a:t>
            </a:fld>
            <a:endParaRPr lang="fr-FR" altLang="fr-FR" sz="13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160BDDB-82A2-448E-B56E-8BFFDBAB0A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E6E1EF1-0446-4D73-A84E-EDB49273F6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1E069DC1-B649-417C-9218-9E9C301249D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43A62D6-24DA-449B-88AA-62F27F8DEF0E}" type="slidenum">
              <a:rPr lang="fr-FR" altLang="fr-FR" sz="1300"/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3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254D1EC8-CB94-46CF-91E5-45B67E2700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55BE07A1-3976-40DC-8607-DDBC56CE2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79A8994C-87E7-42F9-8BD0-239814CF85C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66A5FBF-4567-4DAA-9F35-3FE0ACC40AA2}" type="slidenum">
              <a:rPr lang="fr-FR" altLang="fr-FR" sz="1300"/>
              <a:pPr algn="r" eaLnBrk="1" hangingPunct="1">
                <a:spcBef>
                  <a:spcPct val="0"/>
                </a:spcBef>
              </a:pPr>
              <a:t>4</a:t>
            </a:fld>
            <a:endParaRPr lang="fr-FR" altLang="fr-FR" sz="13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832388DF-E3CE-406A-80E3-0133C25381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A4D24653-7F58-4AFF-811D-87FF15877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A7369446-943A-4715-B303-3BEF40AA771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31E63ED-1732-4612-9FF3-92A1AE6D50A5}" type="slidenum">
              <a:rPr lang="fr-FR" altLang="fr-FR" sz="1300"/>
              <a:pPr algn="r" eaLnBrk="1" hangingPunct="1">
                <a:spcBef>
                  <a:spcPct val="0"/>
                </a:spcBef>
              </a:pPr>
              <a:t>5</a:t>
            </a:fld>
            <a:endParaRPr lang="fr-FR" altLang="fr-FR" sz="13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B1006043-17AF-4841-928D-1E168DC6B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A11FC391-C23F-4D94-90BB-60809F49D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B7793E98-5086-4511-9F78-4035708D76B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DC59B57-998E-473E-B235-4A17578507B6}" type="slidenum">
              <a:rPr lang="fr-FR" altLang="fr-FR" sz="1300"/>
              <a:pPr algn="r" eaLnBrk="1" hangingPunct="1">
                <a:spcBef>
                  <a:spcPct val="0"/>
                </a:spcBef>
              </a:pPr>
              <a:t>6</a:t>
            </a:fld>
            <a:endParaRPr lang="fr-FR" altLang="fr-FR" sz="13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EA301DAC-84DB-499C-9882-A1AFCD82BE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601F5945-4366-4FB0-BEB9-16254C6B0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80EEF4A0-76BD-44BF-8D82-D8864188569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E70CE5-5B65-46CC-B6AD-FB69D38F18B6}" type="slidenum">
              <a:rPr lang="fr-FR" altLang="fr-FR" sz="1300"/>
              <a:pPr algn="r" eaLnBrk="1" hangingPunct="1">
                <a:spcBef>
                  <a:spcPct val="0"/>
                </a:spcBef>
              </a:pPr>
              <a:t>7</a:t>
            </a:fld>
            <a:endParaRPr lang="fr-FR" altLang="fr-FR" sz="13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ED0FD797-F49F-4C14-87EA-12A68C82D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AF190038-8B6A-4E01-819D-76E6559F4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67DA19E0-BFD2-4361-9DBE-2AE4D191DC5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E21944A-8A91-4901-B464-E81E641A3619}" type="slidenum">
              <a:rPr lang="fr-FR" altLang="fr-FR" sz="1300"/>
              <a:pPr algn="r" eaLnBrk="1" hangingPunct="1">
                <a:spcBef>
                  <a:spcPct val="0"/>
                </a:spcBef>
              </a:pPr>
              <a:t>8</a:t>
            </a:fld>
            <a:endParaRPr lang="fr-FR" altLang="fr-FR" sz="13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3E41D25A-D6AB-4146-AEF5-B6A104E5B2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EAEDA3DB-4401-4F30-B649-AF842AD89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2B002A01-A6A6-4E4C-9C85-43DD7EAF7C8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6F00A59-CE8A-4706-8861-96E44F71D137}" type="slidenum">
              <a:rPr lang="fr-FR" altLang="fr-FR" sz="1300"/>
              <a:pPr algn="r" eaLnBrk="1" hangingPunct="1">
                <a:spcBef>
                  <a:spcPct val="0"/>
                </a:spcBef>
              </a:pPr>
              <a:t>9</a:t>
            </a:fld>
            <a:endParaRPr lang="fr-FR" altLang="fr-FR" sz="1300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F4A47EBF-9B71-429F-B9A7-FD00A39415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868332DE-9F48-4A54-9152-C1AED75704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B0620038-81B9-4233-8C79-73AA111BD69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7832E8-409C-47A3-90FE-3404D8BF6B8C}" type="slidenum">
              <a:rPr lang="fr-FR" altLang="fr-FR" sz="1300"/>
              <a:pPr algn="r" eaLnBrk="1" hangingPunct="1">
                <a:spcBef>
                  <a:spcPct val="0"/>
                </a:spcBef>
              </a:pPr>
              <a:t>10</a:t>
            </a:fld>
            <a:endParaRPr lang="fr-FR" altLang="fr-FR" sz="13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FCDCFBB5-EDE5-4FF2-A411-67BC4C82B7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FA613DC1-122D-479E-9ADB-6365B2903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fr-CH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53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77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914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53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94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30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6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13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02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59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50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7072A-250F-430E-9C4B-1C4F144A7C18}" type="datetimeFigureOut">
              <a:rPr lang="fr-FR" smtClean="0"/>
              <a:t>18/03/2025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B5A14-E264-4716-8D1D-12B394247B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33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://www.dinosoria.com/montagnes/himalaya_3.jpg" TargetMode="Externa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234475B-EC8C-44E3-812F-AAC2B5D225DE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112473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altLang="fr-FR" sz="5400" dirty="0">
                <a:solidFill>
                  <a:srgbClr val="FF6600"/>
                </a:solidFill>
                <a:latin typeface="Calibri" panose="020F0502020204030204" pitchFamily="34" charset="0"/>
              </a:rPr>
              <a:t>Ecologie des populations et des communautés</a:t>
            </a: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FFC7F6A7-8CBF-40FC-A56C-2D78AEAE1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981" y="5153827"/>
            <a:ext cx="20780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rgbClr val="FF6600"/>
                </a:solidFill>
                <a:latin typeface="Calibri" panose="020F0502020204030204" pitchFamily="34" charset="0"/>
              </a:rPr>
              <a:t>F. </a:t>
            </a:r>
            <a:r>
              <a:rPr lang="fr-FR" altLang="fr-FR" dirty="0" err="1">
                <a:solidFill>
                  <a:srgbClr val="FF6600"/>
                </a:solidFill>
                <a:latin typeface="Calibri" panose="020F0502020204030204" pitchFamily="34" charset="0"/>
              </a:rPr>
              <a:t>Cattanéo</a:t>
            </a:r>
            <a:endParaRPr lang="fr-FR" altLang="fr-FR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ZoneTexte 5">
            <a:extLst>
              <a:ext uri="{FF2B5EF4-FFF2-40B4-BE49-F238E27FC236}">
                <a16:creationId xmlns:a16="http://schemas.microsoft.com/office/drawing/2014/main" id="{E4B43415-1D6D-0FA5-9794-B786BB51B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69" y="3289518"/>
            <a:ext cx="57594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dirty="0">
                <a:solidFill>
                  <a:srgbClr val="FF6600"/>
                </a:solidFill>
                <a:latin typeface="Calibri" panose="020F0502020204030204" pitchFamily="34" charset="0"/>
              </a:rPr>
              <a:t>Patterns généraux de biodiversité</a:t>
            </a:r>
          </a:p>
        </p:txBody>
      </p:sp>
    </p:spTree>
    <p:extLst>
      <p:ext uri="{BB962C8B-B14F-4D97-AF65-F5344CB8AC3E}">
        <p14:creationId xmlns:p14="http://schemas.microsoft.com/office/powerpoint/2010/main" val="943025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2CB45AA8-92B1-44D5-B7B1-EAD193A1E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Productivité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pic>
        <p:nvPicPr>
          <p:cNvPr id="100358" name="Picture 6" descr="Prod003">
            <a:extLst>
              <a:ext uri="{FF2B5EF4-FFF2-40B4-BE49-F238E27FC236}">
                <a16:creationId xmlns:a16="http://schemas.microsoft.com/office/drawing/2014/main" id="{CCED3D2C-B534-4F06-93C2-805A674A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00213"/>
            <a:ext cx="7343775" cy="379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Text Box 7">
            <a:extLst>
              <a:ext uri="{FF2B5EF4-FFF2-40B4-BE49-F238E27FC236}">
                <a16:creationId xmlns:a16="http://schemas.microsoft.com/office/drawing/2014/main" id="{9BE19C71-43A6-472F-8983-19417F276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575300"/>
            <a:ext cx="73437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CH" altLang="fr-FR" sz="1400" i="1">
                <a:latin typeface="Calibri" panose="020F0502020204030204" pitchFamily="34" charset="0"/>
              </a:rPr>
              <a:t>Pourcentage des différentes études publiées montrant des relations différentes entre richesse et productivité (d’après Mittelbach et al. 2001, in Begon et al. 2006).</a:t>
            </a:r>
            <a:endParaRPr lang="fr-FR" altLang="fr-FR" sz="1400" i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9" grpId="0"/>
      <p:bldP spid="1003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501E877-B4D8-443F-B266-4E22F21DC9D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06450" y="115888"/>
            <a:ext cx="8229600" cy="720725"/>
          </a:xfrm>
        </p:spPr>
        <p:txBody>
          <a:bodyPr/>
          <a:lstStyle/>
          <a:p>
            <a:pPr algn="r" eaLnBrk="1" hangingPunct="1">
              <a:buFontTx/>
              <a:buNone/>
            </a:pPr>
            <a:r>
              <a:rPr lang="fr-CH" altLang="fr-FR" dirty="0">
                <a:solidFill>
                  <a:srgbClr val="FF9933"/>
                </a:solidFill>
                <a:latin typeface="Calibri" panose="020F0502020204030204" pitchFamily="34" charset="0"/>
              </a:rPr>
              <a:t>Plan du cours</a:t>
            </a:r>
            <a:endParaRPr lang="fr-FR" altLang="fr-FR" dirty="0">
              <a:solidFill>
                <a:srgbClr val="FF9933"/>
              </a:solidFill>
              <a:latin typeface="Calibri" panose="020F0502020204030204" pitchFamily="34" charset="0"/>
            </a:endParaRPr>
          </a:p>
        </p:txBody>
      </p:sp>
      <p:sp>
        <p:nvSpPr>
          <p:cNvPr id="6147" name="Rectangle 28">
            <a:extLst>
              <a:ext uri="{FF2B5EF4-FFF2-40B4-BE49-F238E27FC236}">
                <a16:creationId xmlns:a16="http://schemas.microsoft.com/office/drawing/2014/main" id="{797B6373-A2CB-4DB7-B85C-CCA33EFDC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87363"/>
            <a:ext cx="7343775" cy="637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fr-FR" altLang="fr-FR" sz="1800" b="1" noProof="1">
                <a:latin typeface="Calibri" panose="020F0502020204030204" pitchFamily="34" charset="0"/>
              </a:rPr>
              <a:t>1.</a:t>
            </a:r>
            <a:r>
              <a:rPr lang="fr-CH" altLang="fr-FR" sz="1800" b="1" dirty="0">
                <a:latin typeface="Calibri" panose="020F0502020204030204" pitchFamily="34" charset="0"/>
              </a:rPr>
              <a:t>  </a:t>
            </a:r>
            <a:r>
              <a:rPr lang="fr-CH" altLang="fr-FR" sz="1800" b="1" noProof="1">
                <a:latin typeface="Calibri" panose="020F0502020204030204" pitchFamily="34" charset="0"/>
              </a:rPr>
              <a:t>La biodiversité</a:t>
            </a:r>
            <a:r>
              <a:rPr lang="fr-CH" altLang="fr-FR" sz="1400" b="1" noProof="1">
                <a:latin typeface="Calibri" panose="020F0502020204030204" pitchFamily="34" charset="0"/>
              </a:rPr>
              <a:t>	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600" b="1" noProof="1">
                <a:latin typeface="Calibri" panose="020F0502020204030204" pitchFamily="34" charset="0"/>
              </a:rPr>
              <a:t>1.1	Définition</a:t>
            </a:r>
            <a:r>
              <a:rPr lang="fr-CH" altLang="fr-FR" sz="1400" b="1" noProof="1">
                <a:latin typeface="Calibri" panose="020F0502020204030204" pitchFamily="34" charset="0"/>
              </a:rPr>
              <a:t>	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600" b="1" noProof="1">
                <a:latin typeface="Calibri" panose="020F0502020204030204" pitchFamily="34" charset="0"/>
              </a:rPr>
              <a:t>1.2	Mesures de la biodiversité</a:t>
            </a:r>
            <a:r>
              <a:rPr lang="fr-CH" altLang="fr-FR" sz="1400" b="1" noProof="1">
                <a:latin typeface="Calibri" panose="020F0502020204030204" pitchFamily="34" charset="0"/>
              </a:rPr>
              <a:t>	</a:t>
            </a:r>
          </a:p>
          <a:p>
            <a:pPr lvl="2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noProof="1">
                <a:latin typeface="Calibri" panose="020F0502020204030204" pitchFamily="34" charset="0"/>
              </a:rPr>
              <a:t>1.2.1	La richesse spécifique	</a:t>
            </a:r>
          </a:p>
          <a:p>
            <a:pPr lvl="2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noProof="1">
                <a:latin typeface="Calibri" panose="020F0502020204030204" pitchFamily="34" charset="0"/>
              </a:rPr>
              <a:t>1.2.2	Indices de Simpson	</a:t>
            </a:r>
          </a:p>
          <a:p>
            <a:pPr lvl="2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noProof="1">
                <a:latin typeface="Calibri" panose="020F0502020204030204" pitchFamily="34" charset="0"/>
              </a:rPr>
              <a:t>1.2.3	Indices de Shannon	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</a:t>
            </a:r>
            <a:r>
              <a:rPr lang="fr-CH" altLang="fr-FR" sz="1400" b="1" noProof="1">
                <a:latin typeface="Calibri" panose="020F0502020204030204" pitchFamily="34" charset="0"/>
              </a:rPr>
              <a:t>1.2.4	Exemple d’application : évolution temporelle </a:t>
            </a:r>
            <a:endParaRPr lang="fr-CH" altLang="fr-FR" sz="1400" b="1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	</a:t>
            </a:r>
            <a:r>
              <a:rPr lang="fr-CH" altLang="fr-FR" sz="1400" b="1" noProof="1">
                <a:latin typeface="Calibri" panose="020F0502020204030204" pitchFamily="34" charset="0"/>
              </a:rPr>
              <a:t>de la communauté de 0+ du </a:t>
            </a:r>
            <a:r>
              <a:rPr lang="fr-CH" altLang="fr-FR" sz="1400" b="1" dirty="0">
                <a:latin typeface="Calibri" panose="020F0502020204030204" pitchFamily="34" charset="0"/>
              </a:rPr>
              <a:t>Bas</a:t>
            </a:r>
            <a:r>
              <a:rPr lang="fr-CH" altLang="fr-FR" sz="1400" b="1" noProof="1">
                <a:latin typeface="Calibri" panose="020F0502020204030204" pitchFamily="34" charset="0"/>
              </a:rPr>
              <a:t>-Rhône à Montélimar</a:t>
            </a:r>
            <a:endParaRPr lang="fr-CH" altLang="fr-FR" sz="1400" b="1" dirty="0">
              <a:latin typeface="Calibri" panose="020F0502020204030204" pitchFamily="34" charset="0"/>
            </a:endParaRPr>
          </a:p>
          <a:p>
            <a:pPr lvl="2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noProof="1">
                <a:latin typeface="Calibri" panose="020F0502020204030204" pitchFamily="34" charset="0"/>
              </a:rPr>
              <a:t>1.2.</a:t>
            </a:r>
            <a:r>
              <a:rPr lang="fr-CH" altLang="fr-FR" sz="1400" b="1" dirty="0">
                <a:latin typeface="Calibri" panose="020F0502020204030204" pitchFamily="34" charset="0"/>
              </a:rPr>
              <a:t>5</a:t>
            </a:r>
            <a:r>
              <a:rPr lang="fr-CH" altLang="fr-FR" sz="1400" b="1" noProof="1">
                <a:latin typeface="Calibri" panose="020F0502020204030204" pitchFamily="34" charset="0"/>
              </a:rPr>
              <a:t>	</a:t>
            </a:r>
            <a:r>
              <a:rPr lang="fr-CH" altLang="fr-FR" sz="1400" b="1" dirty="0">
                <a:latin typeface="Calibri" panose="020F0502020204030204" pitchFamily="34" charset="0"/>
              </a:rPr>
              <a:t>Diversités </a:t>
            </a:r>
            <a:r>
              <a:rPr lang="el-GR" altLang="fr-FR" sz="1400" b="1" dirty="0">
                <a:latin typeface="Calibri" panose="020F0502020204030204" pitchFamily="34" charset="0"/>
              </a:rPr>
              <a:t>α</a:t>
            </a:r>
            <a:r>
              <a:rPr lang="fr-CH" altLang="fr-FR" sz="1400" b="1" dirty="0">
                <a:latin typeface="Calibri" panose="020F0502020204030204" pitchFamily="34" charset="0"/>
              </a:rPr>
              <a:t>, </a:t>
            </a:r>
            <a:r>
              <a:rPr lang="el-GR" altLang="fr-FR" sz="1400" b="1" dirty="0">
                <a:latin typeface="Calibri" panose="020F0502020204030204" pitchFamily="34" charset="0"/>
              </a:rPr>
              <a:t>β</a:t>
            </a:r>
            <a:r>
              <a:rPr lang="fr-CH" altLang="fr-FR" sz="1400" b="1" dirty="0">
                <a:latin typeface="Calibri" panose="020F0502020204030204" pitchFamily="34" charset="0"/>
              </a:rPr>
              <a:t>, </a:t>
            </a:r>
            <a:r>
              <a:rPr lang="el-GR" altLang="fr-FR" sz="1400" b="1" dirty="0">
                <a:latin typeface="Calibri" panose="020F0502020204030204" pitchFamily="34" charset="0"/>
              </a:rPr>
              <a:t>γ</a:t>
            </a:r>
            <a:endParaRPr lang="fr-CH" altLang="fr-FR" sz="1400" b="1" dirty="0">
              <a:latin typeface="Calibri" panose="020F0502020204030204" pitchFamily="34" charset="0"/>
            </a:endParaRP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600" b="1" noProof="1">
                <a:latin typeface="Calibri" panose="020F0502020204030204" pitchFamily="34" charset="0"/>
              </a:rPr>
              <a:t>1.</a:t>
            </a:r>
            <a:r>
              <a:rPr lang="fr-CH" altLang="fr-FR" sz="1600" b="1" dirty="0">
                <a:latin typeface="Calibri" panose="020F0502020204030204" pitchFamily="34" charset="0"/>
              </a:rPr>
              <a:t>3</a:t>
            </a:r>
            <a:r>
              <a:rPr lang="fr-CH" altLang="fr-FR" sz="1600" b="1" noProof="1">
                <a:latin typeface="Calibri" panose="020F0502020204030204" pitchFamily="34" charset="0"/>
              </a:rPr>
              <a:t>	</a:t>
            </a:r>
            <a:r>
              <a:rPr lang="fr-CH" altLang="fr-FR" sz="1600" b="1" dirty="0">
                <a:latin typeface="Calibri" panose="020F0502020204030204" pitchFamily="34" charset="0"/>
              </a:rPr>
              <a:t>« Patterns » généraux de</a:t>
            </a:r>
            <a:r>
              <a:rPr lang="fr-CH" altLang="fr-FR" sz="1600" b="1" noProof="1">
                <a:latin typeface="Calibri" panose="020F0502020204030204" pitchFamily="34" charset="0"/>
              </a:rPr>
              <a:t> biodiversité</a:t>
            </a:r>
            <a:endParaRPr lang="fr-CH" altLang="fr-FR" sz="1600" b="1" dirty="0">
              <a:latin typeface="Calibri" panose="020F0502020204030204" pitchFamily="34" charset="0"/>
            </a:endParaRP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noProof="1">
                <a:latin typeface="Calibri" panose="020F0502020204030204" pitchFamily="34" charset="0"/>
              </a:rPr>
              <a:t>	 1.</a:t>
            </a:r>
            <a:r>
              <a:rPr lang="fr-CH" altLang="fr-FR" sz="1400" b="1" dirty="0">
                <a:latin typeface="Calibri" panose="020F0502020204030204" pitchFamily="34" charset="0"/>
              </a:rPr>
              <a:t>3</a:t>
            </a:r>
            <a:r>
              <a:rPr lang="fr-CH" altLang="fr-FR" sz="1400" b="1" noProof="1">
                <a:latin typeface="Calibri" panose="020F0502020204030204" pitchFamily="34" charset="0"/>
              </a:rPr>
              <a:t>.1	</a:t>
            </a:r>
            <a:r>
              <a:rPr lang="fr-CH" altLang="fr-FR" sz="1400" b="1" dirty="0">
                <a:latin typeface="Calibri" panose="020F0502020204030204" pitchFamily="34" charset="0"/>
              </a:rPr>
              <a:t>Relation richesse – latitude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1.3.2	Relation richesse – altitude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1.3.3	Relation richesse – productivité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600" b="1" dirty="0">
                <a:latin typeface="Calibri" panose="020F0502020204030204" pitchFamily="34" charset="0"/>
              </a:rPr>
              <a:t>1.4	Structuration des communautés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1.4.1	Modèle simple de richesse basé sur le concept de niche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1.4.2	Relation Aire – Espèces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1.4.3	Relation richesse locale – richesse régionale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1.4.4	Théorie des iles (</a:t>
            </a:r>
            <a:r>
              <a:rPr lang="fr-CH" altLang="fr-FR" sz="1400" b="1" dirty="0" err="1">
                <a:latin typeface="Calibri" panose="020F0502020204030204" pitchFamily="34" charset="0"/>
              </a:rPr>
              <a:t>McArthur</a:t>
            </a:r>
            <a:r>
              <a:rPr lang="fr-CH" altLang="fr-FR" sz="1400" b="1" dirty="0">
                <a:latin typeface="Calibri" panose="020F0502020204030204" pitchFamily="34" charset="0"/>
              </a:rPr>
              <a:t> and Wilson 1967)</a:t>
            </a:r>
          </a:p>
          <a:p>
            <a:pPr lvl="1" algn="just" eaLnBrk="1" hangingPunct="1">
              <a:spcBef>
                <a:spcPct val="50000"/>
              </a:spcBef>
              <a:buFontTx/>
              <a:buNone/>
            </a:pPr>
            <a:r>
              <a:rPr lang="fr-CH" altLang="fr-FR" sz="1400" b="1" dirty="0">
                <a:latin typeface="Calibri" panose="020F0502020204030204" pitchFamily="34" charset="0"/>
              </a:rPr>
              <a:t>	 1.4.5	Applications en biologie de la conservation</a:t>
            </a:r>
            <a:endParaRPr lang="fr-FR" altLang="fr-FR" sz="1400" b="1" dirty="0">
              <a:latin typeface="Calibri" panose="020F0502020204030204" pitchFamily="34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AEF26F1E-96D9-42DE-BC1A-759C1DD32BA7}"/>
              </a:ext>
            </a:extLst>
          </p:cNvPr>
          <p:cNvSpPr/>
          <p:nvPr/>
        </p:nvSpPr>
        <p:spPr>
          <a:xfrm>
            <a:off x="1286059" y="3521915"/>
            <a:ext cx="5480501" cy="1368650"/>
          </a:xfrm>
          <a:prstGeom prst="roundRect">
            <a:avLst/>
          </a:prstGeom>
          <a:solidFill>
            <a:srgbClr val="FF9933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7A54B691-0478-4361-BC20-17CDF8722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33375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Latitude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pic>
        <p:nvPicPr>
          <p:cNvPr id="104451" name="Picture 10" descr="Carte monde">
            <a:extLst>
              <a:ext uri="{FF2B5EF4-FFF2-40B4-BE49-F238E27FC236}">
                <a16:creationId xmlns:a16="http://schemas.microsoft.com/office/drawing/2014/main" id="{525F0AAD-71F2-4BEB-8004-794AEB880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584450"/>
            <a:ext cx="7872412" cy="415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2" name="Oval 11">
            <a:extLst>
              <a:ext uri="{FF2B5EF4-FFF2-40B4-BE49-F238E27FC236}">
                <a16:creationId xmlns:a16="http://schemas.microsoft.com/office/drawing/2014/main" id="{6070FCF2-4B28-4B63-A16F-176D49690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4549775"/>
            <a:ext cx="215900" cy="2159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sp>
        <p:nvSpPr>
          <p:cNvPr id="104453" name="Oval 12">
            <a:extLst>
              <a:ext uri="{FF2B5EF4-FFF2-40B4-BE49-F238E27FC236}">
                <a16:creationId xmlns:a16="http://schemas.microsoft.com/office/drawing/2014/main" id="{8B528244-AFD9-4858-8E09-6688F8F3E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2927350"/>
            <a:ext cx="1439863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pic>
        <p:nvPicPr>
          <p:cNvPr id="104454" name="Picture 14" descr="Illustration">
            <a:extLst>
              <a:ext uri="{FF2B5EF4-FFF2-40B4-BE49-F238E27FC236}">
                <a16:creationId xmlns:a16="http://schemas.microsoft.com/office/drawing/2014/main" id="{2FBBFF87-C424-4C79-AC08-F8CD97525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25538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5" name="Text Box 15">
            <a:extLst>
              <a:ext uri="{FF2B5EF4-FFF2-40B4-BE49-F238E27FC236}">
                <a16:creationId xmlns:a16="http://schemas.microsoft.com/office/drawing/2014/main" id="{A7607638-32BC-4A34-A5E7-D95A62CDF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570038"/>
            <a:ext cx="1449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450 espèces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p:sp>
        <p:nvSpPr>
          <p:cNvPr id="104456" name="Line 17">
            <a:extLst>
              <a:ext uri="{FF2B5EF4-FFF2-40B4-BE49-F238E27FC236}">
                <a16:creationId xmlns:a16="http://schemas.microsoft.com/office/drawing/2014/main" id="{FC3D621A-760C-4285-B2DB-70991A7163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41938" y="1960563"/>
            <a:ext cx="431800" cy="1008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104457" name="Picture 19" descr="arras">
            <a:extLst>
              <a:ext uri="{FF2B5EF4-FFF2-40B4-BE49-F238E27FC236}">
                <a16:creationId xmlns:a16="http://schemas.microsoft.com/office/drawing/2014/main" id="{98BC38CB-46AD-4607-9653-B707B3EFD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52513"/>
            <a:ext cx="892175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8" name="Line 20">
            <a:extLst>
              <a:ext uri="{FF2B5EF4-FFF2-40B4-BE49-F238E27FC236}">
                <a16:creationId xmlns:a16="http://schemas.microsoft.com/office/drawing/2014/main" id="{BD7042D6-CC4D-474B-A50B-424793047AE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9250" y="1989138"/>
            <a:ext cx="1296988" cy="2519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4459" name="Text Box 21">
            <a:extLst>
              <a:ext uri="{FF2B5EF4-FFF2-40B4-BE49-F238E27FC236}">
                <a16:creationId xmlns:a16="http://schemas.microsoft.com/office/drawing/2014/main" id="{3808274B-EADC-4516-83B2-1789E71A8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557338"/>
            <a:ext cx="1577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1500 espèces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p:sp>
        <p:nvSpPr>
          <p:cNvPr id="104460" name="Text Box 22">
            <a:extLst>
              <a:ext uri="{FF2B5EF4-FFF2-40B4-BE49-F238E27FC236}">
                <a16:creationId xmlns:a16="http://schemas.microsoft.com/office/drawing/2014/main" id="{E808F258-94B9-4708-80DC-4DBB5B15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916113"/>
            <a:ext cx="1128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latin typeface="Calibri" panose="020F0502020204030204" pitchFamily="34" charset="0"/>
              </a:rPr>
              <a:t>&gt; 10</a:t>
            </a:r>
            <a:r>
              <a:rPr lang="fr-CH" altLang="fr-FR" sz="1800" baseline="30000">
                <a:latin typeface="Calibri" panose="020F0502020204030204" pitchFamily="34" charset="0"/>
              </a:rPr>
              <a:t>7</a:t>
            </a:r>
            <a:r>
              <a:rPr lang="fr-CH" altLang="fr-FR" sz="1800">
                <a:latin typeface="Calibri" panose="020F0502020204030204" pitchFamily="34" charset="0"/>
              </a:rPr>
              <a:t>  km</a:t>
            </a:r>
            <a:r>
              <a:rPr lang="fr-CH" altLang="fr-FR" sz="1800" baseline="30000">
                <a:latin typeface="Calibri" panose="020F0502020204030204" pitchFamily="34" charset="0"/>
              </a:rPr>
              <a:t>2</a:t>
            </a:r>
            <a:endParaRPr lang="fr-FR" altLang="fr-FR" sz="1800" baseline="30000">
              <a:latin typeface="Calibri" panose="020F0502020204030204" pitchFamily="34" charset="0"/>
            </a:endParaRPr>
          </a:p>
        </p:txBody>
      </p:sp>
      <p:sp>
        <p:nvSpPr>
          <p:cNvPr id="104461" name="Text Box 23">
            <a:extLst>
              <a:ext uri="{FF2B5EF4-FFF2-40B4-BE49-F238E27FC236}">
                <a16:creationId xmlns:a16="http://schemas.microsoft.com/office/drawing/2014/main" id="{7FFD5D4B-766F-4344-A56A-2C3E44A86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916113"/>
            <a:ext cx="13477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latin typeface="Calibri" panose="020F0502020204030204" pitchFamily="34" charset="0"/>
              </a:rPr>
              <a:t>283 650 km</a:t>
            </a:r>
            <a:r>
              <a:rPr lang="fr-CH" altLang="fr-FR" sz="1800" baseline="30000">
                <a:latin typeface="Calibri" panose="020F0502020204030204" pitchFamily="34" charset="0"/>
              </a:rPr>
              <a:t>2</a:t>
            </a:r>
            <a:endParaRPr lang="fr-FR" altLang="fr-FR" sz="1800" baseline="300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C6A0029-EFAD-42AE-A14B-5FD0D3E29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Latitude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81931" name="Text Box 11">
            <a:extLst>
              <a:ext uri="{FF2B5EF4-FFF2-40B4-BE49-F238E27FC236}">
                <a16:creationId xmlns:a16="http://schemas.microsoft.com/office/drawing/2014/main" id="{78D62C9C-F3F8-4E27-8CC2-3725353FE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908050"/>
            <a:ext cx="323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CH" altLang="fr-FR" sz="2000" b="1">
                <a:solidFill>
                  <a:srgbClr val="00FF00"/>
                </a:solidFill>
                <a:latin typeface="Calibri" panose="020F0502020204030204" pitchFamily="34" charset="0"/>
              </a:rPr>
              <a:t> Hypothèse « Productivité »</a:t>
            </a:r>
            <a:endParaRPr lang="fr-FR" altLang="fr-FR" sz="2000" b="1">
              <a:solidFill>
                <a:srgbClr val="00FF00"/>
              </a:solidFill>
              <a:latin typeface="Calibri" panose="020F0502020204030204" pitchFamily="34" charset="0"/>
            </a:endParaRPr>
          </a:p>
        </p:txBody>
      </p:sp>
      <p:sp>
        <p:nvSpPr>
          <p:cNvPr id="81932" name="Text Box 12">
            <a:extLst>
              <a:ext uri="{FF2B5EF4-FFF2-40B4-BE49-F238E27FC236}">
                <a16:creationId xmlns:a16="http://schemas.microsoft.com/office/drawing/2014/main" id="{E1D43355-4344-4CDB-A11A-77C9B59F7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3" y="1508125"/>
            <a:ext cx="2944812" cy="119062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Saison de croissance + longue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radiations lumineuses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chaleur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eau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33" name="Text Box 13">
            <a:extLst>
              <a:ext uri="{FF2B5EF4-FFF2-40B4-BE49-F238E27FC236}">
                <a16:creationId xmlns:a16="http://schemas.microsoft.com/office/drawing/2014/main" id="{51666A1B-FC45-44C8-BCC6-65FA3738F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475" y="1933575"/>
            <a:ext cx="1266825" cy="3667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d’espèces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34" name="Line 14">
            <a:extLst>
              <a:ext uri="{FF2B5EF4-FFF2-40B4-BE49-F238E27FC236}">
                <a16:creationId xmlns:a16="http://schemas.microsoft.com/office/drawing/2014/main" id="{2ADC0974-EF5F-424F-98F3-BA15CE36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0488" y="2132013"/>
            <a:ext cx="10810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35" name="Text Box 15">
            <a:extLst>
              <a:ext uri="{FF2B5EF4-FFF2-40B4-BE49-F238E27FC236}">
                <a16:creationId xmlns:a16="http://schemas.microsoft.com/office/drawing/2014/main" id="{DDFB9D47-642B-4E34-9AB8-828A22C82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" y="2997200"/>
            <a:ext cx="4865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CH" altLang="fr-FR" sz="2000" b="1">
                <a:solidFill>
                  <a:srgbClr val="00FF00"/>
                </a:solidFill>
                <a:latin typeface="Calibri" panose="020F0502020204030204" pitchFamily="34" charset="0"/>
              </a:rPr>
              <a:t> Hypothèse « Climat (stabilité climatique) »</a:t>
            </a:r>
            <a:endParaRPr lang="fr-FR" altLang="fr-FR" sz="2000" b="1">
              <a:solidFill>
                <a:srgbClr val="00FF00"/>
              </a:solidFill>
              <a:latin typeface="Calibri" panose="020F0502020204030204" pitchFamily="34" charset="0"/>
            </a:endParaRPr>
          </a:p>
        </p:txBody>
      </p:sp>
      <p:sp>
        <p:nvSpPr>
          <p:cNvPr id="81936" name="Text Box 16">
            <a:extLst>
              <a:ext uri="{FF2B5EF4-FFF2-40B4-BE49-F238E27FC236}">
                <a16:creationId xmlns:a16="http://schemas.microsoft.com/office/drawing/2014/main" id="{CA127ED3-AEA1-4DF8-BB91-AD9A990AF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573463"/>
            <a:ext cx="2643187" cy="6413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Saisonnalité moins marquée vers l’équateur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37" name="Text Box 17">
            <a:extLst>
              <a:ext uri="{FF2B5EF4-FFF2-40B4-BE49-F238E27FC236}">
                <a16:creationId xmlns:a16="http://schemas.microsoft.com/office/drawing/2014/main" id="{C99579E2-53EF-4BCB-8F23-60D7400FE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8900" y="3727450"/>
            <a:ext cx="1266825" cy="3667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d’espèces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38" name="Line 18">
            <a:extLst>
              <a:ext uri="{FF2B5EF4-FFF2-40B4-BE49-F238E27FC236}">
                <a16:creationId xmlns:a16="http://schemas.microsoft.com/office/drawing/2014/main" id="{A31A1FB9-843F-4543-9620-C47F3135C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3933825"/>
            <a:ext cx="7191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39" name="Line 19">
            <a:extLst>
              <a:ext uri="{FF2B5EF4-FFF2-40B4-BE49-F238E27FC236}">
                <a16:creationId xmlns:a16="http://schemas.microsoft.com/office/drawing/2014/main" id="{19A10176-E1AF-4F21-9BD3-48BA838FE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7050" y="3933825"/>
            <a:ext cx="7191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40" name="Text Box 20">
            <a:extLst>
              <a:ext uri="{FF2B5EF4-FFF2-40B4-BE49-F238E27FC236}">
                <a16:creationId xmlns:a16="http://schemas.microsoft.com/office/drawing/2014/main" id="{10B9BE40-AE2E-4AB9-8BB5-FCE995EF4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838" y="3573463"/>
            <a:ext cx="2643187" cy="6413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Espèces + spécialisées, avec de niches + étroites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41" name="Text Box 21">
            <a:extLst>
              <a:ext uri="{FF2B5EF4-FFF2-40B4-BE49-F238E27FC236}">
                <a16:creationId xmlns:a16="http://schemas.microsoft.com/office/drawing/2014/main" id="{D1BC83A6-AD43-4C0D-83BE-3010475F7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687888"/>
            <a:ext cx="3900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CH" altLang="fr-FR" sz="2000" b="1">
                <a:solidFill>
                  <a:srgbClr val="00FF00"/>
                </a:solidFill>
                <a:latin typeface="Calibri" panose="020F0502020204030204" pitchFamily="34" charset="0"/>
              </a:rPr>
              <a:t> Hypothèse « Aire géographique »</a:t>
            </a:r>
            <a:endParaRPr lang="fr-FR" altLang="fr-FR" sz="2000" b="1">
              <a:solidFill>
                <a:srgbClr val="00FF00"/>
              </a:solidFill>
              <a:latin typeface="Calibri" panose="020F0502020204030204" pitchFamily="34" charset="0"/>
            </a:endParaRPr>
          </a:p>
        </p:txBody>
      </p:sp>
      <p:sp>
        <p:nvSpPr>
          <p:cNvPr id="81942" name="Text Box 22">
            <a:extLst>
              <a:ext uri="{FF2B5EF4-FFF2-40B4-BE49-F238E27FC236}">
                <a16:creationId xmlns:a16="http://schemas.microsoft.com/office/drawing/2014/main" id="{F54B12D0-E927-45EE-92D8-1FDEF9025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84813"/>
            <a:ext cx="2665412" cy="6413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Superficie zone tropicale + grande qu’autres zones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43" name="Text Box 23">
            <a:extLst>
              <a:ext uri="{FF2B5EF4-FFF2-40B4-BE49-F238E27FC236}">
                <a16:creationId xmlns:a16="http://schemas.microsoft.com/office/drawing/2014/main" id="{2D41C3C9-4769-4DEA-B3AF-83449632E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8288" y="5734050"/>
            <a:ext cx="1266825" cy="3667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+ d’espèces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44" name="Line 24">
            <a:extLst>
              <a:ext uri="{FF2B5EF4-FFF2-40B4-BE49-F238E27FC236}">
                <a16:creationId xmlns:a16="http://schemas.microsoft.com/office/drawing/2014/main" id="{69486EA4-0FAC-46D5-B2F9-6B15A3271E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3575" y="5384800"/>
            <a:ext cx="446088" cy="258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47" name="Line 27">
            <a:extLst>
              <a:ext uri="{FF2B5EF4-FFF2-40B4-BE49-F238E27FC236}">
                <a16:creationId xmlns:a16="http://schemas.microsoft.com/office/drawing/2014/main" id="{8593D26C-9CEE-4668-BBC2-2552773BF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5389563"/>
            <a:ext cx="1978025" cy="22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48" name="Text Box 28">
            <a:extLst>
              <a:ext uri="{FF2B5EF4-FFF2-40B4-BE49-F238E27FC236}">
                <a16:creationId xmlns:a16="http://schemas.microsoft.com/office/drawing/2014/main" id="{1CF6594D-0DBF-4541-AEFE-50375E746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4838" y="6078538"/>
            <a:ext cx="1817687" cy="64135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Taux d’extinction + faible</a:t>
            </a:r>
          </a:p>
        </p:txBody>
      </p:sp>
      <p:sp>
        <p:nvSpPr>
          <p:cNvPr id="81949" name="Line 29">
            <a:extLst>
              <a:ext uri="{FF2B5EF4-FFF2-40B4-BE49-F238E27FC236}">
                <a16:creationId xmlns:a16="http://schemas.microsoft.com/office/drawing/2014/main" id="{10B01A72-C1DA-4FEE-93A7-5CE1354DFC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3575" y="6000750"/>
            <a:ext cx="446088" cy="258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50" name="Text Box 30">
            <a:extLst>
              <a:ext uri="{FF2B5EF4-FFF2-40B4-BE49-F238E27FC236}">
                <a16:creationId xmlns:a16="http://schemas.microsoft.com/office/drawing/2014/main" id="{7397BC19-DFC3-4BCB-8BF8-54B5060A5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915025"/>
            <a:ext cx="1490662" cy="915988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Tailles de populations + grandes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51" name="Line 31">
            <a:extLst>
              <a:ext uri="{FF2B5EF4-FFF2-40B4-BE49-F238E27FC236}">
                <a16:creationId xmlns:a16="http://schemas.microsoft.com/office/drawing/2014/main" id="{E5CEA8A3-867F-4906-ABE3-80B3952EB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6403975"/>
            <a:ext cx="2873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52" name="Text Box 32">
            <a:extLst>
              <a:ext uri="{FF2B5EF4-FFF2-40B4-BE49-F238E27FC236}">
                <a16:creationId xmlns:a16="http://schemas.microsoft.com/office/drawing/2014/main" id="{2F29A6F3-AF1A-42A0-B763-FFE73CEE0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4960938"/>
            <a:ext cx="1817688" cy="9159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Taux de spéciation + grand (barrière)</a:t>
            </a:r>
          </a:p>
        </p:txBody>
      </p:sp>
      <p:sp>
        <p:nvSpPr>
          <p:cNvPr id="81953" name="Line 33">
            <a:extLst>
              <a:ext uri="{FF2B5EF4-FFF2-40B4-BE49-F238E27FC236}">
                <a16:creationId xmlns:a16="http://schemas.microsoft.com/office/drawing/2014/main" id="{D774FCB9-C905-4BFD-8BD3-3E022D2CA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6188" y="5373688"/>
            <a:ext cx="446087" cy="2587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1954" name="Line 34">
            <a:extLst>
              <a:ext uri="{FF2B5EF4-FFF2-40B4-BE49-F238E27FC236}">
                <a16:creationId xmlns:a16="http://schemas.microsoft.com/office/drawing/2014/main" id="{7F5540E5-F9F8-424A-9411-2DBEB1D045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3013" y="6176963"/>
            <a:ext cx="446087" cy="2587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1" grpId="0"/>
      <p:bldP spid="81932" grpId="0" animBg="1"/>
      <p:bldP spid="81933" grpId="0" animBg="1"/>
      <p:bldP spid="81935" grpId="0"/>
      <p:bldP spid="81936" grpId="0" animBg="1"/>
      <p:bldP spid="81937" grpId="0" animBg="1"/>
      <p:bldP spid="81940" grpId="0" animBg="1"/>
      <p:bldP spid="81941" grpId="0"/>
      <p:bldP spid="81942" grpId="0" animBg="1"/>
      <p:bldP spid="81943" grpId="0" animBg="1"/>
      <p:bldP spid="81948" grpId="0" animBg="1"/>
      <p:bldP spid="81950" grpId="0" animBg="1"/>
      <p:bldP spid="819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0A1B7F5B-632A-4BFA-AAE7-6BC0F0F72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Altitude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53A909B8-26DC-4D9E-A3F2-DD8F7DC12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196975"/>
            <a:ext cx="4800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Le nombre d’espèces décroit avec l’altitude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CH" altLang="fr-FR" sz="2000">
              <a:latin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fr-CH" altLang="fr-FR" sz="2000">
                <a:latin typeface="Calibri" panose="020F0502020204030204" pitchFamily="34" charset="0"/>
              </a:rPr>
              <a:t> S faible en haute montagne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fr-CH" altLang="fr-FR" sz="2000">
                <a:latin typeface="Calibri" panose="020F0502020204030204" pitchFamily="34" charset="0"/>
              </a:rPr>
              <a:t> S forte à basse altitude</a:t>
            </a:r>
            <a:endParaRPr lang="fr-FR" altLang="fr-FR" sz="2000">
              <a:latin typeface="Calibri" panose="020F0502020204030204" pitchFamily="34" charset="0"/>
            </a:endParaRPr>
          </a:p>
        </p:txBody>
      </p:sp>
      <p:graphicFrame>
        <p:nvGraphicFramePr>
          <p:cNvPr id="90140" name="Object 28">
            <a:extLst>
              <a:ext uri="{FF2B5EF4-FFF2-40B4-BE49-F238E27FC236}">
                <a16:creationId xmlns:a16="http://schemas.microsoft.com/office/drawing/2014/main" id="{1343504A-01CE-4CD8-9784-D662B479B9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2708275"/>
          <a:ext cx="5886450" cy="377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ique" r:id="rId3" imgW="5886311" imgH="3771831" progId="Excel.Sheet.8">
                  <p:embed/>
                </p:oleObj>
              </mc:Choice>
              <mc:Fallback>
                <p:oleObj name="Graphique" r:id="rId3" imgW="5886311" imgH="3771831" progId="Excel.Sheet.8">
                  <p:embed/>
                  <p:pic>
                    <p:nvPicPr>
                      <p:cNvPr id="90140" name="Object 28">
                        <a:extLst>
                          <a:ext uri="{FF2B5EF4-FFF2-40B4-BE49-F238E27FC236}">
                            <a16:creationId xmlns:a16="http://schemas.microsoft.com/office/drawing/2014/main" id="{1343504A-01CE-4CD8-9784-D662B479B9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708275"/>
                        <a:ext cx="5886450" cy="377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41" name="Text Box 29">
            <a:extLst>
              <a:ext uri="{FF2B5EF4-FFF2-40B4-BE49-F238E27FC236}">
                <a16:creationId xmlns:a16="http://schemas.microsoft.com/office/drawing/2014/main" id="{16714A83-51C0-4EA5-9E67-C356D6426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6424613"/>
            <a:ext cx="5778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200" i="1" dirty="0">
                <a:latin typeface="Calibri" panose="020F0502020204030204" pitchFamily="34" charset="0"/>
              </a:rPr>
              <a:t>Relation entre richesse spécifique et altitude pour les oiseaux nicheurs en Himalaya (Népal)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200" i="1" dirty="0">
                <a:latin typeface="Calibri" panose="020F0502020204030204" pitchFamily="34" charset="0"/>
              </a:rPr>
              <a:t>Hunter &amp; </a:t>
            </a:r>
            <a:r>
              <a:rPr lang="fr-CH" altLang="fr-FR" sz="1200" i="1" dirty="0" err="1">
                <a:latin typeface="Calibri" panose="020F0502020204030204" pitchFamily="34" charset="0"/>
              </a:rPr>
              <a:t>Yonzon</a:t>
            </a:r>
            <a:r>
              <a:rPr lang="fr-CH" altLang="fr-FR" sz="1200" i="1" dirty="0">
                <a:latin typeface="Calibri" panose="020F0502020204030204" pitchFamily="34" charset="0"/>
              </a:rPr>
              <a:t> (1992)</a:t>
            </a:r>
            <a:endParaRPr lang="fr-FR" altLang="fr-FR" sz="1200" i="1" dirty="0">
              <a:latin typeface="Calibri" panose="020F0502020204030204" pitchFamily="34" charset="0"/>
            </a:endParaRPr>
          </a:p>
        </p:txBody>
      </p:sp>
      <p:pic>
        <p:nvPicPr>
          <p:cNvPr id="90143" name="Picture 31" descr="Afficher l'image en taille réelle">
            <a:hlinkClick r:id="rId5"/>
            <a:extLst>
              <a:ext uri="{FF2B5EF4-FFF2-40B4-BE49-F238E27FC236}">
                <a16:creationId xmlns:a16="http://schemas.microsoft.com/office/drawing/2014/main" id="{62108966-4143-488A-915F-473C6CB68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0" y="27813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45" name="Picture 33" descr="Vautour de l'Himalaya">
            <a:extLst>
              <a:ext uri="{FF2B5EF4-FFF2-40B4-BE49-F238E27FC236}">
                <a16:creationId xmlns:a16="http://schemas.microsoft.com/office/drawing/2014/main" id="{25B449AD-7D8C-4E72-B07A-3B85B1CA1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781300"/>
            <a:ext cx="19431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0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7" grpId="0"/>
      <p:bldOleChart spid="90140" grpId="0" animBg="0"/>
      <p:bldP spid="90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6DE7C8A-BF08-4E85-A9C8-312F0FDF3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Altitude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2163" name="Text Box 3">
            <a:extLst>
              <a:ext uri="{FF2B5EF4-FFF2-40B4-BE49-F238E27FC236}">
                <a16:creationId xmlns:a16="http://schemas.microsoft.com/office/drawing/2014/main" id="{DD37CD24-652E-4E0D-A1B3-0DD2A6D14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196975"/>
            <a:ext cx="2973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Mais il y a des exceptions…</a:t>
            </a:r>
          </a:p>
        </p:txBody>
      </p:sp>
      <p:pic>
        <p:nvPicPr>
          <p:cNvPr id="92168" name="Picture 8" descr="Alt001">
            <a:extLst>
              <a:ext uri="{FF2B5EF4-FFF2-40B4-BE49-F238E27FC236}">
                <a16:creationId xmlns:a16="http://schemas.microsoft.com/office/drawing/2014/main" id="{122DECBF-50C7-4027-BF90-9B9EEA2B2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44675"/>
            <a:ext cx="7056437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9" name="Text Box 9">
            <a:extLst>
              <a:ext uri="{FF2B5EF4-FFF2-40B4-BE49-F238E27FC236}">
                <a16:creationId xmlns:a16="http://schemas.microsoft.com/office/drawing/2014/main" id="{E14A59DE-67B9-4C36-A873-7489D9450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194425"/>
            <a:ext cx="711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200">
                <a:latin typeface="Calibri" panose="020F0502020204030204" pitchFamily="34" charset="0"/>
              </a:rPr>
              <a:t>Relations richesse – altitude pour a) les fourmis du Canyon Lee (Spring Mountains, Nevada; Sanders et al. 2003);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200">
                <a:latin typeface="Calibri" panose="020F0502020204030204" pitchFamily="34" charset="0"/>
              </a:rPr>
              <a:t>b) Les plantes à fleurs dans l’Himalaya népalais (Grytnes &amp; Vetaas 2002). In Begon </a:t>
            </a:r>
            <a:r>
              <a:rPr lang="fr-CH" altLang="fr-FR" sz="1200" i="1">
                <a:latin typeface="Calibri" panose="020F0502020204030204" pitchFamily="34" charset="0"/>
              </a:rPr>
              <a:t>et al.</a:t>
            </a:r>
            <a:r>
              <a:rPr lang="fr-CH" altLang="fr-FR" sz="1200">
                <a:latin typeface="Calibri" panose="020F0502020204030204" pitchFamily="34" charset="0"/>
              </a:rPr>
              <a:t> (2006).</a:t>
            </a:r>
            <a:endParaRPr lang="fr-FR" altLang="fr-FR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C2C152E0-CEDD-4DD5-8867-7F36F38C3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Productivité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6360AB82-731C-4398-814D-1EC686D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981075"/>
            <a:ext cx="3419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Relation généralement positive</a:t>
            </a:r>
          </a:p>
        </p:txBody>
      </p:sp>
      <p:pic>
        <p:nvPicPr>
          <p:cNvPr id="94212" name="Picture 4" descr="Prod001">
            <a:extLst>
              <a:ext uri="{FF2B5EF4-FFF2-40B4-BE49-F238E27FC236}">
                <a16:creationId xmlns:a16="http://schemas.microsoft.com/office/drawing/2014/main" id="{8F75E09D-FFA1-4A80-B5E0-783FB2CD0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484313"/>
            <a:ext cx="6048375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3" name="Text Box 5">
            <a:extLst>
              <a:ext uri="{FF2B5EF4-FFF2-40B4-BE49-F238E27FC236}">
                <a16:creationId xmlns:a16="http://schemas.microsoft.com/office/drawing/2014/main" id="{F0E90119-34C7-4526-8AC8-6AF5FC81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188075"/>
            <a:ext cx="61404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400" i="1">
                <a:latin typeface="Calibri" panose="020F0502020204030204" pitchFamily="34" charset="0"/>
              </a:rPr>
              <a:t>Richesse spécifique en oiseaux (a), mammifères (b), amphibiens (c), et reptiles (d) en fonction de l’évapotranspiration potentielle (d’après Currie 1991, dans Begon et al. 2006)</a:t>
            </a:r>
            <a:endParaRPr lang="fr-FR" altLang="fr-FR" sz="1400" i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/>
      <p:bldP spid="942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04697F38-1AD5-4193-BE11-9BA8782F3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Productivité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oup 48">
            <a:extLst>
              <a:ext uri="{FF2B5EF4-FFF2-40B4-BE49-F238E27FC236}">
                <a16:creationId xmlns:a16="http://schemas.microsoft.com/office/drawing/2014/main" id="{353AFA01-1ED8-4CBC-9BA4-894D19AD10D1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811338"/>
            <a:ext cx="2808287" cy="647700"/>
            <a:chOff x="567" y="981"/>
            <a:chExt cx="1769" cy="408"/>
          </a:xfrm>
        </p:grpSpPr>
        <p:grpSp>
          <p:nvGrpSpPr>
            <p:cNvPr id="114727" name="Group 15">
              <a:extLst>
                <a:ext uri="{FF2B5EF4-FFF2-40B4-BE49-F238E27FC236}">
                  <a16:creationId xmlns:a16="http://schemas.microsoft.com/office/drawing/2014/main" id="{E1F2E225-16A2-4899-870B-A37D942B27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7" y="981"/>
              <a:ext cx="589" cy="408"/>
              <a:chOff x="1565" y="3067"/>
              <a:chExt cx="802" cy="454"/>
            </a:xfrm>
          </p:grpSpPr>
          <p:sp>
            <p:nvSpPr>
              <p:cNvPr id="114734" name="Freeform 16">
                <a:extLst>
                  <a:ext uri="{FF2B5EF4-FFF2-40B4-BE49-F238E27FC236}">
                    <a16:creationId xmlns:a16="http://schemas.microsoft.com/office/drawing/2014/main" id="{B144FB9C-8007-40C2-8A5D-2A8717B1C6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5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735" name="Freeform 17">
                <a:extLst>
                  <a:ext uri="{FF2B5EF4-FFF2-40B4-BE49-F238E27FC236}">
                    <a16:creationId xmlns:a16="http://schemas.microsoft.com/office/drawing/2014/main" id="{F6E28C56-BE51-4BDA-8DEF-7561C9A2630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959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4728" name="Group 18">
              <a:extLst>
                <a:ext uri="{FF2B5EF4-FFF2-40B4-BE49-F238E27FC236}">
                  <a16:creationId xmlns:a16="http://schemas.microsoft.com/office/drawing/2014/main" id="{BE50D65D-1A41-4D8A-9454-6534A2E9DB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8" y="981"/>
              <a:ext cx="589" cy="408"/>
              <a:chOff x="1565" y="3067"/>
              <a:chExt cx="802" cy="454"/>
            </a:xfrm>
          </p:grpSpPr>
          <p:sp>
            <p:nvSpPr>
              <p:cNvPr id="114732" name="Freeform 19">
                <a:extLst>
                  <a:ext uri="{FF2B5EF4-FFF2-40B4-BE49-F238E27FC236}">
                    <a16:creationId xmlns:a16="http://schemas.microsoft.com/office/drawing/2014/main" id="{5006F41F-C7C7-4B58-B947-E243BA518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5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733" name="Freeform 20">
                <a:extLst>
                  <a:ext uri="{FF2B5EF4-FFF2-40B4-BE49-F238E27FC236}">
                    <a16:creationId xmlns:a16="http://schemas.microsoft.com/office/drawing/2014/main" id="{C8A325C0-E2AB-4A2E-96F9-D96ECE96A46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959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14729" name="Group 21">
              <a:extLst>
                <a:ext uri="{FF2B5EF4-FFF2-40B4-BE49-F238E27FC236}">
                  <a16:creationId xmlns:a16="http://schemas.microsoft.com/office/drawing/2014/main" id="{72B67A5C-4AEC-4B4A-862E-81D8E147DF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7" y="981"/>
              <a:ext cx="589" cy="408"/>
              <a:chOff x="1565" y="3067"/>
              <a:chExt cx="802" cy="454"/>
            </a:xfrm>
          </p:grpSpPr>
          <p:sp>
            <p:nvSpPr>
              <p:cNvPr id="114730" name="Freeform 22">
                <a:extLst>
                  <a:ext uri="{FF2B5EF4-FFF2-40B4-BE49-F238E27FC236}">
                    <a16:creationId xmlns:a16="http://schemas.microsoft.com/office/drawing/2014/main" id="{31730274-8E9C-4F94-95B0-A8282F342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5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4731" name="Freeform 23">
                <a:extLst>
                  <a:ext uri="{FF2B5EF4-FFF2-40B4-BE49-F238E27FC236}">
                    <a16:creationId xmlns:a16="http://schemas.microsoft.com/office/drawing/2014/main" id="{4D2EC1D2-E07E-42BB-ABE6-F8FD40F7739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959" y="3067"/>
                <a:ext cx="408" cy="454"/>
              </a:xfrm>
              <a:custGeom>
                <a:avLst/>
                <a:gdLst>
                  <a:gd name="T0" fmla="*/ 0 w 408"/>
                  <a:gd name="T1" fmla="*/ 454 h 454"/>
                  <a:gd name="T2" fmla="*/ 181 w 408"/>
                  <a:gd name="T3" fmla="*/ 408 h 454"/>
                  <a:gd name="T4" fmla="*/ 272 w 408"/>
                  <a:gd name="T5" fmla="*/ 272 h 454"/>
                  <a:gd name="T6" fmla="*/ 317 w 408"/>
                  <a:gd name="T7" fmla="*/ 46 h 454"/>
                  <a:gd name="T8" fmla="*/ 408 w 408"/>
                  <a:gd name="T9" fmla="*/ 0 h 4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"/>
                  <a:gd name="T16" fmla="*/ 0 h 454"/>
                  <a:gd name="T17" fmla="*/ 408 w 408"/>
                  <a:gd name="T18" fmla="*/ 454 h 4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" h="454">
                    <a:moveTo>
                      <a:pt x="0" y="454"/>
                    </a:moveTo>
                    <a:cubicBezTo>
                      <a:pt x="68" y="446"/>
                      <a:pt x="136" y="438"/>
                      <a:pt x="181" y="408"/>
                    </a:cubicBezTo>
                    <a:cubicBezTo>
                      <a:pt x="226" y="378"/>
                      <a:pt x="249" y="332"/>
                      <a:pt x="272" y="272"/>
                    </a:cubicBezTo>
                    <a:cubicBezTo>
                      <a:pt x="295" y="212"/>
                      <a:pt x="294" y="91"/>
                      <a:pt x="317" y="46"/>
                    </a:cubicBezTo>
                    <a:cubicBezTo>
                      <a:pt x="340" y="1"/>
                      <a:pt x="374" y="0"/>
                      <a:pt x="408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02424" name="Rectangle 24">
            <a:extLst>
              <a:ext uri="{FF2B5EF4-FFF2-40B4-BE49-F238E27FC236}">
                <a16:creationId xmlns:a16="http://schemas.microsoft.com/office/drawing/2014/main" id="{A65B6448-FB4B-4EA1-A5BC-38C113258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4330700"/>
            <a:ext cx="5876925" cy="144463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grpSp>
        <p:nvGrpSpPr>
          <p:cNvPr id="6" name="Group 25">
            <a:extLst>
              <a:ext uri="{FF2B5EF4-FFF2-40B4-BE49-F238E27FC236}">
                <a16:creationId xmlns:a16="http://schemas.microsoft.com/office/drawing/2014/main" id="{2A1DE40E-BEE2-439C-9871-F3AA7ED44BA8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3683000"/>
            <a:ext cx="935037" cy="647700"/>
            <a:chOff x="1565" y="3067"/>
            <a:chExt cx="802" cy="454"/>
          </a:xfrm>
        </p:grpSpPr>
        <p:sp>
          <p:nvSpPr>
            <p:cNvPr id="114725" name="Freeform 26">
              <a:extLst>
                <a:ext uri="{FF2B5EF4-FFF2-40B4-BE49-F238E27FC236}">
                  <a16:creationId xmlns:a16="http://schemas.microsoft.com/office/drawing/2014/main" id="{B54CD090-C0FE-442A-8165-A3F120C2A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26" name="Freeform 27">
              <a:extLst>
                <a:ext uri="{FF2B5EF4-FFF2-40B4-BE49-F238E27FC236}">
                  <a16:creationId xmlns:a16="http://schemas.microsoft.com/office/drawing/2014/main" id="{B5C325CA-AAFF-4B9F-BFE8-4EF53A98C77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" name="Group 28">
            <a:extLst>
              <a:ext uri="{FF2B5EF4-FFF2-40B4-BE49-F238E27FC236}">
                <a16:creationId xmlns:a16="http://schemas.microsoft.com/office/drawing/2014/main" id="{AABE6E74-9CBB-4987-BD30-140E23F53202}"/>
              </a:ext>
            </a:extLst>
          </p:cNvPr>
          <p:cNvGrpSpPr>
            <a:grpSpLocks/>
          </p:cNvGrpSpPr>
          <p:nvPr/>
        </p:nvGrpSpPr>
        <p:grpSpPr bwMode="auto">
          <a:xfrm>
            <a:off x="1838325" y="3683000"/>
            <a:ext cx="935038" cy="647700"/>
            <a:chOff x="1565" y="3067"/>
            <a:chExt cx="802" cy="454"/>
          </a:xfrm>
        </p:grpSpPr>
        <p:sp>
          <p:nvSpPr>
            <p:cNvPr id="114723" name="Freeform 29">
              <a:extLst>
                <a:ext uri="{FF2B5EF4-FFF2-40B4-BE49-F238E27FC236}">
                  <a16:creationId xmlns:a16="http://schemas.microsoft.com/office/drawing/2014/main" id="{9E052244-CEE7-4EE0-B4EF-389D47B22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24" name="Freeform 30">
              <a:extLst>
                <a:ext uri="{FF2B5EF4-FFF2-40B4-BE49-F238E27FC236}">
                  <a16:creationId xmlns:a16="http://schemas.microsoft.com/office/drawing/2014/main" id="{5CA8F7A8-8C10-48D1-8944-0799644D486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" name="Group 31">
            <a:extLst>
              <a:ext uri="{FF2B5EF4-FFF2-40B4-BE49-F238E27FC236}">
                <a16:creationId xmlns:a16="http://schemas.microsoft.com/office/drawing/2014/main" id="{7099C22E-46E6-4EF2-8C55-45044C0DB968}"/>
              </a:ext>
            </a:extLst>
          </p:cNvPr>
          <p:cNvGrpSpPr>
            <a:grpSpLocks/>
          </p:cNvGrpSpPr>
          <p:nvPr/>
        </p:nvGrpSpPr>
        <p:grpSpPr bwMode="auto">
          <a:xfrm>
            <a:off x="2773363" y="3683000"/>
            <a:ext cx="935037" cy="647700"/>
            <a:chOff x="1565" y="3067"/>
            <a:chExt cx="802" cy="454"/>
          </a:xfrm>
        </p:grpSpPr>
        <p:sp>
          <p:nvSpPr>
            <p:cNvPr id="114721" name="Freeform 32">
              <a:extLst>
                <a:ext uri="{FF2B5EF4-FFF2-40B4-BE49-F238E27FC236}">
                  <a16:creationId xmlns:a16="http://schemas.microsoft.com/office/drawing/2014/main" id="{05BF53BC-EAE2-415B-9995-E696E9401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22" name="Freeform 33">
              <a:extLst>
                <a:ext uri="{FF2B5EF4-FFF2-40B4-BE49-F238E27FC236}">
                  <a16:creationId xmlns:a16="http://schemas.microsoft.com/office/drawing/2014/main" id="{0410DD9F-9D79-4B24-B1CB-268CEB7B574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" name="Group 35">
            <a:extLst>
              <a:ext uri="{FF2B5EF4-FFF2-40B4-BE49-F238E27FC236}">
                <a16:creationId xmlns:a16="http://schemas.microsoft.com/office/drawing/2014/main" id="{4E0014D5-43FA-4684-9228-3F7966ACD2AD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3683000"/>
            <a:ext cx="935038" cy="647700"/>
            <a:chOff x="1565" y="3067"/>
            <a:chExt cx="802" cy="454"/>
          </a:xfrm>
        </p:grpSpPr>
        <p:sp>
          <p:nvSpPr>
            <p:cNvPr id="114719" name="Freeform 36">
              <a:extLst>
                <a:ext uri="{FF2B5EF4-FFF2-40B4-BE49-F238E27FC236}">
                  <a16:creationId xmlns:a16="http://schemas.microsoft.com/office/drawing/2014/main" id="{710D65F3-1C7F-42E5-8F7B-7C86720A54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20" name="Freeform 37">
              <a:extLst>
                <a:ext uri="{FF2B5EF4-FFF2-40B4-BE49-F238E27FC236}">
                  <a16:creationId xmlns:a16="http://schemas.microsoft.com/office/drawing/2014/main" id="{72916BA7-ED7C-4502-87BE-DAA9796D2A0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" name="Group 38">
            <a:extLst>
              <a:ext uri="{FF2B5EF4-FFF2-40B4-BE49-F238E27FC236}">
                <a16:creationId xmlns:a16="http://schemas.microsoft.com/office/drawing/2014/main" id="{77EB7825-2C66-419E-9E6E-9AA827C72E15}"/>
              </a:ext>
            </a:extLst>
          </p:cNvPr>
          <p:cNvGrpSpPr>
            <a:grpSpLocks/>
          </p:cNvGrpSpPr>
          <p:nvPr/>
        </p:nvGrpSpPr>
        <p:grpSpPr bwMode="auto">
          <a:xfrm>
            <a:off x="4646613" y="3683000"/>
            <a:ext cx="935037" cy="647700"/>
            <a:chOff x="1565" y="3067"/>
            <a:chExt cx="802" cy="454"/>
          </a:xfrm>
        </p:grpSpPr>
        <p:sp>
          <p:nvSpPr>
            <p:cNvPr id="114717" name="Freeform 39">
              <a:extLst>
                <a:ext uri="{FF2B5EF4-FFF2-40B4-BE49-F238E27FC236}">
                  <a16:creationId xmlns:a16="http://schemas.microsoft.com/office/drawing/2014/main" id="{B683C840-09FA-4D9B-8F3E-1FD2E7C679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18" name="Freeform 40">
              <a:extLst>
                <a:ext uri="{FF2B5EF4-FFF2-40B4-BE49-F238E27FC236}">
                  <a16:creationId xmlns:a16="http://schemas.microsoft.com/office/drawing/2014/main" id="{7EE68D45-DC17-4EFE-A4E7-46B7EA351CF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41">
            <a:extLst>
              <a:ext uri="{FF2B5EF4-FFF2-40B4-BE49-F238E27FC236}">
                <a16:creationId xmlns:a16="http://schemas.microsoft.com/office/drawing/2014/main" id="{88DCA6FA-F7A2-4500-88AD-399AECAC482E}"/>
              </a:ext>
            </a:extLst>
          </p:cNvPr>
          <p:cNvGrpSpPr>
            <a:grpSpLocks/>
          </p:cNvGrpSpPr>
          <p:nvPr/>
        </p:nvGrpSpPr>
        <p:grpSpPr bwMode="auto">
          <a:xfrm>
            <a:off x="5581650" y="3683000"/>
            <a:ext cx="935038" cy="647700"/>
            <a:chOff x="1565" y="3067"/>
            <a:chExt cx="802" cy="454"/>
          </a:xfrm>
        </p:grpSpPr>
        <p:sp>
          <p:nvSpPr>
            <p:cNvPr id="114715" name="Freeform 42">
              <a:extLst>
                <a:ext uri="{FF2B5EF4-FFF2-40B4-BE49-F238E27FC236}">
                  <a16:creationId xmlns:a16="http://schemas.microsoft.com/office/drawing/2014/main" id="{A1B2CCC2-27A2-417F-939A-91C385E8C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16" name="Freeform 43">
              <a:extLst>
                <a:ext uri="{FF2B5EF4-FFF2-40B4-BE49-F238E27FC236}">
                  <a16:creationId xmlns:a16="http://schemas.microsoft.com/office/drawing/2014/main" id="{274663A4-630A-400A-968E-6CE0EC35787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959" y="3067"/>
              <a:ext cx="408" cy="454"/>
            </a:xfrm>
            <a:custGeom>
              <a:avLst/>
              <a:gdLst>
                <a:gd name="T0" fmla="*/ 0 w 408"/>
                <a:gd name="T1" fmla="*/ 454 h 454"/>
                <a:gd name="T2" fmla="*/ 181 w 408"/>
                <a:gd name="T3" fmla="*/ 408 h 454"/>
                <a:gd name="T4" fmla="*/ 272 w 408"/>
                <a:gd name="T5" fmla="*/ 272 h 454"/>
                <a:gd name="T6" fmla="*/ 317 w 408"/>
                <a:gd name="T7" fmla="*/ 46 h 454"/>
                <a:gd name="T8" fmla="*/ 408 w 408"/>
                <a:gd name="T9" fmla="*/ 0 h 4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8"/>
                <a:gd name="T16" fmla="*/ 0 h 454"/>
                <a:gd name="T17" fmla="*/ 408 w 408"/>
                <a:gd name="T18" fmla="*/ 454 h 4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8" h="454">
                  <a:moveTo>
                    <a:pt x="0" y="454"/>
                  </a:moveTo>
                  <a:cubicBezTo>
                    <a:pt x="68" y="446"/>
                    <a:pt x="136" y="438"/>
                    <a:pt x="181" y="408"/>
                  </a:cubicBezTo>
                  <a:cubicBezTo>
                    <a:pt x="226" y="378"/>
                    <a:pt x="249" y="332"/>
                    <a:pt x="272" y="272"/>
                  </a:cubicBezTo>
                  <a:cubicBezTo>
                    <a:pt x="295" y="212"/>
                    <a:pt x="294" y="91"/>
                    <a:pt x="317" y="46"/>
                  </a:cubicBezTo>
                  <a:cubicBezTo>
                    <a:pt x="340" y="1"/>
                    <a:pt x="374" y="0"/>
                    <a:pt x="40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2" name="Group 47">
            <a:extLst>
              <a:ext uri="{FF2B5EF4-FFF2-40B4-BE49-F238E27FC236}">
                <a16:creationId xmlns:a16="http://schemas.microsoft.com/office/drawing/2014/main" id="{21D7294F-3A90-419D-BD61-E910028C3DDE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2459038"/>
            <a:ext cx="2981325" cy="609600"/>
            <a:chOff x="521" y="1389"/>
            <a:chExt cx="1878" cy="384"/>
          </a:xfrm>
        </p:grpSpPr>
        <p:sp>
          <p:nvSpPr>
            <p:cNvPr id="114711" name="Rectangle 5">
              <a:extLst>
                <a:ext uri="{FF2B5EF4-FFF2-40B4-BE49-F238E27FC236}">
                  <a16:creationId xmlns:a16="http://schemas.microsoft.com/office/drawing/2014/main" id="{FA0CCF68-1E4A-44A1-9B0F-1F4147F1E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" y="1389"/>
              <a:ext cx="1860" cy="91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114712" name="Text Box 44">
              <a:extLst>
                <a:ext uri="{FF2B5EF4-FFF2-40B4-BE49-F238E27FC236}">
                  <a16:creationId xmlns:a16="http://schemas.microsoft.com/office/drawing/2014/main" id="{AE2AFC1F-0F40-4404-BA76-B41B6DD67F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" y="1542"/>
              <a:ext cx="71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CH" altLang="fr-FR" sz="1800" dirty="0">
                  <a:latin typeface="Calibri" panose="020F0502020204030204" pitchFamily="34" charset="0"/>
                </a:rPr>
                <a:t>Ressource</a:t>
              </a:r>
              <a:endParaRPr lang="fr-FR" altLang="fr-FR" sz="1800" dirty="0">
                <a:latin typeface="Calibri" panose="020F0502020204030204" pitchFamily="34" charset="0"/>
              </a:endParaRPr>
            </a:p>
          </p:txBody>
        </p:sp>
        <p:sp>
          <p:nvSpPr>
            <p:cNvPr id="114713" name="Line 45">
              <a:extLst>
                <a:ext uri="{FF2B5EF4-FFF2-40B4-BE49-F238E27FC236}">
                  <a16:creationId xmlns:a16="http://schemas.microsoft.com/office/drawing/2014/main" id="{2322B418-CEBF-4B1C-A9AC-F8D4254782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1" y="1661"/>
              <a:ext cx="5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4714" name="Line 46">
              <a:extLst>
                <a:ext uri="{FF2B5EF4-FFF2-40B4-BE49-F238E27FC236}">
                  <a16:creationId xmlns:a16="http://schemas.microsoft.com/office/drawing/2014/main" id="{27FAFD7F-932B-47D5-9D55-A438A3FDD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2" y="1661"/>
              <a:ext cx="4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449" name="Text Box 49">
            <a:extLst>
              <a:ext uri="{FF2B5EF4-FFF2-40B4-BE49-F238E27FC236}">
                <a16:creationId xmlns:a16="http://schemas.microsoft.com/office/drawing/2014/main" id="{FC95144A-4FBE-4E01-8E4A-5DD6C46FE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202723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solidFill>
                  <a:schemeClr val="bg1"/>
                </a:solidFill>
                <a:latin typeface="Calibri" panose="020F0502020204030204" pitchFamily="34" charset="0"/>
              </a:rPr>
              <a:t>S espèces</a:t>
            </a:r>
            <a:endParaRPr lang="fr-FR" altLang="fr-FR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50" name="Text Box 50">
            <a:extLst>
              <a:ext uri="{FF2B5EF4-FFF2-40B4-BE49-F238E27FC236}">
                <a16:creationId xmlns:a16="http://schemas.microsoft.com/office/drawing/2014/main" id="{73DF589C-3B14-4651-BF1A-75CDA7988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4646613"/>
            <a:ext cx="1131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latin typeface="Calibri" panose="020F0502020204030204" pitchFamily="34" charset="0"/>
              </a:rPr>
              <a:t>Ressource</a:t>
            </a:r>
            <a:endParaRPr lang="fr-FR" altLang="fr-FR" sz="1800">
              <a:latin typeface="Calibri" panose="020F0502020204030204" pitchFamily="34" charset="0"/>
            </a:endParaRPr>
          </a:p>
        </p:txBody>
      </p:sp>
      <p:sp>
        <p:nvSpPr>
          <p:cNvPr id="102451" name="Line 51">
            <a:extLst>
              <a:ext uri="{FF2B5EF4-FFF2-40B4-BE49-F238E27FC236}">
                <a16:creationId xmlns:a16="http://schemas.microsoft.com/office/drawing/2014/main" id="{9E445E3C-834B-4D78-9743-806B91D183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0113" y="4835525"/>
            <a:ext cx="2232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2" name="Line 52">
            <a:extLst>
              <a:ext uri="{FF2B5EF4-FFF2-40B4-BE49-F238E27FC236}">
                <a16:creationId xmlns:a16="http://schemas.microsoft.com/office/drawing/2014/main" id="{F26760F1-087E-48DB-B469-350BD3BEC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4835525"/>
            <a:ext cx="2232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3" name="Text Box 53">
            <a:extLst>
              <a:ext uri="{FF2B5EF4-FFF2-40B4-BE49-F238E27FC236}">
                <a16:creationId xmlns:a16="http://schemas.microsoft.com/office/drawing/2014/main" id="{80964B6F-AFF4-4DC8-9639-091062C0A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3754438"/>
            <a:ext cx="1512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800">
                <a:latin typeface="Calibri" panose="020F0502020204030204" pitchFamily="34" charset="0"/>
              </a:rPr>
              <a:t>S’ &gt; S  espèces</a:t>
            </a:r>
            <a:endParaRPr lang="fr-FR" altLang="fr-FR" sz="1800">
              <a:latin typeface="Calibri" panose="020F0502020204030204" pitchFamily="34" charset="0"/>
            </a:endParaRPr>
          </a:p>
        </p:txBody>
      </p:sp>
      <p:sp>
        <p:nvSpPr>
          <p:cNvPr id="102454" name="Line 54">
            <a:extLst>
              <a:ext uri="{FF2B5EF4-FFF2-40B4-BE49-F238E27FC236}">
                <a16:creationId xmlns:a16="http://schemas.microsoft.com/office/drawing/2014/main" id="{E5827C7B-81FA-4774-BC5A-34110D594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0" y="1522413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5" name="Line 55">
            <a:extLst>
              <a:ext uri="{FF2B5EF4-FFF2-40B4-BE49-F238E27FC236}">
                <a16:creationId xmlns:a16="http://schemas.microsoft.com/office/drawing/2014/main" id="{01E251A5-9D6D-482C-88F9-AF78BCADC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6738" y="1522413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6" name="Line 56">
            <a:extLst>
              <a:ext uri="{FF2B5EF4-FFF2-40B4-BE49-F238E27FC236}">
                <a16:creationId xmlns:a16="http://schemas.microsoft.com/office/drawing/2014/main" id="{CB1E4443-C9C6-4723-9A7B-BC3FD53E6D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4475" y="1522413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7" name="Line 57">
            <a:extLst>
              <a:ext uri="{FF2B5EF4-FFF2-40B4-BE49-F238E27FC236}">
                <a16:creationId xmlns:a16="http://schemas.microsoft.com/office/drawing/2014/main" id="{6DE078B2-B983-4D69-8D80-D9AE5D70F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4038" y="1306513"/>
            <a:ext cx="0" cy="129698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8" name="Line 58">
            <a:extLst>
              <a:ext uri="{FF2B5EF4-FFF2-40B4-BE49-F238E27FC236}">
                <a16:creationId xmlns:a16="http://schemas.microsoft.com/office/drawing/2014/main" id="{196BDA16-F768-4072-BF71-7808BAA28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775" y="1295400"/>
            <a:ext cx="0" cy="129698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59" name="Text Box 59">
            <a:extLst>
              <a:ext uri="{FF2B5EF4-FFF2-40B4-BE49-F238E27FC236}">
                <a16:creationId xmlns:a16="http://schemas.microsoft.com/office/drawing/2014/main" id="{ABB3E3AD-7774-4BB1-A730-FBC8045FD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759450"/>
            <a:ext cx="6751637" cy="406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 dirty="0">
                <a:latin typeface="Calibri" panose="020F0502020204030204" pitchFamily="34" charset="0"/>
              </a:rPr>
              <a:t>Variété de ressources + grande </a:t>
            </a:r>
            <a:r>
              <a:rPr lang="fr-CH" altLang="fr-FR" sz="2000" dirty="0">
                <a:latin typeface="Calibri" panose="020F0502020204030204" pitchFamily="34" charset="0"/>
                <a:sym typeface="Wingdings" panose="05000000000000000000" pitchFamily="2" charset="2"/>
              </a:rPr>
              <a:t> Richesse spécifique + grande</a:t>
            </a:r>
            <a:endParaRPr lang="fr-FR" altLang="fr-FR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2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0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4" grpId="0" animBg="1"/>
      <p:bldP spid="102449" grpId="0"/>
      <p:bldP spid="102450" grpId="0"/>
      <p:bldP spid="102453" grpId="0"/>
      <p:bldP spid="1024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96563BDD-CDF5-46AE-8335-3A7A5E9DB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222250"/>
            <a:ext cx="7921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CH" altLang="fr-FR">
                <a:solidFill>
                  <a:srgbClr val="FF6600"/>
                </a:solidFill>
                <a:latin typeface="Calibri" panose="020F0502020204030204" pitchFamily="34" charset="0"/>
              </a:rPr>
              <a:t>Relation Richesse - Productivité</a:t>
            </a:r>
            <a:endParaRPr lang="el-GR" altLang="fr-FR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5BDC9AE3-BBBC-4F7E-8516-105045E9F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981075"/>
            <a:ext cx="2195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2000">
                <a:latin typeface="Calibri" panose="020F0502020204030204" pitchFamily="34" charset="0"/>
              </a:rPr>
              <a:t>Mais pas toujours…</a:t>
            </a:r>
          </a:p>
        </p:txBody>
      </p:sp>
      <p:sp>
        <p:nvSpPr>
          <p:cNvPr id="98309" name="Text Box 5">
            <a:extLst>
              <a:ext uri="{FF2B5EF4-FFF2-40B4-BE49-F238E27FC236}">
                <a16:creationId xmlns:a16="http://schemas.microsoft.com/office/drawing/2014/main" id="{E8E64080-D422-47A4-A67F-19DA8DC1C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6070600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CH" altLang="fr-FR" sz="1400" i="1">
                <a:latin typeface="Calibri" panose="020F0502020204030204" pitchFamily="34" charset="0"/>
              </a:rPr>
              <a:t>Richesse spécifique de divers groupes taxonomiques en fonction de la productivité primaire brute dans les lacs Nord-Américains (d’après Dodson et al. .2000, in Begon et al. 2006). </a:t>
            </a:r>
            <a:endParaRPr lang="fr-FR" altLang="fr-FR" sz="1400" i="1">
              <a:latin typeface="Calibri" panose="020F0502020204030204" pitchFamily="34" charset="0"/>
            </a:endParaRPr>
          </a:p>
        </p:txBody>
      </p:sp>
      <p:pic>
        <p:nvPicPr>
          <p:cNvPr id="98310" name="Picture 6" descr="Prod002">
            <a:extLst>
              <a:ext uri="{FF2B5EF4-FFF2-40B4-BE49-F238E27FC236}">
                <a16:creationId xmlns:a16="http://schemas.microsoft.com/office/drawing/2014/main" id="{7D27F9D4-4FA3-41E9-B135-3E161DB75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557338"/>
            <a:ext cx="7561263" cy="443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1" name="Rectangle 7">
            <a:extLst>
              <a:ext uri="{FF2B5EF4-FFF2-40B4-BE49-F238E27FC236}">
                <a16:creationId xmlns:a16="http://schemas.microsoft.com/office/drawing/2014/main" id="{256E8A35-5BD1-402E-9178-8C0EF3ADC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938" y="4724400"/>
            <a:ext cx="647700" cy="720725"/>
          </a:xfrm>
          <a:prstGeom prst="rect">
            <a:avLst/>
          </a:prstGeom>
          <a:solidFill>
            <a:schemeClr val="hlink">
              <a:alpha val="39999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sp>
        <p:nvSpPr>
          <p:cNvPr id="98312" name="Rectangle 8">
            <a:extLst>
              <a:ext uri="{FF2B5EF4-FFF2-40B4-BE49-F238E27FC236}">
                <a16:creationId xmlns:a16="http://schemas.microsoft.com/office/drawing/2014/main" id="{EE87D969-88FE-4919-A497-8F22650EF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4724400"/>
            <a:ext cx="647700" cy="720725"/>
          </a:xfrm>
          <a:prstGeom prst="rect">
            <a:avLst/>
          </a:prstGeom>
          <a:solidFill>
            <a:srgbClr val="FF0000">
              <a:alpha val="39999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sp>
        <p:nvSpPr>
          <p:cNvPr id="98313" name="Text Box 9">
            <a:extLst>
              <a:ext uri="{FF2B5EF4-FFF2-40B4-BE49-F238E27FC236}">
                <a16:creationId xmlns:a16="http://schemas.microsoft.com/office/drawing/2014/main" id="{7084C95E-8874-434A-9880-A6C8811C0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050" y="5205413"/>
            <a:ext cx="1263650" cy="517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400" b="1">
                <a:latin typeface="Calibri" panose="020F0502020204030204" pitchFamily="34" charset="0"/>
              </a:rPr>
              <a:t>Limitation par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fr-FR" sz="1400" b="1">
                <a:latin typeface="Calibri" panose="020F0502020204030204" pitchFamily="34" charset="0"/>
              </a:rPr>
              <a:t>les ressources</a:t>
            </a:r>
            <a:endParaRPr lang="fr-FR" altLang="fr-FR" sz="1400" b="1">
              <a:latin typeface="Calibri" panose="020F0502020204030204" pitchFamily="34" charset="0"/>
            </a:endParaRPr>
          </a:p>
        </p:txBody>
      </p:sp>
      <p:sp>
        <p:nvSpPr>
          <p:cNvPr id="98314" name="Text Box 10">
            <a:extLst>
              <a:ext uri="{FF2B5EF4-FFF2-40B4-BE49-F238E27FC236}">
                <a16:creationId xmlns:a16="http://schemas.microsoft.com/office/drawing/2014/main" id="{D80EA33F-1F18-4167-8D7E-0E18CD8CE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5229225"/>
            <a:ext cx="1068387" cy="5175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fr-FR" sz="1400" b="1">
                <a:latin typeface="Calibri" panose="020F0502020204030204" pitchFamily="34" charset="0"/>
              </a:rPr>
              <a:t>Exclusion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fr-FR" sz="1400" b="1">
                <a:latin typeface="Calibri" panose="020F0502020204030204" pitchFamily="34" charset="0"/>
              </a:rPr>
              <a:t>compétitive</a:t>
            </a:r>
            <a:endParaRPr lang="fr-FR" altLang="fr-FR" sz="14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/>
      <p:bldP spid="98309" grpId="0"/>
      <p:bldP spid="98309" grpId="1"/>
      <p:bldP spid="98311" grpId="0" animBg="1"/>
      <p:bldP spid="98312" grpId="0" animBg="1"/>
      <p:bldP spid="98313" grpId="0" animBg="1"/>
      <p:bldP spid="9831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521</Words>
  <Application>Microsoft Office PowerPoint</Application>
  <PresentationFormat>Affichage à l'écran (4:3)</PresentationFormat>
  <Paragraphs>83</Paragraphs>
  <Slides>10</Slides>
  <Notes>9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Graphique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Cattaneo Franck</dc:creator>
  <cp:lastModifiedBy>Cattaneo Franck</cp:lastModifiedBy>
  <cp:revision>4</cp:revision>
  <dcterms:created xsi:type="dcterms:W3CDTF">2021-03-25T07:27:08Z</dcterms:created>
  <dcterms:modified xsi:type="dcterms:W3CDTF">2025-03-18T06:58:22Z</dcterms:modified>
</cp:coreProperties>
</file>