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06" r:id="rId2"/>
    <p:sldId id="407" r:id="rId3"/>
    <p:sldId id="403" r:id="rId4"/>
    <p:sldId id="404" r:id="rId5"/>
    <p:sldId id="405" r:id="rId6"/>
    <p:sldId id="408" r:id="rId7"/>
    <p:sldId id="409" r:id="rId8"/>
  </p:sldIdLst>
  <p:sldSz cx="9144000" cy="6858000" type="screen4x3"/>
  <p:notesSz cx="6865938" cy="9540875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CC"/>
    <a:srgbClr val="FFFF66"/>
    <a:srgbClr val="CC0000"/>
    <a:srgbClr val="33CC33"/>
    <a:srgbClr val="FF505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03" autoAdjust="0"/>
    <p:restoredTop sz="94563" autoAdjust="0"/>
  </p:normalViewPr>
  <p:slideViewPr>
    <p:cSldViewPr>
      <p:cViewPr varScale="1">
        <p:scale>
          <a:sx n="81" d="100"/>
          <a:sy n="81" d="100"/>
        </p:scale>
        <p:origin x="964" y="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531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9772" y="0"/>
            <a:ext cx="2974531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2127"/>
            <a:ext cx="2974531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9772" y="9062127"/>
            <a:ext cx="2974531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01DDFA1-3BFD-4026-B0DC-4044D5578FA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56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166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139" y="0"/>
            <a:ext cx="2976165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0" y="715963"/>
            <a:ext cx="4770438" cy="3576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1" y="4531839"/>
            <a:ext cx="5493077" cy="429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2127"/>
            <a:ext cx="2976166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139" y="9062127"/>
            <a:ext cx="2976165" cy="47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04" tIns="44952" rIns="89904" bIns="4495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EDDAE2C-321D-40A9-A8CB-2379E7FB239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3379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logo 1 couleur_v2"/>
          <p:cNvPicPr>
            <a:picLocks noChangeAspect="1" noChangeArrowheads="1"/>
          </p:cNvPicPr>
          <p:nvPr/>
        </p:nvPicPr>
        <p:blipFill>
          <a:blip r:embed="rId2" cstate="print"/>
          <a:srcRect b="58118"/>
          <a:stretch>
            <a:fillRect/>
          </a:stretch>
        </p:blipFill>
        <p:spPr bwMode="auto">
          <a:xfrm>
            <a:off x="142875" y="152400"/>
            <a:ext cx="8856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pour modifier le style du titre du masque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CH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97B36-1F69-475D-8744-653B900D65E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B885-1A8E-408D-AE99-3ED1D398E41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371600"/>
            <a:ext cx="19431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371600"/>
            <a:ext cx="56769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707D-9B8C-445E-8631-AEB5A93DBBC7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06037-7D28-443A-BCF4-361380A24CEC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00CCD-0834-47BD-8C09-A724EF9E291E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A593-2BF7-41AC-A984-524D52B1E8BB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272C0-432F-4E0A-899D-0D864CAE8BD5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3EE74-E63A-4546-B066-5C0083859F31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61D2-8CA6-4643-BC95-AEF6D4814D09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F7A04-AD51-4799-A64B-98F3B059A7F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71E56-7064-4B14-B13C-5F7C518B78DF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BD8BD-418E-4AE6-9D0A-666FA95C6826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5" descr="logo 1 couleur_v2"/>
          <p:cNvPicPr>
            <a:picLocks noChangeAspect="1" noChangeArrowheads="1"/>
          </p:cNvPicPr>
          <p:nvPr/>
        </p:nvPicPr>
        <p:blipFill>
          <a:blip r:embed="rId14" cstate="print"/>
          <a:srcRect b="58118"/>
          <a:stretch>
            <a:fillRect/>
          </a:stretch>
        </p:blipFill>
        <p:spPr bwMode="auto">
          <a:xfrm>
            <a:off x="142875" y="152400"/>
            <a:ext cx="88566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71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 style du titre du masque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38400" y="64008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fr-CH"/>
              <a:t>Chapitre 0.0 Atomes, molécules et ions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AD7EE1-6B16-4097-BF0C-0FA3AD1C6912}" type="slidenum">
              <a:rPr lang="fr-CH"/>
              <a:pPr>
                <a:defRPr/>
              </a:pPr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3"/>
          <p:cNvSpPr txBox="1">
            <a:spLocks noGrp="1"/>
          </p:cNvSpPr>
          <p:nvPr/>
        </p:nvSpPr>
        <p:spPr bwMode="auto">
          <a:xfrm>
            <a:off x="6804025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3844C2BC-9BF9-430E-AD6F-49FF62128C4C}" type="slidenum">
              <a:rPr lang="fr-CH" sz="1400">
                <a:latin typeface="+mn-lt"/>
              </a:rPr>
              <a:pPr algn="r">
                <a:defRPr/>
              </a:pPr>
              <a:t>1</a:t>
            </a:fld>
            <a:endParaRPr lang="fr-CH" sz="1400">
              <a:latin typeface="+mn-lt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Les titrages </a:t>
            </a:r>
            <a:r>
              <a:rPr lang="fr-FR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potentiométriques</a:t>
            </a:r>
            <a:r>
              <a:rPr lang="fr-FR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(RAPPEL)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3925" y="1143000"/>
            <a:ext cx="4181475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228600" y="1371600"/>
            <a:ext cx="4724400" cy="515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CH" dirty="0">
                <a:latin typeface="Arial" charset="0"/>
              </a:rPr>
              <a:t>Dans les 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titrages </a:t>
            </a:r>
            <a:r>
              <a:rPr lang="fr-CH" b="1" dirty="0" err="1">
                <a:solidFill>
                  <a:srgbClr val="FF0000"/>
                </a:solidFill>
                <a:latin typeface="Arial" charset="0"/>
              </a:rPr>
              <a:t>potentiométriques</a:t>
            </a:r>
            <a:r>
              <a:rPr lang="fr-CH" dirty="0">
                <a:latin typeface="Arial" charset="0"/>
              </a:rPr>
              <a:t>, on suit l’avancement d’un titrage à l’aide de </a:t>
            </a:r>
            <a:r>
              <a:rPr lang="fr-CH" b="1" dirty="0">
                <a:solidFill>
                  <a:schemeClr val="accent1"/>
                </a:solidFill>
                <a:latin typeface="Arial" charset="0"/>
              </a:rPr>
              <a:t>mesures de différence de potentiel</a:t>
            </a:r>
            <a:r>
              <a:rPr lang="fr-CH" dirty="0">
                <a:latin typeface="Arial" charset="0"/>
              </a:rPr>
              <a:t>.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CH" dirty="0">
                <a:latin typeface="Arial" charset="0"/>
              </a:rPr>
              <a:t>Les </a:t>
            </a:r>
            <a:r>
              <a:rPr lang="fr-CH" b="1" dirty="0">
                <a:solidFill>
                  <a:srgbClr val="FF0000"/>
                </a:solidFill>
                <a:latin typeface="Arial" charset="0"/>
              </a:rPr>
              <a:t>électrodes</a:t>
            </a:r>
            <a:r>
              <a:rPr lang="fr-CH" dirty="0">
                <a:latin typeface="Arial" charset="0"/>
              </a:rPr>
              <a:t> utilisées à cet effet sont variées et fonctionnent selon des principes différents. Fondamentalement, elles </a:t>
            </a:r>
            <a:r>
              <a:rPr lang="fr-CH" u="sng" dirty="0">
                <a:latin typeface="Arial" charset="0"/>
              </a:rPr>
              <a:t>utilisent le principe d’une cellule galvanique</a:t>
            </a:r>
            <a:r>
              <a:rPr lang="fr-CH" dirty="0">
                <a:latin typeface="Arial" charset="0"/>
              </a:rPr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fr-CH" dirty="0">
                <a:latin typeface="Arial" charset="0"/>
              </a:rPr>
              <a:t>Probablement, l’électrode la plus connue et </a:t>
            </a:r>
            <a:r>
              <a:rPr lang="fr-CH" b="1" dirty="0">
                <a:solidFill>
                  <a:schemeClr val="accent1"/>
                </a:solidFill>
                <a:latin typeface="Arial" charset="0"/>
              </a:rPr>
              <a:t>l’électrode à pH. </a:t>
            </a:r>
          </a:p>
        </p:txBody>
      </p:sp>
      <p:sp>
        <p:nvSpPr>
          <p:cNvPr id="11270" name="Espace réservé du pied de page 4"/>
          <p:cNvSpPr txBox="1">
            <a:spLocks noGrp="1"/>
          </p:cNvSpPr>
          <p:nvPr/>
        </p:nvSpPr>
        <p:spPr bwMode="auto">
          <a:xfrm>
            <a:off x="2123728" y="6400800"/>
            <a:ext cx="417646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CH" sz="1400" dirty="0">
                <a:latin typeface="Arial" charset="0"/>
              </a:rPr>
              <a:t>Intro TP: Analyse quantitative par volumétrie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2"/>
          <p:cNvSpPr txBox="1">
            <a:spLocks noGrp="1"/>
          </p:cNvSpPr>
          <p:nvPr/>
        </p:nvSpPr>
        <p:spPr bwMode="auto">
          <a:xfrm>
            <a:off x="1835696" y="64008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fr-CH" sz="1400" dirty="0">
                <a:latin typeface="+mn-lt"/>
              </a:rPr>
              <a:t>Chapitre 7.3 Réactions redox</a:t>
            </a:r>
          </a:p>
        </p:txBody>
      </p:sp>
      <p:sp>
        <p:nvSpPr>
          <p:cNvPr id="17" name="Espace réservé du numéro de diapositive 3"/>
          <p:cNvSpPr txBox="1">
            <a:spLocks noGrp="1"/>
          </p:cNvSpPr>
          <p:nvPr/>
        </p:nvSpPr>
        <p:spPr bwMode="auto">
          <a:xfrm>
            <a:off x="6948488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5F66361-4DE8-40E9-94A5-0CA12CA76121}" type="slidenum">
              <a:rPr lang="fr-CH" sz="1400">
                <a:latin typeface="+mn-lt"/>
              </a:rPr>
              <a:pPr algn="r">
                <a:defRPr/>
              </a:pPr>
              <a:t>2</a:t>
            </a:fld>
            <a:endParaRPr lang="fr-CH" sz="1400">
              <a:latin typeface="+mn-lt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 l="11455" t="14835" r="20618" b="14835"/>
          <a:stretch>
            <a:fillRect/>
          </a:stretch>
        </p:blipFill>
        <p:spPr bwMode="auto">
          <a:xfrm>
            <a:off x="4800600" y="3446463"/>
            <a:ext cx="42672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3"/>
          <p:cNvSpPr txBox="1">
            <a:spLocks noChangeArrowheads="1"/>
          </p:cNvSpPr>
          <p:nvPr/>
        </p:nvSpPr>
        <p:spPr bwMode="auto">
          <a:xfrm>
            <a:off x="228600" y="1031875"/>
            <a:ext cx="70104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fr-CH">
                <a:latin typeface="Arial" charset="0"/>
              </a:rPr>
              <a:t>Pour la </a:t>
            </a:r>
            <a:r>
              <a:rPr lang="fr-CH" b="1">
                <a:solidFill>
                  <a:srgbClr val="00B0F0"/>
                </a:solidFill>
                <a:latin typeface="Arial" charset="0"/>
              </a:rPr>
              <a:t>pile Daniell</a:t>
            </a:r>
            <a:r>
              <a:rPr lang="fr-CH">
                <a:latin typeface="Arial" charset="0"/>
              </a:rPr>
              <a:t>, les demi-réactions sont :</a:t>
            </a:r>
            <a:r>
              <a:rPr lang="fr-CH">
                <a:latin typeface="Comic Sans MS" pitchFamily="66" charset="0"/>
              </a:rPr>
              <a:t> </a:t>
            </a:r>
          </a:p>
        </p:txBody>
      </p:sp>
      <p:sp>
        <p:nvSpPr>
          <p:cNvPr id="43014" name="Line 5"/>
          <p:cNvSpPr>
            <a:spLocks noChangeShapeType="1"/>
          </p:cNvSpPr>
          <p:nvPr/>
        </p:nvSpPr>
        <p:spPr bwMode="auto">
          <a:xfrm>
            <a:off x="4268788" y="1946275"/>
            <a:ext cx="760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6019800" y="25558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54013" y="1557338"/>
            <a:ext cx="93281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fr-CH">
                <a:latin typeface="Arial" charset="0"/>
              </a:rPr>
              <a:t>(Anode; réducteur)</a:t>
            </a:r>
            <a:r>
              <a:rPr lang="fr-CH"/>
              <a:t>    </a:t>
            </a:r>
            <a:r>
              <a:rPr lang="fr-CH">
                <a:latin typeface="Arial" charset="0"/>
              </a:rPr>
              <a:t>Zn(s) 		   Zn</a:t>
            </a:r>
            <a:r>
              <a:rPr lang="fr-CH" baseline="30000">
                <a:latin typeface="Arial" charset="0"/>
              </a:rPr>
              <a:t>2+ </a:t>
            </a:r>
            <a:r>
              <a:rPr lang="fr-CH">
                <a:latin typeface="Arial" charset="0"/>
              </a:rPr>
              <a:t>(aq, 1M) + 2e</a:t>
            </a:r>
            <a:r>
              <a:rPr lang="fr-CH" baseline="30000">
                <a:latin typeface="Arial" charset="0"/>
              </a:rPr>
              <a:t>-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fr-CH">
                <a:latin typeface="Arial" charset="0"/>
              </a:rPr>
              <a:t>(Cathode; oxydant)   Cu</a:t>
            </a:r>
            <a:r>
              <a:rPr lang="fr-CH" baseline="30000">
                <a:latin typeface="Arial" charset="0"/>
              </a:rPr>
              <a:t>2+ </a:t>
            </a:r>
            <a:r>
              <a:rPr lang="fr-CH">
                <a:latin typeface="Arial" charset="0"/>
              </a:rPr>
              <a:t>(aq, 1M) + 2e</a:t>
            </a:r>
            <a:r>
              <a:rPr lang="fr-CH" baseline="30000">
                <a:latin typeface="Arial" charset="0"/>
              </a:rPr>
              <a:t>-</a:t>
            </a:r>
            <a:r>
              <a:rPr lang="fr-CH">
                <a:latin typeface="Arial" charset="0"/>
              </a:rPr>
              <a:t>               Cu(s)                 	</a:t>
            </a:r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3733800" y="3317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533400" y="3089275"/>
            <a:ext cx="688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CH">
                <a:latin typeface="Arial" charset="0"/>
              </a:rPr>
              <a:t>Zn(s) + Cu</a:t>
            </a:r>
            <a:r>
              <a:rPr lang="fr-CH" baseline="30000">
                <a:latin typeface="Arial" charset="0"/>
              </a:rPr>
              <a:t>2+ </a:t>
            </a:r>
            <a:r>
              <a:rPr lang="fr-CH">
                <a:latin typeface="Arial" charset="0"/>
              </a:rPr>
              <a:t>(aq, 1M)         	 Zn</a:t>
            </a:r>
            <a:r>
              <a:rPr lang="fr-CH" baseline="30000">
                <a:latin typeface="Arial" charset="0"/>
              </a:rPr>
              <a:t>2+ </a:t>
            </a:r>
            <a:r>
              <a:rPr lang="fr-CH">
                <a:latin typeface="Arial" charset="0"/>
              </a:rPr>
              <a:t>(aq, 1M) + Cu (s)</a:t>
            </a:r>
            <a:endParaRPr lang="fr-FR">
              <a:latin typeface="Comic Sans MS" pitchFamily="66" charset="0"/>
            </a:endParaRPr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228600" y="2936875"/>
            <a:ext cx="84248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43020" name="Text Box 13"/>
          <p:cNvSpPr txBox="1">
            <a:spLocks noChangeArrowheads="1"/>
          </p:cNvSpPr>
          <p:nvPr/>
        </p:nvSpPr>
        <p:spPr bwMode="auto">
          <a:xfrm>
            <a:off x="228600" y="3962400"/>
            <a:ext cx="56388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CH" i="1">
                <a:solidFill>
                  <a:srgbClr val="00CC00"/>
                </a:solidFill>
                <a:latin typeface="Arial" charset="0"/>
              </a:rPr>
              <a:t>E</a:t>
            </a:r>
            <a:r>
              <a:rPr lang="fr-CH">
                <a:solidFill>
                  <a:srgbClr val="00CC00"/>
                </a:solidFill>
                <a:latin typeface="Arial" charset="0"/>
              </a:rPr>
              <a:t>°</a:t>
            </a:r>
            <a:r>
              <a:rPr lang="fr-CH" baseline="-25000">
                <a:solidFill>
                  <a:srgbClr val="00CC00"/>
                </a:solidFill>
                <a:latin typeface="Arial" charset="0"/>
              </a:rPr>
              <a:t>cellule</a:t>
            </a:r>
            <a:r>
              <a:rPr lang="fr-CH" baseline="-25000">
                <a:latin typeface="Arial" charset="0"/>
              </a:rPr>
              <a:t>  </a:t>
            </a:r>
            <a:r>
              <a:rPr lang="fr-CH">
                <a:latin typeface="Arial" charset="0"/>
              </a:rPr>
              <a:t>= </a:t>
            </a:r>
            <a:r>
              <a:rPr lang="fr-CH" i="1">
                <a:latin typeface="Arial" charset="0"/>
              </a:rPr>
              <a:t>E</a:t>
            </a:r>
            <a:r>
              <a:rPr lang="fr-CH">
                <a:latin typeface="Arial" charset="0"/>
              </a:rPr>
              <a:t>°</a:t>
            </a:r>
            <a:r>
              <a:rPr lang="fr-CH" baseline="-25000">
                <a:latin typeface="Arial" charset="0"/>
              </a:rPr>
              <a:t>red</a:t>
            </a:r>
            <a:r>
              <a:rPr lang="fr-CH">
                <a:latin typeface="Arial" charset="0"/>
              </a:rPr>
              <a:t> (cathode) - </a:t>
            </a:r>
            <a:r>
              <a:rPr lang="fr-CH" i="1">
                <a:latin typeface="Arial" charset="0"/>
              </a:rPr>
              <a:t>E</a:t>
            </a:r>
            <a:r>
              <a:rPr lang="fr-CH">
                <a:latin typeface="Arial" charset="0"/>
              </a:rPr>
              <a:t>°</a:t>
            </a:r>
            <a:r>
              <a:rPr lang="fr-CH" baseline="-25000">
                <a:latin typeface="Arial" charset="0"/>
              </a:rPr>
              <a:t>red </a:t>
            </a:r>
            <a:r>
              <a:rPr lang="fr-CH">
                <a:latin typeface="Arial" charset="0"/>
              </a:rPr>
              <a:t>(anode) </a:t>
            </a:r>
          </a:p>
          <a:p>
            <a:pPr>
              <a:spcBef>
                <a:spcPct val="20000"/>
              </a:spcBef>
            </a:pPr>
            <a:r>
              <a:rPr lang="fr-CH">
                <a:latin typeface="Arial" charset="0"/>
              </a:rPr>
              <a:t>	 = </a:t>
            </a:r>
            <a:r>
              <a:rPr lang="fr-CH" i="1">
                <a:latin typeface="Arial" charset="0"/>
              </a:rPr>
              <a:t>E</a:t>
            </a:r>
            <a:r>
              <a:rPr lang="fr-CH">
                <a:latin typeface="Arial" charset="0"/>
              </a:rPr>
              <a:t>°</a:t>
            </a:r>
            <a:r>
              <a:rPr lang="fr-CH" baseline="-25000">
                <a:latin typeface="Arial" charset="0"/>
              </a:rPr>
              <a:t>red </a:t>
            </a:r>
            <a:r>
              <a:rPr lang="fr-CH">
                <a:latin typeface="Arial" charset="0"/>
              </a:rPr>
              <a:t>Cu</a:t>
            </a:r>
            <a:r>
              <a:rPr lang="fr-CH" baseline="30000">
                <a:latin typeface="Arial" charset="0"/>
              </a:rPr>
              <a:t>2+</a:t>
            </a:r>
            <a:r>
              <a:rPr lang="fr-CH">
                <a:latin typeface="Arial" charset="0"/>
              </a:rPr>
              <a:t>/Cu - </a:t>
            </a:r>
            <a:r>
              <a:rPr lang="fr-CH" i="1">
                <a:latin typeface="Arial" charset="0"/>
              </a:rPr>
              <a:t>E</a:t>
            </a:r>
            <a:r>
              <a:rPr lang="fr-CH">
                <a:latin typeface="Arial" charset="0"/>
              </a:rPr>
              <a:t>°</a:t>
            </a:r>
            <a:r>
              <a:rPr lang="fr-CH" baseline="-25000">
                <a:latin typeface="Arial" charset="0"/>
              </a:rPr>
              <a:t>red</a:t>
            </a:r>
            <a:r>
              <a:rPr lang="fr-CH">
                <a:latin typeface="Arial" charset="0"/>
              </a:rPr>
              <a:t> Zn/Zn</a:t>
            </a:r>
            <a:r>
              <a:rPr lang="fr-CH" baseline="30000">
                <a:latin typeface="Arial" charset="0"/>
              </a:rPr>
              <a:t>2+</a:t>
            </a:r>
            <a:endParaRPr lang="fr-CH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fr-CH">
                <a:latin typeface="Arial" charset="0"/>
              </a:rPr>
              <a:t>            = 0,34 V – (- 0,76 V) = </a:t>
            </a:r>
            <a:r>
              <a:rPr lang="fr-CH" b="1">
                <a:solidFill>
                  <a:srgbClr val="00CC00"/>
                </a:solidFill>
                <a:latin typeface="Arial" charset="0"/>
              </a:rPr>
              <a:t>1,10 V</a:t>
            </a:r>
            <a:r>
              <a:rPr lang="fr-CH">
                <a:latin typeface="Arial" charset="0"/>
              </a:rPr>
              <a:t> </a:t>
            </a:r>
            <a:endParaRPr lang="fr-FR">
              <a:latin typeface="Arial" charset="0"/>
            </a:endParaRPr>
          </a:p>
          <a:p>
            <a:endParaRPr lang="fr-FR">
              <a:latin typeface="Arial" charset="0"/>
            </a:endParaRPr>
          </a:p>
        </p:txBody>
      </p:sp>
      <p:sp>
        <p:nvSpPr>
          <p:cNvPr id="43021" name="Rectangle 14"/>
          <p:cNvSpPr>
            <a:spLocks noChangeArrowheads="1"/>
          </p:cNvSpPr>
          <p:nvPr/>
        </p:nvSpPr>
        <p:spPr bwMode="auto">
          <a:xfrm>
            <a:off x="0" y="5889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fr-CH" sz="2800" b="1" dirty="0">
                <a:solidFill>
                  <a:srgbClr val="00CC00"/>
                </a:solidFill>
                <a:latin typeface="Arial" charset="0"/>
              </a:rPr>
              <a:t>RAPPEL:</a:t>
            </a: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 la </a:t>
            </a:r>
            <a:r>
              <a:rPr lang="fr-CH" sz="2800" b="1" dirty="0" err="1">
                <a:solidFill>
                  <a:srgbClr val="FF0000"/>
                </a:solidFill>
                <a:latin typeface="Arial" charset="0"/>
              </a:rPr>
              <a:t>fém</a:t>
            </a:r>
            <a:r>
              <a:rPr lang="fr-CH" sz="2800" b="1" dirty="0">
                <a:solidFill>
                  <a:srgbClr val="FF0000"/>
                </a:solidFill>
                <a:latin typeface="Arial" charset="0"/>
              </a:rPr>
              <a:t> standard de la pile Daniell</a:t>
            </a:r>
            <a:endParaRPr lang="en-GB" sz="2800" b="1" baseline="-2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2" name="Text Box 8"/>
          <p:cNvSpPr txBox="1">
            <a:spLocks noChangeArrowheads="1"/>
          </p:cNvSpPr>
          <p:nvPr/>
        </p:nvSpPr>
        <p:spPr bwMode="auto">
          <a:xfrm>
            <a:off x="2571750" y="136525"/>
            <a:ext cx="3914775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2000" b="1" i="1">
                <a:latin typeface="Arial" charset="0"/>
              </a:rPr>
              <a:t>7.3.5. Les potentiels standards</a:t>
            </a:r>
            <a:endParaRPr lang="de-CH" sz="2000" b="1" i="1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93724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7704" y="548680"/>
            <a:ext cx="4752528" cy="1080120"/>
          </a:xfrm>
        </p:spPr>
        <p:txBody>
          <a:bodyPr/>
          <a:lstStyle/>
          <a:p>
            <a:r>
              <a:rPr lang="fr-CH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1°/ Hydrolyse du paracétamol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1763688" y="3174003"/>
            <a:ext cx="52565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400" b="1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2°/ Oxydation du 4-</a:t>
            </a:r>
            <a:r>
              <a:rPr kumimoji="0" lang="fr-CH" sz="2400" b="1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aminophenol</a:t>
            </a:r>
            <a:endParaRPr kumimoji="0" lang="fr-CH" sz="2400" b="1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33618D4-2C17-400D-B9C7-9B845EA676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97" b="-2540"/>
          <a:stretch/>
        </p:blipFill>
        <p:spPr>
          <a:xfrm>
            <a:off x="2143746" y="4219766"/>
            <a:ext cx="5147824" cy="1718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052736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Le rôle du Ce(IV) est d’oxyder le 4-aminophenol en </a:t>
            </a:r>
            <a:r>
              <a:rPr lang="fr-CH" sz="1600" b="1" dirty="0" err="1"/>
              <a:t>benzohydroquinone</a:t>
            </a:r>
            <a:r>
              <a:rPr lang="fr-CH" sz="1600" b="1" dirty="0"/>
              <a:t>. Une fois tout le 4-</a:t>
            </a:r>
            <a:r>
              <a:rPr lang="fr-CH" sz="1600" b="1" dirty="0" err="1"/>
              <a:t>aminophenol</a:t>
            </a:r>
            <a:r>
              <a:rPr lang="fr-CH" sz="1600" b="1" dirty="0"/>
              <a:t> oxydé, le Ce(IV) oxydera l’indicateur </a:t>
            </a:r>
            <a:r>
              <a:rPr lang="fr-CH" sz="1600" b="1" dirty="0" err="1"/>
              <a:t>Ferroïne</a:t>
            </a:r>
            <a:r>
              <a:rPr lang="fr-CH" sz="1600" b="1" dirty="0"/>
              <a:t> Fe(II) en Fe(III).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561" y="2060848"/>
            <a:ext cx="906204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9122" t="17006" r="16979" b="5235"/>
          <a:stretch>
            <a:fillRect/>
          </a:stretch>
        </p:blipFill>
        <p:spPr bwMode="auto">
          <a:xfrm>
            <a:off x="3419872" y="1052736"/>
            <a:ext cx="520724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5517232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b="1" dirty="0"/>
              <a:t>Pendant le titrage la solution est rouge et vire au bleu.</a:t>
            </a:r>
          </a:p>
          <a:p>
            <a:r>
              <a:rPr lang="fr-CH" sz="1600" b="1" dirty="0"/>
              <a:t>Une mole de Ce(IV) converti  0.5 mole de paracétamol.</a:t>
            </a:r>
          </a:p>
        </p:txBody>
      </p:sp>
      <p:graphicFrame>
        <p:nvGraphicFramePr>
          <p:cNvPr id="3075" name="Object 4"/>
          <p:cNvGraphicFramePr>
            <a:graphicFrameLocks noChangeAspect="1"/>
          </p:cNvGraphicFramePr>
          <p:nvPr/>
        </p:nvGraphicFramePr>
        <p:xfrm>
          <a:off x="539552" y="1412776"/>
          <a:ext cx="2696170" cy="3352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age bitmap" r:id="rId4" imgW="4029637" imgH="5009524" progId="PBrush">
                  <p:embed/>
                </p:oleObj>
              </mc:Choice>
              <mc:Fallback>
                <p:oleObj name="Image bitmap" r:id="rId4" imgW="4029637" imgH="500952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412776"/>
                        <a:ext cx="2696170" cy="3352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7544" y="908720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30000"/>
              </a:spcBef>
            </a:pPr>
            <a:r>
              <a:rPr lang="fr-CH" dirty="0"/>
              <a:t>On veut équilibrer l’équation de l’oxydation de Fe</a:t>
            </a:r>
            <a:r>
              <a:rPr lang="fr-CH" baseline="30000" dirty="0"/>
              <a:t>2+</a:t>
            </a:r>
            <a:r>
              <a:rPr lang="fr-CH" dirty="0"/>
              <a:t> en Fe</a:t>
            </a:r>
            <a:r>
              <a:rPr lang="fr-CH" baseline="30000" dirty="0"/>
              <a:t>3+</a:t>
            </a:r>
            <a:r>
              <a:rPr lang="fr-CH" dirty="0"/>
              <a:t> par l’ion dichromate (Cr</a:t>
            </a:r>
            <a:r>
              <a:rPr lang="fr-CH" baseline="-25000" dirty="0"/>
              <a:t>2</a:t>
            </a:r>
            <a:r>
              <a:rPr lang="fr-CH" dirty="0"/>
              <a:t>O</a:t>
            </a:r>
            <a:r>
              <a:rPr lang="fr-CH" baseline="-25000" dirty="0"/>
              <a:t>7 </a:t>
            </a:r>
            <a:r>
              <a:rPr lang="fr-CH" baseline="30000" dirty="0"/>
              <a:t>2-</a:t>
            </a:r>
            <a:r>
              <a:rPr lang="fr-CH" dirty="0"/>
              <a:t>) en milieu acide. Ce type de problème peut être résolu en suivant les étapes suivantes:</a:t>
            </a:r>
            <a:endParaRPr lang="fr-CH" b="1" dirty="0">
              <a:solidFill>
                <a:srgbClr val="0099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9672" y="2708920"/>
            <a:ext cx="5767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 dirty="0">
                <a:latin typeface="Arial" charset="0"/>
              </a:rPr>
              <a:t>Fe</a:t>
            </a:r>
            <a:r>
              <a:rPr lang="fr-CH" b="1" baseline="30000" dirty="0">
                <a:latin typeface="Arial" charset="0"/>
              </a:rPr>
              <a:t>2+</a:t>
            </a:r>
            <a:r>
              <a:rPr lang="fr-CH" b="1" dirty="0">
                <a:latin typeface="Arial" charset="0"/>
              </a:rPr>
              <a:t>  +  Cr</a:t>
            </a:r>
            <a:r>
              <a:rPr lang="fr-CH" b="1" baseline="-25000" dirty="0">
                <a:latin typeface="Arial" charset="0"/>
              </a:rPr>
              <a:t>2</a:t>
            </a:r>
            <a:r>
              <a:rPr lang="fr-CH" b="1" dirty="0">
                <a:latin typeface="Arial" charset="0"/>
              </a:rPr>
              <a:t>O</a:t>
            </a:r>
            <a:r>
              <a:rPr lang="fr-CH" b="1" baseline="-25000" dirty="0">
                <a:latin typeface="Arial" charset="0"/>
              </a:rPr>
              <a:t>7 </a:t>
            </a:r>
            <a:r>
              <a:rPr lang="fr-CH" b="1" baseline="30000" dirty="0">
                <a:latin typeface="Arial" charset="0"/>
              </a:rPr>
              <a:t>2-  </a:t>
            </a:r>
            <a:r>
              <a:rPr lang="fr-CH" b="1" dirty="0">
                <a:latin typeface="Arial" charset="0"/>
              </a:rPr>
              <a:t> 	     	Fe</a:t>
            </a:r>
            <a:r>
              <a:rPr lang="fr-CH" b="1" baseline="30000" dirty="0">
                <a:latin typeface="Arial" charset="0"/>
              </a:rPr>
              <a:t>3+</a:t>
            </a:r>
            <a:r>
              <a:rPr lang="fr-CH" b="1" dirty="0">
                <a:latin typeface="Arial" charset="0"/>
              </a:rPr>
              <a:t>   +   Cr</a:t>
            </a:r>
            <a:r>
              <a:rPr lang="fr-CH" b="1" baseline="30000" dirty="0">
                <a:latin typeface="Arial" charset="0"/>
              </a:rPr>
              <a:t>3+</a:t>
            </a:r>
            <a:r>
              <a:rPr lang="fr-CH" dirty="0">
                <a:latin typeface="Arial" charset="0"/>
              </a:rPr>
              <a:t> </a:t>
            </a:r>
            <a:endParaRPr lang="fr-FR" dirty="0">
              <a:latin typeface="Arial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4139952" y="2924944"/>
            <a:ext cx="7318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CH"/>
          </a:p>
        </p:txBody>
      </p:sp>
      <p:grpSp>
        <p:nvGrpSpPr>
          <p:cNvPr id="18" name="Group 3"/>
          <p:cNvGrpSpPr>
            <a:grpSpLocks/>
          </p:cNvGrpSpPr>
          <p:nvPr/>
        </p:nvGrpSpPr>
        <p:grpSpPr bwMode="auto">
          <a:xfrm>
            <a:off x="467544" y="3501008"/>
            <a:ext cx="5111750" cy="457200"/>
            <a:chOff x="421" y="1532"/>
            <a:chExt cx="3488" cy="379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421" y="1532"/>
              <a:ext cx="3488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latin typeface="Arial" charset="0"/>
                </a:rPr>
                <a:t>Oxydation:	Fe</a:t>
              </a:r>
              <a:r>
                <a:rPr lang="fr-CH" baseline="30000">
                  <a:latin typeface="Arial" charset="0"/>
                </a:rPr>
                <a:t>2+</a:t>
              </a:r>
              <a:r>
                <a:rPr lang="fr-CH">
                  <a:latin typeface="Arial" charset="0"/>
                </a:rPr>
                <a:t>  	          Fe</a:t>
              </a:r>
              <a:r>
                <a:rPr lang="fr-CH" baseline="30000">
                  <a:latin typeface="Arial" charset="0"/>
                </a:rPr>
                <a:t>3+   </a:t>
              </a:r>
              <a:r>
                <a:rPr lang="fr-CH">
                  <a:latin typeface="Arial" charset="0"/>
                </a:rPr>
                <a:t>+  e</a:t>
              </a:r>
              <a:r>
                <a:rPr lang="fr-CH" baseline="30000">
                  <a:latin typeface="Arial" charset="0"/>
                </a:rPr>
                <a:t>-</a:t>
              </a:r>
              <a:endParaRPr lang="fr-FR" baseline="30000">
                <a:latin typeface="Arial" charset="0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273" y="1736"/>
              <a:ext cx="41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fr-CH"/>
            </a:p>
          </p:txBody>
        </p:sp>
      </p:grp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67544" y="4005833"/>
            <a:ext cx="832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latin typeface="Arial" charset="0"/>
              </a:rPr>
              <a:t>Réduction :	14 H</a:t>
            </a:r>
            <a:r>
              <a:rPr lang="fr-CH" baseline="30000">
                <a:latin typeface="Arial" charset="0"/>
              </a:rPr>
              <a:t>+</a:t>
            </a:r>
            <a:r>
              <a:rPr lang="fr-CH">
                <a:latin typeface="Arial" charset="0"/>
              </a:rPr>
              <a:t>  +  Cr</a:t>
            </a:r>
            <a:r>
              <a:rPr lang="fr-CH" baseline="-25000">
                <a:latin typeface="Arial" charset="0"/>
              </a:rPr>
              <a:t>2</a:t>
            </a:r>
            <a:r>
              <a:rPr lang="fr-CH">
                <a:latin typeface="Arial" charset="0"/>
              </a:rPr>
              <a:t>O</a:t>
            </a:r>
            <a:r>
              <a:rPr lang="fr-CH" baseline="-25000">
                <a:latin typeface="Arial" charset="0"/>
              </a:rPr>
              <a:t>7 </a:t>
            </a:r>
            <a:r>
              <a:rPr lang="fr-CH" baseline="30000">
                <a:latin typeface="Arial" charset="0"/>
              </a:rPr>
              <a:t>2-    </a:t>
            </a:r>
            <a:r>
              <a:rPr lang="fr-CH">
                <a:latin typeface="Arial" charset="0"/>
              </a:rPr>
              <a:t>+  6 e-</a:t>
            </a:r>
            <a:r>
              <a:rPr lang="fr-CH" baseline="30000">
                <a:latin typeface="Arial" charset="0"/>
              </a:rPr>
              <a:t>  </a:t>
            </a:r>
            <a:r>
              <a:rPr lang="fr-CH">
                <a:latin typeface="Arial" charset="0"/>
              </a:rPr>
              <a:t> 	      2Cr</a:t>
            </a:r>
            <a:r>
              <a:rPr lang="fr-CH" baseline="30000">
                <a:latin typeface="Arial" charset="0"/>
              </a:rPr>
              <a:t>3+</a:t>
            </a:r>
            <a:r>
              <a:rPr lang="fr-CH">
                <a:latin typeface="Arial" charset="0"/>
              </a:rPr>
              <a:t>  +   7 H</a:t>
            </a:r>
            <a:r>
              <a:rPr lang="fr-CH" baseline="-25000">
                <a:latin typeface="Arial" charset="0"/>
              </a:rPr>
              <a:t>2</a:t>
            </a:r>
            <a:r>
              <a:rPr lang="fr-CH">
                <a:latin typeface="Arial" charset="0"/>
              </a:rPr>
              <a:t>O</a:t>
            </a:r>
            <a:endParaRPr lang="fr-FR">
              <a:latin typeface="Arial" charset="0"/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5817419" y="4213795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67544" y="4983187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CH" dirty="0">
                <a:latin typeface="Arial" charset="0"/>
              </a:rPr>
              <a:t>Oxydation:	 Fe</a:t>
            </a:r>
            <a:r>
              <a:rPr lang="fr-CH" baseline="30000" dirty="0">
                <a:latin typeface="Arial" charset="0"/>
              </a:rPr>
              <a:t>2+</a:t>
            </a:r>
            <a:r>
              <a:rPr lang="fr-CH" dirty="0">
                <a:latin typeface="Arial" charset="0"/>
              </a:rPr>
              <a:t>  	             Fe</a:t>
            </a:r>
            <a:r>
              <a:rPr lang="fr-CH" baseline="30000" dirty="0">
                <a:latin typeface="Arial" charset="0"/>
              </a:rPr>
              <a:t>3+</a:t>
            </a:r>
            <a:endParaRPr lang="fr-FR" dirty="0">
              <a:latin typeface="Arial" charset="0"/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3161531" y="5148287"/>
            <a:ext cx="6207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410644" y="4637112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CH">
                <a:latin typeface="Arial" charset="0"/>
              </a:rPr>
              <a:t>+</a:t>
            </a:r>
            <a:r>
              <a:rPr lang="fr-CH"/>
              <a:t>II</a:t>
            </a:r>
            <a:endParaRPr lang="fr-FR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4315644" y="4640287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CH">
                <a:latin typeface="Arial" charset="0"/>
              </a:rPr>
              <a:t>+</a:t>
            </a:r>
            <a:r>
              <a:rPr lang="fr-CH"/>
              <a:t>III</a:t>
            </a:r>
            <a:endParaRPr lang="fr-FR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80244" y="5780112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CH">
                <a:latin typeface="Arial" charset="0"/>
              </a:rPr>
              <a:t>Réduction:	 Cr</a:t>
            </a:r>
            <a:r>
              <a:rPr lang="fr-CH" baseline="-25000">
                <a:latin typeface="Arial" charset="0"/>
              </a:rPr>
              <a:t>2</a:t>
            </a:r>
            <a:r>
              <a:rPr lang="fr-CH">
                <a:latin typeface="Arial" charset="0"/>
              </a:rPr>
              <a:t>O</a:t>
            </a:r>
            <a:r>
              <a:rPr lang="fr-CH" baseline="-25000">
                <a:latin typeface="Arial" charset="0"/>
              </a:rPr>
              <a:t>7 </a:t>
            </a:r>
            <a:r>
              <a:rPr lang="fr-CH" baseline="30000">
                <a:latin typeface="Arial" charset="0"/>
              </a:rPr>
              <a:t>2-      </a:t>
            </a:r>
            <a:r>
              <a:rPr lang="fr-CH">
                <a:latin typeface="Arial" charset="0"/>
              </a:rPr>
              <a:t> 	      Cr</a:t>
            </a:r>
            <a:r>
              <a:rPr lang="fr-CH" baseline="30000">
                <a:latin typeface="Arial" charset="0"/>
              </a:rPr>
              <a:t>3+</a:t>
            </a:r>
            <a:r>
              <a:rPr lang="fr-CH">
                <a:latin typeface="Arial" charset="0"/>
              </a:rPr>
              <a:t> </a:t>
            </a:r>
            <a:endParaRPr lang="fr-FR">
              <a:latin typeface="Arial" charset="0"/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3664769" y="5954737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2563044" y="5475312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CH">
                <a:latin typeface="Arial" charset="0"/>
              </a:rPr>
              <a:t>+</a:t>
            </a:r>
            <a:r>
              <a:rPr lang="fr-CH"/>
              <a:t>VI</a:t>
            </a:r>
            <a:endParaRPr lang="fr-FR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4618856" y="5475312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fr-CH">
                <a:latin typeface="Arial" charset="0"/>
              </a:rPr>
              <a:t>+</a:t>
            </a:r>
            <a:r>
              <a:rPr lang="fr-CH"/>
              <a:t>III</a:t>
            </a:r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1628800"/>
            <a:ext cx="9069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>
                <a:latin typeface="Arial" charset="0"/>
              </a:rPr>
              <a:t>14 H</a:t>
            </a:r>
            <a:r>
              <a:rPr lang="fr-CH" baseline="30000">
                <a:latin typeface="Arial" charset="0"/>
              </a:rPr>
              <a:t>+</a:t>
            </a:r>
            <a:r>
              <a:rPr lang="fr-CH">
                <a:latin typeface="Arial" charset="0"/>
              </a:rPr>
              <a:t> + Cr</a:t>
            </a:r>
            <a:r>
              <a:rPr lang="fr-CH" baseline="-25000">
                <a:latin typeface="Arial" charset="0"/>
              </a:rPr>
              <a:t>2</a:t>
            </a:r>
            <a:r>
              <a:rPr lang="fr-CH">
                <a:latin typeface="Arial" charset="0"/>
              </a:rPr>
              <a:t>O</a:t>
            </a:r>
            <a:r>
              <a:rPr lang="fr-CH" baseline="-25000">
                <a:latin typeface="Arial" charset="0"/>
              </a:rPr>
              <a:t>7 </a:t>
            </a:r>
            <a:r>
              <a:rPr lang="fr-CH" baseline="30000">
                <a:latin typeface="Arial" charset="0"/>
              </a:rPr>
              <a:t>2- </a:t>
            </a:r>
            <a:r>
              <a:rPr lang="fr-CH">
                <a:latin typeface="Arial" charset="0"/>
              </a:rPr>
              <a:t>+ 6 Fe</a:t>
            </a:r>
            <a:r>
              <a:rPr lang="fr-CH" baseline="30000">
                <a:latin typeface="Arial" charset="0"/>
              </a:rPr>
              <a:t>2+</a:t>
            </a:r>
            <a:r>
              <a:rPr lang="fr-CH">
                <a:latin typeface="Arial" charset="0"/>
              </a:rPr>
              <a:t> +  6 e</a:t>
            </a:r>
            <a:r>
              <a:rPr lang="fr-CH" baseline="30000">
                <a:latin typeface="Arial" charset="0"/>
              </a:rPr>
              <a:t>-  </a:t>
            </a:r>
            <a:r>
              <a:rPr lang="fr-CH">
                <a:latin typeface="Arial" charset="0"/>
              </a:rPr>
              <a:t>	  2Cr</a:t>
            </a:r>
            <a:r>
              <a:rPr lang="fr-CH" baseline="30000">
                <a:latin typeface="Arial" charset="0"/>
              </a:rPr>
              <a:t>3+</a:t>
            </a:r>
            <a:r>
              <a:rPr lang="fr-CH">
                <a:latin typeface="Arial" charset="0"/>
              </a:rPr>
              <a:t> + 6 Fe</a:t>
            </a:r>
            <a:r>
              <a:rPr lang="fr-CH" baseline="30000">
                <a:latin typeface="Arial" charset="0"/>
              </a:rPr>
              <a:t>3+</a:t>
            </a:r>
            <a:r>
              <a:rPr lang="fr-CH">
                <a:latin typeface="Arial" charset="0"/>
              </a:rPr>
              <a:t> + 7 H</a:t>
            </a:r>
            <a:r>
              <a:rPr lang="fr-CH" baseline="-25000">
                <a:latin typeface="Arial" charset="0"/>
              </a:rPr>
              <a:t>2</a:t>
            </a:r>
            <a:r>
              <a:rPr lang="fr-CH">
                <a:latin typeface="Arial" charset="0"/>
              </a:rPr>
              <a:t>O  +  6 e</a:t>
            </a:r>
            <a:r>
              <a:rPr lang="fr-CH" baseline="30000">
                <a:latin typeface="Arial" charset="0"/>
              </a:rPr>
              <a:t>- </a:t>
            </a:r>
            <a:endParaRPr lang="fr-FR" baseline="30000">
              <a:latin typeface="Arial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344987" y="1865337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707904" y="1556792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8244408" y="1556792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H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74700" y="2398737"/>
            <a:ext cx="808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b="1">
                <a:latin typeface="Arial" charset="0"/>
              </a:rPr>
              <a:t>14 H</a:t>
            </a:r>
            <a:r>
              <a:rPr lang="fr-CH" b="1" baseline="30000">
                <a:latin typeface="Arial" charset="0"/>
              </a:rPr>
              <a:t>+</a:t>
            </a:r>
            <a:r>
              <a:rPr lang="fr-CH" b="1">
                <a:latin typeface="Arial" charset="0"/>
              </a:rPr>
              <a:t>  +  Cr</a:t>
            </a:r>
            <a:r>
              <a:rPr lang="fr-CH" b="1" baseline="-25000">
                <a:latin typeface="Arial" charset="0"/>
              </a:rPr>
              <a:t>2</a:t>
            </a:r>
            <a:r>
              <a:rPr lang="fr-CH" b="1">
                <a:latin typeface="Arial" charset="0"/>
              </a:rPr>
              <a:t>O</a:t>
            </a:r>
            <a:r>
              <a:rPr lang="fr-CH" b="1" baseline="-25000">
                <a:latin typeface="Arial" charset="0"/>
              </a:rPr>
              <a:t>7 </a:t>
            </a:r>
            <a:r>
              <a:rPr lang="fr-CH" b="1" baseline="30000">
                <a:latin typeface="Arial" charset="0"/>
              </a:rPr>
              <a:t>2-   </a:t>
            </a:r>
            <a:r>
              <a:rPr lang="fr-CH" b="1">
                <a:latin typeface="Arial" charset="0"/>
              </a:rPr>
              <a:t>+ 6 Fe</a:t>
            </a:r>
            <a:r>
              <a:rPr lang="fr-CH" b="1" baseline="30000">
                <a:latin typeface="Arial" charset="0"/>
              </a:rPr>
              <a:t>2+  </a:t>
            </a:r>
            <a:r>
              <a:rPr lang="fr-CH" b="1">
                <a:latin typeface="Arial" charset="0"/>
              </a:rPr>
              <a:t>        2Cr</a:t>
            </a:r>
            <a:r>
              <a:rPr lang="fr-CH" b="1" baseline="30000">
                <a:latin typeface="Arial" charset="0"/>
              </a:rPr>
              <a:t>3+</a:t>
            </a:r>
            <a:r>
              <a:rPr lang="fr-CH" b="1">
                <a:latin typeface="Arial" charset="0"/>
              </a:rPr>
              <a:t>  +  6 Fe</a:t>
            </a:r>
            <a:r>
              <a:rPr lang="fr-CH" b="1" baseline="30000">
                <a:latin typeface="Arial" charset="0"/>
              </a:rPr>
              <a:t>3+</a:t>
            </a:r>
            <a:r>
              <a:rPr lang="fr-CH" b="1">
                <a:latin typeface="Arial" charset="0"/>
              </a:rPr>
              <a:t>  +  7 H</a:t>
            </a:r>
            <a:r>
              <a:rPr lang="fr-CH" b="1" baseline="-25000">
                <a:latin typeface="Arial" charset="0"/>
              </a:rPr>
              <a:t>2</a:t>
            </a:r>
            <a:r>
              <a:rPr lang="fr-CH" b="1">
                <a:latin typeface="Arial" charset="0"/>
              </a:rPr>
              <a:t>O</a:t>
            </a:r>
            <a:r>
              <a:rPr lang="fr-CH">
                <a:latin typeface="Comic Sans MS" pitchFamily="66" charset="0"/>
              </a:rPr>
              <a:t> </a:t>
            </a:r>
            <a:endParaRPr lang="fr-FR" baseline="30000">
              <a:latin typeface="Comic Sans MS" pitchFamily="66" charset="0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4497387" y="2614637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fr-CH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207962" y="2490812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stitutEconomieTourisme">
  <a:themeElements>
    <a:clrScheme name="InstitutEconomieTourism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9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CAFF"/>
      </a:accent5>
      <a:accent6>
        <a:srgbClr val="2D2DB9"/>
      </a:accent6>
      <a:hlink>
        <a:srgbClr val="CCCCFF"/>
      </a:hlink>
      <a:folHlink>
        <a:srgbClr val="B2B2B2"/>
      </a:folHlink>
    </a:clrScheme>
    <a:fontScheme name="InstitutEconomieTourism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stitutEconomieTouris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stitutEconomieTouris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stitutEconomieTouris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Affichage à l'écran (4:3)</PresentationFormat>
  <Paragraphs>34</Paragraphs>
  <Slides>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Times New Roman</vt:lpstr>
      <vt:lpstr>InstitutEconomieTourisme</vt:lpstr>
      <vt:lpstr>Image bitmap</vt:lpstr>
      <vt:lpstr>Présentation PowerPoint</vt:lpstr>
      <vt:lpstr>Présentation PowerPoint</vt:lpstr>
      <vt:lpstr>1°/ Hydrolyse du paracétamol</vt:lpstr>
      <vt:lpstr>Présentation PowerPoint</vt:lpstr>
      <vt:lpstr>Présentation PowerPoint</vt:lpstr>
      <vt:lpstr>Présentation PowerPoint</vt:lpstr>
      <vt:lpstr>Présentation PowerPoint</vt:lpstr>
    </vt:vector>
  </TitlesOfParts>
  <Company>HEVs Sierre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SInf</dc:creator>
  <cp:lastModifiedBy>Mathieu Marc</cp:lastModifiedBy>
  <cp:revision>849</cp:revision>
  <cp:lastPrinted>2020-04-30T07:59:29Z</cp:lastPrinted>
  <dcterms:created xsi:type="dcterms:W3CDTF">2007-03-20T07:10:48Z</dcterms:created>
  <dcterms:modified xsi:type="dcterms:W3CDTF">2020-04-30T08:01:17Z</dcterms:modified>
</cp:coreProperties>
</file>