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handoutMasterIdLst>
    <p:handoutMasterId r:id="rId6"/>
  </p:handoutMasterIdLst>
  <p:sldIdLst>
    <p:sldId id="392" r:id="rId2"/>
    <p:sldId id="393" r:id="rId3"/>
    <p:sldId id="394" r:id="rId4"/>
  </p:sldIdLst>
  <p:sldSz cx="9144000" cy="6858000" type="screen4x3"/>
  <p:notesSz cx="6669088" cy="9775825"/>
  <p:defaultTextStyle>
    <a:defPPr>
      <a:defRPr lang="fr-CH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Times New Roman" pitchFamily="18" charset="0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Times New Roman" pitchFamily="18" charset="0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Times New Roman" pitchFamily="18" charset="0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Times New Roman" pitchFamily="18" charset="0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Times New Roman" pitchFamily="18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Times New Roman" pitchFamily="18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Times New Roman" pitchFamily="18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Times New Roman" pitchFamily="18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Times New Roman" pitchFamily="18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FF33CC"/>
    <a:srgbClr val="FFFF66"/>
    <a:srgbClr val="CC0000"/>
    <a:srgbClr val="33CC33"/>
    <a:srgbClr val="FF5050"/>
    <a:srgbClr val="008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2903" autoAdjust="0"/>
    <p:restoredTop sz="94563" autoAdjust="0"/>
  </p:normalViewPr>
  <p:slideViewPr>
    <p:cSldViewPr>
      <p:cViewPr varScale="1">
        <p:scale>
          <a:sx n="76" d="100"/>
          <a:sy n="76" d="100"/>
        </p:scale>
        <p:origin x="1104" y="60"/>
      </p:cViewPr>
      <p:guideLst>
        <p:guide orient="horz" pos="2160"/>
        <p:guide pos="2880"/>
      </p:guideLst>
    </p:cSldViewPr>
  </p:slideViewPr>
  <p:outlineViewPr>
    <p:cViewPr>
      <p:scale>
        <a:sx n="100" d="100"/>
        <a:sy n="100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35" d="100"/>
        <a:sy n="135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88925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373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778250" y="0"/>
            <a:ext cx="288925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373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285288"/>
            <a:ext cx="288925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373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778250" y="9285288"/>
            <a:ext cx="288925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901DDFA1-3BFD-4026-B0DC-4044D5578FAB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5656650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890838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9904" tIns="44952" rIns="89904" bIns="44952" numCol="1" anchor="t" anchorCtr="0" compatLnSpc="1">
            <a:prstTxWarp prst="textNoShape">
              <a:avLst/>
            </a:prstTxWarp>
          </a:bodyPr>
          <a:lstStyle>
            <a:lvl1pPr defTabSz="898525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270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776663" y="0"/>
            <a:ext cx="2890837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9904" tIns="44952" rIns="89904" bIns="44952" numCol="1" anchor="t" anchorCtr="0" compatLnSpc="1">
            <a:prstTxWarp prst="textNoShape">
              <a:avLst/>
            </a:prstTxWarp>
          </a:bodyPr>
          <a:lstStyle>
            <a:lvl1pPr algn="r" defTabSz="898525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246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90588" y="733425"/>
            <a:ext cx="4887912" cy="36655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270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66750" y="4643438"/>
            <a:ext cx="5335588" cy="4398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9904" tIns="44952" rIns="89904" bIns="4495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noProof="0"/>
              <a:t>Cliquez pour modifier les styles du texte du masque</a:t>
            </a:r>
          </a:p>
          <a:p>
            <a:pPr lvl="1"/>
            <a:r>
              <a:rPr lang="fr-FR" noProof="0"/>
              <a:t>Deuxième niveau</a:t>
            </a:r>
          </a:p>
          <a:p>
            <a:pPr lvl="2"/>
            <a:r>
              <a:rPr lang="fr-FR" noProof="0"/>
              <a:t>Troisième niveau</a:t>
            </a:r>
          </a:p>
          <a:p>
            <a:pPr lvl="3"/>
            <a:r>
              <a:rPr lang="fr-FR" noProof="0"/>
              <a:t>Quatrième niveau</a:t>
            </a:r>
          </a:p>
          <a:p>
            <a:pPr lvl="4"/>
            <a:r>
              <a:rPr lang="fr-FR" noProof="0"/>
              <a:t>Cinquième niveau</a:t>
            </a:r>
          </a:p>
        </p:txBody>
      </p:sp>
      <p:sp>
        <p:nvSpPr>
          <p:cNvPr id="7271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285288"/>
            <a:ext cx="2890838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9904" tIns="44952" rIns="89904" bIns="44952" numCol="1" anchor="b" anchorCtr="0" compatLnSpc="1">
            <a:prstTxWarp prst="textNoShape">
              <a:avLst/>
            </a:prstTxWarp>
          </a:bodyPr>
          <a:lstStyle>
            <a:lvl1pPr defTabSz="898525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271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776663" y="9285288"/>
            <a:ext cx="2890837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9904" tIns="44952" rIns="89904" bIns="44952" numCol="1" anchor="b" anchorCtr="0" compatLnSpc="1">
            <a:prstTxWarp prst="textNoShape">
              <a:avLst/>
            </a:prstTxWarp>
          </a:bodyPr>
          <a:lstStyle>
            <a:lvl1pPr algn="r" defTabSz="898525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7EDDAE2C-321D-40A9-A8CB-2379E7FB239C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9337987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8" descr="logo 1 couleur_v2"/>
          <p:cNvPicPr>
            <a:picLocks noChangeAspect="1" noChangeArrowheads="1"/>
          </p:cNvPicPr>
          <p:nvPr/>
        </p:nvPicPr>
        <p:blipFill>
          <a:blip r:embed="rId2" cstate="print"/>
          <a:srcRect b="58118"/>
          <a:stretch>
            <a:fillRect/>
          </a:stretch>
        </p:blipFill>
        <p:spPr bwMode="auto">
          <a:xfrm>
            <a:off x="142875" y="152400"/>
            <a:ext cx="8856663" cy="360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r-CH"/>
              <a:t>Cliquez pour modifier le style du titre du masque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r>
              <a:rPr lang="fr-CH"/>
              <a:t>Cliquez pour modifier le style des sous-titres du masque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CH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CH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D97B36-1F69-475D-8744-653B900D65EF}" type="slidenum">
              <a:rPr lang="fr-CH"/>
              <a:pPr>
                <a:defRPr/>
              </a:pPr>
              <a:t>‹N°›</a:t>
            </a:fld>
            <a:endParaRPr lang="fr-CH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CH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H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CH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CH"/>
              <a:t>Chapitre 0.0 Atomes, molécules et ions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55B885-1A8E-408D-AE99-3ED1D398E417}" type="slidenum">
              <a:rPr lang="fr-CH"/>
              <a:pPr>
                <a:defRPr/>
              </a:pPr>
              <a:t>‹N°›</a:t>
            </a:fld>
            <a:endParaRPr lang="fr-CH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1371600"/>
            <a:ext cx="1943100" cy="4724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r-CH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1371600"/>
            <a:ext cx="5676900" cy="4724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H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CH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CH"/>
              <a:t>Chapitre 0.0 Atomes, molécules et ions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8B707D-9B8C-445E-8631-AEB5A93DBBC7}" type="slidenum">
              <a:rPr lang="fr-CH"/>
              <a:pPr>
                <a:defRPr/>
              </a:pPr>
              <a:t>‹N°›</a:t>
            </a:fld>
            <a:endParaRPr lang="fr-CH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371600"/>
            <a:ext cx="7772400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r-CH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2667000"/>
            <a:ext cx="3810000" cy="3429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H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667000"/>
            <a:ext cx="3810000" cy="3429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H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CH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CH"/>
              <a:t>Chapitre 0.0 Atomes, molécules et ions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106037-7D28-443A-BCF4-361380A24CEC}" type="slidenum">
              <a:rPr lang="fr-CH"/>
              <a:pPr>
                <a:defRPr/>
              </a:pPr>
              <a:t>‹N°›</a:t>
            </a:fld>
            <a:endParaRPr lang="fr-CH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CH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H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CH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CH"/>
              <a:t>Chapitre 0.0 Atomes, molécules et ions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D00CCD-0834-47BD-8C09-A724EF9E291E}" type="slidenum">
              <a:rPr lang="fr-CH"/>
              <a:pPr>
                <a:defRPr/>
              </a:pPr>
              <a:t>‹N°›</a:t>
            </a:fld>
            <a:endParaRPr lang="fr-CH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fr-C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CH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CH"/>
              <a:t>Chapitre 0.0 Atomes, molécules et ions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04A593-2BF7-41AC-A984-524D52B1E8BB}" type="slidenum">
              <a:rPr lang="fr-CH"/>
              <a:pPr>
                <a:defRPr/>
              </a:pPr>
              <a:t>‹N°›</a:t>
            </a:fld>
            <a:endParaRPr lang="fr-CH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CH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667000"/>
            <a:ext cx="3810000" cy="3429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H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667000"/>
            <a:ext cx="3810000" cy="3429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H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CH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CH"/>
              <a:t>Chapitre 0.0 Atomes, molécules et ions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E272C0-432F-4E0A-899D-0D864CAE8BD5}" type="slidenum">
              <a:rPr lang="fr-CH"/>
              <a:pPr>
                <a:defRPr/>
              </a:pPr>
              <a:t>‹N°›</a:t>
            </a:fld>
            <a:endParaRPr lang="fr-CH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fr-C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H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H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CH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CH"/>
              <a:t>Chapitre 0.0 Atomes, molécules et ions</a:t>
            </a: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A3EE74-E63A-4546-B066-5C0083859F31}" type="slidenum">
              <a:rPr lang="fr-CH"/>
              <a:pPr>
                <a:defRPr/>
              </a:pPr>
              <a:t>‹N°›</a:t>
            </a:fld>
            <a:endParaRPr lang="fr-CH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CH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CH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CH"/>
              <a:t>Chapitre 0.0 Atomes, molécules et ions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C461D2-8CA6-4643-BC95-AEF6D4814D09}" type="slidenum">
              <a:rPr lang="fr-CH"/>
              <a:pPr>
                <a:defRPr/>
              </a:pPr>
              <a:t>‹N°›</a:t>
            </a:fld>
            <a:endParaRPr lang="fr-CH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CH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CH"/>
              <a:t>Chapitre 0.0 Atomes, molécules et ions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3F7A04-AD51-4799-A64B-98F3B059A7F2}" type="slidenum">
              <a:rPr lang="fr-CH"/>
              <a:pPr>
                <a:defRPr/>
              </a:pPr>
              <a:t>‹N°›</a:t>
            </a:fld>
            <a:endParaRPr lang="fr-CH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r-CH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H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CH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CH"/>
              <a:t>Chapitre 0.0 Atomes, molécules et ions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A71E56-7064-4B14-B13C-5F7C518B78DF}" type="slidenum">
              <a:rPr lang="fr-CH"/>
              <a:pPr>
                <a:defRPr/>
              </a:pPr>
              <a:t>‹N°›</a:t>
            </a:fld>
            <a:endParaRPr lang="fr-CH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r-CH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CH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CH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CH"/>
              <a:t>Chapitre 0.0 Atomes, molécules et ions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6BD8BD-418E-4AE6-9D0A-666FA95C6826}" type="slidenum">
              <a:rPr lang="fr-CH"/>
              <a:pPr>
                <a:defRPr/>
              </a:pPr>
              <a:t>‹N°›</a:t>
            </a:fld>
            <a:endParaRPr lang="fr-CH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35" descr="logo 1 couleur_v2"/>
          <p:cNvPicPr>
            <a:picLocks noChangeAspect="1" noChangeArrowheads="1"/>
          </p:cNvPicPr>
          <p:nvPr/>
        </p:nvPicPr>
        <p:blipFill>
          <a:blip r:embed="rId14" cstate="print"/>
          <a:srcRect b="58118"/>
          <a:stretch>
            <a:fillRect/>
          </a:stretch>
        </p:blipFill>
        <p:spPr bwMode="auto">
          <a:xfrm>
            <a:off x="142875" y="152400"/>
            <a:ext cx="8856663" cy="360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23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1371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CH"/>
              <a:t>Cliquez pour modifier le style du titre du masque</a:t>
            </a:r>
          </a:p>
        </p:txBody>
      </p:sp>
      <p:sp>
        <p:nvSpPr>
          <p:cNvPr id="5124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2667000"/>
            <a:ext cx="7772400" cy="3429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CH"/>
              <a:t>Cliquez pour modifier les styles du texte du masque</a:t>
            </a:r>
          </a:p>
          <a:p>
            <a:pPr lvl="1"/>
            <a:r>
              <a:rPr lang="fr-CH"/>
              <a:t>Deuxième niveau</a:t>
            </a:r>
          </a:p>
          <a:p>
            <a:pPr lvl="2"/>
            <a:r>
              <a:rPr lang="fr-CH"/>
              <a:t>Troisième niveau</a:t>
            </a:r>
          </a:p>
          <a:p>
            <a:pPr lvl="3"/>
            <a:r>
              <a:rPr lang="fr-CH"/>
              <a:t>Quatrième niveau</a:t>
            </a:r>
          </a:p>
          <a:p>
            <a:pPr lvl="4"/>
            <a:r>
              <a:rPr lang="fr-CH"/>
              <a:t>Cinquième niveau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fr-CH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438400" y="6400800"/>
            <a:ext cx="4191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r>
              <a:rPr lang="fr-CH"/>
              <a:t>Chapitre 0.0 Atomes, molécules et ions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88125" y="64008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6DAD7EE1-6B16-4097-BF0C-0FA3AD1C6912}" type="slidenum">
              <a:rPr lang="fr-CH"/>
              <a:pPr>
                <a:defRPr/>
              </a:pPr>
              <a:t>‹N°›</a:t>
            </a:fld>
            <a:endParaRPr lang="fr-CH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1" r:id="rId1"/>
    <p:sldLayoutId id="2147483740" r:id="rId2"/>
    <p:sldLayoutId id="2147483741" r:id="rId3"/>
    <p:sldLayoutId id="2147483742" r:id="rId4"/>
    <p:sldLayoutId id="2147483743" r:id="rId5"/>
    <p:sldLayoutId id="2147483744" r:id="rId6"/>
    <p:sldLayoutId id="2147483745" r:id="rId7"/>
    <p:sldLayoutId id="2147483746" r:id="rId8"/>
    <p:sldLayoutId id="2147483747" r:id="rId9"/>
    <p:sldLayoutId id="2147483748" r:id="rId10"/>
    <p:sldLayoutId id="2147483749" r:id="rId11"/>
    <p:sldLayoutId id="2147483750" r:id="rId12"/>
  </p:sldLayoutIdLst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2"/>
          </a:solidFill>
          <a:latin typeface="Arial" charset="0"/>
          <a:cs typeface="Times New Roman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2"/>
          </a:solidFill>
          <a:latin typeface="Arial" charset="0"/>
          <a:cs typeface="Times New Roman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2"/>
          </a:solidFill>
          <a:latin typeface="Arial" charset="0"/>
          <a:cs typeface="Times New Roman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2"/>
          </a:solidFill>
          <a:latin typeface="Arial" charset="0"/>
          <a:cs typeface="Times New Roman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000" b="1">
          <a:solidFill>
            <a:schemeClr val="tx2"/>
          </a:solidFill>
          <a:latin typeface="Arial" charset="0"/>
          <a:cs typeface="Times New Roman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000" b="1">
          <a:solidFill>
            <a:schemeClr val="tx2"/>
          </a:solidFill>
          <a:latin typeface="Arial" charset="0"/>
          <a:cs typeface="Times New Roman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000" b="1">
          <a:solidFill>
            <a:schemeClr val="tx2"/>
          </a:solidFill>
          <a:latin typeface="Arial" charset="0"/>
          <a:cs typeface="Times New Roman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000" b="1">
          <a:solidFill>
            <a:schemeClr val="tx2"/>
          </a:solidFill>
          <a:latin typeface="Arial" charset="0"/>
          <a:cs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6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2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692696"/>
            <a:ext cx="3600400" cy="1008112"/>
          </a:xfrm>
        </p:spPr>
        <p:txBody>
          <a:bodyPr/>
          <a:lstStyle/>
          <a:p>
            <a:r>
              <a:rPr lang="fr-CH" dirty="0"/>
              <a:t>Méthode de </a:t>
            </a:r>
            <a:r>
              <a:rPr lang="fr-CH" dirty="0" err="1"/>
              <a:t>Mohr</a:t>
            </a:r>
            <a:endParaRPr lang="fr-CH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499992" y="692696"/>
            <a:ext cx="3810000" cy="5760640"/>
          </a:xfrm>
        </p:spPr>
        <p:txBody>
          <a:bodyPr anchor="ctr"/>
          <a:lstStyle/>
          <a:p>
            <a:pPr>
              <a:buNone/>
            </a:pPr>
            <a:r>
              <a:rPr lang="fr-FR" sz="1600" b="1" dirty="0"/>
              <a:t>Principe</a:t>
            </a:r>
          </a:p>
          <a:p>
            <a:pPr>
              <a:buAutoNum type="alphaLcParenR"/>
            </a:pPr>
            <a:r>
              <a:rPr lang="en-GB" sz="1600" dirty="0"/>
              <a:t>Ag</a:t>
            </a:r>
            <a:r>
              <a:rPr lang="en-GB" sz="1600" baseline="30000" dirty="0"/>
              <a:t>+</a:t>
            </a:r>
            <a:r>
              <a:rPr lang="en-GB" sz="1600" baseline="-25000" dirty="0"/>
              <a:t>(</a:t>
            </a:r>
            <a:r>
              <a:rPr lang="en-GB" sz="1600" baseline="-25000" dirty="0" err="1"/>
              <a:t>aq</a:t>
            </a:r>
            <a:r>
              <a:rPr lang="en-GB" sz="1600" baseline="-25000" dirty="0"/>
              <a:t>)</a:t>
            </a:r>
            <a:r>
              <a:rPr lang="en-GB" sz="1600" dirty="0"/>
              <a:t> + </a:t>
            </a:r>
            <a:r>
              <a:rPr lang="en-GB" sz="1600" dirty="0" err="1"/>
              <a:t>Cl</a:t>
            </a:r>
            <a:r>
              <a:rPr lang="en-GB" sz="1600" baseline="30000" dirty="0"/>
              <a:t>-</a:t>
            </a:r>
            <a:r>
              <a:rPr lang="en-GB" sz="1600" baseline="-25000" dirty="0"/>
              <a:t>(</a:t>
            </a:r>
            <a:r>
              <a:rPr lang="en-GB" sz="1600" baseline="-25000" dirty="0" err="1"/>
              <a:t>aq</a:t>
            </a:r>
            <a:r>
              <a:rPr lang="en-GB" sz="1600" baseline="-25000" dirty="0"/>
              <a:t>)</a:t>
            </a:r>
            <a:r>
              <a:rPr lang="en-GB" sz="1600" dirty="0"/>
              <a:t> = </a:t>
            </a:r>
            <a:r>
              <a:rPr lang="en-GB" sz="1600" dirty="0" err="1"/>
              <a:t>AgCl</a:t>
            </a:r>
            <a:r>
              <a:rPr lang="en-GB" sz="1600" baseline="-25000" dirty="0"/>
              <a:t>(s)</a:t>
            </a:r>
            <a:r>
              <a:rPr lang="en-GB" sz="1600" dirty="0"/>
              <a:t>  </a:t>
            </a:r>
          </a:p>
          <a:p>
            <a:pPr>
              <a:buNone/>
            </a:pPr>
            <a:endParaRPr lang="fr-FR" sz="1600" dirty="0"/>
          </a:p>
          <a:p>
            <a:pPr>
              <a:buNone/>
            </a:pPr>
            <a:r>
              <a:rPr lang="de-DE" sz="1600" dirty="0"/>
              <a:t>b) 2 </a:t>
            </a:r>
            <a:r>
              <a:rPr lang="de-DE" sz="1600" dirty="0" err="1"/>
              <a:t>Ag</a:t>
            </a:r>
            <a:r>
              <a:rPr lang="de-DE" sz="1600" baseline="30000" dirty="0"/>
              <a:t>+</a:t>
            </a:r>
            <a:r>
              <a:rPr lang="de-DE" sz="1600" baseline="-25000" dirty="0"/>
              <a:t>(</a:t>
            </a:r>
            <a:r>
              <a:rPr lang="de-DE" sz="1600" baseline="-25000" dirty="0" err="1"/>
              <a:t>aq</a:t>
            </a:r>
            <a:r>
              <a:rPr lang="de-DE" sz="1600" baseline="-25000" dirty="0"/>
              <a:t>)</a:t>
            </a:r>
            <a:r>
              <a:rPr lang="de-DE" sz="1600" dirty="0"/>
              <a:t> + CrO</a:t>
            </a:r>
            <a:r>
              <a:rPr lang="de-DE" sz="1600" baseline="-25000" dirty="0"/>
              <a:t>4</a:t>
            </a:r>
            <a:r>
              <a:rPr lang="de-DE" sz="1600" baseline="30000" dirty="0"/>
              <a:t>2-</a:t>
            </a:r>
            <a:r>
              <a:rPr lang="de-DE" sz="1600" baseline="-25000" dirty="0"/>
              <a:t>(</a:t>
            </a:r>
            <a:r>
              <a:rPr lang="de-DE" sz="1600" baseline="-25000" dirty="0" err="1"/>
              <a:t>aq</a:t>
            </a:r>
            <a:r>
              <a:rPr lang="de-DE" sz="1600" baseline="-25000" dirty="0"/>
              <a:t>)</a:t>
            </a:r>
            <a:r>
              <a:rPr lang="de-DE" sz="1600" dirty="0"/>
              <a:t> = Ag</a:t>
            </a:r>
            <a:r>
              <a:rPr lang="de-DE" sz="1600" baseline="-25000" dirty="0"/>
              <a:t>2</a:t>
            </a:r>
            <a:r>
              <a:rPr lang="de-DE" sz="1600" dirty="0"/>
              <a:t>CrO</a:t>
            </a:r>
            <a:r>
              <a:rPr lang="de-DE" sz="1600" baseline="-25000" dirty="0"/>
              <a:t>4 (s)</a:t>
            </a:r>
          </a:p>
          <a:p>
            <a:pPr>
              <a:buNone/>
            </a:pPr>
            <a:endParaRPr lang="fr-FR" sz="1600" dirty="0"/>
          </a:p>
          <a:p>
            <a:pPr>
              <a:buNone/>
            </a:pPr>
            <a:r>
              <a:rPr lang="fr-FR" sz="1600" b="1" dirty="0"/>
              <a:t>Remarque </a:t>
            </a:r>
          </a:p>
          <a:p>
            <a:pPr>
              <a:buNone/>
            </a:pPr>
            <a:r>
              <a:rPr lang="fr-FR" sz="1600" dirty="0"/>
              <a:t>Pour que l'on ait précipitation de AgCrO</a:t>
            </a:r>
            <a:r>
              <a:rPr lang="fr-FR" sz="1600" baseline="-25000" dirty="0"/>
              <a:t>4</a:t>
            </a:r>
            <a:r>
              <a:rPr lang="fr-FR" sz="1600" dirty="0"/>
              <a:t>, il faut que   6,5 &lt; pH &lt; 7,5 sinon on a soit précipitation de </a:t>
            </a:r>
            <a:r>
              <a:rPr lang="fr-FR" sz="1600" dirty="0" err="1"/>
              <a:t>AgOH</a:t>
            </a:r>
            <a:r>
              <a:rPr lang="fr-FR" sz="1600" dirty="0"/>
              <a:t> en milieu basique ou dissolution du chromate d'argent en milieu acide.</a:t>
            </a:r>
          </a:p>
          <a:p>
            <a:pPr>
              <a:buNone/>
            </a:pPr>
            <a:endParaRPr lang="fr-FR" sz="1600" dirty="0"/>
          </a:p>
          <a:p>
            <a:pPr>
              <a:buNone/>
            </a:pPr>
            <a:r>
              <a:rPr lang="fr-FR" sz="1600" b="1" dirty="0"/>
              <a:t>A l'équivalence</a:t>
            </a:r>
            <a:r>
              <a:rPr lang="fr-FR" sz="1600" dirty="0"/>
              <a:t>, les réactifs ont été mélangés dans les proportions stœchiométriques : </a:t>
            </a:r>
          </a:p>
          <a:p>
            <a:pPr>
              <a:buNone/>
            </a:pPr>
            <a:r>
              <a:rPr lang="fr-FR" sz="1600" dirty="0"/>
              <a:t>D'après l'équation</a:t>
            </a:r>
          </a:p>
          <a:p>
            <a:pPr>
              <a:buNone/>
            </a:pPr>
            <a:r>
              <a:rPr lang="fr-FR" sz="1600" dirty="0"/>
              <a:t>n(Ag</a:t>
            </a:r>
            <a:r>
              <a:rPr lang="fr-FR" sz="1600" baseline="30000" dirty="0"/>
              <a:t>+</a:t>
            </a:r>
            <a:r>
              <a:rPr lang="fr-FR" sz="1600" dirty="0"/>
              <a:t>)</a:t>
            </a:r>
            <a:r>
              <a:rPr lang="fr-FR" sz="1600" baseline="-25000" dirty="0"/>
              <a:t>E</a:t>
            </a:r>
            <a:r>
              <a:rPr lang="fr-FR" sz="1600" dirty="0"/>
              <a:t> = n(Cl</a:t>
            </a:r>
            <a:r>
              <a:rPr lang="fr-FR" sz="1600" baseline="30000" dirty="0"/>
              <a:t>-</a:t>
            </a:r>
            <a:r>
              <a:rPr lang="fr-FR" sz="1600" dirty="0"/>
              <a:t>)</a:t>
            </a:r>
            <a:r>
              <a:rPr lang="fr-FR" sz="1600" baseline="-25000" dirty="0"/>
              <a:t>0</a:t>
            </a:r>
            <a:r>
              <a:rPr lang="fr-FR" sz="1600" dirty="0"/>
              <a:t>    ;   c</a:t>
            </a:r>
            <a:r>
              <a:rPr lang="fr-FR" sz="1600" baseline="-25000" dirty="0"/>
              <a:t>2 </a:t>
            </a:r>
            <a:r>
              <a:rPr lang="fr-FR" sz="1600" dirty="0"/>
              <a:t>. </a:t>
            </a:r>
            <a:r>
              <a:rPr lang="de-DE" sz="1600" dirty="0" err="1"/>
              <a:t>V</a:t>
            </a:r>
            <a:r>
              <a:rPr lang="de-DE" sz="1600" baseline="-25000" dirty="0" err="1"/>
              <a:t>eqi</a:t>
            </a:r>
            <a:r>
              <a:rPr lang="de-DE" sz="1600" dirty="0"/>
              <a:t> = c</a:t>
            </a:r>
            <a:r>
              <a:rPr lang="de-DE" sz="1600" baseline="-25000" dirty="0"/>
              <a:t>1</a:t>
            </a:r>
            <a:r>
              <a:rPr lang="de-DE" sz="1600" dirty="0"/>
              <a:t>. V</a:t>
            </a:r>
            <a:r>
              <a:rPr lang="de-DE" sz="1600" baseline="-25000" dirty="0"/>
              <a:t>1</a:t>
            </a:r>
            <a:r>
              <a:rPr lang="de-DE" sz="1600" dirty="0"/>
              <a:t> </a:t>
            </a:r>
            <a:endParaRPr lang="fr-FR" sz="1600" dirty="0"/>
          </a:p>
          <a:p>
            <a:pPr>
              <a:buNone/>
            </a:pPr>
            <a:r>
              <a:rPr lang="de-DE" sz="1600" dirty="0"/>
              <a:t>c</a:t>
            </a:r>
            <a:r>
              <a:rPr lang="de-DE" sz="1600" baseline="-25000" dirty="0"/>
              <a:t>2</a:t>
            </a:r>
            <a:r>
              <a:rPr lang="de-DE" sz="1600" dirty="0"/>
              <a:t> = c</a:t>
            </a:r>
            <a:r>
              <a:rPr lang="de-DE" sz="1600" baseline="-25000" dirty="0"/>
              <a:t>1</a:t>
            </a:r>
            <a:r>
              <a:rPr lang="de-DE" sz="1600" dirty="0"/>
              <a:t> . </a:t>
            </a:r>
            <a:r>
              <a:rPr lang="fr-FR" sz="1600" dirty="0"/>
              <a:t>V</a:t>
            </a:r>
            <a:r>
              <a:rPr lang="fr-FR" sz="1600" baseline="-25000" dirty="0"/>
              <a:t>1</a:t>
            </a:r>
            <a:r>
              <a:rPr lang="fr-FR" sz="1600" dirty="0"/>
              <a:t> / </a:t>
            </a:r>
            <a:r>
              <a:rPr lang="fr-FR" sz="1600" dirty="0" err="1"/>
              <a:t>V</a:t>
            </a:r>
            <a:r>
              <a:rPr lang="fr-FR" sz="1600" baseline="-25000" dirty="0" err="1"/>
              <a:t>eqi</a:t>
            </a:r>
            <a:r>
              <a:rPr lang="fr-FR" sz="1600" dirty="0"/>
              <a:t> </a:t>
            </a:r>
          </a:p>
          <a:p>
            <a:pPr>
              <a:buNone/>
            </a:pPr>
            <a:endParaRPr lang="fr-FR" sz="1600" dirty="0"/>
          </a:p>
          <a:p>
            <a:pPr>
              <a:buNone/>
            </a:pPr>
            <a:endParaRPr lang="fr-FR" sz="16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8106037-7D28-443A-BCF4-361380A24CEC}" type="slidenum">
              <a:rPr lang="fr-CH" smtClean="0"/>
              <a:pPr>
                <a:defRPr/>
              </a:pPr>
              <a:t>1</a:t>
            </a:fld>
            <a:endParaRPr lang="fr-CH"/>
          </a:p>
        </p:txBody>
      </p:sp>
      <p:pic>
        <p:nvPicPr>
          <p:cNvPr id="1026" name="Picture 2" descr="http://montblancsciences.free.fr/bac/2005/images/afrique06c_07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1560" y="1844824"/>
            <a:ext cx="3143250" cy="30765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1560" y="764704"/>
            <a:ext cx="4174232" cy="1049288"/>
          </a:xfrm>
        </p:spPr>
        <p:txBody>
          <a:bodyPr/>
          <a:lstStyle/>
          <a:p>
            <a:r>
              <a:rPr lang="fr-CH" dirty="0"/>
              <a:t>Méthode de </a:t>
            </a:r>
            <a:r>
              <a:rPr lang="fr-CH" dirty="0" err="1"/>
              <a:t>Volhard</a:t>
            </a:r>
            <a:endParaRPr lang="fr-CH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3923928" y="3861048"/>
            <a:ext cx="4716016" cy="2088232"/>
          </a:xfrm>
        </p:spPr>
        <p:txBody>
          <a:bodyPr/>
          <a:lstStyle/>
          <a:p>
            <a:pPr>
              <a:buNone/>
            </a:pPr>
            <a:r>
              <a:rPr lang="fr-CH" sz="1800" dirty="0"/>
              <a:t>1°) Ag</a:t>
            </a:r>
            <a:r>
              <a:rPr lang="fr-CH" sz="1800" baseline="30000" dirty="0"/>
              <a:t>+</a:t>
            </a:r>
            <a:r>
              <a:rPr lang="fr-CH" sz="1800" dirty="0"/>
              <a:t>(</a:t>
            </a:r>
            <a:r>
              <a:rPr lang="fr-CH" sz="1800" dirty="0" err="1"/>
              <a:t>aq</a:t>
            </a:r>
            <a:r>
              <a:rPr lang="fr-CH" sz="1800" dirty="0"/>
              <a:t>) + Cl</a:t>
            </a:r>
            <a:r>
              <a:rPr lang="fr-CH" sz="2000" baseline="30000" dirty="0"/>
              <a:t>–</a:t>
            </a:r>
            <a:r>
              <a:rPr lang="fr-CH" sz="1800" dirty="0"/>
              <a:t>(</a:t>
            </a:r>
            <a:r>
              <a:rPr lang="fr-CH" sz="1800" dirty="0" err="1"/>
              <a:t>aq</a:t>
            </a:r>
            <a:r>
              <a:rPr lang="fr-CH" sz="1800" dirty="0"/>
              <a:t>) → </a:t>
            </a:r>
            <a:r>
              <a:rPr lang="fr-CH" sz="1800" dirty="0" err="1"/>
              <a:t>AgCl</a:t>
            </a:r>
            <a:r>
              <a:rPr lang="fr-CH" sz="1800" dirty="0"/>
              <a:t>(s)</a:t>
            </a:r>
          </a:p>
          <a:p>
            <a:pPr>
              <a:buNone/>
            </a:pPr>
            <a:endParaRPr lang="fr-CH" sz="1800" dirty="0"/>
          </a:p>
          <a:p>
            <a:pPr>
              <a:buNone/>
            </a:pPr>
            <a:r>
              <a:rPr lang="fr-CH" sz="1800" dirty="0"/>
              <a:t>2°) Ag</a:t>
            </a:r>
            <a:r>
              <a:rPr lang="fr-CH" sz="1800" baseline="30000" dirty="0"/>
              <a:t>+ </a:t>
            </a:r>
            <a:r>
              <a:rPr lang="fr-CH" sz="1800" dirty="0"/>
              <a:t>(</a:t>
            </a:r>
            <a:r>
              <a:rPr lang="fr-CH" sz="1800" dirty="0" err="1"/>
              <a:t>aq</a:t>
            </a:r>
            <a:r>
              <a:rPr lang="fr-CH" sz="1800" dirty="0"/>
              <a:t>) + SCN</a:t>
            </a:r>
            <a:r>
              <a:rPr lang="fr-CH" sz="1800" baseline="30000" dirty="0"/>
              <a:t>– </a:t>
            </a:r>
            <a:r>
              <a:rPr lang="fr-CH" sz="1800" dirty="0"/>
              <a:t>(</a:t>
            </a:r>
            <a:r>
              <a:rPr lang="fr-CH" sz="1800" dirty="0" err="1"/>
              <a:t>aq</a:t>
            </a:r>
            <a:r>
              <a:rPr lang="fr-CH" sz="1800" dirty="0"/>
              <a:t>) → </a:t>
            </a:r>
            <a:r>
              <a:rPr lang="fr-CH" sz="1800" dirty="0" err="1"/>
              <a:t>AgSCN</a:t>
            </a:r>
            <a:r>
              <a:rPr lang="fr-CH" sz="1800" dirty="0"/>
              <a:t>(s)</a:t>
            </a:r>
          </a:p>
          <a:p>
            <a:pPr>
              <a:buNone/>
            </a:pPr>
            <a:endParaRPr lang="fr-CH" sz="1800" dirty="0"/>
          </a:p>
          <a:p>
            <a:pPr>
              <a:buNone/>
            </a:pPr>
            <a:r>
              <a:rPr lang="fr-CH" sz="1800" dirty="0"/>
              <a:t>3°) Fe</a:t>
            </a:r>
            <a:r>
              <a:rPr lang="fr-CH" sz="1800" baseline="-25000" dirty="0"/>
              <a:t>3</a:t>
            </a:r>
            <a:r>
              <a:rPr lang="fr-CH" sz="1800" baseline="30000" dirty="0"/>
              <a:t>+ </a:t>
            </a:r>
            <a:r>
              <a:rPr lang="fr-CH" sz="1800" dirty="0"/>
              <a:t>(</a:t>
            </a:r>
            <a:r>
              <a:rPr lang="fr-CH" sz="1800" dirty="0" err="1"/>
              <a:t>aq</a:t>
            </a:r>
            <a:r>
              <a:rPr lang="fr-CH" sz="1800" dirty="0"/>
              <a:t>) + SCN</a:t>
            </a:r>
            <a:r>
              <a:rPr lang="fr-CH" sz="1800" baseline="30000" dirty="0"/>
              <a:t>– </a:t>
            </a:r>
            <a:r>
              <a:rPr lang="fr-CH" sz="1800" dirty="0"/>
              <a:t>(</a:t>
            </a:r>
            <a:r>
              <a:rPr lang="fr-CH" sz="1800" dirty="0" err="1"/>
              <a:t>aq</a:t>
            </a:r>
            <a:r>
              <a:rPr lang="fr-CH" sz="1800" dirty="0"/>
              <a:t>) → [</a:t>
            </a:r>
            <a:r>
              <a:rPr lang="fr-CH" sz="1800" dirty="0" err="1"/>
              <a:t>FeSCN</a:t>
            </a:r>
            <a:r>
              <a:rPr lang="fr-CH" sz="1800" dirty="0"/>
              <a:t>]</a:t>
            </a:r>
            <a:r>
              <a:rPr lang="fr-CH" sz="1800" baseline="-25000" dirty="0"/>
              <a:t>2</a:t>
            </a:r>
            <a:r>
              <a:rPr lang="fr-CH" sz="1800" baseline="30000" dirty="0"/>
              <a:t>+ </a:t>
            </a:r>
            <a:r>
              <a:rPr lang="fr-CH" sz="1800" dirty="0"/>
              <a:t>(</a:t>
            </a:r>
            <a:r>
              <a:rPr lang="fr-CH" sz="1800" dirty="0" err="1"/>
              <a:t>aq</a:t>
            </a:r>
            <a:r>
              <a:rPr lang="fr-CH" sz="1800" dirty="0"/>
              <a:t>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8106037-7D28-443A-BCF4-361380A24CEC}" type="slidenum">
              <a:rPr lang="fr-CH" smtClean="0"/>
              <a:pPr>
                <a:defRPr/>
              </a:pPr>
              <a:t>2</a:t>
            </a:fld>
            <a:endParaRPr lang="fr-CH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15616" y="1844824"/>
            <a:ext cx="2376264" cy="4830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932040" y="908720"/>
            <a:ext cx="3385939" cy="2553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Box 6"/>
          <p:cNvSpPr txBox="1"/>
          <p:nvPr/>
        </p:nvSpPr>
        <p:spPr>
          <a:xfrm>
            <a:off x="4355976" y="4797152"/>
            <a:ext cx="70884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CH" sz="1000" dirty="0">
                <a:solidFill>
                  <a:schemeClr val="bg1">
                    <a:lumMod val="75000"/>
                  </a:schemeClr>
                </a:solidFill>
              </a:rPr>
              <a:t>En excès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921356" y="5517232"/>
            <a:ext cx="146706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CH" sz="1000" dirty="0">
                <a:solidFill>
                  <a:srgbClr val="CC0000"/>
                </a:solidFill>
              </a:rPr>
              <a:t>Complexe rouge foncé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692696"/>
            <a:ext cx="3670176" cy="1049288"/>
          </a:xfrm>
        </p:spPr>
        <p:txBody>
          <a:bodyPr/>
          <a:lstStyle/>
          <a:p>
            <a:r>
              <a:rPr lang="fr-CH" dirty="0"/>
              <a:t>Méthode de </a:t>
            </a:r>
            <a:r>
              <a:rPr lang="fr-CH" dirty="0" err="1"/>
              <a:t>Fajans</a:t>
            </a:r>
            <a:endParaRPr lang="fr-CH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251520" y="1592684"/>
            <a:ext cx="8064896" cy="1584176"/>
          </a:xfrm>
        </p:spPr>
        <p:txBody>
          <a:bodyPr/>
          <a:lstStyle/>
          <a:p>
            <a:pPr algn="just"/>
            <a:r>
              <a:rPr lang="fr-CH" sz="1800" dirty="0"/>
              <a:t>Cette méthode permet de déterminer l’équivalence du dosage par un indicateur coloré d’adsorption. L’indicateur, </a:t>
            </a:r>
            <a:r>
              <a:rPr lang="fr-CH" sz="1800" u="sng" dirty="0"/>
              <a:t>la 2’,7’-</a:t>
            </a:r>
            <a:r>
              <a:rPr lang="fr-CH" sz="1800" u="sng" dirty="0" err="1"/>
              <a:t>dichlorofluorescéine</a:t>
            </a:r>
            <a:r>
              <a:rPr lang="fr-CH" sz="1800" u="sng" dirty="0"/>
              <a:t> vient s’adsorber sur le précipité lorsque celui-ci est entouré d’une couche de cations</a:t>
            </a:r>
            <a:r>
              <a:rPr lang="fr-CH" sz="1800" dirty="0"/>
              <a:t>, c’est-à-dire lorsque les ions Ag</a:t>
            </a:r>
            <a:r>
              <a:rPr lang="fr-CH" sz="1800" baseline="30000" dirty="0"/>
              <a:t>+</a:t>
            </a:r>
            <a:r>
              <a:rPr lang="fr-CH" sz="1800" dirty="0"/>
              <a:t> sont en excès dans la solution, soit dès l’équivalence</a:t>
            </a:r>
            <a:r>
              <a:rPr lang="fr-CH" sz="1600" dirty="0"/>
              <a:t>. </a:t>
            </a:r>
          </a:p>
          <a:p>
            <a:endParaRPr lang="fr-CH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8106037-7D28-443A-BCF4-361380A24CEC}" type="slidenum">
              <a:rPr lang="fr-CH" smtClean="0"/>
              <a:pPr>
                <a:defRPr/>
              </a:pPr>
              <a:t>3</a:t>
            </a:fld>
            <a:endParaRPr lang="fr-CH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96336" y="692696"/>
            <a:ext cx="1252706" cy="9593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03648" y="3140968"/>
            <a:ext cx="5969868" cy="3348484"/>
          </a:xfrm>
          <a:prstGeom prst="rect">
            <a:avLst/>
          </a:prstGeom>
          <a:noFill/>
          <a:ln w="9525">
            <a:solidFill>
              <a:srgbClr val="00B0F0"/>
            </a:solidFill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InstitutEconomieTourisme">
  <a:themeElements>
    <a:clrScheme name="InstitutEconomieTourisme 8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6699FF"/>
      </a:accent1>
      <a:accent2>
        <a:srgbClr val="3333CC"/>
      </a:accent2>
      <a:accent3>
        <a:srgbClr val="FFFFFF"/>
      </a:accent3>
      <a:accent4>
        <a:srgbClr val="000000"/>
      </a:accent4>
      <a:accent5>
        <a:srgbClr val="B8CAFF"/>
      </a:accent5>
      <a:accent6>
        <a:srgbClr val="2D2DB9"/>
      </a:accent6>
      <a:hlink>
        <a:srgbClr val="CCCCFF"/>
      </a:hlink>
      <a:folHlink>
        <a:srgbClr val="B2B2B2"/>
      </a:folHlink>
    </a:clrScheme>
    <a:fontScheme name="InstitutEconomieTourisme">
      <a:majorFont>
        <a:latin typeface="Arial"/>
        <a:ea typeface=""/>
        <a:cs typeface="Times New Roman"/>
      </a:majorFont>
      <a:minorFont>
        <a:latin typeface="Arial"/>
        <a:ea typeface=""/>
        <a:cs typeface="Times New Roma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InstitutEconomieTourisme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nstitutEconomieTourisme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stitutEconomieTourisme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stitutEconomieTourisme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stitutEconomieTouris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stitutEconomieTouris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stitutEconomieTouris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stitutEconomieTourisme 8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6699FF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B8CAFF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235</Words>
  <Application>Microsoft Office PowerPoint</Application>
  <PresentationFormat>Affichage à l'écran (4:3)</PresentationFormat>
  <Paragraphs>26</Paragraphs>
  <Slides>3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3</vt:i4>
      </vt:variant>
    </vt:vector>
  </HeadingPairs>
  <TitlesOfParts>
    <vt:vector size="6" baseType="lpstr">
      <vt:lpstr>Arial</vt:lpstr>
      <vt:lpstr>Times New Roman</vt:lpstr>
      <vt:lpstr>InstitutEconomieTourisme</vt:lpstr>
      <vt:lpstr>Méthode de Mohr</vt:lpstr>
      <vt:lpstr>Méthode de Volhard</vt:lpstr>
      <vt:lpstr>Méthode de Fajans</vt:lpstr>
    </vt:vector>
  </TitlesOfParts>
  <Company>HEVs Sierre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SInf</dc:creator>
  <cp:lastModifiedBy>Mathieu Marc</cp:lastModifiedBy>
  <cp:revision>848</cp:revision>
  <dcterms:created xsi:type="dcterms:W3CDTF">2007-03-20T07:10:48Z</dcterms:created>
  <dcterms:modified xsi:type="dcterms:W3CDTF">2020-03-20T08:43:24Z</dcterms:modified>
</cp:coreProperties>
</file>