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416" r:id="rId9"/>
  </p:sldIdLst>
  <p:sldSz cx="9144000" cy="6858000" type="screen4x3"/>
  <p:notesSz cx="6669088" cy="9775825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FFFF66"/>
    <a:srgbClr val="CC0000"/>
    <a:srgbClr val="33CC33"/>
    <a:srgbClr val="FF505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03" autoAdjust="0"/>
    <p:restoredTop sz="94563" autoAdjust="0"/>
  </p:normalViewPr>
  <p:slideViewPr>
    <p:cSldViewPr>
      <p:cViewPr varScale="1">
        <p:scale>
          <a:sx n="76" d="100"/>
          <a:sy n="76" d="100"/>
        </p:scale>
        <p:origin x="1104" y="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1DDFA1-3BFD-4026-B0DC-4044D5578F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56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EDDAE2C-321D-40A9-A8CB-2379E7FB23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379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logo 1 couleur_v2"/>
          <p:cNvPicPr>
            <a:picLocks noChangeAspect="1" noChangeArrowheads="1"/>
          </p:cNvPicPr>
          <p:nvPr/>
        </p:nvPicPr>
        <p:blipFill>
          <a:blip r:embed="rId2" cstate="print"/>
          <a:srcRect b="58118"/>
          <a:stretch>
            <a:fillRect/>
          </a:stretch>
        </p:blipFill>
        <p:spPr bwMode="auto">
          <a:xfrm>
            <a:off x="142875" y="152400"/>
            <a:ext cx="8856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pour modifier le style du titre du masque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H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7B36-1F69-475D-8744-653B900D65E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B885-1A8E-408D-AE99-3ED1D398E41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707D-9B8C-445E-8631-AEB5A93DBBC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6037-7D28-443A-BCF4-361380A24CE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0CCD-0834-47BD-8C09-A724EF9E291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A593-2BF7-41AC-A984-524D52B1E8B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72C0-432F-4E0A-899D-0D864CAE8BD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EE74-E63A-4546-B066-5C0083859F3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61D2-8CA6-4643-BC95-AEF6D4814D0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7A04-AD51-4799-A64B-98F3B059A7F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1E56-7064-4B14-B13C-5F7C518B78D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D8BD-418E-4AE6-9D0A-666FA95C682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5" descr="logo 1 couleur_v2"/>
          <p:cNvPicPr>
            <a:picLocks noChangeAspect="1" noChangeArrowheads="1"/>
          </p:cNvPicPr>
          <p:nvPr/>
        </p:nvPicPr>
        <p:blipFill>
          <a:blip r:embed="rId14" cstate="print"/>
          <a:srcRect b="58118"/>
          <a:stretch>
            <a:fillRect/>
          </a:stretch>
        </p:blipFill>
        <p:spPr bwMode="auto">
          <a:xfrm>
            <a:off x="142875" y="152400"/>
            <a:ext cx="8856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 style du titre du masque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400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AD7EE1-6B16-4097-BF0C-0FA3AD1C691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ole_(unit%C3%A9)" TargetMode="External"/><Relationship Id="rId2" Type="http://schemas.openxmlformats.org/officeDocument/2006/relationships/hyperlink" Target="http://fr.wikipedia.org/wiki/%C3%89quivalent_(chimie)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143000"/>
          </a:xfrm>
        </p:spPr>
        <p:txBody>
          <a:bodyPr/>
          <a:lstStyle/>
          <a:p>
            <a: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Détermination gravimétrique du Calcium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72208"/>
            <a:ext cx="3810000" cy="3429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fr-CH" dirty="0"/>
              <a:t>La séparation de substances présentes dans des </a:t>
            </a:r>
            <a:r>
              <a:rPr lang="fr-CH" u="sng" dirty="0"/>
              <a:t>états différents </a:t>
            </a:r>
            <a:r>
              <a:rPr lang="fr-CH" dirty="0"/>
              <a:t>(solide, liquide, </a:t>
            </a:r>
            <a:r>
              <a:rPr lang="fr-CH" dirty="0" err="1"/>
              <a:t>gas</a:t>
            </a:r>
            <a:r>
              <a:rPr lang="fr-CH" dirty="0"/>
              <a:t>) est aisé.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2208"/>
            <a:ext cx="3810000" cy="3429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CH" dirty="0"/>
              <a:t>La </a:t>
            </a:r>
            <a:r>
              <a:rPr lang="fr-CH" u="sng" dirty="0"/>
              <a:t>filtration</a:t>
            </a:r>
            <a:r>
              <a:rPr lang="fr-CH" dirty="0"/>
              <a:t> est la méthode de choix pour séparer un solide d’un liquide. On procède donc à la conversion de l’</a:t>
            </a:r>
            <a:r>
              <a:rPr lang="fr-CH" dirty="0" err="1"/>
              <a:t>analyte</a:t>
            </a:r>
            <a:r>
              <a:rPr lang="fr-CH" dirty="0"/>
              <a:t> en solide.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6037-7D28-443A-BCF4-361380A24CEC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412776"/>
            <a:ext cx="4752528" cy="720080"/>
          </a:xfrm>
        </p:spPr>
        <p:txBody>
          <a:bodyPr/>
          <a:lstStyle/>
          <a:p>
            <a:r>
              <a:rPr lang="fr-CH" dirty="0"/>
              <a:t>Dissolution de la coquille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132856"/>
            <a:ext cx="5503430" cy="461665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/>
              <a:t>CaCO</a:t>
            </a:r>
            <a:r>
              <a:rPr lang="fr-CH" baseline="-25000" dirty="0"/>
              <a:t>3</a:t>
            </a:r>
            <a:r>
              <a:rPr lang="fr-CH" baseline="30000" dirty="0"/>
              <a:t> </a:t>
            </a:r>
            <a:r>
              <a:rPr lang="fr-CH" dirty="0"/>
              <a:t>+ 2H</a:t>
            </a:r>
            <a:r>
              <a:rPr lang="fr-CH" baseline="-25000" dirty="0"/>
              <a:t>3</a:t>
            </a:r>
            <a:r>
              <a:rPr lang="fr-CH" dirty="0"/>
              <a:t>O</a:t>
            </a:r>
            <a:r>
              <a:rPr lang="fr-CH" baseline="30000" dirty="0"/>
              <a:t>+</a:t>
            </a:r>
            <a:r>
              <a:rPr lang="fr-CH" dirty="0"/>
              <a:t> -&gt; CO</a:t>
            </a:r>
            <a:r>
              <a:rPr lang="fr-CH" baseline="-25000" dirty="0"/>
              <a:t>2</a:t>
            </a:r>
            <a:r>
              <a:rPr lang="fr-CH" dirty="0"/>
              <a:t> +3 H</a:t>
            </a:r>
            <a:r>
              <a:rPr lang="fr-CH" baseline="-25000" dirty="0"/>
              <a:t>2</a:t>
            </a:r>
            <a:r>
              <a:rPr lang="fr-CH" dirty="0"/>
              <a:t>O + Ca</a:t>
            </a:r>
            <a:r>
              <a:rPr lang="fr-CH" baseline="30000" dirty="0"/>
              <a:t>2+</a:t>
            </a:r>
            <a:endParaRPr lang="fr-CH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23528" y="3789040"/>
            <a:ext cx="72008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r-CH" sz="2800" kern="0" dirty="0">
                <a:latin typeface="+mn-lt"/>
                <a:cs typeface="+mn-cs"/>
              </a:rPr>
              <a:t>Alcalinisation par décomposition de l’urée</a:t>
            </a:r>
            <a:endParaRPr kumimoji="0" lang="fr-CH" sz="28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70" y="4437112"/>
            <a:ext cx="8802410" cy="461665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/>
              <a:t>(H</a:t>
            </a:r>
            <a:r>
              <a:rPr lang="fr-CH" baseline="-25000" dirty="0"/>
              <a:t>2</a:t>
            </a:r>
            <a:r>
              <a:rPr lang="fr-CH" dirty="0"/>
              <a:t>N)</a:t>
            </a:r>
            <a:r>
              <a:rPr lang="fr-CH" baseline="-25000" dirty="0"/>
              <a:t> 2</a:t>
            </a:r>
            <a:r>
              <a:rPr lang="fr-CH" dirty="0"/>
              <a:t>C=O (</a:t>
            </a:r>
            <a:r>
              <a:rPr lang="fr-CH" dirty="0" err="1"/>
              <a:t>aq</a:t>
            </a:r>
            <a:r>
              <a:rPr lang="fr-CH" dirty="0"/>
              <a:t>) +3H</a:t>
            </a:r>
            <a:r>
              <a:rPr lang="fr-CH" baseline="-25000" dirty="0"/>
              <a:t>2</a:t>
            </a:r>
            <a:r>
              <a:rPr lang="fr-CH" dirty="0"/>
              <a:t>O  -&gt;  CO</a:t>
            </a:r>
            <a:r>
              <a:rPr lang="fr-CH" baseline="-25000" dirty="0"/>
              <a:t>2</a:t>
            </a:r>
            <a:r>
              <a:rPr lang="fr-CH" dirty="0"/>
              <a:t> (g) + 2NH</a:t>
            </a:r>
            <a:r>
              <a:rPr lang="fr-CH" baseline="-25000" dirty="0"/>
              <a:t>4</a:t>
            </a:r>
            <a:r>
              <a:rPr lang="fr-CH" baseline="30000" dirty="0"/>
              <a:t> + </a:t>
            </a:r>
            <a:r>
              <a:rPr lang="fr-CH" dirty="0"/>
              <a:t>(</a:t>
            </a:r>
            <a:r>
              <a:rPr lang="fr-CH" dirty="0" err="1"/>
              <a:t>aq</a:t>
            </a:r>
            <a:r>
              <a:rPr lang="fr-CH" dirty="0"/>
              <a:t>) + 2 </a:t>
            </a:r>
            <a:r>
              <a:rPr lang="fr-CH" baseline="30000" dirty="0"/>
              <a:t>-</a:t>
            </a:r>
            <a:r>
              <a:rPr lang="fr-CH" dirty="0"/>
              <a:t>OH (</a:t>
            </a:r>
            <a:r>
              <a:rPr lang="fr-CH" dirty="0" err="1"/>
              <a:t>aq</a:t>
            </a:r>
            <a:r>
              <a:rPr lang="fr-CH" dirty="0"/>
              <a:t>))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95536" y="5127575"/>
            <a:ext cx="8424936" cy="576064"/>
          </a:xfrm>
        </p:spPr>
        <p:txBody>
          <a:bodyPr/>
          <a:lstStyle/>
          <a:p>
            <a:r>
              <a:rPr lang="fr-CH" dirty="0"/>
              <a:t>Précipitation des ions Ca</a:t>
            </a:r>
            <a:r>
              <a:rPr lang="fr-CH" baseline="30000" dirty="0"/>
              <a:t>2+</a:t>
            </a:r>
            <a:r>
              <a:rPr lang="fr-CH" dirty="0"/>
              <a:t> en milieu basique</a:t>
            </a:r>
            <a:endParaRPr lang="fr-CH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847655"/>
            <a:ext cx="6923690" cy="461665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/>
              <a:t>Ca</a:t>
            </a:r>
            <a:r>
              <a:rPr lang="fr-CH" baseline="30000" dirty="0"/>
              <a:t>2+ </a:t>
            </a:r>
            <a:r>
              <a:rPr lang="fr-CH" dirty="0"/>
              <a:t>(</a:t>
            </a:r>
            <a:r>
              <a:rPr lang="fr-CH" dirty="0" err="1"/>
              <a:t>aq</a:t>
            </a:r>
            <a:r>
              <a:rPr lang="fr-CH" dirty="0"/>
              <a:t>) + C</a:t>
            </a:r>
            <a:r>
              <a:rPr lang="fr-CH" baseline="-25000" dirty="0"/>
              <a:t>2</a:t>
            </a:r>
            <a:r>
              <a:rPr lang="fr-CH" dirty="0"/>
              <a:t>O</a:t>
            </a:r>
            <a:r>
              <a:rPr lang="fr-CH" baseline="-25000" dirty="0"/>
              <a:t>4</a:t>
            </a:r>
            <a:r>
              <a:rPr lang="fr-CH" baseline="30000" dirty="0"/>
              <a:t>2-</a:t>
            </a:r>
            <a:r>
              <a:rPr lang="fr-CH" dirty="0"/>
              <a:t> (</a:t>
            </a:r>
            <a:r>
              <a:rPr lang="fr-CH" dirty="0" err="1"/>
              <a:t>aq</a:t>
            </a:r>
            <a:r>
              <a:rPr lang="fr-CH" dirty="0"/>
              <a:t>) +H</a:t>
            </a:r>
            <a:r>
              <a:rPr lang="fr-CH" baseline="-25000" dirty="0"/>
              <a:t>2</a:t>
            </a:r>
            <a:r>
              <a:rPr lang="fr-CH" dirty="0"/>
              <a:t>O  -&gt;  CaC</a:t>
            </a:r>
            <a:r>
              <a:rPr lang="fr-CH" baseline="-25000" dirty="0"/>
              <a:t>2</a:t>
            </a:r>
            <a:r>
              <a:rPr lang="fr-CH" dirty="0"/>
              <a:t>O</a:t>
            </a:r>
            <a:r>
              <a:rPr lang="fr-CH" baseline="-25000" dirty="0"/>
              <a:t>4</a:t>
            </a:r>
            <a:r>
              <a:rPr lang="fr-CH" dirty="0"/>
              <a:t>.H</a:t>
            </a:r>
            <a:r>
              <a:rPr lang="fr-CH" baseline="-25000" dirty="0"/>
              <a:t>2</a:t>
            </a:r>
            <a:r>
              <a:rPr lang="fr-CH" dirty="0"/>
              <a:t>O (s)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 de la précipitation contrôlée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3284984"/>
            <a:ext cx="3970959" cy="461665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/>
              <a:t>(NH</a:t>
            </a:r>
            <a:r>
              <a:rPr lang="fr-CH" baseline="-25000" dirty="0"/>
              <a:t>4</a:t>
            </a:r>
            <a:r>
              <a:rPr lang="fr-CH" dirty="0"/>
              <a:t>)</a:t>
            </a:r>
            <a:r>
              <a:rPr lang="fr-CH" baseline="-25000" dirty="0"/>
              <a:t>2</a:t>
            </a:r>
            <a:r>
              <a:rPr lang="fr-CH" dirty="0"/>
              <a:t>C</a:t>
            </a:r>
            <a:r>
              <a:rPr lang="fr-CH" baseline="-25000" dirty="0"/>
              <a:t>2</a:t>
            </a:r>
            <a:r>
              <a:rPr lang="fr-CH" dirty="0"/>
              <a:t>O</a:t>
            </a:r>
            <a:r>
              <a:rPr lang="fr-CH" baseline="-25000" dirty="0"/>
              <a:t>4 </a:t>
            </a:r>
            <a:r>
              <a:rPr lang="fr-CH" dirty="0"/>
              <a:t>(</a:t>
            </a:r>
            <a:r>
              <a:rPr lang="fr-CH" dirty="0" err="1"/>
              <a:t>aq</a:t>
            </a:r>
            <a:r>
              <a:rPr lang="fr-CH" dirty="0"/>
              <a:t>) -&gt;&gt; HC</a:t>
            </a:r>
            <a:r>
              <a:rPr lang="fr-CH" baseline="-25000" dirty="0"/>
              <a:t>2</a:t>
            </a:r>
            <a:r>
              <a:rPr lang="fr-CH" dirty="0"/>
              <a:t>O</a:t>
            </a:r>
            <a:r>
              <a:rPr lang="fr-CH" baseline="-25000" dirty="0"/>
              <a:t>4</a:t>
            </a:r>
            <a:r>
              <a:rPr lang="fr-CH" baseline="30000" dirty="0"/>
              <a:t>-</a:t>
            </a:r>
            <a:endParaRPr lang="fr-CH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323528" y="2679303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r-CH" sz="2800" kern="0" dirty="0">
                <a:latin typeface="+mn-lt"/>
                <a:cs typeface="+mn-cs"/>
              </a:rPr>
              <a:t>Addition du s</a:t>
            </a: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de l’acide oxalique</a:t>
            </a:r>
            <a:endParaRPr kumimoji="0" lang="fr-CH" sz="28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563888" y="4365104"/>
            <a:ext cx="216024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78688" cy="1143000"/>
          </a:xfrm>
        </p:spPr>
        <p:txBody>
          <a:bodyPr/>
          <a:lstStyle/>
          <a:p>
            <a:r>
              <a:rPr lang="fr-CH" dirty="0" err="1"/>
              <a:t>Ethylenediaminetetracide</a:t>
            </a:r>
            <a:r>
              <a:rPr lang="fr-CH" dirty="0"/>
              <a:t> acétique (EDTA)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6037-7D28-443A-BCF4-361380A24CEC}" type="slidenum">
              <a:rPr lang="fr-CH" smtClean="0"/>
              <a:pPr>
                <a:defRPr/>
              </a:pPr>
              <a:t>3</a:t>
            </a:fld>
            <a:endParaRPr lang="fr-CH"/>
          </a:p>
        </p:txBody>
      </p:sp>
      <p:pic>
        <p:nvPicPr>
          <p:cNvPr id="7" name="Picture 6" descr="432px-Metal-ED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132856"/>
            <a:ext cx="2739702" cy="3798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5013176"/>
            <a:ext cx="1165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EDTA</a:t>
            </a:r>
            <a:r>
              <a:rPr lang="fr-CH" baseline="30000" dirty="0"/>
              <a:t>4-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Duretés Mg</a:t>
            </a:r>
            <a:r>
              <a:rPr lang="fr-CH" baseline="30000" dirty="0"/>
              <a:t>2+ </a:t>
            </a:r>
            <a:r>
              <a:rPr lang="fr-CH" dirty="0"/>
              <a:t>/Ca</a:t>
            </a:r>
            <a:r>
              <a:rPr lang="fr-CH" baseline="30000" dirty="0"/>
              <a:t>2+ </a:t>
            </a:r>
            <a:r>
              <a:rPr lang="fr-CH" dirty="0"/>
              <a:t> versus Ca</a:t>
            </a:r>
            <a:r>
              <a:rPr lang="fr-CH" baseline="30000" dirty="0"/>
              <a:t>2+ </a:t>
            </a:r>
            <a:r>
              <a:rPr lang="fr-CH" dirty="0"/>
              <a:t> seuls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2636912"/>
            <a:ext cx="4032448" cy="3429000"/>
          </a:xfrm>
        </p:spPr>
        <p:txBody>
          <a:bodyPr/>
          <a:lstStyle/>
          <a:p>
            <a:pPr marL="514350" indent="-514350">
              <a:buNone/>
            </a:pPr>
            <a:r>
              <a:rPr lang="fr-CH" dirty="0"/>
              <a:t>A/ Dosage ammoniacal</a:t>
            </a:r>
          </a:p>
          <a:p>
            <a:pPr>
              <a:buNone/>
            </a:pPr>
            <a:r>
              <a:rPr lang="fr-CH" dirty="0"/>
              <a:t>pH 10</a:t>
            </a:r>
          </a:p>
          <a:p>
            <a:pPr>
              <a:buNone/>
            </a:pPr>
            <a:r>
              <a:rPr lang="fr-CH" dirty="0"/>
              <a:t>-&gt; teneur globale en Ca</a:t>
            </a:r>
            <a:r>
              <a:rPr lang="fr-CH" baseline="30000" dirty="0"/>
              <a:t>2+ </a:t>
            </a:r>
            <a:r>
              <a:rPr lang="fr-CH" dirty="0"/>
              <a:t>et Mg</a:t>
            </a:r>
            <a:r>
              <a:rPr lang="fr-CH" baseline="30000" dirty="0"/>
              <a:t>2+ 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2636912"/>
            <a:ext cx="3810000" cy="3429000"/>
          </a:xfrm>
        </p:spPr>
        <p:txBody>
          <a:bodyPr/>
          <a:lstStyle/>
          <a:p>
            <a:pPr marL="514350" indent="-514350">
              <a:buNone/>
            </a:pPr>
            <a:r>
              <a:rPr lang="fr-CH" dirty="0"/>
              <a:t>B/ Dosage basique</a:t>
            </a:r>
          </a:p>
          <a:p>
            <a:pPr>
              <a:buNone/>
            </a:pPr>
            <a:r>
              <a:rPr lang="fr-CH" dirty="0"/>
              <a:t>pH 12.5</a:t>
            </a:r>
          </a:p>
          <a:p>
            <a:pPr>
              <a:buNone/>
            </a:pPr>
            <a:r>
              <a:rPr lang="fr-CH" dirty="0"/>
              <a:t>-&gt; teneur en Ca</a:t>
            </a:r>
            <a:r>
              <a:rPr lang="fr-CH" baseline="30000" dirty="0"/>
              <a:t>2+ </a:t>
            </a:r>
            <a:r>
              <a:rPr lang="fr-CH" dirty="0"/>
              <a:t>seul car Mg</a:t>
            </a:r>
            <a:r>
              <a:rPr lang="fr-CH" baseline="30000" dirty="0"/>
              <a:t>2+</a:t>
            </a:r>
            <a:r>
              <a:rPr lang="fr-CH" dirty="0"/>
              <a:t> sous forme de Mg(OH)</a:t>
            </a:r>
            <a:r>
              <a:rPr lang="fr-CH" baseline="-25000" dirty="0"/>
              <a:t>2</a:t>
            </a:r>
            <a:r>
              <a:rPr lang="fr-CH" baseline="30000" dirty="0"/>
              <a:t> </a:t>
            </a:r>
            <a:r>
              <a:rPr lang="fr-CH" dirty="0"/>
              <a:t>précipite!!</a:t>
            </a:r>
          </a:p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6037-7D28-443A-BCF4-361380A24CEC}" type="slidenum">
              <a:rPr lang="fr-CH" smtClean="0"/>
              <a:pPr>
                <a:defRPr/>
              </a:pPr>
              <a:t>4</a:t>
            </a:fld>
            <a:endParaRPr lang="fr-C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759250"/>
            <a:ext cx="7772400" cy="1143000"/>
          </a:xfrm>
        </p:spPr>
        <p:txBody>
          <a:bodyPr/>
          <a:lstStyle/>
          <a:p>
            <a:r>
              <a:rPr lang="fr-CH" dirty="0"/>
              <a:t>Indicateur Noir d’</a:t>
            </a:r>
            <a:r>
              <a:rPr lang="fr-CH" dirty="0" err="1"/>
              <a:t>Eriochrome</a:t>
            </a:r>
            <a:endParaRPr lang="fr-CH" dirty="0"/>
          </a:p>
        </p:txBody>
      </p:sp>
      <p:pic>
        <p:nvPicPr>
          <p:cNvPr id="7" name="Content Placeholder 6" descr="150px-Erichro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4028" y="2348880"/>
            <a:ext cx="2952328" cy="169266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6037-7D28-443A-BCF4-361380A24CEC}" type="slidenum">
              <a:rPr lang="fr-CH" smtClean="0"/>
              <a:pPr>
                <a:defRPr/>
              </a:pPr>
              <a:t>5</a:t>
            </a:fld>
            <a:endParaRPr lang="fr-CH"/>
          </a:p>
        </p:txBody>
      </p:sp>
      <p:pic>
        <p:nvPicPr>
          <p:cNvPr id="8" name="Picture 7" descr="200px-Erio_T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02250"/>
            <a:ext cx="3024336" cy="2374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58112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Passe au </a:t>
            </a:r>
            <a:r>
              <a:rPr lang="fr-CH" u="sng" dirty="0"/>
              <a:t>rouge</a:t>
            </a:r>
            <a:r>
              <a:rPr lang="fr-CH" dirty="0"/>
              <a:t> lorsque complexé; est </a:t>
            </a:r>
            <a:r>
              <a:rPr lang="fr-CH" u="sng" dirty="0"/>
              <a:t>bleu</a:t>
            </a:r>
            <a:r>
              <a:rPr lang="fr-CH" dirty="0"/>
              <a:t> si EDTA présent en quantités suffisantes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H" dirty="0"/>
              <a:t>ppm</a:t>
            </a:r>
          </a:p>
          <a:p>
            <a:pPr>
              <a:buNone/>
            </a:pPr>
            <a:r>
              <a:rPr lang="fr-CH" dirty="0"/>
              <a:t>1mg/1kg</a:t>
            </a:r>
          </a:p>
          <a:p>
            <a:pPr>
              <a:buNone/>
            </a:pPr>
            <a:r>
              <a:rPr lang="fr-CH" dirty="0"/>
              <a:t>(env. 1mg/L)</a:t>
            </a:r>
          </a:p>
          <a:p>
            <a:endParaRPr lang="fr-CH" dirty="0"/>
          </a:p>
          <a:p>
            <a:pPr>
              <a:buNone/>
            </a:pPr>
            <a:r>
              <a:rPr lang="fr-CH" dirty="0"/>
              <a:t>Exemple</a:t>
            </a:r>
          </a:p>
          <a:p>
            <a:pPr>
              <a:buNone/>
            </a:pPr>
            <a:r>
              <a:rPr lang="fr-CH" dirty="0"/>
              <a:t>1g + 999g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2276872"/>
            <a:ext cx="4176464" cy="3096344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CH" sz="2400" b="1" dirty="0"/>
              <a:t>Titre Hydrométrique (T.H.)</a:t>
            </a:r>
          </a:p>
          <a:p>
            <a:pPr>
              <a:buNone/>
            </a:pPr>
            <a:r>
              <a:rPr lang="fr-CH" sz="2400" dirty="0"/>
              <a:t>= dureté de l’eau</a:t>
            </a:r>
          </a:p>
          <a:p>
            <a:pPr>
              <a:buNone/>
            </a:pPr>
            <a:r>
              <a:rPr lang="fr-CH" sz="2400" dirty="0"/>
              <a:t>= indicateur de minéralisation de l’eau</a:t>
            </a:r>
          </a:p>
          <a:p>
            <a:pPr>
              <a:buNone/>
            </a:pPr>
            <a:r>
              <a:rPr lang="fr-CH" sz="2400" dirty="0"/>
              <a:t>S’exprime en ppm (w/v)</a:t>
            </a:r>
          </a:p>
          <a:p>
            <a:pPr>
              <a:buNone/>
            </a:pPr>
            <a:r>
              <a:rPr lang="fr-CH" sz="2400" dirty="0"/>
              <a:t>Ou en mg/L de CaCO</a:t>
            </a:r>
            <a:r>
              <a:rPr lang="fr-CH" sz="2400" baseline="-25000" dirty="0"/>
              <a:t>3</a:t>
            </a:r>
          </a:p>
          <a:p>
            <a:pPr>
              <a:buNone/>
            </a:pPr>
            <a:r>
              <a:rPr lang="fr-CH" sz="2400" dirty="0"/>
              <a:t>Se note °f ou °</a:t>
            </a:r>
            <a:r>
              <a:rPr lang="fr-CH" sz="2400" dirty="0" err="1"/>
              <a:t>fH</a:t>
            </a:r>
            <a:r>
              <a:rPr lang="fr-CH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6037-7D28-443A-BCF4-361380A24CEC}" type="slidenum">
              <a:rPr lang="fr-CH" smtClean="0"/>
              <a:pPr>
                <a:defRPr/>
              </a:pPr>
              <a:t>6</a:t>
            </a:fld>
            <a:endParaRPr lang="fr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6037-7D28-443A-BCF4-361380A24CEC}" type="slidenum">
              <a:rPr lang="fr-CH" smtClean="0"/>
              <a:pPr>
                <a:defRPr/>
              </a:pPr>
              <a:t>7</a:t>
            </a:fld>
            <a:endParaRPr lang="fr-C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47055"/>
              </p:ext>
            </p:extLst>
          </p:nvPr>
        </p:nvGraphicFramePr>
        <p:xfrm>
          <a:off x="539552" y="620688"/>
          <a:ext cx="8172400" cy="5760638"/>
        </p:xfrm>
        <a:graphic>
          <a:graphicData uri="http://schemas.openxmlformats.org/drawingml/2006/table">
            <a:tbl>
              <a:tblPr/>
              <a:tblGrid>
                <a:gridCol w="102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518">
                <a:tc gridSpan="8">
                  <a:txBody>
                    <a:bodyPr/>
                    <a:lstStyle/>
                    <a:p>
                      <a:r>
                        <a:rPr lang="fr-CH" sz="1100" dirty="0">
                          <a:solidFill>
                            <a:schemeClr val="tx1"/>
                          </a:solidFill>
                        </a:rPr>
                        <a:t>Table de conversion des unités de mesure de dureté de l'eau</a:t>
                      </a:r>
                    </a:p>
                  </a:txBody>
                  <a:tcPr marL="33311" marR="33311" marT="16656" marB="16656" anchor="ctr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10">
                <a:tc>
                  <a:txBody>
                    <a:bodyPr/>
                    <a:lstStyle/>
                    <a:p>
                      <a:endParaRPr lang="fr-CH" sz="1100" dirty="0">
                        <a:solidFill>
                          <a:schemeClr val="tx1"/>
                        </a:solidFill>
                      </a:endParaRP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CH" sz="1100">
                        <a:solidFill>
                          <a:schemeClr val="tx1"/>
                        </a:solidFill>
                      </a:endParaRP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°dH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°e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°fH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ppm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mval/l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mmol/l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079">
                <a:tc>
                  <a:txBody>
                    <a:bodyPr/>
                    <a:lstStyle/>
                    <a:p>
                      <a:pPr algn="l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Degré allemand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 °dH =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1,253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 dirty="0">
                          <a:solidFill>
                            <a:schemeClr val="tx1"/>
                          </a:solidFill>
                        </a:rPr>
                        <a:t>1,78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17,8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0,357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0,1783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22">
                <a:tc>
                  <a:txBody>
                    <a:bodyPr/>
                    <a:lstStyle/>
                    <a:p>
                      <a:pPr algn="l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Degré anglais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 °e =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0,798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1,43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14,3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 dirty="0">
                          <a:solidFill>
                            <a:schemeClr val="tx1"/>
                          </a:solidFill>
                        </a:rPr>
                        <a:t>0,285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0,142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222">
                <a:tc>
                  <a:txBody>
                    <a:bodyPr/>
                    <a:lstStyle/>
                    <a:p>
                      <a:pPr algn="l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Degré français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 °fH =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0,560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0,702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079">
                <a:tc>
                  <a:txBody>
                    <a:bodyPr/>
                    <a:lstStyle/>
                    <a:p>
                      <a:pPr algn="l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ppm CaCO</a:t>
                      </a:r>
                      <a:r>
                        <a:rPr lang="fr-CH" sz="1100" baseline="-25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 (USA)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 ppm =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0,056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0,07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0,02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0,01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504">
                <a:tc>
                  <a:txBody>
                    <a:bodyPr/>
                    <a:lstStyle/>
                    <a:p>
                      <a:pPr algn="l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mval/l ions métaux alcalino-terreux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fr-CH" sz="1100">
                          <a:solidFill>
                            <a:schemeClr val="tx1"/>
                          </a:solidFill>
                          <a:hlinkClick r:id="rId2" action="ppaction://hlinkfile" tooltip="Équivalent (chimie)"/>
                        </a:rPr>
                        <a:t>mval</a:t>
                      </a:r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/l =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2,8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3,51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0,50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6504">
                <a:tc>
                  <a:txBody>
                    <a:bodyPr/>
                    <a:lstStyle/>
                    <a:p>
                      <a:pPr algn="l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mmol/l ions métaux alcalino-terreux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fr-CH" sz="1100">
                          <a:solidFill>
                            <a:schemeClr val="tx1"/>
                          </a:solidFill>
                          <a:hlinkClick r:id="rId3" action="ppaction://hlinkfile" tooltip="Mole (unité)"/>
                        </a:rPr>
                        <a:t>mmol</a:t>
                      </a:r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/l =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7,02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10,00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>
                          <a:solidFill>
                            <a:schemeClr val="tx1"/>
                          </a:solidFill>
                        </a:rPr>
                        <a:t>2,00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3311" marR="33311" marT="16656" marB="166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6037-7D28-443A-BCF4-361380A24CEC}" type="slidenum">
              <a:rPr lang="fr-CH" smtClean="0"/>
              <a:pPr>
                <a:defRPr/>
              </a:pPr>
              <a:t>8</a:t>
            </a:fld>
            <a:endParaRPr lang="fr-CH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548680"/>
            <a:ext cx="10501880" cy="576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615993"/>
      </p:ext>
    </p:extLst>
  </p:cSld>
  <p:clrMapOvr>
    <a:masterClrMapping/>
  </p:clrMapOvr>
</p:sld>
</file>

<file path=ppt/theme/theme1.xml><?xml version="1.0" encoding="utf-8"?>
<a:theme xmlns:a="http://schemas.openxmlformats.org/drawingml/2006/main" name="InstitutEconomieTourisme">
  <a:themeElements>
    <a:clrScheme name="InstitutEconomieTourism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C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titutEconomieTourism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titutEconomieTouris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EconomieTouris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Affichage à l'écran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InstitutEconomieTourisme</vt:lpstr>
      <vt:lpstr>Détermination gravimétrique du Calcium</vt:lpstr>
      <vt:lpstr>Etapes de la précipitation contrôlée</vt:lpstr>
      <vt:lpstr>Ethylenediaminetetracide acétique (EDTA)</vt:lpstr>
      <vt:lpstr>Duretés Mg2+ /Ca2+  versus Ca2+  seuls</vt:lpstr>
      <vt:lpstr>Indicateur Noir d’Eriochrome</vt:lpstr>
      <vt:lpstr>Définitions</vt:lpstr>
      <vt:lpstr>Présentation PowerPoint</vt:lpstr>
      <vt:lpstr>Présentation PowerPoint</vt:lpstr>
    </vt:vector>
  </TitlesOfParts>
  <Company>HEVs Sierre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SInf</dc:creator>
  <cp:lastModifiedBy>Mathieu Marc</cp:lastModifiedBy>
  <cp:revision>848</cp:revision>
  <dcterms:created xsi:type="dcterms:W3CDTF">2007-03-20T07:10:48Z</dcterms:created>
  <dcterms:modified xsi:type="dcterms:W3CDTF">2020-03-20T08:38:00Z</dcterms:modified>
</cp:coreProperties>
</file>