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11" r:id="rId3"/>
    <p:sldId id="323" r:id="rId4"/>
    <p:sldId id="259" r:id="rId5"/>
    <p:sldId id="345" r:id="rId6"/>
    <p:sldId id="261" r:id="rId7"/>
    <p:sldId id="260" r:id="rId8"/>
    <p:sldId id="262" r:id="rId9"/>
    <p:sldId id="266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9FEDB-A5E6-4785-A4CC-ADB4E219FF29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F2478-937E-48A9-B4C1-2B0ADD4C2545}" type="slidenum">
              <a:rPr lang="fr-CH" smtClean="0"/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F9C33-A3DC-4E8E-94F8-85A07752B29C}" type="datetimeFigureOut">
              <a:rPr lang="fr-CH" smtClean="0"/>
              <a:t>06.01.2025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A5C13-A398-4103-82F2-E6852D90A15E}" type="slidenum">
              <a:rPr lang="fr-CH" smtClean="0"/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bing.com/videos/search?q=anodisation+aluminium+youtube&amp;ru=%2fsearch%3fq%3danodisation%2baluminium%2byoutube%26form%3dEDGEAR%26qs%3dPF%26cvid%3dc23bb3fc6f8a4c42955576705ad62199%26cc%3dCH%26setlang%3dfr-FR%26DAF0%3d1%26plvar%3d0&amp;view=detail&amp;mid=F80623856A31A3D9E6A4F80623856A31A3D9E6A4&amp;&amp;mmscn=vwrc&amp;FORM=VDRVRV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upload.wikimedia.org/wikipedia/commons/2/2e/Cheap_carabiner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0351" y="638690"/>
            <a:ext cx="7772400" cy="1470025"/>
          </a:xfrm>
        </p:spPr>
        <p:txBody>
          <a:bodyPr>
            <a:normAutofit/>
          </a:bodyPr>
          <a:lstStyle/>
          <a:p>
            <a:r>
              <a:rPr lang="fr-CH" sz="3200" dirty="0"/>
              <a:t>Travail pratique en chimie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2348880"/>
            <a:ext cx="7380820" cy="4230471"/>
          </a:xfrm>
        </p:spPr>
        <p:txBody>
          <a:bodyPr>
            <a:normAutofit fontScale="92500"/>
          </a:bodyPr>
          <a:lstStyle/>
          <a:p>
            <a:pPr>
              <a:lnSpc>
                <a:spcPct val="220000"/>
              </a:lnSpc>
            </a:pPr>
            <a:r>
              <a:rPr lang="fr-CH" sz="7000" b="1" dirty="0"/>
              <a:t>Anodisation Al et 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7141197-ECC4-4889-9155-62C2DA6376EA}"/>
              </a:ext>
            </a:extLst>
          </p:cNvPr>
          <p:cNvSpPr txBox="1"/>
          <p:nvPr/>
        </p:nvSpPr>
        <p:spPr>
          <a:xfrm>
            <a:off x="1968147" y="619067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>
                <a:hlinkClick r:id="rId2"/>
              </a:rPr>
              <a:t>VIDEO</a:t>
            </a:r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49B319-A82A-4CFC-A15C-A9624DDA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06715-59C0-4663-8B5D-1E69332D86E7}" type="slidenum">
              <a:rPr lang="en-GB" altLang="fr-FR" smtClean="0"/>
              <a:pPr>
                <a:defRPr/>
              </a:pPr>
              <a:t>2</a:t>
            </a:fld>
            <a:endParaRPr lang="en-GB" altLang="fr-FR" dirty="0"/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AFB0522E-C7FF-5855-82F9-0D3A96DCEA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291548" cy="809862"/>
            <a:chOff x="0" y="0"/>
            <a:chExt cx="8289710" cy="809839"/>
          </a:xfrm>
        </p:grpSpPr>
        <p:sp>
          <p:nvSpPr>
            <p:cNvPr id="9" name="TextBox 16">
              <a:extLst>
                <a:ext uri="{FF2B5EF4-FFF2-40B4-BE49-F238E27FC236}">
                  <a16:creationId xmlns:a16="http://schemas.microsoft.com/office/drawing/2014/main" id="{EA7D4864-12C5-8516-E1E4-FB6EBB254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517" y="310998"/>
              <a:ext cx="7884193" cy="4988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7000"/>
                </a:lnSpc>
                <a:spcBef>
                  <a:spcPts val="1200"/>
                </a:spcBef>
                <a:buFontTx/>
                <a:buNone/>
                <a:defRPr/>
              </a:pPr>
              <a:r>
                <a:rPr lang="fr-FR" altLang="fr-FR" sz="2600" b="1" dirty="0">
                  <a:solidFill>
                    <a:srgbClr val="E30613"/>
                  </a:solidFill>
                </a:rPr>
                <a:t>Anodisation = </a:t>
              </a:r>
              <a:r>
                <a:rPr lang="fr-FR" altLang="fr-FR" sz="2600" b="1" dirty="0" err="1">
                  <a:solidFill>
                    <a:srgbClr val="E30613"/>
                  </a:solidFill>
                </a:rPr>
                <a:t>éloxage</a:t>
              </a:r>
              <a:r>
                <a:rPr lang="fr-FR" altLang="fr-FR" sz="2600" b="1" dirty="0">
                  <a:solidFill>
                    <a:srgbClr val="E30613"/>
                  </a:solidFill>
                </a:rPr>
                <a:t> = conversion anodique Al</a:t>
              </a:r>
              <a:endParaRPr lang="fr-CH" sz="2600" b="1" kern="100" dirty="0">
                <a:solidFill>
                  <a:srgbClr val="E30613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F90CC5D-8B80-BFCD-8DAE-FF6CC3F9F59B}"/>
                </a:ext>
              </a:extLst>
            </p:cNvPr>
            <p:cNvSpPr/>
            <p:nvPr/>
          </p:nvSpPr>
          <p:spPr>
            <a:xfrm>
              <a:off x="0" y="0"/>
              <a:ext cx="811034" cy="241293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</p:grpSp>
      <p:pic>
        <p:nvPicPr>
          <p:cNvPr id="6" name="Picture 1">
            <a:extLst>
              <a:ext uri="{FF2B5EF4-FFF2-40B4-BE49-F238E27FC236}">
                <a16:creationId xmlns:a16="http://schemas.microsoft.com/office/drawing/2014/main" id="{528C52F3-F286-5EE5-A47C-1BAF74629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9075" y="5664512"/>
            <a:ext cx="17526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929909C-D3D2-D13C-2FC0-044BF59A91EE}"/>
              </a:ext>
            </a:extLst>
          </p:cNvPr>
          <p:cNvGrpSpPr/>
          <p:nvPr/>
        </p:nvGrpSpPr>
        <p:grpSpPr>
          <a:xfrm>
            <a:off x="230503" y="1193488"/>
            <a:ext cx="8338173" cy="4275137"/>
            <a:chOff x="230503" y="1193488"/>
            <a:chExt cx="8338173" cy="4275137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B22718ED-ACF4-2FAE-1DB3-944C19A25F9F}"/>
                </a:ext>
              </a:extLst>
            </p:cNvPr>
            <p:cNvGrpSpPr/>
            <p:nvPr/>
          </p:nvGrpSpPr>
          <p:grpSpPr>
            <a:xfrm>
              <a:off x="230503" y="1193488"/>
              <a:ext cx="8338173" cy="4275137"/>
              <a:chOff x="230503" y="1166228"/>
              <a:chExt cx="8338173" cy="4275137"/>
            </a:xfrm>
          </p:grpSpPr>
          <p:pic>
            <p:nvPicPr>
              <p:cNvPr id="63494" name="Image 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14301" y="1166228"/>
                <a:ext cx="3254375" cy="4275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FE5090C-F0C8-DEA2-48E7-9B5747452BE9}"/>
                  </a:ext>
                </a:extLst>
              </p:cNvPr>
              <p:cNvSpPr txBox="1"/>
              <p:nvPr/>
            </p:nvSpPr>
            <p:spPr>
              <a:xfrm>
                <a:off x="230503" y="2201978"/>
                <a:ext cx="5197796" cy="2621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ts val="2200"/>
                  </a:lnSpc>
                  <a:spcBef>
                    <a:spcPct val="0"/>
                  </a:spcBef>
                  <a:buFontTx/>
                  <a:buNone/>
                </a:pPr>
                <a:r>
                  <a:rPr lang="fr-FR" altLang="fr-FR" sz="1800" dirty="0"/>
                  <a:t>Procédé </a:t>
                </a:r>
                <a:r>
                  <a:rPr lang="fr-FR" altLang="fr-FR" sz="1800" b="1" dirty="0"/>
                  <a:t>anodique</a:t>
                </a:r>
                <a:r>
                  <a:rPr lang="fr-FR" altLang="fr-FR" sz="1800" dirty="0"/>
                  <a:t>:  métal </a:t>
                </a:r>
                <a:r>
                  <a:rPr lang="fr-FR" altLang="fr-FR" sz="1800" b="1" dirty="0"/>
                  <a:t>(Al) </a:t>
                </a:r>
                <a:r>
                  <a:rPr lang="fr-FR" altLang="fr-FR" sz="1800" dirty="0"/>
                  <a:t>est </a:t>
                </a:r>
                <a:r>
                  <a:rPr lang="fr-FR" altLang="fr-FR" sz="1800" b="1" dirty="0"/>
                  <a:t>à l’anode (pôle +</a:t>
                </a:r>
                <a:r>
                  <a:rPr lang="fr-FR" altLang="fr-FR" sz="1800" dirty="0"/>
                  <a:t>) </a:t>
                </a:r>
              </a:p>
              <a:p>
                <a:pPr eaLnBrk="1" hangingPunct="1">
                  <a:lnSpc>
                    <a:spcPts val="2200"/>
                  </a:lnSpc>
                  <a:spcBef>
                    <a:spcPct val="0"/>
                  </a:spcBef>
                  <a:buFontTx/>
                  <a:buNone/>
                </a:pPr>
                <a:r>
                  <a:rPr lang="fr-FR" altLang="fr-FR" sz="1800" b="1" dirty="0"/>
                  <a:t> </a:t>
                </a:r>
              </a:p>
              <a:p>
                <a:pPr marL="285750" indent="-285750" eaLnBrk="1" hangingPunct="1">
                  <a:lnSpc>
                    <a:spcPts val="22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fr-FR" altLang="fr-FR" sz="1800" b="1" dirty="0"/>
                  <a:t>Al </a:t>
                </a:r>
                <a:r>
                  <a:rPr lang="fr-FR" altLang="fr-FR" sz="1800" dirty="0"/>
                  <a:t>s’oxyde, il se dissout et part en solution (ions Al</a:t>
                </a:r>
                <a:r>
                  <a:rPr lang="fr-FR" altLang="fr-FR" sz="1800" baseline="30000" dirty="0"/>
                  <a:t>3+</a:t>
                </a:r>
                <a:r>
                  <a:rPr lang="fr-FR" altLang="fr-FR" sz="1800" dirty="0"/>
                  <a:t>) </a:t>
                </a:r>
              </a:p>
              <a:p>
                <a:pPr eaLnBrk="1" hangingPunct="1">
                  <a:lnSpc>
                    <a:spcPts val="2200"/>
                  </a:lnSpc>
                  <a:spcBef>
                    <a:spcPct val="0"/>
                  </a:spcBef>
                  <a:buFontTx/>
                  <a:buNone/>
                </a:pPr>
                <a:endParaRPr lang="fr-FR" altLang="fr-FR" sz="1800" dirty="0"/>
              </a:p>
              <a:p>
                <a:pPr marL="285750" indent="-285750" eaLnBrk="1" hangingPunct="1">
                  <a:lnSpc>
                    <a:spcPts val="22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fr-FR" altLang="fr-FR" sz="1800" dirty="0"/>
                  <a:t>La réduction de H</a:t>
                </a:r>
                <a:r>
                  <a:rPr lang="fr-FR" altLang="fr-FR" sz="1800" baseline="-25000" dirty="0"/>
                  <a:t>2</a:t>
                </a:r>
                <a:r>
                  <a:rPr lang="fr-FR" altLang="fr-FR" sz="1800" dirty="0"/>
                  <a:t>O libère de O</a:t>
                </a:r>
                <a:r>
                  <a:rPr lang="fr-FR" altLang="fr-FR" sz="1800" baseline="-25000" dirty="0"/>
                  <a:t>2</a:t>
                </a:r>
                <a:r>
                  <a:rPr lang="fr-FR" altLang="fr-FR" baseline="-25000" dirty="0"/>
                  <a:t>  </a:t>
                </a:r>
                <a:r>
                  <a:rPr lang="fr-FR" altLang="fr-FR" sz="1800" dirty="0"/>
                  <a:t>gazeux </a:t>
                </a:r>
              </a:p>
              <a:p>
                <a:pPr eaLnBrk="1" hangingPunct="1">
                  <a:lnSpc>
                    <a:spcPts val="2200"/>
                  </a:lnSpc>
                  <a:spcBef>
                    <a:spcPct val="0"/>
                  </a:spcBef>
                </a:pPr>
                <a:endParaRPr lang="fr-FR" altLang="fr-FR" sz="1800" dirty="0"/>
              </a:p>
              <a:p>
                <a:pPr eaLnBrk="1" hangingPunct="1">
                  <a:lnSpc>
                    <a:spcPts val="2200"/>
                  </a:lnSpc>
                  <a:spcBef>
                    <a:spcPct val="0"/>
                  </a:spcBef>
                </a:pPr>
                <a:r>
                  <a:rPr lang="fr-FR" altLang="fr-FR" sz="1800" u="sng" dirty="0"/>
                  <a:t>Résultat</a:t>
                </a:r>
                <a:r>
                  <a:rPr lang="fr-FR" altLang="fr-FR" sz="1800" dirty="0"/>
                  <a:t>: une couche d’oxyde (</a:t>
                </a:r>
                <a:r>
                  <a:rPr lang="fr-FR" altLang="fr-FR" sz="1800" b="1" dirty="0"/>
                  <a:t>Al</a:t>
                </a:r>
                <a:r>
                  <a:rPr lang="fr-FR" altLang="fr-FR" sz="1800" b="1" baseline="-25000" dirty="0"/>
                  <a:t>2</a:t>
                </a:r>
                <a:r>
                  <a:rPr lang="fr-FR" altLang="fr-FR" sz="1800" b="1" dirty="0"/>
                  <a:t>O</a:t>
                </a:r>
                <a:r>
                  <a:rPr lang="fr-FR" altLang="fr-FR" sz="1800" b="1" baseline="-25000" dirty="0"/>
                  <a:t>3</a:t>
                </a:r>
                <a:r>
                  <a:rPr lang="fr-FR" altLang="fr-FR" sz="1800" b="1" dirty="0"/>
                  <a:t>)</a:t>
                </a:r>
                <a:r>
                  <a:rPr lang="fr-FR" altLang="fr-FR" sz="1800" dirty="0"/>
                  <a:t> à la surface de métal (Al) </a:t>
                </a:r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8A02DBA7-3262-4383-49D7-C1852F474534}"/>
                </a:ext>
              </a:extLst>
            </p:cNvPr>
            <p:cNvGrpSpPr/>
            <p:nvPr/>
          </p:nvGrpSpPr>
          <p:grpSpPr>
            <a:xfrm>
              <a:off x="5742130" y="3978171"/>
              <a:ext cx="2174129" cy="1046062"/>
              <a:chOff x="47949" y="5094185"/>
              <a:chExt cx="2174129" cy="1046062"/>
            </a:xfrm>
          </p:grpSpPr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4236681E-2FB7-8A9B-3A88-3506DADC75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86535" y="5094185"/>
                <a:ext cx="1835543" cy="10460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E413DFEA-B183-35B0-CD4F-97896184ED3F}"/>
                  </a:ext>
                </a:extLst>
              </p:cNvPr>
              <p:cNvSpPr txBox="1"/>
              <p:nvPr/>
            </p:nvSpPr>
            <p:spPr>
              <a:xfrm>
                <a:off x="47949" y="5820765"/>
                <a:ext cx="5469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sz="1400" dirty="0"/>
                  <a:t>Bilan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DF97487-8764-EADF-DC1F-C86E1D5679A2}"/>
                  </a:ext>
                </a:extLst>
              </p:cNvPr>
              <p:cNvSpPr/>
              <p:nvPr/>
            </p:nvSpPr>
            <p:spPr>
              <a:xfrm>
                <a:off x="61838" y="5859270"/>
                <a:ext cx="2049116" cy="22502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 dirty="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4068714"/>
            <a:ext cx="2108543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6" y="4044665"/>
            <a:ext cx="2367884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03"/>
          <a:stretch>
            <a:fillRect/>
          </a:stretch>
        </p:blipFill>
        <p:spPr bwMode="auto">
          <a:xfrm>
            <a:off x="5205414" y="4137311"/>
            <a:ext cx="3096860" cy="19967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8" name="Rectangle 5"/>
          <p:cNvSpPr>
            <a:spLocks noChangeArrowheads="1"/>
          </p:cNvSpPr>
          <p:nvPr/>
        </p:nvSpPr>
        <p:spPr bwMode="auto">
          <a:xfrm>
            <a:off x="3023393" y="5859177"/>
            <a:ext cx="1830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i="1" dirty="0">
                <a:latin typeface="Calibri" panose="020F0502020204030204" pitchFamily="34" charset="0"/>
                <a:sym typeface="Mathematica1"/>
              </a:rPr>
              <a:t>diam.  5</a:t>
            </a:r>
            <a:r>
              <a:rPr lang="fr-FR" altLang="fr-FR" sz="1800" i="1" dirty="0">
                <a:latin typeface="Calibri" panose="020F0502020204030204" pitchFamily="34" charset="0"/>
              </a:rPr>
              <a:t>0-100 nm</a:t>
            </a:r>
          </a:p>
        </p:txBody>
      </p:sp>
      <p:sp>
        <p:nvSpPr>
          <p:cNvPr id="64519" name="Rectangle 6"/>
          <p:cNvSpPr>
            <a:spLocks noChangeArrowheads="1"/>
          </p:cNvSpPr>
          <p:nvPr/>
        </p:nvSpPr>
        <p:spPr bwMode="auto">
          <a:xfrm>
            <a:off x="704850" y="5846477"/>
            <a:ext cx="19591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i="1" dirty="0">
                <a:latin typeface="Calibri" panose="020F0502020204030204" pitchFamily="34" charset="0"/>
                <a:sym typeface="Mathematica1"/>
              </a:rPr>
              <a:t>épaisseur  5-50 </a:t>
            </a:r>
            <a:r>
              <a:rPr lang="fr-FR" altLang="fr-FR" sz="1800" i="1" dirty="0">
                <a:latin typeface="Calibri" panose="020F0502020204030204" pitchFamily="34" charset="0"/>
              </a:rPr>
              <a:t>µm</a:t>
            </a:r>
          </a:p>
        </p:txBody>
      </p:sp>
      <p:sp>
        <p:nvSpPr>
          <p:cNvPr id="64520" name="Rectangle 2"/>
          <p:cNvSpPr>
            <a:spLocks noChangeArrowheads="1"/>
          </p:cNvSpPr>
          <p:nvPr/>
        </p:nvSpPr>
        <p:spPr bwMode="auto">
          <a:xfrm>
            <a:off x="452006" y="642191"/>
            <a:ext cx="8592675" cy="296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600" b="1" dirty="0">
                <a:solidFill>
                  <a:srgbClr val="E30613"/>
                </a:solidFill>
              </a:rPr>
              <a:t>Caractéristiques des couches anodisées d’Al</a:t>
            </a:r>
            <a:r>
              <a:rPr lang="fr-FR" altLang="fr-FR" sz="2000" b="1" dirty="0">
                <a:solidFill>
                  <a:srgbClr val="E30613"/>
                </a:solidFill>
              </a:rPr>
              <a:t>2</a:t>
            </a:r>
            <a:r>
              <a:rPr lang="fr-FR" altLang="fr-FR" sz="2600" b="1" dirty="0">
                <a:solidFill>
                  <a:srgbClr val="E30613"/>
                </a:solidFill>
              </a:rPr>
              <a:t>O</a:t>
            </a:r>
            <a:r>
              <a:rPr lang="fr-FR" altLang="fr-FR" sz="2000" b="1" dirty="0">
                <a:solidFill>
                  <a:srgbClr val="E30613"/>
                </a:solidFill>
              </a:rPr>
              <a:t>3</a:t>
            </a:r>
            <a:r>
              <a:rPr lang="fr-FR" altLang="fr-FR" sz="2600" b="1" dirty="0">
                <a:solidFill>
                  <a:srgbClr val="E30613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 b="1" dirty="0"/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fr-FR" altLang="fr-FR" sz="1800" dirty="0"/>
              <a:t> </a:t>
            </a:r>
            <a:r>
              <a:rPr lang="fr-FR" altLang="fr-FR" sz="1800" dirty="0">
                <a:latin typeface="Calibri" panose="020F0502020204030204" pitchFamily="34" charset="0"/>
              </a:rPr>
              <a:t>Structure nanoporeuse (</a:t>
            </a:r>
            <a:r>
              <a:rPr lang="fr-FR" altLang="fr-FR" sz="1800" dirty="0">
                <a:latin typeface="Calibri" panose="020F0502020204030204" pitchFamily="34" charset="0"/>
                <a:sym typeface="Symbol" panose="05050102010706020507" pitchFamily="18" charset="2"/>
              </a:rPr>
              <a:t> </a:t>
            </a:r>
            <a:r>
              <a:rPr lang="fr-FR" altLang="fr-FR" sz="1800" dirty="0">
                <a:latin typeface="Calibri" panose="020F0502020204030204" pitchFamily="34" charset="0"/>
              </a:rPr>
              <a:t>pores 50-100 nm)</a:t>
            </a:r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fr-FR" altLang="fr-FR" sz="1800" dirty="0">
                <a:latin typeface="Calibri" panose="020F0502020204030204" pitchFamily="34" charset="0"/>
              </a:rPr>
              <a:t> Epaisseur de la couche d’oxyde </a:t>
            </a:r>
            <a:r>
              <a:rPr lang="fr-FR" altLang="fr-FR" sz="1800" b="1" dirty="0">
                <a:latin typeface="Calibri" panose="020F0502020204030204" pitchFamily="34" charset="0"/>
                <a:sym typeface="Mathematica1"/>
              </a:rPr>
              <a:t>5-50 </a:t>
            </a:r>
            <a:r>
              <a:rPr lang="fr-FR" altLang="fr-FR" sz="1800" b="1" dirty="0">
                <a:latin typeface="Calibri" panose="020F0502020204030204" pitchFamily="34" charset="0"/>
              </a:rPr>
              <a:t>µm </a:t>
            </a:r>
            <a:r>
              <a:rPr lang="fr-FR" altLang="fr-FR" sz="1800" dirty="0">
                <a:latin typeface="Calibri" panose="020F0502020204030204" pitchFamily="34" charset="0"/>
              </a:rPr>
              <a:t>, 1/3 de couche d’alumine croit à l’intérieur, 2/3 à l’extérieur</a:t>
            </a:r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fr-FR" altLang="fr-FR" sz="1800" dirty="0">
                <a:latin typeface="Calibri" panose="020F0502020204030204" pitchFamily="34" charset="0"/>
              </a:rPr>
              <a:t> Très dure (dureté </a:t>
            </a:r>
            <a:r>
              <a:rPr lang="fr-FR" altLang="fr-FR" sz="1800" b="1" dirty="0">
                <a:latin typeface="Calibri" panose="020F0502020204030204" pitchFamily="34" charset="0"/>
              </a:rPr>
              <a:t>300-600 HV</a:t>
            </a:r>
            <a:r>
              <a:rPr lang="fr-FR" altLang="fr-FR" sz="1800" dirty="0">
                <a:latin typeface="Calibri" panose="020F0502020204030204" pitchFamily="34" charset="0"/>
              </a:rPr>
              <a:t>, la dureté d’Aluminium 200 HV)</a:t>
            </a:r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fr-FR" altLang="fr-FR" sz="1800" dirty="0">
                <a:latin typeface="Calibri" panose="020F0502020204030204" pitchFamily="34" charset="0"/>
              </a:rPr>
              <a:t> Résistante à l’usure et à la corrosion</a:t>
            </a:r>
          </a:p>
          <a:p>
            <a:pPr eaLnBrk="1" hangingPunct="1">
              <a:lnSpc>
                <a:spcPct val="114000"/>
              </a:lnSpc>
              <a:spcBef>
                <a:spcPct val="0"/>
              </a:spcBef>
            </a:pPr>
            <a:r>
              <a:rPr lang="fr-FR" altLang="fr-FR" sz="1800" dirty="0">
                <a:latin typeface="Calibri" panose="020F0502020204030204" pitchFamily="34" charset="0"/>
              </a:rPr>
              <a:t> Les pores peuvent être remplies de pigments (décor) ou d’huiles (lubrification), puis colmatées (fermées) dans l’eau bouillante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6625FD8-8A50-4182-8DC0-88E659D04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06715-59C0-4663-8B5D-1E69332D86E7}" type="slidenum">
              <a:rPr lang="en-GB" altLang="fr-FR" smtClean="0"/>
              <a:pPr>
                <a:defRPr/>
              </a:pPr>
              <a:t>3</a:t>
            </a:fld>
            <a:endParaRPr lang="en-GB" alt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84EB3F-F6A5-9B77-6F20-8C7A38BF7B2B}"/>
              </a:ext>
            </a:extLst>
          </p:cNvPr>
          <p:cNvSpPr/>
          <p:nvPr/>
        </p:nvSpPr>
        <p:spPr bwMode="auto">
          <a:xfrm>
            <a:off x="0" y="0"/>
            <a:ext cx="811213" cy="2413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415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CH" sz="2800" b="1" dirty="0">
                <a:solidFill>
                  <a:srgbClr val="E30613"/>
                </a:solidFill>
              </a:rPr>
              <a:t>Applications</a:t>
            </a:r>
          </a:p>
        </p:txBody>
      </p:sp>
      <p:pic>
        <p:nvPicPr>
          <p:cNvPr id="17" name="Picture 5" descr="File:Cheap carabin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768" y="1268760"/>
            <a:ext cx="2880320" cy="2160240"/>
          </a:xfrm>
          <a:prstGeom prst="rect">
            <a:avLst/>
          </a:prstGeom>
          <a:noFill/>
        </p:spPr>
      </p:pic>
      <p:pic>
        <p:nvPicPr>
          <p:cNvPr id="1026" name="Picture 2" descr="anodised aluminium colours">
            <a:extLst>
              <a:ext uri="{FF2B5EF4-FFF2-40B4-BE49-F238E27FC236}">
                <a16:creationId xmlns:a16="http://schemas.microsoft.com/office/drawing/2014/main" id="{C6C5EB1A-174F-4101-99E8-7E7BBB875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775" y="3902534"/>
            <a:ext cx="3471131" cy="260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http://www.expe.fr/images/normales/HC22.jpg"/>
          <p:cNvPicPr>
            <a:picLocks noChangeAspect="1" noChangeArrowheads="1"/>
          </p:cNvPicPr>
          <p:nvPr/>
        </p:nvPicPr>
        <p:blipFill>
          <a:blip r:embed="rId5" cstate="print"/>
          <a:srcRect r="47920" b="56095"/>
          <a:stretch>
            <a:fillRect/>
          </a:stretch>
        </p:blipFill>
        <p:spPr bwMode="auto">
          <a:xfrm>
            <a:off x="5742130" y="1266120"/>
            <a:ext cx="2755361" cy="2160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99110D6-3EE2-430A-B267-F994E95A9F12}"/>
              </a:ext>
            </a:extLst>
          </p:cNvPr>
          <p:cNvSpPr txBox="1"/>
          <p:nvPr/>
        </p:nvSpPr>
        <p:spPr>
          <a:xfrm>
            <a:off x="709782" y="1149837"/>
            <a:ext cx="784366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 dirty="0"/>
          </a:p>
          <a:p>
            <a:r>
              <a:rPr lang="fr-FR" altLang="fr-FR" sz="1800" b="1" dirty="0"/>
              <a:t>Caractéristiques des couches anodisées </a:t>
            </a:r>
            <a:r>
              <a:rPr lang="fr-CH" b="1" dirty="0"/>
              <a:t>TiO</a:t>
            </a:r>
            <a:r>
              <a:rPr lang="fr-CH" b="1" baseline="-25000" dirty="0"/>
              <a:t>2</a:t>
            </a:r>
            <a:r>
              <a:rPr lang="fr-CH" b="1" dirty="0"/>
              <a:t>:</a:t>
            </a:r>
          </a:p>
          <a:p>
            <a:endParaRPr lang="fr-CH" b="1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b="1" dirty="0">
                <a:latin typeface="Calibri" pitchFamily="34" charset="0"/>
              </a:rPr>
              <a:t>Epaisseur</a:t>
            </a:r>
            <a:r>
              <a:rPr lang="fr-FR" dirty="0">
                <a:latin typeface="Calibri" pitchFamily="34" charset="0"/>
              </a:rPr>
              <a:t>: </a:t>
            </a:r>
            <a:r>
              <a:rPr lang="fr-FR" i="1" dirty="0">
                <a:latin typeface="Calibri" pitchFamily="34" charset="0"/>
              </a:rPr>
              <a:t>&lt; 300 nm (couleurs interférentielles pour le décor), 1-3 microns (pour la résistance à l’usure)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CH" dirty="0"/>
              <a:t>Couche transparente </a:t>
            </a:r>
          </a:p>
          <a:p>
            <a:pPr indent="174625">
              <a:spcBef>
                <a:spcPts val="1200"/>
              </a:spcBef>
              <a:buFont typeface="Arial" charset="0"/>
              <a:buChar char="•"/>
            </a:pPr>
            <a:r>
              <a:rPr lang="fr-FR" sz="1800" b="1" dirty="0">
                <a:latin typeface="Calibri" pitchFamily="34" charset="0"/>
              </a:rPr>
              <a:t>  Structure</a:t>
            </a:r>
            <a:r>
              <a:rPr lang="fr-FR" sz="1800" dirty="0">
                <a:latin typeface="Calibri" pitchFamily="34" charset="0"/>
              </a:rPr>
              <a:t> très dense, sans pores</a:t>
            </a:r>
            <a:endParaRPr lang="fr-FR" sz="1800" i="1" dirty="0">
              <a:latin typeface="Calibri" pitchFamily="34" charset="0"/>
            </a:endParaRPr>
          </a:p>
          <a:p>
            <a:pPr indent="174625">
              <a:spcBef>
                <a:spcPts val="1200"/>
              </a:spcBef>
              <a:buFont typeface="Arial" charset="0"/>
              <a:buChar char="•"/>
            </a:pPr>
            <a:r>
              <a:rPr lang="fr-FR" sz="1800" dirty="0">
                <a:latin typeface="Calibri" pitchFamily="34" charset="0"/>
              </a:rPr>
              <a:t> </a:t>
            </a:r>
            <a:r>
              <a:rPr lang="fr-FR" sz="1800" b="1" dirty="0">
                <a:latin typeface="Calibri" pitchFamily="34" charset="0"/>
              </a:rPr>
              <a:t>Dureté</a:t>
            </a:r>
            <a:r>
              <a:rPr lang="fr-FR" sz="1800" dirty="0">
                <a:latin typeface="Calibri" pitchFamily="34" charset="0"/>
              </a:rPr>
              <a:t>: </a:t>
            </a:r>
            <a:r>
              <a:rPr lang="fr-FR" sz="1800" i="1" dirty="0">
                <a:latin typeface="Calibri" pitchFamily="34" charset="0"/>
              </a:rPr>
              <a:t>300-600 HV (dureté de métal 100-200 HV)</a:t>
            </a:r>
          </a:p>
          <a:p>
            <a:pPr indent="174625">
              <a:spcBef>
                <a:spcPts val="1200"/>
              </a:spcBef>
              <a:buFont typeface="Arial" charset="0"/>
              <a:buChar char="•"/>
            </a:pPr>
            <a:r>
              <a:rPr lang="fr-FR" sz="1800" dirty="0">
                <a:latin typeface="Calibri" pitchFamily="34" charset="0"/>
              </a:rPr>
              <a:t> </a:t>
            </a:r>
            <a:r>
              <a:rPr lang="fr-FR" sz="1800" b="1" dirty="0">
                <a:latin typeface="Calibri" pitchFamily="34" charset="0"/>
              </a:rPr>
              <a:t>Résistance  à l’usure </a:t>
            </a:r>
            <a:r>
              <a:rPr lang="fr-FR" sz="1800" dirty="0">
                <a:latin typeface="Calibri" pitchFamily="34" charset="0"/>
              </a:rPr>
              <a:t>(pour les épaisseurs &gt; 1 micron)</a:t>
            </a:r>
          </a:p>
          <a:p>
            <a:pPr indent="174625">
              <a:spcBef>
                <a:spcPts val="1200"/>
              </a:spcBef>
              <a:buFont typeface="Arial" charset="0"/>
              <a:buChar char="•"/>
            </a:pPr>
            <a:r>
              <a:rPr lang="fr-FR" sz="1800" dirty="0">
                <a:latin typeface="Calibri" pitchFamily="34" charset="0"/>
              </a:rPr>
              <a:t> Résistance à la corrosion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H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5A24D3-2F27-4C47-BCC1-F5FC1EF40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782" y="87006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buFontTx/>
              <a:buNone/>
              <a:defRPr/>
            </a:pPr>
            <a:r>
              <a:rPr lang="fr-FR" altLang="fr-FR" sz="2800" b="1" dirty="0">
                <a:solidFill>
                  <a:srgbClr val="E30613"/>
                </a:solidFill>
              </a:rPr>
              <a:t>Anodisation Ti</a:t>
            </a:r>
            <a:endParaRPr lang="fr-CH" sz="2800" b="1" kern="100" dirty="0">
              <a:solidFill>
                <a:srgbClr val="E30613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oneTexte 9">
            <a:extLst>
              <a:ext uri="{FF2B5EF4-FFF2-40B4-BE49-F238E27FC236}">
                <a16:creationId xmlns:a16="http://schemas.microsoft.com/office/drawing/2014/main" id="{635CFB7E-5865-4FBC-9A05-B90C44FE7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070" y="1413443"/>
            <a:ext cx="194430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fr-FR" sz="1800" b="1" dirty="0"/>
              <a:t>Ti + O</a:t>
            </a:r>
            <a:r>
              <a:rPr lang="fr-CH" altLang="fr-FR" sz="1800" b="1" baseline="-25000" dirty="0"/>
              <a:t>2</a:t>
            </a:r>
            <a:r>
              <a:rPr lang="fr-CH" altLang="fr-FR" sz="1800" b="1" dirty="0"/>
              <a:t> </a:t>
            </a:r>
            <a:r>
              <a:rPr lang="fr-CH" altLang="fr-FR" sz="1800" b="1" dirty="0">
                <a:sym typeface="Wingdings" panose="05000000000000000000" pitchFamily="2" charset="2"/>
              </a:rPr>
              <a:t>  </a:t>
            </a:r>
            <a:r>
              <a:rPr lang="fr-CH" altLang="fr-FR" sz="1800" b="1" dirty="0"/>
              <a:t>TiO</a:t>
            </a:r>
            <a:r>
              <a:rPr lang="fr-CH" altLang="fr-FR" sz="1800" b="1" baseline="-25000" dirty="0"/>
              <a:t>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9A2E9596-C308-491F-96E2-7C3ACCABF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06715-59C0-4663-8B5D-1E69332D86E7}" type="slidenum">
              <a:rPr lang="en-GB" altLang="fr-FR" smtClean="0"/>
              <a:pPr>
                <a:defRPr/>
              </a:pPr>
              <a:t>5</a:t>
            </a:fld>
            <a:endParaRPr lang="en-GB" alt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7ABD69-8CCE-C052-16EC-BDACCD6A1485}"/>
              </a:ext>
            </a:extLst>
          </p:cNvPr>
          <p:cNvSpPr/>
          <p:nvPr/>
        </p:nvSpPr>
        <p:spPr bwMode="auto">
          <a:xfrm>
            <a:off x="0" y="0"/>
            <a:ext cx="811213" cy="2413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027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B93409-C06B-4335-93A0-CF3B5DCD6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8142"/>
            <a:ext cx="8480285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E30613"/>
                </a:solidFill>
              </a:rPr>
              <a:t>Origine de couleur des couches </a:t>
            </a:r>
            <a:r>
              <a:rPr lang="en-US" sz="2800" b="1" dirty="0" err="1">
                <a:solidFill>
                  <a:srgbClr val="E30613"/>
                </a:solidFill>
              </a:rPr>
              <a:t>anodisées</a:t>
            </a:r>
            <a:r>
              <a:rPr lang="en-US" sz="2800" b="1" dirty="0">
                <a:solidFill>
                  <a:srgbClr val="E30613"/>
                </a:solidFill>
              </a:rPr>
              <a:t> Ti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E9A7C4-C5A0-4629-8F20-295789098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89817"/>
            <a:ext cx="2967181" cy="23907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B02E83-4194-6040-E76D-9F6F942AB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950" y="1472268"/>
            <a:ext cx="4464661" cy="230832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8316E6-11A2-1B57-FB1E-6BC39211B003}"/>
              </a:ext>
            </a:extLst>
          </p:cNvPr>
          <p:cNvSpPr txBox="1"/>
          <p:nvPr/>
        </p:nvSpPr>
        <p:spPr>
          <a:xfrm>
            <a:off x="206515" y="4064624"/>
            <a:ext cx="8480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/>
              <a:t>La couleur est créée par l’interférence de la lumière visible. Elle dépend uniquement de l’épaisseur de la couche d’oxyde qui, dépend de la tension appliquée</a:t>
            </a:r>
          </a:p>
        </p:txBody>
      </p:sp>
      <p:pic>
        <p:nvPicPr>
          <p:cNvPr id="7" name="Picture 2" descr="Projet alimentation 0-120V DC 1A">
            <a:extLst>
              <a:ext uri="{FF2B5EF4-FFF2-40B4-BE49-F238E27FC236}">
                <a16:creationId xmlns:a16="http://schemas.microsoft.com/office/drawing/2014/main" id="{1B82AB09-59E0-E75D-9951-125423631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93"/>
          <a:stretch/>
        </p:blipFill>
        <p:spPr bwMode="auto">
          <a:xfrm>
            <a:off x="823337" y="4954725"/>
            <a:ext cx="7497325" cy="162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908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re 1"/>
          <p:cNvSpPr>
            <a:spLocks noGrp="1"/>
          </p:cNvSpPr>
          <p:nvPr>
            <p:ph type="title"/>
          </p:nvPr>
        </p:nvSpPr>
        <p:spPr>
          <a:xfrm>
            <a:off x="457200" y="3575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fr-CH" sz="2800" b="1" dirty="0">
                <a:solidFill>
                  <a:srgbClr val="E30613"/>
                </a:solidFill>
              </a:rPr>
              <a:t>Applications</a:t>
            </a:r>
            <a:endParaRPr lang="fr-FR" sz="2800" b="1" dirty="0">
              <a:solidFill>
                <a:srgbClr val="E30613"/>
              </a:solidFill>
            </a:endParaRPr>
          </a:p>
        </p:txBody>
      </p:sp>
      <p:pic>
        <p:nvPicPr>
          <p:cNvPr id="9" name="Picture 4" descr="http://www.hotfrog.fr/companies/DBP-AQUITAINE_3414226/images/DBP-AQUITAINE_3414226_63473_image.JPG">
            <a:extLst>
              <a:ext uri="{FF2B5EF4-FFF2-40B4-BE49-F238E27FC236}">
                <a16:creationId xmlns:a16="http://schemas.microsoft.com/office/drawing/2014/main" id="{B0A5786B-26F1-4B63-8CD8-306EA5FF4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35" y="2210907"/>
            <a:ext cx="5086110" cy="381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D26C7E9-0DA6-4B1C-8A76-F118A67CA7C2}"/>
              </a:ext>
            </a:extLst>
          </p:cNvPr>
          <p:cNvSpPr txBox="1"/>
          <p:nvPr/>
        </p:nvSpPr>
        <p:spPr>
          <a:xfrm>
            <a:off x="393582" y="1088740"/>
            <a:ext cx="778586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latin typeface="+mn-lt"/>
              </a:rPr>
              <a:t>Domaines d’application</a:t>
            </a:r>
            <a:r>
              <a:rPr lang="fr-FR" dirty="0">
                <a:latin typeface="+mn-lt"/>
              </a:rPr>
              <a:t>:</a:t>
            </a:r>
          </a:p>
          <a:p>
            <a:pPr indent="174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1600" b="1" dirty="0">
                <a:latin typeface="+mn-lt"/>
              </a:rPr>
              <a:t>Biomédical</a:t>
            </a:r>
            <a:r>
              <a:rPr lang="fr-FR" sz="1600" dirty="0">
                <a:latin typeface="+mn-lt"/>
              </a:rPr>
              <a:t>: prothèses dentaires et orthopédiques, instruments chirurgicaux, vis…</a:t>
            </a:r>
          </a:p>
          <a:p>
            <a:pPr indent="174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1600" b="1" dirty="0">
                <a:latin typeface="+mn-lt"/>
              </a:rPr>
              <a:t>Décoratif</a:t>
            </a:r>
            <a:r>
              <a:rPr lang="fr-FR" sz="1600" dirty="0">
                <a:latin typeface="+mn-lt"/>
              </a:rPr>
              <a:t> (toutes pièces requérant l’esthétisme)</a:t>
            </a:r>
          </a:p>
        </p:txBody>
      </p:sp>
      <p:pic>
        <p:nvPicPr>
          <p:cNvPr id="11" name="Picture 2" descr="ElpoChem fournit tous les produits chimiques et électrolytes nécessair">
            <a:extLst>
              <a:ext uri="{FF2B5EF4-FFF2-40B4-BE49-F238E27FC236}">
                <a16:creationId xmlns:a16="http://schemas.microsoft.com/office/drawing/2014/main" id="{6727CF16-53F1-4FCE-8EEA-D574685FA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33653">
            <a:off x="5258160" y="3566161"/>
            <a:ext cx="3412460" cy="157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2640E-5F48-40F0-AFFD-EF74AD41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0755"/>
            <a:ext cx="8229600" cy="1143000"/>
          </a:xfrm>
        </p:spPr>
        <p:txBody>
          <a:bodyPr>
            <a:normAutofit/>
          </a:bodyPr>
          <a:lstStyle/>
          <a:p>
            <a:r>
              <a:rPr lang="fr-CH" sz="2800" b="1" dirty="0"/>
              <a:t>Montage pour l’anodisation Al</a:t>
            </a:r>
          </a:p>
        </p:txBody>
      </p:sp>
      <p:pic>
        <p:nvPicPr>
          <p:cNvPr id="1026" name="F6F30AF1-4F72-44C6-A731-A0AFAF82D5AD" descr="F6F30AF1-4F72-44C6-A731-A0AFAF82D5AD">
            <a:extLst>
              <a:ext uri="{FF2B5EF4-FFF2-40B4-BE49-F238E27FC236}">
                <a16:creationId xmlns:a16="http://schemas.microsoft.com/office/drawing/2014/main" id="{DCF7E9DE-D1B5-4CF9-A9BF-7C065B318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3" y="1223755"/>
            <a:ext cx="5600693" cy="420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291835-3FD6-449B-BDC1-645F93C925D6}"/>
              </a:ext>
            </a:extLst>
          </p:cNvPr>
          <p:cNvSpPr txBox="1"/>
          <p:nvPr/>
        </p:nvSpPr>
        <p:spPr>
          <a:xfrm>
            <a:off x="405090" y="5914722"/>
            <a:ext cx="8333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En fonction de la surface anodisée (p.ex. cylindre), le courant se situe entre 0.2 et 0.6 A</a:t>
            </a:r>
          </a:p>
          <a:p>
            <a:r>
              <a:rPr lang="fr-CH" dirty="0"/>
              <a:t>(pour une densité de courant j=1.5 A/dm</a:t>
            </a:r>
            <a:r>
              <a:rPr lang="fr-CH" baseline="30000" dirty="0"/>
              <a:t>2</a:t>
            </a:r>
            <a:r>
              <a:rPr lang="fr-CH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05358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CF32AA-C9D4-4AA9-B355-58DB4F06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015" y="261958"/>
            <a:ext cx="8010890" cy="994172"/>
          </a:xfrm>
        </p:spPr>
        <p:txBody>
          <a:bodyPr>
            <a:normAutofit/>
          </a:bodyPr>
          <a:lstStyle/>
          <a:p>
            <a:r>
              <a:rPr lang="en-US" sz="2800" b="1" dirty="0" err="1"/>
              <a:t>Polissage</a:t>
            </a:r>
            <a:r>
              <a:rPr lang="en-US" sz="2800" b="1" dirty="0"/>
              <a:t> </a:t>
            </a:r>
            <a:r>
              <a:rPr lang="en-US" sz="2800" b="1" dirty="0" err="1"/>
              <a:t>électrochimique</a:t>
            </a:r>
            <a:r>
              <a:rPr lang="en-US" sz="2800" b="1" dirty="0"/>
              <a:t> </a:t>
            </a:r>
            <a:r>
              <a:rPr lang="en-US" sz="2800" b="1" dirty="0" err="1"/>
              <a:t>est</a:t>
            </a:r>
            <a:r>
              <a:rPr lang="en-US" sz="2800" b="1" dirty="0"/>
              <a:t> un </a:t>
            </a:r>
            <a:r>
              <a:rPr lang="en-US" sz="2800" b="1" dirty="0" err="1"/>
              <a:t>autre</a:t>
            </a:r>
            <a:r>
              <a:rPr lang="en-US" sz="2800" b="1" dirty="0"/>
              <a:t> </a:t>
            </a:r>
            <a:r>
              <a:rPr lang="en-US" sz="2800" b="1" dirty="0" err="1"/>
              <a:t>procédé</a:t>
            </a:r>
            <a:r>
              <a:rPr lang="en-US" sz="2800" b="1" dirty="0"/>
              <a:t> </a:t>
            </a:r>
            <a:r>
              <a:rPr lang="en-US" sz="2800" b="1" dirty="0" err="1"/>
              <a:t>anodique</a:t>
            </a:r>
            <a:endParaRPr lang="en-US" sz="2800" b="1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DF2A5E4-6F3E-4182-8000-D9FDAE63C615}"/>
              </a:ext>
            </a:extLst>
          </p:cNvPr>
          <p:cNvGrpSpPr/>
          <p:nvPr/>
        </p:nvGrpSpPr>
        <p:grpSpPr>
          <a:xfrm>
            <a:off x="1286635" y="1448780"/>
            <a:ext cx="5527213" cy="3809165"/>
            <a:chOff x="1331640" y="2033845"/>
            <a:chExt cx="5527213" cy="3809165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E787443-A10D-495F-9CD7-3C8AC8A2C032}"/>
                </a:ext>
              </a:extLst>
            </p:cNvPr>
            <p:cNvGrpSpPr/>
            <p:nvPr/>
          </p:nvGrpSpPr>
          <p:grpSpPr>
            <a:xfrm>
              <a:off x="1331640" y="2033845"/>
              <a:ext cx="5527213" cy="3809165"/>
              <a:chOff x="295563" y="1433475"/>
              <a:chExt cx="7369616" cy="5078886"/>
            </a:xfrm>
          </p:grpSpPr>
          <p:pic>
            <p:nvPicPr>
              <p:cNvPr id="1026" name="Picture 2" descr="Electropolishing - Wikiwand">
                <a:extLst>
                  <a:ext uri="{FF2B5EF4-FFF2-40B4-BE49-F238E27FC236}">
                    <a16:creationId xmlns:a16="http://schemas.microsoft.com/office/drawing/2014/main" id="{8DA717E1-FF12-433E-BA0C-6CD7AF0635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564"/>
              <a:stretch/>
            </p:blipFill>
            <p:spPr bwMode="auto">
              <a:xfrm>
                <a:off x="295563" y="2419926"/>
                <a:ext cx="6870538" cy="409243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4EEF3757-BF01-4F19-B9D4-66EFBDCA3D4E}"/>
                  </a:ext>
                </a:extLst>
              </p:cNvPr>
              <p:cNvSpPr txBox="1"/>
              <p:nvPr/>
            </p:nvSpPr>
            <p:spPr>
              <a:xfrm>
                <a:off x="2178464" y="1433475"/>
                <a:ext cx="5486715" cy="4514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La pièce à </a:t>
                </a:r>
                <a:r>
                  <a:rPr lang="en-US" sz="1600" b="1" dirty="0" err="1"/>
                  <a:t>polir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est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branchée</a:t>
                </a:r>
                <a:r>
                  <a:rPr lang="en-US" sz="1600" b="1" dirty="0"/>
                  <a:t> à </a:t>
                </a:r>
                <a:r>
                  <a:rPr lang="en-US" sz="1600" b="1" dirty="0" err="1"/>
                  <a:t>l’anode</a:t>
                </a:r>
                <a:r>
                  <a:rPr lang="en-US" sz="1600" b="1" dirty="0"/>
                  <a:t> (pole +)</a:t>
                </a:r>
              </a:p>
            </p:txBody>
          </p:sp>
          <p:cxnSp>
            <p:nvCxnSpPr>
              <p:cNvPr id="5" name="Connecteur droit 4">
                <a:extLst>
                  <a:ext uri="{FF2B5EF4-FFF2-40B4-BE49-F238E27FC236}">
                    <a16:creationId xmlns:a16="http://schemas.microsoft.com/office/drawing/2014/main" id="{398D254B-6091-4206-B763-2DA23C9D65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6691" y="1895912"/>
                <a:ext cx="0" cy="1887523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diamond" w="med" len="med"/>
                <a:tailEnd type="triangle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ABCC70E-F424-4D8B-8B66-DBFB4AF7F391}"/>
                </a:ext>
              </a:extLst>
            </p:cNvPr>
            <p:cNvSpPr txBox="1"/>
            <p:nvPr/>
          </p:nvSpPr>
          <p:spPr>
            <a:xfrm>
              <a:off x="3056257" y="3851791"/>
              <a:ext cx="6472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50" b="1" dirty="0"/>
                <a:t>Pièce en</a:t>
              </a:r>
            </a:p>
            <a:p>
              <a:r>
                <a:rPr lang="fr-CH" sz="1350" b="1" dirty="0"/>
                <a:t>Inox (+)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F42CC9B-27FC-4F87-A06F-A995E3E913C6}"/>
                </a:ext>
              </a:extLst>
            </p:cNvPr>
            <p:cNvSpPr txBox="1"/>
            <p:nvPr/>
          </p:nvSpPr>
          <p:spPr>
            <a:xfrm rot="16200000">
              <a:off x="3928562" y="4136860"/>
              <a:ext cx="1009879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50" b="1" dirty="0"/>
                <a:t>Cathode 2 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B2EEC5B-1479-4954-81BA-DA739E08ADBD}"/>
                </a:ext>
              </a:extLst>
            </p:cNvPr>
            <p:cNvSpPr txBox="1"/>
            <p:nvPr/>
          </p:nvSpPr>
          <p:spPr>
            <a:xfrm rot="16200000">
              <a:off x="1949500" y="4158304"/>
              <a:ext cx="1009879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50" b="1" dirty="0"/>
                <a:t>Cathode 1</a:t>
              </a:r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0488711C-8608-4F3B-A3FE-E59D919E3FEC}"/>
              </a:ext>
            </a:extLst>
          </p:cNvPr>
          <p:cNvSpPr txBox="1">
            <a:spLocks/>
          </p:cNvSpPr>
          <p:nvPr/>
        </p:nvSpPr>
        <p:spPr>
          <a:xfrm>
            <a:off x="383050" y="5601870"/>
            <a:ext cx="855443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fr-FR" sz="2000" b="1" dirty="0"/>
              <a:t>Quelles sont les similitudes et les différences entre le procédé d’anodisation et l’</a:t>
            </a:r>
            <a:r>
              <a:rPr lang="fr-FR" sz="2000" b="1" dirty="0" err="1"/>
              <a:t>électropolissage</a:t>
            </a:r>
            <a:r>
              <a:rPr lang="fr-FR" sz="2000" b="1" dirty="0"/>
              <a:t>?</a:t>
            </a:r>
          </a:p>
          <a:p>
            <a:pPr algn="just"/>
            <a:r>
              <a:rPr lang="fr-FR" sz="2000" b="1" dirty="0"/>
              <a:t>Le polissage </a:t>
            </a:r>
            <a:r>
              <a:rPr lang="fr-FR" sz="2000" b="1" dirty="0" err="1"/>
              <a:t>electrochimique</a:t>
            </a:r>
            <a:r>
              <a:rPr lang="fr-FR" sz="2000" b="1" dirty="0"/>
              <a:t> se pratique sur les </a:t>
            </a:r>
            <a:r>
              <a:rPr lang="fr-FR" sz="2000" b="1"/>
              <a:t>aciers inox et </a:t>
            </a:r>
            <a:r>
              <a:rPr lang="fr-FR" sz="2000" b="1" dirty="0"/>
              <a:t>les alliages de titane</a:t>
            </a:r>
          </a:p>
          <a:p>
            <a:pPr algn="just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86111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382</Words>
  <Application>Microsoft Office PowerPoint</Application>
  <PresentationFormat>Affichage à l'écran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Thème Office</vt:lpstr>
      <vt:lpstr>Travail pratique en chimie</vt:lpstr>
      <vt:lpstr>Présentation PowerPoint</vt:lpstr>
      <vt:lpstr>Présentation PowerPoint</vt:lpstr>
      <vt:lpstr>Applications</vt:lpstr>
      <vt:lpstr>Anodisation Ti</vt:lpstr>
      <vt:lpstr>Origine de couleur des couches anodisées Ti</vt:lpstr>
      <vt:lpstr>Applications</vt:lpstr>
      <vt:lpstr>Montage pour l’anodisation Al</vt:lpstr>
      <vt:lpstr>Polissage électrochimique est un autre procédé anodique</vt:lpstr>
    </vt:vector>
  </TitlesOfParts>
  <Company>Adamant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Travail pratique en chimie (TP4)</dc:title>
  <dc:creator>banakho</dc:creator>
  <cp:lastModifiedBy>Banakh Oksana</cp:lastModifiedBy>
  <cp:revision>29</cp:revision>
  <dcterms:created xsi:type="dcterms:W3CDTF">2011-01-10T08:46:47Z</dcterms:created>
  <dcterms:modified xsi:type="dcterms:W3CDTF">2025-01-06T12:03:08Z</dcterms:modified>
</cp:coreProperties>
</file>