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Permanent Marker"/>
      <p:regular r:id="rId21"/>
    </p:embeddedFont>
    <p:embeddedFont>
      <p:font typeface="EB Garamon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43F4D7-BB9A-4FD0-9F83-1B4BEA85264D}">
  <a:tblStyle styleId="{CA43F4D7-BB9A-4FD0-9F83-1B4BEA8526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EBGaramond-regular.fntdata"/><Relationship Id="rId21" Type="http://schemas.openxmlformats.org/officeDocument/2006/relationships/font" Target="fonts/PermanentMarker-regular.fntdata"/><Relationship Id="rId24" Type="http://schemas.openxmlformats.org/officeDocument/2006/relationships/font" Target="fonts/EBGaramond-italic.fntdata"/><Relationship Id="rId23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71bdc0c1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e71bdc0c1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e71bdc0c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e71bdc0c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0960e1e2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0960e1e2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0960e1e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0960e1e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0960e1e2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0960e1e2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e71bdc0c1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e71bdc0c1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0960e1e2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0960e1e2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e71bdc0c1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e71bdc0c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e71bdc0c1_0_2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e71bdc0c1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ompletely 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treehousecircular.com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343D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5623875" y="1786075"/>
            <a:ext cx="3186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 u="sng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www.treehousecircular.com</a:t>
            </a:r>
            <a:r>
              <a:rPr b="1" lang="en" sz="1800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 (launching Nov 1) </a:t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0947" y="13"/>
            <a:ext cx="4114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Instagram image.png - Wikimedia Commons" id="116" name="Google Shape;11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7763" y="2770925"/>
            <a:ext cx="839124" cy="8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6033975" y="3503200"/>
            <a:ext cx="2366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@treehousecircular</a:t>
            </a:r>
            <a:endParaRPr sz="18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19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Parents want eco-friendly baby items. </a:t>
            </a:r>
            <a:endParaRPr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Buying #secondhandfirst is the most ecological option.</a:t>
            </a:r>
            <a:endParaRPr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499700"/>
            <a:ext cx="8346600" cy="32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BUT</a:t>
            </a:r>
            <a:r>
              <a:rPr lang="en" sz="3650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3650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42216" lvl="0" marL="457200" rtl="0" algn="l">
              <a:spcBef>
                <a:spcPts val="120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EB Garamond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Buying second-hand is inconvenient and time-consuming.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442216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EB Garamond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There is a perception that second-hand items are dirty and low-quality.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19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SOlution: </a:t>
            </a:r>
            <a:r>
              <a:rPr b="1" lang="en" sz="3207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treehousecircular.com</a:t>
            </a:r>
            <a:r>
              <a:rPr lang="en" sz="1800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800"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499700"/>
            <a:ext cx="8346600" cy="32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-366822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A place to </a:t>
            </a:r>
            <a:r>
              <a:rPr b="1"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buy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3957" u="sng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high-qualit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y, </a:t>
            </a:r>
            <a:r>
              <a:rPr lang="en" sz="3957" u="sng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eco-friendly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" sz="3957" u="sng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cleaned and tested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 secondhand (and new) baby items.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6822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A place to</a:t>
            </a:r>
            <a:r>
              <a:rPr b="1"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 sell 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your eco-friendly used baby items for a premium price.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6822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EB Garamond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Unlike the chaos of facebook marketplace or charity shops, we </a:t>
            </a:r>
            <a:r>
              <a:rPr b="1"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curate</a:t>
            </a: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. We have items you actually want.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6822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ct val="100000"/>
              <a:buFont typeface="EB Garamond"/>
              <a:buChar char="●"/>
            </a:pPr>
            <a:r>
              <a:rPr lang="en" sz="3957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We are digital-native only with convenient shipping and delivery options throughout Switzerland </a:t>
            </a:r>
            <a:endParaRPr sz="3957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775" y="525625"/>
            <a:ext cx="7744451" cy="4576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/>
        </p:nvSpPr>
        <p:spPr>
          <a:xfrm>
            <a:off x="9291100" y="1230225"/>
            <a:ext cx="67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-47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Website: treehousecircular.com</a:t>
            </a:r>
            <a:endParaRPr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9291100" y="1230225"/>
            <a:ext cx="67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-47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Shop: mobile &amp; desktop</a:t>
            </a:r>
            <a:endParaRPr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78025"/>
            <a:ext cx="2527810" cy="43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150" y="678025"/>
            <a:ext cx="5816448" cy="28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 focus on the customer journey</a:t>
            </a:r>
            <a:r>
              <a:rPr lang="en" sz="3620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. </a:t>
            </a:r>
            <a:endParaRPr sz="3620"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464900" y="1656775"/>
            <a:ext cx="6214200" cy="29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274E13"/>
                </a:solidFill>
                <a:latin typeface="EB Garamond"/>
                <a:ea typeface="EB Garamond"/>
                <a:cs typeface="EB Garamond"/>
                <a:sym typeface="EB Garamond"/>
              </a:rPr>
              <a:t>Eco-conscious parents often start out looking for second-hand options, then move to looking at new items when they can’t find what they’re looking for. </a:t>
            </a:r>
            <a:endParaRPr sz="2600">
              <a:solidFill>
                <a:srgbClr val="274E1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1359100" y="1195075"/>
            <a:ext cx="67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-5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solidFill>
                  <a:srgbClr val="274E1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Collaboration before competition</a:t>
            </a:r>
            <a:endParaRPr sz="3620"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1359100" y="1195075"/>
            <a:ext cx="67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00" y="771884"/>
            <a:ext cx="6748498" cy="424416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title"/>
          </p:nvPr>
        </p:nvSpPr>
        <p:spPr>
          <a:xfrm rot="-5400000">
            <a:off x="-815750" y="3048025"/>
            <a:ext cx="335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Bottom of web-shop page</a:t>
            </a:r>
            <a:endParaRPr sz="182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20">
              <a:solidFill>
                <a:srgbClr val="274E1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2B273F"/>
                </a:solidFill>
                <a:latin typeface="Montserrat"/>
                <a:ea typeface="Montserrat"/>
                <a:cs typeface="Montserrat"/>
                <a:sym typeface="Montserrat"/>
              </a:rPr>
              <a:t>COMPETITION/USP</a:t>
            </a:r>
            <a:endParaRPr b="1" i="0" sz="1100" u="none" cap="none" strike="noStrike">
              <a:solidFill>
                <a:srgbClr val="2B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3" name="Google Shape;103;p21"/>
          <p:cNvGraphicFramePr/>
          <p:nvPr/>
        </p:nvGraphicFramePr>
        <p:xfrm>
          <a:off x="151138" y="3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{CA43F4D7-BB9A-4FD0-9F83-1B4BEA85264D}</a:tableStyleId>
              </a:tblPr>
              <a:tblGrid>
                <a:gridCol w="2049100"/>
                <a:gridCol w="1594750"/>
                <a:gridCol w="1435575"/>
                <a:gridCol w="1137750"/>
                <a:gridCol w="1257350"/>
                <a:gridCol w="1257350"/>
              </a:tblGrid>
              <a:tr h="117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Features</a:t>
                      </a:r>
                      <a:endParaRPr sz="24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For </a:t>
                      </a:r>
                      <a:r>
                        <a:rPr lang="en" sz="2400">
                          <a:solidFill>
                            <a:srgbClr val="F6B26B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BUYERS</a:t>
                      </a:r>
                      <a:endParaRPr sz="2400">
                        <a:solidFill>
                          <a:srgbClr val="F6B26B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Treehouse</a:t>
                      </a:r>
                      <a:endParaRPr sz="19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Facebook Market-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place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Petit Marché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Caritas/ Emmaus/ (charity shops)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Whatsapp (social buying &amp; selling)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</a:tr>
              <a:tr h="58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Focus on eco-friendly products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58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Secondhand AND new (eco-friendly) options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58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Curated, boutique experience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79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“Give back” aspect (5% of profits to fight climate-change )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39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Shipping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Sometimes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Sometimes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Sometimes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</a:tr>
              <a:tr h="52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Online</a:t>
                      </a:r>
                      <a:endParaRPr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0" y="0"/>
            <a:ext cx="9144000" cy="307800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2B273F"/>
                </a:solidFill>
                <a:latin typeface="Montserrat"/>
                <a:ea typeface="Montserrat"/>
                <a:cs typeface="Montserrat"/>
                <a:sym typeface="Montserrat"/>
              </a:rPr>
              <a:t>COMPETITION/USP</a:t>
            </a:r>
            <a:endParaRPr b="1" i="0" sz="1100" u="none" cap="none" strike="noStrike">
              <a:solidFill>
                <a:srgbClr val="2B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9" name="Google Shape;109;p22"/>
          <p:cNvGraphicFramePr/>
          <p:nvPr/>
        </p:nvGraphicFramePr>
        <p:xfrm>
          <a:off x="127688" y="52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{CA43F4D7-BB9A-4FD0-9F83-1B4BEA85264D}</a:tableStyleId>
              </a:tblPr>
              <a:tblGrid>
                <a:gridCol w="2049100"/>
                <a:gridCol w="1594750"/>
                <a:gridCol w="1435575"/>
                <a:gridCol w="1137750"/>
                <a:gridCol w="1257350"/>
                <a:gridCol w="1257350"/>
              </a:tblGrid>
              <a:tr h="141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Features</a:t>
                      </a:r>
                      <a:endParaRPr sz="24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For </a:t>
                      </a:r>
                      <a:r>
                        <a:rPr lang="en" sz="2400">
                          <a:solidFill>
                            <a:srgbClr val="F6B26B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SELLERS</a:t>
                      </a:r>
                      <a:endParaRPr sz="2400">
                        <a:solidFill>
                          <a:srgbClr val="F6B26B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Treehouse</a:t>
                      </a:r>
                      <a:endParaRPr sz="19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Facebook Market-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place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Petit Marché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Caritas/ Emmaus/ etc (charity shops)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9E7"/>
                          </a:solidFill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Whatsapp (social buying &amp; selling)</a:t>
                      </a:r>
                      <a:endParaRPr sz="1700">
                        <a:solidFill>
                          <a:srgbClr val="FFF9E7"/>
                        </a:solidFill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5557"/>
                    </a:solidFill>
                  </a:tcPr>
                </a:tc>
              </a:tr>
              <a:tr h="6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We pick up items, do all work for you</a:t>
                      </a:r>
                      <a:endParaRPr sz="1600"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2EB2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Sometimes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64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“Give back” aspect (5% of profits to fight climate-change) Option to donate your profits to partner charity</a:t>
                      </a:r>
                      <a:endParaRPr sz="1600"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2EB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</a:tr>
              <a:tr h="52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9E7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Seller makes more profit</a:t>
                      </a:r>
                      <a:endParaRPr sz="1600">
                        <a:solidFill>
                          <a:srgbClr val="FFF9E7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8D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Yes</a:t>
                      </a:r>
                      <a:endParaRPr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76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B4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