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05" r:id="rId1"/>
  </p:sldMasterIdLst>
  <p:notesMasterIdLst>
    <p:notesMasterId r:id="rId49"/>
  </p:notesMasterIdLst>
  <p:sldIdLst>
    <p:sldId id="2146846287" r:id="rId2"/>
    <p:sldId id="2146846371" r:id="rId3"/>
    <p:sldId id="301" r:id="rId4"/>
    <p:sldId id="342" r:id="rId5"/>
    <p:sldId id="348" r:id="rId6"/>
    <p:sldId id="2146846370" r:id="rId7"/>
    <p:sldId id="333" r:id="rId8"/>
    <p:sldId id="2146846352" r:id="rId9"/>
    <p:sldId id="334" r:id="rId10"/>
    <p:sldId id="2146846374" r:id="rId11"/>
    <p:sldId id="335" r:id="rId12"/>
    <p:sldId id="2146846354" r:id="rId13"/>
    <p:sldId id="2146846355" r:id="rId14"/>
    <p:sldId id="2146846357" r:id="rId15"/>
    <p:sldId id="2146846353" r:id="rId16"/>
    <p:sldId id="2146846356" r:id="rId17"/>
    <p:sldId id="336" r:id="rId18"/>
    <p:sldId id="2146846372" r:id="rId19"/>
    <p:sldId id="2146846359" r:id="rId20"/>
    <p:sldId id="2146846339" r:id="rId21"/>
    <p:sldId id="332" r:id="rId22"/>
    <p:sldId id="366" r:id="rId23"/>
    <p:sldId id="2146846344" r:id="rId24"/>
    <p:sldId id="2146846345" r:id="rId25"/>
    <p:sldId id="2146846346" r:id="rId26"/>
    <p:sldId id="337" r:id="rId27"/>
    <p:sldId id="2146846341" r:id="rId28"/>
    <p:sldId id="2146846375" r:id="rId29"/>
    <p:sldId id="2146846376" r:id="rId30"/>
    <p:sldId id="2146846358" r:id="rId31"/>
    <p:sldId id="338" r:id="rId32"/>
    <p:sldId id="2146846362" r:id="rId33"/>
    <p:sldId id="2146846377" r:id="rId34"/>
    <p:sldId id="2146846363" r:id="rId35"/>
    <p:sldId id="2146846364" r:id="rId36"/>
    <p:sldId id="340" r:id="rId37"/>
    <p:sldId id="2146846330" r:id="rId38"/>
    <p:sldId id="2146846347" r:id="rId39"/>
    <p:sldId id="375" r:id="rId40"/>
    <p:sldId id="365" r:id="rId41"/>
    <p:sldId id="2146846350" r:id="rId42"/>
    <p:sldId id="2146846349" r:id="rId43"/>
    <p:sldId id="361" r:id="rId44"/>
    <p:sldId id="2146846351" r:id="rId45"/>
    <p:sldId id="294" r:id="rId46"/>
    <p:sldId id="299" r:id="rId47"/>
    <p:sldId id="2207" r:id="rId4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
          <p15:clr>
            <a:srgbClr val="A4A3A4"/>
          </p15:clr>
        </p15:guide>
        <p15:guide id="2" pos="3840">
          <p15:clr>
            <a:srgbClr val="A4A3A4"/>
          </p15:clr>
        </p15:guide>
        <p15:guide id="3" orient="horz" pos="21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0078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826" autoAdjust="0"/>
    <p:restoredTop sz="74422"/>
  </p:normalViewPr>
  <p:slideViewPr>
    <p:cSldViewPr snapToGrid="0" showGuides="1">
      <p:cViewPr varScale="1">
        <p:scale>
          <a:sx n="61" d="100"/>
          <a:sy n="61" d="100"/>
        </p:scale>
        <p:origin x="840" y="53"/>
      </p:cViewPr>
      <p:guideLst>
        <p:guide orient="horz" pos="28"/>
        <p:guide pos="3840"/>
        <p:guide orient="horz" pos="210"/>
      </p:guideLst>
    </p:cSldViewPr>
  </p:slideViewPr>
  <p:notesTextViewPr>
    <p:cViewPr>
      <p:scale>
        <a:sx n="1" d="1"/>
        <a:sy n="1" d="1"/>
      </p:scale>
      <p:origin x="0" y="0"/>
    </p:cViewPr>
  </p:notesTextViewPr>
  <p:sorterViewPr>
    <p:cViewPr>
      <p:scale>
        <a:sx n="66" d="100"/>
        <a:sy n="66" d="100"/>
      </p:scale>
      <p:origin x="0" y="0"/>
    </p:cViewPr>
  </p:sorterViewPr>
  <p:notesViewPr>
    <p:cSldViewPr snapToGrid="0" showGuides="1">
      <p:cViewPr varScale="1">
        <p:scale>
          <a:sx n="75" d="100"/>
          <a:sy n="75" d="100"/>
        </p:scale>
        <p:origin x="2232" y="17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C7651AF9-225A-7040-83AD-268632D3A166}" type="datetimeFigureOut">
              <a:rPr lang="en-US" smtClean="0"/>
              <a:t>11/11/2024</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203B7C37-CB07-3C41-B4FA-C9434B09E8E8}" type="slidenum">
              <a:rPr lang="en-US" smtClean="0"/>
              <a:t>‹#›</a:t>
            </a:fld>
            <a:endParaRPr lang="en-US"/>
          </a:p>
        </p:txBody>
      </p:sp>
    </p:spTree>
    <p:extLst>
      <p:ext uri="{BB962C8B-B14F-4D97-AF65-F5344CB8AC3E}">
        <p14:creationId xmlns:p14="http://schemas.microsoft.com/office/powerpoint/2010/main" val="395076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3B7C37-CB07-3C41-B4FA-C9434B09E8E8}" type="slidenum">
              <a:rPr lang="en-US" smtClean="0"/>
              <a:t>1</a:t>
            </a:fld>
            <a:endParaRPr lang="en-US"/>
          </a:p>
        </p:txBody>
      </p:sp>
    </p:spTree>
    <p:extLst>
      <p:ext uri="{BB962C8B-B14F-4D97-AF65-F5344CB8AC3E}">
        <p14:creationId xmlns:p14="http://schemas.microsoft.com/office/powerpoint/2010/main" val="300036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58EB7-AD78-4E54-DF55-8D19BAB475C0}"/>
            </a:ext>
          </a:extLst>
        </p:cNvPr>
        <p:cNvGrpSpPr/>
        <p:nvPr/>
      </p:nvGrpSpPr>
      <p:grpSpPr>
        <a:xfrm>
          <a:off x="0" y="0"/>
          <a:ext cx="0" cy="0"/>
          <a:chOff x="0" y="0"/>
          <a:chExt cx="0" cy="0"/>
        </a:xfrm>
      </p:grpSpPr>
      <p:sp>
        <p:nvSpPr>
          <p:cNvPr id="25601" name="Rectangle 7">
            <a:extLst>
              <a:ext uri="{FF2B5EF4-FFF2-40B4-BE49-F238E27FC236}">
                <a16:creationId xmlns:a16="http://schemas.microsoft.com/office/drawing/2014/main" id="{865644D4-3FAE-65D1-2443-E559CD6BFC1C}"/>
              </a:ext>
            </a:extLst>
          </p:cNvPr>
          <p:cNvSpPr>
            <a:spLocks noGrp="1" noChangeArrowheads="1"/>
          </p:cNvSpPr>
          <p:nvPr>
            <p:ph type="sldNum" sz="quarter" idx="5"/>
          </p:nvPr>
        </p:nvSpPr>
        <p:spPr bwMode="auto">
          <a:noFill/>
          <a:ln>
            <a:miter lim="800000"/>
            <a:headEnd/>
            <a:tailEnd/>
          </a:ln>
        </p:spPr>
        <p:txBody>
          <a:bodyPr/>
          <a:lstStyle/>
          <a:p>
            <a:fld id="{21369FB5-585D-4FD3-97DB-28D88A2CD41D}" type="slidenum">
              <a:rPr lang="en-US" smtClean="0">
                <a:latin typeface="Calibri" pitchFamily="34" charset="0"/>
                <a:ea typeface="ヒラギノ角ゴ Pro W3"/>
                <a:cs typeface="ヒラギノ角ゴ Pro W3"/>
              </a:rPr>
              <a:pPr/>
              <a:t>10</a:t>
            </a:fld>
            <a:endParaRPr lang="en-US" dirty="0">
              <a:latin typeface="Calibri" pitchFamily="34" charset="0"/>
              <a:ea typeface="ヒラギノ角ゴ Pro W3"/>
              <a:cs typeface="ヒラギノ角ゴ Pro W3"/>
            </a:endParaRPr>
          </a:p>
        </p:txBody>
      </p:sp>
      <p:sp>
        <p:nvSpPr>
          <p:cNvPr id="25602" name="Rectangle 2">
            <a:extLst>
              <a:ext uri="{FF2B5EF4-FFF2-40B4-BE49-F238E27FC236}">
                <a16:creationId xmlns:a16="http://schemas.microsoft.com/office/drawing/2014/main" id="{C34220A7-8AD0-DE7C-C541-A73C3BFFEE8A}"/>
              </a:ext>
            </a:extLst>
          </p:cNvPr>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a:extLst>
              <a:ext uri="{FF2B5EF4-FFF2-40B4-BE49-F238E27FC236}">
                <a16:creationId xmlns:a16="http://schemas.microsoft.com/office/drawing/2014/main" id="{69115850-BC92-B229-07F7-2DDCF5FD27A3}"/>
              </a:ext>
            </a:extLst>
          </p:cNvPr>
          <p:cNvSpPr>
            <a:spLocks noGrp="1" noChangeArrowheads="1"/>
          </p:cNvSpPr>
          <p:nvPr>
            <p:ph type="body" idx="1"/>
          </p:nvPr>
        </p:nvSpPr>
        <p:spPr bwMode="auto">
          <a:noFill/>
        </p:spPr>
        <p:txBody>
          <a:bodyPr/>
          <a:lstStyle/>
          <a:p>
            <a:r>
              <a:rPr lang="en-US" sz="1200" b="1" i="0" u="none" strike="noStrike" kern="1200" baseline="0" dirty="0">
                <a:solidFill>
                  <a:schemeClr val="tx1"/>
                </a:solidFill>
                <a:latin typeface="+mn-lt"/>
                <a:ea typeface="+mn-ea"/>
                <a:cs typeface="+mn-cs"/>
              </a:rPr>
              <a:t>Product differentiation: </a:t>
            </a:r>
            <a:r>
              <a:rPr lang="en-US" sz="1200" b="0" i="0" u="none" strike="noStrike" kern="1200" baseline="0" dirty="0">
                <a:solidFill>
                  <a:schemeClr val="tx1"/>
                </a:solidFill>
                <a:latin typeface="+mn-lt"/>
                <a:ea typeface="+mn-ea"/>
                <a:cs typeface="+mn-cs"/>
              </a:rPr>
              <a:t>Premium audio brand Bose promises “better sound through research—an innovative, high-quality listening experience.”</a:t>
            </a:r>
          </a:p>
          <a:p>
            <a:endParaRPr lang="en-US" altLang="en-US" sz="1200" b="0" i="0" u="none" strike="noStrike" kern="1200" baseline="0" dirty="0">
              <a:solidFill>
                <a:schemeClr val="tx1"/>
              </a:solidFill>
              <a:latin typeface="+mn-lt"/>
              <a:ea typeface="+mn-ea"/>
              <a:cs typeface="+mn-cs"/>
            </a:endParaRPr>
          </a:p>
          <a:p>
            <a:r>
              <a:rPr lang="en-US" altLang="en-US" dirty="0"/>
              <a:t>To find points of differentiation, marketers must think through the customer’s entire experience with the company’s product or service. An alert company can find ways to differentiate itself at every customer contact point. </a:t>
            </a:r>
          </a:p>
          <a:p>
            <a:endParaRPr lang="en-US" altLang="en-US" dirty="0"/>
          </a:p>
          <a:p>
            <a:r>
              <a:rPr lang="en-US" altLang="en-US" dirty="0"/>
              <a:t>Through </a:t>
            </a:r>
            <a:r>
              <a:rPr lang="en-US" altLang="en-US" i="1" dirty="0"/>
              <a:t>product differentiation</a:t>
            </a:r>
            <a:r>
              <a:rPr lang="en-US" altLang="en-US" dirty="0"/>
              <a:t>, brands can be differentiated on features, performance, or style and design. Thus, Bose positions its speakers on their striking design and sound characteristics. By gaining the approval of the American Heart Association as an approach to a healthy lifestyle, Subway differentiates itself as the healthy fast-food choice. </a:t>
            </a:r>
          </a:p>
          <a:p>
            <a:endParaRPr lang="en-US" altLang="en-US" dirty="0"/>
          </a:p>
          <a:p>
            <a:r>
              <a:rPr lang="en-US" altLang="en-US" dirty="0"/>
              <a:t>Some companies gain </a:t>
            </a:r>
            <a:r>
              <a:rPr lang="en-US" altLang="en-US" i="1" dirty="0"/>
              <a:t>services differentiation</a:t>
            </a:r>
            <a:r>
              <a:rPr lang="en-US" altLang="en-US" dirty="0"/>
              <a:t> through speedy, convenient, or careful delivery. For example, Jimmy John’s doesn’t just offer fast food;</a:t>
            </a:r>
            <a:r>
              <a:rPr lang="en-US" altLang="en-US" baseline="0" dirty="0"/>
              <a:t> its gourmet sandwiches are “Freaky Fast</a:t>
            </a:r>
            <a:r>
              <a:rPr lang="en-US" altLang="en-US" dirty="0"/>
              <a:t>.”</a:t>
            </a:r>
          </a:p>
          <a:p>
            <a:endParaRPr lang="en-US" altLang="en-US" dirty="0"/>
          </a:p>
          <a:p>
            <a:r>
              <a:rPr lang="en-US" altLang="en-US" dirty="0"/>
              <a:t>Firms that practice </a:t>
            </a:r>
            <a:r>
              <a:rPr lang="en-US" altLang="en-US" i="1" dirty="0"/>
              <a:t>channel differentiation</a:t>
            </a:r>
            <a:r>
              <a:rPr lang="en-US" altLang="en-US" dirty="0"/>
              <a:t> gain competitive advantage through the way they design their channel’s coverage, expertise, and performance. </a:t>
            </a:r>
            <a:r>
              <a:rPr lang="en-US" altLang="en-US" dirty="0" err="1"/>
              <a:t>Amazon.com</a:t>
            </a:r>
            <a:r>
              <a:rPr lang="en-US" altLang="en-US" dirty="0"/>
              <a:t> and GEICO, for example, set themselves apart with their smooth-functioning direct channels.</a:t>
            </a:r>
          </a:p>
          <a:p>
            <a:endParaRPr lang="en-US" altLang="en-US" dirty="0"/>
          </a:p>
          <a:p>
            <a:r>
              <a:rPr lang="en-US" altLang="en-US" dirty="0"/>
              <a:t>Companies can also gain a strong competitive advantage through </a:t>
            </a:r>
            <a:r>
              <a:rPr lang="en-US" altLang="en-US" i="1" dirty="0"/>
              <a:t>people differentiation</a:t>
            </a:r>
            <a:r>
              <a:rPr lang="en-US" altLang="en-US" dirty="0"/>
              <a:t>—hiring and training better people than their competitors do. </a:t>
            </a:r>
          </a:p>
          <a:p>
            <a:endParaRPr lang="en-US" altLang="en-US" dirty="0"/>
          </a:p>
          <a:p>
            <a:r>
              <a:rPr lang="en-US" altLang="en-US" dirty="0"/>
              <a:t>Even when competing offers look the same, buyers may perceive a difference based on company or brand </a:t>
            </a:r>
            <a:r>
              <a:rPr lang="en-US" altLang="en-US" i="1" dirty="0"/>
              <a:t>image differentiation</a:t>
            </a:r>
            <a:r>
              <a:rPr lang="en-US" altLang="en-US" dirty="0"/>
              <a:t>. The chosen symbols, characters, and other image elements a brand chooses must be communicated through advertising that conveys the company’s or brand’s personality.</a:t>
            </a:r>
          </a:p>
          <a:p>
            <a:endParaRPr lang="en-US" altLang="en-US" dirty="0"/>
          </a:p>
        </p:txBody>
      </p:sp>
    </p:spTree>
    <p:extLst>
      <p:ext uri="{BB962C8B-B14F-4D97-AF65-F5344CB8AC3E}">
        <p14:creationId xmlns:p14="http://schemas.microsoft.com/office/powerpoint/2010/main" val="1665894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ln>
            <a:miter lim="800000"/>
            <a:headEnd/>
            <a:tailEnd/>
          </a:ln>
        </p:spPr>
        <p:txBody>
          <a:bodyPr/>
          <a:lstStyle/>
          <a:p>
            <a:fld id="{21369FB5-585D-4FD3-97DB-28D88A2CD41D}" type="slidenum">
              <a:rPr lang="en-US" smtClean="0">
                <a:latin typeface="Calibri" pitchFamily="34" charset="0"/>
                <a:ea typeface="ヒラギノ角ゴ Pro W3"/>
                <a:cs typeface="ヒラギノ角ゴ Pro W3"/>
              </a:rPr>
              <a:pPr/>
              <a:t>11</a:t>
            </a:fld>
            <a:endParaRPr lang="en-US" dirty="0">
              <a:latin typeface="Calibri" pitchFamily="34" charset="0"/>
              <a:ea typeface="ヒラギノ角ゴ Pro W3"/>
              <a:cs typeface="ヒラギノ角ゴ Pro W3"/>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a:lstStyle/>
          <a:p>
            <a:r>
              <a:rPr lang="en-US" sz="1200" b="1" i="0" u="none" strike="noStrike" kern="1200" baseline="0" dirty="0">
                <a:solidFill>
                  <a:schemeClr val="tx1"/>
                </a:solidFill>
                <a:latin typeface="+mn-lt"/>
                <a:ea typeface="+mn-ea"/>
                <a:cs typeface="+mn-cs"/>
              </a:rPr>
              <a:t>Product differentiation: </a:t>
            </a:r>
            <a:r>
              <a:rPr lang="en-US" sz="1200" b="0" i="0" u="none" strike="noStrike" kern="1200" baseline="0" dirty="0">
                <a:solidFill>
                  <a:schemeClr val="tx1"/>
                </a:solidFill>
                <a:latin typeface="+mn-lt"/>
                <a:ea typeface="+mn-ea"/>
                <a:cs typeface="+mn-cs"/>
              </a:rPr>
              <a:t>Premium audio brand Bose promises “better sound through research—an innovative, high-quality listening experience.”</a:t>
            </a:r>
          </a:p>
          <a:p>
            <a:endParaRPr lang="en-US" altLang="en-US" sz="1200" b="0" i="0" u="none" strike="noStrike" kern="1200" baseline="0" dirty="0">
              <a:solidFill>
                <a:schemeClr val="tx1"/>
              </a:solidFill>
              <a:latin typeface="+mn-lt"/>
              <a:ea typeface="+mn-ea"/>
              <a:cs typeface="+mn-cs"/>
            </a:endParaRPr>
          </a:p>
          <a:p>
            <a:r>
              <a:rPr lang="en-US" altLang="en-US" dirty="0"/>
              <a:t>To find points of differentiation, marketers must think through the customer’s entire experience with the company’s product or service. An alert company can find ways to differentiate itself at every customer contact point. </a:t>
            </a:r>
          </a:p>
          <a:p>
            <a:endParaRPr lang="en-US" altLang="en-US" dirty="0"/>
          </a:p>
          <a:p>
            <a:r>
              <a:rPr lang="en-US" altLang="en-US" dirty="0"/>
              <a:t>Through </a:t>
            </a:r>
            <a:r>
              <a:rPr lang="en-US" altLang="en-US" i="1" dirty="0"/>
              <a:t>product differentiation</a:t>
            </a:r>
            <a:r>
              <a:rPr lang="en-US" altLang="en-US" dirty="0"/>
              <a:t>, brands can be differentiated on features, performance, or style and design. Thus, Bose positions its speakers on their striking design and sound characteristics. By gaining the approval of the American Heart Association as an approach to a healthy lifestyle, Subway differentiates itself as the healthy fast-food choice. </a:t>
            </a:r>
          </a:p>
          <a:p>
            <a:endParaRPr lang="en-US" altLang="en-US" dirty="0"/>
          </a:p>
          <a:p>
            <a:r>
              <a:rPr lang="en-US" altLang="en-US" dirty="0"/>
              <a:t>Some companies gain </a:t>
            </a:r>
            <a:r>
              <a:rPr lang="en-US" altLang="en-US" i="1" dirty="0"/>
              <a:t>services differentiation</a:t>
            </a:r>
            <a:r>
              <a:rPr lang="en-US" altLang="en-US" dirty="0"/>
              <a:t> through speedy, convenient, or careful delivery. For example, Jimmy John’s doesn’t just offer fast food;</a:t>
            </a:r>
            <a:r>
              <a:rPr lang="en-US" altLang="en-US" baseline="0" dirty="0"/>
              <a:t> its gourmet sandwiches are “Freaky Fast</a:t>
            </a:r>
            <a:r>
              <a:rPr lang="en-US" altLang="en-US" dirty="0"/>
              <a:t>.”</a:t>
            </a:r>
          </a:p>
          <a:p>
            <a:endParaRPr lang="en-US" altLang="en-US" dirty="0"/>
          </a:p>
          <a:p>
            <a:r>
              <a:rPr lang="en-US" altLang="en-US" dirty="0"/>
              <a:t>Firms that practice </a:t>
            </a:r>
            <a:r>
              <a:rPr lang="en-US" altLang="en-US" i="1" dirty="0"/>
              <a:t>channel differentiation</a:t>
            </a:r>
            <a:r>
              <a:rPr lang="en-US" altLang="en-US" dirty="0"/>
              <a:t> gain competitive advantage through the way they design their channel’s coverage, expertise, and performance. </a:t>
            </a:r>
            <a:r>
              <a:rPr lang="en-US" altLang="en-US" dirty="0" err="1"/>
              <a:t>Amazon.com</a:t>
            </a:r>
            <a:r>
              <a:rPr lang="en-US" altLang="en-US" dirty="0"/>
              <a:t> and GEICO, for example, set themselves apart with their smooth-functioning direct channels.</a:t>
            </a:r>
          </a:p>
          <a:p>
            <a:endParaRPr lang="en-US" altLang="en-US" dirty="0"/>
          </a:p>
          <a:p>
            <a:r>
              <a:rPr lang="en-US" altLang="en-US" dirty="0"/>
              <a:t>Companies can also gain a strong competitive advantage through </a:t>
            </a:r>
            <a:r>
              <a:rPr lang="en-US" altLang="en-US" i="1" dirty="0"/>
              <a:t>people differentiation</a:t>
            </a:r>
            <a:r>
              <a:rPr lang="en-US" altLang="en-US" dirty="0"/>
              <a:t>—hiring and training better people than their competitors do. </a:t>
            </a:r>
          </a:p>
          <a:p>
            <a:endParaRPr lang="en-US" altLang="en-US" dirty="0"/>
          </a:p>
          <a:p>
            <a:r>
              <a:rPr lang="en-US" altLang="en-US" dirty="0"/>
              <a:t>Even when competing offers look the same, buyers may perceive a difference based on company or brand </a:t>
            </a:r>
            <a:r>
              <a:rPr lang="en-US" altLang="en-US" i="1" dirty="0"/>
              <a:t>image differentiation</a:t>
            </a:r>
            <a:r>
              <a:rPr lang="en-US" altLang="en-US" dirty="0"/>
              <a:t>. The chosen symbols, characters, and other image elements a brand chooses must be communicated through advertising that conveys the company’s or brand’s personality.</a:t>
            </a:r>
          </a:p>
          <a:p>
            <a:endParaRPr lang="en-US" altLang="en-US" dirty="0"/>
          </a:p>
        </p:txBody>
      </p:sp>
    </p:spTree>
    <p:extLst>
      <p:ext uri="{BB962C8B-B14F-4D97-AF65-F5344CB8AC3E}">
        <p14:creationId xmlns:p14="http://schemas.microsoft.com/office/powerpoint/2010/main" val="4027405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ln>
            <a:miter lim="800000"/>
            <a:headEnd/>
            <a:tailEnd/>
          </a:ln>
        </p:spPr>
        <p:txBody>
          <a:bodyPr/>
          <a:lstStyle/>
          <a:p>
            <a:fld id="{21369FB5-585D-4FD3-97DB-28D88A2CD41D}" type="slidenum">
              <a:rPr lang="en-US" smtClean="0">
                <a:latin typeface="Calibri" pitchFamily="34" charset="0"/>
                <a:ea typeface="ヒラギノ角ゴ Pro W3"/>
                <a:cs typeface="ヒラギノ角ゴ Pro W3"/>
              </a:rPr>
              <a:pPr/>
              <a:t>12</a:t>
            </a:fld>
            <a:endParaRPr lang="en-US" dirty="0">
              <a:latin typeface="Calibri" pitchFamily="34" charset="0"/>
              <a:ea typeface="ヒラギノ角ゴ Pro W3"/>
              <a:cs typeface="ヒラギノ角ゴ Pro W3"/>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a:lstStyle/>
          <a:p>
            <a:r>
              <a:rPr lang="en-US" sz="1200" b="1" i="0" u="none" strike="noStrike" kern="1200" baseline="0" dirty="0">
                <a:solidFill>
                  <a:schemeClr val="tx1"/>
                </a:solidFill>
                <a:latin typeface="+mn-lt"/>
                <a:ea typeface="+mn-ea"/>
                <a:cs typeface="+mn-cs"/>
              </a:rPr>
              <a:t>Product differentiation: </a:t>
            </a:r>
            <a:r>
              <a:rPr lang="en-US" sz="1200" b="0" i="0" u="none" strike="noStrike" kern="1200" baseline="0" dirty="0">
                <a:solidFill>
                  <a:schemeClr val="tx1"/>
                </a:solidFill>
                <a:latin typeface="+mn-lt"/>
                <a:ea typeface="+mn-ea"/>
                <a:cs typeface="+mn-cs"/>
              </a:rPr>
              <a:t>Premium audio brand Bose promises “better sound through research—an innovative, high-quality listening experience.”</a:t>
            </a:r>
          </a:p>
          <a:p>
            <a:endParaRPr lang="en-US" altLang="en-US" sz="1200" b="0" i="0" u="none" strike="noStrike" kern="1200" baseline="0" dirty="0">
              <a:solidFill>
                <a:schemeClr val="tx1"/>
              </a:solidFill>
              <a:latin typeface="+mn-lt"/>
              <a:ea typeface="+mn-ea"/>
              <a:cs typeface="+mn-cs"/>
            </a:endParaRPr>
          </a:p>
          <a:p>
            <a:r>
              <a:rPr lang="en-US" altLang="en-US" dirty="0"/>
              <a:t>To find points of differentiation, marketers must think through the customer’s entire experience with the company’s product or service. An alert company can find ways to differentiate itself at every customer contact point. </a:t>
            </a:r>
          </a:p>
          <a:p>
            <a:endParaRPr lang="en-US" altLang="en-US" dirty="0"/>
          </a:p>
          <a:p>
            <a:r>
              <a:rPr lang="en-US" altLang="en-US" dirty="0"/>
              <a:t>Through </a:t>
            </a:r>
            <a:r>
              <a:rPr lang="en-US" altLang="en-US" i="1" dirty="0"/>
              <a:t>product differentiation</a:t>
            </a:r>
            <a:r>
              <a:rPr lang="en-US" altLang="en-US" dirty="0"/>
              <a:t>, brands can be differentiated on features, performance, or style and design. Thus, Bose positions its speakers on their striking design and sound characteristics. By gaining the approval of the American Heart Association as an approach to a healthy lifestyle, Subway differentiates itself as the healthy fast-food choice. </a:t>
            </a:r>
          </a:p>
          <a:p>
            <a:endParaRPr lang="en-US" altLang="en-US" dirty="0"/>
          </a:p>
          <a:p>
            <a:r>
              <a:rPr lang="en-US" altLang="en-US" dirty="0"/>
              <a:t>Some companies gain </a:t>
            </a:r>
            <a:r>
              <a:rPr lang="en-US" altLang="en-US" i="1" dirty="0"/>
              <a:t>services differentiation</a:t>
            </a:r>
            <a:r>
              <a:rPr lang="en-US" altLang="en-US" dirty="0"/>
              <a:t> through speedy, convenient, or careful delivery. For example, Jimmy John’s doesn’t just offer fast food;</a:t>
            </a:r>
            <a:r>
              <a:rPr lang="en-US" altLang="en-US" baseline="0" dirty="0"/>
              <a:t> its gourmet sandwiches are “Freaky Fast</a:t>
            </a:r>
            <a:r>
              <a:rPr lang="en-US" altLang="en-US" dirty="0"/>
              <a:t>.”</a:t>
            </a:r>
          </a:p>
          <a:p>
            <a:endParaRPr lang="en-US" altLang="en-US" dirty="0"/>
          </a:p>
          <a:p>
            <a:r>
              <a:rPr lang="en-US" altLang="en-US" dirty="0"/>
              <a:t>Firms that practice </a:t>
            </a:r>
            <a:r>
              <a:rPr lang="en-US" altLang="en-US" i="1" dirty="0"/>
              <a:t>channel differentiation</a:t>
            </a:r>
            <a:r>
              <a:rPr lang="en-US" altLang="en-US" dirty="0"/>
              <a:t> gain competitive advantage through the way they design their channel’s coverage, expertise, and performance. </a:t>
            </a:r>
            <a:r>
              <a:rPr lang="en-US" altLang="en-US" dirty="0" err="1"/>
              <a:t>Amazon.com</a:t>
            </a:r>
            <a:r>
              <a:rPr lang="en-US" altLang="en-US" dirty="0"/>
              <a:t> and GEICO, for example, set themselves apart with their smooth-functioning direct channels.</a:t>
            </a:r>
          </a:p>
          <a:p>
            <a:endParaRPr lang="en-US" altLang="en-US" dirty="0"/>
          </a:p>
          <a:p>
            <a:r>
              <a:rPr lang="en-US" altLang="en-US" dirty="0"/>
              <a:t>Companies can also gain a strong competitive advantage through </a:t>
            </a:r>
            <a:r>
              <a:rPr lang="en-US" altLang="en-US" i="1" dirty="0"/>
              <a:t>people differentiation</a:t>
            </a:r>
            <a:r>
              <a:rPr lang="en-US" altLang="en-US" dirty="0"/>
              <a:t>—hiring and training better people than their competitors do. </a:t>
            </a:r>
          </a:p>
          <a:p>
            <a:endParaRPr lang="en-US" altLang="en-US" dirty="0"/>
          </a:p>
          <a:p>
            <a:r>
              <a:rPr lang="en-US" altLang="en-US" dirty="0"/>
              <a:t>Even when competing offers look the same, buyers may perceive a difference based on company or brand </a:t>
            </a:r>
            <a:r>
              <a:rPr lang="en-US" altLang="en-US" i="1" dirty="0"/>
              <a:t>image differentiation</a:t>
            </a:r>
            <a:r>
              <a:rPr lang="en-US" altLang="en-US" dirty="0"/>
              <a:t>. The chosen symbols, characters, and other image elements a brand chooses must be communicated through advertising that conveys the company’s or brand’s personality.</a:t>
            </a:r>
          </a:p>
          <a:p>
            <a:endParaRPr lang="en-US" altLang="en-US" dirty="0"/>
          </a:p>
        </p:txBody>
      </p:sp>
    </p:spTree>
    <p:extLst>
      <p:ext uri="{BB962C8B-B14F-4D97-AF65-F5344CB8AC3E}">
        <p14:creationId xmlns:p14="http://schemas.microsoft.com/office/powerpoint/2010/main" val="362012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ln>
            <a:miter lim="800000"/>
            <a:headEnd/>
            <a:tailEnd/>
          </a:ln>
        </p:spPr>
        <p:txBody>
          <a:bodyPr/>
          <a:lstStyle/>
          <a:p>
            <a:fld id="{21369FB5-585D-4FD3-97DB-28D88A2CD41D}" type="slidenum">
              <a:rPr lang="en-US" smtClean="0">
                <a:latin typeface="Calibri" pitchFamily="34" charset="0"/>
                <a:ea typeface="ヒラギノ角ゴ Pro W3"/>
                <a:cs typeface="ヒラギノ角ゴ Pro W3"/>
              </a:rPr>
              <a:pPr/>
              <a:t>13</a:t>
            </a:fld>
            <a:endParaRPr lang="en-US" dirty="0">
              <a:latin typeface="Calibri" pitchFamily="34" charset="0"/>
              <a:ea typeface="ヒラギノ角ゴ Pro W3"/>
              <a:cs typeface="ヒラギノ角ゴ Pro W3"/>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a:lstStyle/>
          <a:p>
            <a:r>
              <a:rPr lang="en-US" sz="1200" b="1" i="0" u="none" strike="noStrike" kern="1200" baseline="0" dirty="0">
                <a:solidFill>
                  <a:schemeClr val="tx1"/>
                </a:solidFill>
                <a:latin typeface="+mn-lt"/>
                <a:ea typeface="+mn-ea"/>
                <a:cs typeface="+mn-cs"/>
              </a:rPr>
              <a:t>Product differentiation: </a:t>
            </a:r>
            <a:r>
              <a:rPr lang="en-US" sz="1200" b="0" i="0" u="none" strike="noStrike" kern="1200" baseline="0" dirty="0">
                <a:solidFill>
                  <a:schemeClr val="tx1"/>
                </a:solidFill>
                <a:latin typeface="+mn-lt"/>
                <a:ea typeface="+mn-ea"/>
                <a:cs typeface="+mn-cs"/>
              </a:rPr>
              <a:t>Premium audio brand Bose promises “better sound through research—an innovative, high-quality listening experience.”</a:t>
            </a:r>
          </a:p>
          <a:p>
            <a:endParaRPr lang="en-US" altLang="en-US" sz="1200" b="0" i="0" u="none" strike="noStrike" kern="1200" baseline="0" dirty="0">
              <a:solidFill>
                <a:schemeClr val="tx1"/>
              </a:solidFill>
              <a:latin typeface="+mn-lt"/>
              <a:ea typeface="+mn-ea"/>
              <a:cs typeface="+mn-cs"/>
            </a:endParaRPr>
          </a:p>
          <a:p>
            <a:r>
              <a:rPr lang="en-US" altLang="en-US" dirty="0"/>
              <a:t>To find points of differentiation, marketers must think through the customer’s entire experience with the company’s product or service. An alert company can find ways to differentiate itself at every customer contact point. </a:t>
            </a:r>
          </a:p>
          <a:p>
            <a:endParaRPr lang="en-US" altLang="en-US" dirty="0"/>
          </a:p>
          <a:p>
            <a:r>
              <a:rPr lang="en-US" altLang="en-US" dirty="0"/>
              <a:t>Through </a:t>
            </a:r>
            <a:r>
              <a:rPr lang="en-US" altLang="en-US" i="1" dirty="0"/>
              <a:t>product differentiation</a:t>
            </a:r>
            <a:r>
              <a:rPr lang="en-US" altLang="en-US" dirty="0"/>
              <a:t>, brands can be differentiated on features, performance, or style and design. Thus, Bose positions its speakers on their striking design and sound characteristics. By gaining the approval of the American Heart Association as an approach to a healthy lifestyle, Subway differentiates itself as the healthy fast-food choice. </a:t>
            </a:r>
          </a:p>
          <a:p>
            <a:endParaRPr lang="en-US" altLang="en-US" dirty="0"/>
          </a:p>
          <a:p>
            <a:r>
              <a:rPr lang="en-US" altLang="en-US" dirty="0"/>
              <a:t>Some companies gain </a:t>
            </a:r>
            <a:r>
              <a:rPr lang="en-US" altLang="en-US" i="1" dirty="0"/>
              <a:t>services differentiation</a:t>
            </a:r>
            <a:r>
              <a:rPr lang="en-US" altLang="en-US" dirty="0"/>
              <a:t> through speedy, convenient, or careful delivery. For example, Jimmy John’s doesn’t just offer fast food;</a:t>
            </a:r>
            <a:r>
              <a:rPr lang="en-US" altLang="en-US" baseline="0" dirty="0"/>
              <a:t> its gourmet sandwiches are “Freaky Fast</a:t>
            </a:r>
            <a:r>
              <a:rPr lang="en-US" altLang="en-US" dirty="0"/>
              <a:t>.”</a:t>
            </a:r>
          </a:p>
          <a:p>
            <a:endParaRPr lang="en-US" altLang="en-US" dirty="0"/>
          </a:p>
          <a:p>
            <a:r>
              <a:rPr lang="en-US" altLang="en-US" dirty="0"/>
              <a:t>Firms that practice </a:t>
            </a:r>
            <a:r>
              <a:rPr lang="en-US" altLang="en-US" i="1" dirty="0"/>
              <a:t>channel differentiation</a:t>
            </a:r>
            <a:r>
              <a:rPr lang="en-US" altLang="en-US" dirty="0"/>
              <a:t> gain competitive advantage through the way they design their channel’s coverage, expertise, and performance. </a:t>
            </a:r>
            <a:r>
              <a:rPr lang="en-US" altLang="en-US" dirty="0" err="1"/>
              <a:t>Amazon.com</a:t>
            </a:r>
            <a:r>
              <a:rPr lang="en-US" altLang="en-US" dirty="0"/>
              <a:t> and GEICO, for example, set themselves apart with their smooth-functioning direct channels.</a:t>
            </a:r>
          </a:p>
          <a:p>
            <a:endParaRPr lang="en-US" altLang="en-US" dirty="0"/>
          </a:p>
          <a:p>
            <a:r>
              <a:rPr lang="en-US" altLang="en-US" dirty="0"/>
              <a:t>Companies can also gain a strong competitive advantage through </a:t>
            </a:r>
            <a:r>
              <a:rPr lang="en-US" altLang="en-US" i="1" dirty="0"/>
              <a:t>people differentiation</a:t>
            </a:r>
            <a:r>
              <a:rPr lang="en-US" altLang="en-US" dirty="0"/>
              <a:t>—hiring and training better people than their competitors do. </a:t>
            </a:r>
          </a:p>
          <a:p>
            <a:endParaRPr lang="en-US" altLang="en-US" dirty="0"/>
          </a:p>
          <a:p>
            <a:r>
              <a:rPr lang="en-US" altLang="en-US" dirty="0"/>
              <a:t>Even when competing offers look the same, buyers may perceive a difference based on company or brand </a:t>
            </a:r>
            <a:r>
              <a:rPr lang="en-US" altLang="en-US" i="1" dirty="0"/>
              <a:t>image differentiation</a:t>
            </a:r>
            <a:r>
              <a:rPr lang="en-US" altLang="en-US" dirty="0"/>
              <a:t>. The chosen symbols, characters, and other image elements a brand chooses must be communicated through advertising that conveys the company’s or brand’s personality.</a:t>
            </a:r>
          </a:p>
          <a:p>
            <a:endParaRPr lang="en-US" altLang="en-US" dirty="0"/>
          </a:p>
        </p:txBody>
      </p:sp>
    </p:spTree>
    <p:extLst>
      <p:ext uri="{BB962C8B-B14F-4D97-AF65-F5344CB8AC3E}">
        <p14:creationId xmlns:p14="http://schemas.microsoft.com/office/powerpoint/2010/main" val="2018021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ln>
            <a:miter lim="800000"/>
            <a:headEnd/>
            <a:tailEnd/>
          </a:ln>
        </p:spPr>
        <p:txBody>
          <a:bodyPr/>
          <a:lstStyle/>
          <a:p>
            <a:fld id="{21369FB5-585D-4FD3-97DB-28D88A2CD41D}" type="slidenum">
              <a:rPr lang="en-US" smtClean="0">
                <a:latin typeface="Calibri" pitchFamily="34" charset="0"/>
                <a:ea typeface="ヒラギノ角ゴ Pro W3"/>
                <a:cs typeface="ヒラギノ角ゴ Pro W3"/>
              </a:rPr>
              <a:pPr/>
              <a:t>14</a:t>
            </a:fld>
            <a:endParaRPr lang="en-US" dirty="0">
              <a:latin typeface="Calibri" pitchFamily="34" charset="0"/>
              <a:ea typeface="ヒラギノ角ゴ Pro W3"/>
              <a:cs typeface="ヒラギノ角ゴ Pro W3"/>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a:lstStyle/>
          <a:p>
            <a:r>
              <a:rPr lang="en-US" sz="1200" b="1" i="0" u="none" strike="noStrike" kern="1200" baseline="0" dirty="0">
                <a:solidFill>
                  <a:schemeClr val="tx1"/>
                </a:solidFill>
                <a:latin typeface="+mn-lt"/>
                <a:ea typeface="+mn-ea"/>
                <a:cs typeface="+mn-cs"/>
              </a:rPr>
              <a:t>Product differentiation: </a:t>
            </a:r>
            <a:r>
              <a:rPr lang="en-US" sz="1200" b="0" i="0" u="none" strike="noStrike" kern="1200" baseline="0" dirty="0">
                <a:solidFill>
                  <a:schemeClr val="tx1"/>
                </a:solidFill>
                <a:latin typeface="+mn-lt"/>
                <a:ea typeface="+mn-ea"/>
                <a:cs typeface="+mn-cs"/>
              </a:rPr>
              <a:t>Premium audio brand Bose promises “better sound through research—an innovative, high-quality listening experience.”</a:t>
            </a:r>
          </a:p>
          <a:p>
            <a:endParaRPr lang="en-US" altLang="en-US" sz="1200" b="0" i="0" u="none" strike="noStrike" kern="1200" baseline="0" dirty="0">
              <a:solidFill>
                <a:schemeClr val="tx1"/>
              </a:solidFill>
              <a:latin typeface="+mn-lt"/>
              <a:ea typeface="+mn-ea"/>
              <a:cs typeface="+mn-cs"/>
            </a:endParaRPr>
          </a:p>
          <a:p>
            <a:r>
              <a:rPr lang="en-US" altLang="en-US" dirty="0"/>
              <a:t>To find points of differentiation, marketers must think through the customer’s entire experience with the company’s product or service. An alert company can find ways to differentiate itself at every customer contact point. </a:t>
            </a:r>
          </a:p>
          <a:p>
            <a:endParaRPr lang="en-US" altLang="en-US" dirty="0"/>
          </a:p>
          <a:p>
            <a:r>
              <a:rPr lang="en-US" altLang="en-US" dirty="0"/>
              <a:t>Through </a:t>
            </a:r>
            <a:r>
              <a:rPr lang="en-US" altLang="en-US" i="1" dirty="0"/>
              <a:t>product differentiation</a:t>
            </a:r>
            <a:r>
              <a:rPr lang="en-US" altLang="en-US" dirty="0"/>
              <a:t>, brands can be differentiated on features, performance, or style and design. Thus, Bose positions its speakers on their striking design and sound characteristics. By gaining the approval of the American Heart Association as an approach to a healthy lifestyle, Subway differentiates itself as the healthy fast-food choice. </a:t>
            </a:r>
          </a:p>
          <a:p>
            <a:endParaRPr lang="en-US" altLang="en-US" dirty="0"/>
          </a:p>
          <a:p>
            <a:r>
              <a:rPr lang="en-US" altLang="en-US" dirty="0"/>
              <a:t>Some companies gain </a:t>
            </a:r>
            <a:r>
              <a:rPr lang="en-US" altLang="en-US" i="1" dirty="0"/>
              <a:t>services differentiation</a:t>
            </a:r>
            <a:r>
              <a:rPr lang="en-US" altLang="en-US" dirty="0"/>
              <a:t> through speedy, convenient, or careful delivery. For example, Jimmy John’s doesn’t just offer fast food;</a:t>
            </a:r>
            <a:r>
              <a:rPr lang="en-US" altLang="en-US" baseline="0" dirty="0"/>
              <a:t> its gourmet sandwiches are “Freaky Fast</a:t>
            </a:r>
            <a:r>
              <a:rPr lang="en-US" altLang="en-US" dirty="0"/>
              <a:t>.”</a:t>
            </a:r>
          </a:p>
          <a:p>
            <a:endParaRPr lang="en-US" altLang="en-US" dirty="0"/>
          </a:p>
          <a:p>
            <a:r>
              <a:rPr lang="en-US" altLang="en-US" dirty="0"/>
              <a:t>Firms that practice </a:t>
            </a:r>
            <a:r>
              <a:rPr lang="en-US" altLang="en-US" i="1" dirty="0"/>
              <a:t>channel differentiation</a:t>
            </a:r>
            <a:r>
              <a:rPr lang="en-US" altLang="en-US" dirty="0"/>
              <a:t> gain competitive advantage through the way they design their channel’s coverage, expertise, and performance. </a:t>
            </a:r>
            <a:r>
              <a:rPr lang="en-US" altLang="en-US" dirty="0" err="1"/>
              <a:t>Amazon.com</a:t>
            </a:r>
            <a:r>
              <a:rPr lang="en-US" altLang="en-US" dirty="0"/>
              <a:t> and GEICO, for example, set themselves apart with their smooth-functioning direct channels.</a:t>
            </a:r>
          </a:p>
          <a:p>
            <a:endParaRPr lang="en-US" altLang="en-US" dirty="0"/>
          </a:p>
          <a:p>
            <a:r>
              <a:rPr lang="en-US" altLang="en-US" dirty="0"/>
              <a:t>Companies can also gain a strong competitive advantage through </a:t>
            </a:r>
            <a:r>
              <a:rPr lang="en-US" altLang="en-US" i="1" dirty="0"/>
              <a:t>people differentiation</a:t>
            </a:r>
            <a:r>
              <a:rPr lang="en-US" altLang="en-US" dirty="0"/>
              <a:t>—hiring and training better people than their competitors do. </a:t>
            </a:r>
          </a:p>
          <a:p>
            <a:endParaRPr lang="en-US" altLang="en-US" dirty="0"/>
          </a:p>
          <a:p>
            <a:r>
              <a:rPr lang="en-US" altLang="en-US" dirty="0"/>
              <a:t>Even when competing offers look the same, buyers may perceive a difference based on company or brand </a:t>
            </a:r>
            <a:r>
              <a:rPr lang="en-US" altLang="en-US" i="1" dirty="0"/>
              <a:t>image differentiation</a:t>
            </a:r>
            <a:r>
              <a:rPr lang="en-US" altLang="en-US" dirty="0"/>
              <a:t>. The chosen symbols, characters, and other image elements a brand chooses must be communicated through advertising that conveys the company’s or brand’s personality.</a:t>
            </a:r>
          </a:p>
          <a:p>
            <a:endParaRPr lang="en-US" altLang="en-US" dirty="0"/>
          </a:p>
        </p:txBody>
      </p:sp>
    </p:spTree>
    <p:extLst>
      <p:ext uri="{BB962C8B-B14F-4D97-AF65-F5344CB8AC3E}">
        <p14:creationId xmlns:p14="http://schemas.microsoft.com/office/powerpoint/2010/main" val="2266760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ln>
            <a:miter lim="800000"/>
            <a:headEnd/>
            <a:tailEnd/>
          </a:ln>
        </p:spPr>
        <p:txBody>
          <a:bodyPr/>
          <a:lstStyle/>
          <a:p>
            <a:fld id="{21369FB5-585D-4FD3-97DB-28D88A2CD41D}" type="slidenum">
              <a:rPr lang="en-US" smtClean="0">
                <a:latin typeface="Calibri" pitchFamily="34" charset="0"/>
                <a:ea typeface="ヒラギノ角ゴ Pro W3"/>
                <a:cs typeface="ヒラギノ角ゴ Pro W3"/>
              </a:rPr>
              <a:pPr/>
              <a:t>15</a:t>
            </a:fld>
            <a:endParaRPr lang="en-US" dirty="0">
              <a:latin typeface="Calibri" pitchFamily="34" charset="0"/>
              <a:ea typeface="ヒラギノ角ゴ Pro W3"/>
              <a:cs typeface="ヒラギノ角ゴ Pro W3"/>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a:lstStyle/>
          <a:p>
            <a:r>
              <a:rPr lang="en-US" sz="1200" b="1" i="0" u="none" strike="noStrike" kern="1200" baseline="0" dirty="0">
                <a:solidFill>
                  <a:schemeClr val="tx1"/>
                </a:solidFill>
                <a:latin typeface="+mn-lt"/>
                <a:ea typeface="+mn-ea"/>
                <a:cs typeface="+mn-cs"/>
              </a:rPr>
              <a:t>Product differentiation: </a:t>
            </a:r>
            <a:r>
              <a:rPr lang="en-US" sz="1200" b="0" i="0" u="none" strike="noStrike" kern="1200" baseline="0" dirty="0">
                <a:solidFill>
                  <a:schemeClr val="tx1"/>
                </a:solidFill>
                <a:latin typeface="+mn-lt"/>
                <a:ea typeface="+mn-ea"/>
                <a:cs typeface="+mn-cs"/>
              </a:rPr>
              <a:t>Premium audio brand Bose promises “better sound through research—an innovative, high-quality listening experience.”</a:t>
            </a:r>
          </a:p>
          <a:p>
            <a:endParaRPr lang="en-US" altLang="en-US" sz="1200" b="0" i="0" u="none" strike="noStrike" kern="1200" baseline="0" dirty="0">
              <a:solidFill>
                <a:schemeClr val="tx1"/>
              </a:solidFill>
              <a:latin typeface="+mn-lt"/>
              <a:ea typeface="+mn-ea"/>
              <a:cs typeface="+mn-cs"/>
            </a:endParaRPr>
          </a:p>
          <a:p>
            <a:r>
              <a:rPr lang="en-US" altLang="en-US" dirty="0"/>
              <a:t>To find points of differentiation, marketers must think through the customer’s entire experience with the company’s product or service. An alert company can find ways to differentiate itself at every customer contact point. </a:t>
            </a:r>
          </a:p>
          <a:p>
            <a:endParaRPr lang="en-US" altLang="en-US" dirty="0"/>
          </a:p>
          <a:p>
            <a:r>
              <a:rPr lang="en-US" altLang="en-US" dirty="0"/>
              <a:t>Through </a:t>
            </a:r>
            <a:r>
              <a:rPr lang="en-US" altLang="en-US" i="1" dirty="0"/>
              <a:t>product differentiation</a:t>
            </a:r>
            <a:r>
              <a:rPr lang="en-US" altLang="en-US" dirty="0"/>
              <a:t>, brands can be differentiated on features, performance, or style and design. Thus, Bose positions its speakers on their striking design and sound characteristics. By gaining the approval of the American Heart Association as an approach to a healthy lifestyle, Subway differentiates itself as the healthy fast-food choice. </a:t>
            </a:r>
          </a:p>
          <a:p>
            <a:endParaRPr lang="en-US" altLang="en-US" dirty="0"/>
          </a:p>
          <a:p>
            <a:r>
              <a:rPr lang="en-US" altLang="en-US" dirty="0"/>
              <a:t>Some companies gain </a:t>
            </a:r>
            <a:r>
              <a:rPr lang="en-US" altLang="en-US" i="1" dirty="0"/>
              <a:t>services differentiation</a:t>
            </a:r>
            <a:r>
              <a:rPr lang="en-US" altLang="en-US" dirty="0"/>
              <a:t> through speedy, convenient, or careful delivery. For example, Jimmy John’s doesn’t just offer fast food;</a:t>
            </a:r>
            <a:r>
              <a:rPr lang="en-US" altLang="en-US" baseline="0" dirty="0"/>
              <a:t> its gourmet sandwiches are “Freaky Fast</a:t>
            </a:r>
            <a:r>
              <a:rPr lang="en-US" altLang="en-US" dirty="0"/>
              <a:t>.”</a:t>
            </a:r>
          </a:p>
          <a:p>
            <a:endParaRPr lang="en-US" altLang="en-US" dirty="0"/>
          </a:p>
          <a:p>
            <a:r>
              <a:rPr lang="en-US" altLang="en-US" dirty="0"/>
              <a:t>Firms that practice </a:t>
            </a:r>
            <a:r>
              <a:rPr lang="en-US" altLang="en-US" i="1" dirty="0"/>
              <a:t>channel differentiation</a:t>
            </a:r>
            <a:r>
              <a:rPr lang="en-US" altLang="en-US" dirty="0"/>
              <a:t> gain competitive advantage through the way they design their channel’s coverage, expertise, and performance. </a:t>
            </a:r>
            <a:r>
              <a:rPr lang="en-US" altLang="en-US" dirty="0" err="1"/>
              <a:t>Amazon.com</a:t>
            </a:r>
            <a:r>
              <a:rPr lang="en-US" altLang="en-US" dirty="0"/>
              <a:t> and GEICO, for example, set themselves apart with their smooth-functioning direct channels.</a:t>
            </a:r>
          </a:p>
          <a:p>
            <a:endParaRPr lang="en-US" altLang="en-US" dirty="0"/>
          </a:p>
          <a:p>
            <a:r>
              <a:rPr lang="en-US" altLang="en-US" dirty="0"/>
              <a:t>Companies can also gain a strong competitive advantage through </a:t>
            </a:r>
            <a:r>
              <a:rPr lang="en-US" altLang="en-US" i="1" dirty="0"/>
              <a:t>people differentiation</a:t>
            </a:r>
            <a:r>
              <a:rPr lang="en-US" altLang="en-US" dirty="0"/>
              <a:t>—hiring and training better people than their competitors do. </a:t>
            </a:r>
          </a:p>
          <a:p>
            <a:endParaRPr lang="en-US" altLang="en-US" dirty="0"/>
          </a:p>
          <a:p>
            <a:r>
              <a:rPr lang="en-US" altLang="en-US" dirty="0"/>
              <a:t>Even when competing offers look the same, buyers may perceive a difference based on company or brand </a:t>
            </a:r>
            <a:r>
              <a:rPr lang="en-US" altLang="en-US" i="1" dirty="0"/>
              <a:t>image differentiation</a:t>
            </a:r>
            <a:r>
              <a:rPr lang="en-US" altLang="en-US" dirty="0"/>
              <a:t>. The chosen symbols, characters, and other image elements a brand chooses must be communicated through advertising that conveys the company’s or brand’s personality.</a:t>
            </a:r>
          </a:p>
          <a:p>
            <a:endParaRPr lang="en-US" altLang="en-US" dirty="0"/>
          </a:p>
        </p:txBody>
      </p:sp>
    </p:spTree>
    <p:extLst>
      <p:ext uri="{BB962C8B-B14F-4D97-AF65-F5344CB8AC3E}">
        <p14:creationId xmlns:p14="http://schemas.microsoft.com/office/powerpoint/2010/main" val="3373149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ln>
            <a:miter lim="800000"/>
            <a:headEnd/>
            <a:tailEnd/>
          </a:ln>
        </p:spPr>
        <p:txBody>
          <a:bodyPr/>
          <a:lstStyle/>
          <a:p>
            <a:fld id="{21369FB5-585D-4FD3-97DB-28D88A2CD41D}" type="slidenum">
              <a:rPr lang="en-US" smtClean="0">
                <a:latin typeface="Calibri" pitchFamily="34" charset="0"/>
                <a:ea typeface="ヒラギノ角ゴ Pro W3"/>
                <a:cs typeface="ヒラギノ角ゴ Pro W3"/>
              </a:rPr>
              <a:pPr/>
              <a:t>16</a:t>
            </a:fld>
            <a:endParaRPr lang="en-US" dirty="0">
              <a:latin typeface="Calibri" pitchFamily="34" charset="0"/>
              <a:ea typeface="ヒラギノ角ゴ Pro W3"/>
              <a:cs typeface="ヒラギノ角ゴ Pro W3"/>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a:lstStyle/>
          <a:p>
            <a:r>
              <a:rPr lang="en-US" sz="1200" b="1" i="0" u="none" strike="noStrike" kern="1200" baseline="0" dirty="0">
                <a:solidFill>
                  <a:schemeClr val="tx1"/>
                </a:solidFill>
                <a:latin typeface="+mn-lt"/>
                <a:ea typeface="+mn-ea"/>
                <a:cs typeface="+mn-cs"/>
              </a:rPr>
              <a:t>Product differentiation: </a:t>
            </a:r>
            <a:r>
              <a:rPr lang="en-US" sz="1200" b="0" i="0" u="none" strike="noStrike" kern="1200" baseline="0" dirty="0">
                <a:solidFill>
                  <a:schemeClr val="tx1"/>
                </a:solidFill>
                <a:latin typeface="+mn-lt"/>
                <a:ea typeface="+mn-ea"/>
                <a:cs typeface="+mn-cs"/>
              </a:rPr>
              <a:t>Premium audio brand Bose promises “better sound through research—an innovative, high-quality listening experience.”</a:t>
            </a:r>
          </a:p>
          <a:p>
            <a:endParaRPr lang="en-US" altLang="en-US" sz="1200" b="0" i="0" u="none" strike="noStrike" kern="1200" baseline="0" dirty="0">
              <a:solidFill>
                <a:schemeClr val="tx1"/>
              </a:solidFill>
              <a:latin typeface="+mn-lt"/>
              <a:ea typeface="+mn-ea"/>
              <a:cs typeface="+mn-cs"/>
            </a:endParaRPr>
          </a:p>
          <a:p>
            <a:r>
              <a:rPr lang="en-US" altLang="en-US" dirty="0"/>
              <a:t>To find points of differentiation, marketers must think through the customer’s entire experience with the company’s product or service. An alert company can find ways to differentiate itself at every customer contact point. </a:t>
            </a:r>
          </a:p>
          <a:p>
            <a:endParaRPr lang="en-US" altLang="en-US" dirty="0"/>
          </a:p>
          <a:p>
            <a:r>
              <a:rPr lang="en-US" altLang="en-US" dirty="0"/>
              <a:t>Through </a:t>
            </a:r>
            <a:r>
              <a:rPr lang="en-US" altLang="en-US" i="1" dirty="0"/>
              <a:t>product differentiation</a:t>
            </a:r>
            <a:r>
              <a:rPr lang="en-US" altLang="en-US" dirty="0"/>
              <a:t>, brands can be differentiated on features, performance, or style and design. Thus, Bose positions its speakers on their striking design and sound characteristics. By gaining the approval of the American Heart Association as an approach to a healthy lifestyle, Subway differentiates itself as the healthy fast-food choice. </a:t>
            </a:r>
          </a:p>
          <a:p>
            <a:endParaRPr lang="en-US" altLang="en-US" dirty="0"/>
          </a:p>
          <a:p>
            <a:r>
              <a:rPr lang="en-US" altLang="en-US" dirty="0"/>
              <a:t>Some companies gain </a:t>
            </a:r>
            <a:r>
              <a:rPr lang="en-US" altLang="en-US" i="1" dirty="0"/>
              <a:t>services differentiation</a:t>
            </a:r>
            <a:r>
              <a:rPr lang="en-US" altLang="en-US" dirty="0"/>
              <a:t> through speedy, convenient, or careful delivery. For example, Jimmy John’s doesn’t just offer fast food;</a:t>
            </a:r>
            <a:r>
              <a:rPr lang="en-US" altLang="en-US" baseline="0" dirty="0"/>
              <a:t> its gourmet sandwiches are “Freaky Fast</a:t>
            </a:r>
            <a:r>
              <a:rPr lang="en-US" altLang="en-US" dirty="0"/>
              <a:t>.”</a:t>
            </a:r>
          </a:p>
          <a:p>
            <a:endParaRPr lang="en-US" altLang="en-US" dirty="0"/>
          </a:p>
          <a:p>
            <a:r>
              <a:rPr lang="en-US" altLang="en-US" dirty="0"/>
              <a:t>Firms that practice </a:t>
            </a:r>
            <a:r>
              <a:rPr lang="en-US" altLang="en-US" i="1" dirty="0"/>
              <a:t>channel differentiation</a:t>
            </a:r>
            <a:r>
              <a:rPr lang="en-US" altLang="en-US" dirty="0"/>
              <a:t> gain competitive advantage through the way they design their channel’s coverage, expertise, and performance. </a:t>
            </a:r>
            <a:r>
              <a:rPr lang="en-US" altLang="en-US" dirty="0" err="1"/>
              <a:t>Amazon.com</a:t>
            </a:r>
            <a:r>
              <a:rPr lang="en-US" altLang="en-US" dirty="0"/>
              <a:t> and GEICO, for example, set themselves apart with their smooth-functioning direct channels.</a:t>
            </a:r>
          </a:p>
          <a:p>
            <a:endParaRPr lang="en-US" altLang="en-US" dirty="0"/>
          </a:p>
          <a:p>
            <a:r>
              <a:rPr lang="en-US" altLang="en-US" dirty="0"/>
              <a:t>Companies can also gain a strong competitive advantage through </a:t>
            </a:r>
            <a:r>
              <a:rPr lang="en-US" altLang="en-US" i="1" dirty="0"/>
              <a:t>people differentiation</a:t>
            </a:r>
            <a:r>
              <a:rPr lang="en-US" altLang="en-US" dirty="0"/>
              <a:t>—hiring and training better people than their competitors do. </a:t>
            </a:r>
          </a:p>
          <a:p>
            <a:endParaRPr lang="en-US" altLang="en-US" dirty="0"/>
          </a:p>
          <a:p>
            <a:r>
              <a:rPr lang="en-US" altLang="en-US" dirty="0"/>
              <a:t>Even when competing offers look the same, buyers may perceive a difference based on company or brand </a:t>
            </a:r>
            <a:r>
              <a:rPr lang="en-US" altLang="en-US" i="1" dirty="0"/>
              <a:t>image differentiation</a:t>
            </a:r>
            <a:r>
              <a:rPr lang="en-US" altLang="en-US" dirty="0"/>
              <a:t>. The chosen symbols, characters, and other image elements a brand chooses must be communicated through advertising that conveys the company’s or brand’s personality.</a:t>
            </a:r>
          </a:p>
          <a:p>
            <a:endParaRPr lang="en-US" altLang="en-US" dirty="0"/>
          </a:p>
        </p:txBody>
      </p:sp>
    </p:spTree>
    <p:extLst>
      <p:ext uri="{BB962C8B-B14F-4D97-AF65-F5344CB8AC3E}">
        <p14:creationId xmlns:p14="http://schemas.microsoft.com/office/powerpoint/2010/main" val="2823443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ln>
            <a:miter lim="800000"/>
            <a:headEnd/>
            <a:tailEnd/>
          </a:ln>
        </p:spPr>
        <p:txBody>
          <a:bodyPr/>
          <a:lstStyle/>
          <a:p>
            <a:fld id="{21369FB5-585D-4FD3-97DB-28D88A2CD41D}" type="slidenum">
              <a:rPr lang="en-US" smtClean="0">
                <a:latin typeface="Calibri" pitchFamily="34" charset="0"/>
                <a:ea typeface="ヒラギノ角ゴ Pro W3"/>
                <a:cs typeface="ヒラギノ角ゴ Pro W3"/>
              </a:rPr>
              <a:pPr/>
              <a:t>17</a:t>
            </a:fld>
            <a:endParaRPr lang="en-US" dirty="0">
              <a:latin typeface="Calibri" pitchFamily="34" charset="0"/>
              <a:ea typeface="ヒラギノ角ゴ Pro W3"/>
              <a:cs typeface="ヒラギノ角ゴ Pro W3"/>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a:lstStyle/>
          <a:p>
            <a:r>
              <a:rPr lang="en-US" altLang="en-US" b="1" dirty="0"/>
              <a:t>Discussion Question</a:t>
            </a:r>
          </a:p>
          <a:p>
            <a:r>
              <a:rPr lang="en-US" altLang="en-US" i="1" dirty="0"/>
              <a:t>Are you familiar with GEICO advertisements? If so, what is their positioning?</a:t>
            </a:r>
          </a:p>
          <a:p>
            <a:endParaRPr lang="en-US" altLang="en-US" i="1" dirty="0"/>
          </a:p>
          <a:p>
            <a:r>
              <a:rPr lang="en-US" altLang="en-US" dirty="0"/>
              <a:t>Not all brand differences are meaningful or worthwhile, and each difference has the potential to create company costs as well as customer benefits. A difference is worth establishing to the extent that it satisfies the following criteria:</a:t>
            </a:r>
          </a:p>
          <a:p>
            <a:endParaRPr lang="en-US" altLang="en-US" i="1" dirty="0"/>
          </a:p>
          <a:p>
            <a:r>
              <a:rPr lang="en-US" altLang="en-US" i="1" dirty="0"/>
              <a:t>Important:</a:t>
            </a:r>
            <a:r>
              <a:rPr lang="en-US" altLang="en-US" dirty="0"/>
              <a:t> The difference delivers a highly valued benefit to target buyers.</a:t>
            </a:r>
          </a:p>
          <a:p>
            <a:endParaRPr lang="en-US" altLang="en-US" dirty="0"/>
          </a:p>
          <a:p>
            <a:r>
              <a:rPr lang="en-US" altLang="en-US" i="1" dirty="0"/>
              <a:t>Distinctive:</a:t>
            </a:r>
            <a:r>
              <a:rPr lang="en-US" altLang="en-US" dirty="0"/>
              <a:t> Competitors do not offer the difference, or the company can offer it in a more distinctive way.</a:t>
            </a:r>
          </a:p>
          <a:p>
            <a:endParaRPr lang="en-US" altLang="en-US" i="1" dirty="0"/>
          </a:p>
          <a:p>
            <a:r>
              <a:rPr lang="en-US" altLang="en-US" i="1" dirty="0"/>
              <a:t>Superior:</a:t>
            </a:r>
            <a:r>
              <a:rPr lang="en-US" altLang="en-US" dirty="0"/>
              <a:t> The difference is superior to other ways that customers might obtain the same benefit.</a:t>
            </a:r>
          </a:p>
          <a:p>
            <a:endParaRPr lang="en-US" altLang="en-US" i="1" dirty="0"/>
          </a:p>
          <a:p>
            <a:r>
              <a:rPr lang="en-US" altLang="en-US" i="1" dirty="0"/>
              <a:t>Perceptible:</a:t>
            </a:r>
            <a:r>
              <a:rPr lang="en-US" altLang="en-US" dirty="0"/>
              <a:t> The difference is communicable and visible to buyers.</a:t>
            </a:r>
          </a:p>
          <a:p>
            <a:endParaRPr lang="en-US" altLang="en-US" i="1" dirty="0"/>
          </a:p>
          <a:p>
            <a:r>
              <a:rPr lang="en-US" altLang="en-US" i="1" dirty="0"/>
              <a:t>Preemptive:</a:t>
            </a:r>
            <a:r>
              <a:rPr lang="en-US" altLang="en-US" dirty="0"/>
              <a:t> Competitors cannot easily copy the difference.</a:t>
            </a:r>
          </a:p>
          <a:p>
            <a:endParaRPr lang="en-US" altLang="en-US" i="1" dirty="0"/>
          </a:p>
          <a:p>
            <a:r>
              <a:rPr lang="en-US" altLang="en-US" i="1" dirty="0"/>
              <a:t>Affordable:</a:t>
            </a:r>
            <a:r>
              <a:rPr lang="en-US" altLang="en-US" dirty="0"/>
              <a:t> Buyers can afford to pay for the difference.</a:t>
            </a:r>
          </a:p>
          <a:p>
            <a:endParaRPr lang="en-US" altLang="en-US" i="1" dirty="0"/>
          </a:p>
          <a:p>
            <a:r>
              <a:rPr lang="en-US" altLang="en-US" i="1" dirty="0"/>
              <a:t>Profitable:</a:t>
            </a:r>
            <a:r>
              <a:rPr lang="en-US" altLang="en-US" dirty="0"/>
              <a:t> The company can introduce the difference profitably.</a:t>
            </a:r>
          </a:p>
          <a:p>
            <a:endParaRPr lang="en-US" altLang="en-US" dirty="0"/>
          </a:p>
          <a:p>
            <a:r>
              <a:rPr lang="en-US" altLang="en-US" dirty="0"/>
              <a:t>Many companies have introduced differentiations that failed one or more of these tests. Choosing competitive advantages on which to position a product or service can be difficult, yet such choices may be crucial to success. Choosing the right differentiators can help a brand stand out from the pack of competitors. For example, </a:t>
            </a:r>
            <a:r>
              <a:rPr lang="en-US" sz="1200" kern="1200" dirty="0">
                <a:solidFill>
                  <a:schemeClr val="tx1"/>
                </a:solidFill>
                <a:effectLst/>
                <a:latin typeface="+mn-lt"/>
                <a:ea typeface="+mn-ea"/>
                <a:cs typeface="+mn-cs"/>
              </a:rPr>
              <a:t>when Nokia introduced its </a:t>
            </a:r>
            <a:r>
              <a:rPr lang="en-US" sz="1200" kern="1200" dirty="0" err="1">
                <a:solidFill>
                  <a:schemeClr val="tx1"/>
                </a:solidFill>
                <a:effectLst/>
                <a:latin typeface="+mn-lt"/>
                <a:ea typeface="+mn-ea"/>
                <a:cs typeface="+mn-cs"/>
              </a:rPr>
              <a:t>Lumia</a:t>
            </a:r>
            <a:r>
              <a:rPr lang="en-US" sz="1200" kern="1200" dirty="0">
                <a:solidFill>
                  <a:schemeClr val="tx1"/>
                </a:solidFill>
                <a:effectLst/>
                <a:latin typeface="+mn-lt"/>
                <a:ea typeface="+mn-ea"/>
                <a:cs typeface="+mn-cs"/>
              </a:rPr>
              <a:t> 1020 smartphone, it didn’t position the phone only on attributes shared with competing models, such as user interface and speed. It positioned it as a smartphone with a 41 megapixel camera with a “reinvented zoom” and “full HD video” that fits today’s digital lifestyles.</a:t>
            </a:r>
          </a:p>
          <a:p>
            <a:endParaRPr lang="en-US" altLang="en-US" dirty="0"/>
          </a:p>
        </p:txBody>
      </p:sp>
    </p:spTree>
    <p:extLst>
      <p:ext uri="{BB962C8B-B14F-4D97-AF65-F5344CB8AC3E}">
        <p14:creationId xmlns:p14="http://schemas.microsoft.com/office/powerpoint/2010/main" val="1685640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5FE81-724D-6E2A-691F-3AD0DDD33886}"/>
            </a:ext>
          </a:extLst>
        </p:cNvPr>
        <p:cNvGrpSpPr/>
        <p:nvPr/>
      </p:nvGrpSpPr>
      <p:grpSpPr>
        <a:xfrm>
          <a:off x="0" y="0"/>
          <a:ext cx="0" cy="0"/>
          <a:chOff x="0" y="0"/>
          <a:chExt cx="0" cy="0"/>
        </a:xfrm>
      </p:grpSpPr>
      <p:sp>
        <p:nvSpPr>
          <p:cNvPr id="25601" name="Rectangle 7">
            <a:extLst>
              <a:ext uri="{FF2B5EF4-FFF2-40B4-BE49-F238E27FC236}">
                <a16:creationId xmlns:a16="http://schemas.microsoft.com/office/drawing/2014/main" id="{6CC7EB66-701C-42A8-98BC-7B8F4CA89E24}"/>
              </a:ext>
            </a:extLst>
          </p:cNvPr>
          <p:cNvSpPr>
            <a:spLocks noGrp="1" noChangeArrowheads="1"/>
          </p:cNvSpPr>
          <p:nvPr>
            <p:ph type="sldNum" sz="quarter" idx="5"/>
          </p:nvPr>
        </p:nvSpPr>
        <p:spPr bwMode="auto">
          <a:noFill/>
          <a:ln>
            <a:miter lim="800000"/>
            <a:headEnd/>
            <a:tailEnd/>
          </a:ln>
        </p:spPr>
        <p:txBody>
          <a:bodyPr/>
          <a:lstStyle/>
          <a:p>
            <a:fld id="{21369FB5-585D-4FD3-97DB-28D88A2CD41D}" type="slidenum">
              <a:rPr lang="en-US" smtClean="0">
                <a:latin typeface="Calibri" pitchFamily="34" charset="0"/>
                <a:ea typeface="ヒラギノ角ゴ Pro W3"/>
                <a:cs typeface="ヒラギノ角ゴ Pro W3"/>
              </a:rPr>
              <a:pPr/>
              <a:t>18</a:t>
            </a:fld>
            <a:endParaRPr lang="en-US" dirty="0">
              <a:latin typeface="Calibri" pitchFamily="34" charset="0"/>
              <a:ea typeface="ヒラギノ角ゴ Pro W3"/>
              <a:cs typeface="ヒラギノ角ゴ Pro W3"/>
            </a:endParaRPr>
          </a:p>
        </p:txBody>
      </p:sp>
      <p:sp>
        <p:nvSpPr>
          <p:cNvPr id="25602" name="Rectangle 2">
            <a:extLst>
              <a:ext uri="{FF2B5EF4-FFF2-40B4-BE49-F238E27FC236}">
                <a16:creationId xmlns:a16="http://schemas.microsoft.com/office/drawing/2014/main" id="{E0DA93E7-6E88-4A45-6B24-A164F91AA892}"/>
              </a:ext>
            </a:extLst>
          </p:cNvPr>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a:extLst>
              <a:ext uri="{FF2B5EF4-FFF2-40B4-BE49-F238E27FC236}">
                <a16:creationId xmlns:a16="http://schemas.microsoft.com/office/drawing/2014/main" id="{5CD3099E-3CBA-11A7-C6E6-8E3571782795}"/>
              </a:ext>
            </a:extLst>
          </p:cNvPr>
          <p:cNvSpPr>
            <a:spLocks noGrp="1" noChangeArrowheads="1"/>
          </p:cNvSpPr>
          <p:nvPr>
            <p:ph type="body" idx="1"/>
          </p:nvPr>
        </p:nvSpPr>
        <p:spPr bwMode="auto">
          <a:noFill/>
        </p:spPr>
        <p:txBody>
          <a:bodyPr/>
          <a:lstStyle/>
          <a:p>
            <a:r>
              <a:rPr lang="en-US" altLang="en-US" dirty="0"/>
              <a:t>Firms must differentiate their offers by building a unique bundle of benefits that appeals to a substantial group within the segment. Above all else, a brand’s positioning must serve the needs and preferences of well-defined target markets.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For example, although both Dunkin’ Donuts and Starbucks are coffee and snack shops, they target very different customers, who want very different things from their favorite coffee seller. Starbucks targets more upscale professionals with more high-brow positioning. In contrast, Dunkin’ Donuts targets the “average Joe” with a decidedly more low-brow, “everyman” kind of positioning. Yet each brand succeeds because it creates just the right value proposition for its unique mix of customers</a:t>
            </a:r>
            <a:endParaRPr lang="en-US" altLang="en-US" dirty="0"/>
          </a:p>
          <a:p>
            <a:endParaRPr lang="en-US" altLang="en-US" dirty="0"/>
          </a:p>
        </p:txBody>
      </p:sp>
    </p:spTree>
    <p:extLst>
      <p:ext uri="{BB962C8B-B14F-4D97-AF65-F5344CB8AC3E}">
        <p14:creationId xmlns:p14="http://schemas.microsoft.com/office/powerpoint/2010/main" val="656268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ln>
            <a:miter lim="800000"/>
            <a:headEnd/>
            <a:tailEnd/>
          </a:ln>
        </p:spPr>
        <p:txBody>
          <a:bodyPr/>
          <a:lstStyle/>
          <a:p>
            <a:fld id="{21369FB5-585D-4FD3-97DB-28D88A2CD41D}" type="slidenum">
              <a:rPr lang="en-US" smtClean="0">
                <a:latin typeface="Calibri" pitchFamily="34" charset="0"/>
                <a:ea typeface="ヒラギノ角ゴ Pro W3"/>
                <a:cs typeface="ヒラギノ角ゴ Pro W3"/>
              </a:rPr>
              <a:pPr/>
              <a:t>19</a:t>
            </a:fld>
            <a:endParaRPr lang="en-US" dirty="0">
              <a:latin typeface="Calibri" pitchFamily="34" charset="0"/>
              <a:ea typeface="ヒラギノ角ゴ Pro W3"/>
              <a:cs typeface="ヒラギノ角ゴ Pro W3"/>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a:lstStyle/>
          <a:p>
            <a:r>
              <a:rPr lang="en-US" sz="1200" b="0" i="0" u="none" strike="noStrike" kern="1200" baseline="0" dirty="0">
                <a:solidFill>
                  <a:schemeClr val="tx1"/>
                </a:solidFill>
                <a:latin typeface="+mn-lt"/>
                <a:ea typeface="+mn-ea"/>
                <a:cs typeface="+mn-cs"/>
              </a:rPr>
              <a:t>Positioning: IKEA does more than just sell affordable home furnishings; it’s the “Life improvement store.”</a:t>
            </a:r>
          </a:p>
          <a:p>
            <a:r>
              <a:rPr lang="en-US" sz="1200" b="0" i="0" u="none" strike="noStrike" kern="1200" baseline="0" dirty="0">
                <a:solidFill>
                  <a:schemeClr val="tx1"/>
                </a:solidFill>
                <a:latin typeface="+mn-lt"/>
                <a:ea typeface="+mn-ea"/>
                <a:cs typeface="+mn-cs"/>
              </a:rPr>
              <a:t> </a:t>
            </a:r>
            <a:endParaRPr lang="en-US" altLang="en-US" sz="1200" b="0" i="0" u="none" strike="noStrike" kern="1200" baseline="0" dirty="0">
              <a:solidFill>
                <a:schemeClr val="tx1"/>
              </a:solidFill>
              <a:latin typeface="+mn-lt"/>
              <a:ea typeface="+mn-ea"/>
              <a:cs typeface="+mn-cs"/>
            </a:endParaRPr>
          </a:p>
          <a:p>
            <a:r>
              <a:rPr lang="en-US" altLang="en-US" dirty="0"/>
              <a:t>The company must decide on a </a:t>
            </a:r>
            <a:r>
              <a:rPr lang="en-US" altLang="en-US" i="1" dirty="0"/>
              <a:t>value proposition</a:t>
            </a:r>
            <a:r>
              <a:rPr lang="en-US" altLang="en-US" dirty="0"/>
              <a:t>—how it will create differentiated value for targeted segments and what positions it wants to occupy in those segments. The place the product occupies in consumers’ minds relative to competing products is the position. Products are made in factories, but brands happen in the minds of consumers.</a:t>
            </a:r>
          </a:p>
          <a:p>
            <a:endParaRPr lang="en-US" altLang="en-US" dirty="0"/>
          </a:p>
          <a:p>
            <a:r>
              <a:rPr lang="en-US" altLang="en-US" dirty="0" err="1"/>
              <a:t>Dreft</a:t>
            </a:r>
            <a:r>
              <a:rPr lang="en-US" altLang="en-US" dirty="0"/>
              <a:t> is positioned as the gentle detergent for baby clothes; at IHOP, you “Come hungry. Leave happy.”; at Olive Garden, “When You’re Here, You’re Family.” In the automobile market, the Nissan Versa and Honda Fit are positioned on economy, Mercedes and Cadillac on luxury, and Porsche and BMW on performance. </a:t>
            </a:r>
          </a:p>
          <a:p>
            <a:endParaRPr lang="en-US" altLang="en-US" dirty="0"/>
          </a:p>
          <a:p>
            <a:r>
              <a:rPr lang="en-US" altLang="en-US" dirty="0"/>
              <a:t>To simplify the buying process, consumers organize products, services, and companies into categories and “position” them in their minds. A product’s position is the complex set of perceptions, impressions, and feelings that consumers have for the product compared with competing products.</a:t>
            </a:r>
          </a:p>
          <a:p>
            <a:endParaRPr lang="en-US" altLang="en-US" dirty="0"/>
          </a:p>
          <a:p>
            <a:r>
              <a:rPr lang="en-US" altLang="en-US" dirty="0"/>
              <a:t>Consumers position products with or without the help of marketers. But marketers do not want to leave their products’ positions to chance. They must </a:t>
            </a:r>
            <a:r>
              <a:rPr lang="en-US" altLang="en-US" i="1" dirty="0"/>
              <a:t>plan</a:t>
            </a:r>
            <a:r>
              <a:rPr lang="en-US" altLang="en-US" dirty="0"/>
              <a:t> positions that will give their products the greatest advantage in selected target markets, and they must design marketing mixes to create these planned positions.</a:t>
            </a:r>
          </a:p>
          <a:p>
            <a:endParaRPr lang="en-US" altLang="en-US" dirty="0"/>
          </a:p>
        </p:txBody>
      </p:sp>
    </p:spTree>
    <p:extLst>
      <p:ext uri="{BB962C8B-B14F-4D97-AF65-F5344CB8AC3E}">
        <p14:creationId xmlns:p14="http://schemas.microsoft.com/office/powerpoint/2010/main" val="17235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solidFill>
                <a:srgbClr val="000000"/>
              </a:solidFill>
              <a:cs typeface="Arial" panose="020B0604020202020204" pitchFamily="34" charset="0"/>
              <a:sym typeface="Arial" panose="020B0604020202020204" pitchFamily="34" charset="0"/>
            </a:endParaRPr>
          </a:p>
        </p:txBody>
      </p:sp>
      <p:sp>
        <p:nvSpPr>
          <p:cNvPr id="2458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l">
              <a:spcBef>
                <a:spcPct val="0"/>
              </a:spcBef>
              <a:buSzTx/>
            </a:pPr>
            <a:fld id="{B6AA7723-1386-4A38-B045-2C418B1CBE64}" type="slidenum">
              <a:rPr lang="en-US" altLang="en-US" sz="1400">
                <a:solidFill>
                  <a:srgbClr val="000000"/>
                </a:solidFill>
              </a:rPr>
              <a:pPr algn="l">
                <a:spcBef>
                  <a:spcPct val="0"/>
                </a:spcBef>
                <a:buSzTx/>
              </a:pPr>
              <a:t>2</a:t>
            </a:fld>
            <a:endParaRPr lang="en-US" altLang="en-US" sz="1400">
              <a:solidFill>
                <a:srgbClr val="000000"/>
              </a:solidFill>
            </a:endParaRPr>
          </a:p>
        </p:txBody>
      </p:sp>
    </p:spTree>
    <p:extLst>
      <p:ext uri="{BB962C8B-B14F-4D97-AF65-F5344CB8AC3E}">
        <p14:creationId xmlns:p14="http://schemas.microsoft.com/office/powerpoint/2010/main" val="306221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www.youtube.com</a:t>
            </a:r>
            <a:r>
              <a:rPr lang="en-GB" dirty="0"/>
              <a:t>/</a:t>
            </a:r>
            <a:r>
              <a:rPr lang="en-GB" dirty="0" err="1"/>
              <a:t>watch?v</a:t>
            </a:r>
            <a:r>
              <a:rPr lang="en-GB" dirty="0"/>
              <a:t>=w0EKS2YfLc0</a:t>
            </a:r>
            <a:endParaRPr lang="en-CH" dirty="0"/>
          </a:p>
        </p:txBody>
      </p:sp>
      <p:sp>
        <p:nvSpPr>
          <p:cNvPr id="4" name="Slide Number Placeholder 3"/>
          <p:cNvSpPr>
            <a:spLocks noGrp="1"/>
          </p:cNvSpPr>
          <p:nvPr>
            <p:ph type="sldNum" sz="quarter" idx="5"/>
          </p:nvPr>
        </p:nvSpPr>
        <p:spPr/>
        <p:txBody>
          <a:bodyPr/>
          <a:lstStyle/>
          <a:p>
            <a:fld id="{203B7C37-CB07-3C41-B4FA-C9434B09E8E8}" type="slidenum">
              <a:rPr lang="en-US" smtClean="0"/>
              <a:t>20</a:t>
            </a:fld>
            <a:endParaRPr lang="en-US"/>
          </a:p>
        </p:txBody>
      </p:sp>
    </p:spTree>
    <p:extLst>
      <p:ext uri="{BB962C8B-B14F-4D97-AF65-F5344CB8AC3E}">
        <p14:creationId xmlns:p14="http://schemas.microsoft.com/office/powerpoint/2010/main" val="1042033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ln>
            <a:miter lim="800000"/>
            <a:headEnd/>
            <a:tailEnd/>
          </a:ln>
        </p:spPr>
        <p:txBody>
          <a:bodyPr/>
          <a:lstStyle/>
          <a:p>
            <a:fld id="{21369FB5-585D-4FD3-97DB-28D88A2CD41D}" type="slidenum">
              <a:rPr lang="en-US" smtClean="0">
                <a:latin typeface="Calibri" pitchFamily="34" charset="0"/>
                <a:ea typeface="ヒラギノ角ゴ Pro W3"/>
                <a:cs typeface="ヒラギノ角ゴ Pro W3"/>
              </a:rPr>
              <a:pPr/>
              <a:t>21</a:t>
            </a:fld>
            <a:endParaRPr lang="en-US" dirty="0">
              <a:latin typeface="Calibri" pitchFamily="34" charset="0"/>
              <a:ea typeface="ヒラギノ角ゴ Pro W3"/>
              <a:cs typeface="ヒラギノ角ゴ Pro W3"/>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a:lstStyle/>
          <a:p>
            <a:r>
              <a:rPr lang="en-US" altLang="en-US" dirty="0"/>
              <a:t>In planning their differentiation and positioning strategies, marketers often prepare </a:t>
            </a:r>
            <a:r>
              <a:rPr lang="en-US" altLang="en-US" i="1" dirty="0"/>
              <a:t>perceptual positioning maps. </a:t>
            </a:r>
            <a:r>
              <a:rPr lang="en-US" altLang="en-US" dirty="0"/>
              <a:t>The position of each circle on the map indicates the brand’s perceived positioning on two dimensions: price and orientation (luxury versus performance). The size of each circle indicates the brand’s relative market share.</a:t>
            </a:r>
          </a:p>
        </p:txBody>
      </p:sp>
    </p:spTree>
    <p:extLst>
      <p:ext uri="{BB962C8B-B14F-4D97-AF65-F5344CB8AC3E}">
        <p14:creationId xmlns:p14="http://schemas.microsoft.com/office/powerpoint/2010/main" val="565346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03B7C37-CB07-3C41-B4FA-C9434B09E8E8}" type="slidenum">
              <a:rPr lang="en-US" smtClean="0"/>
              <a:t>25</a:t>
            </a:fld>
            <a:endParaRPr lang="en-US"/>
          </a:p>
        </p:txBody>
      </p:sp>
    </p:spTree>
    <p:extLst>
      <p:ext uri="{BB962C8B-B14F-4D97-AF65-F5344CB8AC3E}">
        <p14:creationId xmlns:p14="http://schemas.microsoft.com/office/powerpoint/2010/main" val="21191809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ln>
            <a:miter lim="800000"/>
            <a:headEnd/>
            <a:tailEnd/>
          </a:ln>
        </p:spPr>
        <p:txBody>
          <a:bodyPr/>
          <a:lstStyle/>
          <a:p>
            <a:fld id="{21369FB5-585D-4FD3-97DB-28D88A2CD41D}" type="slidenum">
              <a:rPr lang="en-US" smtClean="0">
                <a:latin typeface="Calibri" pitchFamily="34" charset="0"/>
                <a:ea typeface="ヒラギノ角ゴ Pro W3"/>
                <a:cs typeface="ヒラギノ角ゴ Pro W3"/>
              </a:rPr>
              <a:pPr/>
              <a:t>26</a:t>
            </a:fld>
            <a:endParaRPr lang="en-US" dirty="0">
              <a:latin typeface="Calibri" pitchFamily="34" charset="0"/>
              <a:ea typeface="ヒラギノ角ゴ Pro W3"/>
              <a:cs typeface="ヒラギノ角ゴ Pro W3"/>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a:lstStyle/>
          <a:p>
            <a:r>
              <a:rPr lang="en-US" altLang="en-US" dirty="0"/>
              <a:t>The full positioning of a brand is called the brand’s </a:t>
            </a:r>
            <a:r>
              <a:rPr lang="en-US" altLang="en-US" b="1" dirty="0"/>
              <a:t>value proposition</a:t>
            </a:r>
            <a:r>
              <a:rPr lang="en-US" altLang="en-US" dirty="0"/>
              <a:t>—the full mix of benefits on which a brand is differentiated and positioned. It is the answer to the customer’s question “Why should I buy your brand?” BMW’s “ultimate driving machine” value proposition hinges on performance but also includes luxury and styling, all for a price that is higher than average but seems fair for this mix of benefits.</a:t>
            </a:r>
          </a:p>
          <a:p>
            <a:endParaRPr lang="en-US" altLang="en-US" dirty="0"/>
          </a:p>
          <a:p>
            <a:r>
              <a:rPr lang="en-US" altLang="en-US" dirty="0"/>
              <a:t>Figure 7.4 shows possible value propositions on which a company might position its products. In the figure, the five green cells represent winning value propositions— differentiation and positioning that gives the company a competitive advantage</a:t>
            </a:r>
          </a:p>
          <a:p>
            <a:endParaRPr lang="en-US" altLang="en-US" b="1" i="1" dirty="0"/>
          </a:p>
          <a:p>
            <a:r>
              <a:rPr lang="en-US" altLang="en-US" b="1" i="0" dirty="0"/>
              <a:t>More for more: </a:t>
            </a:r>
            <a:r>
              <a:rPr lang="en-US" altLang="en-US" b="0" i="0" dirty="0"/>
              <a:t>This</a:t>
            </a:r>
            <a:r>
              <a:rPr lang="en-US" altLang="en-US" b="1" i="0" dirty="0"/>
              <a:t> </a:t>
            </a:r>
            <a:r>
              <a:rPr lang="en-US" altLang="en-US" b="0" i="0" dirty="0"/>
              <a:t>positioning</a:t>
            </a:r>
            <a:r>
              <a:rPr lang="en-US" altLang="en-US" b="0" i="0" baseline="0" dirty="0"/>
              <a:t> involves </a:t>
            </a:r>
            <a:r>
              <a:rPr lang="en-US" altLang="en-US" dirty="0"/>
              <a:t>providing the most upscale product or service and charging a higher price to cover the higher costs. Although </a:t>
            </a:r>
            <a:r>
              <a:rPr lang="en-US" altLang="en-US" i="1" dirty="0"/>
              <a:t>more</a:t>
            </a:r>
            <a:r>
              <a:rPr lang="en-US" altLang="en-US" i="1" baseline="0" dirty="0"/>
              <a:t> </a:t>
            </a:r>
            <a:r>
              <a:rPr lang="en-US" altLang="en-US" i="1" dirty="0"/>
              <a:t>for</a:t>
            </a:r>
            <a:r>
              <a:rPr lang="en-US" altLang="en-US" i="1" baseline="0" dirty="0"/>
              <a:t> </a:t>
            </a:r>
            <a:r>
              <a:rPr lang="en-US" altLang="en-US" i="1" dirty="0"/>
              <a:t>more</a:t>
            </a:r>
            <a:r>
              <a:rPr lang="en-US" altLang="en-US" dirty="0"/>
              <a:t> can be profitable, this strategy can also be vulnerable. It often invites imitators who claim the same quality but at a lower price.</a:t>
            </a:r>
          </a:p>
          <a:p>
            <a:endParaRPr lang="en-US" altLang="en-US" dirty="0"/>
          </a:p>
          <a:p>
            <a:r>
              <a:rPr lang="en-US" altLang="en-US" b="1" dirty="0"/>
              <a:t>More for the same:</a:t>
            </a:r>
            <a:r>
              <a:rPr lang="en-US" altLang="en-US" dirty="0"/>
              <a:t> Companies can attack a competitor’s </a:t>
            </a:r>
            <a:r>
              <a:rPr lang="en-US" altLang="en-US" i="1" dirty="0"/>
              <a:t>more</a:t>
            </a:r>
            <a:r>
              <a:rPr lang="en-US" altLang="en-US" i="1" baseline="0" dirty="0"/>
              <a:t> </a:t>
            </a:r>
            <a:r>
              <a:rPr lang="en-US" altLang="en-US" i="1" dirty="0"/>
              <a:t>for</a:t>
            </a:r>
            <a:r>
              <a:rPr lang="en-US" altLang="en-US" i="1" baseline="0" dirty="0"/>
              <a:t> </a:t>
            </a:r>
            <a:r>
              <a:rPr lang="en-US" altLang="en-US" i="1" dirty="0"/>
              <a:t>more </a:t>
            </a:r>
            <a:r>
              <a:rPr lang="en-US" altLang="en-US" dirty="0"/>
              <a:t>positioning by introducing a brand offering comparable quality at a lower price. For example, Toyota introduced its Lexus line with a </a:t>
            </a:r>
            <a:r>
              <a:rPr lang="en-US" altLang="en-US" i="1" dirty="0"/>
              <a:t>more</a:t>
            </a:r>
            <a:r>
              <a:rPr lang="en-US" altLang="en-US" i="1" baseline="0" dirty="0"/>
              <a:t> </a:t>
            </a:r>
            <a:r>
              <a:rPr lang="en-US" altLang="en-US" i="1" dirty="0"/>
              <a:t>for</a:t>
            </a:r>
            <a:r>
              <a:rPr lang="en-US" altLang="en-US" i="1" baseline="0" dirty="0"/>
              <a:t> </a:t>
            </a:r>
            <a:r>
              <a:rPr lang="en-US" altLang="en-US" i="1" dirty="0"/>
              <a:t>the</a:t>
            </a:r>
            <a:r>
              <a:rPr lang="en-US" altLang="en-US" i="1" baseline="0" dirty="0"/>
              <a:t> </a:t>
            </a:r>
            <a:r>
              <a:rPr lang="en-US" altLang="en-US" i="1" dirty="0"/>
              <a:t>same </a:t>
            </a:r>
            <a:r>
              <a:rPr lang="en-US" altLang="en-US" i="0" dirty="0"/>
              <a:t>value proposition versus Mercedes and BMW.</a:t>
            </a:r>
          </a:p>
          <a:p>
            <a:endParaRPr lang="en-US" altLang="en-US" i="0" dirty="0"/>
          </a:p>
          <a:p>
            <a:r>
              <a:rPr lang="en-US" altLang="en-US" b="1" i="0" dirty="0"/>
              <a:t>The same for less:</a:t>
            </a:r>
            <a:r>
              <a:rPr lang="en-US" altLang="en-US" b="1" i="0" baseline="0" dirty="0"/>
              <a:t> </a:t>
            </a:r>
            <a:r>
              <a:rPr lang="en-US" altLang="en-US" i="0" dirty="0"/>
              <a:t>Offering </a:t>
            </a:r>
            <a:r>
              <a:rPr lang="en-US" altLang="en-US" i="1" dirty="0"/>
              <a:t>the same for less </a:t>
            </a:r>
            <a:r>
              <a:rPr lang="en-US" altLang="en-US" i="0" dirty="0"/>
              <a:t>can be a powerful value proposition—everyone likes a good deal. Discount stores such as </a:t>
            </a:r>
            <a:r>
              <a:rPr lang="en-US" altLang="en-US" i="0" dirty="0" err="1"/>
              <a:t>Walmart</a:t>
            </a:r>
            <a:r>
              <a:rPr lang="en-US" altLang="en-US" i="0" dirty="0"/>
              <a:t> and “category killers” such as Best Buy, </a:t>
            </a:r>
            <a:r>
              <a:rPr lang="en-US" altLang="en-US" i="0" dirty="0" err="1"/>
              <a:t>PetSmart</a:t>
            </a:r>
            <a:r>
              <a:rPr lang="en-US" altLang="en-US" i="0" dirty="0"/>
              <a:t>, David’s Bridal, and DSW Shoes use this positioning. </a:t>
            </a:r>
          </a:p>
          <a:p>
            <a:endParaRPr lang="en-US" altLang="en-US" dirty="0"/>
          </a:p>
          <a:p>
            <a:r>
              <a:rPr lang="en-US" altLang="en-US" b="1" dirty="0"/>
              <a:t>Less for much less:</a:t>
            </a:r>
            <a:r>
              <a:rPr lang="en-US" altLang="en-US" dirty="0"/>
              <a:t> A market almost always exists for products that offer less and therefore cost less. Few people need, want, or can afford “the very best” in everything they buy. In many cases, consumers will gladly settle for less than optimal performance or give up some of the bells and whistles in exchange for a lower price. For example, Family Dollar and Dollar General stores offer more affordable goods at very low prices. </a:t>
            </a:r>
          </a:p>
          <a:p>
            <a:endParaRPr lang="en-US" altLang="en-US" dirty="0"/>
          </a:p>
          <a:p>
            <a:r>
              <a:rPr lang="en-US" altLang="en-US" b="1" dirty="0"/>
              <a:t>More for less:</a:t>
            </a:r>
            <a:r>
              <a:rPr lang="en-US" altLang="en-US" dirty="0"/>
              <a:t> Of course, the winning value proposition would be to offer </a:t>
            </a:r>
            <a:r>
              <a:rPr lang="en-US" altLang="en-US" i="1" dirty="0"/>
              <a:t>more for less</a:t>
            </a:r>
            <a:r>
              <a:rPr lang="en-US" altLang="en-US" i="0" dirty="0"/>
              <a:t>. </a:t>
            </a:r>
            <a:r>
              <a:rPr lang="en-US" altLang="en-US" dirty="0"/>
              <a:t>Many companies claim to do this. And, in the short run, some companies can actually achieve such lofty positions. For example, when it first opened for business, Home Depot had arguably the best product selection, the best service</a:t>
            </a:r>
            <a:r>
              <a:rPr lang="en-US" altLang="en-US" i="0" dirty="0"/>
              <a:t>, and the </a:t>
            </a:r>
            <a:r>
              <a:rPr lang="en-US" altLang="en-US" dirty="0"/>
              <a:t>lowest prices compared to local hardware stores and other home improvement chains. Offering more usually costs more, making it difficult to deliver on the “for</a:t>
            </a:r>
            <a:r>
              <a:rPr lang="en-US" altLang="en-US" baseline="0" dirty="0"/>
              <a:t> </a:t>
            </a:r>
            <a:r>
              <a:rPr lang="en-US" altLang="en-US" dirty="0"/>
              <a:t>less” promise in the long run. </a:t>
            </a:r>
          </a:p>
          <a:p>
            <a:endParaRPr lang="en-US" altLang="en-US" dirty="0"/>
          </a:p>
          <a:p>
            <a:r>
              <a:rPr lang="en-US" altLang="en-US" dirty="0"/>
              <a:t>All said, each brand must adopt a positioning strategy designed to serve the needs and wants of its target markets. </a:t>
            </a:r>
            <a:r>
              <a:rPr lang="en-US" altLang="en-US" i="1" dirty="0"/>
              <a:t>More for more </a:t>
            </a:r>
            <a:r>
              <a:rPr lang="en-US" altLang="en-US" i="0" dirty="0"/>
              <a:t>will draw one target market, </a:t>
            </a:r>
            <a:r>
              <a:rPr lang="en-US" altLang="en-US" i="1" dirty="0"/>
              <a:t>less for much less </a:t>
            </a:r>
            <a:r>
              <a:rPr lang="en-US" altLang="en-US" i="0" dirty="0"/>
              <a:t>will draw another, and so on. Thus, in any market, there is usually room for many different companies, each successfully occupying different positions. The important thing is that each company must develop its own winning positioning strategy, one that makes the company </a:t>
            </a:r>
            <a:r>
              <a:rPr lang="en-US" altLang="en-US" dirty="0"/>
              <a:t>special to its target consumers.</a:t>
            </a:r>
          </a:p>
        </p:txBody>
      </p:sp>
    </p:spTree>
    <p:extLst>
      <p:ext uri="{BB962C8B-B14F-4D97-AF65-F5344CB8AC3E}">
        <p14:creationId xmlns:p14="http://schemas.microsoft.com/office/powerpoint/2010/main" val="7643987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www.youtube.com</a:t>
            </a:r>
            <a:r>
              <a:rPr lang="en-GB" dirty="0"/>
              <a:t>/</a:t>
            </a:r>
            <a:r>
              <a:rPr lang="en-GB" dirty="0" err="1"/>
              <a:t>watch?v</a:t>
            </a:r>
            <a:r>
              <a:rPr lang="en-GB" dirty="0"/>
              <a:t>=wj4H_uvX400</a:t>
            </a:r>
            <a:endParaRPr lang="en-CH" dirty="0"/>
          </a:p>
        </p:txBody>
      </p:sp>
      <p:sp>
        <p:nvSpPr>
          <p:cNvPr id="4" name="Slide Number Placeholder 3"/>
          <p:cNvSpPr>
            <a:spLocks noGrp="1"/>
          </p:cNvSpPr>
          <p:nvPr>
            <p:ph type="sldNum" sz="quarter" idx="5"/>
          </p:nvPr>
        </p:nvSpPr>
        <p:spPr/>
        <p:txBody>
          <a:bodyPr/>
          <a:lstStyle/>
          <a:p>
            <a:fld id="{203B7C37-CB07-3C41-B4FA-C9434B09E8E8}" type="slidenum">
              <a:rPr lang="en-US" smtClean="0"/>
              <a:t>27</a:t>
            </a:fld>
            <a:endParaRPr lang="en-US"/>
          </a:p>
        </p:txBody>
      </p:sp>
    </p:spTree>
    <p:extLst>
      <p:ext uri="{BB962C8B-B14F-4D97-AF65-F5344CB8AC3E}">
        <p14:creationId xmlns:p14="http://schemas.microsoft.com/office/powerpoint/2010/main" val="39087087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B8C9A-6D42-80E3-CEF2-7B90AE048558}"/>
            </a:ext>
          </a:extLst>
        </p:cNvPr>
        <p:cNvGrpSpPr/>
        <p:nvPr/>
      </p:nvGrpSpPr>
      <p:grpSpPr>
        <a:xfrm>
          <a:off x="0" y="0"/>
          <a:ext cx="0" cy="0"/>
          <a:chOff x="0" y="0"/>
          <a:chExt cx="0" cy="0"/>
        </a:xfrm>
      </p:grpSpPr>
      <p:sp>
        <p:nvSpPr>
          <p:cNvPr id="17409" name="Rectangle 7">
            <a:extLst>
              <a:ext uri="{FF2B5EF4-FFF2-40B4-BE49-F238E27FC236}">
                <a16:creationId xmlns:a16="http://schemas.microsoft.com/office/drawing/2014/main" id="{D5C1E516-F9B2-24C3-2553-76CAF0D324BD}"/>
              </a:ext>
            </a:extLst>
          </p:cNvPr>
          <p:cNvSpPr>
            <a:spLocks noGrp="1" noChangeArrowheads="1"/>
          </p:cNvSpPr>
          <p:nvPr>
            <p:ph type="sldNum" sz="quarter" idx="5"/>
          </p:nvPr>
        </p:nvSpPr>
        <p:spPr bwMode="auto">
          <a:noFill/>
          <a:ln>
            <a:miter lim="800000"/>
            <a:headEnd/>
            <a:tailEnd/>
          </a:ln>
        </p:spPr>
        <p:txBody>
          <a:bodyPr/>
          <a:lstStyle/>
          <a:p>
            <a:fld id="{EFB05278-0ACB-4DE5-84A4-C63BC4CA7DEB}" type="slidenum">
              <a:rPr lang="en-US" smtClean="0">
                <a:latin typeface="Calibri" pitchFamily="34" charset="0"/>
                <a:ea typeface="ヒラギノ角ゴ Pro W3"/>
                <a:cs typeface="ヒラギノ角ゴ Pro W3"/>
              </a:rPr>
              <a:pPr/>
              <a:t>28</a:t>
            </a:fld>
            <a:endParaRPr lang="en-US" dirty="0">
              <a:latin typeface="Calibri" pitchFamily="34" charset="0"/>
              <a:ea typeface="ヒラギノ角ゴ Pro W3"/>
              <a:cs typeface="ヒラギノ角ゴ Pro W3"/>
            </a:endParaRPr>
          </a:p>
        </p:txBody>
      </p:sp>
      <p:sp>
        <p:nvSpPr>
          <p:cNvPr id="17410" name="Rectangle 2">
            <a:extLst>
              <a:ext uri="{FF2B5EF4-FFF2-40B4-BE49-F238E27FC236}">
                <a16:creationId xmlns:a16="http://schemas.microsoft.com/office/drawing/2014/main" id="{75F2F7BD-3F3B-14DB-F043-0ACFD6219059}"/>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17411" name="Rectangle 3">
            <a:extLst>
              <a:ext uri="{FF2B5EF4-FFF2-40B4-BE49-F238E27FC236}">
                <a16:creationId xmlns:a16="http://schemas.microsoft.com/office/drawing/2014/main" id="{B5C216ED-EF55-05FF-B5B6-3654DF1CC9FF}"/>
              </a:ext>
            </a:extLst>
          </p:cNvPr>
          <p:cNvSpPr>
            <a:spLocks noGrp="1" noChangeArrowheads="1"/>
          </p:cNvSpPr>
          <p:nvPr>
            <p:ph type="body" idx="1"/>
          </p:nvPr>
        </p:nvSpPr>
        <p:spPr bwMode="auto">
          <a:noFill/>
        </p:spPr>
        <p:txBody>
          <a:bodyPr/>
          <a:lstStyle/>
          <a:p>
            <a:endParaRPr lang="en-US" dirty="0"/>
          </a:p>
        </p:txBody>
      </p:sp>
    </p:spTree>
    <p:extLst>
      <p:ext uri="{BB962C8B-B14F-4D97-AF65-F5344CB8AC3E}">
        <p14:creationId xmlns:p14="http://schemas.microsoft.com/office/powerpoint/2010/main" val="1851035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8CA8E-07F7-13A4-673F-5353D2530DF6}"/>
            </a:ext>
          </a:extLst>
        </p:cNvPr>
        <p:cNvGrpSpPr/>
        <p:nvPr/>
      </p:nvGrpSpPr>
      <p:grpSpPr>
        <a:xfrm>
          <a:off x="0" y="0"/>
          <a:ext cx="0" cy="0"/>
          <a:chOff x="0" y="0"/>
          <a:chExt cx="0" cy="0"/>
        </a:xfrm>
      </p:grpSpPr>
      <p:sp>
        <p:nvSpPr>
          <p:cNvPr id="25601" name="Rectangle 7">
            <a:extLst>
              <a:ext uri="{FF2B5EF4-FFF2-40B4-BE49-F238E27FC236}">
                <a16:creationId xmlns:a16="http://schemas.microsoft.com/office/drawing/2014/main" id="{9839E061-E880-D8EA-B982-F8E2395638A6}"/>
              </a:ext>
            </a:extLst>
          </p:cNvPr>
          <p:cNvSpPr>
            <a:spLocks noGrp="1" noChangeArrowheads="1"/>
          </p:cNvSpPr>
          <p:nvPr>
            <p:ph type="sldNum" sz="quarter" idx="5"/>
          </p:nvPr>
        </p:nvSpPr>
        <p:spPr bwMode="auto">
          <a:noFill/>
          <a:ln>
            <a:miter lim="800000"/>
            <a:headEnd/>
            <a:tailEnd/>
          </a:ln>
        </p:spPr>
        <p:txBody>
          <a:bodyPr/>
          <a:lstStyle/>
          <a:p>
            <a:fld id="{21369FB5-585D-4FD3-97DB-28D88A2CD41D}" type="slidenum">
              <a:rPr lang="en-US" smtClean="0">
                <a:latin typeface="Calibri" pitchFamily="34" charset="0"/>
                <a:ea typeface="ヒラギノ角ゴ Pro W3"/>
                <a:cs typeface="ヒラギノ角ゴ Pro W3"/>
              </a:rPr>
              <a:pPr/>
              <a:t>29</a:t>
            </a:fld>
            <a:endParaRPr lang="en-US" dirty="0">
              <a:latin typeface="Calibri" pitchFamily="34" charset="0"/>
              <a:ea typeface="ヒラギノ角ゴ Pro W3"/>
              <a:cs typeface="ヒラギノ角ゴ Pro W3"/>
            </a:endParaRPr>
          </a:p>
        </p:txBody>
      </p:sp>
      <p:sp>
        <p:nvSpPr>
          <p:cNvPr id="25602" name="Rectangle 2">
            <a:extLst>
              <a:ext uri="{FF2B5EF4-FFF2-40B4-BE49-F238E27FC236}">
                <a16:creationId xmlns:a16="http://schemas.microsoft.com/office/drawing/2014/main" id="{0B3C9D10-D344-8D1C-B0D9-E441AAFA7546}"/>
              </a:ext>
            </a:extLst>
          </p:cNvPr>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a:extLst>
              <a:ext uri="{FF2B5EF4-FFF2-40B4-BE49-F238E27FC236}">
                <a16:creationId xmlns:a16="http://schemas.microsoft.com/office/drawing/2014/main" id="{487D818E-2592-01AC-37CA-A396B19C959A}"/>
              </a:ext>
            </a:extLst>
          </p:cNvPr>
          <p:cNvSpPr>
            <a:spLocks noGrp="1" noChangeArrowheads="1"/>
          </p:cNvSpPr>
          <p:nvPr>
            <p:ph type="body" idx="1"/>
          </p:nvPr>
        </p:nvSpPr>
        <p:spPr bwMode="auto">
          <a:noFill/>
        </p:spPr>
        <p:txBody>
          <a:bodyPr/>
          <a:lstStyle/>
          <a:p>
            <a:r>
              <a:rPr lang="en-US" sz="1200" b="0" i="0" u="none" strike="noStrike" kern="1200" baseline="0" dirty="0">
                <a:solidFill>
                  <a:schemeClr val="tx1"/>
                </a:solidFill>
                <a:latin typeface="+mn-lt"/>
                <a:ea typeface="+mn-ea"/>
                <a:cs typeface="+mn-cs"/>
              </a:rPr>
              <a:t>Positioning: IKEA does more than just sell affordable home furnishings; it’s the “Life improvement store.”</a:t>
            </a:r>
          </a:p>
          <a:p>
            <a:r>
              <a:rPr lang="en-US" sz="1200" b="0" i="0" u="none" strike="noStrike" kern="1200" baseline="0" dirty="0">
                <a:solidFill>
                  <a:schemeClr val="tx1"/>
                </a:solidFill>
                <a:latin typeface="+mn-lt"/>
                <a:ea typeface="+mn-ea"/>
                <a:cs typeface="+mn-cs"/>
              </a:rPr>
              <a:t> </a:t>
            </a:r>
            <a:endParaRPr lang="en-US" altLang="en-US" sz="1200" b="0" i="0" u="none" strike="noStrike" kern="1200" baseline="0" dirty="0">
              <a:solidFill>
                <a:schemeClr val="tx1"/>
              </a:solidFill>
              <a:latin typeface="+mn-lt"/>
              <a:ea typeface="+mn-ea"/>
              <a:cs typeface="+mn-cs"/>
            </a:endParaRPr>
          </a:p>
          <a:p>
            <a:r>
              <a:rPr lang="en-US" altLang="en-US" dirty="0"/>
              <a:t>The company must decide on a </a:t>
            </a:r>
            <a:r>
              <a:rPr lang="en-US" altLang="en-US" i="1" dirty="0"/>
              <a:t>value proposition</a:t>
            </a:r>
            <a:r>
              <a:rPr lang="en-US" altLang="en-US" dirty="0"/>
              <a:t>—how it will create differentiated value for targeted segments and what positions it wants to occupy in those segments. The place the product occupies in consumers’ minds relative to competing products is the position. Products are made in factories, but brands happen in the minds of consumers.</a:t>
            </a:r>
          </a:p>
          <a:p>
            <a:endParaRPr lang="en-US" altLang="en-US" dirty="0"/>
          </a:p>
          <a:p>
            <a:r>
              <a:rPr lang="en-US" altLang="en-US" dirty="0" err="1"/>
              <a:t>Dreft</a:t>
            </a:r>
            <a:r>
              <a:rPr lang="en-US" altLang="en-US" dirty="0"/>
              <a:t> is positioned as the gentle detergent for baby clothes; at IHOP, you “Come hungry. Leave happy.”; at Olive Garden, “When You’re Here, You’re Family.” In the automobile market, the Nissan Versa and Honda Fit are positioned on economy, Mercedes and Cadillac on luxury, and Porsche and BMW on performance. </a:t>
            </a:r>
          </a:p>
          <a:p>
            <a:endParaRPr lang="en-US" altLang="en-US" dirty="0"/>
          </a:p>
          <a:p>
            <a:r>
              <a:rPr lang="en-US" altLang="en-US" dirty="0"/>
              <a:t>To simplify the buying process, consumers organize products, services, and companies into categories and “position” them in their minds. A product’s position is the complex set of perceptions, impressions, and feelings that consumers have for the product compared with competing products.</a:t>
            </a:r>
          </a:p>
          <a:p>
            <a:endParaRPr lang="en-US" altLang="en-US" dirty="0"/>
          </a:p>
          <a:p>
            <a:r>
              <a:rPr lang="en-US" altLang="en-US" dirty="0"/>
              <a:t>Consumers position products with or without the help of marketers. But marketers do not want to leave their products’ positions to chance. They must </a:t>
            </a:r>
            <a:r>
              <a:rPr lang="en-US" altLang="en-US" i="1" dirty="0"/>
              <a:t>plan</a:t>
            </a:r>
            <a:r>
              <a:rPr lang="en-US" altLang="en-US" dirty="0"/>
              <a:t> positions that will give their products the greatest advantage in selected target markets, and they must design marketing mixes to create these planned positions.</a:t>
            </a:r>
          </a:p>
          <a:p>
            <a:endParaRPr lang="en-US" altLang="en-US" dirty="0"/>
          </a:p>
        </p:txBody>
      </p:sp>
    </p:spTree>
    <p:extLst>
      <p:ext uri="{BB962C8B-B14F-4D97-AF65-F5344CB8AC3E}">
        <p14:creationId xmlns:p14="http://schemas.microsoft.com/office/powerpoint/2010/main" val="23690242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ln>
            <a:miter lim="800000"/>
            <a:headEnd/>
            <a:tailEnd/>
          </a:ln>
        </p:spPr>
        <p:txBody>
          <a:bodyPr/>
          <a:lstStyle/>
          <a:p>
            <a:fld id="{21369FB5-585D-4FD3-97DB-28D88A2CD41D}" type="slidenum">
              <a:rPr lang="en-US" smtClean="0">
                <a:latin typeface="Calibri" pitchFamily="34" charset="0"/>
                <a:ea typeface="ヒラギノ角ゴ Pro W3"/>
                <a:cs typeface="ヒラギノ角ゴ Pro W3"/>
              </a:rPr>
              <a:pPr/>
              <a:t>30</a:t>
            </a:fld>
            <a:endParaRPr lang="en-US" dirty="0">
              <a:latin typeface="Calibri" pitchFamily="34" charset="0"/>
              <a:ea typeface="ヒラギノ角ゴ Pro W3"/>
              <a:cs typeface="ヒラギノ角ゴ Pro W3"/>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a:lstStyle/>
          <a:p>
            <a:r>
              <a:rPr lang="en-US" sz="1200" b="0" i="0" u="none" strike="noStrike" kern="1200" baseline="0" dirty="0">
                <a:solidFill>
                  <a:schemeClr val="tx1"/>
                </a:solidFill>
                <a:latin typeface="+mn-lt"/>
                <a:ea typeface="+mn-ea"/>
                <a:cs typeface="+mn-cs"/>
              </a:rPr>
              <a:t>Positioning: IKEA does more than just sell affordable home furnishings; it’s the “Life improvement store.”</a:t>
            </a:r>
          </a:p>
          <a:p>
            <a:r>
              <a:rPr lang="en-US" sz="1200" b="0" i="0" u="none" strike="noStrike" kern="1200" baseline="0" dirty="0">
                <a:solidFill>
                  <a:schemeClr val="tx1"/>
                </a:solidFill>
                <a:latin typeface="+mn-lt"/>
                <a:ea typeface="+mn-ea"/>
                <a:cs typeface="+mn-cs"/>
              </a:rPr>
              <a:t> </a:t>
            </a:r>
            <a:endParaRPr lang="en-US" altLang="en-US" sz="1200" b="0" i="0" u="none" strike="noStrike" kern="1200" baseline="0" dirty="0">
              <a:solidFill>
                <a:schemeClr val="tx1"/>
              </a:solidFill>
              <a:latin typeface="+mn-lt"/>
              <a:ea typeface="+mn-ea"/>
              <a:cs typeface="+mn-cs"/>
            </a:endParaRPr>
          </a:p>
          <a:p>
            <a:r>
              <a:rPr lang="en-US" altLang="en-US" dirty="0"/>
              <a:t>The company must decide on a </a:t>
            </a:r>
            <a:r>
              <a:rPr lang="en-US" altLang="en-US" i="1" dirty="0"/>
              <a:t>value proposition</a:t>
            </a:r>
            <a:r>
              <a:rPr lang="en-US" altLang="en-US" dirty="0"/>
              <a:t>—how it will create differentiated value for targeted segments and what positions it wants to occupy in those segments. The place the product occupies in consumers’ minds relative to competing products is the position. Products are made in factories, but brands happen in the minds of consumers.</a:t>
            </a:r>
          </a:p>
          <a:p>
            <a:endParaRPr lang="en-US" altLang="en-US" dirty="0"/>
          </a:p>
          <a:p>
            <a:r>
              <a:rPr lang="en-US" altLang="en-US" dirty="0" err="1"/>
              <a:t>Dreft</a:t>
            </a:r>
            <a:r>
              <a:rPr lang="en-US" altLang="en-US" dirty="0"/>
              <a:t> is positioned as the gentle detergent for baby clothes; at IHOP, you “Come hungry. Leave happy.”; at Olive Garden, “When You’re Here, You’re Family.” In the automobile market, the Nissan Versa and Honda Fit are positioned on economy, Mercedes and Cadillac on luxury, and Porsche and BMW on performance. </a:t>
            </a:r>
          </a:p>
          <a:p>
            <a:endParaRPr lang="en-US" altLang="en-US" dirty="0"/>
          </a:p>
          <a:p>
            <a:r>
              <a:rPr lang="en-US" altLang="en-US" dirty="0"/>
              <a:t>To simplify the buying process, consumers organize products, services, and companies into categories and “position” them in their minds. A product’s position is the complex set of perceptions, impressions, and feelings that consumers have for the product compared with competing products.</a:t>
            </a:r>
          </a:p>
          <a:p>
            <a:endParaRPr lang="en-US" altLang="en-US" dirty="0"/>
          </a:p>
          <a:p>
            <a:r>
              <a:rPr lang="en-US" altLang="en-US" dirty="0"/>
              <a:t>Consumers position products with or without the help of marketers. But marketers do not want to leave their products’ positions to chance. They must </a:t>
            </a:r>
            <a:r>
              <a:rPr lang="en-US" altLang="en-US" i="1" dirty="0"/>
              <a:t>plan</a:t>
            </a:r>
            <a:r>
              <a:rPr lang="en-US" altLang="en-US" dirty="0"/>
              <a:t> positions that will give their products the greatest advantage in selected target markets, and they must design marketing mixes to create these planned positions.</a:t>
            </a:r>
          </a:p>
          <a:p>
            <a:endParaRPr lang="en-US" altLang="en-US" dirty="0"/>
          </a:p>
        </p:txBody>
      </p:sp>
    </p:spTree>
    <p:extLst>
      <p:ext uri="{BB962C8B-B14F-4D97-AF65-F5344CB8AC3E}">
        <p14:creationId xmlns:p14="http://schemas.microsoft.com/office/powerpoint/2010/main" val="22174842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ln>
            <a:miter lim="800000"/>
            <a:headEnd/>
            <a:tailEnd/>
          </a:ln>
        </p:spPr>
        <p:txBody>
          <a:bodyPr/>
          <a:lstStyle/>
          <a:p>
            <a:fld id="{21369FB5-585D-4FD3-97DB-28D88A2CD41D}" type="slidenum">
              <a:rPr lang="en-US" smtClean="0">
                <a:latin typeface="Calibri" pitchFamily="34" charset="0"/>
                <a:ea typeface="ヒラギノ角ゴ Pro W3"/>
                <a:cs typeface="ヒラギノ角ゴ Pro W3"/>
              </a:rPr>
              <a:pPr/>
              <a:t>31</a:t>
            </a:fld>
            <a:endParaRPr lang="en-US" dirty="0">
              <a:latin typeface="Calibri" pitchFamily="34" charset="0"/>
              <a:ea typeface="ヒラギノ角ゴ Pro W3"/>
              <a:cs typeface="ヒラギノ角ゴ Pro W3"/>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a:lstStyle/>
          <a:p>
            <a:r>
              <a:rPr lang="en-US" altLang="en-US" dirty="0"/>
              <a:t>The</a:t>
            </a:r>
            <a:r>
              <a:rPr lang="en-US" altLang="en-US" baseline="0" dirty="0"/>
              <a:t> c</a:t>
            </a:r>
            <a:r>
              <a:rPr lang="en-US" altLang="en-US" dirty="0"/>
              <a:t>ompany and brand positioning should be summed up in a </a:t>
            </a:r>
            <a:r>
              <a:rPr lang="en-US" altLang="en-US" b="1" dirty="0"/>
              <a:t>positioning statement</a:t>
            </a:r>
            <a:r>
              <a:rPr lang="en-US" altLang="en-US" dirty="0"/>
              <a:t>. An example</a:t>
            </a:r>
            <a:r>
              <a:rPr lang="en-US" altLang="en-US" baseline="0" dirty="0"/>
              <a:t> using the above form is shown on the next slide.</a:t>
            </a:r>
          </a:p>
          <a:p>
            <a:endParaRPr lang="en-US" altLang="en-US" baseline="0" dirty="0"/>
          </a:p>
          <a:p>
            <a:r>
              <a:rPr lang="en-US" altLang="en-US" dirty="0"/>
              <a:t>The case for the brand’s superiority is made on its points of difference. For example, the U.S. Postal Service ships packages just like UPS and FedEx, but it differentiates its priority mail from competitors with convenient, low-price, flat-rate shipping boxes and envelopes. “If it fits, it ships,” promises USPS.  </a:t>
            </a:r>
          </a:p>
        </p:txBody>
      </p:sp>
    </p:spTree>
    <p:extLst>
      <p:ext uri="{BB962C8B-B14F-4D97-AF65-F5344CB8AC3E}">
        <p14:creationId xmlns:p14="http://schemas.microsoft.com/office/powerpoint/2010/main" val="13358717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ln>
            <a:miter lim="800000"/>
            <a:headEnd/>
            <a:tailEnd/>
          </a:ln>
        </p:spPr>
        <p:txBody>
          <a:bodyPr/>
          <a:lstStyle/>
          <a:p>
            <a:fld id="{21369FB5-585D-4FD3-97DB-28D88A2CD41D}" type="slidenum">
              <a:rPr lang="en-US" smtClean="0">
                <a:latin typeface="Calibri" pitchFamily="34" charset="0"/>
                <a:ea typeface="ヒラギノ角ゴ Pro W3"/>
                <a:cs typeface="ヒラギノ角ゴ Pro W3"/>
              </a:rPr>
              <a:pPr/>
              <a:t>32</a:t>
            </a:fld>
            <a:endParaRPr lang="en-US" dirty="0">
              <a:latin typeface="Calibri" pitchFamily="34" charset="0"/>
              <a:ea typeface="ヒラギノ角ゴ Pro W3"/>
              <a:cs typeface="ヒラギノ角ゴ Pro W3"/>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a:lstStyle/>
          <a:p>
            <a:r>
              <a:rPr lang="en-US" altLang="en-US" dirty="0"/>
              <a:t>Here is a</a:t>
            </a:r>
            <a:r>
              <a:rPr lang="en-US" altLang="en-US" baseline="0" dirty="0"/>
              <a:t> positioning statement</a:t>
            </a:r>
            <a:r>
              <a:rPr lang="en-US" altLang="en-US" dirty="0"/>
              <a:t> example using the popular digital information management application, </a:t>
            </a:r>
            <a:r>
              <a:rPr lang="en-US" altLang="en-US" dirty="0" err="1"/>
              <a:t>Evernote</a:t>
            </a:r>
            <a:r>
              <a:rPr lang="en-US" altLang="en-US" dirty="0"/>
              <a:t>: “To busy </a:t>
            </a:r>
            <a:r>
              <a:rPr lang="en-US" altLang="en-US" dirty="0" err="1"/>
              <a:t>multitaskers</a:t>
            </a:r>
            <a:r>
              <a:rPr lang="en-US" altLang="en-US" dirty="0"/>
              <a:t> who need help remembering things, </a:t>
            </a:r>
            <a:r>
              <a:rPr lang="en-US" altLang="en-US" dirty="0" err="1"/>
              <a:t>Evernote</a:t>
            </a:r>
            <a:r>
              <a:rPr lang="en-US" altLang="en-US" dirty="0"/>
              <a:t> is a digital content management application that makes it easy to capture and remember moments and ideas from your everyday life using your computer, phone, tablet, and the Web.”</a:t>
            </a:r>
          </a:p>
          <a:p>
            <a:endParaRPr lang="en-US" altLang="en-US" dirty="0"/>
          </a:p>
          <a:p>
            <a:r>
              <a:rPr lang="en-US" altLang="en-US" dirty="0"/>
              <a:t>Note that the positioning statement first states the product’s membership in a category (digital content management application) and then shows its point of difference from other members of the category (easily capture moments and ideas and remember them later). </a:t>
            </a:r>
            <a:r>
              <a:rPr lang="en-US" altLang="en-US" dirty="0" err="1"/>
              <a:t>Evernote</a:t>
            </a:r>
            <a:r>
              <a:rPr lang="en-US" altLang="en-US" dirty="0"/>
              <a:t> helps you “remember everything” by letting you take notes, capture photos, create to-do lists, and record voice reminders, and then makes them easy to find and access using any device, anywhere—at home, at work, or on the go.</a:t>
            </a:r>
          </a:p>
        </p:txBody>
      </p:sp>
    </p:spTree>
    <p:extLst>
      <p:ext uri="{BB962C8B-B14F-4D97-AF65-F5344CB8AC3E}">
        <p14:creationId xmlns:p14="http://schemas.microsoft.com/office/powerpoint/2010/main" val="3903662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bwMode="auto">
          <a:noFill/>
          <a:ln>
            <a:miter lim="800000"/>
            <a:headEnd/>
            <a:tailEnd/>
          </a:ln>
        </p:spPr>
        <p:txBody>
          <a:bodyPr/>
          <a:lstStyle/>
          <a:p>
            <a:fld id="{EFB05278-0ACB-4DE5-84A4-C63BC4CA7DEB}" type="slidenum">
              <a:rPr lang="en-US" smtClean="0">
                <a:latin typeface="Calibri" pitchFamily="34" charset="0"/>
                <a:ea typeface="ヒラギノ角ゴ Pro W3"/>
                <a:cs typeface="ヒラギノ角ゴ Pro W3"/>
              </a:rPr>
              <a:pPr/>
              <a:t>3</a:t>
            </a:fld>
            <a:endParaRPr lang="en-US" dirty="0">
              <a:latin typeface="Calibri" pitchFamily="34" charset="0"/>
              <a:ea typeface="ヒラギノ角ゴ Pro W3"/>
              <a:cs typeface="ヒラギノ角ゴ Pro W3"/>
            </a:endParaRPr>
          </a:p>
        </p:txBody>
      </p:sp>
      <p:sp>
        <p:nvSpPr>
          <p:cNvPr id="174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11" name="Rectangle 3"/>
          <p:cNvSpPr>
            <a:spLocks noGrp="1" noChangeArrowheads="1"/>
          </p:cNvSpPr>
          <p:nvPr>
            <p:ph type="body" idx="1"/>
          </p:nvPr>
        </p:nvSpPr>
        <p:spPr bwMode="auto">
          <a:noFill/>
        </p:spPr>
        <p:txBody>
          <a:bodyPr/>
          <a:lstStyle/>
          <a:p>
            <a:endParaRPr lang="en-US" dirty="0"/>
          </a:p>
        </p:txBody>
      </p:sp>
    </p:spTree>
    <p:extLst>
      <p:ext uri="{BB962C8B-B14F-4D97-AF65-F5344CB8AC3E}">
        <p14:creationId xmlns:p14="http://schemas.microsoft.com/office/powerpoint/2010/main" val="14166177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ln>
            <a:miter lim="800000"/>
            <a:headEnd/>
            <a:tailEnd/>
          </a:ln>
        </p:spPr>
        <p:txBody>
          <a:bodyPr/>
          <a:lstStyle/>
          <a:p>
            <a:fld id="{21369FB5-585D-4FD3-97DB-28D88A2CD41D}" type="slidenum">
              <a:rPr lang="en-US" smtClean="0">
                <a:latin typeface="Calibri" pitchFamily="34" charset="0"/>
                <a:ea typeface="ヒラギノ角ゴ Pro W3"/>
                <a:cs typeface="ヒラギノ角ゴ Pro W3"/>
              </a:rPr>
              <a:pPr/>
              <a:t>34</a:t>
            </a:fld>
            <a:endParaRPr lang="en-US" dirty="0">
              <a:latin typeface="Calibri" pitchFamily="34" charset="0"/>
              <a:ea typeface="ヒラギノ角ゴ Pro W3"/>
              <a:cs typeface="ヒラギノ角ゴ Pro W3"/>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a:lstStyle/>
          <a:p>
            <a:r>
              <a:rPr lang="en-US" altLang="en-US" dirty="0"/>
              <a:t>Here is a</a:t>
            </a:r>
            <a:r>
              <a:rPr lang="en-US" altLang="en-US" baseline="0" dirty="0"/>
              <a:t> positioning statement</a:t>
            </a:r>
            <a:r>
              <a:rPr lang="en-US" altLang="en-US" dirty="0"/>
              <a:t> example using the popular digital information management application, </a:t>
            </a:r>
            <a:r>
              <a:rPr lang="en-US" altLang="en-US" dirty="0" err="1"/>
              <a:t>Evernote</a:t>
            </a:r>
            <a:r>
              <a:rPr lang="en-US" altLang="en-US" dirty="0"/>
              <a:t>: “To busy </a:t>
            </a:r>
            <a:r>
              <a:rPr lang="en-US" altLang="en-US" dirty="0" err="1"/>
              <a:t>multitaskers</a:t>
            </a:r>
            <a:r>
              <a:rPr lang="en-US" altLang="en-US" dirty="0"/>
              <a:t> who need help remembering things, </a:t>
            </a:r>
            <a:r>
              <a:rPr lang="en-US" altLang="en-US" dirty="0" err="1"/>
              <a:t>Evernote</a:t>
            </a:r>
            <a:r>
              <a:rPr lang="en-US" altLang="en-US" dirty="0"/>
              <a:t> is a digital content management application that makes it easy to capture and remember moments and ideas from your everyday life using your computer, phone, tablet, and the Web.”</a:t>
            </a:r>
          </a:p>
          <a:p>
            <a:endParaRPr lang="en-US" altLang="en-US" dirty="0"/>
          </a:p>
          <a:p>
            <a:r>
              <a:rPr lang="en-US" altLang="en-US" dirty="0"/>
              <a:t>Note that the positioning statement first states the product’s membership in a category (digital content management application) and then shows its point of difference from other members of the category (easily capture moments and ideas and remember them later). </a:t>
            </a:r>
            <a:r>
              <a:rPr lang="en-US" altLang="en-US" dirty="0" err="1"/>
              <a:t>Evernote</a:t>
            </a:r>
            <a:r>
              <a:rPr lang="en-US" altLang="en-US" dirty="0"/>
              <a:t> helps you “remember everything” by letting you take notes, capture photos, create to-do lists, and record voice reminders, and then makes them easy to find and access using any device, anywhere—at home, at work, or on the go.</a:t>
            </a:r>
          </a:p>
        </p:txBody>
      </p:sp>
    </p:spTree>
    <p:extLst>
      <p:ext uri="{BB962C8B-B14F-4D97-AF65-F5344CB8AC3E}">
        <p14:creationId xmlns:p14="http://schemas.microsoft.com/office/powerpoint/2010/main" val="21306348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ln>
            <a:miter lim="800000"/>
            <a:headEnd/>
            <a:tailEnd/>
          </a:ln>
        </p:spPr>
        <p:txBody>
          <a:bodyPr/>
          <a:lstStyle/>
          <a:p>
            <a:fld id="{21369FB5-585D-4FD3-97DB-28D88A2CD41D}" type="slidenum">
              <a:rPr lang="en-US" smtClean="0">
                <a:latin typeface="Calibri" pitchFamily="34" charset="0"/>
                <a:ea typeface="ヒラギノ角ゴ Pro W3"/>
                <a:cs typeface="ヒラギノ角ゴ Pro W3"/>
              </a:rPr>
              <a:pPr/>
              <a:t>35</a:t>
            </a:fld>
            <a:endParaRPr lang="en-US" dirty="0">
              <a:latin typeface="Calibri" pitchFamily="34" charset="0"/>
              <a:ea typeface="ヒラギノ角ゴ Pro W3"/>
              <a:cs typeface="ヒラギノ角ゴ Pro W3"/>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a:lstStyle/>
          <a:p>
            <a:r>
              <a:rPr lang="en-US" altLang="en-US" dirty="0"/>
              <a:t>Here is a</a:t>
            </a:r>
            <a:r>
              <a:rPr lang="en-US" altLang="en-US" baseline="0" dirty="0"/>
              <a:t> positioning statement</a:t>
            </a:r>
            <a:r>
              <a:rPr lang="en-US" altLang="en-US" dirty="0"/>
              <a:t> example using the popular digital information management application, </a:t>
            </a:r>
            <a:r>
              <a:rPr lang="en-US" altLang="en-US" dirty="0" err="1"/>
              <a:t>Evernote</a:t>
            </a:r>
            <a:r>
              <a:rPr lang="en-US" altLang="en-US" dirty="0"/>
              <a:t>: “To busy </a:t>
            </a:r>
            <a:r>
              <a:rPr lang="en-US" altLang="en-US" dirty="0" err="1"/>
              <a:t>multitaskers</a:t>
            </a:r>
            <a:r>
              <a:rPr lang="en-US" altLang="en-US" dirty="0"/>
              <a:t> who need help remembering things, </a:t>
            </a:r>
            <a:r>
              <a:rPr lang="en-US" altLang="en-US" dirty="0" err="1"/>
              <a:t>Evernote</a:t>
            </a:r>
            <a:r>
              <a:rPr lang="en-US" altLang="en-US" dirty="0"/>
              <a:t> is a digital content management application that makes it easy to capture and remember moments and ideas from your everyday life using your computer, phone, tablet, and the Web.”</a:t>
            </a:r>
          </a:p>
          <a:p>
            <a:endParaRPr lang="en-US" altLang="en-US" dirty="0"/>
          </a:p>
          <a:p>
            <a:r>
              <a:rPr lang="en-US" altLang="en-US" dirty="0"/>
              <a:t>Note that the positioning statement first states the product’s membership in a category (digital content management application) and then shows its point of difference from other members of the category (easily capture moments and ideas and remember them later). </a:t>
            </a:r>
            <a:r>
              <a:rPr lang="en-US" altLang="en-US" dirty="0" err="1"/>
              <a:t>Evernote</a:t>
            </a:r>
            <a:r>
              <a:rPr lang="en-US" altLang="en-US" dirty="0"/>
              <a:t> helps you “remember everything” by letting you take notes, capture photos, create to-do lists, and record voice reminders, and then makes them easy to find and access using any device, anywhere—at home, at work, or on the go.</a:t>
            </a:r>
          </a:p>
        </p:txBody>
      </p:sp>
    </p:spTree>
    <p:extLst>
      <p:ext uri="{BB962C8B-B14F-4D97-AF65-F5344CB8AC3E}">
        <p14:creationId xmlns:p14="http://schemas.microsoft.com/office/powerpoint/2010/main" val="592376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ln>
            <a:miter lim="800000"/>
            <a:headEnd/>
            <a:tailEnd/>
          </a:ln>
        </p:spPr>
        <p:txBody>
          <a:bodyPr/>
          <a:lstStyle/>
          <a:p>
            <a:fld id="{21369FB5-585D-4FD3-97DB-28D88A2CD41D}" type="slidenum">
              <a:rPr lang="en-US" smtClean="0">
                <a:latin typeface="Calibri" pitchFamily="34" charset="0"/>
                <a:ea typeface="ヒラギノ角ゴ Pro W3"/>
                <a:cs typeface="ヒラギノ角ゴ Pro W3"/>
              </a:rPr>
              <a:pPr/>
              <a:t>36</a:t>
            </a:fld>
            <a:endParaRPr lang="en-US" dirty="0">
              <a:latin typeface="Calibri" pitchFamily="34" charset="0"/>
              <a:ea typeface="ヒラギノ角ゴ Pro W3"/>
              <a:cs typeface="ヒラギノ角ゴ Pro W3"/>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a:lstStyle/>
          <a:p>
            <a:pPr>
              <a:defRPr/>
            </a:pPr>
            <a:r>
              <a:rPr lang="en-US" dirty="0">
                <a:ea typeface="ＭＳ Ｐゴシック" charset="-128"/>
              </a:rPr>
              <a:t>Once it has chosen a position, the company must take strong steps to deliver and communicate the desired position to its target consumers. All the company’s marketing mix efforts must support the positioning strategy. Positioning the company calls for concrete action, not just talk. If the company decides to build a position on better quality and service, it must first </a:t>
            </a:r>
            <a:r>
              <a:rPr lang="en-US" i="1" dirty="0">
                <a:ea typeface="ＭＳ Ｐゴシック" charset="-128"/>
              </a:rPr>
              <a:t>deliver</a:t>
            </a:r>
            <a:r>
              <a:rPr lang="en-US" dirty="0">
                <a:ea typeface="ＭＳ Ｐゴシック" charset="-128"/>
              </a:rPr>
              <a:t> that position. </a:t>
            </a:r>
          </a:p>
          <a:p>
            <a:pPr>
              <a:defRPr/>
            </a:pPr>
            <a:endParaRPr lang="en-US" dirty="0">
              <a:ea typeface="ＭＳ Ｐゴシック" charset="-128"/>
            </a:endParaRPr>
          </a:p>
          <a:p>
            <a:pPr>
              <a:defRPr/>
            </a:pPr>
            <a:r>
              <a:rPr lang="en-US" dirty="0">
                <a:ea typeface="ＭＳ Ｐゴシック" charset="-128"/>
              </a:rPr>
              <a:t>Companies must closely monitor and adapt the position over time to match changes in consumer needs and competitors’ strategies. However, the company should avoid abrupt changes that might confuse consumers, and should evolve gradually as it adapts to the ever-changing marketing environment.</a:t>
            </a:r>
            <a:r>
              <a:rPr lang="en-US" cap="all" dirty="0">
                <a:ea typeface="ＭＳ Ｐゴシック" charset="-128"/>
              </a:rPr>
              <a:t> </a:t>
            </a:r>
            <a:endParaRPr lang="en-US" dirty="0">
              <a:ea typeface="ＭＳ Ｐゴシック" charset="-128"/>
            </a:endParaRPr>
          </a:p>
        </p:txBody>
      </p:sp>
    </p:spTree>
    <p:extLst>
      <p:ext uri="{BB962C8B-B14F-4D97-AF65-F5344CB8AC3E}">
        <p14:creationId xmlns:p14="http://schemas.microsoft.com/office/powerpoint/2010/main" val="30791440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03B7C37-CB07-3C41-B4FA-C9434B09E8E8}" type="slidenum">
              <a:rPr lang="en-US" smtClean="0"/>
              <a:t>38</a:t>
            </a:fld>
            <a:endParaRPr lang="en-US"/>
          </a:p>
        </p:txBody>
      </p:sp>
    </p:spTree>
    <p:extLst>
      <p:ext uri="{BB962C8B-B14F-4D97-AF65-F5344CB8AC3E}">
        <p14:creationId xmlns:p14="http://schemas.microsoft.com/office/powerpoint/2010/main" val="18558094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03B7C37-CB07-3C41-B4FA-C9434B09E8E8}" type="slidenum">
              <a:rPr lang="en-US" smtClean="0"/>
              <a:t>39</a:t>
            </a:fld>
            <a:endParaRPr lang="en-US"/>
          </a:p>
        </p:txBody>
      </p:sp>
    </p:spTree>
    <p:extLst>
      <p:ext uri="{BB962C8B-B14F-4D97-AF65-F5344CB8AC3E}">
        <p14:creationId xmlns:p14="http://schemas.microsoft.com/office/powerpoint/2010/main" val="28244003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D790C4E-208C-4EA8-B211-17683D5D150E}" type="slidenum">
              <a:rPr lang="en-GB" smtClean="0"/>
              <a:t>40</a:t>
            </a:fld>
            <a:endParaRPr lang="en-GB"/>
          </a:p>
        </p:txBody>
      </p:sp>
    </p:spTree>
    <p:extLst>
      <p:ext uri="{BB962C8B-B14F-4D97-AF65-F5344CB8AC3E}">
        <p14:creationId xmlns:p14="http://schemas.microsoft.com/office/powerpoint/2010/main" val="35205192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competitive advantages are</a:t>
            </a:r>
            <a:r>
              <a:rPr lang="en-US" baseline="0" dirty="0"/>
              <a:t> about:</a:t>
            </a:r>
          </a:p>
          <a:p>
            <a:endParaRPr lang="en-US" baseline="0" dirty="0"/>
          </a:p>
          <a:p>
            <a:pPr marL="228600" indent="-228600">
              <a:buAutoNum type="arabicPeriod"/>
            </a:pPr>
            <a:r>
              <a:rPr lang="en-US" baseline="0" dirty="0"/>
              <a:t>Superior product performance: professional, versatile, mixable, enabling unlimited possibilities. They can be used by anyone but, just like a formula 1 driver will get the most out of a racing car, a skilled stylist will get the most out of our products.</a:t>
            </a:r>
          </a:p>
          <a:p>
            <a:pPr marL="228600" indent="-228600">
              <a:buAutoNum type="arabicPeriod"/>
            </a:pPr>
            <a:r>
              <a:rPr lang="en-US" baseline="0" dirty="0"/>
              <a:t>Artistry and creativity: Sebastian is recognized as the master of the blade and offers education at a high level. Sebastian also inspires the industry via experimenting and creating new hair textures and techniques and very avant-garde looks on stage.</a:t>
            </a:r>
          </a:p>
          <a:p>
            <a:pPr marL="228600" indent="-228600">
              <a:buAutoNum type="arabicPeriod"/>
            </a:pPr>
            <a:r>
              <a:rPr lang="en-US" baseline="0" dirty="0"/>
              <a:t>A passionate tribe: Sebastian is a real LOVE BRAND amongst the community of followers. Some stylists have been with the brand since its very beginning and would never leave it. A Sebastian stylist is easily recognizable, at an event, you just see a “sea of black”. The tribe shares a common thirst for learning and elevating their skills and a passion for creativity. They want their creativity be recognized by their peers and Sebastian’s community offers them a platform to do so.</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3CE4A9-2D26-4AF3-972A-9E0284FC9A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5995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3CE4A9-2D26-4AF3-972A-9E0284FC9A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8180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3CE4A9-2D26-4AF3-972A-9E0284FC9A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543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03B7C37-CB07-3C41-B4FA-C9434B09E8E8}" type="slidenum">
              <a:rPr lang="en-US" smtClean="0"/>
              <a:t>44</a:t>
            </a:fld>
            <a:endParaRPr lang="en-US"/>
          </a:p>
        </p:txBody>
      </p:sp>
    </p:spTree>
    <p:extLst>
      <p:ext uri="{BB962C8B-B14F-4D97-AF65-F5344CB8AC3E}">
        <p14:creationId xmlns:p14="http://schemas.microsoft.com/office/powerpoint/2010/main" val="481719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3B7C37-CB07-3C41-B4FA-C9434B09E8E8}" type="slidenum">
              <a:rPr lang="en-US" smtClean="0"/>
              <a:t>4</a:t>
            </a:fld>
            <a:endParaRPr lang="en-US"/>
          </a:p>
        </p:txBody>
      </p:sp>
    </p:spTree>
    <p:extLst>
      <p:ext uri="{BB962C8B-B14F-4D97-AF65-F5344CB8AC3E}">
        <p14:creationId xmlns:p14="http://schemas.microsoft.com/office/powerpoint/2010/main" val="9342603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bwMode="auto">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B05278-0ACB-4DE5-84A4-C63BC4CA7DEB}" type="slidenum">
              <a:rPr kumimoji="0" lang="en-US" sz="1200" b="0" i="0" u="none" strike="noStrike" kern="1200" cap="none" spc="0" normalizeH="0" baseline="0" noProof="0" smtClean="0">
                <a:ln>
                  <a:noFill/>
                </a:ln>
                <a:solidFill>
                  <a:prstClr val="black"/>
                </a:solidFill>
                <a:effectLst/>
                <a:uLnTx/>
                <a:uFillTx/>
                <a:latin typeface="Calibri" pitchFamily="34" charset="0"/>
                <a:ea typeface="ヒラギノ角ゴ Pro W3"/>
                <a:cs typeface="ヒラギノ角ゴ Pro W3"/>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itchFamily="34" charset="0"/>
              <a:ea typeface="ヒラギノ角ゴ Pro W3"/>
              <a:cs typeface="ヒラギノ角ゴ Pro W3"/>
            </a:endParaRPr>
          </a:p>
        </p:txBody>
      </p:sp>
      <p:sp>
        <p:nvSpPr>
          <p:cNvPr id="174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11" name="Rectangle 3"/>
          <p:cNvSpPr>
            <a:spLocks noGrp="1" noChangeArrowheads="1"/>
          </p:cNvSpPr>
          <p:nvPr>
            <p:ph type="body" idx="1"/>
          </p:nvPr>
        </p:nvSpPr>
        <p:spPr bwMode="auto">
          <a:noFill/>
        </p:spPr>
        <p:txBody>
          <a:bodyPr/>
          <a:lstStyle/>
          <a:p>
            <a:endParaRPr lang="en-US" dirty="0"/>
          </a:p>
        </p:txBody>
      </p:sp>
    </p:spTree>
    <p:extLst>
      <p:ext uri="{BB962C8B-B14F-4D97-AF65-F5344CB8AC3E}">
        <p14:creationId xmlns:p14="http://schemas.microsoft.com/office/powerpoint/2010/main" val="11836705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3B7C37-CB07-3C41-B4FA-C9434B09E8E8}" type="slidenum">
              <a:rPr lang="en-US" smtClean="0"/>
              <a:t>46</a:t>
            </a:fld>
            <a:endParaRPr lang="en-US"/>
          </a:p>
        </p:txBody>
      </p:sp>
    </p:spTree>
    <p:extLst>
      <p:ext uri="{BB962C8B-B14F-4D97-AF65-F5344CB8AC3E}">
        <p14:creationId xmlns:p14="http://schemas.microsoft.com/office/powerpoint/2010/main" val="3395769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ln>
            <a:miter lim="800000"/>
            <a:headEnd/>
            <a:tailEnd/>
          </a:ln>
        </p:spPr>
        <p:txBody>
          <a:bodyPr/>
          <a:lstStyle/>
          <a:p>
            <a:fld id="{21369FB5-585D-4FD3-97DB-28D88A2CD41D}" type="slidenum">
              <a:rPr lang="en-US" smtClean="0">
                <a:latin typeface="Calibri" pitchFamily="34" charset="0"/>
                <a:ea typeface="ヒラギノ角ゴ Pro W3"/>
                <a:cs typeface="ヒラギノ角ゴ Pro W3"/>
              </a:rPr>
              <a:pPr/>
              <a:t>5</a:t>
            </a:fld>
            <a:endParaRPr lang="en-US" dirty="0">
              <a:latin typeface="Calibri" pitchFamily="34" charset="0"/>
              <a:ea typeface="ヒラギノ角ゴ Pro W3"/>
              <a:cs typeface="ヒラギノ角ゴ Pro W3"/>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Companies today recognize that they cannot appeal to all buyers in the marketplace—or at least not to all buyers in the same way. They must design customer-driven marketing strategies that build the right relationships with the right customers.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a:p>
          <a:p>
            <a:r>
              <a:rPr lang="en-US" altLang="en-US" dirty="0"/>
              <a:t>Thus, most companies have moved away from mass marketing and toward </a:t>
            </a:r>
            <a:r>
              <a:rPr lang="en-US" altLang="en-US" i="1" dirty="0"/>
              <a:t>target marketing:</a:t>
            </a:r>
            <a:r>
              <a:rPr lang="en-US" altLang="en-US" dirty="0"/>
              <a:t> identifying market segments, selecting one or more of them, and developing products and marketing programs tailored to each.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Figure 7.1 shows the four major steps in designing </a:t>
            </a:r>
            <a:r>
              <a:rPr lang="en-US" altLang="en-US" dirty="0"/>
              <a:t>a customer-driven marketing strategy:</a:t>
            </a:r>
          </a:p>
          <a:p>
            <a:endParaRPr lang="en-US" altLang="en-US" dirty="0"/>
          </a:p>
          <a:p>
            <a:pPr marL="171450" indent="-171450">
              <a:buFont typeface="Arial" panose="020B0604020202020204" pitchFamily="34" charset="0"/>
              <a:buChar char="•"/>
            </a:pPr>
            <a:r>
              <a:rPr lang="en-US" altLang="en-US" b="0" dirty="0"/>
              <a:t>Segmentation </a:t>
            </a:r>
          </a:p>
          <a:p>
            <a:pPr marL="171450" indent="-171450">
              <a:buFont typeface="Arial" panose="020B0604020202020204" pitchFamily="34" charset="0"/>
              <a:buChar char="•"/>
            </a:pPr>
            <a:r>
              <a:rPr lang="en-US" altLang="en-US" b="0" dirty="0"/>
              <a:t>Targeting</a:t>
            </a:r>
          </a:p>
          <a:p>
            <a:pPr marL="171450" indent="-171450">
              <a:buFont typeface="Arial" panose="020B0604020202020204" pitchFamily="34" charset="0"/>
              <a:buChar char="•"/>
            </a:pPr>
            <a:r>
              <a:rPr lang="en-US" altLang="en-US" b="0" dirty="0"/>
              <a:t>Differentiation</a:t>
            </a:r>
          </a:p>
          <a:p>
            <a:pPr marL="171450" indent="-171450">
              <a:buFont typeface="Arial" panose="020B0604020202020204" pitchFamily="34" charset="0"/>
              <a:buChar char="•"/>
            </a:pPr>
            <a:r>
              <a:rPr lang="en-US" altLang="en-US" b="0" dirty="0"/>
              <a:t>Positioning </a:t>
            </a:r>
          </a:p>
          <a:p>
            <a:endParaRPr lang="en-US" altLang="en-US" dirty="0"/>
          </a:p>
          <a:p>
            <a:r>
              <a:rPr lang="en-US" altLang="en-US" dirty="0"/>
              <a:t>We will discuss each of these steps in turn.</a:t>
            </a:r>
          </a:p>
        </p:txBody>
      </p:sp>
    </p:spTree>
    <p:extLst>
      <p:ext uri="{BB962C8B-B14F-4D97-AF65-F5344CB8AC3E}">
        <p14:creationId xmlns:p14="http://schemas.microsoft.com/office/powerpoint/2010/main" val="722599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B885D-E357-B8CC-AFF8-468BE5AE7127}"/>
            </a:ext>
          </a:extLst>
        </p:cNvPr>
        <p:cNvGrpSpPr/>
        <p:nvPr/>
      </p:nvGrpSpPr>
      <p:grpSpPr>
        <a:xfrm>
          <a:off x="0" y="0"/>
          <a:ext cx="0" cy="0"/>
          <a:chOff x="0" y="0"/>
          <a:chExt cx="0" cy="0"/>
        </a:xfrm>
      </p:grpSpPr>
      <p:sp>
        <p:nvSpPr>
          <p:cNvPr id="17409" name="Rectangle 7">
            <a:extLst>
              <a:ext uri="{FF2B5EF4-FFF2-40B4-BE49-F238E27FC236}">
                <a16:creationId xmlns:a16="http://schemas.microsoft.com/office/drawing/2014/main" id="{05B9040D-5C1C-4220-08EF-8838B99213AE}"/>
              </a:ext>
            </a:extLst>
          </p:cNvPr>
          <p:cNvSpPr>
            <a:spLocks noGrp="1" noChangeArrowheads="1"/>
          </p:cNvSpPr>
          <p:nvPr>
            <p:ph type="sldNum" sz="quarter" idx="5"/>
          </p:nvPr>
        </p:nvSpPr>
        <p:spPr bwMode="auto">
          <a:noFill/>
          <a:ln>
            <a:miter lim="800000"/>
            <a:headEnd/>
            <a:tailEnd/>
          </a:ln>
        </p:spPr>
        <p:txBody>
          <a:bodyPr/>
          <a:lstStyle/>
          <a:p>
            <a:fld id="{EFB05278-0ACB-4DE5-84A4-C63BC4CA7DEB}" type="slidenum">
              <a:rPr lang="en-US" smtClean="0">
                <a:latin typeface="Calibri" pitchFamily="34" charset="0"/>
                <a:ea typeface="ヒラギノ角ゴ Pro W3"/>
                <a:cs typeface="ヒラギノ角ゴ Pro W3"/>
              </a:rPr>
              <a:pPr/>
              <a:t>6</a:t>
            </a:fld>
            <a:endParaRPr lang="en-US" dirty="0">
              <a:latin typeface="Calibri" pitchFamily="34" charset="0"/>
              <a:ea typeface="ヒラギノ角ゴ Pro W3"/>
              <a:cs typeface="ヒラギノ角ゴ Pro W3"/>
            </a:endParaRPr>
          </a:p>
        </p:txBody>
      </p:sp>
      <p:sp>
        <p:nvSpPr>
          <p:cNvPr id="17410" name="Rectangle 2">
            <a:extLst>
              <a:ext uri="{FF2B5EF4-FFF2-40B4-BE49-F238E27FC236}">
                <a16:creationId xmlns:a16="http://schemas.microsoft.com/office/drawing/2014/main" id="{79C72D19-9C8A-E6F2-879E-3F50606518B3}"/>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17411" name="Rectangle 3">
            <a:extLst>
              <a:ext uri="{FF2B5EF4-FFF2-40B4-BE49-F238E27FC236}">
                <a16:creationId xmlns:a16="http://schemas.microsoft.com/office/drawing/2014/main" id="{A576E839-08B8-57A4-5409-0B2B4E5CEB90}"/>
              </a:ext>
            </a:extLst>
          </p:cNvPr>
          <p:cNvSpPr>
            <a:spLocks noGrp="1" noChangeArrowheads="1"/>
          </p:cNvSpPr>
          <p:nvPr>
            <p:ph type="body" idx="1"/>
          </p:nvPr>
        </p:nvSpPr>
        <p:spPr bwMode="auto">
          <a:noFill/>
        </p:spPr>
        <p:txBody>
          <a:bodyPr/>
          <a:lstStyle/>
          <a:p>
            <a:endParaRPr lang="en-US" dirty="0"/>
          </a:p>
        </p:txBody>
      </p:sp>
    </p:spTree>
    <p:extLst>
      <p:ext uri="{BB962C8B-B14F-4D97-AF65-F5344CB8AC3E}">
        <p14:creationId xmlns:p14="http://schemas.microsoft.com/office/powerpoint/2010/main" val="2698839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ln>
            <a:miter lim="800000"/>
            <a:headEnd/>
            <a:tailEnd/>
          </a:ln>
        </p:spPr>
        <p:txBody>
          <a:bodyPr/>
          <a:lstStyle/>
          <a:p>
            <a:fld id="{21369FB5-585D-4FD3-97DB-28D88A2CD41D}" type="slidenum">
              <a:rPr lang="en-US" smtClean="0">
                <a:latin typeface="Calibri" pitchFamily="34" charset="0"/>
                <a:ea typeface="ヒラギノ角ゴ Pro W3"/>
                <a:cs typeface="ヒラギノ角ゴ Pro W3"/>
              </a:rPr>
              <a:pPr/>
              <a:t>7</a:t>
            </a:fld>
            <a:endParaRPr lang="en-US" dirty="0">
              <a:latin typeface="Calibri" pitchFamily="34" charset="0"/>
              <a:ea typeface="ヒラギノ角ゴ Pro W3"/>
              <a:cs typeface="ヒラギノ角ゴ Pro W3"/>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a:lstStyle/>
          <a:p>
            <a:r>
              <a:rPr lang="en-US" altLang="en-US" dirty="0"/>
              <a:t>Firms must differentiate their offers by building a unique bundle of benefits that appeals to a substantial group within the segment. Above all else, a brand’s positioning must serve the needs and preferences of well-defined target markets.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For example, although both Dunkin’ Donuts and Starbucks are coffee and snack shops, they target very different customers, who want very different things from their favorite coffee seller. Starbucks targets more upscale professionals with more high-brow positioning. In contrast, Dunkin’ Donuts targets the “average Joe” with a decidedly more low-brow, “everyman” kind of positioning. Yet each brand succeeds because it creates just the right value proposition for its unique mix of customers</a:t>
            </a:r>
            <a:endParaRPr lang="en-US" altLang="en-US" dirty="0"/>
          </a:p>
          <a:p>
            <a:endParaRPr lang="en-US" altLang="en-US" dirty="0"/>
          </a:p>
        </p:txBody>
      </p:sp>
    </p:spTree>
    <p:extLst>
      <p:ext uri="{BB962C8B-B14F-4D97-AF65-F5344CB8AC3E}">
        <p14:creationId xmlns:p14="http://schemas.microsoft.com/office/powerpoint/2010/main" val="3124695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ln>
            <a:miter lim="800000"/>
            <a:headEnd/>
            <a:tailEnd/>
          </a:ln>
        </p:spPr>
        <p:txBody>
          <a:bodyPr/>
          <a:lstStyle/>
          <a:p>
            <a:fld id="{21369FB5-585D-4FD3-97DB-28D88A2CD41D}" type="slidenum">
              <a:rPr lang="en-US" smtClean="0">
                <a:latin typeface="Calibri" pitchFamily="34" charset="0"/>
                <a:ea typeface="ヒラギノ角ゴ Pro W3"/>
                <a:cs typeface="ヒラギノ角ゴ Pro W3"/>
              </a:rPr>
              <a:pPr/>
              <a:t>8</a:t>
            </a:fld>
            <a:endParaRPr lang="en-US" dirty="0">
              <a:latin typeface="Calibri" pitchFamily="34" charset="0"/>
              <a:ea typeface="ヒラギノ角ゴ Pro W3"/>
              <a:cs typeface="ヒラギノ角ゴ Pro W3"/>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a:lstStyle/>
          <a:p>
            <a:r>
              <a:rPr lang="en-US" altLang="en-US" dirty="0"/>
              <a:t>Demographic factors are the most popular bases for segmenting customer groups. One reason is that consumer needs, wants, and usage rates often vary closely with demographic variables. Demographic variables are easier to measure than most other types of variables. </a:t>
            </a:r>
          </a:p>
          <a:p>
            <a:endParaRPr lang="en-US" altLang="en-US" dirty="0"/>
          </a:p>
          <a:p>
            <a:r>
              <a:rPr lang="en-US" altLang="en-US" dirty="0"/>
              <a:t>Even when marketers first define segments using other bases, such as benefits sought or behavior, they must know a segment’s demographic characteristics to assess the size of the target market and reach it efficiently.</a:t>
            </a:r>
          </a:p>
        </p:txBody>
      </p:sp>
    </p:spTree>
    <p:extLst>
      <p:ext uri="{BB962C8B-B14F-4D97-AF65-F5344CB8AC3E}">
        <p14:creationId xmlns:p14="http://schemas.microsoft.com/office/powerpoint/2010/main" val="3579509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ln>
            <a:miter lim="800000"/>
            <a:headEnd/>
            <a:tailEnd/>
          </a:ln>
        </p:spPr>
        <p:txBody>
          <a:bodyPr/>
          <a:lstStyle/>
          <a:p>
            <a:fld id="{21369FB5-585D-4FD3-97DB-28D88A2CD41D}" type="slidenum">
              <a:rPr lang="en-US" smtClean="0">
                <a:latin typeface="Calibri" pitchFamily="34" charset="0"/>
                <a:ea typeface="ヒラギノ角ゴ Pro W3"/>
                <a:cs typeface="ヒラギノ角ゴ Pro W3"/>
              </a:rPr>
              <a:pPr/>
              <a:t>9</a:t>
            </a:fld>
            <a:endParaRPr lang="en-US" dirty="0">
              <a:latin typeface="Calibri" pitchFamily="34" charset="0"/>
              <a:ea typeface="ヒラギノ角ゴ Pro W3"/>
              <a:cs typeface="ヒラギノ角ゴ Pro W3"/>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a:lstStyle/>
          <a:p>
            <a:r>
              <a:rPr lang="en-US" altLang="en-US" dirty="0"/>
              <a:t>To build profitable relationships with target customers, marketers must understand customer needs and deliver more customer value better than competitors do. To the extent that a company can differentiate and position itself as providing superior customer value, it gains </a:t>
            </a:r>
            <a:r>
              <a:rPr lang="en-US" altLang="en-US" b="1" dirty="0"/>
              <a:t>competitive advantage</a:t>
            </a:r>
            <a:r>
              <a:rPr lang="en-US" altLang="en-US" dirty="0"/>
              <a:t>.</a:t>
            </a:r>
          </a:p>
          <a:p>
            <a:endParaRPr lang="en-US" altLang="en-US" dirty="0"/>
          </a:p>
          <a:p>
            <a:r>
              <a:rPr lang="en-US" altLang="en-US" dirty="0"/>
              <a:t>But solid positions cannot be built on empty promises. If a company positions its product as </a:t>
            </a:r>
            <a:r>
              <a:rPr lang="en-US" altLang="en-US" i="1" dirty="0"/>
              <a:t>offering</a:t>
            </a:r>
            <a:r>
              <a:rPr lang="en-US" altLang="en-US" dirty="0"/>
              <a:t> the best quality and service, it must actually differentiate the product so that it </a:t>
            </a:r>
            <a:r>
              <a:rPr lang="en-US" altLang="en-US" i="1" dirty="0"/>
              <a:t>delivers</a:t>
            </a:r>
            <a:r>
              <a:rPr lang="en-US" altLang="en-US" dirty="0"/>
              <a:t> the promised quality and service. Companies must do much more than simply shout out their positions with slogans and taglines. They must first </a:t>
            </a:r>
            <a:r>
              <a:rPr lang="en-US" altLang="en-US" i="1" dirty="0"/>
              <a:t>live</a:t>
            </a:r>
            <a:r>
              <a:rPr lang="en-US" altLang="en-US" dirty="0"/>
              <a:t> the slogan. </a:t>
            </a:r>
          </a:p>
        </p:txBody>
      </p:sp>
    </p:spTree>
    <p:extLst>
      <p:ext uri="{BB962C8B-B14F-4D97-AF65-F5344CB8AC3E}">
        <p14:creationId xmlns:p14="http://schemas.microsoft.com/office/powerpoint/2010/main" val="15958938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88000" y="3024000"/>
            <a:ext cx="9829800" cy="1449837"/>
          </a:xfrm>
        </p:spPr>
        <p:txBody>
          <a:bodyPr anchor="t">
            <a:normAutofit/>
          </a:bodyPr>
          <a:lstStyle>
            <a:lvl1pPr algn="l">
              <a:defRPr sz="4000" cap="all" baseline="0"/>
            </a:lvl1pPr>
          </a:lstStyle>
          <a:p>
            <a:r>
              <a:rPr lang="fr-FR"/>
              <a:t>Modifiez le style du titre</a:t>
            </a:r>
            <a:endParaRPr lang="fr-FR" dirty="0"/>
          </a:p>
        </p:txBody>
      </p:sp>
      <p:sp>
        <p:nvSpPr>
          <p:cNvPr id="3" name="Subtitle 2"/>
          <p:cNvSpPr>
            <a:spLocks noGrp="1"/>
          </p:cNvSpPr>
          <p:nvPr>
            <p:ph type="subTitle" idx="1"/>
          </p:nvPr>
        </p:nvSpPr>
        <p:spPr>
          <a:xfrm>
            <a:off x="1188000" y="4473837"/>
            <a:ext cx="9829800" cy="1469763"/>
          </a:xfrm>
        </p:spPr>
        <p:txBody>
          <a:bodyPr>
            <a:normAutofit/>
          </a:bodyPr>
          <a:lstStyle>
            <a:lvl1pPr marL="0" indent="0" algn="l">
              <a:buNone/>
              <a:defRPr sz="25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FR" dirty="0"/>
          </a:p>
        </p:txBody>
      </p:sp>
      <p:pic>
        <p:nvPicPr>
          <p:cNvPr id="7"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77556" y="5943600"/>
            <a:ext cx="1630800" cy="446989"/>
          </a:xfrm>
          <a:prstGeom prst="rect">
            <a:avLst/>
          </a:prstGeom>
        </p:spPr>
      </p:pic>
      <p:pic>
        <p:nvPicPr>
          <p:cNvPr id="8"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4" y="572400"/>
            <a:ext cx="3613500" cy="1314000"/>
          </a:xfrm>
          <a:prstGeom prst="rect">
            <a:avLst/>
          </a:prstGeom>
        </p:spPr>
      </p:pic>
      <p:sp>
        <p:nvSpPr>
          <p:cNvPr id="6" name="ZoneTexte 3"/>
          <p:cNvSpPr txBox="1"/>
          <p:nvPr/>
        </p:nvSpPr>
        <p:spPr>
          <a:xfrm>
            <a:off x="180000" y="6485499"/>
            <a:ext cx="5163593" cy="276999"/>
          </a:xfrm>
          <a:prstGeom prst="rect">
            <a:avLst/>
          </a:prstGeom>
          <a:noFill/>
        </p:spPr>
        <p:txBody>
          <a:bodyPr wrap="none" rtlCol="0" anchor="ctr">
            <a:spAutoFit/>
          </a:bodyPr>
          <a:lstStyle/>
          <a:p>
            <a:r>
              <a:rPr lang="fr-CH" sz="1200" dirty="0">
                <a:solidFill>
                  <a:schemeClr val="bg1"/>
                </a:solidFill>
              </a:rPr>
              <a:t>Haute</a:t>
            </a:r>
            <a:r>
              <a:rPr lang="fr-CH" sz="1200" baseline="0" dirty="0">
                <a:solidFill>
                  <a:schemeClr val="bg1"/>
                </a:solidFill>
              </a:rPr>
              <a:t> école de gestion de Genève – International Business Management</a:t>
            </a:r>
            <a:endParaRPr lang="fr-CH" sz="1200" dirty="0">
              <a:solidFill>
                <a:schemeClr val="bg1"/>
              </a:solidFill>
            </a:endParaRPr>
          </a:p>
        </p:txBody>
      </p:sp>
    </p:spTree>
    <p:extLst>
      <p:ext uri="{BB962C8B-B14F-4D97-AF65-F5344CB8AC3E}">
        <p14:creationId xmlns:p14="http://schemas.microsoft.com/office/powerpoint/2010/main" val="3345276088"/>
      </p:ext>
    </p:extLst>
  </p:cSld>
  <p:clrMapOvr>
    <a:masterClrMapping/>
  </p:clrMapOvr>
  <p:extLst>
    <p:ext uri="{DCECCB84-F9BA-43D5-87BE-67443E8EF086}">
      <p15:sldGuideLst xmlns:p15="http://schemas.microsoft.com/office/powerpoint/2012/main">
        <p15:guide id="1" pos="513">
          <p15:clr>
            <a:srgbClr val="FBAE40"/>
          </p15:clr>
        </p15:guide>
        <p15:guide id="2" orient="horz" pos="2160">
          <p15:clr>
            <a:srgbClr val="FBAE40"/>
          </p15:clr>
        </p15:guide>
        <p15:guide id="3"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0046519F-A592-4BE4-A60D-BED50BED4861}" type="slidenum">
              <a:rPr lang="en-GB" smtClean="0"/>
              <a:pPr/>
              <a:t>‹#›</a:t>
            </a:fld>
            <a:endParaRPr lang="en-GB" dirty="0"/>
          </a:p>
        </p:txBody>
      </p:sp>
    </p:spTree>
    <p:extLst>
      <p:ext uri="{BB962C8B-B14F-4D97-AF65-F5344CB8AC3E}">
        <p14:creationId xmlns:p14="http://schemas.microsoft.com/office/powerpoint/2010/main" val="1891907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0046519F-A592-4BE4-A60D-BED50BED4861}" type="slidenum">
              <a:rPr lang="en-GB" smtClean="0"/>
              <a:pPr/>
              <a:t>‹#›</a:t>
            </a:fld>
            <a:endParaRPr lang="en-GB" dirty="0"/>
          </a:p>
        </p:txBody>
      </p:sp>
    </p:spTree>
    <p:extLst>
      <p:ext uri="{BB962C8B-B14F-4D97-AF65-F5344CB8AC3E}">
        <p14:creationId xmlns:p14="http://schemas.microsoft.com/office/powerpoint/2010/main" val="3841989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diapo titre">
    <p:bg>
      <p:bgPr>
        <a:solidFill>
          <a:schemeClr val="tx1"/>
        </a:solidFill>
        <a:effectLst/>
      </p:bgPr>
    </p:bg>
    <p:spTree>
      <p:nvGrpSpPr>
        <p:cNvPr id="1" name=""/>
        <p:cNvGrpSpPr/>
        <p:nvPr/>
      </p:nvGrpSpPr>
      <p:grpSpPr>
        <a:xfrm>
          <a:off x="0" y="0"/>
          <a:ext cx="0" cy="0"/>
          <a:chOff x="0" y="0"/>
          <a:chExt cx="0" cy="0"/>
        </a:xfrm>
      </p:grpSpPr>
      <p:sp>
        <p:nvSpPr>
          <p:cNvPr id="13" name="Espace réservé du texte 12"/>
          <p:cNvSpPr>
            <a:spLocks noGrp="1"/>
          </p:cNvSpPr>
          <p:nvPr>
            <p:ph type="body" sz="quarter" idx="11" hasCustomPrompt="1"/>
          </p:nvPr>
        </p:nvSpPr>
        <p:spPr>
          <a:xfrm>
            <a:off x="1234303" y="3008025"/>
            <a:ext cx="8842375" cy="1148382"/>
          </a:xfrm>
        </p:spPr>
        <p:txBody>
          <a:bodyPr>
            <a:normAutofit/>
          </a:bodyPr>
          <a:lstStyle>
            <a:lvl1pPr marL="0" indent="0">
              <a:spcBef>
                <a:spcPts val="0"/>
              </a:spcBef>
              <a:buNone/>
              <a:defRPr sz="4000" b="1" i="0" cap="all" baseline="0">
                <a:solidFill>
                  <a:schemeClr val="bg1"/>
                </a:solidFill>
              </a:defRPr>
            </a:lvl1pPr>
          </a:lstStyle>
          <a:p>
            <a:pPr lvl="0"/>
            <a:r>
              <a:rPr lang="fr-CH" dirty="0"/>
              <a:t>Titre de la présentation</a:t>
            </a:r>
          </a:p>
        </p:txBody>
      </p:sp>
      <p:sp>
        <p:nvSpPr>
          <p:cNvPr id="15" name="Espace réservé du texte 14"/>
          <p:cNvSpPr>
            <a:spLocks noGrp="1"/>
          </p:cNvSpPr>
          <p:nvPr>
            <p:ph type="body" sz="quarter" idx="12" hasCustomPrompt="1"/>
          </p:nvPr>
        </p:nvSpPr>
        <p:spPr>
          <a:xfrm>
            <a:off x="1234033" y="4635225"/>
            <a:ext cx="9625013" cy="407262"/>
          </a:xfrm>
        </p:spPr>
        <p:txBody>
          <a:bodyPr>
            <a:noAutofit/>
          </a:bodyPr>
          <a:lstStyle>
            <a:lvl1pPr marL="0" indent="0">
              <a:buNone/>
              <a:defRPr sz="2500" b="1">
                <a:solidFill>
                  <a:schemeClr val="bg1"/>
                </a:solidFill>
              </a:defRPr>
            </a:lvl1pPr>
          </a:lstStyle>
          <a:p>
            <a:pPr lvl="0"/>
            <a:r>
              <a:rPr lang="fr-FR" dirty="0"/>
              <a:t>Prénom Nom</a:t>
            </a:r>
          </a:p>
        </p:txBody>
      </p:sp>
      <p:sp>
        <p:nvSpPr>
          <p:cNvPr id="16" name="Espace réservé du texte 14"/>
          <p:cNvSpPr>
            <a:spLocks noGrp="1"/>
          </p:cNvSpPr>
          <p:nvPr>
            <p:ph type="body" sz="quarter" idx="13" hasCustomPrompt="1"/>
          </p:nvPr>
        </p:nvSpPr>
        <p:spPr>
          <a:xfrm>
            <a:off x="1234033" y="5081597"/>
            <a:ext cx="9625013" cy="407262"/>
          </a:xfrm>
        </p:spPr>
        <p:txBody>
          <a:bodyPr/>
          <a:lstStyle>
            <a:lvl1pPr marL="0" indent="0">
              <a:buNone/>
              <a:defRPr sz="2500" b="0">
                <a:solidFill>
                  <a:schemeClr val="bg1"/>
                </a:solidFill>
              </a:defRPr>
            </a:lvl1pPr>
          </a:lstStyle>
          <a:p>
            <a:pPr lvl="0"/>
            <a:r>
              <a:rPr lang="fr-FR" dirty="0"/>
              <a:t>Fonction</a:t>
            </a:r>
          </a:p>
        </p:txBody>
      </p:sp>
      <p:pic>
        <p:nvPicPr>
          <p:cNvPr id="17" name="Imag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76152" y="5942548"/>
            <a:ext cx="1632204" cy="447485"/>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1207"/>
            <a:ext cx="3613500" cy="1314000"/>
          </a:xfrm>
          <a:prstGeom prst="rect">
            <a:avLst/>
          </a:prstGeom>
        </p:spPr>
      </p:pic>
    </p:spTree>
    <p:extLst>
      <p:ext uri="{BB962C8B-B14F-4D97-AF65-F5344CB8AC3E}">
        <p14:creationId xmlns:p14="http://schemas.microsoft.com/office/powerpoint/2010/main" val="1776790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Titre + content SL">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455577"/>
            <a:ext cx="10515600" cy="4510326"/>
          </a:xfrm>
        </p:spPr>
        <p:txBody>
          <a:bodyPr/>
          <a:lstStyle>
            <a:lvl1pPr marL="228600" indent="-228600">
              <a:buClr>
                <a:srgbClr val="E12E2B"/>
              </a:buClr>
              <a:buFont typeface="Wingdings" panose="05000000000000000000" pitchFamily="2" charset="2"/>
              <a:buChar char="§"/>
              <a:defRPr sz="3000"/>
            </a:lvl1pPr>
            <a:lvl2pPr marL="685800" indent="-228600">
              <a:buClr>
                <a:srgbClr val="000000"/>
              </a:buClr>
              <a:buSzPct val="100000"/>
              <a:buFont typeface="Wingdings" panose="05000000000000000000" pitchFamily="2" charset="2"/>
              <a:buChar char="§"/>
              <a:defRPr sz="2500" b="1"/>
            </a:lvl2pPr>
            <a:lvl3pPr marL="1143000" indent="-228600">
              <a:buClr>
                <a:srgbClr val="000000"/>
              </a:buClr>
              <a:buSzPct val="75000"/>
              <a:buFont typeface="Wingdings" panose="05000000000000000000" pitchFamily="2" charset="2"/>
              <a:buChar char="§"/>
              <a:defRPr/>
            </a:lvl3pPr>
            <a:lvl4pPr>
              <a:buClr>
                <a:srgbClr val="000000"/>
              </a:buClr>
              <a:defRPr sz="1500"/>
            </a:lvl4pPr>
            <a:lvl5pPr>
              <a:buClr>
                <a:srgbClr val="000000"/>
              </a:buClr>
              <a:defRPr sz="1000"/>
            </a:lvl5pPr>
          </a:lstStyle>
          <a:p>
            <a:pPr lvl="0"/>
            <a:r>
              <a:rPr lang="en-US" noProof="0" dirty="0" err="1"/>
              <a:t>Modifiez</a:t>
            </a:r>
            <a:r>
              <a:rPr lang="en-US" noProof="0" dirty="0"/>
              <a:t> les styles du </a:t>
            </a:r>
            <a:r>
              <a:rPr lang="en-US" noProof="0" dirty="0" err="1"/>
              <a:t>texte</a:t>
            </a:r>
            <a:r>
              <a:rPr lang="en-US" noProof="0" dirty="0"/>
              <a:t> du masque</a:t>
            </a:r>
          </a:p>
          <a:p>
            <a:pPr lvl="1"/>
            <a:r>
              <a:rPr lang="en-US" noProof="0" dirty="0" err="1"/>
              <a:t>Deuxième</a:t>
            </a:r>
            <a:r>
              <a:rPr lang="en-US" noProof="0" dirty="0"/>
              <a:t> </a:t>
            </a:r>
            <a:r>
              <a:rPr lang="en-US" noProof="0" dirty="0" err="1"/>
              <a:t>niveau</a:t>
            </a:r>
            <a:endParaRPr lang="en-US" noProof="0" dirty="0"/>
          </a:p>
          <a:p>
            <a:pPr lvl="2"/>
            <a:r>
              <a:rPr lang="en-US" noProof="0" dirty="0" err="1"/>
              <a:t>Troisième</a:t>
            </a:r>
            <a:r>
              <a:rPr lang="en-US" noProof="0" dirty="0"/>
              <a:t> </a:t>
            </a:r>
            <a:r>
              <a:rPr lang="en-US" noProof="0" dirty="0" err="1"/>
              <a:t>niveau</a:t>
            </a:r>
            <a:endParaRPr lang="en-US" noProof="0" dirty="0"/>
          </a:p>
          <a:p>
            <a:pPr lvl="3"/>
            <a:r>
              <a:rPr lang="en-US" noProof="0" dirty="0" err="1"/>
              <a:t>Quatrième</a:t>
            </a:r>
            <a:r>
              <a:rPr lang="en-US" noProof="0" dirty="0"/>
              <a:t> </a:t>
            </a:r>
            <a:r>
              <a:rPr lang="en-US" noProof="0" dirty="0" err="1"/>
              <a:t>niveau</a:t>
            </a:r>
            <a:endParaRPr lang="en-US" noProof="0" dirty="0"/>
          </a:p>
          <a:p>
            <a:pPr lvl="4"/>
            <a:r>
              <a:rPr lang="en-US" noProof="0" dirty="0" err="1"/>
              <a:t>Cinquième</a:t>
            </a:r>
            <a:r>
              <a:rPr lang="en-US" noProof="0" dirty="0"/>
              <a:t> </a:t>
            </a:r>
            <a:r>
              <a:rPr lang="en-US" noProof="0" dirty="0" err="1"/>
              <a:t>niveau</a:t>
            </a:r>
            <a:endParaRPr lang="en-US" noProof="0" dirty="0"/>
          </a:p>
        </p:txBody>
      </p:sp>
      <p:sp>
        <p:nvSpPr>
          <p:cNvPr id="9" name="Espace réservé du texte 8"/>
          <p:cNvSpPr>
            <a:spLocks noGrp="1"/>
          </p:cNvSpPr>
          <p:nvPr>
            <p:ph type="body" sz="quarter" idx="13" hasCustomPrompt="1"/>
          </p:nvPr>
        </p:nvSpPr>
        <p:spPr>
          <a:xfrm>
            <a:off x="838200" y="423863"/>
            <a:ext cx="10515600" cy="646654"/>
          </a:xfrm>
        </p:spPr>
        <p:txBody>
          <a:bodyPr>
            <a:normAutofit/>
          </a:bodyPr>
          <a:lstStyle>
            <a:lvl1pPr marL="0" indent="0">
              <a:buNone/>
              <a:defRPr sz="4000" b="1">
                <a:solidFill>
                  <a:srgbClr val="E12E2B"/>
                </a:solidFill>
              </a:defRPr>
            </a:lvl1pPr>
          </a:lstStyle>
          <a:p>
            <a:pPr lvl="0"/>
            <a:r>
              <a:rPr lang="en-US" noProof="0" dirty="0" err="1"/>
              <a:t>Titre</a:t>
            </a:r>
            <a:r>
              <a:rPr lang="en-US" noProof="0" dirty="0"/>
              <a:t> de la </a:t>
            </a:r>
            <a:r>
              <a:rPr lang="en-US" noProof="0" dirty="0" err="1"/>
              <a:t>diapositive</a:t>
            </a:r>
            <a:endParaRPr lang="en-US" noProof="0" dirty="0"/>
          </a:p>
        </p:txBody>
      </p:sp>
    </p:spTree>
    <p:extLst>
      <p:ext uri="{BB962C8B-B14F-4D97-AF65-F5344CB8AC3E}">
        <p14:creationId xmlns:p14="http://schemas.microsoft.com/office/powerpoint/2010/main" val="986098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itre seulement SL">
    <p:spTree>
      <p:nvGrpSpPr>
        <p:cNvPr id="1" name=""/>
        <p:cNvGrpSpPr/>
        <p:nvPr/>
      </p:nvGrpSpPr>
      <p:grpSpPr>
        <a:xfrm>
          <a:off x="0" y="0"/>
          <a:ext cx="0" cy="0"/>
          <a:chOff x="0" y="0"/>
          <a:chExt cx="0" cy="0"/>
        </a:xfrm>
      </p:grpSpPr>
      <p:sp>
        <p:nvSpPr>
          <p:cNvPr id="9" name="Espace réservé du texte 8"/>
          <p:cNvSpPr>
            <a:spLocks noGrp="1"/>
          </p:cNvSpPr>
          <p:nvPr>
            <p:ph type="body" sz="quarter" idx="13" hasCustomPrompt="1"/>
          </p:nvPr>
        </p:nvSpPr>
        <p:spPr>
          <a:xfrm>
            <a:off x="838200" y="423863"/>
            <a:ext cx="10515600" cy="646654"/>
          </a:xfrm>
        </p:spPr>
        <p:txBody>
          <a:bodyPr>
            <a:normAutofit/>
          </a:bodyPr>
          <a:lstStyle>
            <a:lvl1pPr marL="0" indent="0">
              <a:buNone/>
              <a:defRPr sz="4000" b="1">
                <a:solidFill>
                  <a:srgbClr val="E12E2B"/>
                </a:solidFill>
              </a:defRPr>
            </a:lvl1pPr>
          </a:lstStyle>
          <a:p>
            <a:pPr lvl="0"/>
            <a:r>
              <a:rPr lang="fr-FR" dirty="0"/>
              <a:t>Titre de la diapositive</a:t>
            </a:r>
            <a:endParaRPr lang="fr-CH" dirty="0"/>
          </a:p>
        </p:txBody>
      </p:sp>
    </p:spTree>
    <p:extLst>
      <p:ext uri="{BB962C8B-B14F-4D97-AF65-F5344CB8AC3E}">
        <p14:creationId xmlns:p14="http://schemas.microsoft.com/office/powerpoint/2010/main" val="122673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Diapositive de titre">
    <p:spTree>
      <p:nvGrpSpPr>
        <p:cNvPr id="1" name=""/>
        <p:cNvGrpSpPr/>
        <p:nvPr/>
      </p:nvGrpSpPr>
      <p:grpSpPr>
        <a:xfrm>
          <a:off x="0" y="0"/>
          <a:ext cx="0" cy="0"/>
          <a:chOff x="0" y="0"/>
          <a:chExt cx="0" cy="0"/>
        </a:xfrm>
      </p:grpSpPr>
      <p:sp>
        <p:nvSpPr>
          <p:cNvPr id="19" name="Espace réservé du texte 18"/>
          <p:cNvSpPr>
            <a:spLocks noGrp="1"/>
          </p:cNvSpPr>
          <p:nvPr>
            <p:ph type="body" sz="quarter" idx="10" hasCustomPrompt="1"/>
          </p:nvPr>
        </p:nvSpPr>
        <p:spPr>
          <a:xfrm>
            <a:off x="1103446" y="2420939"/>
            <a:ext cx="9985109" cy="431998"/>
          </a:xfrm>
        </p:spPr>
        <p:txBody>
          <a:bodyPr lIns="0" tIns="0" rIns="0" bIns="0">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4800" b="0" baseline="0">
                <a:solidFill>
                  <a:schemeClr val="bg1"/>
                </a:solidFill>
                <a:latin typeface="+mn-lt"/>
                <a:cs typeface="Arial" pitchFamily="34" charset="0"/>
              </a:defRPr>
            </a:lvl1pPr>
          </a:lstStyle>
          <a:p>
            <a:pPr lvl="0"/>
            <a:r>
              <a:rPr lang="fr-CH" dirty="0"/>
              <a:t>Titre de la présentation</a:t>
            </a:r>
          </a:p>
        </p:txBody>
      </p:sp>
      <p:sp>
        <p:nvSpPr>
          <p:cNvPr id="23" name="Espace réservé du texte 22"/>
          <p:cNvSpPr>
            <a:spLocks noGrp="1"/>
          </p:cNvSpPr>
          <p:nvPr>
            <p:ph type="body" sz="quarter" idx="11" hasCustomPrompt="1"/>
          </p:nvPr>
        </p:nvSpPr>
        <p:spPr>
          <a:xfrm>
            <a:off x="1103446" y="3069258"/>
            <a:ext cx="9505951" cy="1439862"/>
          </a:xfrm>
        </p:spPr>
        <p:txBody>
          <a:bodyPr lIns="0" tIns="0" rIns="0" bIns="0">
            <a:norm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2400" b="1">
                <a:solidFill>
                  <a:schemeClr val="bg1"/>
                </a:solidFill>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fr-CH" dirty="0"/>
              <a:t>Titre 2ème niveau</a:t>
            </a:r>
          </a:p>
        </p:txBody>
      </p:sp>
      <p:sp>
        <p:nvSpPr>
          <p:cNvPr id="25" name="Espace réservé du texte 24"/>
          <p:cNvSpPr>
            <a:spLocks noGrp="1"/>
          </p:cNvSpPr>
          <p:nvPr>
            <p:ph type="body" sz="quarter" idx="12" hasCustomPrompt="1"/>
          </p:nvPr>
        </p:nvSpPr>
        <p:spPr>
          <a:xfrm>
            <a:off x="696000" y="6237313"/>
            <a:ext cx="8448840" cy="288577"/>
          </a:xfrm>
        </p:spPr>
        <p:txBody>
          <a:bodyPr lIns="0" tIns="0" rIns="0" bIns="0">
            <a:normAutofit/>
          </a:bodyPr>
          <a:lstStyle>
            <a:lvl1pPr marL="0" indent="0">
              <a:buNone/>
              <a:defRPr sz="1200" b="1">
                <a:solidFill>
                  <a:schemeClr val="bg1">
                    <a:lumMod val="50000"/>
                  </a:schemeClr>
                </a:solidFill>
              </a:defRPr>
            </a:lvl1pPr>
          </a:lstStyle>
          <a:p>
            <a:pPr lvl="0"/>
            <a:r>
              <a:rPr lang="fr-CH" dirty="0"/>
              <a:t>Prénom Nom</a:t>
            </a:r>
          </a:p>
        </p:txBody>
      </p:sp>
      <p:sp>
        <p:nvSpPr>
          <p:cNvPr id="27" name="Espace réservé du texte 26"/>
          <p:cNvSpPr>
            <a:spLocks noGrp="1"/>
          </p:cNvSpPr>
          <p:nvPr>
            <p:ph type="body" sz="quarter" idx="13" hasCustomPrompt="1"/>
          </p:nvPr>
        </p:nvSpPr>
        <p:spPr>
          <a:xfrm>
            <a:off x="696001" y="6454006"/>
            <a:ext cx="7199841" cy="359370"/>
          </a:xfrm>
        </p:spPr>
        <p:txBody>
          <a:bodyPr lIns="0" tIns="0" rIns="0" bIns="0">
            <a:normAutofit/>
          </a:bodyPr>
          <a:lstStyle>
            <a:lvl1pPr marL="0" indent="0">
              <a:buNone/>
              <a:defRPr sz="1200">
                <a:solidFill>
                  <a:schemeClr val="bg1">
                    <a:lumMod val="50000"/>
                  </a:schemeClr>
                </a:solidFill>
              </a:defRPr>
            </a:lvl1pPr>
          </a:lstStyle>
          <a:p>
            <a:pPr lvl="0"/>
            <a:r>
              <a:rPr lang="fr-CH" dirty="0"/>
              <a:t>Mois Année</a:t>
            </a:r>
          </a:p>
        </p:txBody>
      </p:sp>
    </p:spTree>
    <p:extLst>
      <p:ext uri="{BB962C8B-B14F-4D97-AF65-F5344CB8AC3E}">
        <p14:creationId xmlns:p14="http://schemas.microsoft.com/office/powerpoint/2010/main" val="25457330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609600" y="2857500"/>
            <a:ext cx="10972800" cy="1143000"/>
          </a:xfrm>
        </p:spPr>
        <p:txBody>
          <a:bodyPr>
            <a:normAutofit/>
          </a:bodyPr>
          <a:lstStyle>
            <a:lvl1pPr algn="ctr">
              <a:defRPr sz="2800" b="0" i="1">
                <a:solidFill>
                  <a:srgbClr val="292929"/>
                </a:solidFill>
                <a:latin typeface="Century Schoolbook" panose="02040604050505020304" pitchFamily="18" charset="0"/>
              </a:defRPr>
            </a:lvl1pPr>
          </a:lstStyle>
          <a:p>
            <a:r>
              <a:rPr lang="fr-FR"/>
              <a:t>Modifiez le style du titre</a:t>
            </a:r>
            <a:endParaRPr lang="fr-CH" dirty="0"/>
          </a:p>
        </p:txBody>
      </p:sp>
      <p:sp>
        <p:nvSpPr>
          <p:cNvPr id="4" name="Espace réservé du numéro de diapositive 3"/>
          <p:cNvSpPr>
            <a:spLocks noGrp="1"/>
          </p:cNvSpPr>
          <p:nvPr>
            <p:ph type="sldNum" sz="quarter" idx="11"/>
          </p:nvPr>
        </p:nvSpPr>
        <p:spPr/>
        <p:txBody>
          <a:bodyPr/>
          <a:lstStyle>
            <a:lvl1pPr>
              <a:defRPr>
                <a:solidFill>
                  <a:schemeClr val="bg1"/>
                </a:solidFill>
              </a:defRPr>
            </a:lvl1pPr>
          </a:lstStyle>
          <a:p>
            <a:fld id="{0046519F-A592-4BE4-A60D-BED50BED4861}" type="slidenum">
              <a:rPr lang="en-GB" smtClean="0"/>
              <a:pPr/>
              <a:t>‹#›</a:t>
            </a:fld>
            <a:endParaRPr lang="en-GB" dirty="0"/>
          </a:p>
        </p:txBody>
      </p:sp>
    </p:spTree>
    <p:extLst>
      <p:ext uri="{BB962C8B-B14F-4D97-AF65-F5344CB8AC3E}">
        <p14:creationId xmlns:p14="http://schemas.microsoft.com/office/powerpoint/2010/main" val="12534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_Disposition personnalisée">
    <p:bg>
      <p:bgPr>
        <a:solidFill>
          <a:srgbClr val="292929"/>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09600" y="2857500"/>
            <a:ext cx="10972800" cy="1143000"/>
          </a:xfrm>
        </p:spPr>
        <p:txBody>
          <a:bodyPr>
            <a:normAutofit/>
          </a:bodyPr>
          <a:lstStyle>
            <a:lvl1pPr algn="ctr">
              <a:defRPr sz="2800" b="0" i="1">
                <a:solidFill>
                  <a:schemeClr val="bg1"/>
                </a:solidFill>
                <a:latin typeface="Century Schoolbook" panose="02040604050505020304" pitchFamily="18" charset="0"/>
              </a:defRPr>
            </a:lvl1pPr>
          </a:lstStyle>
          <a:p>
            <a:r>
              <a:rPr lang="fr-FR"/>
              <a:t>Modifiez le style du titre</a:t>
            </a:r>
            <a:endParaRPr lang="fr-CH" dirty="0"/>
          </a:p>
        </p:txBody>
      </p:sp>
      <p:sp>
        <p:nvSpPr>
          <p:cNvPr id="4" name="Espace réservé du numéro de diapositive 3"/>
          <p:cNvSpPr>
            <a:spLocks noGrp="1"/>
          </p:cNvSpPr>
          <p:nvPr>
            <p:ph type="sldNum" sz="quarter" idx="11"/>
          </p:nvPr>
        </p:nvSpPr>
        <p:spPr/>
        <p:txBody>
          <a:bodyPr/>
          <a:lstStyle>
            <a:lvl1pPr>
              <a:defRPr>
                <a:solidFill>
                  <a:schemeClr val="bg1"/>
                </a:solidFill>
              </a:defRPr>
            </a:lvl1pPr>
          </a:lstStyle>
          <a:p>
            <a:fld id="{0046519F-A592-4BE4-A60D-BED50BED4861}" type="slidenum">
              <a:rPr lang="en-GB" smtClean="0"/>
              <a:pPr/>
              <a:t>‹#›</a:t>
            </a:fld>
            <a:endParaRPr lang="en-GB" dirty="0"/>
          </a:p>
        </p:txBody>
      </p:sp>
      <p:sp>
        <p:nvSpPr>
          <p:cNvPr id="5" name="ZoneTexte 3"/>
          <p:cNvSpPr txBox="1"/>
          <p:nvPr/>
        </p:nvSpPr>
        <p:spPr>
          <a:xfrm>
            <a:off x="180000" y="6485499"/>
            <a:ext cx="5163593" cy="276999"/>
          </a:xfrm>
          <a:prstGeom prst="rect">
            <a:avLst/>
          </a:prstGeom>
          <a:noFill/>
        </p:spPr>
        <p:txBody>
          <a:bodyPr wrap="none" rtlCol="0" anchor="ctr">
            <a:spAutoFit/>
          </a:bodyPr>
          <a:lstStyle/>
          <a:p>
            <a:r>
              <a:rPr lang="fr-CH" sz="1200" dirty="0">
                <a:solidFill>
                  <a:schemeClr val="bg1"/>
                </a:solidFill>
              </a:rPr>
              <a:t>Haute</a:t>
            </a:r>
            <a:r>
              <a:rPr lang="fr-CH" sz="1200" baseline="0" dirty="0">
                <a:solidFill>
                  <a:schemeClr val="bg1"/>
                </a:solidFill>
              </a:rPr>
              <a:t> école de gestion de Genève – International Business Management</a:t>
            </a:r>
            <a:endParaRPr lang="fr-CH" sz="1200" dirty="0">
              <a:solidFill>
                <a:schemeClr val="bg1"/>
              </a:solidFill>
            </a:endParaRPr>
          </a:p>
        </p:txBody>
      </p:sp>
      <p:sp>
        <p:nvSpPr>
          <p:cNvPr id="6" name="ZoneTexte 3"/>
          <p:cNvSpPr txBox="1"/>
          <p:nvPr/>
        </p:nvSpPr>
        <p:spPr>
          <a:xfrm>
            <a:off x="180000" y="6485499"/>
            <a:ext cx="5163593" cy="276999"/>
          </a:xfrm>
          <a:prstGeom prst="rect">
            <a:avLst/>
          </a:prstGeom>
          <a:noFill/>
        </p:spPr>
        <p:txBody>
          <a:bodyPr wrap="none" rtlCol="0" anchor="ctr">
            <a:spAutoFit/>
          </a:bodyPr>
          <a:lstStyle/>
          <a:p>
            <a:r>
              <a:rPr lang="fr-CH" sz="1200" dirty="0">
                <a:solidFill>
                  <a:schemeClr val="bg1"/>
                </a:solidFill>
              </a:rPr>
              <a:t>Haute</a:t>
            </a:r>
            <a:r>
              <a:rPr lang="fr-CH" sz="1200" baseline="0" dirty="0">
                <a:solidFill>
                  <a:schemeClr val="bg1"/>
                </a:solidFill>
              </a:rPr>
              <a:t> école de gestion de Genève – International Business Management</a:t>
            </a:r>
            <a:endParaRPr lang="fr-CH" sz="1200" dirty="0">
              <a:solidFill>
                <a:schemeClr val="bg1"/>
              </a:solidFill>
            </a:endParaRPr>
          </a:p>
        </p:txBody>
      </p:sp>
    </p:spTree>
    <p:extLst>
      <p:ext uri="{BB962C8B-B14F-4D97-AF65-F5344CB8AC3E}">
        <p14:creationId xmlns:p14="http://schemas.microsoft.com/office/powerpoint/2010/main" val="25502743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143000"/>
          </a:xfrm>
        </p:spPr>
        <p:txBody>
          <a:bodyPr/>
          <a:lstStyle>
            <a:lvl1pPr>
              <a:defRPr sz="4000" b="1"/>
            </a:lvl1pPr>
          </a:lstStyle>
          <a:p>
            <a:r>
              <a:rPr lang="en-US" dirty="0"/>
              <a:t>Click to edit Master title style</a:t>
            </a:r>
          </a:p>
        </p:txBody>
      </p:sp>
      <p:sp>
        <p:nvSpPr>
          <p:cNvPr id="3" name="Content Placeholder 2"/>
          <p:cNvSpPr>
            <a:spLocks noGrp="1"/>
          </p:cNvSpPr>
          <p:nvPr>
            <p:ph idx="1"/>
          </p:nvPr>
        </p:nvSpPr>
        <p:spPr>
          <a:xfrm>
            <a:off x="914400" y="1981200"/>
            <a:ext cx="3962400" cy="4114800"/>
          </a:xfrm>
        </p:spPr>
        <p:txBody>
          <a:bodyPr/>
          <a:lstStyle>
            <a:lvl1pPr>
              <a:defRPr b="0"/>
            </a:lvl1pPr>
            <a:lvl2pPr>
              <a:defRPr b="0"/>
            </a:lvl2pPr>
            <a:lvl3pPr>
              <a:defRPr b="0"/>
            </a:lvl3pPr>
            <a:lvl4pPr>
              <a:defRPr b="0"/>
            </a:lvl4pPr>
            <a:lvl5pPr>
              <a:defRPr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609600" y="1447800"/>
            <a:ext cx="4267200" cy="381000"/>
          </a:xfrm>
        </p:spPr>
        <p:txBody>
          <a:bodyPr/>
          <a:lstStyle>
            <a:lvl1pPr algn="ctr">
              <a:buNone/>
              <a:defRPr sz="2000" b="0" i="1">
                <a:solidFill>
                  <a:srgbClr val="C00000"/>
                </a:solidFill>
              </a:defRPr>
            </a:lvl1pPr>
          </a:lstStyle>
          <a:p>
            <a:pPr lvl="0"/>
            <a:r>
              <a:rPr lang="en-US" dirty="0"/>
              <a:t>Click to edit Master text styles</a:t>
            </a:r>
          </a:p>
        </p:txBody>
      </p:sp>
      <p:sp>
        <p:nvSpPr>
          <p:cNvPr id="13" name="Content Placeholder 12"/>
          <p:cNvSpPr>
            <a:spLocks noGrp="1"/>
          </p:cNvSpPr>
          <p:nvPr>
            <p:ph sz="quarter" idx="14"/>
          </p:nvPr>
        </p:nvSpPr>
        <p:spPr>
          <a:xfrm>
            <a:off x="5080000" y="1524000"/>
            <a:ext cx="5791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2316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0"/>
            </a:lvl1pPr>
            <a:lvl2pPr>
              <a:defRPr b="0"/>
            </a:lvl2pPr>
            <a:lvl3pPr>
              <a:defRPr b="0"/>
            </a:lvl3pPr>
            <a:lvl4pPr>
              <a:defRPr b="0"/>
            </a:lvl4pPr>
            <a:lvl5pPr>
              <a:defRPr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1219200" y="1371600"/>
            <a:ext cx="9550400" cy="381000"/>
          </a:xfrm>
        </p:spPr>
        <p:txBody>
          <a:bodyPr/>
          <a:lstStyle>
            <a:lvl1pPr algn="ctr">
              <a:buNone/>
              <a:defRPr sz="2800" b="1" i="0">
                <a:solidFill>
                  <a:schemeClr val="tx2"/>
                </a:solidFill>
              </a:defRPr>
            </a:lvl1pPr>
          </a:lstStyle>
          <a:p>
            <a:pPr lvl="0"/>
            <a:r>
              <a:rPr lang="en-US" dirty="0"/>
              <a:t>Click to edit Master text styles</a:t>
            </a:r>
          </a:p>
        </p:txBody>
      </p:sp>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42801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err="1"/>
              <a:t>Modifiez</a:t>
            </a:r>
            <a:r>
              <a:rPr lang="en-US" noProof="0" dirty="0"/>
              <a:t> le style du </a:t>
            </a:r>
            <a:r>
              <a:rPr lang="en-US" noProof="0" dirty="0" err="1"/>
              <a:t>titre</a:t>
            </a:r>
            <a:endParaRPr lang="en-US" noProof="0" dirty="0"/>
          </a:p>
        </p:txBody>
      </p:sp>
      <p:sp>
        <p:nvSpPr>
          <p:cNvPr id="3" name="Content Placeholder 2"/>
          <p:cNvSpPr>
            <a:spLocks noGrp="1"/>
          </p:cNvSpPr>
          <p:nvPr>
            <p:ph idx="1"/>
          </p:nvPr>
        </p:nvSpPr>
        <p:spPr/>
        <p:txBody>
          <a:bodyPr/>
          <a:lstStyle/>
          <a:p>
            <a:pPr lvl="0"/>
            <a:r>
              <a:rPr lang="en-US" noProof="0" dirty="0" err="1"/>
              <a:t>Modifiez</a:t>
            </a:r>
            <a:r>
              <a:rPr lang="en-US" noProof="0" dirty="0"/>
              <a:t> les styles du </a:t>
            </a:r>
            <a:r>
              <a:rPr lang="en-US" noProof="0" dirty="0" err="1"/>
              <a:t>texte</a:t>
            </a:r>
            <a:r>
              <a:rPr lang="en-US" noProof="0" dirty="0"/>
              <a:t> du masque</a:t>
            </a:r>
          </a:p>
          <a:p>
            <a:pPr lvl="1"/>
            <a:r>
              <a:rPr lang="en-US" noProof="0" dirty="0" err="1"/>
              <a:t>Deuxième</a:t>
            </a:r>
            <a:r>
              <a:rPr lang="en-US" noProof="0" dirty="0"/>
              <a:t> </a:t>
            </a:r>
            <a:r>
              <a:rPr lang="en-US" noProof="0" dirty="0" err="1"/>
              <a:t>niveau</a:t>
            </a:r>
            <a:endParaRPr lang="en-US" noProof="0" dirty="0"/>
          </a:p>
          <a:p>
            <a:pPr lvl="2"/>
            <a:r>
              <a:rPr lang="en-US" noProof="0" dirty="0" err="1"/>
              <a:t>Troisième</a:t>
            </a:r>
            <a:r>
              <a:rPr lang="en-US" noProof="0" dirty="0"/>
              <a:t> </a:t>
            </a:r>
            <a:r>
              <a:rPr lang="en-US" noProof="0" dirty="0" err="1"/>
              <a:t>niveau</a:t>
            </a:r>
            <a:endParaRPr lang="en-US" noProof="0" dirty="0"/>
          </a:p>
          <a:p>
            <a:pPr lvl="3"/>
            <a:r>
              <a:rPr lang="en-US" noProof="0" dirty="0" err="1"/>
              <a:t>Quatrième</a:t>
            </a:r>
            <a:r>
              <a:rPr lang="en-US" noProof="0" dirty="0"/>
              <a:t> </a:t>
            </a:r>
            <a:r>
              <a:rPr lang="en-US" noProof="0" dirty="0" err="1"/>
              <a:t>niveau</a:t>
            </a:r>
            <a:endParaRPr lang="en-US" noProof="0" dirty="0"/>
          </a:p>
          <a:p>
            <a:pPr lvl="4"/>
            <a:r>
              <a:rPr lang="en-US" noProof="0" dirty="0" err="1"/>
              <a:t>Cinquième</a:t>
            </a:r>
            <a:r>
              <a:rPr lang="en-US" noProof="0" dirty="0"/>
              <a:t> </a:t>
            </a:r>
            <a:r>
              <a:rPr lang="en-US" noProof="0" dirty="0" err="1"/>
              <a:t>niveau</a:t>
            </a:r>
            <a:endParaRPr lang="en-US" noProof="0" dirty="0"/>
          </a:p>
        </p:txBody>
      </p:sp>
      <p:sp>
        <p:nvSpPr>
          <p:cNvPr id="5" name="Footer Placeholder 4"/>
          <p:cNvSpPr>
            <a:spLocks noGrp="1"/>
          </p:cNvSpPr>
          <p:nvPr>
            <p:ph type="ftr" sz="quarter" idx="11"/>
          </p:nvPr>
        </p:nvSpPr>
        <p:spPr>
          <a:xfrm>
            <a:off x="5580000" y="6443999"/>
            <a:ext cx="4656200" cy="360000"/>
          </a:xfrm>
        </p:spPr>
        <p:txBody>
          <a:bodyPr/>
          <a:lstStyle>
            <a:lvl1pPr algn="l">
              <a:defRPr sz="1200" b="0"/>
            </a:lvl1pPr>
          </a:lstStyle>
          <a:p>
            <a:endParaRPr lang="fr-CH" dirty="0"/>
          </a:p>
        </p:txBody>
      </p:sp>
      <p:sp>
        <p:nvSpPr>
          <p:cNvPr id="6" name="Slide Number Placeholder 5"/>
          <p:cNvSpPr>
            <a:spLocks noGrp="1"/>
          </p:cNvSpPr>
          <p:nvPr>
            <p:ph type="sldNum" sz="quarter" idx="12"/>
          </p:nvPr>
        </p:nvSpPr>
        <p:spPr>
          <a:xfrm>
            <a:off x="10236200" y="6443999"/>
            <a:ext cx="1117600" cy="360000"/>
          </a:xfrm>
        </p:spPr>
        <p:txBody>
          <a:bodyPr/>
          <a:lstStyle>
            <a:lvl1pPr>
              <a:defRPr sz="1200"/>
            </a:lvl1pPr>
          </a:lstStyle>
          <a:p>
            <a:fld id="{0046519F-A592-4BE4-A60D-BED50BED4861}" type="slidenum">
              <a:rPr lang="en-GB" smtClean="0"/>
              <a:pPr/>
              <a:t>‹#›</a:t>
            </a:fld>
            <a:endParaRPr lang="en-GB" dirty="0"/>
          </a:p>
        </p:txBody>
      </p:sp>
    </p:spTree>
    <p:extLst>
      <p:ext uri="{BB962C8B-B14F-4D97-AF65-F5344CB8AC3E}">
        <p14:creationId xmlns:p14="http://schemas.microsoft.com/office/powerpoint/2010/main" val="1771659710"/>
      </p:ext>
    </p:extLst>
  </p:cSld>
  <p:clrMapOvr>
    <a:masterClrMapping/>
  </p:clrMapOvr>
  <p:extLst>
    <p:ext uri="{DCECCB84-F9BA-43D5-87BE-67443E8EF086}">
      <p15:sldGuideLst xmlns:p15="http://schemas.microsoft.com/office/powerpoint/2012/main">
        <p15:guide id="1" pos="7168">
          <p15:clr>
            <a:srgbClr val="FBAE40"/>
          </p15:clr>
        </p15:guide>
        <p15:guide id="2" pos="7167">
          <p15:clr>
            <a:srgbClr val="FBAE40"/>
          </p15:clr>
        </p15:guide>
        <p15:guide id="3" pos="513">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_Chapter Opener">
    <p:spTree>
      <p:nvGrpSpPr>
        <p:cNvPr id="1" name=""/>
        <p:cNvGrpSpPr/>
        <p:nvPr/>
      </p:nvGrpSpPr>
      <p:grpSpPr>
        <a:xfrm>
          <a:off x="0" y="0"/>
          <a:ext cx="0" cy="0"/>
          <a:chOff x="0" y="0"/>
          <a:chExt cx="0" cy="0"/>
        </a:xfrm>
      </p:grpSpPr>
      <p:pic>
        <p:nvPicPr>
          <p:cNvPr id="8" name="Picture 16" descr="Pearson Logo"/>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50334" y="6472238"/>
            <a:ext cx="1223433"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0"/>
          <p:cNvSpPr>
            <a:spLocks noGrp="1"/>
          </p:cNvSpPr>
          <p:nvPr>
            <p:ph type="title"/>
          </p:nvPr>
        </p:nvSpPr>
        <p:spPr>
          <a:xfrm>
            <a:off x="609600" y="215372"/>
            <a:ext cx="10972800" cy="622828"/>
          </a:xfrm>
        </p:spPr>
        <p:txBody>
          <a:bodyPr anchor="t"/>
          <a:lstStyle/>
          <a:p>
            <a:r>
              <a:rPr lang="en-US" dirty="0"/>
              <a:t>Click to edit Master title style</a:t>
            </a:r>
          </a:p>
        </p:txBody>
      </p:sp>
      <p:sp>
        <p:nvSpPr>
          <p:cNvPr id="7" name="Text Placeholder 6"/>
          <p:cNvSpPr>
            <a:spLocks noGrp="1"/>
          </p:cNvSpPr>
          <p:nvPr>
            <p:ph type="body" sz="quarter" idx="13"/>
          </p:nvPr>
        </p:nvSpPr>
        <p:spPr>
          <a:xfrm>
            <a:off x="609600" y="816430"/>
            <a:ext cx="109728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a:t>Click to edit Master text styles</a:t>
            </a:r>
          </a:p>
        </p:txBody>
      </p:sp>
      <p:sp>
        <p:nvSpPr>
          <p:cNvPr id="9" name="Text Placeholder 8"/>
          <p:cNvSpPr>
            <a:spLocks noGrp="1"/>
          </p:cNvSpPr>
          <p:nvPr>
            <p:ph type="body" sz="quarter" idx="14"/>
          </p:nvPr>
        </p:nvSpPr>
        <p:spPr>
          <a:xfrm>
            <a:off x="6705600" y="1600202"/>
            <a:ext cx="48768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a:t>Click to edit Master text styles</a:t>
            </a:r>
          </a:p>
        </p:txBody>
      </p:sp>
      <p:sp>
        <p:nvSpPr>
          <p:cNvPr id="10" name="Text Placeholder 8"/>
          <p:cNvSpPr>
            <a:spLocks noGrp="1"/>
          </p:cNvSpPr>
          <p:nvPr>
            <p:ph type="body" sz="quarter" idx="15"/>
          </p:nvPr>
        </p:nvSpPr>
        <p:spPr>
          <a:xfrm>
            <a:off x="6705600" y="3200401"/>
            <a:ext cx="48768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a:t>Click to edit Master text styles</a:t>
            </a:r>
          </a:p>
        </p:txBody>
      </p:sp>
      <p:sp>
        <p:nvSpPr>
          <p:cNvPr id="18" name="Text Placeholder 17"/>
          <p:cNvSpPr>
            <a:spLocks noGrp="1"/>
          </p:cNvSpPr>
          <p:nvPr>
            <p:ph type="body" sz="quarter" idx="16"/>
          </p:nvPr>
        </p:nvSpPr>
        <p:spPr>
          <a:xfrm>
            <a:off x="4155607" y="6515673"/>
            <a:ext cx="7823200" cy="187537"/>
          </a:xfrm>
        </p:spPr>
        <p:txBody>
          <a:bodyPr/>
          <a:lstStyle>
            <a:lvl1pPr marL="0" indent="0">
              <a:buNone/>
              <a:defRPr sz="1200" baseline="0"/>
            </a:lvl1pPr>
          </a:lstStyle>
          <a:p>
            <a:pPr lvl="0"/>
            <a:r>
              <a:rPr lang="en-US"/>
              <a:t>Click to edit Master text styles</a:t>
            </a:r>
          </a:p>
        </p:txBody>
      </p:sp>
      <p:sp>
        <p:nvSpPr>
          <p:cNvPr id="12" name="Footer Placeholder 2"/>
          <p:cNvSpPr>
            <a:spLocks noGrp="1"/>
          </p:cNvSpPr>
          <p:nvPr>
            <p:ph type="ftr" sz="quarter" idx="17"/>
          </p:nvPr>
        </p:nvSpPr>
        <p:spPr bwMode="auto">
          <a:xfrm>
            <a:off x="124884" y="6165850"/>
            <a:ext cx="11461749" cy="2349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1" hangingPunct="1">
              <a:defRPr smtClean="0"/>
            </a:lvl1pPr>
          </a:lstStyle>
          <a:p>
            <a:pPr>
              <a:defRPr/>
            </a:pPr>
            <a:endParaRPr lang="en-US" altLang="en-US"/>
          </a:p>
        </p:txBody>
      </p:sp>
      <p:sp>
        <p:nvSpPr>
          <p:cNvPr id="13" name="Date Placeholder 3"/>
          <p:cNvSpPr>
            <a:spLocks noGrp="1"/>
          </p:cNvSpPr>
          <p:nvPr>
            <p:ph type="dt" sz="half" idx="18"/>
          </p:nvPr>
        </p:nvSpPr>
        <p:spPr>
          <a:xfrm>
            <a:off x="8447617" y="112713"/>
            <a:ext cx="2844800" cy="182562"/>
          </a:xfrm>
          <a:prstGeom prst="rect">
            <a:avLst/>
          </a:prstGeom>
        </p:spPr>
        <p:txBody>
          <a:bodyPr/>
          <a:lstStyle>
            <a:lvl1pPr>
              <a:defRPr smtClean="0"/>
            </a:lvl1pPr>
          </a:lstStyle>
          <a:p>
            <a:pPr>
              <a:defRPr/>
            </a:pPr>
            <a:fld id="{166BC605-0BD0-4FF4-860F-7C7C72544917}" type="datetimeFigureOut">
              <a:rPr lang="en-US" altLang="en-US"/>
              <a:pPr>
                <a:defRPr/>
              </a:pPr>
              <a:t>11/11/2024</a:t>
            </a:fld>
            <a:endParaRPr lang="en-US" altLang="en-US"/>
          </a:p>
        </p:txBody>
      </p:sp>
      <p:sp>
        <p:nvSpPr>
          <p:cNvPr id="14" name="Slide Number Placeholder 4"/>
          <p:cNvSpPr>
            <a:spLocks noGrp="1"/>
          </p:cNvSpPr>
          <p:nvPr>
            <p:ph type="sldNum" sz="quarter" idx="19"/>
          </p:nvPr>
        </p:nvSpPr>
        <p:spPr>
          <a:xfrm>
            <a:off x="11292417" y="112713"/>
            <a:ext cx="736600" cy="182562"/>
          </a:xfrm>
          <a:prstGeom prst="rect">
            <a:avLst/>
          </a:prstGeom>
        </p:spPr>
        <p:txBody>
          <a:bodyPr/>
          <a:lstStyle>
            <a:lvl1pPr algn="l">
              <a:buSzTx/>
              <a:defRPr sz="1400" smtClean="0">
                <a:solidFill>
                  <a:srgbClr val="000000"/>
                </a:solidFill>
              </a:defRPr>
            </a:lvl1pPr>
          </a:lstStyle>
          <a:p>
            <a:pPr>
              <a:defRPr/>
            </a:pPr>
            <a:fld id="{3259735B-BBA4-4AC4-9EB2-F09C5F33FDD0}" type="slidenum">
              <a:rPr lang="en-US" altLang="en-US"/>
              <a:pPr>
                <a:defRPr/>
              </a:pPr>
              <a:t>‹#›</a:t>
            </a:fld>
            <a:endParaRPr lang="en-US" altLang="en-US"/>
          </a:p>
        </p:txBody>
      </p:sp>
    </p:spTree>
    <p:extLst>
      <p:ext uri="{BB962C8B-B14F-4D97-AF65-F5344CB8AC3E}">
        <p14:creationId xmlns:p14="http://schemas.microsoft.com/office/powerpoint/2010/main" val="31123183"/>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304800"/>
            <a:ext cx="10390717" cy="1462088"/>
          </a:xfrm>
        </p:spPr>
        <p:txBody>
          <a:bodyPr>
            <a:normAutofit/>
          </a:bodyPr>
          <a:lstStyle>
            <a:lvl1pPr>
              <a:defRPr lang="en-US" sz="3000" b="1" kern="1200" dirty="0">
                <a:solidFill>
                  <a:srgbClr val="007FA3"/>
                </a:solidFill>
                <a:latin typeface="Arial" panose="020B0604020202020204" pitchFamily="34" charset="0"/>
                <a:ea typeface="+mn-ea"/>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sz="half" idx="1"/>
          </p:nvPr>
        </p:nvSpPr>
        <p:spPr>
          <a:xfrm>
            <a:off x="1576917" y="2017713"/>
            <a:ext cx="50800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860117" y="2017713"/>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a:xfrm>
            <a:off x="838200" y="6356351"/>
            <a:ext cx="2743200" cy="365125"/>
          </a:xfrm>
          <a:prstGeom prst="rect">
            <a:avLst/>
          </a:prstGeom>
        </p:spPr>
        <p:txBody>
          <a:bodyPr/>
          <a:lstStyle>
            <a:lvl1pPr>
              <a:defRPr smtClean="0"/>
            </a:lvl1pPr>
          </a:lstStyle>
          <a:p>
            <a:pPr>
              <a:defRPr/>
            </a:pPr>
            <a:endParaRPr lang="en-US" altLang="en-US"/>
          </a:p>
        </p:txBody>
      </p:sp>
      <p:sp>
        <p:nvSpPr>
          <p:cNvPr id="6" name="Slide Number Placeholder 9"/>
          <p:cNvSpPr>
            <a:spLocks noGrp="1"/>
          </p:cNvSpPr>
          <p:nvPr>
            <p:ph type="sldNum" sz="quarter" idx="11"/>
          </p:nvPr>
        </p:nvSpPr>
        <p:spPr>
          <a:xfrm>
            <a:off x="8610600" y="6356351"/>
            <a:ext cx="2743200" cy="365125"/>
          </a:xfrm>
          <a:prstGeom prst="rect">
            <a:avLst/>
          </a:prstGeom>
        </p:spPr>
        <p:txBody>
          <a:bodyPr/>
          <a:lstStyle>
            <a:lvl1pPr algn="l">
              <a:buSzTx/>
              <a:defRPr sz="1400" smtClean="0">
                <a:solidFill>
                  <a:srgbClr val="000000"/>
                </a:solidFill>
              </a:defRPr>
            </a:lvl1pPr>
          </a:lstStyle>
          <a:p>
            <a:pPr>
              <a:defRPr/>
            </a:pPr>
            <a:fld id="{4BE79C1A-C35C-4D80-AA81-007920C47EB2}" type="slidenum">
              <a:rPr lang="en-US" altLang="en-US"/>
              <a:pPr>
                <a:defRPr/>
              </a:pPr>
              <a:t>‹#›</a:t>
            </a:fld>
            <a:endParaRPr lang="en-US" altLang="en-US" dirty="0"/>
          </a:p>
        </p:txBody>
      </p:sp>
    </p:spTree>
    <p:extLst>
      <p:ext uri="{BB962C8B-B14F-4D97-AF65-F5344CB8AC3E}">
        <p14:creationId xmlns:p14="http://schemas.microsoft.com/office/powerpoint/2010/main" val="712475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88000" y="3024000"/>
            <a:ext cx="9829800" cy="1449837"/>
          </a:xfrm>
        </p:spPr>
        <p:txBody>
          <a:bodyPr anchor="t">
            <a:normAutofit/>
          </a:bodyPr>
          <a:lstStyle>
            <a:lvl1pPr algn="l">
              <a:defRPr sz="4000" cap="all" baseline="0">
                <a:solidFill>
                  <a:schemeClr val="bg1"/>
                </a:solidFill>
              </a:defRPr>
            </a:lvl1pPr>
          </a:lstStyle>
          <a:p>
            <a:r>
              <a:rPr lang="fr-FR"/>
              <a:t>Modifiez le style du titre</a:t>
            </a:r>
            <a:endParaRPr lang="fr-FR" dirty="0"/>
          </a:p>
        </p:txBody>
      </p:sp>
      <p:sp>
        <p:nvSpPr>
          <p:cNvPr id="3" name="Subtitle 2"/>
          <p:cNvSpPr>
            <a:spLocks noGrp="1"/>
          </p:cNvSpPr>
          <p:nvPr>
            <p:ph type="subTitle" idx="1"/>
          </p:nvPr>
        </p:nvSpPr>
        <p:spPr>
          <a:xfrm>
            <a:off x="1188000" y="4473837"/>
            <a:ext cx="9829800" cy="1469763"/>
          </a:xfrm>
        </p:spPr>
        <p:txBody>
          <a:bodyPr>
            <a:normAutofit/>
          </a:bodyPr>
          <a:lstStyle>
            <a:lvl1pPr marL="0" indent="0" algn="l">
              <a:buNone/>
              <a:defRPr sz="25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FR" dirty="0"/>
          </a:p>
        </p:txBody>
      </p:sp>
      <p:pic>
        <p:nvPicPr>
          <p:cNvPr id="9" name="Imag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76152" y="5942548"/>
            <a:ext cx="1632204" cy="447485"/>
          </a:xfrm>
          <a:prstGeom prst="rect">
            <a:avLst/>
          </a:prstGeom>
        </p:spPr>
      </p:pic>
      <p:pic>
        <p:nvPicPr>
          <p:cNvPr id="10"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1207"/>
            <a:ext cx="3613500" cy="1314000"/>
          </a:xfrm>
          <a:prstGeom prst="rect">
            <a:avLst/>
          </a:prstGeom>
        </p:spPr>
      </p:pic>
    </p:spTree>
    <p:extLst>
      <p:ext uri="{BB962C8B-B14F-4D97-AF65-F5344CB8AC3E}">
        <p14:creationId xmlns:p14="http://schemas.microsoft.com/office/powerpoint/2010/main" val="1472953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D555BA8B-14CF-4DD3-951A-C98CB1809D98}" type="slidenum">
              <a:rPr lang="fr-CH" smtClean="0"/>
              <a:t>‹#›</a:t>
            </a:fld>
            <a:endParaRPr lang="fr-CH"/>
          </a:p>
        </p:txBody>
      </p:sp>
    </p:spTree>
    <p:extLst>
      <p:ext uri="{BB962C8B-B14F-4D97-AF65-F5344CB8AC3E}">
        <p14:creationId xmlns:p14="http://schemas.microsoft.com/office/powerpoint/2010/main" val="31167583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p>
        </p:txBody>
      </p:sp>
      <p:sp>
        <p:nvSpPr>
          <p:cNvPr id="3" name="Content Placeholder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Content Placeholder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0046519F-A592-4BE4-A60D-BED50BED4861}" type="slidenum">
              <a:rPr lang="en-GB" smtClean="0"/>
              <a:pPr/>
              <a:t>‹#›</a:t>
            </a:fld>
            <a:endParaRPr lang="en-GB" dirty="0"/>
          </a:p>
        </p:txBody>
      </p:sp>
    </p:spTree>
    <p:extLst>
      <p:ext uri="{BB962C8B-B14F-4D97-AF65-F5344CB8AC3E}">
        <p14:creationId xmlns:p14="http://schemas.microsoft.com/office/powerpoint/2010/main" val="152231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err="1"/>
              <a:t>Modifiez</a:t>
            </a:r>
            <a:r>
              <a:rPr lang="en-US" noProof="0" dirty="0"/>
              <a:t> le style du </a:t>
            </a:r>
            <a:r>
              <a:rPr lang="en-US" noProof="0" dirty="0" err="1"/>
              <a:t>titre</a:t>
            </a:r>
            <a:endParaRPr lang="en-US" noProof="0" dirty="0"/>
          </a:p>
        </p:txBody>
      </p:sp>
      <p:sp>
        <p:nvSpPr>
          <p:cNvPr id="4" name="Footer Placeholder 3"/>
          <p:cNvSpPr>
            <a:spLocks noGrp="1"/>
          </p:cNvSpPr>
          <p:nvPr>
            <p:ph type="ftr" sz="quarter" idx="11"/>
          </p:nvPr>
        </p:nvSpPr>
        <p:spPr/>
        <p:txBody>
          <a:bodyPr/>
          <a:lstStyle/>
          <a:p>
            <a:endParaRPr lang="fr-CH"/>
          </a:p>
        </p:txBody>
      </p:sp>
      <p:sp>
        <p:nvSpPr>
          <p:cNvPr id="5" name="Slide Number Placeholder 4"/>
          <p:cNvSpPr>
            <a:spLocks noGrp="1"/>
          </p:cNvSpPr>
          <p:nvPr>
            <p:ph type="sldNum" sz="quarter" idx="12"/>
          </p:nvPr>
        </p:nvSpPr>
        <p:spPr/>
        <p:txBody>
          <a:bodyPr/>
          <a:lstStyle/>
          <a:p>
            <a:fld id="{0046519F-A592-4BE4-A60D-BED50BED4861}" type="slidenum">
              <a:rPr lang="en-GB" smtClean="0"/>
              <a:pPr/>
              <a:t>‹#›</a:t>
            </a:fld>
            <a:endParaRPr lang="en-GB"/>
          </a:p>
        </p:txBody>
      </p:sp>
    </p:spTree>
    <p:extLst>
      <p:ext uri="{BB962C8B-B14F-4D97-AF65-F5344CB8AC3E}">
        <p14:creationId xmlns:p14="http://schemas.microsoft.com/office/powerpoint/2010/main" val="2325385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fr-CH"/>
          </a:p>
        </p:txBody>
      </p:sp>
      <p:sp>
        <p:nvSpPr>
          <p:cNvPr id="4" name="Slide Number Placeholder 3"/>
          <p:cNvSpPr>
            <a:spLocks noGrp="1"/>
          </p:cNvSpPr>
          <p:nvPr>
            <p:ph type="sldNum" sz="quarter" idx="12"/>
          </p:nvPr>
        </p:nvSpPr>
        <p:spPr/>
        <p:txBody>
          <a:bodyPr/>
          <a:lstStyle/>
          <a:p>
            <a:fld id="{D555BA8B-14CF-4DD3-951A-C98CB1809D98}" type="slidenum">
              <a:rPr lang="fr-CH" smtClean="0"/>
              <a:t>‹#›</a:t>
            </a:fld>
            <a:endParaRPr lang="fr-CH"/>
          </a:p>
        </p:txBody>
      </p:sp>
    </p:spTree>
    <p:extLst>
      <p:ext uri="{BB962C8B-B14F-4D97-AF65-F5344CB8AC3E}">
        <p14:creationId xmlns:p14="http://schemas.microsoft.com/office/powerpoint/2010/main" val="2725795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Vide">
    <p:bg>
      <p:bgPr>
        <a:solidFill>
          <a:srgbClr val="292929"/>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chemeClr val="bg1"/>
                </a:solidFill>
              </a:defRPr>
            </a:lvl1pPr>
          </a:lstStyle>
          <a:p>
            <a:endParaRPr lang="fr-CH"/>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0046519F-A592-4BE4-A60D-BED50BED4861}" type="slidenum">
              <a:rPr lang="en-GB" smtClean="0"/>
              <a:pPr/>
              <a:t>‹#›</a:t>
            </a:fld>
            <a:endParaRPr lang="en-GB" dirty="0"/>
          </a:p>
        </p:txBody>
      </p:sp>
      <p:sp>
        <p:nvSpPr>
          <p:cNvPr id="5" name="ZoneTexte 3"/>
          <p:cNvSpPr txBox="1"/>
          <p:nvPr/>
        </p:nvSpPr>
        <p:spPr>
          <a:xfrm>
            <a:off x="180000" y="6485499"/>
            <a:ext cx="5163593" cy="276999"/>
          </a:xfrm>
          <a:prstGeom prst="rect">
            <a:avLst/>
          </a:prstGeom>
          <a:noFill/>
        </p:spPr>
        <p:txBody>
          <a:bodyPr wrap="none" rtlCol="0" anchor="ctr">
            <a:spAutoFit/>
          </a:bodyPr>
          <a:lstStyle/>
          <a:p>
            <a:r>
              <a:rPr lang="fr-CH" sz="1200" dirty="0">
                <a:solidFill>
                  <a:schemeClr val="bg1"/>
                </a:solidFill>
              </a:rPr>
              <a:t>Haute</a:t>
            </a:r>
            <a:r>
              <a:rPr lang="fr-CH" sz="1200" baseline="0" dirty="0">
                <a:solidFill>
                  <a:schemeClr val="bg1"/>
                </a:solidFill>
              </a:rPr>
              <a:t> école de gestion de Genève – International Business Management</a:t>
            </a:r>
            <a:endParaRPr lang="fr-CH" sz="1200" dirty="0">
              <a:solidFill>
                <a:schemeClr val="bg1"/>
              </a:solidFill>
            </a:endParaRPr>
          </a:p>
        </p:txBody>
      </p:sp>
    </p:spTree>
    <p:extLst>
      <p:ext uri="{BB962C8B-B14F-4D97-AF65-F5344CB8AC3E}">
        <p14:creationId xmlns:p14="http://schemas.microsoft.com/office/powerpoint/2010/main" val="3328620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rgbClr val="E22E28"/>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88000" y="3024000"/>
            <a:ext cx="9829800" cy="1449837"/>
          </a:xfrm>
        </p:spPr>
        <p:txBody>
          <a:bodyPr anchor="t">
            <a:normAutofit/>
          </a:bodyPr>
          <a:lstStyle>
            <a:lvl1pPr algn="l">
              <a:defRPr sz="4000" cap="all" baseline="0">
                <a:solidFill>
                  <a:schemeClr val="bg1"/>
                </a:solidFill>
              </a:defRPr>
            </a:lvl1pPr>
          </a:lstStyle>
          <a:p>
            <a:r>
              <a:rPr lang="fr-FR"/>
              <a:t>Modifiez le style du titre</a:t>
            </a:r>
            <a:endParaRPr lang="fr-FR" dirty="0"/>
          </a:p>
        </p:txBody>
      </p:sp>
      <p:sp>
        <p:nvSpPr>
          <p:cNvPr id="3" name="Subtitle 2"/>
          <p:cNvSpPr>
            <a:spLocks noGrp="1"/>
          </p:cNvSpPr>
          <p:nvPr>
            <p:ph type="subTitle" idx="1"/>
          </p:nvPr>
        </p:nvSpPr>
        <p:spPr>
          <a:xfrm>
            <a:off x="1188000" y="4473837"/>
            <a:ext cx="9829800" cy="1469763"/>
          </a:xfrm>
        </p:spPr>
        <p:txBody>
          <a:bodyPr>
            <a:normAutofit/>
          </a:bodyPr>
          <a:lstStyle>
            <a:lvl1pPr marL="0" indent="0" algn="l">
              <a:buNone/>
              <a:defRPr sz="25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FR" dirty="0"/>
          </a:p>
        </p:txBody>
      </p:sp>
      <p:pic>
        <p:nvPicPr>
          <p:cNvPr id="9" name="Imag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76152" y="5942548"/>
            <a:ext cx="1632204" cy="447485"/>
          </a:xfrm>
          <a:prstGeom prst="rect">
            <a:avLst/>
          </a:prstGeom>
        </p:spPr>
      </p:pic>
      <p:pic>
        <p:nvPicPr>
          <p:cNvPr id="10"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1207"/>
            <a:ext cx="3613500" cy="1314000"/>
          </a:xfrm>
          <a:prstGeom prst="rect">
            <a:avLst/>
          </a:prstGeom>
        </p:spPr>
      </p:pic>
      <p:sp>
        <p:nvSpPr>
          <p:cNvPr id="6" name="ZoneTexte 3"/>
          <p:cNvSpPr txBox="1"/>
          <p:nvPr/>
        </p:nvSpPr>
        <p:spPr>
          <a:xfrm>
            <a:off x="180000" y="6485499"/>
            <a:ext cx="5163593" cy="276999"/>
          </a:xfrm>
          <a:prstGeom prst="rect">
            <a:avLst/>
          </a:prstGeom>
          <a:noFill/>
        </p:spPr>
        <p:txBody>
          <a:bodyPr wrap="none" rtlCol="0" anchor="ctr">
            <a:spAutoFit/>
          </a:bodyPr>
          <a:lstStyle/>
          <a:p>
            <a:r>
              <a:rPr lang="fr-CH" sz="1200" dirty="0">
                <a:solidFill>
                  <a:srgbClr val="E22E28"/>
                </a:solidFill>
              </a:rPr>
              <a:t>Haute</a:t>
            </a:r>
            <a:r>
              <a:rPr lang="fr-CH" sz="1200" baseline="0" dirty="0">
                <a:solidFill>
                  <a:srgbClr val="E22E28"/>
                </a:solidFill>
              </a:rPr>
              <a:t> école de gestion de Genève – International Business Management</a:t>
            </a:r>
            <a:endParaRPr lang="fr-CH" sz="1200" dirty="0">
              <a:solidFill>
                <a:srgbClr val="E22E28"/>
              </a:solidFill>
            </a:endParaRPr>
          </a:p>
        </p:txBody>
      </p:sp>
    </p:spTree>
    <p:extLst>
      <p:ext uri="{BB962C8B-B14F-4D97-AF65-F5344CB8AC3E}">
        <p14:creationId xmlns:p14="http://schemas.microsoft.com/office/powerpoint/2010/main" val="2735662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ZoneTexte 3"/>
          <p:cNvSpPr txBox="1"/>
          <p:nvPr/>
        </p:nvSpPr>
        <p:spPr>
          <a:xfrm>
            <a:off x="180000" y="6443999"/>
            <a:ext cx="5163593" cy="360000"/>
          </a:xfrm>
          <a:prstGeom prst="rect">
            <a:avLst/>
          </a:prstGeom>
          <a:noFill/>
        </p:spPr>
        <p:txBody>
          <a:bodyPr wrap="none" rtlCol="0" anchor="ctr">
            <a:spAutoFit/>
          </a:bodyPr>
          <a:lstStyle/>
          <a:p>
            <a:r>
              <a:rPr lang="fr-CH" sz="1200" dirty="0"/>
              <a:t>Haute</a:t>
            </a:r>
            <a:r>
              <a:rPr lang="fr-CH" sz="1200" baseline="0" dirty="0"/>
              <a:t> école de gestion de Genève – International Business Management</a:t>
            </a:r>
            <a:endParaRPr lang="fr-CH" sz="1200" dirty="0"/>
          </a:p>
        </p:txBody>
      </p:sp>
      <p:sp>
        <p:nvSpPr>
          <p:cNvPr id="2" name="Title Placeholder 1"/>
          <p:cNvSpPr>
            <a:spLocks noGrp="1"/>
          </p:cNvSpPr>
          <p:nvPr>
            <p:ph type="title"/>
          </p:nvPr>
        </p:nvSpPr>
        <p:spPr>
          <a:xfrm>
            <a:off x="180000" y="180000"/>
            <a:ext cx="10515600" cy="828000"/>
          </a:xfrm>
          <a:prstGeom prst="rect">
            <a:avLst/>
          </a:prstGeom>
        </p:spPr>
        <p:txBody>
          <a:bodyPr vert="horz" lIns="91440" tIns="45720" rIns="91440" bIns="45720" rtlCol="0" anchor="t">
            <a:normAutofit/>
          </a:bodyPr>
          <a:lstStyle/>
          <a:p>
            <a:r>
              <a:rPr lang="en-US" noProof="0" dirty="0" err="1"/>
              <a:t>Modifiez</a:t>
            </a:r>
            <a:r>
              <a:rPr lang="en-US" noProof="0" dirty="0"/>
              <a:t> le style du </a:t>
            </a:r>
            <a:r>
              <a:rPr lang="en-US" noProof="0" dirty="0" err="1"/>
              <a:t>titre</a:t>
            </a:r>
            <a:endParaRPr lang="en-US" noProof="0" dirty="0"/>
          </a:p>
        </p:txBody>
      </p:sp>
      <p:sp>
        <p:nvSpPr>
          <p:cNvPr id="3" name="Text Placeholder 2"/>
          <p:cNvSpPr>
            <a:spLocks noGrp="1"/>
          </p:cNvSpPr>
          <p:nvPr>
            <p:ph type="body" idx="1"/>
          </p:nvPr>
        </p:nvSpPr>
        <p:spPr>
          <a:xfrm>
            <a:off x="838200" y="1476000"/>
            <a:ext cx="10515600" cy="4351338"/>
          </a:xfrm>
          <a:prstGeom prst="rect">
            <a:avLst/>
          </a:prstGeom>
        </p:spPr>
        <p:txBody>
          <a:bodyPr vert="horz" lIns="91440" tIns="45720" rIns="91440" bIns="45720" rtlCol="0">
            <a:normAutofit/>
          </a:bodyPr>
          <a:lstStyle/>
          <a:p>
            <a:pPr lvl="0"/>
            <a:r>
              <a:rPr lang="en-US" noProof="0" dirty="0" err="1"/>
              <a:t>Modifiez</a:t>
            </a:r>
            <a:r>
              <a:rPr lang="en-US" noProof="0" dirty="0"/>
              <a:t> les styles du </a:t>
            </a:r>
            <a:r>
              <a:rPr lang="en-US" noProof="0" dirty="0" err="1"/>
              <a:t>texte</a:t>
            </a:r>
            <a:r>
              <a:rPr lang="en-US" noProof="0" dirty="0"/>
              <a:t> du masque</a:t>
            </a:r>
          </a:p>
          <a:p>
            <a:pPr lvl="1"/>
            <a:r>
              <a:rPr lang="en-US" noProof="0" dirty="0" err="1"/>
              <a:t>Deuxième</a:t>
            </a:r>
            <a:r>
              <a:rPr lang="en-US" noProof="0" dirty="0"/>
              <a:t> </a:t>
            </a:r>
            <a:r>
              <a:rPr lang="en-US" noProof="0" dirty="0" err="1"/>
              <a:t>niveau</a:t>
            </a:r>
            <a:endParaRPr lang="en-US" noProof="0" dirty="0"/>
          </a:p>
          <a:p>
            <a:pPr lvl="2"/>
            <a:r>
              <a:rPr lang="en-US" noProof="0" dirty="0" err="1"/>
              <a:t>Troisième</a:t>
            </a:r>
            <a:r>
              <a:rPr lang="en-US" noProof="0" dirty="0"/>
              <a:t> </a:t>
            </a:r>
            <a:r>
              <a:rPr lang="en-US" noProof="0" dirty="0" err="1"/>
              <a:t>niveau</a:t>
            </a:r>
            <a:endParaRPr lang="en-US" noProof="0" dirty="0"/>
          </a:p>
          <a:p>
            <a:pPr lvl="3"/>
            <a:r>
              <a:rPr lang="en-US" noProof="0" dirty="0" err="1"/>
              <a:t>Quatrième</a:t>
            </a:r>
            <a:r>
              <a:rPr lang="en-US" noProof="0" dirty="0"/>
              <a:t> </a:t>
            </a:r>
            <a:r>
              <a:rPr lang="en-US" noProof="0" dirty="0" err="1"/>
              <a:t>niveau</a:t>
            </a:r>
            <a:endParaRPr lang="en-US" noProof="0" dirty="0"/>
          </a:p>
          <a:p>
            <a:pPr lvl="4"/>
            <a:r>
              <a:rPr lang="en-US" noProof="0" dirty="0" err="1"/>
              <a:t>Cinquième</a:t>
            </a:r>
            <a:r>
              <a:rPr lang="en-US" noProof="0" dirty="0"/>
              <a:t> </a:t>
            </a:r>
            <a:r>
              <a:rPr lang="en-US" noProof="0" dirty="0" err="1"/>
              <a:t>niveau</a:t>
            </a:r>
            <a:endParaRPr lang="en-US" noProof="0" dirty="0"/>
          </a:p>
        </p:txBody>
      </p:sp>
      <p:sp>
        <p:nvSpPr>
          <p:cNvPr id="5" name="Footer Placeholder 4"/>
          <p:cNvSpPr>
            <a:spLocks noGrp="1"/>
          </p:cNvSpPr>
          <p:nvPr>
            <p:ph type="ftr" sz="quarter" idx="3"/>
          </p:nvPr>
        </p:nvSpPr>
        <p:spPr>
          <a:xfrm>
            <a:off x="5580000" y="6443999"/>
            <a:ext cx="4656200" cy="360000"/>
          </a:xfrm>
          <a:prstGeom prst="rect">
            <a:avLst/>
          </a:prstGeom>
        </p:spPr>
        <p:txBody>
          <a:bodyPr vert="horz" wrap="none" lIns="91440" tIns="45720" rIns="91440" bIns="45720" rtlCol="0" anchor="ctr"/>
          <a:lstStyle>
            <a:lvl1pPr algn="l">
              <a:defRPr sz="1200" b="0">
                <a:solidFill>
                  <a:srgbClr val="000000"/>
                </a:solidFill>
              </a:defRPr>
            </a:lvl1pPr>
          </a:lstStyle>
          <a:p>
            <a:endParaRPr lang="fr-CH"/>
          </a:p>
        </p:txBody>
      </p:sp>
      <p:sp>
        <p:nvSpPr>
          <p:cNvPr id="6" name="Slide Number Placeholder 5"/>
          <p:cNvSpPr>
            <a:spLocks noGrp="1"/>
          </p:cNvSpPr>
          <p:nvPr>
            <p:ph type="sldNum" sz="quarter" idx="4"/>
          </p:nvPr>
        </p:nvSpPr>
        <p:spPr>
          <a:xfrm>
            <a:off x="10236200" y="6443999"/>
            <a:ext cx="1117600" cy="360000"/>
          </a:xfrm>
          <a:prstGeom prst="rect">
            <a:avLst/>
          </a:prstGeom>
        </p:spPr>
        <p:txBody>
          <a:bodyPr vert="horz" lIns="91440" tIns="45720" rIns="91440" bIns="45720" rtlCol="0" anchor="ctr"/>
          <a:lstStyle>
            <a:lvl1pPr algn="r">
              <a:defRPr sz="1200" b="0">
                <a:solidFill>
                  <a:srgbClr val="000000"/>
                </a:solidFill>
              </a:defRPr>
            </a:lvl1pPr>
          </a:lstStyle>
          <a:p>
            <a:fld id="{0046519F-A592-4BE4-A60D-BED50BED4861}" type="slidenum">
              <a:rPr lang="en-GB" smtClean="0"/>
              <a:pPr/>
              <a:t>‹#›</a:t>
            </a:fld>
            <a:endParaRPr lang="en-GB" dirty="0"/>
          </a:p>
        </p:txBody>
      </p:sp>
    </p:spTree>
    <p:extLst>
      <p:ext uri="{BB962C8B-B14F-4D97-AF65-F5344CB8AC3E}">
        <p14:creationId xmlns:p14="http://schemas.microsoft.com/office/powerpoint/2010/main" val="1269988242"/>
      </p:ext>
    </p:extLst>
  </p:cSld>
  <p:clrMap bg1="lt1" tx1="dk1" bg2="lt2" tx2="dk2" accent1="accent1" accent2="accent2" accent3="accent3" accent4="accent4" accent5="accent5" accent6="accent6" hlink="hlink" folHlink="folHlink"/>
  <p:sldLayoutIdLst>
    <p:sldLayoutId id="2147483814" r:id="rId1"/>
    <p:sldLayoutId id="2147483807" r:id="rId2"/>
    <p:sldLayoutId id="2147483806" r:id="rId3"/>
    <p:sldLayoutId id="2147483808" r:id="rId4"/>
    <p:sldLayoutId id="2147483809" r:id="rId5"/>
    <p:sldLayoutId id="2147483811" r:id="rId6"/>
    <p:sldLayoutId id="2147483812" r:id="rId7"/>
    <p:sldLayoutId id="2147483813" r:id="rId8"/>
    <p:sldLayoutId id="2147483815" r:id="rId9"/>
    <p:sldLayoutId id="2147483816" r:id="rId10"/>
    <p:sldLayoutId id="2147483817" r:id="rId11"/>
    <p:sldLayoutId id="2147483820" r:id="rId12"/>
    <p:sldLayoutId id="2147483821" r:id="rId13"/>
    <p:sldLayoutId id="2147483822" r:id="rId14"/>
    <p:sldLayoutId id="2147483823" r:id="rId15"/>
    <p:sldLayoutId id="2147483824" r:id="rId16"/>
    <p:sldLayoutId id="2147483825" r:id="rId17"/>
    <p:sldLayoutId id="2147483828" r:id="rId18"/>
    <p:sldLayoutId id="2147483830" r:id="rId19"/>
    <p:sldLayoutId id="2147483831" r:id="rId20"/>
    <p:sldLayoutId id="2147483832" r:id="rId21"/>
  </p:sldLayoutIdLst>
  <p:hf hdr="0" ftr="0" dt="0"/>
  <p:txStyles>
    <p:titleStyle>
      <a:lvl1pPr algn="l" defTabSz="914400" rtl="0" eaLnBrk="1" latinLnBrk="0" hangingPunct="1">
        <a:lnSpc>
          <a:spcPct val="90000"/>
        </a:lnSpc>
        <a:spcBef>
          <a:spcPct val="0"/>
        </a:spcBef>
        <a:buNone/>
        <a:defRPr sz="2800" b="1" kern="1200">
          <a:solidFill>
            <a:srgbClr val="E22E28"/>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E22E28"/>
        </a:buClr>
        <a:buFont typeface="Wingdings" charset="2"/>
        <a:buChar char="§"/>
        <a:defRPr sz="3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gif"/><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image" Target="../media/image40.png"/><Relationship Id="rId11" Type="http://schemas.openxmlformats.org/officeDocument/2006/relationships/image" Target="../media/image45.jpeg"/><Relationship Id="rId5" Type="http://schemas.openxmlformats.org/officeDocument/2006/relationships/image" Target="../media/image39.jpeg"/><Relationship Id="rId10" Type="http://schemas.openxmlformats.org/officeDocument/2006/relationships/image" Target="../media/image44.png"/><Relationship Id="rId4" Type="http://schemas.openxmlformats.org/officeDocument/2006/relationships/image" Target="../media/image38.jpeg"/><Relationship Id="rId9" Type="http://schemas.openxmlformats.org/officeDocument/2006/relationships/image" Target="../media/image43.jpeg"/></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jpeg"/><Relationship Id="rId3" Type="http://schemas.openxmlformats.org/officeDocument/2006/relationships/image" Target="../media/image50.jpeg"/><Relationship Id="rId7" Type="http://schemas.openxmlformats.org/officeDocument/2006/relationships/image" Target="../media/image54.jpeg"/><Relationship Id="rId12"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jpeg"/><Relationship Id="rId5" Type="http://schemas.openxmlformats.org/officeDocument/2006/relationships/image" Target="../media/image52.jpe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jpeg"/></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69.jpe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68.jpeg"/><Relationship Id="rId5" Type="http://schemas.microsoft.com/office/2007/relationships/hdphoto" Target="../media/hdphoto1.wdp"/><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71.png"/><Relationship Id="rId4" Type="http://schemas.microsoft.com/office/2007/relationships/hdphoto" Target="../media/hdphoto2.wdp"/></Relationships>
</file>

<file path=ppt/slides/_rels/slide4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1181100" y="2469651"/>
            <a:ext cx="10299700" cy="1449837"/>
          </a:xfrm>
        </p:spPr>
        <p:txBody>
          <a:bodyPr>
            <a:normAutofit fontScale="90000"/>
          </a:bodyPr>
          <a:lstStyle/>
          <a:p>
            <a:r>
              <a:rPr lang="fr-CH" dirty="0" err="1">
                <a:solidFill>
                  <a:srgbClr val="E22E28"/>
                </a:solidFill>
                <a:latin typeface="+mj-lt"/>
                <a:ea typeface="+mj-ea"/>
                <a:cs typeface="+mj-cs"/>
              </a:rPr>
              <a:t>Chapter</a:t>
            </a:r>
            <a:r>
              <a:rPr lang="fr-CH" dirty="0">
                <a:solidFill>
                  <a:srgbClr val="E22E28"/>
                </a:solidFill>
                <a:latin typeface="+mj-lt"/>
                <a:ea typeface="+mj-ea"/>
                <a:cs typeface="+mj-cs"/>
              </a:rPr>
              <a:t> 7:  Marketing </a:t>
            </a:r>
            <a:r>
              <a:rPr lang="fr-CH" dirty="0" err="1"/>
              <a:t>strategy</a:t>
            </a:r>
            <a:r>
              <a:rPr lang="fr-CH" dirty="0"/>
              <a:t> part 2</a:t>
            </a:r>
            <a:br>
              <a:rPr lang="fr-CH" dirty="0">
                <a:solidFill>
                  <a:srgbClr val="E22E28"/>
                </a:solidFill>
                <a:latin typeface="+mj-lt"/>
                <a:ea typeface="+mj-ea"/>
                <a:cs typeface="+mj-cs"/>
              </a:rPr>
            </a:br>
            <a:br>
              <a:rPr lang="fr-CH" dirty="0">
                <a:solidFill>
                  <a:srgbClr val="E22E28"/>
                </a:solidFill>
                <a:latin typeface="+mj-lt"/>
                <a:ea typeface="+mj-ea"/>
                <a:cs typeface="+mj-cs"/>
              </a:rPr>
            </a:br>
            <a:r>
              <a:rPr lang="fr-CH" dirty="0">
                <a:solidFill>
                  <a:srgbClr val="E22E28"/>
                </a:solidFill>
                <a:latin typeface="+mj-lt"/>
                <a:ea typeface="+mj-ea"/>
                <a:cs typeface="+mj-cs"/>
              </a:rPr>
              <a:t>DIFFERENTIATION &amp; POSITIONING </a:t>
            </a:r>
            <a:br>
              <a:rPr lang="fr-CH" dirty="0">
                <a:solidFill>
                  <a:srgbClr val="E22E28"/>
                </a:solidFill>
                <a:latin typeface="+mj-lt"/>
                <a:ea typeface="+mj-ea"/>
                <a:cs typeface="+mj-cs"/>
              </a:rPr>
            </a:br>
            <a:endParaRPr lang="fr-CH" dirty="0">
              <a:solidFill>
                <a:srgbClr val="E22E28"/>
              </a:solidFill>
              <a:latin typeface="+mj-lt"/>
              <a:ea typeface="+mj-ea"/>
              <a:cs typeface="+mj-cs"/>
            </a:endParaRPr>
          </a:p>
        </p:txBody>
      </p:sp>
      <p:sp>
        <p:nvSpPr>
          <p:cNvPr id="5" name="Sous-titre 4"/>
          <p:cNvSpPr>
            <a:spLocks noGrp="1"/>
          </p:cNvSpPr>
          <p:nvPr>
            <p:ph type="subTitle" idx="1"/>
          </p:nvPr>
        </p:nvSpPr>
        <p:spPr>
          <a:xfrm>
            <a:off x="1181100" y="5416588"/>
            <a:ext cx="9829800" cy="956579"/>
          </a:xfrm>
        </p:spPr>
        <p:txBody>
          <a:bodyPr>
            <a:normAutofit/>
          </a:bodyPr>
          <a:lstStyle/>
          <a:p>
            <a:r>
              <a:rPr lang="fr-CH" sz="2400" dirty="0"/>
              <a:t>Marketing Principles 1</a:t>
            </a:r>
          </a:p>
          <a:p>
            <a:r>
              <a:rPr lang="fr-CH" sz="2400" dirty="0"/>
              <a:t>Anna Wehren</a:t>
            </a:r>
          </a:p>
        </p:txBody>
      </p:sp>
    </p:spTree>
    <p:extLst>
      <p:ext uri="{BB962C8B-B14F-4D97-AF65-F5344CB8AC3E}">
        <p14:creationId xmlns:p14="http://schemas.microsoft.com/office/powerpoint/2010/main" val="2334356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815AE-7690-6740-3DBA-D8B85DD79DFA}"/>
            </a:ext>
          </a:extLst>
        </p:cNvPr>
        <p:cNvGrpSpPr/>
        <p:nvPr/>
      </p:nvGrpSpPr>
      <p:grpSpPr>
        <a:xfrm>
          <a:off x="0" y="0"/>
          <a:ext cx="0" cy="0"/>
          <a:chOff x="0" y="0"/>
          <a:chExt cx="0" cy="0"/>
        </a:xfrm>
      </p:grpSpPr>
      <p:sp>
        <p:nvSpPr>
          <p:cNvPr id="9" name="Title 2">
            <a:extLst>
              <a:ext uri="{FF2B5EF4-FFF2-40B4-BE49-F238E27FC236}">
                <a16:creationId xmlns:a16="http://schemas.microsoft.com/office/drawing/2014/main" id="{2C9C5FE7-C8E1-217F-38B6-79463487F4D8}"/>
              </a:ext>
            </a:extLst>
          </p:cNvPr>
          <p:cNvSpPr>
            <a:spLocks noGrp="1" noChangeArrowheads="1"/>
          </p:cNvSpPr>
          <p:nvPr>
            <p:ph type="title"/>
          </p:nvPr>
        </p:nvSpPr>
        <p:spPr>
          <a:xfrm>
            <a:off x="541965" y="469379"/>
            <a:ext cx="10175776" cy="609600"/>
          </a:xfrm>
        </p:spPr>
        <p:txBody>
          <a:bodyPr>
            <a:noAutofit/>
          </a:bodyPr>
          <a:lstStyle/>
          <a:p>
            <a:r>
              <a:rPr lang="en-US" sz="3200" dirty="0">
                <a:solidFill>
                  <a:srgbClr val="0078A2"/>
                </a:solidFill>
              </a:rPr>
              <a:t>Differentiation</a:t>
            </a:r>
            <a:endParaRPr lang="en-US" sz="3200" b="1" dirty="0">
              <a:solidFill>
                <a:srgbClr val="0078A2"/>
              </a:solidFill>
            </a:endParaRPr>
          </a:p>
        </p:txBody>
      </p:sp>
      <p:sp>
        <p:nvSpPr>
          <p:cNvPr id="3" name="Content Placeholder 2">
            <a:extLst>
              <a:ext uri="{FF2B5EF4-FFF2-40B4-BE49-F238E27FC236}">
                <a16:creationId xmlns:a16="http://schemas.microsoft.com/office/drawing/2014/main" id="{FCAB1001-32B1-8DE8-E29E-A5170F8D25D4}"/>
              </a:ext>
            </a:extLst>
          </p:cNvPr>
          <p:cNvSpPr>
            <a:spLocks noGrp="1"/>
          </p:cNvSpPr>
          <p:nvPr>
            <p:ph idx="1"/>
          </p:nvPr>
        </p:nvSpPr>
        <p:spPr>
          <a:xfrm>
            <a:off x="541965" y="1227331"/>
            <a:ext cx="10397064" cy="487170"/>
          </a:xfrm>
        </p:spPr>
        <p:txBody>
          <a:bodyPr>
            <a:normAutofit/>
          </a:bodyPr>
          <a:lstStyle/>
          <a:p>
            <a:pPr marL="0" indent="0">
              <a:buNone/>
            </a:pPr>
            <a:r>
              <a:rPr lang="en-US" sz="2800" b="1" dirty="0"/>
              <a:t>Choosing a Differentiation and Positioning Strategy</a:t>
            </a:r>
            <a:endParaRPr lang="en-US" sz="2800" dirty="0"/>
          </a:p>
          <a:p>
            <a:pPr marL="0" indent="0">
              <a:buNone/>
            </a:pPr>
            <a:endParaRPr lang="en-US" sz="2800" b="1" dirty="0"/>
          </a:p>
          <a:p>
            <a:pPr marL="0" indent="0">
              <a:buNone/>
            </a:pPr>
            <a:endParaRPr lang="en-US" sz="2800" dirty="0"/>
          </a:p>
        </p:txBody>
      </p:sp>
      <p:sp>
        <p:nvSpPr>
          <p:cNvPr id="2" name="Content Placeholder 1">
            <a:extLst>
              <a:ext uri="{FF2B5EF4-FFF2-40B4-BE49-F238E27FC236}">
                <a16:creationId xmlns:a16="http://schemas.microsoft.com/office/drawing/2014/main" id="{3E3A3974-B210-875C-F4B6-AC9859E259D7}"/>
              </a:ext>
            </a:extLst>
          </p:cNvPr>
          <p:cNvSpPr>
            <a:spLocks noGrp="1"/>
          </p:cNvSpPr>
          <p:nvPr>
            <p:ph type="body" sz="quarter" idx="13"/>
          </p:nvPr>
        </p:nvSpPr>
        <p:spPr>
          <a:xfrm>
            <a:off x="541965" y="2127991"/>
            <a:ext cx="9279952" cy="3358409"/>
          </a:xfrm>
        </p:spPr>
        <p:txBody>
          <a:bodyPr>
            <a:normAutofit/>
          </a:bodyPr>
          <a:lstStyle/>
          <a:p>
            <a:pPr marL="0" indent="0" algn="l"/>
            <a:r>
              <a:rPr lang="en-US" altLang="en-US" sz="2800" i="0" dirty="0">
                <a:solidFill>
                  <a:srgbClr val="000000"/>
                </a:solidFill>
              </a:rPr>
              <a:t>Your competitive advantages must:</a:t>
            </a:r>
          </a:p>
          <a:p>
            <a:pPr marL="0" indent="0" algn="l"/>
            <a:endParaRPr lang="en-US" altLang="en-US" sz="2800" i="0" dirty="0">
              <a:solidFill>
                <a:srgbClr val="000000"/>
              </a:solidFill>
            </a:endParaRPr>
          </a:p>
          <a:p>
            <a:pPr marL="514350" indent="-514350" algn="l">
              <a:buClr>
                <a:srgbClr val="007FA3"/>
              </a:buClr>
              <a:buAutoNum type="arabicPeriod"/>
            </a:pPr>
            <a:r>
              <a:rPr lang="en-US" altLang="en-US" sz="2800" i="0" dirty="0">
                <a:solidFill>
                  <a:srgbClr val="000000"/>
                </a:solidFill>
              </a:rPr>
              <a:t>Add value to your clients</a:t>
            </a:r>
          </a:p>
          <a:p>
            <a:pPr marL="514350" indent="-514350" algn="l">
              <a:buClr>
                <a:srgbClr val="007FA3"/>
              </a:buClr>
              <a:buAutoNum type="arabicPeriod"/>
            </a:pPr>
            <a:r>
              <a:rPr lang="en-US" altLang="en-US" sz="2800" i="0" dirty="0">
                <a:solidFill>
                  <a:srgbClr val="000000"/>
                </a:solidFill>
              </a:rPr>
              <a:t>Be unique vs your competition</a:t>
            </a:r>
          </a:p>
          <a:p>
            <a:pPr marL="514350" indent="-514350" algn="l">
              <a:buClr>
                <a:srgbClr val="007FA3"/>
              </a:buClr>
              <a:buAutoNum type="arabicPeriod"/>
            </a:pPr>
            <a:r>
              <a:rPr lang="en-US" altLang="en-US" sz="2800" i="0" dirty="0">
                <a:solidFill>
                  <a:srgbClr val="000000"/>
                </a:solidFill>
              </a:rPr>
              <a:t>Ideally, challenge something in your industry</a:t>
            </a:r>
          </a:p>
          <a:p>
            <a:pPr marL="514350" indent="-514350" algn="l">
              <a:buAutoNum type="arabicPeriod"/>
            </a:pPr>
            <a:endParaRPr lang="en-US" altLang="en-US" sz="2800" i="0" dirty="0">
              <a:solidFill>
                <a:srgbClr val="000000"/>
              </a:solidFill>
            </a:endParaRPr>
          </a:p>
        </p:txBody>
      </p:sp>
    </p:spTree>
    <p:extLst>
      <p:ext uri="{BB962C8B-B14F-4D97-AF65-F5344CB8AC3E}">
        <p14:creationId xmlns:p14="http://schemas.microsoft.com/office/powerpoint/2010/main" val="188176092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a:spLocks noGrp="1" noChangeArrowheads="1"/>
          </p:cNvSpPr>
          <p:nvPr>
            <p:ph type="title"/>
          </p:nvPr>
        </p:nvSpPr>
        <p:spPr>
          <a:xfrm>
            <a:off x="541965" y="469379"/>
            <a:ext cx="10175776" cy="609600"/>
          </a:xfrm>
        </p:spPr>
        <p:txBody>
          <a:bodyPr>
            <a:noAutofit/>
          </a:bodyPr>
          <a:lstStyle/>
          <a:p>
            <a:r>
              <a:rPr lang="en-US" sz="3200" dirty="0">
                <a:solidFill>
                  <a:srgbClr val="0078A2"/>
                </a:solidFill>
              </a:rPr>
              <a:t>Differentiation</a:t>
            </a:r>
            <a:endParaRPr lang="en-US" sz="3200" b="1" dirty="0">
              <a:solidFill>
                <a:srgbClr val="0078A2"/>
              </a:solidFill>
            </a:endParaRPr>
          </a:p>
        </p:txBody>
      </p:sp>
      <p:sp>
        <p:nvSpPr>
          <p:cNvPr id="3" name="Content Placeholder 2"/>
          <p:cNvSpPr>
            <a:spLocks noGrp="1"/>
          </p:cNvSpPr>
          <p:nvPr>
            <p:ph idx="1"/>
          </p:nvPr>
        </p:nvSpPr>
        <p:spPr>
          <a:xfrm>
            <a:off x="541965" y="1227331"/>
            <a:ext cx="10397064" cy="487170"/>
          </a:xfrm>
        </p:spPr>
        <p:txBody>
          <a:bodyPr>
            <a:normAutofit/>
          </a:bodyPr>
          <a:lstStyle/>
          <a:p>
            <a:pPr marL="0" indent="0">
              <a:buNone/>
            </a:pPr>
            <a:r>
              <a:rPr lang="en-US" sz="2800" b="1" dirty="0"/>
              <a:t>Choosing a Differentiation and Positioning Strategy</a:t>
            </a:r>
            <a:endParaRPr lang="en-US" sz="2800" dirty="0"/>
          </a:p>
          <a:p>
            <a:pPr marL="0" indent="0">
              <a:buNone/>
            </a:pPr>
            <a:endParaRPr lang="en-US" sz="2800" b="1" dirty="0"/>
          </a:p>
          <a:p>
            <a:pPr marL="0" indent="0">
              <a:buNone/>
            </a:pPr>
            <a:endParaRPr lang="en-US" sz="2800" dirty="0"/>
          </a:p>
        </p:txBody>
      </p:sp>
      <p:sp>
        <p:nvSpPr>
          <p:cNvPr id="2" name="Content Placeholder 1"/>
          <p:cNvSpPr>
            <a:spLocks noGrp="1"/>
          </p:cNvSpPr>
          <p:nvPr>
            <p:ph type="body" sz="quarter" idx="13"/>
          </p:nvPr>
        </p:nvSpPr>
        <p:spPr>
          <a:xfrm>
            <a:off x="541964" y="2127991"/>
            <a:ext cx="9563733" cy="4260630"/>
          </a:xfrm>
        </p:spPr>
        <p:txBody>
          <a:bodyPr>
            <a:normAutofit fontScale="85000" lnSpcReduction="20000"/>
          </a:bodyPr>
          <a:lstStyle/>
          <a:p>
            <a:pPr marL="0" indent="0" algn="l"/>
            <a:r>
              <a:rPr lang="en-US" altLang="en-US" sz="2800" i="0" dirty="0">
                <a:solidFill>
                  <a:srgbClr val="000000"/>
                </a:solidFill>
              </a:rPr>
              <a:t>Your competitive advantages can be “tangible”:</a:t>
            </a:r>
          </a:p>
          <a:p>
            <a:pPr algn="l"/>
            <a:r>
              <a:rPr lang="en-CH" sz="2800" dirty="0">
                <a:solidFill>
                  <a:schemeClr val="tx1"/>
                </a:solidFill>
              </a:rPr>
              <a:t>Price</a:t>
            </a:r>
          </a:p>
          <a:p>
            <a:pPr algn="l"/>
            <a:r>
              <a:rPr lang="en-CH" sz="2800" dirty="0">
                <a:solidFill>
                  <a:schemeClr val="tx1"/>
                </a:solidFill>
              </a:rPr>
              <a:t>Product</a:t>
            </a:r>
          </a:p>
          <a:p>
            <a:pPr algn="l"/>
            <a:r>
              <a:rPr lang="en-CH" sz="2800" dirty="0">
                <a:solidFill>
                  <a:schemeClr val="tx1"/>
                </a:solidFill>
              </a:rPr>
              <a:t>Technology</a:t>
            </a:r>
          </a:p>
          <a:p>
            <a:pPr algn="l"/>
            <a:r>
              <a:rPr lang="en-CH" sz="2800" dirty="0">
                <a:solidFill>
                  <a:schemeClr val="tx1"/>
                </a:solidFill>
              </a:rPr>
              <a:t>Design</a:t>
            </a:r>
          </a:p>
          <a:p>
            <a:pPr algn="l"/>
            <a:r>
              <a:rPr lang="en-CH" sz="2800" dirty="0">
                <a:solidFill>
                  <a:schemeClr val="tx1"/>
                </a:solidFill>
              </a:rPr>
              <a:t>Services</a:t>
            </a:r>
          </a:p>
          <a:p>
            <a:pPr algn="l"/>
            <a:r>
              <a:rPr lang="en-CH" sz="2800" dirty="0">
                <a:solidFill>
                  <a:schemeClr val="tx1"/>
                </a:solidFill>
              </a:rPr>
              <a:t>Channels</a:t>
            </a:r>
          </a:p>
          <a:p>
            <a:pPr algn="l"/>
            <a:endParaRPr lang="en-CH" sz="2800" dirty="0">
              <a:solidFill>
                <a:schemeClr val="tx1"/>
              </a:solidFill>
            </a:endParaRPr>
          </a:p>
          <a:p>
            <a:pPr algn="l"/>
            <a:r>
              <a:rPr lang="en-CH" sz="2800" i="0" dirty="0">
                <a:solidFill>
                  <a:schemeClr val="tx1"/>
                </a:solidFill>
              </a:rPr>
              <a:t>Or “emotional”:</a:t>
            </a:r>
          </a:p>
          <a:p>
            <a:pPr algn="l"/>
            <a:r>
              <a:rPr lang="en-CH" sz="2800" dirty="0">
                <a:solidFill>
                  <a:schemeClr val="tx1"/>
                </a:solidFill>
              </a:rPr>
              <a:t>Purpose</a:t>
            </a:r>
          </a:p>
          <a:p>
            <a:pPr algn="l"/>
            <a:r>
              <a:rPr lang="en-CH" sz="2800" dirty="0">
                <a:solidFill>
                  <a:schemeClr val="tx1"/>
                </a:solidFill>
              </a:rPr>
              <a:t>Brand Image or Culture</a:t>
            </a:r>
          </a:p>
          <a:p>
            <a:pPr marL="0" indent="0" algn="l"/>
            <a:endParaRPr lang="en-US" altLang="en-US" sz="2800" i="0" dirty="0">
              <a:solidFill>
                <a:srgbClr val="000000"/>
              </a:solidFill>
            </a:endParaRPr>
          </a:p>
        </p:txBody>
      </p:sp>
      <p:pic>
        <p:nvPicPr>
          <p:cNvPr id="8" name="Picture 7" descr="A diagram of a competitive advantage&#10;&#10;Description automatically generated">
            <a:extLst>
              <a:ext uri="{FF2B5EF4-FFF2-40B4-BE49-F238E27FC236}">
                <a16:creationId xmlns:a16="http://schemas.microsoft.com/office/drawing/2014/main" id="{A5C72FCA-22F5-178A-1313-B1C550A6051F}"/>
              </a:ext>
            </a:extLst>
          </p:cNvPr>
          <p:cNvPicPr>
            <a:picLocks noChangeAspect="1"/>
          </p:cNvPicPr>
          <p:nvPr/>
        </p:nvPicPr>
        <p:blipFill rotWithShape="1">
          <a:blip r:embed="rId3">
            <a:extLst>
              <a:ext uri="{28A0092B-C50C-407E-A947-70E740481C1C}">
                <a14:useLocalDpi xmlns:a14="http://schemas.microsoft.com/office/drawing/2010/main" val="0"/>
              </a:ext>
            </a:extLst>
          </a:blip>
          <a:srcRect l="889" r="-1" b="-1"/>
          <a:stretch/>
        </p:blipFill>
        <p:spPr>
          <a:xfrm>
            <a:off x="5740497" y="2918646"/>
            <a:ext cx="6095999" cy="3429000"/>
          </a:xfrm>
          <a:prstGeom prst="rect">
            <a:avLst/>
          </a:prstGeom>
          <a:noFill/>
        </p:spPr>
      </p:pic>
    </p:spTree>
    <p:extLst>
      <p:ext uri="{BB962C8B-B14F-4D97-AF65-F5344CB8AC3E}">
        <p14:creationId xmlns:p14="http://schemas.microsoft.com/office/powerpoint/2010/main" val="101966984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a:spLocks noGrp="1" noChangeArrowheads="1"/>
          </p:cNvSpPr>
          <p:nvPr>
            <p:ph type="title"/>
          </p:nvPr>
        </p:nvSpPr>
        <p:spPr>
          <a:xfrm>
            <a:off x="541965" y="469379"/>
            <a:ext cx="10175776" cy="609600"/>
          </a:xfrm>
        </p:spPr>
        <p:txBody>
          <a:bodyPr>
            <a:noAutofit/>
          </a:bodyPr>
          <a:lstStyle/>
          <a:p>
            <a:r>
              <a:rPr lang="en-US" sz="3200" dirty="0">
                <a:solidFill>
                  <a:srgbClr val="0078A2"/>
                </a:solidFill>
              </a:rPr>
              <a:t>Differentiation</a:t>
            </a:r>
            <a:endParaRPr lang="en-US" sz="3600" b="1" dirty="0">
              <a:solidFill>
                <a:srgbClr val="0078A2"/>
              </a:solidFill>
            </a:endParaRPr>
          </a:p>
        </p:txBody>
      </p:sp>
      <p:sp>
        <p:nvSpPr>
          <p:cNvPr id="3" name="Content Placeholder 2"/>
          <p:cNvSpPr>
            <a:spLocks noGrp="1"/>
          </p:cNvSpPr>
          <p:nvPr>
            <p:ph idx="1"/>
          </p:nvPr>
        </p:nvSpPr>
        <p:spPr>
          <a:xfrm>
            <a:off x="541965" y="1227331"/>
            <a:ext cx="10397064" cy="487170"/>
          </a:xfrm>
        </p:spPr>
        <p:txBody>
          <a:bodyPr>
            <a:normAutofit/>
          </a:bodyPr>
          <a:lstStyle/>
          <a:p>
            <a:pPr marL="0" indent="0">
              <a:buNone/>
            </a:pPr>
            <a:r>
              <a:rPr lang="en-US" sz="2800" b="1" dirty="0"/>
              <a:t>Competitive Advantage: Product</a:t>
            </a:r>
          </a:p>
          <a:p>
            <a:pPr marL="0" indent="0">
              <a:buNone/>
            </a:pPr>
            <a:endParaRPr lang="en-US" sz="2800" dirty="0"/>
          </a:p>
        </p:txBody>
      </p:sp>
      <p:pic>
        <p:nvPicPr>
          <p:cNvPr id="4" name="Picture 3" descr="A group of hair products&#10;&#10;Description automatically generated">
            <a:extLst>
              <a:ext uri="{FF2B5EF4-FFF2-40B4-BE49-F238E27FC236}">
                <a16:creationId xmlns:a16="http://schemas.microsoft.com/office/drawing/2014/main" id="{EA48A3B5-E989-A4A6-1A9E-25B7FE636C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662" y="2019301"/>
            <a:ext cx="7772400" cy="4368209"/>
          </a:xfrm>
          <a:prstGeom prst="rect">
            <a:avLst/>
          </a:prstGeom>
        </p:spPr>
      </p:pic>
      <p:pic>
        <p:nvPicPr>
          <p:cNvPr id="6" name="Picture 5" descr="A bottle of dark oil&#10;&#10;Description automatically generated">
            <a:extLst>
              <a:ext uri="{FF2B5EF4-FFF2-40B4-BE49-F238E27FC236}">
                <a16:creationId xmlns:a16="http://schemas.microsoft.com/office/drawing/2014/main" id="{C5169DCA-0D2A-A431-3BB7-3F408D661E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8562" y="2019301"/>
            <a:ext cx="4368209" cy="4368209"/>
          </a:xfrm>
          <a:prstGeom prst="rect">
            <a:avLst/>
          </a:prstGeom>
        </p:spPr>
      </p:pic>
      <p:sp>
        <p:nvSpPr>
          <p:cNvPr id="7" name="TextBox 6">
            <a:extLst>
              <a:ext uri="{FF2B5EF4-FFF2-40B4-BE49-F238E27FC236}">
                <a16:creationId xmlns:a16="http://schemas.microsoft.com/office/drawing/2014/main" id="{6101882C-F417-11E5-A0F4-C0DC4FF124AA}"/>
              </a:ext>
            </a:extLst>
          </p:cNvPr>
          <p:cNvSpPr txBox="1"/>
          <p:nvPr/>
        </p:nvSpPr>
        <p:spPr>
          <a:xfrm>
            <a:off x="8294479" y="1649969"/>
            <a:ext cx="2629887" cy="369332"/>
          </a:xfrm>
          <a:prstGeom prst="rect">
            <a:avLst/>
          </a:prstGeom>
          <a:noFill/>
        </p:spPr>
        <p:txBody>
          <a:bodyPr wrap="none" rtlCol="0">
            <a:spAutoFit/>
          </a:bodyPr>
          <a:lstStyle/>
          <a:p>
            <a:r>
              <a:rPr lang="en-CH" dirty="0"/>
              <a:t>With DiffusX technology</a:t>
            </a:r>
          </a:p>
        </p:txBody>
      </p:sp>
    </p:spTree>
    <p:extLst>
      <p:ext uri="{BB962C8B-B14F-4D97-AF65-F5344CB8AC3E}">
        <p14:creationId xmlns:p14="http://schemas.microsoft.com/office/powerpoint/2010/main" val="163714795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a:spLocks noGrp="1" noChangeArrowheads="1"/>
          </p:cNvSpPr>
          <p:nvPr>
            <p:ph type="title"/>
          </p:nvPr>
        </p:nvSpPr>
        <p:spPr>
          <a:xfrm>
            <a:off x="541965" y="469379"/>
            <a:ext cx="10175776" cy="609600"/>
          </a:xfrm>
        </p:spPr>
        <p:txBody>
          <a:bodyPr>
            <a:noAutofit/>
          </a:bodyPr>
          <a:lstStyle/>
          <a:p>
            <a:r>
              <a:rPr lang="en-US" sz="3200" dirty="0">
                <a:solidFill>
                  <a:srgbClr val="0078A2"/>
                </a:solidFill>
              </a:rPr>
              <a:t>Differentiation</a:t>
            </a:r>
            <a:endParaRPr lang="en-US" sz="3200" b="1" dirty="0">
              <a:solidFill>
                <a:srgbClr val="0078A2"/>
              </a:solidFill>
            </a:endParaRPr>
          </a:p>
        </p:txBody>
      </p:sp>
      <p:sp>
        <p:nvSpPr>
          <p:cNvPr id="3" name="Content Placeholder 2"/>
          <p:cNvSpPr>
            <a:spLocks noGrp="1"/>
          </p:cNvSpPr>
          <p:nvPr>
            <p:ph idx="1"/>
          </p:nvPr>
        </p:nvSpPr>
        <p:spPr>
          <a:xfrm>
            <a:off x="541965" y="1227331"/>
            <a:ext cx="10397064" cy="487170"/>
          </a:xfrm>
        </p:spPr>
        <p:txBody>
          <a:bodyPr>
            <a:normAutofit/>
          </a:bodyPr>
          <a:lstStyle/>
          <a:p>
            <a:pPr marL="0" indent="0">
              <a:buNone/>
            </a:pPr>
            <a:r>
              <a:rPr lang="en-US" sz="2800" b="1" dirty="0"/>
              <a:t>Competitive Advantage: Channels</a:t>
            </a:r>
          </a:p>
          <a:p>
            <a:pPr marL="0" indent="0">
              <a:buNone/>
            </a:pPr>
            <a:endParaRPr lang="en-US" sz="2800" dirty="0"/>
          </a:p>
        </p:txBody>
      </p:sp>
      <p:pic>
        <p:nvPicPr>
          <p:cNvPr id="4" name="Picture 3" descr="A logo with a black background&#10;&#10;Description automatically generated">
            <a:extLst>
              <a:ext uri="{FF2B5EF4-FFF2-40B4-BE49-F238E27FC236}">
                <a16:creationId xmlns:a16="http://schemas.microsoft.com/office/drawing/2014/main" id="{F7A65214-2B38-3C94-C038-43319B66CF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662" y="3271639"/>
            <a:ext cx="3851166" cy="1160851"/>
          </a:xfrm>
          <a:prstGeom prst="rect">
            <a:avLst/>
          </a:prstGeom>
        </p:spPr>
      </p:pic>
      <p:pic>
        <p:nvPicPr>
          <p:cNvPr id="6" name="Picture 5" descr="A diagram of the apple ecosystem&#10;&#10;Description automatically generated">
            <a:extLst>
              <a:ext uri="{FF2B5EF4-FFF2-40B4-BE49-F238E27FC236}">
                <a16:creationId xmlns:a16="http://schemas.microsoft.com/office/drawing/2014/main" id="{50C8F531-0838-F8E0-9C74-E28A84A234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1714501"/>
            <a:ext cx="4976761" cy="4674120"/>
          </a:xfrm>
          <a:prstGeom prst="rect">
            <a:avLst/>
          </a:prstGeom>
        </p:spPr>
      </p:pic>
      <p:sp>
        <p:nvSpPr>
          <p:cNvPr id="2" name="TextBox 1">
            <a:extLst>
              <a:ext uri="{FF2B5EF4-FFF2-40B4-BE49-F238E27FC236}">
                <a16:creationId xmlns:a16="http://schemas.microsoft.com/office/drawing/2014/main" id="{D21F6F16-3983-D49E-7308-B95EB60D030D}"/>
              </a:ext>
            </a:extLst>
          </p:cNvPr>
          <p:cNvSpPr txBox="1"/>
          <p:nvPr/>
        </p:nvSpPr>
        <p:spPr>
          <a:xfrm>
            <a:off x="799662" y="4507899"/>
            <a:ext cx="3484180" cy="923330"/>
          </a:xfrm>
          <a:prstGeom prst="rect">
            <a:avLst/>
          </a:prstGeom>
          <a:noFill/>
        </p:spPr>
        <p:txBody>
          <a:bodyPr wrap="square" rtlCol="0">
            <a:spAutoFit/>
          </a:bodyPr>
          <a:lstStyle/>
          <a:p>
            <a:pPr algn="ctr"/>
            <a:r>
              <a:rPr lang="en-CH" dirty="0"/>
              <a:t>Through extensive coverage in terms of product offer and markets.</a:t>
            </a:r>
          </a:p>
        </p:txBody>
      </p:sp>
    </p:spTree>
    <p:extLst>
      <p:ext uri="{BB962C8B-B14F-4D97-AF65-F5344CB8AC3E}">
        <p14:creationId xmlns:p14="http://schemas.microsoft.com/office/powerpoint/2010/main" val="24343435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a:spLocks noGrp="1" noChangeArrowheads="1"/>
          </p:cNvSpPr>
          <p:nvPr>
            <p:ph type="title"/>
          </p:nvPr>
        </p:nvSpPr>
        <p:spPr>
          <a:xfrm>
            <a:off x="541965" y="469379"/>
            <a:ext cx="10175776" cy="609600"/>
          </a:xfrm>
        </p:spPr>
        <p:txBody>
          <a:bodyPr>
            <a:noAutofit/>
          </a:bodyPr>
          <a:lstStyle/>
          <a:p>
            <a:r>
              <a:rPr lang="en-US" sz="3200" dirty="0">
                <a:solidFill>
                  <a:srgbClr val="0078A2"/>
                </a:solidFill>
              </a:rPr>
              <a:t>Differentiation</a:t>
            </a:r>
            <a:br>
              <a:rPr lang="en-US" sz="3200" dirty="0">
                <a:solidFill>
                  <a:srgbClr val="0078A2"/>
                </a:solidFill>
              </a:rPr>
            </a:br>
            <a:endParaRPr lang="en-US" sz="3200" b="1" dirty="0">
              <a:solidFill>
                <a:srgbClr val="0078A2"/>
              </a:solidFill>
            </a:endParaRPr>
          </a:p>
        </p:txBody>
      </p:sp>
      <p:sp>
        <p:nvSpPr>
          <p:cNvPr id="3" name="Content Placeholder 2"/>
          <p:cNvSpPr>
            <a:spLocks noGrp="1"/>
          </p:cNvSpPr>
          <p:nvPr>
            <p:ph idx="1"/>
          </p:nvPr>
        </p:nvSpPr>
        <p:spPr>
          <a:xfrm>
            <a:off x="541965" y="1227331"/>
            <a:ext cx="10397064" cy="487170"/>
          </a:xfrm>
        </p:spPr>
        <p:txBody>
          <a:bodyPr>
            <a:normAutofit/>
          </a:bodyPr>
          <a:lstStyle/>
          <a:p>
            <a:pPr marL="0" indent="0">
              <a:buNone/>
            </a:pPr>
            <a:r>
              <a:rPr lang="en-US" sz="2800" b="1" dirty="0"/>
              <a:t>Competitive Advantage: Brand Image</a:t>
            </a:r>
          </a:p>
          <a:p>
            <a:pPr marL="0" indent="0">
              <a:buNone/>
            </a:pPr>
            <a:endParaRPr lang="en-US" sz="2800" dirty="0"/>
          </a:p>
        </p:txBody>
      </p:sp>
      <p:pic>
        <p:nvPicPr>
          <p:cNvPr id="4" name="Picture 3" descr="A black and white logo&#10;&#10;Description automatically generated">
            <a:extLst>
              <a:ext uri="{FF2B5EF4-FFF2-40B4-BE49-F238E27FC236}">
                <a16:creationId xmlns:a16="http://schemas.microsoft.com/office/drawing/2014/main" id="{56E4D7D0-3D3E-F0B0-9399-E350675032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575" y="2454165"/>
            <a:ext cx="4577161" cy="2563210"/>
          </a:xfrm>
          <a:prstGeom prst="rect">
            <a:avLst/>
          </a:prstGeom>
        </p:spPr>
      </p:pic>
      <p:pic>
        <p:nvPicPr>
          <p:cNvPr id="6" name="Picture 5" descr="A logo with mountains in the background&#10;&#10;Description automatically generated">
            <a:extLst>
              <a:ext uri="{FF2B5EF4-FFF2-40B4-BE49-F238E27FC236}">
                <a16:creationId xmlns:a16="http://schemas.microsoft.com/office/drawing/2014/main" id="{D55B789C-C8A1-0340-BAD2-0407B83E6B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6631" y="2469273"/>
            <a:ext cx="4742794" cy="2624346"/>
          </a:xfrm>
          <a:prstGeom prst="rect">
            <a:avLst/>
          </a:prstGeom>
        </p:spPr>
      </p:pic>
    </p:spTree>
    <p:extLst>
      <p:ext uri="{BB962C8B-B14F-4D97-AF65-F5344CB8AC3E}">
        <p14:creationId xmlns:p14="http://schemas.microsoft.com/office/powerpoint/2010/main" val="1263475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a:spLocks noGrp="1" noChangeArrowheads="1"/>
          </p:cNvSpPr>
          <p:nvPr>
            <p:ph type="title"/>
          </p:nvPr>
        </p:nvSpPr>
        <p:spPr>
          <a:xfrm>
            <a:off x="541965" y="469379"/>
            <a:ext cx="10175776" cy="609600"/>
          </a:xfrm>
        </p:spPr>
        <p:txBody>
          <a:bodyPr>
            <a:noAutofit/>
          </a:bodyPr>
          <a:lstStyle/>
          <a:p>
            <a:r>
              <a:rPr lang="en-US" sz="3200" dirty="0">
                <a:solidFill>
                  <a:srgbClr val="0078A2"/>
                </a:solidFill>
              </a:rPr>
              <a:t>Differentiation and Positioning</a:t>
            </a:r>
            <a:endParaRPr lang="en-US" sz="3200" b="1" dirty="0">
              <a:solidFill>
                <a:srgbClr val="0078A2"/>
              </a:solidFill>
            </a:endParaRPr>
          </a:p>
        </p:txBody>
      </p:sp>
      <p:sp>
        <p:nvSpPr>
          <p:cNvPr id="3" name="Content Placeholder 2"/>
          <p:cNvSpPr>
            <a:spLocks noGrp="1"/>
          </p:cNvSpPr>
          <p:nvPr>
            <p:ph idx="1"/>
          </p:nvPr>
        </p:nvSpPr>
        <p:spPr>
          <a:xfrm>
            <a:off x="541965" y="1227331"/>
            <a:ext cx="10397064" cy="487170"/>
          </a:xfrm>
        </p:spPr>
        <p:txBody>
          <a:bodyPr>
            <a:normAutofit/>
          </a:bodyPr>
          <a:lstStyle/>
          <a:p>
            <a:pPr marL="0" indent="0">
              <a:buNone/>
            </a:pPr>
            <a:r>
              <a:rPr lang="en-US" sz="2800" b="1" dirty="0"/>
              <a:t>Competitive Advantage: Services</a:t>
            </a:r>
          </a:p>
          <a:p>
            <a:pPr marL="0" indent="0">
              <a:buNone/>
            </a:pPr>
            <a:endParaRPr lang="en-US" sz="2800" dirty="0"/>
          </a:p>
        </p:txBody>
      </p:sp>
      <p:pic>
        <p:nvPicPr>
          <p:cNvPr id="7" name="Picture 2" descr="Jimmy John's advertisement shows a sub sandwich on a table with the Jimmy John's logo above it. Large-sized text above it reads &quot;FREAKY FAST! FREAKY GOOD!&quot;&#10;">
            <a:extLst>
              <a:ext uri="{FF2B5EF4-FFF2-40B4-BE49-F238E27FC236}">
                <a16:creationId xmlns:a16="http://schemas.microsoft.com/office/drawing/2014/main" id="{68F3474C-AACC-60DF-641A-1A1C94B71A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699" y="2043605"/>
            <a:ext cx="4164042" cy="4191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TextBox 10">
            <a:extLst>
              <a:ext uri="{FF2B5EF4-FFF2-40B4-BE49-F238E27FC236}">
                <a16:creationId xmlns:a16="http://schemas.microsoft.com/office/drawing/2014/main" id="{AE752DCB-0DD8-02BC-5743-D3D782714A91}"/>
              </a:ext>
            </a:extLst>
          </p:cNvPr>
          <p:cNvSpPr txBox="1"/>
          <p:nvPr/>
        </p:nvSpPr>
        <p:spPr>
          <a:xfrm>
            <a:off x="541965" y="2450463"/>
            <a:ext cx="4164042" cy="3046988"/>
          </a:xfrm>
          <a:prstGeom prst="rect">
            <a:avLst/>
          </a:prstGeom>
          <a:noFill/>
        </p:spPr>
        <p:txBody>
          <a:bodyPr wrap="square">
            <a:spAutoFit/>
          </a:bodyPr>
          <a:lstStyle/>
          <a:p>
            <a:r>
              <a:rPr lang="en-US" altLang="en-US" sz="2400" dirty="0"/>
              <a:t>Some companies gain </a:t>
            </a:r>
            <a:r>
              <a:rPr lang="en-US" altLang="en-US" sz="2400" i="1" dirty="0"/>
              <a:t>services differentiation</a:t>
            </a:r>
            <a:r>
              <a:rPr lang="en-US" altLang="en-US" sz="2400" dirty="0"/>
              <a:t> through speedy, convenient, or careful delivery. For example, Jimmy John’s doesn’t just offer fast food;</a:t>
            </a:r>
            <a:r>
              <a:rPr lang="en-US" altLang="en-US" sz="2400" baseline="0" dirty="0"/>
              <a:t> its gourmet sandwiches are “Freaky Fast</a:t>
            </a:r>
            <a:r>
              <a:rPr lang="en-US" altLang="en-US" sz="2400" dirty="0"/>
              <a:t>.”</a:t>
            </a:r>
          </a:p>
        </p:txBody>
      </p:sp>
    </p:spTree>
    <p:extLst>
      <p:ext uri="{BB962C8B-B14F-4D97-AF65-F5344CB8AC3E}">
        <p14:creationId xmlns:p14="http://schemas.microsoft.com/office/powerpoint/2010/main" val="210546053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2"/>
          <p:cNvSpPr>
            <a:spLocks noGrp="1" noChangeArrowheads="1"/>
          </p:cNvSpPr>
          <p:nvPr>
            <p:ph type="title"/>
          </p:nvPr>
        </p:nvSpPr>
        <p:spPr>
          <a:xfrm>
            <a:off x="541965" y="469379"/>
            <a:ext cx="10175776" cy="609600"/>
          </a:xfrm>
        </p:spPr>
        <p:txBody>
          <a:bodyPr>
            <a:noAutofit/>
          </a:bodyPr>
          <a:lstStyle/>
          <a:p>
            <a:r>
              <a:rPr lang="en-US" sz="3200" dirty="0">
                <a:solidFill>
                  <a:srgbClr val="0078A2"/>
                </a:solidFill>
              </a:rPr>
              <a:t>Differentiation and Positioning</a:t>
            </a:r>
            <a:endParaRPr lang="en-US" sz="3200" b="1" dirty="0">
              <a:solidFill>
                <a:srgbClr val="0078A2"/>
              </a:solidFill>
            </a:endParaRPr>
          </a:p>
        </p:txBody>
      </p:sp>
      <p:sp>
        <p:nvSpPr>
          <p:cNvPr id="3" name="Content Placeholder 2"/>
          <p:cNvSpPr>
            <a:spLocks noGrp="1"/>
          </p:cNvSpPr>
          <p:nvPr>
            <p:ph idx="1"/>
          </p:nvPr>
        </p:nvSpPr>
        <p:spPr>
          <a:xfrm>
            <a:off x="541965" y="1227331"/>
            <a:ext cx="10397064" cy="487170"/>
          </a:xfrm>
        </p:spPr>
        <p:txBody>
          <a:bodyPr>
            <a:normAutofit/>
          </a:bodyPr>
          <a:lstStyle/>
          <a:p>
            <a:pPr marL="0" indent="0">
              <a:buNone/>
            </a:pPr>
            <a:r>
              <a:rPr lang="en-US" sz="2800" b="1" dirty="0"/>
              <a:t>Competitive Advantage: People</a:t>
            </a:r>
          </a:p>
          <a:p>
            <a:pPr marL="0" indent="0">
              <a:buNone/>
            </a:pPr>
            <a:endParaRPr lang="en-US" sz="2800" dirty="0"/>
          </a:p>
        </p:txBody>
      </p:sp>
      <p:pic>
        <p:nvPicPr>
          <p:cNvPr id="4" name="Picture 3" descr="A blue circle with white text&#10;&#10;Description automatically generated">
            <a:extLst>
              <a:ext uri="{FF2B5EF4-FFF2-40B4-BE49-F238E27FC236}">
                <a16:creationId xmlns:a16="http://schemas.microsoft.com/office/drawing/2014/main" id="{2CF23BA4-1176-43E6-5E94-070CF6F014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2514" y="2383079"/>
            <a:ext cx="2741649" cy="2741649"/>
          </a:xfrm>
          <a:prstGeom prst="rect">
            <a:avLst/>
          </a:prstGeom>
        </p:spPr>
      </p:pic>
      <p:pic>
        <p:nvPicPr>
          <p:cNvPr id="6" name="Picture 5" descr="A black background with red text&#10;&#10;Description automatically generated">
            <a:extLst>
              <a:ext uri="{FF2B5EF4-FFF2-40B4-BE49-F238E27FC236}">
                <a16:creationId xmlns:a16="http://schemas.microsoft.com/office/drawing/2014/main" id="{72732A92-3257-D877-1524-A7D7ED91E6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8782" y="2253648"/>
            <a:ext cx="5336138" cy="3000512"/>
          </a:xfrm>
          <a:prstGeom prst="rect">
            <a:avLst/>
          </a:prstGeom>
        </p:spPr>
      </p:pic>
      <p:sp>
        <p:nvSpPr>
          <p:cNvPr id="2" name="TextBox 1">
            <a:extLst>
              <a:ext uri="{FF2B5EF4-FFF2-40B4-BE49-F238E27FC236}">
                <a16:creationId xmlns:a16="http://schemas.microsoft.com/office/drawing/2014/main" id="{FF94F504-2E8F-6E48-0C68-2A61D42093D2}"/>
              </a:ext>
            </a:extLst>
          </p:cNvPr>
          <p:cNvSpPr txBox="1"/>
          <p:nvPr/>
        </p:nvSpPr>
        <p:spPr>
          <a:xfrm>
            <a:off x="1035848" y="5409943"/>
            <a:ext cx="5060152" cy="1600438"/>
          </a:xfrm>
          <a:prstGeom prst="rect">
            <a:avLst/>
          </a:prstGeom>
          <a:noFill/>
        </p:spPr>
        <p:txBody>
          <a:bodyPr wrap="square" rtlCol="0">
            <a:spAutoFit/>
          </a:bodyPr>
          <a:lstStyle/>
          <a:p>
            <a:r>
              <a:rPr lang="en-US" sz="1400" dirty="0"/>
              <a:t>“</a:t>
            </a:r>
            <a:r>
              <a:rPr lang="en-US" sz="1400" i="1" dirty="0"/>
              <a:t>If you leave us our money, our buildings and our brands, but take away our people, the company will fail. But if you take away our money, our buildings and our brands, but leave us our peop</a:t>
            </a:r>
            <a:r>
              <a:rPr lang="en-US" sz="1400" dirty="0"/>
              <a:t>le, </a:t>
            </a:r>
            <a:r>
              <a:rPr lang="en-US" sz="1400" i="1" dirty="0"/>
              <a:t>we can rebuild the whole thing in a decade”.</a:t>
            </a:r>
          </a:p>
          <a:p>
            <a:endParaRPr lang="en-US" sz="1400" i="1" dirty="0"/>
          </a:p>
          <a:p>
            <a:r>
              <a:rPr lang="en-US" sz="1400" dirty="0"/>
              <a:t>RICHARD REDWOOD DEUPREE, CEO P&amp;G 1948 - 1959</a:t>
            </a:r>
          </a:p>
          <a:p>
            <a:endParaRPr lang="en-US" sz="1400" dirty="0"/>
          </a:p>
        </p:txBody>
      </p:sp>
    </p:spTree>
    <p:extLst>
      <p:ext uri="{BB962C8B-B14F-4D97-AF65-F5344CB8AC3E}">
        <p14:creationId xmlns:p14="http://schemas.microsoft.com/office/powerpoint/2010/main" val="9482051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a:spLocks noGrp="1" noChangeArrowheads="1"/>
          </p:cNvSpPr>
          <p:nvPr>
            <p:ph type="title"/>
          </p:nvPr>
        </p:nvSpPr>
        <p:spPr>
          <a:xfrm>
            <a:off x="448511" y="343523"/>
            <a:ext cx="11935688" cy="760658"/>
          </a:xfrm>
        </p:spPr>
        <p:txBody>
          <a:bodyPr>
            <a:noAutofit/>
          </a:bodyPr>
          <a:lstStyle/>
          <a:p>
            <a:r>
              <a:rPr lang="en-US" sz="3200" dirty="0">
                <a:solidFill>
                  <a:srgbClr val="0078A2"/>
                </a:solidFill>
              </a:rPr>
              <a:t>Differentiation</a:t>
            </a:r>
            <a:endParaRPr lang="en-US" sz="3200" b="1" dirty="0">
              <a:solidFill>
                <a:srgbClr val="0078A2"/>
              </a:solidFill>
            </a:endParaRPr>
          </a:p>
        </p:txBody>
      </p:sp>
      <p:sp>
        <p:nvSpPr>
          <p:cNvPr id="3" name="Content Placeholder 2"/>
          <p:cNvSpPr>
            <a:spLocks noGrp="1"/>
          </p:cNvSpPr>
          <p:nvPr>
            <p:ph idx="1"/>
          </p:nvPr>
        </p:nvSpPr>
        <p:spPr>
          <a:xfrm>
            <a:off x="448511" y="999616"/>
            <a:ext cx="9644395" cy="428319"/>
          </a:xfrm>
        </p:spPr>
        <p:txBody>
          <a:bodyPr>
            <a:normAutofit fontScale="92500" lnSpcReduction="10000"/>
          </a:bodyPr>
          <a:lstStyle/>
          <a:p>
            <a:pPr marL="0" indent="0">
              <a:buNone/>
            </a:pPr>
            <a:r>
              <a:rPr lang="en-US" sz="2800" b="1" dirty="0"/>
              <a:t>Choosing a Differentiation and Positioning Strategy</a:t>
            </a:r>
            <a:endParaRPr lang="en-US" sz="2800" dirty="0"/>
          </a:p>
          <a:p>
            <a:pPr marL="0" indent="0">
              <a:buNone/>
            </a:pPr>
            <a:endParaRPr lang="en-US" sz="2000" b="1" dirty="0"/>
          </a:p>
          <a:p>
            <a:pPr marL="0" indent="0">
              <a:buNone/>
            </a:pPr>
            <a:endParaRPr lang="en-US" sz="2000" dirty="0"/>
          </a:p>
        </p:txBody>
      </p:sp>
      <p:sp>
        <p:nvSpPr>
          <p:cNvPr id="2" name="Content Placeholder 1"/>
          <p:cNvSpPr>
            <a:spLocks noGrp="1"/>
          </p:cNvSpPr>
          <p:nvPr>
            <p:ph type="body" sz="quarter" idx="13"/>
          </p:nvPr>
        </p:nvSpPr>
        <p:spPr>
          <a:xfrm>
            <a:off x="448511" y="1844551"/>
            <a:ext cx="10903851" cy="478953"/>
          </a:xfrm>
        </p:spPr>
        <p:txBody>
          <a:bodyPr>
            <a:normAutofit/>
          </a:bodyPr>
          <a:lstStyle/>
          <a:p>
            <a:pPr algn="l"/>
            <a:r>
              <a:rPr lang="en-US" altLang="en-US" sz="2400" i="0" dirty="0">
                <a:solidFill>
                  <a:srgbClr val="000000"/>
                </a:solidFill>
              </a:rPr>
              <a:t>A competitive advantage should be: </a:t>
            </a:r>
          </a:p>
        </p:txBody>
      </p:sp>
      <p:sp>
        <p:nvSpPr>
          <p:cNvPr id="5" name="TextBox 4">
            <a:extLst>
              <a:ext uri="{FF2B5EF4-FFF2-40B4-BE49-F238E27FC236}">
                <a16:creationId xmlns:a16="http://schemas.microsoft.com/office/drawing/2014/main" id="{58360940-7F01-C61A-5A76-9DB791454B4C}"/>
              </a:ext>
            </a:extLst>
          </p:cNvPr>
          <p:cNvSpPr txBox="1"/>
          <p:nvPr/>
        </p:nvSpPr>
        <p:spPr>
          <a:xfrm>
            <a:off x="448511" y="2197481"/>
            <a:ext cx="11294978" cy="4062651"/>
          </a:xfrm>
          <a:prstGeom prst="rect">
            <a:avLst/>
          </a:prstGeom>
          <a:noFill/>
        </p:spPr>
        <p:txBody>
          <a:bodyPr wrap="square">
            <a:spAutoFit/>
          </a:bodyPr>
          <a:lstStyle/>
          <a:p>
            <a:endParaRPr lang="en-US" altLang="en-US" sz="1600" i="1" dirty="0"/>
          </a:p>
          <a:p>
            <a:r>
              <a:rPr lang="en-US" altLang="en-US" sz="2000" b="1" i="1" dirty="0"/>
              <a:t>Important:</a:t>
            </a:r>
            <a:r>
              <a:rPr lang="en-US" altLang="en-US" sz="2000" b="1" dirty="0"/>
              <a:t> </a:t>
            </a:r>
            <a:r>
              <a:rPr lang="en-US" altLang="en-US" sz="1600" dirty="0"/>
              <a:t>The difference delivers a highly valued benefit to target buyers.</a:t>
            </a:r>
          </a:p>
          <a:p>
            <a:endParaRPr lang="en-US" altLang="en-US" sz="1600" dirty="0"/>
          </a:p>
          <a:p>
            <a:r>
              <a:rPr lang="en-US" altLang="en-US" sz="2000" b="1" i="1" dirty="0"/>
              <a:t>Distinctive:</a:t>
            </a:r>
            <a:r>
              <a:rPr lang="en-US" altLang="en-US" sz="1600" dirty="0"/>
              <a:t> Competitors do not offer the difference, or the company can offer it in a more distinctive way.</a:t>
            </a:r>
          </a:p>
          <a:p>
            <a:endParaRPr lang="en-US" altLang="en-US" sz="1600" i="1" dirty="0"/>
          </a:p>
          <a:p>
            <a:r>
              <a:rPr lang="en-US" altLang="en-US" sz="2000" b="1" i="1" dirty="0"/>
              <a:t>Superior: </a:t>
            </a:r>
            <a:r>
              <a:rPr lang="en-US" altLang="en-US" sz="1600" dirty="0"/>
              <a:t>The difference is superior to other ways that customers might obtain the same benefit.</a:t>
            </a:r>
          </a:p>
          <a:p>
            <a:endParaRPr lang="en-US" altLang="en-US" sz="1600" i="1" dirty="0"/>
          </a:p>
          <a:p>
            <a:r>
              <a:rPr lang="en-US" altLang="en-US" sz="2000" b="1" i="1" dirty="0"/>
              <a:t>Perceptible: </a:t>
            </a:r>
            <a:r>
              <a:rPr lang="en-US" altLang="en-US" sz="1600" dirty="0"/>
              <a:t>The difference is communicable and visible to buyers.</a:t>
            </a:r>
          </a:p>
          <a:p>
            <a:endParaRPr lang="en-US" altLang="en-US" sz="1600" i="1" dirty="0"/>
          </a:p>
          <a:p>
            <a:r>
              <a:rPr lang="en-US" altLang="en-US" sz="2000" b="1" i="1" dirty="0"/>
              <a:t>Preemptive: </a:t>
            </a:r>
            <a:r>
              <a:rPr lang="en-US" altLang="en-US" sz="1600" dirty="0"/>
              <a:t>Competitors cannot easily copy the difference.</a:t>
            </a:r>
          </a:p>
          <a:p>
            <a:endParaRPr lang="en-US" altLang="en-US" sz="1600" i="1" dirty="0"/>
          </a:p>
          <a:p>
            <a:r>
              <a:rPr lang="en-US" altLang="en-US" sz="2000" b="1" i="1" dirty="0"/>
              <a:t>Affordable: </a:t>
            </a:r>
            <a:r>
              <a:rPr lang="en-US" altLang="en-US" sz="1600" dirty="0"/>
              <a:t>Buyers can afford to pay for the difference.</a:t>
            </a:r>
          </a:p>
          <a:p>
            <a:endParaRPr lang="en-US" altLang="en-US" sz="1600" i="1" dirty="0"/>
          </a:p>
          <a:p>
            <a:r>
              <a:rPr lang="en-US" altLang="en-US" sz="2000" b="1" i="1" dirty="0"/>
              <a:t>Profitable: </a:t>
            </a:r>
            <a:r>
              <a:rPr lang="en-US" altLang="en-US" sz="1600" dirty="0"/>
              <a:t>The company can introduce the difference profitably.</a:t>
            </a:r>
          </a:p>
        </p:txBody>
      </p:sp>
    </p:spTree>
    <p:extLst>
      <p:ext uri="{BB962C8B-B14F-4D97-AF65-F5344CB8AC3E}">
        <p14:creationId xmlns:p14="http://schemas.microsoft.com/office/powerpoint/2010/main" val="15759854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36EF0-5042-F150-0A53-E4DD3A30413D}"/>
            </a:ext>
          </a:extLst>
        </p:cNvPr>
        <p:cNvGrpSpPr/>
        <p:nvPr/>
      </p:nvGrpSpPr>
      <p:grpSpPr>
        <a:xfrm>
          <a:off x="0" y="0"/>
          <a:ext cx="0" cy="0"/>
          <a:chOff x="0" y="0"/>
          <a:chExt cx="0" cy="0"/>
        </a:xfrm>
      </p:grpSpPr>
      <p:sp>
        <p:nvSpPr>
          <p:cNvPr id="9" name="Title 2">
            <a:extLst>
              <a:ext uri="{FF2B5EF4-FFF2-40B4-BE49-F238E27FC236}">
                <a16:creationId xmlns:a16="http://schemas.microsoft.com/office/drawing/2014/main" id="{D21382FB-D3EC-AEB0-2B06-68FCCFAED7F9}"/>
              </a:ext>
            </a:extLst>
          </p:cNvPr>
          <p:cNvSpPr>
            <a:spLocks noGrp="1" noChangeArrowheads="1"/>
          </p:cNvSpPr>
          <p:nvPr>
            <p:ph type="title"/>
          </p:nvPr>
        </p:nvSpPr>
        <p:spPr>
          <a:xfrm>
            <a:off x="545630" y="591017"/>
            <a:ext cx="10300002" cy="707365"/>
          </a:xfrm>
        </p:spPr>
        <p:txBody>
          <a:bodyPr>
            <a:noAutofit/>
          </a:bodyPr>
          <a:lstStyle/>
          <a:p>
            <a:r>
              <a:rPr lang="en-US" sz="3200" dirty="0">
                <a:solidFill>
                  <a:srgbClr val="0078A2"/>
                </a:solidFill>
              </a:rPr>
              <a:t>Differentiation and Positioning</a:t>
            </a:r>
            <a:endParaRPr lang="en-US" sz="3200" b="1" dirty="0">
              <a:solidFill>
                <a:srgbClr val="0078A2"/>
              </a:solidFill>
            </a:endParaRPr>
          </a:p>
        </p:txBody>
      </p:sp>
      <p:sp>
        <p:nvSpPr>
          <p:cNvPr id="3" name="Content Placeholder 2">
            <a:extLst>
              <a:ext uri="{FF2B5EF4-FFF2-40B4-BE49-F238E27FC236}">
                <a16:creationId xmlns:a16="http://schemas.microsoft.com/office/drawing/2014/main" id="{E26AF784-3F7A-2B32-92FC-6105F88D7298}"/>
              </a:ext>
            </a:extLst>
          </p:cNvPr>
          <p:cNvSpPr>
            <a:spLocks noGrp="1"/>
          </p:cNvSpPr>
          <p:nvPr>
            <p:ph idx="1"/>
          </p:nvPr>
        </p:nvSpPr>
        <p:spPr>
          <a:xfrm>
            <a:off x="545630" y="1298382"/>
            <a:ext cx="10300002" cy="583817"/>
          </a:xfrm>
        </p:spPr>
        <p:txBody>
          <a:bodyPr>
            <a:noAutofit/>
          </a:bodyPr>
          <a:lstStyle/>
          <a:p>
            <a:pPr marL="0" indent="0">
              <a:buNone/>
            </a:pPr>
            <a:r>
              <a:rPr lang="en-US" sz="2600" b="1" dirty="0">
                <a:latin typeface="+mj-lt"/>
              </a:rPr>
              <a:t>4 Steps to Choosing a Differentiation and Positioning Strategy</a:t>
            </a:r>
            <a:endParaRPr lang="en-US" sz="2600" dirty="0">
              <a:latin typeface="+mj-lt"/>
            </a:endParaRPr>
          </a:p>
          <a:p>
            <a:pPr marL="0" indent="0">
              <a:buNone/>
            </a:pPr>
            <a:endParaRPr lang="en-US" sz="2600" b="1" dirty="0"/>
          </a:p>
          <a:p>
            <a:pPr marL="0" indent="0">
              <a:buNone/>
            </a:pPr>
            <a:endParaRPr lang="en-US" sz="2600" dirty="0"/>
          </a:p>
        </p:txBody>
      </p:sp>
      <p:sp>
        <p:nvSpPr>
          <p:cNvPr id="2" name="Content Placeholder 1">
            <a:extLst>
              <a:ext uri="{FF2B5EF4-FFF2-40B4-BE49-F238E27FC236}">
                <a16:creationId xmlns:a16="http://schemas.microsoft.com/office/drawing/2014/main" id="{7C838B45-044D-7597-27D3-58C740C41928}"/>
              </a:ext>
            </a:extLst>
          </p:cNvPr>
          <p:cNvSpPr>
            <a:spLocks noGrp="1"/>
          </p:cNvSpPr>
          <p:nvPr>
            <p:ph type="body" sz="quarter" idx="13"/>
          </p:nvPr>
        </p:nvSpPr>
        <p:spPr>
          <a:xfrm>
            <a:off x="545630" y="2316000"/>
            <a:ext cx="10900133" cy="3548772"/>
          </a:xfrm>
        </p:spPr>
        <p:txBody>
          <a:bodyPr>
            <a:normAutofit/>
          </a:bodyPr>
          <a:lstStyle/>
          <a:p>
            <a:pPr marL="457200" indent="-457200" algn="l">
              <a:lnSpc>
                <a:spcPct val="150000"/>
              </a:lnSpc>
              <a:buClr>
                <a:srgbClr val="0078A2"/>
              </a:buClr>
              <a:buFont typeface="+mj-lt"/>
              <a:buAutoNum type="arabicPeriod"/>
            </a:pPr>
            <a:r>
              <a:rPr lang="en-US" altLang="en-US" sz="2400" i="0" dirty="0">
                <a:solidFill>
                  <a:srgbClr val="000000"/>
                </a:solidFill>
              </a:rPr>
              <a:t>Identify a set of possible competitive advantages to build a position.</a:t>
            </a:r>
          </a:p>
          <a:p>
            <a:pPr marL="457200" indent="-457200" algn="l">
              <a:lnSpc>
                <a:spcPct val="150000"/>
              </a:lnSpc>
              <a:buClr>
                <a:srgbClr val="0078A2"/>
              </a:buClr>
              <a:buFont typeface="+mj-lt"/>
              <a:buAutoNum type="arabicPeriod"/>
            </a:pPr>
            <a:r>
              <a:rPr lang="en-US" altLang="en-US" sz="2400" i="0" dirty="0">
                <a:solidFill>
                  <a:srgbClr val="000000"/>
                </a:solidFill>
              </a:rPr>
              <a:t>Choose the right competitive advantages (ownable, unique).</a:t>
            </a:r>
          </a:p>
          <a:p>
            <a:pPr marL="457200" indent="-457200" algn="l">
              <a:lnSpc>
                <a:spcPct val="150000"/>
              </a:lnSpc>
              <a:buClr>
                <a:srgbClr val="0078A2"/>
              </a:buClr>
              <a:buFont typeface="+mj-lt"/>
              <a:buAutoNum type="arabicPeriod"/>
            </a:pPr>
            <a:r>
              <a:rPr lang="en-US" altLang="en-US" sz="2400" i="0" dirty="0">
                <a:solidFill>
                  <a:srgbClr val="000000"/>
                </a:solidFill>
              </a:rPr>
              <a:t>Select an overall positioning strategy.</a:t>
            </a:r>
          </a:p>
          <a:p>
            <a:pPr marL="457200" indent="-457200" algn="l">
              <a:lnSpc>
                <a:spcPct val="150000"/>
              </a:lnSpc>
              <a:buClr>
                <a:srgbClr val="0078A2"/>
              </a:buClr>
              <a:buFont typeface="+mj-lt"/>
              <a:buAutoNum type="arabicPeriod"/>
            </a:pPr>
            <a:r>
              <a:rPr lang="en-US" altLang="en-US" sz="2400" i="0" dirty="0">
                <a:solidFill>
                  <a:srgbClr val="000000"/>
                </a:solidFill>
              </a:rPr>
              <a:t>Communicate and deliver the chosen position to the market (so that consumers define the brand as we want them to!).</a:t>
            </a:r>
          </a:p>
          <a:p>
            <a:pPr marL="514350" indent="-514350" algn="l">
              <a:lnSpc>
                <a:spcPct val="150000"/>
              </a:lnSpc>
              <a:buFont typeface="+mj-lt"/>
              <a:buAutoNum type="arabicPeriod"/>
            </a:pPr>
            <a:endParaRPr lang="en-US" altLang="en-US" sz="3200" i="0" dirty="0">
              <a:solidFill>
                <a:srgbClr val="000000"/>
              </a:solidFill>
            </a:endParaRPr>
          </a:p>
          <a:p>
            <a:pPr marL="514350" indent="-514350" algn="l">
              <a:lnSpc>
                <a:spcPct val="150000"/>
              </a:lnSpc>
              <a:buFont typeface="+mj-lt"/>
              <a:buAutoNum type="arabicPeriod"/>
            </a:pPr>
            <a:endParaRPr lang="en-US" altLang="en-US" sz="2800" i="0" dirty="0">
              <a:solidFill>
                <a:srgbClr val="000000"/>
              </a:solidFill>
            </a:endParaRPr>
          </a:p>
        </p:txBody>
      </p:sp>
      <p:sp>
        <p:nvSpPr>
          <p:cNvPr id="4" name="Rectangle 3">
            <a:extLst>
              <a:ext uri="{FF2B5EF4-FFF2-40B4-BE49-F238E27FC236}">
                <a16:creationId xmlns:a16="http://schemas.microsoft.com/office/drawing/2014/main" id="{5262AB81-442B-B697-D5F2-ADE0CA3BEC0F}"/>
              </a:ext>
            </a:extLst>
          </p:cNvPr>
          <p:cNvSpPr/>
          <p:nvPr/>
        </p:nvSpPr>
        <p:spPr>
          <a:xfrm>
            <a:off x="545630" y="3689131"/>
            <a:ext cx="10689020" cy="2033752"/>
          </a:xfrm>
          <a:prstGeom prst="rect">
            <a:avLst/>
          </a:prstGeom>
          <a:noFill/>
          <a:ln w="28575">
            <a:solidFill>
              <a:srgbClr val="007F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12265239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a:spLocks noGrp="1" noChangeArrowheads="1"/>
          </p:cNvSpPr>
          <p:nvPr>
            <p:ph type="title"/>
          </p:nvPr>
        </p:nvSpPr>
        <p:spPr>
          <a:xfrm>
            <a:off x="600911" y="418485"/>
            <a:ext cx="9705139" cy="679234"/>
          </a:xfrm>
        </p:spPr>
        <p:txBody>
          <a:bodyPr>
            <a:noAutofit/>
          </a:bodyPr>
          <a:lstStyle/>
          <a:p>
            <a:r>
              <a:rPr lang="en-US" sz="3200" dirty="0">
                <a:solidFill>
                  <a:srgbClr val="007FA3"/>
                </a:solidFill>
              </a:rPr>
              <a:t>Positioning</a:t>
            </a:r>
            <a:endParaRPr lang="en-US" sz="3200" b="1" dirty="0">
              <a:solidFill>
                <a:srgbClr val="007FA3"/>
              </a:solidFill>
            </a:endParaRPr>
          </a:p>
        </p:txBody>
      </p:sp>
      <p:sp>
        <p:nvSpPr>
          <p:cNvPr id="2" name="Content Placeholder 1"/>
          <p:cNvSpPr>
            <a:spLocks noGrp="1"/>
          </p:cNvSpPr>
          <p:nvPr>
            <p:ph type="body" sz="quarter" idx="13"/>
          </p:nvPr>
        </p:nvSpPr>
        <p:spPr>
          <a:xfrm>
            <a:off x="600911" y="1916622"/>
            <a:ext cx="4943953" cy="4096508"/>
          </a:xfrm>
        </p:spPr>
        <p:txBody>
          <a:bodyPr>
            <a:normAutofit/>
          </a:bodyPr>
          <a:lstStyle/>
          <a:p>
            <a:pPr marL="0" indent="0" algn="l">
              <a:lnSpc>
                <a:spcPct val="100000"/>
              </a:lnSpc>
              <a:defRPr/>
            </a:pPr>
            <a:r>
              <a:rPr lang="en-US" sz="2400" b="1" i="0" dirty="0">
                <a:solidFill>
                  <a:srgbClr val="000000"/>
                </a:solidFill>
              </a:rPr>
              <a:t>Brand Positioning</a:t>
            </a:r>
            <a:r>
              <a:rPr lang="en-US" sz="2400" i="0" dirty="0">
                <a:solidFill>
                  <a:srgbClr val="000000"/>
                </a:solidFill>
              </a:rPr>
              <a:t> refers to the way a brand is defined by consumers (</a:t>
            </a:r>
            <a:r>
              <a:rPr lang="en-US" sz="2400" i="0" dirty="0" err="1">
                <a:solidFill>
                  <a:srgbClr val="000000"/>
                </a:solidFill>
              </a:rPr>
              <a:t>ie</a:t>
            </a:r>
            <a:r>
              <a:rPr lang="en-US" sz="2400" i="0" dirty="0">
                <a:solidFill>
                  <a:srgbClr val="000000"/>
                </a:solidFill>
              </a:rPr>
              <a:t>. what’s in their heads!) and should capture the unique value that a brand can bring to its customers.</a:t>
            </a:r>
            <a:endParaRPr lang="en-US" altLang="en-US" sz="2400" i="0" dirty="0">
              <a:solidFill>
                <a:srgbClr val="000000"/>
              </a:solidFill>
            </a:endParaRPr>
          </a:p>
        </p:txBody>
      </p:sp>
      <p:pic>
        <p:nvPicPr>
          <p:cNvPr id="9218" name="Picture 2" descr="IKEA advertisement shows the photo of a living room. On the couch, a man and woman are seated casually, watching the television. On the center of the photo is the logo of IKEA with the text &quot;The Life Improvement Store.&quot;&#10;"/>
          <p:cNvPicPr>
            <a:picLocks noChangeAspect="1" noChangeArrowheads="1"/>
          </p:cNvPicPr>
          <p:nvPr/>
        </p:nvPicPr>
        <p:blipFill rotWithShape="1">
          <a:blip r:embed="rId3">
            <a:extLst>
              <a:ext uri="{28A0092B-C50C-407E-A947-70E740481C1C}">
                <a14:useLocalDpi xmlns:a14="http://schemas.microsoft.com/office/drawing/2010/main" val="0"/>
              </a:ext>
            </a:extLst>
          </a:blip>
          <a:srcRect l="2024" t="2986" r="2059"/>
          <a:stretch/>
        </p:blipFill>
        <p:spPr bwMode="auto">
          <a:xfrm>
            <a:off x="6096000" y="1762352"/>
            <a:ext cx="5826271" cy="4238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a:extLst>
              <a:ext uri="{FF2B5EF4-FFF2-40B4-BE49-F238E27FC236}">
                <a16:creationId xmlns:a16="http://schemas.microsoft.com/office/drawing/2014/main" id="{FD68C3E2-9A49-4669-6E18-5A909375A5DD}"/>
              </a:ext>
            </a:extLst>
          </p:cNvPr>
          <p:cNvSpPr>
            <a:spLocks noGrp="1"/>
          </p:cNvSpPr>
          <p:nvPr>
            <p:ph idx="1"/>
          </p:nvPr>
        </p:nvSpPr>
        <p:spPr>
          <a:xfrm>
            <a:off x="600911" y="1177551"/>
            <a:ext cx="10047817" cy="726691"/>
          </a:xfrm>
        </p:spPr>
        <p:txBody>
          <a:bodyPr>
            <a:normAutofit/>
          </a:bodyPr>
          <a:lstStyle/>
          <a:p>
            <a:pPr marL="0" indent="0">
              <a:buNone/>
            </a:pPr>
            <a:r>
              <a:rPr lang="en-US" sz="2800" b="1" dirty="0"/>
              <a:t>Brand Positioning </a:t>
            </a:r>
          </a:p>
          <a:p>
            <a:pPr marL="0" indent="0">
              <a:buNone/>
            </a:pPr>
            <a:endParaRPr lang="en-US" sz="2800" dirty="0"/>
          </a:p>
        </p:txBody>
      </p:sp>
    </p:spTree>
    <p:extLst>
      <p:ext uri="{BB962C8B-B14F-4D97-AF65-F5344CB8AC3E}">
        <p14:creationId xmlns:p14="http://schemas.microsoft.com/office/powerpoint/2010/main" val="71794028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txBox="1">
            <a:spLocks noGrp="1"/>
          </p:cNvSpPr>
          <p:nvPr>
            <p:ph type="title"/>
          </p:nvPr>
        </p:nvSpPr>
        <p:spPr>
          <a:xfrm>
            <a:off x="428953" y="383745"/>
            <a:ext cx="8674100" cy="861731"/>
          </a:xfrm>
        </p:spPr>
        <p:txBody>
          <a:bodyPr>
            <a:normAutofit/>
          </a:bodyPr>
          <a:lstStyle/>
          <a:p>
            <a:pPr eaLnBrk="1" hangingPunct="1">
              <a:buClr>
                <a:srgbClr val="007FA3"/>
              </a:buClr>
              <a:buFont typeface="Times New Roman" panose="02020603050405020304" pitchFamily="18" charset="0"/>
              <a:buNone/>
            </a:pPr>
            <a:r>
              <a:rPr lang="en-US" altLang="en-US" sz="3600" b="1" dirty="0">
                <a:solidFill>
                  <a:srgbClr val="007FA3"/>
                </a:solidFill>
                <a:latin typeface="Arial" panose="020B0604020202020204" pitchFamily="34" charset="0"/>
                <a:cs typeface="Times New Roman" panose="02020603050405020304" pitchFamily="18" charset="0"/>
                <a:sym typeface="Times New Roman" panose="02020603050405020304" pitchFamily="18" charset="0"/>
              </a:rPr>
              <a:t>Principles of Marketing </a:t>
            </a:r>
            <a:endParaRPr lang="en-IN" altLang="en-US" sz="2700" b="1" dirty="0">
              <a:solidFill>
                <a:srgbClr val="007FA3"/>
              </a:solidFill>
              <a:latin typeface="Arial" panose="020B0604020202020204" pitchFamily="34" charset="0"/>
              <a:cs typeface="Times New Roman" panose="02020603050405020304" pitchFamily="18" charset="0"/>
              <a:sym typeface="Times New Roman" panose="02020603050405020304" pitchFamily="18" charset="0"/>
            </a:endParaRPr>
          </a:p>
        </p:txBody>
      </p:sp>
      <p:sp>
        <p:nvSpPr>
          <p:cNvPr id="23556" name="Text Placeholder 3"/>
          <p:cNvSpPr txBox="1">
            <a:spLocks noGrp="1"/>
          </p:cNvSpPr>
          <p:nvPr>
            <p:ph type="body" sz="quarter" idx="14"/>
          </p:nvPr>
        </p:nvSpPr>
        <p:spPr>
          <a:xfrm>
            <a:off x="5543520" y="2367007"/>
            <a:ext cx="5731020" cy="2428786"/>
          </a:xfrm>
        </p:spPr>
        <p:txBody>
          <a:bodyPr/>
          <a:lstStyle/>
          <a:p>
            <a:pPr marL="0" marR="0" indent="0" algn="ctr" defTabSz="914400" rtl="0" eaLnBrk="1" fontAlgn="auto" latinLnBrk="0" hangingPunct="1">
              <a:lnSpc>
                <a:spcPct val="90000"/>
              </a:lnSpc>
              <a:spcBef>
                <a:spcPct val="0"/>
              </a:spcBef>
              <a:spcAft>
                <a:spcPts val="0"/>
              </a:spcAft>
              <a:buClr>
                <a:srgbClr val="007FA3"/>
              </a:buClr>
              <a:buSzTx/>
              <a:buFont typeface="Arial" panose="020B0604020202020204" pitchFamily="34" charset="0"/>
              <a:buNone/>
              <a:tabLst/>
              <a:defRPr/>
            </a:pPr>
            <a:r>
              <a:rPr lang="en-IN" altLang="en-US" sz="3600" b="1" dirty="0">
                <a:latin typeface="Arial" panose="020B0604020202020204" pitchFamily="34" charset="0"/>
                <a:cs typeface="Arial" panose="020B0604020202020204" pitchFamily="34" charset="0"/>
              </a:rPr>
              <a:t>Chapter 7</a:t>
            </a:r>
          </a:p>
          <a:p>
            <a:pPr marL="0" marR="0" indent="0" algn="ctr" defTabSz="914400" rtl="0" eaLnBrk="1" fontAlgn="auto" latinLnBrk="0" hangingPunct="1">
              <a:lnSpc>
                <a:spcPct val="100000"/>
              </a:lnSpc>
              <a:spcBef>
                <a:spcPct val="0"/>
              </a:spcBef>
              <a:spcAft>
                <a:spcPts val="0"/>
              </a:spcAft>
              <a:buClr>
                <a:srgbClr val="007FA3"/>
              </a:buClr>
              <a:buSzTx/>
              <a:buFont typeface="Arial" panose="020B0604020202020204" pitchFamily="34" charset="0"/>
              <a:buNone/>
              <a:tabLst/>
              <a:defRPr/>
            </a:pPr>
            <a:br>
              <a:rPr lang="en-US" sz="2800" kern="1200" baseline="0" dirty="0">
                <a:solidFill>
                  <a:schemeClr val="tx1"/>
                </a:solidFill>
                <a:effectLst/>
              </a:rPr>
            </a:br>
            <a:endParaRPr lang="en-US" sz="2800" kern="1200" baseline="0" dirty="0">
              <a:solidFill>
                <a:schemeClr val="tx1"/>
              </a:solidFill>
              <a:effectLst/>
            </a:endParaRPr>
          </a:p>
          <a:p>
            <a:pPr marL="0" marR="0" indent="0" algn="ctr" defTabSz="914400" rtl="0" eaLnBrk="1" fontAlgn="auto" latinLnBrk="0" hangingPunct="1">
              <a:lnSpc>
                <a:spcPct val="100000"/>
              </a:lnSpc>
              <a:spcBef>
                <a:spcPct val="0"/>
              </a:spcBef>
              <a:spcAft>
                <a:spcPts val="0"/>
              </a:spcAft>
              <a:buClr>
                <a:srgbClr val="007FA3"/>
              </a:buClr>
              <a:buSzTx/>
              <a:buFont typeface="Arial" panose="020B0604020202020204" pitchFamily="34" charset="0"/>
              <a:buNone/>
              <a:tabLst/>
              <a:defRPr/>
            </a:pPr>
            <a:r>
              <a:rPr lang="en-US" altLang="en-US" sz="2800" dirty="0">
                <a:latin typeface="Arial" panose="020B0604020202020204" pitchFamily="34" charset="0"/>
                <a:cs typeface="Arial" panose="020B0604020202020204" pitchFamily="34" charset="0"/>
              </a:rPr>
              <a:t>Marketing Strategy Part 1</a:t>
            </a:r>
          </a:p>
          <a:p>
            <a:pPr marL="0" marR="0" indent="0" algn="ctr" defTabSz="914400" rtl="0" eaLnBrk="1" fontAlgn="auto" latinLnBrk="0" hangingPunct="1">
              <a:lnSpc>
                <a:spcPct val="100000"/>
              </a:lnSpc>
              <a:spcBef>
                <a:spcPct val="0"/>
              </a:spcBef>
              <a:spcAft>
                <a:spcPts val="0"/>
              </a:spcAft>
              <a:buClr>
                <a:srgbClr val="007FA3"/>
              </a:buClr>
              <a:buSzTx/>
              <a:buFont typeface="Arial" panose="020B0604020202020204" pitchFamily="34" charset="0"/>
              <a:buNone/>
              <a:tabLst/>
              <a:defRPr/>
            </a:pPr>
            <a:r>
              <a:rPr lang="en-US" altLang="en-US" sz="2800" dirty="0">
                <a:latin typeface="Arial" panose="020B0604020202020204" pitchFamily="34" charset="0"/>
                <a:cs typeface="Arial" panose="020B0604020202020204" pitchFamily="34" charset="0"/>
              </a:rPr>
              <a:t>Differentiation &amp; Positioning</a:t>
            </a:r>
            <a:endParaRPr lang="en-IN" altLang="en-US" sz="3400" dirty="0">
              <a:latin typeface="Arial" panose="020B0604020202020204" pitchFamily="34" charset="0"/>
              <a:cs typeface="Arial" panose="020B0604020202020204" pitchFamily="34" charset="0"/>
            </a:endParaRPr>
          </a:p>
        </p:txBody>
      </p:sp>
      <p:sp>
        <p:nvSpPr>
          <p:cNvPr id="23558" name="Text Placeholder 5"/>
          <p:cNvSpPr txBox="1">
            <a:spLocks noGrp="1"/>
          </p:cNvSpPr>
          <p:nvPr>
            <p:ph type="body" sz="quarter" idx="16"/>
          </p:nvPr>
        </p:nvSpPr>
        <p:spPr>
          <a:xfrm>
            <a:off x="5765416" y="6505575"/>
            <a:ext cx="6180137" cy="352425"/>
          </a:xfrm>
        </p:spPr>
        <p:txBody>
          <a:bodyPr/>
          <a:lstStyle/>
          <a:p>
            <a:pPr algn="r"/>
            <a:r>
              <a:rPr lang="en-IN" altLang="en-US" dirty="0">
                <a:latin typeface="Verdana" panose="020B0604030504040204" pitchFamily="34" charset="0"/>
                <a:cs typeface="Arial" panose="020B0604020202020204" pitchFamily="34" charset="0"/>
              </a:rPr>
              <a:t>Copyright © 2018 Pearson Education Ltd. All Rights Reserved.</a:t>
            </a:r>
            <a:endParaRPr lang="en-US" altLang="en-US" dirty="0">
              <a:latin typeface="Verdana" panose="020B0604030504040204" pitchFamily="34" charset="0"/>
              <a:cs typeface="Arial" panose="020B0604020202020204" pitchFamily="34" charset="0"/>
            </a:endParaRPr>
          </a:p>
        </p:txBody>
      </p:sp>
      <p:pic>
        <p:nvPicPr>
          <p:cNvPr id="3" name="Picture 2" descr="A book cover with a shell on the beach&#10;&#10;Description automatically generated">
            <a:extLst>
              <a:ext uri="{FF2B5EF4-FFF2-40B4-BE49-F238E27FC236}">
                <a16:creationId xmlns:a16="http://schemas.microsoft.com/office/drawing/2014/main" id="{6E0B169B-5B8C-DE7A-FEA1-C86D00E82D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51" y="1716034"/>
            <a:ext cx="3167321" cy="4189684"/>
          </a:xfrm>
          <a:prstGeom prst="rect">
            <a:avLst/>
          </a:prstGeom>
        </p:spPr>
      </p:pic>
    </p:spTree>
    <p:extLst>
      <p:ext uri="{BB962C8B-B14F-4D97-AF65-F5344CB8AC3E}">
        <p14:creationId xmlns:p14="http://schemas.microsoft.com/office/powerpoint/2010/main" val="1595927004"/>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rick building with a window&#10;&#10;Description automatically generated">
            <a:extLst>
              <a:ext uri="{FF2B5EF4-FFF2-40B4-BE49-F238E27FC236}">
                <a16:creationId xmlns:a16="http://schemas.microsoft.com/office/drawing/2014/main" id="{C1D8A1AE-4F97-1E5E-D735-F4D928E7B63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1555" b="-1"/>
          <a:stretch/>
        </p:blipFill>
        <p:spPr>
          <a:xfrm>
            <a:off x="20" y="10"/>
            <a:ext cx="12191980" cy="6857990"/>
          </a:xfrm>
          <a:noFill/>
        </p:spPr>
      </p:pic>
    </p:spTree>
    <p:extLst>
      <p:ext uri="{BB962C8B-B14F-4D97-AF65-F5344CB8AC3E}">
        <p14:creationId xmlns:p14="http://schemas.microsoft.com/office/powerpoint/2010/main" val="7509297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2"/>
          <p:cNvSpPr>
            <a:spLocks noGrp="1" noChangeArrowheads="1"/>
          </p:cNvSpPr>
          <p:nvPr>
            <p:ph type="title"/>
          </p:nvPr>
        </p:nvSpPr>
        <p:spPr>
          <a:xfrm>
            <a:off x="571263" y="498799"/>
            <a:ext cx="9420108" cy="829669"/>
          </a:xfrm>
        </p:spPr>
        <p:txBody>
          <a:bodyPr>
            <a:noAutofit/>
          </a:bodyPr>
          <a:lstStyle/>
          <a:p>
            <a:r>
              <a:rPr lang="en-US" sz="3200" dirty="0">
                <a:solidFill>
                  <a:srgbClr val="007FA3"/>
                </a:solidFill>
              </a:rPr>
              <a:t>Differentiation and Positioning</a:t>
            </a:r>
            <a:endParaRPr lang="en-US" sz="3200" b="1" dirty="0">
              <a:solidFill>
                <a:srgbClr val="007FA3"/>
              </a:solidFill>
            </a:endParaRPr>
          </a:p>
        </p:txBody>
      </p:sp>
      <p:sp>
        <p:nvSpPr>
          <p:cNvPr id="2" name="Content Placeholder 1"/>
          <p:cNvSpPr>
            <a:spLocks noGrp="1"/>
          </p:cNvSpPr>
          <p:nvPr>
            <p:ph type="body" sz="quarter" idx="13"/>
          </p:nvPr>
        </p:nvSpPr>
        <p:spPr>
          <a:xfrm>
            <a:off x="713153" y="2201976"/>
            <a:ext cx="3370116" cy="2454047"/>
          </a:xfrm>
        </p:spPr>
        <p:txBody>
          <a:bodyPr>
            <a:normAutofit/>
          </a:bodyPr>
          <a:lstStyle/>
          <a:p>
            <a:pPr marL="0" indent="0" algn="l"/>
            <a:r>
              <a:rPr lang="en-US" altLang="en-US" sz="2400" b="1" i="0" dirty="0">
                <a:solidFill>
                  <a:srgbClr val="000000"/>
                </a:solidFill>
              </a:rPr>
              <a:t>Positioning maps </a:t>
            </a:r>
            <a:r>
              <a:rPr lang="en-US" altLang="en-US" sz="2400" i="0" dirty="0">
                <a:solidFill>
                  <a:srgbClr val="000000"/>
                </a:solidFill>
              </a:rPr>
              <a:t>show consumer perceptions of marketer’s brands versus competing products on important buying dimensions.</a:t>
            </a:r>
          </a:p>
          <a:p>
            <a:pPr marL="0" indent="0" algn="l"/>
            <a:endParaRPr lang="en-US" altLang="en-US" sz="2800" i="0" dirty="0">
              <a:solidFill>
                <a:srgbClr val="000000"/>
              </a:solidFill>
            </a:endParaRPr>
          </a:p>
        </p:txBody>
      </p:sp>
      <p:pic>
        <p:nvPicPr>
          <p:cNvPr id="5" name="Picture 4" descr="A diagram of different colored circles&#10;&#10;Description automatically generated">
            <a:extLst>
              <a:ext uri="{FF2B5EF4-FFF2-40B4-BE49-F238E27FC236}">
                <a16:creationId xmlns:a16="http://schemas.microsoft.com/office/drawing/2014/main" id="{AE464ABD-FC60-A32F-25CA-EC81CCC331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5932" y="1231188"/>
            <a:ext cx="7345861" cy="5437626"/>
          </a:xfrm>
          <a:prstGeom prst="rect">
            <a:avLst/>
          </a:prstGeom>
        </p:spPr>
      </p:pic>
    </p:spTree>
    <p:extLst>
      <p:ext uri="{BB962C8B-B14F-4D97-AF65-F5344CB8AC3E}">
        <p14:creationId xmlns:p14="http://schemas.microsoft.com/office/powerpoint/2010/main" val="145422007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E9EA262D-7344-375E-B528-BF47C02DA1EC}"/>
              </a:ext>
            </a:extLst>
          </p:cNvPr>
          <p:cNvSpPr>
            <a:spLocks noGrp="1" noChangeArrowheads="1"/>
          </p:cNvSpPr>
          <p:nvPr>
            <p:ph type="title"/>
          </p:nvPr>
        </p:nvSpPr>
        <p:spPr>
          <a:xfrm>
            <a:off x="319015" y="166424"/>
            <a:ext cx="9420108" cy="829669"/>
          </a:xfrm>
        </p:spPr>
        <p:txBody>
          <a:bodyPr>
            <a:noAutofit/>
          </a:bodyPr>
          <a:lstStyle/>
          <a:p>
            <a:r>
              <a:rPr lang="en-US" sz="3200" dirty="0">
                <a:solidFill>
                  <a:srgbClr val="007FA3"/>
                </a:solidFill>
              </a:rPr>
              <a:t>Example: Food</a:t>
            </a:r>
            <a:endParaRPr lang="en-US" sz="3200" b="1" dirty="0">
              <a:solidFill>
                <a:srgbClr val="007FA3"/>
              </a:solidFill>
            </a:endParaRPr>
          </a:p>
        </p:txBody>
      </p:sp>
      <p:pic>
        <p:nvPicPr>
          <p:cNvPr id="23" name="Picture 22" descr="A diagram of logos and logos&#10;&#10;Description automatically generated with medium confidence">
            <a:extLst>
              <a:ext uri="{FF2B5EF4-FFF2-40B4-BE49-F238E27FC236}">
                <a16:creationId xmlns:a16="http://schemas.microsoft.com/office/drawing/2014/main" id="{280706AA-D775-7A0A-CB3D-F36380758C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2877" y="841028"/>
            <a:ext cx="7903690" cy="5850548"/>
          </a:xfrm>
          <a:prstGeom prst="rect">
            <a:avLst/>
          </a:prstGeom>
        </p:spPr>
      </p:pic>
    </p:spTree>
    <p:extLst>
      <p:ext uri="{BB962C8B-B14F-4D97-AF65-F5344CB8AC3E}">
        <p14:creationId xmlns:p14="http://schemas.microsoft.com/office/powerpoint/2010/main" val="3982126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E9EA262D-7344-375E-B528-BF47C02DA1EC}"/>
              </a:ext>
            </a:extLst>
          </p:cNvPr>
          <p:cNvSpPr>
            <a:spLocks noGrp="1" noChangeArrowheads="1"/>
          </p:cNvSpPr>
          <p:nvPr>
            <p:ph type="title"/>
          </p:nvPr>
        </p:nvSpPr>
        <p:spPr>
          <a:xfrm>
            <a:off x="319015" y="166424"/>
            <a:ext cx="9420108" cy="829669"/>
          </a:xfrm>
        </p:spPr>
        <p:txBody>
          <a:bodyPr>
            <a:noAutofit/>
          </a:bodyPr>
          <a:lstStyle/>
          <a:p>
            <a:r>
              <a:rPr lang="en-US" sz="3200" dirty="0">
                <a:solidFill>
                  <a:srgbClr val="007FA3"/>
                </a:solidFill>
              </a:rPr>
              <a:t>Example: Food</a:t>
            </a:r>
            <a:endParaRPr lang="en-US" sz="3200" b="1" dirty="0">
              <a:solidFill>
                <a:srgbClr val="007FA3"/>
              </a:solidFill>
            </a:endParaRPr>
          </a:p>
        </p:txBody>
      </p:sp>
      <p:pic>
        <p:nvPicPr>
          <p:cNvPr id="25" name="Picture 24" descr="A diagram of a fast food restaurant&#10;&#10;Description automatically generated">
            <a:extLst>
              <a:ext uri="{FF2B5EF4-FFF2-40B4-BE49-F238E27FC236}">
                <a16:creationId xmlns:a16="http://schemas.microsoft.com/office/drawing/2014/main" id="{E4AFE68B-2B7A-A1E4-8BA5-4B84F64C1C74}"/>
              </a:ext>
            </a:extLst>
          </p:cNvPr>
          <p:cNvPicPr>
            <a:picLocks noChangeAspect="1"/>
          </p:cNvPicPr>
          <p:nvPr/>
        </p:nvPicPr>
        <p:blipFill>
          <a:blip r:embed="rId2">
            <a:extLst>
              <a:ext uri="{28A0092B-C50C-407E-A947-70E740481C1C}">
                <a14:useLocalDpi xmlns:a14="http://schemas.microsoft.com/office/drawing/2010/main" val="0"/>
              </a:ext>
            </a:extLst>
          </a:blip>
          <a:srcRect r="1567"/>
          <a:stretch/>
        </p:blipFill>
        <p:spPr>
          <a:xfrm>
            <a:off x="319016" y="996093"/>
            <a:ext cx="11394764" cy="5695483"/>
          </a:xfrm>
          <a:prstGeom prst="rect">
            <a:avLst/>
          </a:prstGeom>
        </p:spPr>
      </p:pic>
    </p:spTree>
    <p:extLst>
      <p:ext uri="{BB962C8B-B14F-4D97-AF65-F5344CB8AC3E}">
        <p14:creationId xmlns:p14="http://schemas.microsoft.com/office/powerpoint/2010/main" val="9675456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Content Placeholder 6" descr="A group of logos with text&#10;&#10;Description automatically generated">
            <a:extLst>
              <a:ext uri="{FF2B5EF4-FFF2-40B4-BE49-F238E27FC236}">
                <a16:creationId xmlns:a16="http://schemas.microsoft.com/office/drawing/2014/main" id="{B5102A30-193A-9F03-7A0D-5413561D22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0886" y="869968"/>
            <a:ext cx="10750228" cy="5695483"/>
          </a:xfrm>
        </p:spPr>
      </p:pic>
      <p:sp>
        <p:nvSpPr>
          <p:cNvPr id="8" name="Title 2">
            <a:extLst>
              <a:ext uri="{FF2B5EF4-FFF2-40B4-BE49-F238E27FC236}">
                <a16:creationId xmlns:a16="http://schemas.microsoft.com/office/drawing/2014/main" id="{441D856A-E49D-0735-6A59-7F12818F7221}"/>
              </a:ext>
            </a:extLst>
          </p:cNvPr>
          <p:cNvSpPr txBox="1">
            <a:spLocks noChangeArrowheads="1"/>
          </p:cNvSpPr>
          <p:nvPr/>
        </p:nvSpPr>
        <p:spPr>
          <a:xfrm>
            <a:off x="319015" y="166424"/>
            <a:ext cx="9420108" cy="82966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rgbClr val="E22E28"/>
                </a:solidFill>
                <a:latin typeface="+mj-lt"/>
                <a:ea typeface="+mj-ea"/>
                <a:cs typeface="+mj-cs"/>
              </a:defRPr>
            </a:lvl1pPr>
          </a:lstStyle>
          <a:p>
            <a:r>
              <a:rPr lang="en-US" sz="3200" dirty="0">
                <a:solidFill>
                  <a:srgbClr val="007FA3"/>
                </a:solidFill>
              </a:rPr>
              <a:t>Example: Food</a:t>
            </a:r>
          </a:p>
        </p:txBody>
      </p:sp>
    </p:spTree>
    <p:extLst>
      <p:ext uri="{BB962C8B-B14F-4D97-AF65-F5344CB8AC3E}">
        <p14:creationId xmlns:p14="http://schemas.microsoft.com/office/powerpoint/2010/main" val="30951054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screenshot of a computer&#10;&#10;Description automatically generated">
            <a:extLst>
              <a:ext uri="{FF2B5EF4-FFF2-40B4-BE49-F238E27FC236}">
                <a16:creationId xmlns:a16="http://schemas.microsoft.com/office/drawing/2014/main" id="{0405BA69-2373-2D83-7357-C0005FC411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7267" y="222046"/>
            <a:ext cx="8325718" cy="6635954"/>
          </a:xfrm>
          <a:prstGeom prst="rect">
            <a:avLst/>
          </a:prstGeom>
        </p:spPr>
      </p:pic>
      <p:sp>
        <p:nvSpPr>
          <p:cNvPr id="12" name="Title 2">
            <a:extLst>
              <a:ext uri="{FF2B5EF4-FFF2-40B4-BE49-F238E27FC236}">
                <a16:creationId xmlns:a16="http://schemas.microsoft.com/office/drawing/2014/main" id="{4B010C90-E134-BFAC-48FD-B07453CEBCA4}"/>
              </a:ext>
            </a:extLst>
          </p:cNvPr>
          <p:cNvSpPr txBox="1">
            <a:spLocks noChangeArrowheads="1"/>
          </p:cNvSpPr>
          <p:nvPr/>
        </p:nvSpPr>
        <p:spPr>
          <a:xfrm>
            <a:off x="319015" y="222046"/>
            <a:ext cx="9420108" cy="82966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rgbClr val="E22E28"/>
                </a:solidFill>
                <a:latin typeface="+mj-lt"/>
                <a:ea typeface="+mj-ea"/>
                <a:cs typeface="+mj-cs"/>
              </a:defRPr>
            </a:lvl1pPr>
          </a:lstStyle>
          <a:p>
            <a:r>
              <a:rPr lang="en-US" sz="3200" dirty="0">
                <a:solidFill>
                  <a:srgbClr val="007FA3"/>
                </a:solidFill>
              </a:rPr>
              <a:t>Repositioning </a:t>
            </a:r>
          </a:p>
        </p:txBody>
      </p:sp>
      <p:sp>
        <p:nvSpPr>
          <p:cNvPr id="13" name="Rectangle 12">
            <a:extLst>
              <a:ext uri="{FF2B5EF4-FFF2-40B4-BE49-F238E27FC236}">
                <a16:creationId xmlns:a16="http://schemas.microsoft.com/office/drawing/2014/main" id="{511A6036-C76E-5EBB-298F-ABCEECFA9B73}"/>
              </a:ext>
            </a:extLst>
          </p:cNvPr>
          <p:cNvSpPr/>
          <p:nvPr/>
        </p:nvSpPr>
        <p:spPr>
          <a:xfrm>
            <a:off x="10941269" y="6400800"/>
            <a:ext cx="1072055" cy="457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 name="TextBox 13">
            <a:extLst>
              <a:ext uri="{FF2B5EF4-FFF2-40B4-BE49-F238E27FC236}">
                <a16:creationId xmlns:a16="http://schemas.microsoft.com/office/drawing/2014/main" id="{B09AFBD8-9A93-70D0-F167-B5CCE69A3439}"/>
              </a:ext>
            </a:extLst>
          </p:cNvPr>
          <p:cNvSpPr txBox="1"/>
          <p:nvPr/>
        </p:nvSpPr>
        <p:spPr>
          <a:xfrm>
            <a:off x="319015" y="1646533"/>
            <a:ext cx="3701192" cy="2677656"/>
          </a:xfrm>
          <a:prstGeom prst="rect">
            <a:avLst/>
          </a:prstGeom>
          <a:noFill/>
        </p:spPr>
        <p:txBody>
          <a:bodyPr wrap="square" rtlCol="0">
            <a:spAutoFit/>
          </a:bodyPr>
          <a:lstStyle/>
          <a:p>
            <a:r>
              <a:rPr lang="en-CH" sz="2400" dirty="0"/>
              <a:t>As part of their marketing strategy, brands may look to reposition themselves in a less cluttered place in the market or somewhere where they have </a:t>
            </a:r>
            <a:r>
              <a:rPr lang="en-CH" sz="2400" b="1" dirty="0"/>
              <a:t>stronger differentiation</a:t>
            </a:r>
            <a:r>
              <a:rPr lang="en-CH" sz="2400" dirty="0"/>
              <a:t>. </a:t>
            </a:r>
          </a:p>
        </p:txBody>
      </p:sp>
    </p:spTree>
    <p:extLst>
      <p:ext uri="{BB962C8B-B14F-4D97-AF65-F5344CB8AC3E}">
        <p14:creationId xmlns:p14="http://schemas.microsoft.com/office/powerpoint/2010/main" val="35790979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a:spLocks noGrp="1" noChangeArrowheads="1"/>
          </p:cNvSpPr>
          <p:nvPr>
            <p:ph type="title"/>
          </p:nvPr>
        </p:nvSpPr>
        <p:spPr>
          <a:xfrm>
            <a:off x="600911" y="574736"/>
            <a:ext cx="7457239" cy="487566"/>
          </a:xfrm>
        </p:spPr>
        <p:txBody>
          <a:bodyPr>
            <a:noAutofit/>
          </a:bodyPr>
          <a:lstStyle/>
          <a:p>
            <a:r>
              <a:rPr lang="en-US" sz="3200" dirty="0">
                <a:solidFill>
                  <a:srgbClr val="0078A2"/>
                </a:solidFill>
              </a:rPr>
              <a:t>Differentiation and Positioning</a:t>
            </a:r>
            <a:endParaRPr lang="en-US" sz="3200" b="1" dirty="0">
              <a:solidFill>
                <a:srgbClr val="0078A2"/>
              </a:solidFill>
            </a:endParaRPr>
          </a:p>
        </p:txBody>
      </p:sp>
      <p:sp>
        <p:nvSpPr>
          <p:cNvPr id="3" name="Content Placeholder 2"/>
          <p:cNvSpPr>
            <a:spLocks noGrp="1"/>
          </p:cNvSpPr>
          <p:nvPr>
            <p:ph idx="1"/>
          </p:nvPr>
        </p:nvSpPr>
        <p:spPr>
          <a:xfrm>
            <a:off x="600911" y="1366560"/>
            <a:ext cx="10047817" cy="726691"/>
          </a:xfrm>
        </p:spPr>
        <p:txBody>
          <a:bodyPr>
            <a:normAutofit/>
          </a:bodyPr>
          <a:lstStyle/>
          <a:p>
            <a:pPr marL="0" indent="0">
              <a:buNone/>
            </a:pPr>
            <a:r>
              <a:rPr lang="en-US" sz="2800" b="1" dirty="0"/>
              <a:t>Choosing a Differentiation and Positioning Strategy</a:t>
            </a:r>
            <a:endParaRPr lang="en-US" sz="2800" dirty="0"/>
          </a:p>
          <a:p>
            <a:pPr marL="0" indent="0">
              <a:buNone/>
            </a:pPr>
            <a:endParaRPr lang="en-US" sz="2000" b="1" dirty="0"/>
          </a:p>
          <a:p>
            <a:pPr marL="0" indent="0">
              <a:buNone/>
            </a:pPr>
            <a:endParaRPr lang="en-US" sz="2000" dirty="0"/>
          </a:p>
        </p:txBody>
      </p:sp>
      <p:sp>
        <p:nvSpPr>
          <p:cNvPr id="2" name="Content Placeholder 1"/>
          <p:cNvSpPr>
            <a:spLocks noGrp="1"/>
          </p:cNvSpPr>
          <p:nvPr>
            <p:ph type="body" sz="quarter" idx="13"/>
          </p:nvPr>
        </p:nvSpPr>
        <p:spPr>
          <a:xfrm>
            <a:off x="600911" y="2592609"/>
            <a:ext cx="4507117" cy="2093117"/>
          </a:xfrm>
        </p:spPr>
        <p:txBody>
          <a:bodyPr>
            <a:normAutofit/>
          </a:bodyPr>
          <a:lstStyle/>
          <a:p>
            <a:pPr marL="0" indent="0" algn="l"/>
            <a:r>
              <a:rPr lang="en-US" altLang="en-US" sz="2400" b="1" i="0" dirty="0">
                <a:solidFill>
                  <a:srgbClr val="000000"/>
                </a:solidFill>
              </a:rPr>
              <a:t>Brand Value Proposition </a:t>
            </a:r>
            <a:r>
              <a:rPr lang="en-US" altLang="en-US" sz="2400" i="0" dirty="0">
                <a:solidFill>
                  <a:srgbClr val="000000"/>
                </a:solidFill>
              </a:rPr>
              <a:t>is the full mix of benefits upon which a brand is positioned.</a:t>
            </a:r>
          </a:p>
          <a:p>
            <a:pPr marL="225425" indent="-225425" algn="l"/>
            <a:endParaRPr lang="en-US" altLang="en-US" sz="3200" i="0" dirty="0">
              <a:solidFill>
                <a:srgbClr val="000000"/>
              </a:solidFill>
            </a:endParaRPr>
          </a:p>
          <a:p>
            <a:pPr marL="457200" indent="-457200" algn="l">
              <a:buFont typeface="Arial"/>
              <a:buChar char="•"/>
            </a:pPr>
            <a:endParaRPr lang="en-US" altLang="en-US" sz="2800" i="0" dirty="0">
              <a:solidFill>
                <a:srgbClr val="000000"/>
              </a:solidFill>
            </a:endParaRPr>
          </a:p>
        </p:txBody>
      </p:sp>
      <p:pic>
        <p:nvPicPr>
          <p:cNvPr id="12291" name="Picture 3" descr="Figure 7.4: Possible value proposition. In this image, a 3-by-3 matrix shows the Possible Value Propositions.&#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223"/>
          <a:stretch/>
        </p:blipFill>
        <p:spPr bwMode="auto">
          <a:xfrm>
            <a:off x="5849012" y="2397509"/>
            <a:ext cx="5885787" cy="3965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001799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Content Placeholder 10" descr="A child standing in front of a vending machine&#10;&#10;Description automatically generated">
            <a:extLst>
              <a:ext uri="{FF2B5EF4-FFF2-40B4-BE49-F238E27FC236}">
                <a16:creationId xmlns:a16="http://schemas.microsoft.com/office/drawing/2014/main" id="{797D89CB-C0E7-38DC-AD7E-129AC5A4E1B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12398" y="68263"/>
            <a:ext cx="7554373" cy="6647847"/>
          </a:xfrm>
          <a:noFill/>
        </p:spPr>
      </p:pic>
    </p:spTree>
    <p:extLst>
      <p:ext uri="{BB962C8B-B14F-4D97-AF65-F5344CB8AC3E}">
        <p14:creationId xmlns:p14="http://schemas.microsoft.com/office/powerpoint/2010/main" val="14723575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A2C7B-9A64-8DDC-62D2-8BE54721B48A}"/>
            </a:ext>
          </a:extLst>
        </p:cNvPr>
        <p:cNvGrpSpPr/>
        <p:nvPr/>
      </p:nvGrpSpPr>
      <p:grpSpPr>
        <a:xfrm>
          <a:off x="0" y="0"/>
          <a:ext cx="0" cy="0"/>
          <a:chOff x="0" y="0"/>
          <a:chExt cx="0" cy="0"/>
        </a:xfrm>
      </p:grpSpPr>
      <p:sp>
        <p:nvSpPr>
          <p:cNvPr id="10" name="Title 2">
            <a:extLst>
              <a:ext uri="{FF2B5EF4-FFF2-40B4-BE49-F238E27FC236}">
                <a16:creationId xmlns:a16="http://schemas.microsoft.com/office/drawing/2014/main" id="{F8BA02DD-373A-81E3-7868-922911271D59}"/>
              </a:ext>
            </a:extLst>
          </p:cNvPr>
          <p:cNvSpPr>
            <a:spLocks noGrp="1" noChangeArrowheads="1"/>
          </p:cNvSpPr>
          <p:nvPr>
            <p:ph type="title"/>
          </p:nvPr>
        </p:nvSpPr>
        <p:spPr>
          <a:xfrm>
            <a:off x="1117600" y="723610"/>
            <a:ext cx="10390717" cy="1462088"/>
          </a:xfrm>
        </p:spPr>
        <p:txBody>
          <a:bodyPr anchor="t">
            <a:normAutofit/>
          </a:bodyPr>
          <a:lstStyle/>
          <a:p>
            <a:r>
              <a:rPr lang="en-US" b="1" dirty="0"/>
              <a:t>Learning Objective 4</a:t>
            </a:r>
          </a:p>
        </p:txBody>
      </p:sp>
      <p:pic>
        <p:nvPicPr>
          <p:cNvPr id="5" name="Picture 4" descr="A pile of books and a dart&#10;&#10;Description automatically generated">
            <a:extLst>
              <a:ext uri="{FF2B5EF4-FFF2-40B4-BE49-F238E27FC236}">
                <a16:creationId xmlns:a16="http://schemas.microsoft.com/office/drawing/2014/main" id="{1E609E8C-73E4-6C65-EF81-2154A764F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529" y="1000965"/>
            <a:ext cx="5561200" cy="5561200"/>
          </a:xfrm>
          <a:prstGeom prst="rect">
            <a:avLst/>
          </a:prstGeom>
        </p:spPr>
      </p:pic>
      <p:sp>
        <p:nvSpPr>
          <p:cNvPr id="4" name="Content Placeholder 3">
            <a:extLst>
              <a:ext uri="{FF2B5EF4-FFF2-40B4-BE49-F238E27FC236}">
                <a16:creationId xmlns:a16="http://schemas.microsoft.com/office/drawing/2014/main" id="{78956197-2BCF-A623-F9CE-6FFB8D7158C3}"/>
              </a:ext>
            </a:extLst>
          </p:cNvPr>
          <p:cNvSpPr txBox="1">
            <a:spLocks noChangeArrowheads="1"/>
          </p:cNvSpPr>
          <p:nvPr/>
        </p:nvSpPr>
        <p:spPr>
          <a:xfrm>
            <a:off x="1117601" y="2185698"/>
            <a:ext cx="5198532" cy="14023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E22E28"/>
              </a:buClr>
              <a:buFont typeface="Wingdings" charset="2"/>
              <a:buChar char="§"/>
              <a:defRPr sz="3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800" dirty="0"/>
              <a:t>Learn how to </a:t>
            </a:r>
            <a:r>
              <a:rPr lang="en-US" sz="2800" b="1" dirty="0">
                <a:latin typeface="+mj-lt"/>
                <a:ea typeface="+mj-ea"/>
                <a:cs typeface="+mj-cs"/>
              </a:rPr>
              <a:t>write a brand positioning</a:t>
            </a:r>
            <a:r>
              <a:rPr lang="en-US" sz="2800" b="1" dirty="0">
                <a:solidFill>
                  <a:srgbClr val="007FA3"/>
                </a:solidFill>
                <a:latin typeface="+mj-lt"/>
                <a:ea typeface="+mj-ea"/>
                <a:cs typeface="+mj-cs"/>
              </a:rPr>
              <a:t> </a:t>
            </a:r>
            <a:r>
              <a:rPr lang="en-US" sz="2800" dirty="0"/>
              <a:t>statement.</a:t>
            </a:r>
          </a:p>
        </p:txBody>
      </p:sp>
    </p:spTree>
    <p:extLst>
      <p:ext uri="{BB962C8B-B14F-4D97-AF65-F5344CB8AC3E}">
        <p14:creationId xmlns:p14="http://schemas.microsoft.com/office/powerpoint/2010/main" val="85814847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46B93BD-3801-BE46-2CD9-98600363D8DC}"/>
            </a:ext>
          </a:extLst>
        </p:cNvPr>
        <p:cNvGrpSpPr/>
        <p:nvPr/>
      </p:nvGrpSpPr>
      <p:grpSpPr>
        <a:xfrm>
          <a:off x="0" y="0"/>
          <a:ext cx="0" cy="0"/>
          <a:chOff x="0" y="0"/>
          <a:chExt cx="0" cy="0"/>
        </a:xfrm>
      </p:grpSpPr>
      <p:sp>
        <p:nvSpPr>
          <p:cNvPr id="9" name="Title 2">
            <a:extLst>
              <a:ext uri="{FF2B5EF4-FFF2-40B4-BE49-F238E27FC236}">
                <a16:creationId xmlns:a16="http://schemas.microsoft.com/office/drawing/2014/main" id="{0DE9E198-1DB9-7648-6A70-539BF3B1B0C5}"/>
              </a:ext>
            </a:extLst>
          </p:cNvPr>
          <p:cNvSpPr>
            <a:spLocks noGrp="1" noChangeArrowheads="1"/>
          </p:cNvSpPr>
          <p:nvPr>
            <p:ph type="title"/>
          </p:nvPr>
        </p:nvSpPr>
        <p:spPr>
          <a:xfrm>
            <a:off x="600911" y="418485"/>
            <a:ext cx="9705139" cy="679234"/>
          </a:xfrm>
        </p:spPr>
        <p:txBody>
          <a:bodyPr>
            <a:noAutofit/>
          </a:bodyPr>
          <a:lstStyle/>
          <a:p>
            <a:r>
              <a:rPr lang="en-US" sz="3200" dirty="0">
                <a:solidFill>
                  <a:srgbClr val="007FA3"/>
                </a:solidFill>
              </a:rPr>
              <a:t>Differentiation and Positioning</a:t>
            </a:r>
            <a:endParaRPr lang="en-US" sz="3200" b="1" dirty="0">
              <a:solidFill>
                <a:srgbClr val="007FA3"/>
              </a:solidFill>
            </a:endParaRPr>
          </a:p>
        </p:txBody>
      </p:sp>
      <p:sp>
        <p:nvSpPr>
          <p:cNvPr id="2" name="Content Placeholder 1">
            <a:extLst>
              <a:ext uri="{FF2B5EF4-FFF2-40B4-BE49-F238E27FC236}">
                <a16:creationId xmlns:a16="http://schemas.microsoft.com/office/drawing/2014/main" id="{F42B47CF-ACFE-6393-237E-7FFC8D7BB575}"/>
              </a:ext>
            </a:extLst>
          </p:cNvPr>
          <p:cNvSpPr>
            <a:spLocks noGrp="1"/>
          </p:cNvSpPr>
          <p:nvPr>
            <p:ph type="body" sz="quarter" idx="13"/>
          </p:nvPr>
        </p:nvSpPr>
        <p:spPr>
          <a:xfrm>
            <a:off x="600911" y="1916621"/>
            <a:ext cx="4064395" cy="4720662"/>
          </a:xfrm>
        </p:spPr>
        <p:txBody>
          <a:bodyPr>
            <a:normAutofit/>
          </a:bodyPr>
          <a:lstStyle/>
          <a:p>
            <a:pPr marL="0" indent="0" algn="l">
              <a:lnSpc>
                <a:spcPct val="100000"/>
              </a:lnSpc>
              <a:defRPr/>
            </a:pPr>
            <a:r>
              <a:rPr lang="en-US" sz="2400" b="1" i="0" dirty="0">
                <a:solidFill>
                  <a:srgbClr val="000000"/>
                </a:solidFill>
              </a:rPr>
              <a:t>Brand (or Product) Positioning</a:t>
            </a:r>
            <a:r>
              <a:rPr lang="en-US" sz="2400" i="0" dirty="0">
                <a:solidFill>
                  <a:srgbClr val="000000"/>
                </a:solidFill>
              </a:rPr>
              <a:t> refers to the way a brand is defined by consumers (</a:t>
            </a:r>
            <a:r>
              <a:rPr lang="en-US" sz="2400" i="0" dirty="0" err="1">
                <a:solidFill>
                  <a:srgbClr val="000000"/>
                </a:solidFill>
              </a:rPr>
              <a:t>ie</a:t>
            </a:r>
            <a:r>
              <a:rPr lang="en-US" sz="2400" i="0" dirty="0">
                <a:solidFill>
                  <a:srgbClr val="000000"/>
                </a:solidFill>
              </a:rPr>
              <a:t>. what’s in their heads!) and should capture the unique value that a brand can bring to its customers.</a:t>
            </a:r>
          </a:p>
          <a:p>
            <a:pPr marL="0" indent="0" algn="l">
              <a:lnSpc>
                <a:spcPct val="100000"/>
              </a:lnSpc>
              <a:defRPr/>
            </a:pPr>
            <a:endParaRPr lang="en-US" sz="2400" i="0" dirty="0">
              <a:solidFill>
                <a:srgbClr val="000000"/>
              </a:solidFill>
            </a:endParaRPr>
          </a:p>
          <a:p>
            <a:pPr marL="0" indent="0" algn="l">
              <a:lnSpc>
                <a:spcPct val="100000"/>
              </a:lnSpc>
              <a:defRPr/>
            </a:pPr>
            <a:endParaRPr lang="en-US" sz="2400" i="0" dirty="0">
              <a:solidFill>
                <a:srgbClr val="000000"/>
              </a:solidFill>
            </a:endParaRPr>
          </a:p>
          <a:p>
            <a:pPr marL="0" indent="0" algn="l">
              <a:lnSpc>
                <a:spcPct val="100000"/>
              </a:lnSpc>
              <a:defRPr/>
            </a:pPr>
            <a:endParaRPr lang="en-US" sz="1800" i="0" dirty="0">
              <a:solidFill>
                <a:srgbClr val="000000"/>
              </a:solidFill>
            </a:endParaRPr>
          </a:p>
        </p:txBody>
      </p:sp>
      <p:sp>
        <p:nvSpPr>
          <p:cNvPr id="3" name="Content Placeholder 2">
            <a:extLst>
              <a:ext uri="{FF2B5EF4-FFF2-40B4-BE49-F238E27FC236}">
                <a16:creationId xmlns:a16="http://schemas.microsoft.com/office/drawing/2014/main" id="{8A5139BA-9673-6560-56BC-ACE3E8D2499E}"/>
              </a:ext>
            </a:extLst>
          </p:cNvPr>
          <p:cNvSpPr>
            <a:spLocks noGrp="1"/>
          </p:cNvSpPr>
          <p:nvPr>
            <p:ph idx="1"/>
          </p:nvPr>
        </p:nvSpPr>
        <p:spPr>
          <a:xfrm>
            <a:off x="600911" y="1177551"/>
            <a:ext cx="10047817" cy="726691"/>
          </a:xfrm>
        </p:spPr>
        <p:txBody>
          <a:bodyPr>
            <a:normAutofit/>
          </a:bodyPr>
          <a:lstStyle/>
          <a:p>
            <a:pPr marL="0" indent="0">
              <a:buNone/>
            </a:pPr>
            <a:r>
              <a:rPr lang="en-US" sz="2800" b="1" dirty="0"/>
              <a:t>Brand Positioning </a:t>
            </a:r>
          </a:p>
          <a:p>
            <a:pPr marL="0" indent="0">
              <a:buNone/>
            </a:pPr>
            <a:endParaRPr lang="en-US" sz="2800" dirty="0"/>
          </a:p>
        </p:txBody>
      </p:sp>
      <p:pic>
        <p:nvPicPr>
          <p:cNvPr id="6" name="Picture 5" descr="A room with a bar and chairs&#10;&#10;Description automatically generated with medium confidence">
            <a:extLst>
              <a:ext uri="{FF2B5EF4-FFF2-40B4-BE49-F238E27FC236}">
                <a16:creationId xmlns:a16="http://schemas.microsoft.com/office/drawing/2014/main" id="{13D9A928-2977-7D25-523D-5D49E22833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388" y="1916621"/>
            <a:ext cx="6586701" cy="3763828"/>
          </a:xfrm>
          <a:prstGeom prst="rect">
            <a:avLst/>
          </a:prstGeom>
        </p:spPr>
      </p:pic>
    </p:spTree>
    <p:extLst>
      <p:ext uri="{BB962C8B-B14F-4D97-AF65-F5344CB8AC3E}">
        <p14:creationId xmlns:p14="http://schemas.microsoft.com/office/powerpoint/2010/main" val="178564952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2"/>
          <p:cNvSpPr>
            <a:spLocks noGrp="1" noChangeArrowheads="1"/>
          </p:cNvSpPr>
          <p:nvPr>
            <p:ph type="title"/>
          </p:nvPr>
        </p:nvSpPr>
        <p:spPr>
          <a:xfrm>
            <a:off x="770462" y="590550"/>
            <a:ext cx="9097438" cy="741684"/>
          </a:xfrm>
        </p:spPr>
        <p:txBody>
          <a:bodyPr>
            <a:noAutofit/>
          </a:bodyPr>
          <a:lstStyle/>
          <a:p>
            <a:r>
              <a:rPr lang="en-US" b="1" dirty="0">
                <a:solidFill>
                  <a:srgbClr val="007FA3"/>
                </a:solidFill>
              </a:rPr>
              <a:t>Learning Objectives</a:t>
            </a:r>
          </a:p>
        </p:txBody>
      </p:sp>
      <p:sp>
        <p:nvSpPr>
          <p:cNvPr id="16385" name="Content Placeholder 3"/>
          <p:cNvSpPr>
            <a:spLocks noGrp="1" noChangeArrowheads="1"/>
          </p:cNvSpPr>
          <p:nvPr>
            <p:ph idx="1"/>
          </p:nvPr>
        </p:nvSpPr>
        <p:spPr>
          <a:xfrm>
            <a:off x="770462" y="1503684"/>
            <a:ext cx="10456985" cy="4102099"/>
          </a:xfrm>
        </p:spPr>
        <p:txBody>
          <a:bodyPr>
            <a:noAutofit/>
          </a:bodyPr>
          <a:lstStyle/>
          <a:p>
            <a:pPr marL="628650" indent="-628650">
              <a:buNone/>
            </a:pPr>
            <a:r>
              <a:rPr lang="en-US" sz="2400" b="1" dirty="0">
                <a:solidFill>
                  <a:srgbClr val="007FA3"/>
                </a:solidFill>
                <a:cs typeface="Arial"/>
              </a:rPr>
              <a:t>7-1</a:t>
            </a:r>
            <a:r>
              <a:rPr lang="en-US" sz="2400" b="1" dirty="0">
                <a:solidFill>
                  <a:srgbClr val="0078A2"/>
                </a:solidFill>
                <a:cs typeface="Arial"/>
              </a:rPr>
              <a:t>  </a:t>
            </a:r>
            <a:r>
              <a:rPr lang="en-US" sz="2400" dirty="0"/>
              <a:t>Define the major steps in designing a customer-driven marketing strategy: market  segmentation, targeting, differentiation, and positioning.</a:t>
            </a:r>
            <a:endParaRPr lang="en-US" sz="2400" b="1" dirty="0">
              <a:solidFill>
                <a:srgbClr val="00B0F0"/>
              </a:solidFill>
              <a:latin typeface="Calibri" panose="020F0502020204030204" pitchFamily="34" charset="0"/>
            </a:endParaRPr>
          </a:p>
          <a:p>
            <a:pPr marL="628650" indent="-628650">
              <a:buNone/>
            </a:pPr>
            <a:r>
              <a:rPr lang="en-US" sz="2400" b="1" dirty="0">
                <a:solidFill>
                  <a:srgbClr val="007FA3"/>
                </a:solidFill>
                <a:cs typeface="Arial"/>
              </a:rPr>
              <a:t>7-2</a:t>
            </a:r>
            <a:r>
              <a:rPr lang="en-US" sz="2400" b="1" dirty="0">
                <a:solidFill>
                  <a:srgbClr val="0078A2"/>
                </a:solidFill>
                <a:cs typeface="Arial"/>
              </a:rPr>
              <a:t>  </a:t>
            </a:r>
            <a:r>
              <a:rPr lang="en-US" sz="2400" dirty="0"/>
              <a:t>List and discuss the major bases for segmenting consumer and business markets.</a:t>
            </a:r>
            <a:endParaRPr lang="en-US" sz="2400" b="1" dirty="0">
              <a:latin typeface="Calibri" panose="020F0502020204030204" pitchFamily="34" charset="0"/>
            </a:endParaRPr>
          </a:p>
          <a:p>
            <a:pPr marL="628650" indent="-628650">
              <a:buNone/>
            </a:pPr>
            <a:r>
              <a:rPr lang="en-US" sz="2400" b="1" dirty="0">
                <a:solidFill>
                  <a:srgbClr val="007FA3"/>
                </a:solidFill>
                <a:cs typeface="Arial"/>
              </a:rPr>
              <a:t>7-3</a:t>
            </a:r>
            <a:r>
              <a:rPr lang="en-US" sz="2400" b="1" dirty="0">
                <a:solidFill>
                  <a:srgbClr val="0078A2"/>
                </a:solidFill>
                <a:cs typeface="Arial"/>
              </a:rPr>
              <a:t> </a:t>
            </a:r>
            <a:r>
              <a:rPr lang="en-US" sz="2400" b="1" dirty="0">
                <a:solidFill>
                  <a:srgbClr val="0078A2"/>
                </a:solidFill>
              </a:rPr>
              <a:t> </a:t>
            </a:r>
            <a:r>
              <a:rPr lang="en-US" sz="2400" dirty="0"/>
              <a:t>Explain how companies identify attractive market segments and choose a market-targeting strategy.</a:t>
            </a:r>
          </a:p>
          <a:p>
            <a:pPr marL="628650" indent="-628650">
              <a:buNone/>
            </a:pPr>
            <a:r>
              <a:rPr lang="en-US" sz="2400" b="1" dirty="0">
                <a:solidFill>
                  <a:srgbClr val="007FA3"/>
                </a:solidFill>
                <a:cs typeface="Arial"/>
              </a:rPr>
              <a:t>7-4</a:t>
            </a:r>
            <a:r>
              <a:rPr lang="en-US" sz="2400" b="1" dirty="0">
                <a:solidFill>
                  <a:srgbClr val="0078A2"/>
                </a:solidFill>
                <a:cs typeface="Arial"/>
              </a:rPr>
              <a:t>  </a:t>
            </a:r>
            <a:r>
              <a:rPr lang="en-US" sz="2400" dirty="0"/>
              <a:t>Discuss how companies differentiate and position their products for maximum competitive advantage.</a:t>
            </a:r>
            <a:endParaRPr lang="en-US" sz="2400" b="1" dirty="0">
              <a:latin typeface="Calibri" panose="020F0502020204030204" pitchFamily="34" charset="0"/>
            </a:endParaRPr>
          </a:p>
          <a:p>
            <a:pPr marL="0" indent="0">
              <a:buNone/>
            </a:pPr>
            <a:r>
              <a:rPr lang="en-US" sz="2400" b="1" dirty="0">
                <a:solidFill>
                  <a:srgbClr val="007FA3"/>
                </a:solidFill>
                <a:cs typeface="Arial"/>
              </a:rPr>
              <a:t>7-5</a:t>
            </a:r>
            <a:r>
              <a:rPr lang="en-US" sz="2400" b="1" dirty="0">
                <a:solidFill>
                  <a:srgbClr val="0078A2"/>
                </a:solidFill>
                <a:cs typeface="Arial"/>
              </a:rPr>
              <a:t>  </a:t>
            </a:r>
            <a:r>
              <a:rPr lang="en-US" sz="2400" dirty="0">
                <a:cs typeface="Arial"/>
              </a:rPr>
              <a:t>Learn to write a brand positioning statement. </a:t>
            </a:r>
            <a:endParaRPr lang="en-US" sz="2400" dirty="0">
              <a:latin typeface="Calibri" panose="020F0502020204030204" pitchFamily="34" charset="0"/>
            </a:endParaRPr>
          </a:p>
        </p:txBody>
      </p:sp>
    </p:spTree>
    <p:extLst>
      <p:ext uri="{BB962C8B-B14F-4D97-AF65-F5344CB8AC3E}">
        <p14:creationId xmlns:p14="http://schemas.microsoft.com/office/powerpoint/2010/main" val="133403616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2"/>
          <p:cNvSpPr>
            <a:spLocks noGrp="1" noChangeArrowheads="1"/>
          </p:cNvSpPr>
          <p:nvPr>
            <p:ph type="title"/>
          </p:nvPr>
        </p:nvSpPr>
        <p:spPr>
          <a:xfrm>
            <a:off x="600911" y="418485"/>
            <a:ext cx="9705139" cy="679234"/>
          </a:xfrm>
        </p:spPr>
        <p:txBody>
          <a:bodyPr>
            <a:noAutofit/>
          </a:bodyPr>
          <a:lstStyle/>
          <a:p>
            <a:r>
              <a:rPr lang="en-US" sz="3200" dirty="0">
                <a:solidFill>
                  <a:srgbClr val="007FA3"/>
                </a:solidFill>
              </a:rPr>
              <a:t>Differentiation and Positioning</a:t>
            </a:r>
            <a:endParaRPr lang="en-US" sz="3200" b="1" dirty="0">
              <a:solidFill>
                <a:srgbClr val="007FA3"/>
              </a:solidFill>
            </a:endParaRPr>
          </a:p>
        </p:txBody>
      </p:sp>
      <p:sp>
        <p:nvSpPr>
          <p:cNvPr id="2" name="Content Placeholder 1"/>
          <p:cNvSpPr>
            <a:spLocks noGrp="1"/>
          </p:cNvSpPr>
          <p:nvPr>
            <p:ph type="body" sz="quarter" idx="13"/>
          </p:nvPr>
        </p:nvSpPr>
        <p:spPr>
          <a:xfrm>
            <a:off x="600911" y="1916621"/>
            <a:ext cx="4064395" cy="4720662"/>
          </a:xfrm>
        </p:spPr>
        <p:txBody>
          <a:bodyPr>
            <a:normAutofit/>
          </a:bodyPr>
          <a:lstStyle/>
          <a:p>
            <a:pPr marL="0" indent="0" algn="l">
              <a:lnSpc>
                <a:spcPct val="100000"/>
              </a:lnSpc>
              <a:defRPr/>
            </a:pPr>
            <a:r>
              <a:rPr lang="en-US" sz="2400" b="1" i="0" dirty="0">
                <a:solidFill>
                  <a:srgbClr val="000000"/>
                </a:solidFill>
              </a:rPr>
              <a:t>Brand (or Product) Positioning</a:t>
            </a:r>
            <a:r>
              <a:rPr lang="en-US" sz="2400" i="0" dirty="0">
                <a:solidFill>
                  <a:srgbClr val="000000"/>
                </a:solidFill>
              </a:rPr>
              <a:t> refers to the way a brand is defined by consumers (</a:t>
            </a:r>
            <a:r>
              <a:rPr lang="en-US" sz="2400" i="0" dirty="0" err="1">
                <a:solidFill>
                  <a:srgbClr val="000000"/>
                </a:solidFill>
              </a:rPr>
              <a:t>ie</a:t>
            </a:r>
            <a:r>
              <a:rPr lang="en-US" sz="2400" i="0" dirty="0">
                <a:solidFill>
                  <a:srgbClr val="000000"/>
                </a:solidFill>
              </a:rPr>
              <a:t>. what’s in their heads!) and should capture the unique value that a brand can bring to its customers.</a:t>
            </a:r>
          </a:p>
          <a:p>
            <a:pPr marL="0" indent="0" algn="l">
              <a:lnSpc>
                <a:spcPct val="100000"/>
              </a:lnSpc>
              <a:defRPr/>
            </a:pPr>
            <a:endParaRPr lang="en-US" sz="2400" i="0" dirty="0">
              <a:solidFill>
                <a:srgbClr val="000000"/>
              </a:solidFill>
            </a:endParaRPr>
          </a:p>
          <a:p>
            <a:pPr marL="0" indent="0" algn="l">
              <a:lnSpc>
                <a:spcPct val="100000"/>
              </a:lnSpc>
              <a:defRPr/>
            </a:pPr>
            <a:endParaRPr lang="en-US" sz="2400" i="0" dirty="0">
              <a:solidFill>
                <a:srgbClr val="000000"/>
              </a:solidFill>
            </a:endParaRPr>
          </a:p>
          <a:p>
            <a:pPr marL="0" indent="0" algn="l">
              <a:lnSpc>
                <a:spcPct val="100000"/>
              </a:lnSpc>
              <a:defRPr/>
            </a:pPr>
            <a:endParaRPr lang="en-US" sz="1800" i="0" dirty="0">
              <a:solidFill>
                <a:srgbClr val="000000"/>
              </a:solidFill>
            </a:endParaRPr>
          </a:p>
        </p:txBody>
      </p:sp>
      <p:sp>
        <p:nvSpPr>
          <p:cNvPr id="3" name="Content Placeholder 2">
            <a:extLst>
              <a:ext uri="{FF2B5EF4-FFF2-40B4-BE49-F238E27FC236}">
                <a16:creationId xmlns:a16="http://schemas.microsoft.com/office/drawing/2014/main" id="{FD68C3E2-9A49-4669-6E18-5A909375A5DD}"/>
              </a:ext>
            </a:extLst>
          </p:cNvPr>
          <p:cNvSpPr>
            <a:spLocks noGrp="1"/>
          </p:cNvSpPr>
          <p:nvPr>
            <p:ph idx="1"/>
          </p:nvPr>
        </p:nvSpPr>
        <p:spPr>
          <a:xfrm>
            <a:off x="600911" y="1177551"/>
            <a:ext cx="10047817" cy="726691"/>
          </a:xfrm>
        </p:spPr>
        <p:txBody>
          <a:bodyPr>
            <a:normAutofit/>
          </a:bodyPr>
          <a:lstStyle/>
          <a:p>
            <a:pPr marL="0" indent="0">
              <a:buNone/>
            </a:pPr>
            <a:r>
              <a:rPr lang="en-US" sz="2800" b="1" dirty="0"/>
              <a:t>Brand Positioning </a:t>
            </a:r>
          </a:p>
          <a:p>
            <a:pPr marL="0" indent="0">
              <a:buNone/>
            </a:pPr>
            <a:endParaRPr lang="en-US" sz="2800" dirty="0"/>
          </a:p>
        </p:txBody>
      </p:sp>
      <p:sp>
        <p:nvSpPr>
          <p:cNvPr id="10" name="Down Arrow 9">
            <a:extLst>
              <a:ext uri="{FF2B5EF4-FFF2-40B4-BE49-F238E27FC236}">
                <a16:creationId xmlns:a16="http://schemas.microsoft.com/office/drawing/2014/main" id="{CD04FFC6-646E-5C86-175B-BD19E73AA275}"/>
              </a:ext>
            </a:extLst>
          </p:cNvPr>
          <p:cNvSpPr/>
          <p:nvPr/>
        </p:nvSpPr>
        <p:spPr>
          <a:xfrm rot="16200000">
            <a:off x="5357041" y="3013501"/>
            <a:ext cx="646921" cy="830997"/>
          </a:xfrm>
          <a:prstGeom prst="downArrow">
            <a:avLst/>
          </a:prstGeom>
          <a:solidFill>
            <a:srgbClr val="007FA3"/>
          </a:solidFill>
          <a:ln>
            <a:solidFill>
              <a:srgbClr val="007F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 name="TextBox 10">
            <a:extLst>
              <a:ext uri="{FF2B5EF4-FFF2-40B4-BE49-F238E27FC236}">
                <a16:creationId xmlns:a16="http://schemas.microsoft.com/office/drawing/2014/main" id="{04883D9B-E472-3124-50B0-0404AEB410BA}"/>
              </a:ext>
            </a:extLst>
          </p:cNvPr>
          <p:cNvSpPr txBox="1"/>
          <p:nvPr/>
        </p:nvSpPr>
        <p:spPr>
          <a:xfrm>
            <a:off x="7300276" y="2320708"/>
            <a:ext cx="3747169" cy="1569660"/>
          </a:xfrm>
          <a:prstGeom prst="rect">
            <a:avLst/>
          </a:prstGeom>
          <a:noFill/>
        </p:spPr>
        <p:txBody>
          <a:bodyPr wrap="square">
            <a:spAutoFit/>
          </a:bodyPr>
          <a:lstStyle/>
          <a:p>
            <a:pPr marL="0" indent="0">
              <a:lnSpc>
                <a:spcPct val="100000"/>
              </a:lnSpc>
              <a:defRPr/>
            </a:pPr>
            <a:r>
              <a:rPr lang="en-US" sz="2400" i="0" dirty="0">
                <a:solidFill>
                  <a:srgbClr val="000000"/>
                </a:solidFill>
              </a:rPr>
              <a:t>It can then be turned into a </a:t>
            </a:r>
            <a:r>
              <a:rPr lang="en-US" sz="2400" b="1" i="0" dirty="0">
                <a:solidFill>
                  <a:srgbClr val="000000"/>
                </a:solidFill>
              </a:rPr>
              <a:t>brand promise</a:t>
            </a:r>
            <a:r>
              <a:rPr lang="en-US" sz="2400" i="0" dirty="0">
                <a:solidFill>
                  <a:srgbClr val="000000"/>
                </a:solidFill>
              </a:rPr>
              <a:t>: </a:t>
            </a:r>
          </a:p>
          <a:p>
            <a:pPr marL="0" indent="0">
              <a:lnSpc>
                <a:spcPct val="100000"/>
              </a:lnSpc>
              <a:defRPr/>
            </a:pPr>
            <a:r>
              <a:rPr lang="en-US" sz="2400" i="0" dirty="0">
                <a:solidFill>
                  <a:srgbClr val="000000"/>
                </a:solidFill>
              </a:rPr>
              <a:t>what the brand promises to deliver to its customers.</a:t>
            </a:r>
            <a:endParaRPr lang="en-US" altLang="en-US" sz="2400" i="0" dirty="0">
              <a:solidFill>
                <a:srgbClr val="000000"/>
              </a:solidFill>
            </a:endParaRPr>
          </a:p>
        </p:txBody>
      </p:sp>
    </p:spTree>
    <p:extLst>
      <p:ext uri="{BB962C8B-B14F-4D97-AF65-F5344CB8AC3E}">
        <p14:creationId xmlns:p14="http://schemas.microsoft.com/office/powerpoint/2010/main" val="64809599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sz="quarter" idx="13"/>
          </p:nvPr>
        </p:nvSpPr>
        <p:spPr>
          <a:xfrm>
            <a:off x="600910" y="2408876"/>
            <a:ext cx="10986745" cy="726692"/>
          </a:xfrm>
        </p:spPr>
        <p:txBody>
          <a:bodyPr>
            <a:normAutofit lnSpcReduction="10000"/>
          </a:bodyPr>
          <a:lstStyle/>
          <a:p>
            <a:pPr marL="0" indent="0" algn="l"/>
            <a:r>
              <a:rPr lang="en-US" altLang="en-US" sz="2400" b="1" i="0" dirty="0">
                <a:solidFill>
                  <a:srgbClr val="000000"/>
                </a:solidFill>
              </a:rPr>
              <a:t>A Brand Positioning statement </a:t>
            </a:r>
            <a:r>
              <a:rPr lang="en-US" altLang="en-US" sz="2400" i="0" dirty="0">
                <a:solidFill>
                  <a:srgbClr val="000000"/>
                </a:solidFill>
              </a:rPr>
              <a:t>summarizes company or brand positioning using this form:</a:t>
            </a:r>
            <a:endParaRPr lang="en-US" altLang="en-US" sz="3200" i="0" dirty="0">
              <a:solidFill>
                <a:srgbClr val="000000"/>
              </a:solidFill>
            </a:endParaRPr>
          </a:p>
          <a:p>
            <a:pPr marL="457200" indent="-457200" algn="l">
              <a:buFont typeface="Arial"/>
              <a:buChar char="•"/>
            </a:pPr>
            <a:endParaRPr lang="en-US" altLang="en-US" sz="2800" i="0" dirty="0">
              <a:solidFill>
                <a:srgbClr val="000000"/>
              </a:solidFill>
            </a:endParaRPr>
          </a:p>
        </p:txBody>
      </p:sp>
      <p:sp>
        <p:nvSpPr>
          <p:cNvPr id="8" name="Title 2">
            <a:extLst>
              <a:ext uri="{FF2B5EF4-FFF2-40B4-BE49-F238E27FC236}">
                <a16:creationId xmlns:a16="http://schemas.microsoft.com/office/drawing/2014/main" id="{8D935F2B-CD11-BEF9-BC1C-9FB9EA605835}"/>
              </a:ext>
            </a:extLst>
          </p:cNvPr>
          <p:cNvSpPr txBox="1">
            <a:spLocks noChangeArrowheads="1"/>
          </p:cNvSpPr>
          <p:nvPr/>
        </p:nvSpPr>
        <p:spPr>
          <a:xfrm>
            <a:off x="600910" y="574736"/>
            <a:ext cx="7457239" cy="48756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rgbClr val="E22E28"/>
                </a:solidFill>
                <a:latin typeface="+mj-lt"/>
                <a:ea typeface="+mj-ea"/>
                <a:cs typeface="+mj-cs"/>
              </a:defRPr>
            </a:lvl1pPr>
          </a:lstStyle>
          <a:p>
            <a:r>
              <a:rPr lang="en-US" sz="3200" dirty="0">
                <a:solidFill>
                  <a:srgbClr val="0078A2"/>
                </a:solidFill>
              </a:rPr>
              <a:t>Positioning Statements</a:t>
            </a:r>
          </a:p>
        </p:txBody>
      </p:sp>
      <p:sp>
        <p:nvSpPr>
          <p:cNvPr id="10" name="Content Placeholder 2">
            <a:extLst>
              <a:ext uri="{FF2B5EF4-FFF2-40B4-BE49-F238E27FC236}">
                <a16:creationId xmlns:a16="http://schemas.microsoft.com/office/drawing/2014/main" id="{DD8E40BB-1F06-91D5-6824-A56BEB345EAE}"/>
              </a:ext>
            </a:extLst>
          </p:cNvPr>
          <p:cNvSpPr txBox="1">
            <a:spLocks/>
          </p:cNvSpPr>
          <p:nvPr/>
        </p:nvSpPr>
        <p:spPr>
          <a:xfrm>
            <a:off x="600910" y="1161289"/>
            <a:ext cx="10047817" cy="7266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22E28"/>
              </a:buClr>
              <a:buFont typeface="Wingdings" charset="2"/>
              <a:buChar char="§"/>
              <a:defRPr sz="30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5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Wingdings" charset="2"/>
              <a:buNone/>
            </a:pPr>
            <a:r>
              <a:rPr lang="en-US" sz="2800" b="1" dirty="0"/>
              <a:t>How to write one</a:t>
            </a:r>
          </a:p>
          <a:p>
            <a:pPr marL="0" indent="0">
              <a:buFont typeface="Wingdings" charset="2"/>
              <a:buNone/>
            </a:pPr>
            <a:endParaRPr lang="en-US" sz="2800" dirty="0"/>
          </a:p>
        </p:txBody>
      </p:sp>
      <p:sp>
        <p:nvSpPr>
          <p:cNvPr id="11" name="Content Placeholder 1">
            <a:extLst>
              <a:ext uri="{FF2B5EF4-FFF2-40B4-BE49-F238E27FC236}">
                <a16:creationId xmlns:a16="http://schemas.microsoft.com/office/drawing/2014/main" id="{EC99DEAE-DDBA-E56E-B482-D7D9F2F75498}"/>
              </a:ext>
            </a:extLst>
          </p:cNvPr>
          <p:cNvSpPr txBox="1">
            <a:spLocks/>
          </p:cNvSpPr>
          <p:nvPr/>
        </p:nvSpPr>
        <p:spPr>
          <a:xfrm>
            <a:off x="600910" y="3755448"/>
            <a:ext cx="7802111" cy="2188152"/>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Clr>
                <a:srgbClr val="E22E28"/>
              </a:buClr>
              <a:buFont typeface="Wingdings" charset="2"/>
              <a:buNone/>
              <a:defRPr sz="2000" b="0" i="1"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l"/>
            <a:r>
              <a:rPr lang="en-US" altLang="en-US" sz="3200" b="1" i="0" dirty="0">
                <a:solidFill>
                  <a:srgbClr val="000000"/>
                </a:solidFill>
              </a:rPr>
              <a:t>To </a:t>
            </a:r>
            <a:r>
              <a:rPr lang="en-US" altLang="en-US" sz="3200" i="0" dirty="0">
                <a:solidFill>
                  <a:srgbClr val="000000"/>
                </a:solidFill>
              </a:rPr>
              <a:t>or</a:t>
            </a:r>
            <a:r>
              <a:rPr lang="en-US" altLang="en-US" sz="3200" b="1" i="0" dirty="0">
                <a:solidFill>
                  <a:srgbClr val="000000"/>
                </a:solidFill>
              </a:rPr>
              <a:t> For</a:t>
            </a:r>
            <a:r>
              <a:rPr lang="en-US" altLang="en-US" sz="3200" i="0" dirty="0">
                <a:solidFill>
                  <a:srgbClr val="000000"/>
                </a:solidFill>
              </a:rPr>
              <a:t> (target segment and need) ….</a:t>
            </a:r>
          </a:p>
          <a:p>
            <a:pPr marL="0" indent="0" algn="l"/>
            <a:r>
              <a:rPr lang="en-US" altLang="en-US" sz="3200" i="0" dirty="0">
                <a:solidFill>
                  <a:srgbClr val="000000"/>
                </a:solidFill>
              </a:rPr>
              <a:t>our (brand) </a:t>
            </a:r>
            <a:r>
              <a:rPr lang="en-US" altLang="en-US" sz="3200" b="1" i="0" dirty="0">
                <a:solidFill>
                  <a:srgbClr val="000000"/>
                </a:solidFill>
              </a:rPr>
              <a:t>is</a:t>
            </a:r>
            <a:r>
              <a:rPr lang="en-US" altLang="en-US" sz="3200" i="0" dirty="0">
                <a:solidFill>
                  <a:srgbClr val="000000"/>
                </a:solidFill>
              </a:rPr>
              <a:t> (concept/purpose) ….</a:t>
            </a:r>
          </a:p>
          <a:p>
            <a:pPr marL="0" indent="0" algn="l"/>
            <a:r>
              <a:rPr lang="en-US" altLang="en-US" sz="3200" b="1" i="0" dirty="0">
                <a:solidFill>
                  <a:srgbClr val="000000"/>
                </a:solidFill>
              </a:rPr>
              <a:t>that</a:t>
            </a:r>
            <a:r>
              <a:rPr lang="en-US" altLang="en-US" sz="3200" i="0" dirty="0">
                <a:solidFill>
                  <a:srgbClr val="000000"/>
                </a:solidFill>
              </a:rPr>
              <a:t> (competitive advantages) ….</a:t>
            </a:r>
          </a:p>
          <a:p>
            <a:pPr marL="225425" indent="-225425" algn="l"/>
            <a:endParaRPr lang="en-US" altLang="en-US" sz="4000" i="0" dirty="0">
              <a:solidFill>
                <a:srgbClr val="000000"/>
              </a:solidFill>
            </a:endParaRPr>
          </a:p>
          <a:p>
            <a:pPr marL="457200" indent="-457200" algn="l">
              <a:buFont typeface="Arial"/>
              <a:buChar char="•"/>
            </a:pPr>
            <a:endParaRPr lang="en-US" altLang="en-US" sz="3600" i="0" dirty="0">
              <a:solidFill>
                <a:srgbClr val="000000"/>
              </a:solidFill>
            </a:endParaRPr>
          </a:p>
        </p:txBody>
      </p:sp>
    </p:spTree>
    <p:extLst>
      <p:ext uri="{BB962C8B-B14F-4D97-AF65-F5344CB8AC3E}">
        <p14:creationId xmlns:p14="http://schemas.microsoft.com/office/powerpoint/2010/main" val="100335440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2"/>
          <p:cNvSpPr>
            <a:spLocks noGrp="1" noChangeArrowheads="1"/>
          </p:cNvSpPr>
          <p:nvPr>
            <p:ph type="title"/>
          </p:nvPr>
        </p:nvSpPr>
        <p:spPr>
          <a:xfrm>
            <a:off x="712336" y="566961"/>
            <a:ext cx="10679564" cy="744651"/>
          </a:xfrm>
        </p:spPr>
        <p:txBody>
          <a:bodyPr>
            <a:noAutofit/>
          </a:bodyPr>
          <a:lstStyle/>
          <a:p>
            <a:r>
              <a:rPr lang="en-US" sz="3200" dirty="0">
                <a:solidFill>
                  <a:srgbClr val="007FA3"/>
                </a:solidFill>
              </a:rPr>
              <a:t>Differentiation and Positioning</a:t>
            </a:r>
            <a:endParaRPr lang="en-US" sz="3200" b="1" dirty="0">
              <a:solidFill>
                <a:srgbClr val="007FA3"/>
              </a:solidFill>
            </a:endParaRPr>
          </a:p>
        </p:txBody>
      </p:sp>
      <p:sp>
        <p:nvSpPr>
          <p:cNvPr id="3" name="Content Placeholder 2"/>
          <p:cNvSpPr>
            <a:spLocks noGrp="1"/>
          </p:cNvSpPr>
          <p:nvPr>
            <p:ph idx="1"/>
          </p:nvPr>
        </p:nvSpPr>
        <p:spPr>
          <a:xfrm>
            <a:off x="712336" y="1383699"/>
            <a:ext cx="9466834" cy="513906"/>
          </a:xfrm>
        </p:spPr>
        <p:txBody>
          <a:bodyPr>
            <a:normAutofit/>
          </a:bodyPr>
          <a:lstStyle/>
          <a:p>
            <a:pPr marL="0" indent="0">
              <a:buNone/>
            </a:pPr>
            <a:r>
              <a:rPr lang="en-US" sz="2800" b="1" dirty="0"/>
              <a:t>Example: Nike</a:t>
            </a:r>
          </a:p>
          <a:p>
            <a:pPr marL="0" indent="0">
              <a:buNone/>
            </a:pPr>
            <a:endParaRPr lang="en-US" sz="2800" dirty="0"/>
          </a:p>
        </p:txBody>
      </p:sp>
      <p:sp>
        <p:nvSpPr>
          <p:cNvPr id="2" name="Content Placeholder 1"/>
          <p:cNvSpPr>
            <a:spLocks noGrp="1"/>
          </p:cNvSpPr>
          <p:nvPr>
            <p:ph type="body" sz="quarter" idx="13"/>
          </p:nvPr>
        </p:nvSpPr>
        <p:spPr>
          <a:xfrm>
            <a:off x="712336" y="2307300"/>
            <a:ext cx="11022464" cy="3115734"/>
          </a:xfrm>
        </p:spPr>
        <p:txBody>
          <a:bodyPr>
            <a:normAutofit/>
          </a:bodyPr>
          <a:lstStyle/>
          <a:p>
            <a:pPr marL="0" indent="0" algn="l">
              <a:lnSpc>
                <a:spcPct val="110000"/>
              </a:lnSpc>
            </a:pPr>
            <a:r>
              <a:rPr lang="en-GB" sz="2400" b="1" i="0" dirty="0">
                <a:solidFill>
                  <a:srgbClr val="000000"/>
                </a:solidFill>
              </a:rPr>
              <a:t>For </a:t>
            </a:r>
            <a:r>
              <a:rPr lang="en-GB" sz="2400" i="0" dirty="0">
                <a:solidFill>
                  <a:srgbClr val="000000"/>
                </a:solidFill>
              </a:rPr>
              <a:t>athletes in need of high-quality, fashionable athletic wear, </a:t>
            </a:r>
          </a:p>
          <a:p>
            <a:pPr marL="0" indent="0" algn="l">
              <a:lnSpc>
                <a:spcPct val="110000"/>
              </a:lnSpc>
            </a:pPr>
            <a:r>
              <a:rPr lang="en-GB" sz="2400" i="0" dirty="0">
                <a:solidFill>
                  <a:srgbClr val="000000"/>
                </a:solidFill>
              </a:rPr>
              <a:t>Nike </a:t>
            </a:r>
            <a:r>
              <a:rPr lang="en-GB" sz="2400" b="1" i="0" dirty="0">
                <a:solidFill>
                  <a:srgbClr val="000000"/>
                </a:solidFill>
              </a:rPr>
              <a:t>provides</a:t>
            </a:r>
            <a:r>
              <a:rPr lang="en-GB" sz="2400" i="0" dirty="0">
                <a:solidFill>
                  <a:srgbClr val="000000"/>
                </a:solidFill>
              </a:rPr>
              <a:t> top-performing sports apparel and shoes </a:t>
            </a:r>
          </a:p>
          <a:p>
            <a:pPr marL="0" indent="0" algn="l">
              <a:lnSpc>
                <a:spcPct val="110000"/>
              </a:lnSpc>
            </a:pPr>
            <a:r>
              <a:rPr lang="en-GB" sz="2400" b="1" i="0" dirty="0">
                <a:solidFill>
                  <a:srgbClr val="000000"/>
                </a:solidFill>
              </a:rPr>
              <a:t>that</a:t>
            </a:r>
            <a:r>
              <a:rPr lang="en-GB" sz="2400" i="0" dirty="0">
                <a:solidFill>
                  <a:srgbClr val="000000"/>
                </a:solidFill>
              </a:rPr>
              <a:t> are made of the highest quality materials and are the most advanced in the athletic apparel industry.</a:t>
            </a:r>
          </a:p>
          <a:p>
            <a:endParaRPr lang="en-US" altLang="en-US" sz="1800" i="0" dirty="0">
              <a:solidFill>
                <a:srgbClr val="000000"/>
              </a:solidFill>
            </a:endParaRPr>
          </a:p>
        </p:txBody>
      </p:sp>
      <p:sp>
        <p:nvSpPr>
          <p:cNvPr id="4" name="TextBox 3">
            <a:extLst>
              <a:ext uri="{FF2B5EF4-FFF2-40B4-BE49-F238E27FC236}">
                <a16:creationId xmlns:a16="http://schemas.microsoft.com/office/drawing/2014/main" id="{50F1B93C-7E5B-9E62-13C7-2477ED0DD921}"/>
              </a:ext>
            </a:extLst>
          </p:cNvPr>
          <p:cNvSpPr txBox="1"/>
          <p:nvPr/>
        </p:nvSpPr>
        <p:spPr>
          <a:xfrm>
            <a:off x="1149975" y="5347873"/>
            <a:ext cx="9804287" cy="954107"/>
          </a:xfrm>
          <a:prstGeom prst="rect">
            <a:avLst/>
          </a:prstGeom>
          <a:noFill/>
        </p:spPr>
        <p:txBody>
          <a:bodyPr wrap="none" rtlCol="0">
            <a:spAutoFit/>
          </a:bodyPr>
          <a:lstStyle/>
          <a:p>
            <a:pPr algn="ctr"/>
            <a:r>
              <a:rPr lang="en-US" sz="2800" dirty="0"/>
              <a:t>Brand Promise:</a:t>
            </a:r>
          </a:p>
          <a:p>
            <a:r>
              <a:rPr lang="en-GB" sz="2800" dirty="0">
                <a:solidFill>
                  <a:srgbClr val="1C1D1E"/>
                </a:solidFill>
              </a:rPr>
              <a:t>Bring inspiration and innovation to every athlete in the world</a:t>
            </a:r>
            <a:r>
              <a:rPr lang="en-US" sz="2800" dirty="0"/>
              <a:t>.</a:t>
            </a:r>
          </a:p>
        </p:txBody>
      </p:sp>
      <p:sp>
        <p:nvSpPr>
          <p:cNvPr id="5" name="Down Arrow 4">
            <a:extLst>
              <a:ext uri="{FF2B5EF4-FFF2-40B4-BE49-F238E27FC236}">
                <a16:creationId xmlns:a16="http://schemas.microsoft.com/office/drawing/2014/main" id="{DC3CB0C3-3C14-CB12-720C-70ACB6D36CF8}"/>
              </a:ext>
            </a:extLst>
          </p:cNvPr>
          <p:cNvSpPr/>
          <p:nvPr/>
        </p:nvSpPr>
        <p:spPr>
          <a:xfrm flipH="1">
            <a:off x="5787784" y="4477682"/>
            <a:ext cx="616432" cy="628869"/>
          </a:xfrm>
          <a:prstGeom prst="downArrow">
            <a:avLst/>
          </a:prstGeom>
          <a:solidFill>
            <a:srgbClr val="007FA3"/>
          </a:solidFill>
          <a:ln>
            <a:solidFill>
              <a:srgbClr val="007F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6" name="Picture 5" descr="A black and white logo&#10;&#10;Description automatically generated">
            <a:extLst>
              <a:ext uri="{FF2B5EF4-FFF2-40B4-BE49-F238E27FC236}">
                <a16:creationId xmlns:a16="http://schemas.microsoft.com/office/drawing/2014/main" id="{74C268A9-1AFC-AFF0-930A-50F8A126B5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9171" y="356090"/>
            <a:ext cx="1905000" cy="1066800"/>
          </a:xfrm>
          <a:prstGeom prst="rect">
            <a:avLst/>
          </a:prstGeom>
        </p:spPr>
      </p:pic>
    </p:spTree>
    <p:extLst>
      <p:ext uri="{BB962C8B-B14F-4D97-AF65-F5344CB8AC3E}">
        <p14:creationId xmlns:p14="http://schemas.microsoft.com/office/powerpoint/2010/main" val="14778079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Content Placeholder 6" descr="A screenshot of a website&#10;&#10;Description automatically generated">
            <a:extLst>
              <a:ext uri="{FF2B5EF4-FFF2-40B4-BE49-F238E27FC236}">
                <a16:creationId xmlns:a16="http://schemas.microsoft.com/office/drawing/2014/main" id="{4CDAC208-4FA2-3E86-B717-50EB41B107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82275" y="1640652"/>
            <a:ext cx="7234335" cy="4360883"/>
          </a:xfrm>
        </p:spPr>
      </p:pic>
      <p:sp>
        <p:nvSpPr>
          <p:cNvPr id="9" name="TextBox 8">
            <a:extLst>
              <a:ext uri="{FF2B5EF4-FFF2-40B4-BE49-F238E27FC236}">
                <a16:creationId xmlns:a16="http://schemas.microsoft.com/office/drawing/2014/main" id="{235248F7-3964-F895-3513-7AA6C045E2D1}"/>
              </a:ext>
            </a:extLst>
          </p:cNvPr>
          <p:cNvSpPr txBox="1"/>
          <p:nvPr/>
        </p:nvSpPr>
        <p:spPr>
          <a:xfrm>
            <a:off x="712336" y="2734282"/>
            <a:ext cx="3237724" cy="1200329"/>
          </a:xfrm>
          <a:prstGeom prst="rect">
            <a:avLst/>
          </a:prstGeom>
          <a:noFill/>
        </p:spPr>
        <p:txBody>
          <a:bodyPr wrap="square">
            <a:spAutoFit/>
          </a:bodyPr>
          <a:lstStyle/>
          <a:p>
            <a:r>
              <a:rPr lang="en-CH" dirty="0"/>
              <a:t>https://fabrikbrands.com/branding-matters/brand-strategy/nike-brand-positioning-strategy/</a:t>
            </a:r>
          </a:p>
        </p:txBody>
      </p:sp>
      <p:sp>
        <p:nvSpPr>
          <p:cNvPr id="10" name="Title 2">
            <a:extLst>
              <a:ext uri="{FF2B5EF4-FFF2-40B4-BE49-F238E27FC236}">
                <a16:creationId xmlns:a16="http://schemas.microsoft.com/office/drawing/2014/main" id="{4CB1A920-EA59-876C-88B8-FC4B0D41C613}"/>
              </a:ext>
            </a:extLst>
          </p:cNvPr>
          <p:cNvSpPr>
            <a:spLocks noGrp="1" noChangeArrowheads="1"/>
          </p:cNvSpPr>
          <p:nvPr>
            <p:ph type="title"/>
          </p:nvPr>
        </p:nvSpPr>
        <p:spPr>
          <a:xfrm>
            <a:off x="712336" y="566961"/>
            <a:ext cx="10679564" cy="744651"/>
          </a:xfrm>
        </p:spPr>
        <p:txBody>
          <a:bodyPr>
            <a:noAutofit/>
          </a:bodyPr>
          <a:lstStyle/>
          <a:p>
            <a:r>
              <a:rPr lang="en-US" sz="3200" dirty="0">
                <a:solidFill>
                  <a:srgbClr val="007FA3"/>
                </a:solidFill>
              </a:rPr>
              <a:t>Differentiation and Positioning</a:t>
            </a:r>
            <a:endParaRPr lang="en-US" sz="3200" b="1" dirty="0">
              <a:solidFill>
                <a:srgbClr val="007FA3"/>
              </a:solidFill>
            </a:endParaRPr>
          </a:p>
        </p:txBody>
      </p:sp>
      <p:sp>
        <p:nvSpPr>
          <p:cNvPr id="11" name="Content Placeholder 2">
            <a:extLst>
              <a:ext uri="{FF2B5EF4-FFF2-40B4-BE49-F238E27FC236}">
                <a16:creationId xmlns:a16="http://schemas.microsoft.com/office/drawing/2014/main" id="{356661B3-2EB4-96C7-AC84-F1F40C1F8351}"/>
              </a:ext>
            </a:extLst>
          </p:cNvPr>
          <p:cNvSpPr txBox="1">
            <a:spLocks/>
          </p:cNvSpPr>
          <p:nvPr/>
        </p:nvSpPr>
        <p:spPr>
          <a:xfrm>
            <a:off x="712336" y="1383699"/>
            <a:ext cx="9466834" cy="5139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22E28"/>
              </a:buClr>
              <a:buFont typeface="Wingdings" charset="2"/>
              <a:buChar char="§"/>
              <a:defRPr sz="30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5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Wingdings" charset="2"/>
              <a:buNone/>
            </a:pPr>
            <a:r>
              <a:rPr lang="en-US" sz="2800" b="1"/>
              <a:t>Example: Nike</a:t>
            </a:r>
          </a:p>
          <a:p>
            <a:pPr marL="0" indent="0">
              <a:buFont typeface="Wingdings" charset="2"/>
              <a:buNone/>
            </a:pPr>
            <a:endParaRPr lang="en-US" sz="2800" dirty="0"/>
          </a:p>
        </p:txBody>
      </p:sp>
    </p:spTree>
    <p:extLst>
      <p:ext uri="{BB962C8B-B14F-4D97-AF65-F5344CB8AC3E}">
        <p14:creationId xmlns:p14="http://schemas.microsoft.com/office/powerpoint/2010/main" val="25379790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2"/>
          <p:cNvSpPr>
            <a:spLocks noGrp="1" noChangeArrowheads="1"/>
          </p:cNvSpPr>
          <p:nvPr>
            <p:ph type="title"/>
          </p:nvPr>
        </p:nvSpPr>
        <p:spPr>
          <a:xfrm>
            <a:off x="712336" y="566961"/>
            <a:ext cx="10679564" cy="744651"/>
          </a:xfrm>
        </p:spPr>
        <p:txBody>
          <a:bodyPr>
            <a:noAutofit/>
          </a:bodyPr>
          <a:lstStyle/>
          <a:p>
            <a:r>
              <a:rPr lang="en-US" sz="3200" dirty="0">
                <a:solidFill>
                  <a:srgbClr val="007FA3"/>
                </a:solidFill>
              </a:rPr>
              <a:t>Differentiation and Positioning</a:t>
            </a:r>
            <a:endParaRPr lang="en-US" sz="3200" b="1" dirty="0">
              <a:solidFill>
                <a:srgbClr val="007FA3"/>
              </a:solidFill>
            </a:endParaRPr>
          </a:p>
        </p:txBody>
      </p:sp>
      <p:sp>
        <p:nvSpPr>
          <p:cNvPr id="3" name="Content Placeholder 2"/>
          <p:cNvSpPr>
            <a:spLocks noGrp="1"/>
          </p:cNvSpPr>
          <p:nvPr>
            <p:ph idx="1"/>
          </p:nvPr>
        </p:nvSpPr>
        <p:spPr>
          <a:xfrm>
            <a:off x="712336" y="1383699"/>
            <a:ext cx="9466834" cy="513906"/>
          </a:xfrm>
        </p:spPr>
        <p:txBody>
          <a:bodyPr>
            <a:normAutofit/>
          </a:bodyPr>
          <a:lstStyle/>
          <a:p>
            <a:pPr marL="0" indent="0">
              <a:buNone/>
            </a:pPr>
            <a:r>
              <a:rPr lang="en-US" sz="2800" b="1" dirty="0"/>
              <a:t>Example: Dove</a:t>
            </a:r>
          </a:p>
          <a:p>
            <a:pPr marL="0" indent="0">
              <a:buNone/>
            </a:pPr>
            <a:endParaRPr lang="en-US" sz="2800" dirty="0"/>
          </a:p>
        </p:txBody>
      </p:sp>
      <p:sp>
        <p:nvSpPr>
          <p:cNvPr id="2" name="Content Placeholder 1"/>
          <p:cNvSpPr>
            <a:spLocks noGrp="1"/>
          </p:cNvSpPr>
          <p:nvPr>
            <p:ph type="body" sz="quarter" idx="13"/>
          </p:nvPr>
        </p:nvSpPr>
        <p:spPr>
          <a:xfrm>
            <a:off x="712336" y="2102527"/>
            <a:ext cx="11022464" cy="3115734"/>
          </a:xfrm>
        </p:spPr>
        <p:txBody>
          <a:bodyPr>
            <a:normAutofit/>
          </a:bodyPr>
          <a:lstStyle/>
          <a:p>
            <a:pPr algn="l"/>
            <a:r>
              <a:rPr lang="en-GB" sz="2400" b="1" i="0" u="none" strike="noStrike" dirty="0">
                <a:solidFill>
                  <a:srgbClr val="4A3E55"/>
                </a:solidFill>
                <a:effectLst/>
              </a:rPr>
              <a:t>For</a:t>
            </a:r>
            <a:r>
              <a:rPr lang="en-GB" sz="2400" b="0" i="0" u="none" strike="noStrike" dirty="0">
                <a:solidFill>
                  <a:srgbClr val="4A3E55"/>
                </a:solidFill>
                <a:effectLst/>
              </a:rPr>
              <a:t> women who want to look and feel their best,</a:t>
            </a:r>
          </a:p>
          <a:p>
            <a:pPr algn="l"/>
            <a:r>
              <a:rPr lang="en-GB" sz="2400" b="0" i="0" u="none" strike="noStrike" dirty="0">
                <a:solidFill>
                  <a:srgbClr val="4A3E55"/>
                </a:solidFill>
                <a:effectLst/>
              </a:rPr>
              <a:t>Dove </a:t>
            </a:r>
            <a:r>
              <a:rPr lang="en-GB" sz="2400" b="1" i="0" u="none" strike="noStrike" dirty="0">
                <a:solidFill>
                  <a:srgbClr val="4A3E55"/>
                </a:solidFill>
                <a:effectLst/>
              </a:rPr>
              <a:t>offers</a:t>
            </a:r>
            <a:r>
              <a:rPr lang="en-GB" sz="2400" b="0" i="0" u="none" strike="noStrike" dirty="0">
                <a:solidFill>
                  <a:srgbClr val="4A3E55"/>
                </a:solidFill>
                <a:effectLst/>
              </a:rPr>
              <a:t> beauty care products that are gentle and nourishing for the skin</a:t>
            </a:r>
          </a:p>
          <a:p>
            <a:pPr algn="l"/>
            <a:r>
              <a:rPr lang="en-GB" sz="2400" b="1" i="0" u="none" strike="noStrike" dirty="0">
                <a:solidFill>
                  <a:srgbClr val="4A3E55"/>
                </a:solidFill>
                <a:effectLst/>
              </a:rPr>
              <a:t>that</a:t>
            </a:r>
            <a:r>
              <a:rPr lang="en-GB" sz="2400" b="0" i="0" u="none" strike="noStrike" dirty="0">
                <a:solidFill>
                  <a:srgbClr val="4A3E55"/>
                </a:solidFill>
                <a:effectLst/>
              </a:rPr>
              <a:t> celebrate natural, real beauty.</a:t>
            </a:r>
          </a:p>
          <a:p>
            <a:endParaRPr lang="en-US" altLang="en-US" sz="1800" i="0" dirty="0">
              <a:solidFill>
                <a:srgbClr val="000000"/>
              </a:solidFill>
            </a:endParaRPr>
          </a:p>
        </p:txBody>
      </p:sp>
      <p:sp>
        <p:nvSpPr>
          <p:cNvPr id="4" name="TextBox 3">
            <a:extLst>
              <a:ext uri="{FF2B5EF4-FFF2-40B4-BE49-F238E27FC236}">
                <a16:creationId xmlns:a16="http://schemas.microsoft.com/office/drawing/2014/main" id="{50F1B93C-7E5B-9E62-13C7-2477ED0DD921}"/>
              </a:ext>
            </a:extLst>
          </p:cNvPr>
          <p:cNvSpPr txBox="1"/>
          <p:nvPr/>
        </p:nvSpPr>
        <p:spPr>
          <a:xfrm>
            <a:off x="2969770" y="4844021"/>
            <a:ext cx="6164701" cy="1077218"/>
          </a:xfrm>
          <a:prstGeom prst="rect">
            <a:avLst/>
          </a:prstGeom>
          <a:noFill/>
        </p:spPr>
        <p:txBody>
          <a:bodyPr wrap="none" rtlCol="0">
            <a:spAutoFit/>
          </a:bodyPr>
          <a:lstStyle/>
          <a:p>
            <a:pPr algn="ctr"/>
            <a:r>
              <a:rPr lang="en-US" sz="3200" dirty="0"/>
              <a:t>Brand Promise:</a:t>
            </a:r>
          </a:p>
          <a:p>
            <a:r>
              <a:rPr lang="en-GB" sz="3200" dirty="0">
                <a:solidFill>
                  <a:srgbClr val="1C1D1E"/>
                </a:solidFill>
              </a:rPr>
              <a:t>Together, we can change beauty</a:t>
            </a:r>
            <a:endParaRPr lang="en-US" sz="3200" dirty="0"/>
          </a:p>
        </p:txBody>
      </p:sp>
      <p:sp>
        <p:nvSpPr>
          <p:cNvPr id="5" name="Down Arrow 4">
            <a:extLst>
              <a:ext uri="{FF2B5EF4-FFF2-40B4-BE49-F238E27FC236}">
                <a16:creationId xmlns:a16="http://schemas.microsoft.com/office/drawing/2014/main" id="{DC3CB0C3-3C14-CB12-720C-70ACB6D36CF8}"/>
              </a:ext>
            </a:extLst>
          </p:cNvPr>
          <p:cNvSpPr/>
          <p:nvPr/>
        </p:nvSpPr>
        <p:spPr>
          <a:xfrm flipH="1">
            <a:off x="5787784" y="4048474"/>
            <a:ext cx="616432" cy="628869"/>
          </a:xfrm>
          <a:prstGeom prst="downArrow">
            <a:avLst/>
          </a:prstGeom>
          <a:solidFill>
            <a:srgbClr val="007FA3"/>
          </a:solidFill>
          <a:ln>
            <a:solidFill>
              <a:srgbClr val="007F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10" name="Picture 9" descr="A blue and gold logo&#10;&#10;Description automatically generated">
            <a:extLst>
              <a:ext uri="{FF2B5EF4-FFF2-40B4-BE49-F238E27FC236}">
                <a16:creationId xmlns:a16="http://schemas.microsoft.com/office/drawing/2014/main" id="{1A95AB7F-BE75-0520-EE45-737F21E667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6966" y="351120"/>
            <a:ext cx="2288409" cy="1288619"/>
          </a:xfrm>
          <a:prstGeom prst="rect">
            <a:avLst/>
          </a:prstGeom>
        </p:spPr>
      </p:pic>
    </p:spTree>
    <p:extLst>
      <p:ext uri="{BB962C8B-B14F-4D97-AF65-F5344CB8AC3E}">
        <p14:creationId xmlns:p14="http://schemas.microsoft.com/office/powerpoint/2010/main" val="32376831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2"/>
          <p:cNvSpPr>
            <a:spLocks noGrp="1" noChangeArrowheads="1"/>
          </p:cNvSpPr>
          <p:nvPr>
            <p:ph type="title"/>
          </p:nvPr>
        </p:nvSpPr>
        <p:spPr>
          <a:xfrm>
            <a:off x="712336" y="566961"/>
            <a:ext cx="10679564" cy="744651"/>
          </a:xfrm>
        </p:spPr>
        <p:txBody>
          <a:bodyPr>
            <a:noAutofit/>
          </a:bodyPr>
          <a:lstStyle/>
          <a:p>
            <a:r>
              <a:rPr lang="en-US" sz="3200" dirty="0">
                <a:solidFill>
                  <a:srgbClr val="007FA3"/>
                </a:solidFill>
              </a:rPr>
              <a:t>Differentiation and Positioning</a:t>
            </a:r>
            <a:endParaRPr lang="en-US" sz="3200" b="1" dirty="0">
              <a:solidFill>
                <a:srgbClr val="007FA3"/>
              </a:solidFill>
            </a:endParaRPr>
          </a:p>
        </p:txBody>
      </p:sp>
      <p:sp>
        <p:nvSpPr>
          <p:cNvPr id="3" name="Content Placeholder 2"/>
          <p:cNvSpPr>
            <a:spLocks noGrp="1"/>
          </p:cNvSpPr>
          <p:nvPr>
            <p:ph idx="1"/>
          </p:nvPr>
        </p:nvSpPr>
        <p:spPr>
          <a:xfrm>
            <a:off x="712336" y="1383699"/>
            <a:ext cx="9466834" cy="513906"/>
          </a:xfrm>
        </p:spPr>
        <p:txBody>
          <a:bodyPr>
            <a:normAutofit/>
          </a:bodyPr>
          <a:lstStyle/>
          <a:p>
            <a:pPr marL="0" indent="0">
              <a:buNone/>
            </a:pPr>
            <a:r>
              <a:rPr lang="en-US" sz="2800" b="1" dirty="0"/>
              <a:t>Example: Apple</a:t>
            </a:r>
          </a:p>
          <a:p>
            <a:pPr marL="0" indent="0">
              <a:buNone/>
            </a:pPr>
            <a:endParaRPr lang="en-US" sz="2800" dirty="0"/>
          </a:p>
        </p:txBody>
      </p:sp>
      <p:sp>
        <p:nvSpPr>
          <p:cNvPr id="2" name="Content Placeholder 1"/>
          <p:cNvSpPr>
            <a:spLocks noGrp="1"/>
          </p:cNvSpPr>
          <p:nvPr>
            <p:ph type="body" sz="quarter" idx="13"/>
          </p:nvPr>
        </p:nvSpPr>
        <p:spPr>
          <a:xfrm>
            <a:off x="712336" y="2307300"/>
            <a:ext cx="11022464" cy="3115734"/>
          </a:xfrm>
        </p:spPr>
        <p:txBody>
          <a:bodyPr>
            <a:normAutofit/>
          </a:bodyPr>
          <a:lstStyle/>
          <a:p>
            <a:pPr marL="0" indent="0" algn="l">
              <a:lnSpc>
                <a:spcPct val="110000"/>
              </a:lnSpc>
            </a:pPr>
            <a:r>
              <a:rPr lang="en-GB" sz="2400" b="1" i="0" dirty="0">
                <a:solidFill>
                  <a:srgbClr val="000000"/>
                </a:solidFill>
              </a:rPr>
              <a:t>For </a:t>
            </a:r>
            <a:r>
              <a:rPr lang="en-GB" sz="2400" i="0" dirty="0">
                <a:solidFill>
                  <a:srgbClr val="000000"/>
                </a:solidFill>
              </a:rPr>
              <a:t>creative minds who want to challenge the status quo</a:t>
            </a:r>
          </a:p>
          <a:p>
            <a:pPr marL="0" indent="0" algn="l">
              <a:lnSpc>
                <a:spcPct val="110000"/>
              </a:lnSpc>
            </a:pPr>
            <a:r>
              <a:rPr lang="en-GB" sz="2400" i="0" dirty="0">
                <a:solidFill>
                  <a:srgbClr val="000000"/>
                </a:solidFill>
              </a:rPr>
              <a:t>Apple </a:t>
            </a:r>
            <a:r>
              <a:rPr lang="en-GB" sz="2400" b="1" i="0" dirty="0">
                <a:solidFill>
                  <a:srgbClr val="000000"/>
                </a:solidFill>
              </a:rPr>
              <a:t>provides </a:t>
            </a:r>
            <a:r>
              <a:rPr lang="en-GB" sz="2400" i="0" dirty="0">
                <a:solidFill>
                  <a:srgbClr val="000000"/>
                </a:solidFill>
              </a:rPr>
              <a:t>a fully integrated multimedia eco-system</a:t>
            </a:r>
          </a:p>
          <a:p>
            <a:pPr marL="0" indent="0" algn="l">
              <a:lnSpc>
                <a:spcPct val="110000"/>
              </a:lnSpc>
            </a:pPr>
            <a:r>
              <a:rPr lang="en-GB" sz="2400" b="1" i="0" dirty="0">
                <a:solidFill>
                  <a:srgbClr val="000000"/>
                </a:solidFill>
              </a:rPr>
              <a:t>that </a:t>
            </a:r>
            <a:r>
              <a:rPr lang="en-GB" sz="2400" i="0" dirty="0">
                <a:solidFill>
                  <a:srgbClr val="000000"/>
                </a:solidFill>
              </a:rPr>
              <a:t>is easy-to-use and has a great design.</a:t>
            </a:r>
          </a:p>
          <a:p>
            <a:endParaRPr lang="en-US" altLang="en-US" sz="1800" i="0" dirty="0">
              <a:solidFill>
                <a:srgbClr val="000000"/>
              </a:solidFill>
            </a:endParaRPr>
          </a:p>
        </p:txBody>
      </p:sp>
      <p:sp>
        <p:nvSpPr>
          <p:cNvPr id="4" name="TextBox 3">
            <a:extLst>
              <a:ext uri="{FF2B5EF4-FFF2-40B4-BE49-F238E27FC236}">
                <a16:creationId xmlns:a16="http://schemas.microsoft.com/office/drawing/2014/main" id="{50F1B93C-7E5B-9E62-13C7-2477ED0DD921}"/>
              </a:ext>
            </a:extLst>
          </p:cNvPr>
          <p:cNvSpPr txBox="1"/>
          <p:nvPr/>
        </p:nvSpPr>
        <p:spPr>
          <a:xfrm>
            <a:off x="2361850" y="5347873"/>
            <a:ext cx="7380547" cy="1077218"/>
          </a:xfrm>
          <a:prstGeom prst="rect">
            <a:avLst/>
          </a:prstGeom>
          <a:noFill/>
        </p:spPr>
        <p:txBody>
          <a:bodyPr wrap="none" rtlCol="0">
            <a:spAutoFit/>
          </a:bodyPr>
          <a:lstStyle/>
          <a:p>
            <a:pPr algn="ctr"/>
            <a:r>
              <a:rPr lang="en-US" sz="3200" dirty="0"/>
              <a:t>Brand Promise:</a:t>
            </a:r>
          </a:p>
          <a:p>
            <a:r>
              <a:rPr lang="en-US" sz="3200" dirty="0"/>
              <a:t>Creative tools that advance humankind</a:t>
            </a:r>
          </a:p>
        </p:txBody>
      </p:sp>
      <p:sp>
        <p:nvSpPr>
          <p:cNvPr id="5" name="Down Arrow 4">
            <a:extLst>
              <a:ext uri="{FF2B5EF4-FFF2-40B4-BE49-F238E27FC236}">
                <a16:creationId xmlns:a16="http://schemas.microsoft.com/office/drawing/2014/main" id="{DC3CB0C3-3C14-CB12-720C-70ACB6D36CF8}"/>
              </a:ext>
            </a:extLst>
          </p:cNvPr>
          <p:cNvSpPr/>
          <p:nvPr/>
        </p:nvSpPr>
        <p:spPr>
          <a:xfrm flipH="1">
            <a:off x="5787784" y="4552326"/>
            <a:ext cx="616432" cy="628869"/>
          </a:xfrm>
          <a:prstGeom prst="downArrow">
            <a:avLst/>
          </a:prstGeom>
          <a:solidFill>
            <a:srgbClr val="007FA3"/>
          </a:solidFill>
          <a:ln>
            <a:solidFill>
              <a:srgbClr val="007F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7" name="Picture 6" descr="A black and white apple logo&#10;&#10;Description automatically generated">
            <a:extLst>
              <a:ext uri="{FF2B5EF4-FFF2-40B4-BE49-F238E27FC236}">
                <a16:creationId xmlns:a16="http://schemas.microsoft.com/office/drawing/2014/main" id="{BF6E93B1-8844-B4A8-6A58-1174010B84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1655" y="337699"/>
            <a:ext cx="3137338" cy="1764753"/>
          </a:xfrm>
          <a:prstGeom prst="rect">
            <a:avLst/>
          </a:prstGeom>
        </p:spPr>
      </p:pic>
    </p:spTree>
    <p:extLst>
      <p:ext uri="{BB962C8B-B14F-4D97-AF65-F5344CB8AC3E}">
        <p14:creationId xmlns:p14="http://schemas.microsoft.com/office/powerpoint/2010/main" val="10772186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2"/>
          <p:cNvSpPr>
            <a:spLocks noGrp="1" noChangeArrowheads="1"/>
          </p:cNvSpPr>
          <p:nvPr>
            <p:ph type="title"/>
          </p:nvPr>
        </p:nvSpPr>
        <p:spPr>
          <a:xfrm>
            <a:off x="812800" y="552091"/>
            <a:ext cx="10541542" cy="710146"/>
          </a:xfrm>
        </p:spPr>
        <p:txBody>
          <a:bodyPr>
            <a:noAutofit/>
          </a:bodyPr>
          <a:lstStyle/>
          <a:p>
            <a:r>
              <a:rPr lang="en-US" sz="3200" dirty="0">
                <a:solidFill>
                  <a:srgbClr val="007FA3"/>
                </a:solidFill>
              </a:rPr>
              <a:t>Differentiation and Positioning</a:t>
            </a:r>
            <a:endParaRPr lang="en-US" sz="3200" b="1" dirty="0">
              <a:solidFill>
                <a:srgbClr val="007FA3"/>
              </a:solidFill>
            </a:endParaRPr>
          </a:p>
        </p:txBody>
      </p:sp>
      <p:sp>
        <p:nvSpPr>
          <p:cNvPr id="3" name="Content Placeholder 2"/>
          <p:cNvSpPr>
            <a:spLocks noGrp="1"/>
          </p:cNvSpPr>
          <p:nvPr>
            <p:ph idx="1"/>
          </p:nvPr>
        </p:nvSpPr>
        <p:spPr>
          <a:xfrm>
            <a:off x="812800" y="1439522"/>
            <a:ext cx="10177909" cy="726691"/>
          </a:xfrm>
        </p:spPr>
        <p:txBody>
          <a:bodyPr>
            <a:normAutofit/>
          </a:bodyPr>
          <a:lstStyle/>
          <a:p>
            <a:pPr marL="0" indent="0">
              <a:buNone/>
            </a:pPr>
            <a:r>
              <a:rPr lang="en-US" sz="2800" b="1" dirty="0"/>
              <a:t>Communicating and Delivering the Chosen Position</a:t>
            </a:r>
          </a:p>
          <a:p>
            <a:pPr marL="0" indent="0">
              <a:buNone/>
            </a:pPr>
            <a:endParaRPr lang="en-US" sz="2800" dirty="0"/>
          </a:p>
        </p:txBody>
      </p:sp>
      <p:sp>
        <p:nvSpPr>
          <p:cNvPr id="2" name="Content Placeholder 1"/>
          <p:cNvSpPr>
            <a:spLocks noGrp="1"/>
          </p:cNvSpPr>
          <p:nvPr>
            <p:ph type="body" sz="quarter" idx="13"/>
          </p:nvPr>
        </p:nvSpPr>
        <p:spPr>
          <a:xfrm>
            <a:off x="812800" y="2166213"/>
            <a:ext cx="10788650" cy="3115734"/>
          </a:xfrm>
        </p:spPr>
        <p:txBody>
          <a:bodyPr>
            <a:normAutofit/>
          </a:bodyPr>
          <a:lstStyle/>
          <a:p>
            <a:pPr marL="0" indent="0" algn="l"/>
            <a:r>
              <a:rPr lang="en-US" altLang="en-US" sz="2400" i="0" dirty="0">
                <a:solidFill>
                  <a:srgbClr val="000000"/>
                </a:solidFill>
              </a:rPr>
              <a:t>Choosing the positioning is often easier than implementing the position.</a:t>
            </a:r>
            <a:r>
              <a:rPr lang="en-US" sz="2400" i="0" dirty="0">
                <a:solidFill>
                  <a:srgbClr val="000000"/>
                </a:solidFill>
                <a:ea typeface="ＭＳ Ｐゴシック" charset="-128"/>
              </a:rPr>
              <a:t> </a:t>
            </a:r>
          </a:p>
          <a:p>
            <a:pPr marL="0" indent="0" algn="l"/>
            <a:r>
              <a:rPr lang="en-US" sz="2400" i="0" dirty="0">
                <a:solidFill>
                  <a:srgbClr val="000000"/>
                </a:solidFill>
                <a:ea typeface="ＭＳ Ｐゴシック" charset="-128"/>
              </a:rPr>
              <a:t>Establishing a position or changing one usually takes a long time. </a:t>
            </a:r>
          </a:p>
          <a:p>
            <a:pPr marL="0" indent="0" algn="l"/>
            <a:r>
              <a:rPr lang="en-US" sz="2400" i="0" dirty="0">
                <a:solidFill>
                  <a:srgbClr val="000000"/>
                </a:solidFill>
                <a:ea typeface="ＭＳ Ｐゴシック" charset="-128"/>
              </a:rPr>
              <a:t>Maintaining the position requires consistent performance and communication.</a:t>
            </a:r>
            <a:endParaRPr lang="en-US" altLang="en-US" sz="2400" i="0" dirty="0">
              <a:solidFill>
                <a:srgbClr val="000000"/>
              </a:solidFill>
            </a:endParaRPr>
          </a:p>
          <a:p>
            <a:pPr marL="225425" indent="-225425" algn="l"/>
            <a:endParaRPr lang="en-US" altLang="en-US" sz="3200" i="0" dirty="0">
              <a:solidFill>
                <a:srgbClr val="000000"/>
              </a:solidFill>
            </a:endParaRPr>
          </a:p>
          <a:p>
            <a:pPr marL="0" indent="0" algn="l"/>
            <a:endParaRPr lang="en-US" altLang="en-US" sz="2800" i="0" dirty="0">
              <a:solidFill>
                <a:srgbClr val="000000"/>
              </a:solidFill>
            </a:endParaRPr>
          </a:p>
        </p:txBody>
      </p:sp>
      <p:pic>
        <p:nvPicPr>
          <p:cNvPr id="5" name="Picture 4" descr="A close-up of a brand positioning&#10;&#10;Description automatically generated">
            <a:extLst>
              <a:ext uri="{FF2B5EF4-FFF2-40B4-BE49-F238E27FC236}">
                <a16:creationId xmlns:a16="http://schemas.microsoft.com/office/drawing/2014/main" id="{73D33A20-192B-5BCC-E942-56DF2BE0C6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2289" y="3800400"/>
            <a:ext cx="5100367" cy="2915710"/>
          </a:xfrm>
          <a:prstGeom prst="rect">
            <a:avLst/>
          </a:prstGeom>
        </p:spPr>
      </p:pic>
    </p:spTree>
    <p:extLst>
      <p:ext uri="{BB962C8B-B14F-4D97-AF65-F5344CB8AC3E}">
        <p14:creationId xmlns:p14="http://schemas.microsoft.com/office/powerpoint/2010/main" val="183762130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white brick wall with writing and a white brick wall with text&#10;&#10;Description automatically generated">
            <a:extLst>
              <a:ext uri="{FF2B5EF4-FFF2-40B4-BE49-F238E27FC236}">
                <a16:creationId xmlns:a16="http://schemas.microsoft.com/office/drawing/2014/main" id="{B1457BCA-1396-45A4-7174-F044A70D12E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noFill/>
        </p:spPr>
      </p:pic>
    </p:spTree>
    <p:extLst>
      <p:ext uri="{BB962C8B-B14F-4D97-AF65-F5344CB8AC3E}">
        <p14:creationId xmlns:p14="http://schemas.microsoft.com/office/powerpoint/2010/main" val="27217826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441D856A-E49D-0735-6A59-7F12818F7221}"/>
              </a:ext>
            </a:extLst>
          </p:cNvPr>
          <p:cNvSpPr txBox="1">
            <a:spLocks noChangeArrowheads="1"/>
          </p:cNvSpPr>
          <p:nvPr/>
        </p:nvSpPr>
        <p:spPr>
          <a:xfrm>
            <a:off x="319015" y="166424"/>
            <a:ext cx="9420108" cy="82966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rgbClr val="E22E28"/>
                </a:solidFill>
                <a:latin typeface="+mj-lt"/>
                <a:ea typeface="+mj-ea"/>
                <a:cs typeface="+mj-cs"/>
              </a:defRPr>
            </a:lvl1pPr>
          </a:lstStyle>
          <a:p>
            <a:r>
              <a:rPr lang="en-US" sz="3600" dirty="0">
                <a:solidFill>
                  <a:srgbClr val="007FA3"/>
                </a:solidFill>
              </a:rPr>
              <a:t>Example: Professional </a:t>
            </a:r>
            <a:r>
              <a:rPr lang="en-US" sz="3600" dirty="0" err="1">
                <a:solidFill>
                  <a:srgbClr val="007FA3"/>
                </a:solidFill>
              </a:rPr>
              <a:t>HairCare</a:t>
            </a:r>
            <a:endParaRPr lang="en-US" sz="3600" dirty="0">
              <a:solidFill>
                <a:srgbClr val="007FA3"/>
              </a:solidFill>
            </a:endParaRPr>
          </a:p>
        </p:txBody>
      </p:sp>
      <p:pic>
        <p:nvPicPr>
          <p:cNvPr id="5" name="Content Placeholder 4" descr="A diagram of a brand perception&#10;&#10;Description automatically generated">
            <a:extLst>
              <a:ext uri="{FF2B5EF4-FFF2-40B4-BE49-F238E27FC236}">
                <a16:creationId xmlns:a16="http://schemas.microsoft.com/office/drawing/2014/main" id="{2F61E880-C30E-80F9-FF1E-2FFE1909593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15251" y="788277"/>
            <a:ext cx="9748740" cy="6041264"/>
          </a:xfrm>
        </p:spPr>
      </p:pic>
      <p:sp>
        <p:nvSpPr>
          <p:cNvPr id="6" name="Rectangle 5">
            <a:extLst>
              <a:ext uri="{FF2B5EF4-FFF2-40B4-BE49-F238E27FC236}">
                <a16:creationId xmlns:a16="http://schemas.microsoft.com/office/drawing/2014/main" id="{9C8041C4-2FAE-8C0B-1B2B-64083D18ABDB}"/>
              </a:ext>
            </a:extLst>
          </p:cNvPr>
          <p:cNvSpPr/>
          <p:nvPr/>
        </p:nvSpPr>
        <p:spPr>
          <a:xfrm>
            <a:off x="1954924" y="3626069"/>
            <a:ext cx="804042" cy="5675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Rectangle 8">
            <a:extLst>
              <a:ext uri="{FF2B5EF4-FFF2-40B4-BE49-F238E27FC236}">
                <a16:creationId xmlns:a16="http://schemas.microsoft.com/office/drawing/2014/main" id="{93764B6C-39FA-CDF6-795C-C00705E9DAAD}"/>
              </a:ext>
            </a:extLst>
          </p:cNvPr>
          <p:cNvSpPr/>
          <p:nvPr/>
        </p:nvSpPr>
        <p:spPr>
          <a:xfrm>
            <a:off x="5990379" y="5990894"/>
            <a:ext cx="998483" cy="5675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Rectangle 9">
            <a:extLst>
              <a:ext uri="{FF2B5EF4-FFF2-40B4-BE49-F238E27FC236}">
                <a16:creationId xmlns:a16="http://schemas.microsoft.com/office/drawing/2014/main" id="{5805A8D3-62AB-2779-2905-006BF036CBBF}"/>
              </a:ext>
            </a:extLst>
          </p:cNvPr>
          <p:cNvSpPr/>
          <p:nvPr/>
        </p:nvSpPr>
        <p:spPr>
          <a:xfrm>
            <a:off x="9239881" y="5785943"/>
            <a:ext cx="1559498" cy="5675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 name="Rectangle 10">
            <a:extLst>
              <a:ext uri="{FF2B5EF4-FFF2-40B4-BE49-F238E27FC236}">
                <a16:creationId xmlns:a16="http://schemas.microsoft.com/office/drawing/2014/main" id="{98E05492-5143-8FC9-97BB-5B73ECAB8227}"/>
              </a:ext>
            </a:extLst>
          </p:cNvPr>
          <p:cNvSpPr/>
          <p:nvPr/>
        </p:nvSpPr>
        <p:spPr>
          <a:xfrm>
            <a:off x="4902299" y="5984990"/>
            <a:ext cx="3174641" cy="5675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dirty="0">
                <a:solidFill>
                  <a:schemeClr val="tx1"/>
                </a:solidFill>
              </a:rPr>
              <a:t>Natural Styles</a:t>
            </a:r>
          </a:p>
        </p:txBody>
      </p:sp>
      <p:sp>
        <p:nvSpPr>
          <p:cNvPr id="12" name="Rectangle 11">
            <a:extLst>
              <a:ext uri="{FF2B5EF4-FFF2-40B4-BE49-F238E27FC236}">
                <a16:creationId xmlns:a16="http://schemas.microsoft.com/office/drawing/2014/main" id="{6D19D7CB-CE18-B810-A2D4-8B7987870CEC}"/>
              </a:ext>
            </a:extLst>
          </p:cNvPr>
          <p:cNvSpPr/>
          <p:nvPr/>
        </p:nvSpPr>
        <p:spPr>
          <a:xfrm>
            <a:off x="4902299" y="1171252"/>
            <a:ext cx="3174641" cy="5675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dirty="0">
                <a:solidFill>
                  <a:schemeClr val="tx1"/>
                </a:solidFill>
              </a:rPr>
              <a:t>Creative Styles</a:t>
            </a:r>
          </a:p>
        </p:txBody>
      </p:sp>
      <p:sp>
        <p:nvSpPr>
          <p:cNvPr id="13" name="TextBox 12">
            <a:extLst>
              <a:ext uri="{FF2B5EF4-FFF2-40B4-BE49-F238E27FC236}">
                <a16:creationId xmlns:a16="http://schemas.microsoft.com/office/drawing/2014/main" id="{0FB1514B-6DD4-E5E1-48C6-8A9F6DB58EF7}"/>
              </a:ext>
            </a:extLst>
          </p:cNvPr>
          <p:cNvSpPr txBox="1"/>
          <p:nvPr/>
        </p:nvSpPr>
        <p:spPr>
          <a:xfrm>
            <a:off x="10283853" y="3745467"/>
            <a:ext cx="1107996" cy="369332"/>
          </a:xfrm>
          <a:prstGeom prst="rect">
            <a:avLst/>
          </a:prstGeom>
          <a:noFill/>
        </p:spPr>
        <p:txBody>
          <a:bodyPr wrap="none" rtlCol="0">
            <a:spAutoFit/>
          </a:bodyPr>
          <a:lstStyle/>
          <a:p>
            <a:r>
              <a:rPr lang="en-CH" dirty="0"/>
              <a:t>Premium</a:t>
            </a:r>
          </a:p>
        </p:txBody>
      </p:sp>
      <p:sp>
        <p:nvSpPr>
          <p:cNvPr id="14" name="TextBox 13">
            <a:extLst>
              <a:ext uri="{FF2B5EF4-FFF2-40B4-BE49-F238E27FC236}">
                <a16:creationId xmlns:a16="http://schemas.microsoft.com/office/drawing/2014/main" id="{26C3A8BA-C81A-7547-AC93-CDF2ADC2F052}"/>
              </a:ext>
            </a:extLst>
          </p:cNvPr>
          <p:cNvSpPr txBox="1"/>
          <p:nvPr/>
        </p:nvSpPr>
        <p:spPr>
          <a:xfrm flipH="1">
            <a:off x="1615251" y="3725182"/>
            <a:ext cx="7798675" cy="369332"/>
          </a:xfrm>
          <a:prstGeom prst="rect">
            <a:avLst/>
          </a:prstGeom>
          <a:noFill/>
        </p:spPr>
        <p:txBody>
          <a:bodyPr wrap="square" rtlCol="0">
            <a:spAutoFit/>
          </a:bodyPr>
          <a:lstStyle/>
          <a:p>
            <a:r>
              <a:rPr lang="en-CH" dirty="0"/>
              <a:t>Affordable</a:t>
            </a:r>
          </a:p>
        </p:txBody>
      </p:sp>
      <p:pic>
        <p:nvPicPr>
          <p:cNvPr id="16" name="Picture 15" descr="A logo of a company&#10;&#10;Description automatically generated">
            <a:extLst>
              <a:ext uri="{FF2B5EF4-FFF2-40B4-BE49-F238E27FC236}">
                <a16:creationId xmlns:a16="http://schemas.microsoft.com/office/drawing/2014/main" id="{8A267D29-B59C-5913-8B57-CF7ED70D8B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5814" y="5252115"/>
            <a:ext cx="1545362" cy="869266"/>
          </a:xfrm>
          <a:prstGeom prst="rect">
            <a:avLst/>
          </a:prstGeom>
        </p:spPr>
      </p:pic>
      <p:pic>
        <p:nvPicPr>
          <p:cNvPr id="18" name="Picture 17" descr="A black and white logo&#10;&#10;Description automatically generated">
            <a:extLst>
              <a:ext uri="{FF2B5EF4-FFF2-40B4-BE49-F238E27FC236}">
                <a16:creationId xmlns:a16="http://schemas.microsoft.com/office/drawing/2014/main" id="{EC5346F2-B2EF-5E40-8560-986C894096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214" y="4588355"/>
            <a:ext cx="1245037" cy="1245037"/>
          </a:xfrm>
          <a:prstGeom prst="rect">
            <a:avLst/>
          </a:prstGeom>
        </p:spPr>
      </p:pic>
      <p:pic>
        <p:nvPicPr>
          <p:cNvPr id="20" name="Picture 19" descr="A black and white logo&#10;&#10;Description automatically generated">
            <a:extLst>
              <a:ext uri="{FF2B5EF4-FFF2-40B4-BE49-F238E27FC236}">
                <a16:creationId xmlns:a16="http://schemas.microsoft.com/office/drawing/2014/main" id="{E8B268D4-0C6C-E78D-0173-45FA986A18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2023" y="5677803"/>
            <a:ext cx="1545362" cy="865403"/>
          </a:xfrm>
          <a:prstGeom prst="rect">
            <a:avLst/>
          </a:prstGeom>
        </p:spPr>
      </p:pic>
      <p:pic>
        <p:nvPicPr>
          <p:cNvPr id="22" name="Picture 21" descr="A black background with a black square&#10;&#10;Description automatically generated with medium confidence">
            <a:extLst>
              <a:ext uri="{FF2B5EF4-FFF2-40B4-BE49-F238E27FC236}">
                <a16:creationId xmlns:a16="http://schemas.microsoft.com/office/drawing/2014/main" id="{6ADAF34C-F23C-FF8A-6CD6-2E19D2B4DA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36838" y="3249867"/>
            <a:ext cx="1532598" cy="543105"/>
          </a:xfrm>
          <a:prstGeom prst="rect">
            <a:avLst/>
          </a:prstGeom>
        </p:spPr>
      </p:pic>
      <p:pic>
        <p:nvPicPr>
          <p:cNvPr id="24" name="Picture 23" descr="A black and white logo&#10;&#10;Description automatically generated">
            <a:extLst>
              <a:ext uri="{FF2B5EF4-FFF2-40B4-BE49-F238E27FC236}">
                <a16:creationId xmlns:a16="http://schemas.microsoft.com/office/drawing/2014/main" id="{F1DAD4AF-7169-B523-AFF9-CF7403AACD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47814" y="1661489"/>
            <a:ext cx="2341836" cy="559684"/>
          </a:xfrm>
          <a:prstGeom prst="rect">
            <a:avLst/>
          </a:prstGeom>
        </p:spPr>
      </p:pic>
      <p:pic>
        <p:nvPicPr>
          <p:cNvPr id="26" name="Picture 25" descr="A logo for a hair salon&#10;&#10;Description automatically generated">
            <a:extLst>
              <a:ext uri="{FF2B5EF4-FFF2-40B4-BE49-F238E27FC236}">
                <a16:creationId xmlns:a16="http://schemas.microsoft.com/office/drawing/2014/main" id="{83E6860F-8D5D-3155-1302-A17AE112739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39417" y="4227610"/>
            <a:ext cx="1862881" cy="1398236"/>
          </a:xfrm>
          <a:prstGeom prst="rect">
            <a:avLst/>
          </a:prstGeom>
        </p:spPr>
      </p:pic>
      <p:pic>
        <p:nvPicPr>
          <p:cNvPr id="28" name="Picture 27" descr="A black text with a white background&#10;&#10;Description automatically generated">
            <a:extLst>
              <a:ext uri="{FF2B5EF4-FFF2-40B4-BE49-F238E27FC236}">
                <a16:creationId xmlns:a16="http://schemas.microsoft.com/office/drawing/2014/main" id="{4FC34B8E-6261-FE59-95B0-8A3F1F36ABD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44451" y="3091790"/>
            <a:ext cx="1362846" cy="712800"/>
          </a:xfrm>
          <a:prstGeom prst="rect">
            <a:avLst/>
          </a:prstGeom>
        </p:spPr>
      </p:pic>
      <p:pic>
        <p:nvPicPr>
          <p:cNvPr id="30" name="Picture 29" descr="A black letter k with white text&#10;&#10;Description automatically generated">
            <a:extLst>
              <a:ext uri="{FF2B5EF4-FFF2-40B4-BE49-F238E27FC236}">
                <a16:creationId xmlns:a16="http://schemas.microsoft.com/office/drawing/2014/main" id="{96419439-1BE4-B609-9A6F-2DC4A25F830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36838" y="1952214"/>
            <a:ext cx="915093" cy="915093"/>
          </a:xfrm>
          <a:prstGeom prst="rect">
            <a:avLst/>
          </a:prstGeom>
        </p:spPr>
      </p:pic>
      <p:pic>
        <p:nvPicPr>
          <p:cNvPr id="32" name="Picture 31" descr="A black and white logo&#10;&#10;Description automatically generated">
            <a:extLst>
              <a:ext uri="{FF2B5EF4-FFF2-40B4-BE49-F238E27FC236}">
                <a16:creationId xmlns:a16="http://schemas.microsoft.com/office/drawing/2014/main" id="{1E7BFE60-8211-EA1C-474B-D2A43C5F80C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54260" y="1862818"/>
            <a:ext cx="1270000" cy="1270000"/>
          </a:xfrm>
          <a:prstGeom prst="rect">
            <a:avLst/>
          </a:prstGeom>
        </p:spPr>
      </p:pic>
    </p:spTree>
    <p:extLst>
      <p:ext uri="{BB962C8B-B14F-4D97-AF65-F5344CB8AC3E}">
        <p14:creationId xmlns:p14="http://schemas.microsoft.com/office/powerpoint/2010/main" val="2274221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E5C554-0745-4B56-A671-82598E750089}"/>
              </a:ext>
            </a:extLst>
          </p:cNvPr>
          <p:cNvSpPr/>
          <p:nvPr/>
        </p:nvSpPr>
        <p:spPr>
          <a:xfrm>
            <a:off x="173074" y="144842"/>
            <a:ext cx="11845855" cy="70444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GatlinburgNF-Bold" pitchFamily="50" charset="0"/>
                <a:ea typeface="+mn-ea"/>
                <a:cs typeface="+mn-cs"/>
              </a:rPr>
              <a:t>STYLIST TARGET</a:t>
            </a:r>
          </a:p>
        </p:txBody>
      </p:sp>
      <p:sp>
        <p:nvSpPr>
          <p:cNvPr id="4" name="TextBox 3"/>
          <p:cNvSpPr txBox="1"/>
          <p:nvPr/>
        </p:nvSpPr>
        <p:spPr>
          <a:xfrm>
            <a:off x="4320486" y="2537798"/>
            <a:ext cx="383951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Atmosphere Script Typeface" pitchFamily="2" charset="0"/>
                <a:ea typeface="+mn-ea"/>
                <a:cs typeface="+mn-cs"/>
              </a:rPr>
              <a:t>Creative artists</a:t>
            </a:r>
            <a:endParaRPr kumimoji="0" lang="en-GB" sz="6000" b="0" i="0" u="none" strike="noStrike" kern="1200" cap="none" spc="0" normalizeH="0" baseline="0" noProof="0" dirty="0">
              <a:ln>
                <a:noFill/>
              </a:ln>
              <a:solidFill>
                <a:prstClr val="black"/>
              </a:solidFill>
              <a:effectLst/>
              <a:uLnTx/>
              <a:uFillTx/>
              <a:latin typeface="Atmosphere Script Typeface" pitchFamily="2" charset="0"/>
              <a:ea typeface="+mn-ea"/>
              <a:cs typeface="+mn-cs"/>
            </a:endParaRPr>
          </a:p>
        </p:txBody>
      </p:sp>
      <p:sp>
        <p:nvSpPr>
          <p:cNvPr id="6" name="TextBox 5"/>
          <p:cNvSpPr txBox="1"/>
          <p:nvPr/>
        </p:nvSpPr>
        <p:spPr>
          <a:xfrm>
            <a:off x="4856133" y="3522474"/>
            <a:ext cx="281699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venir LT Std 35 Light" panose="020B0402020203020204" pitchFamily="34" charset="0"/>
                <a:ea typeface="+mn-ea"/>
                <a:cs typeface="+mn-cs"/>
              </a:rPr>
              <a:t>21% of hairdressers</a:t>
            </a:r>
            <a:endParaRPr kumimoji="0" lang="en-GB" sz="2400" b="0" i="0" u="none" strike="noStrike" kern="1200" cap="none" spc="0" normalizeH="0" baseline="0" noProof="0" dirty="0">
              <a:ln>
                <a:noFill/>
              </a:ln>
              <a:solidFill>
                <a:prstClr val="black"/>
              </a:solidFill>
              <a:effectLst/>
              <a:uLnTx/>
              <a:uFillTx/>
              <a:latin typeface="Avenir LT Std 35 Light" panose="020B0402020203020204" pitchFamily="34" charset="0"/>
              <a:ea typeface="+mn-ea"/>
              <a:cs typeface="+mn-cs"/>
            </a:endParaRPr>
          </a:p>
        </p:txBody>
      </p:sp>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t="4471" b="11480"/>
          <a:stretch/>
        </p:blipFill>
        <p:spPr>
          <a:xfrm>
            <a:off x="4551682" y="944880"/>
            <a:ext cx="3619399" cy="5856973"/>
          </a:xfrm>
          <a:prstGeom prst="rect">
            <a:avLst/>
          </a:prstGeom>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b="14597"/>
          <a:stretch/>
        </p:blipFill>
        <p:spPr>
          <a:xfrm>
            <a:off x="486803" y="1001027"/>
            <a:ext cx="3566921" cy="5856973"/>
          </a:xfrm>
          <a:prstGeom prst="rect">
            <a:avLst/>
          </a:prstGeom>
        </p:spPr>
      </p:pic>
      <p:pic>
        <p:nvPicPr>
          <p:cNvPr id="23" name="Picture 22"/>
          <p:cNvPicPr>
            <a:picLocks noChangeAspect="1"/>
          </p:cNvPicPr>
          <p:nvPr/>
        </p:nvPicPr>
        <p:blipFill rotWithShape="1">
          <a:blip r:embed="rId5" cstate="print">
            <a:extLst>
              <a:ext uri="{28A0092B-C50C-407E-A947-70E740481C1C}">
                <a14:useLocalDpi xmlns:a14="http://schemas.microsoft.com/office/drawing/2010/main" val="0"/>
              </a:ext>
            </a:extLst>
          </a:blip>
          <a:srcRect b="15532"/>
          <a:stretch/>
        </p:blipFill>
        <p:spPr>
          <a:xfrm>
            <a:off x="8475532" y="944881"/>
            <a:ext cx="3545779" cy="5856972"/>
          </a:xfrm>
          <a:prstGeom prst="rect">
            <a:avLst/>
          </a:prstGeom>
        </p:spPr>
      </p:pic>
      <p:sp>
        <p:nvSpPr>
          <p:cNvPr id="3" name="TextBox 2">
            <a:extLst>
              <a:ext uri="{FF2B5EF4-FFF2-40B4-BE49-F238E27FC236}">
                <a16:creationId xmlns:a16="http://schemas.microsoft.com/office/drawing/2014/main" id="{7202337F-2325-F15B-5F76-CC4D77B2258E}"/>
              </a:ext>
            </a:extLst>
          </p:cNvPr>
          <p:cNvSpPr txBox="1"/>
          <p:nvPr/>
        </p:nvSpPr>
        <p:spPr>
          <a:xfrm>
            <a:off x="3313110" y="801508"/>
            <a:ext cx="6096541" cy="369332"/>
          </a:xfrm>
          <a:prstGeom prst="rect">
            <a:avLst/>
          </a:prstGeom>
          <a:noFill/>
        </p:spPr>
        <p:txBody>
          <a:bodyPr wrap="none" rtlCol="0">
            <a:spAutoFit/>
          </a:bodyPr>
          <a:lstStyle/>
          <a:p>
            <a:r>
              <a:rPr lang="en-CH" dirty="0">
                <a:solidFill>
                  <a:schemeClr val="bg1"/>
                </a:solidFill>
              </a:rPr>
              <a:t>Creative stylists who want to be </a:t>
            </a:r>
            <a:r>
              <a:rPr lang="en-CH" i="1" dirty="0">
                <a:solidFill>
                  <a:schemeClr val="bg1"/>
                </a:solidFill>
              </a:rPr>
              <a:t>recognised </a:t>
            </a:r>
            <a:r>
              <a:rPr lang="en-CH" dirty="0">
                <a:solidFill>
                  <a:schemeClr val="bg1"/>
                </a:solidFill>
              </a:rPr>
              <a:t>for their craft. </a:t>
            </a:r>
          </a:p>
        </p:txBody>
      </p:sp>
    </p:spTree>
    <p:extLst>
      <p:ext uri="{BB962C8B-B14F-4D97-AF65-F5344CB8AC3E}">
        <p14:creationId xmlns:p14="http://schemas.microsoft.com/office/powerpoint/2010/main" val="3061723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159382" y="1439595"/>
            <a:ext cx="5586133" cy="4351338"/>
          </a:xfrm>
        </p:spPr>
        <p:txBody>
          <a:bodyPr/>
          <a:lstStyle/>
          <a:p>
            <a:pPr marL="0" indent="0" algn="ctr">
              <a:buClr>
                <a:schemeClr val="accent1">
                  <a:lumMod val="75000"/>
                </a:schemeClr>
              </a:buClr>
              <a:buNone/>
            </a:pPr>
            <a:r>
              <a:rPr lang="en-US" dirty="0"/>
              <a:t>Positioning &amp; Differentiation</a:t>
            </a:r>
          </a:p>
          <a:p>
            <a:pPr marL="0" indent="0" algn="ctr">
              <a:buClr>
                <a:schemeClr val="accent1">
                  <a:lumMod val="75000"/>
                </a:schemeClr>
              </a:buClr>
              <a:buNone/>
            </a:pPr>
            <a:endParaRPr lang="en-US" dirty="0"/>
          </a:p>
        </p:txBody>
      </p:sp>
      <p:sp>
        <p:nvSpPr>
          <p:cNvPr id="4" name="Title 3"/>
          <p:cNvSpPr>
            <a:spLocks noGrp="1"/>
          </p:cNvSpPr>
          <p:nvPr>
            <p:ph type="title"/>
          </p:nvPr>
        </p:nvSpPr>
        <p:spPr>
          <a:xfrm>
            <a:off x="467866" y="400133"/>
            <a:ext cx="10515600" cy="828000"/>
          </a:xfrm>
        </p:spPr>
        <p:txBody>
          <a:bodyPr>
            <a:normAutofit/>
          </a:bodyPr>
          <a:lstStyle/>
          <a:p>
            <a:r>
              <a:rPr lang="en-US" sz="3200" dirty="0">
                <a:solidFill>
                  <a:srgbClr val="007FA3"/>
                </a:solidFill>
              </a:rPr>
              <a:t>This the Heart of Marketing Strategy !</a:t>
            </a:r>
          </a:p>
        </p:txBody>
      </p:sp>
      <p:pic>
        <p:nvPicPr>
          <p:cNvPr id="6" name="Picture 5" descr="A close-up of a brand positioning&#10;&#10;Description automatically generated">
            <a:extLst>
              <a:ext uri="{FF2B5EF4-FFF2-40B4-BE49-F238E27FC236}">
                <a16:creationId xmlns:a16="http://schemas.microsoft.com/office/drawing/2014/main" id="{7BA9CB4E-920F-F9C7-B3F0-53BCB50504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870" y="3325145"/>
            <a:ext cx="4659781" cy="2663842"/>
          </a:xfrm>
          <a:prstGeom prst="rect">
            <a:avLst/>
          </a:prstGeom>
        </p:spPr>
      </p:pic>
      <p:pic>
        <p:nvPicPr>
          <p:cNvPr id="8" name="Picture 7" descr="A group of small plastic figures on a white paper&#10;&#10;Description automatically generated">
            <a:extLst>
              <a:ext uri="{FF2B5EF4-FFF2-40B4-BE49-F238E27FC236}">
                <a16:creationId xmlns:a16="http://schemas.microsoft.com/office/drawing/2014/main" id="{CA968FF2-3AE4-A376-9C04-0F53FFFDE0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422" y="3231154"/>
            <a:ext cx="5123599" cy="2663842"/>
          </a:xfrm>
          <a:prstGeom prst="rect">
            <a:avLst/>
          </a:prstGeom>
        </p:spPr>
      </p:pic>
      <p:sp>
        <p:nvSpPr>
          <p:cNvPr id="9" name="Content Placeholder 1">
            <a:extLst>
              <a:ext uri="{FF2B5EF4-FFF2-40B4-BE49-F238E27FC236}">
                <a16:creationId xmlns:a16="http://schemas.microsoft.com/office/drawing/2014/main" id="{32AAC3E7-419B-46E7-88A8-F1FC93A7058D}"/>
              </a:ext>
            </a:extLst>
          </p:cNvPr>
          <p:cNvSpPr txBox="1">
            <a:spLocks/>
          </p:cNvSpPr>
          <p:nvPr/>
        </p:nvSpPr>
        <p:spPr>
          <a:xfrm>
            <a:off x="642991" y="1439857"/>
            <a:ext cx="512359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22E28"/>
              </a:buClr>
              <a:buFont typeface="Wingdings" charset="2"/>
              <a:buChar char="§"/>
              <a:defRPr sz="30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5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Clr>
                <a:schemeClr val="accent1">
                  <a:lumMod val="75000"/>
                </a:schemeClr>
              </a:buClr>
              <a:buNone/>
            </a:pPr>
            <a:r>
              <a:rPr lang="en-US" dirty="0"/>
              <a:t>Segmentation &amp; Targeting</a:t>
            </a:r>
          </a:p>
        </p:txBody>
      </p:sp>
      <p:sp>
        <p:nvSpPr>
          <p:cNvPr id="10" name="TextBox 9">
            <a:extLst>
              <a:ext uri="{FF2B5EF4-FFF2-40B4-BE49-F238E27FC236}">
                <a16:creationId xmlns:a16="http://schemas.microsoft.com/office/drawing/2014/main" id="{7FDB5EAC-2910-82E7-90B9-0E3E1082175B}"/>
              </a:ext>
            </a:extLst>
          </p:cNvPr>
          <p:cNvSpPr txBox="1"/>
          <p:nvPr/>
        </p:nvSpPr>
        <p:spPr>
          <a:xfrm>
            <a:off x="1118398" y="2188433"/>
            <a:ext cx="4381645" cy="369332"/>
          </a:xfrm>
          <a:prstGeom prst="rect">
            <a:avLst/>
          </a:prstGeom>
          <a:noFill/>
        </p:spPr>
        <p:txBody>
          <a:bodyPr wrap="square" rtlCol="0">
            <a:spAutoFit/>
          </a:bodyPr>
          <a:lstStyle/>
          <a:p>
            <a:pPr algn="ctr"/>
            <a:r>
              <a:rPr lang="en-CH" dirty="0"/>
              <a:t>Defines what customers are you serving.</a:t>
            </a:r>
          </a:p>
        </p:txBody>
      </p:sp>
      <p:sp>
        <p:nvSpPr>
          <p:cNvPr id="11" name="TextBox 10">
            <a:extLst>
              <a:ext uri="{FF2B5EF4-FFF2-40B4-BE49-F238E27FC236}">
                <a16:creationId xmlns:a16="http://schemas.microsoft.com/office/drawing/2014/main" id="{5032E822-E265-253A-2BCA-163E878817E6}"/>
              </a:ext>
            </a:extLst>
          </p:cNvPr>
          <p:cNvSpPr txBox="1"/>
          <p:nvPr/>
        </p:nvSpPr>
        <p:spPr>
          <a:xfrm>
            <a:off x="7410517" y="2188433"/>
            <a:ext cx="4126134" cy="369332"/>
          </a:xfrm>
          <a:prstGeom prst="rect">
            <a:avLst/>
          </a:prstGeom>
          <a:noFill/>
        </p:spPr>
        <p:txBody>
          <a:bodyPr wrap="square" rtlCol="0">
            <a:spAutoFit/>
          </a:bodyPr>
          <a:lstStyle/>
          <a:p>
            <a:pPr algn="ctr"/>
            <a:r>
              <a:rPr lang="en-CH" dirty="0"/>
              <a:t>Defines your brand value proposition.</a:t>
            </a:r>
          </a:p>
        </p:txBody>
      </p:sp>
    </p:spTree>
    <p:extLst>
      <p:ext uri="{BB962C8B-B14F-4D97-AF65-F5344CB8AC3E}">
        <p14:creationId xmlns:p14="http://schemas.microsoft.com/office/powerpoint/2010/main" val="14683475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E5C554-0745-4B56-A671-82598E750089}"/>
              </a:ext>
            </a:extLst>
          </p:cNvPr>
          <p:cNvSpPr/>
          <p:nvPr/>
        </p:nvSpPr>
        <p:spPr>
          <a:xfrm>
            <a:off x="157478" y="41938"/>
            <a:ext cx="11845855" cy="70444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GatlinburgNF-Bold" pitchFamily="50" charset="0"/>
                <a:ea typeface="+mn-ea"/>
                <a:cs typeface="+mn-cs"/>
              </a:rPr>
              <a:t>CONSUMER TARGET</a:t>
            </a:r>
          </a:p>
        </p:txBody>
      </p:sp>
      <p:sp>
        <p:nvSpPr>
          <p:cNvPr id="12" name="TextBox 11"/>
          <p:cNvSpPr txBox="1"/>
          <p:nvPr/>
        </p:nvSpPr>
        <p:spPr>
          <a:xfrm>
            <a:off x="3027299" y="2152196"/>
            <a:ext cx="5568062" cy="1754326"/>
          </a:xfrm>
          <a:prstGeom prst="rect">
            <a:avLst/>
          </a:prstGeom>
          <a:noFill/>
        </p:spPr>
        <p:txBody>
          <a:bodyPr wrap="square" rtlCol="0">
            <a:spAutoFit/>
          </a:bodyPr>
          <a:lstStyle/>
          <a:p>
            <a:pPr algn="ctr"/>
            <a:r>
              <a:rPr lang="en-US" sz="5400" dirty="0">
                <a:latin typeface="Atmosphere Script Typeface" pitchFamily="2" charset="0"/>
              </a:rPr>
              <a:t>Millennial Trendsetters &amp; Experience seekers</a:t>
            </a:r>
            <a:endParaRPr lang="en-GB" sz="5400" dirty="0">
              <a:latin typeface="Atmosphere Script Typeface" pitchFamily="2" charset="0"/>
            </a:endParaRPr>
          </a:p>
        </p:txBody>
      </p:sp>
      <p:sp>
        <p:nvSpPr>
          <p:cNvPr id="13" name="TextBox 12"/>
          <p:cNvSpPr txBox="1"/>
          <p:nvPr/>
        </p:nvSpPr>
        <p:spPr>
          <a:xfrm>
            <a:off x="4738532" y="3906522"/>
            <a:ext cx="2683748" cy="461665"/>
          </a:xfrm>
          <a:prstGeom prst="rect">
            <a:avLst/>
          </a:prstGeom>
          <a:noFill/>
        </p:spPr>
        <p:txBody>
          <a:bodyPr wrap="none" rtlCol="0">
            <a:spAutoFit/>
          </a:bodyPr>
          <a:lstStyle/>
          <a:p>
            <a:r>
              <a:rPr lang="en-US" sz="2400" dirty="0">
                <a:latin typeface="Avenir LT Std 35 Light" panose="020B0402020203020204" pitchFamily="34" charset="0"/>
              </a:rPr>
              <a:t>10% of population</a:t>
            </a:r>
            <a:endParaRPr lang="en-GB" sz="2400" dirty="0">
              <a:latin typeface="Avenir LT Std 35 Light" panose="020B0402020203020204" pitchFamily="34" charset="0"/>
            </a:endParaRPr>
          </a:p>
        </p:txBody>
      </p:sp>
      <p:pic>
        <p:nvPicPr>
          <p:cNvPr id="14" name="Picture 4" descr="Cara Delevingne says Harvey Weinstein told her to 'get a bear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58" r="13888"/>
          <a:stretch/>
        </p:blipFill>
        <p:spPr bwMode="auto">
          <a:xfrm>
            <a:off x="3269007" y="958695"/>
            <a:ext cx="6043318" cy="52984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ara Delevingne &amp; Dior Jewellery - Jewellery - Women's Fashion | DIO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297" r="28547"/>
          <a:stretch/>
        </p:blipFill>
        <p:spPr bwMode="auto">
          <a:xfrm>
            <a:off x="8672823" y="935000"/>
            <a:ext cx="3335401" cy="317159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Cara Delevingne (Creator) - TV Trop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346" y="935000"/>
            <a:ext cx="2396735" cy="384847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rotWithShape="1">
          <a:blip r:embed="rId6"/>
          <a:srcRect l="25107" r="23959"/>
          <a:stretch/>
        </p:blipFill>
        <p:spPr>
          <a:xfrm>
            <a:off x="9160480" y="3629057"/>
            <a:ext cx="2861191" cy="3170236"/>
          </a:xfrm>
          <a:prstGeom prst="rect">
            <a:avLst/>
          </a:prstGeom>
        </p:spPr>
      </p:pic>
      <p:pic>
        <p:nvPicPr>
          <p:cNvPr id="20" name="Picture 24" descr="Dior Lipstick brings Cara Delevingne on board as new face - Global  Cosmetics News"/>
          <p:cNvPicPr>
            <a:picLocks noChangeAspect="1" noChangeArrowheads="1"/>
          </p:cNvPicPr>
          <p:nvPr/>
        </p:nvPicPr>
        <p:blipFill rotWithShape="1">
          <a:blip r:embed="rId7">
            <a:extLst>
              <a:ext uri="{28A0092B-C50C-407E-A947-70E740481C1C}">
                <a14:useLocalDpi xmlns:a14="http://schemas.microsoft.com/office/drawing/2010/main" val="0"/>
              </a:ext>
            </a:extLst>
          </a:blip>
          <a:srcRect l="17220"/>
          <a:stretch/>
        </p:blipFill>
        <p:spPr bwMode="auto">
          <a:xfrm>
            <a:off x="3071378" y="3995521"/>
            <a:ext cx="3277765" cy="277703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Cara Delevingne and Ashley Benson Split After Nearly Two Years of Dating |  PEOPLE.com"/>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593" r="51227"/>
          <a:stretch/>
        </p:blipFill>
        <p:spPr bwMode="auto">
          <a:xfrm>
            <a:off x="2372826" y="940115"/>
            <a:ext cx="2081297" cy="307110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8" descr="Cara Delevingne says she identifies as pansexual: 'I'm attracted to the  person' | The Independent | The Independent"/>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2605" r="12566"/>
          <a:stretch/>
        </p:blipFill>
        <p:spPr bwMode="auto">
          <a:xfrm>
            <a:off x="173073" y="3778572"/>
            <a:ext cx="2998694" cy="300462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Cara Delevingne is moving from successful model to Hollywood star -  Business Inside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269"/>
          <a:stretch/>
        </p:blipFill>
        <p:spPr bwMode="auto">
          <a:xfrm>
            <a:off x="4450977" y="932823"/>
            <a:ext cx="3075366" cy="312831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Schauspielerin Cara Delevingne im Interview"/>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929"/>
          <a:stretch/>
        </p:blipFill>
        <p:spPr bwMode="auto">
          <a:xfrm>
            <a:off x="7021879" y="919376"/>
            <a:ext cx="2508069" cy="3368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ara Delevingne Accuses Harvey Weinstein of Sexual Harassment"/>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4148" r="26602"/>
          <a:stretch/>
        </p:blipFill>
        <p:spPr bwMode="auto">
          <a:xfrm>
            <a:off x="7145443" y="3995521"/>
            <a:ext cx="2765406" cy="280753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2" descr="Pin on Cara Delevingne"/>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b="15632"/>
          <a:stretch/>
        </p:blipFill>
        <p:spPr bwMode="auto">
          <a:xfrm>
            <a:off x="5124047" y="3975104"/>
            <a:ext cx="2213464" cy="28018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AC71404-BD04-1272-A9E7-FCD3F00B9208}"/>
              </a:ext>
            </a:extLst>
          </p:cNvPr>
          <p:cNvSpPr txBox="1"/>
          <p:nvPr/>
        </p:nvSpPr>
        <p:spPr>
          <a:xfrm>
            <a:off x="3307749" y="596012"/>
            <a:ext cx="6177717" cy="369332"/>
          </a:xfrm>
          <a:prstGeom prst="rect">
            <a:avLst/>
          </a:prstGeom>
          <a:noFill/>
        </p:spPr>
        <p:txBody>
          <a:bodyPr wrap="none" rtlCol="0">
            <a:spAutoFit/>
          </a:bodyPr>
          <a:lstStyle/>
          <a:p>
            <a:r>
              <a:rPr lang="en-CH" dirty="0">
                <a:solidFill>
                  <a:schemeClr val="bg1"/>
                </a:solidFill>
              </a:rPr>
              <a:t>Trendsetters who love </a:t>
            </a:r>
            <a:r>
              <a:rPr lang="en-CH" i="1" dirty="0">
                <a:solidFill>
                  <a:schemeClr val="bg1"/>
                </a:solidFill>
              </a:rPr>
              <a:t>experimenting</a:t>
            </a:r>
            <a:r>
              <a:rPr lang="en-CH" dirty="0">
                <a:solidFill>
                  <a:schemeClr val="bg1"/>
                </a:solidFill>
              </a:rPr>
              <a:t> with their hair styles. </a:t>
            </a:r>
          </a:p>
        </p:txBody>
      </p:sp>
    </p:spTree>
    <p:extLst>
      <p:ext uri="{BB962C8B-B14F-4D97-AF65-F5344CB8AC3E}">
        <p14:creationId xmlns:p14="http://schemas.microsoft.com/office/powerpoint/2010/main" val="41561764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BE5C554-0745-4B56-A671-82598E750089}"/>
              </a:ext>
            </a:extLst>
          </p:cNvPr>
          <p:cNvSpPr/>
          <p:nvPr/>
        </p:nvSpPr>
        <p:spPr>
          <a:xfrm>
            <a:off x="173072" y="349794"/>
            <a:ext cx="11845855" cy="70444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GatlinburgNF-Bold" pitchFamily="50" charset="0"/>
                <a:ea typeface="+mn-ea"/>
                <a:cs typeface="+mn-cs"/>
              </a:rPr>
              <a:t>COMPETITIVE ADVANTAGES</a:t>
            </a:r>
          </a:p>
        </p:txBody>
      </p:sp>
      <p:pic>
        <p:nvPicPr>
          <p:cNvPr id="22" name="Picture 21">
            <a:extLst>
              <a:ext uri="{FF2B5EF4-FFF2-40B4-BE49-F238E27FC236}">
                <a16:creationId xmlns:a16="http://schemas.microsoft.com/office/drawing/2014/main" id="{5DF44EDB-DF72-4705-8670-BEBC7C506C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282" r="12586"/>
          <a:stretch/>
        </p:blipFill>
        <p:spPr>
          <a:xfrm>
            <a:off x="589247" y="1981394"/>
            <a:ext cx="1966127" cy="3270863"/>
          </a:xfrm>
          <a:prstGeom prst="rect">
            <a:avLst/>
          </a:prstGeom>
        </p:spPr>
      </p:pic>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l="15187" r="8303"/>
          <a:stretch/>
        </p:blipFill>
        <p:spPr>
          <a:xfrm>
            <a:off x="2304289" y="1981394"/>
            <a:ext cx="1696560" cy="2951240"/>
          </a:xfrm>
          <a:prstGeom prst="rect">
            <a:avLst/>
          </a:prstGeom>
        </p:spPr>
      </p:pic>
      <p:sp>
        <p:nvSpPr>
          <p:cNvPr id="24" name="Rectangle 23"/>
          <p:cNvSpPr/>
          <p:nvPr/>
        </p:nvSpPr>
        <p:spPr>
          <a:xfrm>
            <a:off x="587736" y="4854102"/>
            <a:ext cx="3413112" cy="7721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VERSATILE &amp; MIXABLE PRODUCTS</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p:cNvSpPr/>
          <p:nvPr/>
        </p:nvSpPr>
        <p:spPr>
          <a:xfrm>
            <a:off x="8225071" y="4854103"/>
            <a:ext cx="3413112" cy="7721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 PASSIONATE TRIBE</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7" name="Picture 2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43196" y="2008256"/>
            <a:ext cx="1899109" cy="2848664"/>
          </a:xfrm>
          <a:prstGeom prst="rect">
            <a:avLst/>
          </a:prstGeom>
        </p:spPr>
      </p:pic>
      <p:pic>
        <p:nvPicPr>
          <p:cNvPr id="28" name="Picture 27"/>
          <p:cNvPicPr>
            <a:picLocks noChangeAspect="1"/>
          </p:cNvPicPr>
          <p:nvPr/>
        </p:nvPicPr>
        <p:blipFill rotWithShape="1">
          <a:blip r:embed="rId6" cstate="print">
            <a:extLst>
              <a:ext uri="{28A0092B-C50C-407E-A947-70E740481C1C}">
                <a14:useLocalDpi xmlns:a14="http://schemas.microsoft.com/office/drawing/2010/main" val="0"/>
              </a:ext>
            </a:extLst>
          </a:blip>
          <a:srcRect l="16217" t="18147" r="16836"/>
          <a:stretch/>
        </p:blipFill>
        <p:spPr>
          <a:xfrm>
            <a:off x="6190225" y="2008256"/>
            <a:ext cx="1677269" cy="3072992"/>
          </a:xfrm>
          <a:prstGeom prst="rect">
            <a:avLst/>
          </a:prstGeom>
        </p:spPr>
      </p:pic>
      <p:sp>
        <p:nvSpPr>
          <p:cNvPr id="25" name="Rectangle 24"/>
          <p:cNvSpPr/>
          <p:nvPr/>
        </p:nvSpPr>
        <p:spPr>
          <a:xfrm>
            <a:off x="4343196" y="4854104"/>
            <a:ext cx="3524298" cy="7721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ARTISTRY &amp; CREATIVITY</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9" name="Picture 28"/>
          <p:cNvPicPr>
            <a:picLocks noChangeAspect="1"/>
          </p:cNvPicPr>
          <p:nvPr/>
        </p:nvPicPr>
        <p:blipFill>
          <a:blip r:embed="rId7"/>
          <a:stretch>
            <a:fillRect/>
          </a:stretch>
        </p:blipFill>
        <p:spPr>
          <a:xfrm>
            <a:off x="8225071" y="1987931"/>
            <a:ext cx="3413112" cy="2925525"/>
          </a:xfrm>
          <a:prstGeom prst="rect">
            <a:avLst/>
          </a:prstGeom>
        </p:spPr>
      </p:pic>
    </p:spTree>
    <p:extLst>
      <p:ext uri="{BB962C8B-B14F-4D97-AF65-F5344CB8AC3E}">
        <p14:creationId xmlns:p14="http://schemas.microsoft.com/office/powerpoint/2010/main" val="18251337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8574" r="25322"/>
          <a:stretch/>
        </p:blipFill>
        <p:spPr>
          <a:xfrm>
            <a:off x="534409" y="1259514"/>
            <a:ext cx="1973955" cy="2797971"/>
          </a:xfrm>
          <a:prstGeom prst="rect">
            <a:avLst/>
          </a:prstGeom>
        </p:spPr>
      </p:pic>
      <p:pic>
        <p:nvPicPr>
          <p:cNvPr id="13" name="Picture 12"/>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rcRect l="6608"/>
          <a:stretch/>
        </p:blipFill>
        <p:spPr>
          <a:xfrm>
            <a:off x="2971723" y="1259514"/>
            <a:ext cx="2317471" cy="2932897"/>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14172" r="13750"/>
          <a:stretch/>
        </p:blipFill>
        <p:spPr>
          <a:xfrm>
            <a:off x="1083776" y="3150885"/>
            <a:ext cx="2879775" cy="2663307"/>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38800" y="4150003"/>
            <a:ext cx="2068037" cy="2435521"/>
          </a:xfrm>
          <a:prstGeom prst="rect">
            <a:avLst/>
          </a:prstGeom>
        </p:spPr>
      </p:pic>
      <p:sp>
        <p:nvSpPr>
          <p:cNvPr id="8" name="Rectangle 7">
            <a:extLst>
              <a:ext uri="{FF2B5EF4-FFF2-40B4-BE49-F238E27FC236}">
                <a16:creationId xmlns:a16="http://schemas.microsoft.com/office/drawing/2014/main" id="{DA50D5EA-7AB9-392A-F02B-4ADE4E9B841C}"/>
              </a:ext>
            </a:extLst>
          </p:cNvPr>
          <p:cNvSpPr/>
          <p:nvPr/>
        </p:nvSpPr>
        <p:spPr>
          <a:xfrm>
            <a:off x="5693146" y="2535051"/>
            <a:ext cx="5964445" cy="1682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venir LT Std 35 Light" panose="020B0402020203020204" pitchFamily="34" charset="0"/>
                <a:ea typeface="+mn-ea"/>
                <a:cs typeface="Arial Narrow"/>
              </a:rPr>
              <a:t>For </a:t>
            </a:r>
            <a:r>
              <a:rPr lang="en-US" sz="2400" b="1" noProof="0" dirty="0">
                <a:solidFill>
                  <a:prstClr val="white"/>
                </a:solidFill>
                <a:latin typeface="Avenir LT Std 35 Light" panose="020B0402020203020204" pitchFamily="34" charset="0"/>
                <a:cs typeface="Arial Narrow"/>
              </a:rPr>
              <a:t>trendsetters who love experimenting with their style, </a:t>
            </a:r>
          </a:p>
          <a:p>
            <a:pPr marL="0" marR="0" lvl="0" indent="0" defTabSz="914400" rtl="0" eaLnBrk="1" fontAlgn="auto" latinLnBrk="0" hangingPunct="1">
              <a:lnSpc>
                <a:spcPct val="100000"/>
              </a:lnSpc>
              <a:spcBef>
                <a:spcPts val="0"/>
              </a:spcBef>
              <a:spcAft>
                <a:spcPts val="0"/>
              </a:spcAft>
              <a:buClrTx/>
              <a:buSzTx/>
              <a:buFontTx/>
              <a:buNone/>
              <a:tabLst/>
              <a:defRPr/>
            </a:pPr>
            <a:endParaRPr lang="en-US" sz="2400" b="1" dirty="0">
              <a:solidFill>
                <a:prstClr val="white"/>
              </a:solidFill>
              <a:latin typeface="Avenir LT Std 35 Light" panose="020B0402020203020204" pitchFamily="34" charset="0"/>
              <a:cs typeface="Arial Narrow"/>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2400" b="1" noProof="0" dirty="0">
                <a:solidFill>
                  <a:prstClr val="white"/>
                </a:solidFill>
                <a:latin typeface="Avenir LT Std 35 Light" panose="020B0402020203020204" pitchFamily="34" charset="0"/>
                <a:cs typeface="Arial Narrow"/>
              </a:rPr>
              <a:t>Sebastian provides creative techniques and versatile products </a:t>
            </a:r>
          </a:p>
          <a:p>
            <a:pPr marL="0" marR="0" lvl="0" indent="0" defTabSz="914400" rtl="0" eaLnBrk="1" fontAlgn="auto" latinLnBrk="0" hangingPunct="1">
              <a:lnSpc>
                <a:spcPct val="100000"/>
              </a:lnSpc>
              <a:spcBef>
                <a:spcPts val="0"/>
              </a:spcBef>
              <a:spcAft>
                <a:spcPts val="0"/>
              </a:spcAft>
              <a:buClrTx/>
              <a:buSzTx/>
              <a:buFontTx/>
              <a:buNone/>
              <a:tabLst/>
              <a:defRPr/>
            </a:pPr>
            <a:endParaRPr lang="en-US" sz="2400" b="1" dirty="0">
              <a:solidFill>
                <a:prstClr val="white"/>
              </a:solidFill>
              <a:latin typeface="Avenir LT Std 35 Light" panose="020B0402020203020204" pitchFamily="34" charset="0"/>
              <a:cs typeface="Arial Narrow"/>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2400" b="1" noProof="0" dirty="0">
                <a:solidFill>
                  <a:prstClr val="white"/>
                </a:solidFill>
                <a:latin typeface="Avenir LT Std 35 Light" panose="020B0402020203020204" pitchFamily="34" charset="0"/>
                <a:cs typeface="Arial Narrow"/>
              </a:rPr>
              <a:t>hat allow you limitless possibilities to express your unique identity.</a:t>
            </a:r>
            <a:endParaRPr kumimoji="0" lang="en-US" sz="2400" b="1" i="0" u="none" strike="noStrike" kern="1200" cap="none" spc="0" normalizeH="0" baseline="0" noProof="0" dirty="0">
              <a:ln>
                <a:noFill/>
              </a:ln>
              <a:solidFill>
                <a:prstClr val="white"/>
              </a:solidFill>
              <a:effectLst/>
              <a:uLnTx/>
              <a:uFillTx/>
              <a:latin typeface="Avenir LT Std 35 Light" panose="020B0402020203020204" pitchFamily="34" charset="0"/>
              <a:ea typeface="+mn-ea"/>
              <a:cs typeface="Arial Narrow"/>
            </a:endParaRPr>
          </a:p>
        </p:txBody>
      </p:sp>
      <p:sp>
        <p:nvSpPr>
          <p:cNvPr id="3" name="Rectangle 2">
            <a:extLst>
              <a:ext uri="{FF2B5EF4-FFF2-40B4-BE49-F238E27FC236}">
                <a16:creationId xmlns:a16="http://schemas.microsoft.com/office/drawing/2014/main" id="{7D988DE1-0C5C-1A79-76F8-8F150F7F4BD8}"/>
              </a:ext>
            </a:extLst>
          </p:cNvPr>
          <p:cNvSpPr/>
          <p:nvPr/>
        </p:nvSpPr>
        <p:spPr>
          <a:xfrm>
            <a:off x="173072" y="349794"/>
            <a:ext cx="11845855" cy="70444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GatlinburgNF-Bold" pitchFamily="50" charset="0"/>
                <a:ea typeface="+mn-ea"/>
                <a:cs typeface="+mn-cs"/>
              </a:rPr>
              <a:t>BRAND POSITIONING STATEMENT</a:t>
            </a:r>
          </a:p>
        </p:txBody>
      </p:sp>
    </p:spTree>
    <p:extLst>
      <p:ext uri="{BB962C8B-B14F-4D97-AF65-F5344CB8AC3E}">
        <p14:creationId xmlns:p14="http://schemas.microsoft.com/office/powerpoint/2010/main" val="48178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tretch>
            <a:fillRect/>
          </a:stretch>
        </p:blipFill>
        <p:spPr>
          <a:xfrm>
            <a:off x="231647" y="1181632"/>
            <a:ext cx="4067443" cy="5428769"/>
          </a:xfrm>
          <a:prstGeom prst="rect">
            <a:avLst/>
          </a:prstGeom>
        </p:spPr>
      </p:pic>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rcRect l="6608"/>
          <a:stretch/>
        </p:blipFill>
        <p:spPr>
          <a:xfrm>
            <a:off x="7672676" y="1152433"/>
            <a:ext cx="4320127" cy="5467376"/>
          </a:xfrm>
          <a:prstGeom prst="rect">
            <a:avLst/>
          </a:prstGeom>
        </p:spPr>
      </p:pic>
      <p:sp>
        <p:nvSpPr>
          <p:cNvPr id="7" name="Rectangle 6"/>
          <p:cNvSpPr/>
          <p:nvPr/>
        </p:nvSpPr>
        <p:spPr>
          <a:xfrm>
            <a:off x="3490931" y="2382681"/>
            <a:ext cx="4981534"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latin typeface="GatlinburgNF-Bold" pitchFamily="50" charset="0"/>
                <a:cs typeface="Arial Narrow"/>
              </a:rPr>
              <a:t>Limitless</a:t>
            </a:r>
            <a:r>
              <a:rPr lang="en-US" sz="4800" b="1" dirty="0">
                <a:solidFill>
                  <a:prstClr val="white"/>
                </a:solidFill>
                <a:latin typeface="Atmosphere Script Typeface" pitchFamily="2" charset="0"/>
                <a:cs typeface="Arial Narrow"/>
              </a:rPr>
              <a:t> </a:t>
            </a:r>
            <a:endParaRPr lang="en-US" sz="2000" b="1" dirty="0">
              <a:solidFill>
                <a:prstClr val="white"/>
              </a:solidFill>
              <a:latin typeface="Atmosphere Script Typeface" pitchFamily="2" charset="0"/>
              <a:cs typeface="Arial Narrow"/>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latin typeface="GatlinburgNF-Bold" pitchFamily="50" charset="0"/>
                <a:cs typeface="Arial Narrow"/>
              </a:rPr>
              <a:t>Hair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latin typeface="GatlinburgNF-Bold" pitchFamily="50" charset="0"/>
                <a:cs typeface="Arial Narrow"/>
              </a:rPr>
              <a:t>Inventions</a:t>
            </a:r>
          </a:p>
        </p:txBody>
      </p:sp>
      <p:sp>
        <p:nvSpPr>
          <p:cNvPr id="2" name="Rectangle 1">
            <a:extLst>
              <a:ext uri="{FF2B5EF4-FFF2-40B4-BE49-F238E27FC236}">
                <a16:creationId xmlns:a16="http://schemas.microsoft.com/office/drawing/2014/main" id="{B38E63C9-DEAA-A61F-6C62-87A8143FA60B}"/>
              </a:ext>
            </a:extLst>
          </p:cNvPr>
          <p:cNvSpPr/>
          <p:nvPr/>
        </p:nvSpPr>
        <p:spPr>
          <a:xfrm>
            <a:off x="173072" y="349794"/>
            <a:ext cx="11845855" cy="70444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GatlinburgNF-Bold" pitchFamily="50" charset="0"/>
                <a:ea typeface="+mn-ea"/>
                <a:cs typeface="+mn-cs"/>
              </a:rPr>
              <a:t>BRAND PROMISE</a:t>
            </a:r>
          </a:p>
        </p:txBody>
      </p:sp>
    </p:spTree>
    <p:extLst>
      <p:ext uri="{BB962C8B-B14F-4D97-AF65-F5344CB8AC3E}">
        <p14:creationId xmlns:p14="http://schemas.microsoft.com/office/powerpoint/2010/main" val="21618187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torn brown paper with a white background&#10;&#10;Description automatically generated">
            <a:extLst>
              <a:ext uri="{FF2B5EF4-FFF2-40B4-BE49-F238E27FC236}">
                <a16:creationId xmlns:a16="http://schemas.microsoft.com/office/drawing/2014/main" id="{E798EDA6-83E6-6143-3D38-BE44EE3DF7F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667"/>
          <a:stretch/>
        </p:blipFill>
        <p:spPr>
          <a:xfrm>
            <a:off x="20" y="10"/>
            <a:ext cx="12191980" cy="6857990"/>
          </a:xfrm>
          <a:noFill/>
        </p:spPr>
      </p:pic>
      <p:sp>
        <p:nvSpPr>
          <p:cNvPr id="4" name="Slide Number Placeholder 3" hidden="1">
            <a:extLst>
              <a:ext uri="{FF2B5EF4-FFF2-40B4-BE49-F238E27FC236}">
                <a16:creationId xmlns:a16="http://schemas.microsoft.com/office/drawing/2014/main" id="{D05392FE-C1E6-A5D0-8C03-DAC87AEC80B2}"/>
              </a:ext>
            </a:extLst>
          </p:cNvPr>
          <p:cNvSpPr>
            <a:spLocks noGrp="1"/>
          </p:cNvSpPr>
          <p:nvPr>
            <p:ph type="sldNum" sz="quarter" idx="12"/>
          </p:nvPr>
        </p:nvSpPr>
        <p:spPr/>
        <p:txBody>
          <a:bodyPr/>
          <a:lstStyle/>
          <a:p>
            <a:pPr>
              <a:spcAft>
                <a:spcPts val="600"/>
              </a:spcAft>
            </a:pPr>
            <a:fld id="{0046519F-A592-4BE4-A60D-BED50BED4861}" type="slidenum">
              <a:rPr lang="en-GB" smtClean="0"/>
              <a:pPr>
                <a:spcAft>
                  <a:spcPts val="600"/>
                </a:spcAft>
              </a:pPr>
              <a:t>44</a:t>
            </a:fld>
            <a:endParaRPr lang="en-GB"/>
          </a:p>
        </p:txBody>
      </p:sp>
    </p:spTree>
    <p:extLst>
      <p:ext uri="{BB962C8B-B14F-4D97-AF65-F5344CB8AC3E}">
        <p14:creationId xmlns:p14="http://schemas.microsoft.com/office/powerpoint/2010/main" val="26476347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C13DC1-D743-4DA0-AD0F-14C5F4AB05D4}"/>
              </a:ext>
            </a:extLst>
          </p:cNvPr>
          <p:cNvSpPr>
            <a:spLocks noGrp="1"/>
          </p:cNvSpPr>
          <p:nvPr>
            <p:ph type="title"/>
          </p:nvPr>
        </p:nvSpPr>
        <p:spPr/>
        <p:txBody>
          <a:bodyPr/>
          <a:lstStyle/>
          <a:p>
            <a:endParaRPr lang="en-CH"/>
          </a:p>
        </p:txBody>
      </p:sp>
      <p:sp>
        <p:nvSpPr>
          <p:cNvPr id="5" name="Content Placeholder 4">
            <a:extLst>
              <a:ext uri="{FF2B5EF4-FFF2-40B4-BE49-F238E27FC236}">
                <a16:creationId xmlns:a16="http://schemas.microsoft.com/office/drawing/2014/main" id="{DCDDF63F-7934-4C14-8E46-04E772B64B83}"/>
              </a:ext>
            </a:extLst>
          </p:cNvPr>
          <p:cNvSpPr>
            <a:spLocks noGrp="1"/>
          </p:cNvSpPr>
          <p:nvPr>
            <p:ph idx="1"/>
          </p:nvPr>
        </p:nvSpPr>
        <p:spPr/>
        <p:txBody>
          <a:bodyPr/>
          <a:lstStyle/>
          <a:p>
            <a:endParaRPr lang="en-CH"/>
          </a:p>
        </p:txBody>
      </p:sp>
      <p:pic>
        <p:nvPicPr>
          <p:cNvPr id="1026" name="Picture 2">
            <a:extLst>
              <a:ext uri="{FF2B5EF4-FFF2-40B4-BE49-F238E27FC236}">
                <a16:creationId xmlns:a16="http://schemas.microsoft.com/office/drawing/2014/main" id="{BDE326D2-CAB3-477F-9048-15E68CA784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4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73757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ABC3874-A421-0640-BD4D-AF5053E74813}"/>
              </a:ext>
            </a:extLst>
          </p:cNvPr>
          <p:cNvSpPr txBox="1"/>
          <p:nvPr/>
        </p:nvSpPr>
        <p:spPr>
          <a:xfrm>
            <a:off x="368762" y="1526210"/>
            <a:ext cx="6804198" cy="4278094"/>
          </a:xfrm>
          <a:prstGeom prst="rect">
            <a:avLst/>
          </a:prstGeom>
          <a:noFill/>
        </p:spPr>
        <p:txBody>
          <a:bodyPr wrap="square" rtlCol="0">
            <a:spAutoFit/>
          </a:bodyPr>
          <a:lstStyle/>
          <a:p>
            <a:pPr marL="342900" indent="-342900">
              <a:buClr>
                <a:srgbClr val="0078A2"/>
              </a:buClr>
              <a:buFont typeface="Wingdings" pitchFamily="2" charset="2"/>
              <a:buChar char="§"/>
            </a:pPr>
            <a:r>
              <a:rPr lang="en-US" sz="2400" dirty="0"/>
              <a:t>Differentiation is what makes you different, distinctive or unique.</a:t>
            </a:r>
          </a:p>
          <a:p>
            <a:pPr marL="342900" indent="-342900">
              <a:buClr>
                <a:srgbClr val="0078A2"/>
              </a:buClr>
              <a:buFont typeface="Wingdings" pitchFamily="2" charset="2"/>
              <a:buChar char="§"/>
            </a:pPr>
            <a:endParaRPr lang="en-US" sz="2400" dirty="0"/>
          </a:p>
          <a:p>
            <a:pPr marL="342900" indent="-342900">
              <a:buClr>
                <a:srgbClr val="0078A2"/>
              </a:buClr>
              <a:buFont typeface="Wingdings" pitchFamily="2" charset="2"/>
              <a:buChar char="§"/>
            </a:pPr>
            <a:r>
              <a:rPr lang="en-US" sz="2400" dirty="0"/>
              <a:t>Brand (or product) positioning is the way the brand is defined by consumers (</a:t>
            </a:r>
            <a:r>
              <a:rPr lang="en-US" sz="2400" dirty="0" err="1"/>
              <a:t>ie</a:t>
            </a:r>
            <a:r>
              <a:rPr lang="en-US" sz="2400" dirty="0"/>
              <a:t>. what’s in their heads!).</a:t>
            </a:r>
          </a:p>
          <a:p>
            <a:pPr marL="342900" indent="-342900">
              <a:buClr>
                <a:srgbClr val="0078A2"/>
              </a:buClr>
              <a:buFont typeface="Wingdings" pitchFamily="2" charset="2"/>
              <a:buChar char="§"/>
            </a:pPr>
            <a:endParaRPr lang="en-US" sz="2400" dirty="0"/>
          </a:p>
          <a:p>
            <a:pPr marL="342900" indent="-342900">
              <a:buClr>
                <a:srgbClr val="0078A2"/>
              </a:buClr>
              <a:buFont typeface="Wingdings" pitchFamily="2" charset="2"/>
              <a:buChar char="§"/>
            </a:pPr>
            <a:r>
              <a:rPr lang="en-US" sz="2400" dirty="0"/>
              <a:t>Be able to write a product or brand positioning statement.</a:t>
            </a:r>
            <a:endParaRPr lang="en-US" sz="3200" b="1" dirty="0">
              <a:solidFill>
                <a:srgbClr val="0078A2"/>
              </a:solidFill>
              <a:latin typeface="+mj-lt"/>
              <a:ea typeface="+mj-ea"/>
              <a:cs typeface="+mj-cs"/>
            </a:endParaRPr>
          </a:p>
          <a:p>
            <a:pPr marL="285750" indent="-285750">
              <a:buClr>
                <a:srgbClr val="007FA3"/>
              </a:buClr>
              <a:buFont typeface="Arial" panose="020B0604020202020204" pitchFamily="34" charset="0"/>
              <a:buChar char="•"/>
            </a:pPr>
            <a:endParaRPr lang="en-US" sz="2400" dirty="0"/>
          </a:p>
          <a:p>
            <a:pPr>
              <a:buClr>
                <a:srgbClr val="007FA3"/>
              </a:buClr>
            </a:pPr>
            <a:endParaRPr lang="en-US" sz="2400" dirty="0"/>
          </a:p>
        </p:txBody>
      </p:sp>
      <p:sp>
        <p:nvSpPr>
          <p:cNvPr id="5" name="Title 2">
            <a:extLst>
              <a:ext uri="{FF2B5EF4-FFF2-40B4-BE49-F238E27FC236}">
                <a16:creationId xmlns:a16="http://schemas.microsoft.com/office/drawing/2014/main" id="{AB2C0158-7628-E89D-2CB0-054AF39E1A73}"/>
              </a:ext>
            </a:extLst>
          </p:cNvPr>
          <p:cNvSpPr txBox="1">
            <a:spLocks noChangeArrowheads="1"/>
          </p:cNvSpPr>
          <p:nvPr/>
        </p:nvSpPr>
        <p:spPr>
          <a:xfrm>
            <a:off x="368762" y="577046"/>
            <a:ext cx="10714070" cy="6184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1" kern="1200">
                <a:solidFill>
                  <a:srgbClr val="E22E28"/>
                </a:solidFill>
                <a:latin typeface="+mj-lt"/>
                <a:ea typeface="+mj-ea"/>
                <a:cs typeface="+mj-cs"/>
              </a:defRPr>
            </a:lvl1pPr>
          </a:lstStyle>
          <a:p>
            <a:r>
              <a:rPr lang="en-US" sz="3200" dirty="0">
                <a:solidFill>
                  <a:srgbClr val="0078A2"/>
                </a:solidFill>
              </a:rPr>
              <a:t>Key Take-Aways</a:t>
            </a:r>
          </a:p>
        </p:txBody>
      </p:sp>
      <p:pic>
        <p:nvPicPr>
          <p:cNvPr id="2" name="Picture 1" descr="Femme pensive avec une coiffure afro tient le bloc-notes et le crayon dans les mains en pensant aux plans de démarrage. - Photo">
            <a:extLst>
              <a:ext uri="{FF2B5EF4-FFF2-40B4-BE49-F238E27FC236}">
                <a16:creationId xmlns:a16="http://schemas.microsoft.com/office/drawing/2014/main" id="{C0D83605-0D75-89DB-4FF0-9030B2E95F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759" r="19392"/>
          <a:stretch/>
        </p:blipFill>
        <p:spPr bwMode="auto">
          <a:xfrm>
            <a:off x="7172960" y="1526210"/>
            <a:ext cx="4357899" cy="4998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202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urry image of a purple and white background&#10;&#10;Description automatically generated">
            <a:extLst>
              <a:ext uri="{FF2B5EF4-FFF2-40B4-BE49-F238E27FC236}">
                <a16:creationId xmlns:a16="http://schemas.microsoft.com/office/drawing/2014/main" id="{D6271EB9-6363-C762-BE60-A2493EEE268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noFill/>
        </p:spPr>
      </p:pic>
      <p:sp>
        <p:nvSpPr>
          <p:cNvPr id="5" name="Slide Number Placeholder 4" hidden="1">
            <a:extLst>
              <a:ext uri="{FF2B5EF4-FFF2-40B4-BE49-F238E27FC236}">
                <a16:creationId xmlns:a16="http://schemas.microsoft.com/office/drawing/2014/main" id="{571102BA-B0DA-A3CA-3B88-60BF525BC065}"/>
              </a:ext>
            </a:extLst>
          </p:cNvPr>
          <p:cNvSpPr>
            <a:spLocks noGrp="1"/>
          </p:cNvSpPr>
          <p:nvPr>
            <p:ph type="sldNum" sz="quarter" idx="4294967295"/>
          </p:nvPr>
        </p:nvSpPr>
        <p:spPr>
          <a:xfrm>
            <a:off x="8610600" y="6356351"/>
            <a:ext cx="2743200" cy="365125"/>
          </a:xfrm>
        </p:spPr>
        <p:txBody>
          <a:bodyPr/>
          <a:lstStyle/>
          <a:p>
            <a:pPr>
              <a:spcAft>
                <a:spcPts val="600"/>
              </a:spcAft>
              <a:defRPr/>
            </a:pPr>
            <a:fld id="{4BE79C1A-C35C-4D80-AA81-007920C47EB2}" type="slidenum">
              <a:rPr lang="en-US" altLang="en-US" smtClean="0"/>
              <a:pPr>
                <a:spcAft>
                  <a:spcPts val="600"/>
                </a:spcAft>
                <a:defRPr/>
              </a:pPr>
              <a:t>47</a:t>
            </a:fld>
            <a:endParaRPr lang="en-US" altLang="en-US"/>
          </a:p>
        </p:txBody>
      </p:sp>
    </p:spTree>
    <p:extLst>
      <p:ext uri="{BB962C8B-B14F-4D97-AF65-F5344CB8AC3E}">
        <p14:creationId xmlns:p14="http://schemas.microsoft.com/office/powerpoint/2010/main" val="921922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a:spLocks noGrp="1" noChangeArrowheads="1"/>
          </p:cNvSpPr>
          <p:nvPr>
            <p:ph type="title"/>
          </p:nvPr>
        </p:nvSpPr>
        <p:spPr>
          <a:xfrm>
            <a:off x="244782" y="688580"/>
            <a:ext cx="11529183" cy="639888"/>
          </a:xfrm>
        </p:spPr>
        <p:txBody>
          <a:bodyPr>
            <a:noAutofit/>
          </a:bodyPr>
          <a:lstStyle/>
          <a:p>
            <a:r>
              <a:rPr lang="en-US" sz="3600" dirty="0">
                <a:solidFill>
                  <a:srgbClr val="007FA3"/>
                </a:solidFill>
              </a:rPr>
              <a:t>Customer-Driven Marketing Strategy</a:t>
            </a:r>
            <a:endParaRPr lang="en-US" sz="3600" b="1" dirty="0">
              <a:solidFill>
                <a:srgbClr val="007FA3"/>
              </a:solidFill>
            </a:endParaRPr>
          </a:p>
        </p:txBody>
      </p:sp>
      <p:sp>
        <p:nvSpPr>
          <p:cNvPr id="3" name="Content Placeholder 2"/>
          <p:cNvSpPr>
            <a:spLocks noGrp="1"/>
          </p:cNvSpPr>
          <p:nvPr>
            <p:ph idx="1"/>
          </p:nvPr>
        </p:nvSpPr>
        <p:spPr>
          <a:xfrm>
            <a:off x="931333" y="1711709"/>
            <a:ext cx="11046361" cy="912957"/>
          </a:xfrm>
        </p:spPr>
        <p:txBody>
          <a:bodyPr>
            <a:normAutofit/>
          </a:bodyPr>
          <a:lstStyle/>
          <a:p>
            <a:pPr marL="0" indent="0">
              <a:buNone/>
            </a:pPr>
            <a:endParaRPr lang="en-US" b="1" dirty="0"/>
          </a:p>
          <a:p>
            <a:pPr marL="0" indent="0">
              <a:buNone/>
            </a:pPr>
            <a:endParaRPr lang="en-US" dirty="0"/>
          </a:p>
        </p:txBody>
      </p:sp>
      <p:pic>
        <p:nvPicPr>
          <p:cNvPr id="1026" name="Picture 2" descr="Figure 7.1  Designing a Customer Driven Market Strategy.&#10;The given flowchart explains a Designing a customer-driven marketing strategy.&#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782" y="1782956"/>
            <a:ext cx="11732912" cy="3558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4FFCD905-0F9C-F1AF-A193-AC0F7C0D8381}"/>
              </a:ext>
            </a:extLst>
          </p:cNvPr>
          <p:cNvSpPr/>
          <p:nvPr/>
        </p:nvSpPr>
        <p:spPr>
          <a:xfrm>
            <a:off x="7690653" y="1720742"/>
            <a:ext cx="3217333" cy="3893224"/>
          </a:xfrm>
          <a:prstGeom prst="rect">
            <a:avLst/>
          </a:prstGeom>
          <a:noFill/>
          <a:ln w="28575">
            <a:solidFill>
              <a:srgbClr val="007F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16046184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67B82-A707-C4E6-3E56-835770CF8ABE}"/>
            </a:ext>
          </a:extLst>
        </p:cNvPr>
        <p:cNvGrpSpPr/>
        <p:nvPr/>
      </p:nvGrpSpPr>
      <p:grpSpPr>
        <a:xfrm>
          <a:off x="0" y="0"/>
          <a:ext cx="0" cy="0"/>
          <a:chOff x="0" y="0"/>
          <a:chExt cx="0" cy="0"/>
        </a:xfrm>
      </p:grpSpPr>
      <p:sp>
        <p:nvSpPr>
          <p:cNvPr id="10" name="Title 2">
            <a:extLst>
              <a:ext uri="{FF2B5EF4-FFF2-40B4-BE49-F238E27FC236}">
                <a16:creationId xmlns:a16="http://schemas.microsoft.com/office/drawing/2014/main" id="{331618A5-6E40-0EE7-C127-9AF6800B5297}"/>
              </a:ext>
            </a:extLst>
          </p:cNvPr>
          <p:cNvSpPr>
            <a:spLocks noGrp="1" noChangeArrowheads="1"/>
          </p:cNvSpPr>
          <p:nvPr>
            <p:ph type="title"/>
          </p:nvPr>
        </p:nvSpPr>
        <p:spPr>
          <a:xfrm>
            <a:off x="1117600" y="723610"/>
            <a:ext cx="10390717" cy="1462088"/>
          </a:xfrm>
        </p:spPr>
        <p:txBody>
          <a:bodyPr anchor="t">
            <a:normAutofit/>
          </a:bodyPr>
          <a:lstStyle/>
          <a:p>
            <a:r>
              <a:rPr lang="en-US" b="1" dirty="0"/>
              <a:t>Learning Objective 4</a:t>
            </a:r>
          </a:p>
        </p:txBody>
      </p:sp>
      <p:pic>
        <p:nvPicPr>
          <p:cNvPr id="5" name="Picture 4" descr="A pile of books and a dart&#10;&#10;Description automatically generated">
            <a:extLst>
              <a:ext uri="{FF2B5EF4-FFF2-40B4-BE49-F238E27FC236}">
                <a16:creationId xmlns:a16="http://schemas.microsoft.com/office/drawing/2014/main" id="{5C5BA201-BBBF-438B-5C18-7EBD21D010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529" y="1000965"/>
            <a:ext cx="5561200" cy="5561200"/>
          </a:xfrm>
          <a:prstGeom prst="rect">
            <a:avLst/>
          </a:prstGeom>
        </p:spPr>
      </p:pic>
      <p:sp>
        <p:nvSpPr>
          <p:cNvPr id="4" name="Content Placeholder 3">
            <a:extLst>
              <a:ext uri="{FF2B5EF4-FFF2-40B4-BE49-F238E27FC236}">
                <a16:creationId xmlns:a16="http://schemas.microsoft.com/office/drawing/2014/main" id="{23C62F4C-09EA-399A-0B6D-757BA19D5D61}"/>
              </a:ext>
            </a:extLst>
          </p:cNvPr>
          <p:cNvSpPr txBox="1">
            <a:spLocks noChangeArrowheads="1"/>
          </p:cNvSpPr>
          <p:nvPr/>
        </p:nvSpPr>
        <p:spPr>
          <a:xfrm>
            <a:off x="1117601" y="2185698"/>
            <a:ext cx="5198532" cy="14023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E22E28"/>
              </a:buClr>
              <a:buFont typeface="Wingdings" charset="2"/>
              <a:buChar char="§"/>
              <a:defRPr sz="3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800" dirty="0"/>
              <a:t>Discuss how companies </a:t>
            </a:r>
            <a:r>
              <a:rPr lang="en-US" sz="2800" b="1" dirty="0">
                <a:latin typeface="+mj-lt"/>
                <a:ea typeface="+mj-ea"/>
                <a:cs typeface="+mj-cs"/>
              </a:rPr>
              <a:t>differentiate and position </a:t>
            </a:r>
            <a:r>
              <a:rPr lang="en-US" sz="2800" dirty="0"/>
              <a:t>their brands and products for maximum competitive advantage.</a:t>
            </a:r>
            <a:endParaRPr lang="en-US" sz="2800" b="1" dirty="0">
              <a:latin typeface="Calibri" panose="020F0502020204030204" pitchFamily="34" charset="0"/>
            </a:endParaRPr>
          </a:p>
          <a:p>
            <a:pPr marL="0" indent="0">
              <a:buFont typeface="Wingdings" charset="2"/>
              <a:buNone/>
            </a:pPr>
            <a:r>
              <a:rPr lang="en-US" sz="2800" b="1" dirty="0">
                <a:latin typeface="Calibri" panose="020F0502020204030204" pitchFamily="34" charset="0"/>
              </a:rPr>
              <a:t>	</a:t>
            </a:r>
            <a:endParaRPr lang="en-US" sz="2800" b="1" dirty="0">
              <a:solidFill>
                <a:srgbClr val="0070C0"/>
              </a:solidFill>
              <a:latin typeface="Calibri" panose="020F0502020204030204" pitchFamily="34" charset="0"/>
            </a:endParaRPr>
          </a:p>
        </p:txBody>
      </p:sp>
    </p:spTree>
    <p:extLst>
      <p:ext uri="{BB962C8B-B14F-4D97-AF65-F5344CB8AC3E}">
        <p14:creationId xmlns:p14="http://schemas.microsoft.com/office/powerpoint/2010/main" val="384077799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a:spLocks noGrp="1" noChangeArrowheads="1"/>
          </p:cNvSpPr>
          <p:nvPr>
            <p:ph type="title"/>
          </p:nvPr>
        </p:nvSpPr>
        <p:spPr>
          <a:xfrm>
            <a:off x="545630" y="591017"/>
            <a:ext cx="10300002" cy="707365"/>
          </a:xfrm>
        </p:spPr>
        <p:txBody>
          <a:bodyPr>
            <a:noAutofit/>
          </a:bodyPr>
          <a:lstStyle/>
          <a:p>
            <a:r>
              <a:rPr lang="en-US" sz="3200" dirty="0">
                <a:solidFill>
                  <a:srgbClr val="0078A2"/>
                </a:solidFill>
              </a:rPr>
              <a:t>Differentiation and Positioning</a:t>
            </a:r>
            <a:endParaRPr lang="en-US" sz="3200" b="1" dirty="0">
              <a:solidFill>
                <a:srgbClr val="0078A2"/>
              </a:solidFill>
            </a:endParaRPr>
          </a:p>
        </p:txBody>
      </p:sp>
      <p:sp>
        <p:nvSpPr>
          <p:cNvPr id="3" name="Content Placeholder 2"/>
          <p:cNvSpPr>
            <a:spLocks noGrp="1"/>
          </p:cNvSpPr>
          <p:nvPr>
            <p:ph idx="1"/>
          </p:nvPr>
        </p:nvSpPr>
        <p:spPr>
          <a:xfrm>
            <a:off x="545630" y="1298382"/>
            <a:ext cx="10300002" cy="583817"/>
          </a:xfrm>
        </p:spPr>
        <p:txBody>
          <a:bodyPr>
            <a:noAutofit/>
          </a:bodyPr>
          <a:lstStyle/>
          <a:p>
            <a:pPr marL="0" indent="0">
              <a:buNone/>
            </a:pPr>
            <a:r>
              <a:rPr lang="en-US" sz="2600" b="1" dirty="0">
                <a:latin typeface="+mj-lt"/>
              </a:rPr>
              <a:t>4 Steps to Choosing a Differentiation and Positioning Strategy</a:t>
            </a:r>
            <a:endParaRPr lang="en-US" sz="2600" dirty="0">
              <a:latin typeface="+mj-lt"/>
            </a:endParaRPr>
          </a:p>
          <a:p>
            <a:pPr marL="0" indent="0">
              <a:buNone/>
            </a:pPr>
            <a:endParaRPr lang="en-US" sz="2600" b="1" dirty="0"/>
          </a:p>
          <a:p>
            <a:pPr marL="0" indent="0">
              <a:buNone/>
            </a:pPr>
            <a:endParaRPr lang="en-US" sz="2600" dirty="0"/>
          </a:p>
        </p:txBody>
      </p:sp>
      <p:sp>
        <p:nvSpPr>
          <p:cNvPr id="2" name="Content Placeholder 1"/>
          <p:cNvSpPr>
            <a:spLocks noGrp="1"/>
          </p:cNvSpPr>
          <p:nvPr>
            <p:ph type="body" sz="quarter" idx="13"/>
          </p:nvPr>
        </p:nvSpPr>
        <p:spPr>
          <a:xfrm>
            <a:off x="545630" y="2316000"/>
            <a:ext cx="10900133" cy="3548772"/>
          </a:xfrm>
        </p:spPr>
        <p:txBody>
          <a:bodyPr>
            <a:normAutofit/>
          </a:bodyPr>
          <a:lstStyle/>
          <a:p>
            <a:pPr marL="457200" indent="-457200" algn="l">
              <a:lnSpc>
                <a:spcPct val="150000"/>
              </a:lnSpc>
              <a:buClr>
                <a:srgbClr val="0078A2"/>
              </a:buClr>
              <a:buFont typeface="+mj-lt"/>
              <a:buAutoNum type="arabicPeriod"/>
            </a:pPr>
            <a:r>
              <a:rPr lang="en-US" altLang="en-US" sz="2400" i="0" dirty="0">
                <a:solidFill>
                  <a:srgbClr val="000000"/>
                </a:solidFill>
              </a:rPr>
              <a:t>Identify a set of possible competitive advantages to build a position.</a:t>
            </a:r>
          </a:p>
          <a:p>
            <a:pPr marL="457200" indent="-457200" algn="l">
              <a:lnSpc>
                <a:spcPct val="150000"/>
              </a:lnSpc>
              <a:buClr>
                <a:srgbClr val="0078A2"/>
              </a:buClr>
              <a:buFont typeface="+mj-lt"/>
              <a:buAutoNum type="arabicPeriod"/>
            </a:pPr>
            <a:r>
              <a:rPr lang="en-US" altLang="en-US" sz="2400" i="0" dirty="0">
                <a:solidFill>
                  <a:srgbClr val="000000"/>
                </a:solidFill>
              </a:rPr>
              <a:t>Choose the right competitive advantages (ownable, unique).</a:t>
            </a:r>
          </a:p>
          <a:p>
            <a:pPr marL="457200" indent="-457200" algn="l">
              <a:lnSpc>
                <a:spcPct val="150000"/>
              </a:lnSpc>
              <a:buClr>
                <a:srgbClr val="0078A2"/>
              </a:buClr>
              <a:buFont typeface="+mj-lt"/>
              <a:buAutoNum type="arabicPeriod"/>
            </a:pPr>
            <a:r>
              <a:rPr lang="en-US" altLang="en-US" sz="2400" i="0" dirty="0">
                <a:solidFill>
                  <a:srgbClr val="000000"/>
                </a:solidFill>
              </a:rPr>
              <a:t>Select an overall positioning strategy.</a:t>
            </a:r>
          </a:p>
          <a:p>
            <a:pPr marL="457200" indent="-457200" algn="l">
              <a:lnSpc>
                <a:spcPct val="150000"/>
              </a:lnSpc>
              <a:buClr>
                <a:srgbClr val="0078A2"/>
              </a:buClr>
              <a:buFont typeface="+mj-lt"/>
              <a:buAutoNum type="arabicPeriod"/>
            </a:pPr>
            <a:r>
              <a:rPr lang="en-US" altLang="en-US" sz="2400" i="0" dirty="0">
                <a:solidFill>
                  <a:srgbClr val="000000"/>
                </a:solidFill>
              </a:rPr>
              <a:t>Communicate and deliver the chosen position to the market (so that consumers define the brand as we want them to!).</a:t>
            </a:r>
          </a:p>
          <a:p>
            <a:pPr marL="514350" indent="-514350" algn="l">
              <a:lnSpc>
                <a:spcPct val="150000"/>
              </a:lnSpc>
              <a:buFont typeface="+mj-lt"/>
              <a:buAutoNum type="arabicPeriod"/>
            </a:pPr>
            <a:endParaRPr lang="en-US" altLang="en-US" sz="3200" i="0" dirty="0">
              <a:solidFill>
                <a:srgbClr val="000000"/>
              </a:solidFill>
            </a:endParaRPr>
          </a:p>
          <a:p>
            <a:pPr marL="514350" indent="-514350" algn="l">
              <a:lnSpc>
                <a:spcPct val="150000"/>
              </a:lnSpc>
              <a:buFont typeface="+mj-lt"/>
              <a:buAutoNum type="arabicPeriod"/>
            </a:pPr>
            <a:endParaRPr lang="en-US" altLang="en-US" sz="2800" i="0" dirty="0">
              <a:solidFill>
                <a:srgbClr val="000000"/>
              </a:solidFill>
            </a:endParaRPr>
          </a:p>
        </p:txBody>
      </p:sp>
      <p:sp>
        <p:nvSpPr>
          <p:cNvPr id="4" name="Rectangle 3">
            <a:extLst>
              <a:ext uri="{FF2B5EF4-FFF2-40B4-BE49-F238E27FC236}">
                <a16:creationId xmlns:a16="http://schemas.microsoft.com/office/drawing/2014/main" id="{3D3BC593-6CA2-41B8-4B0F-753D1D58241A}"/>
              </a:ext>
            </a:extLst>
          </p:cNvPr>
          <p:cNvSpPr/>
          <p:nvPr/>
        </p:nvSpPr>
        <p:spPr>
          <a:xfrm>
            <a:off x="567559" y="2174108"/>
            <a:ext cx="10689020" cy="1546554"/>
          </a:xfrm>
          <a:prstGeom prst="rect">
            <a:avLst/>
          </a:prstGeom>
          <a:noFill/>
          <a:ln w="28575">
            <a:solidFill>
              <a:srgbClr val="007F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12535691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60 Questions That Make You Think - Thought-Provoking Questions">
            <a:extLst>
              <a:ext uri="{FF2B5EF4-FFF2-40B4-BE49-F238E27FC236}">
                <a16:creationId xmlns:a16="http://schemas.microsoft.com/office/drawing/2014/main" id="{6464FE92-057F-2DA7-8B89-CCDE9BEE28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3876" y="2411844"/>
            <a:ext cx="5609922" cy="314155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078AAB9-4192-85C7-B069-1688D22FF8CA}"/>
              </a:ext>
            </a:extLst>
          </p:cNvPr>
          <p:cNvSpPr txBox="1"/>
          <p:nvPr/>
        </p:nvSpPr>
        <p:spPr>
          <a:xfrm>
            <a:off x="545630" y="3167390"/>
            <a:ext cx="4003165" cy="954107"/>
          </a:xfrm>
          <a:prstGeom prst="rect">
            <a:avLst/>
          </a:prstGeom>
          <a:noFill/>
        </p:spPr>
        <p:txBody>
          <a:bodyPr wrap="square" rtlCol="0">
            <a:spAutoFit/>
          </a:bodyPr>
          <a:lstStyle/>
          <a:p>
            <a:r>
              <a:rPr lang="en-CH" sz="2800" dirty="0"/>
              <a:t>What constitutes a competitive advantage?</a:t>
            </a:r>
          </a:p>
        </p:txBody>
      </p:sp>
      <p:sp>
        <p:nvSpPr>
          <p:cNvPr id="5" name="Title 2">
            <a:extLst>
              <a:ext uri="{FF2B5EF4-FFF2-40B4-BE49-F238E27FC236}">
                <a16:creationId xmlns:a16="http://schemas.microsoft.com/office/drawing/2014/main" id="{5E88BC28-E17A-83C0-7C9D-241B43CB3716}"/>
              </a:ext>
            </a:extLst>
          </p:cNvPr>
          <p:cNvSpPr>
            <a:spLocks noGrp="1" noChangeArrowheads="1"/>
          </p:cNvSpPr>
          <p:nvPr>
            <p:ph type="title"/>
          </p:nvPr>
        </p:nvSpPr>
        <p:spPr>
          <a:xfrm>
            <a:off x="545630" y="591017"/>
            <a:ext cx="10300002" cy="707365"/>
          </a:xfrm>
        </p:spPr>
        <p:txBody>
          <a:bodyPr>
            <a:noAutofit/>
          </a:bodyPr>
          <a:lstStyle/>
          <a:p>
            <a:r>
              <a:rPr lang="en-US" sz="3200" dirty="0">
                <a:solidFill>
                  <a:srgbClr val="0078A2"/>
                </a:solidFill>
              </a:rPr>
              <a:t>Differentiation</a:t>
            </a:r>
            <a:endParaRPr lang="en-US" sz="3200" b="1" dirty="0">
              <a:solidFill>
                <a:srgbClr val="0078A2"/>
              </a:solidFill>
            </a:endParaRPr>
          </a:p>
        </p:txBody>
      </p:sp>
    </p:spTree>
    <p:extLst>
      <p:ext uri="{BB962C8B-B14F-4D97-AF65-F5344CB8AC3E}">
        <p14:creationId xmlns:p14="http://schemas.microsoft.com/office/powerpoint/2010/main" val="12608088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a:spLocks noGrp="1" noChangeArrowheads="1"/>
          </p:cNvSpPr>
          <p:nvPr>
            <p:ph type="title"/>
          </p:nvPr>
        </p:nvSpPr>
        <p:spPr>
          <a:xfrm>
            <a:off x="432785" y="409903"/>
            <a:ext cx="10507036" cy="692893"/>
          </a:xfrm>
        </p:spPr>
        <p:txBody>
          <a:bodyPr>
            <a:noAutofit/>
          </a:bodyPr>
          <a:lstStyle/>
          <a:p>
            <a:r>
              <a:rPr lang="en-US" sz="3200" dirty="0">
                <a:solidFill>
                  <a:srgbClr val="0078A2"/>
                </a:solidFill>
              </a:rPr>
              <a:t>Differentiation and Positioning</a:t>
            </a:r>
            <a:endParaRPr lang="en-US" sz="3200" b="1" dirty="0">
              <a:solidFill>
                <a:srgbClr val="0078A2"/>
              </a:solidFill>
            </a:endParaRPr>
          </a:p>
        </p:txBody>
      </p:sp>
      <p:sp>
        <p:nvSpPr>
          <p:cNvPr id="3" name="Content Placeholder 2"/>
          <p:cNvSpPr>
            <a:spLocks noGrp="1"/>
          </p:cNvSpPr>
          <p:nvPr>
            <p:ph idx="1"/>
          </p:nvPr>
        </p:nvSpPr>
        <p:spPr>
          <a:xfrm>
            <a:off x="432785" y="1128081"/>
            <a:ext cx="8889999" cy="479400"/>
          </a:xfrm>
        </p:spPr>
        <p:txBody>
          <a:bodyPr>
            <a:normAutofit/>
          </a:bodyPr>
          <a:lstStyle/>
          <a:p>
            <a:pPr marL="0" indent="0">
              <a:buNone/>
            </a:pPr>
            <a:r>
              <a:rPr lang="en-US" sz="2800" b="1" dirty="0"/>
              <a:t>Competitive Advantage</a:t>
            </a:r>
          </a:p>
          <a:p>
            <a:pPr marL="0" indent="0">
              <a:buNone/>
            </a:pPr>
            <a:endParaRPr lang="en-US" sz="2800" dirty="0"/>
          </a:p>
        </p:txBody>
      </p:sp>
      <p:sp>
        <p:nvSpPr>
          <p:cNvPr id="2" name="Content Placeholder 1"/>
          <p:cNvSpPr>
            <a:spLocks noGrp="1"/>
          </p:cNvSpPr>
          <p:nvPr>
            <p:ph type="body" sz="quarter" idx="13"/>
          </p:nvPr>
        </p:nvSpPr>
        <p:spPr>
          <a:xfrm>
            <a:off x="432785" y="2591567"/>
            <a:ext cx="4334240" cy="3856530"/>
          </a:xfrm>
        </p:spPr>
        <p:txBody>
          <a:bodyPr>
            <a:normAutofit/>
          </a:bodyPr>
          <a:lstStyle/>
          <a:p>
            <a:pPr marL="0" indent="0" algn="l"/>
            <a:r>
              <a:rPr lang="en-US" altLang="en-US" sz="2400" b="1" i="0" dirty="0">
                <a:solidFill>
                  <a:srgbClr val="000000"/>
                </a:solidFill>
              </a:rPr>
              <a:t>Competitive advantage </a:t>
            </a:r>
            <a:r>
              <a:rPr lang="en-US" altLang="en-US" sz="2400" i="0" dirty="0">
                <a:solidFill>
                  <a:srgbClr val="000000"/>
                </a:solidFill>
              </a:rPr>
              <a:t>is an advantage over competitors gained by offering consumers a</a:t>
            </a:r>
            <a:r>
              <a:rPr lang="en-US" sz="2400" i="0" dirty="0">
                <a:solidFill>
                  <a:srgbClr val="000000"/>
                </a:solidFill>
              </a:rPr>
              <a:t> unique benefit that </a:t>
            </a:r>
            <a:br>
              <a:rPr lang="en-US" sz="2400" i="0" dirty="0">
                <a:solidFill>
                  <a:srgbClr val="000000"/>
                </a:solidFill>
              </a:rPr>
            </a:br>
            <a:r>
              <a:rPr lang="en-US" sz="2400" i="0" dirty="0">
                <a:solidFill>
                  <a:srgbClr val="000000"/>
                </a:solidFill>
              </a:rPr>
              <a:t>sets your brand apart by </a:t>
            </a:r>
            <a:br>
              <a:rPr lang="en-US" sz="2400" i="0" dirty="0">
                <a:solidFill>
                  <a:srgbClr val="000000"/>
                </a:solidFill>
              </a:rPr>
            </a:br>
            <a:r>
              <a:rPr lang="en-US" sz="2400" i="0" dirty="0">
                <a:solidFill>
                  <a:srgbClr val="000000"/>
                </a:solidFill>
              </a:rPr>
              <a:t>making a tangible difference in your target audience’s life.</a:t>
            </a:r>
          </a:p>
          <a:p>
            <a:pPr marL="0" indent="0" algn="l"/>
            <a:endParaRPr lang="en-US" altLang="en-US" sz="2400" i="0" dirty="0">
              <a:solidFill>
                <a:srgbClr val="000000"/>
              </a:solidFill>
            </a:endParaRPr>
          </a:p>
          <a:p>
            <a:pPr marL="457200" indent="-457200" algn="l">
              <a:buFont typeface="Arial"/>
              <a:buChar char="•"/>
            </a:pPr>
            <a:endParaRPr lang="en-US" altLang="en-US" sz="2800" i="0" dirty="0">
              <a:solidFill>
                <a:srgbClr val="000000"/>
              </a:solidFill>
            </a:endParaRPr>
          </a:p>
        </p:txBody>
      </p:sp>
      <p:pic>
        <p:nvPicPr>
          <p:cNvPr id="5" name="Picture 4" descr="A blue and white poster with text&#10;&#10;Description automatically generated with medium confidence">
            <a:extLst>
              <a:ext uri="{FF2B5EF4-FFF2-40B4-BE49-F238E27FC236}">
                <a16:creationId xmlns:a16="http://schemas.microsoft.com/office/drawing/2014/main" id="{D717D2CE-9764-F1AA-90B5-669E5962F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6303" y="2049518"/>
            <a:ext cx="6236158" cy="4157438"/>
          </a:xfrm>
          <a:prstGeom prst="rect">
            <a:avLst/>
          </a:prstGeom>
        </p:spPr>
      </p:pic>
    </p:spTree>
    <p:extLst>
      <p:ext uri="{BB962C8B-B14F-4D97-AF65-F5344CB8AC3E}">
        <p14:creationId xmlns:p14="http://schemas.microsoft.com/office/powerpoint/2010/main" val="2832089578"/>
      </p:ext>
    </p:extLst>
  </p:cSld>
  <p:clrMapOvr>
    <a:masterClrMapping/>
  </p:clrMapOvr>
  <p:transition/>
</p:sld>
</file>

<file path=ppt/theme/theme1.xml><?xml version="1.0" encoding="utf-8"?>
<a:theme xmlns:a="http://schemas.openxmlformats.org/drawingml/2006/main" name="HEG2016 Theme NM TRIA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G2016 Theme NM TRIAL" id="{A866FACD-8E65-4E0F-A752-C5F6D1EA100D}" vid="{AB658359-8DD5-4668-B1EC-5DC680CAF40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0</TotalTime>
  <Words>6154</Words>
  <Application>Microsoft Office PowerPoint</Application>
  <PresentationFormat>Widescreen</PresentationFormat>
  <Paragraphs>430</Paragraphs>
  <Slides>47</Slides>
  <Notes>41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47</vt:i4>
      </vt:variant>
    </vt:vector>
  </HeadingPairs>
  <TitlesOfParts>
    <vt:vector size="58" baseType="lpstr">
      <vt:lpstr>ＭＳ Ｐゴシック</vt:lpstr>
      <vt:lpstr>Arial</vt:lpstr>
      <vt:lpstr>Atmosphere Script Typeface</vt:lpstr>
      <vt:lpstr>Avenir LT Std 35 Light</vt:lpstr>
      <vt:lpstr>Calibri</vt:lpstr>
      <vt:lpstr>Century Schoolbook</vt:lpstr>
      <vt:lpstr>GatlinburgNF-Bold</vt:lpstr>
      <vt:lpstr>Times New Roman</vt:lpstr>
      <vt:lpstr>Verdana</vt:lpstr>
      <vt:lpstr>Wingdings</vt:lpstr>
      <vt:lpstr>HEG2016 Theme NM TRIAL</vt:lpstr>
      <vt:lpstr>Chapter 7:  Marketing strategy part 2  DIFFERENTIATION &amp; POSITIONING  </vt:lpstr>
      <vt:lpstr>Principles of Marketing </vt:lpstr>
      <vt:lpstr>Learning Objectives</vt:lpstr>
      <vt:lpstr>This the Heart of Marketing Strategy !</vt:lpstr>
      <vt:lpstr>Customer-Driven Marketing Strategy</vt:lpstr>
      <vt:lpstr>Learning Objective 4</vt:lpstr>
      <vt:lpstr>Differentiation and Positioning</vt:lpstr>
      <vt:lpstr>Differentiation</vt:lpstr>
      <vt:lpstr>Differentiation and Positioning</vt:lpstr>
      <vt:lpstr>Differentiation</vt:lpstr>
      <vt:lpstr>Differentiation</vt:lpstr>
      <vt:lpstr>Differentiation</vt:lpstr>
      <vt:lpstr>Differentiation</vt:lpstr>
      <vt:lpstr>Differentiation </vt:lpstr>
      <vt:lpstr>Differentiation and Positioning</vt:lpstr>
      <vt:lpstr>Differentiation and Positioning</vt:lpstr>
      <vt:lpstr>Differentiation</vt:lpstr>
      <vt:lpstr>Differentiation and Positioning</vt:lpstr>
      <vt:lpstr>Positioning</vt:lpstr>
      <vt:lpstr>PowerPoint Presentation</vt:lpstr>
      <vt:lpstr>Differentiation and Positioning</vt:lpstr>
      <vt:lpstr>Example: Food</vt:lpstr>
      <vt:lpstr>Example: Food</vt:lpstr>
      <vt:lpstr>PowerPoint Presentation</vt:lpstr>
      <vt:lpstr>PowerPoint Presentation</vt:lpstr>
      <vt:lpstr>Differentiation and Positioning</vt:lpstr>
      <vt:lpstr>PowerPoint Presentation</vt:lpstr>
      <vt:lpstr>Learning Objective 4</vt:lpstr>
      <vt:lpstr>Differentiation and Positioning</vt:lpstr>
      <vt:lpstr>Differentiation and Positioning</vt:lpstr>
      <vt:lpstr>PowerPoint Presentation</vt:lpstr>
      <vt:lpstr>Differentiation and Positioning</vt:lpstr>
      <vt:lpstr>Differentiation and Positioning</vt:lpstr>
      <vt:lpstr>Differentiation and Positioning</vt:lpstr>
      <vt:lpstr>Differentiation and Positioning</vt:lpstr>
      <vt:lpstr>Differentiation and Positioning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Haute Ecole Spécialisées - Genève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Nicolas Montandon</dc:creator>
  <cp:lastModifiedBy>Anna Wehren</cp:lastModifiedBy>
  <cp:revision>107</cp:revision>
  <cp:lastPrinted>2023-11-24T16:05:05Z</cp:lastPrinted>
  <dcterms:created xsi:type="dcterms:W3CDTF">2016-11-28T07:02:32Z</dcterms:created>
  <dcterms:modified xsi:type="dcterms:W3CDTF">2024-11-11T16:05:42Z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1229507679</vt:i4>
  </property>
  <property fmtid="{D5CDD505-2E9C-101B-9397-08002B2CF9AE}" pid="3" name="_NewReviewCycle">
    <vt:lpwstr/>
  </property>
  <property fmtid="{D5CDD505-2E9C-101B-9397-08002B2CF9AE}" pid="4" name="_EmailSubject">
    <vt:lpwstr>template teaching slides</vt:lpwstr>
  </property>
  <property fmtid="{D5CDD505-2E9C-101B-9397-08002B2CF9AE}" pid="5" name="_AuthorEmail">
    <vt:lpwstr>nicolas.montandon@hesge.ch</vt:lpwstr>
  </property>
  <property fmtid="{D5CDD505-2E9C-101B-9397-08002B2CF9AE}" pid="6" name="_AuthorEmailDisplayName">
    <vt:lpwstr>Montandon Nicolas (HES)</vt:lpwstr>
  </property>
</Properties>
</file>