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5" r:id="rId3"/>
    <p:sldId id="266" r:id="rId4"/>
    <p:sldId id="257" r:id="rId5"/>
    <p:sldId id="258" r:id="rId6"/>
    <p:sldId id="261" r:id="rId7"/>
    <p:sldId id="262" r:id="rId8"/>
    <p:sldId id="267" r:id="rId9"/>
    <p:sldId id="256" r:id="rId1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E84FB-CA40-486B-A320-00E13973D744}" type="datetimeFigureOut">
              <a:rPr lang="fr-CH" smtClean="0"/>
              <a:t>30.09.2024</a:t>
            </a:fld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CDF55-9A51-47FB-B473-F55C6345E432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207683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E84FB-CA40-486B-A320-00E13973D744}" type="datetimeFigureOut">
              <a:rPr lang="fr-CH" smtClean="0"/>
              <a:t>30.09.2024</a:t>
            </a:fld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CDF55-9A51-47FB-B473-F55C6345E432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692483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E84FB-CA40-486B-A320-00E13973D744}" type="datetimeFigureOut">
              <a:rPr lang="fr-CH" smtClean="0"/>
              <a:t>30.09.2024</a:t>
            </a:fld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CDF55-9A51-47FB-B473-F55C6345E432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189086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E84FB-CA40-486B-A320-00E13973D744}" type="datetimeFigureOut">
              <a:rPr lang="fr-CH" smtClean="0"/>
              <a:t>30.09.2024</a:t>
            </a:fld>
            <a:endParaRPr lang="fr-CH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CDF55-9A51-47FB-B473-F55C6345E432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4141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E84FB-CA40-486B-A320-00E13973D744}" type="datetimeFigureOut">
              <a:rPr lang="fr-CH" smtClean="0"/>
              <a:t>30.09.2024</a:t>
            </a:fld>
            <a:endParaRPr lang="fr-CH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CDF55-9A51-47FB-B473-F55C6345E432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3813355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E84FB-CA40-486B-A320-00E13973D744}" type="datetimeFigureOut">
              <a:rPr lang="fr-CH" smtClean="0"/>
              <a:t>30.09.2024</a:t>
            </a:fld>
            <a:endParaRPr lang="fr-CH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CDF55-9A51-47FB-B473-F55C6345E432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93768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E84FB-CA40-486B-A320-00E13973D744}" type="datetimeFigureOut">
              <a:rPr lang="fr-CH" smtClean="0"/>
              <a:t>30.09.2024</a:t>
            </a:fld>
            <a:endParaRPr lang="fr-CH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CDF55-9A51-47FB-B473-F55C6345E432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016999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E84FB-CA40-486B-A320-00E13973D744}" type="datetimeFigureOut">
              <a:rPr lang="fr-CH" smtClean="0"/>
              <a:t>30.09.2024</a:t>
            </a:fld>
            <a:endParaRPr lang="fr-CH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CDF55-9A51-47FB-B473-F55C6345E432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0798476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E84FB-CA40-486B-A320-00E13973D744}" type="datetimeFigureOut">
              <a:rPr lang="fr-CH" smtClean="0"/>
              <a:t>30.09.2024</a:t>
            </a:fld>
            <a:endParaRPr lang="fr-CH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CDF55-9A51-47FB-B473-F55C6345E432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9571456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E84FB-CA40-486B-A320-00E13973D744}" type="datetimeFigureOut">
              <a:rPr lang="fr-CH" smtClean="0"/>
              <a:t>30.09.2024</a:t>
            </a:fld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CDF55-9A51-47FB-B473-F55C6345E432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793172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E84FB-CA40-486B-A320-00E13973D744}" type="datetimeFigureOut">
              <a:rPr lang="fr-CH" smtClean="0"/>
              <a:t>30.09.2024</a:t>
            </a:fld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CDF55-9A51-47FB-B473-F55C6345E432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367904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5E84FB-CA40-486B-A320-00E13973D744}" type="datetimeFigureOut">
              <a:rPr lang="fr-CH" smtClean="0"/>
              <a:t>30.09.2024</a:t>
            </a:fld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1CDF55-9A51-47FB-B473-F55C6345E432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331073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jpg"/><Relationship Id="rId4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mtrickenbach.com/Technologies/Usinage-photochimique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hyperlink" Target="https://fr.wikipedia.org/wiki/Acide_chlorhydrique" TargetMode="External"/><Relationship Id="rId18" Type="http://schemas.openxmlformats.org/officeDocument/2006/relationships/hyperlink" Target="https://fr.wikipedia.org/wiki/Gravure_(micro-fabrication)#cite_note-LC-3" TargetMode="External"/><Relationship Id="rId26" Type="http://schemas.openxmlformats.org/officeDocument/2006/relationships/hyperlink" Target="https://fr.wikipedia.org/wiki/Platine" TargetMode="External"/><Relationship Id="rId39" Type="http://schemas.openxmlformats.org/officeDocument/2006/relationships/hyperlink" Target="https://fr.wikipedia.org/wiki/Tantale_(chimie)" TargetMode="External"/><Relationship Id="rId21" Type="http://schemas.openxmlformats.org/officeDocument/2006/relationships/hyperlink" Target="https://fr.wikipedia.org/wiki/Gravure_(micro-fabrication)#cite_note-CRCCr-4" TargetMode="External"/><Relationship Id="rId34" Type="http://schemas.openxmlformats.org/officeDocument/2006/relationships/hyperlink" Target="https://fr.wikipedia.org/wiki/Trifluorure_d%27azote" TargetMode="External"/><Relationship Id="rId42" Type="http://schemas.openxmlformats.org/officeDocument/2006/relationships/hyperlink" Target="https://fr.wikipedia.org/wiki/Nitrure_de_titane" TargetMode="External"/><Relationship Id="rId7" Type="http://schemas.openxmlformats.org/officeDocument/2006/relationships/hyperlink" Target="https://fr.wikipedia.org/wiki/Dichlore" TargetMode="External"/><Relationship Id="rId2" Type="http://schemas.openxmlformats.org/officeDocument/2006/relationships/hyperlink" Target="https://fr.wikipedia.org/wiki/Aluminium" TargetMode="External"/><Relationship Id="rId16" Type="http://schemas.openxmlformats.org/officeDocument/2006/relationships/hyperlink" Target="https://fr.wikipedia.org/wiki/Dichlorodifluorom%C3%A9thane" TargetMode="External"/><Relationship Id="rId20" Type="http://schemas.openxmlformats.org/officeDocument/2006/relationships/hyperlink" Target="https://fr.wikipedia.org/wiki/Nitrate_de_c%C3%A9rium_et_d%27ammonium" TargetMode="External"/><Relationship Id="rId29" Type="http://schemas.openxmlformats.org/officeDocument/2006/relationships/hyperlink" Target="https://fr.wikipedia.org/wiki/Dioxyg%C3%A8ne" TargetMode="External"/><Relationship Id="rId41" Type="http://schemas.openxmlformats.org/officeDocument/2006/relationships/hyperlink" Target="https://fr.wikipedia.org/wiki/Gravure_(micro-fabrication)#cite_note-EtchMicro-5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fr.wikipedia.org/wiki/Gravure_(micro-fabrication)#cite_note-Wolf-1" TargetMode="External"/><Relationship Id="rId11" Type="http://schemas.openxmlformats.org/officeDocument/2006/relationships/hyperlink" Target="https://fr.wikipedia.org/wiki/Gravure_(micro-fabrication)#cite_note-WolfDry-2" TargetMode="External"/><Relationship Id="rId24" Type="http://schemas.openxmlformats.org/officeDocument/2006/relationships/hyperlink" Target="https://fr.wikipedia.org/wiki/Or" TargetMode="External"/><Relationship Id="rId32" Type="http://schemas.openxmlformats.org/officeDocument/2006/relationships/hyperlink" Target="https://fr.wikipedia.org/wiki/Acide_fluorhydrique" TargetMode="External"/><Relationship Id="rId37" Type="http://schemas.openxmlformats.org/officeDocument/2006/relationships/hyperlink" Target="https://fr.wikipedia.org/wiki/Fluorure_d%27ammonium" TargetMode="External"/><Relationship Id="rId40" Type="http://schemas.openxmlformats.org/officeDocument/2006/relationships/hyperlink" Target="https://fr.wikipedia.org/wiki/Titane" TargetMode="External"/><Relationship Id="rId5" Type="http://schemas.openxmlformats.org/officeDocument/2006/relationships/hyperlink" Target="https://fr.wikipedia.org/wiki/Acide_nitrique" TargetMode="External"/><Relationship Id="rId15" Type="http://schemas.openxmlformats.org/officeDocument/2006/relationships/hyperlink" Target="https://fr.wikipedia.org/wiki/Peroxyde_d%27hydrog%C3%A8ne" TargetMode="External"/><Relationship Id="rId23" Type="http://schemas.openxmlformats.org/officeDocument/2006/relationships/hyperlink" Target="https://fr.wikipedia.org/wiki/T%C3%A9trafluorure_de_carbone" TargetMode="External"/><Relationship Id="rId28" Type="http://schemas.openxmlformats.org/officeDocument/2006/relationships/hyperlink" Target="https://fr.wikipedia.org/wiki/Acide_sulfurique" TargetMode="External"/><Relationship Id="rId36" Type="http://schemas.openxmlformats.org/officeDocument/2006/relationships/hyperlink" Target="https://fr.wikipedia.org/wiki/Buffered_oxide_etch" TargetMode="External"/><Relationship Id="rId10" Type="http://schemas.openxmlformats.org/officeDocument/2006/relationships/hyperlink" Target="https://fr.wikipedia.org/wiki/Trichlorure_de_bore" TargetMode="External"/><Relationship Id="rId19" Type="http://schemas.openxmlformats.org/officeDocument/2006/relationships/hyperlink" Target="https://fr.wikipedia.org/wiki/Chrome" TargetMode="External"/><Relationship Id="rId31" Type="http://schemas.openxmlformats.org/officeDocument/2006/relationships/hyperlink" Target="https://fr.wikipedia.org/wiki/Silicium" TargetMode="External"/><Relationship Id="rId4" Type="http://schemas.openxmlformats.org/officeDocument/2006/relationships/hyperlink" Target="https://fr.wikipedia.org/wiki/Acide_ac%C3%A9tique" TargetMode="External"/><Relationship Id="rId9" Type="http://schemas.openxmlformats.org/officeDocument/2006/relationships/hyperlink" Target="https://fr.wikipedia.org/wiki/T%C3%A9trachlorure_de_silicium" TargetMode="External"/><Relationship Id="rId14" Type="http://schemas.openxmlformats.org/officeDocument/2006/relationships/hyperlink" Target="https://fr.wikipedia.org/wiki/Acide_citrique" TargetMode="External"/><Relationship Id="rId22" Type="http://schemas.openxmlformats.org/officeDocument/2006/relationships/hyperlink" Target="https://fr.wikipedia.org/wiki/Molybd%C3%A8ne" TargetMode="External"/><Relationship Id="rId27" Type="http://schemas.openxmlformats.org/officeDocument/2006/relationships/hyperlink" Target="https://fr.wikipedia.org/wiki/M%C3%A9lange_piranha" TargetMode="External"/><Relationship Id="rId30" Type="http://schemas.openxmlformats.org/officeDocument/2006/relationships/hyperlink" Target="https://fr.wikipedia.org/w/index.php?title=Plasma_ashing&amp;action=edit&amp;redlink=1" TargetMode="External"/><Relationship Id="rId35" Type="http://schemas.openxmlformats.org/officeDocument/2006/relationships/hyperlink" Target="https://fr.wikipedia.org/wiki/Dioxyde_de_silicium" TargetMode="External"/><Relationship Id="rId43" Type="http://schemas.openxmlformats.org/officeDocument/2006/relationships/hyperlink" Target="https://fr.wikipedia.org/wiki/Tungst%C3%A8ne" TargetMode="External"/><Relationship Id="rId8" Type="http://schemas.openxmlformats.org/officeDocument/2006/relationships/hyperlink" Target="https://fr.wikipedia.org/wiki/T%C3%A9trachlorure_de_carbone" TargetMode="External"/><Relationship Id="rId3" Type="http://schemas.openxmlformats.org/officeDocument/2006/relationships/hyperlink" Target="https://fr.wikipedia.org/wiki/Acide_phosphorique" TargetMode="External"/><Relationship Id="rId12" Type="http://schemas.openxmlformats.org/officeDocument/2006/relationships/hyperlink" Target="https://fr.wikipedia.org/wiki/Ars%C3%A9niure_de_gallium" TargetMode="External"/><Relationship Id="rId17" Type="http://schemas.openxmlformats.org/officeDocument/2006/relationships/hyperlink" Target="https://fr.wikipedia.org/wiki/Oxyde_d%27indium-%C3%A9tain" TargetMode="External"/><Relationship Id="rId25" Type="http://schemas.openxmlformats.org/officeDocument/2006/relationships/hyperlink" Target="https://fr.wikipedia.org/wiki/Eau_r%C3%A9gale" TargetMode="External"/><Relationship Id="rId33" Type="http://schemas.openxmlformats.org/officeDocument/2006/relationships/hyperlink" Target="https://fr.wikipedia.org/wiki/Hexafluorure_de_soufre" TargetMode="External"/><Relationship Id="rId38" Type="http://schemas.openxmlformats.org/officeDocument/2006/relationships/hyperlink" Target="https://fr.wikipedia.org/wiki/Nitrure_de_siliciu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33D12D5-479B-4F44-A724-254428796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199" y="88034"/>
            <a:ext cx="11016891" cy="1325563"/>
          </a:xfrm>
        </p:spPr>
        <p:txBody>
          <a:bodyPr>
            <a:normAutofit/>
          </a:bodyPr>
          <a:lstStyle/>
          <a:p>
            <a:r>
              <a:rPr lang="fr-CH" sz="3600" b="1" dirty="0"/>
              <a:t>TP 1.  A quoi cela sert dissoudre des métaux?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4BDF75D-3371-49C6-A98B-7610910403AC}"/>
              </a:ext>
            </a:extLst>
          </p:cNvPr>
          <p:cNvSpPr txBox="1"/>
          <p:nvPr/>
        </p:nvSpPr>
        <p:spPr>
          <a:xfrm>
            <a:off x="338019" y="1413597"/>
            <a:ext cx="11319765" cy="38164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fr-CH" sz="2800" dirty="0"/>
              <a:t>Nettoyage des surfaces (désoxydation)</a:t>
            </a:r>
          </a:p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fr-CH" sz="2800" dirty="0"/>
              <a:t>Le polissage et  l’</a:t>
            </a:r>
            <a:r>
              <a:rPr lang="fr-CH" sz="2800" dirty="0" err="1"/>
              <a:t>électropolissage</a:t>
            </a:r>
            <a:r>
              <a:rPr lang="fr-CH" sz="2800" dirty="0"/>
              <a:t> des surfaces (diminution de la rugosité)</a:t>
            </a:r>
          </a:p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fr-CH" sz="2800" dirty="0"/>
              <a:t>Récupération des métaux nobles, rares ou toxiques </a:t>
            </a:r>
          </a:p>
          <a:p>
            <a:pPr>
              <a:spcBef>
                <a:spcPts val="1200"/>
              </a:spcBef>
            </a:pPr>
            <a:r>
              <a:rPr lang="fr-CH" sz="2800" dirty="0"/>
              <a:t>(p.ex. lors du recyclage des microcomposants électroniques)</a:t>
            </a:r>
          </a:p>
          <a:p>
            <a:pPr>
              <a:spcBef>
                <a:spcPts val="1200"/>
              </a:spcBef>
            </a:pPr>
            <a:r>
              <a:rPr lang="fr-CH" sz="2800" dirty="0"/>
              <a:t>4. La gravure (fabrication de pistes, niveaux, moules) </a:t>
            </a:r>
          </a:p>
          <a:p>
            <a:pPr>
              <a:spcBef>
                <a:spcPts val="1200"/>
              </a:spcBef>
            </a:pPr>
            <a:r>
              <a:rPr lang="fr-CH" sz="2800" dirty="0"/>
              <a:t>5. La découpe (usinage) chimique</a:t>
            </a:r>
          </a:p>
          <a:p>
            <a:pPr marL="285750" indent="-285750">
              <a:buFontTx/>
              <a:buChar char="-"/>
            </a:pPr>
            <a:endParaRPr lang="fr-CH" sz="2400" dirty="0"/>
          </a:p>
        </p:txBody>
      </p:sp>
    </p:spTree>
    <p:extLst>
      <p:ext uri="{BB962C8B-B14F-4D97-AF65-F5344CB8AC3E}">
        <p14:creationId xmlns:p14="http://schemas.microsoft.com/office/powerpoint/2010/main" val="135204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FB8C6E-0EA6-4762-A6CE-7C8FF62A2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Polissage</a:t>
            </a:r>
            <a:r>
              <a:rPr lang="en-US" dirty="0"/>
              <a:t> </a:t>
            </a:r>
            <a:r>
              <a:rPr lang="en-US" dirty="0" err="1"/>
              <a:t>chimique</a:t>
            </a:r>
            <a:r>
              <a:rPr lang="en-US" dirty="0"/>
              <a:t> (</a:t>
            </a:r>
            <a:r>
              <a:rPr lang="en-US" dirty="0" err="1"/>
              <a:t>exemple</a:t>
            </a:r>
            <a:r>
              <a:rPr lang="en-US" dirty="0"/>
              <a:t>: </a:t>
            </a:r>
            <a:r>
              <a:rPr lang="en-US" dirty="0" err="1"/>
              <a:t>acier</a:t>
            </a:r>
            <a:r>
              <a:rPr lang="en-US" dirty="0"/>
              <a:t> inox 316L)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29B3164-DE6C-4EA2-AD31-609217F8A9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5891" y="1511593"/>
            <a:ext cx="7472073" cy="5182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687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CF32AA-C9D4-4AA9-B355-58DB4F061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2963" y="229458"/>
            <a:ext cx="6870538" cy="1325563"/>
          </a:xfrm>
        </p:spPr>
        <p:txBody>
          <a:bodyPr/>
          <a:lstStyle/>
          <a:p>
            <a:r>
              <a:rPr lang="en-US" dirty="0" err="1"/>
              <a:t>Polissage</a:t>
            </a:r>
            <a:r>
              <a:rPr lang="en-US" dirty="0"/>
              <a:t> </a:t>
            </a:r>
            <a:r>
              <a:rPr lang="en-US" dirty="0" err="1"/>
              <a:t>électro-chimique</a:t>
            </a:r>
            <a:endParaRPr lang="en-US" dirty="0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E787443-A10D-495F-9CD7-3C8AC8A2C032}"/>
              </a:ext>
            </a:extLst>
          </p:cNvPr>
          <p:cNvGrpSpPr/>
          <p:nvPr/>
        </p:nvGrpSpPr>
        <p:grpSpPr>
          <a:xfrm>
            <a:off x="1806938" y="1549656"/>
            <a:ext cx="6870538" cy="5078886"/>
            <a:chOff x="295563" y="1433475"/>
            <a:chExt cx="6870538" cy="5078886"/>
          </a:xfrm>
        </p:grpSpPr>
        <p:pic>
          <p:nvPicPr>
            <p:cNvPr id="1026" name="Picture 2" descr="Electropolishing - Wikiwand">
              <a:extLst>
                <a:ext uri="{FF2B5EF4-FFF2-40B4-BE49-F238E27FC236}">
                  <a16:creationId xmlns:a16="http://schemas.microsoft.com/office/drawing/2014/main" id="{8DA717E1-FF12-433E-BA0C-6CD7AF06359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564"/>
            <a:stretch/>
          </p:blipFill>
          <p:spPr bwMode="auto">
            <a:xfrm>
              <a:off x="295563" y="2419926"/>
              <a:ext cx="6870538" cy="409243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4EEF3757-BF01-4F19-B9D4-66EFBDCA3D4E}"/>
                </a:ext>
              </a:extLst>
            </p:cNvPr>
            <p:cNvSpPr txBox="1"/>
            <p:nvPr/>
          </p:nvSpPr>
          <p:spPr>
            <a:xfrm>
              <a:off x="2178464" y="1433475"/>
              <a:ext cx="3813095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/>
                <a:t>La pièce à </a:t>
              </a:r>
              <a:r>
                <a:rPr lang="en-US" dirty="0" err="1"/>
                <a:t>polir</a:t>
              </a:r>
              <a:r>
                <a:rPr lang="en-US" dirty="0"/>
                <a:t> </a:t>
              </a:r>
              <a:r>
                <a:rPr lang="en-US" dirty="0" err="1"/>
                <a:t>sert</a:t>
              </a:r>
              <a:r>
                <a:rPr lang="en-US" dirty="0"/>
                <a:t> de </a:t>
              </a:r>
              <a:r>
                <a:rPr lang="en-US" dirty="0" err="1"/>
                <a:t>l’anode</a:t>
              </a:r>
              <a:r>
                <a:rPr lang="en-US" dirty="0"/>
                <a:t> (pole +)</a:t>
              </a:r>
            </a:p>
          </p:txBody>
        </p:sp>
        <p:cxnSp>
          <p:nvCxnSpPr>
            <p:cNvPr id="5" name="Connecteur droit 4">
              <a:extLst>
                <a:ext uri="{FF2B5EF4-FFF2-40B4-BE49-F238E27FC236}">
                  <a16:creationId xmlns:a16="http://schemas.microsoft.com/office/drawing/2014/main" id="{398D254B-6091-4206-B763-2DA23C9D65C6}"/>
                </a:ext>
              </a:extLst>
            </p:cNvPr>
            <p:cNvCxnSpPr>
              <a:cxnSpLocks/>
            </p:cNvCxnSpPr>
            <p:nvPr/>
          </p:nvCxnSpPr>
          <p:spPr>
            <a:xfrm>
              <a:off x="3426691" y="1895912"/>
              <a:ext cx="0" cy="1887523"/>
            </a:xfrm>
            <a:prstGeom prst="line">
              <a:avLst/>
            </a:prstGeom>
            <a:ln w="57150">
              <a:solidFill>
                <a:schemeClr val="tx1"/>
              </a:solidFill>
              <a:headEnd type="diamond" w="med" len="med"/>
              <a:tailEnd type="triangle" w="med" len="med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ABCC70E-F424-4D8B-8B66-DBFB4AF7F391}"/>
              </a:ext>
            </a:extLst>
          </p:cNvPr>
          <p:cNvSpPr txBox="1"/>
          <p:nvPr/>
        </p:nvSpPr>
        <p:spPr>
          <a:xfrm>
            <a:off x="4075009" y="3992721"/>
            <a:ext cx="8630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Pièce en</a:t>
            </a:r>
          </a:p>
          <a:p>
            <a:r>
              <a:rPr lang="fr-CH"/>
              <a:t>Inox (+)</a:t>
            </a:r>
            <a:endParaRPr lang="fr-CH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F42CC9B-27FC-4F87-A06F-A995E3E913C6}"/>
              </a:ext>
            </a:extLst>
          </p:cNvPr>
          <p:cNvSpPr txBox="1"/>
          <p:nvPr/>
        </p:nvSpPr>
        <p:spPr>
          <a:xfrm rot="16200000">
            <a:off x="5238082" y="4388202"/>
            <a:ext cx="1346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Cathode 2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B2EEC5B-1479-4954-81BA-DA739E08ADBD}"/>
              </a:ext>
            </a:extLst>
          </p:cNvPr>
          <p:cNvSpPr txBox="1"/>
          <p:nvPr/>
        </p:nvSpPr>
        <p:spPr>
          <a:xfrm rot="16200000">
            <a:off x="2584989" y="4388202"/>
            <a:ext cx="1346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Cathode 1</a:t>
            </a:r>
          </a:p>
        </p:txBody>
      </p:sp>
    </p:spTree>
    <p:extLst>
      <p:ext uri="{BB962C8B-B14F-4D97-AF65-F5344CB8AC3E}">
        <p14:creationId xmlns:p14="http://schemas.microsoft.com/office/powerpoint/2010/main" val="26861114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2399433" y="-78240"/>
            <a:ext cx="10515600" cy="1325563"/>
          </a:xfrm>
        </p:spPr>
        <p:txBody>
          <a:bodyPr/>
          <a:lstStyle/>
          <a:p>
            <a:r>
              <a:rPr lang="fr-CH" dirty="0"/>
              <a:t>Usinage chimique: applications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401324" y="1046699"/>
            <a:ext cx="1724864" cy="2642178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91" t="19579" r="41087" b="17603"/>
          <a:stretch/>
        </p:blipFill>
        <p:spPr>
          <a:xfrm>
            <a:off x="10326848" y="4594566"/>
            <a:ext cx="1535185" cy="1516155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4"/>
          <a:srcRect l="38824"/>
          <a:stretch/>
        </p:blipFill>
        <p:spPr>
          <a:xfrm>
            <a:off x="8752921" y="3429000"/>
            <a:ext cx="1718088" cy="1865951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AE819A2A-024D-4514-9D71-6E066FAF86B5}"/>
              </a:ext>
            </a:extLst>
          </p:cNvPr>
          <p:cNvSpPr txBox="1"/>
          <p:nvPr/>
        </p:nvSpPr>
        <p:spPr>
          <a:xfrm>
            <a:off x="218149" y="1017669"/>
            <a:ext cx="8534772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sz="2400" b="1" dirty="0"/>
              <a:t>Les avantages</a:t>
            </a:r>
          </a:p>
          <a:p>
            <a:pPr marL="285750" indent="-285750">
              <a:buFontTx/>
              <a:buChar char="-"/>
            </a:pPr>
            <a:r>
              <a:rPr lang="fr-CH" sz="2400" dirty="0"/>
              <a:t>La précision (micrométrique)</a:t>
            </a:r>
          </a:p>
          <a:p>
            <a:pPr marL="285750" indent="-285750">
              <a:buFontTx/>
              <a:buChar char="-"/>
            </a:pPr>
            <a:r>
              <a:rPr lang="fr-CH" sz="2400" dirty="0"/>
              <a:t>Absence de déformation et de contraintes</a:t>
            </a:r>
          </a:p>
          <a:p>
            <a:pPr marL="285750" indent="-285750">
              <a:buFontTx/>
              <a:buChar char="-"/>
            </a:pPr>
            <a:r>
              <a:rPr lang="fr-CH" sz="2400" dirty="0"/>
              <a:t>Traitement des grandes séries</a:t>
            </a:r>
          </a:p>
          <a:p>
            <a:pPr marL="285750" indent="-285750">
              <a:buFontTx/>
              <a:buChar char="-"/>
            </a:pPr>
            <a:r>
              <a:rPr lang="fr-CH" sz="2400" dirty="0"/>
              <a:t>Coût</a:t>
            </a:r>
          </a:p>
          <a:p>
            <a:pPr marL="285750" indent="-285750">
              <a:buFontTx/>
              <a:buChar char="-"/>
            </a:pPr>
            <a:r>
              <a:rPr lang="fr-CH" sz="2400" dirty="0"/>
              <a:t>Adaptée pour la plupart des alliages industriels (aciers, Cu, Al, Ti)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4EE1976-C87C-4CCA-97EC-FA2BA9652761}"/>
              </a:ext>
            </a:extLst>
          </p:cNvPr>
          <p:cNvSpPr txBox="1"/>
          <p:nvPr/>
        </p:nvSpPr>
        <p:spPr>
          <a:xfrm>
            <a:off x="237818" y="3902212"/>
            <a:ext cx="620137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sz="2400" b="1" dirty="0"/>
              <a:t>Les exemples des produits</a:t>
            </a:r>
          </a:p>
          <a:p>
            <a:pPr marL="285750" indent="-285750">
              <a:buFontTx/>
              <a:buChar char="-"/>
            </a:pPr>
            <a:r>
              <a:rPr lang="fr-CH" sz="2400" dirty="0"/>
              <a:t>Horlogerie (roues, platines, décor)</a:t>
            </a:r>
          </a:p>
          <a:p>
            <a:pPr marL="285750" indent="-285750">
              <a:buFontTx/>
              <a:buChar char="-"/>
            </a:pPr>
            <a:r>
              <a:rPr lang="fr-CH" sz="2400" dirty="0"/>
              <a:t>Circuits imprimés (pistes en cuivre)</a:t>
            </a:r>
          </a:p>
          <a:p>
            <a:pPr marL="285750" indent="-285750">
              <a:buFontTx/>
              <a:buChar char="-"/>
            </a:pPr>
            <a:r>
              <a:rPr lang="fr-CH" sz="2400" dirty="0"/>
              <a:t>Divers </a:t>
            </a:r>
            <a:r>
              <a:rPr lang="fr-CH" sz="2400" dirty="0" err="1"/>
              <a:t>micro-composants</a:t>
            </a:r>
            <a:r>
              <a:rPr lang="fr-CH" sz="2400" dirty="0"/>
              <a:t> (p. ex. filtres à café)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7981676-F113-4C22-AA58-F79C95EE52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7233" y="5099185"/>
            <a:ext cx="2324547" cy="1565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3780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99638" y="-8959"/>
            <a:ext cx="10515600" cy="1325563"/>
          </a:xfrm>
        </p:spPr>
        <p:txBody>
          <a:bodyPr/>
          <a:lstStyle/>
          <a:p>
            <a:r>
              <a:rPr lang="fr-CH" dirty="0"/>
              <a:t>Le micro-usinage photochimique: étapes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157044" y="1191489"/>
            <a:ext cx="7622664" cy="20928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spcBef>
                <a:spcPts val="1200"/>
              </a:spcBef>
              <a:buAutoNum type="arabicPeriod"/>
            </a:pPr>
            <a:r>
              <a:rPr lang="fr-CH" sz="2000" dirty="0"/>
              <a:t>Préparation de surface: dégraissage, nettoyage</a:t>
            </a:r>
          </a:p>
          <a:p>
            <a:pPr marL="342900" indent="-342900">
              <a:spcBef>
                <a:spcPts val="1200"/>
              </a:spcBef>
              <a:buAutoNum type="arabicPeriod"/>
            </a:pPr>
            <a:r>
              <a:rPr lang="fr-CH" sz="2000" dirty="0"/>
              <a:t>Application d’une résine UV-sensible (</a:t>
            </a:r>
            <a:r>
              <a:rPr lang="fr-CH" sz="2000" dirty="0" err="1"/>
              <a:t>photorésist</a:t>
            </a:r>
            <a:r>
              <a:rPr lang="fr-CH" sz="2000" dirty="0"/>
              <a:t>) + séchage à 100°C</a:t>
            </a:r>
          </a:p>
          <a:p>
            <a:pPr marL="342900" indent="-342900">
              <a:spcBef>
                <a:spcPts val="1200"/>
              </a:spcBef>
              <a:buAutoNum type="arabicPeriod"/>
            </a:pPr>
            <a:r>
              <a:rPr lang="fr-CH" sz="2000" dirty="0"/>
              <a:t>Illumination UV de la résine à travers un </a:t>
            </a:r>
            <a:r>
              <a:rPr lang="fr-CH" sz="2000" b="1" dirty="0"/>
              <a:t>masque</a:t>
            </a:r>
            <a:r>
              <a:rPr lang="fr-CH" sz="2000" dirty="0"/>
              <a:t> (motif)</a:t>
            </a:r>
          </a:p>
          <a:p>
            <a:pPr marL="342900" indent="-342900">
              <a:spcBef>
                <a:spcPts val="1200"/>
              </a:spcBef>
              <a:buAutoNum type="arabicPeriod"/>
            </a:pPr>
            <a:r>
              <a:rPr lang="fr-CH" sz="2000" dirty="0"/>
              <a:t>Dissolution des parties non-illuminées de la résine (développement)</a:t>
            </a:r>
          </a:p>
          <a:p>
            <a:pPr marL="342900" indent="-342900">
              <a:buAutoNum type="arabicPeriod"/>
            </a:pPr>
            <a:endParaRPr lang="fr-CH" sz="2000" dirty="0"/>
          </a:p>
        </p:txBody>
      </p:sp>
      <p:grpSp>
        <p:nvGrpSpPr>
          <p:cNvPr id="6" name="Groupe 5"/>
          <p:cNvGrpSpPr/>
          <p:nvPr/>
        </p:nvGrpSpPr>
        <p:grpSpPr>
          <a:xfrm>
            <a:off x="17217" y="3788978"/>
            <a:ext cx="5170646" cy="941405"/>
            <a:chOff x="525757" y="2348880"/>
            <a:chExt cx="5170646" cy="941405"/>
          </a:xfrm>
        </p:grpSpPr>
        <p:grpSp>
          <p:nvGrpSpPr>
            <p:cNvPr id="7" name="Group 13"/>
            <p:cNvGrpSpPr>
              <a:grpSpLocks/>
            </p:cNvGrpSpPr>
            <p:nvPr/>
          </p:nvGrpSpPr>
          <p:grpSpPr bwMode="auto">
            <a:xfrm>
              <a:off x="840655" y="2348880"/>
              <a:ext cx="3632200" cy="609600"/>
              <a:chOff x="3312" y="3206"/>
              <a:chExt cx="2112" cy="384"/>
            </a:xfrm>
          </p:grpSpPr>
          <p:sp>
            <p:nvSpPr>
              <p:cNvPr id="9" name="Rectangle 16"/>
              <p:cNvSpPr>
                <a:spLocks noChangeArrowheads="1"/>
              </p:cNvSpPr>
              <p:nvPr/>
            </p:nvSpPr>
            <p:spPr bwMode="auto">
              <a:xfrm>
                <a:off x="3312" y="3302"/>
                <a:ext cx="2112" cy="288"/>
              </a:xfrm>
              <a:prstGeom prst="rect">
                <a:avLst/>
              </a:prstGeom>
              <a:solidFill>
                <a:srgbClr val="EAEAE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fr-CH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Substrat (Fe)</a:t>
                </a:r>
              </a:p>
            </p:txBody>
          </p:sp>
          <p:sp>
            <p:nvSpPr>
              <p:cNvPr id="10" name="Rectangle 19"/>
              <p:cNvSpPr>
                <a:spLocks noChangeArrowheads="1"/>
              </p:cNvSpPr>
              <p:nvPr/>
            </p:nvSpPr>
            <p:spPr bwMode="auto">
              <a:xfrm>
                <a:off x="3312" y="3206"/>
                <a:ext cx="2112" cy="96"/>
              </a:xfrm>
              <a:prstGeom prst="rect">
                <a:avLst/>
              </a:prstGeom>
              <a:solidFill>
                <a:srgbClr val="C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CH"/>
              </a:p>
            </p:txBody>
          </p:sp>
        </p:grpSp>
        <p:sp>
          <p:nvSpPr>
            <p:cNvPr id="8" name="Text Box 25"/>
            <p:cNvSpPr txBox="1">
              <a:spLocks noChangeArrowheads="1"/>
            </p:cNvSpPr>
            <p:nvPr/>
          </p:nvSpPr>
          <p:spPr bwMode="auto">
            <a:xfrm>
              <a:off x="525757" y="2951731"/>
              <a:ext cx="5170646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fr-CH" sz="1600" dirty="0">
                  <a:solidFill>
                    <a:schemeClr val="tx2"/>
                  </a:solidFill>
                </a:rPr>
                <a:t>2. Application </a:t>
              </a:r>
              <a:r>
                <a:rPr lang="fr-CH" sz="1600" dirty="0"/>
                <a:t>du </a:t>
              </a:r>
              <a:r>
                <a:rPr lang="fr-CH" sz="1600" dirty="0" err="1"/>
                <a:t>photoresist</a:t>
              </a:r>
              <a:r>
                <a:rPr lang="fr-CH" sz="1600" dirty="0"/>
                <a:t>  par la méthode «spin-</a:t>
              </a:r>
              <a:r>
                <a:rPr lang="fr-CH" sz="1600" dirty="0" err="1"/>
                <a:t>coating</a:t>
              </a:r>
              <a:r>
                <a:rPr lang="fr-CH" sz="1600" dirty="0"/>
                <a:t>»</a:t>
              </a:r>
              <a:endParaRPr lang="fr-FR" sz="1600" dirty="0"/>
            </a:p>
          </p:txBody>
        </p:sp>
      </p:grpSp>
      <p:grpSp>
        <p:nvGrpSpPr>
          <p:cNvPr id="11" name="Groupe 10"/>
          <p:cNvGrpSpPr/>
          <p:nvPr/>
        </p:nvGrpSpPr>
        <p:grpSpPr>
          <a:xfrm>
            <a:off x="2827587" y="4515949"/>
            <a:ext cx="3829851" cy="2007751"/>
            <a:chOff x="5054146" y="1263030"/>
            <a:chExt cx="3829851" cy="2007751"/>
          </a:xfrm>
        </p:grpSpPr>
        <p:grpSp>
          <p:nvGrpSpPr>
            <p:cNvPr id="12" name="Group 3"/>
            <p:cNvGrpSpPr>
              <a:grpSpLocks/>
            </p:cNvGrpSpPr>
            <p:nvPr/>
          </p:nvGrpSpPr>
          <p:grpSpPr bwMode="auto">
            <a:xfrm>
              <a:off x="5097016" y="1263030"/>
              <a:ext cx="3786981" cy="1085850"/>
              <a:chOff x="1200" y="2292"/>
              <a:chExt cx="2202" cy="684"/>
            </a:xfrm>
          </p:grpSpPr>
          <p:grpSp>
            <p:nvGrpSpPr>
              <p:cNvPr id="17" name="Group 4"/>
              <p:cNvGrpSpPr>
                <a:grpSpLocks/>
              </p:cNvGrpSpPr>
              <p:nvPr/>
            </p:nvGrpSpPr>
            <p:grpSpPr bwMode="auto">
              <a:xfrm>
                <a:off x="1200" y="2544"/>
                <a:ext cx="2112" cy="432"/>
                <a:chOff x="1200" y="2544"/>
                <a:chExt cx="2112" cy="432"/>
              </a:xfrm>
            </p:grpSpPr>
            <p:grpSp>
              <p:nvGrpSpPr>
                <p:cNvPr id="19" name="Group 5"/>
                <p:cNvGrpSpPr>
                  <a:grpSpLocks/>
                </p:cNvGrpSpPr>
                <p:nvPr/>
              </p:nvGrpSpPr>
              <p:grpSpPr bwMode="auto">
                <a:xfrm>
                  <a:off x="1200" y="2736"/>
                  <a:ext cx="2112" cy="48"/>
                  <a:chOff x="1200" y="2592"/>
                  <a:chExt cx="2112" cy="48"/>
                </a:xfrm>
              </p:grpSpPr>
              <p:sp>
                <p:nvSpPr>
                  <p:cNvPr id="41" name="Rectangle 6"/>
                  <p:cNvSpPr>
                    <a:spLocks noChangeArrowheads="1"/>
                  </p:cNvSpPr>
                  <p:nvPr/>
                </p:nvSpPr>
                <p:spPr bwMode="auto">
                  <a:xfrm>
                    <a:off x="1200" y="2592"/>
                    <a:ext cx="2112" cy="48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CH"/>
                  </a:p>
                </p:txBody>
              </p:sp>
              <p:sp>
                <p:nvSpPr>
                  <p:cNvPr id="42" name="Rectangle 7"/>
                  <p:cNvSpPr>
                    <a:spLocks noChangeArrowheads="1"/>
                  </p:cNvSpPr>
                  <p:nvPr/>
                </p:nvSpPr>
                <p:spPr bwMode="auto">
                  <a:xfrm>
                    <a:off x="1488" y="2592"/>
                    <a:ext cx="288" cy="48"/>
                  </a:xfrm>
                  <a:prstGeom prst="rect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CH"/>
                  </a:p>
                </p:txBody>
              </p:sp>
              <p:sp>
                <p:nvSpPr>
                  <p:cNvPr id="43" name="Rectangle 8"/>
                  <p:cNvSpPr>
                    <a:spLocks noChangeArrowheads="1"/>
                  </p:cNvSpPr>
                  <p:nvPr/>
                </p:nvSpPr>
                <p:spPr bwMode="auto">
                  <a:xfrm>
                    <a:off x="2160" y="2592"/>
                    <a:ext cx="192" cy="48"/>
                  </a:xfrm>
                  <a:prstGeom prst="rect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CH"/>
                  </a:p>
                </p:txBody>
              </p:sp>
              <p:sp>
                <p:nvSpPr>
                  <p:cNvPr id="44" name="Rectangle 9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2592"/>
                    <a:ext cx="288" cy="48"/>
                  </a:xfrm>
                  <a:prstGeom prst="rect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CH"/>
                  </a:p>
                </p:txBody>
              </p:sp>
            </p:grpSp>
            <p:grpSp>
              <p:nvGrpSpPr>
                <p:cNvPr id="20" name="Group 10"/>
                <p:cNvGrpSpPr>
                  <a:grpSpLocks/>
                </p:cNvGrpSpPr>
                <p:nvPr/>
              </p:nvGrpSpPr>
              <p:grpSpPr bwMode="auto">
                <a:xfrm>
                  <a:off x="1344" y="2544"/>
                  <a:ext cx="1824" cy="432"/>
                  <a:chOff x="1344" y="2544"/>
                  <a:chExt cx="1824" cy="432"/>
                </a:xfrm>
              </p:grpSpPr>
              <p:sp>
                <p:nvSpPr>
                  <p:cNvPr id="21" name="Line 11"/>
                  <p:cNvSpPr>
                    <a:spLocks noChangeShapeType="1"/>
                  </p:cNvSpPr>
                  <p:nvPr/>
                </p:nvSpPr>
                <p:spPr bwMode="auto">
                  <a:xfrm>
                    <a:off x="1344" y="2544"/>
                    <a:ext cx="0" cy="432"/>
                  </a:xfrm>
                  <a:prstGeom prst="line">
                    <a:avLst/>
                  </a:prstGeom>
                  <a:noFill/>
                  <a:ln w="9525">
                    <a:solidFill>
                      <a:srgbClr val="9966FF"/>
                    </a:solidFill>
                    <a:miter lim="800000"/>
                    <a:headEnd/>
                    <a:tailEnd type="triangle" w="med" len="med"/>
                  </a:ln>
                </p:spPr>
                <p:txBody>
                  <a:bodyPr wrap="none"/>
                  <a:lstStyle/>
                  <a:p>
                    <a:endParaRPr lang="fr-CH"/>
                  </a:p>
                </p:txBody>
              </p:sp>
              <p:sp>
                <p:nvSpPr>
                  <p:cNvPr id="22" name="Line 12"/>
                  <p:cNvSpPr>
                    <a:spLocks noChangeShapeType="1"/>
                  </p:cNvSpPr>
                  <p:nvPr/>
                </p:nvSpPr>
                <p:spPr bwMode="auto">
                  <a:xfrm>
                    <a:off x="1440" y="2544"/>
                    <a:ext cx="0" cy="432"/>
                  </a:xfrm>
                  <a:prstGeom prst="line">
                    <a:avLst/>
                  </a:prstGeom>
                  <a:noFill/>
                  <a:ln w="9525">
                    <a:solidFill>
                      <a:srgbClr val="9966FF"/>
                    </a:solidFill>
                    <a:miter lim="800000"/>
                    <a:headEnd/>
                    <a:tailEnd type="triangle" w="med" len="med"/>
                  </a:ln>
                </p:spPr>
                <p:txBody>
                  <a:bodyPr wrap="none"/>
                  <a:lstStyle/>
                  <a:p>
                    <a:endParaRPr lang="fr-CH"/>
                  </a:p>
                </p:txBody>
              </p:sp>
              <p:sp>
                <p:nvSpPr>
                  <p:cNvPr id="23" name="Line 13"/>
                  <p:cNvSpPr>
                    <a:spLocks noChangeShapeType="1"/>
                  </p:cNvSpPr>
                  <p:nvPr/>
                </p:nvSpPr>
                <p:spPr bwMode="auto">
                  <a:xfrm>
                    <a:off x="1536" y="2544"/>
                    <a:ext cx="0" cy="192"/>
                  </a:xfrm>
                  <a:prstGeom prst="line">
                    <a:avLst/>
                  </a:prstGeom>
                  <a:noFill/>
                  <a:ln w="9525">
                    <a:solidFill>
                      <a:srgbClr val="9966FF"/>
                    </a:solidFill>
                    <a:miter lim="800000"/>
                    <a:headEnd/>
                    <a:tailEnd type="triangle" w="med" len="med"/>
                  </a:ln>
                </p:spPr>
                <p:txBody>
                  <a:bodyPr wrap="none"/>
                  <a:lstStyle/>
                  <a:p>
                    <a:endParaRPr lang="fr-CH"/>
                  </a:p>
                </p:txBody>
              </p:sp>
              <p:sp>
                <p:nvSpPr>
                  <p:cNvPr id="24" name="Line 14"/>
                  <p:cNvSpPr>
                    <a:spLocks noChangeShapeType="1"/>
                  </p:cNvSpPr>
                  <p:nvPr/>
                </p:nvSpPr>
                <p:spPr bwMode="auto">
                  <a:xfrm>
                    <a:off x="1632" y="2544"/>
                    <a:ext cx="0" cy="192"/>
                  </a:xfrm>
                  <a:prstGeom prst="line">
                    <a:avLst/>
                  </a:prstGeom>
                  <a:noFill/>
                  <a:ln w="9525">
                    <a:solidFill>
                      <a:srgbClr val="9966FF"/>
                    </a:solidFill>
                    <a:miter lim="800000"/>
                    <a:headEnd/>
                    <a:tailEnd type="triangle" w="med" len="med"/>
                  </a:ln>
                </p:spPr>
                <p:txBody>
                  <a:bodyPr wrap="none"/>
                  <a:lstStyle/>
                  <a:p>
                    <a:endParaRPr lang="fr-CH"/>
                  </a:p>
                </p:txBody>
              </p:sp>
              <p:sp>
                <p:nvSpPr>
                  <p:cNvPr id="25" name="Line 15"/>
                  <p:cNvSpPr>
                    <a:spLocks noChangeShapeType="1"/>
                  </p:cNvSpPr>
                  <p:nvPr/>
                </p:nvSpPr>
                <p:spPr bwMode="auto">
                  <a:xfrm>
                    <a:off x="1728" y="2544"/>
                    <a:ext cx="0" cy="192"/>
                  </a:xfrm>
                  <a:prstGeom prst="line">
                    <a:avLst/>
                  </a:prstGeom>
                  <a:noFill/>
                  <a:ln w="9525">
                    <a:solidFill>
                      <a:srgbClr val="9966FF"/>
                    </a:solidFill>
                    <a:miter lim="800000"/>
                    <a:headEnd/>
                    <a:tailEnd type="triangle" w="med" len="med"/>
                  </a:ln>
                </p:spPr>
                <p:txBody>
                  <a:bodyPr wrap="none"/>
                  <a:lstStyle/>
                  <a:p>
                    <a:endParaRPr lang="fr-CH"/>
                  </a:p>
                </p:txBody>
              </p:sp>
              <p:sp>
                <p:nvSpPr>
                  <p:cNvPr id="26" name="Line 16"/>
                  <p:cNvSpPr>
                    <a:spLocks noChangeShapeType="1"/>
                  </p:cNvSpPr>
                  <p:nvPr/>
                </p:nvSpPr>
                <p:spPr bwMode="auto">
                  <a:xfrm>
                    <a:off x="1824" y="2544"/>
                    <a:ext cx="0" cy="432"/>
                  </a:xfrm>
                  <a:prstGeom prst="line">
                    <a:avLst/>
                  </a:prstGeom>
                  <a:noFill/>
                  <a:ln w="9525">
                    <a:solidFill>
                      <a:srgbClr val="9966FF"/>
                    </a:solidFill>
                    <a:miter lim="800000"/>
                    <a:headEnd/>
                    <a:tailEnd type="triangle" w="med" len="med"/>
                  </a:ln>
                </p:spPr>
                <p:txBody>
                  <a:bodyPr wrap="none"/>
                  <a:lstStyle/>
                  <a:p>
                    <a:endParaRPr lang="fr-CH"/>
                  </a:p>
                </p:txBody>
              </p:sp>
              <p:sp>
                <p:nvSpPr>
                  <p:cNvPr id="27" name="Line 17"/>
                  <p:cNvSpPr>
                    <a:spLocks noChangeShapeType="1"/>
                  </p:cNvSpPr>
                  <p:nvPr/>
                </p:nvSpPr>
                <p:spPr bwMode="auto">
                  <a:xfrm>
                    <a:off x="1920" y="2544"/>
                    <a:ext cx="0" cy="432"/>
                  </a:xfrm>
                  <a:prstGeom prst="line">
                    <a:avLst/>
                  </a:prstGeom>
                  <a:noFill/>
                  <a:ln w="9525">
                    <a:solidFill>
                      <a:srgbClr val="9966FF"/>
                    </a:solidFill>
                    <a:miter lim="800000"/>
                    <a:headEnd/>
                    <a:tailEnd type="triangle" w="med" len="med"/>
                  </a:ln>
                </p:spPr>
                <p:txBody>
                  <a:bodyPr wrap="none"/>
                  <a:lstStyle/>
                  <a:p>
                    <a:endParaRPr lang="fr-CH"/>
                  </a:p>
                </p:txBody>
              </p:sp>
              <p:sp>
                <p:nvSpPr>
                  <p:cNvPr id="28" name="Line 18"/>
                  <p:cNvSpPr>
                    <a:spLocks noChangeShapeType="1"/>
                  </p:cNvSpPr>
                  <p:nvPr/>
                </p:nvSpPr>
                <p:spPr bwMode="auto">
                  <a:xfrm>
                    <a:off x="2016" y="2544"/>
                    <a:ext cx="0" cy="432"/>
                  </a:xfrm>
                  <a:prstGeom prst="line">
                    <a:avLst/>
                  </a:prstGeom>
                  <a:noFill/>
                  <a:ln w="9525">
                    <a:solidFill>
                      <a:srgbClr val="9966FF"/>
                    </a:solidFill>
                    <a:miter lim="800000"/>
                    <a:headEnd/>
                    <a:tailEnd type="triangle" w="med" len="med"/>
                  </a:ln>
                </p:spPr>
                <p:txBody>
                  <a:bodyPr wrap="none"/>
                  <a:lstStyle/>
                  <a:p>
                    <a:endParaRPr lang="fr-CH"/>
                  </a:p>
                </p:txBody>
              </p:sp>
              <p:sp>
                <p:nvSpPr>
                  <p:cNvPr id="29" name="Line 19"/>
                  <p:cNvSpPr>
                    <a:spLocks noChangeShapeType="1"/>
                  </p:cNvSpPr>
                  <p:nvPr/>
                </p:nvSpPr>
                <p:spPr bwMode="auto">
                  <a:xfrm>
                    <a:off x="2112" y="2544"/>
                    <a:ext cx="0" cy="432"/>
                  </a:xfrm>
                  <a:prstGeom prst="line">
                    <a:avLst/>
                  </a:prstGeom>
                  <a:noFill/>
                  <a:ln w="9525">
                    <a:solidFill>
                      <a:srgbClr val="9966FF"/>
                    </a:solidFill>
                    <a:miter lim="800000"/>
                    <a:headEnd/>
                    <a:tailEnd type="triangle" w="med" len="med"/>
                  </a:ln>
                </p:spPr>
                <p:txBody>
                  <a:bodyPr wrap="none"/>
                  <a:lstStyle/>
                  <a:p>
                    <a:endParaRPr lang="fr-CH"/>
                  </a:p>
                </p:txBody>
              </p:sp>
              <p:sp>
                <p:nvSpPr>
                  <p:cNvPr id="30" name="Line 20"/>
                  <p:cNvSpPr>
                    <a:spLocks noChangeShapeType="1"/>
                  </p:cNvSpPr>
                  <p:nvPr/>
                </p:nvSpPr>
                <p:spPr bwMode="auto">
                  <a:xfrm>
                    <a:off x="2208" y="2544"/>
                    <a:ext cx="0" cy="192"/>
                  </a:xfrm>
                  <a:prstGeom prst="line">
                    <a:avLst/>
                  </a:prstGeom>
                  <a:noFill/>
                  <a:ln w="9525">
                    <a:solidFill>
                      <a:srgbClr val="9966FF"/>
                    </a:solidFill>
                    <a:miter lim="800000"/>
                    <a:headEnd/>
                    <a:tailEnd type="triangle" w="med" len="med"/>
                  </a:ln>
                </p:spPr>
                <p:txBody>
                  <a:bodyPr wrap="none"/>
                  <a:lstStyle/>
                  <a:p>
                    <a:endParaRPr lang="fr-CH"/>
                  </a:p>
                </p:txBody>
              </p:sp>
              <p:sp>
                <p:nvSpPr>
                  <p:cNvPr id="31" name="Line 21"/>
                  <p:cNvSpPr>
                    <a:spLocks noChangeShapeType="1"/>
                  </p:cNvSpPr>
                  <p:nvPr/>
                </p:nvSpPr>
                <p:spPr bwMode="auto">
                  <a:xfrm>
                    <a:off x="2304" y="2544"/>
                    <a:ext cx="0" cy="192"/>
                  </a:xfrm>
                  <a:prstGeom prst="line">
                    <a:avLst/>
                  </a:prstGeom>
                  <a:noFill/>
                  <a:ln w="9525">
                    <a:solidFill>
                      <a:srgbClr val="9966FF"/>
                    </a:solidFill>
                    <a:miter lim="800000"/>
                    <a:headEnd/>
                    <a:tailEnd type="triangle" w="med" len="med"/>
                  </a:ln>
                </p:spPr>
                <p:txBody>
                  <a:bodyPr wrap="none"/>
                  <a:lstStyle/>
                  <a:p>
                    <a:endParaRPr lang="fr-CH"/>
                  </a:p>
                </p:txBody>
              </p:sp>
              <p:sp>
                <p:nvSpPr>
                  <p:cNvPr id="32" name="Line 22"/>
                  <p:cNvSpPr>
                    <a:spLocks noChangeShapeType="1"/>
                  </p:cNvSpPr>
                  <p:nvPr/>
                </p:nvSpPr>
                <p:spPr bwMode="auto">
                  <a:xfrm>
                    <a:off x="2400" y="2544"/>
                    <a:ext cx="0" cy="432"/>
                  </a:xfrm>
                  <a:prstGeom prst="line">
                    <a:avLst/>
                  </a:prstGeom>
                  <a:noFill/>
                  <a:ln w="9525">
                    <a:solidFill>
                      <a:srgbClr val="9966FF"/>
                    </a:solidFill>
                    <a:miter lim="800000"/>
                    <a:headEnd/>
                    <a:tailEnd type="triangle" w="med" len="med"/>
                  </a:ln>
                </p:spPr>
                <p:txBody>
                  <a:bodyPr wrap="none"/>
                  <a:lstStyle/>
                  <a:p>
                    <a:endParaRPr lang="fr-CH"/>
                  </a:p>
                </p:txBody>
              </p:sp>
              <p:sp>
                <p:nvSpPr>
                  <p:cNvPr id="33" name="Line 23"/>
                  <p:cNvSpPr>
                    <a:spLocks noChangeShapeType="1"/>
                  </p:cNvSpPr>
                  <p:nvPr/>
                </p:nvSpPr>
                <p:spPr bwMode="auto">
                  <a:xfrm>
                    <a:off x="2496" y="2544"/>
                    <a:ext cx="0" cy="432"/>
                  </a:xfrm>
                  <a:prstGeom prst="line">
                    <a:avLst/>
                  </a:prstGeom>
                  <a:noFill/>
                  <a:ln w="9525">
                    <a:solidFill>
                      <a:srgbClr val="9966FF"/>
                    </a:solidFill>
                    <a:miter lim="800000"/>
                    <a:headEnd/>
                    <a:tailEnd type="triangle" w="med" len="med"/>
                  </a:ln>
                </p:spPr>
                <p:txBody>
                  <a:bodyPr wrap="none"/>
                  <a:lstStyle/>
                  <a:p>
                    <a:endParaRPr lang="fr-CH"/>
                  </a:p>
                </p:txBody>
              </p:sp>
              <p:sp>
                <p:nvSpPr>
                  <p:cNvPr id="34" name="Line 24"/>
                  <p:cNvSpPr>
                    <a:spLocks noChangeShapeType="1"/>
                  </p:cNvSpPr>
                  <p:nvPr/>
                </p:nvSpPr>
                <p:spPr bwMode="auto">
                  <a:xfrm>
                    <a:off x="2592" y="2544"/>
                    <a:ext cx="0" cy="432"/>
                  </a:xfrm>
                  <a:prstGeom prst="line">
                    <a:avLst/>
                  </a:prstGeom>
                  <a:noFill/>
                  <a:ln w="9525">
                    <a:solidFill>
                      <a:srgbClr val="9966FF"/>
                    </a:solidFill>
                    <a:miter lim="800000"/>
                    <a:headEnd/>
                    <a:tailEnd type="triangle" w="med" len="med"/>
                  </a:ln>
                </p:spPr>
                <p:txBody>
                  <a:bodyPr wrap="none"/>
                  <a:lstStyle/>
                  <a:p>
                    <a:endParaRPr lang="fr-CH"/>
                  </a:p>
                </p:txBody>
              </p:sp>
              <p:sp>
                <p:nvSpPr>
                  <p:cNvPr id="35" name="Line 25"/>
                  <p:cNvSpPr>
                    <a:spLocks noChangeShapeType="1"/>
                  </p:cNvSpPr>
                  <p:nvPr/>
                </p:nvSpPr>
                <p:spPr bwMode="auto">
                  <a:xfrm>
                    <a:off x="2688" y="2544"/>
                    <a:ext cx="0" cy="432"/>
                  </a:xfrm>
                  <a:prstGeom prst="line">
                    <a:avLst/>
                  </a:prstGeom>
                  <a:noFill/>
                  <a:ln w="9525">
                    <a:solidFill>
                      <a:srgbClr val="9966FF"/>
                    </a:solidFill>
                    <a:miter lim="800000"/>
                    <a:headEnd/>
                    <a:tailEnd type="triangle" w="med" len="med"/>
                  </a:ln>
                </p:spPr>
                <p:txBody>
                  <a:bodyPr wrap="none"/>
                  <a:lstStyle/>
                  <a:p>
                    <a:endParaRPr lang="fr-CH"/>
                  </a:p>
                </p:txBody>
              </p:sp>
              <p:sp>
                <p:nvSpPr>
                  <p:cNvPr id="36" name="Line 26"/>
                  <p:cNvSpPr>
                    <a:spLocks noChangeShapeType="1"/>
                  </p:cNvSpPr>
                  <p:nvPr/>
                </p:nvSpPr>
                <p:spPr bwMode="auto">
                  <a:xfrm>
                    <a:off x="2784" y="2544"/>
                    <a:ext cx="0" cy="192"/>
                  </a:xfrm>
                  <a:prstGeom prst="line">
                    <a:avLst/>
                  </a:prstGeom>
                  <a:noFill/>
                  <a:ln w="9525">
                    <a:solidFill>
                      <a:srgbClr val="9966FF"/>
                    </a:solidFill>
                    <a:miter lim="800000"/>
                    <a:headEnd/>
                    <a:tailEnd type="triangle" w="med" len="med"/>
                  </a:ln>
                </p:spPr>
                <p:txBody>
                  <a:bodyPr wrap="none"/>
                  <a:lstStyle/>
                  <a:p>
                    <a:endParaRPr lang="fr-CH"/>
                  </a:p>
                </p:txBody>
              </p:sp>
              <p:sp>
                <p:nvSpPr>
                  <p:cNvPr id="37" name="Line 27"/>
                  <p:cNvSpPr>
                    <a:spLocks noChangeShapeType="1"/>
                  </p:cNvSpPr>
                  <p:nvPr/>
                </p:nvSpPr>
                <p:spPr bwMode="auto">
                  <a:xfrm>
                    <a:off x="2880" y="2544"/>
                    <a:ext cx="0" cy="192"/>
                  </a:xfrm>
                  <a:prstGeom prst="line">
                    <a:avLst/>
                  </a:prstGeom>
                  <a:noFill/>
                  <a:ln w="9525">
                    <a:solidFill>
                      <a:srgbClr val="9966FF"/>
                    </a:solidFill>
                    <a:miter lim="800000"/>
                    <a:headEnd/>
                    <a:tailEnd type="triangle" w="med" len="med"/>
                  </a:ln>
                </p:spPr>
                <p:txBody>
                  <a:bodyPr wrap="none"/>
                  <a:lstStyle/>
                  <a:p>
                    <a:endParaRPr lang="fr-CH"/>
                  </a:p>
                </p:txBody>
              </p:sp>
              <p:sp>
                <p:nvSpPr>
                  <p:cNvPr id="38" name="Line 28"/>
                  <p:cNvSpPr>
                    <a:spLocks noChangeShapeType="1"/>
                  </p:cNvSpPr>
                  <p:nvPr/>
                </p:nvSpPr>
                <p:spPr bwMode="auto">
                  <a:xfrm>
                    <a:off x="2976" y="2544"/>
                    <a:ext cx="0" cy="192"/>
                  </a:xfrm>
                  <a:prstGeom prst="line">
                    <a:avLst/>
                  </a:prstGeom>
                  <a:noFill/>
                  <a:ln w="9525">
                    <a:solidFill>
                      <a:srgbClr val="9966FF"/>
                    </a:solidFill>
                    <a:miter lim="800000"/>
                    <a:headEnd/>
                    <a:tailEnd type="triangle" w="med" len="med"/>
                  </a:ln>
                </p:spPr>
                <p:txBody>
                  <a:bodyPr wrap="none"/>
                  <a:lstStyle/>
                  <a:p>
                    <a:endParaRPr lang="fr-CH"/>
                  </a:p>
                </p:txBody>
              </p:sp>
              <p:sp>
                <p:nvSpPr>
                  <p:cNvPr id="39" name="Line 29"/>
                  <p:cNvSpPr>
                    <a:spLocks noChangeShapeType="1"/>
                  </p:cNvSpPr>
                  <p:nvPr/>
                </p:nvSpPr>
                <p:spPr bwMode="auto">
                  <a:xfrm>
                    <a:off x="3072" y="2544"/>
                    <a:ext cx="0" cy="432"/>
                  </a:xfrm>
                  <a:prstGeom prst="line">
                    <a:avLst/>
                  </a:prstGeom>
                  <a:noFill/>
                  <a:ln w="9525">
                    <a:solidFill>
                      <a:srgbClr val="9966FF"/>
                    </a:solidFill>
                    <a:miter lim="800000"/>
                    <a:headEnd/>
                    <a:tailEnd type="triangle" w="med" len="med"/>
                  </a:ln>
                </p:spPr>
                <p:txBody>
                  <a:bodyPr wrap="none"/>
                  <a:lstStyle/>
                  <a:p>
                    <a:endParaRPr lang="fr-CH"/>
                  </a:p>
                </p:txBody>
              </p:sp>
              <p:sp>
                <p:nvSpPr>
                  <p:cNvPr id="40" name="Line 30"/>
                  <p:cNvSpPr>
                    <a:spLocks noChangeShapeType="1"/>
                  </p:cNvSpPr>
                  <p:nvPr/>
                </p:nvSpPr>
                <p:spPr bwMode="auto">
                  <a:xfrm>
                    <a:off x="3168" y="2544"/>
                    <a:ext cx="0" cy="432"/>
                  </a:xfrm>
                  <a:prstGeom prst="line">
                    <a:avLst/>
                  </a:prstGeom>
                  <a:noFill/>
                  <a:ln w="9525">
                    <a:solidFill>
                      <a:srgbClr val="9966FF"/>
                    </a:solidFill>
                    <a:miter lim="800000"/>
                    <a:headEnd/>
                    <a:tailEnd type="triangle" w="med" len="med"/>
                  </a:ln>
                </p:spPr>
                <p:txBody>
                  <a:bodyPr wrap="none"/>
                  <a:lstStyle/>
                  <a:p>
                    <a:endParaRPr lang="fr-CH"/>
                  </a:p>
                </p:txBody>
              </p:sp>
            </p:grpSp>
          </p:grpSp>
          <p:sp>
            <p:nvSpPr>
              <p:cNvPr id="18" name="Text Box 31"/>
              <p:cNvSpPr txBox="1">
                <a:spLocks noChangeArrowheads="1"/>
              </p:cNvSpPr>
              <p:nvPr/>
            </p:nvSpPr>
            <p:spPr bwMode="auto">
              <a:xfrm>
                <a:off x="3018" y="2292"/>
                <a:ext cx="384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fr-CH" sz="2400">
                    <a:solidFill>
                      <a:srgbClr val="9966FF"/>
                    </a:solidFill>
                    <a:latin typeface="Tahoma" pitchFamily="1" charset="0"/>
                  </a:rPr>
                  <a:t>UV</a:t>
                </a:r>
                <a:endParaRPr lang="fr-FR" sz="2400">
                  <a:solidFill>
                    <a:srgbClr val="9966FF"/>
                  </a:solidFill>
                  <a:latin typeface="Tahoma" pitchFamily="1" charset="0"/>
                </a:endParaRPr>
              </a:p>
            </p:txBody>
          </p:sp>
        </p:grpSp>
        <p:grpSp>
          <p:nvGrpSpPr>
            <p:cNvPr id="13" name="Group 34"/>
            <p:cNvGrpSpPr>
              <a:grpSpLocks/>
            </p:cNvGrpSpPr>
            <p:nvPr/>
          </p:nvGrpSpPr>
          <p:grpSpPr bwMode="auto">
            <a:xfrm>
              <a:off x="5097016" y="2346107"/>
              <a:ext cx="3632200" cy="606425"/>
              <a:chOff x="384" y="1728"/>
              <a:chExt cx="2112" cy="382"/>
            </a:xfrm>
          </p:grpSpPr>
          <p:sp>
            <p:nvSpPr>
              <p:cNvPr id="15" name="Rectangle 37"/>
              <p:cNvSpPr>
                <a:spLocks noChangeArrowheads="1"/>
              </p:cNvSpPr>
              <p:nvPr/>
            </p:nvSpPr>
            <p:spPr bwMode="auto">
              <a:xfrm>
                <a:off x="384" y="1822"/>
                <a:ext cx="2112" cy="288"/>
              </a:xfrm>
              <a:prstGeom prst="rect">
                <a:avLst/>
              </a:prstGeom>
              <a:solidFill>
                <a:srgbClr val="EAEAE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16" name="Rectangle 40"/>
              <p:cNvSpPr>
                <a:spLocks noChangeArrowheads="1"/>
              </p:cNvSpPr>
              <p:nvPr/>
            </p:nvSpPr>
            <p:spPr bwMode="auto">
              <a:xfrm>
                <a:off x="384" y="1728"/>
                <a:ext cx="2112" cy="96"/>
              </a:xfrm>
              <a:prstGeom prst="rect">
                <a:avLst/>
              </a:prstGeom>
              <a:solidFill>
                <a:srgbClr val="C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CH"/>
              </a:p>
            </p:txBody>
          </p:sp>
        </p:grpSp>
        <p:sp>
          <p:nvSpPr>
            <p:cNvPr id="14" name="Text Box 96"/>
            <p:cNvSpPr txBox="1">
              <a:spLocks noChangeArrowheads="1"/>
            </p:cNvSpPr>
            <p:nvPr/>
          </p:nvSpPr>
          <p:spPr bwMode="auto">
            <a:xfrm>
              <a:off x="5054146" y="2932227"/>
              <a:ext cx="2419445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fr-CH" sz="1600" dirty="0"/>
                <a:t>3. Illumination (exposition)</a:t>
              </a:r>
              <a:endParaRPr lang="fr-FR" sz="1600" dirty="0"/>
            </a:p>
          </p:txBody>
        </p:sp>
      </p:grpSp>
      <p:grpSp>
        <p:nvGrpSpPr>
          <p:cNvPr id="46" name="Groupe 45"/>
          <p:cNvGrpSpPr/>
          <p:nvPr/>
        </p:nvGrpSpPr>
        <p:grpSpPr>
          <a:xfrm>
            <a:off x="8079151" y="5675226"/>
            <a:ext cx="4080861" cy="948155"/>
            <a:chOff x="742950" y="4876808"/>
            <a:chExt cx="4080861" cy="948155"/>
          </a:xfrm>
        </p:grpSpPr>
        <p:grpSp>
          <p:nvGrpSpPr>
            <p:cNvPr id="47" name="Group 41"/>
            <p:cNvGrpSpPr>
              <a:grpSpLocks/>
            </p:cNvGrpSpPr>
            <p:nvPr/>
          </p:nvGrpSpPr>
          <p:grpSpPr bwMode="auto">
            <a:xfrm>
              <a:off x="742950" y="4876808"/>
              <a:ext cx="3632200" cy="609601"/>
              <a:chOff x="432" y="2976"/>
              <a:chExt cx="2112" cy="384"/>
            </a:xfrm>
          </p:grpSpPr>
          <p:grpSp>
            <p:nvGrpSpPr>
              <p:cNvPr id="49" name="Group 42"/>
              <p:cNvGrpSpPr>
                <a:grpSpLocks/>
              </p:cNvGrpSpPr>
              <p:nvPr/>
            </p:nvGrpSpPr>
            <p:grpSpPr bwMode="auto">
              <a:xfrm>
                <a:off x="432" y="2976"/>
                <a:ext cx="2112" cy="384"/>
                <a:chOff x="384" y="1728"/>
                <a:chExt cx="2112" cy="384"/>
              </a:xfrm>
            </p:grpSpPr>
            <p:sp>
              <p:nvSpPr>
                <p:cNvPr id="55" name="Rectangle 45"/>
                <p:cNvSpPr>
                  <a:spLocks noChangeArrowheads="1"/>
                </p:cNvSpPr>
                <p:nvPr/>
              </p:nvSpPr>
              <p:spPr bwMode="auto">
                <a:xfrm>
                  <a:off x="384" y="1824"/>
                  <a:ext cx="2112" cy="288"/>
                </a:xfrm>
                <a:prstGeom prst="rect">
                  <a:avLst/>
                </a:prstGeom>
                <a:solidFill>
                  <a:srgbClr val="EAEAE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CH"/>
                </a:p>
              </p:txBody>
            </p:sp>
            <p:sp>
              <p:nvSpPr>
                <p:cNvPr id="56" name="Rectangle 48"/>
                <p:cNvSpPr>
                  <a:spLocks noChangeArrowheads="1"/>
                </p:cNvSpPr>
                <p:nvPr/>
              </p:nvSpPr>
              <p:spPr bwMode="auto">
                <a:xfrm>
                  <a:off x="384" y="1728"/>
                  <a:ext cx="2112" cy="96"/>
                </a:xfrm>
                <a:prstGeom prst="rect">
                  <a:avLst/>
                </a:prstGeom>
                <a:solidFill>
                  <a:srgbClr val="C0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CH"/>
                </a:p>
              </p:txBody>
            </p:sp>
          </p:grpSp>
          <p:grpSp>
            <p:nvGrpSpPr>
              <p:cNvPr id="50" name="Group 49"/>
              <p:cNvGrpSpPr>
                <a:grpSpLocks/>
              </p:cNvGrpSpPr>
              <p:nvPr/>
            </p:nvGrpSpPr>
            <p:grpSpPr bwMode="auto">
              <a:xfrm>
                <a:off x="432" y="2976"/>
                <a:ext cx="2112" cy="96"/>
                <a:chOff x="1200" y="2880"/>
                <a:chExt cx="2112" cy="96"/>
              </a:xfrm>
            </p:grpSpPr>
            <p:sp>
              <p:nvSpPr>
                <p:cNvPr id="51" name="Rectangle 50"/>
                <p:cNvSpPr>
                  <a:spLocks noChangeArrowheads="1"/>
                </p:cNvSpPr>
                <p:nvPr/>
              </p:nvSpPr>
              <p:spPr bwMode="auto">
                <a:xfrm>
                  <a:off x="1200" y="2880"/>
                  <a:ext cx="288" cy="9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CH"/>
                </a:p>
              </p:txBody>
            </p:sp>
            <p:sp>
              <p:nvSpPr>
                <p:cNvPr id="52" name="Rectangle 51"/>
                <p:cNvSpPr>
                  <a:spLocks noChangeArrowheads="1"/>
                </p:cNvSpPr>
                <p:nvPr/>
              </p:nvSpPr>
              <p:spPr bwMode="auto">
                <a:xfrm>
                  <a:off x="1776" y="2880"/>
                  <a:ext cx="384" cy="9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CH"/>
                </a:p>
              </p:txBody>
            </p:sp>
            <p:sp>
              <p:nvSpPr>
                <p:cNvPr id="53" name="Rectangle 52"/>
                <p:cNvSpPr>
                  <a:spLocks noChangeArrowheads="1"/>
                </p:cNvSpPr>
                <p:nvPr/>
              </p:nvSpPr>
              <p:spPr bwMode="auto">
                <a:xfrm>
                  <a:off x="2352" y="2880"/>
                  <a:ext cx="384" cy="9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CH"/>
                </a:p>
              </p:txBody>
            </p:sp>
            <p:sp>
              <p:nvSpPr>
                <p:cNvPr id="54" name="Rectangle 53"/>
                <p:cNvSpPr>
                  <a:spLocks noChangeArrowheads="1"/>
                </p:cNvSpPr>
                <p:nvPr/>
              </p:nvSpPr>
              <p:spPr bwMode="auto">
                <a:xfrm>
                  <a:off x="3024" y="2880"/>
                  <a:ext cx="288" cy="9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CH"/>
                </a:p>
              </p:txBody>
            </p:sp>
          </p:grpSp>
        </p:grpSp>
        <p:sp>
          <p:nvSpPr>
            <p:cNvPr id="48" name="Text Box 97"/>
            <p:cNvSpPr txBox="1">
              <a:spLocks noChangeArrowheads="1"/>
            </p:cNvSpPr>
            <p:nvPr/>
          </p:nvSpPr>
          <p:spPr bwMode="auto">
            <a:xfrm>
              <a:off x="742950" y="5486409"/>
              <a:ext cx="4080861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fr-CH" sz="1600" dirty="0"/>
                <a:t>4. Développement du </a:t>
              </a:r>
              <a:r>
                <a:rPr lang="fr-CH" sz="1600" dirty="0" err="1"/>
                <a:t>photoresist</a:t>
              </a:r>
              <a:r>
                <a:rPr lang="fr-CH" sz="1600" dirty="0"/>
                <a:t> (dans </a:t>
              </a:r>
              <a:r>
                <a:rPr lang="fr-CH" sz="1600" dirty="0" err="1"/>
                <a:t>NaOH</a:t>
              </a:r>
              <a:r>
                <a:rPr lang="fr-CH" sz="1600" dirty="0"/>
                <a:t>)</a:t>
              </a:r>
              <a:endParaRPr lang="fr-FR" sz="1600" dirty="0"/>
            </a:p>
          </p:txBody>
        </p:sp>
      </p:grpSp>
      <p:sp>
        <p:nvSpPr>
          <p:cNvPr id="57" name="Rectangle 56"/>
          <p:cNvSpPr/>
          <p:nvPr/>
        </p:nvSpPr>
        <p:spPr>
          <a:xfrm>
            <a:off x="3943607" y="5599026"/>
            <a:ext cx="495300" cy="149225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8" name="Rectangle 57"/>
          <p:cNvSpPr/>
          <p:nvPr/>
        </p:nvSpPr>
        <p:spPr>
          <a:xfrm>
            <a:off x="4934206" y="5599026"/>
            <a:ext cx="495300" cy="149225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Rectangle 58"/>
          <p:cNvSpPr/>
          <p:nvPr/>
        </p:nvSpPr>
        <p:spPr>
          <a:xfrm>
            <a:off x="2870456" y="5599026"/>
            <a:ext cx="495300" cy="149225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0" name="Rectangle 59"/>
          <p:cNvSpPr/>
          <p:nvPr/>
        </p:nvSpPr>
        <p:spPr>
          <a:xfrm>
            <a:off x="5997038" y="5603231"/>
            <a:ext cx="495300" cy="149225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1" name="Image 6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6022" y="1752023"/>
            <a:ext cx="3044432" cy="304443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438941F-30A8-4ECB-8965-70C67D147E22}"/>
              </a:ext>
            </a:extLst>
          </p:cNvPr>
          <p:cNvSpPr txBox="1"/>
          <p:nvPr/>
        </p:nvSpPr>
        <p:spPr>
          <a:xfrm>
            <a:off x="8192391" y="1294822"/>
            <a:ext cx="36116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sz="1600" dirty="0"/>
              <a:t>Le masque pour l’usinage photochimique</a:t>
            </a:r>
          </a:p>
        </p:txBody>
      </p:sp>
      <p:cxnSp>
        <p:nvCxnSpPr>
          <p:cNvPr id="45" name="Connecteur droit avec flèche 44">
            <a:extLst>
              <a:ext uri="{FF2B5EF4-FFF2-40B4-BE49-F238E27FC236}">
                <a16:creationId xmlns:a16="http://schemas.microsoft.com/office/drawing/2014/main" id="{7A705185-77C3-4B53-ACCB-065EC11BCD26}"/>
              </a:ext>
            </a:extLst>
          </p:cNvPr>
          <p:cNvCxnSpPr>
            <a:cxnSpLocks/>
          </p:cNvCxnSpPr>
          <p:nvPr/>
        </p:nvCxnSpPr>
        <p:spPr>
          <a:xfrm>
            <a:off x="6435986" y="2319258"/>
            <a:ext cx="1890815" cy="259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0E7397DE-48E7-48A2-9FCD-F55873BD2ECD}"/>
              </a:ext>
            </a:extLst>
          </p:cNvPr>
          <p:cNvSpPr txBox="1"/>
          <p:nvPr/>
        </p:nvSpPr>
        <p:spPr>
          <a:xfrm>
            <a:off x="1542411" y="3491110"/>
            <a:ext cx="1227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Photoresist</a:t>
            </a: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DFEEA64B-CBE6-4FC3-A8A0-C903A6A5C0D0}"/>
              </a:ext>
            </a:extLst>
          </p:cNvPr>
          <p:cNvSpPr txBox="1"/>
          <p:nvPr/>
        </p:nvSpPr>
        <p:spPr>
          <a:xfrm>
            <a:off x="1776899" y="5036133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Masque</a:t>
            </a:r>
          </a:p>
        </p:txBody>
      </p:sp>
    </p:spTree>
    <p:extLst>
      <p:ext uri="{BB962C8B-B14F-4D97-AF65-F5344CB8AC3E}">
        <p14:creationId xmlns:p14="http://schemas.microsoft.com/office/powerpoint/2010/main" val="8319442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roupe 95"/>
          <p:cNvGrpSpPr/>
          <p:nvPr/>
        </p:nvGrpSpPr>
        <p:grpSpPr>
          <a:xfrm>
            <a:off x="464425" y="3503996"/>
            <a:ext cx="3796132" cy="946084"/>
            <a:chOff x="784729" y="2420888"/>
            <a:chExt cx="3796132" cy="946084"/>
          </a:xfrm>
        </p:grpSpPr>
        <p:sp>
          <p:nvSpPr>
            <p:cNvPr id="36" name="Text Box 97"/>
            <p:cNvSpPr txBox="1">
              <a:spLocks noChangeArrowheads="1"/>
            </p:cNvSpPr>
            <p:nvPr/>
          </p:nvSpPr>
          <p:spPr bwMode="auto">
            <a:xfrm>
              <a:off x="787643" y="3028418"/>
              <a:ext cx="3793218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fr-CH" sz="1600" dirty="0"/>
                <a:t> 5.Gravure chimique (projection des acides)</a:t>
              </a:r>
              <a:endParaRPr lang="fr-FR" sz="1600" dirty="0"/>
            </a:p>
          </p:txBody>
        </p:sp>
        <p:grpSp>
          <p:nvGrpSpPr>
            <p:cNvPr id="58" name="Groupe 57"/>
            <p:cNvGrpSpPr/>
            <p:nvPr/>
          </p:nvGrpSpPr>
          <p:grpSpPr>
            <a:xfrm>
              <a:off x="784729" y="2420888"/>
              <a:ext cx="3635114" cy="609601"/>
              <a:chOff x="784729" y="2420888"/>
              <a:chExt cx="3635114" cy="609601"/>
            </a:xfrm>
          </p:grpSpPr>
          <p:grpSp>
            <p:nvGrpSpPr>
              <p:cNvPr id="27" name="Group 41"/>
              <p:cNvGrpSpPr>
                <a:grpSpLocks/>
              </p:cNvGrpSpPr>
              <p:nvPr/>
            </p:nvGrpSpPr>
            <p:grpSpPr bwMode="auto">
              <a:xfrm>
                <a:off x="787643" y="2420888"/>
                <a:ext cx="3632200" cy="609601"/>
                <a:chOff x="432" y="2976"/>
                <a:chExt cx="2112" cy="384"/>
              </a:xfrm>
            </p:grpSpPr>
            <p:grpSp>
              <p:nvGrpSpPr>
                <p:cNvPr id="28" name="Group 42"/>
                <p:cNvGrpSpPr>
                  <a:grpSpLocks/>
                </p:cNvGrpSpPr>
                <p:nvPr/>
              </p:nvGrpSpPr>
              <p:grpSpPr bwMode="auto">
                <a:xfrm>
                  <a:off x="432" y="2976"/>
                  <a:ext cx="2112" cy="384"/>
                  <a:chOff x="384" y="1728"/>
                  <a:chExt cx="2112" cy="384"/>
                </a:xfrm>
              </p:grpSpPr>
              <p:sp>
                <p:nvSpPr>
                  <p:cNvPr id="34" name="Rectangle 45"/>
                  <p:cNvSpPr>
                    <a:spLocks noChangeArrowheads="1"/>
                  </p:cNvSpPr>
                  <p:nvPr/>
                </p:nvSpPr>
                <p:spPr bwMode="auto">
                  <a:xfrm>
                    <a:off x="384" y="1824"/>
                    <a:ext cx="2112" cy="288"/>
                  </a:xfrm>
                  <a:prstGeom prst="rect">
                    <a:avLst/>
                  </a:prstGeom>
                  <a:solidFill>
                    <a:srgbClr val="EAEAEA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CH"/>
                  </a:p>
                </p:txBody>
              </p:sp>
              <p:sp>
                <p:nvSpPr>
                  <p:cNvPr id="35" name="Rectangle 48"/>
                  <p:cNvSpPr>
                    <a:spLocks noChangeArrowheads="1"/>
                  </p:cNvSpPr>
                  <p:nvPr/>
                </p:nvSpPr>
                <p:spPr bwMode="auto">
                  <a:xfrm>
                    <a:off x="384" y="1728"/>
                    <a:ext cx="2112" cy="96"/>
                  </a:xfrm>
                  <a:prstGeom prst="rect">
                    <a:avLst/>
                  </a:prstGeom>
                  <a:solidFill>
                    <a:srgbClr val="C000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CH"/>
                  </a:p>
                </p:txBody>
              </p:sp>
            </p:grpSp>
            <p:grpSp>
              <p:nvGrpSpPr>
                <p:cNvPr id="29" name="Group 49"/>
                <p:cNvGrpSpPr>
                  <a:grpSpLocks/>
                </p:cNvGrpSpPr>
                <p:nvPr/>
              </p:nvGrpSpPr>
              <p:grpSpPr bwMode="auto">
                <a:xfrm>
                  <a:off x="432" y="2976"/>
                  <a:ext cx="2112" cy="96"/>
                  <a:chOff x="1200" y="2880"/>
                  <a:chExt cx="2112" cy="96"/>
                </a:xfrm>
              </p:grpSpPr>
              <p:sp>
                <p:nvSpPr>
                  <p:cNvPr id="30" name="Rectangle 50"/>
                  <p:cNvSpPr>
                    <a:spLocks noChangeArrowheads="1"/>
                  </p:cNvSpPr>
                  <p:nvPr/>
                </p:nvSpPr>
                <p:spPr bwMode="auto">
                  <a:xfrm>
                    <a:off x="1200" y="2880"/>
                    <a:ext cx="288" cy="96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CH"/>
                  </a:p>
                </p:txBody>
              </p:sp>
              <p:sp>
                <p:nvSpPr>
                  <p:cNvPr id="31" name="Rectangle 51"/>
                  <p:cNvSpPr>
                    <a:spLocks noChangeArrowheads="1"/>
                  </p:cNvSpPr>
                  <p:nvPr/>
                </p:nvSpPr>
                <p:spPr bwMode="auto">
                  <a:xfrm>
                    <a:off x="1776" y="2880"/>
                    <a:ext cx="384" cy="96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CH"/>
                  </a:p>
                </p:txBody>
              </p:sp>
              <p:sp>
                <p:nvSpPr>
                  <p:cNvPr id="32" name="Rectangle 52"/>
                  <p:cNvSpPr>
                    <a:spLocks noChangeArrowheads="1"/>
                  </p:cNvSpPr>
                  <p:nvPr/>
                </p:nvSpPr>
                <p:spPr bwMode="auto">
                  <a:xfrm>
                    <a:off x="2352" y="2880"/>
                    <a:ext cx="384" cy="96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CH"/>
                  </a:p>
                </p:txBody>
              </p:sp>
              <p:sp>
                <p:nvSpPr>
                  <p:cNvPr id="33" name="Rectangle 53"/>
                  <p:cNvSpPr>
                    <a:spLocks noChangeArrowheads="1"/>
                  </p:cNvSpPr>
                  <p:nvPr/>
                </p:nvSpPr>
                <p:spPr bwMode="auto">
                  <a:xfrm>
                    <a:off x="3024" y="2880"/>
                    <a:ext cx="288" cy="96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CH"/>
                  </a:p>
                </p:txBody>
              </p:sp>
            </p:grpSp>
          </p:grpSp>
          <p:sp>
            <p:nvSpPr>
              <p:cNvPr id="37" name="Rectangle 50"/>
              <p:cNvSpPr>
                <a:spLocks noChangeArrowheads="1"/>
              </p:cNvSpPr>
              <p:nvPr/>
            </p:nvSpPr>
            <p:spPr bwMode="auto">
              <a:xfrm>
                <a:off x="784729" y="2492896"/>
                <a:ext cx="495300" cy="152400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38" name="Rectangle 51"/>
              <p:cNvSpPr>
                <a:spLocks noChangeArrowheads="1"/>
              </p:cNvSpPr>
              <p:nvPr/>
            </p:nvSpPr>
            <p:spPr bwMode="auto">
              <a:xfrm>
                <a:off x="1777721" y="2492896"/>
                <a:ext cx="660400" cy="152400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39" name="Rectangle 52"/>
              <p:cNvSpPr>
                <a:spLocks noChangeArrowheads="1"/>
              </p:cNvSpPr>
              <p:nvPr/>
            </p:nvSpPr>
            <p:spPr bwMode="auto">
              <a:xfrm>
                <a:off x="2768321" y="2492896"/>
                <a:ext cx="660400" cy="152400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40" name="Rectangle 53"/>
              <p:cNvSpPr>
                <a:spLocks noChangeArrowheads="1"/>
              </p:cNvSpPr>
              <p:nvPr/>
            </p:nvSpPr>
            <p:spPr bwMode="auto">
              <a:xfrm>
                <a:off x="3924021" y="2492896"/>
                <a:ext cx="495300" cy="152400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CH"/>
              </a:p>
            </p:txBody>
          </p:sp>
        </p:grpSp>
      </p:grpSp>
      <p:grpSp>
        <p:nvGrpSpPr>
          <p:cNvPr id="94" name="Groupe 93"/>
          <p:cNvGrpSpPr/>
          <p:nvPr/>
        </p:nvGrpSpPr>
        <p:grpSpPr>
          <a:xfrm>
            <a:off x="1504824" y="5292349"/>
            <a:ext cx="3635114" cy="948155"/>
            <a:chOff x="780606" y="5085184"/>
            <a:chExt cx="3635114" cy="948155"/>
          </a:xfrm>
        </p:grpSpPr>
        <p:sp>
          <p:nvSpPr>
            <p:cNvPr id="26" name="Text Box 99"/>
            <p:cNvSpPr txBox="1">
              <a:spLocks noChangeArrowheads="1"/>
            </p:cNvSpPr>
            <p:nvPr/>
          </p:nvSpPr>
          <p:spPr bwMode="auto">
            <a:xfrm>
              <a:off x="780606" y="5694785"/>
              <a:ext cx="2386615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CH" sz="1600" dirty="0"/>
                <a:t>6. Stripping du </a:t>
              </a:r>
              <a:r>
                <a:rPr lang="fr-CH" sz="1600" dirty="0" err="1"/>
                <a:t>photoresist</a:t>
              </a:r>
              <a:endParaRPr lang="fr-FR" sz="1600" dirty="0"/>
            </a:p>
          </p:txBody>
        </p:sp>
        <p:grpSp>
          <p:nvGrpSpPr>
            <p:cNvPr id="59" name="Groupe 58"/>
            <p:cNvGrpSpPr/>
            <p:nvPr/>
          </p:nvGrpSpPr>
          <p:grpSpPr>
            <a:xfrm>
              <a:off x="780606" y="5085184"/>
              <a:ext cx="3635114" cy="609601"/>
              <a:chOff x="784729" y="2420888"/>
              <a:chExt cx="3635114" cy="609601"/>
            </a:xfrm>
          </p:grpSpPr>
          <p:grpSp>
            <p:nvGrpSpPr>
              <p:cNvPr id="60" name="Group 41"/>
              <p:cNvGrpSpPr>
                <a:grpSpLocks/>
              </p:cNvGrpSpPr>
              <p:nvPr/>
            </p:nvGrpSpPr>
            <p:grpSpPr bwMode="auto">
              <a:xfrm>
                <a:off x="787643" y="2420888"/>
                <a:ext cx="3632200" cy="609601"/>
                <a:chOff x="432" y="2976"/>
                <a:chExt cx="2112" cy="384"/>
              </a:xfrm>
            </p:grpSpPr>
            <p:sp>
              <p:nvSpPr>
                <p:cNvPr id="71" name="Rectangle 45"/>
                <p:cNvSpPr>
                  <a:spLocks noChangeArrowheads="1"/>
                </p:cNvSpPr>
                <p:nvPr/>
              </p:nvSpPr>
              <p:spPr bwMode="auto">
                <a:xfrm>
                  <a:off x="432" y="3072"/>
                  <a:ext cx="2112" cy="288"/>
                </a:xfrm>
                <a:prstGeom prst="rect">
                  <a:avLst/>
                </a:prstGeom>
                <a:solidFill>
                  <a:srgbClr val="EAEAE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CH"/>
                </a:p>
              </p:txBody>
            </p:sp>
            <p:grpSp>
              <p:nvGrpSpPr>
                <p:cNvPr id="66" name="Group 49"/>
                <p:cNvGrpSpPr>
                  <a:grpSpLocks/>
                </p:cNvGrpSpPr>
                <p:nvPr/>
              </p:nvGrpSpPr>
              <p:grpSpPr bwMode="auto">
                <a:xfrm>
                  <a:off x="432" y="2976"/>
                  <a:ext cx="2112" cy="96"/>
                  <a:chOff x="1200" y="2880"/>
                  <a:chExt cx="2112" cy="96"/>
                </a:xfrm>
              </p:grpSpPr>
              <p:sp>
                <p:nvSpPr>
                  <p:cNvPr id="67" name="Rectangle 50"/>
                  <p:cNvSpPr>
                    <a:spLocks noChangeArrowheads="1"/>
                  </p:cNvSpPr>
                  <p:nvPr/>
                </p:nvSpPr>
                <p:spPr bwMode="auto">
                  <a:xfrm>
                    <a:off x="1200" y="2880"/>
                    <a:ext cx="288" cy="96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CH"/>
                  </a:p>
                </p:txBody>
              </p:sp>
              <p:sp>
                <p:nvSpPr>
                  <p:cNvPr id="68" name="Rectangle 51"/>
                  <p:cNvSpPr>
                    <a:spLocks noChangeArrowheads="1"/>
                  </p:cNvSpPr>
                  <p:nvPr/>
                </p:nvSpPr>
                <p:spPr bwMode="auto">
                  <a:xfrm>
                    <a:off x="1776" y="2880"/>
                    <a:ext cx="384" cy="96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CH"/>
                  </a:p>
                </p:txBody>
              </p:sp>
              <p:sp>
                <p:nvSpPr>
                  <p:cNvPr id="69" name="Rectangle 52"/>
                  <p:cNvSpPr>
                    <a:spLocks noChangeArrowheads="1"/>
                  </p:cNvSpPr>
                  <p:nvPr/>
                </p:nvSpPr>
                <p:spPr bwMode="auto">
                  <a:xfrm>
                    <a:off x="2352" y="2880"/>
                    <a:ext cx="384" cy="96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CH"/>
                  </a:p>
                </p:txBody>
              </p:sp>
              <p:sp>
                <p:nvSpPr>
                  <p:cNvPr id="70" name="Rectangle 53"/>
                  <p:cNvSpPr>
                    <a:spLocks noChangeArrowheads="1"/>
                  </p:cNvSpPr>
                  <p:nvPr/>
                </p:nvSpPr>
                <p:spPr bwMode="auto">
                  <a:xfrm>
                    <a:off x="3024" y="2880"/>
                    <a:ext cx="288" cy="96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CH"/>
                  </a:p>
                </p:txBody>
              </p:sp>
            </p:grpSp>
          </p:grpSp>
          <p:sp>
            <p:nvSpPr>
              <p:cNvPr id="61" name="Rectangle 50"/>
              <p:cNvSpPr>
                <a:spLocks noChangeArrowheads="1"/>
              </p:cNvSpPr>
              <p:nvPr/>
            </p:nvSpPr>
            <p:spPr bwMode="auto">
              <a:xfrm>
                <a:off x="784729" y="2492896"/>
                <a:ext cx="495300" cy="152400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62" name="Rectangle 51"/>
              <p:cNvSpPr>
                <a:spLocks noChangeArrowheads="1"/>
              </p:cNvSpPr>
              <p:nvPr/>
            </p:nvSpPr>
            <p:spPr bwMode="auto">
              <a:xfrm>
                <a:off x="1777721" y="2492896"/>
                <a:ext cx="660400" cy="152400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63" name="Rectangle 52"/>
              <p:cNvSpPr>
                <a:spLocks noChangeArrowheads="1"/>
              </p:cNvSpPr>
              <p:nvPr/>
            </p:nvSpPr>
            <p:spPr bwMode="auto">
              <a:xfrm>
                <a:off x="2768321" y="2492896"/>
                <a:ext cx="660400" cy="152400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CH"/>
              </a:p>
            </p:txBody>
          </p:sp>
          <p:sp>
            <p:nvSpPr>
              <p:cNvPr id="64" name="Rectangle 53"/>
              <p:cNvSpPr>
                <a:spLocks noChangeArrowheads="1"/>
              </p:cNvSpPr>
              <p:nvPr/>
            </p:nvSpPr>
            <p:spPr bwMode="auto">
              <a:xfrm>
                <a:off x="3924021" y="2492896"/>
                <a:ext cx="495300" cy="152400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CH"/>
              </a:p>
            </p:txBody>
          </p:sp>
        </p:grpSp>
      </p:grpSp>
      <p:sp>
        <p:nvSpPr>
          <p:cNvPr id="2" name="ZoneTexte 1"/>
          <p:cNvSpPr txBox="1"/>
          <p:nvPr/>
        </p:nvSpPr>
        <p:spPr>
          <a:xfrm>
            <a:off x="19748" y="6488668"/>
            <a:ext cx="2346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hlinkClick r:id="rId2"/>
              </a:rPr>
              <a:t>Vidéo CMT-</a:t>
            </a:r>
            <a:r>
              <a:rPr lang="fr-FR" dirty="0" err="1">
                <a:hlinkClick r:id="rId2"/>
              </a:rPr>
              <a:t>Rickenbach</a:t>
            </a:r>
            <a:endParaRPr lang="fr-FR" dirty="0"/>
          </a:p>
        </p:txBody>
      </p:sp>
      <p:sp>
        <p:nvSpPr>
          <p:cNvPr id="72" name="ZoneTexte 71"/>
          <p:cNvSpPr txBox="1"/>
          <p:nvPr/>
        </p:nvSpPr>
        <p:spPr>
          <a:xfrm>
            <a:off x="335698" y="1739497"/>
            <a:ext cx="111654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fr-CH" sz="2000" dirty="0"/>
              <a:t>5. Gravure chimique (dissolution des parties du substrat exposées à l’UV, non protégées par le </a:t>
            </a:r>
            <a:r>
              <a:rPr lang="fr-CH" sz="2000" dirty="0" err="1"/>
              <a:t>photorésist</a:t>
            </a:r>
            <a:r>
              <a:rPr lang="fr-CH" sz="2000" dirty="0"/>
              <a:t>)</a:t>
            </a:r>
          </a:p>
          <a:p>
            <a:pPr marL="342900" indent="-342900">
              <a:buAutoNum type="arabicPeriod"/>
            </a:pPr>
            <a:endParaRPr lang="fr-CH" sz="2000" dirty="0"/>
          </a:p>
        </p:txBody>
      </p:sp>
      <p:cxnSp>
        <p:nvCxnSpPr>
          <p:cNvPr id="82" name="Connecteur droit avec flèche 81"/>
          <p:cNvCxnSpPr>
            <a:cxnSpLocks/>
            <a:endCxn id="40" idx="2"/>
          </p:cNvCxnSpPr>
          <p:nvPr/>
        </p:nvCxnSpPr>
        <p:spPr>
          <a:xfrm>
            <a:off x="3478930" y="2894395"/>
            <a:ext cx="372437" cy="834009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Connecteur droit avec flèche 82"/>
          <p:cNvCxnSpPr>
            <a:cxnSpLocks/>
          </p:cNvCxnSpPr>
          <p:nvPr/>
        </p:nvCxnSpPr>
        <p:spPr>
          <a:xfrm>
            <a:off x="2625817" y="2918130"/>
            <a:ext cx="132503" cy="836602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Connecteur droit avec flèche 83"/>
          <p:cNvCxnSpPr>
            <a:cxnSpLocks/>
          </p:cNvCxnSpPr>
          <p:nvPr/>
        </p:nvCxnSpPr>
        <p:spPr>
          <a:xfrm>
            <a:off x="3048836" y="2953201"/>
            <a:ext cx="315149" cy="550795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necteur droit avec flèche 90"/>
          <p:cNvCxnSpPr>
            <a:cxnSpLocks/>
          </p:cNvCxnSpPr>
          <p:nvPr/>
        </p:nvCxnSpPr>
        <p:spPr>
          <a:xfrm flipH="1">
            <a:off x="1643938" y="2923486"/>
            <a:ext cx="101693" cy="802169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necteur droit avec flèche 97"/>
          <p:cNvCxnSpPr>
            <a:cxnSpLocks/>
            <a:endCxn id="35" idx="0"/>
          </p:cNvCxnSpPr>
          <p:nvPr/>
        </p:nvCxnSpPr>
        <p:spPr>
          <a:xfrm>
            <a:off x="2217255" y="2943341"/>
            <a:ext cx="66184" cy="560655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Connecteur droit avec flèche 99"/>
          <p:cNvCxnSpPr>
            <a:cxnSpLocks/>
          </p:cNvCxnSpPr>
          <p:nvPr/>
        </p:nvCxnSpPr>
        <p:spPr>
          <a:xfrm flipH="1">
            <a:off x="729843" y="2869720"/>
            <a:ext cx="774287" cy="858684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4704433" y="2660977"/>
            <a:ext cx="7047299" cy="12003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CH" dirty="0">
                <a:solidFill>
                  <a:srgbClr val="000000"/>
                </a:solidFill>
                <a:latin typeface="Times New Roman" panose="02020603050405020304" pitchFamily="18" charset="0"/>
              </a:rPr>
              <a:t>Exemples: pour la </a:t>
            </a:r>
            <a:r>
              <a:rPr lang="fr-CH" i="1" dirty="0">
                <a:solidFill>
                  <a:srgbClr val="000000"/>
                </a:solidFill>
                <a:latin typeface="Times New Roman" panose="02020603050405020304" pitchFamily="18" charset="0"/>
              </a:rPr>
              <a:t>gravure des aciers (Fe): </a:t>
            </a:r>
            <a:endParaRPr lang="fr-CH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fr-CH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fr-CH" dirty="0">
                <a:solidFill>
                  <a:srgbClr val="000000"/>
                </a:solidFill>
                <a:latin typeface="Times New Roman" panose="02020603050405020304" pitchFamily="18" charset="0"/>
              </a:rPr>
              <a:t>Fe + 2 FeCl</a:t>
            </a:r>
            <a:r>
              <a:rPr lang="fr-CH" sz="1100" dirty="0">
                <a:solidFill>
                  <a:srgbClr val="000000"/>
                </a:solidFill>
                <a:latin typeface="Times New Roman" panose="02020603050405020304" pitchFamily="18" charset="0"/>
              </a:rPr>
              <a:t>3 </a:t>
            </a:r>
            <a:r>
              <a:rPr lang="fr-CH" dirty="0">
                <a:solidFill>
                  <a:srgbClr val="000000"/>
                </a:solidFill>
                <a:latin typeface="Wingdings" panose="05000000000000000000" pitchFamily="2" charset="2"/>
              </a:rPr>
              <a:t> </a:t>
            </a:r>
            <a:r>
              <a:rPr lang="fr-CH" dirty="0">
                <a:solidFill>
                  <a:srgbClr val="000000"/>
                </a:solidFill>
                <a:latin typeface="Times New Roman" panose="02020603050405020304" pitchFamily="18" charset="0"/>
              </a:rPr>
              <a:t>3 FeCl</a:t>
            </a:r>
            <a:r>
              <a:rPr lang="fr-CH" sz="1100" dirty="0">
                <a:solidFill>
                  <a:srgbClr val="000000"/>
                </a:solidFill>
                <a:latin typeface="Times New Roman" panose="02020603050405020304" pitchFamily="18" charset="0"/>
              </a:rPr>
              <a:t>2 </a:t>
            </a:r>
          </a:p>
          <a:p>
            <a:r>
              <a:rPr lang="fr-CH" dirty="0">
                <a:solidFill>
                  <a:srgbClr val="000000"/>
                </a:solidFill>
                <a:latin typeface="Times New Roman" panose="02020603050405020304" pitchFamily="18" charset="0"/>
              </a:rPr>
              <a:t>On constate qu'avec du chlorure ferrique (FeCl</a:t>
            </a:r>
            <a:r>
              <a:rPr lang="fr-CH" sz="1100" dirty="0">
                <a:solidFill>
                  <a:srgbClr val="000000"/>
                </a:solidFill>
                <a:latin typeface="Times New Roman" panose="02020603050405020304" pitchFamily="18" charset="0"/>
              </a:rPr>
              <a:t>3</a:t>
            </a:r>
            <a:r>
              <a:rPr lang="fr-CH" dirty="0">
                <a:solidFill>
                  <a:srgbClr val="000000"/>
                </a:solidFill>
                <a:latin typeface="Times New Roman" panose="02020603050405020304" pitchFamily="18" charset="0"/>
              </a:rPr>
              <a:t>), le fer va se dissoudre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611357" y="3771174"/>
            <a:ext cx="13837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H" dirty="0">
                <a:solidFill>
                  <a:srgbClr val="000000"/>
                </a:solidFill>
                <a:latin typeface="Times New Roman" panose="02020603050405020304" pitchFamily="18" charset="0"/>
              </a:rPr>
              <a:t>Substrat (Fe)</a:t>
            </a:r>
            <a:endParaRPr lang="fr-FR" dirty="0"/>
          </a:p>
        </p:txBody>
      </p:sp>
      <p:sp>
        <p:nvSpPr>
          <p:cNvPr id="14" name="Rectangle 13"/>
          <p:cNvSpPr/>
          <p:nvPr/>
        </p:nvSpPr>
        <p:spPr>
          <a:xfrm>
            <a:off x="1504824" y="2533813"/>
            <a:ext cx="15440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H" dirty="0">
                <a:solidFill>
                  <a:srgbClr val="000000"/>
                </a:solidFill>
                <a:latin typeface="Times New Roman" panose="02020603050405020304" pitchFamily="18" charset="0"/>
              </a:rPr>
              <a:t>Solution FeCl</a:t>
            </a:r>
            <a:r>
              <a:rPr lang="fr-CH" sz="1100" dirty="0">
                <a:solidFill>
                  <a:srgbClr val="000000"/>
                </a:solidFill>
                <a:latin typeface="Times New Roman" panose="02020603050405020304" pitchFamily="18" charset="0"/>
              </a:rPr>
              <a:t>3</a:t>
            </a:r>
            <a:endParaRPr lang="fr-FR" dirty="0"/>
          </a:p>
        </p:txBody>
      </p:sp>
      <p:sp>
        <p:nvSpPr>
          <p:cNvPr id="101" name="ZoneTexte 100"/>
          <p:cNvSpPr txBox="1"/>
          <p:nvPr/>
        </p:nvSpPr>
        <p:spPr>
          <a:xfrm>
            <a:off x="335698" y="4796244"/>
            <a:ext cx="8395760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fr-CH" sz="2000" dirty="0"/>
              <a:t>6. «Stripping» (dissolution du </a:t>
            </a:r>
            <a:r>
              <a:rPr lang="fr-CH" sz="2000" dirty="0" err="1"/>
              <a:t>photorésist</a:t>
            </a:r>
            <a:r>
              <a:rPr lang="fr-CH" sz="2000" dirty="0"/>
              <a:t>)  avec une solution chimique spéciale</a:t>
            </a:r>
            <a:endParaRPr lang="fr-FR" sz="2000" dirty="0"/>
          </a:p>
          <a:p>
            <a:pPr>
              <a:spcBef>
                <a:spcPts val="1200"/>
              </a:spcBef>
            </a:pPr>
            <a:endParaRPr lang="fr-CH" sz="2000" dirty="0"/>
          </a:p>
          <a:p>
            <a:pPr marL="342900" indent="-342900">
              <a:buAutoNum type="arabicPeriod"/>
            </a:pPr>
            <a:endParaRPr lang="fr-CH" sz="2000" dirty="0"/>
          </a:p>
        </p:txBody>
      </p:sp>
      <p:sp>
        <p:nvSpPr>
          <p:cNvPr id="15" name="Rectangle 14"/>
          <p:cNvSpPr/>
          <p:nvPr/>
        </p:nvSpPr>
        <p:spPr>
          <a:xfrm>
            <a:off x="1383195" y="186609"/>
            <a:ext cx="949458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H" sz="4400" dirty="0">
                <a:latin typeface="+mj-lt"/>
                <a:ea typeface="+mj-ea"/>
                <a:cs typeface="+mj-cs"/>
              </a:rPr>
              <a:t>Le micro-usinage photochimique: étapes</a:t>
            </a:r>
            <a:endParaRPr lang="fr-FR" sz="4400" dirty="0">
              <a:latin typeface="+mj-lt"/>
              <a:ea typeface="+mj-ea"/>
              <a:cs typeface="+mj-cs"/>
            </a:endParaRPr>
          </a:p>
        </p:txBody>
      </p:sp>
      <p:cxnSp>
        <p:nvCxnSpPr>
          <p:cNvPr id="52" name="Connecteur droit avec flèche 51">
            <a:extLst>
              <a:ext uri="{FF2B5EF4-FFF2-40B4-BE49-F238E27FC236}">
                <a16:creationId xmlns:a16="http://schemas.microsoft.com/office/drawing/2014/main" id="{0378C7ED-8B54-416A-9E30-702A822E3DD7}"/>
              </a:ext>
            </a:extLst>
          </p:cNvPr>
          <p:cNvCxnSpPr>
            <a:cxnSpLocks/>
          </p:cNvCxnSpPr>
          <p:nvPr/>
        </p:nvCxnSpPr>
        <p:spPr>
          <a:xfrm>
            <a:off x="2803095" y="2894395"/>
            <a:ext cx="191974" cy="860337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avec flèche 53">
            <a:extLst>
              <a:ext uri="{FF2B5EF4-FFF2-40B4-BE49-F238E27FC236}">
                <a16:creationId xmlns:a16="http://schemas.microsoft.com/office/drawing/2014/main" id="{E5B1A157-739C-4381-917A-B0A2E622FFCA}"/>
              </a:ext>
            </a:extLst>
          </p:cNvPr>
          <p:cNvCxnSpPr>
            <a:cxnSpLocks/>
          </p:cNvCxnSpPr>
          <p:nvPr/>
        </p:nvCxnSpPr>
        <p:spPr>
          <a:xfrm flipH="1">
            <a:off x="1849433" y="2929144"/>
            <a:ext cx="83387" cy="797189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87277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3720" y="1528028"/>
            <a:ext cx="4014787" cy="4886081"/>
          </a:xfrm>
          <a:prstGeom prst="rect">
            <a:avLst/>
          </a:prstGeom>
        </p:spPr>
      </p:pic>
      <p:sp>
        <p:nvSpPr>
          <p:cNvPr id="3" name="Titre 1"/>
          <p:cNvSpPr txBox="1">
            <a:spLocks/>
          </p:cNvSpPr>
          <p:nvPr/>
        </p:nvSpPr>
        <p:spPr>
          <a:xfrm>
            <a:off x="1475696" y="203011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H" dirty="0"/>
              <a:t>Défauts générés par l’usinage chimique</a:t>
            </a:r>
          </a:p>
        </p:txBody>
      </p:sp>
    </p:spTree>
    <p:extLst>
      <p:ext uri="{BB962C8B-B14F-4D97-AF65-F5344CB8AC3E}">
        <p14:creationId xmlns:p14="http://schemas.microsoft.com/office/powerpoint/2010/main" val="6272780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AB99C2-DDCA-4DB7-833E-A7B538DA0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0"/>
            <a:ext cx="12090400" cy="1325563"/>
          </a:xfrm>
        </p:spPr>
        <p:txBody>
          <a:bodyPr/>
          <a:lstStyle/>
          <a:p>
            <a:r>
              <a:rPr lang="en-US" dirty="0"/>
              <a:t>Gravure </a:t>
            </a:r>
            <a:r>
              <a:rPr lang="en-US" dirty="0" err="1"/>
              <a:t>chimique</a:t>
            </a:r>
            <a:r>
              <a:rPr lang="en-US" dirty="0"/>
              <a:t> </a:t>
            </a:r>
            <a:r>
              <a:rPr lang="en-US" dirty="0" err="1"/>
              <a:t>sèche</a:t>
            </a:r>
            <a:r>
              <a:rPr lang="en-US" dirty="0"/>
              <a:t> (Reactive Ion Etching, RIE)</a:t>
            </a:r>
          </a:p>
        </p:txBody>
      </p:sp>
      <p:pic>
        <p:nvPicPr>
          <p:cNvPr id="4098" name="Picture 2" descr="Afficher l’image source">
            <a:extLst>
              <a:ext uri="{FF2B5EF4-FFF2-40B4-BE49-F238E27FC236}">
                <a16:creationId xmlns:a16="http://schemas.microsoft.com/office/drawing/2014/main" id="{86D889E4-B482-49C7-BA55-409AFA1654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7490" y="1142999"/>
            <a:ext cx="3781425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Afficher l’image source">
            <a:extLst>
              <a:ext uri="{FF2B5EF4-FFF2-40B4-BE49-F238E27FC236}">
                <a16:creationId xmlns:a16="http://schemas.microsoft.com/office/drawing/2014/main" id="{268548C0-C3B4-4A2F-8B0A-A7BF604034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4363" y="3581402"/>
            <a:ext cx="4262773" cy="3197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2C57C166-A414-4803-A433-5FDFBB8227F6}"/>
              </a:ext>
            </a:extLst>
          </p:cNvPr>
          <p:cNvGrpSpPr/>
          <p:nvPr/>
        </p:nvGrpSpPr>
        <p:grpSpPr>
          <a:xfrm>
            <a:off x="502514" y="1142999"/>
            <a:ext cx="6018359" cy="5274933"/>
            <a:chOff x="502514" y="1678058"/>
            <a:chExt cx="5292437" cy="4739874"/>
          </a:xfrm>
        </p:grpSpPr>
        <p:pic>
          <p:nvPicPr>
            <p:cNvPr id="4100" name="Picture 4" descr="Afficher l’image source">
              <a:extLst>
                <a:ext uri="{FF2B5EF4-FFF2-40B4-BE49-F238E27FC236}">
                  <a16:creationId xmlns:a16="http://schemas.microsoft.com/office/drawing/2014/main" id="{572E819F-F292-492D-89FC-7BB95745B42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335"/>
            <a:stretch/>
          </p:blipFill>
          <p:spPr bwMode="auto">
            <a:xfrm>
              <a:off x="502514" y="1782040"/>
              <a:ext cx="5292437" cy="4635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1110DBDB-36D1-4600-8106-6B7922E68649}"/>
                </a:ext>
              </a:extLst>
            </p:cNvPr>
            <p:cNvSpPr txBox="1"/>
            <p:nvPr/>
          </p:nvSpPr>
          <p:spPr>
            <a:xfrm>
              <a:off x="3409750" y="4585819"/>
              <a:ext cx="753037" cy="2489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Substrat</a:t>
              </a:r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Si</a:t>
              </a: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17A6CA0C-C813-49AD-93F4-350E03B1E1F5}"/>
                </a:ext>
              </a:extLst>
            </p:cNvPr>
            <p:cNvSpPr txBox="1"/>
            <p:nvPr/>
          </p:nvSpPr>
          <p:spPr>
            <a:xfrm>
              <a:off x="4276436" y="3915320"/>
              <a:ext cx="10679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Ions </a:t>
              </a:r>
              <a:r>
                <a:rPr lang="en-US" dirty="0" err="1"/>
                <a:t>CFx</a:t>
              </a:r>
              <a:r>
                <a:rPr lang="en-US" baseline="30000" dirty="0"/>
                <a:t>+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43F3EAEB-617E-4B9B-AEF2-ABF12759496B}"/>
                </a:ext>
              </a:extLst>
            </p:cNvPr>
            <p:cNvSpPr txBox="1"/>
            <p:nvPr/>
          </p:nvSpPr>
          <p:spPr>
            <a:xfrm>
              <a:off x="4162787" y="1678058"/>
              <a:ext cx="7248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 (CF4)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793C26BA-5C29-861A-2ABC-83803C03480B}"/>
              </a:ext>
            </a:extLst>
          </p:cNvPr>
          <p:cNvSpPr txBox="1"/>
          <p:nvPr/>
        </p:nvSpPr>
        <p:spPr>
          <a:xfrm>
            <a:off x="7696150" y="2693790"/>
            <a:ext cx="8563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Substrat</a:t>
            </a:r>
            <a:r>
              <a:rPr lang="en-US" sz="12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Si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3C2034C-EC98-1F81-4CE9-F378D54E6349}"/>
              </a:ext>
            </a:extLst>
          </p:cNvPr>
          <p:cNvSpPr txBox="1"/>
          <p:nvPr/>
        </p:nvSpPr>
        <p:spPr>
          <a:xfrm>
            <a:off x="9849879" y="2693789"/>
            <a:ext cx="8563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Substrat</a:t>
            </a:r>
            <a:r>
              <a:rPr lang="en-US" sz="12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Si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B2D89F2-B850-297B-2A22-C123FF22466A}"/>
              </a:ext>
            </a:extLst>
          </p:cNvPr>
          <p:cNvSpPr txBox="1"/>
          <p:nvPr/>
        </p:nvSpPr>
        <p:spPr>
          <a:xfrm>
            <a:off x="8814708" y="1630366"/>
            <a:ext cx="8563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Substrat</a:t>
            </a:r>
            <a:r>
              <a:rPr lang="en-US" sz="12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Si</a:t>
            </a:r>
          </a:p>
        </p:txBody>
      </p:sp>
    </p:spTree>
    <p:extLst>
      <p:ext uri="{BB962C8B-B14F-4D97-AF65-F5344CB8AC3E}">
        <p14:creationId xmlns:p14="http://schemas.microsoft.com/office/powerpoint/2010/main" val="14348699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1722765"/>
              </p:ext>
            </p:extLst>
          </p:nvPr>
        </p:nvGraphicFramePr>
        <p:xfrm>
          <a:off x="418715" y="372534"/>
          <a:ext cx="10938932" cy="6252944"/>
        </p:xfrm>
        <a:graphic>
          <a:graphicData uri="http://schemas.openxmlformats.org/drawingml/2006/table">
            <a:tbl>
              <a:tblPr/>
              <a:tblGrid>
                <a:gridCol w="23122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011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255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59542">
                <a:tc>
                  <a:txBody>
                    <a:bodyPr/>
                    <a:lstStyle/>
                    <a:p>
                      <a:r>
                        <a:rPr lang="fr-CH" sz="1200" b="1" dirty="0"/>
                        <a:t>Matériau à graver</a:t>
                      </a:r>
                    </a:p>
                  </a:txBody>
                  <a:tcPr marL="4619" marR="4619" marT="4619" marB="4619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CH" sz="1200" b="1" dirty="0"/>
                        <a:t>Gravure humide</a:t>
                      </a:r>
                    </a:p>
                  </a:txBody>
                  <a:tcPr marL="4619" marR="4619" marT="4619" marB="46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CH" sz="1200" b="1" dirty="0"/>
                        <a:t>Gravure sèche </a:t>
                      </a:r>
                      <a:r>
                        <a:rPr lang="fr-CH" sz="1200" b="1"/>
                        <a:t>(gravure plasma</a:t>
                      </a:r>
                      <a:r>
                        <a:rPr lang="fr-CH" sz="1200" b="1" dirty="0"/>
                        <a:t>)</a:t>
                      </a:r>
                    </a:p>
                  </a:txBody>
                  <a:tcPr marL="4619" marR="4619" marT="4619" marB="46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1212">
                <a:tc>
                  <a:txBody>
                    <a:bodyPr/>
                    <a:lstStyle/>
                    <a:p>
                      <a:r>
                        <a:rPr lang="fr-CH" sz="1200" dirty="0">
                          <a:hlinkClick r:id="rId2" tooltip="Aluminium"/>
                        </a:rPr>
                        <a:t>Aluminium</a:t>
                      </a:r>
                      <a:r>
                        <a:rPr lang="fr-CH" sz="1200" dirty="0"/>
                        <a:t> (Al)</a:t>
                      </a:r>
                    </a:p>
                  </a:txBody>
                  <a:tcPr marL="4619" marR="4619" marT="4619" marB="4619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pt-BR" sz="1200" dirty="0">
                          <a:effectLst/>
                        </a:rPr>
                        <a:t>80 % </a:t>
                      </a:r>
                      <a:r>
                        <a:rPr lang="pt-BR" sz="1200" dirty="0">
                          <a:effectLst/>
                          <a:hlinkClick r:id="rId3" tooltip="Acide phosphorique"/>
                        </a:rPr>
                        <a:t>acide phosphorique</a:t>
                      </a:r>
                      <a:r>
                        <a:rPr lang="pt-BR" sz="1200" dirty="0">
                          <a:effectLst/>
                        </a:rPr>
                        <a:t> (H</a:t>
                      </a:r>
                      <a:r>
                        <a:rPr lang="pt-BR" sz="1200" baseline="-25000" dirty="0">
                          <a:effectLst/>
                        </a:rPr>
                        <a:t>3</a:t>
                      </a:r>
                      <a:r>
                        <a:rPr lang="pt-BR" sz="1200" dirty="0">
                          <a:effectLst/>
                        </a:rPr>
                        <a:t>PO</a:t>
                      </a:r>
                      <a:r>
                        <a:rPr lang="pt-BR" sz="1200" baseline="-25000" dirty="0">
                          <a:effectLst/>
                        </a:rPr>
                        <a:t>4</a:t>
                      </a:r>
                      <a:r>
                        <a:rPr lang="pt-BR" sz="1200" dirty="0">
                          <a:effectLst/>
                        </a:rPr>
                        <a:t>) + 5 % </a:t>
                      </a:r>
                      <a:r>
                        <a:rPr lang="pt-BR" sz="1200" dirty="0">
                          <a:effectLst/>
                          <a:hlinkClick r:id="rId4" tooltip="Acide acétique"/>
                        </a:rPr>
                        <a:t>acide acétique</a:t>
                      </a:r>
                      <a:r>
                        <a:rPr lang="pt-BR" sz="1200" dirty="0">
                          <a:effectLst/>
                        </a:rPr>
                        <a:t> (éthanoïque)</a:t>
                      </a:r>
                      <a:br>
                        <a:rPr lang="pt-BR" sz="1200" dirty="0">
                          <a:effectLst/>
                        </a:rPr>
                      </a:br>
                      <a:r>
                        <a:rPr lang="pt-BR" sz="1200" dirty="0">
                          <a:effectLst/>
                        </a:rPr>
                        <a:t>+ 5 % </a:t>
                      </a:r>
                      <a:r>
                        <a:rPr lang="pt-BR" sz="1200" dirty="0">
                          <a:effectLst/>
                          <a:hlinkClick r:id="rId5" tooltip="Acide nitrique"/>
                        </a:rPr>
                        <a:t>acide nitrique</a:t>
                      </a:r>
                      <a:r>
                        <a:rPr lang="pt-BR" sz="1200" dirty="0">
                          <a:effectLst/>
                        </a:rPr>
                        <a:t> (HNO</a:t>
                      </a:r>
                      <a:r>
                        <a:rPr lang="pt-BR" sz="1200" baseline="-25000" dirty="0">
                          <a:effectLst/>
                        </a:rPr>
                        <a:t>3</a:t>
                      </a:r>
                      <a:r>
                        <a:rPr lang="pt-BR" sz="1200" dirty="0">
                          <a:effectLst/>
                        </a:rPr>
                        <a:t>) + 10 % eau (H</a:t>
                      </a:r>
                      <a:r>
                        <a:rPr lang="pt-BR" sz="1200" baseline="-25000" dirty="0">
                          <a:effectLst/>
                        </a:rPr>
                        <a:t>2</a:t>
                      </a:r>
                      <a:r>
                        <a:rPr lang="pt-BR" sz="1200" dirty="0">
                          <a:effectLst/>
                        </a:rPr>
                        <a:t>O) à 35-45 °C </a:t>
                      </a:r>
                      <a:r>
                        <a:rPr lang="pt-BR" sz="1200" baseline="30000" dirty="0">
                          <a:effectLst/>
                          <a:hlinkClick r:id="rId6"/>
                        </a:rPr>
                        <a:t>[1]</a:t>
                      </a:r>
                      <a:endParaRPr lang="pt-BR" sz="1200" dirty="0">
                        <a:effectLst/>
                      </a:endParaRPr>
                    </a:p>
                  </a:txBody>
                  <a:tcPr marL="4619" marR="4619" marT="4619" marB="46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fr-CH" sz="1200" dirty="0">
                          <a:effectLst/>
                          <a:hlinkClick r:id="rId7" tooltip="Dichlore"/>
                        </a:rPr>
                        <a:t>Cl</a:t>
                      </a:r>
                      <a:r>
                        <a:rPr lang="fr-CH" sz="1200" baseline="-25000" dirty="0">
                          <a:effectLst/>
                          <a:hlinkClick r:id="rId7" tooltip="Dichlore"/>
                        </a:rPr>
                        <a:t>2</a:t>
                      </a:r>
                      <a:r>
                        <a:rPr lang="fr-CH" sz="1200" dirty="0">
                          <a:effectLst/>
                        </a:rPr>
                        <a:t>, </a:t>
                      </a:r>
                      <a:r>
                        <a:rPr lang="fr-CH" sz="1200" dirty="0">
                          <a:effectLst/>
                          <a:hlinkClick r:id="rId8" tooltip="Tétrachlorure de carbone"/>
                        </a:rPr>
                        <a:t>CCl</a:t>
                      </a:r>
                      <a:r>
                        <a:rPr lang="fr-CH" sz="1200" baseline="-25000" dirty="0">
                          <a:effectLst/>
                          <a:hlinkClick r:id="rId8" tooltip="Tétrachlorure de carbone"/>
                        </a:rPr>
                        <a:t>4</a:t>
                      </a:r>
                      <a:r>
                        <a:rPr lang="fr-CH" sz="1200" dirty="0">
                          <a:effectLst/>
                        </a:rPr>
                        <a:t>, </a:t>
                      </a:r>
                      <a:r>
                        <a:rPr lang="fr-CH" sz="1200" dirty="0">
                          <a:effectLst/>
                          <a:hlinkClick r:id="rId9" tooltip="Tétrachlorure de silicium"/>
                        </a:rPr>
                        <a:t>SiCl</a:t>
                      </a:r>
                      <a:r>
                        <a:rPr lang="fr-CH" sz="1200" baseline="-25000" dirty="0">
                          <a:effectLst/>
                          <a:hlinkClick r:id="rId9" tooltip="Tétrachlorure de silicium"/>
                        </a:rPr>
                        <a:t>4</a:t>
                      </a:r>
                      <a:r>
                        <a:rPr lang="fr-CH" sz="1200" dirty="0">
                          <a:effectLst/>
                        </a:rPr>
                        <a:t>, </a:t>
                      </a:r>
                      <a:r>
                        <a:rPr lang="fr-CH" sz="1200" dirty="0">
                          <a:effectLst/>
                          <a:hlinkClick r:id="rId10" tooltip="Trichlorure de bore"/>
                        </a:rPr>
                        <a:t>BCl</a:t>
                      </a:r>
                      <a:r>
                        <a:rPr lang="fr-CH" sz="1200" baseline="-25000" dirty="0">
                          <a:effectLst/>
                          <a:hlinkClick r:id="rId10" tooltip="Trichlorure de bore"/>
                        </a:rPr>
                        <a:t>3</a:t>
                      </a:r>
                      <a:r>
                        <a:rPr lang="fr-CH" sz="1200" baseline="30000" dirty="0">
                          <a:effectLst/>
                          <a:hlinkClick r:id="rId11"/>
                        </a:rPr>
                        <a:t>[2]</a:t>
                      </a:r>
                      <a:endParaRPr lang="fr-CH" sz="1200" dirty="0">
                        <a:effectLst/>
                      </a:endParaRPr>
                    </a:p>
                  </a:txBody>
                  <a:tcPr marL="4619" marR="4619" marT="4619" marB="46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1212">
                <a:tc>
                  <a:txBody>
                    <a:bodyPr/>
                    <a:lstStyle/>
                    <a:p>
                      <a:r>
                        <a:rPr lang="fr-CH" sz="1200">
                          <a:hlinkClick r:id="rId12" tooltip="Arséniure de gallium"/>
                        </a:rPr>
                        <a:t>Arséniure de gallium</a:t>
                      </a:r>
                      <a:r>
                        <a:rPr lang="fr-CH" sz="1200"/>
                        <a:t> (GaAs)</a:t>
                      </a:r>
                    </a:p>
                  </a:txBody>
                  <a:tcPr marL="4619" marR="4619" marT="4619" marB="4619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pt-BR" sz="1200" dirty="0">
                          <a:effectLst/>
                          <a:hlinkClick r:id="rId13" tooltip="Acide chlorhydrique"/>
                        </a:rPr>
                        <a:t>Acide chlorhydrique</a:t>
                      </a:r>
                      <a:r>
                        <a:rPr lang="pt-BR" sz="1200" dirty="0">
                          <a:effectLst/>
                        </a:rPr>
                        <a:t> (HCl)</a:t>
                      </a: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pt-BR" sz="1200" dirty="0">
                          <a:effectLst/>
                          <a:hlinkClick r:id="rId14" tooltip="Acide citrique"/>
                        </a:rPr>
                        <a:t>Acide citrique</a:t>
                      </a:r>
                      <a:r>
                        <a:rPr lang="pt-BR" sz="1200" dirty="0">
                          <a:effectLst/>
                        </a:rPr>
                        <a:t> dilué (C</a:t>
                      </a:r>
                      <a:r>
                        <a:rPr lang="pt-BR" sz="1200" baseline="-25000" dirty="0">
                          <a:effectLst/>
                        </a:rPr>
                        <a:t>6</a:t>
                      </a:r>
                      <a:r>
                        <a:rPr lang="pt-BR" sz="1200" dirty="0">
                          <a:effectLst/>
                        </a:rPr>
                        <a:t>H</a:t>
                      </a:r>
                      <a:r>
                        <a:rPr lang="pt-BR" sz="1200" baseline="-25000" dirty="0">
                          <a:effectLst/>
                        </a:rPr>
                        <a:t>8</a:t>
                      </a:r>
                      <a:r>
                        <a:rPr lang="pt-BR" sz="1200" dirty="0">
                          <a:effectLst/>
                        </a:rPr>
                        <a:t>O</a:t>
                      </a:r>
                      <a:r>
                        <a:rPr lang="pt-BR" sz="1200" baseline="-25000" dirty="0">
                          <a:effectLst/>
                        </a:rPr>
                        <a:t>7</a:t>
                      </a:r>
                      <a:r>
                        <a:rPr lang="pt-BR" sz="1200" dirty="0">
                          <a:effectLst/>
                        </a:rPr>
                        <a:t> : H</a:t>
                      </a:r>
                      <a:r>
                        <a:rPr lang="pt-BR" sz="1200" baseline="-25000" dirty="0">
                          <a:effectLst/>
                        </a:rPr>
                        <a:t>2</a:t>
                      </a:r>
                      <a:r>
                        <a:rPr lang="pt-BR" sz="1200" dirty="0">
                          <a:effectLst/>
                        </a:rPr>
                        <a:t>O, 1 : 1 ) + </a:t>
                      </a:r>
                      <a:r>
                        <a:rPr lang="pt-BR" sz="1200" dirty="0">
                          <a:effectLst/>
                          <a:hlinkClick r:id="rId15" tooltip="Peroxyde d'hydrogène"/>
                        </a:rPr>
                        <a:t>Peroxyde d'hydrogène</a:t>
                      </a:r>
                      <a:r>
                        <a:rPr lang="pt-BR" sz="1200" dirty="0">
                          <a:effectLst/>
                        </a:rPr>
                        <a:t> (eau oxygénée - H</a:t>
                      </a:r>
                      <a:r>
                        <a:rPr lang="pt-BR" sz="1200" baseline="-25000" dirty="0">
                          <a:effectLst/>
                        </a:rPr>
                        <a:t>2</a:t>
                      </a:r>
                      <a:r>
                        <a:rPr lang="pt-BR" sz="1200" dirty="0">
                          <a:effectLst/>
                        </a:rPr>
                        <a:t>O</a:t>
                      </a:r>
                      <a:r>
                        <a:rPr lang="pt-BR" sz="1200" baseline="-25000" dirty="0">
                          <a:effectLst/>
                        </a:rPr>
                        <a:t>2</a:t>
                      </a:r>
                      <a:r>
                        <a:rPr lang="pt-BR" sz="1200" dirty="0">
                          <a:effectLst/>
                        </a:rPr>
                        <a:t>)+ eau (H</a:t>
                      </a:r>
                      <a:r>
                        <a:rPr lang="pt-BR" sz="1200" baseline="-25000" dirty="0">
                          <a:effectLst/>
                        </a:rPr>
                        <a:t>2</a:t>
                      </a:r>
                      <a:r>
                        <a:rPr lang="pt-BR" sz="1200" dirty="0">
                          <a:effectLst/>
                        </a:rPr>
                        <a:t>O)</a:t>
                      </a:r>
                    </a:p>
                  </a:txBody>
                  <a:tcPr marL="4619" marR="4619" marT="4619" marB="46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fr-CH" sz="1200" dirty="0">
                          <a:effectLst/>
                          <a:hlinkClick r:id="rId7" tooltip="Dichlore"/>
                        </a:rPr>
                        <a:t>Cl</a:t>
                      </a:r>
                      <a:r>
                        <a:rPr lang="fr-CH" sz="1200" baseline="-25000" dirty="0">
                          <a:effectLst/>
                          <a:hlinkClick r:id="rId7" tooltip="Dichlore"/>
                        </a:rPr>
                        <a:t>2</a:t>
                      </a:r>
                      <a:r>
                        <a:rPr lang="fr-CH" sz="1200" dirty="0">
                          <a:effectLst/>
                        </a:rPr>
                        <a:t>, </a:t>
                      </a:r>
                      <a:r>
                        <a:rPr lang="fr-CH" sz="1200" dirty="0">
                          <a:effectLst/>
                          <a:hlinkClick r:id="rId8" tooltip="Tétrachlorure de carbone"/>
                        </a:rPr>
                        <a:t>CCl</a:t>
                      </a:r>
                      <a:r>
                        <a:rPr lang="fr-CH" sz="1200" baseline="-25000" dirty="0">
                          <a:effectLst/>
                          <a:hlinkClick r:id="rId8" tooltip="Tétrachlorure de carbone"/>
                        </a:rPr>
                        <a:t>4</a:t>
                      </a:r>
                      <a:r>
                        <a:rPr lang="fr-CH" sz="1200" dirty="0">
                          <a:effectLst/>
                        </a:rPr>
                        <a:t>, </a:t>
                      </a:r>
                      <a:r>
                        <a:rPr lang="fr-CH" sz="1200" dirty="0">
                          <a:effectLst/>
                          <a:hlinkClick r:id="rId9" tooltip="Tétrachlorure de silicium"/>
                        </a:rPr>
                        <a:t>SiCl</a:t>
                      </a:r>
                      <a:r>
                        <a:rPr lang="fr-CH" sz="1200" baseline="-25000" dirty="0">
                          <a:effectLst/>
                          <a:hlinkClick r:id="rId9" tooltip="Tétrachlorure de silicium"/>
                        </a:rPr>
                        <a:t>4</a:t>
                      </a:r>
                      <a:r>
                        <a:rPr lang="fr-CH" sz="1200" dirty="0">
                          <a:effectLst/>
                        </a:rPr>
                        <a:t>, </a:t>
                      </a:r>
                      <a:r>
                        <a:rPr lang="fr-CH" sz="1200" dirty="0">
                          <a:effectLst/>
                          <a:hlinkClick r:id="rId10" tooltip="Trichlorure de bore"/>
                        </a:rPr>
                        <a:t>BCl</a:t>
                      </a:r>
                      <a:r>
                        <a:rPr lang="fr-CH" sz="1200" baseline="-25000" dirty="0">
                          <a:effectLst/>
                          <a:hlinkClick r:id="rId10" tooltip="Trichlorure de bore"/>
                        </a:rPr>
                        <a:t>3</a:t>
                      </a:r>
                      <a:r>
                        <a:rPr lang="fr-CH" sz="1200" dirty="0">
                          <a:effectLst/>
                        </a:rPr>
                        <a:t>, </a:t>
                      </a:r>
                      <a:r>
                        <a:rPr lang="fr-CH" sz="1200" dirty="0">
                          <a:effectLst/>
                          <a:hlinkClick r:id="rId16" tooltip="Dichlorodifluorométhane"/>
                        </a:rPr>
                        <a:t>CCl</a:t>
                      </a:r>
                      <a:r>
                        <a:rPr lang="fr-CH" sz="1200" baseline="-25000" dirty="0">
                          <a:effectLst/>
                          <a:hlinkClick r:id="rId16" tooltip="Dichlorodifluorométhane"/>
                        </a:rPr>
                        <a:t>2</a:t>
                      </a:r>
                      <a:r>
                        <a:rPr lang="fr-CH" sz="1200" dirty="0">
                          <a:effectLst/>
                          <a:hlinkClick r:id="rId16" tooltip="Dichlorodifluorométhane"/>
                        </a:rPr>
                        <a:t>F</a:t>
                      </a:r>
                      <a:r>
                        <a:rPr lang="fr-CH" sz="1200" baseline="-25000" dirty="0">
                          <a:effectLst/>
                          <a:hlinkClick r:id="rId16" tooltip="Dichlorodifluorométhane"/>
                        </a:rPr>
                        <a:t>2</a:t>
                      </a:r>
                      <a:endParaRPr lang="fr-CH" sz="1200" dirty="0">
                        <a:effectLst/>
                      </a:endParaRPr>
                    </a:p>
                  </a:txBody>
                  <a:tcPr marL="4619" marR="4619" marT="4619" marB="46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4860">
                <a:tc>
                  <a:txBody>
                    <a:bodyPr/>
                    <a:lstStyle/>
                    <a:p>
                      <a:r>
                        <a:rPr lang="fr-CH" sz="1200">
                          <a:hlinkClick r:id="rId17" tooltip="Oxyde d'indium-étain"/>
                        </a:rPr>
                        <a:t>Oxyde d'indium-étain</a:t>
                      </a:r>
                      <a:r>
                        <a:rPr lang="fr-CH" sz="1200"/>
                        <a:t> [ITO] (In</a:t>
                      </a:r>
                      <a:r>
                        <a:rPr lang="fr-CH" sz="1200" baseline="-25000"/>
                        <a:t>2</a:t>
                      </a:r>
                      <a:r>
                        <a:rPr lang="fr-CH" sz="1200"/>
                        <a:t>O</a:t>
                      </a:r>
                      <a:r>
                        <a:rPr lang="fr-CH" sz="1200" baseline="-25000"/>
                        <a:t>3</a:t>
                      </a:r>
                      <a:r>
                        <a:rPr lang="fr-CH" sz="1200"/>
                        <a:t>:SnO</a:t>
                      </a:r>
                      <a:r>
                        <a:rPr lang="fr-CH" sz="1200" baseline="-25000"/>
                        <a:t>2</a:t>
                      </a:r>
                      <a:r>
                        <a:rPr lang="fr-CH" sz="1200"/>
                        <a:t>)</a:t>
                      </a:r>
                    </a:p>
                  </a:txBody>
                  <a:tcPr marL="4619" marR="4619" marT="4619" marB="4619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pt-BR" sz="1200" dirty="0">
                          <a:effectLst/>
                          <a:hlinkClick r:id="rId13" tooltip="Acide chlorhydrique"/>
                        </a:rPr>
                        <a:t>acide chlorhydrique</a:t>
                      </a:r>
                      <a:r>
                        <a:rPr lang="pt-BR" sz="1200" dirty="0">
                          <a:effectLst/>
                        </a:rPr>
                        <a:t> (HCl) + </a:t>
                      </a:r>
                      <a:r>
                        <a:rPr lang="pt-BR" sz="1200" dirty="0">
                          <a:effectLst/>
                          <a:hlinkClick r:id="rId5" tooltip="Acide nitrique"/>
                        </a:rPr>
                        <a:t>acide nitrique</a:t>
                      </a:r>
                      <a:r>
                        <a:rPr lang="pt-BR" sz="1200" dirty="0">
                          <a:effectLst/>
                        </a:rPr>
                        <a:t> (HNO</a:t>
                      </a:r>
                      <a:r>
                        <a:rPr lang="pt-BR" sz="1200" baseline="-25000" dirty="0">
                          <a:effectLst/>
                        </a:rPr>
                        <a:t>3</a:t>
                      </a:r>
                      <a:r>
                        <a:rPr lang="pt-BR" sz="1200" dirty="0">
                          <a:effectLst/>
                        </a:rPr>
                        <a:t>) + eau (H</a:t>
                      </a:r>
                      <a:r>
                        <a:rPr lang="pt-BR" sz="1200" baseline="-25000" dirty="0">
                          <a:effectLst/>
                        </a:rPr>
                        <a:t>2</a:t>
                      </a:r>
                      <a:r>
                        <a:rPr lang="pt-BR" sz="1200" dirty="0">
                          <a:effectLst/>
                        </a:rPr>
                        <a:t>O) (1:0.1:1) à 40°C</a:t>
                      </a:r>
                      <a:r>
                        <a:rPr lang="pt-BR" sz="1200" baseline="30000" dirty="0">
                          <a:effectLst/>
                          <a:hlinkClick r:id="rId18"/>
                        </a:rPr>
                        <a:t>[3]</a:t>
                      </a:r>
                      <a:endParaRPr lang="pt-BR" sz="1200" dirty="0">
                        <a:effectLst/>
                      </a:endParaRPr>
                    </a:p>
                  </a:txBody>
                  <a:tcPr marL="4619" marR="4619" marT="4619" marB="46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CH" sz="1200" dirty="0"/>
                    </a:p>
                  </a:txBody>
                  <a:tcPr marL="4619" marR="4619" marT="4619" marB="46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1212">
                <a:tc>
                  <a:txBody>
                    <a:bodyPr/>
                    <a:lstStyle/>
                    <a:p>
                      <a:r>
                        <a:rPr lang="fr-CH" sz="1200">
                          <a:hlinkClick r:id="rId19" tooltip="Chrome"/>
                        </a:rPr>
                        <a:t>Chrome</a:t>
                      </a:r>
                      <a:r>
                        <a:rPr lang="fr-CH" sz="1200"/>
                        <a:t> (Cr)</a:t>
                      </a:r>
                    </a:p>
                  </a:txBody>
                  <a:tcPr marL="4619" marR="4619" marT="4619" marB="4619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fr-CH" sz="1200" dirty="0">
                          <a:effectLst/>
                        </a:rPr>
                        <a:t>"Chrome </a:t>
                      </a:r>
                      <a:r>
                        <a:rPr lang="fr-CH" sz="1200" dirty="0" err="1">
                          <a:effectLst/>
                        </a:rPr>
                        <a:t>Etch</a:t>
                      </a:r>
                      <a:r>
                        <a:rPr lang="fr-CH" sz="1200" dirty="0">
                          <a:effectLst/>
                        </a:rPr>
                        <a:t>": </a:t>
                      </a:r>
                      <a:r>
                        <a:rPr lang="fr-CH" sz="1200" dirty="0">
                          <a:effectLst/>
                          <a:hlinkClick r:id="rId20" tooltip="Nitrate de cérium et d'ammonium"/>
                        </a:rPr>
                        <a:t>Nitrate de cérium et d'ammonium</a:t>
                      </a:r>
                      <a:r>
                        <a:rPr lang="fr-CH" sz="1200" dirty="0">
                          <a:effectLst/>
                        </a:rPr>
                        <a:t> ((NH</a:t>
                      </a:r>
                      <a:r>
                        <a:rPr lang="fr-CH" sz="1200" baseline="-25000" dirty="0">
                          <a:effectLst/>
                        </a:rPr>
                        <a:t>4</a:t>
                      </a:r>
                      <a:r>
                        <a:rPr lang="fr-CH" sz="1200" dirty="0">
                          <a:effectLst/>
                        </a:rPr>
                        <a:t>)</a:t>
                      </a:r>
                      <a:r>
                        <a:rPr lang="fr-CH" sz="1200" baseline="-25000" dirty="0">
                          <a:effectLst/>
                        </a:rPr>
                        <a:t>2</a:t>
                      </a:r>
                      <a:r>
                        <a:rPr lang="fr-CH" sz="1200" dirty="0">
                          <a:effectLst/>
                        </a:rPr>
                        <a:t>Ce(NO</a:t>
                      </a:r>
                      <a:r>
                        <a:rPr lang="fr-CH" sz="1200" baseline="-25000" dirty="0">
                          <a:effectLst/>
                        </a:rPr>
                        <a:t>3</a:t>
                      </a:r>
                      <a:r>
                        <a:rPr lang="fr-CH" sz="1200" dirty="0">
                          <a:effectLst/>
                        </a:rPr>
                        <a:t>)</a:t>
                      </a:r>
                      <a:r>
                        <a:rPr lang="fr-CH" sz="1200" baseline="-25000" dirty="0">
                          <a:effectLst/>
                        </a:rPr>
                        <a:t>6</a:t>
                      </a:r>
                      <a:r>
                        <a:rPr lang="fr-CH" sz="1200" dirty="0">
                          <a:effectLst/>
                        </a:rPr>
                        <a:t>) + </a:t>
                      </a:r>
                      <a:r>
                        <a:rPr lang="fr-CH" sz="1200" dirty="0">
                          <a:effectLst/>
                          <a:hlinkClick r:id="rId5" tooltip="Acide nitrique"/>
                        </a:rPr>
                        <a:t>acide nitrique</a:t>
                      </a:r>
                      <a:r>
                        <a:rPr lang="fr-CH" sz="1200" dirty="0">
                          <a:effectLst/>
                        </a:rPr>
                        <a:t> (HNO</a:t>
                      </a:r>
                      <a:r>
                        <a:rPr lang="fr-CH" sz="1200" baseline="-25000" dirty="0">
                          <a:effectLst/>
                        </a:rPr>
                        <a:t>3</a:t>
                      </a:r>
                      <a:r>
                        <a:rPr lang="fr-CH" sz="1200" dirty="0">
                          <a:effectLst/>
                        </a:rPr>
                        <a:t>) </a:t>
                      </a:r>
                      <a:r>
                        <a:rPr lang="fr-CH" sz="1200" baseline="30000" dirty="0">
                          <a:effectLst/>
                          <a:hlinkClick r:id="rId21"/>
                        </a:rPr>
                        <a:t>[4]</a:t>
                      </a:r>
                      <a:endParaRPr lang="fr-CH" sz="1200" dirty="0">
                        <a:effectLst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fr-CH" sz="1200" dirty="0">
                          <a:effectLst/>
                          <a:hlinkClick r:id="rId13" tooltip="Acide chlorhydrique"/>
                        </a:rPr>
                        <a:t>Acide chlorhydrique</a:t>
                      </a:r>
                      <a:r>
                        <a:rPr lang="fr-CH" sz="1200" dirty="0">
                          <a:effectLst/>
                        </a:rPr>
                        <a:t> (</a:t>
                      </a:r>
                      <a:r>
                        <a:rPr lang="fr-CH" sz="1200" dirty="0" err="1">
                          <a:effectLst/>
                        </a:rPr>
                        <a:t>HCl</a:t>
                      </a:r>
                      <a:r>
                        <a:rPr lang="fr-CH" sz="1200" dirty="0">
                          <a:effectLst/>
                        </a:rPr>
                        <a:t>)</a:t>
                      </a:r>
                      <a:r>
                        <a:rPr lang="fr-CH" sz="1200" baseline="30000" dirty="0">
                          <a:effectLst/>
                          <a:hlinkClick r:id="rId21"/>
                        </a:rPr>
                        <a:t>[4]</a:t>
                      </a:r>
                      <a:endParaRPr lang="fr-CH" sz="1200" dirty="0">
                        <a:effectLst/>
                      </a:endParaRPr>
                    </a:p>
                  </a:txBody>
                  <a:tcPr marL="4619" marR="4619" marT="4619" marB="46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fr-CH" sz="1200" dirty="0">
                          <a:effectLst/>
                          <a:hlinkClick r:id="rId7" tooltip="Dichlore"/>
                        </a:rPr>
                        <a:t>Cl</a:t>
                      </a:r>
                      <a:r>
                        <a:rPr lang="fr-CH" sz="1200" baseline="-25000" dirty="0">
                          <a:effectLst/>
                          <a:hlinkClick r:id="rId7" tooltip="Dichlore"/>
                        </a:rPr>
                        <a:t>2</a:t>
                      </a:r>
                      <a:endParaRPr lang="fr-CH" sz="1200" dirty="0">
                        <a:effectLst/>
                      </a:endParaRPr>
                    </a:p>
                  </a:txBody>
                  <a:tcPr marL="4619" marR="4619" marT="4619" marB="46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0283">
                <a:tc>
                  <a:txBody>
                    <a:bodyPr/>
                    <a:lstStyle/>
                    <a:p>
                      <a:r>
                        <a:rPr lang="fr-CH" sz="1200">
                          <a:hlinkClick r:id="rId22" tooltip="Molybdène"/>
                        </a:rPr>
                        <a:t>Molybdène</a:t>
                      </a:r>
                      <a:r>
                        <a:rPr lang="fr-CH" sz="1200"/>
                        <a:t> (Mo)</a:t>
                      </a:r>
                    </a:p>
                  </a:txBody>
                  <a:tcPr marL="4619" marR="4619" marT="4619" marB="4619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fr-CH" sz="1200" dirty="0">
                          <a:effectLst/>
                          <a:hlinkClick r:id="rId23" tooltip="Tétrafluorure de carbone"/>
                        </a:rPr>
                        <a:t>CF</a:t>
                      </a:r>
                      <a:r>
                        <a:rPr lang="fr-CH" sz="1200" baseline="-25000" dirty="0">
                          <a:effectLst/>
                          <a:hlinkClick r:id="rId23" tooltip="Tétrafluorure de carbone"/>
                        </a:rPr>
                        <a:t>4</a:t>
                      </a:r>
                      <a:r>
                        <a:rPr lang="fr-CH" sz="1200" dirty="0">
                          <a:effectLst/>
                        </a:rPr>
                        <a:t> </a:t>
                      </a:r>
                      <a:r>
                        <a:rPr lang="fr-CH" sz="1200" baseline="30000" dirty="0">
                          <a:effectLst/>
                          <a:hlinkClick r:id="rId11"/>
                        </a:rPr>
                        <a:t>[2]</a:t>
                      </a:r>
                      <a:endParaRPr lang="fr-CH" sz="1200" dirty="0">
                        <a:effectLst/>
                      </a:endParaRPr>
                    </a:p>
                  </a:txBody>
                  <a:tcPr marL="4619" marR="4619" marT="4619" marB="46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CH" sz="1200" dirty="0"/>
                    </a:p>
                  </a:txBody>
                  <a:tcPr marL="22172" marR="22172" marT="11086" marB="110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9542">
                <a:tc>
                  <a:txBody>
                    <a:bodyPr/>
                    <a:lstStyle/>
                    <a:p>
                      <a:r>
                        <a:rPr lang="fr-CH" sz="1200">
                          <a:hlinkClick r:id="rId24" tooltip="Or"/>
                        </a:rPr>
                        <a:t>Or</a:t>
                      </a:r>
                      <a:r>
                        <a:rPr lang="fr-CH" sz="1200"/>
                        <a:t> (Au)</a:t>
                      </a:r>
                    </a:p>
                  </a:txBody>
                  <a:tcPr marL="4619" marR="4619" marT="4619" marB="4619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CH" sz="1200" dirty="0">
                          <a:hlinkClick r:id="rId25" tooltip="Eau régale"/>
                        </a:rPr>
                        <a:t>Eau régale</a:t>
                      </a:r>
                      <a:r>
                        <a:rPr lang="fr-CH" sz="1200" dirty="0"/>
                        <a:t> (mélange 3:1= </a:t>
                      </a:r>
                      <a:r>
                        <a:rPr lang="fr-CH" sz="1200" err="1"/>
                        <a:t>HCl</a:t>
                      </a:r>
                      <a:r>
                        <a:rPr lang="fr-CH" sz="1200"/>
                        <a:t>:HNO3)</a:t>
                      </a:r>
                      <a:endParaRPr lang="fr-CH" sz="1200" dirty="0"/>
                    </a:p>
                  </a:txBody>
                  <a:tcPr marL="4619" marR="4619" marT="4619" marB="46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CH" sz="1200" dirty="0"/>
                    </a:p>
                  </a:txBody>
                  <a:tcPr marL="4619" marR="4619" marT="4619" marB="46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9542">
                <a:tc>
                  <a:txBody>
                    <a:bodyPr/>
                    <a:lstStyle/>
                    <a:p>
                      <a:r>
                        <a:rPr lang="fr-CH" sz="1200">
                          <a:hlinkClick r:id="rId26" tooltip="Platine"/>
                        </a:rPr>
                        <a:t>Platine</a:t>
                      </a:r>
                      <a:r>
                        <a:rPr lang="fr-CH" sz="1200"/>
                        <a:t> (Pt)</a:t>
                      </a:r>
                    </a:p>
                  </a:txBody>
                  <a:tcPr marL="4619" marR="4619" marT="4619" marB="4619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CH" sz="1200" dirty="0">
                          <a:hlinkClick r:id="rId25" tooltip="Eau régale"/>
                        </a:rPr>
                        <a:t>Eau régale</a:t>
                      </a:r>
                      <a:endParaRPr lang="fr-CH" sz="1200" dirty="0"/>
                    </a:p>
                  </a:txBody>
                  <a:tcPr marL="4619" marR="4619" marT="4619" marB="46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CH" sz="1200"/>
                    </a:p>
                  </a:txBody>
                  <a:tcPr marL="4619" marR="4619" marT="4619" marB="46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4860">
                <a:tc>
                  <a:txBody>
                    <a:bodyPr/>
                    <a:lstStyle/>
                    <a:p>
                      <a:r>
                        <a:rPr lang="fr-CH" sz="1200"/>
                        <a:t>Résidus organique et photorésist</a:t>
                      </a:r>
                    </a:p>
                  </a:txBody>
                  <a:tcPr marL="4619" marR="4619" marT="4619" marB="4619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pt-BR" sz="1200" dirty="0">
                          <a:effectLst/>
                          <a:hlinkClick r:id="rId27" tooltip="Mélange piranha"/>
                        </a:rPr>
                        <a:t>Gravure « piranha »</a:t>
                      </a:r>
                      <a:r>
                        <a:rPr lang="pt-BR" sz="1200" dirty="0">
                          <a:effectLst/>
                        </a:rPr>
                        <a:t>: </a:t>
                      </a:r>
                      <a:r>
                        <a:rPr lang="pt-BR" sz="1200" dirty="0">
                          <a:effectLst/>
                          <a:hlinkClick r:id="rId28" tooltip="Acide sulfurique"/>
                        </a:rPr>
                        <a:t>acide sulfurique</a:t>
                      </a:r>
                      <a:r>
                        <a:rPr lang="pt-BR" sz="1200" dirty="0">
                          <a:effectLst/>
                        </a:rPr>
                        <a:t> (H</a:t>
                      </a:r>
                      <a:r>
                        <a:rPr lang="pt-BR" sz="1200" baseline="-25000" dirty="0">
                          <a:effectLst/>
                        </a:rPr>
                        <a:t>2</a:t>
                      </a:r>
                      <a:r>
                        <a:rPr lang="pt-BR" sz="1200" dirty="0">
                          <a:effectLst/>
                        </a:rPr>
                        <a:t>SO</a:t>
                      </a:r>
                      <a:r>
                        <a:rPr lang="pt-BR" sz="1200" baseline="-25000" dirty="0">
                          <a:effectLst/>
                        </a:rPr>
                        <a:t>4</a:t>
                      </a:r>
                      <a:r>
                        <a:rPr lang="pt-BR" sz="1200" dirty="0">
                          <a:effectLst/>
                        </a:rPr>
                        <a:t>) + </a:t>
                      </a:r>
                      <a:r>
                        <a:rPr lang="pt-BR" sz="1200" dirty="0">
                          <a:effectLst/>
                          <a:hlinkClick r:id="rId15" tooltip="Peroxyde d'hydrogène"/>
                        </a:rPr>
                        <a:t>Peroxyde d'hydrogène</a:t>
                      </a:r>
                      <a:r>
                        <a:rPr lang="pt-BR" sz="1200" dirty="0">
                          <a:effectLst/>
                        </a:rPr>
                        <a:t> (eau oxygénée - H</a:t>
                      </a:r>
                      <a:r>
                        <a:rPr lang="pt-BR" sz="1200" baseline="-25000" dirty="0">
                          <a:effectLst/>
                        </a:rPr>
                        <a:t>2</a:t>
                      </a:r>
                      <a:r>
                        <a:rPr lang="pt-BR" sz="1200" dirty="0">
                          <a:effectLst/>
                        </a:rPr>
                        <a:t>O</a:t>
                      </a:r>
                      <a:r>
                        <a:rPr lang="pt-BR" sz="1200" baseline="-25000" dirty="0">
                          <a:effectLst/>
                        </a:rPr>
                        <a:t>2</a:t>
                      </a:r>
                      <a:r>
                        <a:rPr lang="pt-BR" sz="1200" dirty="0">
                          <a:effectLst/>
                        </a:rPr>
                        <a:t>)</a:t>
                      </a:r>
                    </a:p>
                  </a:txBody>
                  <a:tcPr marL="4619" marR="4619" marT="4619" marB="46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fr-CH" sz="1200" dirty="0">
                          <a:effectLst/>
                          <a:hlinkClick r:id="rId29" tooltip="Dioxygène"/>
                        </a:rPr>
                        <a:t>O</a:t>
                      </a:r>
                      <a:r>
                        <a:rPr lang="fr-CH" sz="1200" baseline="-25000" dirty="0">
                          <a:effectLst/>
                          <a:hlinkClick r:id="rId29" tooltip="Dioxygène"/>
                        </a:rPr>
                        <a:t>2</a:t>
                      </a:r>
                      <a:r>
                        <a:rPr lang="fr-CH" sz="1200" dirty="0">
                          <a:effectLst/>
                        </a:rPr>
                        <a:t> (« </a:t>
                      </a:r>
                      <a:r>
                        <a:rPr lang="fr-CH" sz="1200" dirty="0">
                          <a:effectLst/>
                          <a:hlinkClick r:id="rId30" tooltip="Plasma ashing (page inexistante)"/>
                        </a:rPr>
                        <a:t>Plasma </a:t>
                      </a:r>
                      <a:r>
                        <a:rPr lang="fr-CH" sz="1200" dirty="0" err="1">
                          <a:effectLst/>
                          <a:hlinkClick r:id="rId30" tooltip="Plasma ashing (page inexistante)"/>
                        </a:rPr>
                        <a:t>ashing</a:t>
                      </a:r>
                      <a:r>
                        <a:rPr lang="fr-CH" sz="1200" dirty="0">
                          <a:effectLst/>
                        </a:rPr>
                        <a:t> »)</a:t>
                      </a:r>
                    </a:p>
                  </a:txBody>
                  <a:tcPr marL="4619" marR="4619" marT="4619" marB="46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1413">
                <a:tc>
                  <a:txBody>
                    <a:bodyPr/>
                    <a:lstStyle/>
                    <a:p>
                      <a:r>
                        <a:rPr lang="fr-CH" sz="1200">
                          <a:hlinkClick r:id="rId31" tooltip="Silicium"/>
                        </a:rPr>
                        <a:t>Silicium</a:t>
                      </a:r>
                      <a:r>
                        <a:rPr lang="fr-CH" sz="1200"/>
                        <a:t> (Si)</a:t>
                      </a:r>
                    </a:p>
                  </a:txBody>
                  <a:tcPr marL="4619" marR="4619" marT="4619" marB="4619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pt-BR" sz="1200" dirty="0">
                          <a:effectLst/>
                          <a:hlinkClick r:id="rId5" tooltip="Acide nitrique"/>
                        </a:rPr>
                        <a:t>Acide nitrique</a:t>
                      </a:r>
                      <a:r>
                        <a:rPr lang="pt-BR" sz="1200" dirty="0">
                          <a:effectLst/>
                        </a:rPr>
                        <a:t> (HNO</a:t>
                      </a:r>
                      <a:r>
                        <a:rPr lang="pt-BR" sz="1200" baseline="-25000" dirty="0">
                          <a:effectLst/>
                        </a:rPr>
                        <a:t>3</a:t>
                      </a:r>
                      <a:r>
                        <a:rPr lang="pt-BR" sz="1200" dirty="0">
                          <a:effectLst/>
                        </a:rPr>
                        <a:t>) + </a:t>
                      </a:r>
                      <a:r>
                        <a:rPr lang="pt-BR" sz="1200" dirty="0">
                          <a:effectLst/>
                          <a:hlinkClick r:id="rId32" tooltip="Acide fluorhydrique"/>
                        </a:rPr>
                        <a:t>acide fluorhydrique</a:t>
                      </a:r>
                      <a:r>
                        <a:rPr lang="pt-BR" sz="1200" dirty="0">
                          <a:effectLst/>
                        </a:rPr>
                        <a:t> (HF)</a:t>
                      </a:r>
                      <a:r>
                        <a:rPr lang="pt-BR" sz="1200" baseline="30000" dirty="0">
                          <a:effectLst/>
                          <a:hlinkClick r:id="rId6"/>
                        </a:rPr>
                        <a:t>[1]</a:t>
                      </a:r>
                      <a:endParaRPr lang="pt-BR" sz="1200" dirty="0">
                        <a:effectLst/>
                      </a:endParaRPr>
                    </a:p>
                  </a:txBody>
                  <a:tcPr marL="4619" marR="4619" marT="4619" marB="46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fr-CH" sz="1200" dirty="0">
                          <a:effectLst/>
                          <a:hlinkClick r:id="rId23" tooltip="Tétrafluorure de carbone"/>
                        </a:rPr>
                        <a:t>CF</a:t>
                      </a:r>
                      <a:r>
                        <a:rPr lang="fr-CH" sz="1200" baseline="-25000" dirty="0">
                          <a:effectLst/>
                          <a:hlinkClick r:id="rId23" tooltip="Tétrafluorure de carbone"/>
                        </a:rPr>
                        <a:t>4</a:t>
                      </a:r>
                      <a:r>
                        <a:rPr lang="fr-CH" sz="1200" dirty="0">
                          <a:effectLst/>
                        </a:rPr>
                        <a:t>, </a:t>
                      </a:r>
                      <a:r>
                        <a:rPr lang="fr-CH" sz="1200" dirty="0">
                          <a:effectLst/>
                          <a:hlinkClick r:id="rId33" tooltip="Hexafluorure de soufre"/>
                        </a:rPr>
                        <a:t>SF</a:t>
                      </a:r>
                      <a:r>
                        <a:rPr lang="fr-CH" sz="1200" baseline="-25000" dirty="0">
                          <a:effectLst/>
                          <a:hlinkClick r:id="rId33" tooltip="Hexafluorure de soufre"/>
                        </a:rPr>
                        <a:t>6</a:t>
                      </a:r>
                      <a:r>
                        <a:rPr lang="fr-CH" sz="1200" dirty="0">
                          <a:effectLst/>
                        </a:rPr>
                        <a:t>, SiF</a:t>
                      </a:r>
                      <a:r>
                        <a:rPr lang="fr-CH" sz="1200" baseline="-25000" dirty="0">
                          <a:effectLst/>
                        </a:rPr>
                        <a:t>4</a:t>
                      </a:r>
                      <a:r>
                        <a:rPr lang="fr-CH" sz="1200" dirty="0">
                          <a:effectLst/>
                        </a:rPr>
                        <a:t>, BCl</a:t>
                      </a:r>
                      <a:r>
                        <a:rPr lang="fr-CH" sz="1200" baseline="-25000" dirty="0">
                          <a:effectLst/>
                        </a:rPr>
                        <a:t>3</a:t>
                      </a:r>
                      <a:r>
                        <a:rPr lang="fr-CH" sz="1200" dirty="0">
                          <a:effectLst/>
                        </a:rPr>
                        <a:t>, </a:t>
                      </a:r>
                      <a:r>
                        <a:rPr lang="fr-CH" sz="1200" dirty="0">
                          <a:effectLst/>
                          <a:hlinkClick r:id="rId34" tooltip="Trifluorure d'azote"/>
                        </a:rPr>
                        <a:t>NF</a:t>
                      </a:r>
                      <a:r>
                        <a:rPr lang="fr-CH" sz="1200" baseline="-25000" dirty="0">
                          <a:effectLst/>
                          <a:hlinkClick r:id="rId34" tooltip="Trifluorure d'azote"/>
                        </a:rPr>
                        <a:t>3</a:t>
                      </a:r>
                      <a:r>
                        <a:rPr lang="fr-CH" sz="1200" dirty="0">
                          <a:effectLst/>
                        </a:rPr>
                        <a:t> </a:t>
                      </a:r>
                      <a:r>
                        <a:rPr lang="fr-CH" sz="1200" baseline="30000" dirty="0">
                          <a:effectLst/>
                          <a:hlinkClick r:id="rId11"/>
                        </a:rPr>
                        <a:t>[2]</a:t>
                      </a:r>
                      <a:endParaRPr lang="fr-CH" sz="1200" dirty="0">
                        <a:effectLst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fr-CH" sz="1200" dirty="0">
                          <a:effectLst/>
                          <a:hlinkClick r:id="rId7" tooltip="Dichlore"/>
                        </a:rPr>
                        <a:t>Cl</a:t>
                      </a:r>
                      <a:r>
                        <a:rPr lang="fr-CH" sz="1200" baseline="-25000" dirty="0">
                          <a:effectLst/>
                          <a:hlinkClick r:id="rId7" tooltip="Dichlore"/>
                        </a:rPr>
                        <a:t>2</a:t>
                      </a:r>
                      <a:r>
                        <a:rPr lang="fr-CH" sz="1200" dirty="0">
                          <a:effectLst/>
                        </a:rPr>
                        <a:t>, </a:t>
                      </a:r>
                      <a:r>
                        <a:rPr lang="fr-CH" sz="1200" dirty="0">
                          <a:effectLst/>
                          <a:hlinkClick r:id="rId16" tooltip="Dichlorodifluorométhane"/>
                        </a:rPr>
                        <a:t>CCl</a:t>
                      </a:r>
                      <a:r>
                        <a:rPr lang="fr-CH" sz="1200" baseline="-25000" dirty="0">
                          <a:effectLst/>
                          <a:hlinkClick r:id="rId16" tooltip="Dichlorodifluorométhane"/>
                        </a:rPr>
                        <a:t>2</a:t>
                      </a:r>
                      <a:r>
                        <a:rPr lang="fr-CH" sz="1200" dirty="0">
                          <a:effectLst/>
                          <a:hlinkClick r:id="rId16" tooltip="Dichlorodifluorométhane"/>
                        </a:rPr>
                        <a:t>F</a:t>
                      </a:r>
                      <a:r>
                        <a:rPr lang="fr-CH" sz="1200" baseline="-25000" dirty="0">
                          <a:effectLst/>
                          <a:hlinkClick r:id="rId16" tooltip="Dichlorodifluorométhane"/>
                        </a:rPr>
                        <a:t>2</a:t>
                      </a:r>
                      <a:r>
                        <a:rPr lang="fr-CH" sz="1200" dirty="0">
                          <a:effectLst/>
                        </a:rPr>
                        <a:t> </a:t>
                      </a:r>
                      <a:r>
                        <a:rPr lang="fr-CH" sz="1200" baseline="30000" dirty="0">
                          <a:effectLst/>
                          <a:hlinkClick r:id="rId11"/>
                        </a:rPr>
                        <a:t>[2]</a:t>
                      </a:r>
                      <a:endParaRPr lang="fr-CH" sz="1200" dirty="0">
                        <a:effectLst/>
                      </a:endParaRPr>
                    </a:p>
                  </a:txBody>
                  <a:tcPr marL="4619" marR="4619" marT="4619" marB="46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41212">
                <a:tc>
                  <a:txBody>
                    <a:bodyPr/>
                    <a:lstStyle/>
                    <a:p>
                      <a:r>
                        <a:rPr lang="fr-CH" sz="1200">
                          <a:hlinkClick r:id="rId35" tooltip="Dioxyde de silicium"/>
                        </a:rPr>
                        <a:t>Dioxyde de silicium</a:t>
                      </a:r>
                      <a:r>
                        <a:rPr lang="fr-CH" sz="1200"/>
                        <a:t> (SiO</a:t>
                      </a:r>
                      <a:r>
                        <a:rPr lang="fr-CH" sz="1200" baseline="-25000"/>
                        <a:t>2</a:t>
                      </a:r>
                      <a:r>
                        <a:rPr lang="fr-CH" sz="1200"/>
                        <a:t>)</a:t>
                      </a:r>
                    </a:p>
                  </a:txBody>
                  <a:tcPr marL="4619" marR="4619" marT="4619" marB="4619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fr-CH" sz="1200" dirty="0">
                          <a:effectLst/>
                          <a:hlinkClick r:id="rId32" tooltip="Acide fluorhydrique"/>
                        </a:rPr>
                        <a:t>Acide fluorhydrique</a:t>
                      </a:r>
                      <a:r>
                        <a:rPr lang="fr-CH" sz="1200" dirty="0">
                          <a:effectLst/>
                        </a:rPr>
                        <a:t> (HF)</a:t>
                      </a:r>
                      <a:r>
                        <a:rPr lang="fr-CH" sz="1200" baseline="30000" dirty="0">
                          <a:effectLst/>
                          <a:hlinkClick r:id="rId6"/>
                        </a:rPr>
                        <a:t>[1]</a:t>
                      </a:r>
                      <a:endParaRPr lang="fr-CH" sz="1200" dirty="0">
                        <a:effectLst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fr-CH" sz="1200" dirty="0">
                          <a:effectLst/>
                        </a:rPr>
                        <a:t>« </a:t>
                      </a:r>
                      <a:r>
                        <a:rPr lang="fr-CH" sz="1200" dirty="0" err="1">
                          <a:effectLst/>
                          <a:hlinkClick r:id="rId36" tooltip="Buffered oxide etch"/>
                        </a:rPr>
                        <a:t>Buffered</a:t>
                      </a:r>
                      <a:r>
                        <a:rPr lang="fr-CH" sz="1200" dirty="0">
                          <a:effectLst/>
                          <a:hlinkClick r:id="rId36" tooltip="Buffered oxide etch"/>
                        </a:rPr>
                        <a:t> </a:t>
                      </a:r>
                      <a:r>
                        <a:rPr lang="fr-CH" sz="1200" dirty="0" err="1">
                          <a:effectLst/>
                          <a:hlinkClick r:id="rId36" tooltip="Buffered oxide etch"/>
                        </a:rPr>
                        <a:t>oxide</a:t>
                      </a:r>
                      <a:r>
                        <a:rPr lang="fr-CH" sz="1200" dirty="0">
                          <a:effectLst/>
                          <a:hlinkClick r:id="rId36" tooltip="Buffered oxide etch"/>
                        </a:rPr>
                        <a:t> </a:t>
                      </a:r>
                      <a:r>
                        <a:rPr lang="fr-CH" sz="1200" dirty="0" err="1">
                          <a:effectLst/>
                          <a:hlinkClick r:id="rId36" tooltip="Buffered oxide etch"/>
                        </a:rPr>
                        <a:t>etch</a:t>
                      </a:r>
                      <a:r>
                        <a:rPr lang="fr-CH" sz="1200" dirty="0">
                          <a:effectLst/>
                        </a:rPr>
                        <a:t> » [BOE]: </a:t>
                      </a:r>
                      <a:r>
                        <a:rPr lang="fr-CH" sz="1200" dirty="0">
                          <a:effectLst/>
                          <a:hlinkClick r:id="rId37" tooltip="Fluorure d'ammonium"/>
                        </a:rPr>
                        <a:t>fluorure d'ammonium</a:t>
                      </a:r>
                      <a:r>
                        <a:rPr lang="fr-CH" sz="1200" dirty="0">
                          <a:effectLst/>
                        </a:rPr>
                        <a:t> (NH</a:t>
                      </a:r>
                      <a:r>
                        <a:rPr lang="fr-CH" sz="1200" baseline="-25000" dirty="0">
                          <a:effectLst/>
                        </a:rPr>
                        <a:t>4</a:t>
                      </a:r>
                      <a:r>
                        <a:rPr lang="fr-CH" sz="1200" dirty="0">
                          <a:effectLst/>
                        </a:rPr>
                        <a:t>F) et </a:t>
                      </a:r>
                      <a:r>
                        <a:rPr lang="fr-CH" sz="1200" dirty="0">
                          <a:effectLst/>
                          <a:hlinkClick r:id="rId32" tooltip="Acide fluorhydrique"/>
                        </a:rPr>
                        <a:t>acide fluorhydrique</a:t>
                      </a:r>
                      <a:r>
                        <a:rPr lang="fr-CH" sz="1200" dirty="0">
                          <a:effectLst/>
                        </a:rPr>
                        <a:t> (HF)</a:t>
                      </a:r>
                      <a:r>
                        <a:rPr lang="fr-CH" sz="1200" baseline="30000" dirty="0">
                          <a:effectLst/>
                          <a:hlinkClick r:id="rId6"/>
                        </a:rPr>
                        <a:t>[1]</a:t>
                      </a:r>
                      <a:endParaRPr lang="fr-CH" sz="1200" dirty="0">
                        <a:effectLst/>
                      </a:endParaRPr>
                    </a:p>
                  </a:txBody>
                  <a:tcPr marL="4619" marR="4619" marT="4619" marB="46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fr-CH" sz="1200" dirty="0">
                          <a:effectLst/>
                          <a:hlinkClick r:id="rId23" tooltip="Tétrafluorure de carbone"/>
                        </a:rPr>
                        <a:t>CF</a:t>
                      </a:r>
                      <a:r>
                        <a:rPr lang="fr-CH" sz="1200" baseline="-25000" dirty="0">
                          <a:effectLst/>
                          <a:hlinkClick r:id="rId23" tooltip="Tétrafluorure de carbone"/>
                        </a:rPr>
                        <a:t>4</a:t>
                      </a:r>
                      <a:r>
                        <a:rPr lang="fr-CH" sz="1200" dirty="0">
                          <a:effectLst/>
                        </a:rPr>
                        <a:t>, CH</a:t>
                      </a:r>
                      <a:r>
                        <a:rPr lang="fr-CH" sz="1200" baseline="-25000" dirty="0">
                          <a:effectLst/>
                        </a:rPr>
                        <a:t>3</a:t>
                      </a:r>
                      <a:r>
                        <a:rPr lang="fr-CH" sz="1200" dirty="0">
                          <a:effectLst/>
                        </a:rPr>
                        <a:t>F, </a:t>
                      </a:r>
                      <a:r>
                        <a:rPr lang="fr-CH" sz="1200" dirty="0">
                          <a:effectLst/>
                          <a:hlinkClick r:id="rId33" tooltip="Hexafluorure de soufre"/>
                        </a:rPr>
                        <a:t>SF</a:t>
                      </a:r>
                      <a:r>
                        <a:rPr lang="fr-CH" sz="1200" baseline="-25000" dirty="0">
                          <a:effectLst/>
                          <a:hlinkClick r:id="rId33" tooltip="Hexafluorure de soufre"/>
                        </a:rPr>
                        <a:t>6</a:t>
                      </a:r>
                      <a:r>
                        <a:rPr lang="fr-CH" sz="1200" dirty="0">
                          <a:effectLst/>
                        </a:rPr>
                        <a:t>, </a:t>
                      </a:r>
                      <a:r>
                        <a:rPr lang="fr-CH" sz="1200" dirty="0">
                          <a:effectLst/>
                          <a:hlinkClick r:id="rId34" tooltip="Trifluorure d'azote"/>
                        </a:rPr>
                        <a:t>NF</a:t>
                      </a:r>
                      <a:r>
                        <a:rPr lang="fr-CH" sz="1200" baseline="-25000" dirty="0">
                          <a:effectLst/>
                          <a:hlinkClick r:id="rId34" tooltip="Trifluorure d'azote"/>
                        </a:rPr>
                        <a:t>3</a:t>
                      </a:r>
                      <a:r>
                        <a:rPr lang="fr-CH" sz="1200" dirty="0">
                          <a:effectLst/>
                        </a:rPr>
                        <a:t> </a:t>
                      </a:r>
                      <a:r>
                        <a:rPr lang="fr-CH" sz="1200" baseline="30000" dirty="0">
                          <a:effectLst/>
                          <a:hlinkClick r:id="rId11"/>
                        </a:rPr>
                        <a:t>[2]</a:t>
                      </a:r>
                      <a:endParaRPr lang="fr-CH" sz="1200" dirty="0">
                        <a:effectLst/>
                      </a:endParaRPr>
                    </a:p>
                  </a:txBody>
                  <a:tcPr marL="4619" marR="4619" marT="4619" marB="46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04860">
                <a:tc>
                  <a:txBody>
                    <a:bodyPr/>
                    <a:lstStyle/>
                    <a:p>
                      <a:r>
                        <a:rPr lang="fr-CH" sz="1200">
                          <a:hlinkClick r:id="rId38" tooltip="Nitrure de silicium"/>
                        </a:rPr>
                        <a:t>Nitrure de silicium</a:t>
                      </a:r>
                      <a:r>
                        <a:rPr lang="fr-CH" sz="1200"/>
                        <a:t> (Si</a:t>
                      </a:r>
                      <a:r>
                        <a:rPr lang="fr-CH" sz="1200" baseline="-25000"/>
                        <a:t>3</a:t>
                      </a:r>
                      <a:r>
                        <a:rPr lang="fr-CH" sz="1200"/>
                        <a:t>N</a:t>
                      </a:r>
                      <a:r>
                        <a:rPr lang="fr-CH" sz="1200" baseline="-25000"/>
                        <a:t>4</a:t>
                      </a:r>
                      <a:r>
                        <a:rPr lang="fr-CH" sz="1200"/>
                        <a:t>)</a:t>
                      </a:r>
                    </a:p>
                  </a:txBody>
                  <a:tcPr marL="4619" marR="4619" marT="4619" marB="4619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fr-CH" sz="1200">
                          <a:effectLst/>
                        </a:rPr>
                        <a:t>85 % </a:t>
                      </a:r>
                      <a:r>
                        <a:rPr lang="fr-CH" sz="1200">
                          <a:effectLst/>
                          <a:hlinkClick r:id="rId3" tooltip="Acide phosphorique"/>
                        </a:rPr>
                        <a:t>acide phosphorique</a:t>
                      </a:r>
                      <a:r>
                        <a:rPr lang="fr-CH" sz="1200">
                          <a:effectLst/>
                        </a:rPr>
                        <a:t> (H</a:t>
                      </a:r>
                      <a:r>
                        <a:rPr lang="fr-CH" sz="1200" baseline="-25000">
                          <a:effectLst/>
                        </a:rPr>
                        <a:t>3</a:t>
                      </a:r>
                      <a:r>
                        <a:rPr lang="fr-CH" sz="1200">
                          <a:effectLst/>
                        </a:rPr>
                        <a:t>PO</a:t>
                      </a:r>
                      <a:r>
                        <a:rPr lang="fr-CH" sz="1200" baseline="-25000">
                          <a:effectLst/>
                        </a:rPr>
                        <a:t>4</a:t>
                      </a:r>
                      <a:r>
                        <a:rPr lang="fr-CH" sz="1200">
                          <a:effectLst/>
                        </a:rPr>
                        <a:t>) à 180 °C</a:t>
                      </a:r>
                      <a:r>
                        <a:rPr lang="fr-CH" sz="1200" baseline="30000">
                          <a:effectLst/>
                          <a:hlinkClick r:id="rId6"/>
                        </a:rPr>
                        <a:t>[1]</a:t>
                      </a:r>
                      <a:endParaRPr lang="fr-CH" sz="1200">
                        <a:effectLst/>
                      </a:endParaRPr>
                    </a:p>
                    <a:p>
                      <a:r>
                        <a:rPr lang="fr-CH" sz="1200" i="1"/>
                        <a:t>(note: nécessite un masque de SiO</a:t>
                      </a:r>
                      <a:r>
                        <a:rPr lang="fr-CH" sz="1200" i="1" baseline="-25000"/>
                        <a:t>2</a:t>
                      </a:r>
                      <a:r>
                        <a:rPr lang="fr-CH" sz="1200" i="1"/>
                        <a:t>)</a:t>
                      </a:r>
                      <a:endParaRPr lang="fr-CH" sz="1200"/>
                    </a:p>
                  </a:txBody>
                  <a:tcPr marL="4619" marR="4619" marT="4619" marB="46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fr-CH" sz="1200" dirty="0">
                          <a:effectLst/>
                          <a:hlinkClick r:id="rId23" tooltip="Tétrafluorure de carbone"/>
                        </a:rPr>
                        <a:t>CF</a:t>
                      </a:r>
                      <a:r>
                        <a:rPr lang="fr-CH" sz="1200" baseline="-25000" dirty="0">
                          <a:effectLst/>
                          <a:hlinkClick r:id="rId23" tooltip="Tétrafluorure de carbone"/>
                        </a:rPr>
                        <a:t>4</a:t>
                      </a:r>
                      <a:r>
                        <a:rPr lang="fr-CH" sz="1200" dirty="0">
                          <a:effectLst/>
                        </a:rPr>
                        <a:t>, </a:t>
                      </a:r>
                      <a:r>
                        <a:rPr lang="fr-CH" sz="1200" dirty="0">
                          <a:effectLst/>
                          <a:hlinkClick r:id="rId33" tooltip="Hexafluorure de soufre"/>
                        </a:rPr>
                        <a:t>SF</a:t>
                      </a:r>
                      <a:r>
                        <a:rPr lang="fr-CH" sz="1200" baseline="-25000" dirty="0">
                          <a:effectLst/>
                          <a:hlinkClick r:id="rId33" tooltip="Hexafluorure de soufre"/>
                        </a:rPr>
                        <a:t>6</a:t>
                      </a:r>
                      <a:r>
                        <a:rPr lang="fr-CH" sz="1200" dirty="0">
                          <a:effectLst/>
                        </a:rPr>
                        <a:t>, </a:t>
                      </a:r>
                      <a:r>
                        <a:rPr lang="fr-CH" sz="1200" dirty="0">
                          <a:effectLst/>
                          <a:hlinkClick r:id="rId34" tooltip="Trifluorure d'azote"/>
                        </a:rPr>
                        <a:t>NF</a:t>
                      </a:r>
                      <a:r>
                        <a:rPr lang="fr-CH" sz="1200" baseline="-25000" dirty="0">
                          <a:effectLst/>
                          <a:hlinkClick r:id="rId34" tooltip="Trifluorure d'azote"/>
                        </a:rPr>
                        <a:t>3</a:t>
                      </a:r>
                      <a:r>
                        <a:rPr lang="fr-CH" sz="1200" baseline="30000" dirty="0">
                          <a:effectLst/>
                          <a:hlinkClick r:id="rId11"/>
                        </a:rPr>
                        <a:t>[2]</a:t>
                      </a:r>
                      <a:endParaRPr lang="fr-CH" sz="1200" dirty="0">
                        <a:effectLst/>
                      </a:endParaRPr>
                    </a:p>
                  </a:txBody>
                  <a:tcPr marL="4619" marR="4619" marT="4619" marB="46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9542">
                <a:tc>
                  <a:txBody>
                    <a:bodyPr/>
                    <a:lstStyle/>
                    <a:p>
                      <a:r>
                        <a:rPr lang="fr-CH" sz="1200">
                          <a:hlinkClick r:id="rId39" tooltip="Tantale (chimie)"/>
                        </a:rPr>
                        <a:t>Tantale</a:t>
                      </a:r>
                      <a:r>
                        <a:rPr lang="fr-CH" sz="1200"/>
                        <a:t> (Ta)</a:t>
                      </a:r>
                    </a:p>
                  </a:txBody>
                  <a:tcPr marL="4619" marR="4619" marT="4619" marB="4619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CH" sz="1200"/>
                    </a:p>
                  </a:txBody>
                  <a:tcPr marL="4619" marR="4619" marT="4619" marB="46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fr-CH" sz="1200" dirty="0">
                          <a:effectLst/>
                          <a:hlinkClick r:id="rId23" tooltip="Tétrafluorure de carbone"/>
                        </a:rPr>
                        <a:t>CF</a:t>
                      </a:r>
                      <a:r>
                        <a:rPr lang="fr-CH" sz="1200" baseline="-25000" dirty="0">
                          <a:effectLst/>
                          <a:hlinkClick r:id="rId23" tooltip="Tétrafluorure de carbone"/>
                        </a:rPr>
                        <a:t>4</a:t>
                      </a:r>
                      <a:r>
                        <a:rPr lang="fr-CH" sz="1200" dirty="0">
                          <a:effectLst/>
                        </a:rPr>
                        <a:t> </a:t>
                      </a:r>
                      <a:r>
                        <a:rPr lang="fr-CH" sz="1200" baseline="30000" dirty="0">
                          <a:effectLst/>
                          <a:hlinkClick r:id="rId11"/>
                        </a:rPr>
                        <a:t>[2]</a:t>
                      </a:r>
                      <a:endParaRPr lang="fr-CH" sz="1200" dirty="0">
                        <a:effectLst/>
                      </a:endParaRPr>
                    </a:p>
                  </a:txBody>
                  <a:tcPr marL="4619" marR="4619" marT="4619" marB="46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9542">
                <a:tc>
                  <a:txBody>
                    <a:bodyPr/>
                    <a:lstStyle/>
                    <a:p>
                      <a:r>
                        <a:rPr lang="fr-CH" sz="1200" dirty="0">
                          <a:hlinkClick r:id="rId40" tooltip="Titane"/>
                        </a:rPr>
                        <a:t>Titane</a:t>
                      </a:r>
                      <a:r>
                        <a:rPr lang="fr-CH" sz="1200" dirty="0"/>
                        <a:t> (Ti)</a:t>
                      </a:r>
                    </a:p>
                  </a:txBody>
                  <a:tcPr marL="4619" marR="4619" marT="4619" marB="4619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CH" sz="1200"/>
                        <a:t>HF</a:t>
                      </a:r>
                    </a:p>
                  </a:txBody>
                  <a:tcPr marL="4619" marR="4619" marT="4619" marB="46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fr-CH" sz="1200" dirty="0">
                          <a:effectLst/>
                          <a:hlinkClick r:id="rId10" tooltip="Trichlorure de bore"/>
                        </a:rPr>
                        <a:t>BCl</a:t>
                      </a:r>
                      <a:r>
                        <a:rPr lang="fr-CH" sz="1200" baseline="-25000" dirty="0">
                          <a:effectLst/>
                          <a:hlinkClick r:id="rId10" tooltip="Trichlorure de bore"/>
                        </a:rPr>
                        <a:t>3</a:t>
                      </a:r>
                      <a:r>
                        <a:rPr lang="fr-CH" sz="1200" baseline="30000" dirty="0">
                          <a:effectLst/>
                          <a:hlinkClick r:id="rId41"/>
                        </a:rPr>
                        <a:t>[5]</a:t>
                      </a:r>
                      <a:endParaRPr lang="fr-CH" sz="1200" dirty="0">
                        <a:effectLst/>
                      </a:endParaRPr>
                    </a:p>
                  </a:txBody>
                  <a:tcPr marL="4619" marR="4619" marT="4619" marB="46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63284">
                <a:tc>
                  <a:txBody>
                    <a:bodyPr/>
                    <a:lstStyle/>
                    <a:p>
                      <a:r>
                        <a:rPr lang="fr-CH" sz="1200" dirty="0">
                          <a:hlinkClick r:id="rId42" tooltip="Nitrure de titane"/>
                        </a:rPr>
                        <a:t>Nitrure de titane</a:t>
                      </a:r>
                      <a:r>
                        <a:rPr lang="fr-CH" sz="1200" dirty="0"/>
                        <a:t> (</a:t>
                      </a:r>
                      <a:r>
                        <a:rPr lang="fr-CH" sz="1200" dirty="0" err="1"/>
                        <a:t>TiN</a:t>
                      </a:r>
                      <a:r>
                        <a:rPr lang="fr-CH" sz="1200" dirty="0"/>
                        <a:t>)</a:t>
                      </a:r>
                    </a:p>
                  </a:txBody>
                  <a:tcPr marL="4619" marR="4619" marT="4619" marB="4619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fr-CH" sz="1200" dirty="0">
                          <a:effectLst/>
                        </a:rPr>
                        <a:t>Acide nitrique (HNO</a:t>
                      </a:r>
                      <a:r>
                        <a:rPr lang="fr-CH" sz="1200" baseline="-25000" dirty="0">
                          <a:effectLst/>
                        </a:rPr>
                        <a:t>3</a:t>
                      </a:r>
                      <a:r>
                        <a:rPr lang="fr-CH" sz="1200" dirty="0">
                          <a:effectLst/>
                        </a:rPr>
                        <a:t>) + Acide fluorhydrique (HF)</a:t>
                      </a: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fr-CH" sz="1200" dirty="0">
                          <a:effectLst/>
                        </a:rPr>
                        <a:t>SC1</a:t>
                      </a: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fr-CH" sz="1200" dirty="0">
                          <a:effectLst/>
                        </a:rPr>
                        <a:t>HF tamponné (</a:t>
                      </a:r>
                      <a:r>
                        <a:rPr lang="fr-CH" sz="1200" dirty="0" err="1">
                          <a:effectLst/>
                        </a:rPr>
                        <a:t>bHF</a:t>
                      </a:r>
                      <a:r>
                        <a:rPr lang="fr-CH" sz="1200" dirty="0">
                          <a:effectLst/>
                        </a:rPr>
                        <a:t>)</a:t>
                      </a:r>
                    </a:p>
                  </a:txBody>
                  <a:tcPr marL="4619" marR="4619" marT="4619" marB="46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CH" sz="1200" dirty="0"/>
                    </a:p>
                  </a:txBody>
                  <a:tcPr marL="22172" marR="22172" marT="11086" marB="110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11413">
                <a:tc>
                  <a:txBody>
                    <a:bodyPr/>
                    <a:lstStyle/>
                    <a:p>
                      <a:r>
                        <a:rPr lang="fr-CH" sz="1200" dirty="0">
                          <a:hlinkClick r:id="rId43" tooltip="Tungstène"/>
                        </a:rPr>
                        <a:t>Tungstène</a:t>
                      </a:r>
                      <a:r>
                        <a:rPr lang="fr-CH" sz="1200" dirty="0"/>
                        <a:t> (W)</a:t>
                      </a:r>
                    </a:p>
                  </a:txBody>
                  <a:tcPr marL="4619" marR="4619" marT="4619" marB="4619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fr-CH" sz="1200" dirty="0"/>
                    </a:p>
                  </a:txBody>
                  <a:tcPr marL="4619" marR="4619" marT="4619" marB="46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fr-CH" sz="1200" dirty="0">
                          <a:effectLst/>
                          <a:hlinkClick r:id="rId23" tooltip="Tétrafluorure de carbone"/>
                        </a:rPr>
                        <a:t>CF</a:t>
                      </a:r>
                      <a:r>
                        <a:rPr lang="fr-CH" sz="1200" baseline="-25000" dirty="0">
                          <a:effectLst/>
                          <a:hlinkClick r:id="rId23" tooltip="Tétrafluorure de carbone"/>
                        </a:rPr>
                        <a:t>4</a:t>
                      </a:r>
                      <a:r>
                        <a:rPr lang="fr-CH" sz="1200" dirty="0">
                          <a:effectLst/>
                        </a:rPr>
                        <a:t> </a:t>
                      </a:r>
                      <a:r>
                        <a:rPr lang="fr-CH" sz="1200" baseline="30000" dirty="0">
                          <a:effectLst/>
                          <a:hlinkClick r:id="rId11"/>
                        </a:rPr>
                        <a:t>[2]</a:t>
                      </a:r>
                      <a:endParaRPr lang="fr-CH" sz="1200" dirty="0">
                        <a:effectLst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fr-CH" sz="1200" dirty="0">
                          <a:effectLst/>
                          <a:hlinkClick r:id="rId33" tooltip="Hexafluorure de soufre"/>
                        </a:rPr>
                        <a:t>SF</a:t>
                      </a:r>
                      <a:r>
                        <a:rPr lang="fr-CH" sz="1200" baseline="-25000" dirty="0">
                          <a:effectLst/>
                          <a:hlinkClick r:id="rId33" tooltip="Hexafluorure de soufre"/>
                        </a:rPr>
                        <a:t>6</a:t>
                      </a:r>
                      <a:endParaRPr lang="fr-CH" sz="1200" dirty="0">
                        <a:effectLst/>
                      </a:endParaRPr>
                    </a:p>
                  </a:txBody>
                  <a:tcPr marL="4619" marR="4619" marT="4619" marB="46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2" name="Ellipse 1">
            <a:extLst>
              <a:ext uri="{FF2B5EF4-FFF2-40B4-BE49-F238E27FC236}">
                <a16:creationId xmlns:a16="http://schemas.microsoft.com/office/drawing/2014/main" id="{79E276B0-ECBA-471E-8B29-205865FDE05C}"/>
              </a:ext>
            </a:extLst>
          </p:cNvPr>
          <p:cNvSpPr/>
          <p:nvPr/>
        </p:nvSpPr>
        <p:spPr>
          <a:xfrm>
            <a:off x="332509" y="508000"/>
            <a:ext cx="1366982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5E087139-0615-4865-A00F-4F26992B2AAD}"/>
              </a:ext>
            </a:extLst>
          </p:cNvPr>
          <p:cNvSpPr/>
          <p:nvPr/>
        </p:nvSpPr>
        <p:spPr>
          <a:xfrm>
            <a:off x="113915" y="3054120"/>
            <a:ext cx="1440873" cy="44334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4419F0FD-B198-4CA4-AC43-B24E343CE8EE}"/>
              </a:ext>
            </a:extLst>
          </p:cNvPr>
          <p:cNvSpPr/>
          <p:nvPr/>
        </p:nvSpPr>
        <p:spPr>
          <a:xfrm>
            <a:off x="113916" y="3763818"/>
            <a:ext cx="1440873" cy="44334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50617DF7-82A9-44EC-BBD0-E58C92F669F4}"/>
              </a:ext>
            </a:extLst>
          </p:cNvPr>
          <p:cNvSpPr/>
          <p:nvPr/>
        </p:nvSpPr>
        <p:spPr>
          <a:xfrm>
            <a:off x="113915" y="5440218"/>
            <a:ext cx="1440873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E281CB08-7108-438F-A26B-6B91D6F828B3}"/>
              </a:ext>
            </a:extLst>
          </p:cNvPr>
          <p:cNvSpPr/>
          <p:nvPr/>
        </p:nvSpPr>
        <p:spPr>
          <a:xfrm>
            <a:off x="180108" y="6128327"/>
            <a:ext cx="1440873" cy="44334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90302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1" id="{069888E1-CFD1-4BA1-9AC4-66D01EE60847}" vid="{EA9CF258-067A-449E-97AD-AC35543E8B3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221</TotalTime>
  <Words>769</Words>
  <Application>Microsoft Office PowerPoint</Application>
  <PresentationFormat>Grand écran</PresentationFormat>
  <Paragraphs>107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Tahoma</vt:lpstr>
      <vt:lpstr>Times New Roman</vt:lpstr>
      <vt:lpstr>Wingdings</vt:lpstr>
      <vt:lpstr>Thème Office</vt:lpstr>
      <vt:lpstr>TP 1.  A quoi cela sert dissoudre des métaux?</vt:lpstr>
      <vt:lpstr>Polissage chimique (exemple: acier inox 316L)</vt:lpstr>
      <vt:lpstr>Polissage électro-chimique</vt:lpstr>
      <vt:lpstr>Usinage chimique: applications</vt:lpstr>
      <vt:lpstr>Le micro-usinage photochimique: étapes</vt:lpstr>
      <vt:lpstr>Présentation PowerPoint</vt:lpstr>
      <vt:lpstr>Présentation PowerPoint</vt:lpstr>
      <vt:lpstr>Gravure chimique sèche (Reactive Ion Etching, RIE)</vt:lpstr>
      <vt:lpstr>Présentation PowerPoint</vt:lpstr>
    </vt:vector>
  </TitlesOfParts>
  <Company>Haute Ecole Arc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Banakh Oksana</dc:creator>
  <cp:lastModifiedBy>Banakh Oksana</cp:lastModifiedBy>
  <cp:revision>23</cp:revision>
  <dcterms:created xsi:type="dcterms:W3CDTF">2017-03-02T16:05:14Z</dcterms:created>
  <dcterms:modified xsi:type="dcterms:W3CDTF">2024-09-30T12:41:36Z</dcterms:modified>
</cp:coreProperties>
</file>