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70" r:id="rId15"/>
    <p:sldId id="271" r:id="rId16"/>
    <p:sldId id="279" r:id="rId17"/>
    <p:sldId id="272" r:id="rId18"/>
    <p:sldId id="280" r:id="rId19"/>
    <p:sldId id="273" r:id="rId20"/>
    <p:sldId id="274" r:id="rId21"/>
    <p:sldId id="281" r:id="rId22"/>
    <p:sldId id="275" r:id="rId23"/>
    <p:sldId id="276" r:id="rId24"/>
    <p:sldId id="277" r:id="rId25"/>
    <p:sldId id="278"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264B7-2803-F542-A9FF-DF7C4354AFD3}" type="datetimeFigureOut">
              <a:rPr lang="fr-FR" smtClean="0"/>
              <a:pPr/>
              <a:t>20/09/2020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BA347-21D0-8C4F-AE57-F07545245CA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Intro sur Internet outil multifonctions,</a:t>
            </a:r>
            <a:r>
              <a:rPr lang="fr-FR" baseline="0" dirty="0"/>
              <a:t> vs le marteau de Mark Twain. Problématique : on peut tout faire (ou de plus en plus de choses) sur Internet, mais pas n’importe comment. De </a:t>
            </a:r>
            <a:r>
              <a:rPr lang="fr-FR" baseline="0" dirty="0" err="1"/>
              <a:t>nbreuses</a:t>
            </a:r>
            <a:r>
              <a:rPr lang="fr-FR" baseline="0" dirty="0"/>
              <a:t> activités sont encadrées par la loi et le changement de support (du physique au numérique) ne nous dispense pas de connaître ces législations.  Le droit d’auteur par exemple a été mis en place par Beaumarchais à partir du 18</a:t>
            </a:r>
            <a:r>
              <a:rPr lang="fr-FR" baseline="30000" dirty="0"/>
              <a:t>e</a:t>
            </a:r>
            <a:r>
              <a:rPr lang="fr-FR" baseline="0" dirty="0"/>
              <a:t> siècle. A l’époque et jusqu’il y a une dizaine d’années, il était relativement facile de savoir qui était un « auteur » ou pas. Aujourd’hui, c’est </a:t>
            </a:r>
            <a:r>
              <a:rPr lang="fr-FR" baseline="0" dirty="0" err="1"/>
              <a:t>bcp</a:t>
            </a:r>
            <a:r>
              <a:rPr lang="fr-FR" baseline="0" dirty="0"/>
              <a:t> plus compliqué car tt le monde ou presque publie. Même chose pour la diffusion publique de photos représentant des gens : jusqu’à il y a peu de temps, seuls les journalistes s’en occupaient, et il y a une législation qui encadre cette pratique. Mais maintenant, tout le monde publie des photos sur le net.</a:t>
            </a:r>
          </a:p>
          <a:p>
            <a:r>
              <a:rPr lang="fr-FR" baseline="0" dirty="0"/>
              <a:t>Aujourd’hui, nous allons parler de la recherche, de la création et de l’utilisation des ressources numériques principalement dans le cadre de votre travail scolaire (avec une petite incursion du côté des réseaux sociaux). Mais vous en tirerez vous-même les conséquences pour le reste de vos activités numériques.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Mais heureusement, on peut quand</a:t>
            </a:r>
            <a:r>
              <a:rPr lang="fr-FR" baseline="0" dirty="0"/>
              <a:t> même utiliser les </a:t>
            </a:r>
            <a:r>
              <a:rPr lang="fr-FR" baseline="0" dirty="0" err="1"/>
              <a:t>œuvres</a:t>
            </a:r>
            <a:r>
              <a:rPr lang="fr-FR" baseline="0" dirty="0"/>
              <a:t> des autres. </a:t>
            </a:r>
            <a:r>
              <a:rPr lang="fr-FR" baseline="0" dirty="0" err="1"/>
              <a:t>Sinon,on</a:t>
            </a:r>
            <a:r>
              <a:rPr lang="fr-FR" baseline="0" dirty="0"/>
              <a:t> n’apprendrait rien, car on apprend toujours à partir de ce qu’ont fait les autres avant nous !</a:t>
            </a:r>
          </a:p>
          <a:p>
            <a:r>
              <a:rPr lang="fr-FR" baseline="0" dirty="0"/>
              <a:t>Ce qu’autorise la loi sur le droit d’auteur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Que se</a:t>
            </a:r>
            <a:r>
              <a:rPr lang="fr-FR" baseline="0" dirty="0"/>
              <a:t> passe t-il si on ne respecte pas la loi ? Toujours dans le cadre d’un usage public.</a:t>
            </a:r>
          </a:p>
          <a:p>
            <a:r>
              <a:rPr lang="fr-FR" baseline="0" dirty="0"/>
              <a:t>Mais vous le savez bien, les risques sont malgré tout minimes avec les ressources numériques, surtout quand elles ont été créées par des personnes peu ou pas connues… </a:t>
            </a:r>
          </a:p>
          <a:p>
            <a:r>
              <a:rPr lang="fr-FR" baseline="0" dirty="0"/>
              <a:t>Le plus grave à votre niveau : le plagiat. Attention à ne pas faire du plagiat involontaire, en oubliant les guillemets ou de citer l’auteur et l’origine de la ressource. Prenez des bonnes habitudes dès maintenant, car vous en aurez besoin dans vos études supérieures, où l’on vous demandera beaucoup de citer, de faire référence à des œuvres.</a:t>
            </a:r>
          </a:p>
          <a:p>
            <a:r>
              <a:rPr lang="fr-FR" baseline="0" dirty="0"/>
              <a:t>La loi s’organise : </a:t>
            </a:r>
            <a:r>
              <a:rPr lang="fr-FR" baseline="0" dirty="0" err="1"/>
              <a:t>Hadopi</a:t>
            </a:r>
            <a:r>
              <a:rPr lang="fr-FR" baseline="0" dirty="0"/>
              <a:t>. Attention, c’est une loi qui protège plus les diffuseurs de produits (ceux qui ont acquis les droits de diffusion) que les auteurs eux-mêmes. Quand on copie / télécharge un morceau de musique, ce n’est pas pour faire croire qu’on en est l’auteur, mais pour éviter de le payer…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a:t>
            </a:r>
            <a:r>
              <a:rPr lang="fr-FR" dirty="0" err="1"/>
              <a:t>œuvres</a:t>
            </a:r>
            <a:r>
              <a:rPr lang="fr-FR" dirty="0"/>
              <a:t> du domaine public. Celles qui ont été écrites depuis plus de 70 ans passent dans le domaine public : on peut les utiliser librement (dans le respect du droit d’auteur quand même, </a:t>
            </a:r>
            <a:r>
              <a:rPr lang="fr-FR" dirty="0" err="1"/>
              <a:t>càd</a:t>
            </a:r>
            <a:r>
              <a:rPr lang="fr-FR" dirty="0"/>
              <a:t> en citant le nom de l’auteur, toujours). Les diffuseurs n’ont plus l’exclusivité de la diffusion de l’</a:t>
            </a:r>
            <a:r>
              <a:rPr lang="fr-FR" dirty="0" err="1"/>
              <a:t>œuvre</a:t>
            </a:r>
            <a:r>
              <a:rPr lang="fr-FR" dirty="0"/>
              <a:t>.</a:t>
            </a:r>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Affaire récente.</a:t>
            </a:r>
            <a:r>
              <a:rPr lang="fr-FR" baseline="0" dirty="0"/>
              <a:t> En avez-vous entendu parler ?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20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Toutes ces règles peuvent tuer l’envie d’utiliser les ressources d’Internet… ou de respecter la loi. Heureusement, il y a des solutions.</a:t>
            </a:r>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21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licences libres. Ce sont des contrats que l’auteur ajoute</a:t>
            </a:r>
            <a:r>
              <a:rPr lang="fr-FR" baseline="0" dirty="0"/>
              <a:t> à ses </a:t>
            </a:r>
            <a:r>
              <a:rPr lang="fr-FR" baseline="0" dirty="0" err="1"/>
              <a:t>œuvres</a:t>
            </a:r>
            <a:r>
              <a:rPr lang="fr-FR" baseline="0" dirty="0"/>
              <a:t>, qui précisent comment il souhaite que ses </a:t>
            </a:r>
            <a:r>
              <a:rPr lang="fr-FR" baseline="0" dirty="0" err="1"/>
              <a:t>œuvres</a:t>
            </a:r>
            <a:r>
              <a:rPr lang="fr-FR" baseline="0" dirty="0"/>
              <a:t> soient utilisées. Car beaucoup de gens qui postent sur Internet veulent voir leurs </a:t>
            </a:r>
            <a:r>
              <a:rPr lang="fr-FR" baseline="0" dirty="0" err="1"/>
              <a:t>œuvres</a:t>
            </a:r>
            <a:r>
              <a:rPr lang="fr-FR" baseline="0" dirty="0"/>
              <a:t> circuler, pour être connues.</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22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Expliquer.</a:t>
            </a:r>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23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Réponse : oui, s’il s’agit d’un extrait (exception pédagogique) et si tu indiques clairement où tu as trouvé cette vidéo et qui en est l’auteur.</a:t>
            </a:r>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27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a:t>
            </a:r>
            <a:r>
              <a:rPr lang="fr-FR" dirty="0" err="1"/>
              <a:t>éponse</a:t>
            </a:r>
            <a:r>
              <a:rPr lang="fr-FR" baseline="0" dirty="0"/>
              <a:t> : oui, à condition d’avoir demandé à chacune des personnes présentes sur les photos si elles sont d’accord.</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28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Réponse : Tout dépend du statut de l'œuvre (sous licence libre ou pas). Si on ne sait pas, mieux vaut faire une courte citation et mettre le lien vers la page originale.</a:t>
            </a:r>
          </a:p>
          <a:p>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Des milliards</a:t>
            </a:r>
            <a:r>
              <a:rPr lang="fr-FR" baseline="0" dirty="0"/>
              <a:t> de ressources sur Internet. Heureusement, il y a des moteurs de recherche pour nous aider à aller là où on veut. Google est le plus connu. En connaissez-vous d’autres ? </a:t>
            </a:r>
          </a:p>
          <a:p>
            <a:r>
              <a:rPr lang="fr-FR" baseline="0" dirty="0"/>
              <a:t>On peut perdre beaucoup de temps à analyser les résultats d’une recherche, même si on se tient aux deux ou trois premières pages. On remarque que Google place toujours les mêmes sites en tête de liste de ses résultats. Par exemple, </a:t>
            </a:r>
            <a:r>
              <a:rPr lang="fr-FR" baseline="0" dirty="0" err="1"/>
              <a:t>Wikipedia</a:t>
            </a:r>
            <a:r>
              <a:rPr lang="fr-FR" baseline="0" dirty="0"/>
              <a:t>. </a:t>
            </a:r>
          </a:p>
          <a:p>
            <a:r>
              <a:rPr lang="fr-FR" baseline="0" dirty="0"/>
              <a:t>Mais si on ne trouve pas du premier coup ce que l’on cherche, on peut utiliser quelques astuces fournies par Google et les autres moteurs de recherche.</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Réponse : Oui, car il y a des accords entre les entreprises. De plus, il ne s'agit pas d'une copie, mais d'un lien. FB est responsable de l'insertion de la vignette.</a:t>
            </a:r>
          </a:p>
          <a:p>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30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Réponse : Demander à la personne de retirer la photo. En attendant, retire ton nom si tu as été identifié sur la photo, elle disparaîtra de ton profil. </a:t>
            </a:r>
          </a:p>
          <a:p>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31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dirty="0"/>
              <a:t>Réponse : Choisis bien ta plateforme.</a:t>
            </a:r>
          </a:p>
          <a:p>
            <a:pPr rtl="0"/>
            <a:r>
              <a:rPr lang="fr-FR" dirty="0"/>
              <a:t>Plateformes très connues : beaucoup de trafic, popularité, mais risque important de pillage et de commentaires désobligeants.</a:t>
            </a:r>
          </a:p>
          <a:p>
            <a:pPr rtl="0"/>
            <a:r>
              <a:rPr lang="fr-FR" dirty="0"/>
              <a:t>Plateformes peu connues : peu de trafic mais risques moins importants.</a:t>
            </a:r>
          </a:p>
          <a:p>
            <a:pPr rtl="0"/>
            <a:r>
              <a:rPr lang="fr-FR" dirty="0"/>
              <a:t>Espaces privés (</a:t>
            </a:r>
            <a:r>
              <a:rPr lang="fr-FR" dirty="0" err="1"/>
              <a:t>Picasa</a:t>
            </a:r>
            <a:r>
              <a:rPr lang="fr-FR" dirty="0"/>
              <a:t>, FB...): seulement pour tes amis.</a:t>
            </a:r>
          </a:p>
          <a:p>
            <a:pPr rtl="0"/>
            <a:r>
              <a:rPr lang="fr-FR" dirty="0"/>
              <a:t>Si tu acceptes certaines utilisations de tes photos, mets-les sous licence libre !</a:t>
            </a:r>
          </a:p>
          <a:p>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32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On peut déjà spécifier le type de média</a:t>
            </a:r>
            <a:r>
              <a:rPr lang="fr-FR" baseline="0" dirty="0"/>
              <a:t> que l’on cherche : image, vidéo, tout le web, actualités (préciser)… Et on peut aussi s’intéresser au « plus » de cette barre d’outils, ainsi qu’aux fonctions de recherche avancées.</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types de ressources (lister en insistant sur livres, blogs, </a:t>
            </a:r>
            <a:r>
              <a:rPr lang="fr-FR" dirty="0" err="1"/>
              <a:t>YouTube</a:t>
            </a:r>
            <a:r>
              <a:rPr lang="fr-FR" dirty="0"/>
              <a:t>, photos, documents</a:t>
            </a:r>
            <a:r>
              <a:rPr lang="fr-FR" baseline="0" dirty="0"/>
              <a:t>) « Et encore plus » ouvre une nouvelle page avec tous les outils Google. Essayez chez vous.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 recherche avancée. Les</a:t>
            </a:r>
            <a:r>
              <a:rPr lang="fr-FR" baseline="0" dirty="0"/>
              <a:t> spécialistes du web utilisent pour leur recherche ce qu’on appelle des « opérateurs booléens » qui permettent de préciser si on veut une expression exacte, un mot au moins de ce qu’on a tapé, aucun des mots… Exemple : si je tape « médecins » et « frontières », qu’est-ce qui va sortir ? Si je demande à supprimer le mot « sans », je n’aurai pas les résultats référant à l’ONG « médecins sans frontières ». </a:t>
            </a:r>
          </a:p>
          <a:p>
            <a:endParaRPr lang="fr-FR" baseline="0" dirty="0"/>
          </a:p>
          <a:p>
            <a:r>
              <a:rPr lang="fr-FR" baseline="0" dirty="0"/>
              <a:t>L’emplacement : très intéressant. La profusion des résultats retournés par un moteur de recherche tient au fait qu’il va scanner les pages et repérer toutes celles où les mots que vous avez entrés apparaissent au moins une fois. Alors que vous cherchez sans doute des ressources qui traitent principalement de sujets en rapport avec les mots que vous avez entrés. Exemple : Victor Hugo. En recherche simple, vous aurez des résultats avec la mention « rue Victor Hugo », ou « collège Victor Hugo ». Si vous demandez «à ce que Victor Hugo apparaisse dans le titre ou le corps de la page (le texte principal), vous allez éliminer beaucoup de résultats non pertinents.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Quand vous trouvez une ressource qui parle du sujet qui vous intéresse, vous devez procéder à quelques vérifications, car tout le monde peut écrire sur n’importe quoi, sur Internet. Exemple : je peux créer un texte sur la</a:t>
            </a:r>
            <a:r>
              <a:rPr lang="fr-FR" baseline="0" dirty="0"/>
              <a:t> crise de 1929, mais je ne suis pas spécialiste, mon texte ne sera peut-être pas très intéressant. Donc, il faut vérifier le nom de l’auteur (on peut ensuite taper son nom dans Google pour savoir s’il a écrit d’autres choses sur le sujet), la date de publication (Exemple : une ressource sur Nicolas Sarkozy datant de 2002 ne vous fournira pas d’infos récentes sur celui qui n’était pas président à l’époque), et la réputation du site. Tjrs dans Google, voyez si d’autres sites parle de celui-ci. Si c’est juste un blog d’un inconnu, vous ne pouvez pas faire totalement et systématiquement confiance au contenu.</a:t>
            </a:r>
          </a:p>
          <a:p>
            <a:r>
              <a:rPr lang="fr-FR" baseline="0" dirty="0"/>
              <a:t>Il y a des sites de référence, dans lesquels on peut avoir confiance. Le cas de </a:t>
            </a:r>
            <a:r>
              <a:rPr lang="fr-FR" baseline="0" dirty="0" err="1"/>
              <a:t>Wikipedia</a:t>
            </a:r>
            <a:r>
              <a:rPr lang="fr-FR" baseline="0" dirty="0"/>
              <a:t> : on a beaucoup critiqué </a:t>
            </a:r>
            <a:r>
              <a:rPr lang="fr-FR" baseline="0" dirty="0" err="1"/>
              <a:t>Wikipedia</a:t>
            </a:r>
            <a:r>
              <a:rPr lang="fr-FR" baseline="0" dirty="0"/>
              <a:t>, car ce sont des anonymes qui écrivent les articles, pas des spécialistes reconnus des sujets traités. En plus, le nom des auteurs n’est pas connu (anonymat). Mais il faut savoir que les articles de </a:t>
            </a:r>
            <a:r>
              <a:rPr lang="fr-FR" baseline="0" dirty="0" err="1"/>
              <a:t>Wikipedia</a:t>
            </a:r>
            <a:r>
              <a:rPr lang="fr-FR" baseline="0" dirty="0"/>
              <a:t> sont révisés des dizaines de fois, et qu’en finale, le nombre d’erreurs est très limité, pas plus important que dans des encyclopédies faites par des spécialistes. Et quand les articles sont incomplets, c’est signalé en haut de page. Ceci dit, </a:t>
            </a:r>
            <a:r>
              <a:rPr lang="fr-FR" baseline="0" dirty="0" err="1"/>
              <a:t>Wikipedia</a:t>
            </a:r>
            <a:r>
              <a:rPr lang="fr-FR" baseline="0" dirty="0"/>
              <a:t> ira bien pour une première approche d’un sujet mais si vous voulez creuser, il faudra sans doute compléter par d’autres sites. </a:t>
            </a:r>
          </a:p>
          <a:p>
            <a:r>
              <a:rPr lang="fr-FR" baseline="0" dirty="0"/>
              <a:t>Quels sites utilisez-vous beaucoup pour trouver de l’information pour vos travaux scolaires ?</a:t>
            </a:r>
          </a:p>
          <a:p>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Des sites créés par les profs, pour leurs</a:t>
            </a:r>
            <a:r>
              <a:rPr lang="fr-FR" baseline="0" dirty="0"/>
              <a:t> élèves mais ouverts à tous les élèves.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Deuxième partie : utiliser en respectant la loi. La</a:t>
            </a:r>
            <a:r>
              <a:rPr lang="fr-FR" baseline="0" dirty="0"/>
              <a:t> distinction fondamentale est usage public ou usage privé. Toute utilisation publique implique le respect du droit d’auteur et le respect du droit à l’image. </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Toute personne qui diffuse publiquement une création originale sur le web est considéré par la loi comme un « auteur ». Donc, vous aussi !</a:t>
            </a:r>
          </a:p>
          <a:p>
            <a:r>
              <a:rPr lang="fr-FR" dirty="0"/>
              <a:t>Loi sur le droit d’auteur : née au</a:t>
            </a:r>
            <a:r>
              <a:rPr lang="fr-FR" baseline="0" dirty="0"/>
              <a:t> XVIIIe siècle avec Beaumarchais. Protège les « </a:t>
            </a:r>
            <a:r>
              <a:rPr lang="fr-FR" baseline="0" dirty="0" err="1"/>
              <a:t>œuvres</a:t>
            </a:r>
            <a:r>
              <a:rPr lang="fr-FR" baseline="0" dirty="0"/>
              <a:t> de l’esprit » : pas les idées, pas les produits (propriété industrielle). En France, il y a des sociétés d’auteurs (textes, musique, films, etc.). Si un auteur veut toucher des droits sur ses </a:t>
            </a:r>
            <a:r>
              <a:rPr lang="fr-FR" baseline="0" dirty="0" err="1"/>
              <a:t>œuvres</a:t>
            </a:r>
            <a:r>
              <a:rPr lang="fr-FR" baseline="0" dirty="0"/>
              <a:t>, il doit s’enregistrer dans ces sociétés. S’il ne reçoit pas d’argent (comme vous par exemple), il ne doit pas s’y enregistrer, mais il garde malgré tout la propriété entière de ses </a:t>
            </a:r>
            <a:r>
              <a:rPr lang="fr-FR" baseline="0" dirty="0" err="1"/>
              <a:t>œuvres</a:t>
            </a:r>
            <a:r>
              <a:rPr lang="fr-FR" baseline="0" dirty="0"/>
              <a:t>. On ne peut pas les lui prendre et en faire ce qu’on veut. </a:t>
            </a:r>
          </a:p>
          <a:p>
            <a:r>
              <a:rPr lang="fr-FR" baseline="0" dirty="0"/>
              <a:t>Protection automatique : sans rien faire de particulier, l’auteur est protégé. Même si vous ne voyez pas le « c » du copyright sous une ressource, elle est protégée.</a:t>
            </a:r>
            <a:endParaRPr lang="fr-FR" dirty="0"/>
          </a:p>
        </p:txBody>
      </p:sp>
      <p:sp>
        <p:nvSpPr>
          <p:cNvPr id="4" name="Espace réservé du numéro de diapositive 3"/>
          <p:cNvSpPr>
            <a:spLocks noGrp="1"/>
          </p:cNvSpPr>
          <p:nvPr>
            <p:ph type="sldNum" sz="quarter" idx="10"/>
          </p:nvPr>
        </p:nvSpPr>
        <p:spPr/>
        <p:txBody>
          <a:bodyPr/>
          <a:lstStyle/>
          <a:p>
            <a:fld id="{A3ABA347-21D0-8C4F-AE57-F07545245CA1}"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6C71A97-C74B-6740-8B67-CBCE445F9F79}" type="datetimeFigureOut">
              <a:rPr lang="fr-FR" smtClean="0"/>
              <a:pPr/>
              <a:t>20/09/2020</a:t>
            </a:fld>
            <a:endParaRPr lang="fr-F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F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6840144-C669-DE4C-AA4A-8AB890C3E5B7}"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6840144-C669-DE4C-AA4A-8AB890C3E5B7}"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a:t>Cliquez et modifiez le titre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a:xfrm>
            <a:off x="3859305" y="6423585"/>
            <a:ext cx="3316941" cy="365125"/>
          </a:xfrm>
        </p:spPr>
        <p:txBody>
          <a:bodyPr/>
          <a:lstStyle/>
          <a:p>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a:xfrm>
            <a:off x="4191000" y="6423585"/>
            <a:ext cx="3005138" cy="365125"/>
          </a:xfrm>
        </p:spPr>
        <p:txBody>
          <a:body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FR"/>
              <a:t>Cliquez et modifiez le titre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FR"/>
              <a:t>Cliquez sur l'icône pour ajouter une image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FR"/>
              <a:t>Cliquez sur l'icône pour ajouter une image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FR"/>
              <a:t>Cliquez et modifiez le titre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FR"/>
              <a:t>Cliquez sur l'icône pour ajouter une image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FR"/>
              <a:t>Cliquez sur l'icône pour ajouter une image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FR"/>
              <a:t>Cliquez sur l'icône pour ajouter une image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a:xfrm>
            <a:off x="4191000" y="6423585"/>
            <a:ext cx="3005138" cy="365125"/>
          </a:xfrm>
        </p:spPr>
        <p:txBody>
          <a:body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FR"/>
              <a:t>Cliquez sur l'icône pour ajouter une image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FR"/>
              <a:t>Cliquez sur l'icône pour ajouter une image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6840144-C669-DE4C-AA4A-8AB890C3E5B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6840144-C669-DE4C-AA4A-8AB890C3E5B7}" type="slidenum">
              <a:rPr lang="fr-FR" smtClean="0"/>
              <a:pPr/>
              <a:t>‹N°›</a:t>
            </a:fld>
            <a:endParaRPr lang="fr-F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FR"/>
              <a:t>Cliquez et modifiez le titre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6840144-C669-DE4C-AA4A-8AB890C3E5B7}" type="slidenum">
              <a:rPr lang="fr-FR" smtClean="0"/>
              <a:pPr/>
              <a:t>‹N°›</a:t>
            </a:fld>
            <a:endParaRPr lang="fr-F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FR"/>
              <a:t>Cliquez et modifiez le titre</a:t>
            </a:r>
            <a:endParaRP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6840144-C669-DE4C-AA4A-8AB890C3E5B7}" type="slidenum">
              <a:rPr lang="fr-FR" smtClean="0"/>
              <a:pPr/>
              <a:t>‹N°›</a:t>
            </a:fld>
            <a:endParaRPr lang="fr-F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6C71A97-C74B-6740-8B67-CBCE445F9F79}" type="datetimeFigureOut">
              <a:rPr lang="fr-FR" smtClean="0"/>
              <a:pPr/>
              <a:t>20/09/2020</a:t>
            </a:fld>
            <a:endParaRPr lang="fr-F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F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a:t>Cliquez sur l'icône pour ajouter une image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a:t>Cliquez sur l'icône pour ajouter une image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FR"/>
              <a:t>Cliquez et modifiez le titre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6C71A97-C74B-6740-8B67-CBCE445F9F79}" type="datetimeFigureOut">
              <a:rPr lang="fr-FR" smtClean="0"/>
              <a:pPr/>
              <a:t>20/09/2020</a:t>
            </a:fld>
            <a:endParaRPr lang="fr-F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fr-FR"/>
          </a:p>
        </p:txBody>
      </p:sp>
      <p:sp>
        <p:nvSpPr>
          <p:cNvPr id="6" name="Slide Number Placeholder 5"/>
          <p:cNvSpPr>
            <a:spLocks noGrp="1"/>
          </p:cNvSpPr>
          <p:nvPr>
            <p:ph type="sldNum" sz="quarter" idx="12"/>
          </p:nvPr>
        </p:nvSpPr>
        <p:spPr>
          <a:xfrm>
            <a:off x="8305800" y="6248774"/>
            <a:ext cx="554038" cy="365125"/>
          </a:xfrm>
        </p:spPr>
        <p:txBody>
          <a:bodyPr/>
          <a:lstStyle/>
          <a:p>
            <a:fld id="{D6840144-C669-DE4C-AA4A-8AB890C3E5B7}" type="slidenum">
              <a:rPr lang="fr-FR" smtClean="0"/>
              <a:pPr/>
              <a:t>‹N°›</a:t>
            </a:fld>
            <a:endParaRPr lang="fr-F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FR"/>
              <a:t>Cliquez et modifiez le titre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6840144-C669-DE4C-AA4A-8AB890C3E5B7}" type="slidenum">
              <a:rPr lang="fr-FR" smtClean="0"/>
              <a:pPr/>
              <a:t>‹N°›</a:t>
            </a:fld>
            <a:endParaRPr lang="fr-F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p:txBody>
          <a:bodyPr/>
          <a:lstStyle/>
          <a:p>
            <a:endParaRPr lang="fr-F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6840144-C669-DE4C-AA4A-8AB890C3E5B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26C71A97-C74B-6740-8B67-CBCE445F9F79}" type="datetimeFigureOut">
              <a:rPr lang="fr-FR" smtClean="0"/>
              <a:pPr/>
              <a:t>20/09/2020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6840144-C669-DE4C-AA4A-8AB890C3E5B7}" type="slidenum">
              <a:rPr lang="fr-FR" smtClean="0"/>
              <a:pPr/>
              <a:t>‹N°›</a:t>
            </a:fld>
            <a:endParaRPr lang="fr-F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FR"/>
              <a:t>Cliquez et modifiez le titre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6C71A97-C74B-6740-8B67-CBCE445F9F79}" type="datetimeFigureOut">
              <a:rPr lang="fr-FR" smtClean="0"/>
              <a:pPr/>
              <a:t>20/09/2020</a:t>
            </a:fld>
            <a:endParaRPr lang="fr-F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6840144-C669-DE4C-AA4A-8AB890C3E5B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ommons.wikimedia.org/wiki/File:Beaumarchais_oil_painting_big.jpg" TargetMode="External"/><Relationship Id="rId5" Type="http://schemas.openxmlformats.org/officeDocument/2006/relationships/hyperlink" Target="http://fr.wikipedia.org/wiki/Droit_d'auteur" TargetMode="External"/><Relationship Id="rId4" Type="http://schemas.openxmlformats.org/officeDocument/2006/relationships/hyperlink" Target="http://fr.wikipedia.org/wiki/Copyrigh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ommons.wikimedia.org/wiki/File:Joseph_Stiglitz.jpg"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picasaweb.google.com/lh/photo/bzlVjf2m0XDxsYn08xbnvA" TargetMode="External"/><Relationship Id="rId5" Type="http://schemas.openxmlformats.org/officeDocument/2006/relationships/image" Target="../media/image19.jpeg"/><Relationship Id="rId4" Type="http://schemas.openxmlformats.org/officeDocument/2006/relationships/hyperlink" Target="http://www.histoiredumonde.net/article.php3?id_article=107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fr/imgres?imgurl=http://upload.wikimedia.org/wikipedia/commons/e/ed/Bill_Gates_at_Sorbonne_1.JPG&amp;imgrefurl=http://commons.wikimedia.org/wiki/File:Bill_Gates_at_Sorbonne_1.JPG&amp;usg=__HuZXcpXIK1PVwb8v2Th0tj7B0OU=&amp;h=2000&amp;w=3008&amp;sz=2169&amp;hl=fr&amp;start=4&amp;zoom=1&amp;um=1&amp;itbs=1&amp;tbnid=Yz7AQEQo5ZQDwM:&amp;tbnh=100&amp;tbnw=150&amp;prev=/images?q=Bill+Gates&amp;um=1&amp;hl=fr&amp;client=firefox-a&amp;sa=G&amp;rls=org.mozilla:fr:official&amp;as_st=y&amp;tbs=isch:1,iur:f"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littledebbie11/4536569713/in/photostrea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st3f4n/674853945/in/photostrea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gif"/><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hyperlink" Target="http://www.europe1.fr/France/Facebook-un-patron-denigre-peut-licencier-313443/"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commons.wikimedia.org/wiki/File:Lawrence_Lessig_3,_2010-04-07.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8" Type="http://schemas.openxmlformats.org/officeDocument/2006/relationships/hyperlink" Target="http://www.jamendo.com/fr/" TargetMode="External"/><Relationship Id="rId13" Type="http://schemas.openxmlformats.org/officeDocument/2006/relationships/hyperlink" Target="http://www.jamendo.com/fr/album/3777" TargetMode="External"/><Relationship Id="rId3" Type="http://schemas.openxmlformats.org/officeDocument/2006/relationships/hyperlink" Target="http://www.flickr.com/" TargetMode="External"/><Relationship Id="rId7" Type="http://schemas.openxmlformats.org/officeDocument/2006/relationships/hyperlink" Target="http://fr.wikisource.org/wiki/Accueil" TargetMode="External"/><Relationship Id="rId12" Type="http://schemas.openxmlformats.org/officeDocument/2006/relationships/image" Target="../media/image36.tiff"/><Relationship Id="rId2" Type="http://schemas.openxmlformats.org/officeDocument/2006/relationships/slideLayout" Target="../slideLayouts/slideLayout2.xml"/><Relationship Id="rId1" Type="http://schemas.openxmlformats.org/officeDocument/2006/relationships/audio" Target="file:////Users/christinevaufrey/Desktop/01%20Deep%20blue%20(2005).mp3" TargetMode="External"/><Relationship Id="rId6" Type="http://schemas.openxmlformats.org/officeDocument/2006/relationships/hyperlink" Target="http://www.educnet.education.fr/cdi/res/banques_dimages_lib" TargetMode="External"/><Relationship Id="rId11" Type="http://schemas.openxmlformats.org/officeDocument/2006/relationships/image" Target="../media/image35.tiff"/><Relationship Id="rId5" Type="http://schemas.openxmlformats.org/officeDocument/2006/relationships/hyperlink" Target="http://www.fotopedia.com/" TargetMode="External"/><Relationship Id="rId10" Type="http://schemas.openxmlformats.org/officeDocument/2006/relationships/image" Target="../media/image34.jpeg"/><Relationship Id="rId4" Type="http://schemas.openxmlformats.org/officeDocument/2006/relationships/hyperlink" Target="http://commons.wikimedia.org/wiki/Accueil" TargetMode="External"/><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cursus.edu/" TargetMode="External"/><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ewebpedagogique.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hyperlink" Target="http://mathenpoche.sesamath.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ommons.wikimedia.org/wiki/File:La_loi.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Comment utiliser les ressources trouvées sur Internet ?</a:t>
            </a:r>
          </a:p>
        </p:txBody>
      </p:sp>
      <p:sp>
        <p:nvSpPr>
          <p:cNvPr id="3" name="Sous-titre 2"/>
          <p:cNvSpPr>
            <a:spLocks noGrp="1"/>
          </p:cNvSpPr>
          <p:nvPr>
            <p:ph type="subTitle" idx="1"/>
          </p:nvPr>
        </p:nvSpPr>
        <p:spPr/>
        <p:txBody>
          <a:bodyPr>
            <a:normAutofit lnSpcReduction="10000"/>
          </a:bodyPr>
          <a:lstStyle/>
          <a:p>
            <a:endParaRPr lang="fr-FR" dirty="0"/>
          </a:p>
          <a:p>
            <a:endParaRPr lang="fr-FR" dirty="0"/>
          </a:p>
          <a:p>
            <a:r>
              <a:rPr lang="fr-FR" dirty="0"/>
              <a:t>Christine Vaufrey, novembre 2010</a:t>
            </a:r>
          </a:p>
        </p:txBody>
      </p:sp>
      <p:pic>
        <p:nvPicPr>
          <p:cNvPr id="4" name="Image 3"/>
          <p:cNvPicPr>
            <a:picLocks noChangeAspect="1"/>
          </p:cNvPicPr>
          <p:nvPr/>
        </p:nvPicPr>
        <p:blipFill>
          <a:blip r:embed="rId3"/>
          <a:stretch>
            <a:fillRect/>
          </a:stretch>
        </p:blipFill>
        <p:spPr>
          <a:xfrm>
            <a:off x="457200" y="5869002"/>
            <a:ext cx="838199" cy="442150"/>
          </a:xfrm>
          <a:prstGeom prst="rect">
            <a:avLst/>
          </a:prstGeom>
        </p:spPr>
      </p:pic>
      <p:pic>
        <p:nvPicPr>
          <p:cNvPr id="6" name="Image 5" descr="j0309261.jpg"/>
          <p:cNvPicPr>
            <a:picLocks noChangeAspect="1"/>
          </p:cNvPicPr>
          <p:nvPr/>
        </p:nvPicPr>
        <p:blipFill>
          <a:blip r:embed="rId4"/>
          <a:stretch>
            <a:fillRect/>
          </a:stretch>
        </p:blipFill>
        <p:spPr>
          <a:xfrm>
            <a:off x="838200" y="1219200"/>
            <a:ext cx="3018971" cy="1981200"/>
          </a:xfrm>
          <a:prstGeom prst="rect">
            <a:avLst/>
          </a:prstGeom>
        </p:spPr>
      </p:pic>
      <p:pic>
        <p:nvPicPr>
          <p:cNvPr id="7" name="Image 6" descr="j0302829.jpg"/>
          <p:cNvPicPr>
            <a:picLocks noChangeAspect="1"/>
          </p:cNvPicPr>
          <p:nvPr/>
        </p:nvPicPr>
        <p:blipFill>
          <a:blip r:embed="rId5"/>
          <a:stretch>
            <a:fillRect/>
          </a:stretch>
        </p:blipFill>
        <p:spPr>
          <a:xfrm>
            <a:off x="5016004" y="266700"/>
            <a:ext cx="1386483" cy="1943100"/>
          </a:xfrm>
          <a:prstGeom prst="rect">
            <a:avLst/>
          </a:prstGeom>
        </p:spPr>
      </p:pic>
      <p:pic>
        <p:nvPicPr>
          <p:cNvPr id="8" name="Image 7" descr="j0316779.jpg"/>
          <p:cNvPicPr>
            <a:picLocks noChangeAspect="1"/>
          </p:cNvPicPr>
          <p:nvPr/>
        </p:nvPicPr>
        <p:blipFill>
          <a:blip r:embed="rId6"/>
          <a:stretch>
            <a:fillRect/>
          </a:stretch>
        </p:blipFill>
        <p:spPr>
          <a:xfrm>
            <a:off x="6858000" y="2743200"/>
            <a:ext cx="1925797" cy="12671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56px-Beaumarchais_oil_painting_big.jpg"/>
          <p:cNvPicPr>
            <a:picLocks noChangeAspect="1"/>
          </p:cNvPicPr>
          <p:nvPr/>
        </p:nvPicPr>
        <p:blipFill>
          <a:blip r:embed="rId3">
            <a:alphaModFix amt="85000"/>
          </a:blip>
          <a:stretch>
            <a:fillRect/>
          </a:stretch>
        </p:blipFill>
        <p:spPr>
          <a:xfrm>
            <a:off x="5105400" y="228600"/>
            <a:ext cx="1800225" cy="2124076"/>
          </a:xfrm>
          <a:prstGeom prst="rect">
            <a:avLst/>
          </a:prstGeom>
        </p:spPr>
      </p:pic>
      <p:sp>
        <p:nvSpPr>
          <p:cNvPr id="2" name="Titre 1"/>
          <p:cNvSpPr>
            <a:spLocks noGrp="1"/>
          </p:cNvSpPr>
          <p:nvPr>
            <p:ph type="title"/>
          </p:nvPr>
        </p:nvSpPr>
        <p:spPr>
          <a:xfrm>
            <a:off x="228600" y="484094"/>
            <a:ext cx="7556313" cy="1116106"/>
          </a:xfrm>
        </p:spPr>
        <p:txBody>
          <a:bodyPr/>
          <a:lstStyle/>
          <a:p>
            <a:r>
              <a:rPr lang="fr-FR" dirty="0"/>
              <a:t>Le droit d’auteur</a:t>
            </a:r>
          </a:p>
        </p:txBody>
      </p:sp>
      <p:sp>
        <p:nvSpPr>
          <p:cNvPr id="3" name="Espace réservé du contenu 2"/>
          <p:cNvSpPr>
            <a:spLocks noGrp="1"/>
          </p:cNvSpPr>
          <p:nvPr>
            <p:ph idx="1"/>
          </p:nvPr>
        </p:nvSpPr>
        <p:spPr/>
        <p:txBody>
          <a:bodyPr>
            <a:normAutofit fontScale="92500" lnSpcReduction="10000"/>
          </a:bodyPr>
          <a:lstStyle/>
          <a:p>
            <a:r>
              <a:rPr lang="fr-FR" dirty="0"/>
              <a:t>Qui sont les auteurs ?</a:t>
            </a:r>
          </a:p>
          <a:p>
            <a:pPr lvl="1"/>
            <a:r>
              <a:rPr lang="fr-FR" dirty="0"/>
              <a:t>Tous ceux qui publient des créations originales sur un support physique (papier, film…) ou numérique</a:t>
            </a:r>
          </a:p>
          <a:p>
            <a:pPr lvl="1"/>
            <a:r>
              <a:rPr lang="fr-FR" dirty="0"/>
              <a:t>Vous !</a:t>
            </a:r>
          </a:p>
          <a:p>
            <a:pPr lvl="2"/>
            <a:r>
              <a:rPr lang="fr-FR" dirty="0"/>
              <a:t>Commentaires sur </a:t>
            </a:r>
            <a:r>
              <a:rPr lang="fr-FR" dirty="0" err="1"/>
              <a:t>Facebook</a:t>
            </a:r>
            <a:endParaRPr lang="fr-FR" dirty="0"/>
          </a:p>
          <a:p>
            <a:pPr lvl="2"/>
            <a:r>
              <a:rPr lang="fr-FR" dirty="0"/>
              <a:t>Photos en ligne</a:t>
            </a:r>
          </a:p>
          <a:p>
            <a:pPr lvl="2"/>
            <a:r>
              <a:rPr lang="fr-FR" dirty="0"/>
              <a:t>Vidéos en ligne…</a:t>
            </a:r>
          </a:p>
          <a:p>
            <a:r>
              <a:rPr lang="fr-FR" dirty="0"/>
              <a:t>Les auteurs sont protégés automatiquement par la loi française et les lois internationales (</a:t>
            </a:r>
            <a:r>
              <a:rPr lang="fr-FR" dirty="0">
                <a:hlinkClick r:id="rId4"/>
              </a:rPr>
              <a:t>copyright</a:t>
            </a:r>
            <a:r>
              <a:rPr lang="fr-FR" dirty="0"/>
              <a:t>, </a:t>
            </a:r>
            <a:r>
              <a:rPr lang="fr-FR" dirty="0">
                <a:hlinkClick r:id="rId5"/>
              </a:rPr>
              <a:t>Convention de Berne sur la propriété intellectuelle</a:t>
            </a:r>
            <a:r>
              <a:rPr lang="fr-FR" dirty="0"/>
              <a:t>).</a:t>
            </a:r>
          </a:p>
          <a:p>
            <a:pPr lvl="1"/>
            <a:r>
              <a:rPr lang="fr-FR" dirty="0"/>
              <a:t>On ne peut pas utiliser publiquement leurs œuvres sans autorisation</a:t>
            </a:r>
          </a:p>
          <a:p>
            <a:pPr lvl="1"/>
            <a:r>
              <a:rPr lang="fr-FR" dirty="0"/>
              <a:t>Personne ne peut utiliser publiquement vos « œuvres » sans votre utilisation</a:t>
            </a:r>
          </a:p>
        </p:txBody>
      </p:sp>
      <p:sp>
        <p:nvSpPr>
          <p:cNvPr id="5" name="ZoneTexte 4"/>
          <p:cNvSpPr txBox="1"/>
          <p:nvPr/>
        </p:nvSpPr>
        <p:spPr>
          <a:xfrm>
            <a:off x="498474" y="6126163"/>
            <a:ext cx="3463926" cy="246221"/>
          </a:xfrm>
          <a:prstGeom prst="rect">
            <a:avLst/>
          </a:prstGeom>
          <a:noFill/>
        </p:spPr>
        <p:txBody>
          <a:bodyPr wrap="square" rtlCol="0">
            <a:spAutoFit/>
          </a:bodyPr>
          <a:lstStyle/>
          <a:p>
            <a:r>
              <a:rPr lang="fr-FR" sz="1000" dirty="0"/>
              <a:t>Source portrait Beaumarchais : </a:t>
            </a:r>
            <a:r>
              <a:rPr lang="fr-FR" sz="1000" dirty="0" err="1">
                <a:hlinkClick r:id="rId6"/>
              </a:rPr>
              <a:t>Wikimedia</a:t>
            </a:r>
            <a:r>
              <a:rPr lang="fr-FR" sz="1000" dirty="0">
                <a:hlinkClick r:id="rId6"/>
              </a:rPr>
              <a:t> Commons</a:t>
            </a:r>
            <a:endParaRPr lang="fr-FR"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8474" y="1676400"/>
            <a:ext cx="7556313" cy="3097306"/>
          </a:xfrm>
        </p:spPr>
        <p:txBody>
          <a:bodyPr/>
          <a:lstStyle/>
          <a:p>
            <a:r>
              <a:rPr lang="fr-FR" sz="4000" b="1" dirty="0">
                <a:latin typeface="Handwriting - Dakota"/>
                <a:cs typeface="Handwriting - Dakota"/>
              </a:rPr>
              <a:t>Et si je veux insérer une </a:t>
            </a:r>
            <a:r>
              <a:rPr lang="fr-FR" sz="4000" b="1" dirty="0" err="1">
                <a:latin typeface="Handwriting - Dakota"/>
                <a:cs typeface="Handwriting - Dakota"/>
              </a:rPr>
              <a:t>œuvre</a:t>
            </a:r>
            <a:r>
              <a:rPr lang="fr-FR" sz="4000" b="1" dirty="0">
                <a:latin typeface="Handwriting - Dakota"/>
                <a:cs typeface="Handwriting - Dakota"/>
              </a:rPr>
              <a:t> (texte, photo…) dans un exposé, un dossier, un devoir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Ce qui est autorisé</a:t>
            </a:r>
          </a:p>
        </p:txBody>
      </p:sp>
      <p:sp>
        <p:nvSpPr>
          <p:cNvPr id="3" name="Espace réservé du contenu 2"/>
          <p:cNvSpPr>
            <a:spLocks noGrp="1"/>
          </p:cNvSpPr>
          <p:nvPr>
            <p:ph idx="1"/>
          </p:nvPr>
        </p:nvSpPr>
        <p:spPr>
          <a:xfrm>
            <a:off x="498474" y="1905000"/>
            <a:ext cx="7556313" cy="4144963"/>
          </a:xfrm>
        </p:spPr>
        <p:txBody>
          <a:bodyPr>
            <a:normAutofit lnSpcReduction="10000"/>
          </a:bodyPr>
          <a:lstStyle/>
          <a:p>
            <a:r>
              <a:rPr lang="fr-FR" dirty="0"/>
              <a:t>Droit de citation : extrait d’œuvre court, visible (guillemets), avec mention de l’auteur, de l’œuvre, du support</a:t>
            </a:r>
          </a:p>
          <a:p>
            <a:r>
              <a:rPr lang="fr-FR" dirty="0"/>
              <a:t>Exception pédagogique : extraits qui peuvent être plus longs, devant un public composé essentiellement d’élèves, d’étudiants et d’enseignants, à des fins et dans un cadre d’étude</a:t>
            </a:r>
          </a:p>
          <a:p>
            <a:r>
              <a:rPr lang="fr-FR" dirty="0"/>
              <a:t>Les </a:t>
            </a:r>
            <a:r>
              <a:rPr lang="fr-FR" dirty="0" err="1"/>
              <a:t>œuvres</a:t>
            </a:r>
            <a:r>
              <a:rPr lang="fr-FR" dirty="0"/>
              <a:t> du domaine public</a:t>
            </a:r>
          </a:p>
          <a:p>
            <a:r>
              <a:rPr lang="fr-FR" dirty="0"/>
              <a:t>Les œuvres dont les auteurs autorisent la reproduction, la diffusion et parfois la transformation (licences libres)</a:t>
            </a:r>
          </a:p>
          <a:p>
            <a:r>
              <a:rPr lang="fr-FR" dirty="0"/>
              <a:t>Les liens vers les </a:t>
            </a:r>
            <a:r>
              <a:rPr lang="fr-FR" dirty="0" err="1"/>
              <a:t>œuvres</a:t>
            </a:r>
            <a:r>
              <a:rPr lang="fr-FR" dirty="0"/>
              <a:t> originales ou leur reproduction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risques</a:t>
            </a:r>
          </a:p>
        </p:txBody>
      </p:sp>
      <p:sp>
        <p:nvSpPr>
          <p:cNvPr id="3" name="Espace réservé du contenu 2"/>
          <p:cNvSpPr>
            <a:spLocks noGrp="1"/>
          </p:cNvSpPr>
          <p:nvPr>
            <p:ph idx="1"/>
          </p:nvPr>
        </p:nvSpPr>
        <p:spPr/>
        <p:txBody>
          <a:bodyPr/>
          <a:lstStyle/>
          <a:p>
            <a:r>
              <a:rPr lang="fr-FR" dirty="0"/>
              <a:t>Copier-coller simple : plagiat (se faire passer pour l’auteur de l’</a:t>
            </a:r>
            <a:r>
              <a:rPr lang="fr-FR" dirty="0" err="1"/>
              <a:t>œuvre</a:t>
            </a:r>
            <a:r>
              <a:rPr lang="fr-FR" dirty="0"/>
              <a:t>), puni par la loi et le règlement de votre établissement</a:t>
            </a:r>
          </a:p>
          <a:p>
            <a:r>
              <a:rPr lang="fr-FR" dirty="0"/>
              <a:t>Plainte en justice contre vous (majeur) ou votre responsable légal (parent, tuteur)</a:t>
            </a:r>
          </a:p>
          <a:p>
            <a:r>
              <a:rPr lang="fr-FR" dirty="0"/>
              <a:t>Sanctions de plus en plus fréquentes dans certains domaines : </a:t>
            </a:r>
            <a:r>
              <a:rPr lang="fr-FR" dirty="0" err="1"/>
              <a:t>Hadopi</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Pouvez-vous utiliser librement les </a:t>
            </a:r>
            <a:r>
              <a:rPr lang="fr-FR" dirty="0" err="1"/>
              <a:t>œuvres</a:t>
            </a:r>
            <a:r>
              <a:rPr lang="fr-FR" dirty="0"/>
              <a:t> de ces auteurs ?</a:t>
            </a:r>
          </a:p>
        </p:txBody>
      </p:sp>
      <p:grpSp>
        <p:nvGrpSpPr>
          <p:cNvPr id="14" name="Grouper 13"/>
          <p:cNvGrpSpPr/>
          <p:nvPr/>
        </p:nvGrpSpPr>
        <p:grpSpPr>
          <a:xfrm>
            <a:off x="685800" y="2209800"/>
            <a:ext cx="1873250" cy="3123855"/>
            <a:chOff x="685800" y="2209800"/>
            <a:chExt cx="1873250" cy="3123855"/>
          </a:xfrm>
        </p:grpSpPr>
        <p:pic>
          <p:nvPicPr>
            <p:cNvPr id="5" name="Image 4" descr="Victor_Hugo.jpg"/>
            <p:cNvPicPr>
              <a:picLocks noChangeAspect="1"/>
            </p:cNvPicPr>
            <p:nvPr/>
          </p:nvPicPr>
          <p:blipFill>
            <a:blip r:embed="rId3"/>
            <a:stretch>
              <a:fillRect/>
            </a:stretch>
          </p:blipFill>
          <p:spPr>
            <a:xfrm>
              <a:off x="685800" y="2209800"/>
              <a:ext cx="1873250" cy="2477524"/>
            </a:xfrm>
            <a:prstGeom prst="rect">
              <a:avLst/>
            </a:prstGeom>
          </p:spPr>
        </p:pic>
        <p:sp>
          <p:nvSpPr>
            <p:cNvPr id="7" name="ZoneTexte 6"/>
            <p:cNvSpPr txBox="1"/>
            <p:nvPr/>
          </p:nvSpPr>
          <p:spPr>
            <a:xfrm>
              <a:off x="685800" y="4687324"/>
              <a:ext cx="1873250" cy="646331"/>
            </a:xfrm>
            <a:prstGeom prst="rect">
              <a:avLst/>
            </a:prstGeom>
            <a:noFill/>
          </p:spPr>
          <p:txBody>
            <a:bodyPr wrap="square" rtlCol="0">
              <a:spAutoFit/>
            </a:bodyPr>
            <a:lstStyle/>
            <a:p>
              <a:r>
                <a:rPr lang="fr-FR" dirty="0">
                  <a:hlinkClick r:id="rId4"/>
                </a:rPr>
                <a:t>Victor Hugo</a:t>
              </a:r>
              <a:endParaRPr lang="fr-FR" dirty="0"/>
            </a:p>
            <a:p>
              <a:r>
                <a:rPr lang="fr-FR" dirty="0"/>
                <a:t>(1802 – 1885)</a:t>
              </a:r>
            </a:p>
          </p:txBody>
        </p:sp>
      </p:grpSp>
      <p:grpSp>
        <p:nvGrpSpPr>
          <p:cNvPr id="15" name="Grouper 14"/>
          <p:cNvGrpSpPr/>
          <p:nvPr/>
        </p:nvGrpSpPr>
        <p:grpSpPr>
          <a:xfrm>
            <a:off x="3505200" y="2209800"/>
            <a:ext cx="1629733" cy="3400854"/>
            <a:chOff x="3505200" y="2209800"/>
            <a:chExt cx="1629733" cy="3400854"/>
          </a:xfrm>
        </p:grpSpPr>
        <p:pic>
          <p:nvPicPr>
            <p:cNvPr id="6" name="Image 5" descr="bourdieu.jpg"/>
            <p:cNvPicPr>
              <a:picLocks noChangeAspect="1"/>
            </p:cNvPicPr>
            <p:nvPr/>
          </p:nvPicPr>
          <p:blipFill>
            <a:blip r:embed="rId5"/>
            <a:stretch>
              <a:fillRect/>
            </a:stretch>
          </p:blipFill>
          <p:spPr>
            <a:xfrm>
              <a:off x="3505200" y="2209800"/>
              <a:ext cx="1629733" cy="2477524"/>
            </a:xfrm>
            <a:prstGeom prst="rect">
              <a:avLst/>
            </a:prstGeom>
          </p:spPr>
        </p:pic>
        <p:sp>
          <p:nvSpPr>
            <p:cNvPr id="8" name="ZoneTexte 7"/>
            <p:cNvSpPr txBox="1"/>
            <p:nvPr/>
          </p:nvSpPr>
          <p:spPr>
            <a:xfrm>
              <a:off x="3505200" y="4687324"/>
              <a:ext cx="1629733" cy="923330"/>
            </a:xfrm>
            <a:prstGeom prst="rect">
              <a:avLst/>
            </a:prstGeom>
            <a:noFill/>
          </p:spPr>
          <p:txBody>
            <a:bodyPr wrap="square" rtlCol="0">
              <a:spAutoFit/>
            </a:bodyPr>
            <a:lstStyle/>
            <a:p>
              <a:r>
                <a:rPr lang="fr-FR" dirty="0">
                  <a:hlinkClick r:id="rId6"/>
                </a:rPr>
                <a:t>Pierre Bourdieu</a:t>
              </a:r>
              <a:endParaRPr lang="fr-FR" dirty="0"/>
            </a:p>
            <a:p>
              <a:r>
                <a:rPr lang="fr-FR" dirty="0"/>
                <a:t>(1930 – 2002)</a:t>
              </a:r>
            </a:p>
          </p:txBody>
        </p:sp>
      </p:grpSp>
      <p:grpSp>
        <p:nvGrpSpPr>
          <p:cNvPr id="16" name="Grouper 15"/>
          <p:cNvGrpSpPr/>
          <p:nvPr/>
        </p:nvGrpSpPr>
        <p:grpSpPr>
          <a:xfrm>
            <a:off x="6252075" y="2209800"/>
            <a:ext cx="1802712" cy="3123855"/>
            <a:chOff x="6252075" y="2209800"/>
            <a:chExt cx="1802712" cy="3123855"/>
          </a:xfrm>
        </p:grpSpPr>
        <p:pic>
          <p:nvPicPr>
            <p:cNvPr id="9" name="Image 8" descr="Joseph_Stiglitz.jpg"/>
            <p:cNvPicPr>
              <a:picLocks noChangeAspect="1"/>
            </p:cNvPicPr>
            <p:nvPr/>
          </p:nvPicPr>
          <p:blipFill>
            <a:blip r:embed="rId7"/>
            <a:stretch>
              <a:fillRect/>
            </a:stretch>
          </p:blipFill>
          <p:spPr>
            <a:xfrm>
              <a:off x="6252075" y="2209800"/>
              <a:ext cx="1802712" cy="2477524"/>
            </a:xfrm>
            <a:prstGeom prst="rect">
              <a:avLst/>
            </a:prstGeom>
          </p:spPr>
        </p:pic>
        <p:sp>
          <p:nvSpPr>
            <p:cNvPr id="10" name="ZoneTexte 9"/>
            <p:cNvSpPr txBox="1"/>
            <p:nvPr/>
          </p:nvSpPr>
          <p:spPr>
            <a:xfrm>
              <a:off x="6252075" y="4687324"/>
              <a:ext cx="1802712" cy="646331"/>
            </a:xfrm>
            <a:prstGeom prst="rect">
              <a:avLst/>
            </a:prstGeom>
            <a:noFill/>
          </p:spPr>
          <p:txBody>
            <a:bodyPr wrap="square" rtlCol="0">
              <a:spAutoFit/>
            </a:bodyPr>
            <a:lstStyle/>
            <a:p>
              <a:r>
                <a:rPr lang="fr-FR" dirty="0">
                  <a:hlinkClick r:id="rId8"/>
                </a:rPr>
                <a:t>Joseph </a:t>
              </a:r>
              <a:r>
                <a:rPr lang="fr-FR" dirty="0" err="1">
                  <a:hlinkClick r:id="rId8"/>
                </a:rPr>
                <a:t>Stiglitz</a:t>
              </a:r>
              <a:endParaRPr lang="fr-FR" dirty="0"/>
            </a:p>
            <a:p>
              <a:r>
                <a:rPr lang="fr-FR" dirty="0"/>
                <a:t>(1943 - )</a:t>
              </a:r>
            </a:p>
          </p:txBody>
        </p:sp>
      </p:grpSp>
      <p:sp>
        <p:nvSpPr>
          <p:cNvPr id="11" name="ZoneTexte 10"/>
          <p:cNvSpPr txBox="1"/>
          <p:nvPr/>
        </p:nvSpPr>
        <p:spPr>
          <a:xfrm>
            <a:off x="685800" y="5626043"/>
            <a:ext cx="1863726"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4000" dirty="0">
                <a:latin typeface="Chalkduster"/>
                <a:cs typeface="Chalkduster"/>
              </a:rPr>
              <a:t>OUI</a:t>
            </a:r>
          </a:p>
        </p:txBody>
      </p:sp>
      <p:sp>
        <p:nvSpPr>
          <p:cNvPr id="12" name="ZoneTexte 11"/>
          <p:cNvSpPr txBox="1"/>
          <p:nvPr/>
        </p:nvSpPr>
        <p:spPr>
          <a:xfrm>
            <a:off x="3505199" y="5626043"/>
            <a:ext cx="1629733"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4000" dirty="0">
                <a:latin typeface="Chalkduster"/>
                <a:cs typeface="Chalkduster"/>
              </a:rPr>
              <a:t>NON</a:t>
            </a:r>
          </a:p>
        </p:txBody>
      </p:sp>
      <p:sp>
        <p:nvSpPr>
          <p:cNvPr id="13" name="ZoneTexte 12"/>
          <p:cNvSpPr txBox="1"/>
          <p:nvPr/>
        </p:nvSpPr>
        <p:spPr>
          <a:xfrm>
            <a:off x="6252076" y="5626043"/>
            <a:ext cx="1802712"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4000" dirty="0">
                <a:latin typeface="Chalkduster"/>
                <a:cs typeface="Chalkduster"/>
              </a:rPr>
              <a:t>NON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Le cas (compliqué) de la photo</a:t>
            </a:r>
          </a:p>
        </p:txBody>
      </p:sp>
      <p:sp>
        <p:nvSpPr>
          <p:cNvPr id="4" name="Espace réservé du contenu 3"/>
          <p:cNvSpPr>
            <a:spLocks noGrp="1"/>
          </p:cNvSpPr>
          <p:nvPr>
            <p:ph idx="1"/>
          </p:nvPr>
        </p:nvSpPr>
        <p:spPr/>
        <p:txBody>
          <a:bodyPr/>
          <a:lstStyle/>
          <a:p>
            <a:r>
              <a:rPr lang="fr-FR" dirty="0"/>
              <a:t>Quand vous souhaitez utiliser une photo représentant une personne, vous devez :</a:t>
            </a:r>
          </a:p>
          <a:p>
            <a:pPr lvl="1"/>
            <a:r>
              <a:rPr lang="fr-FR" dirty="0"/>
              <a:t>Vérifier que la personne est :</a:t>
            </a:r>
          </a:p>
          <a:p>
            <a:pPr lvl="2"/>
            <a:r>
              <a:rPr lang="fr-FR" dirty="0"/>
              <a:t>Une célébrité</a:t>
            </a:r>
          </a:p>
          <a:p>
            <a:pPr lvl="2"/>
            <a:r>
              <a:rPr lang="fr-FR" dirty="0"/>
              <a:t>Dans un lieu public</a:t>
            </a:r>
          </a:p>
          <a:p>
            <a:pPr lvl="2"/>
            <a:r>
              <a:rPr lang="fr-FR" dirty="0"/>
              <a:t>Et que la photo ne porte pas atteinte à sa « dignité »</a:t>
            </a:r>
          </a:p>
          <a:p>
            <a:r>
              <a:rPr lang="fr-FR" dirty="0"/>
              <a:t>Vérifier que l’auteur de la photographie</a:t>
            </a:r>
          </a:p>
          <a:p>
            <a:pPr lvl="1"/>
            <a:r>
              <a:rPr lang="fr-FR" dirty="0"/>
              <a:t>Autorise la libre utilisation de son </a:t>
            </a:r>
            <a:r>
              <a:rPr lang="fr-FR" dirty="0" err="1"/>
              <a:t>œuvre</a:t>
            </a:r>
            <a:endParaRPr lang="fr-FR" dirty="0"/>
          </a:p>
          <a:p>
            <a:r>
              <a:rPr lang="fr-FR" dirty="0"/>
              <a:t>Droit à l’image + droit d’auteur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Vous le reconnaissez ? …</a:t>
            </a:r>
          </a:p>
        </p:txBody>
      </p:sp>
      <p:pic>
        <p:nvPicPr>
          <p:cNvPr id="6" name="Espace réservé du contenu 5" descr="Bill_Gates_at_Sorbonne_1.JPG"/>
          <p:cNvPicPr>
            <a:picLocks noGrp="1" noChangeAspect="1"/>
          </p:cNvPicPr>
          <p:nvPr>
            <p:ph idx="1"/>
          </p:nvPr>
        </p:nvPicPr>
        <p:blipFill>
          <a:blip r:embed="rId2"/>
          <a:srcRect l="-10607" r="-10607"/>
          <a:stretch>
            <a:fillRect/>
          </a:stretch>
        </p:blipFill>
        <p:spPr/>
      </p:pic>
      <p:cxnSp>
        <p:nvCxnSpPr>
          <p:cNvPr id="10" name="Connecteur droit avec flèche 9"/>
          <p:cNvCxnSpPr/>
          <p:nvPr/>
        </p:nvCxnSpPr>
        <p:spPr>
          <a:xfrm rot="10800000">
            <a:off x="1600200" y="1600200"/>
            <a:ext cx="2590800" cy="198120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rot="5400000" flipH="1" flipV="1">
            <a:off x="4305300" y="2400300"/>
            <a:ext cx="1600200" cy="158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1600199" y="5715000"/>
            <a:ext cx="990601" cy="68580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498474" y="1295400"/>
            <a:ext cx="2778126" cy="369332"/>
          </a:xfrm>
          <a:prstGeom prst="rect">
            <a:avLst/>
          </a:prstGeom>
          <a:noFill/>
        </p:spPr>
        <p:txBody>
          <a:bodyPr wrap="square" rtlCol="0">
            <a:spAutoFit/>
          </a:bodyPr>
          <a:lstStyle/>
          <a:p>
            <a:r>
              <a:rPr lang="fr-FR" dirty="0"/>
              <a:t>Personnalité publique</a:t>
            </a:r>
          </a:p>
        </p:txBody>
      </p:sp>
      <p:sp>
        <p:nvSpPr>
          <p:cNvPr id="19" name="ZoneTexte 18"/>
          <p:cNvSpPr txBox="1"/>
          <p:nvPr/>
        </p:nvSpPr>
        <p:spPr>
          <a:xfrm>
            <a:off x="4191000" y="1295400"/>
            <a:ext cx="2438400" cy="369332"/>
          </a:xfrm>
          <a:prstGeom prst="rect">
            <a:avLst/>
          </a:prstGeom>
          <a:noFill/>
        </p:spPr>
        <p:txBody>
          <a:bodyPr wrap="square" rtlCol="0">
            <a:spAutoFit/>
          </a:bodyPr>
          <a:lstStyle/>
          <a:p>
            <a:r>
              <a:rPr lang="fr-FR" dirty="0"/>
              <a:t>Lieu public</a:t>
            </a:r>
          </a:p>
        </p:txBody>
      </p:sp>
      <p:sp>
        <p:nvSpPr>
          <p:cNvPr id="20" name="ZoneTexte 19"/>
          <p:cNvSpPr txBox="1"/>
          <p:nvPr/>
        </p:nvSpPr>
        <p:spPr>
          <a:xfrm>
            <a:off x="762001" y="6216134"/>
            <a:ext cx="8001000" cy="369332"/>
          </a:xfrm>
          <a:prstGeom prst="rect">
            <a:avLst/>
          </a:prstGeom>
          <a:noFill/>
        </p:spPr>
        <p:txBody>
          <a:bodyPr wrap="square" rtlCol="0">
            <a:spAutoFit/>
          </a:bodyPr>
          <a:lstStyle/>
          <a:p>
            <a:r>
              <a:rPr lang="fr-FR" dirty="0"/>
              <a:t>Autorisation de l’auteur : Mathieu </a:t>
            </a:r>
            <a:r>
              <a:rPr lang="fr-FR" dirty="0" err="1"/>
              <a:t>Sroussi</a:t>
            </a:r>
            <a:r>
              <a:rPr lang="fr-FR" dirty="0"/>
              <a:t>, sur </a:t>
            </a:r>
            <a:r>
              <a:rPr lang="fr-FR" dirty="0" err="1">
                <a:hlinkClick r:id="rId3"/>
              </a:rPr>
              <a:t>Wikimedia</a:t>
            </a:r>
            <a:r>
              <a:rPr lang="fr-FR" dirty="0">
                <a:hlinkClick r:id="rId3"/>
              </a:rPr>
              <a:t> Commons</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droit à l’image</a:t>
            </a:r>
          </a:p>
        </p:txBody>
      </p:sp>
      <p:sp>
        <p:nvSpPr>
          <p:cNvPr id="3" name="Espace réservé du contenu 2"/>
          <p:cNvSpPr>
            <a:spLocks noGrp="1"/>
          </p:cNvSpPr>
          <p:nvPr>
            <p:ph idx="1"/>
          </p:nvPr>
        </p:nvSpPr>
        <p:spPr/>
        <p:txBody>
          <a:bodyPr/>
          <a:lstStyle/>
          <a:p>
            <a:r>
              <a:rPr lang="fr-FR" dirty="0"/>
              <a:t>Protection de la vie privée (pas de photo prise dans un lieu privé)</a:t>
            </a:r>
          </a:p>
          <a:p>
            <a:r>
              <a:rPr lang="fr-FR" dirty="0"/>
              <a:t>Toute personne a le droit de refuser de voir sa photo publiée</a:t>
            </a:r>
          </a:p>
          <a:p>
            <a:r>
              <a:rPr lang="fr-FR" dirty="0"/>
              <a:t>Mise en ligne de la photo d’un mineur :</a:t>
            </a:r>
          </a:p>
          <a:p>
            <a:pPr lvl="1"/>
            <a:r>
              <a:rPr lang="fr-FR" dirty="0"/>
              <a:t>Autorisation de l’adulte responsable obligatoire</a:t>
            </a:r>
          </a:p>
          <a:p>
            <a:r>
              <a:rPr lang="fr-FR" dirty="0"/>
              <a:t>Que faites-vous sur </a:t>
            </a:r>
            <a:r>
              <a:rPr lang="fr-FR" dirty="0" err="1"/>
              <a:t>Facebook</a:t>
            </a:r>
            <a:r>
              <a:rPr lang="fr-FR" dirty="0"/>
              <a:t> ? … </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a:t>
            </a:r>
          </a:p>
        </p:txBody>
      </p:sp>
      <p:pic>
        <p:nvPicPr>
          <p:cNvPr id="4" name="Espace réservé du contenu 3" descr="4536569713_24325150f1_z.jpg"/>
          <p:cNvPicPr>
            <a:picLocks noGrp="1" noChangeAspect="1"/>
          </p:cNvPicPr>
          <p:nvPr>
            <p:ph idx="1"/>
          </p:nvPr>
        </p:nvPicPr>
        <p:blipFill>
          <a:blip r:embed="rId2"/>
          <a:srcRect l="-18365" r="-18365"/>
          <a:stretch>
            <a:fillRect/>
          </a:stretch>
        </p:blipFill>
        <p:spPr>
          <a:xfrm>
            <a:off x="-609600" y="1600200"/>
            <a:ext cx="7556313" cy="4144963"/>
          </a:xfrm>
        </p:spPr>
      </p:pic>
      <p:cxnSp>
        <p:nvCxnSpPr>
          <p:cNvPr id="6" name="Connecteur droit avec flèche 5"/>
          <p:cNvCxnSpPr/>
          <p:nvPr/>
        </p:nvCxnSpPr>
        <p:spPr>
          <a:xfrm>
            <a:off x="4343400" y="1981200"/>
            <a:ext cx="2603313"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flipV="1">
            <a:off x="4114800" y="3352800"/>
            <a:ext cx="283191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1447800" y="3352800"/>
            <a:ext cx="54989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rot="5400000">
            <a:off x="685800" y="4953000"/>
            <a:ext cx="2133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6946713" y="2286000"/>
            <a:ext cx="2197287" cy="646331"/>
          </a:xfrm>
          <a:prstGeom prst="rect">
            <a:avLst/>
          </a:prstGeom>
          <a:noFill/>
        </p:spPr>
        <p:txBody>
          <a:bodyPr wrap="square" rtlCol="0">
            <a:spAutoFit/>
          </a:bodyPr>
          <a:lstStyle/>
          <a:p>
            <a:r>
              <a:rPr lang="fr-FR" dirty="0"/>
              <a:t>Lieu privé (salle de bain)</a:t>
            </a:r>
          </a:p>
        </p:txBody>
      </p:sp>
      <p:sp>
        <p:nvSpPr>
          <p:cNvPr id="14" name="ZoneTexte 13"/>
          <p:cNvSpPr txBox="1"/>
          <p:nvPr/>
        </p:nvSpPr>
        <p:spPr>
          <a:xfrm>
            <a:off x="6946713" y="3352800"/>
            <a:ext cx="1968687" cy="646331"/>
          </a:xfrm>
          <a:prstGeom prst="rect">
            <a:avLst/>
          </a:prstGeom>
          <a:noFill/>
        </p:spPr>
        <p:txBody>
          <a:bodyPr wrap="square" rtlCol="0">
            <a:spAutoFit/>
          </a:bodyPr>
          <a:lstStyle/>
          <a:p>
            <a:r>
              <a:rPr lang="fr-FR" dirty="0"/>
              <a:t>Personnes « privées »</a:t>
            </a:r>
          </a:p>
        </p:txBody>
      </p:sp>
      <p:sp>
        <p:nvSpPr>
          <p:cNvPr id="15" name="ZoneTexte 14"/>
          <p:cNvSpPr txBox="1"/>
          <p:nvPr/>
        </p:nvSpPr>
        <p:spPr>
          <a:xfrm>
            <a:off x="498474" y="6020594"/>
            <a:ext cx="7883526" cy="646331"/>
          </a:xfrm>
          <a:prstGeom prst="rect">
            <a:avLst/>
          </a:prstGeom>
          <a:noFill/>
        </p:spPr>
        <p:txBody>
          <a:bodyPr wrap="square" rtlCol="0">
            <a:spAutoFit/>
          </a:bodyPr>
          <a:lstStyle/>
          <a:p>
            <a:r>
              <a:rPr lang="fr-FR" dirty="0"/>
              <a:t>L’auteur donne son autorisation par une licence attachée à son </a:t>
            </a:r>
            <a:r>
              <a:rPr lang="fr-FR" dirty="0" err="1"/>
              <a:t>œuvre</a:t>
            </a:r>
            <a:r>
              <a:rPr lang="fr-FR" dirty="0"/>
              <a:t>, sur une </a:t>
            </a:r>
            <a:r>
              <a:rPr lang="fr-FR" dirty="0">
                <a:hlinkClick r:id="rId3"/>
              </a:rPr>
              <a:t>plateforme publique</a:t>
            </a:r>
            <a:r>
              <a:rPr lang="fr-FR"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674853945_065450ebf0_z.jpg"/>
          <p:cNvPicPr>
            <a:picLocks noChangeAspect="1"/>
          </p:cNvPicPr>
          <p:nvPr/>
        </p:nvPicPr>
        <p:blipFill>
          <a:blip r:embed="rId2">
            <a:alphaModFix amt="63000"/>
          </a:blip>
          <a:stretch>
            <a:fillRect/>
          </a:stretch>
        </p:blipFill>
        <p:spPr>
          <a:xfrm>
            <a:off x="4800600" y="3429000"/>
            <a:ext cx="4064000" cy="3048000"/>
          </a:xfrm>
          <a:prstGeom prst="rect">
            <a:avLst/>
          </a:prstGeom>
        </p:spPr>
      </p:pic>
      <p:sp>
        <p:nvSpPr>
          <p:cNvPr id="2" name="Titre 1"/>
          <p:cNvSpPr>
            <a:spLocks noGrp="1"/>
          </p:cNvSpPr>
          <p:nvPr>
            <p:ph type="title"/>
          </p:nvPr>
        </p:nvSpPr>
        <p:spPr/>
        <p:txBody>
          <a:bodyPr/>
          <a:lstStyle/>
          <a:p>
            <a:r>
              <a:rPr lang="fr-FR" dirty="0"/>
              <a:t>Internet a une mémoire d’éléphant !</a:t>
            </a:r>
          </a:p>
        </p:txBody>
      </p:sp>
      <p:sp>
        <p:nvSpPr>
          <p:cNvPr id="3" name="Espace réservé du contenu 2"/>
          <p:cNvSpPr>
            <a:spLocks noGrp="1"/>
          </p:cNvSpPr>
          <p:nvPr>
            <p:ph idx="1"/>
          </p:nvPr>
        </p:nvSpPr>
        <p:spPr/>
        <p:txBody>
          <a:bodyPr/>
          <a:lstStyle/>
          <a:p>
            <a:r>
              <a:rPr lang="fr-FR" dirty="0"/>
              <a:t>Rien ne disparaît sur Internet</a:t>
            </a:r>
          </a:p>
          <a:p>
            <a:r>
              <a:rPr lang="fr-FR" dirty="0"/>
              <a:t>Même les sites fermés, les profils supprimés, peuvent être retrouvés</a:t>
            </a:r>
          </a:p>
          <a:p>
            <a:r>
              <a:rPr lang="fr-FR" dirty="0"/>
              <a:t>« </a:t>
            </a:r>
            <a:r>
              <a:rPr lang="fr-FR" dirty="0" err="1"/>
              <a:t>Googlisation</a:t>
            </a:r>
            <a:r>
              <a:rPr lang="fr-FR" dirty="0"/>
              <a:t> » des candidats à un emploi, à l’inscription dans une école…</a:t>
            </a:r>
          </a:p>
          <a:p>
            <a:r>
              <a:rPr lang="fr-FR" dirty="0"/>
              <a:t>Les réseaux sociaux sont des espaces publics, même si on s’y sent chez soi</a:t>
            </a:r>
          </a:p>
          <a:p>
            <a:r>
              <a:rPr lang="fr-FR" dirty="0"/>
              <a:t>Affaire </a:t>
            </a:r>
            <a:r>
              <a:rPr lang="fr-FR" dirty="0" err="1"/>
              <a:t>Facebook</a:t>
            </a:r>
            <a:r>
              <a:rPr lang="fr-FR" dirty="0"/>
              <a:t> récente</a:t>
            </a:r>
          </a:p>
        </p:txBody>
      </p:sp>
      <p:sp>
        <p:nvSpPr>
          <p:cNvPr id="5" name="ZoneTexte 4"/>
          <p:cNvSpPr txBox="1"/>
          <p:nvPr/>
        </p:nvSpPr>
        <p:spPr>
          <a:xfrm>
            <a:off x="4800600" y="6477000"/>
            <a:ext cx="2743200" cy="246221"/>
          </a:xfrm>
          <a:prstGeom prst="rect">
            <a:avLst/>
          </a:prstGeom>
          <a:noFill/>
        </p:spPr>
        <p:txBody>
          <a:bodyPr wrap="square" rtlCol="0">
            <a:spAutoFit/>
          </a:bodyPr>
          <a:lstStyle/>
          <a:p>
            <a:r>
              <a:rPr lang="fr-FR" sz="1000" dirty="0"/>
              <a:t>Photo : </a:t>
            </a:r>
            <a:r>
              <a:rPr lang="fr-FR" sz="1000" dirty="0">
                <a:hlinkClick r:id="rId3"/>
              </a:rPr>
              <a:t>Stéphane le Du</a:t>
            </a:r>
            <a:r>
              <a:rPr lang="fr-FR" sz="1000" dirty="0"/>
              <a:t>, </a:t>
            </a:r>
            <a:r>
              <a:rPr lang="fr-FR" sz="1000" dirty="0" err="1"/>
              <a:t>Flickr</a:t>
            </a:r>
            <a:r>
              <a:rPr lang="fr-FR" sz="1000" dirty="0"/>
              <a:t>, licence CC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br>
              <a:rPr lang="fr-FR" dirty="0"/>
            </a:br>
            <a:endParaRPr lang="fr-FR" dirty="0"/>
          </a:p>
        </p:txBody>
      </p:sp>
      <p:sp>
        <p:nvSpPr>
          <p:cNvPr id="11" name="Espace réservé du contenu 10"/>
          <p:cNvSpPr>
            <a:spLocks noGrp="1"/>
          </p:cNvSpPr>
          <p:nvPr>
            <p:ph sz="half" idx="17"/>
          </p:nvPr>
        </p:nvSpPr>
        <p:spPr>
          <a:xfrm>
            <a:off x="502920" y="1002983"/>
            <a:ext cx="3657413" cy="1965960"/>
          </a:xfrm>
        </p:spPr>
        <p:txBody>
          <a:bodyPr>
            <a:normAutofit/>
          </a:bodyPr>
          <a:lstStyle/>
          <a:p>
            <a:r>
              <a:rPr lang="fr-FR" sz="2400" dirty="0">
                <a:solidFill>
                  <a:srgbClr val="660066"/>
                </a:solidFill>
              </a:rPr>
              <a:t>1- Chercher</a:t>
            </a:r>
          </a:p>
        </p:txBody>
      </p:sp>
      <p:sp>
        <p:nvSpPr>
          <p:cNvPr id="12" name="Espace réservé du contenu 11"/>
          <p:cNvSpPr>
            <a:spLocks noGrp="1"/>
          </p:cNvSpPr>
          <p:nvPr>
            <p:ph sz="half" idx="18"/>
          </p:nvPr>
        </p:nvSpPr>
        <p:spPr/>
        <p:txBody>
          <a:bodyPr>
            <a:normAutofit/>
          </a:bodyPr>
          <a:lstStyle/>
          <a:p>
            <a:r>
              <a:rPr lang="fr-FR" sz="2400" dirty="0">
                <a:solidFill>
                  <a:srgbClr val="660066"/>
                </a:solidFill>
              </a:rPr>
              <a:t>3- Utiliser </a:t>
            </a:r>
            <a:br>
              <a:rPr lang="fr-FR" sz="2400" dirty="0">
                <a:solidFill>
                  <a:srgbClr val="660066"/>
                </a:solidFill>
              </a:rPr>
            </a:br>
            <a:r>
              <a:rPr lang="fr-FR" sz="2400" dirty="0">
                <a:solidFill>
                  <a:srgbClr val="660066"/>
                </a:solidFill>
              </a:rPr>
              <a:t>en respectant la loi</a:t>
            </a:r>
          </a:p>
        </p:txBody>
      </p:sp>
      <p:sp>
        <p:nvSpPr>
          <p:cNvPr id="9" name="Espace réservé du contenu 8"/>
          <p:cNvSpPr>
            <a:spLocks noGrp="1"/>
          </p:cNvSpPr>
          <p:nvPr>
            <p:ph sz="half" idx="1"/>
          </p:nvPr>
        </p:nvSpPr>
        <p:spPr>
          <a:xfrm>
            <a:off x="4160333" y="1002983"/>
            <a:ext cx="3657600" cy="1965960"/>
          </a:xfrm>
        </p:spPr>
        <p:txBody>
          <a:bodyPr>
            <a:normAutofit/>
          </a:bodyPr>
          <a:lstStyle/>
          <a:p>
            <a:r>
              <a:rPr lang="fr-FR" sz="2400" dirty="0">
                <a:solidFill>
                  <a:srgbClr val="660066"/>
                </a:solidFill>
              </a:rPr>
              <a:t>2- Vérifier</a:t>
            </a:r>
          </a:p>
          <a:p>
            <a:pPr>
              <a:buNone/>
            </a:pPr>
            <a:endParaRPr lang="fr-FR" sz="2400" dirty="0">
              <a:solidFill>
                <a:srgbClr val="660066"/>
              </a:solidFill>
            </a:endParaRPr>
          </a:p>
        </p:txBody>
      </p:sp>
      <p:sp>
        <p:nvSpPr>
          <p:cNvPr id="10" name="Espace réservé du contenu 9"/>
          <p:cNvSpPr>
            <a:spLocks noGrp="1"/>
          </p:cNvSpPr>
          <p:nvPr>
            <p:ph sz="half" idx="16"/>
          </p:nvPr>
        </p:nvSpPr>
        <p:spPr/>
        <p:txBody>
          <a:bodyPr>
            <a:normAutofit/>
          </a:bodyPr>
          <a:lstStyle/>
          <a:p>
            <a:r>
              <a:rPr lang="fr-FR" sz="2400" dirty="0">
                <a:solidFill>
                  <a:srgbClr val="660066"/>
                </a:solidFill>
              </a:rPr>
              <a:t>4- Et si… ?</a:t>
            </a:r>
          </a:p>
        </p:txBody>
      </p:sp>
      <p:pic>
        <p:nvPicPr>
          <p:cNvPr id="13" name="Image 12" descr="checklist.gif"/>
          <p:cNvPicPr>
            <a:picLocks noChangeAspect="1"/>
          </p:cNvPicPr>
          <p:nvPr/>
        </p:nvPicPr>
        <p:blipFill>
          <a:blip r:embed="rId2"/>
          <a:stretch>
            <a:fillRect/>
          </a:stretch>
        </p:blipFill>
        <p:spPr>
          <a:xfrm>
            <a:off x="4160333" y="1398207"/>
            <a:ext cx="1587997" cy="1570736"/>
          </a:xfrm>
          <a:prstGeom prst="rect">
            <a:avLst/>
          </a:prstGeom>
        </p:spPr>
      </p:pic>
      <p:pic>
        <p:nvPicPr>
          <p:cNvPr id="14" name="Image 13" descr="google.tiff"/>
          <p:cNvPicPr>
            <a:picLocks noChangeAspect="1"/>
          </p:cNvPicPr>
          <p:nvPr/>
        </p:nvPicPr>
        <p:blipFill>
          <a:blip r:embed="rId3"/>
          <a:stretch>
            <a:fillRect/>
          </a:stretch>
        </p:blipFill>
        <p:spPr>
          <a:xfrm>
            <a:off x="502920" y="1600200"/>
            <a:ext cx="2172783" cy="859504"/>
          </a:xfrm>
          <a:prstGeom prst="rect">
            <a:avLst/>
          </a:prstGeom>
        </p:spPr>
      </p:pic>
      <p:pic>
        <p:nvPicPr>
          <p:cNvPr id="15" name="Image 14" descr="copyright.jpg"/>
          <p:cNvPicPr>
            <a:picLocks noChangeAspect="1"/>
          </p:cNvPicPr>
          <p:nvPr/>
        </p:nvPicPr>
        <p:blipFill>
          <a:blip r:embed="rId4"/>
          <a:stretch>
            <a:fillRect/>
          </a:stretch>
        </p:blipFill>
        <p:spPr>
          <a:xfrm>
            <a:off x="914400" y="5096714"/>
            <a:ext cx="774700" cy="770686"/>
          </a:xfrm>
          <a:prstGeom prst="rect">
            <a:avLst/>
          </a:prstGeom>
        </p:spPr>
      </p:pic>
      <p:pic>
        <p:nvPicPr>
          <p:cNvPr id="16" name="Image 15" descr="point d interro.jpg"/>
          <p:cNvPicPr>
            <a:picLocks noChangeAspect="1"/>
          </p:cNvPicPr>
          <p:nvPr/>
        </p:nvPicPr>
        <p:blipFill>
          <a:blip r:embed="rId5"/>
          <a:stretch>
            <a:fillRect/>
          </a:stretch>
        </p:blipFill>
        <p:spPr>
          <a:xfrm>
            <a:off x="4800600" y="4857750"/>
            <a:ext cx="1270000" cy="952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acebook.tiff"/>
          <p:cNvPicPr>
            <a:picLocks noChangeAspect="1"/>
          </p:cNvPicPr>
          <p:nvPr/>
        </p:nvPicPr>
        <p:blipFill>
          <a:blip r:embed="rId3"/>
          <a:stretch>
            <a:fillRect/>
          </a:stretch>
        </p:blipFill>
        <p:spPr>
          <a:xfrm>
            <a:off x="342900" y="556197"/>
            <a:ext cx="5981700" cy="2380106"/>
          </a:xfrm>
          <a:prstGeom prst="rect">
            <a:avLst/>
          </a:prstGeom>
        </p:spPr>
      </p:pic>
      <p:pic>
        <p:nvPicPr>
          <p:cNvPr id="5" name="Image 4" descr="prudhommes.tiff"/>
          <p:cNvPicPr>
            <a:picLocks noChangeAspect="1"/>
          </p:cNvPicPr>
          <p:nvPr/>
        </p:nvPicPr>
        <p:blipFill>
          <a:blip r:embed="rId4"/>
          <a:stretch>
            <a:fillRect/>
          </a:stretch>
        </p:blipFill>
        <p:spPr>
          <a:xfrm>
            <a:off x="685800" y="3047526"/>
            <a:ext cx="5429250" cy="876773"/>
          </a:xfrm>
          <a:prstGeom prst="rect">
            <a:avLst/>
          </a:prstGeom>
        </p:spPr>
      </p:pic>
      <p:pic>
        <p:nvPicPr>
          <p:cNvPr id="6" name="Image 5" descr="faits.tiff"/>
          <p:cNvPicPr>
            <a:picLocks noChangeAspect="1"/>
          </p:cNvPicPr>
          <p:nvPr/>
        </p:nvPicPr>
        <p:blipFill>
          <a:blip r:embed="rId5"/>
          <a:stretch>
            <a:fillRect/>
          </a:stretch>
        </p:blipFill>
        <p:spPr>
          <a:xfrm>
            <a:off x="3673475" y="4191000"/>
            <a:ext cx="4883150" cy="780888"/>
          </a:xfrm>
          <a:prstGeom prst="rect">
            <a:avLst/>
          </a:prstGeom>
        </p:spPr>
      </p:pic>
      <p:pic>
        <p:nvPicPr>
          <p:cNvPr id="7" name="Image 6" descr="protestation.tiff"/>
          <p:cNvPicPr>
            <a:picLocks noChangeAspect="1"/>
          </p:cNvPicPr>
          <p:nvPr/>
        </p:nvPicPr>
        <p:blipFill>
          <a:blip r:embed="rId6"/>
          <a:stretch>
            <a:fillRect/>
          </a:stretch>
        </p:blipFill>
        <p:spPr>
          <a:xfrm>
            <a:off x="304800" y="5369206"/>
            <a:ext cx="5334000" cy="866494"/>
          </a:xfrm>
          <a:prstGeom prst="rect">
            <a:avLst/>
          </a:prstGeom>
        </p:spPr>
      </p:pic>
      <p:sp>
        <p:nvSpPr>
          <p:cNvPr id="8" name="ZoneTexte 7"/>
          <p:cNvSpPr txBox="1"/>
          <p:nvPr/>
        </p:nvSpPr>
        <p:spPr>
          <a:xfrm>
            <a:off x="6553200" y="6035645"/>
            <a:ext cx="2003425" cy="400110"/>
          </a:xfrm>
          <a:prstGeom prst="rect">
            <a:avLst/>
          </a:prstGeom>
          <a:noFill/>
        </p:spPr>
        <p:txBody>
          <a:bodyPr wrap="square" rtlCol="0">
            <a:spAutoFit/>
          </a:bodyPr>
          <a:lstStyle/>
          <a:p>
            <a:r>
              <a:rPr lang="fr-FR" sz="1000" dirty="0"/>
              <a:t>Source </a:t>
            </a:r>
            <a:r>
              <a:rPr lang="fr-FR" sz="1000" dirty="0">
                <a:hlinkClick r:id="rId7"/>
              </a:rPr>
              <a:t>: Site Europe1</a:t>
            </a:r>
            <a:r>
              <a:rPr lang="fr-FR" sz="1000" dirty="0"/>
              <a:t>, </a:t>
            </a:r>
          </a:p>
          <a:p>
            <a:r>
              <a:rPr lang="fr-FR" sz="1000" dirty="0"/>
              <a:t>19 novembre 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5400" y="2689086"/>
            <a:ext cx="6400800" cy="707886"/>
          </a:xfrm>
          <a:prstGeom prst="rect">
            <a:avLst/>
          </a:prstGeom>
          <a:noFill/>
        </p:spPr>
        <p:txBody>
          <a:bodyPr wrap="square" rtlCol="0">
            <a:spAutoFit/>
          </a:bodyPr>
          <a:lstStyle/>
          <a:p>
            <a:r>
              <a:rPr lang="fr-FR" sz="4000" dirty="0">
                <a:solidFill>
                  <a:srgbClr val="660066"/>
                </a:solidFill>
                <a:latin typeface="Handwriting - Dakota"/>
                <a:cs typeface="Handwriting - Dakota"/>
              </a:rPr>
              <a:t>Alors, comment faire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licences libres</a:t>
            </a:r>
          </a:p>
        </p:txBody>
      </p:sp>
      <p:sp>
        <p:nvSpPr>
          <p:cNvPr id="3" name="Espace réservé du contenu 2"/>
          <p:cNvSpPr>
            <a:spLocks noGrp="1"/>
          </p:cNvSpPr>
          <p:nvPr>
            <p:ph sz="half" idx="1"/>
          </p:nvPr>
        </p:nvSpPr>
        <p:spPr/>
        <p:txBody>
          <a:bodyPr/>
          <a:lstStyle/>
          <a:p>
            <a:r>
              <a:rPr lang="fr-FR" dirty="0"/>
              <a:t>Les plus connues : les licences </a:t>
            </a:r>
            <a:r>
              <a:rPr lang="fr-FR" dirty="0" err="1"/>
              <a:t>Creative</a:t>
            </a:r>
            <a:r>
              <a:rPr lang="fr-FR" dirty="0"/>
              <a:t> Commons</a:t>
            </a:r>
          </a:p>
          <a:p>
            <a:r>
              <a:rPr lang="fr-FR" dirty="0"/>
              <a:t>Créées par Lawrence </a:t>
            </a:r>
            <a:r>
              <a:rPr lang="fr-FR" dirty="0" err="1"/>
              <a:t>Lessig</a:t>
            </a:r>
            <a:r>
              <a:rPr lang="fr-FR" dirty="0"/>
              <a:t>, professeur de droit à Harvard, pour adapter le doit d’auteur à Internet</a:t>
            </a:r>
          </a:p>
          <a:p>
            <a:r>
              <a:rPr lang="fr-FR" dirty="0"/>
              <a:t>Protège les auteurs, mais leur donne le droit de choisir le type d’utilisations qu’il souhaite voir associer à ses </a:t>
            </a:r>
            <a:r>
              <a:rPr lang="fr-FR" dirty="0" err="1"/>
              <a:t>oeuvres</a:t>
            </a:r>
            <a:endParaRPr lang="fr-FR" dirty="0"/>
          </a:p>
        </p:txBody>
      </p:sp>
      <p:pic>
        <p:nvPicPr>
          <p:cNvPr id="5" name="Espace réservé du contenu 4" descr="Lessig"/>
          <p:cNvPicPr>
            <a:picLocks noGrp="1" noChangeAspect="1"/>
          </p:cNvPicPr>
          <p:nvPr>
            <p:ph sz="half" idx="2"/>
          </p:nvPr>
        </p:nvPicPr>
        <p:blipFill>
          <a:blip r:embed="rId3"/>
          <a:srcRect t="-34979" b="-34979"/>
          <a:stretch>
            <a:fillRect/>
          </a:stretch>
        </p:blipFill>
        <p:spPr>
          <a:xfrm>
            <a:off x="4397187" y="1295400"/>
            <a:ext cx="3657600" cy="4140200"/>
          </a:xfrm>
        </p:spPr>
      </p:pic>
      <p:sp>
        <p:nvSpPr>
          <p:cNvPr id="6" name="ZoneTexte 5"/>
          <p:cNvSpPr txBox="1"/>
          <p:nvPr/>
        </p:nvSpPr>
        <p:spPr>
          <a:xfrm>
            <a:off x="4397187" y="4648200"/>
            <a:ext cx="3657600" cy="369332"/>
          </a:xfrm>
          <a:prstGeom prst="rect">
            <a:avLst/>
          </a:prstGeom>
          <a:noFill/>
        </p:spPr>
        <p:txBody>
          <a:bodyPr wrap="square" rtlCol="0">
            <a:spAutoFit/>
          </a:bodyPr>
          <a:lstStyle/>
          <a:p>
            <a:pPr algn="ctr"/>
            <a:r>
              <a:rPr lang="fr-FR" dirty="0">
                <a:hlinkClick r:id="rId4"/>
              </a:rPr>
              <a:t>Lawrence </a:t>
            </a:r>
            <a:r>
              <a:rPr lang="fr-FR" dirty="0" err="1">
                <a:hlinkClick r:id="rId4"/>
              </a:rPr>
              <a:t>Lessig</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Les 6 contrats </a:t>
            </a:r>
            <a:r>
              <a:rPr lang="fr-FR" dirty="0" err="1"/>
              <a:t>Creative</a:t>
            </a:r>
            <a:r>
              <a:rPr lang="fr-FR" dirty="0"/>
              <a:t> Commons</a:t>
            </a:r>
          </a:p>
        </p:txBody>
      </p:sp>
      <p:pic>
        <p:nvPicPr>
          <p:cNvPr id="7" name="Espace réservé du contenu 6" descr="CC.jpg"/>
          <p:cNvPicPr>
            <a:picLocks noGrp="1" noChangeAspect="1"/>
          </p:cNvPicPr>
          <p:nvPr>
            <p:ph idx="1"/>
          </p:nvPr>
        </p:nvPicPr>
        <p:blipFill>
          <a:blip r:embed="rId3"/>
          <a:srcRect l="-33585" r="-33585"/>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Apprendre à les repérer…</a:t>
            </a:r>
          </a:p>
        </p:txBody>
      </p:sp>
      <p:pic>
        <p:nvPicPr>
          <p:cNvPr id="4" name="Espace réservé du contenu 3" descr="CC1.jpg"/>
          <p:cNvPicPr>
            <a:picLocks noGrp="1" noChangeAspect="1"/>
          </p:cNvPicPr>
          <p:nvPr>
            <p:ph idx="1"/>
          </p:nvPr>
        </p:nvPicPr>
        <p:blipFill>
          <a:blip r:embed="rId2"/>
          <a:srcRect l="-41153" r="-41153"/>
          <a:stretch>
            <a:fillRect/>
          </a:stretch>
        </p:blipFill>
        <p:spPr>
          <a:xfrm>
            <a:off x="498474" y="1437814"/>
            <a:ext cx="3692526" cy="2025510"/>
          </a:xfrm>
        </p:spPr>
      </p:pic>
      <p:pic>
        <p:nvPicPr>
          <p:cNvPr id="5" name="Image 4" descr="CC2.jpg"/>
          <p:cNvPicPr>
            <a:picLocks noChangeAspect="1"/>
          </p:cNvPicPr>
          <p:nvPr/>
        </p:nvPicPr>
        <p:blipFill>
          <a:blip r:embed="rId3"/>
          <a:stretch>
            <a:fillRect/>
          </a:stretch>
        </p:blipFill>
        <p:spPr>
          <a:xfrm>
            <a:off x="1442720" y="3228420"/>
            <a:ext cx="1821180" cy="958769"/>
          </a:xfrm>
          <a:prstGeom prst="rect">
            <a:avLst/>
          </a:prstGeom>
        </p:spPr>
      </p:pic>
      <p:pic>
        <p:nvPicPr>
          <p:cNvPr id="6" name="Image 5" descr="CC3.jpg"/>
          <p:cNvPicPr>
            <a:picLocks noChangeAspect="1"/>
          </p:cNvPicPr>
          <p:nvPr/>
        </p:nvPicPr>
        <p:blipFill>
          <a:blip r:embed="rId4"/>
          <a:stretch>
            <a:fillRect/>
          </a:stretch>
        </p:blipFill>
        <p:spPr>
          <a:xfrm>
            <a:off x="1442720" y="4495799"/>
            <a:ext cx="1663700" cy="866875"/>
          </a:xfrm>
          <a:prstGeom prst="rect">
            <a:avLst/>
          </a:prstGeom>
        </p:spPr>
      </p:pic>
      <p:sp>
        <p:nvSpPr>
          <p:cNvPr id="7" name="ZoneTexte 6"/>
          <p:cNvSpPr txBox="1"/>
          <p:nvPr/>
        </p:nvSpPr>
        <p:spPr>
          <a:xfrm>
            <a:off x="4191000" y="1946354"/>
            <a:ext cx="3429000" cy="4524316"/>
          </a:xfrm>
          <a:prstGeom prst="rect">
            <a:avLst/>
          </a:prstGeom>
          <a:noFill/>
        </p:spPr>
        <p:txBody>
          <a:bodyPr wrap="square" rtlCol="0">
            <a:spAutoFit/>
          </a:bodyPr>
          <a:lstStyle/>
          <a:p>
            <a:r>
              <a:rPr lang="fr-FR" dirty="0"/>
              <a:t>Sur des sites de partage d’images,</a:t>
            </a:r>
            <a:br>
              <a:rPr lang="fr-FR" dirty="0"/>
            </a:br>
            <a:endParaRPr lang="fr-FR" dirty="0"/>
          </a:p>
          <a:p>
            <a:r>
              <a:rPr lang="fr-FR" dirty="0"/>
              <a:t>Sur des blogs,</a:t>
            </a:r>
            <a:br>
              <a:rPr lang="fr-FR" dirty="0"/>
            </a:br>
            <a:endParaRPr lang="fr-FR" dirty="0"/>
          </a:p>
          <a:p>
            <a:r>
              <a:rPr lang="fr-FR" dirty="0"/>
              <a:t>Sur des plateformes de musique.</a:t>
            </a:r>
          </a:p>
          <a:p>
            <a:endParaRPr lang="fr-FR" dirty="0"/>
          </a:p>
          <a:p>
            <a:r>
              <a:rPr lang="fr-FR" dirty="0"/>
              <a:t>Recherche avancée de Google : « réutilisation autorisée »</a:t>
            </a:r>
          </a:p>
          <a:p>
            <a:br>
              <a:rPr lang="fr-FR" dirty="0"/>
            </a:br>
            <a:r>
              <a:rPr lang="fr-FR" dirty="0" err="1"/>
              <a:t>Wikipedia</a:t>
            </a:r>
            <a:r>
              <a:rPr lang="fr-FR" dirty="0"/>
              <a:t> est entièrement sous licence CC</a:t>
            </a:r>
          </a:p>
          <a:p>
            <a:endParaRPr lang="fr-FR" dirty="0"/>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exemples…</a:t>
            </a:r>
          </a:p>
        </p:txBody>
      </p:sp>
      <p:sp>
        <p:nvSpPr>
          <p:cNvPr id="3" name="Espace réservé du contenu 2"/>
          <p:cNvSpPr>
            <a:spLocks noGrp="1"/>
          </p:cNvSpPr>
          <p:nvPr>
            <p:ph idx="1"/>
          </p:nvPr>
        </p:nvSpPr>
        <p:spPr/>
        <p:txBody>
          <a:bodyPr/>
          <a:lstStyle/>
          <a:p>
            <a:r>
              <a:rPr lang="fr-FR" dirty="0"/>
              <a:t>Images : </a:t>
            </a:r>
            <a:r>
              <a:rPr lang="fr-FR" dirty="0" err="1">
                <a:hlinkClick r:id="rId3"/>
              </a:rPr>
              <a:t>Flickr</a:t>
            </a:r>
            <a:r>
              <a:rPr lang="fr-FR" dirty="0"/>
              <a:t>, </a:t>
            </a:r>
            <a:r>
              <a:rPr lang="fr-FR" dirty="0" err="1">
                <a:hlinkClick r:id="rId4"/>
              </a:rPr>
              <a:t>Wikimedia</a:t>
            </a:r>
            <a:r>
              <a:rPr lang="fr-FR" dirty="0">
                <a:hlinkClick r:id="rId4"/>
              </a:rPr>
              <a:t> Commons</a:t>
            </a:r>
            <a:r>
              <a:rPr lang="fr-FR" dirty="0"/>
              <a:t>, </a:t>
            </a:r>
            <a:r>
              <a:rPr lang="fr-FR" dirty="0" err="1">
                <a:hlinkClick r:id="rId5"/>
              </a:rPr>
              <a:t>Fotopedia</a:t>
            </a:r>
            <a:br>
              <a:rPr lang="fr-FR" dirty="0"/>
            </a:br>
            <a:r>
              <a:rPr lang="fr-FR" dirty="0">
                <a:hlinkClick r:id="rId6"/>
              </a:rPr>
              <a:t>http://www.educnet.education.fr/cdi/res/banques_dimages_lib</a:t>
            </a:r>
            <a:r>
              <a:rPr lang="fr-FR" dirty="0"/>
              <a:t> </a:t>
            </a:r>
          </a:p>
          <a:p>
            <a:r>
              <a:rPr lang="fr-FR" dirty="0"/>
              <a:t>Textes : </a:t>
            </a:r>
            <a:r>
              <a:rPr lang="fr-FR" dirty="0" err="1">
                <a:hlinkClick r:id="rId7"/>
              </a:rPr>
              <a:t>Wikisources</a:t>
            </a:r>
            <a:endParaRPr lang="fr-FR" dirty="0"/>
          </a:p>
          <a:p>
            <a:r>
              <a:rPr lang="fr-FR" dirty="0"/>
              <a:t>Musique : </a:t>
            </a:r>
            <a:r>
              <a:rPr lang="fr-FR" dirty="0">
                <a:hlinkClick r:id="rId8"/>
              </a:rPr>
              <a:t>Jamendo</a:t>
            </a:r>
            <a:endParaRPr lang="fr-FR" dirty="0"/>
          </a:p>
          <a:p>
            <a:r>
              <a:rPr lang="fr-FR" dirty="0"/>
              <a:t>… et beaucoup d’autres sites</a:t>
            </a:r>
          </a:p>
          <a:p>
            <a:endParaRPr lang="fr-FR" dirty="0"/>
          </a:p>
        </p:txBody>
      </p:sp>
      <p:pic>
        <p:nvPicPr>
          <p:cNvPr id="4" name="01 Deep blue (2005).mp3">
            <a:hlinkClick r:id="" action="ppaction://media"/>
          </p:cNvPr>
          <p:cNvPicPr>
            <a:picLocks noRot="1" noChangeAspect="1"/>
          </p:cNvPicPr>
          <p:nvPr>
            <a:audioFile r:link="rId1"/>
          </p:nvPr>
        </p:nvPicPr>
        <p:blipFill>
          <a:blip r:embed="rId9"/>
          <a:stretch>
            <a:fillRect/>
          </a:stretch>
        </p:blipFill>
        <p:spPr>
          <a:xfrm>
            <a:off x="4114800" y="5843588"/>
            <a:ext cx="282575" cy="282575"/>
          </a:xfrm>
          <a:prstGeom prst="rect">
            <a:avLst/>
          </a:prstGeom>
        </p:spPr>
      </p:pic>
      <p:pic>
        <p:nvPicPr>
          <p:cNvPr id="5" name="Image 4" descr="jamendo.jpg"/>
          <p:cNvPicPr>
            <a:picLocks noChangeAspect="1"/>
          </p:cNvPicPr>
          <p:nvPr/>
        </p:nvPicPr>
        <p:blipFill>
          <a:blip r:embed="rId10"/>
          <a:stretch>
            <a:fillRect/>
          </a:stretch>
        </p:blipFill>
        <p:spPr>
          <a:xfrm>
            <a:off x="4953000" y="5219700"/>
            <a:ext cx="3594100" cy="1295400"/>
          </a:xfrm>
          <a:prstGeom prst="rect">
            <a:avLst/>
          </a:prstGeom>
        </p:spPr>
      </p:pic>
      <p:pic>
        <p:nvPicPr>
          <p:cNvPr id="6" name="Image 5" descr="wikisource.tiff"/>
          <p:cNvPicPr>
            <a:picLocks noChangeAspect="1"/>
          </p:cNvPicPr>
          <p:nvPr/>
        </p:nvPicPr>
        <p:blipFill>
          <a:blip r:embed="rId11"/>
          <a:stretch>
            <a:fillRect/>
          </a:stretch>
        </p:blipFill>
        <p:spPr>
          <a:xfrm>
            <a:off x="6642100" y="2886075"/>
            <a:ext cx="1905000" cy="1968500"/>
          </a:xfrm>
          <a:prstGeom prst="rect">
            <a:avLst/>
          </a:prstGeom>
        </p:spPr>
      </p:pic>
      <p:pic>
        <p:nvPicPr>
          <p:cNvPr id="7" name="Image 6" descr="flickr.tiff"/>
          <p:cNvPicPr>
            <a:picLocks noChangeAspect="1"/>
          </p:cNvPicPr>
          <p:nvPr/>
        </p:nvPicPr>
        <p:blipFill>
          <a:blip r:embed="rId12"/>
          <a:stretch>
            <a:fillRect/>
          </a:stretch>
        </p:blipFill>
        <p:spPr>
          <a:xfrm>
            <a:off x="6642100" y="1981200"/>
            <a:ext cx="2501900" cy="787400"/>
          </a:xfrm>
          <a:prstGeom prst="rect">
            <a:avLst/>
          </a:prstGeom>
        </p:spPr>
      </p:pic>
      <p:sp>
        <p:nvSpPr>
          <p:cNvPr id="8" name="ZoneTexte 7"/>
          <p:cNvSpPr txBox="1"/>
          <p:nvPr/>
        </p:nvSpPr>
        <p:spPr>
          <a:xfrm>
            <a:off x="2057400" y="6268879"/>
            <a:ext cx="2514600" cy="246221"/>
          </a:xfrm>
          <a:prstGeom prst="rect">
            <a:avLst/>
          </a:prstGeom>
          <a:noFill/>
        </p:spPr>
        <p:txBody>
          <a:bodyPr wrap="square" rtlCol="0">
            <a:spAutoFit/>
          </a:bodyPr>
          <a:lstStyle/>
          <a:p>
            <a:r>
              <a:rPr lang="fr-FR" sz="1000" dirty="0">
                <a:hlinkClick r:id="rId13"/>
              </a:rPr>
              <a:t>Antony </a:t>
            </a:r>
            <a:r>
              <a:rPr lang="fr-FR" sz="1000" dirty="0" err="1">
                <a:hlinkClick r:id="rId13"/>
              </a:rPr>
              <a:t>Raijekov</a:t>
            </a:r>
            <a:r>
              <a:rPr lang="fr-FR" sz="1000" dirty="0">
                <a:hlinkClick r:id="rId13"/>
              </a:rPr>
              <a:t>, </a:t>
            </a:r>
            <a:r>
              <a:rPr lang="fr-FR" sz="1000" dirty="0" err="1">
                <a:hlinkClick r:id="rId13"/>
              </a:rPr>
              <a:t>Deep</a:t>
            </a:r>
            <a:r>
              <a:rPr lang="fr-FR" sz="1000" dirty="0">
                <a:hlinkClick r:id="rId13"/>
              </a:rPr>
              <a:t> Blue, </a:t>
            </a:r>
            <a:r>
              <a:rPr lang="fr-FR" sz="1000" dirty="0" err="1">
                <a:hlinkClick r:id="rId13"/>
              </a:rPr>
              <a:t>Jamendo</a:t>
            </a:r>
            <a:endParaRPr lang="fr-FR" sz="1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63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43000" y="2286000"/>
            <a:ext cx="6324600" cy="707886"/>
          </a:xfrm>
          <a:prstGeom prst="rect">
            <a:avLst/>
          </a:prstGeom>
          <a:noFill/>
        </p:spPr>
        <p:txBody>
          <a:bodyPr wrap="square" rtlCol="0">
            <a:spAutoFit/>
          </a:bodyPr>
          <a:lstStyle/>
          <a:p>
            <a:pPr algn="ctr"/>
            <a:r>
              <a:rPr lang="fr-FR" sz="4000" dirty="0"/>
              <a:t>Concrètement…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9200" y="1600200"/>
            <a:ext cx="6096000" cy="4062651"/>
          </a:xfrm>
          <a:prstGeom prst="rect">
            <a:avLst/>
          </a:prstGeom>
          <a:noFill/>
        </p:spPr>
        <p:txBody>
          <a:bodyPr wrap="square" rtlCol="0">
            <a:spAutoFit/>
          </a:bodyPr>
          <a:lstStyle/>
          <a:p>
            <a:pPr algn="ctr"/>
            <a:r>
              <a:rPr lang="fr-FR" sz="4000" dirty="0">
                <a:solidFill>
                  <a:srgbClr val="660066"/>
                </a:solidFill>
                <a:latin typeface="Handwriting - Dakota"/>
                <a:cs typeface="Handwriting - Dakota"/>
              </a:rPr>
              <a:t>Je fais un exposé en classe, je projette une vidéo trouvée sur Internet devant les élèves et le prof. Ai-je le droit ?</a:t>
            </a:r>
          </a:p>
          <a:p>
            <a:endParaRPr lang="fr-FR" dirty="0">
              <a:solidFill>
                <a:srgbClr val="6600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90600" y="1295400"/>
            <a:ext cx="7010400" cy="4062651"/>
          </a:xfrm>
          <a:prstGeom prst="rect">
            <a:avLst/>
          </a:prstGeom>
          <a:noFill/>
        </p:spPr>
        <p:txBody>
          <a:bodyPr wrap="square" rtlCol="0">
            <a:spAutoFit/>
          </a:bodyPr>
          <a:lstStyle/>
          <a:p>
            <a:r>
              <a:rPr lang="fr-FR" sz="4000" dirty="0">
                <a:solidFill>
                  <a:srgbClr val="660066"/>
                </a:solidFill>
                <a:latin typeface="Handwriting - Dakota"/>
                <a:cs typeface="Handwriting - Dakota"/>
              </a:rPr>
              <a:t>Pendant un voyage scolaire, je publie sur mon profil FB des textes sur chaque journée, et des photos de ce que je visite et de mes amis. Ai-je le droit ?</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600" y="1828800"/>
            <a:ext cx="7620000" cy="3447098"/>
          </a:xfrm>
          <a:prstGeom prst="rect">
            <a:avLst/>
          </a:prstGeom>
          <a:noFill/>
        </p:spPr>
        <p:txBody>
          <a:bodyPr wrap="square" rtlCol="0">
            <a:spAutoFit/>
          </a:bodyPr>
          <a:lstStyle/>
          <a:p>
            <a:pPr algn="ctr"/>
            <a:r>
              <a:rPr lang="fr-FR" sz="4000" dirty="0">
                <a:solidFill>
                  <a:srgbClr val="660066"/>
                </a:solidFill>
                <a:latin typeface="Handwriting - Dakota"/>
                <a:cs typeface="Handwriting - Dakota"/>
              </a:rPr>
              <a:t>J'aime beaucoup le texte d'une chanson, je le recopie sur mon mur FB pour le partager avec mes amis. Ai-je le droit ? </a:t>
            </a:r>
          </a:p>
          <a:p>
            <a:pPr algn="ct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oogle.tiff"/>
          <p:cNvPicPr>
            <a:picLocks noChangeAspect="1"/>
          </p:cNvPicPr>
          <p:nvPr/>
        </p:nvPicPr>
        <p:blipFill>
          <a:blip r:embed="rId3">
            <a:lum bright="3000"/>
            <a:alphaModFix amt="38000"/>
          </a:blip>
          <a:stretch>
            <a:fillRect/>
          </a:stretch>
        </p:blipFill>
        <p:spPr>
          <a:xfrm>
            <a:off x="498474" y="1600200"/>
            <a:ext cx="3911600" cy="1536700"/>
          </a:xfrm>
          <a:prstGeom prst="rect">
            <a:avLst/>
          </a:prstGeom>
        </p:spPr>
      </p:pic>
      <p:sp>
        <p:nvSpPr>
          <p:cNvPr id="7" name="Titre 6"/>
          <p:cNvSpPr>
            <a:spLocks noGrp="1"/>
          </p:cNvSpPr>
          <p:nvPr>
            <p:ph type="title"/>
          </p:nvPr>
        </p:nvSpPr>
        <p:spPr/>
        <p:txBody>
          <a:bodyPr/>
          <a:lstStyle/>
          <a:p>
            <a:r>
              <a:rPr lang="fr-FR" dirty="0"/>
              <a:t>Chercher</a:t>
            </a:r>
          </a:p>
        </p:txBody>
      </p:sp>
      <p:sp>
        <p:nvSpPr>
          <p:cNvPr id="8" name="Espace réservé du contenu 7"/>
          <p:cNvSpPr>
            <a:spLocks noGrp="1"/>
          </p:cNvSpPr>
          <p:nvPr>
            <p:ph idx="1"/>
          </p:nvPr>
        </p:nvSpPr>
        <p:spPr/>
        <p:txBody>
          <a:bodyPr/>
          <a:lstStyle/>
          <a:p>
            <a:r>
              <a:rPr lang="fr-FR" dirty="0"/>
              <a:t>Avec Google </a:t>
            </a:r>
          </a:p>
          <a:p>
            <a:r>
              <a:rPr lang="fr-FR" dirty="0"/>
              <a:t>Problèmes :</a:t>
            </a:r>
          </a:p>
          <a:p>
            <a:pPr lvl="1"/>
            <a:r>
              <a:rPr lang="fr-FR" dirty="0"/>
              <a:t>Beaucoup de résultats</a:t>
            </a:r>
          </a:p>
          <a:p>
            <a:pPr lvl="1"/>
            <a:r>
              <a:rPr lang="fr-FR" dirty="0"/>
              <a:t>Pas toujours ceux que l’on veut</a:t>
            </a:r>
          </a:p>
          <a:p>
            <a:pPr lvl="1"/>
            <a:endParaRPr lang="fr-FR" dirty="0"/>
          </a:p>
          <a:p>
            <a:r>
              <a:rPr lang="fr-FR" dirty="0"/>
              <a:t>Astuces :</a:t>
            </a:r>
          </a:p>
          <a:p>
            <a:pPr lvl="1"/>
            <a:r>
              <a:rPr lang="fr-FR" dirty="0"/>
              <a:t>Choisir le type de document voulu</a:t>
            </a:r>
          </a:p>
          <a:p>
            <a:pPr lvl="1"/>
            <a:r>
              <a:rPr lang="fr-FR" dirty="0"/>
              <a:t>Utiliser les fonctions de recherche avancée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6800" y="1295400"/>
            <a:ext cx="6781800" cy="4678204"/>
          </a:xfrm>
          <a:prstGeom prst="rect">
            <a:avLst/>
          </a:prstGeom>
          <a:noFill/>
        </p:spPr>
        <p:txBody>
          <a:bodyPr wrap="square" rtlCol="0">
            <a:spAutoFit/>
          </a:bodyPr>
          <a:lstStyle/>
          <a:p>
            <a:pPr algn="ctr"/>
            <a:r>
              <a:rPr lang="fr-FR" sz="4000" dirty="0">
                <a:solidFill>
                  <a:srgbClr val="660066"/>
                </a:solidFill>
                <a:latin typeface="Handwriting - Dakota"/>
                <a:cs typeface="Handwriting - Dakota"/>
              </a:rPr>
              <a:t>Je veux partager une vidéo trouvée sur </a:t>
            </a:r>
            <a:r>
              <a:rPr lang="fr-FR" sz="4000" dirty="0" err="1">
                <a:solidFill>
                  <a:srgbClr val="660066"/>
                </a:solidFill>
                <a:latin typeface="Handwriting - Dakota"/>
                <a:cs typeface="Handwriting - Dakota"/>
              </a:rPr>
              <a:t>YouTube</a:t>
            </a:r>
            <a:r>
              <a:rPr lang="fr-FR" sz="4000" dirty="0">
                <a:solidFill>
                  <a:srgbClr val="660066"/>
                </a:solidFill>
                <a:latin typeface="Handwriting - Dakota"/>
                <a:cs typeface="Handwriting - Dakota"/>
              </a:rPr>
              <a:t> avec mes copains et je mets le lien sur mon mur FB. La vidéo s'affiche, alors que je n'ai rien demandé ! Est-ce légal ?</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00" y="685800"/>
            <a:ext cx="6553200" cy="5786199"/>
          </a:xfrm>
          <a:prstGeom prst="rect">
            <a:avLst/>
          </a:prstGeom>
          <a:noFill/>
        </p:spPr>
        <p:txBody>
          <a:bodyPr wrap="square" rtlCol="0">
            <a:spAutoFit/>
          </a:bodyPr>
          <a:lstStyle/>
          <a:p>
            <a:pPr algn="ctr"/>
            <a:r>
              <a:rPr lang="fr-FR" sz="4400" dirty="0">
                <a:solidFill>
                  <a:srgbClr val="660066"/>
                </a:solidFill>
                <a:latin typeface="Handwriting - Dakota"/>
                <a:cs typeface="Handwriting - Dakota"/>
              </a:rPr>
              <a:t>J'ai vu une photo de moi sur le mur FB d'un de mes amis. Je me déteste sur cette photo mais maintenant elle apparaît sur mon profil. Que puis-je faire ?</a:t>
            </a:r>
          </a:p>
          <a:p>
            <a:pPr algn="ct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000" y="1066800"/>
            <a:ext cx="7772400" cy="4062651"/>
          </a:xfrm>
          <a:prstGeom prst="rect">
            <a:avLst/>
          </a:prstGeom>
          <a:noFill/>
        </p:spPr>
        <p:txBody>
          <a:bodyPr wrap="square" rtlCol="0">
            <a:spAutoFit/>
          </a:bodyPr>
          <a:lstStyle/>
          <a:p>
            <a:pPr algn="ctr"/>
            <a:r>
              <a:rPr lang="fr-FR" sz="4000" dirty="0">
                <a:solidFill>
                  <a:srgbClr val="660066"/>
                </a:solidFill>
                <a:latin typeface="Handwriting - Dakota"/>
                <a:cs typeface="Handwriting - Dakota"/>
              </a:rPr>
              <a:t>Je fais des photos, j'ai envie de les montrer sur le web mais pas envie qu'elles soient utilisées n'importe comment ou que d'autres me les volent. Comment faire ?</a:t>
            </a:r>
          </a:p>
          <a:p>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00" y="2057400"/>
            <a:ext cx="6934200" cy="707886"/>
          </a:xfrm>
          <a:prstGeom prst="rect">
            <a:avLst/>
          </a:prstGeom>
          <a:noFill/>
        </p:spPr>
        <p:txBody>
          <a:bodyPr wrap="square" rtlCol="0">
            <a:spAutoFit/>
          </a:bodyPr>
          <a:lstStyle/>
          <a:p>
            <a:pPr algn="ctr"/>
            <a:r>
              <a:rPr lang="fr-FR" sz="4000" dirty="0">
                <a:solidFill>
                  <a:srgbClr val="660066"/>
                </a:solidFill>
                <a:latin typeface="Handwriting - Dakota"/>
                <a:cs typeface="Handwriting - Dakota"/>
              </a:rPr>
              <a:t>Merci beaucoup !</a:t>
            </a:r>
          </a:p>
        </p:txBody>
      </p:sp>
      <p:pic>
        <p:nvPicPr>
          <p:cNvPr id="3" name="Image 2" descr="j0309261.jpg"/>
          <p:cNvPicPr>
            <a:picLocks noChangeAspect="1"/>
          </p:cNvPicPr>
          <p:nvPr/>
        </p:nvPicPr>
        <p:blipFill>
          <a:blip r:embed="rId2"/>
          <a:stretch>
            <a:fillRect/>
          </a:stretch>
        </p:blipFill>
        <p:spPr>
          <a:xfrm>
            <a:off x="457201" y="3352800"/>
            <a:ext cx="2819400" cy="1850231"/>
          </a:xfrm>
          <a:prstGeom prst="rect">
            <a:avLst/>
          </a:prstGeom>
        </p:spPr>
      </p:pic>
      <p:sp>
        <p:nvSpPr>
          <p:cNvPr id="4" name="ZoneTexte 3"/>
          <p:cNvSpPr txBox="1"/>
          <p:nvPr/>
        </p:nvSpPr>
        <p:spPr>
          <a:xfrm>
            <a:off x="3581400" y="4038600"/>
            <a:ext cx="4114799" cy="830997"/>
          </a:xfrm>
          <a:prstGeom prst="rect">
            <a:avLst/>
          </a:prstGeom>
          <a:noFill/>
        </p:spPr>
        <p:txBody>
          <a:bodyPr wrap="square" rtlCol="0">
            <a:spAutoFit/>
          </a:bodyPr>
          <a:lstStyle/>
          <a:p>
            <a:r>
              <a:rPr lang="fr-FR" sz="2400" dirty="0"/>
              <a:t>Thot Cursus : </a:t>
            </a:r>
          </a:p>
          <a:p>
            <a:r>
              <a:rPr lang="fr-FR" sz="2400" dirty="0">
                <a:hlinkClick r:id="rId3"/>
              </a:rPr>
              <a:t>http://</a:t>
            </a:r>
            <a:r>
              <a:rPr lang="fr-FR" sz="2400" dirty="0" err="1">
                <a:hlinkClick r:id="rId3"/>
              </a:rPr>
              <a:t>www.cursus.edu</a:t>
            </a:r>
            <a:endParaRPr lang="fr-F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oogle crise.tiff"/>
          <p:cNvPicPr>
            <a:picLocks noChangeAspect="1"/>
          </p:cNvPicPr>
          <p:nvPr/>
        </p:nvPicPr>
        <p:blipFill>
          <a:blip r:embed="rId3"/>
          <a:stretch>
            <a:fillRect/>
          </a:stretch>
        </p:blipFill>
        <p:spPr>
          <a:xfrm>
            <a:off x="457200" y="2514600"/>
            <a:ext cx="7924800" cy="3844446"/>
          </a:xfrm>
          <a:prstGeom prst="rect">
            <a:avLst/>
          </a:prstGeom>
        </p:spPr>
      </p:pic>
      <p:cxnSp>
        <p:nvCxnSpPr>
          <p:cNvPr id="6" name="Connecteur droit avec flèche 5"/>
          <p:cNvCxnSpPr/>
          <p:nvPr/>
        </p:nvCxnSpPr>
        <p:spPr>
          <a:xfrm rot="16200000" flipV="1">
            <a:off x="1118049" y="1499050"/>
            <a:ext cx="111670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rot="16200000" flipV="1">
            <a:off x="6477000" y="1981200"/>
            <a:ext cx="15240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228600" y="381000"/>
            <a:ext cx="2438400" cy="923330"/>
          </a:xfrm>
          <a:prstGeom prst="rect">
            <a:avLst/>
          </a:prstGeom>
          <a:noFill/>
        </p:spPr>
        <p:txBody>
          <a:bodyPr wrap="square" rtlCol="0">
            <a:spAutoFit/>
          </a:bodyPr>
          <a:lstStyle/>
          <a:p>
            <a:r>
              <a:rPr lang="fr-FR" dirty="0"/>
              <a:t>T</a:t>
            </a:r>
            <a:r>
              <a:rPr lang="fr-FR" dirty="0" err="1"/>
              <a:t>ype</a:t>
            </a:r>
            <a:r>
              <a:rPr lang="fr-FR" dirty="0"/>
              <a:t> de média et nature de l’information</a:t>
            </a:r>
          </a:p>
        </p:txBody>
      </p:sp>
      <p:sp>
        <p:nvSpPr>
          <p:cNvPr id="10" name="ZoneTexte 9"/>
          <p:cNvSpPr txBox="1"/>
          <p:nvPr/>
        </p:nvSpPr>
        <p:spPr>
          <a:xfrm>
            <a:off x="5105400" y="1074732"/>
            <a:ext cx="2438401" cy="646331"/>
          </a:xfrm>
          <a:prstGeom prst="rect">
            <a:avLst/>
          </a:prstGeom>
          <a:noFill/>
        </p:spPr>
        <p:txBody>
          <a:bodyPr wrap="square" rtlCol="0">
            <a:spAutoFit/>
          </a:bodyPr>
          <a:lstStyle/>
          <a:p>
            <a:r>
              <a:rPr lang="fr-FR" dirty="0"/>
              <a:t>Fonctions de recherche avancée</a:t>
            </a:r>
          </a:p>
        </p:txBody>
      </p:sp>
      <p:cxnSp>
        <p:nvCxnSpPr>
          <p:cNvPr id="12" name="Connecteur droit avec flèche 11"/>
          <p:cNvCxnSpPr/>
          <p:nvPr/>
        </p:nvCxnSpPr>
        <p:spPr>
          <a:xfrm rot="5400000" flipH="1" flipV="1">
            <a:off x="2781300" y="1562100"/>
            <a:ext cx="1905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3733006" y="152400"/>
            <a:ext cx="2591594" cy="369332"/>
          </a:xfrm>
          <a:prstGeom prst="rect">
            <a:avLst/>
          </a:prstGeom>
          <a:noFill/>
        </p:spPr>
        <p:txBody>
          <a:bodyPr wrap="square" rtlCol="0">
            <a:spAutoFit/>
          </a:bodyPr>
          <a:lstStyle/>
          <a:p>
            <a:r>
              <a:rPr lang="fr-FR" dirty="0"/>
              <a:t>Supports spécifiques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oogle plus.tiff"/>
          <p:cNvPicPr>
            <a:picLocks noChangeAspect="1"/>
          </p:cNvPicPr>
          <p:nvPr/>
        </p:nvPicPr>
        <p:blipFill>
          <a:blip r:embed="rId3"/>
          <a:stretch>
            <a:fillRect/>
          </a:stretch>
        </p:blipFill>
        <p:spPr>
          <a:xfrm>
            <a:off x="381000" y="457200"/>
            <a:ext cx="6375400" cy="3771900"/>
          </a:xfrm>
          <a:prstGeom prst="rect">
            <a:avLst/>
          </a:prstGeom>
        </p:spPr>
      </p:pic>
      <p:cxnSp>
        <p:nvCxnSpPr>
          <p:cNvPr id="4" name="Connecteur droit avec flèche 3"/>
          <p:cNvCxnSpPr/>
          <p:nvPr/>
        </p:nvCxnSpPr>
        <p:spPr>
          <a:xfrm rot="5400000">
            <a:off x="4686300" y="4686300"/>
            <a:ext cx="1752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4343400" y="5563394"/>
            <a:ext cx="3810000" cy="369332"/>
          </a:xfrm>
          <a:prstGeom prst="rect">
            <a:avLst/>
          </a:prstGeom>
          <a:noFill/>
        </p:spPr>
        <p:txBody>
          <a:bodyPr wrap="square" rtlCol="0">
            <a:spAutoFit/>
          </a:bodyPr>
          <a:lstStyle/>
          <a:p>
            <a:r>
              <a:rPr lang="fr-FR" dirty="0"/>
              <a:t>Quels types de ressources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vancée1.tiff"/>
          <p:cNvPicPr>
            <a:picLocks noChangeAspect="1"/>
          </p:cNvPicPr>
          <p:nvPr/>
        </p:nvPicPr>
        <p:blipFill>
          <a:blip r:embed="rId3"/>
          <a:stretch>
            <a:fillRect/>
          </a:stretch>
        </p:blipFill>
        <p:spPr>
          <a:xfrm>
            <a:off x="0" y="914400"/>
            <a:ext cx="9144000" cy="1447800"/>
          </a:xfrm>
          <a:prstGeom prst="rect">
            <a:avLst/>
          </a:prstGeom>
        </p:spPr>
      </p:pic>
      <p:pic>
        <p:nvPicPr>
          <p:cNvPr id="3" name="Image 2" descr="titre.png"/>
          <p:cNvPicPr>
            <a:picLocks noChangeAspect="1"/>
          </p:cNvPicPr>
          <p:nvPr/>
        </p:nvPicPr>
        <p:blipFill>
          <a:blip r:embed="rId4"/>
          <a:stretch>
            <a:fillRect/>
          </a:stretch>
        </p:blipFill>
        <p:spPr>
          <a:xfrm>
            <a:off x="0" y="3429000"/>
            <a:ext cx="9144000" cy="1303464"/>
          </a:xfrm>
          <a:prstGeom prst="rect">
            <a:avLst/>
          </a:prstGeom>
        </p:spPr>
      </p:pic>
      <p:cxnSp>
        <p:nvCxnSpPr>
          <p:cNvPr id="5" name="Connecteur droit 4"/>
          <p:cNvCxnSpPr/>
          <p:nvPr/>
        </p:nvCxnSpPr>
        <p:spPr>
          <a:xfrm rot="5400000" flipH="1" flipV="1">
            <a:off x="4229100" y="1638300"/>
            <a:ext cx="1447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rot="10800000">
            <a:off x="4191000" y="533400"/>
            <a:ext cx="762794" cy="381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rot="5400000">
            <a:off x="6324600" y="4419600"/>
            <a:ext cx="10668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752600" y="228600"/>
            <a:ext cx="2438400" cy="369332"/>
          </a:xfrm>
          <a:prstGeom prst="rect">
            <a:avLst/>
          </a:prstGeom>
          <a:noFill/>
        </p:spPr>
        <p:txBody>
          <a:bodyPr wrap="square" rtlCol="0">
            <a:spAutoFit/>
          </a:bodyPr>
          <a:lstStyle/>
          <a:p>
            <a:r>
              <a:rPr lang="fr-FR" dirty="0"/>
              <a:t>C</a:t>
            </a:r>
            <a:r>
              <a:rPr lang="fr-FR" dirty="0" err="1"/>
              <a:t>hoix</a:t>
            </a:r>
            <a:r>
              <a:rPr lang="fr-FR" dirty="0"/>
              <a:t> des mots</a:t>
            </a:r>
          </a:p>
        </p:txBody>
      </p:sp>
      <p:sp>
        <p:nvSpPr>
          <p:cNvPr id="11" name="ZoneTexte 10"/>
          <p:cNvSpPr txBox="1"/>
          <p:nvPr/>
        </p:nvSpPr>
        <p:spPr>
          <a:xfrm>
            <a:off x="4952206" y="5486400"/>
            <a:ext cx="2439194" cy="646331"/>
          </a:xfrm>
          <a:prstGeom prst="rect">
            <a:avLst/>
          </a:prstGeom>
          <a:noFill/>
        </p:spPr>
        <p:txBody>
          <a:bodyPr wrap="square" rtlCol="0">
            <a:spAutoFit/>
          </a:bodyPr>
          <a:lstStyle/>
          <a:p>
            <a:r>
              <a:rPr lang="fr-FR" dirty="0"/>
              <a:t>C</a:t>
            </a:r>
            <a:r>
              <a:rPr lang="fr-FR" dirty="0" err="1"/>
              <a:t>hoisir</a:t>
            </a:r>
            <a:r>
              <a:rPr lang="fr-FR" dirty="0"/>
              <a:t> « titre » ou « corps de la page »</a:t>
            </a:r>
          </a:p>
        </p:txBody>
      </p:sp>
      <p:cxnSp>
        <p:nvCxnSpPr>
          <p:cNvPr id="15" name="Connecteur droit avec flèche 14"/>
          <p:cNvCxnSpPr/>
          <p:nvPr/>
        </p:nvCxnSpPr>
        <p:spPr>
          <a:xfrm>
            <a:off x="838200" y="3657600"/>
            <a:ext cx="586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Vérifier</a:t>
            </a:r>
          </a:p>
        </p:txBody>
      </p:sp>
      <p:sp>
        <p:nvSpPr>
          <p:cNvPr id="3" name="Espace réservé du contenu 2"/>
          <p:cNvSpPr>
            <a:spLocks noGrp="1"/>
          </p:cNvSpPr>
          <p:nvPr>
            <p:ph idx="1"/>
          </p:nvPr>
        </p:nvSpPr>
        <p:spPr/>
        <p:txBody>
          <a:bodyPr/>
          <a:lstStyle/>
          <a:p>
            <a:r>
              <a:rPr lang="fr-FR" dirty="0"/>
              <a:t>Comment être sûr de la valeur de l’information ?</a:t>
            </a:r>
          </a:p>
          <a:p>
            <a:pPr lvl="1"/>
            <a:r>
              <a:rPr lang="fr-FR" dirty="0"/>
              <a:t>Qui a produit cette ressource (auteur, organisme ) ?</a:t>
            </a:r>
          </a:p>
          <a:p>
            <a:pPr lvl="1"/>
            <a:r>
              <a:rPr lang="fr-FR" dirty="0"/>
              <a:t>Quand cette ressource a t-elle été produite ?</a:t>
            </a:r>
          </a:p>
          <a:p>
            <a:pPr lvl="1"/>
            <a:r>
              <a:rPr lang="fr-FR" dirty="0"/>
              <a:t>Ce site est-il connu ?</a:t>
            </a:r>
          </a:p>
          <a:p>
            <a:pPr lvl="1"/>
            <a:endParaRPr lang="fr-FR" dirty="0"/>
          </a:p>
          <a:p>
            <a:r>
              <a:rPr lang="fr-FR" dirty="0"/>
              <a:t>Utilisez-vous…</a:t>
            </a:r>
          </a:p>
          <a:p>
            <a:pPr lvl="1"/>
            <a:r>
              <a:rPr lang="fr-FR" dirty="0" err="1"/>
              <a:t>Wikipedia</a:t>
            </a:r>
            <a:r>
              <a:rPr lang="fr-FR" dirty="0"/>
              <a:t> ?</a:t>
            </a:r>
          </a:p>
          <a:p>
            <a:pPr lvl="1"/>
            <a:r>
              <a:rPr lang="fr-FR" dirty="0"/>
              <a:t>Le web pédagogique ?</a:t>
            </a:r>
          </a:p>
          <a:p>
            <a:pPr lvl="1"/>
            <a:r>
              <a:rPr lang="fr-FR" dirty="0" err="1"/>
              <a:t>Sésamath</a:t>
            </a:r>
            <a:r>
              <a:rPr lang="fr-FR" dirty="0"/>
              <a:t> ?</a:t>
            </a:r>
          </a:p>
          <a:p>
            <a:pPr lvl="1"/>
            <a:r>
              <a:rPr lang="fr-FR" dirty="0"/>
              <a:t>Brises (http://</a:t>
            </a:r>
            <a:r>
              <a:rPr lang="fr-FR" dirty="0" err="1"/>
              <a:t>brises.org</a:t>
            </a:r>
            <a:r>
              <a:rPr lang="fr-FR" dirty="0"/>
              <a:t>) ?</a:t>
            </a:r>
          </a:p>
          <a:p>
            <a:pPr lvl="1"/>
            <a:r>
              <a:rPr lang="fr-FR" dirty="0"/>
              <a:t>D’autres sites, lesquels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Deux sites de confiance…</a:t>
            </a:r>
          </a:p>
        </p:txBody>
      </p:sp>
      <p:sp>
        <p:nvSpPr>
          <p:cNvPr id="5" name="Espace réservé du contenu 4"/>
          <p:cNvSpPr>
            <a:spLocks noGrp="1"/>
          </p:cNvSpPr>
          <p:nvPr>
            <p:ph sz="half" idx="1"/>
          </p:nvPr>
        </p:nvSpPr>
        <p:spPr/>
        <p:txBody>
          <a:bodyPr>
            <a:normAutofit/>
          </a:bodyPr>
          <a:lstStyle/>
          <a:p>
            <a:r>
              <a:rPr lang="fr-FR" sz="1600" dirty="0">
                <a:hlinkClick r:id="rId3"/>
              </a:rPr>
              <a:t>http://lewebpedagogique.com/</a:t>
            </a:r>
            <a:endParaRPr lang="fr-FR" sz="1600" dirty="0"/>
          </a:p>
          <a:p>
            <a:pPr lvl="1"/>
            <a:r>
              <a:rPr lang="fr-FR" sz="1600" dirty="0"/>
              <a:t>Des blogs de profs</a:t>
            </a:r>
          </a:p>
          <a:p>
            <a:pPr lvl="1"/>
            <a:r>
              <a:rPr lang="fr-FR" sz="1600" dirty="0"/>
              <a:t>Des examens blancs</a:t>
            </a:r>
          </a:p>
          <a:p>
            <a:pPr lvl="1"/>
            <a:r>
              <a:rPr lang="fr-FR" sz="1600" dirty="0"/>
              <a:t>Des quiz</a:t>
            </a:r>
          </a:p>
          <a:p>
            <a:pPr lvl="1"/>
            <a:r>
              <a:rPr lang="fr-FR" sz="1600" dirty="0"/>
              <a:t>Dans toutes les matières, pour tous les niveaux</a:t>
            </a:r>
          </a:p>
        </p:txBody>
      </p:sp>
      <p:sp>
        <p:nvSpPr>
          <p:cNvPr id="6" name="Espace réservé du contenu 5"/>
          <p:cNvSpPr>
            <a:spLocks noGrp="1"/>
          </p:cNvSpPr>
          <p:nvPr>
            <p:ph sz="half" idx="2"/>
          </p:nvPr>
        </p:nvSpPr>
        <p:spPr/>
        <p:txBody>
          <a:bodyPr>
            <a:normAutofit/>
          </a:bodyPr>
          <a:lstStyle/>
          <a:p>
            <a:r>
              <a:rPr lang="fr-FR" sz="1600" dirty="0">
                <a:hlinkClick r:id="rId4"/>
              </a:rPr>
              <a:t>http://mathenpoche.sesamath.net/</a:t>
            </a:r>
            <a:endParaRPr lang="fr-FR" sz="1600" dirty="0"/>
          </a:p>
          <a:p>
            <a:pPr lvl="1"/>
            <a:r>
              <a:rPr lang="fr-FR" sz="1600" dirty="0"/>
              <a:t>Des exercices</a:t>
            </a:r>
          </a:p>
          <a:p>
            <a:pPr lvl="1"/>
            <a:r>
              <a:rPr lang="fr-FR" sz="1600" dirty="0"/>
              <a:t>Pour réviser les notions des années antérieures</a:t>
            </a:r>
          </a:p>
          <a:p>
            <a:pPr lvl="1"/>
            <a:r>
              <a:rPr lang="fr-FR" sz="1600" dirty="0"/>
              <a:t>Des corrigés animés</a:t>
            </a:r>
          </a:p>
        </p:txBody>
      </p:sp>
      <p:pic>
        <p:nvPicPr>
          <p:cNvPr id="7" name="Image 6" descr="webpéda.tiff"/>
          <p:cNvPicPr>
            <a:picLocks noChangeAspect="1"/>
          </p:cNvPicPr>
          <p:nvPr/>
        </p:nvPicPr>
        <p:blipFill>
          <a:blip r:embed="rId5"/>
          <a:stretch>
            <a:fillRect/>
          </a:stretch>
        </p:blipFill>
        <p:spPr>
          <a:xfrm>
            <a:off x="781050" y="4038600"/>
            <a:ext cx="2527300" cy="482600"/>
          </a:xfrm>
          <a:prstGeom prst="rect">
            <a:avLst/>
          </a:prstGeom>
        </p:spPr>
      </p:pic>
      <p:pic>
        <p:nvPicPr>
          <p:cNvPr id="8" name="Image 7" descr="mathenpoche.tiff"/>
          <p:cNvPicPr>
            <a:picLocks noChangeAspect="1"/>
          </p:cNvPicPr>
          <p:nvPr/>
        </p:nvPicPr>
        <p:blipFill>
          <a:blip r:embed="rId6"/>
          <a:stretch>
            <a:fillRect/>
          </a:stretch>
        </p:blipFill>
        <p:spPr>
          <a:xfrm>
            <a:off x="4800600" y="3667903"/>
            <a:ext cx="2848018" cy="8532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Utiliser en respectant la loi</a:t>
            </a:r>
          </a:p>
        </p:txBody>
      </p:sp>
      <p:sp>
        <p:nvSpPr>
          <p:cNvPr id="6" name="Espace réservé du contenu 5"/>
          <p:cNvSpPr>
            <a:spLocks noGrp="1"/>
          </p:cNvSpPr>
          <p:nvPr>
            <p:ph idx="1"/>
          </p:nvPr>
        </p:nvSpPr>
        <p:spPr>
          <a:xfrm>
            <a:off x="498474" y="1371600"/>
            <a:ext cx="7556313" cy="4953000"/>
          </a:xfrm>
        </p:spPr>
        <p:txBody>
          <a:bodyPr>
            <a:normAutofit lnSpcReduction="10000"/>
          </a:bodyPr>
          <a:lstStyle/>
          <a:p>
            <a:r>
              <a:rPr lang="fr-FR" dirty="0"/>
              <a:t>Utilisation privée</a:t>
            </a:r>
          </a:p>
          <a:p>
            <a:pPr lvl="1"/>
            <a:r>
              <a:rPr lang="fr-FR" dirty="0"/>
              <a:t>Ce que vous voulez : copier, imprimer, résumer, modifier, mixer…</a:t>
            </a:r>
          </a:p>
          <a:p>
            <a:pPr lvl="1"/>
            <a:r>
              <a:rPr lang="fr-FR" dirty="0"/>
              <a:t>Pour vous seul (et peut-être vos meilleurs amis…)</a:t>
            </a:r>
          </a:p>
          <a:p>
            <a:pPr lvl="1"/>
            <a:r>
              <a:rPr lang="fr-FR" dirty="0"/>
              <a:t>Exemples : je fais un exercice, je lis et je prends des notes, je surligne, je sélectionne plusieurs ressources sur le même sujet et je fais un résumé…</a:t>
            </a:r>
          </a:p>
          <a:p>
            <a:pPr lvl="1"/>
            <a:endParaRPr lang="fr-FR" dirty="0"/>
          </a:p>
          <a:p>
            <a:r>
              <a:rPr lang="fr-FR" dirty="0"/>
              <a:t>Utilisation publique</a:t>
            </a:r>
          </a:p>
          <a:p>
            <a:pPr lvl="1"/>
            <a:r>
              <a:rPr lang="fr-FR" dirty="0"/>
              <a:t>Dès que vous diffusez la ressource !</a:t>
            </a:r>
          </a:p>
          <a:p>
            <a:pPr lvl="1"/>
            <a:r>
              <a:rPr lang="fr-FR" dirty="0"/>
              <a:t>Y compris dans le cadre scolaire</a:t>
            </a:r>
          </a:p>
          <a:p>
            <a:pPr lvl="1"/>
            <a:r>
              <a:rPr lang="fr-FR" dirty="0"/>
              <a:t>Et sur Internet</a:t>
            </a:r>
          </a:p>
          <a:p>
            <a:r>
              <a:rPr lang="fr-FR" dirty="0"/>
              <a:t>Respect du droit d’auteur</a:t>
            </a:r>
          </a:p>
          <a:p>
            <a:r>
              <a:rPr lang="fr-FR" dirty="0"/>
              <a:t>Respect du droit à l’image</a:t>
            </a:r>
          </a:p>
          <a:p>
            <a:pPr lvl="1"/>
            <a:endParaRPr lang="fr-FR" dirty="0"/>
          </a:p>
        </p:txBody>
      </p:sp>
      <p:pic>
        <p:nvPicPr>
          <p:cNvPr id="4" name="Image 3" descr="La_loi.jpg"/>
          <p:cNvPicPr>
            <a:picLocks noChangeAspect="1"/>
          </p:cNvPicPr>
          <p:nvPr/>
        </p:nvPicPr>
        <p:blipFill>
          <a:blip r:embed="rId3"/>
          <a:stretch>
            <a:fillRect/>
          </a:stretch>
        </p:blipFill>
        <p:spPr>
          <a:xfrm>
            <a:off x="6780976" y="3048000"/>
            <a:ext cx="2363024" cy="2727324"/>
          </a:xfrm>
          <a:prstGeom prst="rect">
            <a:avLst/>
          </a:prstGeom>
        </p:spPr>
      </p:pic>
      <p:sp>
        <p:nvSpPr>
          <p:cNvPr id="7" name="ZoneTexte 6"/>
          <p:cNvSpPr txBox="1"/>
          <p:nvPr/>
        </p:nvSpPr>
        <p:spPr>
          <a:xfrm>
            <a:off x="6780976" y="5775324"/>
            <a:ext cx="2210624" cy="246221"/>
          </a:xfrm>
          <a:prstGeom prst="rect">
            <a:avLst/>
          </a:prstGeom>
          <a:noFill/>
        </p:spPr>
        <p:txBody>
          <a:bodyPr wrap="square" rtlCol="0">
            <a:spAutoFit/>
          </a:bodyPr>
          <a:lstStyle/>
          <a:p>
            <a:pPr algn="ctr"/>
            <a:r>
              <a:rPr lang="fr-FR" sz="1000" dirty="0"/>
              <a:t>Source : </a:t>
            </a:r>
            <a:r>
              <a:rPr lang="fr-FR" sz="1000" dirty="0" err="1">
                <a:hlinkClick r:id="rId4"/>
              </a:rPr>
              <a:t>Wikimedia</a:t>
            </a:r>
            <a:r>
              <a:rPr lang="fr-FR" sz="1000" dirty="0">
                <a:hlinkClick r:id="rId4"/>
              </a:rPr>
              <a:t> Commons</a:t>
            </a:r>
            <a:endParaRPr lang="fr-FR" sz="1000" dirty="0"/>
          </a:p>
        </p:txBody>
      </p:sp>
    </p:spTree>
  </p:cSld>
  <p:clrMapOvr>
    <a:masterClrMapping/>
  </p:clrMapOvr>
</p:sld>
</file>

<file path=ppt/theme/theme1.xml><?xml version="1.0" encoding="utf-8"?>
<a:theme xmlns:a="http://schemas.openxmlformats.org/drawingml/2006/main" name="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272</TotalTime>
  <Words>2923</Words>
  <Application>Microsoft Macintosh PowerPoint</Application>
  <PresentationFormat>Affichage à l'écran (4:3)</PresentationFormat>
  <Paragraphs>214</Paragraphs>
  <Slides>33</Slides>
  <Notes>22</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vt:lpstr>
      <vt:lpstr>Calibri</vt:lpstr>
      <vt:lpstr>Chalkduster</vt:lpstr>
      <vt:lpstr>Handwriting - Dakota</vt:lpstr>
      <vt:lpstr>Rockwell</vt:lpstr>
      <vt:lpstr>Wingdings</vt:lpstr>
      <vt:lpstr>Avantage</vt:lpstr>
      <vt:lpstr>Comment utiliser les ressources trouvées sur Internet ?</vt:lpstr>
      <vt:lpstr> </vt:lpstr>
      <vt:lpstr>Chercher</vt:lpstr>
      <vt:lpstr>Présentation PowerPoint</vt:lpstr>
      <vt:lpstr>Présentation PowerPoint</vt:lpstr>
      <vt:lpstr>Présentation PowerPoint</vt:lpstr>
      <vt:lpstr>Vérifier</vt:lpstr>
      <vt:lpstr>Deux sites de confiance…</vt:lpstr>
      <vt:lpstr>Utiliser en respectant la loi</vt:lpstr>
      <vt:lpstr>Le droit d’auteur</vt:lpstr>
      <vt:lpstr>Et si je veux insérer une œuvre (texte, photo…) dans un exposé, un dossier, un devoir ?</vt:lpstr>
      <vt:lpstr>Ce qui est autorisé</vt:lpstr>
      <vt:lpstr>Les risques</vt:lpstr>
      <vt:lpstr>Pouvez-vous utiliser librement les œuvres de ces auteurs ?</vt:lpstr>
      <vt:lpstr>Le cas (compliqué) de la photo</vt:lpstr>
      <vt:lpstr>Vous le reconnaissez ? …</vt:lpstr>
      <vt:lpstr>Le droit à l’image</vt:lpstr>
      <vt:lpstr>Exemple…</vt:lpstr>
      <vt:lpstr>Internet a une mémoire d’éléphant !</vt:lpstr>
      <vt:lpstr>Présentation PowerPoint</vt:lpstr>
      <vt:lpstr>Présentation PowerPoint</vt:lpstr>
      <vt:lpstr>Les licences libres</vt:lpstr>
      <vt:lpstr>Les 6 contrats Creative Commons</vt:lpstr>
      <vt:lpstr>Apprendre à les repérer…</vt:lpstr>
      <vt:lpstr>Des exemples…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Thot Cursus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utiliser les ressources trouvées sur Internet ?</dc:title>
  <dc:creator>Christine Vaufrey</dc:creator>
  <cp:lastModifiedBy>Anderfuhren Martine</cp:lastModifiedBy>
  <cp:revision>3</cp:revision>
  <dcterms:created xsi:type="dcterms:W3CDTF">2010-11-25T09:04:40Z</dcterms:created>
  <dcterms:modified xsi:type="dcterms:W3CDTF">2020-09-20T14:49:49Z</dcterms:modified>
</cp:coreProperties>
</file>