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323" r:id="rId2"/>
    <p:sldId id="355" r:id="rId3"/>
    <p:sldId id="356" r:id="rId4"/>
    <p:sldId id="357" r:id="rId5"/>
    <p:sldId id="358" r:id="rId6"/>
    <p:sldId id="361" r:id="rId7"/>
    <p:sldId id="454" r:id="rId8"/>
    <p:sldId id="359" r:id="rId9"/>
    <p:sldId id="455" r:id="rId10"/>
    <p:sldId id="456" r:id="rId11"/>
    <p:sldId id="362" r:id="rId12"/>
    <p:sldId id="364" r:id="rId13"/>
    <p:sldId id="392" r:id="rId14"/>
    <p:sldId id="393" r:id="rId15"/>
    <p:sldId id="398" r:id="rId16"/>
    <p:sldId id="394" r:id="rId17"/>
    <p:sldId id="395" r:id="rId18"/>
    <p:sldId id="396" r:id="rId19"/>
    <p:sldId id="397" r:id="rId20"/>
    <p:sldId id="399" r:id="rId21"/>
    <p:sldId id="402" r:id="rId22"/>
    <p:sldId id="406" r:id="rId23"/>
    <p:sldId id="444" r:id="rId24"/>
    <p:sldId id="457" r:id="rId25"/>
    <p:sldId id="409" r:id="rId26"/>
    <p:sldId id="410" r:id="rId27"/>
    <p:sldId id="414" r:id="rId28"/>
    <p:sldId id="413" r:id="rId29"/>
    <p:sldId id="411" r:id="rId30"/>
    <p:sldId id="412" r:id="rId31"/>
    <p:sldId id="417" r:id="rId32"/>
    <p:sldId id="420" r:id="rId33"/>
    <p:sldId id="416" r:id="rId34"/>
    <p:sldId id="435" r:id="rId35"/>
    <p:sldId id="432" r:id="rId36"/>
    <p:sldId id="433" r:id="rId37"/>
    <p:sldId id="434" r:id="rId38"/>
    <p:sldId id="458" r:id="rId39"/>
    <p:sldId id="437" r:id="rId4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FFFF99"/>
    <a:srgbClr val="FFFF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7" d="100"/>
          <a:sy n="67" d="100"/>
        </p:scale>
        <p:origin x="644" y="52"/>
      </p:cViewPr>
      <p:guideLst/>
    </p:cSldViewPr>
  </p:slideViewPr>
  <p:notesTextViewPr>
    <p:cViewPr>
      <p:scale>
        <a:sx n="1" d="1"/>
        <a:sy n="1" d="1"/>
      </p:scale>
      <p:origin x="0" y="0"/>
    </p:cViewPr>
  </p:notesTextViewPr>
  <p:sorterViewPr>
    <p:cViewPr varScale="1">
      <p:scale>
        <a:sx n="100" d="100"/>
        <a:sy n="100" d="100"/>
      </p:scale>
      <p:origin x="0" y="-151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10A1CF-9200-4996-BF85-B6102901F528}" type="datetimeFigureOut">
              <a:rPr lang="fr-CH" smtClean="0"/>
              <a:t>29.11.2024</a:t>
            </a:fld>
            <a:endParaRPr lang="fr-C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D756AA-9561-4AC7-A552-57CA00A01FBA}" type="slidenum">
              <a:rPr lang="fr-CH" smtClean="0"/>
              <a:t>‹#›</a:t>
            </a:fld>
            <a:endParaRPr lang="fr-CH"/>
          </a:p>
        </p:txBody>
      </p:sp>
    </p:spTree>
    <p:extLst>
      <p:ext uri="{BB962C8B-B14F-4D97-AF65-F5344CB8AC3E}">
        <p14:creationId xmlns:p14="http://schemas.microsoft.com/office/powerpoint/2010/main" val="912074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F12B0-917A-2B74-ED79-53162A8B0F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H"/>
          </a:p>
        </p:txBody>
      </p:sp>
      <p:sp>
        <p:nvSpPr>
          <p:cNvPr id="3" name="Subtitle 2">
            <a:extLst>
              <a:ext uri="{FF2B5EF4-FFF2-40B4-BE49-F238E27FC236}">
                <a16:creationId xmlns:a16="http://schemas.microsoft.com/office/drawing/2014/main" id="{FC7076AF-D773-7AB7-E725-E8896EE7AE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H"/>
          </a:p>
        </p:txBody>
      </p:sp>
      <p:sp>
        <p:nvSpPr>
          <p:cNvPr id="4" name="Date Placeholder 3">
            <a:extLst>
              <a:ext uri="{FF2B5EF4-FFF2-40B4-BE49-F238E27FC236}">
                <a16:creationId xmlns:a16="http://schemas.microsoft.com/office/drawing/2014/main" id="{36FC7978-C613-963C-BC05-581F926E4C2A}"/>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679A7340-AD5D-284A-4684-B1EF48B0A6C8}"/>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D68D159F-BE41-10D9-9718-0BA1F584D773}"/>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3231008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D7D1F-6072-69E7-B925-3F881A373C11}"/>
              </a:ext>
            </a:extLst>
          </p:cNvPr>
          <p:cNvSpPr>
            <a:spLocks noGrp="1"/>
          </p:cNvSpPr>
          <p:nvPr>
            <p:ph type="title"/>
          </p:nvPr>
        </p:nvSpPr>
        <p:spPr/>
        <p:txBody>
          <a:bodyPr/>
          <a:lstStyle/>
          <a:p>
            <a:r>
              <a:rPr lang="en-US"/>
              <a:t>Click to edit Master title style</a:t>
            </a:r>
            <a:endParaRPr lang="fr-CH"/>
          </a:p>
        </p:txBody>
      </p:sp>
      <p:sp>
        <p:nvSpPr>
          <p:cNvPr id="3" name="Vertical Text Placeholder 2">
            <a:extLst>
              <a:ext uri="{FF2B5EF4-FFF2-40B4-BE49-F238E27FC236}">
                <a16:creationId xmlns:a16="http://schemas.microsoft.com/office/drawing/2014/main" id="{016EB073-68BA-344A-81FC-42B1BFA2A5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Date Placeholder 3">
            <a:extLst>
              <a:ext uri="{FF2B5EF4-FFF2-40B4-BE49-F238E27FC236}">
                <a16:creationId xmlns:a16="http://schemas.microsoft.com/office/drawing/2014/main" id="{BFFE2FDB-2762-2640-D1FC-ECE297CF1F54}"/>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110048CE-5344-F04B-D55B-181B13990C67}"/>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51B4A19E-A7AF-B546-AFE2-94AF5700F1E4}"/>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1324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88DAA1-0E1D-6506-5996-330FA87BBF6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H"/>
          </a:p>
        </p:txBody>
      </p:sp>
      <p:sp>
        <p:nvSpPr>
          <p:cNvPr id="3" name="Vertical Text Placeholder 2">
            <a:extLst>
              <a:ext uri="{FF2B5EF4-FFF2-40B4-BE49-F238E27FC236}">
                <a16:creationId xmlns:a16="http://schemas.microsoft.com/office/drawing/2014/main" id="{E6CF9089-871A-2260-045B-2FBAFC8203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Date Placeholder 3">
            <a:extLst>
              <a:ext uri="{FF2B5EF4-FFF2-40B4-BE49-F238E27FC236}">
                <a16:creationId xmlns:a16="http://schemas.microsoft.com/office/drawing/2014/main" id="{51C97011-8627-46E7-4924-F2B2B89391A1}"/>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85759869-5857-7467-EC54-747C4BDCBE9A}"/>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58DC4990-18EA-519F-A104-FA6D755BCD0D}"/>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55871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BA067-E9B0-2176-6B03-1053BB4D6C62}"/>
              </a:ext>
            </a:extLst>
          </p:cNvPr>
          <p:cNvSpPr>
            <a:spLocks noGrp="1"/>
          </p:cNvSpPr>
          <p:nvPr>
            <p:ph type="title"/>
          </p:nvPr>
        </p:nvSpPr>
        <p:spPr/>
        <p:txBody>
          <a:bodyPr/>
          <a:lstStyle/>
          <a:p>
            <a:r>
              <a:rPr lang="en-US"/>
              <a:t>Click to edit Master title style</a:t>
            </a:r>
            <a:endParaRPr lang="fr-CH"/>
          </a:p>
        </p:txBody>
      </p:sp>
      <p:sp>
        <p:nvSpPr>
          <p:cNvPr id="3" name="Content Placeholder 2">
            <a:extLst>
              <a:ext uri="{FF2B5EF4-FFF2-40B4-BE49-F238E27FC236}">
                <a16:creationId xmlns:a16="http://schemas.microsoft.com/office/drawing/2014/main" id="{9A24C0D6-95C4-942B-3A93-19D7964DAC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Date Placeholder 3">
            <a:extLst>
              <a:ext uri="{FF2B5EF4-FFF2-40B4-BE49-F238E27FC236}">
                <a16:creationId xmlns:a16="http://schemas.microsoft.com/office/drawing/2014/main" id="{68D68E7F-56E6-7662-2ED1-4452B1B10E44}"/>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2316F4BD-4329-68C0-DB41-DE66E8871A70}"/>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41458BF0-2F93-C503-7EE7-30D5162D6D3A}"/>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434046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7770-38AA-F3F6-D026-29C8E2ECE8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H"/>
          </a:p>
        </p:txBody>
      </p:sp>
      <p:sp>
        <p:nvSpPr>
          <p:cNvPr id="3" name="Text Placeholder 2">
            <a:extLst>
              <a:ext uri="{FF2B5EF4-FFF2-40B4-BE49-F238E27FC236}">
                <a16:creationId xmlns:a16="http://schemas.microsoft.com/office/drawing/2014/main" id="{E3D183A7-917C-57BB-3FC5-BA9167FBA74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99C26D-108F-7999-AA7D-AAF3D0AADBC7}"/>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16681E39-04E5-2219-9A0B-82E0702D3CCC}"/>
              </a:ext>
            </a:extLst>
          </p:cNvPr>
          <p:cNvSpPr>
            <a:spLocks noGrp="1"/>
          </p:cNvSpPr>
          <p:nvPr>
            <p:ph type="ftr" sz="quarter" idx="11"/>
          </p:nvPr>
        </p:nvSpPr>
        <p:spPr/>
        <p:txBody>
          <a:bodyPr/>
          <a:lstStyle/>
          <a:p>
            <a:endParaRPr lang="fr-CH"/>
          </a:p>
        </p:txBody>
      </p:sp>
      <p:sp>
        <p:nvSpPr>
          <p:cNvPr id="6" name="Slide Number Placeholder 5">
            <a:extLst>
              <a:ext uri="{FF2B5EF4-FFF2-40B4-BE49-F238E27FC236}">
                <a16:creationId xmlns:a16="http://schemas.microsoft.com/office/drawing/2014/main" id="{F26A1DB8-E41C-CD06-4B80-08485272CAE7}"/>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978625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3880F-C611-E266-06D4-B4DD865BA50B}"/>
              </a:ext>
            </a:extLst>
          </p:cNvPr>
          <p:cNvSpPr>
            <a:spLocks noGrp="1"/>
          </p:cNvSpPr>
          <p:nvPr>
            <p:ph type="title"/>
          </p:nvPr>
        </p:nvSpPr>
        <p:spPr/>
        <p:txBody>
          <a:bodyPr/>
          <a:lstStyle/>
          <a:p>
            <a:r>
              <a:rPr lang="en-US"/>
              <a:t>Click to edit Master title style</a:t>
            </a:r>
            <a:endParaRPr lang="fr-CH"/>
          </a:p>
        </p:txBody>
      </p:sp>
      <p:sp>
        <p:nvSpPr>
          <p:cNvPr id="3" name="Content Placeholder 2">
            <a:extLst>
              <a:ext uri="{FF2B5EF4-FFF2-40B4-BE49-F238E27FC236}">
                <a16:creationId xmlns:a16="http://schemas.microsoft.com/office/drawing/2014/main" id="{A4DFB57E-100E-41AB-44CD-1ADC34EE8F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a:extLst>
              <a:ext uri="{FF2B5EF4-FFF2-40B4-BE49-F238E27FC236}">
                <a16:creationId xmlns:a16="http://schemas.microsoft.com/office/drawing/2014/main" id="{337C9B36-56F3-A02E-B488-0D40DE0319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Date Placeholder 4">
            <a:extLst>
              <a:ext uri="{FF2B5EF4-FFF2-40B4-BE49-F238E27FC236}">
                <a16:creationId xmlns:a16="http://schemas.microsoft.com/office/drawing/2014/main" id="{B7E6742E-C470-E321-82B0-9487065C8E6D}"/>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6" name="Footer Placeholder 5">
            <a:extLst>
              <a:ext uri="{FF2B5EF4-FFF2-40B4-BE49-F238E27FC236}">
                <a16:creationId xmlns:a16="http://schemas.microsoft.com/office/drawing/2014/main" id="{3486EC08-FA7A-C1CB-5952-2E57104D9910}"/>
              </a:ext>
            </a:extLst>
          </p:cNvPr>
          <p:cNvSpPr>
            <a:spLocks noGrp="1"/>
          </p:cNvSpPr>
          <p:nvPr>
            <p:ph type="ftr" sz="quarter" idx="11"/>
          </p:nvPr>
        </p:nvSpPr>
        <p:spPr/>
        <p:txBody>
          <a:bodyPr/>
          <a:lstStyle/>
          <a:p>
            <a:endParaRPr lang="fr-CH"/>
          </a:p>
        </p:txBody>
      </p:sp>
      <p:sp>
        <p:nvSpPr>
          <p:cNvPr id="7" name="Slide Number Placeholder 6">
            <a:extLst>
              <a:ext uri="{FF2B5EF4-FFF2-40B4-BE49-F238E27FC236}">
                <a16:creationId xmlns:a16="http://schemas.microsoft.com/office/drawing/2014/main" id="{E12B56E6-03D5-2D9C-B083-F7DE0E55ACFD}"/>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1808220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AD694-6ACA-6221-9E44-7430AEE541FA}"/>
              </a:ext>
            </a:extLst>
          </p:cNvPr>
          <p:cNvSpPr>
            <a:spLocks noGrp="1"/>
          </p:cNvSpPr>
          <p:nvPr>
            <p:ph type="title"/>
          </p:nvPr>
        </p:nvSpPr>
        <p:spPr>
          <a:xfrm>
            <a:off x="839788" y="365125"/>
            <a:ext cx="10515600" cy="1325563"/>
          </a:xfrm>
        </p:spPr>
        <p:txBody>
          <a:bodyPr/>
          <a:lstStyle/>
          <a:p>
            <a:r>
              <a:rPr lang="en-US"/>
              <a:t>Click to edit Master title style</a:t>
            </a:r>
            <a:endParaRPr lang="fr-CH"/>
          </a:p>
        </p:txBody>
      </p:sp>
      <p:sp>
        <p:nvSpPr>
          <p:cNvPr id="3" name="Text Placeholder 2">
            <a:extLst>
              <a:ext uri="{FF2B5EF4-FFF2-40B4-BE49-F238E27FC236}">
                <a16:creationId xmlns:a16="http://schemas.microsoft.com/office/drawing/2014/main" id="{8BF0FE3F-140E-2009-F2BE-615B7131B9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E7B363-6F2B-0629-F05F-AFD0D2F1F0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a:extLst>
              <a:ext uri="{FF2B5EF4-FFF2-40B4-BE49-F238E27FC236}">
                <a16:creationId xmlns:a16="http://schemas.microsoft.com/office/drawing/2014/main" id="{0DB61445-91FA-3E77-1598-BBD56A6AA2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A0DB0B-ACF3-42C8-4D7A-476D6EC776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Date Placeholder 6">
            <a:extLst>
              <a:ext uri="{FF2B5EF4-FFF2-40B4-BE49-F238E27FC236}">
                <a16:creationId xmlns:a16="http://schemas.microsoft.com/office/drawing/2014/main" id="{F734BB0F-850E-EE1B-9F17-F55322ECAA53}"/>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8" name="Footer Placeholder 7">
            <a:extLst>
              <a:ext uri="{FF2B5EF4-FFF2-40B4-BE49-F238E27FC236}">
                <a16:creationId xmlns:a16="http://schemas.microsoft.com/office/drawing/2014/main" id="{4F0E1F62-CF6C-6CBD-A29A-160720AF70CB}"/>
              </a:ext>
            </a:extLst>
          </p:cNvPr>
          <p:cNvSpPr>
            <a:spLocks noGrp="1"/>
          </p:cNvSpPr>
          <p:nvPr>
            <p:ph type="ftr" sz="quarter" idx="11"/>
          </p:nvPr>
        </p:nvSpPr>
        <p:spPr/>
        <p:txBody>
          <a:bodyPr/>
          <a:lstStyle/>
          <a:p>
            <a:endParaRPr lang="fr-CH"/>
          </a:p>
        </p:txBody>
      </p:sp>
      <p:sp>
        <p:nvSpPr>
          <p:cNvPr id="9" name="Slide Number Placeholder 8">
            <a:extLst>
              <a:ext uri="{FF2B5EF4-FFF2-40B4-BE49-F238E27FC236}">
                <a16:creationId xmlns:a16="http://schemas.microsoft.com/office/drawing/2014/main" id="{76E4AE6F-C67F-5F94-CF18-D9BD03F576BA}"/>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966321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E3744-A87B-337F-6C09-1A03F4BD00FB}"/>
              </a:ext>
            </a:extLst>
          </p:cNvPr>
          <p:cNvSpPr>
            <a:spLocks noGrp="1"/>
          </p:cNvSpPr>
          <p:nvPr>
            <p:ph type="title"/>
          </p:nvPr>
        </p:nvSpPr>
        <p:spPr/>
        <p:txBody>
          <a:bodyPr/>
          <a:lstStyle/>
          <a:p>
            <a:r>
              <a:rPr lang="en-US"/>
              <a:t>Click to edit Master title style</a:t>
            </a:r>
            <a:endParaRPr lang="fr-CH"/>
          </a:p>
        </p:txBody>
      </p:sp>
      <p:sp>
        <p:nvSpPr>
          <p:cNvPr id="3" name="Date Placeholder 2">
            <a:extLst>
              <a:ext uri="{FF2B5EF4-FFF2-40B4-BE49-F238E27FC236}">
                <a16:creationId xmlns:a16="http://schemas.microsoft.com/office/drawing/2014/main" id="{E0F4EA07-134A-1CB7-E998-533456423C01}"/>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4" name="Footer Placeholder 3">
            <a:extLst>
              <a:ext uri="{FF2B5EF4-FFF2-40B4-BE49-F238E27FC236}">
                <a16:creationId xmlns:a16="http://schemas.microsoft.com/office/drawing/2014/main" id="{05426404-6623-B20B-8122-25B582E30529}"/>
              </a:ext>
            </a:extLst>
          </p:cNvPr>
          <p:cNvSpPr>
            <a:spLocks noGrp="1"/>
          </p:cNvSpPr>
          <p:nvPr>
            <p:ph type="ftr" sz="quarter" idx="11"/>
          </p:nvPr>
        </p:nvSpPr>
        <p:spPr/>
        <p:txBody>
          <a:bodyPr/>
          <a:lstStyle/>
          <a:p>
            <a:endParaRPr lang="fr-CH"/>
          </a:p>
        </p:txBody>
      </p:sp>
      <p:sp>
        <p:nvSpPr>
          <p:cNvPr id="5" name="Slide Number Placeholder 4">
            <a:extLst>
              <a:ext uri="{FF2B5EF4-FFF2-40B4-BE49-F238E27FC236}">
                <a16:creationId xmlns:a16="http://schemas.microsoft.com/office/drawing/2014/main" id="{769C828B-4CA3-F00C-6D40-16FFB30451C5}"/>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048335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2190A2-193F-7C6E-5A2C-EAF0AA2EA705}"/>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3" name="Footer Placeholder 2">
            <a:extLst>
              <a:ext uri="{FF2B5EF4-FFF2-40B4-BE49-F238E27FC236}">
                <a16:creationId xmlns:a16="http://schemas.microsoft.com/office/drawing/2014/main" id="{D896C2BA-9987-9ED7-EB2D-309F5E7A7647}"/>
              </a:ext>
            </a:extLst>
          </p:cNvPr>
          <p:cNvSpPr>
            <a:spLocks noGrp="1"/>
          </p:cNvSpPr>
          <p:nvPr>
            <p:ph type="ftr" sz="quarter" idx="11"/>
          </p:nvPr>
        </p:nvSpPr>
        <p:spPr/>
        <p:txBody>
          <a:bodyPr/>
          <a:lstStyle/>
          <a:p>
            <a:endParaRPr lang="fr-CH"/>
          </a:p>
        </p:txBody>
      </p:sp>
      <p:sp>
        <p:nvSpPr>
          <p:cNvPr id="4" name="Slide Number Placeholder 3">
            <a:extLst>
              <a:ext uri="{FF2B5EF4-FFF2-40B4-BE49-F238E27FC236}">
                <a16:creationId xmlns:a16="http://schemas.microsoft.com/office/drawing/2014/main" id="{ECE99E1B-62E6-3B6D-AB3D-67C46B0026DE}"/>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2537418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D1DEB-3110-D040-AF63-25161D042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H"/>
          </a:p>
        </p:txBody>
      </p:sp>
      <p:sp>
        <p:nvSpPr>
          <p:cNvPr id="3" name="Content Placeholder 2">
            <a:extLst>
              <a:ext uri="{FF2B5EF4-FFF2-40B4-BE49-F238E27FC236}">
                <a16:creationId xmlns:a16="http://schemas.microsoft.com/office/drawing/2014/main" id="{798FE762-F2BA-EA38-99A0-4BF7F2018B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a:extLst>
              <a:ext uri="{FF2B5EF4-FFF2-40B4-BE49-F238E27FC236}">
                <a16:creationId xmlns:a16="http://schemas.microsoft.com/office/drawing/2014/main" id="{3AD6A521-FB8F-6FD5-7535-69DA1CB0D3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FDF4A4-39D5-8C94-7503-AED1A00AD9CB}"/>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6" name="Footer Placeholder 5">
            <a:extLst>
              <a:ext uri="{FF2B5EF4-FFF2-40B4-BE49-F238E27FC236}">
                <a16:creationId xmlns:a16="http://schemas.microsoft.com/office/drawing/2014/main" id="{3199990F-368E-0A2F-A3B2-478FABD0B6BB}"/>
              </a:ext>
            </a:extLst>
          </p:cNvPr>
          <p:cNvSpPr>
            <a:spLocks noGrp="1"/>
          </p:cNvSpPr>
          <p:nvPr>
            <p:ph type="ftr" sz="quarter" idx="11"/>
          </p:nvPr>
        </p:nvSpPr>
        <p:spPr/>
        <p:txBody>
          <a:bodyPr/>
          <a:lstStyle/>
          <a:p>
            <a:endParaRPr lang="fr-CH"/>
          </a:p>
        </p:txBody>
      </p:sp>
      <p:sp>
        <p:nvSpPr>
          <p:cNvPr id="7" name="Slide Number Placeholder 6">
            <a:extLst>
              <a:ext uri="{FF2B5EF4-FFF2-40B4-BE49-F238E27FC236}">
                <a16:creationId xmlns:a16="http://schemas.microsoft.com/office/drawing/2014/main" id="{B9AC7A92-ABB8-086E-B1C7-CACD521A8478}"/>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121907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FD7DA-699F-9282-AF72-C8B64A9EBB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H"/>
          </a:p>
        </p:txBody>
      </p:sp>
      <p:sp>
        <p:nvSpPr>
          <p:cNvPr id="3" name="Picture Placeholder 2">
            <a:extLst>
              <a:ext uri="{FF2B5EF4-FFF2-40B4-BE49-F238E27FC236}">
                <a16:creationId xmlns:a16="http://schemas.microsoft.com/office/drawing/2014/main" id="{3163A13C-89FC-0487-799B-6D66ABFED7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Text Placeholder 3">
            <a:extLst>
              <a:ext uri="{FF2B5EF4-FFF2-40B4-BE49-F238E27FC236}">
                <a16:creationId xmlns:a16="http://schemas.microsoft.com/office/drawing/2014/main" id="{C2054AF6-418E-CAD2-135A-B8E66B66BD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4F8DDB-55A1-B024-6747-FE15AA88E23A}"/>
              </a:ext>
            </a:extLst>
          </p:cNvPr>
          <p:cNvSpPr>
            <a:spLocks noGrp="1"/>
          </p:cNvSpPr>
          <p:nvPr>
            <p:ph type="dt" sz="half" idx="10"/>
          </p:nvPr>
        </p:nvSpPr>
        <p:spPr/>
        <p:txBody>
          <a:bodyPr/>
          <a:lstStyle/>
          <a:p>
            <a:fld id="{D293BA7A-726F-4EB2-96A5-6FA244B0B18F}" type="datetimeFigureOut">
              <a:rPr lang="fr-CH" smtClean="0"/>
              <a:t>29.11.2024</a:t>
            </a:fld>
            <a:endParaRPr lang="fr-CH"/>
          </a:p>
        </p:txBody>
      </p:sp>
      <p:sp>
        <p:nvSpPr>
          <p:cNvPr id="6" name="Footer Placeholder 5">
            <a:extLst>
              <a:ext uri="{FF2B5EF4-FFF2-40B4-BE49-F238E27FC236}">
                <a16:creationId xmlns:a16="http://schemas.microsoft.com/office/drawing/2014/main" id="{599806C7-E356-ABC4-CC67-2C2E5BF90996}"/>
              </a:ext>
            </a:extLst>
          </p:cNvPr>
          <p:cNvSpPr>
            <a:spLocks noGrp="1"/>
          </p:cNvSpPr>
          <p:nvPr>
            <p:ph type="ftr" sz="quarter" idx="11"/>
          </p:nvPr>
        </p:nvSpPr>
        <p:spPr/>
        <p:txBody>
          <a:bodyPr/>
          <a:lstStyle/>
          <a:p>
            <a:endParaRPr lang="fr-CH"/>
          </a:p>
        </p:txBody>
      </p:sp>
      <p:sp>
        <p:nvSpPr>
          <p:cNvPr id="7" name="Slide Number Placeholder 6">
            <a:extLst>
              <a:ext uri="{FF2B5EF4-FFF2-40B4-BE49-F238E27FC236}">
                <a16:creationId xmlns:a16="http://schemas.microsoft.com/office/drawing/2014/main" id="{115AFE41-15C7-D4F8-46ED-BA281BF90946}"/>
              </a:ext>
            </a:extLst>
          </p:cNvPr>
          <p:cNvSpPr>
            <a:spLocks noGrp="1"/>
          </p:cNvSpPr>
          <p:nvPr>
            <p:ph type="sldNum" sz="quarter" idx="12"/>
          </p:nvPr>
        </p:nvSpPr>
        <p:spPr/>
        <p:txBody>
          <a:bodyPr/>
          <a:lstStyle/>
          <a:p>
            <a:fld id="{99D9B293-8BB0-4F3F-8356-A31DC4CF06DC}" type="slidenum">
              <a:rPr lang="fr-CH" smtClean="0"/>
              <a:t>‹#›</a:t>
            </a:fld>
            <a:endParaRPr lang="fr-CH"/>
          </a:p>
        </p:txBody>
      </p:sp>
    </p:spTree>
    <p:extLst>
      <p:ext uri="{BB962C8B-B14F-4D97-AF65-F5344CB8AC3E}">
        <p14:creationId xmlns:p14="http://schemas.microsoft.com/office/powerpoint/2010/main" val="560600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2D0B0C-D99C-22F2-D09E-092BA60504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H"/>
          </a:p>
        </p:txBody>
      </p:sp>
      <p:sp>
        <p:nvSpPr>
          <p:cNvPr id="3" name="Text Placeholder 2">
            <a:extLst>
              <a:ext uri="{FF2B5EF4-FFF2-40B4-BE49-F238E27FC236}">
                <a16:creationId xmlns:a16="http://schemas.microsoft.com/office/drawing/2014/main" id="{067C4330-DF5C-D51D-0161-BE04935DBF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Date Placeholder 3">
            <a:extLst>
              <a:ext uri="{FF2B5EF4-FFF2-40B4-BE49-F238E27FC236}">
                <a16:creationId xmlns:a16="http://schemas.microsoft.com/office/drawing/2014/main" id="{6D7E8594-67CD-1AB4-D887-F55D16F2E8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293BA7A-726F-4EB2-96A5-6FA244B0B18F}" type="datetimeFigureOut">
              <a:rPr lang="fr-CH" smtClean="0"/>
              <a:t>29.11.2024</a:t>
            </a:fld>
            <a:endParaRPr lang="fr-CH"/>
          </a:p>
        </p:txBody>
      </p:sp>
      <p:sp>
        <p:nvSpPr>
          <p:cNvPr id="5" name="Footer Placeholder 4">
            <a:extLst>
              <a:ext uri="{FF2B5EF4-FFF2-40B4-BE49-F238E27FC236}">
                <a16:creationId xmlns:a16="http://schemas.microsoft.com/office/drawing/2014/main" id="{2067A2B3-ADB6-25EB-FEC7-DEAF403EAA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H"/>
          </a:p>
        </p:txBody>
      </p:sp>
      <p:sp>
        <p:nvSpPr>
          <p:cNvPr id="6" name="Slide Number Placeholder 5">
            <a:extLst>
              <a:ext uri="{FF2B5EF4-FFF2-40B4-BE49-F238E27FC236}">
                <a16:creationId xmlns:a16="http://schemas.microsoft.com/office/drawing/2014/main" id="{0793B000-F577-0943-8CBC-8D0D543D7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D9B293-8BB0-4F3F-8356-A31DC4CF06DC}" type="slidenum">
              <a:rPr lang="fr-CH" smtClean="0"/>
              <a:t>‹#›</a:t>
            </a:fld>
            <a:endParaRPr lang="fr-CH"/>
          </a:p>
        </p:txBody>
      </p:sp>
    </p:spTree>
    <p:extLst>
      <p:ext uri="{BB962C8B-B14F-4D97-AF65-F5344CB8AC3E}">
        <p14:creationId xmlns:p14="http://schemas.microsoft.com/office/powerpoint/2010/main" val="813568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0.w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oleObject" Target="../embeddings/oleObject17.bin"/><Relationship Id="rId18" Type="http://schemas.openxmlformats.org/officeDocument/2006/relationships/image" Target="../media/image31.wmf"/><Relationship Id="rId26" Type="http://schemas.openxmlformats.org/officeDocument/2006/relationships/image" Target="../media/image35.wmf"/><Relationship Id="rId3" Type="http://schemas.openxmlformats.org/officeDocument/2006/relationships/image" Target="../media/image24.wmf"/><Relationship Id="rId21" Type="http://schemas.openxmlformats.org/officeDocument/2006/relationships/oleObject" Target="../embeddings/oleObject21.bin"/><Relationship Id="rId7" Type="http://schemas.openxmlformats.org/officeDocument/2006/relationships/image" Target="../media/image26.wmf"/><Relationship Id="rId12" Type="http://schemas.openxmlformats.org/officeDocument/2006/relationships/oleObject" Target="../embeddings/oleObject16.bin"/><Relationship Id="rId17" Type="http://schemas.openxmlformats.org/officeDocument/2006/relationships/oleObject" Target="../embeddings/oleObject19.bin"/><Relationship Id="rId25" Type="http://schemas.openxmlformats.org/officeDocument/2006/relationships/oleObject" Target="../embeddings/oleObject23.bin"/><Relationship Id="rId2" Type="http://schemas.openxmlformats.org/officeDocument/2006/relationships/oleObject" Target="../embeddings/oleObject11.bin"/><Relationship Id="rId16" Type="http://schemas.openxmlformats.org/officeDocument/2006/relationships/image" Target="../media/image30.wmf"/><Relationship Id="rId20" Type="http://schemas.openxmlformats.org/officeDocument/2006/relationships/image" Target="../media/image32.wmf"/><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28.wmf"/><Relationship Id="rId24" Type="http://schemas.openxmlformats.org/officeDocument/2006/relationships/image" Target="../media/image34.wmf"/><Relationship Id="rId5" Type="http://schemas.openxmlformats.org/officeDocument/2006/relationships/image" Target="../media/image25.wmf"/><Relationship Id="rId15" Type="http://schemas.openxmlformats.org/officeDocument/2006/relationships/oleObject" Target="../embeddings/oleObject18.bin"/><Relationship Id="rId23" Type="http://schemas.openxmlformats.org/officeDocument/2006/relationships/oleObject" Target="../embeddings/oleObject22.bin"/><Relationship Id="rId10" Type="http://schemas.openxmlformats.org/officeDocument/2006/relationships/oleObject" Target="../embeddings/oleObject15.bin"/><Relationship Id="rId19" Type="http://schemas.openxmlformats.org/officeDocument/2006/relationships/oleObject" Target="../embeddings/oleObject20.bin"/><Relationship Id="rId4" Type="http://schemas.openxmlformats.org/officeDocument/2006/relationships/oleObject" Target="../embeddings/oleObject12.bin"/><Relationship Id="rId9" Type="http://schemas.openxmlformats.org/officeDocument/2006/relationships/image" Target="../media/image27.wmf"/><Relationship Id="rId14" Type="http://schemas.openxmlformats.org/officeDocument/2006/relationships/image" Target="../media/image29.wmf"/><Relationship Id="rId22" Type="http://schemas.openxmlformats.org/officeDocument/2006/relationships/image" Target="../media/image33.wmf"/><Relationship Id="rId27"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oleObject" Target="../embeddings/oleObject30.bin"/><Relationship Id="rId18" Type="http://schemas.openxmlformats.org/officeDocument/2006/relationships/image" Target="../media/image39.wmf"/><Relationship Id="rId26" Type="http://schemas.openxmlformats.org/officeDocument/2006/relationships/image" Target="../media/image41.wmf"/><Relationship Id="rId3" Type="http://schemas.openxmlformats.org/officeDocument/2006/relationships/image" Target="../media/image24.wmf"/><Relationship Id="rId21" Type="http://schemas.openxmlformats.org/officeDocument/2006/relationships/oleObject" Target="../embeddings/oleObject34.bin"/><Relationship Id="rId7" Type="http://schemas.openxmlformats.org/officeDocument/2006/relationships/image" Target="../media/image26.wmf"/><Relationship Id="rId12" Type="http://schemas.openxmlformats.org/officeDocument/2006/relationships/oleObject" Target="../embeddings/oleObject29.bin"/><Relationship Id="rId17" Type="http://schemas.openxmlformats.org/officeDocument/2006/relationships/oleObject" Target="../embeddings/oleObject32.bin"/><Relationship Id="rId25" Type="http://schemas.openxmlformats.org/officeDocument/2006/relationships/oleObject" Target="../embeddings/oleObject36.bin"/><Relationship Id="rId2" Type="http://schemas.openxmlformats.org/officeDocument/2006/relationships/oleObject" Target="../embeddings/oleObject24.bin"/><Relationship Id="rId16" Type="http://schemas.openxmlformats.org/officeDocument/2006/relationships/image" Target="../media/image38.wmf"/><Relationship Id="rId20" Type="http://schemas.openxmlformats.org/officeDocument/2006/relationships/image" Target="../media/image32.wmf"/><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8.wmf"/><Relationship Id="rId24" Type="http://schemas.openxmlformats.org/officeDocument/2006/relationships/image" Target="../media/image35.wmf"/><Relationship Id="rId5" Type="http://schemas.openxmlformats.org/officeDocument/2006/relationships/image" Target="../media/image25.wmf"/><Relationship Id="rId15" Type="http://schemas.openxmlformats.org/officeDocument/2006/relationships/oleObject" Target="../embeddings/oleObject31.bin"/><Relationship Id="rId23" Type="http://schemas.openxmlformats.org/officeDocument/2006/relationships/oleObject" Target="../embeddings/oleObject35.bin"/><Relationship Id="rId10" Type="http://schemas.openxmlformats.org/officeDocument/2006/relationships/oleObject" Target="../embeddings/oleObject28.bin"/><Relationship Id="rId19" Type="http://schemas.openxmlformats.org/officeDocument/2006/relationships/oleObject" Target="../embeddings/oleObject33.bin"/><Relationship Id="rId4" Type="http://schemas.openxmlformats.org/officeDocument/2006/relationships/oleObject" Target="../embeddings/oleObject25.bin"/><Relationship Id="rId9" Type="http://schemas.openxmlformats.org/officeDocument/2006/relationships/image" Target="../media/image36.wmf"/><Relationship Id="rId14" Type="http://schemas.openxmlformats.org/officeDocument/2006/relationships/image" Target="../media/image37.wmf"/><Relationship Id="rId22" Type="http://schemas.openxmlformats.org/officeDocument/2006/relationships/image" Target="../media/image40.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1.png"/><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image" Target="../media/image7.png"/><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20.x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oleObject" Target="../embeddings/oleObject37.bin"/><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oleObject" Target="../embeddings/oleObject38.bin"/><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44.wmf"/><Relationship Id="rId7" Type="http://schemas.openxmlformats.org/officeDocument/2006/relationships/image" Target="../media/image1.png"/><Relationship Id="rId2"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oleObject" Target="../embeddings/oleObject41.bin"/><Relationship Id="rId5" Type="http://schemas.openxmlformats.org/officeDocument/2006/relationships/image" Target="../media/image45.wmf"/><Relationship Id="rId4" Type="http://schemas.openxmlformats.org/officeDocument/2006/relationships/oleObject" Target="../embeddings/oleObject40.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51.wmf"/><Relationship Id="rId18" Type="http://schemas.openxmlformats.org/officeDocument/2006/relationships/oleObject" Target="../embeddings/oleObject50.bin"/><Relationship Id="rId26" Type="http://schemas.openxmlformats.org/officeDocument/2006/relationships/image" Target="../media/image1.png"/><Relationship Id="rId3" Type="http://schemas.openxmlformats.org/officeDocument/2006/relationships/oleObject" Target="../embeddings/oleObject42.bin"/><Relationship Id="rId21" Type="http://schemas.openxmlformats.org/officeDocument/2006/relationships/image" Target="../media/image55.wmf"/><Relationship Id="rId7" Type="http://schemas.openxmlformats.org/officeDocument/2006/relationships/image" Target="../media/image48.wmf"/><Relationship Id="rId12" Type="http://schemas.openxmlformats.org/officeDocument/2006/relationships/oleObject" Target="../embeddings/oleObject47.bin"/><Relationship Id="rId17" Type="http://schemas.openxmlformats.org/officeDocument/2006/relationships/image" Target="../media/image53.wmf"/><Relationship Id="rId25" Type="http://schemas.openxmlformats.org/officeDocument/2006/relationships/image" Target="../media/image57.wmf"/><Relationship Id="rId2" Type="http://schemas.openxmlformats.org/officeDocument/2006/relationships/image" Target="../media/image46.png"/><Relationship Id="rId16" Type="http://schemas.openxmlformats.org/officeDocument/2006/relationships/oleObject" Target="../embeddings/oleObject49.bin"/><Relationship Id="rId20" Type="http://schemas.openxmlformats.org/officeDocument/2006/relationships/oleObject" Target="../embeddings/oleObject51.bin"/><Relationship Id="rId1" Type="http://schemas.openxmlformats.org/officeDocument/2006/relationships/slideLayout" Target="../slideLayouts/slideLayout6.xml"/><Relationship Id="rId6" Type="http://schemas.openxmlformats.org/officeDocument/2006/relationships/oleObject" Target="../embeddings/oleObject44.bin"/><Relationship Id="rId11" Type="http://schemas.openxmlformats.org/officeDocument/2006/relationships/image" Target="../media/image50.wmf"/><Relationship Id="rId24" Type="http://schemas.openxmlformats.org/officeDocument/2006/relationships/oleObject" Target="../embeddings/oleObject53.bin"/><Relationship Id="rId5" Type="http://schemas.openxmlformats.org/officeDocument/2006/relationships/oleObject" Target="../embeddings/oleObject43.bin"/><Relationship Id="rId15" Type="http://schemas.openxmlformats.org/officeDocument/2006/relationships/image" Target="../media/image52.wmf"/><Relationship Id="rId23" Type="http://schemas.openxmlformats.org/officeDocument/2006/relationships/image" Target="../media/image56.wmf"/><Relationship Id="rId10" Type="http://schemas.openxmlformats.org/officeDocument/2006/relationships/oleObject" Target="../embeddings/oleObject46.bin"/><Relationship Id="rId19" Type="http://schemas.openxmlformats.org/officeDocument/2006/relationships/image" Target="../media/image54.wmf"/><Relationship Id="rId4" Type="http://schemas.openxmlformats.org/officeDocument/2006/relationships/image" Target="../media/image47.wmf"/><Relationship Id="rId9" Type="http://schemas.openxmlformats.org/officeDocument/2006/relationships/image" Target="../media/image49.wmf"/><Relationship Id="rId14" Type="http://schemas.openxmlformats.org/officeDocument/2006/relationships/oleObject" Target="../embeddings/oleObject48.bin"/><Relationship Id="rId22" Type="http://schemas.openxmlformats.org/officeDocument/2006/relationships/oleObject" Target="../embeddings/oleObject52.bin"/><Relationship Id="rId27" Type="http://schemas.openxmlformats.org/officeDocument/2006/relationships/image" Target="../media/image58.png"/></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57.bin"/><Relationship Id="rId3" Type="http://schemas.openxmlformats.org/officeDocument/2006/relationships/image" Target="../media/image47.wmf"/><Relationship Id="rId7" Type="http://schemas.openxmlformats.org/officeDocument/2006/relationships/image" Target="../media/image53.wmf"/><Relationship Id="rId12" Type="http://schemas.openxmlformats.org/officeDocument/2006/relationships/image" Target="../media/image59.png"/><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1.png"/><Relationship Id="rId5" Type="http://schemas.openxmlformats.org/officeDocument/2006/relationships/image" Target="../media/image52.wmf"/><Relationship Id="rId10" Type="http://schemas.openxmlformats.org/officeDocument/2006/relationships/image" Target="../media/image580.png"/><Relationship Id="rId4" Type="http://schemas.openxmlformats.org/officeDocument/2006/relationships/oleObject" Target="../embeddings/oleObject55.bin"/><Relationship Id="rId9" Type="http://schemas.openxmlformats.org/officeDocument/2006/relationships/image" Target="../media/image55.wmf"/></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47.wmf"/><Relationship Id="rId7" Type="http://schemas.openxmlformats.org/officeDocument/2006/relationships/image" Target="../media/image53.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0.png"/><Relationship Id="rId5" Type="http://schemas.openxmlformats.org/officeDocument/2006/relationships/image" Target="../media/image52.wmf"/><Relationship Id="rId10" Type="http://schemas.openxmlformats.org/officeDocument/2006/relationships/image" Target="../media/image1.png"/><Relationship Id="rId4" Type="http://schemas.openxmlformats.org/officeDocument/2006/relationships/oleObject" Target="../embeddings/oleObject59.bin"/><Relationship Id="rId9" Type="http://schemas.openxmlformats.org/officeDocument/2006/relationships/image" Target="../media/image55.wmf"/></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62.wmf"/><Relationship Id="rId3" Type="http://schemas.openxmlformats.org/officeDocument/2006/relationships/image" Target="../media/image47.wmf"/><Relationship Id="rId7" Type="http://schemas.openxmlformats.org/officeDocument/2006/relationships/image" Target="../media/image53.wmf"/><Relationship Id="rId12" Type="http://schemas.openxmlformats.org/officeDocument/2006/relationships/oleObject" Target="../embeddings/oleObject63.bin"/><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61.wmf"/><Relationship Id="rId5" Type="http://schemas.openxmlformats.org/officeDocument/2006/relationships/image" Target="../media/image52.wmf"/><Relationship Id="rId10" Type="http://schemas.openxmlformats.org/officeDocument/2006/relationships/oleObject" Target="../embeddings/oleObject62.bin"/><Relationship Id="rId4" Type="http://schemas.openxmlformats.org/officeDocument/2006/relationships/oleObject" Target="../embeddings/oleObject55.bin"/><Relationship Id="rId9" Type="http://schemas.openxmlformats.org/officeDocument/2006/relationships/image" Target="../media/image55.wmf"/><Relationship Id="rId1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image" Target="../media/image61.png"/><Relationship Id="rId2" Type="http://schemas.openxmlformats.org/officeDocument/2006/relationships/image" Target="../media/image600.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9.png"/><Relationship Id="rId7"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7.wmf"/><Relationship Id="rId4" Type="http://schemas.openxmlformats.org/officeDocument/2006/relationships/oleObject" Target="../embeddings/oleObject6.bin"/></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66.wmf"/><Relationship Id="rId13" Type="http://schemas.openxmlformats.org/officeDocument/2006/relationships/oleObject" Target="../embeddings/oleObject69.bin"/><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68.wmf"/><Relationship Id="rId2" Type="http://schemas.openxmlformats.org/officeDocument/2006/relationships/image" Target="../media/image63.png"/><Relationship Id="rId16"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65.wmf"/><Relationship Id="rId11" Type="http://schemas.openxmlformats.org/officeDocument/2006/relationships/oleObject" Target="../embeddings/oleObject68.bin"/><Relationship Id="rId5" Type="http://schemas.openxmlformats.org/officeDocument/2006/relationships/oleObject" Target="../embeddings/oleObject65.bin"/><Relationship Id="rId15" Type="http://schemas.openxmlformats.org/officeDocument/2006/relationships/image" Target="../media/image69.png"/><Relationship Id="rId10" Type="http://schemas.openxmlformats.org/officeDocument/2006/relationships/image" Target="../media/image67.wmf"/><Relationship Id="rId4" Type="http://schemas.openxmlformats.org/officeDocument/2006/relationships/image" Target="../media/image64.wmf"/><Relationship Id="rId9" Type="http://schemas.openxmlformats.org/officeDocument/2006/relationships/oleObject" Target="../embeddings/oleObject67.bin"/><Relationship Id="rId14" Type="http://schemas.openxmlformats.org/officeDocument/2006/relationships/image" Target="../media/image69.wmf"/></Relationships>
</file>

<file path=ppt/slides/_rels/slide33.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5.bin"/><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2" Type="http://schemas.openxmlformats.org/officeDocument/2006/relationships/image" Target="../media/image70.png"/><Relationship Id="rId16"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5" Type="http://schemas.openxmlformats.org/officeDocument/2006/relationships/image" Target="../media/image77.png"/><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3.bin"/><Relationship Id="rId14" Type="http://schemas.openxmlformats.org/officeDocument/2006/relationships/image" Target="../media/image76.wmf"/></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7.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79.wmf"/><Relationship Id="rId4" Type="http://schemas.openxmlformats.org/officeDocument/2006/relationships/oleObject" Target="../embeddings/oleObject77.bin"/></Relationships>
</file>

<file path=ppt/slides/_rels/slide36.xml.rels><?xml version="1.0" encoding="UTF-8" standalone="yes"?>
<Relationships xmlns="http://schemas.openxmlformats.org/package/2006/relationships"><Relationship Id="rId8" Type="http://schemas.openxmlformats.org/officeDocument/2006/relationships/image" Target="../media/image84.png"/><Relationship Id="rId3" Type="http://schemas.openxmlformats.org/officeDocument/2006/relationships/image" Target="../media/image80.wmf"/><Relationship Id="rId7" Type="http://schemas.openxmlformats.org/officeDocument/2006/relationships/image" Target="../media/image82.wmf"/><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80.bin"/><Relationship Id="rId5" Type="http://schemas.openxmlformats.org/officeDocument/2006/relationships/image" Target="../media/image81.wmf"/><Relationship Id="rId4" Type="http://schemas.openxmlformats.org/officeDocument/2006/relationships/oleObject" Target="../embeddings/oleObject79.bin"/><Relationship Id="rId9"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8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1.wmf"/><Relationship Id="rId7" Type="http://schemas.openxmlformats.org/officeDocument/2006/relationships/image" Target="../media/image16.png"/><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a:extLst>
              <a:ext uri="{FF2B5EF4-FFF2-40B4-BE49-F238E27FC236}">
                <a16:creationId xmlns:a16="http://schemas.microsoft.com/office/drawing/2014/main" id="{876AE84E-A1D1-A6ED-C494-39A3C449D549}"/>
              </a:ext>
            </a:extLst>
          </p:cNvPr>
          <p:cNvSpPr>
            <a:spLocks noGrp="1" noChangeArrowheads="1"/>
          </p:cNvSpPr>
          <p:nvPr>
            <p:ph type="ctrTitle"/>
          </p:nvPr>
        </p:nvSpPr>
        <p:spPr>
          <a:xfrm>
            <a:off x="2353051" y="2002198"/>
            <a:ext cx="8299238" cy="2063750"/>
          </a:xfrm>
        </p:spPr>
        <p:txBody>
          <a:bodyPr>
            <a:noAutofit/>
          </a:bodyPr>
          <a:lstStyle/>
          <a:p>
            <a:pPr algn="ctr">
              <a:lnSpc>
                <a:spcPct val="150000"/>
              </a:lnSpc>
              <a:spcBef>
                <a:spcPct val="50000"/>
              </a:spcBef>
              <a:defRPr/>
            </a:pPr>
            <a:r>
              <a:rPr lang="fr-FR" b="1" u="sng" dirty="0">
                <a:effectLst>
                  <a:outerShdw blurRad="38100" dist="38100" dir="2700000" algn="tl">
                    <a:srgbClr val="C0C0C0"/>
                  </a:outerShdw>
                </a:effectLst>
                <a:latin typeface="Times" charset="0"/>
              </a:rPr>
              <a:t>Systèmes Multivariables</a:t>
            </a:r>
            <a:br>
              <a:rPr lang="fr-FR" sz="4800" b="1" dirty="0">
                <a:effectLst>
                  <a:outerShdw blurRad="38100" dist="38100" dir="2700000" algn="tl">
                    <a:srgbClr val="C0C0C0"/>
                  </a:outerShdw>
                </a:effectLst>
                <a:latin typeface="Times" charset="0"/>
              </a:rPr>
            </a:br>
            <a:r>
              <a:rPr lang="fr-FR" sz="4800" b="1" dirty="0">
                <a:effectLst>
                  <a:outerShdw blurRad="38100" dist="38100" dir="2700000" algn="tl">
                    <a:srgbClr val="C0C0C0"/>
                  </a:outerShdw>
                </a:effectLst>
                <a:latin typeface="Times" charset="0"/>
              </a:rPr>
              <a:t>Réglage d’état</a:t>
            </a:r>
            <a:endParaRPr lang="en-GB" sz="4800" b="1" dirty="0">
              <a:latin typeface="Times" charset="0"/>
              <a:cs typeface="Times New Roman" pitchFamily="18" charset="0"/>
            </a:endParaRPr>
          </a:p>
        </p:txBody>
      </p:sp>
      <p:pic>
        <p:nvPicPr>
          <p:cNvPr id="2" name="Picture 1" descr="HES-SO Valais-Wallis - BioArk">
            <a:extLst>
              <a:ext uri="{FF2B5EF4-FFF2-40B4-BE49-F238E27FC236}">
                <a16:creationId xmlns:a16="http://schemas.microsoft.com/office/drawing/2014/main" id="{1A9C3190-2441-EC8B-3EE0-62B9BE2EDD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numéro de diapositive 5">
            <a:extLst>
              <a:ext uri="{FF2B5EF4-FFF2-40B4-BE49-F238E27FC236}">
                <a16:creationId xmlns:a16="http://schemas.microsoft.com/office/drawing/2014/main" id="{7C6DF014-A70F-9936-10D4-67A813D62B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BB6ACCDB-93EF-479E-B3DE-B228815C9639}" type="slidenum">
              <a:rPr lang="fr-FR" altLang="fr-FR" sz="1200"/>
              <a:pPr>
                <a:spcBef>
                  <a:spcPct val="0"/>
                </a:spcBef>
                <a:buClrTx/>
                <a:buFontTx/>
                <a:buNone/>
              </a:pPr>
              <a:t>10</a:t>
            </a:fld>
            <a:endParaRPr lang="fr-FR" altLang="fr-FR" sz="1200"/>
          </a:p>
        </p:txBody>
      </p:sp>
      <p:sp>
        <p:nvSpPr>
          <p:cNvPr id="31747" name="Rectangle 2">
            <a:extLst>
              <a:ext uri="{FF2B5EF4-FFF2-40B4-BE49-F238E27FC236}">
                <a16:creationId xmlns:a16="http://schemas.microsoft.com/office/drawing/2014/main" id="{3EF3B21E-1687-45E9-98B6-B062E62E7CDF}"/>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Exemple 4 : Dimensionnement par placement des pôles d’un système MIMO avec Matlab</a:t>
            </a:r>
            <a:endParaRPr lang="fr-FR" altLang="fr-FR" sz="3200" b="1" dirty="0">
              <a:latin typeface="Times" panose="02020603050405020304" pitchFamily="18" charset="0"/>
              <a:cs typeface="Times" panose="02020603050405020304" pitchFamily="18" charset="0"/>
            </a:endParaRPr>
          </a:p>
        </p:txBody>
      </p:sp>
      <p:sp>
        <p:nvSpPr>
          <p:cNvPr id="31748" name="Rectangle 3">
            <a:extLst>
              <a:ext uri="{FF2B5EF4-FFF2-40B4-BE49-F238E27FC236}">
                <a16:creationId xmlns:a16="http://schemas.microsoft.com/office/drawing/2014/main" id="{BC80AD1E-2F41-2588-C34E-891F911FB8E0}"/>
              </a:ext>
            </a:extLst>
          </p:cNvPr>
          <p:cNvSpPr>
            <a:spLocks noGrp="1" noChangeArrowheads="1"/>
          </p:cNvSpPr>
          <p:nvPr>
            <p:ph type="body" idx="1"/>
          </p:nvPr>
        </p:nvSpPr>
        <p:spPr>
          <a:xfrm>
            <a:off x="1016991" y="1875215"/>
            <a:ext cx="8039100" cy="3673475"/>
          </a:xfrm>
        </p:spPr>
        <p:txBody>
          <a:bodyPr>
            <a:normAutofit fontScale="92500" lnSpcReduction="10000"/>
          </a:bodyPr>
          <a:lstStyle/>
          <a:p>
            <a:pPr marL="0" indent="0">
              <a:buNone/>
            </a:pPr>
            <a:r>
              <a:rPr lang="pt-BR" altLang="fr-FR" sz="2400" dirty="0">
                <a:solidFill>
                  <a:srgbClr val="0070C0"/>
                </a:solidFill>
                <a:latin typeface="Times" panose="02020603050405020304" pitchFamily="18" charset="0"/>
                <a:cs typeface="Times" panose="02020603050405020304" pitchFamily="18" charset="0"/>
              </a:rPr>
              <a:t>A=[0 1 0;0 0 1;0 -4 0.1];</a:t>
            </a:r>
          </a:p>
          <a:p>
            <a:pPr marL="0" indent="0">
              <a:buNone/>
            </a:pPr>
            <a:r>
              <a:rPr lang="pt-BR" altLang="fr-FR" sz="2400" dirty="0">
                <a:solidFill>
                  <a:srgbClr val="0070C0"/>
                </a:solidFill>
                <a:latin typeface="Times" panose="02020603050405020304" pitchFamily="18" charset="0"/>
                <a:cs typeface="Times" panose="02020603050405020304" pitchFamily="18" charset="0"/>
              </a:rPr>
              <a:t>poles_processus=eig(A)</a:t>
            </a:r>
          </a:p>
          <a:p>
            <a:pPr marL="0" indent="0">
              <a:buNone/>
            </a:pPr>
            <a:r>
              <a:rPr lang="pt-BR" altLang="fr-FR" sz="2400" dirty="0">
                <a:solidFill>
                  <a:srgbClr val="0070C0"/>
                </a:solidFill>
                <a:latin typeface="Times" panose="02020603050405020304" pitchFamily="18" charset="0"/>
                <a:cs typeface="Times" panose="02020603050405020304" pitchFamily="18" charset="0"/>
              </a:rPr>
              <a:t>B=[0 0;0.1 0;0 1];</a:t>
            </a:r>
          </a:p>
          <a:p>
            <a:pPr marL="0" indent="0">
              <a:buNone/>
            </a:pPr>
            <a:r>
              <a:rPr lang="pt-BR" altLang="fr-FR" sz="2400" dirty="0">
                <a:solidFill>
                  <a:srgbClr val="0070C0"/>
                </a:solidFill>
                <a:latin typeface="Times" panose="02020603050405020304" pitchFamily="18" charset="0"/>
                <a:cs typeface="Times" panose="02020603050405020304" pitchFamily="18" charset="0"/>
              </a:rPr>
              <a:t>C=[1 0 0;0 0 1];</a:t>
            </a:r>
          </a:p>
          <a:p>
            <a:pPr marL="0" indent="0">
              <a:buNone/>
            </a:pPr>
            <a:r>
              <a:rPr lang="pt-BR" altLang="fr-FR" sz="2400" dirty="0">
                <a:solidFill>
                  <a:srgbClr val="0070C0"/>
                </a:solidFill>
                <a:latin typeface="Times" panose="02020603050405020304" pitchFamily="18" charset="0"/>
                <a:cs typeface="Times" panose="02020603050405020304" pitchFamily="18" charset="0"/>
              </a:rPr>
              <a:t>D=[0 0;0 0];</a:t>
            </a:r>
          </a:p>
          <a:p>
            <a:pPr marL="0" indent="0">
              <a:buNone/>
            </a:pPr>
            <a:endParaRPr lang="fr-FR" altLang="fr-FR" sz="2400" dirty="0">
              <a:solidFill>
                <a:srgbClr val="0070C0"/>
              </a:solidFill>
              <a:latin typeface="Times" panose="02020603050405020304" pitchFamily="18" charset="0"/>
              <a:cs typeface="Times" panose="02020603050405020304" pitchFamily="18" charset="0"/>
            </a:endParaRPr>
          </a:p>
          <a:p>
            <a:pPr marL="0" indent="0">
              <a:buNone/>
            </a:pPr>
            <a:r>
              <a:rPr lang="fr-CH" altLang="fr-FR" sz="2400" dirty="0" err="1">
                <a:solidFill>
                  <a:schemeClr val="accent2">
                    <a:lumMod val="75000"/>
                  </a:schemeClr>
                </a:solidFill>
                <a:latin typeface="Times" panose="02020603050405020304" pitchFamily="18" charset="0"/>
                <a:cs typeface="Times" panose="02020603050405020304" pitchFamily="18" charset="0"/>
              </a:rPr>
              <a:t>poles_closed_loop_souhaites</a:t>
            </a:r>
            <a:r>
              <a:rPr lang="fr-CH" altLang="fr-FR" sz="2400" dirty="0">
                <a:solidFill>
                  <a:schemeClr val="accent2">
                    <a:lumMod val="75000"/>
                  </a:schemeClr>
                </a:solidFill>
                <a:latin typeface="Times" panose="02020603050405020304" pitchFamily="18" charset="0"/>
                <a:cs typeface="Times" panose="02020603050405020304" pitchFamily="18" charset="0"/>
              </a:rPr>
              <a:t>=[-1;-1.1;-1.2];</a:t>
            </a:r>
          </a:p>
          <a:p>
            <a:pPr marL="0" indent="0">
              <a:buNone/>
            </a:pPr>
            <a:r>
              <a:rPr lang="fr-CH" altLang="fr-FR" sz="2400" dirty="0">
                <a:solidFill>
                  <a:schemeClr val="accent2">
                    <a:lumMod val="75000"/>
                  </a:schemeClr>
                </a:solidFill>
                <a:latin typeface="Times" panose="02020603050405020304" pitchFamily="18" charset="0"/>
                <a:cs typeface="Times" panose="02020603050405020304" pitchFamily="18" charset="0"/>
              </a:rPr>
              <a:t>K=place(A,B,</a:t>
            </a:r>
            <a:r>
              <a:rPr lang="fr-CH" altLang="fr-FR" sz="2400" dirty="0" err="1">
                <a:solidFill>
                  <a:schemeClr val="accent2">
                    <a:lumMod val="75000"/>
                  </a:schemeClr>
                </a:solidFill>
                <a:latin typeface="Times" panose="02020603050405020304" pitchFamily="18" charset="0"/>
                <a:cs typeface="Times" panose="02020603050405020304" pitchFamily="18" charset="0"/>
              </a:rPr>
              <a:t>poles</a:t>
            </a:r>
            <a:r>
              <a:rPr lang="fr-CH" altLang="fr-FR" sz="2400" dirty="0">
                <a:solidFill>
                  <a:schemeClr val="accent2">
                    <a:lumMod val="75000"/>
                  </a:schemeClr>
                </a:solidFill>
                <a:latin typeface="Times" panose="02020603050405020304" pitchFamily="18" charset="0"/>
                <a:cs typeface="Times" panose="02020603050405020304" pitchFamily="18" charset="0"/>
              </a:rPr>
              <a:t>__</a:t>
            </a:r>
            <a:r>
              <a:rPr lang="fr-CH" altLang="fr-FR" sz="2400" dirty="0" err="1">
                <a:solidFill>
                  <a:schemeClr val="accent2">
                    <a:lumMod val="75000"/>
                  </a:schemeClr>
                </a:solidFill>
                <a:latin typeface="Times" panose="02020603050405020304" pitchFamily="18" charset="0"/>
                <a:cs typeface="Times" panose="02020603050405020304" pitchFamily="18" charset="0"/>
              </a:rPr>
              <a:t>closed_loop_souhaites</a:t>
            </a:r>
            <a:r>
              <a:rPr lang="fr-CH" altLang="fr-FR" sz="2400" dirty="0">
                <a:solidFill>
                  <a:schemeClr val="accent2">
                    <a:lumMod val="75000"/>
                  </a:schemeClr>
                </a:solidFill>
                <a:latin typeface="Times" panose="02020603050405020304" pitchFamily="18" charset="0"/>
                <a:cs typeface="Times" panose="02020603050405020304" pitchFamily="18" charset="0"/>
              </a:rPr>
              <a:t>)</a:t>
            </a:r>
          </a:p>
          <a:p>
            <a:pPr marL="0" indent="0">
              <a:buNone/>
            </a:pPr>
            <a:r>
              <a:rPr lang="pt-BR" altLang="fr-FR" sz="2400" dirty="0">
                <a:solidFill>
                  <a:schemeClr val="accent2">
                    <a:lumMod val="75000"/>
                  </a:schemeClr>
                </a:solidFill>
                <a:latin typeface="Times" panose="02020603050405020304" pitchFamily="18" charset="0"/>
                <a:cs typeface="Times" panose="02020603050405020304" pitchFamily="18" charset="0"/>
              </a:rPr>
              <a:t>L=inv(C*inv(B*K-A)*B)</a:t>
            </a:r>
            <a:endParaRPr lang="fr-FR" altLang="fr-FR" sz="2400" dirty="0">
              <a:solidFill>
                <a:schemeClr val="accent2">
                  <a:lumMod val="75000"/>
                </a:schemeClr>
              </a:solidFill>
              <a:latin typeface="Times" panose="02020603050405020304" pitchFamily="18" charset="0"/>
              <a:cs typeface="Times" panose="02020603050405020304" pitchFamily="18" charset="0"/>
            </a:endParaRPr>
          </a:p>
        </p:txBody>
      </p:sp>
      <p:sp>
        <p:nvSpPr>
          <p:cNvPr id="2" name="TextBox 1">
            <a:extLst>
              <a:ext uri="{FF2B5EF4-FFF2-40B4-BE49-F238E27FC236}">
                <a16:creationId xmlns:a16="http://schemas.microsoft.com/office/drawing/2014/main" id="{4F2973C7-9079-7AAD-C3F7-7E4E6553D2C5}"/>
              </a:ext>
            </a:extLst>
          </p:cNvPr>
          <p:cNvSpPr txBox="1"/>
          <p:nvPr/>
        </p:nvSpPr>
        <p:spPr>
          <a:xfrm rot="16200000">
            <a:off x="-288302" y="2283733"/>
            <a:ext cx="1555422" cy="369332"/>
          </a:xfrm>
          <a:prstGeom prst="rect">
            <a:avLst/>
          </a:prstGeom>
          <a:noFill/>
        </p:spPr>
        <p:txBody>
          <a:bodyPr wrap="square" rtlCol="0">
            <a:spAutoFit/>
          </a:bodyPr>
          <a:lstStyle/>
          <a:p>
            <a:r>
              <a:rPr lang="fr-CH" dirty="0">
                <a:solidFill>
                  <a:srgbClr val="0070C0"/>
                </a:solidFill>
                <a:latin typeface="Times" panose="02020603050405020304" pitchFamily="18" charset="0"/>
                <a:cs typeface="Times" panose="02020603050405020304" pitchFamily="18" charset="0"/>
              </a:rPr>
              <a:t>Processus</a:t>
            </a:r>
          </a:p>
        </p:txBody>
      </p:sp>
      <p:sp>
        <p:nvSpPr>
          <p:cNvPr id="3" name="TextBox 2">
            <a:extLst>
              <a:ext uri="{FF2B5EF4-FFF2-40B4-BE49-F238E27FC236}">
                <a16:creationId xmlns:a16="http://schemas.microsoft.com/office/drawing/2014/main" id="{F0E5E3ED-1925-4301-5376-FC0B0CC23585}"/>
              </a:ext>
            </a:extLst>
          </p:cNvPr>
          <p:cNvSpPr txBox="1"/>
          <p:nvPr/>
        </p:nvSpPr>
        <p:spPr>
          <a:xfrm rot="16200000">
            <a:off x="-313322" y="4501472"/>
            <a:ext cx="1555422" cy="369332"/>
          </a:xfrm>
          <a:prstGeom prst="rect">
            <a:avLst/>
          </a:prstGeom>
          <a:noFill/>
        </p:spPr>
        <p:txBody>
          <a:bodyPr wrap="square" rtlCol="0">
            <a:spAutoFit/>
          </a:bodyPr>
          <a:lstStyle/>
          <a:p>
            <a:r>
              <a:rPr lang="fr-CH" dirty="0">
                <a:solidFill>
                  <a:schemeClr val="accent2">
                    <a:lumMod val="75000"/>
                  </a:schemeClr>
                </a:solidFill>
                <a:latin typeface="Times" panose="02020603050405020304" pitchFamily="18" charset="0"/>
                <a:cs typeface="Times" panose="02020603050405020304" pitchFamily="18" charset="0"/>
              </a:rPr>
              <a:t>Régulateur</a:t>
            </a:r>
          </a:p>
        </p:txBody>
      </p:sp>
      <p:sp>
        <p:nvSpPr>
          <p:cNvPr id="4" name="Left Brace 3">
            <a:extLst>
              <a:ext uri="{FF2B5EF4-FFF2-40B4-BE49-F238E27FC236}">
                <a16:creationId xmlns:a16="http://schemas.microsoft.com/office/drawing/2014/main" id="{C114BAE5-3625-06A0-F369-76566EF0C883}"/>
              </a:ext>
            </a:extLst>
          </p:cNvPr>
          <p:cNvSpPr/>
          <p:nvPr/>
        </p:nvSpPr>
        <p:spPr>
          <a:xfrm>
            <a:off x="674075" y="1875215"/>
            <a:ext cx="302008" cy="1838946"/>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sp>
        <p:nvSpPr>
          <p:cNvPr id="5" name="Left Brace 4">
            <a:extLst>
              <a:ext uri="{FF2B5EF4-FFF2-40B4-BE49-F238E27FC236}">
                <a16:creationId xmlns:a16="http://schemas.microsoft.com/office/drawing/2014/main" id="{29685BCC-FBE7-FB85-4020-39A31EBE3A33}"/>
              </a:ext>
            </a:extLst>
          </p:cNvPr>
          <p:cNvSpPr/>
          <p:nvPr/>
        </p:nvSpPr>
        <p:spPr>
          <a:xfrm>
            <a:off x="647659" y="4018961"/>
            <a:ext cx="328424" cy="155542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pic>
        <p:nvPicPr>
          <p:cNvPr id="6" name="Picture 5" descr="HES-SO Valais-Wallis - BioArk">
            <a:extLst>
              <a:ext uri="{FF2B5EF4-FFF2-40B4-BE49-F238E27FC236}">
                <a16:creationId xmlns:a16="http://schemas.microsoft.com/office/drawing/2014/main" id="{D1A838F4-C6F5-85F9-430E-0120160865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6EC700D-435E-3102-E3FB-3D527402FABE}"/>
                  </a:ext>
                </a:extLst>
              </p:cNvPr>
              <p:cNvSpPr txBox="1"/>
              <p:nvPr/>
            </p:nvSpPr>
            <p:spPr>
              <a:xfrm>
                <a:off x="3931165" y="2314510"/>
                <a:ext cx="5966377" cy="307777"/>
              </a:xfrm>
              <a:prstGeom prst="rect">
                <a:avLst/>
              </a:prstGeom>
              <a:noFill/>
            </p:spPr>
            <p:txBody>
              <a:bodyPr wrap="none" lIns="0" tIns="0" rIns="0" bIns="0" rtlCol="0">
                <a:spAutoFit/>
              </a:bodyPr>
              <a:lstStyle/>
              <a:p>
                <a:r>
                  <a:rPr lang="fr-CH" sz="2000" dirty="0">
                    <a:solidFill>
                      <a:srgbClr val="0070C0"/>
                    </a:solidFill>
                  </a:rPr>
                  <a:t>= </a:t>
                </a:r>
                <a14:m>
                  <m:oMath xmlns:m="http://schemas.openxmlformats.org/officeDocument/2006/math">
                    <m:d>
                      <m:dPr>
                        <m:begChr m:val="["/>
                        <m:endChr m:val="]"/>
                        <m:ctrlPr>
                          <a:rPr lang="fr-CH" sz="2000" i="1" smtClean="0">
                            <a:solidFill>
                              <a:srgbClr val="0070C0"/>
                            </a:solidFill>
                            <a:latin typeface="Cambria Math" panose="02040503050406030204" pitchFamily="18" charset="0"/>
                          </a:rPr>
                        </m:ctrlPr>
                      </m:dPr>
                      <m:e>
                        <m:r>
                          <m:rPr>
                            <m:nor/>
                          </m:rPr>
                          <a:rPr lang="fr-CH" sz="2000" dirty="0">
                            <a:solidFill>
                              <a:srgbClr val="0070C0"/>
                            </a:solidFill>
                            <a:latin typeface="Times" panose="02020603050405020304" pitchFamily="18" charset="0"/>
                            <a:cs typeface="Times" panose="02020603050405020304" pitchFamily="18" charset="0"/>
                          </a:rPr>
                          <m:t>0.0000 + 0.0000</m:t>
                        </m:r>
                        <m:r>
                          <m:rPr>
                            <m:nor/>
                          </m:rPr>
                          <a:rPr lang="fr-CH" sz="2000" dirty="0">
                            <a:solidFill>
                              <a:srgbClr val="0070C0"/>
                            </a:solidFill>
                            <a:latin typeface="Times" panose="02020603050405020304" pitchFamily="18" charset="0"/>
                            <a:cs typeface="Times" panose="02020603050405020304" pitchFamily="18" charset="0"/>
                          </a:rPr>
                          <m:t>i</m:t>
                        </m:r>
                        <m:r>
                          <m:rPr>
                            <m:nor/>
                          </m:rPr>
                          <a:rPr lang="fr-CH" sz="2000" dirty="0">
                            <a:solidFill>
                              <a:srgbClr val="0070C0"/>
                            </a:solidFill>
                            <a:latin typeface="Times" panose="02020603050405020304" pitchFamily="18" charset="0"/>
                            <a:cs typeface="Times" panose="02020603050405020304" pitchFamily="18" charset="0"/>
                          </a:rPr>
                          <m:t>  0.0500 + 1.9994</m:t>
                        </m:r>
                        <m:r>
                          <m:rPr>
                            <m:nor/>
                          </m:rPr>
                          <a:rPr lang="fr-CH" sz="2000" dirty="0">
                            <a:solidFill>
                              <a:srgbClr val="0070C0"/>
                            </a:solidFill>
                            <a:latin typeface="Times" panose="02020603050405020304" pitchFamily="18" charset="0"/>
                            <a:cs typeface="Times" panose="02020603050405020304" pitchFamily="18" charset="0"/>
                          </a:rPr>
                          <m:t>i</m:t>
                        </m:r>
                        <m:r>
                          <m:rPr>
                            <m:nor/>
                          </m:rPr>
                          <a:rPr lang="fr-CH" sz="2000" dirty="0">
                            <a:solidFill>
                              <a:srgbClr val="0070C0"/>
                            </a:solidFill>
                            <a:latin typeface="Times" panose="02020603050405020304" pitchFamily="18" charset="0"/>
                            <a:cs typeface="Times" panose="02020603050405020304" pitchFamily="18" charset="0"/>
                          </a:rPr>
                          <m:t>    0.0500 − 1.9994</m:t>
                        </m:r>
                        <m:r>
                          <m:rPr>
                            <m:nor/>
                          </m:rPr>
                          <a:rPr lang="fr-CH" sz="2000" dirty="0">
                            <a:solidFill>
                              <a:srgbClr val="0070C0"/>
                            </a:solidFill>
                            <a:latin typeface="Times" panose="02020603050405020304" pitchFamily="18" charset="0"/>
                            <a:cs typeface="Times" panose="02020603050405020304" pitchFamily="18" charset="0"/>
                          </a:rPr>
                          <m:t>i</m:t>
                        </m:r>
                        <m:r>
                          <m:rPr>
                            <m:nor/>
                          </m:rPr>
                          <a:rPr lang="fr-CH" sz="2000" dirty="0">
                            <a:solidFill>
                              <a:srgbClr val="0070C0"/>
                            </a:solidFill>
                            <a:latin typeface="Times" panose="02020603050405020304" pitchFamily="18" charset="0"/>
                            <a:cs typeface="Times" panose="02020603050405020304" pitchFamily="18" charset="0"/>
                          </a:rPr>
                          <m:t> </m:t>
                        </m:r>
                      </m:e>
                    </m:d>
                  </m:oMath>
                </a14:m>
                <a:endParaRPr lang="fr-CH" sz="2000" dirty="0">
                  <a:solidFill>
                    <a:srgbClr val="0070C0"/>
                  </a:solidFill>
                  <a:latin typeface="Times" panose="02020603050405020304" pitchFamily="18" charset="0"/>
                  <a:cs typeface="Times" panose="02020603050405020304" pitchFamily="18" charset="0"/>
                </a:endParaRPr>
              </a:p>
            </p:txBody>
          </p:sp>
        </mc:Choice>
        <mc:Fallback xmlns="">
          <p:sp>
            <p:nvSpPr>
              <p:cNvPr id="9" name="TextBox 8">
                <a:extLst>
                  <a:ext uri="{FF2B5EF4-FFF2-40B4-BE49-F238E27FC236}">
                    <a16:creationId xmlns:a16="http://schemas.microsoft.com/office/drawing/2014/main" id="{F6EC700D-435E-3102-E3FB-3D527402FABE}"/>
                  </a:ext>
                </a:extLst>
              </p:cNvPr>
              <p:cNvSpPr txBox="1">
                <a:spLocks noRot="1" noChangeAspect="1" noMove="1" noResize="1" noEditPoints="1" noAdjustHandles="1" noChangeArrowheads="1" noChangeShapeType="1" noTextEdit="1"/>
              </p:cNvSpPr>
              <p:nvPr/>
            </p:nvSpPr>
            <p:spPr>
              <a:xfrm>
                <a:off x="3931165" y="2314510"/>
                <a:ext cx="5966377" cy="307777"/>
              </a:xfrm>
              <a:prstGeom prst="rect">
                <a:avLst/>
              </a:prstGeom>
              <a:blipFill>
                <a:blip r:embed="rId3"/>
                <a:stretch>
                  <a:fillRect l="-2656" t="-24000" b="-52000"/>
                </a:stretch>
              </a:blipFill>
            </p:spPr>
            <p:txBody>
              <a:bodyPr/>
              <a:lstStyle/>
              <a:p>
                <a:r>
                  <a:rPr lang="fr-CH">
                    <a:noFill/>
                  </a:rPr>
                  <a:t> </a:t>
                </a:r>
              </a:p>
            </p:txBody>
          </p:sp>
        </mc:Fallback>
      </mc:AlternateContent>
      <p:sp>
        <p:nvSpPr>
          <p:cNvPr id="11" name="TextBox 10">
            <a:extLst>
              <a:ext uri="{FF2B5EF4-FFF2-40B4-BE49-F238E27FC236}">
                <a16:creationId xmlns:a16="http://schemas.microsoft.com/office/drawing/2014/main" id="{215C6030-2A20-8216-54BA-59CBA6C5808B}"/>
              </a:ext>
            </a:extLst>
          </p:cNvPr>
          <p:cNvSpPr txBox="1"/>
          <p:nvPr/>
        </p:nvSpPr>
        <p:spPr>
          <a:xfrm>
            <a:off x="5261127" y="1852915"/>
            <a:ext cx="6626130" cy="369332"/>
          </a:xfrm>
          <a:prstGeom prst="rect">
            <a:avLst/>
          </a:prstGeom>
          <a:noFill/>
        </p:spPr>
        <p:txBody>
          <a:bodyPr wrap="square">
            <a:spAutoFit/>
          </a:bodyPr>
          <a:lstStyle/>
          <a:p>
            <a:pPr marL="0" indent="0">
              <a:buNone/>
            </a:pPr>
            <a:r>
              <a:rPr lang="fr-FR" altLang="fr-FR" sz="1800" dirty="0">
                <a:latin typeface="Times" panose="02020603050405020304" pitchFamily="18" charset="0"/>
                <a:cs typeface="Times" panose="02020603050405020304" pitchFamily="18" charset="0"/>
                <a:sym typeface="Symbol" panose="05050102010706020507" pitchFamily="18" charset="2"/>
              </a:rPr>
              <a:t>(Processus </a:t>
            </a:r>
            <a:r>
              <a:rPr lang="fr-FR" altLang="fr-FR" dirty="0">
                <a:latin typeface="Times" panose="02020603050405020304" pitchFamily="18" charset="0"/>
                <a:cs typeface="Times" panose="02020603050405020304" pitchFamily="18" charset="0"/>
                <a:sym typeface="Symbol" panose="05050102010706020507" pitchFamily="18" charset="2"/>
              </a:rPr>
              <a:t>i</a:t>
            </a:r>
            <a:r>
              <a:rPr lang="fr-FR" altLang="fr-FR" sz="1800" dirty="0">
                <a:latin typeface="Times" panose="02020603050405020304" pitchFamily="18" charset="0"/>
                <a:cs typeface="Times" panose="02020603050405020304" pitchFamily="18" charset="0"/>
                <a:sym typeface="Symbol" panose="05050102010706020507" pitchFamily="18" charset="2"/>
              </a:rPr>
              <a:t>ntégrateur instable oscillant avec 2 inputs et 2 outputs)</a:t>
            </a:r>
            <a:endParaRPr lang="fr-FR" altLang="fr-FR" sz="1800" b="1" i="1" dirty="0">
              <a:latin typeface="Times" panose="02020603050405020304" pitchFamily="18" charset="0"/>
              <a:cs typeface="Times" panose="02020603050405020304" pitchFamily="18" charset="0"/>
            </a:endParaRPr>
          </a:p>
        </p:txBody>
      </p:sp>
      <p:sp>
        <p:nvSpPr>
          <p:cNvPr id="13" name="TextBox 12">
            <a:extLst>
              <a:ext uri="{FF2B5EF4-FFF2-40B4-BE49-F238E27FC236}">
                <a16:creationId xmlns:a16="http://schemas.microsoft.com/office/drawing/2014/main" id="{BDA03F66-9D5D-C0FC-5058-2542C62A3CEC}"/>
              </a:ext>
            </a:extLst>
          </p:cNvPr>
          <p:cNvSpPr txBox="1"/>
          <p:nvPr/>
        </p:nvSpPr>
        <p:spPr>
          <a:xfrm>
            <a:off x="6320674" y="4078033"/>
            <a:ext cx="3982823" cy="461665"/>
          </a:xfrm>
          <a:prstGeom prst="rect">
            <a:avLst/>
          </a:prstGeom>
          <a:noFill/>
        </p:spPr>
        <p:txBody>
          <a:bodyPr wrap="square">
            <a:spAutoFit/>
          </a:bodyPr>
          <a:lstStyle/>
          <a:p>
            <a:pPr marL="0" indent="0">
              <a:buNone/>
            </a:pPr>
            <a:r>
              <a:rPr lang="fr-FR" altLang="fr-FR" sz="2400" dirty="0">
                <a:solidFill>
                  <a:schemeClr val="accent2">
                    <a:lumMod val="75000"/>
                  </a:schemeClr>
                </a:solidFill>
                <a:latin typeface="Times" panose="02020603050405020304" pitchFamily="18" charset="0"/>
                <a:cs typeface="Times" panose="02020603050405020304" pitchFamily="18" charset="0"/>
              </a:rPr>
              <a:t> </a:t>
            </a:r>
            <a:r>
              <a:rPr lang="fr-FR" altLang="fr-FR" sz="1800" dirty="0">
                <a:latin typeface="Times" panose="02020603050405020304" pitchFamily="18" charset="0"/>
                <a:cs typeface="Times" panose="02020603050405020304" pitchFamily="18" charset="0"/>
                <a:sym typeface="Symbol" panose="05050102010706020507" pitchFamily="18" charset="2"/>
              </a:rPr>
              <a:t>(</a:t>
            </a:r>
            <a:r>
              <a:rPr lang="fr-FR" altLang="fr-FR" sz="1800" dirty="0" err="1">
                <a:latin typeface="Times" panose="02020603050405020304" pitchFamily="18" charset="0"/>
                <a:cs typeface="Times" panose="02020603050405020304" pitchFamily="18" charset="0"/>
                <a:sym typeface="Symbol" panose="05050102010706020507" pitchFamily="18" charset="2"/>
              </a:rPr>
              <a:t>Closed</a:t>
            </a:r>
            <a:r>
              <a:rPr lang="fr-FR" altLang="fr-FR" sz="1800" dirty="0">
                <a:latin typeface="Times" panose="02020603050405020304" pitchFamily="18" charset="0"/>
                <a:cs typeface="Times" panose="02020603050405020304" pitchFamily="18" charset="0"/>
                <a:sym typeface="Symbol" panose="05050102010706020507" pitchFamily="18" charset="2"/>
              </a:rPr>
              <a:t>-Loop stable, non oscillant)</a:t>
            </a:r>
            <a:endParaRPr lang="fr-FR" altLang="fr-FR" sz="2400" dirty="0">
              <a:solidFill>
                <a:schemeClr val="accent2">
                  <a:lumMod val="75000"/>
                </a:schemeClr>
              </a:solidFill>
              <a:latin typeface="Times" panose="02020603050405020304" pitchFamily="18" charset="0"/>
              <a:cs typeface="Times" panose="02020603050405020304" pitchFamily="18" charset="0"/>
            </a:endParaRPr>
          </a:p>
        </p:txBody>
      </p:sp>
    </p:spTree>
    <p:extLst>
      <p:ext uri="{BB962C8B-B14F-4D97-AF65-F5344CB8AC3E}">
        <p14:creationId xmlns:p14="http://schemas.microsoft.com/office/powerpoint/2010/main" val="930980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Espace réservé du numéro de diapositive 4">
            <a:extLst>
              <a:ext uri="{FF2B5EF4-FFF2-40B4-BE49-F238E27FC236}">
                <a16:creationId xmlns:a16="http://schemas.microsoft.com/office/drawing/2014/main" id="{675663A8-88D5-0846-C6F8-97FA3E31A18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FB6C3F87-E93C-4886-82E7-3F83D2B060CA}" type="slidenum">
              <a:rPr lang="fr-FR" altLang="fr-FR" sz="1200"/>
              <a:pPr>
                <a:spcBef>
                  <a:spcPct val="0"/>
                </a:spcBef>
                <a:buClrTx/>
                <a:buFontTx/>
                <a:buNone/>
              </a:pPr>
              <a:t>11</a:t>
            </a:fld>
            <a:endParaRPr lang="fr-FR" altLang="fr-FR" sz="1200"/>
          </a:p>
        </p:txBody>
      </p:sp>
      <p:pic>
        <p:nvPicPr>
          <p:cNvPr id="35844" name="Picture 5">
            <a:extLst>
              <a:ext uri="{FF2B5EF4-FFF2-40B4-BE49-F238E27FC236}">
                <a16:creationId xmlns:a16="http://schemas.microsoft.com/office/drawing/2014/main" id="{024D2941-9965-4029-4E67-C9AF982763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3100" y="1709739"/>
            <a:ext cx="8509000" cy="301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5" name="Text Box 6">
            <a:extLst>
              <a:ext uri="{FF2B5EF4-FFF2-40B4-BE49-F238E27FC236}">
                <a16:creationId xmlns:a16="http://schemas.microsoft.com/office/drawing/2014/main" id="{92C9AA1A-AB5C-1FCA-2F7F-277565DDFFDC}"/>
              </a:ext>
            </a:extLst>
          </p:cNvPr>
          <p:cNvSpPr txBox="1">
            <a:spLocks noChangeArrowheads="1"/>
          </p:cNvSpPr>
          <p:nvPr/>
        </p:nvSpPr>
        <p:spPr bwMode="auto">
          <a:xfrm>
            <a:off x="2114550" y="4850259"/>
            <a:ext cx="8458200" cy="46166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dirty="0">
                <a:latin typeface="Times New Roman" panose="02020603050405020304" pitchFamily="18" charset="0"/>
              </a:rPr>
              <a:t>Les vecteurs de contre-réaction K et de correction L</a:t>
            </a:r>
            <a:endParaRPr lang="fr-FR" altLang="fr-FR" dirty="0">
              <a:latin typeface="Times New Roman" panose="02020603050405020304" pitchFamily="18" charset="0"/>
            </a:endParaRPr>
          </a:p>
        </p:txBody>
      </p:sp>
      <p:sp>
        <p:nvSpPr>
          <p:cNvPr id="35846" name="Line 7">
            <a:extLst>
              <a:ext uri="{FF2B5EF4-FFF2-40B4-BE49-F238E27FC236}">
                <a16:creationId xmlns:a16="http://schemas.microsoft.com/office/drawing/2014/main" id="{2956F2E6-D22B-6E7F-AFCD-E6AE2955F5E4}"/>
              </a:ext>
            </a:extLst>
          </p:cNvPr>
          <p:cNvSpPr>
            <a:spLocks noChangeShapeType="1"/>
          </p:cNvSpPr>
          <p:nvPr/>
        </p:nvSpPr>
        <p:spPr bwMode="auto">
          <a:xfrm flipV="1">
            <a:off x="5700714" y="4038601"/>
            <a:ext cx="242887" cy="701675"/>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fr-CH"/>
          </a:p>
        </p:txBody>
      </p:sp>
      <p:sp>
        <p:nvSpPr>
          <p:cNvPr id="35847" name="Line 8">
            <a:extLst>
              <a:ext uri="{FF2B5EF4-FFF2-40B4-BE49-F238E27FC236}">
                <a16:creationId xmlns:a16="http://schemas.microsoft.com/office/drawing/2014/main" id="{3CC943BE-6CE4-6F80-3CF2-844E09B10868}"/>
              </a:ext>
            </a:extLst>
          </p:cNvPr>
          <p:cNvSpPr>
            <a:spLocks noChangeShapeType="1"/>
          </p:cNvSpPr>
          <p:nvPr/>
        </p:nvSpPr>
        <p:spPr bwMode="auto">
          <a:xfrm flipH="1" flipV="1">
            <a:off x="4360864" y="3127375"/>
            <a:ext cx="1153816" cy="162084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fr-CH"/>
          </a:p>
        </p:txBody>
      </p:sp>
      <p:sp>
        <p:nvSpPr>
          <p:cNvPr id="4" name="Rectangle 2">
            <a:extLst>
              <a:ext uri="{FF2B5EF4-FFF2-40B4-BE49-F238E27FC236}">
                <a16:creationId xmlns:a16="http://schemas.microsoft.com/office/drawing/2014/main" id="{7F0DFB57-E6B3-3A5D-DD28-E3E617C380E1}"/>
              </a:ext>
            </a:extLst>
          </p:cNvPr>
          <p:cNvSpPr>
            <a:spLocks noGrp="1" noChangeArrowheads="1"/>
          </p:cNvSpPr>
          <p:nvPr>
            <p:ph type="title"/>
          </p:nvPr>
        </p:nvSpPr>
        <p:spPr>
          <a:xfrm>
            <a:off x="838200" y="365125"/>
            <a:ext cx="10515600" cy="1325563"/>
          </a:xfrm>
        </p:spPr>
        <p:txBody>
          <a:bodyPr>
            <a:normAutofit/>
          </a:bodyPr>
          <a:lstStyle/>
          <a:p>
            <a:r>
              <a:rPr lang="fr-CH" altLang="fr-FR" sz="3200" b="1" dirty="0">
                <a:latin typeface="Times" panose="02020603050405020304" pitchFamily="18" charset="0"/>
                <a:cs typeface="Times" panose="02020603050405020304" pitchFamily="18" charset="0"/>
              </a:rPr>
              <a:t>Exemple 5 : Simulation du réglage d’état du système MIMO de l’exemple 4, avec 2 entrées et 2 consignes</a:t>
            </a:r>
            <a:endParaRPr lang="fr-FR" altLang="fr-FR" sz="3200" b="1"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1F0F0A33-780C-C8C0-59AA-C09D860C69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Espace réservé du numéro de diapositive 4">
            <a:extLst>
              <a:ext uri="{FF2B5EF4-FFF2-40B4-BE49-F238E27FC236}">
                <a16:creationId xmlns:a16="http://schemas.microsoft.com/office/drawing/2014/main" id="{E217B6E3-1063-B975-F3A1-2D7886EE44E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97583F85-EDFF-4790-A242-C8C666AAFC95}" type="slidenum">
              <a:rPr lang="fr-FR" altLang="fr-FR" sz="1200"/>
              <a:pPr>
                <a:spcBef>
                  <a:spcPct val="0"/>
                </a:spcBef>
                <a:buClrTx/>
                <a:buFontTx/>
                <a:buNone/>
              </a:pPr>
              <a:t>12</a:t>
            </a:fld>
            <a:endParaRPr lang="fr-FR" altLang="fr-FR" sz="1200"/>
          </a:p>
        </p:txBody>
      </p:sp>
      <p:pic>
        <p:nvPicPr>
          <p:cNvPr id="37892" name="Picture 7">
            <a:extLst>
              <a:ext uri="{FF2B5EF4-FFF2-40B4-BE49-F238E27FC236}">
                <a16:creationId xmlns:a16="http://schemas.microsoft.com/office/drawing/2014/main" id="{14F74807-EDDD-1023-1C76-244D08204C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193" y="1487540"/>
            <a:ext cx="5505663" cy="4106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B1F231C0-4973-5F74-6391-749430585E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3108" y="1451518"/>
            <a:ext cx="5505663" cy="4107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9EA787FF-1EEE-AD70-2FB9-EB75B1298CFC}"/>
              </a:ext>
            </a:extLst>
          </p:cNvPr>
          <p:cNvSpPr txBox="1"/>
          <p:nvPr/>
        </p:nvSpPr>
        <p:spPr>
          <a:xfrm>
            <a:off x="748150" y="1109774"/>
            <a:ext cx="3151825" cy="307777"/>
          </a:xfrm>
          <a:prstGeom prst="rect">
            <a:avLst/>
          </a:prstGeom>
          <a:noFill/>
        </p:spPr>
        <p:txBody>
          <a:bodyPr wrap="none" rtlCol="0">
            <a:spAutoFit/>
          </a:bodyPr>
          <a:lstStyle/>
          <a:p>
            <a:r>
              <a:rPr lang="fr-CH" sz="1400" dirty="0">
                <a:latin typeface="Arial" panose="020B0604020202020204" pitchFamily="34" charset="0"/>
                <a:cs typeface="Arial" panose="020B0604020202020204" pitchFamily="34" charset="0"/>
              </a:rPr>
              <a:t>Consignes W1, W2 &amp; mesures y1, y2</a:t>
            </a:r>
          </a:p>
        </p:txBody>
      </p:sp>
      <p:sp>
        <p:nvSpPr>
          <p:cNvPr id="7" name="TextBox 6">
            <a:extLst>
              <a:ext uri="{FF2B5EF4-FFF2-40B4-BE49-F238E27FC236}">
                <a16:creationId xmlns:a16="http://schemas.microsoft.com/office/drawing/2014/main" id="{1F273F04-C990-2B90-FEC8-BC085329E9DB}"/>
              </a:ext>
            </a:extLst>
          </p:cNvPr>
          <p:cNvSpPr txBox="1"/>
          <p:nvPr/>
        </p:nvSpPr>
        <p:spPr>
          <a:xfrm>
            <a:off x="6746688" y="1130984"/>
            <a:ext cx="1745991" cy="307777"/>
          </a:xfrm>
          <a:prstGeom prst="rect">
            <a:avLst/>
          </a:prstGeom>
          <a:noFill/>
        </p:spPr>
        <p:txBody>
          <a:bodyPr wrap="none" rtlCol="0">
            <a:spAutoFit/>
          </a:bodyPr>
          <a:lstStyle/>
          <a:p>
            <a:r>
              <a:rPr lang="fr-CH" sz="1400" dirty="0">
                <a:latin typeface="Arial" panose="020B0604020202020204" pitchFamily="34" charset="0"/>
                <a:cs typeface="Arial" panose="020B0604020202020204" pitchFamily="34" charset="0"/>
              </a:rPr>
              <a:t>Commandes u1, u2</a:t>
            </a:r>
          </a:p>
        </p:txBody>
      </p:sp>
      <p:pic>
        <p:nvPicPr>
          <p:cNvPr id="2" name="Picture 1" descr="HES-SO Valais-Wallis - BioArk">
            <a:extLst>
              <a:ext uri="{FF2B5EF4-FFF2-40B4-BE49-F238E27FC236}">
                <a16:creationId xmlns:a16="http://schemas.microsoft.com/office/drawing/2014/main" id="{FDC7154C-31AB-98C1-92A0-DC4688F26F8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Espace réservé du numéro de diapositive 5">
            <a:extLst>
              <a:ext uri="{FF2B5EF4-FFF2-40B4-BE49-F238E27FC236}">
                <a16:creationId xmlns:a16="http://schemas.microsoft.com/office/drawing/2014/main" id="{DF3E6ADE-9082-F044-2ABF-6E04B1059F1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57B34B3D-2F1E-47E8-A37F-ECBC20A97C0A}" type="slidenum">
              <a:rPr lang="fr-FR" altLang="fr-FR" sz="1200"/>
              <a:pPr>
                <a:spcBef>
                  <a:spcPct val="0"/>
                </a:spcBef>
                <a:buClrTx/>
                <a:buFontTx/>
                <a:buNone/>
              </a:pPr>
              <a:t>13</a:t>
            </a:fld>
            <a:endParaRPr lang="fr-FR" altLang="fr-FR" sz="1200"/>
          </a:p>
        </p:txBody>
      </p:sp>
      <p:sp>
        <p:nvSpPr>
          <p:cNvPr id="66563" name="Rectangle 2">
            <a:extLst>
              <a:ext uri="{FF2B5EF4-FFF2-40B4-BE49-F238E27FC236}">
                <a16:creationId xmlns:a16="http://schemas.microsoft.com/office/drawing/2014/main" id="{3C7A0354-28D1-9B72-4BB4-49468F264FC5}"/>
              </a:ext>
            </a:extLst>
          </p:cNvPr>
          <p:cNvSpPr>
            <a:spLocks noGrp="1" noChangeArrowheads="1"/>
          </p:cNvSpPr>
          <p:nvPr>
            <p:ph type="title"/>
          </p:nvPr>
        </p:nvSpPr>
        <p:spPr/>
        <p:txBody>
          <a:bodyPr>
            <a:normAutofit/>
          </a:bodyPr>
          <a:lstStyle/>
          <a:p>
            <a:pPr marL="533400" indent="-533400"/>
            <a:r>
              <a:rPr lang="fr-CH" altLang="fr-FR" sz="3200" b="1">
                <a:latin typeface="Times" panose="02020603050405020304" pitchFamily="18" charset="0"/>
                <a:cs typeface="Times" panose="02020603050405020304" pitchFamily="18" charset="0"/>
              </a:rPr>
              <a:t>Problème de la mesure de l’état</a:t>
            </a:r>
            <a:endParaRPr lang="fr-FR" altLang="fr-FR" sz="3200" b="1">
              <a:latin typeface="Times" panose="02020603050405020304" pitchFamily="18" charset="0"/>
              <a:cs typeface="Times" panose="02020603050405020304" pitchFamily="18" charset="0"/>
            </a:endParaRPr>
          </a:p>
        </p:txBody>
      </p:sp>
      <p:sp>
        <p:nvSpPr>
          <p:cNvPr id="66564" name="Rectangle 3">
            <a:extLst>
              <a:ext uri="{FF2B5EF4-FFF2-40B4-BE49-F238E27FC236}">
                <a16:creationId xmlns:a16="http://schemas.microsoft.com/office/drawing/2014/main" id="{0DDB8A80-A936-B6EE-776C-BE8129E30D7C}"/>
              </a:ext>
            </a:extLst>
          </p:cNvPr>
          <p:cNvSpPr>
            <a:spLocks noGrp="1" noChangeArrowheads="1"/>
          </p:cNvSpPr>
          <p:nvPr>
            <p:ph type="body" idx="1"/>
          </p:nvPr>
        </p:nvSpPr>
        <p:spPr>
          <a:xfrm>
            <a:off x="914401" y="1746250"/>
            <a:ext cx="9542464" cy="4114800"/>
          </a:xfrm>
        </p:spPr>
        <p:txBody>
          <a:bodyPr>
            <a:noAutofit/>
          </a:bodyPr>
          <a:lstStyle/>
          <a:p>
            <a:pPr algn="just">
              <a:lnSpc>
                <a:spcPct val="90000"/>
              </a:lnSpc>
            </a:pPr>
            <a:r>
              <a:rPr lang="fr-CH" altLang="fr-FR" sz="2400" dirty="0">
                <a:latin typeface="Times" panose="02020603050405020304" pitchFamily="18" charset="0"/>
                <a:cs typeface="Times" panose="02020603050405020304" pitchFamily="18" charset="0"/>
              </a:rPr>
              <a:t>Pour installer un régulateur d’état nous avons besoin de connaître en tout temps la valeur du vecteur d’état. En pratique il n’est évidemment pas possible de mesurer toutes les variables d’état : </a:t>
            </a:r>
            <a:r>
              <a:rPr lang="fr-CH" altLang="fr-FR" sz="2400" dirty="0">
                <a:solidFill>
                  <a:srgbClr val="FF0000"/>
                </a:solidFill>
                <a:latin typeface="Times" panose="02020603050405020304" pitchFamily="18" charset="0"/>
                <a:cs typeface="Times" panose="02020603050405020304" pitchFamily="18" charset="0"/>
              </a:rPr>
              <a:t>on ne dispose que des variables mesurées</a:t>
            </a:r>
            <a:r>
              <a:rPr lang="fr-CH" altLang="fr-FR" sz="2400" dirty="0">
                <a:latin typeface="Times" panose="02020603050405020304" pitchFamily="18" charset="0"/>
                <a:cs typeface="Times" panose="02020603050405020304" pitchFamily="18" charset="0"/>
              </a:rPr>
              <a:t>, c'est-à-dire celles qui sont présentes dans le vecteur y.</a:t>
            </a:r>
          </a:p>
          <a:p>
            <a:pPr algn="just">
              <a:lnSpc>
                <a:spcPct val="90000"/>
              </a:lnSpc>
            </a:pPr>
            <a:endParaRPr lang="fr-CH" altLang="fr-FR" sz="2400" dirty="0">
              <a:latin typeface="Times" panose="02020603050405020304" pitchFamily="18" charset="0"/>
              <a:cs typeface="Times" panose="02020603050405020304" pitchFamily="18" charset="0"/>
            </a:endParaRPr>
          </a:p>
          <a:p>
            <a:pPr algn="just">
              <a:lnSpc>
                <a:spcPct val="90000"/>
              </a:lnSpc>
              <a:buFont typeface="Wingdings" panose="05000000000000000000" pitchFamily="2" charset="2"/>
              <a:buChar char="Ø"/>
            </a:pPr>
            <a:r>
              <a:rPr lang="fr-CH" altLang="fr-FR" sz="2400" dirty="0">
                <a:latin typeface="Times" panose="02020603050405020304" pitchFamily="18" charset="0"/>
                <a:cs typeface="Times" panose="02020603050405020304" pitchFamily="18" charset="0"/>
              </a:rPr>
              <a:t> Pour appliquer un régulateur d’état il faut donc trouver le moyen de </a:t>
            </a:r>
            <a:r>
              <a:rPr lang="fr-CH" altLang="fr-FR" sz="2400" dirty="0">
                <a:solidFill>
                  <a:srgbClr val="FF0000"/>
                </a:solidFill>
                <a:latin typeface="Times" panose="02020603050405020304" pitchFamily="18" charset="0"/>
                <a:cs typeface="Times" panose="02020603050405020304" pitchFamily="18" charset="0"/>
              </a:rPr>
              <a:t>« reconstruire » les variables d’état manquantes</a:t>
            </a:r>
            <a:r>
              <a:rPr lang="fr-CH" altLang="fr-FR" sz="2400" dirty="0">
                <a:latin typeface="Times" panose="02020603050405020304" pitchFamily="18" charset="0"/>
                <a:cs typeface="Times" panose="02020603050405020304" pitchFamily="18" charset="0"/>
              </a:rPr>
              <a:t> à partir de ces mesures. Ceci est réalisé par un filtre appelé « </a:t>
            </a:r>
            <a:r>
              <a:rPr lang="fr-CH" altLang="fr-FR" sz="2400" dirty="0">
                <a:solidFill>
                  <a:srgbClr val="FF0000"/>
                </a:solidFill>
                <a:latin typeface="Times" panose="02020603050405020304" pitchFamily="18" charset="0"/>
                <a:cs typeface="Times" panose="02020603050405020304" pitchFamily="18" charset="0"/>
              </a:rPr>
              <a:t>observateur d’état</a:t>
            </a:r>
            <a:r>
              <a:rPr lang="fr-CH" altLang="fr-FR" sz="2400" dirty="0">
                <a:latin typeface="Times" panose="02020603050405020304" pitchFamily="18" charset="0"/>
                <a:cs typeface="Times" panose="02020603050405020304" pitchFamily="18" charset="0"/>
              </a:rPr>
              <a:t> ». </a:t>
            </a:r>
            <a:endParaRPr lang="fr-FR" altLang="fr-FR" sz="2400"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B2A99980-2701-36D0-1596-AD5C9CE5BA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Espace réservé du numéro de diapositive 5">
            <a:extLst>
              <a:ext uri="{FF2B5EF4-FFF2-40B4-BE49-F238E27FC236}">
                <a16:creationId xmlns:a16="http://schemas.microsoft.com/office/drawing/2014/main" id="{28522C74-5636-6345-8587-2BB9033CE81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850BAC5E-0382-407F-8DA4-6F6DD29A5680}" type="slidenum">
              <a:rPr lang="fr-FR" altLang="fr-FR" sz="1200"/>
              <a:pPr>
                <a:spcBef>
                  <a:spcPct val="0"/>
                </a:spcBef>
                <a:buClrTx/>
                <a:buFontTx/>
                <a:buNone/>
              </a:pPr>
              <a:t>14</a:t>
            </a:fld>
            <a:endParaRPr lang="fr-FR" altLang="fr-FR" sz="1200"/>
          </a:p>
        </p:txBody>
      </p:sp>
      <p:sp>
        <p:nvSpPr>
          <p:cNvPr id="67587" name="Rectangle 2">
            <a:extLst>
              <a:ext uri="{FF2B5EF4-FFF2-40B4-BE49-F238E27FC236}">
                <a16:creationId xmlns:a16="http://schemas.microsoft.com/office/drawing/2014/main" id="{D8BBF8B3-39AC-5625-4635-4F91EB4D6B7C}"/>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Conditions nécessaires : Observabilité et Gouvernabilité</a:t>
            </a:r>
            <a:endParaRPr lang="fr-FR" altLang="fr-FR" sz="3200" b="1" dirty="0">
              <a:latin typeface="Times" panose="02020603050405020304" pitchFamily="18" charset="0"/>
              <a:cs typeface="Times" panose="02020603050405020304" pitchFamily="18" charset="0"/>
            </a:endParaRPr>
          </a:p>
        </p:txBody>
      </p:sp>
      <p:sp>
        <p:nvSpPr>
          <p:cNvPr id="67588" name="Rectangle 3">
            <a:extLst>
              <a:ext uri="{FF2B5EF4-FFF2-40B4-BE49-F238E27FC236}">
                <a16:creationId xmlns:a16="http://schemas.microsoft.com/office/drawing/2014/main" id="{41822218-7A92-AC2E-82D6-82B035077E61}"/>
              </a:ext>
            </a:extLst>
          </p:cNvPr>
          <p:cNvSpPr>
            <a:spLocks noGrp="1" noChangeArrowheads="1"/>
          </p:cNvSpPr>
          <p:nvPr>
            <p:ph type="body" idx="1"/>
          </p:nvPr>
        </p:nvSpPr>
        <p:spPr/>
        <p:txBody>
          <a:bodyPr/>
          <a:lstStyle/>
          <a:p>
            <a:pPr>
              <a:buFont typeface="Wingdings" panose="05000000000000000000" pitchFamily="2" charset="2"/>
              <a:buChar char="ü"/>
            </a:pPr>
            <a:r>
              <a:rPr lang="fr-CH" altLang="fr-FR" dirty="0">
                <a:latin typeface="Times" panose="02020603050405020304" pitchFamily="18" charset="0"/>
                <a:cs typeface="Times" panose="02020603050405020304" pitchFamily="18" charset="0"/>
              </a:rPr>
              <a:t>Un observateur ne peut fonctionner qu’à la condition que les variables mesurées contiennent « suffisamment » d’information sur le système : il faut que le système soit </a:t>
            </a:r>
            <a:r>
              <a:rPr lang="fr-CH" altLang="fr-FR" b="1" dirty="0">
                <a:solidFill>
                  <a:srgbClr val="FF0000"/>
                </a:solidFill>
                <a:latin typeface="Times" panose="02020603050405020304" pitchFamily="18" charset="0"/>
                <a:cs typeface="Times" panose="02020603050405020304" pitchFamily="18" charset="0"/>
              </a:rPr>
              <a:t>observable</a:t>
            </a:r>
            <a:r>
              <a:rPr lang="fr-CH" altLang="fr-FR" dirty="0">
                <a:latin typeface="Times" panose="02020603050405020304" pitchFamily="18" charset="0"/>
                <a:cs typeface="Times" panose="02020603050405020304" pitchFamily="18" charset="0"/>
              </a:rPr>
              <a:t>.</a:t>
            </a:r>
          </a:p>
          <a:p>
            <a:pPr>
              <a:buFont typeface="Wingdings" panose="05000000000000000000" pitchFamily="2" charset="2"/>
              <a:buChar char="ü"/>
            </a:pPr>
            <a:endParaRPr lang="fr-CH" altLang="fr-FR" dirty="0">
              <a:latin typeface="Times" panose="02020603050405020304" pitchFamily="18" charset="0"/>
              <a:cs typeface="Times" panose="02020603050405020304" pitchFamily="18" charset="0"/>
            </a:endParaRPr>
          </a:p>
          <a:p>
            <a:pPr>
              <a:buFont typeface="Wingdings" panose="05000000000000000000" pitchFamily="2" charset="2"/>
              <a:buChar char="ü"/>
            </a:pPr>
            <a:r>
              <a:rPr lang="fr-CH" altLang="fr-FR" dirty="0">
                <a:latin typeface="Times" panose="02020603050405020304" pitchFamily="18" charset="0"/>
                <a:cs typeface="Times" panose="02020603050405020304" pitchFamily="18" charset="0"/>
              </a:rPr>
              <a:t>D’autre part, pour pouvoir influencer le comportement de chacune des variables d’état, il faut que les commandes soient suffisamment couplées à ces dernières : il faut que le système soit </a:t>
            </a:r>
            <a:r>
              <a:rPr lang="fr-CH" altLang="fr-FR" b="1" dirty="0">
                <a:solidFill>
                  <a:srgbClr val="FF0000"/>
                </a:solidFill>
                <a:latin typeface="Times" panose="02020603050405020304" pitchFamily="18" charset="0"/>
                <a:cs typeface="Times" panose="02020603050405020304" pitchFamily="18" charset="0"/>
              </a:rPr>
              <a:t>gouvernable</a:t>
            </a:r>
            <a:r>
              <a:rPr lang="fr-CH" altLang="fr-FR" dirty="0">
                <a:latin typeface="Times" panose="02020603050405020304" pitchFamily="18" charset="0"/>
                <a:cs typeface="Times" panose="02020603050405020304" pitchFamily="18" charset="0"/>
              </a:rPr>
              <a:t>.</a:t>
            </a: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9049A62B-0968-471B-2065-AD53A3F3F7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Espace réservé du numéro de diapositive 4">
            <a:extLst>
              <a:ext uri="{FF2B5EF4-FFF2-40B4-BE49-F238E27FC236}">
                <a16:creationId xmlns:a16="http://schemas.microsoft.com/office/drawing/2014/main" id="{7CE0DEC0-6406-2B89-6670-BC9A823A606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039B144C-39BB-4A4A-A80C-97425B29E071}" type="slidenum">
              <a:rPr lang="fr-FR" altLang="fr-FR" sz="1200"/>
              <a:pPr>
                <a:spcBef>
                  <a:spcPct val="0"/>
                </a:spcBef>
                <a:buClrTx/>
                <a:buFontTx/>
                <a:buNone/>
              </a:pPr>
              <a:t>15</a:t>
            </a:fld>
            <a:endParaRPr lang="fr-FR" altLang="fr-FR" sz="1200"/>
          </a:p>
        </p:txBody>
      </p:sp>
      <p:pic>
        <p:nvPicPr>
          <p:cNvPr id="72707" name="Picture 4">
            <a:extLst>
              <a:ext uri="{FF2B5EF4-FFF2-40B4-BE49-F238E27FC236}">
                <a16:creationId xmlns:a16="http://schemas.microsoft.com/office/drawing/2014/main" id="{406A2CCE-3A42-6F97-4E35-6F61DB9644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95701" y="1452563"/>
            <a:ext cx="5076825" cy="391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08" name="Rectangle 5">
            <a:extLst>
              <a:ext uri="{FF2B5EF4-FFF2-40B4-BE49-F238E27FC236}">
                <a16:creationId xmlns:a16="http://schemas.microsoft.com/office/drawing/2014/main" id="{1900401C-4ED2-57BD-4DAA-77B3E671DC8B}"/>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Illustration de l’observabilité et de la gouvernabilité</a:t>
            </a:r>
            <a:endParaRPr lang="fr-FR" altLang="fr-FR" sz="3200" b="1" dirty="0">
              <a:latin typeface="Times" panose="02020603050405020304" pitchFamily="18" charset="0"/>
              <a:cs typeface="Times" panose="02020603050405020304" pitchFamily="18" charset="0"/>
            </a:endParaRPr>
          </a:p>
        </p:txBody>
      </p:sp>
      <p:sp>
        <p:nvSpPr>
          <p:cNvPr id="327686" name="Text Box 6">
            <a:extLst>
              <a:ext uri="{FF2B5EF4-FFF2-40B4-BE49-F238E27FC236}">
                <a16:creationId xmlns:a16="http://schemas.microsoft.com/office/drawing/2014/main" id="{8B37341A-4390-FA3D-969A-4B06D2D2CC16}"/>
              </a:ext>
            </a:extLst>
          </p:cNvPr>
          <p:cNvSpPr txBox="1">
            <a:spLocks noChangeArrowheads="1"/>
          </p:cNvSpPr>
          <p:nvPr/>
        </p:nvSpPr>
        <p:spPr bwMode="auto">
          <a:xfrm>
            <a:off x="2092244" y="5768976"/>
            <a:ext cx="74247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a:latin typeface="Times" panose="02020603050405020304" pitchFamily="18" charset="0"/>
                <a:cs typeface="Times" panose="02020603050405020304" pitchFamily="18" charset="0"/>
              </a:rPr>
              <a:t>Une régulation ne peut évidemment opérer que sur les parties à la fois gouvernables et observables d’un système !</a:t>
            </a:r>
            <a:endParaRPr lang="fr-FR" altLang="fr-FR">
              <a:latin typeface="Times" panose="02020603050405020304" pitchFamily="18" charset="0"/>
              <a:cs typeface="Times" panose="02020603050405020304" pitchFamily="18" charset="0"/>
            </a:endParaRPr>
          </a:p>
        </p:txBody>
      </p:sp>
      <p:grpSp>
        <p:nvGrpSpPr>
          <p:cNvPr id="2" name="Group 12">
            <a:extLst>
              <a:ext uri="{FF2B5EF4-FFF2-40B4-BE49-F238E27FC236}">
                <a16:creationId xmlns:a16="http://schemas.microsoft.com/office/drawing/2014/main" id="{664CF9E8-62B8-C8F2-56EC-EB9B523D40C5}"/>
              </a:ext>
            </a:extLst>
          </p:cNvPr>
          <p:cNvGrpSpPr>
            <a:grpSpLocks/>
          </p:cNvGrpSpPr>
          <p:nvPr/>
        </p:nvGrpSpPr>
        <p:grpSpPr bwMode="auto">
          <a:xfrm>
            <a:off x="2455864" y="2682875"/>
            <a:ext cx="5519737" cy="852488"/>
            <a:chOff x="587" y="1690"/>
            <a:chExt cx="3477" cy="537"/>
          </a:xfrm>
        </p:grpSpPr>
        <p:sp>
          <p:nvSpPr>
            <p:cNvPr id="72711" name="Rectangle 7">
              <a:extLst>
                <a:ext uri="{FF2B5EF4-FFF2-40B4-BE49-F238E27FC236}">
                  <a16:creationId xmlns:a16="http://schemas.microsoft.com/office/drawing/2014/main" id="{609DE7E0-39C4-5E1B-EA84-F5B7C3E2E67B}"/>
                </a:ext>
              </a:extLst>
            </p:cNvPr>
            <p:cNvSpPr>
              <a:spLocks noChangeArrowheads="1"/>
            </p:cNvSpPr>
            <p:nvPr/>
          </p:nvSpPr>
          <p:spPr bwMode="auto">
            <a:xfrm>
              <a:off x="2592" y="1747"/>
              <a:ext cx="931" cy="480"/>
            </a:xfrm>
            <a:prstGeom prst="rect">
              <a:avLst/>
            </a:prstGeom>
            <a:noFill/>
            <a:ln w="571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72712" name="AutoShape 8">
              <a:extLst>
                <a:ext uri="{FF2B5EF4-FFF2-40B4-BE49-F238E27FC236}">
                  <a16:creationId xmlns:a16="http://schemas.microsoft.com/office/drawing/2014/main" id="{CD0F0A8C-2B3E-1DB6-561D-8C9EB8D0DFEC}"/>
                </a:ext>
              </a:extLst>
            </p:cNvPr>
            <p:cNvSpPr>
              <a:spLocks noChangeArrowheads="1"/>
            </p:cNvSpPr>
            <p:nvPr/>
          </p:nvSpPr>
          <p:spPr bwMode="auto">
            <a:xfrm>
              <a:off x="2054" y="1728"/>
              <a:ext cx="500" cy="462"/>
            </a:xfrm>
            <a:prstGeom prst="rightArrow">
              <a:avLst>
                <a:gd name="adj1" fmla="val 50000"/>
                <a:gd name="adj2" fmla="val 27056"/>
              </a:avLst>
            </a:prstGeom>
            <a:solidFill>
              <a:srgbClr val="FF0000"/>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72713" name="AutoShape 9">
              <a:extLst>
                <a:ext uri="{FF2B5EF4-FFF2-40B4-BE49-F238E27FC236}">
                  <a16:creationId xmlns:a16="http://schemas.microsoft.com/office/drawing/2014/main" id="{AFEA4C5A-CC60-22A2-53C9-077D8FD102E3}"/>
                </a:ext>
              </a:extLst>
            </p:cNvPr>
            <p:cNvSpPr>
              <a:spLocks noChangeArrowheads="1"/>
            </p:cNvSpPr>
            <p:nvPr/>
          </p:nvSpPr>
          <p:spPr bwMode="auto">
            <a:xfrm>
              <a:off x="3564" y="1748"/>
              <a:ext cx="500" cy="462"/>
            </a:xfrm>
            <a:prstGeom prst="rightArrow">
              <a:avLst>
                <a:gd name="adj1" fmla="val 50000"/>
                <a:gd name="adj2" fmla="val 27056"/>
              </a:avLst>
            </a:prstGeom>
            <a:solidFill>
              <a:srgbClr val="FF0000"/>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72714" name="Rectangle 10">
              <a:extLst>
                <a:ext uri="{FF2B5EF4-FFF2-40B4-BE49-F238E27FC236}">
                  <a16:creationId xmlns:a16="http://schemas.microsoft.com/office/drawing/2014/main" id="{BD3E8A3A-0D16-563E-833C-2F95E733B4C4}"/>
                </a:ext>
              </a:extLst>
            </p:cNvPr>
            <p:cNvSpPr>
              <a:spLocks noChangeArrowheads="1"/>
            </p:cNvSpPr>
            <p:nvPr/>
          </p:nvSpPr>
          <p:spPr bwMode="auto">
            <a:xfrm>
              <a:off x="587" y="1690"/>
              <a:ext cx="912" cy="509"/>
            </a:xfrm>
            <a:prstGeom prst="rect">
              <a:avLst/>
            </a:prstGeom>
            <a:solidFill>
              <a:srgbClr val="FF0000"/>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ClrTx/>
                <a:buFontTx/>
                <a:buNone/>
              </a:pPr>
              <a:r>
                <a:rPr lang="fr-CH" altLang="fr-FR">
                  <a:latin typeface="Times New Roman" panose="02020603050405020304" pitchFamily="18" charset="0"/>
                </a:rPr>
                <a:t>Régulateur</a:t>
              </a:r>
              <a:endParaRPr lang="fr-FR" altLang="fr-FR">
                <a:latin typeface="Times New Roman" panose="02020603050405020304" pitchFamily="18" charset="0"/>
              </a:endParaRPr>
            </a:p>
          </p:txBody>
        </p:sp>
        <p:cxnSp>
          <p:nvCxnSpPr>
            <p:cNvPr id="72715" name="AutoShape 11">
              <a:extLst>
                <a:ext uri="{FF2B5EF4-FFF2-40B4-BE49-F238E27FC236}">
                  <a16:creationId xmlns:a16="http://schemas.microsoft.com/office/drawing/2014/main" id="{1B16AFFE-0A53-F037-FB9F-8B430328CF4F}"/>
                </a:ext>
              </a:extLst>
            </p:cNvPr>
            <p:cNvCxnSpPr>
              <a:cxnSpLocks noChangeShapeType="1"/>
              <a:stCxn id="72713" idx="3"/>
              <a:endCxn id="72714" idx="1"/>
            </p:cNvCxnSpPr>
            <p:nvPr/>
          </p:nvCxnSpPr>
          <p:spPr bwMode="auto">
            <a:xfrm flipH="1" flipV="1">
              <a:off x="587" y="1945"/>
              <a:ext cx="3477" cy="34"/>
            </a:xfrm>
            <a:prstGeom prst="bentConnector5">
              <a:avLst>
                <a:gd name="adj1" fmla="val -17718"/>
                <a:gd name="adj2" fmla="val -4455884"/>
                <a:gd name="adj3" fmla="val 104144"/>
              </a:avLst>
            </a:prstGeom>
            <a:noFill/>
            <a:ln w="76200">
              <a:solidFill>
                <a:srgbClr val="FF0000"/>
              </a:solidFill>
              <a:miter lim="800000"/>
              <a:headEnd/>
              <a:tailEnd type="triangle" w="med" len="med"/>
            </a:ln>
            <a:extLst>
              <a:ext uri="{909E8E84-426E-40DD-AFC4-6F175D3DCCD1}">
                <a14:hiddenFill xmlns:a14="http://schemas.microsoft.com/office/drawing/2010/main">
                  <a:noFill/>
                </a14:hiddenFill>
              </a:ext>
            </a:extLst>
          </p:spPr>
        </p:cxnSp>
      </p:grpSp>
      <p:pic>
        <p:nvPicPr>
          <p:cNvPr id="3" name="Picture 2" descr="HES-SO Valais-Wallis - BioArk">
            <a:extLst>
              <a:ext uri="{FF2B5EF4-FFF2-40B4-BE49-F238E27FC236}">
                <a16:creationId xmlns:a16="http://schemas.microsoft.com/office/drawing/2014/main" id="{39E08503-3C2B-AC02-073A-37EC373DD8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par>
                                <p:cTn id="8" presetID="5" presetClass="entr" presetSubtype="10" fill="hold" nodeType="withEffect">
                                  <p:stCondLst>
                                    <p:cond delay="0"/>
                                  </p:stCondLst>
                                  <p:childTnLst>
                                    <p:set>
                                      <p:cBhvr>
                                        <p:cTn id="9" dur="1" fill="hold">
                                          <p:stCondLst>
                                            <p:cond delay="0"/>
                                          </p:stCondLst>
                                        </p:cTn>
                                        <p:tgtEl>
                                          <p:spTgt spid="327686"/>
                                        </p:tgtEl>
                                        <p:attrNameLst>
                                          <p:attrName>style.visibility</p:attrName>
                                        </p:attrNameLst>
                                      </p:cBhvr>
                                      <p:to>
                                        <p:strVal val="visible"/>
                                      </p:to>
                                    </p:set>
                                    <p:animEffect transition="in" filter="checkerboard(across)">
                                      <p:cBhvr>
                                        <p:cTn id="10" dur="500"/>
                                        <p:tgtEl>
                                          <p:spTgt spid="3276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8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Espace réservé du numéro de diapositive 5">
            <a:extLst>
              <a:ext uri="{FF2B5EF4-FFF2-40B4-BE49-F238E27FC236}">
                <a16:creationId xmlns:a16="http://schemas.microsoft.com/office/drawing/2014/main" id="{577623D0-3FAB-9B5E-0F3A-8D18FDBDA6B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70883457-F22C-440C-B444-7C96A4568E77}" type="slidenum">
              <a:rPr lang="fr-FR" altLang="fr-FR" sz="1200"/>
              <a:pPr>
                <a:spcBef>
                  <a:spcPct val="0"/>
                </a:spcBef>
                <a:buClrTx/>
                <a:buFontTx/>
                <a:buNone/>
              </a:pPr>
              <a:t>16</a:t>
            </a:fld>
            <a:endParaRPr lang="fr-FR" altLang="fr-FR" sz="1200"/>
          </a:p>
        </p:txBody>
      </p:sp>
      <p:sp>
        <p:nvSpPr>
          <p:cNvPr id="68611" name="Rectangle 2">
            <a:extLst>
              <a:ext uri="{FF2B5EF4-FFF2-40B4-BE49-F238E27FC236}">
                <a16:creationId xmlns:a16="http://schemas.microsoft.com/office/drawing/2014/main" id="{B565D1B8-0F94-5E2B-A06F-EF35A8025593}"/>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Gouvernabilité (</a:t>
            </a:r>
            <a:r>
              <a:rPr lang="en-US" altLang="fr-FR" sz="3200" b="1" dirty="0">
                <a:latin typeface="Times" panose="02020603050405020304" pitchFamily="18" charset="0"/>
                <a:cs typeface="Times" panose="02020603050405020304" pitchFamily="18" charset="0"/>
              </a:rPr>
              <a:t>Controllability</a:t>
            </a:r>
            <a:r>
              <a:rPr lang="fr-CH" altLang="fr-FR" sz="3200" b="1" dirty="0">
                <a:latin typeface="Times" panose="02020603050405020304" pitchFamily="18" charset="0"/>
                <a:cs typeface="Times" panose="02020603050405020304" pitchFamily="18" charset="0"/>
              </a:rPr>
              <a:t>)</a:t>
            </a:r>
            <a:endParaRPr lang="fr-FR" altLang="fr-FR" sz="3200" b="1" dirty="0">
              <a:latin typeface="Times" panose="02020603050405020304" pitchFamily="18" charset="0"/>
              <a:cs typeface="Times" panose="02020603050405020304" pitchFamily="18" charset="0"/>
            </a:endParaRPr>
          </a:p>
        </p:txBody>
      </p:sp>
      <p:sp>
        <p:nvSpPr>
          <p:cNvPr id="68612" name="Rectangle 3">
            <a:extLst>
              <a:ext uri="{FF2B5EF4-FFF2-40B4-BE49-F238E27FC236}">
                <a16:creationId xmlns:a16="http://schemas.microsoft.com/office/drawing/2014/main" id="{A0BC95E8-AE84-4C40-6BCA-D230294DB508}"/>
              </a:ext>
            </a:extLst>
          </p:cNvPr>
          <p:cNvSpPr>
            <a:spLocks noGrp="1" noChangeArrowheads="1"/>
          </p:cNvSpPr>
          <p:nvPr>
            <p:ph type="body" idx="1"/>
          </p:nvPr>
        </p:nvSpPr>
        <p:spPr/>
        <p:txBody>
          <a:bodyPr/>
          <a:lstStyle/>
          <a:p>
            <a:pPr marL="0" indent="0" algn="just">
              <a:buNone/>
            </a:pPr>
            <a:r>
              <a:rPr lang="fr-CH" altLang="fr-FR" dirty="0">
                <a:latin typeface="Times" panose="02020603050405020304" pitchFamily="18" charset="0"/>
                <a:cs typeface="Times" panose="02020603050405020304" pitchFamily="18" charset="0"/>
              </a:rPr>
              <a:t>Les commandes agissent sur la partie </a:t>
            </a:r>
            <a:r>
              <a:rPr lang="fr-CH" altLang="fr-FR" b="1" dirty="0">
                <a:solidFill>
                  <a:srgbClr val="FF0000"/>
                </a:solidFill>
                <a:latin typeface="Times" panose="02020603050405020304" pitchFamily="18" charset="0"/>
                <a:cs typeface="Times" panose="02020603050405020304" pitchFamily="18" charset="0"/>
              </a:rPr>
              <a:t>gouvernable</a:t>
            </a:r>
            <a:r>
              <a:rPr lang="fr-CH" altLang="fr-FR" dirty="0">
                <a:latin typeface="Times" panose="02020603050405020304" pitchFamily="18" charset="0"/>
                <a:cs typeface="Times" panose="02020603050405020304" pitchFamily="18" charset="0"/>
              </a:rPr>
              <a:t> du processus. </a:t>
            </a:r>
          </a:p>
          <a:p>
            <a:pPr marL="0" indent="0" algn="just">
              <a:buNone/>
            </a:pPr>
            <a:endParaRPr lang="fr-CH" altLang="fr-FR" dirty="0">
              <a:latin typeface="Times" panose="02020603050405020304" pitchFamily="18" charset="0"/>
              <a:cs typeface="Times" panose="02020603050405020304" pitchFamily="18" charset="0"/>
            </a:endParaRPr>
          </a:p>
          <a:p>
            <a:pPr marL="0" indent="0" algn="just">
              <a:buNone/>
            </a:pPr>
            <a:r>
              <a:rPr lang="fr-CH" altLang="fr-FR" dirty="0">
                <a:latin typeface="Times" panose="02020603050405020304" pitchFamily="18" charset="0"/>
                <a:cs typeface="Times" panose="02020603050405020304" pitchFamily="18" charset="0"/>
              </a:rPr>
              <a:t>Lorsque des variables d’états ne peuvent pas être influencées directement ou indirectement par la, ou par les grandeurs de commande on dit de ces variables d’état ne sont pas gouvernables.</a:t>
            </a: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BE5521F8-C0F8-7FE4-4CC0-A6937C50AD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Espace réservé du numéro de diapositive 5">
            <a:extLst>
              <a:ext uri="{FF2B5EF4-FFF2-40B4-BE49-F238E27FC236}">
                <a16:creationId xmlns:a16="http://schemas.microsoft.com/office/drawing/2014/main" id="{D8DAFE36-CDC0-16B5-BE02-5BDB8FDE2CD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063DA13C-FC4B-4644-9A11-0A98F875E73B}" type="slidenum">
              <a:rPr lang="fr-FR" altLang="fr-FR" sz="1200"/>
              <a:pPr>
                <a:spcBef>
                  <a:spcPct val="0"/>
                </a:spcBef>
                <a:buClrTx/>
                <a:buFontTx/>
                <a:buNone/>
              </a:pPr>
              <a:t>17</a:t>
            </a:fld>
            <a:endParaRPr lang="fr-FR" altLang="fr-FR" sz="1200"/>
          </a:p>
        </p:txBody>
      </p:sp>
      <p:sp>
        <p:nvSpPr>
          <p:cNvPr id="69635" name="Rectangle 4">
            <a:extLst>
              <a:ext uri="{FF2B5EF4-FFF2-40B4-BE49-F238E27FC236}">
                <a16:creationId xmlns:a16="http://schemas.microsoft.com/office/drawing/2014/main" id="{1C4F4688-2945-2F78-A110-7D0A209B7D13}"/>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Exemple 6 : Processus partiellement gouvernable</a:t>
            </a:r>
            <a:endParaRPr lang="fr-FR" altLang="fr-FR" sz="3200" b="1" dirty="0">
              <a:latin typeface="Times" panose="02020603050405020304" pitchFamily="18" charset="0"/>
              <a:cs typeface="Times" panose="02020603050405020304" pitchFamily="18" charset="0"/>
            </a:endParaRPr>
          </a:p>
        </p:txBody>
      </p:sp>
      <p:sp>
        <p:nvSpPr>
          <p:cNvPr id="69636" name="Rectangle 6">
            <a:extLst>
              <a:ext uri="{FF2B5EF4-FFF2-40B4-BE49-F238E27FC236}">
                <a16:creationId xmlns:a16="http://schemas.microsoft.com/office/drawing/2014/main" id="{06AE1084-B58E-4D31-4F90-AD287FF0D2BE}"/>
              </a:ext>
            </a:extLst>
          </p:cNvPr>
          <p:cNvSpPr>
            <a:spLocks noGrp="1" noChangeArrowheads="1"/>
          </p:cNvSpPr>
          <p:nvPr>
            <p:ph type="body" idx="1"/>
          </p:nvPr>
        </p:nvSpPr>
        <p:spPr>
          <a:xfrm>
            <a:off x="875760" y="5320451"/>
            <a:ext cx="10735755" cy="1585912"/>
          </a:xfrm>
        </p:spPr>
        <p:txBody>
          <a:bodyPr/>
          <a:lstStyle/>
          <a:p>
            <a:pPr>
              <a:lnSpc>
                <a:spcPct val="90000"/>
              </a:lnSpc>
            </a:pPr>
            <a:r>
              <a:rPr lang="en-US" altLang="fr-FR" sz="2000" dirty="0">
                <a:latin typeface="Times" panose="02020603050405020304" pitchFamily="18" charset="0"/>
                <a:cs typeface="Times" panose="02020603050405020304" pitchFamily="18" charset="0"/>
              </a:rPr>
              <a:t>La </a:t>
            </a:r>
            <a:r>
              <a:rPr lang="en-US" altLang="fr-FR" sz="2000" dirty="0" err="1">
                <a:latin typeface="Times" panose="02020603050405020304" pitchFamily="18" charset="0"/>
                <a:cs typeface="Times" panose="02020603050405020304" pitchFamily="18" charset="0"/>
              </a:rPr>
              <a:t>commande</a:t>
            </a:r>
            <a:r>
              <a:rPr lang="en-US" altLang="fr-FR" sz="2000" dirty="0">
                <a:latin typeface="Times" panose="02020603050405020304" pitchFamily="18" charset="0"/>
                <a:cs typeface="Times" panose="02020603050405020304" pitchFamily="18" charset="0"/>
              </a:rPr>
              <a:t> u </a:t>
            </a:r>
            <a:r>
              <a:rPr lang="en-US" altLang="fr-FR" sz="2000" dirty="0" err="1">
                <a:latin typeface="Times" panose="02020603050405020304" pitchFamily="18" charset="0"/>
                <a:cs typeface="Times" panose="02020603050405020304" pitchFamily="18" charset="0"/>
              </a:rPr>
              <a:t>est</a:t>
            </a:r>
            <a:r>
              <a:rPr lang="en-US" altLang="fr-FR" sz="2000" dirty="0">
                <a:latin typeface="Times" panose="02020603050405020304" pitchFamily="18" charset="0"/>
                <a:cs typeface="Times" panose="02020603050405020304" pitchFamily="18" charset="0"/>
              </a:rPr>
              <a:t> capable </a:t>
            </a:r>
            <a:r>
              <a:rPr lang="en-US" altLang="fr-FR" sz="2000" dirty="0" err="1">
                <a:latin typeface="Times" panose="02020603050405020304" pitchFamily="18" charset="0"/>
                <a:cs typeface="Times" panose="02020603050405020304" pitchFamily="18" charset="0"/>
              </a:rPr>
              <a:t>d’influencer</a:t>
            </a:r>
            <a:r>
              <a:rPr lang="en-US" altLang="fr-FR" sz="2000" dirty="0">
                <a:latin typeface="Times" panose="02020603050405020304" pitchFamily="18" charset="0"/>
                <a:cs typeface="Times" panose="02020603050405020304" pitchFamily="18" charset="0"/>
              </a:rPr>
              <a:t> les grandeurs  x2 et y, </a:t>
            </a:r>
            <a:r>
              <a:rPr lang="en-US" altLang="fr-FR" sz="2000" dirty="0" err="1">
                <a:latin typeface="Times" panose="02020603050405020304" pitchFamily="18" charset="0"/>
                <a:cs typeface="Times" panose="02020603050405020304" pitchFamily="18" charset="0"/>
              </a:rPr>
              <a:t>mais</a:t>
            </a:r>
            <a:r>
              <a:rPr lang="en-US" altLang="fr-FR" sz="2000" dirty="0">
                <a:latin typeface="Times" panose="02020603050405020304" pitchFamily="18" charset="0"/>
                <a:cs typeface="Times" panose="02020603050405020304" pitchFamily="18" charset="0"/>
              </a:rPr>
              <a:t> pas la grandeur x1 (grandeur </a:t>
            </a:r>
            <a:r>
              <a:rPr lang="en-US" altLang="fr-FR" sz="2000" dirty="0" err="1">
                <a:latin typeface="Times" panose="02020603050405020304" pitchFamily="18" charset="0"/>
                <a:cs typeface="Times" panose="02020603050405020304" pitchFamily="18" charset="0"/>
              </a:rPr>
              <a:t>en</a:t>
            </a:r>
            <a:r>
              <a:rPr lang="en-US" altLang="fr-FR" sz="2000" dirty="0">
                <a:latin typeface="Times" panose="02020603050405020304" pitchFamily="18" charset="0"/>
                <a:cs typeface="Times" panose="02020603050405020304" pitchFamily="18" charset="0"/>
              </a:rPr>
              <a:t> </a:t>
            </a:r>
            <a:r>
              <a:rPr lang="en-US" altLang="fr-FR" sz="2000" dirty="0" err="1">
                <a:latin typeface="Times" panose="02020603050405020304" pitchFamily="18" charset="0"/>
                <a:cs typeface="Times" panose="02020603050405020304" pitchFamily="18" charset="0"/>
              </a:rPr>
              <a:t>amont</a:t>
            </a:r>
            <a:r>
              <a:rPr lang="en-US" altLang="fr-FR" sz="2000" dirty="0">
                <a:latin typeface="Times" panose="02020603050405020304" pitchFamily="18" charset="0"/>
                <a:cs typeface="Times" panose="02020603050405020304" pitchFamily="18" charset="0"/>
              </a:rPr>
              <a:t> de u)</a:t>
            </a:r>
            <a:endParaRPr lang="fr-FR" altLang="fr-FR" sz="2000" dirty="0">
              <a:latin typeface="Times" panose="02020603050405020304" pitchFamily="18" charset="0"/>
              <a:cs typeface="Times" panose="02020603050405020304" pitchFamily="18" charset="0"/>
            </a:endParaRPr>
          </a:p>
        </p:txBody>
      </p:sp>
      <p:sp>
        <p:nvSpPr>
          <p:cNvPr id="69637" name="Rectangle 8">
            <a:extLst>
              <a:ext uri="{FF2B5EF4-FFF2-40B4-BE49-F238E27FC236}">
                <a16:creationId xmlns:a16="http://schemas.microsoft.com/office/drawing/2014/main" id="{16DE8E98-41AC-4AB9-8807-198FCA7F5586}"/>
              </a:ext>
            </a:extLst>
          </p:cNvPr>
          <p:cNvSpPr>
            <a:spLocks noChangeArrowheads="1"/>
          </p:cNvSpPr>
          <p:nvPr/>
        </p:nvSpPr>
        <p:spPr bwMode="auto">
          <a:xfrm>
            <a:off x="2063750" y="2106614"/>
            <a:ext cx="2376488" cy="2808287"/>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69638" name="Object 9">
            <a:extLst>
              <a:ext uri="{FF2B5EF4-FFF2-40B4-BE49-F238E27FC236}">
                <a16:creationId xmlns:a16="http://schemas.microsoft.com/office/drawing/2014/main" id="{0042F465-223A-3C26-51A7-180EA7483AF5}"/>
              </a:ext>
            </a:extLst>
          </p:cNvPr>
          <p:cNvGraphicFramePr>
            <a:graphicFrameLocks noChangeAspect="1"/>
          </p:cNvGraphicFramePr>
          <p:nvPr/>
        </p:nvGraphicFramePr>
        <p:xfrm>
          <a:off x="3216276" y="2322514"/>
          <a:ext cx="627063" cy="936625"/>
        </p:xfrm>
        <a:graphic>
          <a:graphicData uri="http://schemas.openxmlformats.org/presentationml/2006/ole">
            <mc:AlternateContent xmlns:mc="http://schemas.openxmlformats.org/markup-compatibility/2006">
              <mc:Choice xmlns:v="urn:schemas-microsoft-com:vml" Requires="v">
                <p:oleObj name="Equation" r:id="rId2" imgW="177569" imgH="266353" progId="Equation.3">
                  <p:embed/>
                </p:oleObj>
              </mc:Choice>
              <mc:Fallback>
                <p:oleObj name="Equation" r:id="rId2" imgW="177569" imgH="266353" progId="Equation.3">
                  <p:embed/>
                  <p:pic>
                    <p:nvPicPr>
                      <p:cNvPr id="69638" name="Object 9">
                        <a:extLst>
                          <a:ext uri="{FF2B5EF4-FFF2-40B4-BE49-F238E27FC236}">
                            <a16:creationId xmlns:a16="http://schemas.microsoft.com/office/drawing/2014/main" id="{0042F465-223A-3C26-51A7-180EA7483A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6276" y="2322514"/>
                        <a:ext cx="627063" cy="9366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9639" name="Oval 10">
            <a:extLst>
              <a:ext uri="{FF2B5EF4-FFF2-40B4-BE49-F238E27FC236}">
                <a16:creationId xmlns:a16="http://schemas.microsoft.com/office/drawing/2014/main" id="{4F1B71B1-7415-D502-B630-408A0C72FF45}"/>
              </a:ext>
            </a:extLst>
          </p:cNvPr>
          <p:cNvSpPr>
            <a:spLocks noChangeArrowheads="1"/>
          </p:cNvSpPr>
          <p:nvPr/>
        </p:nvSpPr>
        <p:spPr bwMode="auto">
          <a:xfrm>
            <a:off x="4867275" y="2466975"/>
            <a:ext cx="6477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69640" name="Object 11">
            <a:extLst>
              <a:ext uri="{FF2B5EF4-FFF2-40B4-BE49-F238E27FC236}">
                <a16:creationId xmlns:a16="http://schemas.microsoft.com/office/drawing/2014/main" id="{493C9392-FC82-39F7-CBCB-36F0D5A94B90}"/>
              </a:ext>
            </a:extLst>
          </p:cNvPr>
          <p:cNvGraphicFramePr>
            <a:graphicFrameLocks noChangeAspect="1"/>
          </p:cNvGraphicFramePr>
          <p:nvPr/>
        </p:nvGraphicFramePr>
        <p:xfrm>
          <a:off x="3216275" y="3403601"/>
          <a:ext cx="636588" cy="720725"/>
        </p:xfrm>
        <a:graphic>
          <a:graphicData uri="http://schemas.openxmlformats.org/presentationml/2006/ole">
            <mc:AlternateContent xmlns:mc="http://schemas.openxmlformats.org/markup-compatibility/2006">
              <mc:Choice xmlns:v="urn:schemas-microsoft-com:vml" Requires="v">
                <p:oleObj name="Equation" r:id="rId4" imgW="139639" imgH="190417" progId="Equation.3">
                  <p:embed/>
                </p:oleObj>
              </mc:Choice>
              <mc:Fallback>
                <p:oleObj name="Equation" r:id="rId4" imgW="139639" imgH="190417" progId="Equation.3">
                  <p:embed/>
                  <p:pic>
                    <p:nvPicPr>
                      <p:cNvPr id="69640" name="Object 11">
                        <a:extLst>
                          <a:ext uri="{FF2B5EF4-FFF2-40B4-BE49-F238E27FC236}">
                            <a16:creationId xmlns:a16="http://schemas.microsoft.com/office/drawing/2014/main" id="{493C9392-FC82-39F7-CBCB-36F0D5A94B9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6275" y="3403601"/>
                        <a:ext cx="636588" cy="720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41" name="Object 12">
            <a:extLst>
              <a:ext uri="{FF2B5EF4-FFF2-40B4-BE49-F238E27FC236}">
                <a16:creationId xmlns:a16="http://schemas.microsoft.com/office/drawing/2014/main" id="{63C2B45D-B5AF-BDD3-D7FB-6A925545977C}"/>
              </a:ext>
            </a:extLst>
          </p:cNvPr>
          <p:cNvGraphicFramePr>
            <a:graphicFrameLocks noChangeAspect="1"/>
          </p:cNvGraphicFramePr>
          <p:nvPr/>
        </p:nvGraphicFramePr>
        <p:xfrm>
          <a:off x="6221413" y="3403601"/>
          <a:ext cx="595312" cy="720725"/>
        </p:xfrm>
        <a:graphic>
          <a:graphicData uri="http://schemas.openxmlformats.org/presentationml/2006/ole">
            <mc:AlternateContent xmlns:mc="http://schemas.openxmlformats.org/markup-compatibility/2006">
              <mc:Choice xmlns:v="urn:schemas-microsoft-com:vml" Requires="v">
                <p:oleObj name="Equation" r:id="rId6" imgW="164957" imgH="190335" progId="Equation.3">
                  <p:embed/>
                </p:oleObj>
              </mc:Choice>
              <mc:Fallback>
                <p:oleObj name="Equation" r:id="rId6" imgW="164957" imgH="190335" progId="Equation.3">
                  <p:embed/>
                  <p:pic>
                    <p:nvPicPr>
                      <p:cNvPr id="69641" name="Object 12">
                        <a:extLst>
                          <a:ext uri="{FF2B5EF4-FFF2-40B4-BE49-F238E27FC236}">
                            <a16:creationId xmlns:a16="http://schemas.microsoft.com/office/drawing/2014/main" id="{63C2B45D-B5AF-BDD3-D7FB-6A925545977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21413" y="3403601"/>
                        <a:ext cx="595312" cy="720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42" name="Object 13">
            <a:extLst>
              <a:ext uri="{FF2B5EF4-FFF2-40B4-BE49-F238E27FC236}">
                <a16:creationId xmlns:a16="http://schemas.microsoft.com/office/drawing/2014/main" id="{36FE415A-51A9-B4A6-7AEF-F95436B23CEF}"/>
              </a:ext>
            </a:extLst>
          </p:cNvPr>
          <p:cNvGraphicFramePr>
            <a:graphicFrameLocks noChangeAspect="1"/>
          </p:cNvGraphicFramePr>
          <p:nvPr/>
        </p:nvGraphicFramePr>
        <p:xfrm>
          <a:off x="2279651" y="1433513"/>
          <a:ext cx="284163" cy="481012"/>
        </p:xfrm>
        <a:graphic>
          <a:graphicData uri="http://schemas.openxmlformats.org/presentationml/2006/ole">
            <mc:AlternateContent xmlns:mc="http://schemas.openxmlformats.org/markup-compatibility/2006">
              <mc:Choice xmlns:v="urn:schemas-microsoft-com:vml" Requires="v">
                <p:oleObj name="Equation" r:id="rId8" imgW="114102" imgH="126780" progId="Equation.3">
                  <p:embed/>
                </p:oleObj>
              </mc:Choice>
              <mc:Fallback>
                <p:oleObj name="Equation" r:id="rId8" imgW="114102" imgH="126780" progId="Equation.3">
                  <p:embed/>
                  <p:pic>
                    <p:nvPicPr>
                      <p:cNvPr id="69642" name="Object 13">
                        <a:extLst>
                          <a:ext uri="{FF2B5EF4-FFF2-40B4-BE49-F238E27FC236}">
                            <a16:creationId xmlns:a16="http://schemas.microsoft.com/office/drawing/2014/main" id="{36FE415A-51A9-B4A6-7AEF-F95436B23CE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79651" y="1433513"/>
                        <a:ext cx="284163" cy="481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43" name="Object 14">
            <a:extLst>
              <a:ext uri="{FF2B5EF4-FFF2-40B4-BE49-F238E27FC236}">
                <a16:creationId xmlns:a16="http://schemas.microsoft.com/office/drawing/2014/main" id="{E38BDFFF-42F0-ED7C-4A95-AA1D79A9E857}"/>
              </a:ext>
            </a:extLst>
          </p:cNvPr>
          <p:cNvGraphicFramePr>
            <a:graphicFrameLocks noChangeAspect="1"/>
          </p:cNvGraphicFramePr>
          <p:nvPr/>
        </p:nvGraphicFramePr>
        <p:xfrm>
          <a:off x="6888163" y="2106613"/>
          <a:ext cx="576262" cy="722312"/>
        </p:xfrm>
        <a:graphic>
          <a:graphicData uri="http://schemas.openxmlformats.org/presentationml/2006/ole">
            <mc:AlternateContent xmlns:mc="http://schemas.openxmlformats.org/markup-compatibility/2006">
              <mc:Choice xmlns:v="urn:schemas-microsoft-com:vml" Requires="v">
                <p:oleObj name="Equation" r:id="rId10" imgW="164957" imgH="190335" progId="Equation.3">
                  <p:embed/>
                </p:oleObj>
              </mc:Choice>
              <mc:Fallback>
                <p:oleObj name="Equation" r:id="rId10" imgW="164957" imgH="190335" progId="Equation.3">
                  <p:embed/>
                  <p:pic>
                    <p:nvPicPr>
                      <p:cNvPr id="69643" name="Object 14">
                        <a:extLst>
                          <a:ext uri="{FF2B5EF4-FFF2-40B4-BE49-F238E27FC236}">
                            <a16:creationId xmlns:a16="http://schemas.microsoft.com/office/drawing/2014/main" id="{E38BDFFF-42F0-ED7C-4A95-AA1D79A9E85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88163" y="2106613"/>
                        <a:ext cx="576262" cy="722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44" name="Object 15">
            <a:extLst>
              <a:ext uri="{FF2B5EF4-FFF2-40B4-BE49-F238E27FC236}">
                <a16:creationId xmlns:a16="http://schemas.microsoft.com/office/drawing/2014/main" id="{59E88378-D1D4-30E2-34B3-3AD66F6896A3}"/>
              </a:ext>
            </a:extLst>
          </p:cNvPr>
          <p:cNvGraphicFramePr>
            <a:graphicFrameLocks noChangeAspect="1"/>
          </p:cNvGraphicFramePr>
          <p:nvPr/>
        </p:nvGraphicFramePr>
        <p:xfrm>
          <a:off x="6167438" y="2322513"/>
          <a:ext cx="627062" cy="938212"/>
        </p:xfrm>
        <a:graphic>
          <a:graphicData uri="http://schemas.openxmlformats.org/presentationml/2006/ole">
            <mc:AlternateContent xmlns:mc="http://schemas.openxmlformats.org/markup-compatibility/2006">
              <mc:Choice xmlns:v="urn:schemas-microsoft-com:vml" Requires="v">
                <p:oleObj name="Equation" r:id="rId12" imgW="177569" imgH="266353" progId="Equation.3">
                  <p:embed/>
                </p:oleObj>
              </mc:Choice>
              <mc:Fallback>
                <p:oleObj name="Equation" r:id="rId12" imgW="177569" imgH="266353" progId="Equation.3">
                  <p:embed/>
                  <p:pic>
                    <p:nvPicPr>
                      <p:cNvPr id="69644" name="Object 15">
                        <a:extLst>
                          <a:ext uri="{FF2B5EF4-FFF2-40B4-BE49-F238E27FC236}">
                            <a16:creationId xmlns:a16="http://schemas.microsoft.com/office/drawing/2014/main" id="{59E88378-D1D4-30E2-34B3-3AD66F6896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7438" y="2322513"/>
                        <a:ext cx="627062" cy="9382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9645" name="AutoShape 16">
            <a:extLst>
              <a:ext uri="{FF2B5EF4-FFF2-40B4-BE49-F238E27FC236}">
                <a16:creationId xmlns:a16="http://schemas.microsoft.com/office/drawing/2014/main" id="{DEC12753-8575-68F5-E5F4-02E83341BAFB}"/>
              </a:ext>
            </a:extLst>
          </p:cNvPr>
          <p:cNvCxnSpPr>
            <a:cxnSpLocks noChangeShapeType="1"/>
          </p:cNvCxnSpPr>
          <p:nvPr/>
        </p:nvCxnSpPr>
        <p:spPr bwMode="auto">
          <a:xfrm rot="10800000" flipH="1">
            <a:off x="3216275" y="2790825"/>
            <a:ext cx="1588" cy="973138"/>
          </a:xfrm>
          <a:prstGeom prst="bentConnector3">
            <a:avLst>
              <a:gd name="adj1" fmla="val -14400005"/>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646" name="AutoShape 17">
            <a:extLst>
              <a:ext uri="{FF2B5EF4-FFF2-40B4-BE49-F238E27FC236}">
                <a16:creationId xmlns:a16="http://schemas.microsoft.com/office/drawing/2014/main" id="{B2B678E6-4B04-FC90-1EC5-27E7E5EDE005}"/>
              </a:ext>
            </a:extLst>
          </p:cNvPr>
          <p:cNvCxnSpPr>
            <a:cxnSpLocks noChangeShapeType="1"/>
            <a:endCxn id="69639" idx="2"/>
          </p:cNvCxnSpPr>
          <p:nvPr/>
        </p:nvCxnSpPr>
        <p:spPr bwMode="auto">
          <a:xfrm>
            <a:off x="3843339" y="2790825"/>
            <a:ext cx="10239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647" name="AutoShape 18">
            <a:extLst>
              <a:ext uri="{FF2B5EF4-FFF2-40B4-BE49-F238E27FC236}">
                <a16:creationId xmlns:a16="http://schemas.microsoft.com/office/drawing/2014/main" id="{323EE7E5-954C-77D0-03F3-2CB399C1FB70}"/>
              </a:ext>
            </a:extLst>
          </p:cNvPr>
          <p:cNvCxnSpPr>
            <a:cxnSpLocks noChangeShapeType="1"/>
          </p:cNvCxnSpPr>
          <p:nvPr/>
        </p:nvCxnSpPr>
        <p:spPr bwMode="auto">
          <a:xfrm>
            <a:off x="3843339" y="2790825"/>
            <a:ext cx="9525" cy="973138"/>
          </a:xfrm>
          <a:prstGeom prst="bentConnector3">
            <a:avLst>
              <a:gd name="adj1" fmla="val 2483333"/>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648" name="AutoShape 19">
            <a:extLst>
              <a:ext uri="{FF2B5EF4-FFF2-40B4-BE49-F238E27FC236}">
                <a16:creationId xmlns:a16="http://schemas.microsoft.com/office/drawing/2014/main" id="{53ADD0C7-3806-512C-BB2B-F3F4A851E7FE}"/>
              </a:ext>
            </a:extLst>
          </p:cNvPr>
          <p:cNvCxnSpPr>
            <a:cxnSpLocks noChangeShapeType="1"/>
            <a:stCxn id="69639" idx="6"/>
          </p:cNvCxnSpPr>
          <p:nvPr/>
        </p:nvCxnSpPr>
        <p:spPr bwMode="auto">
          <a:xfrm>
            <a:off x="5514976" y="2790825"/>
            <a:ext cx="652463" cy="1588"/>
          </a:xfrm>
          <a:prstGeom prst="bentConnector3">
            <a:avLst>
              <a:gd name="adj1" fmla="val 4988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649" name="AutoShape 20">
            <a:extLst>
              <a:ext uri="{FF2B5EF4-FFF2-40B4-BE49-F238E27FC236}">
                <a16:creationId xmlns:a16="http://schemas.microsoft.com/office/drawing/2014/main" id="{2DFAB941-3FC6-95A0-9BBD-070E0B35D024}"/>
              </a:ext>
            </a:extLst>
          </p:cNvPr>
          <p:cNvCxnSpPr>
            <a:cxnSpLocks noChangeShapeType="1"/>
          </p:cNvCxnSpPr>
          <p:nvPr/>
        </p:nvCxnSpPr>
        <p:spPr bwMode="auto">
          <a:xfrm>
            <a:off x="6794501" y="2792413"/>
            <a:ext cx="741363"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650" name="AutoShape 21">
            <a:extLst>
              <a:ext uri="{FF2B5EF4-FFF2-40B4-BE49-F238E27FC236}">
                <a16:creationId xmlns:a16="http://schemas.microsoft.com/office/drawing/2014/main" id="{8FB32613-F8D9-6F96-9DC9-AE192FB4282C}"/>
              </a:ext>
            </a:extLst>
          </p:cNvPr>
          <p:cNvCxnSpPr>
            <a:cxnSpLocks noChangeShapeType="1"/>
          </p:cNvCxnSpPr>
          <p:nvPr/>
        </p:nvCxnSpPr>
        <p:spPr bwMode="auto">
          <a:xfrm>
            <a:off x="6794501" y="2792413"/>
            <a:ext cx="22225" cy="971550"/>
          </a:xfrm>
          <a:prstGeom prst="bentConnector3">
            <a:avLst>
              <a:gd name="adj1" fmla="val 1121431"/>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651" name="AutoShape 22">
            <a:extLst>
              <a:ext uri="{FF2B5EF4-FFF2-40B4-BE49-F238E27FC236}">
                <a16:creationId xmlns:a16="http://schemas.microsoft.com/office/drawing/2014/main" id="{BE01A831-948C-FD29-F09E-75D276A38CD1}"/>
              </a:ext>
            </a:extLst>
          </p:cNvPr>
          <p:cNvCxnSpPr>
            <a:cxnSpLocks noChangeShapeType="1"/>
            <a:endCxn id="69639" idx="4"/>
          </p:cNvCxnSpPr>
          <p:nvPr/>
        </p:nvCxnSpPr>
        <p:spPr bwMode="auto">
          <a:xfrm rot="10800000">
            <a:off x="5191125" y="3114675"/>
            <a:ext cx="1030288" cy="649288"/>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69652" name="Object 23">
            <a:extLst>
              <a:ext uri="{FF2B5EF4-FFF2-40B4-BE49-F238E27FC236}">
                <a16:creationId xmlns:a16="http://schemas.microsoft.com/office/drawing/2014/main" id="{9764FDE5-FB45-028B-86C9-95237B2FB6EA}"/>
              </a:ext>
            </a:extLst>
          </p:cNvPr>
          <p:cNvGraphicFramePr>
            <a:graphicFrameLocks noChangeAspect="1"/>
          </p:cNvGraphicFramePr>
          <p:nvPr/>
        </p:nvGraphicFramePr>
        <p:xfrm>
          <a:off x="3273425" y="1362075"/>
          <a:ext cx="520700" cy="623888"/>
        </p:xfrm>
        <a:graphic>
          <a:graphicData uri="http://schemas.openxmlformats.org/presentationml/2006/ole">
            <mc:AlternateContent xmlns:mc="http://schemas.openxmlformats.org/markup-compatibility/2006">
              <mc:Choice xmlns:v="urn:schemas-microsoft-com:vml" Requires="v">
                <p:oleObj name="Equation" r:id="rId13" imgW="114151" imgH="164885" progId="Equation.3">
                  <p:embed/>
                </p:oleObj>
              </mc:Choice>
              <mc:Fallback>
                <p:oleObj name="Equation" r:id="rId13" imgW="114151" imgH="164885" progId="Equation.3">
                  <p:embed/>
                  <p:pic>
                    <p:nvPicPr>
                      <p:cNvPr id="69652" name="Object 23">
                        <a:extLst>
                          <a:ext uri="{FF2B5EF4-FFF2-40B4-BE49-F238E27FC236}">
                            <a16:creationId xmlns:a16="http://schemas.microsoft.com/office/drawing/2014/main" id="{9764FDE5-FB45-028B-86C9-95237B2FB6EA}"/>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73425" y="1362075"/>
                        <a:ext cx="520700" cy="6238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9653" name="AutoShape 24">
            <a:extLst>
              <a:ext uri="{FF2B5EF4-FFF2-40B4-BE49-F238E27FC236}">
                <a16:creationId xmlns:a16="http://schemas.microsoft.com/office/drawing/2014/main" id="{C9877A74-1D06-E656-B361-45A18137E8BE}"/>
              </a:ext>
            </a:extLst>
          </p:cNvPr>
          <p:cNvCxnSpPr>
            <a:cxnSpLocks noChangeShapeType="1"/>
          </p:cNvCxnSpPr>
          <p:nvPr/>
        </p:nvCxnSpPr>
        <p:spPr bwMode="auto">
          <a:xfrm>
            <a:off x="2563813" y="1674813"/>
            <a:ext cx="6524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9654" name="AutoShape 25">
            <a:extLst>
              <a:ext uri="{FF2B5EF4-FFF2-40B4-BE49-F238E27FC236}">
                <a16:creationId xmlns:a16="http://schemas.microsoft.com/office/drawing/2014/main" id="{725CC894-F788-3A9D-5241-AF25549F858F}"/>
              </a:ext>
            </a:extLst>
          </p:cNvPr>
          <p:cNvCxnSpPr>
            <a:cxnSpLocks noChangeShapeType="1"/>
            <a:endCxn id="69639" idx="0"/>
          </p:cNvCxnSpPr>
          <p:nvPr/>
        </p:nvCxnSpPr>
        <p:spPr bwMode="auto">
          <a:xfrm>
            <a:off x="3852863" y="1674813"/>
            <a:ext cx="1338262" cy="792162"/>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69655" name="Object 26">
            <a:extLst>
              <a:ext uri="{FF2B5EF4-FFF2-40B4-BE49-F238E27FC236}">
                <a16:creationId xmlns:a16="http://schemas.microsoft.com/office/drawing/2014/main" id="{673ACC08-B94D-F955-3CB0-92EBC34E8445}"/>
              </a:ext>
            </a:extLst>
          </p:cNvPr>
          <p:cNvGraphicFramePr>
            <a:graphicFrameLocks noChangeAspect="1"/>
          </p:cNvGraphicFramePr>
          <p:nvPr/>
        </p:nvGraphicFramePr>
        <p:xfrm>
          <a:off x="5383214" y="2035176"/>
          <a:ext cx="619125" cy="722313"/>
        </p:xfrm>
        <a:graphic>
          <a:graphicData uri="http://schemas.openxmlformats.org/presentationml/2006/ole">
            <mc:AlternateContent xmlns:mc="http://schemas.openxmlformats.org/markup-compatibility/2006">
              <mc:Choice xmlns:v="urn:schemas-microsoft-com:vml" Requires="v">
                <p:oleObj name="Equation" r:id="rId15" imgW="164957" imgH="190335" progId="Equation.3">
                  <p:embed/>
                </p:oleObj>
              </mc:Choice>
              <mc:Fallback>
                <p:oleObj name="Equation" r:id="rId15" imgW="164957" imgH="190335" progId="Equation.3">
                  <p:embed/>
                  <p:pic>
                    <p:nvPicPr>
                      <p:cNvPr id="69655" name="Object 26">
                        <a:extLst>
                          <a:ext uri="{FF2B5EF4-FFF2-40B4-BE49-F238E27FC236}">
                            <a16:creationId xmlns:a16="http://schemas.microsoft.com/office/drawing/2014/main" id="{673ACC08-B94D-F955-3CB0-92EBC34E844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83214" y="2035176"/>
                        <a:ext cx="619125" cy="722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56" name="Object 27">
            <a:extLst>
              <a:ext uri="{FF2B5EF4-FFF2-40B4-BE49-F238E27FC236}">
                <a16:creationId xmlns:a16="http://schemas.microsoft.com/office/drawing/2014/main" id="{022A1D01-8D94-DE5F-9DC6-4CE492F76864}"/>
              </a:ext>
            </a:extLst>
          </p:cNvPr>
          <p:cNvGraphicFramePr>
            <a:graphicFrameLocks noChangeAspect="1"/>
          </p:cNvGraphicFramePr>
          <p:nvPr/>
        </p:nvGraphicFramePr>
        <p:xfrm>
          <a:off x="2208213" y="2395538"/>
          <a:ext cx="595312" cy="722312"/>
        </p:xfrm>
        <a:graphic>
          <a:graphicData uri="http://schemas.openxmlformats.org/presentationml/2006/ole">
            <mc:AlternateContent xmlns:mc="http://schemas.openxmlformats.org/markup-compatibility/2006">
              <mc:Choice xmlns:v="urn:schemas-microsoft-com:vml" Requires="v">
                <p:oleObj name="Equation" r:id="rId17" imgW="139639" imgH="190417" progId="Equation.3">
                  <p:embed/>
                </p:oleObj>
              </mc:Choice>
              <mc:Fallback>
                <p:oleObj name="Equation" r:id="rId17" imgW="139639" imgH="190417" progId="Equation.3">
                  <p:embed/>
                  <p:pic>
                    <p:nvPicPr>
                      <p:cNvPr id="69656" name="Object 27">
                        <a:extLst>
                          <a:ext uri="{FF2B5EF4-FFF2-40B4-BE49-F238E27FC236}">
                            <a16:creationId xmlns:a16="http://schemas.microsoft.com/office/drawing/2014/main" id="{022A1D01-8D94-DE5F-9DC6-4CE492F76864}"/>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208213" y="2395538"/>
                        <a:ext cx="595312" cy="722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57" name="Object 28">
            <a:extLst>
              <a:ext uri="{FF2B5EF4-FFF2-40B4-BE49-F238E27FC236}">
                <a16:creationId xmlns:a16="http://schemas.microsoft.com/office/drawing/2014/main" id="{90846308-D873-7B3D-8142-2F1B269FDADF}"/>
              </a:ext>
            </a:extLst>
          </p:cNvPr>
          <p:cNvGraphicFramePr>
            <a:graphicFrameLocks noChangeAspect="1"/>
          </p:cNvGraphicFramePr>
          <p:nvPr/>
        </p:nvGraphicFramePr>
        <p:xfrm>
          <a:off x="4111626" y="2106613"/>
          <a:ext cx="544513" cy="722312"/>
        </p:xfrm>
        <a:graphic>
          <a:graphicData uri="http://schemas.openxmlformats.org/presentationml/2006/ole">
            <mc:AlternateContent xmlns:mc="http://schemas.openxmlformats.org/markup-compatibility/2006">
              <mc:Choice xmlns:v="urn:schemas-microsoft-com:vml" Requires="v">
                <p:oleObj name="Equation" r:id="rId19" imgW="139639" imgH="190417" progId="Equation.3">
                  <p:embed/>
                </p:oleObj>
              </mc:Choice>
              <mc:Fallback>
                <p:oleObj name="Equation" r:id="rId19" imgW="139639" imgH="190417" progId="Equation.3">
                  <p:embed/>
                  <p:pic>
                    <p:nvPicPr>
                      <p:cNvPr id="69657" name="Object 28">
                        <a:extLst>
                          <a:ext uri="{FF2B5EF4-FFF2-40B4-BE49-F238E27FC236}">
                            <a16:creationId xmlns:a16="http://schemas.microsoft.com/office/drawing/2014/main" id="{90846308-D873-7B3D-8142-2F1B269FDADF}"/>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11626" y="2106613"/>
                        <a:ext cx="544513" cy="722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58" name="Object 29">
            <a:extLst>
              <a:ext uri="{FF2B5EF4-FFF2-40B4-BE49-F238E27FC236}">
                <a16:creationId xmlns:a16="http://schemas.microsoft.com/office/drawing/2014/main" id="{A7F2F7CF-979D-BA6F-BBF8-EEA3CBDD9E37}"/>
              </a:ext>
            </a:extLst>
          </p:cNvPr>
          <p:cNvGraphicFramePr>
            <a:graphicFrameLocks noChangeAspect="1"/>
          </p:cNvGraphicFramePr>
          <p:nvPr/>
        </p:nvGraphicFramePr>
        <p:xfrm>
          <a:off x="7620000" y="3908426"/>
          <a:ext cx="636588" cy="720725"/>
        </p:xfrm>
        <a:graphic>
          <a:graphicData uri="http://schemas.openxmlformats.org/presentationml/2006/ole">
            <mc:AlternateContent xmlns:mc="http://schemas.openxmlformats.org/markup-compatibility/2006">
              <mc:Choice xmlns:v="urn:schemas-microsoft-com:vml" Requires="v">
                <p:oleObj name="Equation" r:id="rId21" imgW="139639" imgH="190417" progId="Equation.3">
                  <p:embed/>
                </p:oleObj>
              </mc:Choice>
              <mc:Fallback>
                <p:oleObj name="Equation" r:id="rId21" imgW="139639" imgH="190417" progId="Equation.3">
                  <p:embed/>
                  <p:pic>
                    <p:nvPicPr>
                      <p:cNvPr id="69658" name="Object 29">
                        <a:extLst>
                          <a:ext uri="{FF2B5EF4-FFF2-40B4-BE49-F238E27FC236}">
                            <a16:creationId xmlns:a16="http://schemas.microsoft.com/office/drawing/2014/main" id="{A7F2F7CF-979D-BA6F-BBF8-EEA3CBDD9E37}"/>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620000" y="3908426"/>
                        <a:ext cx="636588" cy="720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9659" name="AutoShape 30">
            <a:extLst>
              <a:ext uri="{FF2B5EF4-FFF2-40B4-BE49-F238E27FC236}">
                <a16:creationId xmlns:a16="http://schemas.microsoft.com/office/drawing/2014/main" id="{E05BCFDC-D230-CB8C-557E-42A8A1666239}"/>
              </a:ext>
            </a:extLst>
          </p:cNvPr>
          <p:cNvCxnSpPr>
            <a:cxnSpLocks noChangeShapeType="1"/>
            <a:stCxn id="69639" idx="2"/>
          </p:cNvCxnSpPr>
          <p:nvPr/>
        </p:nvCxnSpPr>
        <p:spPr bwMode="auto">
          <a:xfrm rot="10800000" flipH="1" flipV="1">
            <a:off x="4867276" y="2790826"/>
            <a:ext cx="2752725" cy="1477963"/>
          </a:xfrm>
          <a:prstGeom prst="bentConnector3">
            <a:avLst>
              <a:gd name="adj1" fmla="val -8306"/>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69660" name="Object 31">
            <a:extLst>
              <a:ext uri="{FF2B5EF4-FFF2-40B4-BE49-F238E27FC236}">
                <a16:creationId xmlns:a16="http://schemas.microsoft.com/office/drawing/2014/main" id="{4C2CE157-9F58-B83C-FB53-E1ADFE25AF37}"/>
              </a:ext>
            </a:extLst>
          </p:cNvPr>
          <p:cNvGraphicFramePr>
            <a:graphicFrameLocks noChangeAspect="1"/>
          </p:cNvGraphicFramePr>
          <p:nvPr/>
        </p:nvGraphicFramePr>
        <p:xfrm>
          <a:off x="7535864" y="2432051"/>
          <a:ext cx="695325" cy="720725"/>
        </p:xfrm>
        <a:graphic>
          <a:graphicData uri="http://schemas.openxmlformats.org/presentationml/2006/ole">
            <mc:AlternateContent xmlns:mc="http://schemas.openxmlformats.org/markup-compatibility/2006">
              <mc:Choice xmlns:v="urn:schemas-microsoft-com:vml" Requires="v">
                <p:oleObj name="Equation" r:id="rId23" imgW="152334" imgH="190417" progId="Equation.3">
                  <p:embed/>
                </p:oleObj>
              </mc:Choice>
              <mc:Fallback>
                <p:oleObj name="Equation" r:id="rId23" imgW="152334" imgH="190417" progId="Equation.3">
                  <p:embed/>
                  <p:pic>
                    <p:nvPicPr>
                      <p:cNvPr id="69660" name="Object 31">
                        <a:extLst>
                          <a:ext uri="{FF2B5EF4-FFF2-40B4-BE49-F238E27FC236}">
                            <a16:creationId xmlns:a16="http://schemas.microsoft.com/office/drawing/2014/main" id="{4C2CE157-9F58-B83C-FB53-E1ADFE25AF37}"/>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535864" y="2432051"/>
                        <a:ext cx="695325" cy="720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9661" name="AutoShape 32">
            <a:extLst>
              <a:ext uri="{FF2B5EF4-FFF2-40B4-BE49-F238E27FC236}">
                <a16:creationId xmlns:a16="http://schemas.microsoft.com/office/drawing/2014/main" id="{E50E860D-165C-666E-1AFB-E8761CD6B5C8}"/>
              </a:ext>
            </a:extLst>
          </p:cNvPr>
          <p:cNvCxnSpPr>
            <a:cxnSpLocks noChangeShapeType="1"/>
            <a:endCxn id="69662" idx="2"/>
          </p:cNvCxnSpPr>
          <p:nvPr/>
        </p:nvCxnSpPr>
        <p:spPr bwMode="auto">
          <a:xfrm flipV="1">
            <a:off x="8231188" y="2790825"/>
            <a:ext cx="457200" cy="1588"/>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69662" name="Oval 33">
            <a:extLst>
              <a:ext uri="{FF2B5EF4-FFF2-40B4-BE49-F238E27FC236}">
                <a16:creationId xmlns:a16="http://schemas.microsoft.com/office/drawing/2014/main" id="{58964062-0468-AC00-4142-E0717E7E52F5}"/>
              </a:ext>
            </a:extLst>
          </p:cNvPr>
          <p:cNvSpPr>
            <a:spLocks noChangeArrowheads="1"/>
          </p:cNvSpPr>
          <p:nvPr/>
        </p:nvSpPr>
        <p:spPr bwMode="auto">
          <a:xfrm>
            <a:off x="8688388" y="2466975"/>
            <a:ext cx="647700" cy="6477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69663" name="AutoShape 34">
            <a:extLst>
              <a:ext uri="{FF2B5EF4-FFF2-40B4-BE49-F238E27FC236}">
                <a16:creationId xmlns:a16="http://schemas.microsoft.com/office/drawing/2014/main" id="{A565717A-5B6D-E141-62CF-A39CF65BBCA5}"/>
              </a:ext>
            </a:extLst>
          </p:cNvPr>
          <p:cNvCxnSpPr>
            <a:cxnSpLocks noChangeShapeType="1"/>
            <a:endCxn id="69662" idx="4"/>
          </p:cNvCxnSpPr>
          <p:nvPr/>
        </p:nvCxnSpPr>
        <p:spPr bwMode="auto">
          <a:xfrm flipV="1">
            <a:off x="8256588" y="3114676"/>
            <a:ext cx="755650" cy="1154113"/>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69664" name="Object 35">
            <a:extLst>
              <a:ext uri="{FF2B5EF4-FFF2-40B4-BE49-F238E27FC236}">
                <a16:creationId xmlns:a16="http://schemas.microsoft.com/office/drawing/2014/main" id="{F1CAFEA7-1DD4-7587-0F59-3B919AC8E9D9}"/>
              </a:ext>
            </a:extLst>
          </p:cNvPr>
          <p:cNvGraphicFramePr>
            <a:graphicFrameLocks noChangeAspect="1"/>
          </p:cNvGraphicFramePr>
          <p:nvPr/>
        </p:nvGraphicFramePr>
        <p:xfrm>
          <a:off x="9696451" y="2503488"/>
          <a:ext cx="315913" cy="577850"/>
        </p:xfrm>
        <a:graphic>
          <a:graphicData uri="http://schemas.openxmlformats.org/presentationml/2006/ole">
            <mc:AlternateContent xmlns:mc="http://schemas.openxmlformats.org/markup-compatibility/2006">
              <mc:Choice xmlns:v="urn:schemas-microsoft-com:vml" Requires="v">
                <p:oleObj name="Equation" r:id="rId25" imgW="126835" imgH="152202" progId="Equation.3">
                  <p:embed/>
                </p:oleObj>
              </mc:Choice>
              <mc:Fallback>
                <p:oleObj name="Equation" r:id="rId25" imgW="126835" imgH="152202" progId="Equation.3">
                  <p:embed/>
                  <p:pic>
                    <p:nvPicPr>
                      <p:cNvPr id="69664" name="Object 35">
                        <a:extLst>
                          <a:ext uri="{FF2B5EF4-FFF2-40B4-BE49-F238E27FC236}">
                            <a16:creationId xmlns:a16="http://schemas.microsoft.com/office/drawing/2014/main" id="{F1CAFEA7-1DD4-7587-0F59-3B919AC8E9D9}"/>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9696451" y="2503488"/>
                        <a:ext cx="315913" cy="57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9665" name="AutoShape 36">
            <a:extLst>
              <a:ext uri="{FF2B5EF4-FFF2-40B4-BE49-F238E27FC236}">
                <a16:creationId xmlns:a16="http://schemas.microsoft.com/office/drawing/2014/main" id="{C7029B0A-6C75-98F9-8476-6D76F2A9B3DA}"/>
              </a:ext>
            </a:extLst>
          </p:cNvPr>
          <p:cNvCxnSpPr>
            <a:cxnSpLocks noChangeShapeType="1"/>
            <a:stCxn id="69662" idx="6"/>
          </p:cNvCxnSpPr>
          <p:nvPr/>
        </p:nvCxnSpPr>
        <p:spPr bwMode="auto">
          <a:xfrm>
            <a:off x="9336088" y="2790825"/>
            <a:ext cx="360362" cy="1588"/>
          </a:xfrm>
          <a:prstGeom prst="bentConnector3">
            <a:avLst>
              <a:gd name="adj1" fmla="val 49778"/>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69666" name="Text Box 37">
            <a:extLst>
              <a:ext uri="{FF2B5EF4-FFF2-40B4-BE49-F238E27FC236}">
                <a16:creationId xmlns:a16="http://schemas.microsoft.com/office/drawing/2014/main" id="{387EC013-3700-394A-2DAA-121D144F877F}"/>
              </a:ext>
            </a:extLst>
          </p:cNvPr>
          <p:cNvSpPr txBox="1">
            <a:spLocks noChangeArrowheads="1"/>
          </p:cNvSpPr>
          <p:nvPr/>
        </p:nvSpPr>
        <p:spPr bwMode="auto">
          <a:xfrm>
            <a:off x="4656138" y="23876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69667" name="Text Box 38">
            <a:extLst>
              <a:ext uri="{FF2B5EF4-FFF2-40B4-BE49-F238E27FC236}">
                <a16:creationId xmlns:a16="http://schemas.microsoft.com/office/drawing/2014/main" id="{F91D17C8-70AD-1A6E-EAC5-ADC3E0D1AA8D}"/>
              </a:ext>
            </a:extLst>
          </p:cNvPr>
          <p:cNvSpPr txBox="1">
            <a:spLocks noChangeArrowheads="1"/>
          </p:cNvSpPr>
          <p:nvPr/>
        </p:nvSpPr>
        <p:spPr bwMode="auto">
          <a:xfrm>
            <a:off x="4872038" y="210661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69668" name="Text Box 39">
            <a:extLst>
              <a:ext uri="{FF2B5EF4-FFF2-40B4-BE49-F238E27FC236}">
                <a16:creationId xmlns:a16="http://schemas.microsoft.com/office/drawing/2014/main" id="{22FA5511-DB35-8575-BDD4-06CBBAA3D2A3}"/>
              </a:ext>
            </a:extLst>
          </p:cNvPr>
          <p:cNvSpPr txBox="1">
            <a:spLocks noChangeArrowheads="1"/>
          </p:cNvSpPr>
          <p:nvPr/>
        </p:nvSpPr>
        <p:spPr bwMode="auto">
          <a:xfrm>
            <a:off x="5130800" y="30432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69669" name="Text Box 40">
            <a:extLst>
              <a:ext uri="{FF2B5EF4-FFF2-40B4-BE49-F238E27FC236}">
                <a16:creationId xmlns:a16="http://schemas.microsoft.com/office/drawing/2014/main" id="{7918583D-B805-75C1-46C7-D6D1A7B83BF6}"/>
              </a:ext>
            </a:extLst>
          </p:cNvPr>
          <p:cNvSpPr txBox="1">
            <a:spLocks noChangeArrowheads="1"/>
          </p:cNvSpPr>
          <p:nvPr/>
        </p:nvSpPr>
        <p:spPr bwMode="auto">
          <a:xfrm>
            <a:off x="8658225" y="30432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69670" name="Text Box 41">
            <a:extLst>
              <a:ext uri="{FF2B5EF4-FFF2-40B4-BE49-F238E27FC236}">
                <a16:creationId xmlns:a16="http://schemas.microsoft.com/office/drawing/2014/main" id="{2209FF19-2EB5-69A6-D031-D1F8C8559E73}"/>
              </a:ext>
            </a:extLst>
          </p:cNvPr>
          <p:cNvSpPr txBox="1">
            <a:spLocks noChangeArrowheads="1"/>
          </p:cNvSpPr>
          <p:nvPr/>
        </p:nvSpPr>
        <p:spPr bwMode="auto">
          <a:xfrm>
            <a:off x="8442325" y="24669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69671" name="Text Box 42">
            <a:extLst>
              <a:ext uri="{FF2B5EF4-FFF2-40B4-BE49-F238E27FC236}">
                <a16:creationId xmlns:a16="http://schemas.microsoft.com/office/drawing/2014/main" id="{D724C815-C60F-A76D-08C5-32370E6CAF37}"/>
              </a:ext>
            </a:extLst>
          </p:cNvPr>
          <p:cNvSpPr txBox="1">
            <a:spLocks noChangeArrowheads="1"/>
          </p:cNvSpPr>
          <p:nvPr/>
        </p:nvSpPr>
        <p:spPr bwMode="auto">
          <a:xfrm>
            <a:off x="2351089" y="4067176"/>
            <a:ext cx="2376487"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600" dirty="0">
                <a:solidFill>
                  <a:schemeClr val="accent2">
                    <a:lumMod val="75000"/>
                  </a:schemeClr>
                </a:solidFill>
              </a:rPr>
              <a:t>non-gouvernable</a:t>
            </a:r>
          </a:p>
          <a:p>
            <a:pPr eaLnBrk="1" hangingPunct="1">
              <a:spcBef>
                <a:spcPct val="50000"/>
              </a:spcBef>
              <a:buClrTx/>
              <a:buFontTx/>
              <a:buNone/>
            </a:pPr>
            <a:r>
              <a:rPr lang="de-DE" altLang="fr-FR" sz="1600" dirty="0">
                <a:solidFill>
                  <a:schemeClr val="accent2">
                    <a:lumMod val="75000"/>
                  </a:schemeClr>
                </a:solidFill>
              </a:rPr>
              <a:t>Nicht Steuerbar</a:t>
            </a:r>
          </a:p>
        </p:txBody>
      </p:sp>
      <p:pic>
        <p:nvPicPr>
          <p:cNvPr id="2" name="Picture 1" descr="HES-SO Valais-Wallis - BioArk">
            <a:extLst>
              <a:ext uri="{FF2B5EF4-FFF2-40B4-BE49-F238E27FC236}">
                <a16:creationId xmlns:a16="http://schemas.microsoft.com/office/drawing/2014/main" id="{63784BE6-3260-1368-CBC2-D04A40A6744E}"/>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Espace réservé du numéro de diapositive 5">
            <a:extLst>
              <a:ext uri="{FF2B5EF4-FFF2-40B4-BE49-F238E27FC236}">
                <a16:creationId xmlns:a16="http://schemas.microsoft.com/office/drawing/2014/main" id="{4A5EC440-A76F-493C-B772-9BB6499F147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537F5859-B0D9-4953-BB60-8450A1EB7E5B}" type="slidenum">
              <a:rPr lang="fr-FR" altLang="fr-FR" sz="1200"/>
              <a:pPr>
                <a:spcBef>
                  <a:spcPct val="0"/>
                </a:spcBef>
                <a:buClrTx/>
                <a:buFontTx/>
                <a:buNone/>
              </a:pPr>
              <a:t>18</a:t>
            </a:fld>
            <a:endParaRPr lang="fr-FR" altLang="fr-FR" sz="1200"/>
          </a:p>
        </p:txBody>
      </p:sp>
      <p:sp>
        <p:nvSpPr>
          <p:cNvPr id="70659" name="Rectangle 2">
            <a:extLst>
              <a:ext uri="{FF2B5EF4-FFF2-40B4-BE49-F238E27FC236}">
                <a16:creationId xmlns:a16="http://schemas.microsoft.com/office/drawing/2014/main" id="{22A05F4A-D021-D054-F3E4-71AF56C256F5}"/>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Observabilité (</a:t>
            </a:r>
            <a:r>
              <a:rPr lang="fr-CH" altLang="fr-FR" sz="3200" b="1" dirty="0" err="1">
                <a:latin typeface="Times" panose="02020603050405020304" pitchFamily="18" charset="0"/>
                <a:cs typeface="Times" panose="02020603050405020304" pitchFamily="18" charset="0"/>
              </a:rPr>
              <a:t>Observability</a:t>
            </a:r>
            <a:r>
              <a:rPr lang="fr-CH" altLang="fr-FR" sz="3200" b="1" dirty="0">
                <a:latin typeface="Times" panose="02020603050405020304" pitchFamily="18" charset="0"/>
                <a:cs typeface="Times" panose="02020603050405020304" pitchFamily="18" charset="0"/>
              </a:rPr>
              <a:t>)</a:t>
            </a:r>
            <a:endParaRPr lang="fr-FR" altLang="fr-FR" sz="3200" b="1" dirty="0">
              <a:latin typeface="Times" panose="02020603050405020304" pitchFamily="18" charset="0"/>
              <a:cs typeface="Times" panose="02020603050405020304" pitchFamily="18" charset="0"/>
            </a:endParaRPr>
          </a:p>
        </p:txBody>
      </p:sp>
      <p:sp>
        <p:nvSpPr>
          <p:cNvPr id="70660" name="Rectangle 3">
            <a:extLst>
              <a:ext uri="{FF2B5EF4-FFF2-40B4-BE49-F238E27FC236}">
                <a16:creationId xmlns:a16="http://schemas.microsoft.com/office/drawing/2014/main" id="{53B40EB6-C856-4C32-F2CB-2046A9AFDB47}"/>
              </a:ext>
            </a:extLst>
          </p:cNvPr>
          <p:cNvSpPr>
            <a:spLocks noGrp="1" noChangeArrowheads="1"/>
          </p:cNvSpPr>
          <p:nvPr>
            <p:ph type="body" idx="1"/>
          </p:nvPr>
        </p:nvSpPr>
        <p:spPr/>
        <p:txBody>
          <a:bodyPr/>
          <a:lstStyle/>
          <a:p>
            <a:pPr>
              <a:buFont typeface="Wingdings" panose="05000000000000000000" pitchFamily="2" charset="2"/>
              <a:buChar char="Ø"/>
            </a:pPr>
            <a:r>
              <a:rPr lang="fr-CH" altLang="fr-FR" dirty="0">
                <a:latin typeface="Times" panose="02020603050405020304" pitchFamily="18" charset="0"/>
                <a:cs typeface="Times" panose="02020603050405020304" pitchFamily="18" charset="0"/>
              </a:rPr>
              <a:t>Le ou les instruments de mesure installés sur le processus permettent de recueillir des informations sur certaines des grandeurs d’état et, parfois, sur certaines des grandeurs d’entrées. Seule la partie </a:t>
            </a:r>
            <a:r>
              <a:rPr lang="fr-CH" altLang="fr-FR" b="1" dirty="0">
                <a:solidFill>
                  <a:srgbClr val="FF0000"/>
                </a:solidFill>
                <a:latin typeface="Times" panose="02020603050405020304" pitchFamily="18" charset="0"/>
                <a:cs typeface="Times" panose="02020603050405020304" pitchFamily="18" charset="0"/>
              </a:rPr>
              <a:t>observable</a:t>
            </a:r>
            <a:r>
              <a:rPr lang="fr-CH" altLang="fr-FR" dirty="0">
                <a:latin typeface="Times" panose="02020603050405020304" pitchFamily="18" charset="0"/>
                <a:cs typeface="Times" panose="02020603050405020304" pitchFamily="18" charset="0"/>
              </a:rPr>
              <a:t> du processus influence directement ou indirectement le ou les capteurs </a:t>
            </a:r>
          </a:p>
          <a:p>
            <a:pPr>
              <a:buFont typeface="Wingdings" panose="05000000000000000000" pitchFamily="2" charset="2"/>
              <a:buChar char="Ø"/>
            </a:pPr>
            <a:r>
              <a:rPr lang="fr-CH" altLang="fr-FR" dirty="0">
                <a:latin typeface="Times" panose="02020603050405020304" pitchFamily="18" charset="0"/>
                <a:cs typeface="Times" panose="02020603050405020304" pitchFamily="18" charset="0"/>
              </a:rPr>
              <a:t>Il se peut qu’une partie des grandeurs d’état n’ait aucun effet sur les instruments de mesure. Dans ce cas on dit de ces grandeurs d’états qu’elles ne sont pas observables.</a:t>
            </a: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8AB5050C-694A-175B-728F-7D44DF5122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Espace réservé du numéro de diapositive 5">
            <a:extLst>
              <a:ext uri="{FF2B5EF4-FFF2-40B4-BE49-F238E27FC236}">
                <a16:creationId xmlns:a16="http://schemas.microsoft.com/office/drawing/2014/main" id="{B41C6C57-8DE3-52A9-E864-09DD6E1F243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9F7C97AC-9774-4D8D-8086-697E53EB5C99}" type="slidenum">
              <a:rPr lang="fr-FR" altLang="fr-FR" sz="1200"/>
              <a:pPr>
                <a:spcBef>
                  <a:spcPct val="0"/>
                </a:spcBef>
                <a:buClrTx/>
                <a:buFontTx/>
                <a:buNone/>
              </a:pPr>
              <a:t>19</a:t>
            </a:fld>
            <a:endParaRPr lang="fr-FR" altLang="fr-FR" sz="1200"/>
          </a:p>
        </p:txBody>
      </p:sp>
      <p:sp>
        <p:nvSpPr>
          <p:cNvPr id="71683" name="Rectangle 2">
            <a:extLst>
              <a:ext uri="{FF2B5EF4-FFF2-40B4-BE49-F238E27FC236}">
                <a16:creationId xmlns:a16="http://schemas.microsoft.com/office/drawing/2014/main" id="{7EB87F5A-D9E6-2FAE-2287-2E34B897C43E}"/>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Exemple 7 : Processus partiellement observable</a:t>
            </a:r>
            <a:endParaRPr lang="fr-FR" altLang="fr-FR" sz="3200" b="1" dirty="0">
              <a:latin typeface="Times" panose="02020603050405020304" pitchFamily="18" charset="0"/>
              <a:cs typeface="Times" panose="02020603050405020304" pitchFamily="18" charset="0"/>
            </a:endParaRPr>
          </a:p>
        </p:txBody>
      </p:sp>
      <p:sp>
        <p:nvSpPr>
          <p:cNvPr id="71684" name="Rectangle 3">
            <a:extLst>
              <a:ext uri="{FF2B5EF4-FFF2-40B4-BE49-F238E27FC236}">
                <a16:creationId xmlns:a16="http://schemas.microsoft.com/office/drawing/2014/main" id="{177EF487-5717-77D7-940D-BE9F39684E18}"/>
              </a:ext>
            </a:extLst>
          </p:cNvPr>
          <p:cNvSpPr>
            <a:spLocks noGrp="1" noChangeArrowheads="1"/>
          </p:cNvSpPr>
          <p:nvPr>
            <p:ph type="body" idx="1"/>
          </p:nvPr>
        </p:nvSpPr>
        <p:spPr>
          <a:xfrm>
            <a:off x="801156" y="5287264"/>
            <a:ext cx="10699226" cy="1585912"/>
          </a:xfrm>
        </p:spPr>
        <p:txBody>
          <a:bodyPr>
            <a:normAutofit/>
          </a:bodyPr>
          <a:lstStyle/>
          <a:p>
            <a:pPr>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En général on dispose seulement de quelques grandeurs de sorties pour mesurer la partie observable du processus. Il faut en général les envoyer vers un filtre pour reconstituer les variables d’état observables. Ce filtre est appelé </a:t>
            </a:r>
            <a:r>
              <a:rPr lang="fr-CH" altLang="fr-FR" sz="2000" b="1" dirty="0">
                <a:solidFill>
                  <a:srgbClr val="FF0000"/>
                </a:solidFill>
                <a:latin typeface="Times" panose="02020603050405020304" pitchFamily="18" charset="0"/>
                <a:cs typeface="Times" panose="02020603050405020304" pitchFamily="18" charset="0"/>
              </a:rPr>
              <a:t>observateur d’état</a:t>
            </a:r>
            <a:r>
              <a:rPr lang="fr-CH" altLang="fr-FR" sz="2000" dirty="0">
                <a:latin typeface="Times" panose="02020603050405020304" pitchFamily="18" charset="0"/>
                <a:cs typeface="Times" panose="02020603050405020304" pitchFamily="18" charset="0"/>
              </a:rPr>
              <a:t>.</a:t>
            </a:r>
            <a:endParaRPr lang="fr-FR" altLang="fr-FR" sz="2000" dirty="0">
              <a:latin typeface="Times" panose="02020603050405020304" pitchFamily="18" charset="0"/>
              <a:cs typeface="Times" panose="02020603050405020304" pitchFamily="18" charset="0"/>
            </a:endParaRPr>
          </a:p>
        </p:txBody>
      </p:sp>
      <p:sp>
        <p:nvSpPr>
          <p:cNvPr id="71685" name="Rectangle 7">
            <a:extLst>
              <a:ext uri="{FF2B5EF4-FFF2-40B4-BE49-F238E27FC236}">
                <a16:creationId xmlns:a16="http://schemas.microsoft.com/office/drawing/2014/main" id="{3F20CCE5-F4E2-05CB-7405-AF522788AA1B}"/>
              </a:ext>
            </a:extLst>
          </p:cNvPr>
          <p:cNvSpPr>
            <a:spLocks noChangeArrowheads="1"/>
          </p:cNvSpPr>
          <p:nvPr/>
        </p:nvSpPr>
        <p:spPr bwMode="auto">
          <a:xfrm>
            <a:off x="5711826" y="1581150"/>
            <a:ext cx="2462213" cy="306070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71686" name="Object 8">
            <a:extLst>
              <a:ext uri="{FF2B5EF4-FFF2-40B4-BE49-F238E27FC236}">
                <a16:creationId xmlns:a16="http://schemas.microsoft.com/office/drawing/2014/main" id="{3146ED16-9243-01B5-61CB-E4C581482041}"/>
              </a:ext>
            </a:extLst>
          </p:cNvPr>
          <p:cNvGraphicFramePr>
            <a:graphicFrameLocks noChangeAspect="1"/>
          </p:cNvGraphicFramePr>
          <p:nvPr/>
        </p:nvGraphicFramePr>
        <p:xfrm>
          <a:off x="4600575" y="2911475"/>
          <a:ext cx="579438" cy="865188"/>
        </p:xfrm>
        <a:graphic>
          <a:graphicData uri="http://schemas.openxmlformats.org/presentationml/2006/ole">
            <mc:AlternateContent xmlns:mc="http://schemas.openxmlformats.org/markup-compatibility/2006">
              <mc:Choice xmlns:v="urn:schemas-microsoft-com:vml" Requires="v">
                <p:oleObj name="Equation" r:id="rId2" imgW="177569" imgH="266353" progId="Equation.3">
                  <p:embed/>
                </p:oleObj>
              </mc:Choice>
              <mc:Fallback>
                <p:oleObj name="Equation" r:id="rId2" imgW="177569" imgH="266353" progId="Equation.3">
                  <p:embed/>
                  <p:pic>
                    <p:nvPicPr>
                      <p:cNvPr id="71686" name="Object 8">
                        <a:extLst>
                          <a:ext uri="{FF2B5EF4-FFF2-40B4-BE49-F238E27FC236}">
                            <a16:creationId xmlns:a16="http://schemas.microsoft.com/office/drawing/2014/main" id="{3146ED16-9243-01B5-61CB-E4C5814820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0575" y="2911475"/>
                        <a:ext cx="579438" cy="8651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687" name="Oval 9">
            <a:extLst>
              <a:ext uri="{FF2B5EF4-FFF2-40B4-BE49-F238E27FC236}">
                <a16:creationId xmlns:a16="http://schemas.microsoft.com/office/drawing/2014/main" id="{95558848-55DF-2536-19B4-C2321B233F04}"/>
              </a:ext>
            </a:extLst>
          </p:cNvPr>
          <p:cNvSpPr>
            <a:spLocks noChangeArrowheads="1"/>
          </p:cNvSpPr>
          <p:nvPr/>
        </p:nvSpPr>
        <p:spPr bwMode="auto">
          <a:xfrm>
            <a:off x="5842000" y="3044825"/>
            <a:ext cx="598488" cy="59848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71688" name="Object 10">
            <a:extLst>
              <a:ext uri="{FF2B5EF4-FFF2-40B4-BE49-F238E27FC236}">
                <a16:creationId xmlns:a16="http://schemas.microsoft.com/office/drawing/2014/main" id="{6E04BA03-B5D7-C35B-106A-DA1A27344BC2}"/>
              </a:ext>
            </a:extLst>
          </p:cNvPr>
          <p:cNvGraphicFramePr>
            <a:graphicFrameLocks noChangeAspect="1"/>
          </p:cNvGraphicFramePr>
          <p:nvPr/>
        </p:nvGraphicFramePr>
        <p:xfrm>
          <a:off x="4600576" y="3910013"/>
          <a:ext cx="588963" cy="665162"/>
        </p:xfrm>
        <a:graphic>
          <a:graphicData uri="http://schemas.openxmlformats.org/presentationml/2006/ole">
            <mc:AlternateContent xmlns:mc="http://schemas.openxmlformats.org/markup-compatibility/2006">
              <mc:Choice xmlns:v="urn:schemas-microsoft-com:vml" Requires="v">
                <p:oleObj name="Equation" r:id="rId4" imgW="139639" imgH="190417" progId="Equation.3">
                  <p:embed/>
                </p:oleObj>
              </mc:Choice>
              <mc:Fallback>
                <p:oleObj name="Equation" r:id="rId4" imgW="139639" imgH="190417" progId="Equation.3">
                  <p:embed/>
                  <p:pic>
                    <p:nvPicPr>
                      <p:cNvPr id="71688" name="Object 10">
                        <a:extLst>
                          <a:ext uri="{FF2B5EF4-FFF2-40B4-BE49-F238E27FC236}">
                            <a16:creationId xmlns:a16="http://schemas.microsoft.com/office/drawing/2014/main" id="{6E04BA03-B5D7-C35B-106A-DA1A27344B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0576" y="3910013"/>
                        <a:ext cx="588963" cy="6651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689" name="Object 11">
            <a:extLst>
              <a:ext uri="{FF2B5EF4-FFF2-40B4-BE49-F238E27FC236}">
                <a16:creationId xmlns:a16="http://schemas.microsoft.com/office/drawing/2014/main" id="{F57D3A65-2369-5FD1-AC15-76CF103B423F}"/>
              </a:ext>
            </a:extLst>
          </p:cNvPr>
          <p:cNvGraphicFramePr>
            <a:graphicFrameLocks noChangeAspect="1"/>
          </p:cNvGraphicFramePr>
          <p:nvPr/>
        </p:nvGraphicFramePr>
        <p:xfrm>
          <a:off x="7092951" y="3910013"/>
          <a:ext cx="549275" cy="665162"/>
        </p:xfrm>
        <a:graphic>
          <a:graphicData uri="http://schemas.openxmlformats.org/presentationml/2006/ole">
            <mc:AlternateContent xmlns:mc="http://schemas.openxmlformats.org/markup-compatibility/2006">
              <mc:Choice xmlns:v="urn:schemas-microsoft-com:vml" Requires="v">
                <p:oleObj name="Equation" r:id="rId6" imgW="164957" imgH="190335" progId="Equation.3">
                  <p:embed/>
                </p:oleObj>
              </mc:Choice>
              <mc:Fallback>
                <p:oleObj name="Equation" r:id="rId6" imgW="164957" imgH="190335" progId="Equation.3">
                  <p:embed/>
                  <p:pic>
                    <p:nvPicPr>
                      <p:cNvPr id="71689" name="Object 11">
                        <a:extLst>
                          <a:ext uri="{FF2B5EF4-FFF2-40B4-BE49-F238E27FC236}">
                            <a16:creationId xmlns:a16="http://schemas.microsoft.com/office/drawing/2014/main" id="{F57D3A65-2369-5FD1-AC15-76CF103B423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92951" y="3910013"/>
                        <a:ext cx="549275" cy="6651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690" name="Object 12">
            <a:extLst>
              <a:ext uri="{FF2B5EF4-FFF2-40B4-BE49-F238E27FC236}">
                <a16:creationId xmlns:a16="http://schemas.microsoft.com/office/drawing/2014/main" id="{D15E24F9-2623-700D-5295-E8CB86277974}"/>
              </a:ext>
            </a:extLst>
          </p:cNvPr>
          <p:cNvGraphicFramePr>
            <a:graphicFrameLocks noChangeAspect="1"/>
          </p:cNvGraphicFramePr>
          <p:nvPr/>
        </p:nvGraphicFramePr>
        <p:xfrm>
          <a:off x="2719388" y="1447800"/>
          <a:ext cx="328612" cy="444500"/>
        </p:xfrm>
        <a:graphic>
          <a:graphicData uri="http://schemas.openxmlformats.org/presentationml/2006/ole">
            <mc:AlternateContent xmlns:mc="http://schemas.openxmlformats.org/markup-compatibility/2006">
              <mc:Choice xmlns:v="urn:schemas-microsoft-com:vml" Requires="v">
                <p:oleObj name="Equation" r:id="rId8" imgW="114102" imgH="126780" progId="Equation.3">
                  <p:embed/>
                </p:oleObj>
              </mc:Choice>
              <mc:Fallback>
                <p:oleObj name="Equation" r:id="rId8" imgW="114102" imgH="126780" progId="Equation.3">
                  <p:embed/>
                  <p:pic>
                    <p:nvPicPr>
                      <p:cNvPr id="71690" name="Object 12">
                        <a:extLst>
                          <a:ext uri="{FF2B5EF4-FFF2-40B4-BE49-F238E27FC236}">
                            <a16:creationId xmlns:a16="http://schemas.microsoft.com/office/drawing/2014/main" id="{D15E24F9-2623-700D-5295-E8CB8627797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19388" y="1447800"/>
                        <a:ext cx="328612"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691" name="Object 13">
            <a:extLst>
              <a:ext uri="{FF2B5EF4-FFF2-40B4-BE49-F238E27FC236}">
                <a16:creationId xmlns:a16="http://schemas.microsoft.com/office/drawing/2014/main" id="{7C6DB558-E7B1-5596-8B0C-B45CB916B3AD}"/>
              </a:ext>
            </a:extLst>
          </p:cNvPr>
          <p:cNvGraphicFramePr>
            <a:graphicFrameLocks noChangeAspect="1"/>
          </p:cNvGraphicFramePr>
          <p:nvPr/>
        </p:nvGraphicFramePr>
        <p:xfrm>
          <a:off x="7708901" y="2711450"/>
          <a:ext cx="531813" cy="668338"/>
        </p:xfrm>
        <a:graphic>
          <a:graphicData uri="http://schemas.openxmlformats.org/presentationml/2006/ole">
            <mc:AlternateContent xmlns:mc="http://schemas.openxmlformats.org/markup-compatibility/2006">
              <mc:Choice xmlns:v="urn:schemas-microsoft-com:vml" Requires="v">
                <p:oleObj name="Equation" r:id="rId10" imgW="164957" imgH="190335" progId="Equation.3">
                  <p:embed/>
                </p:oleObj>
              </mc:Choice>
              <mc:Fallback>
                <p:oleObj name="Equation" r:id="rId10" imgW="164957" imgH="190335" progId="Equation.3">
                  <p:embed/>
                  <p:pic>
                    <p:nvPicPr>
                      <p:cNvPr id="71691" name="Object 13">
                        <a:extLst>
                          <a:ext uri="{FF2B5EF4-FFF2-40B4-BE49-F238E27FC236}">
                            <a16:creationId xmlns:a16="http://schemas.microsoft.com/office/drawing/2014/main" id="{7C6DB558-E7B1-5596-8B0C-B45CB916B3A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708901" y="2711450"/>
                        <a:ext cx="531813" cy="668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692" name="Object 14">
            <a:extLst>
              <a:ext uri="{FF2B5EF4-FFF2-40B4-BE49-F238E27FC236}">
                <a16:creationId xmlns:a16="http://schemas.microsoft.com/office/drawing/2014/main" id="{5BDAD503-8EC1-CF4F-5710-C628768663F7}"/>
              </a:ext>
            </a:extLst>
          </p:cNvPr>
          <p:cNvGraphicFramePr>
            <a:graphicFrameLocks noChangeAspect="1"/>
          </p:cNvGraphicFramePr>
          <p:nvPr/>
        </p:nvGraphicFramePr>
        <p:xfrm>
          <a:off x="7042150" y="2911476"/>
          <a:ext cx="579438" cy="866775"/>
        </p:xfrm>
        <a:graphic>
          <a:graphicData uri="http://schemas.openxmlformats.org/presentationml/2006/ole">
            <mc:AlternateContent xmlns:mc="http://schemas.openxmlformats.org/markup-compatibility/2006">
              <mc:Choice xmlns:v="urn:schemas-microsoft-com:vml" Requires="v">
                <p:oleObj name="Equation" r:id="rId12" imgW="177569" imgH="266353" progId="Equation.3">
                  <p:embed/>
                </p:oleObj>
              </mc:Choice>
              <mc:Fallback>
                <p:oleObj name="Equation" r:id="rId12" imgW="177569" imgH="266353" progId="Equation.3">
                  <p:embed/>
                  <p:pic>
                    <p:nvPicPr>
                      <p:cNvPr id="71692" name="Object 14">
                        <a:extLst>
                          <a:ext uri="{FF2B5EF4-FFF2-40B4-BE49-F238E27FC236}">
                            <a16:creationId xmlns:a16="http://schemas.microsoft.com/office/drawing/2014/main" id="{5BDAD503-8EC1-CF4F-5710-C628768663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2150" y="2911476"/>
                        <a:ext cx="579438" cy="8667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71693" name="AutoShape 15">
            <a:extLst>
              <a:ext uri="{FF2B5EF4-FFF2-40B4-BE49-F238E27FC236}">
                <a16:creationId xmlns:a16="http://schemas.microsoft.com/office/drawing/2014/main" id="{B182FBC5-569F-9FE5-19AF-A4B76AFB941D}"/>
              </a:ext>
            </a:extLst>
          </p:cNvPr>
          <p:cNvCxnSpPr>
            <a:cxnSpLocks noChangeShapeType="1"/>
            <a:endCxn id="71715" idx="4"/>
          </p:cNvCxnSpPr>
          <p:nvPr/>
        </p:nvCxnSpPr>
        <p:spPr bwMode="auto">
          <a:xfrm rot="10800000">
            <a:off x="3684589" y="3649664"/>
            <a:ext cx="915987" cy="59372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694" name="AutoShape 16">
            <a:extLst>
              <a:ext uri="{FF2B5EF4-FFF2-40B4-BE49-F238E27FC236}">
                <a16:creationId xmlns:a16="http://schemas.microsoft.com/office/drawing/2014/main" id="{E03AFB9D-A730-574E-81A2-936757B9A659}"/>
              </a:ext>
            </a:extLst>
          </p:cNvPr>
          <p:cNvCxnSpPr>
            <a:cxnSpLocks noChangeShapeType="1"/>
            <a:endCxn id="71687" idx="2"/>
          </p:cNvCxnSpPr>
          <p:nvPr/>
        </p:nvCxnSpPr>
        <p:spPr bwMode="auto">
          <a:xfrm>
            <a:off x="5180014" y="3343275"/>
            <a:ext cx="66198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695" name="AutoShape 17">
            <a:extLst>
              <a:ext uri="{FF2B5EF4-FFF2-40B4-BE49-F238E27FC236}">
                <a16:creationId xmlns:a16="http://schemas.microsoft.com/office/drawing/2014/main" id="{1AEBFAF4-552F-7098-CEF4-08E75D0EAFD4}"/>
              </a:ext>
            </a:extLst>
          </p:cNvPr>
          <p:cNvCxnSpPr>
            <a:cxnSpLocks noChangeShapeType="1"/>
          </p:cNvCxnSpPr>
          <p:nvPr/>
        </p:nvCxnSpPr>
        <p:spPr bwMode="auto">
          <a:xfrm>
            <a:off x="5180014" y="3343276"/>
            <a:ext cx="9525" cy="900113"/>
          </a:xfrm>
          <a:prstGeom prst="bentConnector3">
            <a:avLst>
              <a:gd name="adj1" fmla="val 2483333"/>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696" name="AutoShape 18">
            <a:extLst>
              <a:ext uri="{FF2B5EF4-FFF2-40B4-BE49-F238E27FC236}">
                <a16:creationId xmlns:a16="http://schemas.microsoft.com/office/drawing/2014/main" id="{762267B2-0D37-CFC5-CD14-36F6C213E987}"/>
              </a:ext>
            </a:extLst>
          </p:cNvPr>
          <p:cNvCxnSpPr>
            <a:cxnSpLocks noChangeShapeType="1"/>
            <a:stCxn id="71687" idx="6"/>
          </p:cNvCxnSpPr>
          <p:nvPr/>
        </p:nvCxnSpPr>
        <p:spPr bwMode="auto">
          <a:xfrm>
            <a:off x="6440488" y="3343275"/>
            <a:ext cx="601662" cy="1588"/>
          </a:xfrm>
          <a:prstGeom prst="bentConnector3">
            <a:avLst>
              <a:gd name="adj1" fmla="val 4988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697" name="AutoShape 19">
            <a:extLst>
              <a:ext uri="{FF2B5EF4-FFF2-40B4-BE49-F238E27FC236}">
                <a16:creationId xmlns:a16="http://schemas.microsoft.com/office/drawing/2014/main" id="{52098205-EB74-1EAA-6091-145281DE0BA3}"/>
              </a:ext>
            </a:extLst>
          </p:cNvPr>
          <p:cNvCxnSpPr>
            <a:cxnSpLocks noChangeShapeType="1"/>
          </p:cNvCxnSpPr>
          <p:nvPr/>
        </p:nvCxnSpPr>
        <p:spPr bwMode="auto">
          <a:xfrm>
            <a:off x="7621589" y="3344864"/>
            <a:ext cx="20637" cy="898525"/>
          </a:xfrm>
          <a:prstGeom prst="bentConnector3">
            <a:avLst>
              <a:gd name="adj1" fmla="val 1121431"/>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698" name="AutoShape 20">
            <a:extLst>
              <a:ext uri="{FF2B5EF4-FFF2-40B4-BE49-F238E27FC236}">
                <a16:creationId xmlns:a16="http://schemas.microsoft.com/office/drawing/2014/main" id="{60D4B8BE-4936-2132-61E9-BFFED9984056}"/>
              </a:ext>
            </a:extLst>
          </p:cNvPr>
          <p:cNvCxnSpPr>
            <a:cxnSpLocks noChangeShapeType="1"/>
            <a:endCxn id="71687" idx="4"/>
          </p:cNvCxnSpPr>
          <p:nvPr/>
        </p:nvCxnSpPr>
        <p:spPr bwMode="auto">
          <a:xfrm rot="10800000">
            <a:off x="6140450" y="3643314"/>
            <a:ext cx="952500" cy="60007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71699" name="Object 21">
            <a:extLst>
              <a:ext uri="{FF2B5EF4-FFF2-40B4-BE49-F238E27FC236}">
                <a16:creationId xmlns:a16="http://schemas.microsoft.com/office/drawing/2014/main" id="{E1AF64B0-9D12-8200-D327-E686A617F2EF}"/>
              </a:ext>
            </a:extLst>
          </p:cNvPr>
          <p:cNvGraphicFramePr>
            <a:graphicFrameLocks noChangeAspect="1"/>
          </p:cNvGraphicFramePr>
          <p:nvPr/>
        </p:nvGraphicFramePr>
        <p:xfrm>
          <a:off x="5829300" y="1979613"/>
          <a:ext cx="642938" cy="666750"/>
        </p:xfrm>
        <a:graphic>
          <a:graphicData uri="http://schemas.openxmlformats.org/presentationml/2006/ole">
            <mc:AlternateContent xmlns:mc="http://schemas.openxmlformats.org/markup-compatibility/2006">
              <mc:Choice xmlns:v="urn:schemas-microsoft-com:vml" Requires="v">
                <p:oleObj name="Equation" r:id="rId13" imgW="152334" imgH="190417" progId="Equation.3">
                  <p:embed/>
                </p:oleObj>
              </mc:Choice>
              <mc:Fallback>
                <p:oleObj name="Equation" r:id="rId13" imgW="152334" imgH="190417" progId="Equation.3">
                  <p:embed/>
                  <p:pic>
                    <p:nvPicPr>
                      <p:cNvPr id="71699" name="Object 21">
                        <a:extLst>
                          <a:ext uri="{FF2B5EF4-FFF2-40B4-BE49-F238E27FC236}">
                            <a16:creationId xmlns:a16="http://schemas.microsoft.com/office/drawing/2014/main" id="{E1AF64B0-9D12-8200-D327-E686A617F2EF}"/>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29300" y="1979613"/>
                        <a:ext cx="642938" cy="666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71700" name="AutoShape 22">
            <a:extLst>
              <a:ext uri="{FF2B5EF4-FFF2-40B4-BE49-F238E27FC236}">
                <a16:creationId xmlns:a16="http://schemas.microsoft.com/office/drawing/2014/main" id="{5E645D50-4CB1-E38B-A87E-E5B14B4F40BD}"/>
              </a:ext>
            </a:extLst>
          </p:cNvPr>
          <p:cNvCxnSpPr>
            <a:cxnSpLocks noChangeShapeType="1"/>
          </p:cNvCxnSpPr>
          <p:nvPr/>
        </p:nvCxnSpPr>
        <p:spPr bwMode="auto">
          <a:xfrm>
            <a:off x="3048001" y="1670051"/>
            <a:ext cx="3103563" cy="309563"/>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701" name="AutoShape 23">
            <a:extLst>
              <a:ext uri="{FF2B5EF4-FFF2-40B4-BE49-F238E27FC236}">
                <a16:creationId xmlns:a16="http://schemas.microsoft.com/office/drawing/2014/main" id="{26EA4CA2-EB7D-6B56-F959-A62AFE172EC0}"/>
              </a:ext>
            </a:extLst>
          </p:cNvPr>
          <p:cNvCxnSpPr>
            <a:cxnSpLocks noChangeShapeType="1"/>
            <a:endCxn id="71687" idx="0"/>
          </p:cNvCxnSpPr>
          <p:nvPr/>
        </p:nvCxnSpPr>
        <p:spPr bwMode="auto">
          <a:xfrm rot="5400000">
            <a:off x="5946776" y="2840038"/>
            <a:ext cx="398462" cy="11113"/>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71702" name="Object 24">
            <a:extLst>
              <a:ext uri="{FF2B5EF4-FFF2-40B4-BE49-F238E27FC236}">
                <a16:creationId xmlns:a16="http://schemas.microsoft.com/office/drawing/2014/main" id="{969D6B08-F9DA-75F7-0BF9-EE1C65AC08D2}"/>
              </a:ext>
            </a:extLst>
          </p:cNvPr>
          <p:cNvGraphicFramePr>
            <a:graphicFrameLocks noChangeAspect="1"/>
          </p:cNvGraphicFramePr>
          <p:nvPr/>
        </p:nvGraphicFramePr>
        <p:xfrm>
          <a:off x="6318250" y="2646363"/>
          <a:ext cx="571500" cy="666750"/>
        </p:xfrm>
        <a:graphic>
          <a:graphicData uri="http://schemas.openxmlformats.org/presentationml/2006/ole">
            <mc:AlternateContent xmlns:mc="http://schemas.openxmlformats.org/markup-compatibility/2006">
              <mc:Choice xmlns:v="urn:schemas-microsoft-com:vml" Requires="v">
                <p:oleObj name="Equation" r:id="rId15" imgW="164957" imgH="190335" progId="Equation.3">
                  <p:embed/>
                </p:oleObj>
              </mc:Choice>
              <mc:Fallback>
                <p:oleObj name="Equation" r:id="rId15" imgW="164957" imgH="190335" progId="Equation.3">
                  <p:embed/>
                  <p:pic>
                    <p:nvPicPr>
                      <p:cNvPr id="71702" name="Object 24">
                        <a:extLst>
                          <a:ext uri="{FF2B5EF4-FFF2-40B4-BE49-F238E27FC236}">
                            <a16:creationId xmlns:a16="http://schemas.microsoft.com/office/drawing/2014/main" id="{969D6B08-F9DA-75F7-0BF9-EE1C65AC08D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18250" y="2646363"/>
                        <a:ext cx="571500" cy="666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03" name="Object 25">
            <a:extLst>
              <a:ext uri="{FF2B5EF4-FFF2-40B4-BE49-F238E27FC236}">
                <a16:creationId xmlns:a16="http://schemas.microsoft.com/office/drawing/2014/main" id="{7215626C-B613-9BF1-F092-ED2C6D619C91}"/>
              </a:ext>
            </a:extLst>
          </p:cNvPr>
          <p:cNvGraphicFramePr>
            <a:graphicFrameLocks noChangeAspect="1"/>
          </p:cNvGraphicFramePr>
          <p:nvPr/>
        </p:nvGraphicFramePr>
        <p:xfrm>
          <a:off x="3963988" y="2646363"/>
          <a:ext cx="550862" cy="666750"/>
        </p:xfrm>
        <a:graphic>
          <a:graphicData uri="http://schemas.openxmlformats.org/presentationml/2006/ole">
            <mc:AlternateContent xmlns:mc="http://schemas.openxmlformats.org/markup-compatibility/2006">
              <mc:Choice xmlns:v="urn:schemas-microsoft-com:vml" Requires="v">
                <p:oleObj name="Equation" r:id="rId17" imgW="139639" imgH="190417" progId="Equation.3">
                  <p:embed/>
                </p:oleObj>
              </mc:Choice>
              <mc:Fallback>
                <p:oleObj name="Equation" r:id="rId17" imgW="139639" imgH="190417" progId="Equation.3">
                  <p:embed/>
                  <p:pic>
                    <p:nvPicPr>
                      <p:cNvPr id="71703" name="Object 25">
                        <a:extLst>
                          <a:ext uri="{FF2B5EF4-FFF2-40B4-BE49-F238E27FC236}">
                            <a16:creationId xmlns:a16="http://schemas.microsoft.com/office/drawing/2014/main" id="{7215626C-B613-9BF1-F092-ED2C6D619C91}"/>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963988" y="2646363"/>
                        <a:ext cx="550862" cy="666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04" name="Object 26">
            <a:extLst>
              <a:ext uri="{FF2B5EF4-FFF2-40B4-BE49-F238E27FC236}">
                <a16:creationId xmlns:a16="http://schemas.microsoft.com/office/drawing/2014/main" id="{F4C90D61-6026-CB45-9C33-EDD17F2A1642}"/>
              </a:ext>
            </a:extLst>
          </p:cNvPr>
          <p:cNvGraphicFramePr>
            <a:graphicFrameLocks noChangeAspect="1"/>
          </p:cNvGraphicFramePr>
          <p:nvPr/>
        </p:nvGraphicFramePr>
        <p:xfrm>
          <a:off x="5143500" y="2711450"/>
          <a:ext cx="503238" cy="668338"/>
        </p:xfrm>
        <a:graphic>
          <a:graphicData uri="http://schemas.openxmlformats.org/presentationml/2006/ole">
            <mc:AlternateContent xmlns:mc="http://schemas.openxmlformats.org/markup-compatibility/2006">
              <mc:Choice xmlns:v="urn:schemas-microsoft-com:vml" Requires="v">
                <p:oleObj name="Equation" r:id="rId19" imgW="139639" imgH="190417" progId="Equation.3">
                  <p:embed/>
                </p:oleObj>
              </mc:Choice>
              <mc:Fallback>
                <p:oleObj name="Equation" r:id="rId19" imgW="139639" imgH="190417" progId="Equation.3">
                  <p:embed/>
                  <p:pic>
                    <p:nvPicPr>
                      <p:cNvPr id="71704" name="Object 26">
                        <a:extLst>
                          <a:ext uri="{FF2B5EF4-FFF2-40B4-BE49-F238E27FC236}">
                            <a16:creationId xmlns:a16="http://schemas.microsoft.com/office/drawing/2014/main" id="{F4C90D61-6026-CB45-9C33-EDD17F2A1642}"/>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143500" y="2711450"/>
                        <a:ext cx="503238" cy="668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05" name="Object 27">
            <a:extLst>
              <a:ext uri="{FF2B5EF4-FFF2-40B4-BE49-F238E27FC236}">
                <a16:creationId xmlns:a16="http://schemas.microsoft.com/office/drawing/2014/main" id="{17C0093D-6510-6111-67EE-FC24951CAA43}"/>
              </a:ext>
            </a:extLst>
          </p:cNvPr>
          <p:cNvGraphicFramePr>
            <a:graphicFrameLocks noChangeAspect="1"/>
          </p:cNvGraphicFramePr>
          <p:nvPr/>
        </p:nvGraphicFramePr>
        <p:xfrm>
          <a:off x="8372475" y="4546601"/>
          <a:ext cx="427038" cy="442913"/>
        </p:xfrm>
        <a:graphic>
          <a:graphicData uri="http://schemas.openxmlformats.org/presentationml/2006/ole">
            <mc:AlternateContent xmlns:mc="http://schemas.openxmlformats.org/markup-compatibility/2006">
              <mc:Choice xmlns:v="urn:schemas-microsoft-com:vml" Requires="v">
                <p:oleObj name="Equation" r:id="rId21" imgW="101424" imgH="126780" progId="Equation.3">
                  <p:embed/>
                </p:oleObj>
              </mc:Choice>
              <mc:Fallback>
                <p:oleObj name="Equation" r:id="rId21" imgW="101424" imgH="126780" progId="Equation.3">
                  <p:embed/>
                  <p:pic>
                    <p:nvPicPr>
                      <p:cNvPr id="71705" name="Object 27">
                        <a:extLst>
                          <a:ext uri="{FF2B5EF4-FFF2-40B4-BE49-F238E27FC236}">
                            <a16:creationId xmlns:a16="http://schemas.microsoft.com/office/drawing/2014/main" id="{17C0093D-6510-6111-67EE-FC24951CAA43}"/>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8372475" y="4546601"/>
                        <a:ext cx="427038" cy="4429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71706" name="AutoShape 28">
            <a:extLst>
              <a:ext uri="{FF2B5EF4-FFF2-40B4-BE49-F238E27FC236}">
                <a16:creationId xmlns:a16="http://schemas.microsoft.com/office/drawing/2014/main" id="{6DA49A3F-030E-10CE-8503-F42A22F07087}"/>
              </a:ext>
            </a:extLst>
          </p:cNvPr>
          <p:cNvCxnSpPr>
            <a:cxnSpLocks noChangeShapeType="1"/>
            <a:stCxn id="71687" idx="2"/>
          </p:cNvCxnSpPr>
          <p:nvPr/>
        </p:nvCxnSpPr>
        <p:spPr bwMode="auto">
          <a:xfrm rot="10800000" flipH="1" flipV="1">
            <a:off x="5842001" y="3343275"/>
            <a:ext cx="2530475" cy="1423988"/>
          </a:xfrm>
          <a:prstGeom prst="bentConnector3">
            <a:avLst>
              <a:gd name="adj1" fmla="val -8343"/>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707" name="AutoShape 29">
            <a:extLst>
              <a:ext uri="{FF2B5EF4-FFF2-40B4-BE49-F238E27FC236}">
                <a16:creationId xmlns:a16="http://schemas.microsoft.com/office/drawing/2014/main" id="{DED93314-9CEB-7D6A-9E2D-969F7812AF48}"/>
              </a:ext>
            </a:extLst>
          </p:cNvPr>
          <p:cNvCxnSpPr>
            <a:cxnSpLocks noChangeShapeType="1"/>
          </p:cNvCxnSpPr>
          <p:nvPr/>
        </p:nvCxnSpPr>
        <p:spPr bwMode="auto">
          <a:xfrm>
            <a:off x="8799514" y="4767264"/>
            <a:ext cx="479425" cy="7937"/>
          </a:xfrm>
          <a:prstGeom prst="bentConnector3">
            <a:avLst>
              <a:gd name="adj1" fmla="val 49847"/>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71708" name="Object 30">
            <a:extLst>
              <a:ext uri="{FF2B5EF4-FFF2-40B4-BE49-F238E27FC236}">
                <a16:creationId xmlns:a16="http://schemas.microsoft.com/office/drawing/2014/main" id="{A65B8339-6ED0-75D9-91AB-A7B94B26EC0E}"/>
              </a:ext>
            </a:extLst>
          </p:cNvPr>
          <p:cNvGraphicFramePr>
            <a:graphicFrameLocks noChangeAspect="1"/>
          </p:cNvGraphicFramePr>
          <p:nvPr/>
        </p:nvGraphicFramePr>
        <p:xfrm>
          <a:off x="9278938" y="4508500"/>
          <a:ext cx="292100" cy="533400"/>
        </p:xfrm>
        <a:graphic>
          <a:graphicData uri="http://schemas.openxmlformats.org/presentationml/2006/ole">
            <mc:AlternateContent xmlns:mc="http://schemas.openxmlformats.org/markup-compatibility/2006">
              <mc:Choice xmlns:v="urn:schemas-microsoft-com:vml" Requires="v">
                <p:oleObj name="Equation" r:id="rId23" imgW="126835" imgH="152202" progId="Equation.3">
                  <p:embed/>
                </p:oleObj>
              </mc:Choice>
              <mc:Fallback>
                <p:oleObj name="Equation" r:id="rId23" imgW="126835" imgH="152202" progId="Equation.3">
                  <p:embed/>
                  <p:pic>
                    <p:nvPicPr>
                      <p:cNvPr id="71708" name="Object 30">
                        <a:extLst>
                          <a:ext uri="{FF2B5EF4-FFF2-40B4-BE49-F238E27FC236}">
                            <a16:creationId xmlns:a16="http://schemas.microsoft.com/office/drawing/2014/main" id="{A65B8339-6ED0-75D9-91AB-A7B94B26EC0E}"/>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9278938" y="4508500"/>
                        <a:ext cx="292100"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709" name="Text Box 31">
            <a:extLst>
              <a:ext uri="{FF2B5EF4-FFF2-40B4-BE49-F238E27FC236}">
                <a16:creationId xmlns:a16="http://schemas.microsoft.com/office/drawing/2014/main" id="{55FEE251-E060-B9A2-D16A-BC1CB67B27BC}"/>
              </a:ext>
            </a:extLst>
          </p:cNvPr>
          <p:cNvSpPr txBox="1">
            <a:spLocks noChangeArrowheads="1"/>
          </p:cNvSpPr>
          <p:nvPr/>
        </p:nvSpPr>
        <p:spPr bwMode="auto">
          <a:xfrm>
            <a:off x="5646738" y="29718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71710" name="Text Box 32">
            <a:extLst>
              <a:ext uri="{FF2B5EF4-FFF2-40B4-BE49-F238E27FC236}">
                <a16:creationId xmlns:a16="http://schemas.microsoft.com/office/drawing/2014/main" id="{87DA652B-0820-FF24-EFAB-E40C305AB158}"/>
              </a:ext>
            </a:extLst>
          </p:cNvPr>
          <p:cNvSpPr txBox="1">
            <a:spLocks noChangeArrowheads="1"/>
          </p:cNvSpPr>
          <p:nvPr/>
        </p:nvSpPr>
        <p:spPr bwMode="auto">
          <a:xfrm>
            <a:off x="5846763" y="27114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71711" name="Text Box 33">
            <a:extLst>
              <a:ext uri="{FF2B5EF4-FFF2-40B4-BE49-F238E27FC236}">
                <a16:creationId xmlns:a16="http://schemas.microsoft.com/office/drawing/2014/main" id="{2B0EF778-8BCA-3B2D-698F-709A2E07BB53}"/>
              </a:ext>
            </a:extLst>
          </p:cNvPr>
          <p:cNvSpPr txBox="1">
            <a:spLocks noChangeArrowheads="1"/>
          </p:cNvSpPr>
          <p:nvPr/>
        </p:nvSpPr>
        <p:spPr bwMode="auto">
          <a:xfrm>
            <a:off x="6084888" y="35766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71712" name="Text Box 34">
            <a:extLst>
              <a:ext uri="{FF2B5EF4-FFF2-40B4-BE49-F238E27FC236}">
                <a16:creationId xmlns:a16="http://schemas.microsoft.com/office/drawing/2014/main" id="{248A0FC8-3BB2-2EC0-25D4-0172E9AA9E25}"/>
              </a:ext>
            </a:extLst>
          </p:cNvPr>
          <p:cNvSpPr txBox="1">
            <a:spLocks noChangeArrowheads="1"/>
          </p:cNvSpPr>
          <p:nvPr/>
        </p:nvSpPr>
        <p:spPr bwMode="auto">
          <a:xfrm>
            <a:off x="6510338" y="1995488"/>
            <a:ext cx="2195512"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600" dirty="0">
                <a:solidFill>
                  <a:schemeClr val="accent2">
                    <a:lumMod val="75000"/>
                  </a:schemeClr>
                </a:solidFill>
              </a:rPr>
              <a:t>non-</a:t>
            </a:r>
            <a:r>
              <a:rPr lang="fr-CH" altLang="fr-FR" sz="1600" dirty="0" err="1">
                <a:solidFill>
                  <a:schemeClr val="accent2">
                    <a:lumMod val="75000"/>
                  </a:schemeClr>
                </a:solidFill>
              </a:rPr>
              <a:t>obsvervable</a:t>
            </a:r>
            <a:endParaRPr lang="fr-CH" altLang="fr-FR" sz="1600" dirty="0">
              <a:solidFill>
                <a:schemeClr val="accent2">
                  <a:lumMod val="75000"/>
                </a:schemeClr>
              </a:solidFill>
            </a:endParaRPr>
          </a:p>
          <a:p>
            <a:pPr eaLnBrk="1" hangingPunct="1">
              <a:spcBef>
                <a:spcPct val="50000"/>
              </a:spcBef>
              <a:buClrTx/>
              <a:buFontTx/>
              <a:buNone/>
            </a:pPr>
            <a:r>
              <a:rPr lang="de-DE" altLang="fr-FR" sz="1600" dirty="0">
                <a:solidFill>
                  <a:schemeClr val="accent2">
                    <a:lumMod val="75000"/>
                  </a:schemeClr>
                </a:solidFill>
              </a:rPr>
              <a:t>Nicht Beobachtbar</a:t>
            </a:r>
          </a:p>
        </p:txBody>
      </p:sp>
      <p:sp>
        <p:nvSpPr>
          <p:cNvPr id="71713" name="Text Box 35">
            <a:extLst>
              <a:ext uri="{FF2B5EF4-FFF2-40B4-BE49-F238E27FC236}">
                <a16:creationId xmlns:a16="http://schemas.microsoft.com/office/drawing/2014/main" id="{EBB9B309-2E9F-0D58-3B9D-D0CE6325557A}"/>
              </a:ext>
            </a:extLst>
          </p:cNvPr>
          <p:cNvSpPr txBox="1">
            <a:spLocks noChangeArrowheads="1"/>
          </p:cNvSpPr>
          <p:nvPr/>
        </p:nvSpPr>
        <p:spPr bwMode="auto">
          <a:xfrm>
            <a:off x="3357563" y="27114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71714" name="Text Box 36">
            <a:extLst>
              <a:ext uri="{FF2B5EF4-FFF2-40B4-BE49-F238E27FC236}">
                <a16:creationId xmlns:a16="http://schemas.microsoft.com/office/drawing/2014/main" id="{54D71B4D-79C9-8439-392D-459506F9347E}"/>
              </a:ext>
            </a:extLst>
          </p:cNvPr>
          <p:cNvSpPr txBox="1">
            <a:spLocks noChangeArrowheads="1"/>
          </p:cNvSpPr>
          <p:nvPr/>
        </p:nvSpPr>
        <p:spPr bwMode="auto">
          <a:xfrm>
            <a:off x="3624263" y="35845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71715" name="Oval 37">
            <a:extLst>
              <a:ext uri="{FF2B5EF4-FFF2-40B4-BE49-F238E27FC236}">
                <a16:creationId xmlns:a16="http://schemas.microsoft.com/office/drawing/2014/main" id="{772CE8C1-7125-01BA-CBD2-C2957482D193}"/>
              </a:ext>
            </a:extLst>
          </p:cNvPr>
          <p:cNvSpPr>
            <a:spLocks noChangeArrowheads="1"/>
          </p:cNvSpPr>
          <p:nvPr/>
        </p:nvSpPr>
        <p:spPr bwMode="auto">
          <a:xfrm>
            <a:off x="3384550" y="3052763"/>
            <a:ext cx="598488" cy="5969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71716" name="AutoShape 38">
            <a:extLst>
              <a:ext uri="{FF2B5EF4-FFF2-40B4-BE49-F238E27FC236}">
                <a16:creationId xmlns:a16="http://schemas.microsoft.com/office/drawing/2014/main" id="{FC3C4E03-2040-08FE-6116-6DB93102DF7B}"/>
              </a:ext>
            </a:extLst>
          </p:cNvPr>
          <p:cNvCxnSpPr>
            <a:cxnSpLocks noChangeShapeType="1"/>
            <a:stCxn id="71715" idx="6"/>
          </p:cNvCxnSpPr>
          <p:nvPr/>
        </p:nvCxnSpPr>
        <p:spPr bwMode="auto">
          <a:xfrm flipV="1">
            <a:off x="3983039" y="3343275"/>
            <a:ext cx="617537" cy="7938"/>
          </a:xfrm>
          <a:prstGeom prst="bentConnector3">
            <a:avLst>
              <a:gd name="adj1" fmla="val 4988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71717" name="Object 39">
            <a:extLst>
              <a:ext uri="{FF2B5EF4-FFF2-40B4-BE49-F238E27FC236}">
                <a16:creationId xmlns:a16="http://schemas.microsoft.com/office/drawing/2014/main" id="{8D867AE5-A4C7-5255-F747-0E213F59FFCB}"/>
              </a:ext>
            </a:extLst>
          </p:cNvPr>
          <p:cNvGraphicFramePr>
            <a:graphicFrameLocks noChangeAspect="1"/>
          </p:cNvGraphicFramePr>
          <p:nvPr/>
        </p:nvGraphicFramePr>
        <p:xfrm>
          <a:off x="3382963" y="1979613"/>
          <a:ext cx="588962" cy="666750"/>
        </p:xfrm>
        <a:graphic>
          <a:graphicData uri="http://schemas.openxmlformats.org/presentationml/2006/ole">
            <mc:AlternateContent xmlns:mc="http://schemas.openxmlformats.org/markup-compatibility/2006">
              <mc:Choice xmlns:v="urn:schemas-microsoft-com:vml" Requires="v">
                <p:oleObj name="Equation" r:id="rId25" imgW="139639" imgH="190417" progId="Equation.3">
                  <p:embed/>
                </p:oleObj>
              </mc:Choice>
              <mc:Fallback>
                <p:oleObj name="Equation" r:id="rId25" imgW="139639" imgH="190417" progId="Equation.3">
                  <p:embed/>
                  <p:pic>
                    <p:nvPicPr>
                      <p:cNvPr id="71717" name="Object 39">
                        <a:extLst>
                          <a:ext uri="{FF2B5EF4-FFF2-40B4-BE49-F238E27FC236}">
                            <a16:creationId xmlns:a16="http://schemas.microsoft.com/office/drawing/2014/main" id="{8D867AE5-A4C7-5255-F747-0E213F59FFCB}"/>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382963" y="1979613"/>
                        <a:ext cx="588962" cy="666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71718" name="AutoShape 40">
            <a:extLst>
              <a:ext uri="{FF2B5EF4-FFF2-40B4-BE49-F238E27FC236}">
                <a16:creationId xmlns:a16="http://schemas.microsoft.com/office/drawing/2014/main" id="{642865E9-13BC-EAA1-F0E3-AE87181BD088}"/>
              </a:ext>
            </a:extLst>
          </p:cNvPr>
          <p:cNvCxnSpPr>
            <a:cxnSpLocks noChangeShapeType="1"/>
          </p:cNvCxnSpPr>
          <p:nvPr/>
        </p:nvCxnSpPr>
        <p:spPr bwMode="auto">
          <a:xfrm>
            <a:off x="3048000" y="1670051"/>
            <a:ext cx="630238" cy="309563"/>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71719" name="AutoShape 41">
            <a:extLst>
              <a:ext uri="{FF2B5EF4-FFF2-40B4-BE49-F238E27FC236}">
                <a16:creationId xmlns:a16="http://schemas.microsoft.com/office/drawing/2014/main" id="{33E28DB8-CF3E-0EA7-1A57-2C6732E82769}"/>
              </a:ext>
            </a:extLst>
          </p:cNvPr>
          <p:cNvCxnSpPr>
            <a:cxnSpLocks noChangeShapeType="1"/>
            <a:endCxn id="71715" idx="0"/>
          </p:cNvCxnSpPr>
          <p:nvPr/>
        </p:nvCxnSpPr>
        <p:spPr bwMode="auto">
          <a:xfrm rot="16200000" flipH="1">
            <a:off x="3478213" y="2846388"/>
            <a:ext cx="406400" cy="6350"/>
          </a:xfrm>
          <a:prstGeom prst="bentConnector3">
            <a:avLst>
              <a:gd name="adj1" fmla="val 49819"/>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 name="Text Box 34">
            <a:extLst>
              <a:ext uri="{FF2B5EF4-FFF2-40B4-BE49-F238E27FC236}">
                <a16:creationId xmlns:a16="http://schemas.microsoft.com/office/drawing/2014/main" id="{5E299404-AF78-F212-9F95-4D9A731FB260}"/>
              </a:ext>
            </a:extLst>
          </p:cNvPr>
          <p:cNvSpPr txBox="1">
            <a:spLocks noChangeArrowheads="1"/>
          </p:cNvSpPr>
          <p:nvPr/>
        </p:nvSpPr>
        <p:spPr bwMode="auto">
          <a:xfrm>
            <a:off x="9371015" y="3960272"/>
            <a:ext cx="219551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600" dirty="0">
                <a:solidFill>
                  <a:srgbClr val="00B050"/>
                </a:solidFill>
              </a:rPr>
              <a:t>Grandeur mesurée par un capteur</a:t>
            </a:r>
            <a:endParaRPr lang="de-DE" altLang="fr-FR" sz="1600" dirty="0">
              <a:solidFill>
                <a:srgbClr val="00B05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u numéro de diapositive 5">
            <a:extLst>
              <a:ext uri="{FF2B5EF4-FFF2-40B4-BE49-F238E27FC236}">
                <a16:creationId xmlns:a16="http://schemas.microsoft.com/office/drawing/2014/main" id="{3BE3BCEF-A8E0-5489-0174-E96FF9462C1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F50F9F21-8D3B-4E6E-9D5F-38DC20736578}" type="slidenum">
              <a:rPr lang="fr-FR" altLang="fr-FR" sz="1200">
                <a:latin typeface="Times" panose="02020603050405020304" pitchFamily="18" charset="0"/>
                <a:cs typeface="Times" panose="02020603050405020304" pitchFamily="18" charset="0"/>
              </a:rPr>
              <a:pPr>
                <a:spcBef>
                  <a:spcPct val="0"/>
                </a:spcBef>
                <a:buClrTx/>
                <a:buFontTx/>
                <a:buNone/>
              </a:pPr>
              <a:t>2</a:t>
            </a:fld>
            <a:endParaRPr lang="fr-FR" altLang="fr-FR" sz="1200">
              <a:latin typeface="Times" panose="02020603050405020304" pitchFamily="18" charset="0"/>
              <a:cs typeface="Times" panose="02020603050405020304" pitchFamily="18" charset="0"/>
            </a:endParaRPr>
          </a:p>
        </p:txBody>
      </p:sp>
      <p:sp>
        <p:nvSpPr>
          <p:cNvPr id="27651" name="Rectangle 2">
            <a:extLst>
              <a:ext uri="{FF2B5EF4-FFF2-40B4-BE49-F238E27FC236}">
                <a16:creationId xmlns:a16="http://schemas.microsoft.com/office/drawing/2014/main" id="{232EE6ED-0D0C-0EA5-0968-275BED181E91}"/>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Principe du réglage par contre-réaction d’état</a:t>
            </a:r>
            <a:r>
              <a:rPr lang="fr-FR" altLang="fr-FR" sz="3200" b="1" dirty="0">
                <a:latin typeface="Times" panose="02020603050405020304" pitchFamily="18" charset="0"/>
                <a:cs typeface="Times" panose="02020603050405020304" pitchFamily="18" charset="0"/>
              </a:rPr>
              <a:t> </a:t>
            </a:r>
          </a:p>
        </p:txBody>
      </p:sp>
      <p:sp>
        <p:nvSpPr>
          <p:cNvPr id="27653" name="Rectangle 4">
            <a:extLst>
              <a:ext uri="{FF2B5EF4-FFF2-40B4-BE49-F238E27FC236}">
                <a16:creationId xmlns:a16="http://schemas.microsoft.com/office/drawing/2014/main" id="{5B0C4FF8-E191-31F0-B7F6-893C5951C8E8}"/>
              </a:ext>
            </a:extLst>
          </p:cNvPr>
          <p:cNvSpPr>
            <a:spLocks noChangeArrowheads="1"/>
          </p:cNvSpPr>
          <p:nvPr/>
        </p:nvSpPr>
        <p:spPr bwMode="auto">
          <a:xfrm>
            <a:off x="3692084" y="1458783"/>
            <a:ext cx="5905500" cy="2376487"/>
          </a:xfrm>
          <a:prstGeom prst="rect">
            <a:avLst/>
          </a:prstGeom>
          <a:solidFill>
            <a:schemeClr val="bg1"/>
          </a:solidFill>
          <a:ln w="57150">
            <a:solidFill>
              <a:srgbClr val="00B0F0"/>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solidFill>
                <a:srgbClr val="00B0F0"/>
              </a:solidFill>
              <a:latin typeface="Times" panose="02020603050405020304" pitchFamily="18" charset="0"/>
              <a:cs typeface="Times" panose="02020603050405020304" pitchFamily="18" charset="0"/>
            </a:endParaRPr>
          </a:p>
        </p:txBody>
      </p:sp>
      <p:sp>
        <p:nvSpPr>
          <p:cNvPr id="27654" name="Freeform 5">
            <a:extLst>
              <a:ext uri="{FF2B5EF4-FFF2-40B4-BE49-F238E27FC236}">
                <a16:creationId xmlns:a16="http://schemas.microsoft.com/office/drawing/2014/main" id="{7D1F8864-8DAE-5C8B-A8A2-E22B17619873}"/>
              </a:ext>
            </a:extLst>
          </p:cNvPr>
          <p:cNvSpPr>
            <a:spLocks/>
          </p:cNvSpPr>
          <p:nvPr/>
        </p:nvSpPr>
        <p:spPr bwMode="auto">
          <a:xfrm>
            <a:off x="1785496" y="2208083"/>
            <a:ext cx="3130550" cy="2535237"/>
          </a:xfrm>
          <a:custGeom>
            <a:avLst/>
            <a:gdLst>
              <a:gd name="T0" fmla="*/ 0 w 1972"/>
              <a:gd name="T1" fmla="*/ 2147483646 h 1597"/>
              <a:gd name="T2" fmla="*/ 0 w 1972"/>
              <a:gd name="T3" fmla="*/ 2147483646 h 1597"/>
              <a:gd name="T4" fmla="*/ 2147483646 w 1972"/>
              <a:gd name="T5" fmla="*/ 2147483646 h 1597"/>
              <a:gd name="T6" fmla="*/ 2147483646 w 1972"/>
              <a:gd name="T7" fmla="*/ 2147483646 h 1597"/>
              <a:gd name="T8" fmla="*/ 2147483646 w 1972"/>
              <a:gd name="T9" fmla="*/ 2147483646 h 1597"/>
              <a:gd name="T10" fmla="*/ 2147483646 w 1972"/>
              <a:gd name="T11" fmla="*/ 0 h 1597"/>
              <a:gd name="T12" fmla="*/ 0 w 1972"/>
              <a:gd name="T13" fmla="*/ 2147483646 h 1597"/>
              <a:gd name="T14" fmla="*/ 0 60000 65536"/>
              <a:gd name="T15" fmla="*/ 0 60000 65536"/>
              <a:gd name="T16" fmla="*/ 0 60000 65536"/>
              <a:gd name="T17" fmla="*/ 0 60000 65536"/>
              <a:gd name="T18" fmla="*/ 0 60000 65536"/>
              <a:gd name="T19" fmla="*/ 0 60000 65536"/>
              <a:gd name="T20" fmla="*/ 0 60000 65536"/>
              <a:gd name="T21" fmla="*/ 0 w 1972"/>
              <a:gd name="T22" fmla="*/ 0 h 1597"/>
              <a:gd name="T23" fmla="*/ 1972 w 1972"/>
              <a:gd name="T24" fmla="*/ 1597 h 159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72" h="1597">
                <a:moveTo>
                  <a:pt x="0" y="9"/>
                </a:moveTo>
                <a:lnTo>
                  <a:pt x="0" y="1588"/>
                </a:lnTo>
                <a:lnTo>
                  <a:pt x="1972" y="1597"/>
                </a:lnTo>
                <a:lnTo>
                  <a:pt x="1972" y="1108"/>
                </a:lnTo>
                <a:lnTo>
                  <a:pt x="1134" y="1100"/>
                </a:lnTo>
                <a:lnTo>
                  <a:pt x="1134" y="0"/>
                </a:lnTo>
                <a:lnTo>
                  <a:pt x="0" y="9"/>
                </a:lnTo>
                <a:close/>
              </a:path>
            </a:pathLst>
          </a:custGeom>
          <a:solidFill>
            <a:schemeClr val="accent2">
              <a:lumMod val="20000"/>
              <a:lumOff val="80000"/>
            </a:schemeClr>
          </a:solidFill>
          <a:ln w="9525">
            <a:solidFill>
              <a:schemeClr val="tx1"/>
            </a:solidFill>
            <a:round/>
            <a:headEnd/>
            <a:tailEnd/>
          </a:ln>
        </p:spPr>
        <p:txBody>
          <a:bodyPr/>
          <a:lstStyle/>
          <a:p>
            <a:endParaRPr lang="fr-CH">
              <a:latin typeface="Times" panose="02020603050405020304" pitchFamily="18" charset="0"/>
              <a:cs typeface="Times" panose="02020603050405020304" pitchFamily="18" charset="0"/>
            </a:endParaRPr>
          </a:p>
        </p:txBody>
      </p:sp>
      <p:sp>
        <p:nvSpPr>
          <p:cNvPr id="27655" name="Oval 6">
            <a:extLst>
              <a:ext uri="{FF2B5EF4-FFF2-40B4-BE49-F238E27FC236}">
                <a16:creationId xmlns:a16="http://schemas.microsoft.com/office/drawing/2014/main" id="{C62CA719-257B-6197-0719-87237BAFBEF7}"/>
              </a:ext>
            </a:extLst>
          </p:cNvPr>
          <p:cNvSpPr>
            <a:spLocks noChangeArrowheads="1"/>
          </p:cNvSpPr>
          <p:nvPr/>
        </p:nvSpPr>
        <p:spPr bwMode="auto">
          <a:xfrm>
            <a:off x="9661085" y="2466844"/>
            <a:ext cx="223837" cy="223838"/>
          </a:xfrm>
          <a:prstGeom prst="ellipse">
            <a:avLst/>
          </a:prstGeom>
          <a:noFill/>
          <a:ln w="9525">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7656" name="Oval 7">
            <a:extLst>
              <a:ext uri="{FF2B5EF4-FFF2-40B4-BE49-F238E27FC236}">
                <a16:creationId xmlns:a16="http://schemas.microsoft.com/office/drawing/2014/main" id="{10E85B7D-61B3-5448-6250-31D999BEB7FC}"/>
              </a:ext>
            </a:extLst>
          </p:cNvPr>
          <p:cNvSpPr>
            <a:spLocks noChangeArrowheads="1"/>
          </p:cNvSpPr>
          <p:nvPr/>
        </p:nvSpPr>
        <p:spPr bwMode="auto">
          <a:xfrm>
            <a:off x="3712721" y="2598607"/>
            <a:ext cx="152400" cy="152400"/>
          </a:xfrm>
          <a:prstGeom prst="ellipse">
            <a:avLst/>
          </a:prstGeom>
          <a:noFill/>
          <a:ln w="9525">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7657" name="Oval 8">
            <a:extLst>
              <a:ext uri="{FF2B5EF4-FFF2-40B4-BE49-F238E27FC236}">
                <a16:creationId xmlns:a16="http://schemas.microsoft.com/office/drawing/2014/main" id="{9FB6F13D-9E96-1CB6-1FEC-14500D669A02}"/>
              </a:ext>
            </a:extLst>
          </p:cNvPr>
          <p:cNvSpPr>
            <a:spLocks noChangeArrowheads="1"/>
          </p:cNvSpPr>
          <p:nvPr/>
        </p:nvSpPr>
        <p:spPr bwMode="auto">
          <a:xfrm>
            <a:off x="3468246" y="2484307"/>
            <a:ext cx="152400" cy="152400"/>
          </a:xfrm>
          <a:prstGeom prst="ellipse">
            <a:avLst/>
          </a:prstGeom>
          <a:noFill/>
          <a:ln w="9525">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7658" name="Oval 9">
            <a:extLst>
              <a:ext uri="{FF2B5EF4-FFF2-40B4-BE49-F238E27FC236}">
                <a16:creationId xmlns:a16="http://schemas.microsoft.com/office/drawing/2014/main" id="{A474CA2D-90E7-0218-3A56-31C3802AF89B}"/>
              </a:ext>
            </a:extLst>
          </p:cNvPr>
          <p:cNvSpPr>
            <a:spLocks noChangeArrowheads="1"/>
          </p:cNvSpPr>
          <p:nvPr/>
        </p:nvSpPr>
        <p:spPr bwMode="auto">
          <a:xfrm>
            <a:off x="7510021" y="2446207"/>
            <a:ext cx="152400" cy="152400"/>
          </a:xfrm>
          <a:prstGeom prst="ellipse">
            <a:avLst/>
          </a:prstGeom>
          <a:noFill/>
          <a:ln w="9525">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aphicFrame>
        <p:nvGraphicFramePr>
          <p:cNvPr id="27659" name="Object 10">
            <a:extLst>
              <a:ext uri="{FF2B5EF4-FFF2-40B4-BE49-F238E27FC236}">
                <a16:creationId xmlns:a16="http://schemas.microsoft.com/office/drawing/2014/main" id="{053B880E-AD1B-9E95-BBA4-DD1663547AE8}"/>
              </a:ext>
            </a:extLst>
          </p:cNvPr>
          <p:cNvGraphicFramePr>
            <a:graphicFrameLocks noChangeAspect="1"/>
          </p:cNvGraphicFramePr>
          <p:nvPr>
            <p:extLst>
              <p:ext uri="{D42A27DB-BD31-4B8C-83A1-F6EECF244321}">
                <p14:modId xmlns:p14="http://schemas.microsoft.com/office/powerpoint/2010/main" val="1756684826"/>
              </p:ext>
            </p:extLst>
          </p:nvPr>
        </p:nvGraphicFramePr>
        <p:xfrm>
          <a:off x="6062221" y="2090607"/>
          <a:ext cx="1219200" cy="939800"/>
        </p:xfrm>
        <a:graphic>
          <a:graphicData uri="http://schemas.openxmlformats.org/presentationml/2006/ole">
            <mc:AlternateContent xmlns:mc="http://schemas.openxmlformats.org/markup-compatibility/2006">
              <mc:Choice xmlns:v="urn:schemas-microsoft-com:vml" Requires="v">
                <p:oleObj name="Equation" r:id="rId2" imgW="609600" imgH="469900" progId="Equation.3">
                  <p:embed/>
                </p:oleObj>
              </mc:Choice>
              <mc:Fallback>
                <p:oleObj name="Equation" r:id="rId2" imgW="609600" imgH="469900" progId="Equation.3">
                  <p:embed/>
                  <p:pic>
                    <p:nvPicPr>
                      <p:cNvPr id="27659" name="Object 10">
                        <a:extLst>
                          <a:ext uri="{FF2B5EF4-FFF2-40B4-BE49-F238E27FC236}">
                            <a16:creationId xmlns:a16="http://schemas.microsoft.com/office/drawing/2014/main" id="{053B880E-AD1B-9E95-BBA4-DD1663547A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62221" y="2090607"/>
                        <a:ext cx="1219200" cy="939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660" name="Rectangle 11">
            <a:extLst>
              <a:ext uri="{FF2B5EF4-FFF2-40B4-BE49-F238E27FC236}">
                <a16:creationId xmlns:a16="http://schemas.microsoft.com/office/drawing/2014/main" id="{3317C088-1781-AFB1-CC4F-11C3D44E76E5}"/>
              </a:ext>
            </a:extLst>
          </p:cNvPr>
          <p:cNvSpPr>
            <a:spLocks noChangeArrowheads="1"/>
          </p:cNvSpPr>
          <p:nvPr/>
        </p:nvSpPr>
        <p:spPr bwMode="auto">
          <a:xfrm>
            <a:off x="4246121" y="2293807"/>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B</a:t>
            </a:r>
          </a:p>
        </p:txBody>
      </p:sp>
      <p:sp>
        <p:nvSpPr>
          <p:cNvPr id="27661" name="Rectangle 12">
            <a:extLst>
              <a:ext uri="{FF2B5EF4-FFF2-40B4-BE49-F238E27FC236}">
                <a16:creationId xmlns:a16="http://schemas.microsoft.com/office/drawing/2014/main" id="{4E9E1568-D5C8-AB48-2F03-244C53283DAF}"/>
              </a:ext>
            </a:extLst>
          </p:cNvPr>
          <p:cNvSpPr>
            <a:spLocks noChangeArrowheads="1"/>
          </p:cNvSpPr>
          <p:nvPr/>
        </p:nvSpPr>
        <p:spPr bwMode="auto">
          <a:xfrm>
            <a:off x="6367021" y="3208207"/>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A</a:t>
            </a:r>
          </a:p>
        </p:txBody>
      </p:sp>
      <p:sp>
        <p:nvSpPr>
          <p:cNvPr id="27662" name="Oval 13">
            <a:extLst>
              <a:ext uri="{FF2B5EF4-FFF2-40B4-BE49-F238E27FC236}">
                <a16:creationId xmlns:a16="http://schemas.microsoft.com/office/drawing/2014/main" id="{074CAC78-9180-B1CC-631F-973C1C6D155D}"/>
              </a:ext>
            </a:extLst>
          </p:cNvPr>
          <p:cNvSpPr>
            <a:spLocks noChangeArrowheads="1"/>
          </p:cNvSpPr>
          <p:nvPr/>
        </p:nvSpPr>
        <p:spPr bwMode="auto">
          <a:xfrm>
            <a:off x="5236721" y="2370007"/>
            <a:ext cx="381000" cy="3810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pSp>
        <p:nvGrpSpPr>
          <p:cNvPr id="27663" name="Group 14">
            <a:extLst>
              <a:ext uri="{FF2B5EF4-FFF2-40B4-BE49-F238E27FC236}">
                <a16:creationId xmlns:a16="http://schemas.microsoft.com/office/drawing/2014/main" id="{5259A917-3E55-3839-4ABF-014220AF7F9C}"/>
              </a:ext>
            </a:extLst>
          </p:cNvPr>
          <p:cNvGrpSpPr>
            <a:grpSpLocks/>
          </p:cNvGrpSpPr>
          <p:nvPr/>
        </p:nvGrpSpPr>
        <p:grpSpPr bwMode="auto">
          <a:xfrm>
            <a:off x="5189097" y="2352545"/>
            <a:ext cx="404813" cy="474663"/>
            <a:chOff x="1650" y="2365"/>
            <a:chExt cx="255" cy="299"/>
          </a:xfrm>
        </p:grpSpPr>
        <p:sp>
          <p:nvSpPr>
            <p:cNvPr id="27696" name="Text Box 15">
              <a:extLst>
                <a:ext uri="{FF2B5EF4-FFF2-40B4-BE49-F238E27FC236}">
                  <a16:creationId xmlns:a16="http://schemas.microsoft.com/office/drawing/2014/main" id="{D0EF3BCF-9256-E763-F694-F059681C9CEA}"/>
                </a:ext>
              </a:extLst>
            </p:cNvPr>
            <p:cNvSpPr txBox="1">
              <a:spLocks noChangeArrowheads="1"/>
            </p:cNvSpPr>
            <p:nvPr/>
          </p:nvSpPr>
          <p:spPr bwMode="auto">
            <a:xfrm>
              <a:off x="1650" y="2365"/>
              <a:ext cx="1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sp>
          <p:nvSpPr>
            <p:cNvPr id="27697" name="Text Box 16">
              <a:extLst>
                <a:ext uri="{FF2B5EF4-FFF2-40B4-BE49-F238E27FC236}">
                  <a16:creationId xmlns:a16="http://schemas.microsoft.com/office/drawing/2014/main" id="{CDD50056-F598-0BC4-C883-D4FE89405639}"/>
                </a:ext>
              </a:extLst>
            </p:cNvPr>
            <p:cNvSpPr txBox="1">
              <a:spLocks noChangeArrowheads="1"/>
            </p:cNvSpPr>
            <p:nvPr/>
          </p:nvSpPr>
          <p:spPr bwMode="auto">
            <a:xfrm>
              <a:off x="1717" y="2452"/>
              <a:ext cx="1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grpSp>
      <p:graphicFrame>
        <p:nvGraphicFramePr>
          <p:cNvPr id="27664" name="Object 17">
            <a:extLst>
              <a:ext uri="{FF2B5EF4-FFF2-40B4-BE49-F238E27FC236}">
                <a16:creationId xmlns:a16="http://schemas.microsoft.com/office/drawing/2014/main" id="{261A3B5B-FEA9-2E6B-3FBE-19043F841902}"/>
              </a:ext>
            </a:extLst>
          </p:cNvPr>
          <p:cNvGraphicFramePr>
            <a:graphicFrameLocks noChangeAspect="1"/>
          </p:cNvGraphicFramePr>
          <p:nvPr>
            <p:extLst>
              <p:ext uri="{D42A27DB-BD31-4B8C-83A1-F6EECF244321}">
                <p14:modId xmlns:p14="http://schemas.microsoft.com/office/powerpoint/2010/main" val="3920078129"/>
              </p:ext>
            </p:extLst>
          </p:nvPr>
        </p:nvGraphicFramePr>
        <p:xfrm>
          <a:off x="3692084" y="2674807"/>
          <a:ext cx="457200" cy="381000"/>
        </p:xfrm>
        <a:graphic>
          <a:graphicData uri="http://schemas.openxmlformats.org/presentationml/2006/ole">
            <mc:AlternateContent xmlns:mc="http://schemas.openxmlformats.org/markup-compatibility/2006">
              <mc:Choice xmlns:v="urn:schemas-microsoft-com:vml" Requires="v">
                <p:oleObj name="Equation" r:id="rId4" imgW="228600" imgH="190500" progId="Equation.3">
                  <p:embed/>
                </p:oleObj>
              </mc:Choice>
              <mc:Fallback>
                <p:oleObj name="Equation" r:id="rId4" imgW="228600" imgH="190500" progId="Equation.3">
                  <p:embed/>
                  <p:pic>
                    <p:nvPicPr>
                      <p:cNvPr id="27664" name="Object 17">
                        <a:extLst>
                          <a:ext uri="{FF2B5EF4-FFF2-40B4-BE49-F238E27FC236}">
                            <a16:creationId xmlns:a16="http://schemas.microsoft.com/office/drawing/2014/main" id="{261A3B5B-FEA9-2E6B-3FBE-19043F84190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92084" y="2674807"/>
                        <a:ext cx="457200" cy="381000"/>
                      </a:xfrm>
                      <a:prstGeom prst="rect">
                        <a:avLst/>
                      </a:prstGeom>
                      <a:noFill/>
                      <a:ln w="9525">
                        <a:solidFill>
                          <a:schemeClr val="bg1"/>
                        </a:solidFill>
                        <a:miter lim="800000"/>
                        <a:headEnd/>
                        <a:tailEnd/>
                      </a:ln>
                      <a:effectLst/>
                    </p:spPr>
                  </p:pic>
                </p:oleObj>
              </mc:Fallback>
            </mc:AlternateContent>
          </a:graphicData>
        </a:graphic>
      </p:graphicFrame>
      <p:graphicFrame>
        <p:nvGraphicFramePr>
          <p:cNvPr id="27665" name="Object 18">
            <a:extLst>
              <a:ext uri="{FF2B5EF4-FFF2-40B4-BE49-F238E27FC236}">
                <a16:creationId xmlns:a16="http://schemas.microsoft.com/office/drawing/2014/main" id="{C6BBDC24-27A2-FD64-7D0D-8E9EF221CFF9}"/>
              </a:ext>
            </a:extLst>
          </p:cNvPr>
          <p:cNvGraphicFramePr>
            <a:graphicFrameLocks noChangeAspect="1"/>
          </p:cNvGraphicFramePr>
          <p:nvPr>
            <p:extLst>
              <p:ext uri="{D42A27DB-BD31-4B8C-83A1-F6EECF244321}">
                <p14:modId xmlns:p14="http://schemas.microsoft.com/office/powerpoint/2010/main" val="1154239188"/>
              </p:ext>
            </p:extLst>
          </p:nvPr>
        </p:nvGraphicFramePr>
        <p:xfrm>
          <a:off x="7357621" y="2141407"/>
          <a:ext cx="457200" cy="381000"/>
        </p:xfrm>
        <a:graphic>
          <a:graphicData uri="http://schemas.openxmlformats.org/presentationml/2006/ole">
            <mc:AlternateContent xmlns:mc="http://schemas.openxmlformats.org/markup-compatibility/2006">
              <mc:Choice xmlns:v="urn:schemas-microsoft-com:vml" Requires="v">
                <p:oleObj name="Equation" r:id="rId6" imgW="228600" imgH="190500" progId="Equation.3">
                  <p:embed/>
                </p:oleObj>
              </mc:Choice>
              <mc:Fallback>
                <p:oleObj name="Equation" r:id="rId6" imgW="228600" imgH="190500" progId="Equation.3">
                  <p:embed/>
                  <p:pic>
                    <p:nvPicPr>
                      <p:cNvPr id="27665" name="Object 18">
                        <a:extLst>
                          <a:ext uri="{FF2B5EF4-FFF2-40B4-BE49-F238E27FC236}">
                            <a16:creationId xmlns:a16="http://schemas.microsoft.com/office/drawing/2014/main" id="{C6BBDC24-27A2-FD64-7D0D-8E9EF221CFF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57621" y="2141407"/>
                        <a:ext cx="457200" cy="3810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27666" name="AutoShape 19">
            <a:extLst>
              <a:ext uri="{FF2B5EF4-FFF2-40B4-BE49-F238E27FC236}">
                <a16:creationId xmlns:a16="http://schemas.microsoft.com/office/drawing/2014/main" id="{F43AC92D-435F-FECB-FC1D-B1F7CB6A388D}"/>
              </a:ext>
            </a:extLst>
          </p:cNvPr>
          <p:cNvCxnSpPr>
            <a:cxnSpLocks noChangeShapeType="1"/>
            <a:stCxn id="27660" idx="3"/>
            <a:endCxn id="27662" idx="2"/>
          </p:cNvCxnSpPr>
          <p:nvPr/>
        </p:nvCxnSpPr>
        <p:spPr bwMode="auto">
          <a:xfrm>
            <a:off x="4779521" y="2560507"/>
            <a:ext cx="457200" cy="0"/>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67" name="AutoShape 20">
            <a:extLst>
              <a:ext uri="{FF2B5EF4-FFF2-40B4-BE49-F238E27FC236}">
                <a16:creationId xmlns:a16="http://schemas.microsoft.com/office/drawing/2014/main" id="{73821699-F289-41D5-D47E-8400C0644F23}"/>
              </a:ext>
            </a:extLst>
          </p:cNvPr>
          <p:cNvCxnSpPr>
            <a:cxnSpLocks noChangeShapeType="1"/>
            <a:stCxn id="27661" idx="1"/>
            <a:endCxn id="27662" idx="4"/>
          </p:cNvCxnSpPr>
          <p:nvPr/>
        </p:nvCxnSpPr>
        <p:spPr bwMode="auto">
          <a:xfrm rot="10800000">
            <a:off x="5427221" y="2751007"/>
            <a:ext cx="939800" cy="723900"/>
          </a:xfrm>
          <a:prstGeom prst="bentConnector2">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7668" name="AutoShape 21">
            <a:extLst>
              <a:ext uri="{FF2B5EF4-FFF2-40B4-BE49-F238E27FC236}">
                <a16:creationId xmlns:a16="http://schemas.microsoft.com/office/drawing/2014/main" id="{358D8EAE-47A7-FEB4-1AA1-ABDCF4DCF550}"/>
              </a:ext>
            </a:extLst>
          </p:cNvPr>
          <p:cNvCxnSpPr>
            <a:cxnSpLocks noChangeShapeType="1"/>
            <a:stCxn id="27662" idx="6"/>
          </p:cNvCxnSpPr>
          <p:nvPr/>
        </p:nvCxnSpPr>
        <p:spPr bwMode="auto">
          <a:xfrm>
            <a:off x="5617721" y="2560507"/>
            <a:ext cx="444500" cy="0"/>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69" name="AutoShape 22">
            <a:extLst>
              <a:ext uri="{FF2B5EF4-FFF2-40B4-BE49-F238E27FC236}">
                <a16:creationId xmlns:a16="http://schemas.microsoft.com/office/drawing/2014/main" id="{BB2461C7-D0A7-DC47-9B74-74C19EB21DDB}"/>
              </a:ext>
            </a:extLst>
          </p:cNvPr>
          <p:cNvCxnSpPr>
            <a:cxnSpLocks noChangeShapeType="1"/>
            <a:stCxn id="27690" idx="6"/>
            <a:endCxn id="27660" idx="1"/>
          </p:cNvCxnSpPr>
          <p:nvPr/>
        </p:nvCxnSpPr>
        <p:spPr bwMode="auto">
          <a:xfrm flipV="1">
            <a:off x="3536509" y="2560507"/>
            <a:ext cx="709612" cy="17462"/>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7670" name="Rectangle 23">
            <a:extLst>
              <a:ext uri="{FF2B5EF4-FFF2-40B4-BE49-F238E27FC236}">
                <a16:creationId xmlns:a16="http://schemas.microsoft.com/office/drawing/2014/main" id="{E364DA50-11F7-EC16-4FF3-507DACF0BFA2}"/>
              </a:ext>
            </a:extLst>
          </p:cNvPr>
          <p:cNvSpPr>
            <a:spLocks noChangeArrowheads="1"/>
          </p:cNvSpPr>
          <p:nvPr/>
        </p:nvSpPr>
        <p:spPr bwMode="auto">
          <a:xfrm>
            <a:off x="8043421" y="2293807"/>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C</a:t>
            </a:r>
          </a:p>
        </p:txBody>
      </p:sp>
      <p:sp>
        <p:nvSpPr>
          <p:cNvPr id="27671" name="Rectangle 24">
            <a:extLst>
              <a:ext uri="{FF2B5EF4-FFF2-40B4-BE49-F238E27FC236}">
                <a16:creationId xmlns:a16="http://schemas.microsoft.com/office/drawing/2014/main" id="{ED914A3B-6A47-6D85-5861-49C9180F1A00}"/>
              </a:ext>
            </a:extLst>
          </p:cNvPr>
          <p:cNvSpPr>
            <a:spLocks noChangeArrowheads="1"/>
          </p:cNvSpPr>
          <p:nvPr/>
        </p:nvSpPr>
        <p:spPr bwMode="auto">
          <a:xfrm>
            <a:off x="8043421" y="1531807"/>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D</a:t>
            </a:r>
          </a:p>
        </p:txBody>
      </p:sp>
      <p:sp>
        <p:nvSpPr>
          <p:cNvPr id="27672" name="Oval 25">
            <a:extLst>
              <a:ext uri="{FF2B5EF4-FFF2-40B4-BE49-F238E27FC236}">
                <a16:creationId xmlns:a16="http://schemas.microsoft.com/office/drawing/2014/main" id="{D75EAC90-3C88-9C6B-8BFA-C8140D8C6848}"/>
              </a:ext>
            </a:extLst>
          </p:cNvPr>
          <p:cNvSpPr>
            <a:spLocks noChangeArrowheads="1"/>
          </p:cNvSpPr>
          <p:nvPr/>
        </p:nvSpPr>
        <p:spPr bwMode="auto">
          <a:xfrm>
            <a:off x="9034021" y="2370007"/>
            <a:ext cx="381000" cy="3810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7673" name="Text Box 26">
            <a:extLst>
              <a:ext uri="{FF2B5EF4-FFF2-40B4-BE49-F238E27FC236}">
                <a16:creationId xmlns:a16="http://schemas.microsoft.com/office/drawing/2014/main" id="{EB7BFC00-C164-84CD-6E49-90B01FD7C5D9}"/>
              </a:ext>
            </a:extLst>
          </p:cNvPr>
          <p:cNvSpPr txBox="1">
            <a:spLocks noChangeArrowheads="1"/>
          </p:cNvSpPr>
          <p:nvPr/>
        </p:nvSpPr>
        <p:spPr bwMode="auto">
          <a:xfrm>
            <a:off x="8972109" y="2404932"/>
            <a:ext cx="2984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sp>
        <p:nvSpPr>
          <p:cNvPr id="27674" name="Text Box 27">
            <a:extLst>
              <a:ext uri="{FF2B5EF4-FFF2-40B4-BE49-F238E27FC236}">
                <a16:creationId xmlns:a16="http://schemas.microsoft.com/office/drawing/2014/main" id="{3F6C68E2-44E3-BA5F-0AF7-40AA75BB7887}"/>
              </a:ext>
            </a:extLst>
          </p:cNvPr>
          <p:cNvSpPr txBox="1">
            <a:spLocks noChangeArrowheads="1"/>
          </p:cNvSpPr>
          <p:nvPr/>
        </p:nvSpPr>
        <p:spPr bwMode="auto">
          <a:xfrm>
            <a:off x="9094346" y="2293807"/>
            <a:ext cx="2984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cxnSp>
        <p:nvCxnSpPr>
          <p:cNvPr id="27675" name="AutoShape 28">
            <a:extLst>
              <a:ext uri="{FF2B5EF4-FFF2-40B4-BE49-F238E27FC236}">
                <a16:creationId xmlns:a16="http://schemas.microsoft.com/office/drawing/2014/main" id="{BDC96C42-B5EC-6488-025D-4E6929201487}"/>
              </a:ext>
            </a:extLst>
          </p:cNvPr>
          <p:cNvCxnSpPr>
            <a:cxnSpLocks noChangeShapeType="1"/>
            <a:endCxn id="27670" idx="1"/>
          </p:cNvCxnSpPr>
          <p:nvPr/>
        </p:nvCxnSpPr>
        <p:spPr bwMode="auto">
          <a:xfrm>
            <a:off x="7281421" y="2560507"/>
            <a:ext cx="762000" cy="0"/>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76" name="AutoShape 29">
            <a:extLst>
              <a:ext uri="{FF2B5EF4-FFF2-40B4-BE49-F238E27FC236}">
                <a16:creationId xmlns:a16="http://schemas.microsoft.com/office/drawing/2014/main" id="{1EEC4722-6E49-B9CD-E60D-8D9B7895B0DC}"/>
              </a:ext>
            </a:extLst>
          </p:cNvPr>
          <p:cNvCxnSpPr>
            <a:cxnSpLocks noChangeShapeType="1"/>
            <a:stCxn id="27670" idx="3"/>
            <a:endCxn id="27672" idx="2"/>
          </p:cNvCxnSpPr>
          <p:nvPr/>
        </p:nvCxnSpPr>
        <p:spPr bwMode="auto">
          <a:xfrm>
            <a:off x="8576821" y="2560507"/>
            <a:ext cx="457200" cy="0"/>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77" name="AutoShape 30">
            <a:extLst>
              <a:ext uri="{FF2B5EF4-FFF2-40B4-BE49-F238E27FC236}">
                <a16:creationId xmlns:a16="http://schemas.microsoft.com/office/drawing/2014/main" id="{A91DF468-AAFA-773A-D921-B2D9BE4395BC}"/>
              </a:ext>
            </a:extLst>
          </p:cNvPr>
          <p:cNvCxnSpPr>
            <a:cxnSpLocks noChangeShapeType="1"/>
            <a:stCxn id="27656" idx="0"/>
            <a:endCxn id="27671" idx="1"/>
          </p:cNvCxnSpPr>
          <p:nvPr/>
        </p:nvCxnSpPr>
        <p:spPr bwMode="auto">
          <a:xfrm rot="16200000">
            <a:off x="5516121" y="71307"/>
            <a:ext cx="800100" cy="4254500"/>
          </a:xfrm>
          <a:prstGeom prst="bentConnector2">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7678" name="AutoShape 31">
            <a:extLst>
              <a:ext uri="{FF2B5EF4-FFF2-40B4-BE49-F238E27FC236}">
                <a16:creationId xmlns:a16="http://schemas.microsoft.com/office/drawing/2014/main" id="{162DBA2B-78A2-55E8-C0CF-45E5F4BCCC03}"/>
              </a:ext>
            </a:extLst>
          </p:cNvPr>
          <p:cNvCxnSpPr>
            <a:cxnSpLocks noChangeShapeType="1"/>
            <a:stCxn id="27671" idx="3"/>
            <a:endCxn id="27672" idx="0"/>
          </p:cNvCxnSpPr>
          <p:nvPr/>
        </p:nvCxnSpPr>
        <p:spPr bwMode="auto">
          <a:xfrm>
            <a:off x="8576821" y="1798507"/>
            <a:ext cx="647700" cy="571500"/>
          </a:xfrm>
          <a:prstGeom prst="bentConnector2">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7679" name="AutoShape 32">
            <a:extLst>
              <a:ext uri="{FF2B5EF4-FFF2-40B4-BE49-F238E27FC236}">
                <a16:creationId xmlns:a16="http://schemas.microsoft.com/office/drawing/2014/main" id="{ABF392EA-2F45-300C-EBBA-A25282DA6EDD}"/>
              </a:ext>
            </a:extLst>
          </p:cNvPr>
          <p:cNvCxnSpPr>
            <a:cxnSpLocks noChangeShapeType="1"/>
            <a:endCxn id="27661" idx="3"/>
          </p:cNvCxnSpPr>
          <p:nvPr/>
        </p:nvCxnSpPr>
        <p:spPr bwMode="auto">
          <a:xfrm flipH="1">
            <a:off x="6900421" y="2560507"/>
            <a:ext cx="381000" cy="914400"/>
          </a:xfrm>
          <a:prstGeom prst="bentConnector3">
            <a:avLst>
              <a:gd name="adj1" fmla="val -60000"/>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27680" name="AutoShape 33">
            <a:extLst>
              <a:ext uri="{FF2B5EF4-FFF2-40B4-BE49-F238E27FC236}">
                <a16:creationId xmlns:a16="http://schemas.microsoft.com/office/drawing/2014/main" id="{09A061B0-0933-9521-7D93-A3B6B6039FB1}"/>
              </a:ext>
            </a:extLst>
          </p:cNvPr>
          <p:cNvCxnSpPr>
            <a:cxnSpLocks noChangeShapeType="1"/>
            <a:stCxn id="27672" idx="6"/>
            <a:endCxn id="27655" idx="6"/>
          </p:cNvCxnSpPr>
          <p:nvPr/>
        </p:nvCxnSpPr>
        <p:spPr bwMode="auto">
          <a:xfrm>
            <a:off x="9415021" y="2560507"/>
            <a:ext cx="469900" cy="19050"/>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27681" name="Object 34">
            <a:extLst>
              <a:ext uri="{FF2B5EF4-FFF2-40B4-BE49-F238E27FC236}">
                <a16:creationId xmlns:a16="http://schemas.microsoft.com/office/drawing/2014/main" id="{D1F98A3A-8927-7F53-5AFD-5C85261B6C1F}"/>
              </a:ext>
            </a:extLst>
          </p:cNvPr>
          <p:cNvGraphicFramePr>
            <a:graphicFrameLocks noChangeAspect="1"/>
          </p:cNvGraphicFramePr>
          <p:nvPr>
            <p:extLst>
              <p:ext uri="{D42A27DB-BD31-4B8C-83A1-F6EECF244321}">
                <p14:modId xmlns:p14="http://schemas.microsoft.com/office/powerpoint/2010/main" val="4087177260"/>
              </p:ext>
            </p:extLst>
          </p:nvPr>
        </p:nvGraphicFramePr>
        <p:xfrm>
          <a:off x="9669021" y="2106482"/>
          <a:ext cx="482600" cy="381000"/>
        </p:xfrm>
        <a:graphic>
          <a:graphicData uri="http://schemas.openxmlformats.org/presentationml/2006/ole">
            <mc:AlternateContent xmlns:mc="http://schemas.openxmlformats.org/markup-compatibility/2006">
              <mc:Choice xmlns:v="urn:schemas-microsoft-com:vml" Requires="v">
                <p:oleObj name="Equation" r:id="rId8" imgW="241195" imgH="190417" progId="Equation.3">
                  <p:embed/>
                </p:oleObj>
              </mc:Choice>
              <mc:Fallback>
                <p:oleObj name="Equation" r:id="rId8" imgW="241195" imgH="190417" progId="Equation.3">
                  <p:embed/>
                  <p:pic>
                    <p:nvPicPr>
                      <p:cNvPr id="27681" name="Object 34">
                        <a:extLst>
                          <a:ext uri="{FF2B5EF4-FFF2-40B4-BE49-F238E27FC236}">
                            <a16:creationId xmlns:a16="http://schemas.microsoft.com/office/drawing/2014/main" id="{D1F98A3A-8927-7F53-5AFD-5C85261B6C1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69021" y="2106482"/>
                        <a:ext cx="482600" cy="3810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682" name="Rectangle 35">
            <a:extLst>
              <a:ext uri="{FF2B5EF4-FFF2-40B4-BE49-F238E27FC236}">
                <a16:creationId xmlns:a16="http://schemas.microsoft.com/office/drawing/2014/main" id="{DE632340-6097-920F-1FF0-2BA752758325}"/>
              </a:ext>
            </a:extLst>
          </p:cNvPr>
          <p:cNvSpPr>
            <a:spLocks noChangeArrowheads="1"/>
          </p:cNvSpPr>
          <p:nvPr/>
        </p:nvSpPr>
        <p:spPr bwMode="auto">
          <a:xfrm>
            <a:off x="2180784" y="2322382"/>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L</a:t>
            </a:r>
          </a:p>
        </p:txBody>
      </p:sp>
      <p:cxnSp>
        <p:nvCxnSpPr>
          <p:cNvPr id="27683" name="AutoShape 39">
            <a:extLst>
              <a:ext uri="{FF2B5EF4-FFF2-40B4-BE49-F238E27FC236}">
                <a16:creationId xmlns:a16="http://schemas.microsoft.com/office/drawing/2014/main" id="{D41F1EC5-0595-6571-17AD-C43D09C346D8}"/>
              </a:ext>
            </a:extLst>
          </p:cNvPr>
          <p:cNvCxnSpPr>
            <a:cxnSpLocks noChangeShapeType="1"/>
            <a:endCxn id="27682" idx="1"/>
          </p:cNvCxnSpPr>
          <p:nvPr/>
        </p:nvCxnSpPr>
        <p:spPr bwMode="auto">
          <a:xfrm flipV="1">
            <a:off x="1533084" y="2589083"/>
            <a:ext cx="647700" cy="20637"/>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7684" name="Oval 40">
            <a:extLst>
              <a:ext uri="{FF2B5EF4-FFF2-40B4-BE49-F238E27FC236}">
                <a16:creationId xmlns:a16="http://schemas.microsoft.com/office/drawing/2014/main" id="{3D913E2E-8A38-9665-001D-642D29C2BE70}"/>
              </a:ext>
            </a:extLst>
          </p:cNvPr>
          <p:cNvSpPr>
            <a:spLocks noChangeArrowheads="1"/>
          </p:cNvSpPr>
          <p:nvPr/>
        </p:nvSpPr>
        <p:spPr bwMode="auto">
          <a:xfrm>
            <a:off x="1626746" y="2508119"/>
            <a:ext cx="152400" cy="15240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cxnSp>
        <p:nvCxnSpPr>
          <p:cNvPr id="27685" name="AutoShape 41">
            <a:extLst>
              <a:ext uri="{FF2B5EF4-FFF2-40B4-BE49-F238E27FC236}">
                <a16:creationId xmlns:a16="http://schemas.microsoft.com/office/drawing/2014/main" id="{469F6DB4-19F9-B289-4FAE-4762D83ABF64}"/>
              </a:ext>
            </a:extLst>
          </p:cNvPr>
          <p:cNvCxnSpPr>
            <a:cxnSpLocks noChangeShapeType="1"/>
            <a:stCxn id="27682" idx="3"/>
            <a:endCxn id="27690" idx="2"/>
          </p:cNvCxnSpPr>
          <p:nvPr/>
        </p:nvCxnSpPr>
        <p:spPr bwMode="auto">
          <a:xfrm flipV="1">
            <a:off x="2714185" y="2577970"/>
            <a:ext cx="441325" cy="11113"/>
          </a:xfrm>
          <a:prstGeom prst="straightConnector1">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7686" name="AutoShape 42">
            <a:extLst>
              <a:ext uri="{FF2B5EF4-FFF2-40B4-BE49-F238E27FC236}">
                <a16:creationId xmlns:a16="http://schemas.microsoft.com/office/drawing/2014/main" id="{BAB2EC7B-5392-CEEF-F987-208368903490}"/>
              </a:ext>
            </a:extLst>
          </p:cNvPr>
          <p:cNvCxnSpPr>
            <a:cxnSpLocks noChangeShapeType="1"/>
            <a:endCxn id="27688" idx="3"/>
          </p:cNvCxnSpPr>
          <p:nvPr/>
        </p:nvCxnSpPr>
        <p:spPr bwMode="auto">
          <a:xfrm flipH="1">
            <a:off x="4225485" y="2560508"/>
            <a:ext cx="3055937" cy="1800225"/>
          </a:xfrm>
          <a:prstGeom prst="bentConnector3">
            <a:avLst>
              <a:gd name="adj1" fmla="val -7481"/>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graphicFrame>
        <p:nvGraphicFramePr>
          <p:cNvPr id="27687" name="Object 43">
            <a:extLst>
              <a:ext uri="{FF2B5EF4-FFF2-40B4-BE49-F238E27FC236}">
                <a16:creationId xmlns:a16="http://schemas.microsoft.com/office/drawing/2014/main" id="{C4A07E17-A1F2-8437-E5DB-284C7092CFED}"/>
              </a:ext>
            </a:extLst>
          </p:cNvPr>
          <p:cNvGraphicFramePr>
            <a:graphicFrameLocks noChangeAspect="1"/>
          </p:cNvGraphicFramePr>
          <p:nvPr>
            <p:extLst>
              <p:ext uri="{D42A27DB-BD31-4B8C-83A1-F6EECF244321}">
                <p14:modId xmlns:p14="http://schemas.microsoft.com/office/powerpoint/2010/main" val="1100146822"/>
              </p:ext>
            </p:extLst>
          </p:nvPr>
        </p:nvGraphicFramePr>
        <p:xfrm>
          <a:off x="1244159" y="2157282"/>
          <a:ext cx="508000" cy="381000"/>
        </p:xfrm>
        <a:graphic>
          <a:graphicData uri="http://schemas.openxmlformats.org/presentationml/2006/ole">
            <mc:AlternateContent xmlns:mc="http://schemas.openxmlformats.org/markup-compatibility/2006">
              <mc:Choice xmlns:v="urn:schemas-microsoft-com:vml" Requires="v">
                <p:oleObj name="Equation" r:id="rId10" imgW="253890" imgH="190417" progId="Equation.3">
                  <p:embed/>
                </p:oleObj>
              </mc:Choice>
              <mc:Fallback>
                <p:oleObj name="Equation" r:id="rId10" imgW="253890" imgH="190417" progId="Equation.3">
                  <p:embed/>
                  <p:pic>
                    <p:nvPicPr>
                      <p:cNvPr id="27687" name="Object 43">
                        <a:extLst>
                          <a:ext uri="{FF2B5EF4-FFF2-40B4-BE49-F238E27FC236}">
                            <a16:creationId xmlns:a16="http://schemas.microsoft.com/office/drawing/2014/main" id="{C4A07E17-A1F2-8437-E5DB-284C7092CFE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44159" y="2157282"/>
                        <a:ext cx="508000"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folHlink"/>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688" name="Rectangle 44">
            <a:extLst>
              <a:ext uri="{FF2B5EF4-FFF2-40B4-BE49-F238E27FC236}">
                <a16:creationId xmlns:a16="http://schemas.microsoft.com/office/drawing/2014/main" id="{D580990A-7919-DDD8-1C98-B19A99FC2D59}"/>
              </a:ext>
            </a:extLst>
          </p:cNvPr>
          <p:cNvSpPr>
            <a:spLocks noChangeArrowheads="1"/>
          </p:cNvSpPr>
          <p:nvPr/>
        </p:nvSpPr>
        <p:spPr bwMode="auto">
          <a:xfrm>
            <a:off x="3692084" y="4094032"/>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GB" altLang="fr-FR">
                <a:latin typeface="Times" panose="02020603050405020304" pitchFamily="18" charset="0"/>
                <a:cs typeface="Times" panose="02020603050405020304" pitchFamily="18" charset="0"/>
              </a:rPr>
              <a:t>K</a:t>
            </a:r>
          </a:p>
        </p:txBody>
      </p:sp>
      <p:cxnSp>
        <p:nvCxnSpPr>
          <p:cNvPr id="27689" name="AutoShape 45">
            <a:extLst>
              <a:ext uri="{FF2B5EF4-FFF2-40B4-BE49-F238E27FC236}">
                <a16:creationId xmlns:a16="http://schemas.microsoft.com/office/drawing/2014/main" id="{780A4B5E-67AC-232D-C3A8-CDC62F033856}"/>
              </a:ext>
            </a:extLst>
          </p:cNvPr>
          <p:cNvCxnSpPr>
            <a:cxnSpLocks noChangeShapeType="1"/>
            <a:stCxn id="27688" idx="1"/>
            <a:endCxn id="27690" idx="4"/>
          </p:cNvCxnSpPr>
          <p:nvPr/>
        </p:nvCxnSpPr>
        <p:spPr bwMode="auto">
          <a:xfrm rot="10800000">
            <a:off x="3346010" y="2768470"/>
            <a:ext cx="346075" cy="1592263"/>
          </a:xfrm>
          <a:prstGeom prst="bentConnector2">
            <a:avLst/>
          </a:prstGeom>
          <a:noFill/>
          <a:ln w="76200">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7690" name="Oval 46">
            <a:extLst>
              <a:ext uri="{FF2B5EF4-FFF2-40B4-BE49-F238E27FC236}">
                <a16:creationId xmlns:a16="http://schemas.microsoft.com/office/drawing/2014/main" id="{58AD9B81-B0E6-4B1F-AE5C-1902F0794D43}"/>
              </a:ext>
            </a:extLst>
          </p:cNvPr>
          <p:cNvSpPr>
            <a:spLocks noChangeArrowheads="1"/>
          </p:cNvSpPr>
          <p:nvPr/>
        </p:nvSpPr>
        <p:spPr bwMode="auto">
          <a:xfrm>
            <a:off x="3155509" y="2387469"/>
            <a:ext cx="381000" cy="3810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mc:AlternateContent xmlns:mc="http://schemas.openxmlformats.org/markup-compatibility/2006" xmlns:a14="http://schemas.microsoft.com/office/drawing/2010/main">
        <mc:Choice Requires="a14">
          <p:sp>
            <p:nvSpPr>
              <p:cNvPr id="27691" name="Text Box 50">
                <a:extLst>
                  <a:ext uri="{FF2B5EF4-FFF2-40B4-BE49-F238E27FC236}">
                    <a16:creationId xmlns:a16="http://schemas.microsoft.com/office/drawing/2014/main" id="{DA2603A1-ACFB-C66C-D22D-A15D6F199915}"/>
                  </a:ext>
                </a:extLst>
              </p:cNvPr>
              <p:cNvSpPr txBox="1">
                <a:spLocks noChangeArrowheads="1"/>
              </p:cNvSpPr>
              <p:nvPr/>
            </p:nvSpPr>
            <p:spPr bwMode="auto">
              <a:xfrm>
                <a:off x="769071" y="5219005"/>
                <a:ext cx="10700207" cy="154837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342900" indent="-342900">
                  <a:spcBef>
                    <a:spcPct val="50000"/>
                  </a:spcBef>
                  <a:buClrTx/>
                </a:pPr>
                <a:r>
                  <a:rPr lang="fr-CH" altLang="fr-FR" dirty="0">
                    <a:solidFill>
                      <a:schemeClr val="tx1"/>
                    </a:solidFill>
                    <a:latin typeface="Times" panose="02020603050405020304" pitchFamily="18" charset="0"/>
                    <a:cs typeface="Times" panose="02020603050405020304" pitchFamily="18" charset="0"/>
                  </a:rPr>
                  <a:t>L</a:t>
                </a:r>
                <a14:m>
                  <m:oMath xmlns:m="http://schemas.openxmlformats.org/officeDocument/2006/math">
                    <m:r>
                      <m:rPr>
                        <m:sty m:val="p"/>
                      </m:rPr>
                      <a:rPr lang="fr-CH" altLang="fr-FR" b="0" i="0" dirty="0" smtClean="0">
                        <a:solidFill>
                          <a:schemeClr val="tx1"/>
                        </a:solidFill>
                        <a:latin typeface="Cambria Math" panose="02040503050406030204" pitchFamily="18" charset="0"/>
                        <a:cs typeface="Times" panose="02020603050405020304" pitchFamily="18" charset="0"/>
                      </a:rPr>
                      <m:t>a</m:t>
                    </m:r>
                    <m:r>
                      <a:rPr lang="fr-CH" altLang="fr-FR" b="0" i="0" dirty="0" smtClean="0">
                        <a:solidFill>
                          <a:schemeClr val="tx1"/>
                        </a:solidFill>
                        <a:latin typeface="Cambria Math" panose="02040503050406030204" pitchFamily="18" charset="0"/>
                        <a:cs typeface="Times" panose="02020603050405020304" pitchFamily="18" charset="0"/>
                      </a:rPr>
                      <m:t> </m:t>
                    </m:r>
                    <m:r>
                      <m:rPr>
                        <m:sty m:val="p"/>
                      </m:rPr>
                      <a:rPr lang="fr-CH" altLang="fr-FR" b="0" i="0" dirty="0" smtClean="0">
                        <a:solidFill>
                          <a:schemeClr val="tx1"/>
                        </a:solidFill>
                        <a:latin typeface="Cambria Math" panose="02040503050406030204" pitchFamily="18" charset="0"/>
                        <a:cs typeface="Times" panose="02020603050405020304" pitchFamily="18" charset="0"/>
                      </a:rPr>
                      <m:t>matrice</m:t>
                    </m:r>
                    <m:r>
                      <a:rPr lang="fr-CH" altLang="fr-FR" b="0" i="0" dirty="0" smtClean="0">
                        <a:solidFill>
                          <a:schemeClr val="tx1"/>
                        </a:solidFill>
                        <a:latin typeface="Cambria Math" panose="02040503050406030204" pitchFamily="18" charset="0"/>
                        <a:cs typeface="Times" panose="02020603050405020304" pitchFamily="18" charset="0"/>
                      </a:rPr>
                      <m:t> </m:t>
                    </m:r>
                    <m:acc>
                      <m:accPr>
                        <m:chr m:val="⃗"/>
                        <m:ctrlPr>
                          <a:rPr lang="fr-CH" altLang="fr-FR" i="1" dirty="0" smtClean="0">
                            <a:solidFill>
                              <a:srgbClr val="FF0000"/>
                            </a:solidFill>
                            <a:latin typeface="Cambria Math" panose="02040503050406030204" pitchFamily="18" charset="0"/>
                            <a:cs typeface="Times" panose="02020603050405020304" pitchFamily="18" charset="0"/>
                          </a:rPr>
                        </m:ctrlPr>
                      </m:accPr>
                      <m:e>
                        <m:r>
                          <a:rPr lang="fr-CH" altLang="fr-FR" b="0" i="1" dirty="0" smtClean="0">
                            <a:solidFill>
                              <a:srgbClr val="FF0000"/>
                            </a:solidFill>
                            <a:latin typeface="Cambria Math" panose="02040503050406030204" pitchFamily="18" charset="0"/>
                            <a:cs typeface="Times" panose="02020603050405020304" pitchFamily="18" charset="0"/>
                          </a:rPr>
                          <m:t>𝐾</m:t>
                        </m:r>
                      </m:e>
                    </m:acc>
                  </m:oMath>
                </a14:m>
                <a:r>
                  <a:rPr lang="fr-CH" altLang="fr-FR" dirty="0">
                    <a:solidFill>
                      <a:srgbClr val="FF0000"/>
                    </a:solidFill>
                    <a:latin typeface="Times" panose="02020603050405020304" pitchFamily="18" charset="0"/>
                    <a:cs typeface="Times" panose="02020603050405020304" pitchFamily="18" charset="0"/>
                  </a:rPr>
                  <a:t> </a:t>
                </a:r>
                <a:r>
                  <a:rPr lang="fr-CH" altLang="fr-FR" dirty="0">
                    <a:latin typeface="Times" panose="02020603050405020304" pitchFamily="18" charset="0"/>
                    <a:cs typeface="Times" panose="02020603050405020304" pitchFamily="18" charset="0"/>
                  </a:rPr>
                  <a:t>est le vecteur de contre-réaction sur le vecteur d’état </a:t>
                </a:r>
                <a14:m>
                  <m:oMath xmlns:m="http://schemas.openxmlformats.org/officeDocument/2006/math">
                    <m:acc>
                      <m:accPr>
                        <m:chr m:val="⃗"/>
                        <m:ctrlPr>
                          <a:rPr lang="fr-CH" altLang="fr-FR" i="1" dirty="0">
                            <a:solidFill>
                              <a:srgbClr val="FF0000"/>
                            </a:solidFill>
                            <a:latin typeface="Cambria Math" panose="02040503050406030204" pitchFamily="18" charset="0"/>
                            <a:cs typeface="Times" panose="02020603050405020304" pitchFamily="18" charset="0"/>
                          </a:rPr>
                        </m:ctrlPr>
                      </m:accPr>
                      <m:e>
                        <m:r>
                          <a:rPr lang="fr-CH" altLang="fr-FR" b="0" i="1" dirty="0" smtClean="0">
                            <a:solidFill>
                              <a:srgbClr val="FF0000"/>
                            </a:solidFill>
                            <a:latin typeface="Cambria Math" panose="02040503050406030204" pitchFamily="18" charset="0"/>
                            <a:cs typeface="Times" panose="02020603050405020304" pitchFamily="18" charset="0"/>
                          </a:rPr>
                          <m:t>𝑥</m:t>
                        </m:r>
                      </m:e>
                    </m:acc>
                  </m:oMath>
                </a14:m>
                <a:r>
                  <a:rPr lang="fr-CH" altLang="fr-FR" dirty="0">
                    <a:solidFill>
                      <a:srgbClr val="FF0000"/>
                    </a:solidFill>
                    <a:latin typeface="Times" panose="02020603050405020304" pitchFamily="18" charset="0"/>
                    <a:cs typeface="Times" panose="02020603050405020304" pitchFamily="18" charset="0"/>
                  </a:rPr>
                  <a:t> </a:t>
                </a:r>
                <a:r>
                  <a:rPr lang="fr-CH" altLang="fr-FR" dirty="0">
                    <a:latin typeface="Times" panose="02020603050405020304" pitchFamily="18" charset="0"/>
                    <a:cs typeface="Times" panose="02020603050405020304" pitchFamily="18" charset="0"/>
                  </a:rPr>
                  <a:t>.</a:t>
                </a:r>
              </a:p>
              <a:p>
                <a:pPr marL="342900" indent="-342900">
                  <a:spcBef>
                    <a:spcPct val="50000"/>
                  </a:spcBef>
                  <a:buClrTx/>
                </a:pPr>
                <a:r>
                  <a:rPr lang="fr-CH" altLang="fr-FR" dirty="0">
                    <a:solidFill>
                      <a:schemeClr val="tx1"/>
                    </a:solidFill>
                    <a:latin typeface="Times" panose="02020603050405020304" pitchFamily="18" charset="0"/>
                    <a:cs typeface="Times" panose="02020603050405020304" pitchFamily="18" charset="0"/>
                  </a:rPr>
                  <a:t>L</a:t>
                </a:r>
                <a14:m>
                  <m:oMath xmlns:m="http://schemas.openxmlformats.org/officeDocument/2006/math">
                    <m:r>
                      <m:rPr>
                        <m:sty m:val="p"/>
                      </m:rPr>
                      <a:rPr lang="fr-CH" altLang="fr-FR" b="0" i="0" dirty="0" smtClean="0">
                        <a:solidFill>
                          <a:schemeClr val="tx1"/>
                        </a:solidFill>
                        <a:latin typeface="Cambria Math" panose="02040503050406030204" pitchFamily="18" charset="0"/>
                        <a:cs typeface="Times" panose="02020603050405020304" pitchFamily="18" charset="0"/>
                      </a:rPr>
                      <m:t>a</m:t>
                    </m:r>
                    <m:r>
                      <a:rPr lang="fr-CH" altLang="fr-FR" b="0" i="0" dirty="0" smtClean="0">
                        <a:solidFill>
                          <a:schemeClr val="tx1"/>
                        </a:solidFill>
                        <a:latin typeface="Cambria Math" panose="02040503050406030204" pitchFamily="18" charset="0"/>
                        <a:cs typeface="Times" panose="02020603050405020304" pitchFamily="18" charset="0"/>
                      </a:rPr>
                      <m:t> </m:t>
                    </m:r>
                    <m:r>
                      <m:rPr>
                        <m:sty m:val="p"/>
                      </m:rPr>
                      <a:rPr lang="fr-CH" altLang="fr-FR" b="0" i="0" dirty="0" smtClean="0">
                        <a:solidFill>
                          <a:schemeClr val="tx1"/>
                        </a:solidFill>
                        <a:latin typeface="Cambria Math" panose="02040503050406030204" pitchFamily="18" charset="0"/>
                        <a:cs typeface="Times" panose="02020603050405020304" pitchFamily="18" charset="0"/>
                      </a:rPr>
                      <m:t>matrice</m:t>
                    </m:r>
                    <m:r>
                      <a:rPr lang="fr-CH" altLang="fr-FR" b="0" i="0" dirty="0" smtClean="0">
                        <a:solidFill>
                          <a:schemeClr val="tx1"/>
                        </a:solidFill>
                        <a:latin typeface="Cambria Math" panose="02040503050406030204" pitchFamily="18" charset="0"/>
                        <a:cs typeface="Times" panose="02020603050405020304" pitchFamily="18" charset="0"/>
                      </a:rPr>
                      <m:t> </m:t>
                    </m:r>
                    <m:acc>
                      <m:accPr>
                        <m:chr m:val="⃗"/>
                        <m:ctrlPr>
                          <a:rPr lang="fr-CH" altLang="fr-FR" i="1" dirty="0">
                            <a:solidFill>
                              <a:srgbClr val="FF0000"/>
                            </a:solidFill>
                            <a:latin typeface="Cambria Math" panose="02040503050406030204" pitchFamily="18" charset="0"/>
                            <a:cs typeface="Times" panose="02020603050405020304" pitchFamily="18" charset="0"/>
                          </a:rPr>
                        </m:ctrlPr>
                      </m:accPr>
                      <m:e>
                        <m:r>
                          <a:rPr lang="fr-CH" altLang="fr-FR" b="0" i="1" dirty="0" smtClean="0">
                            <a:solidFill>
                              <a:srgbClr val="FF0000"/>
                            </a:solidFill>
                            <a:latin typeface="Cambria Math" panose="02040503050406030204" pitchFamily="18" charset="0"/>
                            <a:cs typeface="Times" panose="02020603050405020304" pitchFamily="18" charset="0"/>
                          </a:rPr>
                          <m:t>𝐿</m:t>
                        </m:r>
                      </m:e>
                    </m:acc>
                  </m:oMath>
                </a14:m>
                <a:r>
                  <a:rPr lang="fr-CH" altLang="fr-FR" dirty="0">
                    <a:latin typeface="Times" panose="02020603050405020304" pitchFamily="18" charset="0"/>
                    <a:cs typeface="Times" panose="02020603050405020304" pitchFamily="18" charset="0"/>
                  </a:rPr>
                  <a:t> permet la correction de consigne </a:t>
                </a:r>
                <a14:m>
                  <m:oMath xmlns:m="http://schemas.openxmlformats.org/officeDocument/2006/math">
                    <m:acc>
                      <m:accPr>
                        <m:chr m:val="⃗"/>
                        <m:ctrlPr>
                          <a:rPr lang="fr-CH" altLang="fr-FR" i="1" dirty="0">
                            <a:solidFill>
                              <a:srgbClr val="FF0000"/>
                            </a:solidFill>
                            <a:latin typeface="Cambria Math" panose="02040503050406030204" pitchFamily="18" charset="0"/>
                            <a:cs typeface="Times" panose="02020603050405020304" pitchFamily="18" charset="0"/>
                          </a:rPr>
                        </m:ctrlPr>
                      </m:accPr>
                      <m:e>
                        <m:r>
                          <a:rPr lang="fr-CH" altLang="fr-FR" b="0" i="1" dirty="0" smtClean="0">
                            <a:solidFill>
                              <a:srgbClr val="FF0000"/>
                            </a:solidFill>
                            <a:latin typeface="Cambria Math" panose="02040503050406030204" pitchFamily="18" charset="0"/>
                            <a:cs typeface="Times" panose="02020603050405020304" pitchFamily="18" charset="0"/>
                          </a:rPr>
                          <m:t>𝑊</m:t>
                        </m:r>
                      </m:e>
                    </m:acc>
                  </m:oMath>
                </a14:m>
                <a:r>
                  <a:rPr lang="fr-CH" altLang="fr-FR" dirty="0">
                    <a:solidFill>
                      <a:srgbClr val="FF0000"/>
                    </a:solidFill>
                    <a:latin typeface="Times" panose="02020603050405020304" pitchFamily="18" charset="0"/>
                    <a:cs typeface="Times" panose="02020603050405020304" pitchFamily="18" charset="0"/>
                  </a:rPr>
                  <a:t> </a:t>
                </a:r>
                <a:r>
                  <a:rPr lang="fr-CH" altLang="fr-FR" dirty="0">
                    <a:latin typeface="Times" panose="02020603050405020304" pitchFamily="18" charset="0"/>
                    <a:cs typeface="Times" panose="02020603050405020304" pitchFamily="18" charset="0"/>
                  </a:rPr>
                  <a:t>, en absence du terme intégrateur  dans le régulateur.</a:t>
                </a:r>
                <a:r>
                  <a:rPr lang="fr-FR" altLang="fr-FR" dirty="0">
                    <a:latin typeface="Times" panose="02020603050405020304" pitchFamily="18" charset="0"/>
                    <a:cs typeface="Times" panose="02020603050405020304" pitchFamily="18" charset="0"/>
                  </a:rPr>
                  <a:t> </a:t>
                </a:r>
              </a:p>
            </p:txBody>
          </p:sp>
        </mc:Choice>
        <mc:Fallback xmlns="">
          <p:sp>
            <p:nvSpPr>
              <p:cNvPr id="27691" name="Text Box 50">
                <a:extLst>
                  <a:ext uri="{FF2B5EF4-FFF2-40B4-BE49-F238E27FC236}">
                    <a16:creationId xmlns:a16="http://schemas.microsoft.com/office/drawing/2014/main" id="{DA2603A1-ACFB-C66C-D22D-A15D6F199915}"/>
                  </a:ext>
                </a:extLst>
              </p:cNvPr>
              <p:cNvSpPr txBox="1">
                <a:spLocks noRot="1" noChangeAspect="1" noMove="1" noResize="1" noEditPoints="1" noAdjustHandles="1" noChangeArrowheads="1" noChangeShapeType="1" noTextEdit="1"/>
              </p:cNvSpPr>
              <p:nvPr/>
            </p:nvSpPr>
            <p:spPr bwMode="auto">
              <a:xfrm>
                <a:off x="769071" y="5219005"/>
                <a:ext cx="10700207" cy="1548373"/>
              </a:xfrm>
              <a:prstGeom prst="rect">
                <a:avLst/>
              </a:prstGeom>
              <a:blipFill>
                <a:blip r:embed="rId12"/>
                <a:stretch>
                  <a:fillRect l="-741" r="-2165" b="-4724"/>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H">
                    <a:noFill/>
                  </a:rPr>
                  <a:t> </a:t>
                </a:r>
              </a:p>
            </p:txBody>
          </p:sp>
        </mc:Fallback>
      </mc:AlternateContent>
      <p:grpSp>
        <p:nvGrpSpPr>
          <p:cNvPr id="27692" name="Group 36">
            <a:extLst>
              <a:ext uri="{FF2B5EF4-FFF2-40B4-BE49-F238E27FC236}">
                <a16:creationId xmlns:a16="http://schemas.microsoft.com/office/drawing/2014/main" id="{D0D5F3F8-6B51-0A46-0D4A-5BB0A69E98D8}"/>
              </a:ext>
            </a:extLst>
          </p:cNvPr>
          <p:cNvGrpSpPr>
            <a:grpSpLocks/>
          </p:cNvGrpSpPr>
          <p:nvPr/>
        </p:nvGrpSpPr>
        <p:grpSpPr bwMode="auto">
          <a:xfrm>
            <a:off x="3106297" y="2352545"/>
            <a:ext cx="358775" cy="474663"/>
            <a:chOff x="1650" y="2365"/>
            <a:chExt cx="226" cy="299"/>
          </a:xfrm>
        </p:grpSpPr>
        <p:sp>
          <p:nvSpPr>
            <p:cNvPr id="27694" name="Text Box 37">
              <a:extLst>
                <a:ext uri="{FF2B5EF4-FFF2-40B4-BE49-F238E27FC236}">
                  <a16:creationId xmlns:a16="http://schemas.microsoft.com/office/drawing/2014/main" id="{D0111E0F-30FE-9004-49E1-44EAF023FCF1}"/>
                </a:ext>
              </a:extLst>
            </p:cNvPr>
            <p:cNvSpPr txBox="1">
              <a:spLocks noChangeArrowheads="1"/>
            </p:cNvSpPr>
            <p:nvPr/>
          </p:nvSpPr>
          <p:spPr bwMode="auto">
            <a:xfrm>
              <a:off x="1650" y="2365"/>
              <a:ext cx="1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sp>
          <p:nvSpPr>
            <p:cNvPr id="27695" name="Text Box 38">
              <a:extLst>
                <a:ext uri="{FF2B5EF4-FFF2-40B4-BE49-F238E27FC236}">
                  <a16:creationId xmlns:a16="http://schemas.microsoft.com/office/drawing/2014/main" id="{87B2C53A-9CB5-A3F0-513C-011709AA1211}"/>
                </a:ext>
              </a:extLst>
            </p:cNvPr>
            <p:cNvSpPr txBox="1">
              <a:spLocks noChangeArrowheads="1"/>
            </p:cNvSpPr>
            <p:nvPr/>
          </p:nvSpPr>
          <p:spPr bwMode="auto">
            <a:xfrm>
              <a:off x="1717" y="2452"/>
              <a:ext cx="15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600">
                  <a:latin typeface="Times" panose="02020603050405020304" pitchFamily="18" charset="0"/>
                  <a:cs typeface="Times" panose="02020603050405020304" pitchFamily="18" charset="0"/>
                </a:rPr>
                <a:t>-</a:t>
              </a:r>
              <a:endParaRPr lang="en-GB" altLang="fr-FR" sz="1600">
                <a:latin typeface="Times" panose="02020603050405020304" pitchFamily="18" charset="0"/>
                <a:cs typeface="Times" panose="02020603050405020304" pitchFamily="18" charset="0"/>
              </a:endParaRPr>
            </a:p>
          </p:txBody>
        </p:sp>
      </p:grpSp>
      <p:sp>
        <p:nvSpPr>
          <p:cNvPr id="27693" name="Text Box 51">
            <a:extLst>
              <a:ext uri="{FF2B5EF4-FFF2-40B4-BE49-F238E27FC236}">
                <a16:creationId xmlns:a16="http://schemas.microsoft.com/office/drawing/2014/main" id="{323E7309-2B8C-C8B4-4044-AA3F6E646FB7}"/>
              </a:ext>
            </a:extLst>
          </p:cNvPr>
          <p:cNvSpPr txBox="1">
            <a:spLocks noChangeArrowheads="1"/>
          </p:cNvSpPr>
          <p:nvPr/>
        </p:nvSpPr>
        <p:spPr bwMode="auto">
          <a:xfrm>
            <a:off x="1842646" y="4276594"/>
            <a:ext cx="1843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dirty="0">
                <a:solidFill>
                  <a:srgbClr val="FF0000"/>
                </a:solidFill>
                <a:latin typeface="Times" panose="02020603050405020304" pitchFamily="18" charset="0"/>
                <a:cs typeface="Times" panose="02020603050405020304" pitchFamily="18" charset="0"/>
              </a:rPr>
              <a:t>Régulateur</a:t>
            </a:r>
            <a:endParaRPr lang="fr-FR" altLang="fr-FR" dirty="0">
              <a:solidFill>
                <a:srgbClr val="FF0000"/>
              </a:solidFill>
              <a:latin typeface="Times" panose="02020603050405020304" pitchFamily="18" charset="0"/>
              <a:cs typeface="Times" panose="02020603050405020304" pitchFamily="18" charset="0"/>
            </a:endParaRPr>
          </a:p>
        </p:txBody>
      </p:sp>
      <p:sp>
        <p:nvSpPr>
          <p:cNvPr id="2" name="Text Box 51">
            <a:extLst>
              <a:ext uri="{FF2B5EF4-FFF2-40B4-BE49-F238E27FC236}">
                <a16:creationId xmlns:a16="http://schemas.microsoft.com/office/drawing/2014/main" id="{C99C5F17-373B-100D-DC62-E1FC207EA4E9}"/>
              </a:ext>
            </a:extLst>
          </p:cNvPr>
          <p:cNvSpPr txBox="1">
            <a:spLocks noChangeArrowheads="1"/>
          </p:cNvSpPr>
          <p:nvPr/>
        </p:nvSpPr>
        <p:spPr bwMode="auto">
          <a:xfrm>
            <a:off x="7953328" y="3324128"/>
            <a:ext cx="1843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dirty="0">
                <a:solidFill>
                  <a:srgbClr val="0070C0"/>
                </a:solidFill>
                <a:latin typeface="Times" panose="02020603050405020304" pitchFamily="18" charset="0"/>
                <a:cs typeface="Times" panose="02020603050405020304" pitchFamily="18" charset="0"/>
              </a:rPr>
              <a:t>Processus</a:t>
            </a:r>
            <a:endParaRPr lang="fr-FR" altLang="fr-FR" dirty="0">
              <a:solidFill>
                <a:srgbClr val="0070C0"/>
              </a:solidFill>
              <a:latin typeface="Times" panose="02020603050405020304" pitchFamily="18" charset="0"/>
              <a:cs typeface="Times" panose="02020603050405020304" pitchFamily="18" charset="0"/>
            </a:endParaRPr>
          </a:p>
        </p:txBody>
      </p:sp>
      <p:pic>
        <p:nvPicPr>
          <p:cNvPr id="3" name="Picture 2" descr="HES-SO Valais-Wallis - BioArk">
            <a:extLst>
              <a:ext uri="{FF2B5EF4-FFF2-40B4-BE49-F238E27FC236}">
                <a16:creationId xmlns:a16="http://schemas.microsoft.com/office/drawing/2014/main" id="{41EE540E-EA0F-04A6-AB56-2414E882A2D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843983" y="9427"/>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9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Espace réservé du numéro de diapositive 5">
            <a:extLst>
              <a:ext uri="{FF2B5EF4-FFF2-40B4-BE49-F238E27FC236}">
                <a16:creationId xmlns:a16="http://schemas.microsoft.com/office/drawing/2014/main" id="{D62E146B-8385-F7B8-1A97-4322DDC82D5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AEE3787C-E7FC-4B03-ABFB-9BDB9A89EADA}" type="slidenum">
              <a:rPr lang="fr-FR" altLang="fr-FR" sz="1200"/>
              <a:pPr>
                <a:spcBef>
                  <a:spcPct val="0"/>
                </a:spcBef>
                <a:buClrTx/>
                <a:buFontTx/>
                <a:buNone/>
              </a:pPr>
              <a:t>20</a:t>
            </a:fld>
            <a:endParaRPr lang="fr-FR" altLang="fr-FR" sz="1200"/>
          </a:p>
        </p:txBody>
      </p:sp>
      <p:sp>
        <p:nvSpPr>
          <p:cNvPr id="73731" name="Rectangle 2">
            <a:extLst>
              <a:ext uri="{FF2B5EF4-FFF2-40B4-BE49-F238E27FC236}">
                <a16:creationId xmlns:a16="http://schemas.microsoft.com/office/drawing/2014/main" id="{9CC08B22-492E-10EB-7D92-4CE5E13F4A8E}"/>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Contrôle de la gouvernabilité</a:t>
            </a:r>
            <a:endParaRPr lang="fr-FR" altLang="fr-FR" sz="3200" b="1" dirty="0">
              <a:latin typeface="Times" panose="02020603050405020304" pitchFamily="18" charset="0"/>
              <a:cs typeface="Times" panose="02020603050405020304" pitchFamily="18" charset="0"/>
            </a:endParaRPr>
          </a:p>
        </p:txBody>
      </p:sp>
      <p:sp>
        <p:nvSpPr>
          <p:cNvPr id="73732" name="Rectangle 3">
            <a:extLst>
              <a:ext uri="{FF2B5EF4-FFF2-40B4-BE49-F238E27FC236}">
                <a16:creationId xmlns:a16="http://schemas.microsoft.com/office/drawing/2014/main" id="{A5C4C183-A0F3-9AB7-5A15-C8D77BEF9F5D}"/>
              </a:ext>
            </a:extLst>
          </p:cNvPr>
          <p:cNvSpPr>
            <a:spLocks noGrp="1" noChangeArrowheads="1"/>
          </p:cNvSpPr>
          <p:nvPr>
            <p:ph type="body" idx="1"/>
          </p:nvPr>
        </p:nvSpPr>
        <p:spPr/>
        <p:txBody>
          <a:bodyPr>
            <a:normAutofit/>
          </a:bodyPr>
          <a:lstStyle/>
          <a:p>
            <a:pPr marL="0" indent="0">
              <a:buNone/>
            </a:pPr>
            <a:r>
              <a:rPr lang="fr-CH" altLang="fr-FR" sz="2400" dirty="0">
                <a:latin typeface="Times" panose="02020603050405020304" pitchFamily="18" charset="0"/>
                <a:cs typeface="Times" panose="02020603050405020304" pitchFamily="18" charset="0"/>
              </a:rPr>
              <a:t>Il est possible de contrôler si un modèle d’état linéaire à coefficient constant est gouvernable ou non :</a:t>
            </a:r>
          </a:p>
          <a:p>
            <a:pPr marL="457200" indent="-457200">
              <a:buFont typeface="Wingdings" panose="05000000000000000000" pitchFamily="2" charset="2"/>
              <a:buAutoNum type="arabicPeriod"/>
            </a:pPr>
            <a:r>
              <a:rPr lang="fr-CH" altLang="fr-FR" sz="2400" dirty="0">
                <a:latin typeface="Times" panose="02020603050405020304" pitchFamily="18" charset="0"/>
                <a:cs typeface="Times" panose="02020603050405020304" pitchFamily="18" charset="0"/>
              </a:rPr>
              <a:t>On construit la matrice de gouvernabilité  avec la formule :</a:t>
            </a:r>
            <a:r>
              <a:rPr lang="fr-FR" altLang="fr-FR" sz="2400" dirty="0">
                <a:latin typeface="Times" panose="02020603050405020304" pitchFamily="18" charset="0"/>
                <a:cs typeface="Times" panose="02020603050405020304" pitchFamily="18" charset="0"/>
              </a:rPr>
              <a:t> </a:t>
            </a:r>
            <a:br>
              <a:rPr lang="fr-FR" altLang="fr-FR" sz="2400" dirty="0">
                <a:latin typeface="Times" panose="02020603050405020304" pitchFamily="18" charset="0"/>
                <a:cs typeface="Times" panose="02020603050405020304" pitchFamily="18" charset="0"/>
              </a:rPr>
            </a:br>
            <a:br>
              <a:rPr lang="fr-FR" altLang="fr-FR" sz="2400" dirty="0">
                <a:latin typeface="Times" panose="02020603050405020304" pitchFamily="18" charset="0"/>
                <a:cs typeface="Times" panose="02020603050405020304" pitchFamily="18" charset="0"/>
              </a:rPr>
            </a:br>
            <a:endParaRPr lang="fr-CH" altLang="fr-FR" sz="2400" dirty="0">
              <a:latin typeface="Times" panose="02020603050405020304" pitchFamily="18" charset="0"/>
              <a:cs typeface="Times" panose="02020603050405020304" pitchFamily="18" charset="0"/>
            </a:endParaRPr>
          </a:p>
          <a:p>
            <a:pPr marL="457200" indent="-457200">
              <a:buFont typeface="Wingdings" panose="05000000000000000000" pitchFamily="2" charset="2"/>
              <a:buAutoNum type="arabicPeriod"/>
            </a:pPr>
            <a:endParaRPr lang="fr-CH" altLang="fr-FR" sz="2400" dirty="0">
              <a:latin typeface="Times" panose="02020603050405020304" pitchFamily="18" charset="0"/>
              <a:cs typeface="Times" panose="02020603050405020304" pitchFamily="18" charset="0"/>
            </a:endParaRPr>
          </a:p>
          <a:p>
            <a:pPr marL="457200" indent="-457200">
              <a:buFont typeface="Wingdings" panose="05000000000000000000" pitchFamily="2" charset="2"/>
              <a:buAutoNum type="arabicPeriod"/>
            </a:pPr>
            <a:r>
              <a:rPr lang="fr-CH" altLang="fr-FR" sz="2400" dirty="0">
                <a:latin typeface="Times" panose="02020603050405020304" pitchFamily="18" charset="0"/>
                <a:cs typeface="Times" panose="02020603050405020304" pitchFamily="18" charset="0"/>
              </a:rPr>
              <a:t>On calcule le rang de cette matrice  </a:t>
            </a:r>
            <a:r>
              <a:rPr lang="fr-CH" altLang="fr-FR" sz="2400" dirty="0">
                <a:solidFill>
                  <a:srgbClr val="0070C0"/>
                </a:solidFill>
                <a:latin typeface="Times" panose="02020603050405020304" pitchFamily="18" charset="0"/>
                <a:cs typeface="Times" panose="02020603050405020304" pitchFamily="18" charset="0"/>
              </a:rPr>
              <a:t>(commande Matlab </a:t>
            </a:r>
            <a:r>
              <a:rPr lang="fr-CH" altLang="fr-FR" sz="2400" dirty="0" err="1">
                <a:solidFill>
                  <a:srgbClr val="0070C0"/>
                </a:solidFill>
                <a:latin typeface="Times" panose="02020603050405020304" pitchFamily="18" charset="0"/>
                <a:cs typeface="Times" panose="02020603050405020304" pitchFamily="18" charset="0"/>
              </a:rPr>
              <a:t>rank</a:t>
            </a:r>
            <a:r>
              <a:rPr lang="fr-CH" altLang="fr-FR" sz="2400" dirty="0">
                <a:solidFill>
                  <a:srgbClr val="0070C0"/>
                </a:solidFill>
                <a:latin typeface="Times" panose="02020603050405020304" pitchFamily="18" charset="0"/>
                <a:cs typeface="Times" panose="02020603050405020304" pitchFamily="18" charset="0"/>
              </a:rPr>
              <a:t> (G)) </a:t>
            </a:r>
            <a:r>
              <a:rPr lang="fr-CH" altLang="fr-FR" sz="2400" dirty="0">
                <a:latin typeface="Times" panose="02020603050405020304" pitchFamily="18" charset="0"/>
                <a:cs typeface="Times" panose="02020603050405020304" pitchFamily="18" charset="0"/>
              </a:rPr>
              <a:t>:</a:t>
            </a:r>
          </a:p>
          <a:p>
            <a:pPr marL="914400" lvl="1" indent="-457200"/>
            <a:r>
              <a:rPr lang="fr-CH" altLang="fr-FR" dirty="0">
                <a:latin typeface="Times" panose="02020603050405020304" pitchFamily="18" charset="0"/>
                <a:cs typeface="Times" panose="02020603050405020304" pitchFamily="18" charset="0"/>
              </a:rPr>
              <a:t>S’il est égal à n : le système est entièrement gouvernable !</a:t>
            </a:r>
          </a:p>
          <a:p>
            <a:pPr marL="914400" lvl="1" indent="-457200"/>
            <a:r>
              <a:rPr lang="fr-CH" altLang="fr-FR" dirty="0">
                <a:latin typeface="Times" panose="02020603050405020304" pitchFamily="18" charset="0"/>
                <a:cs typeface="Times" panose="02020603050405020304" pitchFamily="18" charset="0"/>
              </a:rPr>
              <a:t>S’il est inférieur à n : le système n’est pas entièrement gouvernable !</a:t>
            </a:r>
            <a:endParaRPr lang="fr-FR" altLang="fr-FR" dirty="0">
              <a:latin typeface="Times" panose="02020603050405020304" pitchFamily="18" charset="0"/>
              <a:cs typeface="Times" panose="02020603050405020304" pitchFamily="18" charset="0"/>
            </a:endParaRPr>
          </a:p>
        </p:txBody>
      </p:sp>
      <p:sp>
        <p:nvSpPr>
          <p:cNvPr id="73733" name="Rectangle 5">
            <a:extLst>
              <a:ext uri="{FF2B5EF4-FFF2-40B4-BE49-F238E27FC236}">
                <a16:creationId xmlns:a16="http://schemas.microsoft.com/office/drawing/2014/main" id="{C4C63B93-A20C-BFA4-3A09-F82843BC4080}"/>
              </a:ext>
            </a:extLst>
          </p:cNvPr>
          <p:cNvSpPr>
            <a:spLocks noChangeArrowheads="1"/>
          </p:cNvSpPr>
          <p:nvPr/>
        </p:nvSpPr>
        <p:spPr bwMode="auto">
          <a:xfrm>
            <a:off x="1524001" y="30886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73734" name="Object 4">
            <a:extLst>
              <a:ext uri="{FF2B5EF4-FFF2-40B4-BE49-F238E27FC236}">
                <a16:creationId xmlns:a16="http://schemas.microsoft.com/office/drawing/2014/main" id="{4F32E775-84C5-8A40-A510-96E15636915F}"/>
              </a:ext>
            </a:extLst>
          </p:cNvPr>
          <p:cNvGraphicFramePr>
            <a:graphicFrameLocks noChangeAspect="1"/>
          </p:cNvGraphicFramePr>
          <p:nvPr>
            <p:extLst>
              <p:ext uri="{D42A27DB-BD31-4B8C-83A1-F6EECF244321}">
                <p14:modId xmlns:p14="http://schemas.microsoft.com/office/powerpoint/2010/main" val="939548406"/>
              </p:ext>
            </p:extLst>
          </p:nvPr>
        </p:nvGraphicFramePr>
        <p:xfrm>
          <a:off x="4183456" y="3136900"/>
          <a:ext cx="5080000" cy="584200"/>
        </p:xfrm>
        <a:graphic>
          <a:graphicData uri="http://schemas.openxmlformats.org/presentationml/2006/ole">
            <mc:AlternateContent xmlns:mc="http://schemas.openxmlformats.org/markup-compatibility/2006">
              <mc:Choice xmlns:v="urn:schemas-microsoft-com:vml" Requires="v">
                <p:oleObj name="Equation" r:id="rId2" imgW="1904174" imgH="215806" progId="Equation.3">
                  <p:embed/>
                </p:oleObj>
              </mc:Choice>
              <mc:Fallback>
                <p:oleObj name="Equation" r:id="rId2" imgW="1904174" imgH="215806" progId="Equation.3">
                  <p:embed/>
                  <p:pic>
                    <p:nvPicPr>
                      <p:cNvPr id="73734" name="Object 4">
                        <a:extLst>
                          <a:ext uri="{FF2B5EF4-FFF2-40B4-BE49-F238E27FC236}">
                            <a16:creationId xmlns:a16="http://schemas.microsoft.com/office/drawing/2014/main" id="{4F32E775-84C5-8A40-A510-96E1563691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3456" y="3136900"/>
                        <a:ext cx="5080000" cy="584200"/>
                      </a:xfrm>
                      <a:prstGeom prst="rect">
                        <a:avLst/>
                      </a:prstGeom>
                      <a:solidFill>
                        <a:schemeClr val="bg1"/>
                      </a:solidFill>
                      <a:ln w="9525">
                        <a:solidFill>
                          <a:srgbClr val="FF0000"/>
                        </a:solidFill>
                        <a:miter lim="800000"/>
                        <a:headEnd/>
                        <a:tailEnd/>
                      </a:ln>
                    </p:spPr>
                  </p:pic>
                </p:oleObj>
              </mc:Fallback>
            </mc:AlternateContent>
          </a:graphicData>
        </a:graphic>
      </p:graphicFrame>
      <p:sp>
        <p:nvSpPr>
          <p:cNvPr id="7" name="ZoneTexte 6">
            <a:extLst>
              <a:ext uri="{FF2B5EF4-FFF2-40B4-BE49-F238E27FC236}">
                <a16:creationId xmlns:a16="http://schemas.microsoft.com/office/drawing/2014/main" id="{538E4CE4-8793-BF9A-FA9D-4A251008A7CD}"/>
              </a:ext>
            </a:extLst>
          </p:cNvPr>
          <p:cNvSpPr txBox="1"/>
          <p:nvPr/>
        </p:nvSpPr>
        <p:spPr>
          <a:xfrm>
            <a:off x="710858" y="5648513"/>
            <a:ext cx="11110354" cy="923330"/>
          </a:xfrm>
          <a:prstGeom prst="rect">
            <a:avLst/>
          </a:prstGeom>
          <a:noFill/>
        </p:spPr>
        <p:txBody>
          <a:bodyPr wrap="square">
            <a:spAutoFit/>
          </a:bodyPr>
          <a:lstStyle/>
          <a:p>
            <a:pPr>
              <a:defRPr/>
            </a:pPr>
            <a:r>
              <a:rPr lang="fr-CH" dirty="0">
                <a:solidFill>
                  <a:srgbClr val="FF0000"/>
                </a:solidFill>
                <a:latin typeface="Times" panose="02020603050405020304" pitchFamily="18" charset="0"/>
                <a:cs typeface="Times" panose="02020603050405020304" pitchFamily="18" charset="0"/>
              </a:rPr>
              <a:t>Rappel 1 : </a:t>
            </a:r>
            <a:r>
              <a:rPr lang="fr-CH" altLang="fr-FR" sz="1800" dirty="0">
                <a:solidFill>
                  <a:srgbClr val="FF0000"/>
                </a:solidFill>
                <a:latin typeface="Times" panose="02020603050405020304" pitchFamily="18" charset="0"/>
                <a:cs typeface="Times" panose="02020603050405020304" pitchFamily="18" charset="0"/>
              </a:rPr>
              <a:t>Le rang d’une matrice est égal </a:t>
            </a:r>
            <a:r>
              <a:rPr lang="fr-CH" altLang="fr-FR" dirty="0">
                <a:solidFill>
                  <a:srgbClr val="FF0000"/>
                </a:solidFill>
                <a:latin typeface="Times" panose="02020603050405020304" pitchFamily="18" charset="0"/>
                <a:cs typeface="Times" panose="02020603050405020304" pitchFamily="18" charset="0"/>
              </a:rPr>
              <a:t>au</a:t>
            </a:r>
            <a:r>
              <a:rPr lang="fr-CH" altLang="fr-FR" sz="1800" dirty="0">
                <a:solidFill>
                  <a:srgbClr val="FF0000"/>
                </a:solidFill>
                <a:latin typeface="Times" panose="02020603050405020304" pitchFamily="18" charset="0"/>
                <a:cs typeface="Times" panose="02020603050405020304" pitchFamily="18" charset="0"/>
              </a:rPr>
              <a:t> nombre de vecteurs indépendants (lignes ou colonnes) qu’elle contient.</a:t>
            </a:r>
          </a:p>
          <a:p>
            <a:pPr>
              <a:defRPr/>
            </a:pPr>
            <a:endParaRPr lang="fr-CH" altLang="fr-FR" sz="1800" dirty="0">
              <a:solidFill>
                <a:srgbClr val="FF0000"/>
              </a:solidFill>
              <a:latin typeface="Times" panose="02020603050405020304" pitchFamily="18" charset="0"/>
              <a:cs typeface="Times" panose="02020603050405020304" pitchFamily="18" charset="0"/>
            </a:endParaRPr>
          </a:p>
          <a:p>
            <a:pPr>
              <a:defRPr/>
            </a:pPr>
            <a:r>
              <a:rPr lang="fr-CH" dirty="0">
                <a:solidFill>
                  <a:srgbClr val="FF0000"/>
                </a:solidFill>
                <a:latin typeface="Times" panose="02020603050405020304" pitchFamily="18" charset="0"/>
                <a:cs typeface="Times" panose="02020603050405020304" pitchFamily="18" charset="0"/>
              </a:rPr>
              <a:t>Rappel 2 : « n » est le nombre des variables d’état.</a:t>
            </a:r>
          </a:p>
        </p:txBody>
      </p:sp>
      <p:pic>
        <p:nvPicPr>
          <p:cNvPr id="2" name="Picture 1" descr="HES-SO Valais-Wallis - BioArk">
            <a:extLst>
              <a:ext uri="{FF2B5EF4-FFF2-40B4-BE49-F238E27FC236}">
                <a16:creationId xmlns:a16="http://schemas.microsoft.com/office/drawing/2014/main" id="{D39D20B5-6AB0-A765-6A40-742DA14540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Espace réservé du numéro de diapositive 5">
            <a:extLst>
              <a:ext uri="{FF2B5EF4-FFF2-40B4-BE49-F238E27FC236}">
                <a16:creationId xmlns:a16="http://schemas.microsoft.com/office/drawing/2014/main" id="{9DBC6377-91C5-662C-B902-B5E66197FCD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B9CF04BC-9677-4FDA-A28C-2FA31F855B28}" type="slidenum">
              <a:rPr lang="fr-FR" altLang="fr-FR" sz="1200"/>
              <a:pPr>
                <a:spcBef>
                  <a:spcPct val="0"/>
                </a:spcBef>
                <a:buClrTx/>
                <a:buFontTx/>
                <a:buNone/>
              </a:pPr>
              <a:t>21</a:t>
            </a:fld>
            <a:endParaRPr lang="fr-FR" altLang="fr-FR" sz="1200"/>
          </a:p>
        </p:txBody>
      </p:sp>
      <p:sp>
        <p:nvSpPr>
          <p:cNvPr id="78851" name="Rectangle 2">
            <a:extLst>
              <a:ext uri="{FF2B5EF4-FFF2-40B4-BE49-F238E27FC236}">
                <a16:creationId xmlns:a16="http://schemas.microsoft.com/office/drawing/2014/main" id="{9F739C22-B2C2-5772-A26B-7FB46FF9ACBD}"/>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Contrôle de l’observabilité</a:t>
            </a:r>
            <a:endParaRPr lang="fr-FR" altLang="fr-FR" sz="3200" b="1" dirty="0">
              <a:latin typeface="Times" panose="02020603050405020304" pitchFamily="18" charset="0"/>
              <a:cs typeface="Times" panose="02020603050405020304" pitchFamily="18" charset="0"/>
            </a:endParaRPr>
          </a:p>
        </p:txBody>
      </p:sp>
      <p:sp>
        <p:nvSpPr>
          <p:cNvPr id="78852" name="Rectangle 3">
            <a:extLst>
              <a:ext uri="{FF2B5EF4-FFF2-40B4-BE49-F238E27FC236}">
                <a16:creationId xmlns:a16="http://schemas.microsoft.com/office/drawing/2014/main" id="{74C77B7B-5224-BFFB-BE68-E2BAB558F463}"/>
              </a:ext>
            </a:extLst>
          </p:cNvPr>
          <p:cNvSpPr>
            <a:spLocks noGrp="1" noChangeArrowheads="1"/>
          </p:cNvSpPr>
          <p:nvPr>
            <p:ph type="body" idx="1"/>
          </p:nvPr>
        </p:nvSpPr>
        <p:spPr>
          <a:xfrm>
            <a:off x="510989" y="1477963"/>
            <a:ext cx="10515600" cy="4906962"/>
          </a:xfrm>
        </p:spPr>
        <p:txBody>
          <a:bodyPr>
            <a:normAutofit/>
          </a:bodyPr>
          <a:lstStyle/>
          <a:p>
            <a:pPr marL="0" indent="0">
              <a:buNone/>
            </a:pPr>
            <a:r>
              <a:rPr lang="fr-CH" altLang="fr-FR" sz="2400" dirty="0">
                <a:latin typeface="Times" panose="02020603050405020304" pitchFamily="18" charset="0"/>
                <a:cs typeface="Times" panose="02020603050405020304" pitchFamily="18" charset="0"/>
              </a:rPr>
              <a:t>Il est possible de contrôler si un modèle d’état linéaire à coefficient constant est observable ou non :</a:t>
            </a:r>
          </a:p>
          <a:p>
            <a:pPr marL="457200" indent="-457200">
              <a:buFont typeface="Wingdings" panose="05000000000000000000" pitchFamily="2" charset="2"/>
              <a:buAutoNum type="arabicPeriod"/>
            </a:pPr>
            <a:r>
              <a:rPr lang="fr-CH" altLang="fr-FR" sz="2400" dirty="0">
                <a:latin typeface="Times" panose="02020603050405020304" pitchFamily="18" charset="0"/>
                <a:cs typeface="Times" panose="02020603050405020304" pitchFamily="18" charset="0"/>
              </a:rPr>
              <a:t>On construit la matrice d’observabilité :</a:t>
            </a:r>
            <a:br>
              <a:rPr lang="fr-FR" altLang="fr-FR" sz="2400" dirty="0">
                <a:latin typeface="Times" panose="02020603050405020304" pitchFamily="18" charset="0"/>
                <a:cs typeface="Times" panose="02020603050405020304" pitchFamily="18" charset="0"/>
              </a:rPr>
            </a:br>
            <a:br>
              <a:rPr lang="fr-FR" altLang="fr-FR" sz="2400" dirty="0">
                <a:latin typeface="Times" panose="02020603050405020304" pitchFamily="18" charset="0"/>
                <a:cs typeface="Times" panose="02020603050405020304" pitchFamily="18" charset="0"/>
              </a:rPr>
            </a:br>
            <a:br>
              <a:rPr lang="fr-FR" altLang="fr-FR" sz="2400" dirty="0">
                <a:latin typeface="Times" panose="02020603050405020304" pitchFamily="18" charset="0"/>
                <a:cs typeface="Times" panose="02020603050405020304" pitchFamily="18" charset="0"/>
              </a:rPr>
            </a:br>
            <a:br>
              <a:rPr lang="fr-FR" altLang="fr-FR" sz="2400" dirty="0">
                <a:latin typeface="Times" panose="02020603050405020304" pitchFamily="18" charset="0"/>
                <a:cs typeface="Times" panose="02020603050405020304" pitchFamily="18" charset="0"/>
              </a:rPr>
            </a:br>
            <a:br>
              <a:rPr lang="fr-FR" altLang="fr-FR" sz="2400" dirty="0">
                <a:latin typeface="Times" panose="02020603050405020304" pitchFamily="18" charset="0"/>
                <a:cs typeface="Times" panose="02020603050405020304" pitchFamily="18" charset="0"/>
              </a:rPr>
            </a:br>
            <a:endParaRPr lang="fr-FR" altLang="fr-FR" sz="2400" dirty="0">
              <a:latin typeface="Times" panose="02020603050405020304" pitchFamily="18" charset="0"/>
              <a:cs typeface="Times" panose="02020603050405020304" pitchFamily="18" charset="0"/>
            </a:endParaRPr>
          </a:p>
          <a:p>
            <a:pPr marL="0" indent="0">
              <a:buNone/>
            </a:pPr>
            <a:endParaRPr lang="fr-CH" altLang="fr-FR" sz="2400" dirty="0">
              <a:latin typeface="Times" panose="02020603050405020304" pitchFamily="18" charset="0"/>
              <a:cs typeface="Times" panose="02020603050405020304" pitchFamily="18" charset="0"/>
            </a:endParaRPr>
          </a:p>
          <a:p>
            <a:pPr marL="457200" indent="-457200">
              <a:buFont typeface="Wingdings" panose="05000000000000000000" pitchFamily="2" charset="2"/>
              <a:buAutoNum type="arabicPeriod"/>
            </a:pPr>
            <a:r>
              <a:rPr lang="fr-CH" altLang="fr-FR" sz="2400" dirty="0">
                <a:latin typeface="Times" panose="02020603050405020304" pitchFamily="18" charset="0"/>
                <a:cs typeface="Times" panose="02020603050405020304" pitchFamily="18" charset="0"/>
              </a:rPr>
              <a:t>On calcule le rang de cette matrice </a:t>
            </a:r>
            <a:r>
              <a:rPr lang="fr-CH" altLang="fr-FR" sz="2400" dirty="0">
                <a:solidFill>
                  <a:srgbClr val="0070C0"/>
                </a:solidFill>
                <a:latin typeface="Times" panose="02020603050405020304" pitchFamily="18" charset="0"/>
                <a:cs typeface="Times" panose="02020603050405020304" pitchFamily="18" charset="0"/>
              </a:rPr>
              <a:t>(commande Matlab </a:t>
            </a:r>
            <a:r>
              <a:rPr lang="fr-CH" altLang="fr-FR" sz="2400" dirty="0" err="1">
                <a:solidFill>
                  <a:srgbClr val="0070C0"/>
                </a:solidFill>
                <a:latin typeface="Times" panose="02020603050405020304" pitchFamily="18" charset="0"/>
                <a:cs typeface="Times" panose="02020603050405020304" pitchFamily="18" charset="0"/>
              </a:rPr>
              <a:t>rank</a:t>
            </a:r>
            <a:r>
              <a:rPr lang="fr-CH" altLang="fr-FR" sz="2400" dirty="0">
                <a:solidFill>
                  <a:srgbClr val="0070C0"/>
                </a:solidFill>
                <a:latin typeface="Times" panose="02020603050405020304" pitchFamily="18" charset="0"/>
                <a:cs typeface="Times" panose="02020603050405020304" pitchFamily="18" charset="0"/>
              </a:rPr>
              <a:t> (O)) </a:t>
            </a:r>
            <a:r>
              <a:rPr lang="fr-CH" altLang="fr-FR" sz="2400" dirty="0">
                <a:latin typeface="Times" panose="02020603050405020304" pitchFamily="18" charset="0"/>
                <a:cs typeface="Times" panose="02020603050405020304" pitchFamily="18" charset="0"/>
              </a:rPr>
              <a:t> :</a:t>
            </a:r>
          </a:p>
          <a:p>
            <a:pPr marL="914400" lvl="1" indent="-457200"/>
            <a:r>
              <a:rPr lang="fr-CH" altLang="fr-FR" dirty="0">
                <a:latin typeface="Times" panose="02020603050405020304" pitchFamily="18" charset="0"/>
                <a:cs typeface="Times" panose="02020603050405020304" pitchFamily="18" charset="0"/>
              </a:rPr>
              <a:t>S’il est égal à n : le système est entièrement observable !</a:t>
            </a:r>
          </a:p>
          <a:p>
            <a:pPr marL="914400" lvl="1" indent="-457200"/>
            <a:r>
              <a:rPr lang="fr-CH" altLang="fr-FR" dirty="0">
                <a:latin typeface="Times" panose="02020603050405020304" pitchFamily="18" charset="0"/>
                <a:cs typeface="Times" panose="02020603050405020304" pitchFamily="18" charset="0"/>
              </a:rPr>
              <a:t>S’il est inférieur à n : le système n’est pas entièrement observable !</a:t>
            </a:r>
            <a:endParaRPr lang="fr-FR" altLang="fr-FR" dirty="0">
              <a:latin typeface="Times" panose="02020603050405020304" pitchFamily="18" charset="0"/>
              <a:cs typeface="Times" panose="02020603050405020304" pitchFamily="18" charset="0"/>
            </a:endParaRPr>
          </a:p>
        </p:txBody>
      </p:sp>
      <p:sp>
        <p:nvSpPr>
          <p:cNvPr id="78853" name="Rectangle 7">
            <a:extLst>
              <a:ext uri="{FF2B5EF4-FFF2-40B4-BE49-F238E27FC236}">
                <a16:creationId xmlns:a16="http://schemas.microsoft.com/office/drawing/2014/main" id="{9E40CAB4-BB46-B386-7258-81A64ABA19F4}"/>
              </a:ext>
            </a:extLst>
          </p:cNvPr>
          <p:cNvSpPr>
            <a:spLocks noChangeArrowheads="1"/>
          </p:cNvSpPr>
          <p:nvPr/>
        </p:nvSpPr>
        <p:spPr bwMode="auto">
          <a:xfrm>
            <a:off x="1524001" y="27076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78854" name="Object 6">
            <a:extLst>
              <a:ext uri="{FF2B5EF4-FFF2-40B4-BE49-F238E27FC236}">
                <a16:creationId xmlns:a16="http://schemas.microsoft.com/office/drawing/2014/main" id="{8612C2DE-D8F1-877C-FC74-80BBB06EC3D7}"/>
              </a:ext>
            </a:extLst>
          </p:cNvPr>
          <p:cNvGraphicFramePr>
            <a:graphicFrameLocks noChangeAspect="1"/>
          </p:cNvGraphicFramePr>
          <p:nvPr>
            <p:extLst>
              <p:ext uri="{D42A27DB-BD31-4B8C-83A1-F6EECF244321}">
                <p14:modId xmlns:p14="http://schemas.microsoft.com/office/powerpoint/2010/main" val="3777830434"/>
              </p:ext>
            </p:extLst>
          </p:nvPr>
        </p:nvGraphicFramePr>
        <p:xfrm>
          <a:off x="6751637" y="2016772"/>
          <a:ext cx="1858963" cy="2305050"/>
        </p:xfrm>
        <a:graphic>
          <a:graphicData uri="http://schemas.openxmlformats.org/presentationml/2006/ole">
            <mc:AlternateContent xmlns:mc="http://schemas.openxmlformats.org/markup-compatibility/2006">
              <mc:Choice xmlns:v="urn:schemas-microsoft-com:vml" Requires="v">
                <p:oleObj name="Equation" r:id="rId2" imgW="787400" imgH="977900" progId="Equation.3">
                  <p:embed/>
                </p:oleObj>
              </mc:Choice>
              <mc:Fallback>
                <p:oleObj name="Equation" r:id="rId2" imgW="787400" imgH="977900" progId="Equation.3">
                  <p:embed/>
                  <p:pic>
                    <p:nvPicPr>
                      <p:cNvPr id="78854" name="Object 6">
                        <a:extLst>
                          <a:ext uri="{FF2B5EF4-FFF2-40B4-BE49-F238E27FC236}">
                            <a16:creationId xmlns:a16="http://schemas.microsoft.com/office/drawing/2014/main" id="{8612C2DE-D8F1-877C-FC74-80BBB06EC3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1637" y="2016772"/>
                        <a:ext cx="1858963" cy="2305050"/>
                      </a:xfrm>
                      <a:prstGeom prst="rect">
                        <a:avLst/>
                      </a:prstGeom>
                      <a:noFill/>
                      <a:ln w="9525">
                        <a:solidFill>
                          <a:srgbClr val="FF0000"/>
                        </a:solidFill>
                        <a:miter lim="800000"/>
                        <a:headEnd/>
                        <a:tailEnd/>
                      </a:ln>
                    </p:spPr>
                  </p:pic>
                </p:oleObj>
              </mc:Fallback>
            </mc:AlternateContent>
          </a:graphicData>
        </a:graphic>
      </p:graphicFrame>
      <p:pic>
        <p:nvPicPr>
          <p:cNvPr id="2" name="Picture 1" descr="HES-SO Valais-Wallis - BioArk">
            <a:extLst>
              <a:ext uri="{FF2B5EF4-FFF2-40B4-BE49-F238E27FC236}">
                <a16:creationId xmlns:a16="http://schemas.microsoft.com/office/drawing/2014/main" id="{B292E2C4-2B41-C788-0FD1-5D26164BE2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Espace réservé du numéro de diapositive 5">
            <a:extLst>
              <a:ext uri="{FF2B5EF4-FFF2-40B4-BE49-F238E27FC236}">
                <a16:creationId xmlns:a16="http://schemas.microsoft.com/office/drawing/2014/main" id="{ED8A22E1-2A24-D312-9471-CE83C64BDE7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89FCF42A-4461-4C93-8F44-A3DA3C487446}" type="slidenum">
              <a:rPr lang="fr-FR" altLang="fr-FR" sz="1200"/>
              <a:pPr>
                <a:spcBef>
                  <a:spcPct val="0"/>
                </a:spcBef>
                <a:buClrTx/>
                <a:buFontTx/>
                <a:buNone/>
              </a:pPr>
              <a:t>22</a:t>
            </a:fld>
            <a:endParaRPr lang="fr-FR" altLang="fr-FR" sz="1200"/>
          </a:p>
        </p:txBody>
      </p:sp>
      <p:sp>
        <p:nvSpPr>
          <p:cNvPr id="83971" name="Rectangle 2">
            <a:extLst>
              <a:ext uri="{FF2B5EF4-FFF2-40B4-BE49-F238E27FC236}">
                <a16:creationId xmlns:a16="http://schemas.microsoft.com/office/drawing/2014/main" id="{15C41542-D7F6-96D3-CAD5-03F0D8CA8A1C}"/>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Principe de l’observateur d'état</a:t>
            </a:r>
            <a:endParaRPr lang="fr-FR" altLang="fr-FR" sz="3200" b="1" dirty="0">
              <a:latin typeface="Times" panose="02020603050405020304" pitchFamily="18" charset="0"/>
              <a:cs typeface="Times" panose="02020603050405020304" pitchFamily="18" charset="0"/>
            </a:endParaRPr>
          </a:p>
        </p:txBody>
      </p:sp>
      <p:sp>
        <p:nvSpPr>
          <p:cNvPr id="83972" name="Rectangle 3">
            <a:extLst>
              <a:ext uri="{FF2B5EF4-FFF2-40B4-BE49-F238E27FC236}">
                <a16:creationId xmlns:a16="http://schemas.microsoft.com/office/drawing/2014/main" id="{CE128209-9025-E756-AB9B-FEE19AE34199}"/>
              </a:ext>
            </a:extLst>
          </p:cNvPr>
          <p:cNvSpPr>
            <a:spLocks noGrp="1" noChangeArrowheads="1"/>
          </p:cNvSpPr>
          <p:nvPr>
            <p:ph type="body" idx="1"/>
          </p:nvPr>
        </p:nvSpPr>
        <p:spPr/>
        <p:txBody>
          <a:bodyPr/>
          <a:lstStyle/>
          <a:p>
            <a:pPr>
              <a:buFont typeface="Wingdings" panose="05000000000000000000" pitchFamily="2" charset="2"/>
              <a:buChar char="Ø"/>
            </a:pPr>
            <a:r>
              <a:rPr lang="fr-CH" altLang="fr-FR" dirty="0">
                <a:latin typeface="Times" panose="02020603050405020304" pitchFamily="18" charset="0"/>
                <a:cs typeface="Times" panose="02020603050405020304" pitchFamily="18" charset="0"/>
              </a:rPr>
              <a:t> On peut rarement mesurer toutes les variables d’état  dans un système physique. Il faut donc estimer les états à l'aide d'un observateur. Le régulateur d'état utilisera ensuite les états estimés pour générer les commandes envoyées dans le vecteur des entrées.</a:t>
            </a:r>
          </a:p>
          <a:p>
            <a:pPr>
              <a:buFont typeface="Wingdings" panose="05000000000000000000" pitchFamily="2" charset="2"/>
              <a:buChar char="Ø"/>
            </a:pPr>
            <a:r>
              <a:rPr lang="fr-CH" altLang="fr-FR" dirty="0">
                <a:latin typeface="Times" panose="02020603050405020304" pitchFamily="18" charset="0"/>
                <a:cs typeface="Times" panose="02020603050405020304" pitchFamily="18" charset="0"/>
              </a:rPr>
              <a:t> Notation :</a:t>
            </a:r>
          </a:p>
          <a:p>
            <a:endParaRPr lang="fr-CH" altLang="fr-FR" dirty="0">
              <a:latin typeface="Times" panose="02020603050405020304" pitchFamily="18" charset="0"/>
              <a:cs typeface="Times" panose="02020603050405020304" pitchFamily="18" charset="0"/>
            </a:endParaRPr>
          </a:p>
          <a:p>
            <a:pPr lvl="1"/>
            <a:r>
              <a:rPr lang="fr-CH" altLang="fr-FR" dirty="0">
                <a:latin typeface="Times" panose="02020603050405020304" pitchFamily="18" charset="0"/>
                <a:cs typeface="Times" panose="02020603050405020304" pitchFamily="18" charset="0"/>
              </a:rPr>
              <a:t>Etat réel (dans le processus) :</a:t>
            </a:r>
          </a:p>
          <a:p>
            <a:pPr marL="457200" lvl="1" indent="0">
              <a:buNone/>
            </a:pPr>
            <a:endParaRPr lang="fr-CH" altLang="fr-FR" dirty="0">
              <a:latin typeface="Times" panose="02020603050405020304" pitchFamily="18" charset="0"/>
              <a:cs typeface="Times" panose="02020603050405020304" pitchFamily="18" charset="0"/>
            </a:endParaRPr>
          </a:p>
          <a:p>
            <a:pPr lvl="1"/>
            <a:r>
              <a:rPr lang="fr-CH" altLang="fr-FR" dirty="0">
                <a:latin typeface="Times" panose="02020603050405020304" pitchFamily="18" charset="0"/>
                <a:cs typeface="Times" panose="02020603050405020304" pitchFamily="18" charset="0"/>
              </a:rPr>
              <a:t>Etat estimé (dans l’observateur ) :</a:t>
            </a:r>
            <a:endParaRPr lang="fr-FR" altLang="fr-FR" dirty="0">
              <a:latin typeface="Times" panose="02020603050405020304" pitchFamily="18" charset="0"/>
              <a:cs typeface="Times" panose="02020603050405020304" pitchFamily="18" charset="0"/>
            </a:endParaRPr>
          </a:p>
        </p:txBody>
      </p:sp>
      <p:sp>
        <p:nvSpPr>
          <p:cNvPr id="83973" name="Rectangle 5">
            <a:extLst>
              <a:ext uri="{FF2B5EF4-FFF2-40B4-BE49-F238E27FC236}">
                <a16:creationId xmlns:a16="http://schemas.microsoft.com/office/drawing/2014/main" id="{8D000A82-C93B-4AF7-BFE0-1E4B67B63EA5}"/>
              </a:ext>
            </a:extLst>
          </p:cNvPr>
          <p:cNvSpPr>
            <a:spLocks noChangeArrowheads="1"/>
          </p:cNvSpPr>
          <p:nvPr/>
        </p:nvSpPr>
        <p:spPr bwMode="auto">
          <a:xfrm>
            <a:off x="1524001" y="310291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aphicFrame>
        <p:nvGraphicFramePr>
          <p:cNvPr id="83974" name="Object 4">
            <a:extLst>
              <a:ext uri="{FF2B5EF4-FFF2-40B4-BE49-F238E27FC236}">
                <a16:creationId xmlns:a16="http://schemas.microsoft.com/office/drawing/2014/main" id="{37118604-E426-C3A1-AB8F-07818EEB0089}"/>
              </a:ext>
            </a:extLst>
          </p:cNvPr>
          <p:cNvGraphicFramePr>
            <a:graphicFrameLocks noChangeAspect="1"/>
          </p:cNvGraphicFramePr>
          <p:nvPr>
            <p:extLst>
              <p:ext uri="{D42A27DB-BD31-4B8C-83A1-F6EECF244321}">
                <p14:modId xmlns:p14="http://schemas.microsoft.com/office/powerpoint/2010/main" val="3915966929"/>
              </p:ext>
            </p:extLst>
          </p:nvPr>
        </p:nvGraphicFramePr>
        <p:xfrm>
          <a:off x="5506757" y="4418386"/>
          <a:ext cx="365125" cy="487362"/>
        </p:xfrm>
        <a:graphic>
          <a:graphicData uri="http://schemas.openxmlformats.org/presentationml/2006/ole">
            <mc:AlternateContent xmlns:mc="http://schemas.openxmlformats.org/markup-compatibility/2006">
              <mc:Choice xmlns:v="urn:schemas-microsoft-com:vml" Requires="v">
                <p:oleObj name="Equation" r:id="rId2" imgW="139639" imgH="190417" progId="Equation.3">
                  <p:embed/>
                </p:oleObj>
              </mc:Choice>
              <mc:Fallback>
                <p:oleObj name="Equation" r:id="rId2" imgW="139639" imgH="190417" progId="Equation.3">
                  <p:embed/>
                  <p:pic>
                    <p:nvPicPr>
                      <p:cNvPr id="83974" name="Object 4">
                        <a:extLst>
                          <a:ext uri="{FF2B5EF4-FFF2-40B4-BE49-F238E27FC236}">
                            <a16:creationId xmlns:a16="http://schemas.microsoft.com/office/drawing/2014/main" id="{37118604-E426-C3A1-AB8F-07818EEB00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6757" y="4418386"/>
                        <a:ext cx="365125"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3975" name="Rectangle 7">
            <a:extLst>
              <a:ext uri="{FF2B5EF4-FFF2-40B4-BE49-F238E27FC236}">
                <a16:creationId xmlns:a16="http://schemas.microsoft.com/office/drawing/2014/main" id="{BF28F02B-2D36-D5B5-7FE4-3B7D499FEAE1}"/>
              </a:ext>
            </a:extLst>
          </p:cNvPr>
          <p:cNvSpPr>
            <a:spLocks noChangeArrowheads="1"/>
          </p:cNvSpPr>
          <p:nvPr/>
        </p:nvSpPr>
        <p:spPr bwMode="auto">
          <a:xfrm>
            <a:off x="1524001" y="-2308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3976" name="Object 6">
            <a:extLst>
              <a:ext uri="{FF2B5EF4-FFF2-40B4-BE49-F238E27FC236}">
                <a16:creationId xmlns:a16="http://schemas.microsoft.com/office/drawing/2014/main" id="{C4C6F11E-0670-4312-14E6-F5681CF982CB}"/>
              </a:ext>
            </a:extLst>
          </p:cNvPr>
          <p:cNvGraphicFramePr>
            <a:graphicFrameLocks noChangeAspect="1"/>
          </p:cNvGraphicFramePr>
          <p:nvPr/>
        </p:nvGraphicFramePr>
        <p:xfrm>
          <a:off x="1524001" y="0"/>
          <a:ext cx="142875" cy="190500"/>
        </p:xfrm>
        <a:graphic>
          <a:graphicData uri="http://schemas.openxmlformats.org/presentationml/2006/ole">
            <mc:AlternateContent xmlns:mc="http://schemas.openxmlformats.org/markup-compatibility/2006">
              <mc:Choice xmlns:v="urn:schemas-microsoft-com:vml" Requires="v">
                <p:oleObj name="Equation" r:id="rId4" imgW="139639" imgH="190417" progId="Equation.3">
                  <p:embed/>
                </p:oleObj>
              </mc:Choice>
              <mc:Fallback>
                <p:oleObj name="Equation" r:id="rId4" imgW="139639" imgH="190417" progId="Equation.3">
                  <p:embed/>
                  <p:pic>
                    <p:nvPicPr>
                      <p:cNvPr id="83976" name="Object 6">
                        <a:extLst>
                          <a:ext uri="{FF2B5EF4-FFF2-40B4-BE49-F238E27FC236}">
                            <a16:creationId xmlns:a16="http://schemas.microsoft.com/office/drawing/2014/main" id="{C4C6F11E-0670-4312-14E6-F5681CF982C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1" y="0"/>
                        <a:ext cx="14287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3977" name="Rectangle 9">
            <a:extLst>
              <a:ext uri="{FF2B5EF4-FFF2-40B4-BE49-F238E27FC236}">
                <a16:creationId xmlns:a16="http://schemas.microsoft.com/office/drawing/2014/main" id="{C7EC9B41-D6DE-43EC-27ED-AFED0600C3AF}"/>
              </a:ext>
            </a:extLst>
          </p:cNvPr>
          <p:cNvSpPr>
            <a:spLocks noChangeArrowheads="1"/>
          </p:cNvSpPr>
          <p:nvPr/>
        </p:nvSpPr>
        <p:spPr bwMode="auto">
          <a:xfrm>
            <a:off x="1524001" y="310291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aphicFrame>
        <p:nvGraphicFramePr>
          <p:cNvPr id="83978" name="Object 8">
            <a:extLst>
              <a:ext uri="{FF2B5EF4-FFF2-40B4-BE49-F238E27FC236}">
                <a16:creationId xmlns:a16="http://schemas.microsoft.com/office/drawing/2014/main" id="{19461396-A89F-A134-F55A-E58DCA79DDC9}"/>
              </a:ext>
            </a:extLst>
          </p:cNvPr>
          <p:cNvGraphicFramePr>
            <a:graphicFrameLocks noChangeAspect="1"/>
          </p:cNvGraphicFramePr>
          <p:nvPr>
            <p:extLst>
              <p:ext uri="{D42A27DB-BD31-4B8C-83A1-F6EECF244321}">
                <p14:modId xmlns:p14="http://schemas.microsoft.com/office/powerpoint/2010/main" val="4005713255"/>
              </p:ext>
            </p:extLst>
          </p:nvPr>
        </p:nvGraphicFramePr>
        <p:xfrm>
          <a:off x="6016718" y="5192619"/>
          <a:ext cx="409575" cy="546100"/>
        </p:xfrm>
        <a:graphic>
          <a:graphicData uri="http://schemas.openxmlformats.org/presentationml/2006/ole">
            <mc:AlternateContent xmlns:mc="http://schemas.openxmlformats.org/markup-compatibility/2006">
              <mc:Choice xmlns:v="urn:schemas-microsoft-com:vml" Requires="v">
                <p:oleObj name="Equation" r:id="rId6" imgW="139639" imgH="190417" progId="Equation.3">
                  <p:embed/>
                </p:oleObj>
              </mc:Choice>
              <mc:Fallback>
                <p:oleObj name="Equation" r:id="rId6" imgW="139639" imgH="190417" progId="Equation.3">
                  <p:embed/>
                  <p:pic>
                    <p:nvPicPr>
                      <p:cNvPr id="83978" name="Object 8">
                        <a:extLst>
                          <a:ext uri="{FF2B5EF4-FFF2-40B4-BE49-F238E27FC236}">
                            <a16:creationId xmlns:a16="http://schemas.microsoft.com/office/drawing/2014/main" id="{19461396-A89F-A134-F55A-E58DCA79DD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6718" y="5192619"/>
                        <a:ext cx="409575"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 name="Picture 1" descr="HES-SO Valais-Wallis - BioArk">
            <a:extLst>
              <a:ext uri="{FF2B5EF4-FFF2-40B4-BE49-F238E27FC236}">
                <a16:creationId xmlns:a16="http://schemas.microsoft.com/office/drawing/2014/main" id="{FCA92F71-6593-9380-A658-88AA3FE6295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Espace réservé du numéro de diapositive 4">
            <a:extLst>
              <a:ext uri="{FF2B5EF4-FFF2-40B4-BE49-F238E27FC236}">
                <a16:creationId xmlns:a16="http://schemas.microsoft.com/office/drawing/2014/main" id="{FC2A94DF-655B-76DE-74AF-067DB2A5135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55B8957C-AA62-4A3B-B3FA-ED746CB02C4C}" type="slidenum">
              <a:rPr lang="fr-FR" altLang="fr-FR" sz="1200"/>
              <a:pPr>
                <a:spcBef>
                  <a:spcPct val="0"/>
                </a:spcBef>
                <a:buClrTx/>
                <a:buFontTx/>
                <a:buNone/>
              </a:pPr>
              <a:t>23</a:t>
            </a:fld>
            <a:endParaRPr lang="fr-FR" altLang="fr-FR" sz="1200"/>
          </a:p>
        </p:txBody>
      </p:sp>
      <p:sp>
        <p:nvSpPr>
          <p:cNvPr id="86019" name="Rectangle 2">
            <a:extLst>
              <a:ext uri="{FF2B5EF4-FFF2-40B4-BE49-F238E27FC236}">
                <a16:creationId xmlns:a16="http://schemas.microsoft.com/office/drawing/2014/main" id="{9A5FAA99-1E87-6E5A-64F1-71759915B40E}"/>
              </a:ext>
            </a:extLst>
          </p:cNvPr>
          <p:cNvSpPr>
            <a:spLocks noGrp="1" noChangeArrowheads="1"/>
          </p:cNvSpPr>
          <p:nvPr>
            <p:ph type="title"/>
          </p:nvPr>
        </p:nvSpPr>
        <p:spPr>
          <a:xfrm>
            <a:off x="871055" y="177800"/>
            <a:ext cx="10803903" cy="1325563"/>
          </a:xfrm>
        </p:spPr>
        <p:txBody>
          <a:bodyPr>
            <a:normAutofit/>
          </a:bodyPr>
          <a:lstStyle/>
          <a:p>
            <a:pPr marL="533400" indent="-533400"/>
            <a:r>
              <a:rPr lang="fr-CH" altLang="fr-FR" sz="3200" b="1" dirty="0">
                <a:latin typeface="Times" panose="02020603050405020304" pitchFamily="18" charset="0"/>
                <a:cs typeface="Times" panose="02020603050405020304" pitchFamily="18" charset="0"/>
              </a:rPr>
              <a:t>Schéma bloc d'un système asservi avec un observateur d’état</a:t>
            </a:r>
            <a:endParaRPr lang="fr-FR" altLang="fr-FR" sz="3200" b="1" dirty="0">
              <a:latin typeface="Times" panose="02020603050405020304" pitchFamily="18" charset="0"/>
              <a:cs typeface="Times" panose="02020603050405020304" pitchFamily="18" charset="0"/>
            </a:endParaRPr>
          </a:p>
        </p:txBody>
      </p:sp>
      <p:sp>
        <p:nvSpPr>
          <p:cNvPr id="86020" name="Rectangle 3" descr="Diagonales larges vers le haut">
            <a:extLst>
              <a:ext uri="{FF2B5EF4-FFF2-40B4-BE49-F238E27FC236}">
                <a16:creationId xmlns:a16="http://schemas.microsoft.com/office/drawing/2014/main" id="{C6D6D7F0-6428-C053-9AA0-81D18B77FC89}"/>
              </a:ext>
            </a:extLst>
          </p:cNvPr>
          <p:cNvSpPr>
            <a:spLocks noChangeArrowheads="1"/>
          </p:cNvSpPr>
          <p:nvPr/>
        </p:nvSpPr>
        <p:spPr bwMode="auto">
          <a:xfrm>
            <a:off x="4379914" y="3314700"/>
            <a:ext cx="4465637" cy="2736850"/>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21" name="Freeform 4">
            <a:extLst>
              <a:ext uri="{FF2B5EF4-FFF2-40B4-BE49-F238E27FC236}">
                <a16:creationId xmlns:a16="http://schemas.microsoft.com/office/drawing/2014/main" id="{15AAE63A-078C-5FDA-88C9-492B369989F5}"/>
              </a:ext>
            </a:extLst>
          </p:cNvPr>
          <p:cNvSpPr>
            <a:spLocks/>
          </p:cNvSpPr>
          <p:nvPr/>
        </p:nvSpPr>
        <p:spPr bwMode="auto">
          <a:xfrm>
            <a:off x="2652713" y="1866900"/>
            <a:ext cx="4248150" cy="4832350"/>
          </a:xfrm>
          <a:custGeom>
            <a:avLst/>
            <a:gdLst>
              <a:gd name="T0" fmla="*/ 0 w 2676"/>
              <a:gd name="T1" fmla="*/ 2147483646 h 3044"/>
              <a:gd name="T2" fmla="*/ 0 w 2676"/>
              <a:gd name="T3" fmla="*/ 2147483646 h 3044"/>
              <a:gd name="T4" fmla="*/ 2147483646 w 2676"/>
              <a:gd name="T5" fmla="*/ 2147483646 h 3044"/>
              <a:gd name="T6" fmla="*/ 2147483646 w 2676"/>
              <a:gd name="T7" fmla="*/ 2147483646 h 3044"/>
              <a:gd name="T8" fmla="*/ 2147483646 w 2676"/>
              <a:gd name="T9" fmla="*/ 2147483646 h 3044"/>
              <a:gd name="T10" fmla="*/ 2147483646 w 2676"/>
              <a:gd name="T11" fmla="*/ 0 h 3044"/>
              <a:gd name="T12" fmla="*/ 0 w 2676"/>
              <a:gd name="T13" fmla="*/ 2147483646 h 3044"/>
              <a:gd name="T14" fmla="*/ 0 60000 65536"/>
              <a:gd name="T15" fmla="*/ 0 60000 65536"/>
              <a:gd name="T16" fmla="*/ 0 60000 65536"/>
              <a:gd name="T17" fmla="*/ 0 60000 65536"/>
              <a:gd name="T18" fmla="*/ 0 60000 65536"/>
              <a:gd name="T19" fmla="*/ 0 60000 65536"/>
              <a:gd name="T20" fmla="*/ 0 60000 65536"/>
              <a:gd name="T21" fmla="*/ 0 w 2676"/>
              <a:gd name="T22" fmla="*/ 0 h 3044"/>
              <a:gd name="T23" fmla="*/ 2676 w 2676"/>
              <a:gd name="T24" fmla="*/ 3044 h 30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76" h="3044">
                <a:moveTo>
                  <a:pt x="0" y="5"/>
                </a:moveTo>
                <a:lnTo>
                  <a:pt x="0" y="3044"/>
                </a:lnTo>
                <a:lnTo>
                  <a:pt x="2676" y="3044"/>
                </a:lnTo>
                <a:lnTo>
                  <a:pt x="2676" y="2681"/>
                </a:lnTo>
                <a:lnTo>
                  <a:pt x="905" y="2676"/>
                </a:lnTo>
                <a:lnTo>
                  <a:pt x="917" y="0"/>
                </a:lnTo>
                <a:lnTo>
                  <a:pt x="0" y="5"/>
                </a:lnTo>
                <a:close/>
              </a:path>
            </a:pathLst>
          </a:custGeom>
          <a:solidFill>
            <a:schemeClr val="accent2">
              <a:lumMod val="20000"/>
              <a:lumOff val="80000"/>
            </a:schemeClr>
          </a:solidFill>
          <a:ln>
            <a:noFill/>
          </a:ln>
        </p:spPr>
        <p:txBody>
          <a:bodyPr/>
          <a:lstStyle/>
          <a:p>
            <a:endParaRPr lang="fr-CH">
              <a:latin typeface="Times" panose="02020603050405020304" pitchFamily="18" charset="0"/>
              <a:cs typeface="Times" panose="02020603050405020304" pitchFamily="18" charset="0"/>
            </a:endParaRPr>
          </a:p>
        </p:txBody>
      </p:sp>
      <p:sp>
        <p:nvSpPr>
          <p:cNvPr id="86022" name="Rectangle 5">
            <a:extLst>
              <a:ext uri="{FF2B5EF4-FFF2-40B4-BE49-F238E27FC236}">
                <a16:creationId xmlns:a16="http://schemas.microsoft.com/office/drawing/2014/main" id="{693B8693-437C-1DD6-4C9A-40EED3980FCE}"/>
              </a:ext>
            </a:extLst>
          </p:cNvPr>
          <p:cNvSpPr>
            <a:spLocks noChangeArrowheads="1"/>
          </p:cNvSpPr>
          <p:nvPr/>
        </p:nvSpPr>
        <p:spPr bwMode="auto">
          <a:xfrm>
            <a:off x="4379914" y="3314701"/>
            <a:ext cx="4465637" cy="720725"/>
          </a:xfrm>
          <a:prstGeom prst="rect">
            <a:avLst/>
          </a:prstGeom>
          <a:solidFill>
            <a:srgbClr val="FF99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23" name="Rectangle 6">
            <a:extLst>
              <a:ext uri="{FF2B5EF4-FFF2-40B4-BE49-F238E27FC236}">
                <a16:creationId xmlns:a16="http://schemas.microsoft.com/office/drawing/2014/main" id="{2C624BFC-9C9A-9B09-617A-CED3AC24F2A4}"/>
              </a:ext>
            </a:extLst>
          </p:cNvPr>
          <p:cNvSpPr>
            <a:spLocks noChangeArrowheads="1"/>
          </p:cNvSpPr>
          <p:nvPr/>
        </p:nvSpPr>
        <p:spPr bwMode="auto">
          <a:xfrm>
            <a:off x="4381501" y="1298575"/>
            <a:ext cx="3959225" cy="1944688"/>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6024" name="Rectangle 7">
            <a:extLst>
              <a:ext uri="{FF2B5EF4-FFF2-40B4-BE49-F238E27FC236}">
                <a16:creationId xmlns:a16="http://schemas.microsoft.com/office/drawing/2014/main" id="{1D990BBD-57AF-73D1-901C-6C03EAC91E44}"/>
              </a:ext>
            </a:extLst>
          </p:cNvPr>
          <p:cNvSpPr>
            <a:spLocks noChangeArrowheads="1"/>
          </p:cNvSpPr>
          <p:nvPr/>
        </p:nvSpPr>
        <p:spPr bwMode="auto">
          <a:xfrm>
            <a:off x="4381501" y="4105275"/>
            <a:ext cx="3959225" cy="1944688"/>
          </a:xfrm>
          <a:prstGeom prst="rect">
            <a:avLst/>
          </a:prstGeom>
          <a:solidFill>
            <a:srgbClr val="FF99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25" name="Rectangle 8">
            <a:extLst>
              <a:ext uri="{FF2B5EF4-FFF2-40B4-BE49-F238E27FC236}">
                <a16:creationId xmlns:a16="http://schemas.microsoft.com/office/drawing/2014/main" id="{B5B4B0F4-8242-630C-EC86-8DAF2946DB98}"/>
              </a:ext>
            </a:extLst>
          </p:cNvPr>
          <p:cNvSpPr>
            <a:spLocks noChangeArrowheads="1"/>
          </p:cNvSpPr>
          <p:nvPr/>
        </p:nvSpPr>
        <p:spPr bwMode="auto">
          <a:xfrm>
            <a:off x="2749550" y="2060575"/>
            <a:ext cx="433388"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L</a:t>
            </a:r>
            <a:endParaRPr lang="fr-FR" altLang="fr-FR" sz="1800">
              <a:latin typeface="Times" panose="02020603050405020304" pitchFamily="18" charset="0"/>
              <a:cs typeface="Times" panose="02020603050405020304" pitchFamily="18" charset="0"/>
            </a:endParaRPr>
          </a:p>
        </p:txBody>
      </p:sp>
      <p:sp>
        <p:nvSpPr>
          <p:cNvPr id="86026" name="Rectangle 9">
            <a:extLst>
              <a:ext uri="{FF2B5EF4-FFF2-40B4-BE49-F238E27FC236}">
                <a16:creationId xmlns:a16="http://schemas.microsoft.com/office/drawing/2014/main" id="{A2F09B93-63D1-0C3F-EBF5-F39C1B98E975}"/>
              </a:ext>
            </a:extLst>
          </p:cNvPr>
          <p:cNvSpPr>
            <a:spLocks noChangeArrowheads="1"/>
          </p:cNvSpPr>
          <p:nvPr/>
        </p:nvSpPr>
        <p:spPr bwMode="auto">
          <a:xfrm>
            <a:off x="4665664" y="2060575"/>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B</a:t>
            </a:r>
            <a:endParaRPr lang="fr-FR" altLang="fr-FR" sz="1800">
              <a:latin typeface="Times" panose="02020603050405020304" pitchFamily="18" charset="0"/>
              <a:cs typeface="Times" panose="02020603050405020304" pitchFamily="18" charset="0"/>
            </a:endParaRPr>
          </a:p>
        </p:txBody>
      </p:sp>
      <p:sp>
        <p:nvSpPr>
          <p:cNvPr id="86027" name="Rectangle 10">
            <a:extLst>
              <a:ext uri="{FF2B5EF4-FFF2-40B4-BE49-F238E27FC236}">
                <a16:creationId xmlns:a16="http://schemas.microsoft.com/office/drawing/2014/main" id="{65AA3F86-2C0F-A4F4-0A82-DC27C5DCC80D}"/>
              </a:ext>
            </a:extLst>
          </p:cNvPr>
          <p:cNvSpPr>
            <a:spLocks noChangeArrowheads="1"/>
          </p:cNvSpPr>
          <p:nvPr/>
        </p:nvSpPr>
        <p:spPr bwMode="auto">
          <a:xfrm>
            <a:off x="6056314" y="2601913"/>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A</a:t>
            </a:r>
            <a:endParaRPr lang="fr-FR" altLang="fr-FR" sz="1800">
              <a:latin typeface="Times" panose="02020603050405020304" pitchFamily="18" charset="0"/>
              <a:cs typeface="Times" panose="02020603050405020304" pitchFamily="18" charset="0"/>
            </a:endParaRPr>
          </a:p>
        </p:txBody>
      </p:sp>
      <p:sp>
        <p:nvSpPr>
          <p:cNvPr id="86028" name="Rectangle 11">
            <a:extLst>
              <a:ext uri="{FF2B5EF4-FFF2-40B4-BE49-F238E27FC236}">
                <a16:creationId xmlns:a16="http://schemas.microsoft.com/office/drawing/2014/main" id="{D6F7F94C-79D7-19AF-B681-8FA2CA812C10}"/>
              </a:ext>
            </a:extLst>
          </p:cNvPr>
          <p:cNvSpPr>
            <a:spLocks noChangeArrowheads="1"/>
          </p:cNvSpPr>
          <p:nvPr/>
        </p:nvSpPr>
        <p:spPr bwMode="auto">
          <a:xfrm>
            <a:off x="7042150" y="2060575"/>
            <a:ext cx="433388"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C</a:t>
            </a:r>
            <a:endParaRPr lang="fr-FR" altLang="fr-FR" sz="1800">
              <a:latin typeface="Times" panose="02020603050405020304" pitchFamily="18" charset="0"/>
              <a:cs typeface="Times" panose="02020603050405020304" pitchFamily="18" charset="0"/>
            </a:endParaRPr>
          </a:p>
        </p:txBody>
      </p:sp>
      <p:sp>
        <p:nvSpPr>
          <p:cNvPr id="86029" name="Rectangle 12">
            <a:extLst>
              <a:ext uri="{FF2B5EF4-FFF2-40B4-BE49-F238E27FC236}">
                <a16:creationId xmlns:a16="http://schemas.microsoft.com/office/drawing/2014/main" id="{754C17B8-1C6C-44CE-510F-82FDB7CFDD12}"/>
              </a:ext>
            </a:extLst>
          </p:cNvPr>
          <p:cNvSpPr>
            <a:spLocks noChangeArrowheads="1"/>
          </p:cNvSpPr>
          <p:nvPr/>
        </p:nvSpPr>
        <p:spPr bwMode="auto">
          <a:xfrm>
            <a:off x="6108700" y="5553075"/>
            <a:ext cx="433388"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A</a:t>
            </a:r>
            <a:r>
              <a:rPr lang="fr-CH" altLang="fr-FR" sz="1800" baseline="-25000">
                <a:latin typeface="Times" panose="02020603050405020304" pitchFamily="18" charset="0"/>
                <a:cs typeface="Times" panose="02020603050405020304" pitchFamily="18" charset="0"/>
              </a:rPr>
              <a:t>o</a:t>
            </a:r>
            <a:endParaRPr lang="fr-FR" altLang="fr-FR" sz="1800" baseline="-25000">
              <a:latin typeface="Times" panose="02020603050405020304" pitchFamily="18" charset="0"/>
              <a:cs typeface="Times" panose="02020603050405020304" pitchFamily="18" charset="0"/>
            </a:endParaRPr>
          </a:p>
        </p:txBody>
      </p:sp>
      <p:sp>
        <p:nvSpPr>
          <p:cNvPr id="86030" name="Rectangle 13">
            <a:extLst>
              <a:ext uri="{FF2B5EF4-FFF2-40B4-BE49-F238E27FC236}">
                <a16:creationId xmlns:a16="http://schemas.microsoft.com/office/drawing/2014/main" id="{6B04D360-F046-B4BF-DDFB-4D48822E4927}"/>
              </a:ext>
            </a:extLst>
          </p:cNvPr>
          <p:cNvSpPr>
            <a:spLocks noChangeArrowheads="1"/>
          </p:cNvSpPr>
          <p:nvPr/>
        </p:nvSpPr>
        <p:spPr bwMode="auto">
          <a:xfrm>
            <a:off x="4667250" y="4911725"/>
            <a:ext cx="433388"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B</a:t>
            </a:r>
            <a:r>
              <a:rPr lang="fr-CH" altLang="fr-FR" sz="1800" baseline="-25000">
                <a:latin typeface="Times" panose="02020603050405020304" pitchFamily="18" charset="0"/>
                <a:cs typeface="Times" panose="02020603050405020304" pitchFamily="18" charset="0"/>
              </a:rPr>
              <a:t>o</a:t>
            </a:r>
            <a:endParaRPr lang="fr-FR" altLang="fr-FR" sz="1800" baseline="-25000">
              <a:latin typeface="Times" panose="02020603050405020304" pitchFamily="18" charset="0"/>
              <a:cs typeface="Times" panose="02020603050405020304" pitchFamily="18" charset="0"/>
            </a:endParaRPr>
          </a:p>
        </p:txBody>
      </p:sp>
      <p:sp>
        <p:nvSpPr>
          <p:cNvPr id="86031" name="Rectangle 14">
            <a:extLst>
              <a:ext uri="{FF2B5EF4-FFF2-40B4-BE49-F238E27FC236}">
                <a16:creationId xmlns:a16="http://schemas.microsoft.com/office/drawing/2014/main" id="{BD93E789-B2BD-FC84-F0E3-7E5BDF75AAD9}"/>
              </a:ext>
            </a:extLst>
          </p:cNvPr>
          <p:cNvSpPr>
            <a:spLocks noChangeArrowheads="1"/>
          </p:cNvSpPr>
          <p:nvPr/>
        </p:nvSpPr>
        <p:spPr bwMode="auto">
          <a:xfrm>
            <a:off x="6108700" y="6196013"/>
            <a:ext cx="433388"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K</a:t>
            </a:r>
            <a:endParaRPr lang="fr-FR" altLang="fr-FR" sz="1800">
              <a:latin typeface="Times" panose="02020603050405020304" pitchFamily="18" charset="0"/>
              <a:cs typeface="Times" panose="02020603050405020304" pitchFamily="18" charset="0"/>
            </a:endParaRPr>
          </a:p>
        </p:txBody>
      </p:sp>
      <p:sp>
        <p:nvSpPr>
          <p:cNvPr id="86032" name="Rectangle 15">
            <a:extLst>
              <a:ext uri="{FF2B5EF4-FFF2-40B4-BE49-F238E27FC236}">
                <a16:creationId xmlns:a16="http://schemas.microsoft.com/office/drawing/2014/main" id="{AAA239F6-0E3A-1D75-C880-F0221CF624ED}"/>
              </a:ext>
            </a:extLst>
          </p:cNvPr>
          <p:cNvSpPr>
            <a:spLocks noChangeArrowheads="1"/>
          </p:cNvSpPr>
          <p:nvPr/>
        </p:nvSpPr>
        <p:spPr bwMode="auto">
          <a:xfrm>
            <a:off x="7043739" y="4911725"/>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C</a:t>
            </a:r>
            <a:r>
              <a:rPr lang="fr-CH" altLang="fr-FR" sz="1800" baseline="-25000">
                <a:latin typeface="Times" panose="02020603050405020304" pitchFamily="18" charset="0"/>
                <a:cs typeface="Times" panose="02020603050405020304" pitchFamily="18" charset="0"/>
              </a:rPr>
              <a:t>o</a:t>
            </a:r>
            <a:endParaRPr lang="fr-FR" altLang="fr-FR" sz="1800" baseline="-25000">
              <a:latin typeface="Times" panose="02020603050405020304" pitchFamily="18" charset="0"/>
              <a:cs typeface="Times" panose="02020603050405020304" pitchFamily="18" charset="0"/>
            </a:endParaRPr>
          </a:p>
        </p:txBody>
      </p:sp>
      <p:sp>
        <p:nvSpPr>
          <p:cNvPr id="86033" name="Oval 16">
            <a:extLst>
              <a:ext uri="{FF2B5EF4-FFF2-40B4-BE49-F238E27FC236}">
                <a16:creationId xmlns:a16="http://schemas.microsoft.com/office/drawing/2014/main" id="{707F7B9C-3D5D-3AB6-EAEA-17E488FE73CF}"/>
              </a:ext>
            </a:extLst>
          </p:cNvPr>
          <p:cNvSpPr>
            <a:spLocks noChangeArrowheads="1"/>
          </p:cNvSpPr>
          <p:nvPr/>
        </p:nvSpPr>
        <p:spPr bwMode="auto">
          <a:xfrm>
            <a:off x="3398838" y="2060575"/>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34" name="Oval 17">
            <a:extLst>
              <a:ext uri="{FF2B5EF4-FFF2-40B4-BE49-F238E27FC236}">
                <a16:creationId xmlns:a16="http://schemas.microsoft.com/office/drawing/2014/main" id="{0D3C127E-6D45-6BB7-B533-770CE70B41AC}"/>
              </a:ext>
            </a:extLst>
          </p:cNvPr>
          <p:cNvSpPr>
            <a:spLocks noChangeArrowheads="1"/>
          </p:cNvSpPr>
          <p:nvPr/>
        </p:nvSpPr>
        <p:spPr bwMode="auto">
          <a:xfrm>
            <a:off x="5353050" y="2060575"/>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35" name="Oval 18">
            <a:extLst>
              <a:ext uri="{FF2B5EF4-FFF2-40B4-BE49-F238E27FC236}">
                <a16:creationId xmlns:a16="http://schemas.microsoft.com/office/drawing/2014/main" id="{3E13F137-EA05-BFFD-D629-922E3CF2092A}"/>
              </a:ext>
            </a:extLst>
          </p:cNvPr>
          <p:cNvSpPr>
            <a:spLocks noChangeArrowheads="1"/>
          </p:cNvSpPr>
          <p:nvPr/>
        </p:nvSpPr>
        <p:spPr bwMode="auto">
          <a:xfrm>
            <a:off x="8291513" y="3441700"/>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36" name="Oval 19">
            <a:extLst>
              <a:ext uri="{FF2B5EF4-FFF2-40B4-BE49-F238E27FC236}">
                <a16:creationId xmlns:a16="http://schemas.microsoft.com/office/drawing/2014/main" id="{CC7FC997-6BE5-C042-8014-719864A697ED}"/>
              </a:ext>
            </a:extLst>
          </p:cNvPr>
          <p:cNvSpPr>
            <a:spLocks noChangeArrowheads="1"/>
          </p:cNvSpPr>
          <p:nvPr/>
        </p:nvSpPr>
        <p:spPr bwMode="auto">
          <a:xfrm>
            <a:off x="7715250" y="2060575"/>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37" name="Rectangle 20">
            <a:extLst>
              <a:ext uri="{FF2B5EF4-FFF2-40B4-BE49-F238E27FC236}">
                <a16:creationId xmlns:a16="http://schemas.microsoft.com/office/drawing/2014/main" id="{4F34A773-AB01-EC6A-45C7-BC2078081693}"/>
              </a:ext>
            </a:extLst>
          </p:cNvPr>
          <p:cNvSpPr>
            <a:spLocks noChangeArrowheads="1"/>
          </p:cNvSpPr>
          <p:nvPr/>
        </p:nvSpPr>
        <p:spPr bwMode="auto">
          <a:xfrm>
            <a:off x="7043739" y="1443038"/>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D</a:t>
            </a:r>
            <a:endParaRPr lang="fr-FR" altLang="fr-FR" sz="1800"/>
          </a:p>
        </p:txBody>
      </p:sp>
      <p:graphicFrame>
        <p:nvGraphicFramePr>
          <p:cNvPr id="86038" name="Object 21">
            <a:extLst>
              <a:ext uri="{FF2B5EF4-FFF2-40B4-BE49-F238E27FC236}">
                <a16:creationId xmlns:a16="http://schemas.microsoft.com/office/drawing/2014/main" id="{E7E0175E-F91A-7E0C-5EDF-C6C5CAE8847C}"/>
              </a:ext>
            </a:extLst>
          </p:cNvPr>
          <p:cNvGraphicFramePr>
            <a:graphicFrameLocks noChangeAspect="1"/>
          </p:cNvGraphicFramePr>
          <p:nvPr>
            <p:extLst>
              <p:ext uri="{D42A27DB-BD31-4B8C-83A1-F6EECF244321}">
                <p14:modId xmlns:p14="http://schemas.microsoft.com/office/powerpoint/2010/main" val="2976602187"/>
              </p:ext>
            </p:extLst>
          </p:nvPr>
        </p:nvGraphicFramePr>
        <p:xfrm>
          <a:off x="6051550" y="2084388"/>
          <a:ext cx="520700" cy="400050"/>
        </p:xfrm>
        <a:graphic>
          <a:graphicData uri="http://schemas.openxmlformats.org/presentationml/2006/ole">
            <mc:AlternateContent xmlns:mc="http://schemas.openxmlformats.org/markup-compatibility/2006">
              <mc:Choice xmlns:v="urn:schemas-microsoft-com:vml" Requires="v">
                <p:oleObj name="Equation" r:id="rId3" imgW="215619" imgH="266353" progId="Equation.3">
                  <p:embed/>
                </p:oleObj>
              </mc:Choice>
              <mc:Fallback>
                <p:oleObj name="Equation" r:id="rId3" imgW="215619" imgH="266353" progId="Equation.3">
                  <p:embed/>
                  <p:pic>
                    <p:nvPicPr>
                      <p:cNvPr id="86038" name="Object 21">
                        <a:extLst>
                          <a:ext uri="{FF2B5EF4-FFF2-40B4-BE49-F238E27FC236}">
                            <a16:creationId xmlns:a16="http://schemas.microsoft.com/office/drawing/2014/main" id="{E7E0175E-F91A-7E0C-5EDF-C6C5CAE884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51550" y="2084388"/>
                        <a:ext cx="520700" cy="4000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039" name="Object 22">
            <a:extLst>
              <a:ext uri="{FF2B5EF4-FFF2-40B4-BE49-F238E27FC236}">
                <a16:creationId xmlns:a16="http://schemas.microsoft.com/office/drawing/2014/main" id="{146F6776-BD46-81C2-BA17-C202ABCF1C1F}"/>
              </a:ext>
            </a:extLst>
          </p:cNvPr>
          <p:cNvGraphicFramePr>
            <a:graphicFrameLocks noChangeAspect="1"/>
          </p:cNvGraphicFramePr>
          <p:nvPr>
            <p:extLst>
              <p:ext uri="{D42A27DB-BD31-4B8C-83A1-F6EECF244321}">
                <p14:modId xmlns:p14="http://schemas.microsoft.com/office/powerpoint/2010/main" val="3693445785"/>
              </p:ext>
            </p:extLst>
          </p:nvPr>
        </p:nvGraphicFramePr>
        <p:xfrm>
          <a:off x="6092825" y="4927600"/>
          <a:ext cx="520700" cy="400050"/>
        </p:xfrm>
        <a:graphic>
          <a:graphicData uri="http://schemas.openxmlformats.org/presentationml/2006/ole">
            <mc:AlternateContent xmlns:mc="http://schemas.openxmlformats.org/markup-compatibility/2006">
              <mc:Choice xmlns:v="urn:schemas-microsoft-com:vml" Requires="v">
                <p:oleObj name="Equation" r:id="rId5" imgW="215619" imgH="266353" progId="Equation.3">
                  <p:embed/>
                </p:oleObj>
              </mc:Choice>
              <mc:Fallback>
                <p:oleObj name="Equation" r:id="rId5" imgW="215619" imgH="266353" progId="Equation.3">
                  <p:embed/>
                  <p:pic>
                    <p:nvPicPr>
                      <p:cNvPr id="86039" name="Object 22">
                        <a:extLst>
                          <a:ext uri="{FF2B5EF4-FFF2-40B4-BE49-F238E27FC236}">
                            <a16:creationId xmlns:a16="http://schemas.microsoft.com/office/drawing/2014/main" id="{146F6776-BD46-81C2-BA17-C202ABCF1C1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2825" y="4927600"/>
                        <a:ext cx="520700" cy="4000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6040" name="Rectangle 23">
            <a:extLst>
              <a:ext uri="{FF2B5EF4-FFF2-40B4-BE49-F238E27FC236}">
                <a16:creationId xmlns:a16="http://schemas.microsoft.com/office/drawing/2014/main" id="{60442539-DD85-1DD7-2F9E-3980BB5A0710}"/>
              </a:ext>
            </a:extLst>
          </p:cNvPr>
          <p:cNvSpPr>
            <a:spLocks noChangeArrowheads="1"/>
          </p:cNvSpPr>
          <p:nvPr/>
        </p:nvSpPr>
        <p:spPr bwMode="auto">
          <a:xfrm>
            <a:off x="6056314" y="3441700"/>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F</a:t>
            </a:r>
            <a:endParaRPr lang="fr-FR" altLang="fr-FR" sz="1800">
              <a:latin typeface="Times" panose="02020603050405020304" pitchFamily="18" charset="0"/>
              <a:cs typeface="Times" panose="02020603050405020304" pitchFamily="18" charset="0"/>
            </a:endParaRPr>
          </a:p>
        </p:txBody>
      </p:sp>
      <p:cxnSp>
        <p:nvCxnSpPr>
          <p:cNvPr id="86041" name="AutoShape 24">
            <a:extLst>
              <a:ext uri="{FF2B5EF4-FFF2-40B4-BE49-F238E27FC236}">
                <a16:creationId xmlns:a16="http://schemas.microsoft.com/office/drawing/2014/main" id="{239282A8-3159-F975-4A73-BE31A7039E47}"/>
              </a:ext>
            </a:extLst>
          </p:cNvPr>
          <p:cNvCxnSpPr>
            <a:cxnSpLocks noChangeShapeType="1"/>
            <a:stCxn id="86037" idx="3"/>
            <a:endCxn id="86036" idx="0"/>
          </p:cNvCxnSpPr>
          <p:nvPr/>
        </p:nvCxnSpPr>
        <p:spPr bwMode="auto">
          <a:xfrm>
            <a:off x="7477126" y="1658939"/>
            <a:ext cx="454025" cy="401637"/>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42" name="AutoShape 25">
            <a:extLst>
              <a:ext uri="{FF2B5EF4-FFF2-40B4-BE49-F238E27FC236}">
                <a16:creationId xmlns:a16="http://schemas.microsoft.com/office/drawing/2014/main" id="{A8704D48-19C5-78C7-9125-40BD8F71A0B2}"/>
              </a:ext>
            </a:extLst>
          </p:cNvPr>
          <p:cNvCxnSpPr>
            <a:cxnSpLocks noChangeShapeType="1"/>
            <a:stCxn id="86026" idx="3"/>
            <a:endCxn id="86034" idx="2"/>
          </p:cNvCxnSpPr>
          <p:nvPr/>
        </p:nvCxnSpPr>
        <p:spPr bwMode="auto">
          <a:xfrm>
            <a:off x="5099050" y="2276475"/>
            <a:ext cx="2540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43" name="AutoShape 26">
            <a:extLst>
              <a:ext uri="{FF2B5EF4-FFF2-40B4-BE49-F238E27FC236}">
                <a16:creationId xmlns:a16="http://schemas.microsoft.com/office/drawing/2014/main" id="{69BCA083-2E21-08FA-70AA-5BEE14C9712E}"/>
              </a:ext>
            </a:extLst>
          </p:cNvPr>
          <p:cNvCxnSpPr>
            <a:cxnSpLocks noChangeShapeType="1"/>
            <a:stCxn id="86025" idx="3"/>
            <a:endCxn id="86033" idx="2"/>
          </p:cNvCxnSpPr>
          <p:nvPr/>
        </p:nvCxnSpPr>
        <p:spPr bwMode="auto">
          <a:xfrm>
            <a:off x="3182938" y="2276475"/>
            <a:ext cx="2159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6044" name="Object 27">
            <a:extLst>
              <a:ext uri="{FF2B5EF4-FFF2-40B4-BE49-F238E27FC236}">
                <a16:creationId xmlns:a16="http://schemas.microsoft.com/office/drawing/2014/main" id="{8A723D56-E0F1-A8DB-5C82-04B7B43471E2}"/>
              </a:ext>
            </a:extLst>
          </p:cNvPr>
          <p:cNvGraphicFramePr>
            <a:graphicFrameLocks noChangeAspect="1"/>
          </p:cNvGraphicFramePr>
          <p:nvPr>
            <p:extLst>
              <p:ext uri="{D42A27DB-BD31-4B8C-83A1-F6EECF244321}">
                <p14:modId xmlns:p14="http://schemas.microsoft.com/office/powerpoint/2010/main" val="2658941802"/>
              </p:ext>
            </p:extLst>
          </p:nvPr>
        </p:nvGraphicFramePr>
        <p:xfrm>
          <a:off x="2005013" y="2085975"/>
          <a:ext cx="508000" cy="381000"/>
        </p:xfrm>
        <a:graphic>
          <a:graphicData uri="http://schemas.openxmlformats.org/presentationml/2006/ole">
            <mc:AlternateContent xmlns:mc="http://schemas.openxmlformats.org/markup-compatibility/2006">
              <mc:Choice xmlns:v="urn:schemas-microsoft-com:vml" Requires="v">
                <p:oleObj name="Equation" r:id="rId6" imgW="253890" imgH="190417" progId="Equation.3">
                  <p:embed/>
                </p:oleObj>
              </mc:Choice>
              <mc:Fallback>
                <p:oleObj name="Equation" r:id="rId6" imgW="253890" imgH="190417" progId="Equation.3">
                  <p:embed/>
                  <p:pic>
                    <p:nvPicPr>
                      <p:cNvPr id="86044" name="Object 27">
                        <a:extLst>
                          <a:ext uri="{FF2B5EF4-FFF2-40B4-BE49-F238E27FC236}">
                            <a16:creationId xmlns:a16="http://schemas.microsoft.com/office/drawing/2014/main" id="{8A723D56-E0F1-A8DB-5C82-04B7B43471E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5013" y="2085975"/>
                        <a:ext cx="508000"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6045" name="AutoShape 28">
            <a:extLst>
              <a:ext uri="{FF2B5EF4-FFF2-40B4-BE49-F238E27FC236}">
                <a16:creationId xmlns:a16="http://schemas.microsoft.com/office/drawing/2014/main" id="{42B548C7-1D32-329C-4C47-0F48C55F24EB}"/>
              </a:ext>
            </a:extLst>
          </p:cNvPr>
          <p:cNvCxnSpPr>
            <a:cxnSpLocks noChangeShapeType="1"/>
            <a:endCxn id="86025" idx="1"/>
          </p:cNvCxnSpPr>
          <p:nvPr/>
        </p:nvCxnSpPr>
        <p:spPr bwMode="auto">
          <a:xfrm>
            <a:off x="2513014" y="2276475"/>
            <a:ext cx="2365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46" name="AutoShape 29">
            <a:extLst>
              <a:ext uri="{FF2B5EF4-FFF2-40B4-BE49-F238E27FC236}">
                <a16:creationId xmlns:a16="http://schemas.microsoft.com/office/drawing/2014/main" id="{C8CD9580-CA09-1D70-9115-C5B619F8FD65}"/>
              </a:ext>
            </a:extLst>
          </p:cNvPr>
          <p:cNvCxnSpPr>
            <a:cxnSpLocks noChangeShapeType="1"/>
            <a:stCxn id="86033" idx="6"/>
            <a:endCxn id="86026" idx="1"/>
          </p:cNvCxnSpPr>
          <p:nvPr/>
        </p:nvCxnSpPr>
        <p:spPr bwMode="auto">
          <a:xfrm>
            <a:off x="3830639" y="2276475"/>
            <a:ext cx="83502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47" name="AutoShape 30">
            <a:extLst>
              <a:ext uri="{FF2B5EF4-FFF2-40B4-BE49-F238E27FC236}">
                <a16:creationId xmlns:a16="http://schemas.microsoft.com/office/drawing/2014/main" id="{9ABC6A17-417E-0F84-6CFC-F31D7ED89033}"/>
              </a:ext>
            </a:extLst>
          </p:cNvPr>
          <p:cNvCxnSpPr>
            <a:cxnSpLocks noChangeShapeType="1"/>
            <a:stCxn id="86034" idx="6"/>
          </p:cNvCxnSpPr>
          <p:nvPr/>
        </p:nvCxnSpPr>
        <p:spPr bwMode="auto">
          <a:xfrm>
            <a:off x="5784850" y="2276475"/>
            <a:ext cx="266700" cy="7938"/>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48" name="AutoShape 31">
            <a:extLst>
              <a:ext uri="{FF2B5EF4-FFF2-40B4-BE49-F238E27FC236}">
                <a16:creationId xmlns:a16="http://schemas.microsoft.com/office/drawing/2014/main" id="{CCB239FB-58FE-7A10-95F9-882AC378A4F6}"/>
              </a:ext>
            </a:extLst>
          </p:cNvPr>
          <p:cNvCxnSpPr>
            <a:cxnSpLocks noChangeShapeType="1"/>
            <a:endCxn id="86028" idx="1"/>
          </p:cNvCxnSpPr>
          <p:nvPr/>
        </p:nvCxnSpPr>
        <p:spPr bwMode="auto">
          <a:xfrm flipV="1">
            <a:off x="6572250" y="2276475"/>
            <a:ext cx="469900" cy="7938"/>
          </a:xfrm>
          <a:prstGeom prst="bentConnector3">
            <a:avLst>
              <a:gd name="adj1" fmla="val 5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49" name="AutoShape 32">
            <a:extLst>
              <a:ext uri="{FF2B5EF4-FFF2-40B4-BE49-F238E27FC236}">
                <a16:creationId xmlns:a16="http://schemas.microsoft.com/office/drawing/2014/main" id="{0C2948FE-C382-1681-89E2-593899EBE17A}"/>
              </a:ext>
            </a:extLst>
          </p:cNvPr>
          <p:cNvCxnSpPr>
            <a:cxnSpLocks noChangeShapeType="1"/>
            <a:endCxn id="86027" idx="3"/>
          </p:cNvCxnSpPr>
          <p:nvPr/>
        </p:nvCxnSpPr>
        <p:spPr bwMode="auto">
          <a:xfrm flipH="1">
            <a:off x="6489700" y="2284413"/>
            <a:ext cx="82550" cy="533400"/>
          </a:xfrm>
          <a:prstGeom prst="bentConnector3">
            <a:avLst>
              <a:gd name="adj1" fmla="val -276921"/>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50" name="AutoShape 33">
            <a:extLst>
              <a:ext uri="{FF2B5EF4-FFF2-40B4-BE49-F238E27FC236}">
                <a16:creationId xmlns:a16="http://schemas.microsoft.com/office/drawing/2014/main" id="{18C58E9D-BF24-BFD7-F6B3-C9B1CDE57776}"/>
              </a:ext>
            </a:extLst>
          </p:cNvPr>
          <p:cNvCxnSpPr>
            <a:cxnSpLocks noChangeShapeType="1"/>
            <a:stCxn id="86027" idx="1"/>
            <a:endCxn id="86034" idx="4"/>
          </p:cNvCxnSpPr>
          <p:nvPr/>
        </p:nvCxnSpPr>
        <p:spPr bwMode="auto">
          <a:xfrm rot="10800000">
            <a:off x="5568951" y="2492375"/>
            <a:ext cx="487363" cy="325438"/>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51" name="AutoShape 34">
            <a:extLst>
              <a:ext uri="{FF2B5EF4-FFF2-40B4-BE49-F238E27FC236}">
                <a16:creationId xmlns:a16="http://schemas.microsoft.com/office/drawing/2014/main" id="{22DB6D4D-AEFA-546C-6EF4-88810E18D733}"/>
              </a:ext>
            </a:extLst>
          </p:cNvPr>
          <p:cNvCxnSpPr>
            <a:cxnSpLocks noChangeShapeType="1"/>
            <a:stCxn id="86028" idx="3"/>
            <a:endCxn id="86036" idx="2"/>
          </p:cNvCxnSpPr>
          <p:nvPr/>
        </p:nvCxnSpPr>
        <p:spPr bwMode="auto">
          <a:xfrm>
            <a:off x="7475538" y="2276475"/>
            <a:ext cx="23971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52" name="AutoShape 35">
            <a:extLst>
              <a:ext uri="{FF2B5EF4-FFF2-40B4-BE49-F238E27FC236}">
                <a16:creationId xmlns:a16="http://schemas.microsoft.com/office/drawing/2014/main" id="{CE458556-23AF-D62A-82DF-4C3AA65AAA52}"/>
              </a:ext>
            </a:extLst>
          </p:cNvPr>
          <p:cNvCxnSpPr>
            <a:cxnSpLocks noChangeShapeType="1"/>
            <a:stCxn id="86026" idx="1"/>
            <a:endCxn id="86037" idx="1"/>
          </p:cNvCxnSpPr>
          <p:nvPr/>
        </p:nvCxnSpPr>
        <p:spPr bwMode="auto">
          <a:xfrm rot="10800000" flipH="1">
            <a:off x="4665664" y="1658939"/>
            <a:ext cx="2378075" cy="617537"/>
          </a:xfrm>
          <a:prstGeom prst="bentConnector3">
            <a:avLst>
              <a:gd name="adj1" fmla="val -9611"/>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53" name="AutoShape 36">
            <a:extLst>
              <a:ext uri="{FF2B5EF4-FFF2-40B4-BE49-F238E27FC236}">
                <a16:creationId xmlns:a16="http://schemas.microsoft.com/office/drawing/2014/main" id="{3E3B5F4B-F128-676C-BE45-A604FDEDC53C}"/>
              </a:ext>
            </a:extLst>
          </p:cNvPr>
          <p:cNvCxnSpPr>
            <a:cxnSpLocks noChangeShapeType="1"/>
            <a:stCxn id="86036" idx="6"/>
            <a:endCxn id="86035" idx="0"/>
          </p:cNvCxnSpPr>
          <p:nvPr/>
        </p:nvCxnSpPr>
        <p:spPr bwMode="auto">
          <a:xfrm>
            <a:off x="8147051" y="2276476"/>
            <a:ext cx="360363" cy="116522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54" name="AutoShape 37">
            <a:extLst>
              <a:ext uri="{FF2B5EF4-FFF2-40B4-BE49-F238E27FC236}">
                <a16:creationId xmlns:a16="http://schemas.microsoft.com/office/drawing/2014/main" id="{7F748B70-D233-C2B1-EC4E-3FC47BCFAF51}"/>
              </a:ext>
            </a:extLst>
          </p:cNvPr>
          <p:cNvCxnSpPr>
            <a:cxnSpLocks noChangeShapeType="1"/>
            <a:stCxn id="86035" idx="2"/>
            <a:endCxn id="86040" idx="3"/>
          </p:cNvCxnSpPr>
          <p:nvPr/>
        </p:nvCxnSpPr>
        <p:spPr bwMode="auto">
          <a:xfrm rot="10800000">
            <a:off x="6489701" y="3657600"/>
            <a:ext cx="1801813"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55" name="AutoShape 38">
            <a:extLst>
              <a:ext uri="{FF2B5EF4-FFF2-40B4-BE49-F238E27FC236}">
                <a16:creationId xmlns:a16="http://schemas.microsoft.com/office/drawing/2014/main" id="{03869EBB-713B-2C2C-C02F-6344A74C2B5E}"/>
              </a:ext>
            </a:extLst>
          </p:cNvPr>
          <p:cNvCxnSpPr>
            <a:cxnSpLocks noChangeShapeType="1"/>
            <a:stCxn id="86040" idx="1"/>
            <a:endCxn id="86056" idx="0"/>
          </p:cNvCxnSpPr>
          <p:nvPr/>
        </p:nvCxnSpPr>
        <p:spPr bwMode="auto">
          <a:xfrm rot="10800000" flipV="1">
            <a:off x="5705475" y="3657601"/>
            <a:ext cx="350838" cy="125412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86056" name="Oval 39">
            <a:extLst>
              <a:ext uri="{FF2B5EF4-FFF2-40B4-BE49-F238E27FC236}">
                <a16:creationId xmlns:a16="http://schemas.microsoft.com/office/drawing/2014/main" id="{3AE40DAF-C210-431B-9272-033D11A132AF}"/>
              </a:ext>
            </a:extLst>
          </p:cNvPr>
          <p:cNvSpPr>
            <a:spLocks noChangeArrowheads="1"/>
          </p:cNvSpPr>
          <p:nvPr/>
        </p:nvSpPr>
        <p:spPr bwMode="auto">
          <a:xfrm>
            <a:off x="5489575" y="4911725"/>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cxnSp>
        <p:nvCxnSpPr>
          <p:cNvPr id="86057" name="AutoShape 40">
            <a:extLst>
              <a:ext uri="{FF2B5EF4-FFF2-40B4-BE49-F238E27FC236}">
                <a16:creationId xmlns:a16="http://schemas.microsoft.com/office/drawing/2014/main" id="{708022B0-7112-3A5B-C290-841BA85F687E}"/>
              </a:ext>
            </a:extLst>
          </p:cNvPr>
          <p:cNvCxnSpPr>
            <a:cxnSpLocks noChangeShapeType="1"/>
            <a:stCxn id="86033" idx="6"/>
            <a:endCxn id="86030" idx="1"/>
          </p:cNvCxnSpPr>
          <p:nvPr/>
        </p:nvCxnSpPr>
        <p:spPr bwMode="auto">
          <a:xfrm>
            <a:off x="3830638" y="2276475"/>
            <a:ext cx="836612" cy="2851150"/>
          </a:xfrm>
          <a:prstGeom prst="bentConnector3">
            <a:avLst>
              <a:gd name="adj1" fmla="val 49907"/>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58" name="AutoShape 41">
            <a:extLst>
              <a:ext uri="{FF2B5EF4-FFF2-40B4-BE49-F238E27FC236}">
                <a16:creationId xmlns:a16="http://schemas.microsoft.com/office/drawing/2014/main" id="{3BF3E6E9-6827-73E4-135A-B20D53A5C6DD}"/>
              </a:ext>
            </a:extLst>
          </p:cNvPr>
          <p:cNvCxnSpPr>
            <a:cxnSpLocks noChangeShapeType="1"/>
            <a:stCxn id="86056" idx="6"/>
          </p:cNvCxnSpPr>
          <p:nvPr/>
        </p:nvCxnSpPr>
        <p:spPr bwMode="auto">
          <a:xfrm>
            <a:off x="5921375" y="5127625"/>
            <a:ext cx="17145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59" name="AutoShape 42">
            <a:extLst>
              <a:ext uri="{FF2B5EF4-FFF2-40B4-BE49-F238E27FC236}">
                <a16:creationId xmlns:a16="http://schemas.microsoft.com/office/drawing/2014/main" id="{31E89CFF-605A-03FA-00EA-8F5258C1ECEE}"/>
              </a:ext>
            </a:extLst>
          </p:cNvPr>
          <p:cNvCxnSpPr>
            <a:cxnSpLocks noChangeShapeType="1"/>
            <a:endCxn id="86032" idx="1"/>
          </p:cNvCxnSpPr>
          <p:nvPr/>
        </p:nvCxnSpPr>
        <p:spPr bwMode="auto">
          <a:xfrm>
            <a:off x="6613526" y="5127625"/>
            <a:ext cx="430213"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6060" name="AutoShape 43">
            <a:extLst>
              <a:ext uri="{FF2B5EF4-FFF2-40B4-BE49-F238E27FC236}">
                <a16:creationId xmlns:a16="http://schemas.microsoft.com/office/drawing/2014/main" id="{A3AC707F-C626-EE6F-8BDF-E2CEEB52EC39}"/>
              </a:ext>
            </a:extLst>
          </p:cNvPr>
          <p:cNvCxnSpPr>
            <a:cxnSpLocks noChangeShapeType="1"/>
            <a:stCxn id="86065" idx="6"/>
            <a:endCxn id="86035" idx="4"/>
          </p:cNvCxnSpPr>
          <p:nvPr/>
        </p:nvCxnSpPr>
        <p:spPr bwMode="auto">
          <a:xfrm flipV="1">
            <a:off x="8147051" y="3873501"/>
            <a:ext cx="360363" cy="125412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61" name="AutoShape 44">
            <a:extLst>
              <a:ext uri="{FF2B5EF4-FFF2-40B4-BE49-F238E27FC236}">
                <a16:creationId xmlns:a16="http://schemas.microsoft.com/office/drawing/2014/main" id="{BB2310D5-CDDC-FE23-6241-AA79A55E0003}"/>
              </a:ext>
            </a:extLst>
          </p:cNvPr>
          <p:cNvCxnSpPr>
            <a:cxnSpLocks noChangeShapeType="1"/>
            <a:stCxn id="86029" idx="1"/>
            <a:endCxn id="86056" idx="4"/>
          </p:cNvCxnSpPr>
          <p:nvPr/>
        </p:nvCxnSpPr>
        <p:spPr bwMode="auto">
          <a:xfrm rot="10800000">
            <a:off x="5705476" y="5343525"/>
            <a:ext cx="403225" cy="425450"/>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62" name="AutoShape 45">
            <a:extLst>
              <a:ext uri="{FF2B5EF4-FFF2-40B4-BE49-F238E27FC236}">
                <a16:creationId xmlns:a16="http://schemas.microsoft.com/office/drawing/2014/main" id="{A1E7D91A-1797-80E3-0F7C-8ADE81BFC2E8}"/>
              </a:ext>
            </a:extLst>
          </p:cNvPr>
          <p:cNvCxnSpPr>
            <a:cxnSpLocks noChangeShapeType="1"/>
            <a:endCxn id="86029" idx="3"/>
          </p:cNvCxnSpPr>
          <p:nvPr/>
        </p:nvCxnSpPr>
        <p:spPr bwMode="auto">
          <a:xfrm flipH="1">
            <a:off x="6542089" y="5127625"/>
            <a:ext cx="71437" cy="641350"/>
          </a:xfrm>
          <a:prstGeom prst="bentConnector3">
            <a:avLst>
              <a:gd name="adj1" fmla="val -32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63" name="AutoShape 46">
            <a:extLst>
              <a:ext uri="{FF2B5EF4-FFF2-40B4-BE49-F238E27FC236}">
                <a16:creationId xmlns:a16="http://schemas.microsoft.com/office/drawing/2014/main" id="{41FBA8D8-CC87-E988-105E-B1B03A93044B}"/>
              </a:ext>
            </a:extLst>
          </p:cNvPr>
          <p:cNvCxnSpPr>
            <a:cxnSpLocks noChangeShapeType="1"/>
            <a:endCxn id="86031" idx="3"/>
          </p:cNvCxnSpPr>
          <p:nvPr/>
        </p:nvCxnSpPr>
        <p:spPr bwMode="auto">
          <a:xfrm flipH="1">
            <a:off x="6542089" y="5127625"/>
            <a:ext cx="71437" cy="1284288"/>
          </a:xfrm>
          <a:prstGeom prst="bentConnector3">
            <a:avLst>
              <a:gd name="adj1" fmla="val -32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64" name="AutoShape 47">
            <a:extLst>
              <a:ext uri="{FF2B5EF4-FFF2-40B4-BE49-F238E27FC236}">
                <a16:creationId xmlns:a16="http://schemas.microsoft.com/office/drawing/2014/main" id="{60DC3FB8-D6FB-9B66-CB02-4CE131D47A40}"/>
              </a:ext>
            </a:extLst>
          </p:cNvPr>
          <p:cNvCxnSpPr>
            <a:cxnSpLocks noChangeShapeType="1"/>
            <a:stCxn id="86031" idx="1"/>
            <a:endCxn id="86033" idx="4"/>
          </p:cNvCxnSpPr>
          <p:nvPr/>
        </p:nvCxnSpPr>
        <p:spPr bwMode="auto">
          <a:xfrm rot="10800000">
            <a:off x="3614738" y="2492375"/>
            <a:ext cx="2493962" cy="3919538"/>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86065" name="Oval 48">
            <a:extLst>
              <a:ext uri="{FF2B5EF4-FFF2-40B4-BE49-F238E27FC236}">
                <a16:creationId xmlns:a16="http://schemas.microsoft.com/office/drawing/2014/main" id="{2CAF558E-E773-0AF1-11CD-7084EA08941A}"/>
              </a:ext>
            </a:extLst>
          </p:cNvPr>
          <p:cNvSpPr>
            <a:spLocks noChangeArrowheads="1"/>
          </p:cNvSpPr>
          <p:nvPr/>
        </p:nvSpPr>
        <p:spPr bwMode="auto">
          <a:xfrm>
            <a:off x="7715250" y="4911725"/>
            <a:ext cx="431800" cy="4318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cxnSp>
        <p:nvCxnSpPr>
          <p:cNvPr id="86066" name="AutoShape 49">
            <a:extLst>
              <a:ext uri="{FF2B5EF4-FFF2-40B4-BE49-F238E27FC236}">
                <a16:creationId xmlns:a16="http://schemas.microsoft.com/office/drawing/2014/main" id="{BD9B89E1-7C35-D86B-3123-A78798DA68D5}"/>
              </a:ext>
            </a:extLst>
          </p:cNvPr>
          <p:cNvCxnSpPr>
            <a:cxnSpLocks noChangeShapeType="1"/>
            <a:stCxn id="86032" idx="3"/>
            <a:endCxn id="86065" idx="2"/>
          </p:cNvCxnSpPr>
          <p:nvPr/>
        </p:nvCxnSpPr>
        <p:spPr bwMode="auto">
          <a:xfrm>
            <a:off x="7477126" y="5127625"/>
            <a:ext cx="23812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6067" name="Rectangle 50">
            <a:extLst>
              <a:ext uri="{FF2B5EF4-FFF2-40B4-BE49-F238E27FC236}">
                <a16:creationId xmlns:a16="http://schemas.microsoft.com/office/drawing/2014/main" id="{392A1AFB-BCD8-D124-53EB-D85BCFE5D031}"/>
              </a:ext>
            </a:extLst>
          </p:cNvPr>
          <p:cNvSpPr>
            <a:spLocks noChangeArrowheads="1"/>
          </p:cNvSpPr>
          <p:nvPr/>
        </p:nvSpPr>
        <p:spPr bwMode="auto">
          <a:xfrm>
            <a:off x="7043739" y="4322763"/>
            <a:ext cx="433387" cy="4318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latin typeface="Times" panose="02020603050405020304" pitchFamily="18" charset="0"/>
                <a:cs typeface="Times" panose="02020603050405020304" pitchFamily="18" charset="0"/>
              </a:rPr>
              <a:t>D</a:t>
            </a:r>
            <a:r>
              <a:rPr lang="fr-CH" altLang="fr-FR" sz="1800" baseline="-25000">
                <a:latin typeface="Times" panose="02020603050405020304" pitchFamily="18" charset="0"/>
                <a:cs typeface="Times" panose="02020603050405020304" pitchFamily="18" charset="0"/>
              </a:rPr>
              <a:t>o</a:t>
            </a:r>
            <a:endParaRPr lang="fr-FR" altLang="fr-FR" sz="1800" baseline="-25000">
              <a:latin typeface="Times" panose="02020603050405020304" pitchFamily="18" charset="0"/>
              <a:cs typeface="Times" panose="02020603050405020304" pitchFamily="18" charset="0"/>
            </a:endParaRPr>
          </a:p>
        </p:txBody>
      </p:sp>
      <p:cxnSp>
        <p:nvCxnSpPr>
          <p:cNvPr id="86068" name="AutoShape 51">
            <a:extLst>
              <a:ext uri="{FF2B5EF4-FFF2-40B4-BE49-F238E27FC236}">
                <a16:creationId xmlns:a16="http://schemas.microsoft.com/office/drawing/2014/main" id="{383122BB-13D7-C58A-9234-A63B90F9DC38}"/>
              </a:ext>
            </a:extLst>
          </p:cNvPr>
          <p:cNvCxnSpPr>
            <a:cxnSpLocks noChangeShapeType="1"/>
            <a:stCxn id="86067" idx="3"/>
            <a:endCxn id="86065" idx="0"/>
          </p:cNvCxnSpPr>
          <p:nvPr/>
        </p:nvCxnSpPr>
        <p:spPr bwMode="auto">
          <a:xfrm>
            <a:off x="7477126" y="4538663"/>
            <a:ext cx="454025" cy="373062"/>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69" name="AutoShape 52">
            <a:extLst>
              <a:ext uri="{FF2B5EF4-FFF2-40B4-BE49-F238E27FC236}">
                <a16:creationId xmlns:a16="http://schemas.microsoft.com/office/drawing/2014/main" id="{D38C3D38-6159-D9E7-20F3-D4EB61E61A3F}"/>
              </a:ext>
            </a:extLst>
          </p:cNvPr>
          <p:cNvCxnSpPr>
            <a:cxnSpLocks noChangeShapeType="1"/>
            <a:stCxn id="86030" idx="1"/>
            <a:endCxn id="86067" idx="1"/>
          </p:cNvCxnSpPr>
          <p:nvPr/>
        </p:nvCxnSpPr>
        <p:spPr bwMode="auto">
          <a:xfrm rot="10800000" flipH="1">
            <a:off x="4667250" y="4538663"/>
            <a:ext cx="2376488" cy="588962"/>
          </a:xfrm>
          <a:prstGeom prst="bentConnector3">
            <a:avLst>
              <a:gd name="adj1" fmla="val -962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6070" name="AutoShape 53">
            <a:extLst>
              <a:ext uri="{FF2B5EF4-FFF2-40B4-BE49-F238E27FC236}">
                <a16:creationId xmlns:a16="http://schemas.microsoft.com/office/drawing/2014/main" id="{79C61A63-8787-C96F-B62D-6024AA9A5FBC}"/>
              </a:ext>
            </a:extLst>
          </p:cNvPr>
          <p:cNvCxnSpPr>
            <a:cxnSpLocks noChangeShapeType="1"/>
            <a:stCxn id="86030" idx="3"/>
            <a:endCxn id="86056" idx="2"/>
          </p:cNvCxnSpPr>
          <p:nvPr/>
        </p:nvCxnSpPr>
        <p:spPr bwMode="auto">
          <a:xfrm>
            <a:off x="5100639" y="5127625"/>
            <a:ext cx="3889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6071" name="Object 54">
            <a:extLst>
              <a:ext uri="{FF2B5EF4-FFF2-40B4-BE49-F238E27FC236}">
                <a16:creationId xmlns:a16="http://schemas.microsoft.com/office/drawing/2014/main" id="{E949DE3C-B44C-CE39-866D-F39A19EA56C3}"/>
              </a:ext>
            </a:extLst>
          </p:cNvPr>
          <p:cNvGraphicFramePr>
            <a:graphicFrameLocks noChangeAspect="1"/>
          </p:cNvGraphicFramePr>
          <p:nvPr>
            <p:extLst>
              <p:ext uri="{D42A27DB-BD31-4B8C-83A1-F6EECF244321}">
                <p14:modId xmlns:p14="http://schemas.microsoft.com/office/powerpoint/2010/main" val="282793409"/>
              </p:ext>
            </p:extLst>
          </p:nvPr>
        </p:nvGraphicFramePr>
        <p:xfrm>
          <a:off x="8794750" y="2085975"/>
          <a:ext cx="482600" cy="381000"/>
        </p:xfrm>
        <a:graphic>
          <a:graphicData uri="http://schemas.openxmlformats.org/presentationml/2006/ole">
            <mc:AlternateContent xmlns:mc="http://schemas.openxmlformats.org/markup-compatibility/2006">
              <mc:Choice xmlns:v="urn:schemas-microsoft-com:vml" Requires="v">
                <p:oleObj name="Equation" r:id="rId8" imgW="241195" imgH="190417" progId="Equation.3">
                  <p:embed/>
                </p:oleObj>
              </mc:Choice>
              <mc:Fallback>
                <p:oleObj name="Equation" r:id="rId8" imgW="241195" imgH="190417" progId="Equation.3">
                  <p:embed/>
                  <p:pic>
                    <p:nvPicPr>
                      <p:cNvPr id="86071" name="Object 54">
                        <a:extLst>
                          <a:ext uri="{FF2B5EF4-FFF2-40B4-BE49-F238E27FC236}">
                            <a16:creationId xmlns:a16="http://schemas.microsoft.com/office/drawing/2014/main" id="{E949DE3C-B44C-CE39-866D-F39A19EA56C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94750" y="2085975"/>
                        <a:ext cx="482600"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6072" name="AutoShape 55">
            <a:extLst>
              <a:ext uri="{FF2B5EF4-FFF2-40B4-BE49-F238E27FC236}">
                <a16:creationId xmlns:a16="http://schemas.microsoft.com/office/drawing/2014/main" id="{86309616-3F4E-19A0-F7D7-5CFE73AC9745}"/>
              </a:ext>
            </a:extLst>
          </p:cNvPr>
          <p:cNvCxnSpPr>
            <a:cxnSpLocks noChangeShapeType="1"/>
            <a:stCxn id="86036" idx="6"/>
          </p:cNvCxnSpPr>
          <p:nvPr/>
        </p:nvCxnSpPr>
        <p:spPr bwMode="auto">
          <a:xfrm>
            <a:off x="8147050" y="2276475"/>
            <a:ext cx="6477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6073" name="Object 56">
            <a:extLst>
              <a:ext uri="{FF2B5EF4-FFF2-40B4-BE49-F238E27FC236}">
                <a16:creationId xmlns:a16="http://schemas.microsoft.com/office/drawing/2014/main" id="{78C0AE15-F78B-BCBA-994B-D328478F80A2}"/>
              </a:ext>
            </a:extLst>
          </p:cNvPr>
          <p:cNvGraphicFramePr>
            <a:graphicFrameLocks noChangeAspect="1"/>
          </p:cNvGraphicFramePr>
          <p:nvPr>
            <p:extLst>
              <p:ext uri="{D42A27DB-BD31-4B8C-83A1-F6EECF244321}">
                <p14:modId xmlns:p14="http://schemas.microsoft.com/office/powerpoint/2010/main" val="1882637134"/>
              </p:ext>
            </p:extLst>
          </p:nvPr>
        </p:nvGraphicFramePr>
        <p:xfrm>
          <a:off x="5654675" y="1730375"/>
          <a:ext cx="457200" cy="431800"/>
        </p:xfrm>
        <a:graphic>
          <a:graphicData uri="http://schemas.openxmlformats.org/presentationml/2006/ole">
            <mc:AlternateContent xmlns:mc="http://schemas.openxmlformats.org/markup-compatibility/2006">
              <mc:Choice xmlns:v="urn:schemas-microsoft-com:vml" Requires="v">
                <p:oleObj name="Equation" r:id="rId10" imgW="228501" imgH="215806" progId="Equation.3">
                  <p:embed/>
                </p:oleObj>
              </mc:Choice>
              <mc:Fallback>
                <p:oleObj name="Equation" r:id="rId10" imgW="228501" imgH="215806" progId="Equation.3">
                  <p:embed/>
                  <p:pic>
                    <p:nvPicPr>
                      <p:cNvPr id="86073" name="Object 56">
                        <a:extLst>
                          <a:ext uri="{FF2B5EF4-FFF2-40B4-BE49-F238E27FC236}">
                            <a16:creationId xmlns:a16="http://schemas.microsoft.com/office/drawing/2014/main" id="{78C0AE15-F78B-BCBA-994B-D328478F80A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54675" y="1730375"/>
                        <a:ext cx="4572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074" name="Object 57">
            <a:extLst>
              <a:ext uri="{FF2B5EF4-FFF2-40B4-BE49-F238E27FC236}">
                <a16:creationId xmlns:a16="http://schemas.microsoft.com/office/drawing/2014/main" id="{5F7436D2-B150-C05A-5BFE-3C53385272D6}"/>
              </a:ext>
            </a:extLst>
          </p:cNvPr>
          <p:cNvGraphicFramePr>
            <a:graphicFrameLocks noChangeAspect="1"/>
          </p:cNvGraphicFramePr>
          <p:nvPr>
            <p:extLst>
              <p:ext uri="{D42A27DB-BD31-4B8C-83A1-F6EECF244321}">
                <p14:modId xmlns:p14="http://schemas.microsoft.com/office/powerpoint/2010/main" val="1410312154"/>
              </p:ext>
            </p:extLst>
          </p:nvPr>
        </p:nvGraphicFramePr>
        <p:xfrm>
          <a:off x="6562725" y="1925638"/>
          <a:ext cx="457200" cy="381000"/>
        </p:xfrm>
        <a:graphic>
          <a:graphicData uri="http://schemas.openxmlformats.org/presentationml/2006/ole">
            <mc:AlternateContent xmlns:mc="http://schemas.openxmlformats.org/markup-compatibility/2006">
              <mc:Choice xmlns:v="urn:schemas-microsoft-com:vml" Requires="v">
                <p:oleObj name="Equation" r:id="rId12" imgW="228600" imgH="190500" progId="Equation.3">
                  <p:embed/>
                </p:oleObj>
              </mc:Choice>
              <mc:Fallback>
                <p:oleObj name="Equation" r:id="rId12" imgW="228600" imgH="190500" progId="Equation.3">
                  <p:embed/>
                  <p:pic>
                    <p:nvPicPr>
                      <p:cNvPr id="86074" name="Object 57">
                        <a:extLst>
                          <a:ext uri="{FF2B5EF4-FFF2-40B4-BE49-F238E27FC236}">
                            <a16:creationId xmlns:a16="http://schemas.microsoft.com/office/drawing/2014/main" id="{5F7436D2-B150-C05A-5BFE-3C53385272D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62725" y="1925638"/>
                        <a:ext cx="457200"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075" name="Object 58">
            <a:extLst>
              <a:ext uri="{FF2B5EF4-FFF2-40B4-BE49-F238E27FC236}">
                <a16:creationId xmlns:a16="http://schemas.microsoft.com/office/drawing/2014/main" id="{DA3CC3EB-FB12-CF8F-F52C-1823D3AC60A6}"/>
              </a:ext>
            </a:extLst>
          </p:cNvPr>
          <p:cNvGraphicFramePr>
            <a:graphicFrameLocks noChangeAspect="1"/>
          </p:cNvGraphicFramePr>
          <p:nvPr>
            <p:extLst>
              <p:ext uri="{D42A27DB-BD31-4B8C-83A1-F6EECF244321}">
                <p14:modId xmlns:p14="http://schemas.microsoft.com/office/powerpoint/2010/main" val="794432298"/>
              </p:ext>
            </p:extLst>
          </p:nvPr>
        </p:nvGraphicFramePr>
        <p:xfrm>
          <a:off x="6632575" y="4681538"/>
          <a:ext cx="457200" cy="457200"/>
        </p:xfrm>
        <a:graphic>
          <a:graphicData uri="http://schemas.openxmlformats.org/presentationml/2006/ole">
            <mc:AlternateContent xmlns:mc="http://schemas.openxmlformats.org/markup-compatibility/2006">
              <mc:Choice xmlns:v="urn:schemas-microsoft-com:vml" Requires="v">
                <p:oleObj name="Equation" r:id="rId14" imgW="228600" imgH="228600" progId="Equation.3">
                  <p:embed/>
                </p:oleObj>
              </mc:Choice>
              <mc:Fallback>
                <p:oleObj name="Equation" r:id="rId14" imgW="228600" imgH="228600" progId="Equation.3">
                  <p:embed/>
                  <p:pic>
                    <p:nvPicPr>
                      <p:cNvPr id="86075" name="Object 58">
                        <a:extLst>
                          <a:ext uri="{FF2B5EF4-FFF2-40B4-BE49-F238E27FC236}">
                            <a16:creationId xmlns:a16="http://schemas.microsoft.com/office/drawing/2014/main" id="{DA3CC3EB-FB12-CF8F-F52C-1823D3AC60A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632575" y="4681538"/>
                        <a:ext cx="457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076" name="Object 59">
            <a:extLst>
              <a:ext uri="{FF2B5EF4-FFF2-40B4-BE49-F238E27FC236}">
                <a16:creationId xmlns:a16="http://schemas.microsoft.com/office/drawing/2014/main" id="{524A0452-D280-167A-156C-D032C02C7EA7}"/>
              </a:ext>
            </a:extLst>
          </p:cNvPr>
          <p:cNvGraphicFramePr>
            <a:graphicFrameLocks noChangeAspect="1"/>
          </p:cNvGraphicFramePr>
          <p:nvPr>
            <p:extLst>
              <p:ext uri="{D42A27DB-BD31-4B8C-83A1-F6EECF244321}">
                <p14:modId xmlns:p14="http://schemas.microsoft.com/office/powerpoint/2010/main" val="2351969661"/>
              </p:ext>
            </p:extLst>
          </p:nvPr>
        </p:nvGraphicFramePr>
        <p:xfrm>
          <a:off x="8794750" y="4899025"/>
          <a:ext cx="482600" cy="457200"/>
        </p:xfrm>
        <a:graphic>
          <a:graphicData uri="http://schemas.openxmlformats.org/presentationml/2006/ole">
            <mc:AlternateContent xmlns:mc="http://schemas.openxmlformats.org/markup-compatibility/2006">
              <mc:Choice xmlns:v="urn:schemas-microsoft-com:vml" Requires="v">
                <p:oleObj name="Equation" r:id="rId16" imgW="241300" imgH="228600" progId="Equation.3">
                  <p:embed/>
                </p:oleObj>
              </mc:Choice>
              <mc:Fallback>
                <p:oleObj name="Equation" r:id="rId16" imgW="241300" imgH="228600" progId="Equation.3">
                  <p:embed/>
                  <p:pic>
                    <p:nvPicPr>
                      <p:cNvPr id="86076" name="Object 59">
                        <a:extLst>
                          <a:ext uri="{FF2B5EF4-FFF2-40B4-BE49-F238E27FC236}">
                            <a16:creationId xmlns:a16="http://schemas.microsoft.com/office/drawing/2014/main" id="{524A0452-D280-167A-156C-D032C02C7EA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794750" y="4899025"/>
                        <a:ext cx="4826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6077" name="AutoShape 60">
            <a:extLst>
              <a:ext uri="{FF2B5EF4-FFF2-40B4-BE49-F238E27FC236}">
                <a16:creationId xmlns:a16="http://schemas.microsoft.com/office/drawing/2014/main" id="{B4EF905D-1FC9-72A2-B754-17B411E4E167}"/>
              </a:ext>
            </a:extLst>
          </p:cNvPr>
          <p:cNvCxnSpPr>
            <a:cxnSpLocks noChangeShapeType="1"/>
            <a:stCxn id="86065" idx="6"/>
          </p:cNvCxnSpPr>
          <p:nvPr/>
        </p:nvCxnSpPr>
        <p:spPr bwMode="auto">
          <a:xfrm>
            <a:off x="8147050" y="5127625"/>
            <a:ext cx="6477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6078" name="Object 61">
            <a:extLst>
              <a:ext uri="{FF2B5EF4-FFF2-40B4-BE49-F238E27FC236}">
                <a16:creationId xmlns:a16="http://schemas.microsoft.com/office/drawing/2014/main" id="{01361690-E107-D50D-CE24-78E73DD91AD5}"/>
              </a:ext>
            </a:extLst>
          </p:cNvPr>
          <p:cNvGraphicFramePr>
            <a:graphicFrameLocks noChangeAspect="1"/>
          </p:cNvGraphicFramePr>
          <p:nvPr>
            <p:extLst>
              <p:ext uri="{D42A27DB-BD31-4B8C-83A1-F6EECF244321}">
                <p14:modId xmlns:p14="http://schemas.microsoft.com/office/powerpoint/2010/main" val="3868535997"/>
              </p:ext>
            </p:extLst>
          </p:nvPr>
        </p:nvGraphicFramePr>
        <p:xfrm>
          <a:off x="3779838" y="1946275"/>
          <a:ext cx="457200" cy="381000"/>
        </p:xfrm>
        <a:graphic>
          <a:graphicData uri="http://schemas.openxmlformats.org/presentationml/2006/ole">
            <mc:AlternateContent xmlns:mc="http://schemas.openxmlformats.org/markup-compatibility/2006">
              <mc:Choice xmlns:v="urn:schemas-microsoft-com:vml" Requires="v">
                <p:oleObj name="Equation" r:id="rId18" imgW="228600" imgH="190500" progId="Equation.3">
                  <p:embed/>
                </p:oleObj>
              </mc:Choice>
              <mc:Fallback>
                <p:oleObj name="Equation" r:id="rId18" imgW="228600" imgH="190500" progId="Equation.3">
                  <p:embed/>
                  <p:pic>
                    <p:nvPicPr>
                      <p:cNvPr id="86078" name="Object 61">
                        <a:extLst>
                          <a:ext uri="{FF2B5EF4-FFF2-40B4-BE49-F238E27FC236}">
                            <a16:creationId xmlns:a16="http://schemas.microsoft.com/office/drawing/2014/main" id="{01361690-E107-D50D-CE24-78E73DD91AD5}"/>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79838" y="1946275"/>
                        <a:ext cx="457200"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6079" name="Text Box 62">
            <a:extLst>
              <a:ext uri="{FF2B5EF4-FFF2-40B4-BE49-F238E27FC236}">
                <a16:creationId xmlns:a16="http://schemas.microsoft.com/office/drawing/2014/main" id="{CEAA2E1F-B1FB-D3DD-A04E-4AA01B0B9350}"/>
              </a:ext>
            </a:extLst>
          </p:cNvPr>
          <p:cNvSpPr txBox="1">
            <a:spLocks noChangeArrowheads="1"/>
          </p:cNvSpPr>
          <p:nvPr/>
        </p:nvSpPr>
        <p:spPr bwMode="auto">
          <a:xfrm>
            <a:off x="8486775" y="31702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0" name="Text Box 63">
            <a:extLst>
              <a:ext uri="{FF2B5EF4-FFF2-40B4-BE49-F238E27FC236}">
                <a16:creationId xmlns:a16="http://schemas.microsoft.com/office/drawing/2014/main" id="{6AECFFC0-FCCA-6A9E-A003-26B1C16A0D54}"/>
              </a:ext>
            </a:extLst>
          </p:cNvPr>
          <p:cNvSpPr txBox="1">
            <a:spLocks noChangeArrowheads="1"/>
          </p:cNvSpPr>
          <p:nvPr/>
        </p:nvSpPr>
        <p:spPr bwMode="auto">
          <a:xfrm>
            <a:off x="8505825" y="3792538"/>
            <a:ext cx="26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1" name="Text Box 64">
            <a:extLst>
              <a:ext uri="{FF2B5EF4-FFF2-40B4-BE49-F238E27FC236}">
                <a16:creationId xmlns:a16="http://schemas.microsoft.com/office/drawing/2014/main" id="{793C3E71-7175-B905-9CDD-69C5873DA956}"/>
              </a:ext>
            </a:extLst>
          </p:cNvPr>
          <p:cNvSpPr txBox="1">
            <a:spLocks noChangeArrowheads="1"/>
          </p:cNvSpPr>
          <p:nvPr/>
        </p:nvSpPr>
        <p:spPr bwMode="auto">
          <a:xfrm>
            <a:off x="5245100" y="48196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2" name="Text Box 65">
            <a:extLst>
              <a:ext uri="{FF2B5EF4-FFF2-40B4-BE49-F238E27FC236}">
                <a16:creationId xmlns:a16="http://schemas.microsoft.com/office/drawing/2014/main" id="{5415784F-3202-F8B4-3AEB-D02A2DC9D0AE}"/>
              </a:ext>
            </a:extLst>
          </p:cNvPr>
          <p:cNvSpPr txBox="1">
            <a:spLocks noChangeArrowheads="1"/>
          </p:cNvSpPr>
          <p:nvPr/>
        </p:nvSpPr>
        <p:spPr bwMode="auto">
          <a:xfrm>
            <a:off x="5676900" y="52514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3" name="Text Box 66">
            <a:extLst>
              <a:ext uri="{FF2B5EF4-FFF2-40B4-BE49-F238E27FC236}">
                <a16:creationId xmlns:a16="http://schemas.microsoft.com/office/drawing/2014/main" id="{B34D8B70-D81A-352D-09B2-95C397E7DF76}"/>
              </a:ext>
            </a:extLst>
          </p:cNvPr>
          <p:cNvSpPr txBox="1">
            <a:spLocks noChangeArrowheads="1"/>
          </p:cNvSpPr>
          <p:nvPr/>
        </p:nvSpPr>
        <p:spPr bwMode="auto">
          <a:xfrm>
            <a:off x="5705475" y="46101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4" name="Text Box 67">
            <a:extLst>
              <a:ext uri="{FF2B5EF4-FFF2-40B4-BE49-F238E27FC236}">
                <a16:creationId xmlns:a16="http://schemas.microsoft.com/office/drawing/2014/main" id="{D34B4D17-6EC3-B5D1-CFD3-3043716835E7}"/>
              </a:ext>
            </a:extLst>
          </p:cNvPr>
          <p:cNvSpPr txBox="1">
            <a:spLocks noChangeArrowheads="1"/>
          </p:cNvSpPr>
          <p:nvPr/>
        </p:nvSpPr>
        <p:spPr bwMode="auto">
          <a:xfrm>
            <a:off x="7497763" y="48196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5" name="Text Box 68">
            <a:extLst>
              <a:ext uri="{FF2B5EF4-FFF2-40B4-BE49-F238E27FC236}">
                <a16:creationId xmlns:a16="http://schemas.microsoft.com/office/drawing/2014/main" id="{A6465778-6242-C10A-8AA2-2DD6B32722D9}"/>
              </a:ext>
            </a:extLst>
          </p:cNvPr>
          <p:cNvSpPr txBox="1">
            <a:spLocks noChangeArrowheads="1"/>
          </p:cNvSpPr>
          <p:nvPr/>
        </p:nvSpPr>
        <p:spPr bwMode="auto">
          <a:xfrm>
            <a:off x="7900988" y="467518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6" name="Text Box 69">
            <a:extLst>
              <a:ext uri="{FF2B5EF4-FFF2-40B4-BE49-F238E27FC236}">
                <a16:creationId xmlns:a16="http://schemas.microsoft.com/office/drawing/2014/main" id="{4B969ED9-9A70-8BAF-6CE2-E9CDC782EFAE}"/>
              </a:ext>
            </a:extLst>
          </p:cNvPr>
          <p:cNvSpPr txBox="1">
            <a:spLocks noChangeArrowheads="1"/>
          </p:cNvSpPr>
          <p:nvPr/>
        </p:nvSpPr>
        <p:spPr bwMode="auto">
          <a:xfrm>
            <a:off x="7900988" y="17303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7" name="Text Box 70">
            <a:extLst>
              <a:ext uri="{FF2B5EF4-FFF2-40B4-BE49-F238E27FC236}">
                <a16:creationId xmlns:a16="http://schemas.microsoft.com/office/drawing/2014/main" id="{93727C21-A0CA-A367-58B9-65C5B919BCA0}"/>
              </a:ext>
            </a:extLst>
          </p:cNvPr>
          <p:cNvSpPr txBox="1">
            <a:spLocks noChangeArrowheads="1"/>
          </p:cNvSpPr>
          <p:nvPr/>
        </p:nvSpPr>
        <p:spPr bwMode="auto">
          <a:xfrm>
            <a:off x="7497763" y="193992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8" name="Text Box 71">
            <a:extLst>
              <a:ext uri="{FF2B5EF4-FFF2-40B4-BE49-F238E27FC236}">
                <a16:creationId xmlns:a16="http://schemas.microsoft.com/office/drawing/2014/main" id="{02BAEAE1-C29C-A7B2-BD7C-A1510FA59C2A}"/>
              </a:ext>
            </a:extLst>
          </p:cNvPr>
          <p:cNvSpPr txBox="1">
            <a:spLocks noChangeArrowheads="1"/>
          </p:cNvSpPr>
          <p:nvPr/>
        </p:nvSpPr>
        <p:spPr bwMode="auto">
          <a:xfrm>
            <a:off x="5137150" y="19462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89" name="Text Box 72">
            <a:extLst>
              <a:ext uri="{FF2B5EF4-FFF2-40B4-BE49-F238E27FC236}">
                <a16:creationId xmlns:a16="http://schemas.microsoft.com/office/drawing/2014/main" id="{C960CA8E-F197-D6E6-F9CC-551E1EB949DF}"/>
              </a:ext>
            </a:extLst>
          </p:cNvPr>
          <p:cNvSpPr txBox="1">
            <a:spLocks noChangeArrowheads="1"/>
          </p:cNvSpPr>
          <p:nvPr/>
        </p:nvSpPr>
        <p:spPr bwMode="auto">
          <a:xfrm>
            <a:off x="5540375" y="237966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090" name="Text Box 73">
            <a:extLst>
              <a:ext uri="{FF2B5EF4-FFF2-40B4-BE49-F238E27FC236}">
                <a16:creationId xmlns:a16="http://schemas.microsoft.com/office/drawing/2014/main" id="{703FE954-FE9F-CE19-9818-A568807655C2}"/>
              </a:ext>
            </a:extLst>
          </p:cNvPr>
          <p:cNvSpPr txBox="1">
            <a:spLocks noChangeArrowheads="1"/>
          </p:cNvSpPr>
          <p:nvPr/>
        </p:nvSpPr>
        <p:spPr bwMode="auto">
          <a:xfrm>
            <a:off x="4379914" y="3314700"/>
            <a:ext cx="15843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latin typeface="Times" panose="02020603050405020304" pitchFamily="18" charset="0"/>
                <a:cs typeface="Times" panose="02020603050405020304" pitchFamily="18" charset="0"/>
              </a:rPr>
              <a:t>Observateur</a:t>
            </a:r>
            <a:br>
              <a:rPr lang="fr-CH" altLang="fr-FR" sz="1800">
                <a:latin typeface="Times" panose="02020603050405020304" pitchFamily="18" charset="0"/>
                <a:cs typeface="Times" panose="02020603050405020304" pitchFamily="18" charset="0"/>
              </a:rPr>
            </a:br>
            <a:r>
              <a:rPr lang="fr-CH" altLang="fr-FR" sz="1800">
                <a:latin typeface="Times" panose="02020603050405020304" pitchFamily="18" charset="0"/>
                <a:cs typeface="Times" panose="02020603050405020304" pitchFamily="18" charset="0"/>
              </a:rPr>
              <a:t>Beobachter</a:t>
            </a:r>
            <a:endParaRPr lang="fr-FR" altLang="fr-FR" sz="1800">
              <a:latin typeface="Times" panose="02020603050405020304" pitchFamily="18" charset="0"/>
              <a:cs typeface="Times" panose="02020603050405020304" pitchFamily="18" charset="0"/>
            </a:endParaRPr>
          </a:p>
        </p:txBody>
      </p:sp>
      <p:sp>
        <p:nvSpPr>
          <p:cNvPr id="86091" name="Text Box 74">
            <a:extLst>
              <a:ext uri="{FF2B5EF4-FFF2-40B4-BE49-F238E27FC236}">
                <a16:creationId xmlns:a16="http://schemas.microsoft.com/office/drawing/2014/main" id="{2CE5B088-15CB-123B-4AEF-886EA28B7033}"/>
              </a:ext>
            </a:extLst>
          </p:cNvPr>
          <p:cNvSpPr txBox="1">
            <a:spLocks noChangeArrowheads="1"/>
          </p:cNvSpPr>
          <p:nvPr/>
        </p:nvSpPr>
        <p:spPr bwMode="auto">
          <a:xfrm>
            <a:off x="6972301" y="5403850"/>
            <a:ext cx="15843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latin typeface="Times" panose="02020603050405020304" pitchFamily="18" charset="0"/>
                <a:cs typeface="Times" panose="02020603050405020304" pitchFamily="18" charset="0"/>
              </a:rPr>
              <a:t>Modèle</a:t>
            </a:r>
            <a:br>
              <a:rPr lang="fr-CH" altLang="fr-FR" sz="1800">
                <a:latin typeface="Times" panose="02020603050405020304" pitchFamily="18" charset="0"/>
                <a:cs typeface="Times" panose="02020603050405020304" pitchFamily="18" charset="0"/>
              </a:rPr>
            </a:br>
            <a:r>
              <a:rPr lang="fr-CH" altLang="fr-FR" sz="1800">
                <a:latin typeface="Times" panose="02020603050405020304" pitchFamily="18" charset="0"/>
                <a:cs typeface="Times" panose="02020603050405020304" pitchFamily="18" charset="0"/>
              </a:rPr>
              <a:t>Model</a:t>
            </a:r>
            <a:endParaRPr lang="fr-FR" altLang="fr-FR" sz="1800">
              <a:latin typeface="Times" panose="02020603050405020304" pitchFamily="18" charset="0"/>
              <a:cs typeface="Times" panose="02020603050405020304" pitchFamily="18" charset="0"/>
            </a:endParaRPr>
          </a:p>
        </p:txBody>
      </p:sp>
      <p:sp>
        <p:nvSpPr>
          <p:cNvPr id="86092" name="Text Box 75">
            <a:extLst>
              <a:ext uri="{FF2B5EF4-FFF2-40B4-BE49-F238E27FC236}">
                <a16:creationId xmlns:a16="http://schemas.microsoft.com/office/drawing/2014/main" id="{50A86996-55F9-601E-F617-4653F72A0718}"/>
              </a:ext>
            </a:extLst>
          </p:cNvPr>
          <p:cNvSpPr txBox="1">
            <a:spLocks noChangeArrowheads="1"/>
          </p:cNvSpPr>
          <p:nvPr/>
        </p:nvSpPr>
        <p:spPr bwMode="auto">
          <a:xfrm>
            <a:off x="7045326" y="2595563"/>
            <a:ext cx="15843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latin typeface="Times" panose="02020603050405020304" pitchFamily="18" charset="0"/>
                <a:cs typeface="Times" panose="02020603050405020304" pitchFamily="18" charset="0"/>
              </a:rPr>
              <a:t>Processus</a:t>
            </a:r>
            <a:br>
              <a:rPr lang="fr-CH" altLang="fr-FR" sz="1800">
                <a:latin typeface="Times" panose="02020603050405020304" pitchFamily="18" charset="0"/>
                <a:cs typeface="Times" panose="02020603050405020304" pitchFamily="18" charset="0"/>
              </a:rPr>
            </a:br>
            <a:r>
              <a:rPr lang="fr-CH" altLang="fr-FR" sz="1800">
                <a:latin typeface="Times" panose="02020603050405020304" pitchFamily="18" charset="0"/>
                <a:cs typeface="Times" panose="02020603050405020304" pitchFamily="18" charset="0"/>
              </a:rPr>
              <a:t>Prozess</a:t>
            </a:r>
            <a:endParaRPr lang="fr-FR" altLang="fr-FR" sz="1800">
              <a:latin typeface="Times" panose="02020603050405020304" pitchFamily="18" charset="0"/>
              <a:cs typeface="Times" panose="02020603050405020304" pitchFamily="18" charset="0"/>
            </a:endParaRPr>
          </a:p>
        </p:txBody>
      </p:sp>
      <p:sp>
        <p:nvSpPr>
          <p:cNvPr id="86093" name="Text Box 76">
            <a:extLst>
              <a:ext uri="{FF2B5EF4-FFF2-40B4-BE49-F238E27FC236}">
                <a16:creationId xmlns:a16="http://schemas.microsoft.com/office/drawing/2014/main" id="{64923EDD-97A2-280F-17B1-F714606B51E6}"/>
              </a:ext>
            </a:extLst>
          </p:cNvPr>
          <p:cNvSpPr txBox="1">
            <a:spLocks noChangeArrowheads="1"/>
          </p:cNvSpPr>
          <p:nvPr/>
        </p:nvSpPr>
        <p:spPr bwMode="auto">
          <a:xfrm>
            <a:off x="3587751" y="6080125"/>
            <a:ext cx="15843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latin typeface="Times" panose="02020603050405020304" pitchFamily="18" charset="0"/>
                <a:cs typeface="Times" panose="02020603050405020304" pitchFamily="18" charset="0"/>
              </a:rPr>
              <a:t>Régulateur</a:t>
            </a:r>
            <a:br>
              <a:rPr lang="fr-CH" altLang="fr-FR" sz="1800">
                <a:latin typeface="Times" panose="02020603050405020304" pitchFamily="18" charset="0"/>
                <a:cs typeface="Times" panose="02020603050405020304" pitchFamily="18" charset="0"/>
              </a:rPr>
            </a:br>
            <a:r>
              <a:rPr lang="fr-CH" altLang="fr-FR" sz="1800">
                <a:latin typeface="Times" panose="02020603050405020304" pitchFamily="18" charset="0"/>
                <a:cs typeface="Times" panose="02020603050405020304" pitchFamily="18" charset="0"/>
              </a:rPr>
              <a:t>Regler</a:t>
            </a:r>
            <a:endParaRPr lang="fr-FR" altLang="fr-FR" sz="1800">
              <a:latin typeface="Times" panose="02020603050405020304" pitchFamily="18" charset="0"/>
              <a:cs typeface="Times" panose="02020603050405020304" pitchFamily="18" charset="0"/>
            </a:endParaRPr>
          </a:p>
        </p:txBody>
      </p:sp>
      <p:sp>
        <p:nvSpPr>
          <p:cNvPr id="86094" name="Oval 77">
            <a:extLst>
              <a:ext uri="{FF2B5EF4-FFF2-40B4-BE49-F238E27FC236}">
                <a16:creationId xmlns:a16="http://schemas.microsoft.com/office/drawing/2014/main" id="{E331253D-424F-FE6F-0ED2-494CADAD7492}"/>
              </a:ext>
            </a:extLst>
          </p:cNvPr>
          <p:cNvSpPr>
            <a:spLocks noChangeArrowheads="1"/>
          </p:cNvSpPr>
          <p:nvPr/>
        </p:nvSpPr>
        <p:spPr bwMode="auto">
          <a:xfrm>
            <a:off x="4408489" y="5091114"/>
            <a:ext cx="71437" cy="71437"/>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95" name="Oval 78">
            <a:extLst>
              <a:ext uri="{FF2B5EF4-FFF2-40B4-BE49-F238E27FC236}">
                <a16:creationId xmlns:a16="http://schemas.microsoft.com/office/drawing/2014/main" id="{A89D31A3-214B-621F-6407-65809D6157C9}"/>
              </a:ext>
            </a:extLst>
          </p:cNvPr>
          <p:cNvSpPr>
            <a:spLocks noChangeArrowheads="1"/>
          </p:cNvSpPr>
          <p:nvPr/>
        </p:nvSpPr>
        <p:spPr bwMode="auto">
          <a:xfrm>
            <a:off x="4217989" y="2244725"/>
            <a:ext cx="71437" cy="71438"/>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96" name="Oval 79">
            <a:extLst>
              <a:ext uri="{FF2B5EF4-FFF2-40B4-BE49-F238E27FC236}">
                <a16:creationId xmlns:a16="http://schemas.microsoft.com/office/drawing/2014/main" id="{E238C6D9-69B7-FCB5-4CAC-CE2BA60C01A7}"/>
              </a:ext>
            </a:extLst>
          </p:cNvPr>
          <p:cNvSpPr>
            <a:spLocks noChangeArrowheads="1"/>
          </p:cNvSpPr>
          <p:nvPr/>
        </p:nvSpPr>
        <p:spPr bwMode="auto">
          <a:xfrm>
            <a:off x="4408489" y="2235200"/>
            <a:ext cx="71437" cy="71438"/>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97" name="Oval 80">
            <a:extLst>
              <a:ext uri="{FF2B5EF4-FFF2-40B4-BE49-F238E27FC236}">
                <a16:creationId xmlns:a16="http://schemas.microsoft.com/office/drawing/2014/main" id="{161C3656-1641-16A0-0E77-B35CA9D74F46}"/>
              </a:ext>
            </a:extLst>
          </p:cNvPr>
          <p:cNvSpPr>
            <a:spLocks noChangeArrowheads="1"/>
          </p:cNvSpPr>
          <p:nvPr/>
        </p:nvSpPr>
        <p:spPr bwMode="auto">
          <a:xfrm>
            <a:off x="6757989" y="2244725"/>
            <a:ext cx="71437" cy="71438"/>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98" name="Oval 81">
            <a:extLst>
              <a:ext uri="{FF2B5EF4-FFF2-40B4-BE49-F238E27FC236}">
                <a16:creationId xmlns:a16="http://schemas.microsoft.com/office/drawing/2014/main" id="{ED6BE3C0-9764-BF92-4705-5821C60482BF}"/>
              </a:ext>
            </a:extLst>
          </p:cNvPr>
          <p:cNvSpPr>
            <a:spLocks noChangeArrowheads="1"/>
          </p:cNvSpPr>
          <p:nvPr/>
        </p:nvSpPr>
        <p:spPr bwMode="auto">
          <a:xfrm>
            <a:off x="8466139" y="2244725"/>
            <a:ext cx="71437" cy="71438"/>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099" name="Oval 82">
            <a:extLst>
              <a:ext uri="{FF2B5EF4-FFF2-40B4-BE49-F238E27FC236}">
                <a16:creationId xmlns:a16="http://schemas.microsoft.com/office/drawing/2014/main" id="{D3E7325D-2F8E-7614-F4AC-68FA540FCD90}"/>
              </a:ext>
            </a:extLst>
          </p:cNvPr>
          <p:cNvSpPr>
            <a:spLocks noChangeArrowheads="1"/>
          </p:cNvSpPr>
          <p:nvPr/>
        </p:nvSpPr>
        <p:spPr bwMode="auto">
          <a:xfrm>
            <a:off x="8475664" y="5097464"/>
            <a:ext cx="71437" cy="71437"/>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100" name="Oval 83">
            <a:extLst>
              <a:ext uri="{FF2B5EF4-FFF2-40B4-BE49-F238E27FC236}">
                <a16:creationId xmlns:a16="http://schemas.microsoft.com/office/drawing/2014/main" id="{2C9635B7-0754-2837-F75C-444A6DBB209B}"/>
              </a:ext>
            </a:extLst>
          </p:cNvPr>
          <p:cNvSpPr>
            <a:spLocks noChangeArrowheads="1"/>
          </p:cNvSpPr>
          <p:nvPr/>
        </p:nvSpPr>
        <p:spPr bwMode="auto">
          <a:xfrm>
            <a:off x="6800850" y="5734050"/>
            <a:ext cx="71438" cy="71438"/>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101" name="Oval 84">
            <a:extLst>
              <a:ext uri="{FF2B5EF4-FFF2-40B4-BE49-F238E27FC236}">
                <a16:creationId xmlns:a16="http://schemas.microsoft.com/office/drawing/2014/main" id="{01A82844-3E60-C76E-89F6-B31E5F82A8AD}"/>
              </a:ext>
            </a:extLst>
          </p:cNvPr>
          <p:cNvSpPr>
            <a:spLocks noChangeArrowheads="1"/>
          </p:cNvSpPr>
          <p:nvPr/>
        </p:nvSpPr>
        <p:spPr bwMode="auto">
          <a:xfrm>
            <a:off x="6810375" y="5097464"/>
            <a:ext cx="71438" cy="71437"/>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86102" name="Text Box 85">
            <a:extLst>
              <a:ext uri="{FF2B5EF4-FFF2-40B4-BE49-F238E27FC236}">
                <a16:creationId xmlns:a16="http://schemas.microsoft.com/office/drawing/2014/main" id="{5F0AEA3F-3D42-173A-3C9C-3F7DD437A14B}"/>
              </a:ext>
            </a:extLst>
          </p:cNvPr>
          <p:cNvSpPr txBox="1">
            <a:spLocks noChangeArrowheads="1"/>
          </p:cNvSpPr>
          <p:nvPr/>
        </p:nvSpPr>
        <p:spPr bwMode="auto">
          <a:xfrm>
            <a:off x="3155950" y="19462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sp>
        <p:nvSpPr>
          <p:cNvPr id="86103" name="Text Box 86">
            <a:extLst>
              <a:ext uri="{FF2B5EF4-FFF2-40B4-BE49-F238E27FC236}">
                <a16:creationId xmlns:a16="http://schemas.microsoft.com/office/drawing/2014/main" id="{7D2DCD51-78CD-3506-A55C-9C7D2A645B3E}"/>
              </a:ext>
            </a:extLst>
          </p:cNvPr>
          <p:cNvSpPr txBox="1">
            <a:spLocks noChangeArrowheads="1"/>
          </p:cNvSpPr>
          <p:nvPr/>
        </p:nvSpPr>
        <p:spPr bwMode="auto">
          <a:xfrm>
            <a:off x="3559175" y="2379663"/>
            <a:ext cx="26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latin typeface="Times" panose="02020603050405020304" pitchFamily="18" charset="0"/>
                <a:cs typeface="Times" panose="02020603050405020304" pitchFamily="18" charset="0"/>
              </a:rPr>
              <a:t>-</a:t>
            </a:r>
            <a:endParaRPr lang="fr-FR" altLang="fr-FR" sz="1800">
              <a:latin typeface="Times" panose="02020603050405020304" pitchFamily="18" charset="0"/>
              <a:cs typeface="Times" panose="02020603050405020304" pitchFamily="18" charset="0"/>
            </a:endParaRPr>
          </a:p>
        </p:txBody>
      </p:sp>
      <p:graphicFrame>
        <p:nvGraphicFramePr>
          <p:cNvPr id="86104" name="Object 87">
            <a:extLst>
              <a:ext uri="{FF2B5EF4-FFF2-40B4-BE49-F238E27FC236}">
                <a16:creationId xmlns:a16="http://schemas.microsoft.com/office/drawing/2014/main" id="{4F17A572-832C-61F8-72EE-B9CC8EB1E3A7}"/>
              </a:ext>
            </a:extLst>
          </p:cNvPr>
          <p:cNvGraphicFramePr>
            <a:graphicFrameLocks noChangeAspect="1"/>
          </p:cNvGraphicFramePr>
          <p:nvPr>
            <p:extLst>
              <p:ext uri="{D42A27DB-BD31-4B8C-83A1-F6EECF244321}">
                <p14:modId xmlns:p14="http://schemas.microsoft.com/office/powerpoint/2010/main" val="752487155"/>
              </p:ext>
            </p:extLst>
          </p:nvPr>
        </p:nvGraphicFramePr>
        <p:xfrm>
          <a:off x="7764463" y="3603625"/>
          <a:ext cx="584200" cy="431800"/>
        </p:xfrm>
        <a:graphic>
          <a:graphicData uri="http://schemas.openxmlformats.org/presentationml/2006/ole">
            <mc:AlternateContent xmlns:mc="http://schemas.openxmlformats.org/markup-compatibility/2006">
              <mc:Choice xmlns:v="urn:schemas-microsoft-com:vml" Requires="v">
                <p:oleObj name="Equation" r:id="rId20" imgW="291847" imgH="215713" progId="Equation.3">
                  <p:embed/>
                </p:oleObj>
              </mc:Choice>
              <mc:Fallback>
                <p:oleObj name="Equation" r:id="rId20" imgW="291847" imgH="215713" progId="Equation.3">
                  <p:embed/>
                  <p:pic>
                    <p:nvPicPr>
                      <p:cNvPr id="86104" name="Object 87">
                        <a:extLst>
                          <a:ext uri="{FF2B5EF4-FFF2-40B4-BE49-F238E27FC236}">
                            <a16:creationId xmlns:a16="http://schemas.microsoft.com/office/drawing/2014/main" id="{4F17A572-832C-61F8-72EE-B9CC8EB1E3A7}"/>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764463" y="3603625"/>
                        <a:ext cx="5842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 name="Group 88">
            <a:extLst>
              <a:ext uri="{FF2B5EF4-FFF2-40B4-BE49-F238E27FC236}">
                <a16:creationId xmlns:a16="http://schemas.microsoft.com/office/drawing/2014/main" id="{BFB418A5-0DC3-6C5C-C37D-1BE57ED7F14B}"/>
              </a:ext>
            </a:extLst>
          </p:cNvPr>
          <p:cNvGrpSpPr>
            <a:grpSpLocks/>
          </p:cNvGrpSpPr>
          <p:nvPr/>
        </p:nvGrpSpPr>
        <p:grpSpPr bwMode="auto">
          <a:xfrm>
            <a:off x="5611814" y="4773614"/>
            <a:ext cx="1774825" cy="835025"/>
            <a:chOff x="4642" y="2379"/>
            <a:chExt cx="1118" cy="526"/>
          </a:xfrm>
        </p:grpSpPr>
        <p:sp>
          <p:nvSpPr>
            <p:cNvPr id="86110" name="Text Box 89">
              <a:extLst>
                <a:ext uri="{FF2B5EF4-FFF2-40B4-BE49-F238E27FC236}">
                  <a16:creationId xmlns:a16="http://schemas.microsoft.com/office/drawing/2014/main" id="{EE688167-12C5-3230-7E82-3082A7FC2463}"/>
                </a:ext>
              </a:extLst>
            </p:cNvPr>
            <p:cNvSpPr txBox="1">
              <a:spLocks noChangeArrowheads="1"/>
            </p:cNvSpPr>
            <p:nvPr/>
          </p:nvSpPr>
          <p:spPr bwMode="auto">
            <a:xfrm>
              <a:off x="4642" y="2379"/>
              <a:ext cx="1118" cy="526"/>
            </a:xfrm>
            <a:prstGeom prst="rect">
              <a:avLst/>
            </a:prstGeom>
            <a:solidFill>
              <a:schemeClr val="accent4">
                <a:lumMod val="20000"/>
                <a:lumOff val="80000"/>
              </a:schemeClr>
            </a:solidFill>
            <a:ln w="9525">
              <a:solidFill>
                <a:srgbClr val="FF0000"/>
              </a:solidFill>
              <a:miter lim="800000"/>
              <a:headEnd/>
              <a:tailEnd/>
            </a:ln>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ClrTx/>
                <a:buFontTx/>
                <a:buNone/>
              </a:pPr>
              <a:r>
                <a:rPr lang="fr-CH" altLang="fr-FR" sz="1600" dirty="0">
                  <a:latin typeface="Times" panose="02020603050405020304" pitchFamily="18" charset="0"/>
                  <a:cs typeface="Times" panose="02020603050405020304" pitchFamily="18" charset="0"/>
                </a:rPr>
                <a:t>Modèle « estimé »</a:t>
              </a:r>
              <a:br>
                <a:rPr lang="fr-CH" altLang="fr-FR" sz="1600" dirty="0">
                  <a:latin typeface="Times" panose="02020603050405020304" pitchFamily="18" charset="0"/>
                  <a:cs typeface="Times" panose="02020603050405020304" pitchFamily="18" charset="0"/>
                </a:rPr>
              </a:br>
              <a:br>
                <a:rPr lang="fr-CH" altLang="fr-FR" sz="1600" dirty="0">
                  <a:latin typeface="Times" panose="02020603050405020304" pitchFamily="18" charset="0"/>
                  <a:cs typeface="Times" panose="02020603050405020304" pitchFamily="18" charset="0"/>
                </a:rPr>
              </a:br>
              <a:endParaRPr lang="fr-FR" altLang="fr-FR" sz="1600" dirty="0">
                <a:latin typeface="Times" panose="02020603050405020304" pitchFamily="18" charset="0"/>
                <a:cs typeface="Times" panose="02020603050405020304" pitchFamily="18" charset="0"/>
              </a:endParaRPr>
            </a:p>
          </p:txBody>
        </p:sp>
        <p:graphicFrame>
          <p:nvGraphicFramePr>
            <p:cNvPr id="86111" name="Object 90">
              <a:extLst>
                <a:ext uri="{FF2B5EF4-FFF2-40B4-BE49-F238E27FC236}">
                  <a16:creationId xmlns:a16="http://schemas.microsoft.com/office/drawing/2014/main" id="{BB5CAD5F-8C9E-0EE4-278F-5F4AA1FE682C}"/>
                </a:ext>
              </a:extLst>
            </p:cNvPr>
            <p:cNvGraphicFramePr>
              <a:graphicFrameLocks noChangeAspect="1"/>
            </p:cNvGraphicFramePr>
            <p:nvPr/>
          </p:nvGraphicFramePr>
          <p:xfrm>
            <a:off x="4719" y="2616"/>
            <a:ext cx="962" cy="229"/>
          </p:xfrm>
          <a:graphic>
            <a:graphicData uri="http://schemas.openxmlformats.org/presentationml/2006/ole">
              <mc:AlternateContent xmlns:mc="http://schemas.openxmlformats.org/markup-compatibility/2006">
                <mc:Choice xmlns:v="urn:schemas-microsoft-com:vml" Requires="v">
                  <p:oleObj name="Equation" r:id="rId22" imgW="799753" imgH="190417" progId="Equation.3">
                    <p:embed/>
                  </p:oleObj>
                </mc:Choice>
                <mc:Fallback>
                  <p:oleObj name="Equation" r:id="rId22" imgW="799753" imgH="190417" progId="Equation.3">
                    <p:embed/>
                    <p:pic>
                      <p:nvPicPr>
                        <p:cNvPr id="86111" name="Object 90">
                          <a:extLst>
                            <a:ext uri="{FF2B5EF4-FFF2-40B4-BE49-F238E27FC236}">
                              <a16:creationId xmlns:a16="http://schemas.microsoft.com/office/drawing/2014/main" id="{BB5CAD5F-8C9E-0EE4-278F-5F4AA1FE682C}"/>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719" y="2616"/>
                          <a:ext cx="962"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3" name="Group 91">
            <a:extLst>
              <a:ext uri="{FF2B5EF4-FFF2-40B4-BE49-F238E27FC236}">
                <a16:creationId xmlns:a16="http://schemas.microsoft.com/office/drawing/2014/main" id="{09FEAEEF-2213-876B-61DF-22EDE5FD50DA}"/>
              </a:ext>
            </a:extLst>
          </p:cNvPr>
          <p:cNvGrpSpPr>
            <a:grpSpLocks/>
          </p:cNvGrpSpPr>
          <p:nvPr/>
        </p:nvGrpSpPr>
        <p:grpSpPr bwMode="auto">
          <a:xfrm>
            <a:off x="5527676" y="1887539"/>
            <a:ext cx="1774825" cy="835025"/>
            <a:chOff x="4645" y="1675"/>
            <a:chExt cx="1118" cy="526"/>
          </a:xfrm>
        </p:grpSpPr>
        <p:sp>
          <p:nvSpPr>
            <p:cNvPr id="86108" name="Text Box 92">
              <a:extLst>
                <a:ext uri="{FF2B5EF4-FFF2-40B4-BE49-F238E27FC236}">
                  <a16:creationId xmlns:a16="http://schemas.microsoft.com/office/drawing/2014/main" id="{51C9477F-39EA-279C-9F05-777411FE280B}"/>
                </a:ext>
              </a:extLst>
            </p:cNvPr>
            <p:cNvSpPr txBox="1">
              <a:spLocks noChangeArrowheads="1"/>
            </p:cNvSpPr>
            <p:nvPr/>
          </p:nvSpPr>
          <p:spPr bwMode="auto">
            <a:xfrm>
              <a:off x="4645" y="1675"/>
              <a:ext cx="1118" cy="526"/>
            </a:xfrm>
            <a:prstGeom prst="rect">
              <a:avLst/>
            </a:prstGeom>
            <a:solidFill>
              <a:schemeClr val="accent4">
                <a:lumMod val="20000"/>
                <a:lumOff val="80000"/>
              </a:schemeClr>
            </a:solidFill>
            <a:ln w="9525">
              <a:solidFill>
                <a:srgbClr val="FF0000"/>
              </a:solidFill>
              <a:miter lim="800000"/>
              <a:headEnd/>
              <a:tailEnd/>
            </a:ln>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ClrTx/>
                <a:buFontTx/>
                <a:buNone/>
              </a:pPr>
              <a:r>
                <a:rPr lang="fr-CH" altLang="fr-FR" sz="1600" dirty="0">
                  <a:latin typeface="Times" panose="02020603050405020304" pitchFamily="18" charset="0"/>
                  <a:cs typeface="Times" panose="02020603050405020304" pitchFamily="18" charset="0"/>
                </a:rPr>
                <a:t>Système « réel »</a:t>
              </a:r>
              <a:br>
                <a:rPr lang="fr-CH" altLang="fr-FR" sz="1600" dirty="0">
                  <a:latin typeface="Times" panose="02020603050405020304" pitchFamily="18" charset="0"/>
                  <a:cs typeface="Times" panose="02020603050405020304" pitchFamily="18" charset="0"/>
                </a:rPr>
              </a:br>
              <a:br>
                <a:rPr lang="fr-CH" altLang="fr-FR" sz="1600" dirty="0">
                  <a:latin typeface="Times" panose="02020603050405020304" pitchFamily="18" charset="0"/>
                  <a:cs typeface="Times" panose="02020603050405020304" pitchFamily="18" charset="0"/>
                </a:rPr>
              </a:br>
              <a:endParaRPr lang="fr-FR" altLang="fr-FR" sz="1600" dirty="0">
                <a:latin typeface="Times" panose="02020603050405020304" pitchFamily="18" charset="0"/>
                <a:cs typeface="Times" panose="02020603050405020304" pitchFamily="18" charset="0"/>
              </a:endParaRPr>
            </a:p>
          </p:txBody>
        </p:sp>
        <p:graphicFrame>
          <p:nvGraphicFramePr>
            <p:cNvPr id="86109" name="Object 93">
              <a:extLst>
                <a:ext uri="{FF2B5EF4-FFF2-40B4-BE49-F238E27FC236}">
                  <a16:creationId xmlns:a16="http://schemas.microsoft.com/office/drawing/2014/main" id="{2F9F0D0E-B46C-A972-30A5-FFFE3F08E2A3}"/>
                </a:ext>
              </a:extLst>
            </p:cNvPr>
            <p:cNvGraphicFramePr>
              <a:graphicFrameLocks noChangeAspect="1"/>
            </p:cNvGraphicFramePr>
            <p:nvPr/>
          </p:nvGraphicFramePr>
          <p:xfrm>
            <a:off x="4777" y="1926"/>
            <a:ext cx="700" cy="202"/>
          </p:xfrm>
          <a:graphic>
            <a:graphicData uri="http://schemas.openxmlformats.org/presentationml/2006/ole">
              <mc:AlternateContent xmlns:mc="http://schemas.openxmlformats.org/markup-compatibility/2006">
                <mc:Choice xmlns:v="urn:schemas-microsoft-com:vml" Requires="v">
                  <p:oleObj name="Equation" r:id="rId24" imgW="558558" imgH="165028" progId="Equation.3">
                    <p:embed/>
                  </p:oleObj>
                </mc:Choice>
                <mc:Fallback>
                  <p:oleObj name="Equation" r:id="rId24" imgW="558558" imgH="165028" progId="Equation.3">
                    <p:embed/>
                    <p:pic>
                      <p:nvPicPr>
                        <p:cNvPr id="86109" name="Object 93">
                          <a:extLst>
                            <a:ext uri="{FF2B5EF4-FFF2-40B4-BE49-F238E27FC236}">
                              <a16:creationId xmlns:a16="http://schemas.microsoft.com/office/drawing/2014/main" id="{2F9F0D0E-B46C-A972-30A5-FFFE3F08E2A3}"/>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777" y="1926"/>
                          <a:ext cx="70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pic>
        <p:nvPicPr>
          <p:cNvPr id="4" name="Picture 3" descr="HES-SO Valais-Wallis - BioArk">
            <a:extLst>
              <a:ext uri="{FF2B5EF4-FFF2-40B4-BE49-F238E27FC236}">
                <a16:creationId xmlns:a16="http://schemas.microsoft.com/office/drawing/2014/main" id="{B2E1EACB-009F-570D-058A-6AD5F387EEBB}"/>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19FFF0C9-6D1D-9D85-5A6D-F2288EF90906}"/>
                  </a:ext>
                </a:extLst>
              </p:cNvPr>
              <p:cNvSpPr txBox="1"/>
              <p:nvPr/>
            </p:nvSpPr>
            <p:spPr>
              <a:xfrm>
                <a:off x="9355140" y="2655093"/>
                <a:ext cx="1888897" cy="404663"/>
              </a:xfrm>
              <a:prstGeom prst="rect">
                <a:avLst/>
              </a:prstGeom>
              <a:noFill/>
            </p:spPr>
            <p:txBody>
              <a:bodyPr wrap="square">
                <a:spAutoFit/>
              </a:bodyPr>
              <a:lstStyle/>
              <a:p>
                <a:r>
                  <a:rPr lang="fr-CH" sz="1800" b="1" dirty="0">
                    <a:solidFill>
                      <a:srgbClr val="FF0000"/>
                    </a:solidFill>
                  </a:rPr>
                  <a:t>Objectif : </a:t>
                </a:r>
                <a14:m>
                  <m:oMath xmlns:m="http://schemas.openxmlformats.org/officeDocument/2006/math">
                    <m:acc>
                      <m:accPr>
                        <m:chr m:val="⃗"/>
                        <m:ctrlPr>
                          <a:rPr lang="fr-CH" sz="1800" b="1" i="1" smtClean="0">
                            <a:solidFill>
                              <a:srgbClr val="FF0000"/>
                            </a:solidFill>
                            <a:latin typeface="Cambria Math" panose="02040503050406030204" pitchFamily="18" charset="0"/>
                          </a:rPr>
                        </m:ctrlPr>
                      </m:accPr>
                      <m:e>
                        <m:r>
                          <a:rPr lang="fr-CH" sz="1800" b="1" i="1" smtClean="0">
                            <a:solidFill>
                              <a:srgbClr val="FF0000"/>
                            </a:solidFill>
                            <a:latin typeface="Cambria Math" panose="02040503050406030204" pitchFamily="18" charset="0"/>
                          </a:rPr>
                          <m:t> </m:t>
                        </m:r>
                        <m:r>
                          <a:rPr lang="fr-CH" sz="1800" b="1" i="1">
                            <a:solidFill>
                              <a:srgbClr val="FF0000"/>
                            </a:solidFill>
                            <a:latin typeface="Cambria Math" panose="02040503050406030204" pitchFamily="18" charset="0"/>
                          </a:rPr>
                          <m:t>𝒚</m:t>
                        </m:r>
                      </m:e>
                    </m:acc>
                    <m:r>
                      <a:rPr lang="fr-CH" sz="1800" b="1" i="1" smtClean="0">
                        <a:solidFill>
                          <a:srgbClr val="FF0000"/>
                        </a:solidFill>
                        <a:latin typeface="Cambria Math" panose="02040503050406030204" pitchFamily="18" charset="0"/>
                      </a:rPr>
                      <m:t>=</m:t>
                    </m:r>
                    <m:acc>
                      <m:accPr>
                        <m:chr m:val="̂"/>
                        <m:ctrlPr>
                          <a:rPr lang="fr-CH" sz="1800" b="1" i="1">
                            <a:solidFill>
                              <a:srgbClr val="FF0000"/>
                            </a:solidFill>
                            <a:latin typeface="Cambria Math" panose="02040503050406030204" pitchFamily="18" charset="0"/>
                          </a:rPr>
                        </m:ctrlPr>
                      </m:accPr>
                      <m:e>
                        <m:acc>
                          <m:accPr>
                            <m:chr m:val="⃗"/>
                            <m:ctrlPr>
                              <a:rPr lang="fr-CH" sz="1800" b="1" i="1">
                                <a:solidFill>
                                  <a:srgbClr val="FF0000"/>
                                </a:solidFill>
                                <a:latin typeface="Cambria Math" panose="02040503050406030204" pitchFamily="18" charset="0"/>
                              </a:rPr>
                            </m:ctrlPr>
                          </m:accPr>
                          <m:e>
                            <m:r>
                              <a:rPr lang="fr-CH" sz="1800" b="1" i="1">
                                <a:solidFill>
                                  <a:srgbClr val="FF0000"/>
                                </a:solidFill>
                                <a:latin typeface="Cambria Math" panose="02040503050406030204" pitchFamily="18" charset="0"/>
                              </a:rPr>
                              <m:t>𝒚</m:t>
                            </m:r>
                          </m:e>
                        </m:acc>
                      </m:e>
                    </m:acc>
                  </m:oMath>
                </a14:m>
                <a:endParaRPr lang="fr-CH" b="1" dirty="0">
                  <a:solidFill>
                    <a:srgbClr val="FF0000"/>
                  </a:solidFill>
                </a:endParaRPr>
              </a:p>
            </p:txBody>
          </p:sp>
        </mc:Choice>
        <mc:Fallback>
          <p:sp>
            <p:nvSpPr>
              <p:cNvPr id="5" name="TextBox 4">
                <a:extLst>
                  <a:ext uri="{FF2B5EF4-FFF2-40B4-BE49-F238E27FC236}">
                    <a16:creationId xmlns:a16="http://schemas.microsoft.com/office/drawing/2014/main" id="{19FFF0C9-6D1D-9D85-5A6D-F2288EF90906}"/>
                  </a:ext>
                </a:extLst>
              </p:cNvPr>
              <p:cNvSpPr txBox="1">
                <a:spLocks noRot="1" noChangeAspect="1" noMove="1" noResize="1" noEditPoints="1" noAdjustHandles="1" noChangeArrowheads="1" noChangeShapeType="1" noTextEdit="1"/>
              </p:cNvSpPr>
              <p:nvPr/>
            </p:nvSpPr>
            <p:spPr>
              <a:xfrm>
                <a:off x="9355140" y="2655093"/>
                <a:ext cx="1888897" cy="404663"/>
              </a:xfrm>
              <a:prstGeom prst="rect">
                <a:avLst/>
              </a:prstGeom>
              <a:blipFill>
                <a:blip r:embed="rId27"/>
                <a:stretch>
                  <a:fillRect l="-2913" t="-3030" r="-14239" b="-25758"/>
                </a:stretch>
              </a:blipFill>
            </p:spPr>
            <p:txBody>
              <a:bodyPr/>
              <a:lstStyle/>
              <a:p>
                <a:r>
                  <a:rPr lang="fr-CH">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Espace réservé du numéro de diapositive 5">
            <a:extLst>
              <a:ext uri="{FF2B5EF4-FFF2-40B4-BE49-F238E27FC236}">
                <a16:creationId xmlns:a16="http://schemas.microsoft.com/office/drawing/2014/main" id="{454E741E-64F1-BC2C-2AED-256928AAB11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1B8DB08F-8DD1-497A-ABE2-883AB434524F}" type="slidenum">
              <a:rPr lang="fr-FR" altLang="fr-FR" sz="1200"/>
              <a:pPr>
                <a:spcBef>
                  <a:spcPct val="0"/>
                </a:spcBef>
                <a:buClrTx/>
                <a:buFontTx/>
                <a:buNone/>
              </a:pPr>
              <a:t>24</a:t>
            </a:fld>
            <a:endParaRPr lang="fr-FR" altLang="fr-FR" sz="1200"/>
          </a:p>
        </p:txBody>
      </p:sp>
      <p:sp>
        <p:nvSpPr>
          <p:cNvPr id="89091" name="Rectangle 2">
            <a:extLst>
              <a:ext uri="{FF2B5EF4-FFF2-40B4-BE49-F238E27FC236}">
                <a16:creationId xmlns:a16="http://schemas.microsoft.com/office/drawing/2014/main" id="{E9DC82A4-0EA9-D8DD-52C1-DCAE722907D0}"/>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Les équations de l’observateur d’état</a:t>
            </a:r>
            <a:endParaRPr lang="fr-FR" altLang="fr-FR" sz="3200" b="1" dirty="0">
              <a:latin typeface="Times" panose="02020603050405020304" pitchFamily="18" charset="0"/>
              <a:cs typeface="Times" panose="02020603050405020304" pitchFamily="18" charset="0"/>
            </a:endParaRPr>
          </a:p>
        </p:txBody>
      </p:sp>
      <p:sp>
        <p:nvSpPr>
          <p:cNvPr id="89093" name="Rectangle 7">
            <a:extLst>
              <a:ext uri="{FF2B5EF4-FFF2-40B4-BE49-F238E27FC236}">
                <a16:creationId xmlns:a16="http://schemas.microsoft.com/office/drawing/2014/main" id="{571FE2A1-D852-CD8C-17CB-B82A261C1584}"/>
              </a:ext>
            </a:extLst>
          </p:cNvPr>
          <p:cNvSpPr>
            <a:spLocks noChangeArrowheads="1"/>
          </p:cNvSpPr>
          <p:nvPr/>
        </p:nvSpPr>
        <p:spPr bwMode="auto">
          <a:xfrm>
            <a:off x="2054226" y="1362076"/>
            <a:ext cx="4551363" cy="733425"/>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094" name="Rectangle 8">
            <a:extLst>
              <a:ext uri="{FF2B5EF4-FFF2-40B4-BE49-F238E27FC236}">
                <a16:creationId xmlns:a16="http://schemas.microsoft.com/office/drawing/2014/main" id="{21A6C018-4C64-058A-1BD6-8C5BA1551BE3}"/>
              </a:ext>
            </a:extLst>
          </p:cNvPr>
          <p:cNvSpPr>
            <a:spLocks noChangeArrowheads="1"/>
          </p:cNvSpPr>
          <p:nvPr/>
        </p:nvSpPr>
        <p:spPr bwMode="auto">
          <a:xfrm>
            <a:off x="2055814" y="2168525"/>
            <a:ext cx="4035425" cy="1981200"/>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095" name="Rectangle 9">
            <a:extLst>
              <a:ext uri="{FF2B5EF4-FFF2-40B4-BE49-F238E27FC236}">
                <a16:creationId xmlns:a16="http://schemas.microsoft.com/office/drawing/2014/main" id="{FEA91FD3-1B9D-EF83-1489-2431CF441BCB}"/>
              </a:ext>
            </a:extLst>
          </p:cNvPr>
          <p:cNvSpPr>
            <a:spLocks noChangeArrowheads="1"/>
          </p:cNvSpPr>
          <p:nvPr/>
        </p:nvSpPr>
        <p:spPr bwMode="auto">
          <a:xfrm>
            <a:off x="3817939" y="3643314"/>
            <a:ext cx="439737"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A</a:t>
            </a:r>
            <a:r>
              <a:rPr lang="fr-CH" altLang="fr-FR" sz="1800" baseline="-25000"/>
              <a:t>o</a:t>
            </a:r>
            <a:endParaRPr lang="fr-FR" altLang="fr-FR" sz="1800" baseline="-25000"/>
          </a:p>
        </p:txBody>
      </p:sp>
      <p:sp>
        <p:nvSpPr>
          <p:cNvPr id="89096" name="Rectangle 10">
            <a:extLst>
              <a:ext uri="{FF2B5EF4-FFF2-40B4-BE49-F238E27FC236}">
                <a16:creationId xmlns:a16="http://schemas.microsoft.com/office/drawing/2014/main" id="{4F225D55-797E-D8E9-B699-3099ED5793D7}"/>
              </a:ext>
            </a:extLst>
          </p:cNvPr>
          <p:cNvSpPr>
            <a:spLocks noChangeArrowheads="1"/>
          </p:cNvSpPr>
          <p:nvPr/>
        </p:nvSpPr>
        <p:spPr bwMode="auto">
          <a:xfrm>
            <a:off x="2347914" y="29892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dirty="0"/>
              <a:t>B</a:t>
            </a:r>
            <a:r>
              <a:rPr lang="fr-CH" altLang="fr-FR" sz="1800" baseline="-25000" dirty="0"/>
              <a:t>o</a:t>
            </a:r>
            <a:endParaRPr lang="fr-FR" altLang="fr-FR" sz="1800" baseline="-25000" dirty="0"/>
          </a:p>
        </p:txBody>
      </p:sp>
      <p:sp>
        <p:nvSpPr>
          <p:cNvPr id="89097" name="Rectangle 11">
            <a:extLst>
              <a:ext uri="{FF2B5EF4-FFF2-40B4-BE49-F238E27FC236}">
                <a16:creationId xmlns:a16="http://schemas.microsoft.com/office/drawing/2014/main" id="{86F5522E-2576-8F06-7888-326158AB7259}"/>
              </a:ext>
            </a:extLst>
          </p:cNvPr>
          <p:cNvSpPr>
            <a:spLocks noChangeArrowheads="1"/>
          </p:cNvSpPr>
          <p:nvPr/>
        </p:nvSpPr>
        <p:spPr bwMode="auto">
          <a:xfrm>
            <a:off x="4770439" y="29892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C</a:t>
            </a:r>
            <a:r>
              <a:rPr lang="fr-CH" altLang="fr-FR" sz="1800" baseline="-25000"/>
              <a:t>o</a:t>
            </a:r>
            <a:endParaRPr lang="fr-FR" altLang="fr-FR" sz="1800" baseline="-25000"/>
          </a:p>
        </p:txBody>
      </p:sp>
      <p:sp>
        <p:nvSpPr>
          <p:cNvPr id="89098" name="Oval 12">
            <a:extLst>
              <a:ext uri="{FF2B5EF4-FFF2-40B4-BE49-F238E27FC236}">
                <a16:creationId xmlns:a16="http://schemas.microsoft.com/office/drawing/2014/main" id="{C23B0EEB-8805-47A2-86B8-0B174DA35EDA}"/>
              </a:ext>
            </a:extLst>
          </p:cNvPr>
          <p:cNvSpPr>
            <a:spLocks noChangeArrowheads="1"/>
          </p:cNvSpPr>
          <p:nvPr/>
        </p:nvSpPr>
        <p:spPr bwMode="auto">
          <a:xfrm>
            <a:off x="6042025" y="1490664"/>
            <a:ext cx="439738"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9099" name="Object 13">
            <a:extLst>
              <a:ext uri="{FF2B5EF4-FFF2-40B4-BE49-F238E27FC236}">
                <a16:creationId xmlns:a16="http://schemas.microsoft.com/office/drawing/2014/main" id="{F5B9B733-5934-BE79-EE8A-2252A229DD46}"/>
              </a:ext>
            </a:extLst>
          </p:cNvPr>
          <p:cNvGraphicFramePr>
            <a:graphicFrameLocks noChangeAspect="1"/>
          </p:cNvGraphicFramePr>
          <p:nvPr/>
        </p:nvGraphicFramePr>
        <p:xfrm>
          <a:off x="3800476" y="3005139"/>
          <a:ext cx="531813" cy="407987"/>
        </p:xfrm>
        <a:graphic>
          <a:graphicData uri="http://schemas.openxmlformats.org/presentationml/2006/ole">
            <mc:AlternateContent xmlns:mc="http://schemas.openxmlformats.org/markup-compatibility/2006">
              <mc:Choice xmlns:v="urn:schemas-microsoft-com:vml" Requires="v">
                <p:oleObj name="Equation" r:id="rId2" imgW="215619" imgH="266353" progId="Equation.3">
                  <p:embed/>
                </p:oleObj>
              </mc:Choice>
              <mc:Fallback>
                <p:oleObj name="Equation" r:id="rId2" imgW="215619" imgH="266353" progId="Equation.3">
                  <p:embed/>
                  <p:pic>
                    <p:nvPicPr>
                      <p:cNvPr id="89099" name="Object 13">
                        <a:extLst>
                          <a:ext uri="{FF2B5EF4-FFF2-40B4-BE49-F238E27FC236}">
                            <a16:creationId xmlns:a16="http://schemas.microsoft.com/office/drawing/2014/main" id="{F5B9B733-5934-BE79-EE8A-2252A229DD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00476" y="3005139"/>
                        <a:ext cx="531813" cy="40798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100" name="Rectangle 14">
            <a:extLst>
              <a:ext uri="{FF2B5EF4-FFF2-40B4-BE49-F238E27FC236}">
                <a16:creationId xmlns:a16="http://schemas.microsoft.com/office/drawing/2014/main" id="{64DDE923-AE16-F7C7-F212-CD5C12D83123}"/>
              </a:ext>
            </a:extLst>
          </p:cNvPr>
          <p:cNvSpPr>
            <a:spLocks noChangeArrowheads="1"/>
          </p:cNvSpPr>
          <p:nvPr/>
        </p:nvSpPr>
        <p:spPr bwMode="auto">
          <a:xfrm>
            <a:off x="3763964" y="14906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F</a:t>
            </a:r>
            <a:endParaRPr lang="fr-FR" altLang="fr-FR" sz="1800"/>
          </a:p>
        </p:txBody>
      </p:sp>
      <p:cxnSp>
        <p:nvCxnSpPr>
          <p:cNvPr id="89101" name="AutoShape 15">
            <a:extLst>
              <a:ext uri="{FF2B5EF4-FFF2-40B4-BE49-F238E27FC236}">
                <a16:creationId xmlns:a16="http://schemas.microsoft.com/office/drawing/2014/main" id="{29D6A7EA-280C-D92E-B92D-A5CBBE43E48F}"/>
              </a:ext>
            </a:extLst>
          </p:cNvPr>
          <p:cNvCxnSpPr>
            <a:cxnSpLocks noChangeShapeType="1"/>
            <a:stCxn id="89137" idx="4"/>
            <a:endCxn id="89098" idx="0"/>
          </p:cNvCxnSpPr>
          <p:nvPr/>
        </p:nvCxnSpPr>
        <p:spPr bwMode="auto">
          <a:xfrm rot="16200000" flipH="1">
            <a:off x="6120607" y="1350170"/>
            <a:ext cx="277813" cy="3175"/>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89102" name="AutoShape 16">
            <a:extLst>
              <a:ext uri="{FF2B5EF4-FFF2-40B4-BE49-F238E27FC236}">
                <a16:creationId xmlns:a16="http://schemas.microsoft.com/office/drawing/2014/main" id="{94129C88-B53D-420B-0CF6-8B4473287EFF}"/>
              </a:ext>
            </a:extLst>
          </p:cNvPr>
          <p:cNvCxnSpPr>
            <a:cxnSpLocks noChangeShapeType="1"/>
            <a:stCxn id="89098" idx="2"/>
            <a:endCxn id="89100" idx="3"/>
          </p:cNvCxnSpPr>
          <p:nvPr/>
        </p:nvCxnSpPr>
        <p:spPr bwMode="auto">
          <a:xfrm rot="10800000">
            <a:off x="4205289" y="1711325"/>
            <a:ext cx="18367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3" name="AutoShape 17">
            <a:extLst>
              <a:ext uri="{FF2B5EF4-FFF2-40B4-BE49-F238E27FC236}">
                <a16:creationId xmlns:a16="http://schemas.microsoft.com/office/drawing/2014/main" id="{148C5A76-C3BF-5959-B8D6-EA3D67733698}"/>
              </a:ext>
            </a:extLst>
          </p:cNvPr>
          <p:cNvCxnSpPr>
            <a:cxnSpLocks noChangeShapeType="1"/>
            <a:stCxn id="89100" idx="1"/>
            <a:endCxn id="89104" idx="0"/>
          </p:cNvCxnSpPr>
          <p:nvPr/>
        </p:nvCxnSpPr>
        <p:spPr bwMode="auto">
          <a:xfrm rot="10800000" flipV="1">
            <a:off x="3406775" y="1711325"/>
            <a:ext cx="357188" cy="1277938"/>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89104" name="Oval 18">
            <a:extLst>
              <a:ext uri="{FF2B5EF4-FFF2-40B4-BE49-F238E27FC236}">
                <a16:creationId xmlns:a16="http://schemas.microsoft.com/office/drawing/2014/main" id="{FA402157-EDB0-7ACD-0AE8-1A19DD4A37E7}"/>
              </a:ext>
            </a:extLst>
          </p:cNvPr>
          <p:cNvSpPr>
            <a:spLocks noChangeArrowheads="1"/>
          </p:cNvSpPr>
          <p:nvPr/>
        </p:nvSpPr>
        <p:spPr bwMode="auto">
          <a:xfrm>
            <a:off x="3186114" y="2989264"/>
            <a:ext cx="439737"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9105" name="AutoShape 19">
            <a:extLst>
              <a:ext uri="{FF2B5EF4-FFF2-40B4-BE49-F238E27FC236}">
                <a16:creationId xmlns:a16="http://schemas.microsoft.com/office/drawing/2014/main" id="{3095F23B-CB84-1692-0815-47930F3C8322}"/>
              </a:ext>
            </a:extLst>
          </p:cNvPr>
          <p:cNvCxnSpPr>
            <a:cxnSpLocks noChangeShapeType="1"/>
            <a:stCxn id="89136" idx="6"/>
            <a:endCxn id="89096" idx="1"/>
          </p:cNvCxnSpPr>
          <p:nvPr/>
        </p:nvCxnSpPr>
        <p:spPr bwMode="auto">
          <a:xfrm>
            <a:off x="1908175" y="3203575"/>
            <a:ext cx="439738" cy="6350"/>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89106" name="AutoShape 20">
            <a:extLst>
              <a:ext uri="{FF2B5EF4-FFF2-40B4-BE49-F238E27FC236}">
                <a16:creationId xmlns:a16="http://schemas.microsoft.com/office/drawing/2014/main" id="{837EFEC5-5D5D-A43E-1D35-7C6C322199F4}"/>
              </a:ext>
            </a:extLst>
          </p:cNvPr>
          <p:cNvCxnSpPr>
            <a:cxnSpLocks noChangeShapeType="1"/>
            <a:stCxn id="89104" idx="6"/>
          </p:cNvCxnSpPr>
          <p:nvPr/>
        </p:nvCxnSpPr>
        <p:spPr bwMode="auto">
          <a:xfrm>
            <a:off x="3625851" y="3209925"/>
            <a:ext cx="17462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7" name="AutoShape 21">
            <a:extLst>
              <a:ext uri="{FF2B5EF4-FFF2-40B4-BE49-F238E27FC236}">
                <a16:creationId xmlns:a16="http://schemas.microsoft.com/office/drawing/2014/main" id="{647A0A4A-E613-ACAF-603F-541098BFAD54}"/>
              </a:ext>
            </a:extLst>
          </p:cNvPr>
          <p:cNvCxnSpPr>
            <a:cxnSpLocks noChangeShapeType="1"/>
            <a:endCxn id="89097" idx="1"/>
          </p:cNvCxnSpPr>
          <p:nvPr/>
        </p:nvCxnSpPr>
        <p:spPr bwMode="auto">
          <a:xfrm>
            <a:off x="4332288" y="3209925"/>
            <a:ext cx="43815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8" name="AutoShape 22">
            <a:extLst>
              <a:ext uri="{FF2B5EF4-FFF2-40B4-BE49-F238E27FC236}">
                <a16:creationId xmlns:a16="http://schemas.microsoft.com/office/drawing/2014/main" id="{467FF3EB-BD46-820B-D5DA-C2572FBBBA92}"/>
              </a:ext>
            </a:extLst>
          </p:cNvPr>
          <p:cNvCxnSpPr>
            <a:cxnSpLocks noChangeShapeType="1"/>
            <a:stCxn id="89112" idx="6"/>
            <a:endCxn id="89098" idx="4"/>
          </p:cNvCxnSpPr>
          <p:nvPr/>
        </p:nvCxnSpPr>
        <p:spPr bwMode="auto">
          <a:xfrm flipV="1">
            <a:off x="5894388" y="1931989"/>
            <a:ext cx="366712" cy="1277937"/>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09" name="AutoShape 23">
            <a:extLst>
              <a:ext uri="{FF2B5EF4-FFF2-40B4-BE49-F238E27FC236}">
                <a16:creationId xmlns:a16="http://schemas.microsoft.com/office/drawing/2014/main" id="{E01764F1-EDDD-BABD-768B-D58020AE62D7}"/>
              </a:ext>
            </a:extLst>
          </p:cNvPr>
          <p:cNvCxnSpPr>
            <a:cxnSpLocks noChangeShapeType="1"/>
            <a:stCxn id="89095" idx="1"/>
            <a:endCxn id="89104" idx="4"/>
          </p:cNvCxnSpPr>
          <p:nvPr/>
        </p:nvCxnSpPr>
        <p:spPr bwMode="auto">
          <a:xfrm rot="10800000">
            <a:off x="3406776" y="3430589"/>
            <a:ext cx="411163" cy="433387"/>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0" name="AutoShape 24">
            <a:extLst>
              <a:ext uri="{FF2B5EF4-FFF2-40B4-BE49-F238E27FC236}">
                <a16:creationId xmlns:a16="http://schemas.microsoft.com/office/drawing/2014/main" id="{68BB4916-22A4-A15C-360B-1E25B7CDAA00}"/>
              </a:ext>
            </a:extLst>
          </p:cNvPr>
          <p:cNvCxnSpPr>
            <a:cxnSpLocks noChangeShapeType="1"/>
            <a:endCxn id="89095" idx="3"/>
          </p:cNvCxnSpPr>
          <p:nvPr/>
        </p:nvCxnSpPr>
        <p:spPr bwMode="auto">
          <a:xfrm flipH="1">
            <a:off x="4257676" y="3209925"/>
            <a:ext cx="74613" cy="654050"/>
          </a:xfrm>
          <a:prstGeom prst="bentConnector3">
            <a:avLst>
              <a:gd name="adj1" fmla="val -32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1" name="AutoShape 25">
            <a:extLst>
              <a:ext uri="{FF2B5EF4-FFF2-40B4-BE49-F238E27FC236}">
                <a16:creationId xmlns:a16="http://schemas.microsoft.com/office/drawing/2014/main" id="{B15152E1-5D7E-85DD-49A4-81F00BE5414D}"/>
              </a:ext>
            </a:extLst>
          </p:cNvPr>
          <p:cNvCxnSpPr>
            <a:cxnSpLocks noChangeShapeType="1"/>
            <a:endCxn id="89135" idx="0"/>
          </p:cNvCxnSpPr>
          <p:nvPr/>
        </p:nvCxnSpPr>
        <p:spPr bwMode="auto">
          <a:xfrm>
            <a:off x="4332288" y="3209926"/>
            <a:ext cx="233362" cy="936625"/>
          </a:xfrm>
          <a:prstGeom prst="bentConnector2">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sp>
        <p:nvSpPr>
          <p:cNvPr id="89112" name="Oval 26">
            <a:extLst>
              <a:ext uri="{FF2B5EF4-FFF2-40B4-BE49-F238E27FC236}">
                <a16:creationId xmlns:a16="http://schemas.microsoft.com/office/drawing/2014/main" id="{61BAD6D3-2F6A-20CD-749F-23AF017D2BAD}"/>
              </a:ext>
            </a:extLst>
          </p:cNvPr>
          <p:cNvSpPr>
            <a:spLocks noChangeArrowheads="1"/>
          </p:cNvSpPr>
          <p:nvPr/>
        </p:nvSpPr>
        <p:spPr bwMode="auto">
          <a:xfrm>
            <a:off x="5454650" y="2989264"/>
            <a:ext cx="439738"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9113" name="AutoShape 27">
            <a:extLst>
              <a:ext uri="{FF2B5EF4-FFF2-40B4-BE49-F238E27FC236}">
                <a16:creationId xmlns:a16="http://schemas.microsoft.com/office/drawing/2014/main" id="{48BFB3D9-91DA-0618-8693-498BFE912206}"/>
              </a:ext>
            </a:extLst>
          </p:cNvPr>
          <p:cNvCxnSpPr>
            <a:cxnSpLocks noChangeShapeType="1"/>
            <a:stCxn id="89097" idx="3"/>
            <a:endCxn id="89112" idx="2"/>
          </p:cNvCxnSpPr>
          <p:nvPr/>
        </p:nvCxnSpPr>
        <p:spPr bwMode="auto">
          <a:xfrm>
            <a:off x="5211764" y="3209925"/>
            <a:ext cx="24288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9114" name="Rectangle 28">
            <a:extLst>
              <a:ext uri="{FF2B5EF4-FFF2-40B4-BE49-F238E27FC236}">
                <a16:creationId xmlns:a16="http://schemas.microsoft.com/office/drawing/2014/main" id="{6B235A64-4CAE-B56A-8A26-21A4CDD39BA4}"/>
              </a:ext>
            </a:extLst>
          </p:cNvPr>
          <p:cNvSpPr>
            <a:spLocks noChangeArrowheads="1"/>
          </p:cNvSpPr>
          <p:nvPr/>
        </p:nvSpPr>
        <p:spPr bwMode="auto">
          <a:xfrm>
            <a:off x="4770439" y="2389189"/>
            <a:ext cx="441325" cy="439737"/>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D</a:t>
            </a:r>
            <a:r>
              <a:rPr lang="fr-CH" altLang="fr-FR" sz="1800" baseline="-25000"/>
              <a:t>o</a:t>
            </a:r>
            <a:endParaRPr lang="fr-FR" altLang="fr-FR" sz="1800" baseline="-25000"/>
          </a:p>
        </p:txBody>
      </p:sp>
      <p:cxnSp>
        <p:nvCxnSpPr>
          <p:cNvPr id="89115" name="AutoShape 29">
            <a:extLst>
              <a:ext uri="{FF2B5EF4-FFF2-40B4-BE49-F238E27FC236}">
                <a16:creationId xmlns:a16="http://schemas.microsoft.com/office/drawing/2014/main" id="{8B8A61AA-2468-3B76-B2E8-CC5D9396D835}"/>
              </a:ext>
            </a:extLst>
          </p:cNvPr>
          <p:cNvCxnSpPr>
            <a:cxnSpLocks noChangeShapeType="1"/>
            <a:stCxn id="89114" idx="3"/>
            <a:endCxn id="89112" idx="0"/>
          </p:cNvCxnSpPr>
          <p:nvPr/>
        </p:nvCxnSpPr>
        <p:spPr bwMode="auto">
          <a:xfrm>
            <a:off x="5211763" y="2608263"/>
            <a:ext cx="461962" cy="381000"/>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6" name="AutoShape 30">
            <a:extLst>
              <a:ext uri="{FF2B5EF4-FFF2-40B4-BE49-F238E27FC236}">
                <a16:creationId xmlns:a16="http://schemas.microsoft.com/office/drawing/2014/main" id="{F256AC67-C429-7678-0088-27A1ECDAD309}"/>
              </a:ext>
            </a:extLst>
          </p:cNvPr>
          <p:cNvCxnSpPr>
            <a:cxnSpLocks noChangeShapeType="1"/>
            <a:stCxn id="89096" idx="1"/>
            <a:endCxn id="89114" idx="1"/>
          </p:cNvCxnSpPr>
          <p:nvPr/>
        </p:nvCxnSpPr>
        <p:spPr bwMode="auto">
          <a:xfrm rot="10800000" flipH="1">
            <a:off x="2347914" y="2608263"/>
            <a:ext cx="2422525" cy="601662"/>
          </a:xfrm>
          <a:prstGeom prst="bentConnector3">
            <a:avLst>
              <a:gd name="adj1" fmla="val -962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7" name="AutoShape 31">
            <a:extLst>
              <a:ext uri="{FF2B5EF4-FFF2-40B4-BE49-F238E27FC236}">
                <a16:creationId xmlns:a16="http://schemas.microsoft.com/office/drawing/2014/main" id="{CA140FED-1688-45F8-6023-0F546909F254}"/>
              </a:ext>
            </a:extLst>
          </p:cNvPr>
          <p:cNvCxnSpPr>
            <a:cxnSpLocks noChangeShapeType="1"/>
            <a:stCxn id="89096" idx="3"/>
            <a:endCxn id="89104" idx="2"/>
          </p:cNvCxnSpPr>
          <p:nvPr/>
        </p:nvCxnSpPr>
        <p:spPr bwMode="auto">
          <a:xfrm>
            <a:off x="2789239" y="3209925"/>
            <a:ext cx="3968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9118" name="Object 32">
            <a:extLst>
              <a:ext uri="{FF2B5EF4-FFF2-40B4-BE49-F238E27FC236}">
                <a16:creationId xmlns:a16="http://schemas.microsoft.com/office/drawing/2014/main" id="{836DBC69-004F-D13A-A519-6D8C6AD00FF7}"/>
              </a:ext>
            </a:extLst>
          </p:cNvPr>
          <p:cNvGraphicFramePr>
            <a:graphicFrameLocks noChangeAspect="1"/>
          </p:cNvGraphicFramePr>
          <p:nvPr/>
        </p:nvGraphicFramePr>
        <p:xfrm>
          <a:off x="4360864" y="2757489"/>
          <a:ext cx="466725" cy="465137"/>
        </p:xfrm>
        <a:graphic>
          <a:graphicData uri="http://schemas.openxmlformats.org/presentationml/2006/ole">
            <mc:AlternateContent xmlns:mc="http://schemas.openxmlformats.org/markup-compatibility/2006">
              <mc:Choice xmlns:v="urn:schemas-microsoft-com:vml" Requires="v">
                <p:oleObj name="Equation" r:id="rId4" imgW="228600" imgH="228600" progId="Equation.3">
                  <p:embed/>
                </p:oleObj>
              </mc:Choice>
              <mc:Fallback>
                <p:oleObj name="Equation" r:id="rId4" imgW="228600" imgH="228600" progId="Equation.3">
                  <p:embed/>
                  <p:pic>
                    <p:nvPicPr>
                      <p:cNvPr id="89118" name="Object 32">
                        <a:extLst>
                          <a:ext uri="{FF2B5EF4-FFF2-40B4-BE49-F238E27FC236}">
                            <a16:creationId xmlns:a16="http://schemas.microsoft.com/office/drawing/2014/main" id="{836DBC69-004F-D13A-A519-6D8C6AD00FF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60864" y="2757489"/>
                        <a:ext cx="466725" cy="465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119" name="Object 33">
            <a:extLst>
              <a:ext uri="{FF2B5EF4-FFF2-40B4-BE49-F238E27FC236}">
                <a16:creationId xmlns:a16="http://schemas.microsoft.com/office/drawing/2014/main" id="{442A2DEA-4E86-52EC-AAFE-020B5FA88A45}"/>
              </a:ext>
            </a:extLst>
          </p:cNvPr>
          <p:cNvGraphicFramePr>
            <a:graphicFrameLocks noChangeAspect="1"/>
          </p:cNvGraphicFramePr>
          <p:nvPr/>
        </p:nvGraphicFramePr>
        <p:xfrm>
          <a:off x="6554789" y="2976564"/>
          <a:ext cx="490537" cy="465137"/>
        </p:xfrm>
        <a:graphic>
          <a:graphicData uri="http://schemas.openxmlformats.org/presentationml/2006/ole">
            <mc:AlternateContent xmlns:mc="http://schemas.openxmlformats.org/markup-compatibility/2006">
              <mc:Choice xmlns:v="urn:schemas-microsoft-com:vml" Requires="v">
                <p:oleObj name="Equation" r:id="rId6" imgW="241300" imgH="228600" progId="Equation.3">
                  <p:embed/>
                </p:oleObj>
              </mc:Choice>
              <mc:Fallback>
                <p:oleObj name="Equation" r:id="rId6" imgW="241300" imgH="228600" progId="Equation.3">
                  <p:embed/>
                  <p:pic>
                    <p:nvPicPr>
                      <p:cNvPr id="89119" name="Object 33">
                        <a:extLst>
                          <a:ext uri="{FF2B5EF4-FFF2-40B4-BE49-F238E27FC236}">
                            <a16:creationId xmlns:a16="http://schemas.microsoft.com/office/drawing/2014/main" id="{442A2DEA-4E86-52EC-AAFE-020B5FA88A4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54789" y="2976564"/>
                        <a:ext cx="490537" cy="465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9120" name="AutoShape 34">
            <a:extLst>
              <a:ext uri="{FF2B5EF4-FFF2-40B4-BE49-F238E27FC236}">
                <a16:creationId xmlns:a16="http://schemas.microsoft.com/office/drawing/2014/main" id="{A97A0161-5B17-BAD4-9A32-D3015144EEFE}"/>
              </a:ext>
            </a:extLst>
          </p:cNvPr>
          <p:cNvCxnSpPr>
            <a:cxnSpLocks noChangeShapeType="1"/>
            <a:stCxn id="89112" idx="6"/>
          </p:cNvCxnSpPr>
          <p:nvPr/>
        </p:nvCxnSpPr>
        <p:spPr bwMode="auto">
          <a:xfrm>
            <a:off x="5894388" y="3209925"/>
            <a:ext cx="6604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9121" name="Text Box 35">
            <a:extLst>
              <a:ext uri="{FF2B5EF4-FFF2-40B4-BE49-F238E27FC236}">
                <a16:creationId xmlns:a16="http://schemas.microsoft.com/office/drawing/2014/main" id="{C724D88D-2878-CCBD-1FA2-863DE8EF7878}"/>
              </a:ext>
            </a:extLst>
          </p:cNvPr>
          <p:cNvSpPr txBox="1">
            <a:spLocks noChangeArrowheads="1"/>
          </p:cNvSpPr>
          <p:nvPr/>
        </p:nvSpPr>
        <p:spPr bwMode="auto">
          <a:xfrm>
            <a:off x="6240463" y="12128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2" name="Text Box 36">
            <a:extLst>
              <a:ext uri="{FF2B5EF4-FFF2-40B4-BE49-F238E27FC236}">
                <a16:creationId xmlns:a16="http://schemas.microsoft.com/office/drawing/2014/main" id="{254D959C-883C-AC26-D0A3-CADAB251A6A9}"/>
              </a:ext>
            </a:extLst>
          </p:cNvPr>
          <p:cNvSpPr txBox="1">
            <a:spLocks noChangeArrowheads="1"/>
          </p:cNvSpPr>
          <p:nvPr/>
        </p:nvSpPr>
        <p:spPr bwMode="auto">
          <a:xfrm>
            <a:off x="6259513" y="1849438"/>
            <a:ext cx="26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3" name="Text Box 37">
            <a:extLst>
              <a:ext uri="{FF2B5EF4-FFF2-40B4-BE49-F238E27FC236}">
                <a16:creationId xmlns:a16="http://schemas.microsoft.com/office/drawing/2014/main" id="{47B08F3E-E1C5-EB74-EEB7-B61C017D6A03}"/>
              </a:ext>
            </a:extLst>
          </p:cNvPr>
          <p:cNvSpPr txBox="1">
            <a:spLocks noChangeArrowheads="1"/>
          </p:cNvSpPr>
          <p:nvPr/>
        </p:nvSpPr>
        <p:spPr bwMode="auto">
          <a:xfrm>
            <a:off x="2936875" y="28956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4" name="Text Box 38">
            <a:extLst>
              <a:ext uri="{FF2B5EF4-FFF2-40B4-BE49-F238E27FC236}">
                <a16:creationId xmlns:a16="http://schemas.microsoft.com/office/drawing/2014/main" id="{7EA5E78A-79D3-AF5E-76FF-4B1E6AF04A33}"/>
              </a:ext>
            </a:extLst>
          </p:cNvPr>
          <p:cNvSpPr txBox="1">
            <a:spLocks noChangeArrowheads="1"/>
          </p:cNvSpPr>
          <p:nvPr/>
        </p:nvSpPr>
        <p:spPr bwMode="auto">
          <a:xfrm>
            <a:off x="3376613" y="33353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5" name="Text Box 39">
            <a:extLst>
              <a:ext uri="{FF2B5EF4-FFF2-40B4-BE49-F238E27FC236}">
                <a16:creationId xmlns:a16="http://schemas.microsoft.com/office/drawing/2014/main" id="{A1CC8BEB-F481-F4AE-2885-73507D05C73B}"/>
              </a:ext>
            </a:extLst>
          </p:cNvPr>
          <p:cNvSpPr txBox="1">
            <a:spLocks noChangeArrowheads="1"/>
          </p:cNvSpPr>
          <p:nvPr/>
        </p:nvSpPr>
        <p:spPr bwMode="auto">
          <a:xfrm>
            <a:off x="3406775" y="26828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6" name="Text Box 40">
            <a:extLst>
              <a:ext uri="{FF2B5EF4-FFF2-40B4-BE49-F238E27FC236}">
                <a16:creationId xmlns:a16="http://schemas.microsoft.com/office/drawing/2014/main" id="{A756AAB9-83DA-89FA-A82B-F7ABB2C90755}"/>
              </a:ext>
            </a:extLst>
          </p:cNvPr>
          <p:cNvSpPr txBox="1">
            <a:spLocks noChangeArrowheads="1"/>
          </p:cNvSpPr>
          <p:nvPr/>
        </p:nvSpPr>
        <p:spPr bwMode="auto">
          <a:xfrm>
            <a:off x="5232400" y="28956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7" name="Text Box 41">
            <a:extLst>
              <a:ext uri="{FF2B5EF4-FFF2-40B4-BE49-F238E27FC236}">
                <a16:creationId xmlns:a16="http://schemas.microsoft.com/office/drawing/2014/main" id="{D8DC86D8-BC4E-4A9D-D119-2AAE6BE416B3}"/>
              </a:ext>
            </a:extLst>
          </p:cNvPr>
          <p:cNvSpPr txBox="1">
            <a:spLocks noChangeArrowheads="1"/>
          </p:cNvSpPr>
          <p:nvPr/>
        </p:nvSpPr>
        <p:spPr bwMode="auto">
          <a:xfrm>
            <a:off x="5643563" y="274796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8" name="Text Box 42">
            <a:extLst>
              <a:ext uri="{FF2B5EF4-FFF2-40B4-BE49-F238E27FC236}">
                <a16:creationId xmlns:a16="http://schemas.microsoft.com/office/drawing/2014/main" id="{399F0792-3711-A79F-7DF4-22ADBCB0C434}"/>
              </a:ext>
            </a:extLst>
          </p:cNvPr>
          <p:cNvSpPr txBox="1">
            <a:spLocks noChangeArrowheads="1"/>
          </p:cNvSpPr>
          <p:nvPr/>
        </p:nvSpPr>
        <p:spPr bwMode="auto">
          <a:xfrm>
            <a:off x="2054225" y="1362075"/>
            <a:ext cx="16144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Observateur</a:t>
            </a:r>
            <a:br>
              <a:rPr lang="fr-CH" altLang="fr-FR" sz="1800"/>
            </a:br>
            <a:r>
              <a:rPr lang="fr-CH" altLang="fr-FR" sz="1800"/>
              <a:t>Beobachter</a:t>
            </a:r>
            <a:endParaRPr lang="fr-FR" altLang="fr-FR" sz="1800"/>
          </a:p>
        </p:txBody>
      </p:sp>
      <p:sp>
        <p:nvSpPr>
          <p:cNvPr id="89129" name="Text Box 43">
            <a:extLst>
              <a:ext uri="{FF2B5EF4-FFF2-40B4-BE49-F238E27FC236}">
                <a16:creationId xmlns:a16="http://schemas.microsoft.com/office/drawing/2014/main" id="{A8DE28A7-3C29-DA02-148C-912F1F81D7C5}"/>
              </a:ext>
            </a:extLst>
          </p:cNvPr>
          <p:cNvSpPr txBox="1">
            <a:spLocks noChangeArrowheads="1"/>
          </p:cNvSpPr>
          <p:nvPr/>
        </p:nvSpPr>
        <p:spPr bwMode="auto">
          <a:xfrm>
            <a:off x="4697414" y="3490913"/>
            <a:ext cx="16144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Modèle</a:t>
            </a:r>
            <a:br>
              <a:rPr lang="fr-CH" altLang="fr-FR" sz="1800"/>
            </a:br>
            <a:r>
              <a:rPr lang="fr-CH" altLang="fr-FR" sz="1800"/>
              <a:t>Model</a:t>
            </a:r>
            <a:endParaRPr lang="fr-FR" altLang="fr-FR" sz="1800"/>
          </a:p>
        </p:txBody>
      </p:sp>
      <p:sp>
        <p:nvSpPr>
          <p:cNvPr id="89130" name="Oval 44">
            <a:extLst>
              <a:ext uri="{FF2B5EF4-FFF2-40B4-BE49-F238E27FC236}">
                <a16:creationId xmlns:a16="http://schemas.microsoft.com/office/drawing/2014/main" id="{FEFDD5BC-8F53-5B9F-32DE-58931720A670}"/>
              </a:ext>
            </a:extLst>
          </p:cNvPr>
          <p:cNvSpPr>
            <a:spLocks noChangeArrowheads="1"/>
          </p:cNvSpPr>
          <p:nvPr/>
        </p:nvSpPr>
        <p:spPr bwMode="auto">
          <a:xfrm>
            <a:off x="2084389" y="317182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1" name="Oval 45">
            <a:extLst>
              <a:ext uri="{FF2B5EF4-FFF2-40B4-BE49-F238E27FC236}">
                <a16:creationId xmlns:a16="http://schemas.microsoft.com/office/drawing/2014/main" id="{DD3F5055-73EF-E41F-BF07-20CA1F01DA16}"/>
              </a:ext>
            </a:extLst>
          </p:cNvPr>
          <p:cNvSpPr>
            <a:spLocks noChangeArrowheads="1"/>
          </p:cNvSpPr>
          <p:nvPr/>
        </p:nvSpPr>
        <p:spPr bwMode="auto">
          <a:xfrm>
            <a:off x="6229351" y="317817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2" name="Oval 46">
            <a:extLst>
              <a:ext uri="{FF2B5EF4-FFF2-40B4-BE49-F238E27FC236}">
                <a16:creationId xmlns:a16="http://schemas.microsoft.com/office/drawing/2014/main" id="{B07B7A89-E0D8-38CD-DF4D-832056896181}"/>
              </a:ext>
            </a:extLst>
          </p:cNvPr>
          <p:cNvSpPr>
            <a:spLocks noChangeArrowheads="1"/>
          </p:cNvSpPr>
          <p:nvPr/>
        </p:nvSpPr>
        <p:spPr bwMode="auto">
          <a:xfrm>
            <a:off x="4522789" y="3827464"/>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3" name="Oval 47">
            <a:extLst>
              <a:ext uri="{FF2B5EF4-FFF2-40B4-BE49-F238E27FC236}">
                <a16:creationId xmlns:a16="http://schemas.microsoft.com/office/drawing/2014/main" id="{826457AF-B517-5A54-BA25-2EE451C15D22}"/>
              </a:ext>
            </a:extLst>
          </p:cNvPr>
          <p:cNvSpPr>
            <a:spLocks noChangeArrowheads="1"/>
          </p:cNvSpPr>
          <p:nvPr/>
        </p:nvSpPr>
        <p:spPr bwMode="auto">
          <a:xfrm>
            <a:off x="4532314" y="317817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4" name="Text Box 48">
            <a:extLst>
              <a:ext uri="{FF2B5EF4-FFF2-40B4-BE49-F238E27FC236}">
                <a16:creationId xmlns:a16="http://schemas.microsoft.com/office/drawing/2014/main" id="{646EEEF1-DD60-607C-2C43-74CA07CFF653}"/>
              </a:ext>
            </a:extLst>
          </p:cNvPr>
          <p:cNvSpPr txBox="1">
            <a:spLocks noChangeArrowheads="1"/>
          </p:cNvSpPr>
          <p:nvPr/>
        </p:nvSpPr>
        <p:spPr bwMode="auto">
          <a:xfrm>
            <a:off x="6311900" y="2022476"/>
            <a:ext cx="1100138"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Boucle</a:t>
            </a:r>
          </a:p>
          <a:p>
            <a:pPr eaLnBrk="1" hangingPunct="1">
              <a:spcBef>
                <a:spcPct val="50000"/>
              </a:spcBef>
              <a:buClrTx/>
              <a:buFontTx/>
              <a:buNone/>
            </a:pPr>
            <a:r>
              <a:rPr lang="fr-CH" altLang="fr-FR" sz="1800"/>
              <a:t>Schlaufe</a:t>
            </a:r>
            <a:endParaRPr lang="fr-FR" altLang="fr-FR" sz="1800"/>
          </a:p>
        </p:txBody>
      </p:sp>
      <p:sp>
        <p:nvSpPr>
          <p:cNvPr id="89135" name="Oval 49">
            <a:extLst>
              <a:ext uri="{FF2B5EF4-FFF2-40B4-BE49-F238E27FC236}">
                <a16:creationId xmlns:a16="http://schemas.microsoft.com/office/drawing/2014/main" id="{9CA4100D-73F7-5FDE-47A4-79F1A136D211}"/>
              </a:ext>
            </a:extLst>
          </p:cNvPr>
          <p:cNvSpPr>
            <a:spLocks noChangeArrowheads="1"/>
          </p:cNvSpPr>
          <p:nvPr/>
        </p:nvSpPr>
        <p:spPr bwMode="auto">
          <a:xfrm>
            <a:off x="4492625" y="4146550"/>
            <a:ext cx="146050" cy="7143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6" name="Oval 50">
            <a:extLst>
              <a:ext uri="{FF2B5EF4-FFF2-40B4-BE49-F238E27FC236}">
                <a16:creationId xmlns:a16="http://schemas.microsoft.com/office/drawing/2014/main" id="{1AE5523B-1695-742F-A434-27E159EEB1C6}"/>
              </a:ext>
            </a:extLst>
          </p:cNvPr>
          <p:cNvSpPr>
            <a:spLocks noChangeArrowheads="1"/>
          </p:cNvSpPr>
          <p:nvPr/>
        </p:nvSpPr>
        <p:spPr bwMode="auto">
          <a:xfrm>
            <a:off x="1762125" y="3168650"/>
            <a:ext cx="146050" cy="6985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7" name="Oval 51">
            <a:extLst>
              <a:ext uri="{FF2B5EF4-FFF2-40B4-BE49-F238E27FC236}">
                <a16:creationId xmlns:a16="http://schemas.microsoft.com/office/drawing/2014/main" id="{4297582C-417D-2B65-09C2-1B385BD69558}"/>
              </a:ext>
            </a:extLst>
          </p:cNvPr>
          <p:cNvSpPr>
            <a:spLocks noChangeArrowheads="1"/>
          </p:cNvSpPr>
          <p:nvPr/>
        </p:nvSpPr>
        <p:spPr bwMode="auto">
          <a:xfrm>
            <a:off x="6186488" y="1141414"/>
            <a:ext cx="144462" cy="71437"/>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9138" name="Object 52">
            <a:extLst>
              <a:ext uri="{FF2B5EF4-FFF2-40B4-BE49-F238E27FC236}">
                <a16:creationId xmlns:a16="http://schemas.microsoft.com/office/drawing/2014/main" id="{464D5F60-FB1A-7025-7282-90262FD46A11}"/>
              </a:ext>
            </a:extLst>
          </p:cNvPr>
          <p:cNvGraphicFramePr>
            <a:graphicFrameLocks noChangeAspect="1"/>
          </p:cNvGraphicFramePr>
          <p:nvPr/>
        </p:nvGraphicFramePr>
        <p:xfrm>
          <a:off x="5505451" y="1362075"/>
          <a:ext cx="593725" cy="439738"/>
        </p:xfrm>
        <a:graphic>
          <a:graphicData uri="http://schemas.openxmlformats.org/presentationml/2006/ole">
            <mc:AlternateContent xmlns:mc="http://schemas.openxmlformats.org/markup-compatibility/2006">
              <mc:Choice xmlns:v="urn:schemas-microsoft-com:vml" Requires="v">
                <p:oleObj name="Equation" r:id="rId8" imgW="291847" imgH="215713" progId="Equation.3">
                  <p:embed/>
                </p:oleObj>
              </mc:Choice>
              <mc:Fallback>
                <p:oleObj name="Equation" r:id="rId8" imgW="291847" imgH="215713" progId="Equation.3">
                  <p:embed/>
                  <p:pic>
                    <p:nvPicPr>
                      <p:cNvPr id="89138" name="Object 52">
                        <a:extLst>
                          <a:ext uri="{FF2B5EF4-FFF2-40B4-BE49-F238E27FC236}">
                            <a16:creationId xmlns:a16="http://schemas.microsoft.com/office/drawing/2014/main" id="{464D5F60-FB1A-7025-7282-90262FD46A1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05451" y="1362075"/>
                        <a:ext cx="593725" cy="439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mc:AlternateContent xmlns:mc="http://schemas.openxmlformats.org/markup-compatibility/2006" xmlns:a14="http://schemas.microsoft.com/office/drawing/2010/main">
        <mc:Choice Requires="a14">
          <p:sp>
            <p:nvSpPr>
              <p:cNvPr id="89139" name="Object 54">
                <a:extLst>
                  <a:ext uri="{FF2B5EF4-FFF2-40B4-BE49-F238E27FC236}">
                    <a16:creationId xmlns:a16="http://schemas.microsoft.com/office/drawing/2014/main" id="{4CDE836A-022C-83F6-2819-2CF182C79F69}"/>
                  </a:ext>
                </a:extLst>
              </p:cNvPr>
              <p:cNvSpPr txBox="1">
                <a:spLocks noGrp="1"/>
              </p:cNvSpPr>
              <p:nvPr>
                <p:ph idx="1"/>
              </p:nvPr>
            </p:nvSpPr>
            <p:spPr bwMode="auto">
              <a:xfrm>
                <a:off x="1563688" y="4333876"/>
                <a:ext cx="9466262" cy="1765301"/>
              </a:xfrm>
              <a:prstGeom prst="rect">
                <a:avLst/>
              </a:prstGeom>
              <a:solidFill>
                <a:schemeClr val="bg1"/>
              </a:solidFill>
              <a:ln w="9525">
                <a:solidFill>
                  <a:srgbClr val="FF0000"/>
                </a:solidFill>
                <a:miter lim="800000"/>
                <a:headEnd/>
                <a:tailEnd/>
              </a:ln>
              <a:effectLst/>
            </p:spPr>
            <p:txBody>
              <a:bodyPr>
                <a:noAutofit/>
              </a:bodyPr>
              <a:lstStyle/>
              <a:p>
                <a:pPr algn="ctr">
                  <a:buNone/>
                </a:pPr>
                <a14:m>
                  <m:oMathPara xmlns:m="http://schemas.openxmlformats.org/officeDocument/2006/math">
                    <m:oMathParaPr>
                      <m:jc m:val="left"/>
                    </m:oMathParaPr>
                    <m:oMath xmlns:m="http://schemas.openxmlformats.org/officeDocument/2006/math">
                      <m:acc>
                        <m:accPr>
                          <m:chr m:val="̇"/>
                          <m:ctrlPr>
                            <a:rPr lang="fr-CH" sz="2400" i="1" smtClean="0">
                              <a:solidFill>
                                <a:srgbClr val="000000"/>
                              </a:solidFill>
                              <a:latin typeface="Cambria Math" panose="02040503050406030204" pitchFamily="18" charset="0"/>
                            </a:rPr>
                          </m:ctrlPr>
                        </m:accPr>
                        <m:e>
                          <m:acc>
                            <m:accPr>
                              <m:chr m:val="̂"/>
                              <m:ctrlPr>
                                <a:rPr lang="fr-CH" sz="2400" i="1">
                                  <a:solidFill>
                                    <a:srgbClr val="000000"/>
                                  </a:solidFill>
                                  <a:latin typeface="Cambria Math" panose="02040503050406030204" pitchFamily="18" charset="0"/>
                                </a:rPr>
                              </m:ctrlPr>
                            </m:accPr>
                            <m:e>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𝑥</m:t>
                                  </m:r>
                                </m:e>
                              </m:acc>
                            </m:e>
                          </m:acc>
                        </m:e>
                      </m:acc>
                      <m:r>
                        <a:rPr lang="fr-CH" sz="2400" i="1">
                          <a:solidFill>
                            <a:srgbClr val="000000"/>
                          </a:solidFill>
                          <a:latin typeface="Cambria Math" panose="02040503050406030204" pitchFamily="18" charset="0"/>
                        </a:rPr>
                        <m:t>=</m:t>
                      </m:r>
                      <m:sSub>
                        <m:sSubPr>
                          <m:ctrlPr>
                            <a:rPr lang="fr-CH" sz="2400" i="1">
                              <a:solidFill>
                                <a:srgbClr val="000000"/>
                              </a:solidFill>
                              <a:latin typeface="Cambria Math" panose="02040503050406030204" pitchFamily="18" charset="0"/>
                            </a:rPr>
                          </m:ctrlPr>
                        </m:sSubPr>
                        <m:e>
                          <m:r>
                            <a:rPr lang="fr-CH" sz="2400" i="1">
                              <a:solidFill>
                                <a:srgbClr val="000000"/>
                              </a:solidFill>
                              <a:latin typeface="Cambria Math" panose="02040503050406030204" pitchFamily="18" charset="0"/>
                            </a:rPr>
                            <m:t>𝐴</m:t>
                          </m:r>
                        </m:e>
                        <m:sub>
                          <m:r>
                            <a:rPr lang="fr-CH" sz="2400" i="1">
                              <a:solidFill>
                                <a:srgbClr val="000000"/>
                              </a:solidFill>
                              <a:latin typeface="Cambria Math" panose="02040503050406030204" pitchFamily="18" charset="0"/>
                            </a:rPr>
                            <m:t>0</m:t>
                          </m:r>
                        </m:sub>
                      </m:sSub>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𝑥</m:t>
                              </m:r>
                            </m:e>
                          </m:acc>
                        </m:e>
                      </m:acc>
                      <m:r>
                        <a:rPr lang="fr-CH" sz="2400" i="1">
                          <a:solidFill>
                            <a:srgbClr val="000000"/>
                          </a:solidFill>
                          <a:latin typeface="Cambria Math" panose="02040503050406030204" pitchFamily="18" charset="0"/>
                        </a:rPr>
                        <m:t>+</m:t>
                      </m:r>
                      <m:sSub>
                        <m:sSubPr>
                          <m:ctrlPr>
                            <a:rPr lang="fr-CH" sz="2400" i="1">
                              <a:solidFill>
                                <a:srgbClr val="000000"/>
                              </a:solidFill>
                              <a:latin typeface="Cambria Math" panose="02040503050406030204" pitchFamily="18" charset="0"/>
                            </a:rPr>
                          </m:ctrlPr>
                        </m:sSubPr>
                        <m:e>
                          <m:r>
                            <a:rPr lang="fr-CH" sz="2400" i="1">
                              <a:solidFill>
                                <a:srgbClr val="000000"/>
                              </a:solidFill>
                              <a:latin typeface="Cambria Math" panose="02040503050406030204" pitchFamily="18" charset="0"/>
                            </a:rPr>
                            <m:t>𝐵</m:t>
                          </m:r>
                        </m:e>
                        <m:sub>
                          <m:r>
                            <a:rPr lang="fr-CH" sz="2400" i="1">
                              <a:solidFill>
                                <a:srgbClr val="000000"/>
                              </a:solidFill>
                              <a:latin typeface="Cambria Math" panose="02040503050406030204" pitchFamily="18" charset="0"/>
                            </a:rPr>
                            <m:t>0</m:t>
                          </m:r>
                        </m:sub>
                      </m:sSub>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𝑢</m:t>
                          </m:r>
                        </m:e>
                      </m:acc>
                      <m:r>
                        <a:rPr lang="fr-CH" sz="2400" i="1" smtClean="0">
                          <a:solidFill>
                            <a:srgbClr val="FF0000"/>
                          </a:solidFill>
                          <a:latin typeface="Cambria Math" panose="02040503050406030204" pitchFamily="18" charset="0"/>
                        </a:rPr>
                        <m:t>+</m:t>
                      </m:r>
                      <m:r>
                        <a:rPr lang="fr-CH" sz="2400" i="1" smtClean="0">
                          <a:solidFill>
                            <a:srgbClr val="FF0000"/>
                          </a:solidFill>
                          <a:latin typeface="Cambria Math" panose="02040503050406030204" pitchFamily="18" charset="0"/>
                        </a:rPr>
                        <m:t>𝐹</m:t>
                      </m:r>
                      <m:r>
                        <a:rPr lang="fr-CH" sz="2400" i="1" smtClean="0">
                          <a:solidFill>
                            <a:srgbClr val="FF0000"/>
                          </a:solidFill>
                          <a:latin typeface="Cambria Math" panose="02040503050406030204" pitchFamily="18" charset="0"/>
                        </a:rPr>
                        <m:t>⋅</m:t>
                      </m:r>
                      <m:sSub>
                        <m:sSubPr>
                          <m:ctrlPr>
                            <a:rPr lang="fr-CH" sz="2400" i="1">
                              <a:solidFill>
                                <a:srgbClr val="FF0000"/>
                              </a:solidFill>
                              <a:latin typeface="Cambria Math" panose="02040503050406030204" pitchFamily="18" charset="0"/>
                            </a:rPr>
                          </m:ctrlPr>
                        </m:sSubPr>
                        <m:e>
                          <m:acc>
                            <m:accPr>
                              <m:chr m:val="⃗"/>
                              <m:ctrlPr>
                                <a:rPr lang="fr-CH" sz="2400" i="1">
                                  <a:solidFill>
                                    <a:srgbClr val="FF0000"/>
                                  </a:solidFill>
                                  <a:latin typeface="Cambria Math" panose="02040503050406030204" pitchFamily="18" charset="0"/>
                                </a:rPr>
                              </m:ctrlPr>
                            </m:accPr>
                            <m:e>
                              <m:r>
                                <a:rPr lang="fr-CH" sz="2400" i="1">
                                  <a:solidFill>
                                    <a:srgbClr val="FF0000"/>
                                  </a:solidFill>
                                  <a:latin typeface="Cambria Math" panose="02040503050406030204" pitchFamily="18" charset="0"/>
                                </a:rPr>
                                <m:t>𝑒</m:t>
                              </m:r>
                            </m:e>
                          </m:acc>
                        </m:e>
                        <m:sub>
                          <m:r>
                            <a:rPr lang="fr-CH" sz="2400" i="1">
                              <a:solidFill>
                                <a:srgbClr val="FF0000"/>
                              </a:solidFill>
                              <a:latin typeface="Cambria Math" panose="02040503050406030204" pitchFamily="18" charset="0"/>
                            </a:rPr>
                            <m:t>𝑦</m:t>
                          </m:r>
                        </m:sub>
                      </m:sSub>
                      <m:r>
                        <a:rPr lang="fr-CH" sz="2400" i="1">
                          <a:solidFill>
                            <a:srgbClr val="000000"/>
                          </a:solidFill>
                          <a:latin typeface="Cambria Math" panose="02040503050406030204" pitchFamily="18" charset="0"/>
                        </a:rPr>
                        <m:t>=</m:t>
                      </m:r>
                      <m:sSub>
                        <m:sSubPr>
                          <m:ctrlPr>
                            <a:rPr lang="fr-CH" sz="2400" i="1">
                              <a:solidFill>
                                <a:srgbClr val="000000"/>
                              </a:solidFill>
                              <a:latin typeface="Cambria Math" panose="02040503050406030204" pitchFamily="18" charset="0"/>
                            </a:rPr>
                          </m:ctrlPr>
                        </m:sSubPr>
                        <m:e>
                          <m:r>
                            <a:rPr lang="fr-CH" sz="2400" i="1">
                              <a:solidFill>
                                <a:srgbClr val="000000"/>
                              </a:solidFill>
                              <a:latin typeface="Cambria Math" panose="02040503050406030204" pitchFamily="18" charset="0"/>
                            </a:rPr>
                            <m:t>𝐴</m:t>
                          </m:r>
                        </m:e>
                        <m:sub>
                          <m:r>
                            <a:rPr lang="fr-CH" sz="2400" i="1">
                              <a:solidFill>
                                <a:srgbClr val="000000"/>
                              </a:solidFill>
                              <a:latin typeface="Cambria Math" panose="02040503050406030204" pitchFamily="18" charset="0"/>
                            </a:rPr>
                            <m:t>0</m:t>
                          </m:r>
                        </m:sub>
                      </m:sSub>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𝑥</m:t>
                              </m:r>
                            </m:e>
                          </m:acc>
                        </m:e>
                      </m:acc>
                      <m:r>
                        <a:rPr lang="fr-CH" sz="2400" i="1">
                          <a:solidFill>
                            <a:srgbClr val="000000"/>
                          </a:solidFill>
                          <a:latin typeface="Cambria Math" panose="02040503050406030204" pitchFamily="18" charset="0"/>
                        </a:rPr>
                        <m:t>+</m:t>
                      </m:r>
                      <m:sSub>
                        <m:sSubPr>
                          <m:ctrlPr>
                            <a:rPr lang="fr-CH" sz="2400" i="1">
                              <a:solidFill>
                                <a:srgbClr val="000000"/>
                              </a:solidFill>
                              <a:latin typeface="Cambria Math" panose="02040503050406030204" pitchFamily="18" charset="0"/>
                            </a:rPr>
                          </m:ctrlPr>
                        </m:sSubPr>
                        <m:e>
                          <m:r>
                            <a:rPr lang="fr-CH" sz="2400" i="1">
                              <a:solidFill>
                                <a:srgbClr val="000000"/>
                              </a:solidFill>
                              <a:latin typeface="Cambria Math" panose="02040503050406030204" pitchFamily="18" charset="0"/>
                            </a:rPr>
                            <m:t>𝐵</m:t>
                          </m:r>
                        </m:e>
                        <m:sub>
                          <m:r>
                            <a:rPr lang="fr-CH" sz="2400" i="1">
                              <a:solidFill>
                                <a:srgbClr val="000000"/>
                              </a:solidFill>
                              <a:latin typeface="Cambria Math" panose="02040503050406030204" pitchFamily="18" charset="0"/>
                            </a:rPr>
                            <m:t>0</m:t>
                          </m:r>
                        </m:sub>
                      </m:sSub>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𝑢</m:t>
                          </m:r>
                        </m:e>
                      </m:acc>
                      <m:r>
                        <a:rPr lang="fr-CH" sz="2400" i="1" smtClean="0">
                          <a:solidFill>
                            <a:srgbClr val="FF0000"/>
                          </a:solidFill>
                          <a:latin typeface="Cambria Math" panose="02040503050406030204" pitchFamily="18" charset="0"/>
                        </a:rPr>
                        <m:t>+</m:t>
                      </m:r>
                      <m:r>
                        <a:rPr lang="fr-CH" sz="2400" i="1" smtClean="0">
                          <a:solidFill>
                            <a:srgbClr val="FF0000"/>
                          </a:solidFill>
                          <a:latin typeface="Cambria Math" panose="02040503050406030204" pitchFamily="18" charset="0"/>
                        </a:rPr>
                        <m:t>𝐹</m:t>
                      </m:r>
                      <m:r>
                        <a:rPr lang="fr-CH" sz="2400" i="1" smtClean="0">
                          <a:solidFill>
                            <a:srgbClr val="FF0000"/>
                          </a:solidFill>
                          <a:latin typeface="Cambria Math" panose="02040503050406030204" pitchFamily="18" charset="0"/>
                        </a:rPr>
                        <m:t>⋅</m:t>
                      </m:r>
                      <m:d>
                        <m:dPr>
                          <m:ctrlPr>
                            <a:rPr lang="fr-CH" sz="2400" i="1">
                              <a:solidFill>
                                <a:srgbClr val="FF0000"/>
                              </a:solidFill>
                              <a:latin typeface="Cambria Math" panose="02040503050406030204" pitchFamily="18" charset="0"/>
                            </a:rPr>
                          </m:ctrlPr>
                        </m:dPr>
                        <m:e>
                          <m:acc>
                            <m:accPr>
                              <m:chr m:val="⃗"/>
                              <m:ctrlPr>
                                <a:rPr lang="fr-CH" sz="2400" i="1">
                                  <a:solidFill>
                                    <a:srgbClr val="FF0000"/>
                                  </a:solidFill>
                                  <a:latin typeface="Cambria Math" panose="02040503050406030204" pitchFamily="18" charset="0"/>
                                </a:rPr>
                              </m:ctrlPr>
                            </m:accPr>
                            <m:e>
                              <m:r>
                                <a:rPr lang="fr-CH" sz="2400" i="1">
                                  <a:solidFill>
                                    <a:srgbClr val="FF0000"/>
                                  </a:solidFill>
                                  <a:latin typeface="Cambria Math" panose="02040503050406030204" pitchFamily="18" charset="0"/>
                                </a:rPr>
                                <m:t>𝑦</m:t>
                              </m:r>
                            </m:e>
                          </m:acc>
                          <m:r>
                            <a:rPr lang="fr-CH" sz="2400" i="1">
                              <a:solidFill>
                                <a:srgbClr val="FF0000"/>
                              </a:solidFill>
                              <a:latin typeface="Cambria Math" panose="02040503050406030204" pitchFamily="18" charset="0"/>
                            </a:rPr>
                            <m:t>−</m:t>
                          </m:r>
                          <m:acc>
                            <m:accPr>
                              <m:chr m:val="̂"/>
                              <m:ctrlPr>
                                <a:rPr lang="fr-CH" sz="2400" i="1">
                                  <a:solidFill>
                                    <a:srgbClr val="FF0000"/>
                                  </a:solidFill>
                                  <a:latin typeface="Cambria Math" panose="02040503050406030204" pitchFamily="18" charset="0"/>
                                </a:rPr>
                              </m:ctrlPr>
                            </m:accPr>
                            <m:e>
                              <m:acc>
                                <m:accPr>
                                  <m:chr m:val="⃗"/>
                                  <m:ctrlPr>
                                    <a:rPr lang="fr-CH" sz="2400" i="1">
                                      <a:solidFill>
                                        <a:srgbClr val="FF0000"/>
                                      </a:solidFill>
                                      <a:latin typeface="Cambria Math" panose="02040503050406030204" pitchFamily="18" charset="0"/>
                                    </a:rPr>
                                  </m:ctrlPr>
                                </m:accPr>
                                <m:e>
                                  <m:r>
                                    <a:rPr lang="fr-CH" sz="2400" i="1">
                                      <a:solidFill>
                                        <a:srgbClr val="FF0000"/>
                                      </a:solidFill>
                                      <a:latin typeface="Cambria Math" panose="02040503050406030204" pitchFamily="18" charset="0"/>
                                    </a:rPr>
                                    <m:t>𝑦</m:t>
                                  </m:r>
                                </m:e>
                              </m:acc>
                            </m:e>
                          </m:acc>
                        </m:e>
                      </m:d>
                    </m:oMath>
                  </m:oMathPara>
                </a14:m>
                <a:endParaRPr lang="fr-CH" sz="2400" i="1" dirty="0">
                  <a:solidFill>
                    <a:srgbClr val="000000"/>
                  </a:solidFill>
                  <a:latin typeface="Cambria Math" panose="02040503050406030204" pitchFamily="18" charset="0"/>
                </a:endParaRPr>
              </a:p>
              <a:p>
                <a:pPr algn="ctr">
                  <a:buNone/>
                </a:pPr>
                <a:endParaRPr lang="fr-CH" sz="2400" i="1" dirty="0">
                  <a:solidFill>
                    <a:srgbClr val="000000"/>
                  </a:solidFill>
                  <a:latin typeface="Cambria Math" panose="02040503050406030204" pitchFamily="18" charset="0"/>
                </a:endParaRPr>
              </a:p>
              <a:p>
                <a:pPr algn="ctr">
                  <a:buNone/>
                </a:pPr>
                <a14:m>
                  <m:oMathPara xmlns:m="http://schemas.openxmlformats.org/officeDocument/2006/math">
                    <m:oMathParaPr>
                      <m:jc m:val="left"/>
                    </m:oMathParaPr>
                    <m:oMath xmlns:m="http://schemas.openxmlformats.org/officeDocument/2006/math">
                      <m:acc>
                        <m:accPr>
                          <m:chr m:val="̂"/>
                          <m:ctrlPr>
                            <a:rPr lang="fr-CH" sz="2400" i="1" smtClean="0">
                              <a:solidFill>
                                <a:srgbClr val="000000"/>
                              </a:solidFill>
                              <a:latin typeface="Cambria Math" panose="02040503050406030204" pitchFamily="18" charset="0"/>
                            </a:rPr>
                          </m:ctrlPr>
                        </m:accPr>
                        <m:e>
                          <m:acc>
                            <m:accPr>
                              <m:chr m:val="⃗"/>
                              <m:ctrlPr>
                                <a:rPr lang="fr-CH" sz="2400" i="1" smtClean="0">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𝑦</m:t>
                              </m:r>
                            </m:e>
                          </m:acc>
                        </m:e>
                      </m:acc>
                      <m:r>
                        <a:rPr lang="fr-CH" sz="2400" i="1">
                          <a:solidFill>
                            <a:srgbClr val="000000"/>
                          </a:solidFill>
                          <a:latin typeface="Cambria Math" panose="02040503050406030204" pitchFamily="18" charset="0"/>
                        </a:rPr>
                        <m:t>=</m:t>
                      </m:r>
                      <m:sSub>
                        <m:sSubPr>
                          <m:ctrlPr>
                            <a:rPr lang="fr-CH" sz="2400" i="1">
                              <a:solidFill>
                                <a:srgbClr val="000000"/>
                              </a:solidFill>
                              <a:latin typeface="Cambria Math" panose="02040503050406030204" pitchFamily="18" charset="0"/>
                            </a:rPr>
                          </m:ctrlPr>
                        </m:sSubPr>
                        <m:e>
                          <m:r>
                            <a:rPr lang="fr-CH" sz="2400" i="1">
                              <a:solidFill>
                                <a:srgbClr val="000000"/>
                              </a:solidFill>
                              <a:latin typeface="Cambria Math" panose="02040503050406030204" pitchFamily="18" charset="0"/>
                            </a:rPr>
                            <m:t>𝐶</m:t>
                          </m:r>
                        </m:e>
                        <m:sub>
                          <m:r>
                            <a:rPr lang="fr-CH" sz="2400" i="1">
                              <a:solidFill>
                                <a:srgbClr val="000000"/>
                              </a:solidFill>
                              <a:latin typeface="Cambria Math" panose="02040503050406030204" pitchFamily="18" charset="0"/>
                            </a:rPr>
                            <m:t>0</m:t>
                          </m:r>
                        </m:sub>
                      </m:sSub>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𝑥</m:t>
                              </m:r>
                            </m:e>
                          </m:acc>
                        </m:e>
                      </m:acc>
                      <m:r>
                        <a:rPr lang="fr-CH" sz="2400" i="1">
                          <a:solidFill>
                            <a:srgbClr val="000000"/>
                          </a:solidFill>
                          <a:latin typeface="Cambria Math" panose="02040503050406030204" pitchFamily="18" charset="0"/>
                        </a:rPr>
                        <m:t>+</m:t>
                      </m:r>
                      <m:sSub>
                        <m:sSubPr>
                          <m:ctrlPr>
                            <a:rPr lang="fr-CH" sz="2400" i="1">
                              <a:solidFill>
                                <a:srgbClr val="000000"/>
                              </a:solidFill>
                              <a:latin typeface="Cambria Math" panose="02040503050406030204" pitchFamily="18" charset="0"/>
                            </a:rPr>
                          </m:ctrlPr>
                        </m:sSubPr>
                        <m:e>
                          <m:r>
                            <a:rPr lang="fr-CH" sz="2400" i="1">
                              <a:solidFill>
                                <a:srgbClr val="000000"/>
                              </a:solidFill>
                              <a:latin typeface="Cambria Math" panose="02040503050406030204" pitchFamily="18" charset="0"/>
                            </a:rPr>
                            <m:t>𝐷</m:t>
                          </m:r>
                        </m:e>
                        <m:sub>
                          <m:r>
                            <a:rPr lang="fr-CH" sz="2400" i="1">
                              <a:solidFill>
                                <a:srgbClr val="000000"/>
                              </a:solidFill>
                              <a:latin typeface="Cambria Math" panose="02040503050406030204" pitchFamily="18" charset="0"/>
                            </a:rPr>
                            <m:t>0</m:t>
                          </m:r>
                        </m:sub>
                      </m:sSub>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𝑢</m:t>
                          </m:r>
                        </m:e>
                      </m:acc>
                    </m:oMath>
                  </m:oMathPara>
                </a14:m>
                <a:br>
                  <a:rPr lang="fr-CH" sz="2400" i="1" dirty="0">
                    <a:solidFill>
                      <a:srgbClr val="000000"/>
                    </a:solidFill>
                    <a:latin typeface="Cambria Math" panose="02040503050406030204" pitchFamily="18" charset="0"/>
                  </a:rPr>
                </a:br>
                <a:br>
                  <a:rPr lang="fr-CH" sz="2400" i="1" dirty="0">
                    <a:solidFill>
                      <a:srgbClr val="000000"/>
                    </a:solidFill>
                    <a:latin typeface="Cambria Math" panose="02040503050406030204" pitchFamily="18" charset="0"/>
                  </a:rPr>
                </a:br>
                <a:endParaRPr lang="fr-CH" sz="2400" dirty="0"/>
              </a:p>
            </p:txBody>
          </p:sp>
        </mc:Choice>
        <mc:Fallback xmlns="">
          <p:sp>
            <p:nvSpPr>
              <p:cNvPr id="89139" name="Object 54">
                <a:extLst>
                  <a:ext uri="{FF2B5EF4-FFF2-40B4-BE49-F238E27FC236}">
                    <a16:creationId xmlns:a16="http://schemas.microsoft.com/office/drawing/2014/main" id="{4CDE836A-022C-83F6-2819-2CF182C79F69}"/>
                  </a:ext>
                </a:extLst>
              </p:cNvPr>
              <p:cNvSpPr txBox="1">
                <a:spLocks noRot="1" noChangeAspect="1" noMove="1" noResize="1" noEditPoints="1" noAdjustHandles="1" noChangeArrowheads="1" noChangeShapeType="1" noTextEdit="1"/>
              </p:cNvSpPr>
              <p:nvPr>
                <p:ph idx="1"/>
              </p:nvPr>
            </p:nvSpPr>
            <p:spPr bwMode="auto">
              <a:xfrm>
                <a:off x="1563688" y="4333876"/>
                <a:ext cx="9466262" cy="1765301"/>
              </a:xfrm>
              <a:prstGeom prst="rect">
                <a:avLst/>
              </a:prstGeom>
              <a:blipFill>
                <a:blip r:embed="rId10"/>
                <a:stretch>
                  <a:fillRect/>
                </a:stretch>
              </a:blipFill>
              <a:ln w="9525">
                <a:solidFill>
                  <a:srgbClr val="FF0000"/>
                </a:solidFill>
                <a:miter lim="800000"/>
                <a:headEnd/>
                <a:tailEnd/>
              </a:ln>
              <a:effectLst/>
            </p:spPr>
            <p:txBody>
              <a:bodyPr/>
              <a:lstStyle/>
              <a:p>
                <a:r>
                  <a:rPr lang="fr-CH">
                    <a:noFill/>
                  </a:rPr>
                  <a:t> </a:t>
                </a:r>
              </a:p>
            </p:txBody>
          </p:sp>
        </mc:Fallback>
      </mc:AlternateContent>
      <p:pic>
        <p:nvPicPr>
          <p:cNvPr id="3" name="Picture 2" descr="HES-SO Valais-Wallis - BioArk">
            <a:extLst>
              <a:ext uri="{FF2B5EF4-FFF2-40B4-BE49-F238E27FC236}">
                <a16:creationId xmlns:a16="http://schemas.microsoft.com/office/drawing/2014/main" id="{83DE704D-2359-322E-ABD1-D5B9B9C01BA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9C47D9B9-E4D0-42FA-D493-0D3BA6DBD398}"/>
                  </a:ext>
                </a:extLst>
              </p:cNvPr>
              <p:cNvSpPr txBox="1"/>
              <p:nvPr/>
            </p:nvSpPr>
            <p:spPr>
              <a:xfrm>
                <a:off x="8093303" y="2840188"/>
                <a:ext cx="1888897" cy="404663"/>
              </a:xfrm>
              <a:prstGeom prst="rect">
                <a:avLst/>
              </a:prstGeom>
              <a:noFill/>
            </p:spPr>
            <p:txBody>
              <a:bodyPr wrap="square">
                <a:spAutoFit/>
              </a:bodyPr>
              <a:lstStyle/>
              <a:p>
                <a:r>
                  <a:rPr lang="fr-CH" sz="1800" b="1" dirty="0">
                    <a:solidFill>
                      <a:srgbClr val="FF0000"/>
                    </a:solidFill>
                  </a:rPr>
                  <a:t>Objectif : </a:t>
                </a:r>
                <a14:m>
                  <m:oMath xmlns:m="http://schemas.openxmlformats.org/officeDocument/2006/math">
                    <m:acc>
                      <m:accPr>
                        <m:chr m:val="⃗"/>
                        <m:ctrlPr>
                          <a:rPr lang="fr-CH" sz="1800" b="1" i="1" smtClean="0">
                            <a:solidFill>
                              <a:srgbClr val="FF0000"/>
                            </a:solidFill>
                            <a:latin typeface="Cambria Math" panose="02040503050406030204" pitchFamily="18" charset="0"/>
                          </a:rPr>
                        </m:ctrlPr>
                      </m:accPr>
                      <m:e>
                        <m:r>
                          <a:rPr lang="fr-CH" sz="1800" b="1" i="1" smtClean="0">
                            <a:solidFill>
                              <a:srgbClr val="FF0000"/>
                            </a:solidFill>
                            <a:latin typeface="Cambria Math" panose="02040503050406030204" pitchFamily="18" charset="0"/>
                          </a:rPr>
                          <m:t> </m:t>
                        </m:r>
                        <m:r>
                          <a:rPr lang="fr-CH" sz="1800" b="1" i="1">
                            <a:solidFill>
                              <a:srgbClr val="FF0000"/>
                            </a:solidFill>
                            <a:latin typeface="Cambria Math" panose="02040503050406030204" pitchFamily="18" charset="0"/>
                          </a:rPr>
                          <m:t>𝒚</m:t>
                        </m:r>
                      </m:e>
                    </m:acc>
                    <m:r>
                      <a:rPr lang="fr-CH" sz="1800" b="1" i="1" smtClean="0">
                        <a:solidFill>
                          <a:srgbClr val="FF0000"/>
                        </a:solidFill>
                        <a:latin typeface="Cambria Math" panose="02040503050406030204" pitchFamily="18" charset="0"/>
                      </a:rPr>
                      <m:t>=</m:t>
                    </m:r>
                    <m:acc>
                      <m:accPr>
                        <m:chr m:val="̂"/>
                        <m:ctrlPr>
                          <a:rPr lang="fr-CH" sz="1800" b="1" i="1">
                            <a:solidFill>
                              <a:srgbClr val="FF0000"/>
                            </a:solidFill>
                            <a:latin typeface="Cambria Math" panose="02040503050406030204" pitchFamily="18" charset="0"/>
                          </a:rPr>
                        </m:ctrlPr>
                      </m:accPr>
                      <m:e>
                        <m:acc>
                          <m:accPr>
                            <m:chr m:val="⃗"/>
                            <m:ctrlPr>
                              <a:rPr lang="fr-CH" sz="1800" b="1" i="1">
                                <a:solidFill>
                                  <a:srgbClr val="FF0000"/>
                                </a:solidFill>
                                <a:latin typeface="Cambria Math" panose="02040503050406030204" pitchFamily="18" charset="0"/>
                              </a:rPr>
                            </m:ctrlPr>
                          </m:accPr>
                          <m:e>
                            <m:r>
                              <a:rPr lang="fr-CH" sz="1800" b="1" i="1">
                                <a:solidFill>
                                  <a:srgbClr val="FF0000"/>
                                </a:solidFill>
                                <a:latin typeface="Cambria Math" panose="02040503050406030204" pitchFamily="18" charset="0"/>
                              </a:rPr>
                              <m:t>𝒚</m:t>
                            </m:r>
                          </m:e>
                        </m:acc>
                      </m:e>
                    </m:acc>
                  </m:oMath>
                </a14:m>
                <a:endParaRPr lang="fr-CH" b="1" dirty="0">
                  <a:solidFill>
                    <a:srgbClr val="FF0000"/>
                  </a:solidFill>
                </a:endParaRPr>
              </a:p>
            </p:txBody>
          </p:sp>
        </mc:Choice>
        <mc:Fallback>
          <p:sp>
            <p:nvSpPr>
              <p:cNvPr id="4" name="TextBox 3">
                <a:extLst>
                  <a:ext uri="{FF2B5EF4-FFF2-40B4-BE49-F238E27FC236}">
                    <a16:creationId xmlns:a16="http://schemas.microsoft.com/office/drawing/2014/main" id="{9C47D9B9-E4D0-42FA-D493-0D3BA6DBD398}"/>
                  </a:ext>
                </a:extLst>
              </p:cNvPr>
              <p:cNvSpPr txBox="1">
                <a:spLocks noRot="1" noChangeAspect="1" noMove="1" noResize="1" noEditPoints="1" noAdjustHandles="1" noChangeArrowheads="1" noChangeShapeType="1" noTextEdit="1"/>
              </p:cNvSpPr>
              <p:nvPr/>
            </p:nvSpPr>
            <p:spPr>
              <a:xfrm>
                <a:off x="8093303" y="2840188"/>
                <a:ext cx="1888897" cy="404663"/>
              </a:xfrm>
              <a:prstGeom prst="rect">
                <a:avLst/>
              </a:prstGeom>
              <a:blipFill>
                <a:blip r:embed="rId12"/>
                <a:stretch>
                  <a:fillRect l="-2903" t="-3030" r="-13871" b="-25758"/>
                </a:stretch>
              </a:blipFill>
            </p:spPr>
            <p:txBody>
              <a:bodyPr/>
              <a:lstStyle/>
              <a:p>
                <a:r>
                  <a:rPr lang="fr-CH">
                    <a:noFill/>
                  </a:rPr>
                  <a:t> </a:t>
                </a:r>
              </a:p>
            </p:txBody>
          </p:sp>
        </mc:Fallback>
      </mc:AlternateContent>
    </p:spTree>
    <p:extLst>
      <p:ext uri="{BB962C8B-B14F-4D97-AF65-F5344CB8AC3E}">
        <p14:creationId xmlns:p14="http://schemas.microsoft.com/office/powerpoint/2010/main" val="3614473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Espace réservé du numéro de diapositive 5">
            <a:extLst>
              <a:ext uri="{FF2B5EF4-FFF2-40B4-BE49-F238E27FC236}">
                <a16:creationId xmlns:a16="http://schemas.microsoft.com/office/drawing/2014/main" id="{C4CA89BA-C2A6-0C43-EF7D-7890A106B13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80CB2718-6696-4FE4-90DE-E740563C241B}" type="slidenum">
              <a:rPr lang="fr-FR" altLang="fr-FR" sz="1200"/>
              <a:pPr>
                <a:spcBef>
                  <a:spcPct val="0"/>
                </a:spcBef>
                <a:buClrTx/>
                <a:buFontTx/>
                <a:buNone/>
              </a:pPr>
              <a:t>25</a:t>
            </a:fld>
            <a:endParaRPr lang="fr-FR" altLang="fr-FR" sz="1200"/>
          </a:p>
        </p:txBody>
      </p:sp>
      <p:sp>
        <p:nvSpPr>
          <p:cNvPr id="87043" name="Rectangle 3">
            <a:extLst>
              <a:ext uri="{FF2B5EF4-FFF2-40B4-BE49-F238E27FC236}">
                <a16:creationId xmlns:a16="http://schemas.microsoft.com/office/drawing/2014/main" id="{D907D785-520C-7FDB-4EAA-B733914B961B}"/>
              </a:ext>
            </a:extLst>
          </p:cNvPr>
          <p:cNvSpPr>
            <a:spLocks noGrp="1" noChangeArrowheads="1"/>
          </p:cNvSpPr>
          <p:nvPr>
            <p:ph type="body" idx="1"/>
          </p:nvPr>
        </p:nvSpPr>
        <p:spPr>
          <a:xfrm>
            <a:off x="1603375" y="1743870"/>
            <a:ext cx="8283575" cy="4910137"/>
          </a:xfrm>
        </p:spPr>
        <p:txBody>
          <a:bodyPr/>
          <a:lstStyle/>
          <a:p>
            <a:pPr marL="0" indent="0">
              <a:buNone/>
            </a:pPr>
            <a:r>
              <a:rPr lang="fr-CH" altLang="fr-FR" sz="2000" dirty="0">
                <a:latin typeface="Times" panose="02020603050405020304" pitchFamily="18" charset="0"/>
                <a:cs typeface="Times" panose="02020603050405020304" pitchFamily="18" charset="0"/>
              </a:rPr>
              <a:t>La matrice F de l’observateur réalise une contre-réaction sur le modèle :</a:t>
            </a:r>
            <a:endParaRPr lang="fr-FR"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endParaRPr lang="fr-CH" altLang="fr-FR" sz="2000" dirty="0">
              <a:latin typeface="Times" panose="02020603050405020304" pitchFamily="18" charset="0"/>
              <a:cs typeface="Times" panose="02020603050405020304" pitchFamily="18" charset="0"/>
            </a:endParaRPr>
          </a:p>
          <a:p>
            <a:pPr>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La stabilité et la convergence de cette boucle doivent être fixés.</a:t>
            </a:r>
            <a:endParaRPr lang="fr-FR" altLang="fr-FR" sz="2000" dirty="0">
              <a:latin typeface="Times" panose="02020603050405020304" pitchFamily="18" charset="0"/>
              <a:cs typeface="Times" panose="02020603050405020304" pitchFamily="18" charset="0"/>
            </a:endParaRPr>
          </a:p>
        </p:txBody>
      </p:sp>
      <p:sp>
        <p:nvSpPr>
          <p:cNvPr id="87044" name="Rectangle 2">
            <a:extLst>
              <a:ext uri="{FF2B5EF4-FFF2-40B4-BE49-F238E27FC236}">
                <a16:creationId xmlns:a16="http://schemas.microsoft.com/office/drawing/2014/main" id="{5341A3D2-D94F-3800-A065-702E01D41AA8}"/>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Stabilité et rapidité de convergence de l’observateur</a:t>
            </a:r>
            <a:endParaRPr lang="fr-FR" altLang="fr-FR" sz="3200" b="1" dirty="0">
              <a:latin typeface="Times" panose="02020603050405020304" pitchFamily="18" charset="0"/>
              <a:cs typeface="Times" panose="02020603050405020304" pitchFamily="18" charset="0"/>
            </a:endParaRPr>
          </a:p>
        </p:txBody>
      </p:sp>
      <p:sp>
        <p:nvSpPr>
          <p:cNvPr id="87046" name="Rectangle 7">
            <a:extLst>
              <a:ext uri="{FF2B5EF4-FFF2-40B4-BE49-F238E27FC236}">
                <a16:creationId xmlns:a16="http://schemas.microsoft.com/office/drawing/2014/main" id="{581E20A5-A804-0932-0F4B-D5B8EED3FA8B}"/>
              </a:ext>
            </a:extLst>
          </p:cNvPr>
          <p:cNvSpPr>
            <a:spLocks noChangeArrowheads="1"/>
          </p:cNvSpPr>
          <p:nvPr/>
        </p:nvSpPr>
        <p:spPr bwMode="auto">
          <a:xfrm>
            <a:off x="3143250" y="2327276"/>
            <a:ext cx="5505450" cy="887413"/>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47" name="Rectangle 8">
            <a:extLst>
              <a:ext uri="{FF2B5EF4-FFF2-40B4-BE49-F238E27FC236}">
                <a16:creationId xmlns:a16="http://schemas.microsoft.com/office/drawing/2014/main" id="{86FD0273-597E-5D53-F27F-6C085782D396}"/>
              </a:ext>
            </a:extLst>
          </p:cNvPr>
          <p:cNvSpPr>
            <a:spLocks noChangeArrowheads="1"/>
          </p:cNvSpPr>
          <p:nvPr/>
        </p:nvSpPr>
        <p:spPr bwMode="auto">
          <a:xfrm>
            <a:off x="3144838" y="3302001"/>
            <a:ext cx="4881562" cy="2397125"/>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48" name="Rectangle 9">
            <a:extLst>
              <a:ext uri="{FF2B5EF4-FFF2-40B4-BE49-F238E27FC236}">
                <a16:creationId xmlns:a16="http://schemas.microsoft.com/office/drawing/2014/main" id="{522B9FA4-CBA7-C6B2-1EAA-B57750BC9482}"/>
              </a:ext>
            </a:extLst>
          </p:cNvPr>
          <p:cNvSpPr>
            <a:spLocks noChangeArrowheads="1"/>
          </p:cNvSpPr>
          <p:nvPr/>
        </p:nvSpPr>
        <p:spPr bwMode="auto">
          <a:xfrm>
            <a:off x="5275263" y="5086350"/>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A</a:t>
            </a:r>
            <a:r>
              <a:rPr lang="fr-CH" altLang="fr-FR" sz="1800" baseline="-25000"/>
              <a:t>o</a:t>
            </a:r>
            <a:endParaRPr lang="fr-FR" altLang="fr-FR" sz="1800" baseline="-25000"/>
          </a:p>
        </p:txBody>
      </p:sp>
      <p:sp>
        <p:nvSpPr>
          <p:cNvPr id="87049" name="Rectangle 10">
            <a:extLst>
              <a:ext uri="{FF2B5EF4-FFF2-40B4-BE49-F238E27FC236}">
                <a16:creationId xmlns:a16="http://schemas.microsoft.com/office/drawing/2014/main" id="{DFF21AC4-8673-943B-98D3-BABEAD5DCE6A}"/>
              </a:ext>
            </a:extLst>
          </p:cNvPr>
          <p:cNvSpPr>
            <a:spLocks noChangeArrowheads="1"/>
          </p:cNvSpPr>
          <p:nvPr/>
        </p:nvSpPr>
        <p:spPr bwMode="auto">
          <a:xfrm>
            <a:off x="3497264" y="4295775"/>
            <a:ext cx="534987"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B</a:t>
            </a:r>
            <a:r>
              <a:rPr lang="fr-CH" altLang="fr-FR" sz="1800" baseline="-25000"/>
              <a:t>o</a:t>
            </a:r>
            <a:endParaRPr lang="fr-FR" altLang="fr-FR" sz="1800" baseline="-25000"/>
          </a:p>
        </p:txBody>
      </p:sp>
      <p:sp>
        <p:nvSpPr>
          <p:cNvPr id="87050" name="Rectangle 11">
            <a:extLst>
              <a:ext uri="{FF2B5EF4-FFF2-40B4-BE49-F238E27FC236}">
                <a16:creationId xmlns:a16="http://schemas.microsoft.com/office/drawing/2014/main" id="{32D0C593-04B8-6D19-4005-6981FC235ECB}"/>
              </a:ext>
            </a:extLst>
          </p:cNvPr>
          <p:cNvSpPr>
            <a:spLocks noChangeArrowheads="1"/>
          </p:cNvSpPr>
          <p:nvPr/>
        </p:nvSpPr>
        <p:spPr bwMode="auto">
          <a:xfrm>
            <a:off x="6427788" y="4295775"/>
            <a:ext cx="533400"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C</a:t>
            </a:r>
            <a:r>
              <a:rPr lang="fr-CH" altLang="fr-FR" sz="1800" baseline="-25000"/>
              <a:t>o</a:t>
            </a:r>
            <a:endParaRPr lang="fr-FR" altLang="fr-FR" sz="1800" baseline="-25000"/>
          </a:p>
        </p:txBody>
      </p:sp>
      <p:sp>
        <p:nvSpPr>
          <p:cNvPr id="87051" name="Oval 12">
            <a:extLst>
              <a:ext uri="{FF2B5EF4-FFF2-40B4-BE49-F238E27FC236}">
                <a16:creationId xmlns:a16="http://schemas.microsoft.com/office/drawing/2014/main" id="{1CCCD91B-4751-221D-5DED-52716FF8F769}"/>
              </a:ext>
            </a:extLst>
          </p:cNvPr>
          <p:cNvSpPr>
            <a:spLocks noChangeArrowheads="1"/>
          </p:cNvSpPr>
          <p:nvPr/>
        </p:nvSpPr>
        <p:spPr bwMode="auto">
          <a:xfrm>
            <a:off x="7966076" y="2482850"/>
            <a:ext cx="531813" cy="5334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7052" name="Object 13">
            <a:extLst>
              <a:ext uri="{FF2B5EF4-FFF2-40B4-BE49-F238E27FC236}">
                <a16:creationId xmlns:a16="http://schemas.microsoft.com/office/drawing/2014/main" id="{5961B11F-E306-59C4-85CD-595128877D0D}"/>
              </a:ext>
            </a:extLst>
          </p:cNvPr>
          <p:cNvGraphicFramePr>
            <a:graphicFrameLocks noChangeAspect="1"/>
          </p:cNvGraphicFramePr>
          <p:nvPr/>
        </p:nvGraphicFramePr>
        <p:xfrm>
          <a:off x="5254625" y="4314826"/>
          <a:ext cx="642938" cy="493713"/>
        </p:xfrm>
        <a:graphic>
          <a:graphicData uri="http://schemas.openxmlformats.org/presentationml/2006/ole">
            <mc:AlternateContent xmlns:mc="http://schemas.openxmlformats.org/markup-compatibility/2006">
              <mc:Choice xmlns:v="urn:schemas-microsoft-com:vml" Requires="v">
                <p:oleObj name="Equation" r:id="rId2" imgW="215619" imgH="266353" progId="Equation.3">
                  <p:embed/>
                </p:oleObj>
              </mc:Choice>
              <mc:Fallback>
                <p:oleObj name="Equation" r:id="rId2" imgW="215619" imgH="266353" progId="Equation.3">
                  <p:embed/>
                  <p:pic>
                    <p:nvPicPr>
                      <p:cNvPr id="87052" name="Object 13">
                        <a:extLst>
                          <a:ext uri="{FF2B5EF4-FFF2-40B4-BE49-F238E27FC236}">
                            <a16:creationId xmlns:a16="http://schemas.microsoft.com/office/drawing/2014/main" id="{5961B11F-E306-59C4-85CD-595128877D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4625" y="4314826"/>
                        <a:ext cx="642938" cy="4937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7053" name="Rectangle 14">
            <a:extLst>
              <a:ext uri="{FF2B5EF4-FFF2-40B4-BE49-F238E27FC236}">
                <a16:creationId xmlns:a16="http://schemas.microsoft.com/office/drawing/2014/main" id="{EDC13D74-D43D-E285-E534-3622741B9885}"/>
              </a:ext>
            </a:extLst>
          </p:cNvPr>
          <p:cNvSpPr>
            <a:spLocks noChangeArrowheads="1"/>
          </p:cNvSpPr>
          <p:nvPr/>
        </p:nvSpPr>
        <p:spPr bwMode="auto">
          <a:xfrm>
            <a:off x="5210175" y="2482850"/>
            <a:ext cx="534988" cy="533400"/>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F</a:t>
            </a:r>
            <a:endParaRPr lang="fr-FR" altLang="fr-FR" sz="1800"/>
          </a:p>
        </p:txBody>
      </p:sp>
      <p:cxnSp>
        <p:nvCxnSpPr>
          <p:cNvPr id="87054" name="AutoShape 15">
            <a:extLst>
              <a:ext uri="{FF2B5EF4-FFF2-40B4-BE49-F238E27FC236}">
                <a16:creationId xmlns:a16="http://schemas.microsoft.com/office/drawing/2014/main" id="{6DB5CCF8-1ECE-1827-73A1-92667CD1A220}"/>
              </a:ext>
            </a:extLst>
          </p:cNvPr>
          <p:cNvCxnSpPr>
            <a:cxnSpLocks noChangeShapeType="1"/>
            <a:stCxn id="87084" idx="4"/>
            <a:endCxn id="87051" idx="0"/>
          </p:cNvCxnSpPr>
          <p:nvPr/>
        </p:nvCxnSpPr>
        <p:spPr bwMode="auto">
          <a:xfrm rot="16200000" flipH="1">
            <a:off x="8061326" y="2312988"/>
            <a:ext cx="336550" cy="3175"/>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sp>
        <p:nvSpPr>
          <p:cNvPr id="87055" name="Oval 18">
            <a:extLst>
              <a:ext uri="{FF2B5EF4-FFF2-40B4-BE49-F238E27FC236}">
                <a16:creationId xmlns:a16="http://schemas.microsoft.com/office/drawing/2014/main" id="{ED155590-E822-1C34-BEEE-510E394C27FE}"/>
              </a:ext>
            </a:extLst>
          </p:cNvPr>
          <p:cNvSpPr>
            <a:spLocks noChangeArrowheads="1"/>
          </p:cNvSpPr>
          <p:nvPr/>
        </p:nvSpPr>
        <p:spPr bwMode="auto">
          <a:xfrm>
            <a:off x="4511676" y="4295775"/>
            <a:ext cx="531813" cy="5334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7056" name="AutoShape 19">
            <a:extLst>
              <a:ext uri="{FF2B5EF4-FFF2-40B4-BE49-F238E27FC236}">
                <a16:creationId xmlns:a16="http://schemas.microsoft.com/office/drawing/2014/main" id="{F9DFF7A6-3608-026C-FA61-A563EF38153C}"/>
              </a:ext>
            </a:extLst>
          </p:cNvPr>
          <p:cNvCxnSpPr>
            <a:cxnSpLocks noChangeShapeType="1"/>
            <a:stCxn id="87083" idx="6"/>
            <a:endCxn id="87049" idx="1"/>
          </p:cNvCxnSpPr>
          <p:nvPr/>
        </p:nvCxnSpPr>
        <p:spPr bwMode="auto">
          <a:xfrm>
            <a:off x="2965451" y="4554539"/>
            <a:ext cx="531813" cy="7937"/>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87057" name="AutoShape 23">
            <a:extLst>
              <a:ext uri="{FF2B5EF4-FFF2-40B4-BE49-F238E27FC236}">
                <a16:creationId xmlns:a16="http://schemas.microsoft.com/office/drawing/2014/main" id="{D52D3125-555C-10A0-4543-66DDD2A82104}"/>
              </a:ext>
            </a:extLst>
          </p:cNvPr>
          <p:cNvCxnSpPr>
            <a:cxnSpLocks noChangeShapeType="1"/>
            <a:stCxn id="87048" idx="1"/>
            <a:endCxn id="87055" idx="4"/>
          </p:cNvCxnSpPr>
          <p:nvPr/>
        </p:nvCxnSpPr>
        <p:spPr bwMode="auto">
          <a:xfrm rot="10800000">
            <a:off x="4778375" y="4829176"/>
            <a:ext cx="496888" cy="52387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7058" name="AutoShape 24">
            <a:extLst>
              <a:ext uri="{FF2B5EF4-FFF2-40B4-BE49-F238E27FC236}">
                <a16:creationId xmlns:a16="http://schemas.microsoft.com/office/drawing/2014/main" id="{C0592F65-00FD-A1D4-A8F8-8829AA3A968B}"/>
              </a:ext>
            </a:extLst>
          </p:cNvPr>
          <p:cNvCxnSpPr>
            <a:cxnSpLocks noChangeShapeType="1"/>
            <a:endCxn id="87048" idx="3"/>
          </p:cNvCxnSpPr>
          <p:nvPr/>
        </p:nvCxnSpPr>
        <p:spPr bwMode="auto">
          <a:xfrm flipH="1">
            <a:off x="5808663" y="4562476"/>
            <a:ext cx="88900" cy="790575"/>
          </a:xfrm>
          <a:prstGeom prst="bentConnector3">
            <a:avLst>
              <a:gd name="adj1" fmla="val -32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7059" name="AutoShape 25">
            <a:extLst>
              <a:ext uri="{FF2B5EF4-FFF2-40B4-BE49-F238E27FC236}">
                <a16:creationId xmlns:a16="http://schemas.microsoft.com/office/drawing/2014/main" id="{DF3967CA-6D88-5611-6FA2-535C63B53648}"/>
              </a:ext>
            </a:extLst>
          </p:cNvPr>
          <p:cNvCxnSpPr>
            <a:cxnSpLocks noChangeShapeType="1"/>
            <a:endCxn id="87082" idx="0"/>
          </p:cNvCxnSpPr>
          <p:nvPr/>
        </p:nvCxnSpPr>
        <p:spPr bwMode="auto">
          <a:xfrm>
            <a:off x="5897564" y="4562476"/>
            <a:ext cx="282575" cy="1133475"/>
          </a:xfrm>
          <a:prstGeom prst="bentConnector2">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sp>
        <p:nvSpPr>
          <p:cNvPr id="87060" name="Oval 26">
            <a:extLst>
              <a:ext uri="{FF2B5EF4-FFF2-40B4-BE49-F238E27FC236}">
                <a16:creationId xmlns:a16="http://schemas.microsoft.com/office/drawing/2014/main" id="{A81B8C21-72BA-278D-11E4-789B3BFAB3CE}"/>
              </a:ext>
            </a:extLst>
          </p:cNvPr>
          <p:cNvSpPr>
            <a:spLocks noChangeArrowheads="1"/>
          </p:cNvSpPr>
          <p:nvPr/>
        </p:nvSpPr>
        <p:spPr bwMode="auto">
          <a:xfrm>
            <a:off x="7254875" y="4295775"/>
            <a:ext cx="533400" cy="533400"/>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61" name="Rectangle 28">
            <a:extLst>
              <a:ext uri="{FF2B5EF4-FFF2-40B4-BE49-F238E27FC236}">
                <a16:creationId xmlns:a16="http://schemas.microsoft.com/office/drawing/2014/main" id="{EC5E1E8E-40F4-D00B-110B-C640825FECAF}"/>
              </a:ext>
            </a:extLst>
          </p:cNvPr>
          <p:cNvSpPr>
            <a:spLocks noChangeArrowheads="1"/>
          </p:cNvSpPr>
          <p:nvPr/>
        </p:nvSpPr>
        <p:spPr bwMode="auto">
          <a:xfrm>
            <a:off x="6427788" y="3570288"/>
            <a:ext cx="533400" cy="531812"/>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D</a:t>
            </a:r>
            <a:r>
              <a:rPr lang="fr-CH" altLang="fr-FR" sz="1800" baseline="-25000"/>
              <a:t>o</a:t>
            </a:r>
            <a:endParaRPr lang="fr-FR" altLang="fr-FR" sz="1800" baseline="-25000"/>
          </a:p>
        </p:txBody>
      </p:sp>
      <p:cxnSp>
        <p:nvCxnSpPr>
          <p:cNvPr id="87062" name="AutoShape 29">
            <a:extLst>
              <a:ext uri="{FF2B5EF4-FFF2-40B4-BE49-F238E27FC236}">
                <a16:creationId xmlns:a16="http://schemas.microsoft.com/office/drawing/2014/main" id="{6EFC80CA-328E-7A79-097C-91A0A0DC3A85}"/>
              </a:ext>
            </a:extLst>
          </p:cNvPr>
          <p:cNvCxnSpPr>
            <a:cxnSpLocks noChangeShapeType="1"/>
            <a:stCxn id="87061" idx="3"/>
            <a:endCxn id="87060" idx="0"/>
          </p:cNvCxnSpPr>
          <p:nvPr/>
        </p:nvCxnSpPr>
        <p:spPr bwMode="auto">
          <a:xfrm>
            <a:off x="6961189" y="3835401"/>
            <a:ext cx="560387" cy="460375"/>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7063" name="AutoShape 30">
            <a:extLst>
              <a:ext uri="{FF2B5EF4-FFF2-40B4-BE49-F238E27FC236}">
                <a16:creationId xmlns:a16="http://schemas.microsoft.com/office/drawing/2014/main" id="{036BBE7E-E338-EA79-E242-DA2A877C2170}"/>
              </a:ext>
            </a:extLst>
          </p:cNvPr>
          <p:cNvCxnSpPr>
            <a:cxnSpLocks noChangeShapeType="1"/>
            <a:stCxn id="87049" idx="1"/>
            <a:endCxn id="87061" idx="1"/>
          </p:cNvCxnSpPr>
          <p:nvPr/>
        </p:nvCxnSpPr>
        <p:spPr bwMode="auto">
          <a:xfrm rot="10800000" flipH="1">
            <a:off x="3497264" y="3835401"/>
            <a:ext cx="2930525" cy="727075"/>
          </a:xfrm>
          <a:prstGeom prst="bentConnector3">
            <a:avLst>
              <a:gd name="adj1" fmla="val -962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7064" name="AutoShape 31">
            <a:extLst>
              <a:ext uri="{FF2B5EF4-FFF2-40B4-BE49-F238E27FC236}">
                <a16:creationId xmlns:a16="http://schemas.microsoft.com/office/drawing/2014/main" id="{FD4976D1-B516-01C9-D67A-45FB7649C989}"/>
              </a:ext>
            </a:extLst>
          </p:cNvPr>
          <p:cNvCxnSpPr>
            <a:cxnSpLocks noChangeShapeType="1"/>
            <a:stCxn id="87049" idx="3"/>
            <a:endCxn id="87055" idx="2"/>
          </p:cNvCxnSpPr>
          <p:nvPr/>
        </p:nvCxnSpPr>
        <p:spPr bwMode="auto">
          <a:xfrm>
            <a:off x="4032251" y="4562475"/>
            <a:ext cx="47942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7065" name="Object 32">
            <a:extLst>
              <a:ext uri="{FF2B5EF4-FFF2-40B4-BE49-F238E27FC236}">
                <a16:creationId xmlns:a16="http://schemas.microsoft.com/office/drawing/2014/main" id="{824F9F5F-DC26-5075-582D-9C111C475228}"/>
              </a:ext>
            </a:extLst>
          </p:cNvPr>
          <p:cNvGraphicFramePr>
            <a:graphicFrameLocks noChangeAspect="1"/>
          </p:cNvGraphicFramePr>
          <p:nvPr/>
        </p:nvGraphicFramePr>
        <p:xfrm>
          <a:off x="5884863" y="4014788"/>
          <a:ext cx="563562" cy="563562"/>
        </p:xfrm>
        <a:graphic>
          <a:graphicData uri="http://schemas.openxmlformats.org/presentationml/2006/ole">
            <mc:AlternateContent xmlns:mc="http://schemas.openxmlformats.org/markup-compatibility/2006">
              <mc:Choice xmlns:v="urn:schemas-microsoft-com:vml" Requires="v">
                <p:oleObj name="Equation" r:id="rId4" imgW="228600" imgH="228600" progId="Equation.3">
                  <p:embed/>
                </p:oleObj>
              </mc:Choice>
              <mc:Fallback>
                <p:oleObj name="Equation" r:id="rId4" imgW="228600" imgH="228600" progId="Equation.3">
                  <p:embed/>
                  <p:pic>
                    <p:nvPicPr>
                      <p:cNvPr id="87065" name="Object 32">
                        <a:extLst>
                          <a:ext uri="{FF2B5EF4-FFF2-40B4-BE49-F238E27FC236}">
                            <a16:creationId xmlns:a16="http://schemas.microsoft.com/office/drawing/2014/main" id="{824F9F5F-DC26-5075-582D-9C111C47522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84863" y="4014788"/>
                        <a:ext cx="563562" cy="563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7066" name="Object 33">
            <a:extLst>
              <a:ext uri="{FF2B5EF4-FFF2-40B4-BE49-F238E27FC236}">
                <a16:creationId xmlns:a16="http://schemas.microsoft.com/office/drawing/2014/main" id="{87517E1B-D2AF-43A9-3B86-E4B83FEF22F6}"/>
              </a:ext>
            </a:extLst>
          </p:cNvPr>
          <p:cNvGraphicFramePr>
            <a:graphicFrameLocks noChangeAspect="1"/>
          </p:cNvGraphicFramePr>
          <p:nvPr/>
        </p:nvGraphicFramePr>
        <p:xfrm>
          <a:off x="8586789" y="4279901"/>
          <a:ext cx="593725" cy="563563"/>
        </p:xfrm>
        <a:graphic>
          <a:graphicData uri="http://schemas.openxmlformats.org/presentationml/2006/ole">
            <mc:AlternateContent xmlns:mc="http://schemas.openxmlformats.org/markup-compatibility/2006">
              <mc:Choice xmlns:v="urn:schemas-microsoft-com:vml" Requires="v">
                <p:oleObj name="Equation" r:id="rId6" imgW="241300" imgH="228600" progId="Equation.3">
                  <p:embed/>
                </p:oleObj>
              </mc:Choice>
              <mc:Fallback>
                <p:oleObj name="Equation" r:id="rId6" imgW="241300" imgH="228600" progId="Equation.3">
                  <p:embed/>
                  <p:pic>
                    <p:nvPicPr>
                      <p:cNvPr id="87066" name="Object 33">
                        <a:extLst>
                          <a:ext uri="{FF2B5EF4-FFF2-40B4-BE49-F238E27FC236}">
                            <a16:creationId xmlns:a16="http://schemas.microsoft.com/office/drawing/2014/main" id="{87517E1B-D2AF-43A9-3B86-E4B83FEF22F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86789" y="4279901"/>
                        <a:ext cx="593725" cy="563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7067" name="AutoShape 34">
            <a:extLst>
              <a:ext uri="{FF2B5EF4-FFF2-40B4-BE49-F238E27FC236}">
                <a16:creationId xmlns:a16="http://schemas.microsoft.com/office/drawing/2014/main" id="{2D02EF76-C085-712C-73A5-07E0BB4D9625}"/>
              </a:ext>
            </a:extLst>
          </p:cNvPr>
          <p:cNvCxnSpPr>
            <a:cxnSpLocks noChangeShapeType="1"/>
            <a:stCxn id="87060" idx="6"/>
          </p:cNvCxnSpPr>
          <p:nvPr/>
        </p:nvCxnSpPr>
        <p:spPr bwMode="auto">
          <a:xfrm>
            <a:off x="7788276" y="4562475"/>
            <a:ext cx="798513"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7068" name="Text Box 35">
            <a:extLst>
              <a:ext uri="{FF2B5EF4-FFF2-40B4-BE49-F238E27FC236}">
                <a16:creationId xmlns:a16="http://schemas.microsoft.com/office/drawing/2014/main" id="{EC55AE51-7120-148E-5F94-0A674BFC57C1}"/>
              </a:ext>
            </a:extLst>
          </p:cNvPr>
          <p:cNvSpPr txBox="1">
            <a:spLocks noChangeArrowheads="1"/>
          </p:cNvSpPr>
          <p:nvPr/>
        </p:nvSpPr>
        <p:spPr bwMode="auto">
          <a:xfrm>
            <a:off x="8205788" y="214788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69" name="Text Box 36">
            <a:extLst>
              <a:ext uri="{FF2B5EF4-FFF2-40B4-BE49-F238E27FC236}">
                <a16:creationId xmlns:a16="http://schemas.microsoft.com/office/drawing/2014/main" id="{B606F5EC-6CC9-1FFF-AF9E-8B219BD5AFF7}"/>
              </a:ext>
            </a:extLst>
          </p:cNvPr>
          <p:cNvSpPr txBox="1">
            <a:spLocks noChangeArrowheads="1"/>
          </p:cNvSpPr>
          <p:nvPr/>
        </p:nvSpPr>
        <p:spPr bwMode="auto">
          <a:xfrm>
            <a:off x="8229600" y="2916238"/>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0" name="Text Box 37">
            <a:extLst>
              <a:ext uri="{FF2B5EF4-FFF2-40B4-BE49-F238E27FC236}">
                <a16:creationId xmlns:a16="http://schemas.microsoft.com/office/drawing/2014/main" id="{CCF96E2D-3E3C-7493-4E0E-538FBD50EE22}"/>
              </a:ext>
            </a:extLst>
          </p:cNvPr>
          <p:cNvSpPr txBox="1">
            <a:spLocks noChangeArrowheads="1"/>
          </p:cNvSpPr>
          <p:nvPr/>
        </p:nvSpPr>
        <p:spPr bwMode="auto">
          <a:xfrm>
            <a:off x="4210050" y="418306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1" name="Text Box 38">
            <a:extLst>
              <a:ext uri="{FF2B5EF4-FFF2-40B4-BE49-F238E27FC236}">
                <a16:creationId xmlns:a16="http://schemas.microsoft.com/office/drawing/2014/main" id="{1AA46416-DA06-E3BA-1F89-80C553B9B138}"/>
              </a:ext>
            </a:extLst>
          </p:cNvPr>
          <p:cNvSpPr txBox="1">
            <a:spLocks noChangeArrowheads="1"/>
          </p:cNvSpPr>
          <p:nvPr/>
        </p:nvSpPr>
        <p:spPr bwMode="auto">
          <a:xfrm>
            <a:off x="4741863" y="47148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2" name="Text Box 39">
            <a:extLst>
              <a:ext uri="{FF2B5EF4-FFF2-40B4-BE49-F238E27FC236}">
                <a16:creationId xmlns:a16="http://schemas.microsoft.com/office/drawing/2014/main" id="{6A69E058-1A0E-8077-FB7B-F4B48AAC6C4F}"/>
              </a:ext>
            </a:extLst>
          </p:cNvPr>
          <p:cNvSpPr txBox="1">
            <a:spLocks noChangeArrowheads="1"/>
          </p:cNvSpPr>
          <p:nvPr/>
        </p:nvSpPr>
        <p:spPr bwMode="auto">
          <a:xfrm>
            <a:off x="4778375" y="3924300"/>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3" name="Text Box 40">
            <a:extLst>
              <a:ext uri="{FF2B5EF4-FFF2-40B4-BE49-F238E27FC236}">
                <a16:creationId xmlns:a16="http://schemas.microsoft.com/office/drawing/2014/main" id="{6CAED615-C651-7772-8806-BD5B29717D58}"/>
              </a:ext>
            </a:extLst>
          </p:cNvPr>
          <p:cNvSpPr txBox="1">
            <a:spLocks noChangeArrowheads="1"/>
          </p:cNvSpPr>
          <p:nvPr/>
        </p:nvSpPr>
        <p:spPr bwMode="auto">
          <a:xfrm>
            <a:off x="6986588" y="418306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4" name="Text Box 41">
            <a:extLst>
              <a:ext uri="{FF2B5EF4-FFF2-40B4-BE49-F238E27FC236}">
                <a16:creationId xmlns:a16="http://schemas.microsoft.com/office/drawing/2014/main" id="{91002E6A-0CB0-E307-89A2-D5F1CB2FA343}"/>
              </a:ext>
            </a:extLst>
          </p:cNvPr>
          <p:cNvSpPr txBox="1">
            <a:spLocks noChangeArrowheads="1"/>
          </p:cNvSpPr>
          <p:nvPr/>
        </p:nvSpPr>
        <p:spPr bwMode="auto">
          <a:xfrm>
            <a:off x="7485063" y="40036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7075" name="Text Box 42">
            <a:extLst>
              <a:ext uri="{FF2B5EF4-FFF2-40B4-BE49-F238E27FC236}">
                <a16:creationId xmlns:a16="http://schemas.microsoft.com/office/drawing/2014/main" id="{0F56B43C-934F-ADD9-C199-54E69FDBE2B4}"/>
              </a:ext>
            </a:extLst>
          </p:cNvPr>
          <p:cNvSpPr txBox="1">
            <a:spLocks noChangeArrowheads="1"/>
          </p:cNvSpPr>
          <p:nvPr/>
        </p:nvSpPr>
        <p:spPr bwMode="auto">
          <a:xfrm>
            <a:off x="3143251" y="2327275"/>
            <a:ext cx="19526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Observateur</a:t>
            </a:r>
            <a:br>
              <a:rPr lang="fr-CH" altLang="fr-FR" sz="1800"/>
            </a:br>
            <a:r>
              <a:rPr lang="fr-CH" altLang="fr-FR" sz="1800"/>
              <a:t>Beobachter</a:t>
            </a:r>
            <a:endParaRPr lang="fr-FR" altLang="fr-FR" sz="1800"/>
          </a:p>
        </p:txBody>
      </p:sp>
      <p:sp>
        <p:nvSpPr>
          <p:cNvPr id="87076" name="Text Box 43">
            <a:extLst>
              <a:ext uri="{FF2B5EF4-FFF2-40B4-BE49-F238E27FC236}">
                <a16:creationId xmlns:a16="http://schemas.microsoft.com/office/drawing/2014/main" id="{7AED075E-D77C-EA00-73A2-217893F9BD20}"/>
              </a:ext>
            </a:extLst>
          </p:cNvPr>
          <p:cNvSpPr txBox="1">
            <a:spLocks noChangeArrowheads="1"/>
          </p:cNvSpPr>
          <p:nvPr/>
        </p:nvSpPr>
        <p:spPr bwMode="auto">
          <a:xfrm>
            <a:off x="6338888" y="4902200"/>
            <a:ext cx="19542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Modèle</a:t>
            </a:r>
            <a:br>
              <a:rPr lang="fr-CH" altLang="fr-FR" sz="1800"/>
            </a:br>
            <a:r>
              <a:rPr lang="fr-CH" altLang="fr-FR" sz="1800"/>
              <a:t>Model</a:t>
            </a:r>
            <a:endParaRPr lang="fr-FR" altLang="fr-FR" sz="1800"/>
          </a:p>
        </p:txBody>
      </p:sp>
      <p:sp>
        <p:nvSpPr>
          <p:cNvPr id="87077" name="Oval 44">
            <a:extLst>
              <a:ext uri="{FF2B5EF4-FFF2-40B4-BE49-F238E27FC236}">
                <a16:creationId xmlns:a16="http://schemas.microsoft.com/office/drawing/2014/main" id="{FAFEBAB6-F87B-E1D6-A4C5-9BCC45157B7D}"/>
              </a:ext>
            </a:extLst>
          </p:cNvPr>
          <p:cNvSpPr>
            <a:spLocks noChangeArrowheads="1"/>
          </p:cNvSpPr>
          <p:nvPr/>
        </p:nvSpPr>
        <p:spPr bwMode="auto">
          <a:xfrm>
            <a:off x="3178175" y="4516438"/>
            <a:ext cx="88900" cy="88900"/>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78" name="Oval 45">
            <a:extLst>
              <a:ext uri="{FF2B5EF4-FFF2-40B4-BE49-F238E27FC236}">
                <a16:creationId xmlns:a16="http://schemas.microsoft.com/office/drawing/2014/main" id="{C15CC589-7FD7-D0CD-EA58-8B3996EDB1A8}"/>
              </a:ext>
            </a:extLst>
          </p:cNvPr>
          <p:cNvSpPr>
            <a:spLocks noChangeArrowheads="1"/>
          </p:cNvSpPr>
          <p:nvPr/>
        </p:nvSpPr>
        <p:spPr bwMode="auto">
          <a:xfrm>
            <a:off x="8193088" y="4524375"/>
            <a:ext cx="87312" cy="88900"/>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79" name="Oval 46">
            <a:extLst>
              <a:ext uri="{FF2B5EF4-FFF2-40B4-BE49-F238E27FC236}">
                <a16:creationId xmlns:a16="http://schemas.microsoft.com/office/drawing/2014/main" id="{B3B73277-9638-E8C4-652E-D29B25A8D7B9}"/>
              </a:ext>
            </a:extLst>
          </p:cNvPr>
          <p:cNvSpPr>
            <a:spLocks noChangeArrowheads="1"/>
          </p:cNvSpPr>
          <p:nvPr/>
        </p:nvSpPr>
        <p:spPr bwMode="auto">
          <a:xfrm>
            <a:off x="6127750" y="5310188"/>
            <a:ext cx="88900" cy="87312"/>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80" name="Oval 47">
            <a:extLst>
              <a:ext uri="{FF2B5EF4-FFF2-40B4-BE49-F238E27FC236}">
                <a16:creationId xmlns:a16="http://schemas.microsoft.com/office/drawing/2014/main" id="{56DA71FD-A08F-1095-5ADE-03CF29138076}"/>
              </a:ext>
            </a:extLst>
          </p:cNvPr>
          <p:cNvSpPr>
            <a:spLocks noChangeArrowheads="1"/>
          </p:cNvSpPr>
          <p:nvPr/>
        </p:nvSpPr>
        <p:spPr bwMode="auto">
          <a:xfrm>
            <a:off x="6140451" y="4524375"/>
            <a:ext cx="87313" cy="88900"/>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81" name="Text Box 49">
            <a:extLst>
              <a:ext uri="{FF2B5EF4-FFF2-40B4-BE49-F238E27FC236}">
                <a16:creationId xmlns:a16="http://schemas.microsoft.com/office/drawing/2014/main" id="{2617FB8B-6312-BD61-E4BB-C3FCB0D4C1F7}"/>
              </a:ext>
            </a:extLst>
          </p:cNvPr>
          <p:cNvSpPr txBox="1">
            <a:spLocks noChangeArrowheads="1"/>
          </p:cNvSpPr>
          <p:nvPr/>
        </p:nvSpPr>
        <p:spPr bwMode="auto">
          <a:xfrm>
            <a:off x="8293101" y="3125788"/>
            <a:ext cx="133032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Boucle</a:t>
            </a:r>
          </a:p>
          <a:p>
            <a:pPr eaLnBrk="1" hangingPunct="1">
              <a:spcBef>
                <a:spcPct val="50000"/>
              </a:spcBef>
              <a:buClrTx/>
              <a:buFontTx/>
              <a:buNone/>
            </a:pPr>
            <a:r>
              <a:rPr lang="fr-CH" altLang="fr-FR" sz="1800"/>
              <a:t>Schlaufe</a:t>
            </a:r>
            <a:endParaRPr lang="fr-FR" altLang="fr-FR" sz="1800"/>
          </a:p>
        </p:txBody>
      </p:sp>
      <p:sp>
        <p:nvSpPr>
          <p:cNvPr id="87082" name="Oval 50">
            <a:extLst>
              <a:ext uri="{FF2B5EF4-FFF2-40B4-BE49-F238E27FC236}">
                <a16:creationId xmlns:a16="http://schemas.microsoft.com/office/drawing/2014/main" id="{C810CBB9-43DE-20B8-EE90-71A60CE586E5}"/>
              </a:ext>
            </a:extLst>
          </p:cNvPr>
          <p:cNvSpPr>
            <a:spLocks noChangeArrowheads="1"/>
          </p:cNvSpPr>
          <p:nvPr/>
        </p:nvSpPr>
        <p:spPr bwMode="auto">
          <a:xfrm>
            <a:off x="6092826" y="5695951"/>
            <a:ext cx="176213" cy="85725"/>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83" name="Oval 51">
            <a:extLst>
              <a:ext uri="{FF2B5EF4-FFF2-40B4-BE49-F238E27FC236}">
                <a16:creationId xmlns:a16="http://schemas.microsoft.com/office/drawing/2014/main" id="{D9CBD0AD-1E40-3E68-44D9-B2E5EF7D70D7}"/>
              </a:ext>
            </a:extLst>
          </p:cNvPr>
          <p:cNvSpPr>
            <a:spLocks noChangeArrowheads="1"/>
          </p:cNvSpPr>
          <p:nvPr/>
        </p:nvSpPr>
        <p:spPr bwMode="auto">
          <a:xfrm>
            <a:off x="2789238" y="4511676"/>
            <a:ext cx="176212" cy="85725"/>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7084" name="Oval 52">
            <a:extLst>
              <a:ext uri="{FF2B5EF4-FFF2-40B4-BE49-F238E27FC236}">
                <a16:creationId xmlns:a16="http://schemas.microsoft.com/office/drawing/2014/main" id="{C69DB324-BA77-A308-33F7-E03837890F72}"/>
              </a:ext>
            </a:extLst>
          </p:cNvPr>
          <p:cNvSpPr>
            <a:spLocks noChangeArrowheads="1"/>
          </p:cNvSpPr>
          <p:nvPr/>
        </p:nvSpPr>
        <p:spPr bwMode="auto">
          <a:xfrm>
            <a:off x="8140701" y="2060576"/>
            <a:ext cx="174625" cy="85725"/>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7085" name="Object 53">
            <a:extLst>
              <a:ext uri="{FF2B5EF4-FFF2-40B4-BE49-F238E27FC236}">
                <a16:creationId xmlns:a16="http://schemas.microsoft.com/office/drawing/2014/main" id="{1C6F5C0D-F83C-8D19-D110-8AC069F69895}"/>
              </a:ext>
            </a:extLst>
          </p:cNvPr>
          <p:cNvGraphicFramePr>
            <a:graphicFrameLocks noChangeAspect="1"/>
          </p:cNvGraphicFramePr>
          <p:nvPr/>
        </p:nvGraphicFramePr>
        <p:xfrm>
          <a:off x="7316789" y="2327276"/>
          <a:ext cx="719137" cy="531813"/>
        </p:xfrm>
        <a:graphic>
          <a:graphicData uri="http://schemas.openxmlformats.org/presentationml/2006/ole">
            <mc:AlternateContent xmlns:mc="http://schemas.openxmlformats.org/markup-compatibility/2006">
              <mc:Choice xmlns:v="urn:schemas-microsoft-com:vml" Requires="v">
                <p:oleObj name="Equation" r:id="rId8" imgW="291847" imgH="215713" progId="Equation.3">
                  <p:embed/>
                </p:oleObj>
              </mc:Choice>
              <mc:Fallback>
                <p:oleObj name="Equation" r:id="rId8" imgW="291847" imgH="215713" progId="Equation.3">
                  <p:embed/>
                  <p:pic>
                    <p:nvPicPr>
                      <p:cNvPr id="87085" name="Object 53">
                        <a:extLst>
                          <a:ext uri="{FF2B5EF4-FFF2-40B4-BE49-F238E27FC236}">
                            <a16:creationId xmlns:a16="http://schemas.microsoft.com/office/drawing/2014/main" id="{1C6F5C0D-F83C-8D19-D110-8AC069F6989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16789" y="2327276"/>
                        <a:ext cx="719137" cy="531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7086" name="AutoShape 16">
            <a:extLst>
              <a:ext uri="{FF2B5EF4-FFF2-40B4-BE49-F238E27FC236}">
                <a16:creationId xmlns:a16="http://schemas.microsoft.com/office/drawing/2014/main" id="{86180F38-1689-E5AE-E63A-6B9BC2261FB5}"/>
              </a:ext>
            </a:extLst>
          </p:cNvPr>
          <p:cNvCxnSpPr>
            <a:cxnSpLocks noChangeShapeType="1"/>
            <a:stCxn id="87051" idx="2"/>
            <a:endCxn id="87053" idx="3"/>
          </p:cNvCxnSpPr>
          <p:nvPr/>
        </p:nvCxnSpPr>
        <p:spPr bwMode="auto">
          <a:xfrm rot="10800000">
            <a:off x="5745163" y="2749550"/>
            <a:ext cx="2220912" cy="0"/>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087" name="AutoShape 17">
            <a:extLst>
              <a:ext uri="{FF2B5EF4-FFF2-40B4-BE49-F238E27FC236}">
                <a16:creationId xmlns:a16="http://schemas.microsoft.com/office/drawing/2014/main" id="{26D10E5F-5960-65D6-8C3E-B9AF29D32A50}"/>
              </a:ext>
            </a:extLst>
          </p:cNvPr>
          <p:cNvCxnSpPr>
            <a:cxnSpLocks noChangeShapeType="1"/>
            <a:stCxn id="87053" idx="1"/>
            <a:endCxn id="87055" idx="0"/>
          </p:cNvCxnSpPr>
          <p:nvPr/>
        </p:nvCxnSpPr>
        <p:spPr bwMode="auto">
          <a:xfrm rot="10800000" flipV="1">
            <a:off x="4778375" y="2749551"/>
            <a:ext cx="431800" cy="1546225"/>
          </a:xfrm>
          <a:prstGeom prst="bentConnector2">
            <a:avLst/>
          </a:prstGeom>
          <a:noFill/>
          <a:ln w="28575">
            <a:solidFill>
              <a:srgbClr val="FF0000"/>
            </a:solidFill>
            <a:miter lim="800000"/>
            <a:headEnd/>
            <a:tailEnd type="triangle" w="med" len="med"/>
          </a:ln>
          <a:extLst>
            <a:ext uri="{909E8E84-426E-40DD-AFC4-6F175D3DCCD1}">
              <a14:hiddenFill xmlns:a14="http://schemas.microsoft.com/office/drawing/2010/main">
                <a:noFill/>
              </a14:hiddenFill>
            </a:ext>
          </a:extLst>
        </p:spPr>
      </p:cxnSp>
      <p:cxnSp>
        <p:nvCxnSpPr>
          <p:cNvPr id="87088" name="AutoShape 20">
            <a:extLst>
              <a:ext uri="{FF2B5EF4-FFF2-40B4-BE49-F238E27FC236}">
                <a16:creationId xmlns:a16="http://schemas.microsoft.com/office/drawing/2014/main" id="{A6351D24-7FCF-D9AF-3F33-C4C8B5A11BBC}"/>
              </a:ext>
            </a:extLst>
          </p:cNvPr>
          <p:cNvCxnSpPr>
            <a:cxnSpLocks noChangeShapeType="1"/>
            <a:stCxn id="87055" idx="6"/>
          </p:cNvCxnSpPr>
          <p:nvPr/>
        </p:nvCxnSpPr>
        <p:spPr bwMode="auto">
          <a:xfrm>
            <a:off x="5043489" y="4562475"/>
            <a:ext cx="211137" cy="0"/>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089" name="AutoShape 21">
            <a:extLst>
              <a:ext uri="{FF2B5EF4-FFF2-40B4-BE49-F238E27FC236}">
                <a16:creationId xmlns:a16="http://schemas.microsoft.com/office/drawing/2014/main" id="{1EFCDAC6-412C-8E9C-A3E1-2784B0A05374}"/>
              </a:ext>
            </a:extLst>
          </p:cNvPr>
          <p:cNvCxnSpPr>
            <a:cxnSpLocks noChangeShapeType="1"/>
            <a:endCxn id="87050" idx="1"/>
          </p:cNvCxnSpPr>
          <p:nvPr/>
        </p:nvCxnSpPr>
        <p:spPr bwMode="auto">
          <a:xfrm>
            <a:off x="5897564" y="4562475"/>
            <a:ext cx="530225" cy="0"/>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090" name="AutoShape 22">
            <a:extLst>
              <a:ext uri="{FF2B5EF4-FFF2-40B4-BE49-F238E27FC236}">
                <a16:creationId xmlns:a16="http://schemas.microsoft.com/office/drawing/2014/main" id="{04E7C5DE-B68C-135C-7673-0B748B6CC139}"/>
              </a:ext>
            </a:extLst>
          </p:cNvPr>
          <p:cNvCxnSpPr>
            <a:cxnSpLocks noChangeShapeType="1"/>
            <a:stCxn id="87060" idx="6"/>
            <a:endCxn id="87051" idx="4"/>
          </p:cNvCxnSpPr>
          <p:nvPr/>
        </p:nvCxnSpPr>
        <p:spPr bwMode="auto">
          <a:xfrm flipV="1">
            <a:off x="7788276" y="3016251"/>
            <a:ext cx="442913" cy="1546225"/>
          </a:xfrm>
          <a:prstGeom prst="bentConnector2">
            <a:avLst/>
          </a:prstGeom>
          <a:noFill/>
          <a:ln w="28575">
            <a:solidFill>
              <a:srgbClr val="FF0000"/>
            </a:solidFill>
            <a:miter lim="800000"/>
            <a:headEnd/>
            <a:tailEnd type="triangle" w="med" len="med"/>
          </a:ln>
          <a:extLst>
            <a:ext uri="{909E8E84-426E-40DD-AFC4-6F175D3DCCD1}">
              <a14:hiddenFill xmlns:a14="http://schemas.microsoft.com/office/drawing/2010/main">
                <a:noFill/>
              </a14:hiddenFill>
            </a:ext>
          </a:extLst>
        </p:spPr>
      </p:cxnSp>
      <p:cxnSp>
        <p:nvCxnSpPr>
          <p:cNvPr id="87091" name="AutoShape 27">
            <a:extLst>
              <a:ext uri="{FF2B5EF4-FFF2-40B4-BE49-F238E27FC236}">
                <a16:creationId xmlns:a16="http://schemas.microsoft.com/office/drawing/2014/main" id="{E96BFA46-6FA7-B2E0-9379-68E05742D03A}"/>
              </a:ext>
            </a:extLst>
          </p:cNvPr>
          <p:cNvCxnSpPr>
            <a:cxnSpLocks noChangeShapeType="1"/>
            <a:stCxn id="87050" idx="3"/>
            <a:endCxn id="87060" idx="2"/>
          </p:cNvCxnSpPr>
          <p:nvPr/>
        </p:nvCxnSpPr>
        <p:spPr bwMode="auto">
          <a:xfrm>
            <a:off x="6961189" y="4562475"/>
            <a:ext cx="293687" cy="0"/>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341048" name="Arc 56">
            <a:extLst>
              <a:ext uri="{FF2B5EF4-FFF2-40B4-BE49-F238E27FC236}">
                <a16:creationId xmlns:a16="http://schemas.microsoft.com/office/drawing/2014/main" id="{D552051E-A1DF-F211-DE37-8B3CCF1EE7C3}"/>
              </a:ext>
            </a:extLst>
          </p:cNvPr>
          <p:cNvSpPr>
            <a:spLocks/>
          </p:cNvSpPr>
          <p:nvPr/>
        </p:nvSpPr>
        <p:spPr bwMode="auto">
          <a:xfrm>
            <a:off x="5768975" y="2828925"/>
            <a:ext cx="1612900" cy="1612900"/>
          </a:xfrm>
          <a:custGeom>
            <a:avLst/>
            <a:gdLst>
              <a:gd name="T0" fmla="*/ 2147483646 w 43200"/>
              <a:gd name="T1" fmla="*/ 0 h 43200"/>
              <a:gd name="T2" fmla="*/ 2147483646 w 43200"/>
              <a:gd name="T3" fmla="*/ 2147483646 h 43200"/>
              <a:gd name="T4" fmla="*/ 2147483646 w 43200"/>
              <a:gd name="T5" fmla="*/ 2147483646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3201"/>
                  <a:pt x="4868" y="5564"/>
                  <a:pt x="12481" y="2018"/>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1" y="13201"/>
                  <a:pt x="4868" y="5564"/>
                  <a:pt x="12481" y="2018"/>
                </a:cubicBezTo>
                <a:lnTo>
                  <a:pt x="21600" y="21600"/>
                </a:lnTo>
                <a:lnTo>
                  <a:pt x="21599" y="0"/>
                </a:lnTo>
                <a:close/>
              </a:path>
            </a:pathLst>
          </a:custGeom>
          <a:noFill/>
          <a:ln w="76200">
            <a:solidFill>
              <a:srgbClr val="FF0000"/>
            </a:solidFill>
            <a:round/>
            <a:headEnd type="triangle" w="med" len="med"/>
            <a:tailEnd/>
          </a:ln>
          <a:extLst>
            <a:ext uri="{909E8E84-426E-40DD-AFC4-6F175D3DCCD1}">
              <a14:hiddenFill xmlns:a14="http://schemas.microsoft.com/office/drawing/2010/main">
                <a:solidFill>
                  <a:srgbClr val="FFFFFF"/>
                </a:solidFill>
              </a14:hiddenFill>
            </a:ext>
          </a:extLst>
        </p:spPr>
        <p:txBody>
          <a:bodyPr wrap="none" anchor="ctr"/>
          <a:lstStyle/>
          <a:p>
            <a:endParaRPr lang="fr-CH"/>
          </a:p>
        </p:txBody>
      </p:sp>
      <p:pic>
        <p:nvPicPr>
          <p:cNvPr id="2" name="Picture 1" descr="HES-SO Valais-Wallis - BioArk">
            <a:extLst>
              <a:ext uri="{FF2B5EF4-FFF2-40B4-BE49-F238E27FC236}">
                <a16:creationId xmlns:a16="http://schemas.microsoft.com/office/drawing/2014/main" id="{8437A564-CDC4-7C76-9249-4DD6301827D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ED340E51-FA1D-AFAE-B65C-E07C85977F04}"/>
                  </a:ext>
                </a:extLst>
              </p:cNvPr>
              <p:cNvSpPr txBox="1"/>
              <p:nvPr/>
            </p:nvSpPr>
            <p:spPr>
              <a:xfrm>
                <a:off x="9505272" y="3443116"/>
                <a:ext cx="2015214" cy="404663"/>
              </a:xfrm>
              <a:prstGeom prst="rect">
                <a:avLst/>
              </a:prstGeom>
              <a:noFill/>
            </p:spPr>
            <p:txBody>
              <a:bodyPr wrap="square">
                <a:spAutoFit/>
              </a:bodyPr>
              <a:lstStyle/>
              <a:p>
                <a:r>
                  <a:rPr lang="fr-CH" b="1" dirty="0">
                    <a:solidFill>
                      <a:srgbClr val="FF0000"/>
                    </a:solidFill>
                  </a:rPr>
                  <a:t>Objectif</a:t>
                </a:r>
                <a:r>
                  <a:rPr lang="fr-CH" sz="1800" b="1" dirty="0">
                    <a:solidFill>
                      <a:srgbClr val="FF0000"/>
                    </a:solidFill>
                  </a:rPr>
                  <a:t> : </a:t>
                </a:r>
                <a14:m>
                  <m:oMath xmlns:m="http://schemas.openxmlformats.org/officeDocument/2006/math">
                    <m:acc>
                      <m:accPr>
                        <m:chr m:val="⃗"/>
                        <m:ctrlPr>
                          <a:rPr lang="fr-CH" sz="1800" b="1" i="1" smtClean="0">
                            <a:solidFill>
                              <a:srgbClr val="FF0000"/>
                            </a:solidFill>
                            <a:latin typeface="Cambria Math" panose="02040503050406030204" pitchFamily="18" charset="0"/>
                          </a:rPr>
                        </m:ctrlPr>
                      </m:accPr>
                      <m:e>
                        <m:r>
                          <a:rPr lang="fr-CH" sz="1800" b="1" i="1" smtClean="0">
                            <a:solidFill>
                              <a:srgbClr val="FF0000"/>
                            </a:solidFill>
                            <a:latin typeface="Cambria Math" panose="02040503050406030204" pitchFamily="18" charset="0"/>
                          </a:rPr>
                          <m:t> </m:t>
                        </m:r>
                        <m:r>
                          <a:rPr lang="fr-CH" sz="1800" b="1" i="1">
                            <a:solidFill>
                              <a:srgbClr val="FF0000"/>
                            </a:solidFill>
                            <a:latin typeface="Cambria Math" panose="02040503050406030204" pitchFamily="18" charset="0"/>
                          </a:rPr>
                          <m:t>𝒚</m:t>
                        </m:r>
                      </m:e>
                    </m:acc>
                    <m:r>
                      <a:rPr lang="fr-CH" sz="1800" b="1" i="1" smtClean="0">
                        <a:solidFill>
                          <a:srgbClr val="FF0000"/>
                        </a:solidFill>
                        <a:latin typeface="Cambria Math" panose="02040503050406030204" pitchFamily="18" charset="0"/>
                      </a:rPr>
                      <m:t>=</m:t>
                    </m:r>
                    <m:acc>
                      <m:accPr>
                        <m:chr m:val="̂"/>
                        <m:ctrlPr>
                          <a:rPr lang="fr-CH" sz="1800" b="1" i="1">
                            <a:solidFill>
                              <a:srgbClr val="FF0000"/>
                            </a:solidFill>
                            <a:latin typeface="Cambria Math" panose="02040503050406030204" pitchFamily="18" charset="0"/>
                          </a:rPr>
                        </m:ctrlPr>
                      </m:accPr>
                      <m:e>
                        <m:acc>
                          <m:accPr>
                            <m:chr m:val="⃗"/>
                            <m:ctrlPr>
                              <a:rPr lang="fr-CH" sz="1800" b="1" i="1">
                                <a:solidFill>
                                  <a:srgbClr val="FF0000"/>
                                </a:solidFill>
                                <a:latin typeface="Cambria Math" panose="02040503050406030204" pitchFamily="18" charset="0"/>
                              </a:rPr>
                            </m:ctrlPr>
                          </m:accPr>
                          <m:e>
                            <m:r>
                              <a:rPr lang="fr-CH" sz="1800" b="1" i="1">
                                <a:solidFill>
                                  <a:srgbClr val="FF0000"/>
                                </a:solidFill>
                                <a:latin typeface="Cambria Math" panose="02040503050406030204" pitchFamily="18" charset="0"/>
                              </a:rPr>
                              <m:t>𝒚</m:t>
                            </m:r>
                          </m:e>
                        </m:acc>
                      </m:e>
                    </m:acc>
                  </m:oMath>
                </a14:m>
                <a:endParaRPr lang="fr-CH" b="1" dirty="0">
                  <a:solidFill>
                    <a:srgbClr val="FF0000"/>
                  </a:solidFill>
                </a:endParaRPr>
              </a:p>
            </p:txBody>
          </p:sp>
        </mc:Choice>
        <mc:Fallback>
          <p:sp>
            <p:nvSpPr>
              <p:cNvPr id="3" name="TextBox 2">
                <a:extLst>
                  <a:ext uri="{FF2B5EF4-FFF2-40B4-BE49-F238E27FC236}">
                    <a16:creationId xmlns:a16="http://schemas.microsoft.com/office/drawing/2014/main" id="{ED340E51-FA1D-AFAE-B65C-E07C85977F04}"/>
                  </a:ext>
                </a:extLst>
              </p:cNvPr>
              <p:cNvSpPr txBox="1">
                <a:spLocks noRot="1" noChangeAspect="1" noMove="1" noResize="1" noEditPoints="1" noAdjustHandles="1" noChangeArrowheads="1" noChangeShapeType="1" noTextEdit="1"/>
              </p:cNvSpPr>
              <p:nvPr/>
            </p:nvSpPr>
            <p:spPr>
              <a:xfrm>
                <a:off x="9505272" y="3443116"/>
                <a:ext cx="2015214" cy="404663"/>
              </a:xfrm>
              <a:prstGeom prst="rect">
                <a:avLst/>
              </a:prstGeom>
              <a:blipFill>
                <a:blip r:embed="rId11"/>
                <a:stretch>
                  <a:fillRect l="-2417" t="-3030" r="-6949" b="-25758"/>
                </a:stretch>
              </a:blipFill>
            </p:spPr>
            <p:txBody>
              <a:bodyPr/>
              <a:lstStyle/>
              <a:p>
                <a:r>
                  <a:rPr lang="fr-CH">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afterEffect">
                                  <p:stCondLst>
                                    <p:cond delay="1000"/>
                                  </p:stCondLst>
                                  <p:childTnLst>
                                    <p:animRot by="-43200000">
                                      <p:cBhvr>
                                        <p:cTn id="6" dur="5000" fill="hold"/>
                                        <p:tgtEl>
                                          <p:spTgt spid="34104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Espace réservé du numéro de diapositive 5">
            <a:extLst>
              <a:ext uri="{FF2B5EF4-FFF2-40B4-BE49-F238E27FC236}">
                <a16:creationId xmlns:a16="http://schemas.microsoft.com/office/drawing/2014/main" id="{45E2F722-3061-7C0F-B6B9-1FFCF2553D7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C75D41F5-D434-4EE0-AD08-2CD360EC85C2}" type="slidenum">
              <a:rPr lang="fr-FR" altLang="fr-FR" sz="1200"/>
              <a:pPr>
                <a:spcBef>
                  <a:spcPct val="0"/>
                </a:spcBef>
                <a:buClrTx/>
                <a:buFontTx/>
                <a:buNone/>
              </a:pPr>
              <a:t>26</a:t>
            </a:fld>
            <a:endParaRPr lang="fr-FR" altLang="fr-FR" sz="1200"/>
          </a:p>
        </p:txBody>
      </p:sp>
      <p:sp>
        <p:nvSpPr>
          <p:cNvPr id="88067" name="Rectangle 2">
            <a:extLst>
              <a:ext uri="{FF2B5EF4-FFF2-40B4-BE49-F238E27FC236}">
                <a16:creationId xmlns:a16="http://schemas.microsoft.com/office/drawing/2014/main" id="{7AC572E7-9186-633D-2059-F1C28BB4CE01}"/>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Exigences pour la dynamique de l’observateur</a:t>
            </a:r>
            <a:endParaRPr lang="fr-FR" altLang="fr-FR" sz="3200" b="1" dirty="0">
              <a:latin typeface="Times" panose="02020603050405020304" pitchFamily="18" charset="0"/>
              <a:cs typeface="Times" panose="02020603050405020304" pitchFamily="18" charset="0"/>
            </a:endParaRPr>
          </a:p>
        </p:txBody>
      </p:sp>
      <p:sp>
        <p:nvSpPr>
          <p:cNvPr id="88068" name="Rectangle 3">
            <a:extLst>
              <a:ext uri="{FF2B5EF4-FFF2-40B4-BE49-F238E27FC236}">
                <a16:creationId xmlns:a16="http://schemas.microsoft.com/office/drawing/2014/main" id="{7806597D-5E08-CC0F-5E70-C568E4F949DD}"/>
              </a:ext>
            </a:extLst>
          </p:cNvPr>
          <p:cNvSpPr>
            <a:spLocks noGrp="1" noChangeArrowheads="1"/>
          </p:cNvSpPr>
          <p:nvPr>
            <p:ph type="body" idx="1"/>
          </p:nvPr>
        </p:nvSpPr>
        <p:spPr/>
        <p:txBody>
          <a:bodyPr/>
          <a:lstStyle/>
          <a:p>
            <a:pPr>
              <a:lnSpc>
                <a:spcPct val="90000"/>
              </a:lnSpc>
            </a:pPr>
            <a:r>
              <a:rPr lang="fr-CH" altLang="fr-FR" sz="2000" b="1" dirty="0">
                <a:solidFill>
                  <a:srgbClr val="0070C0"/>
                </a:solidFill>
                <a:latin typeface="Times" panose="02020603050405020304" pitchFamily="18" charset="0"/>
                <a:cs typeface="Times" panose="02020603050405020304" pitchFamily="18" charset="0"/>
              </a:rPr>
              <a:t>Première condition </a:t>
            </a:r>
            <a:r>
              <a:rPr lang="fr-CH" altLang="fr-FR" sz="2000" dirty="0">
                <a:solidFill>
                  <a:srgbClr val="0070C0"/>
                </a:solidFill>
                <a:latin typeface="Times" panose="02020603050405020304" pitchFamily="18" charset="0"/>
                <a:cs typeface="Times" panose="02020603050405020304" pitchFamily="18" charset="0"/>
              </a:rPr>
              <a:t>: </a:t>
            </a:r>
            <a:r>
              <a:rPr lang="fr-CH" altLang="fr-FR" sz="2000" dirty="0">
                <a:latin typeface="Times" panose="02020603050405020304" pitchFamily="18" charset="0"/>
                <a:cs typeface="Times" panose="02020603050405020304" pitchFamily="18" charset="0"/>
              </a:rPr>
              <a:t>il faut évidemment que la boucle de l’observateur soit stable !</a:t>
            </a:r>
          </a:p>
          <a:p>
            <a:pPr marL="0" indent="0">
              <a:lnSpc>
                <a:spcPct val="90000"/>
              </a:lnSpc>
              <a:buNone/>
            </a:pPr>
            <a:endParaRPr lang="fr-CH" altLang="fr-FR" sz="2000" dirty="0">
              <a:latin typeface="Times" panose="02020603050405020304" pitchFamily="18" charset="0"/>
              <a:cs typeface="Times" panose="02020603050405020304" pitchFamily="18" charset="0"/>
            </a:endParaRPr>
          </a:p>
          <a:p>
            <a:pPr>
              <a:lnSpc>
                <a:spcPct val="90000"/>
              </a:lnSpc>
            </a:pPr>
            <a:r>
              <a:rPr lang="fr-CH" altLang="fr-FR" sz="2000" b="1" dirty="0">
                <a:solidFill>
                  <a:srgbClr val="0070C0"/>
                </a:solidFill>
                <a:latin typeface="Times" panose="02020603050405020304" pitchFamily="18" charset="0"/>
                <a:cs typeface="Times" panose="02020603050405020304" pitchFamily="18" charset="0"/>
              </a:rPr>
              <a:t>Deuxième condition : </a:t>
            </a:r>
            <a:r>
              <a:rPr lang="fr-CH" altLang="fr-FR" sz="2000" dirty="0">
                <a:latin typeface="Times" panose="02020603050405020304" pitchFamily="18" charset="0"/>
                <a:cs typeface="Times" panose="02020603050405020304" pitchFamily="18" charset="0"/>
              </a:rPr>
              <a:t>la boucle de l’observateur doit converger « rapidement » si l’on veut pouvoir utiliser les variables d’état estimées par le modèle pour générer la contre réaction appliquée au processus réel :</a:t>
            </a:r>
          </a:p>
          <a:p>
            <a:pPr marL="0" indent="0">
              <a:lnSpc>
                <a:spcPct val="90000"/>
              </a:lnSpc>
              <a:buNone/>
            </a:pPr>
            <a:endParaRPr lang="fr-CH" altLang="fr-FR" sz="2000" dirty="0">
              <a:latin typeface="Times" panose="02020603050405020304" pitchFamily="18" charset="0"/>
              <a:cs typeface="Times" panose="02020603050405020304" pitchFamily="18" charset="0"/>
            </a:endParaRPr>
          </a:p>
          <a:p>
            <a:pPr lvl="1">
              <a:lnSpc>
                <a:spcPct val="90000"/>
              </a:lnSpc>
              <a:buFont typeface="Wingdings" panose="05000000000000000000" pitchFamily="2" charset="2"/>
              <a:buChar char="ü"/>
            </a:pPr>
            <a:r>
              <a:rPr lang="fr-CH" altLang="fr-FR" sz="2000" b="1" dirty="0">
                <a:latin typeface="Times" panose="02020603050405020304" pitchFamily="18" charset="0"/>
                <a:cs typeface="Times" panose="02020603050405020304" pitchFamily="18" charset="0"/>
              </a:rPr>
              <a:t>La dynamique de l’observateur doit donc être </a:t>
            </a:r>
            <a:r>
              <a:rPr lang="fr-CH" altLang="fr-FR" sz="2000" b="1" dirty="0">
                <a:solidFill>
                  <a:srgbClr val="FF0000"/>
                </a:solidFill>
                <a:latin typeface="Times" panose="02020603050405020304" pitchFamily="18" charset="0"/>
                <a:cs typeface="Times" panose="02020603050405020304" pitchFamily="18" charset="0"/>
              </a:rPr>
              <a:t>« plus rapide » </a:t>
            </a:r>
            <a:r>
              <a:rPr lang="fr-CH" altLang="fr-FR" sz="2000" b="1" dirty="0">
                <a:latin typeface="Times" panose="02020603050405020304" pitchFamily="18" charset="0"/>
                <a:cs typeface="Times" panose="02020603050405020304" pitchFamily="18" charset="0"/>
              </a:rPr>
              <a:t>que celle du processus en boucle ouverte !</a:t>
            </a:r>
          </a:p>
          <a:p>
            <a:pPr marL="457200" lvl="1" indent="0">
              <a:lnSpc>
                <a:spcPct val="90000"/>
              </a:lnSpc>
              <a:buNone/>
            </a:pPr>
            <a:endParaRPr lang="fr-CH" altLang="fr-FR" sz="2000" b="1" dirty="0">
              <a:latin typeface="Times" panose="02020603050405020304" pitchFamily="18" charset="0"/>
              <a:cs typeface="Times" panose="02020603050405020304" pitchFamily="18" charset="0"/>
            </a:endParaRPr>
          </a:p>
          <a:p>
            <a:pPr lvl="1">
              <a:lnSpc>
                <a:spcPct val="90000"/>
              </a:lnSpc>
              <a:buFont typeface="Wingdings" panose="05000000000000000000" pitchFamily="2" charset="2"/>
              <a:buChar char="ü"/>
            </a:pPr>
            <a:r>
              <a:rPr lang="fr-CH" altLang="fr-FR" sz="2000" b="1" dirty="0">
                <a:latin typeface="Times" panose="02020603050405020304" pitchFamily="18" charset="0"/>
                <a:cs typeface="Times" panose="02020603050405020304" pitchFamily="18" charset="0"/>
              </a:rPr>
              <a:t>En principe, elle doit aussi être plus rapide que celle du système en boucle fermée. </a:t>
            </a:r>
            <a:endParaRPr lang="fr-CH" altLang="fr-FR" sz="2000" b="1" i="1"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003D8614-1DCC-4678-5764-A1AB321836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806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8068">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806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Espace réservé du numéro de diapositive 5">
            <a:extLst>
              <a:ext uri="{FF2B5EF4-FFF2-40B4-BE49-F238E27FC236}">
                <a16:creationId xmlns:a16="http://schemas.microsoft.com/office/drawing/2014/main" id="{454E741E-64F1-BC2C-2AED-256928AAB11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1B8DB08F-8DD1-497A-ABE2-883AB434524F}" type="slidenum">
              <a:rPr lang="fr-FR" altLang="fr-FR" sz="1200"/>
              <a:pPr>
                <a:spcBef>
                  <a:spcPct val="0"/>
                </a:spcBef>
                <a:buClrTx/>
                <a:buFontTx/>
                <a:buNone/>
              </a:pPr>
              <a:t>27</a:t>
            </a:fld>
            <a:endParaRPr lang="fr-FR" altLang="fr-FR" sz="1200"/>
          </a:p>
        </p:txBody>
      </p:sp>
      <p:sp>
        <p:nvSpPr>
          <p:cNvPr id="89091" name="Rectangle 2">
            <a:extLst>
              <a:ext uri="{FF2B5EF4-FFF2-40B4-BE49-F238E27FC236}">
                <a16:creationId xmlns:a16="http://schemas.microsoft.com/office/drawing/2014/main" id="{E9DC82A4-0EA9-D8DD-52C1-DCAE722907D0}"/>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Calcul de matrice d’observateur F</a:t>
            </a:r>
            <a:endParaRPr lang="fr-FR" altLang="fr-FR" sz="3200" b="1" dirty="0">
              <a:latin typeface="Times" panose="02020603050405020304" pitchFamily="18" charset="0"/>
              <a:cs typeface="Times" panose="02020603050405020304" pitchFamily="18" charset="0"/>
            </a:endParaRPr>
          </a:p>
        </p:txBody>
      </p:sp>
      <p:sp>
        <p:nvSpPr>
          <p:cNvPr id="89093" name="Rectangle 7">
            <a:extLst>
              <a:ext uri="{FF2B5EF4-FFF2-40B4-BE49-F238E27FC236}">
                <a16:creationId xmlns:a16="http://schemas.microsoft.com/office/drawing/2014/main" id="{571FE2A1-D852-CD8C-17CB-B82A261C1584}"/>
              </a:ext>
            </a:extLst>
          </p:cNvPr>
          <p:cNvSpPr>
            <a:spLocks noChangeArrowheads="1"/>
          </p:cNvSpPr>
          <p:nvPr/>
        </p:nvSpPr>
        <p:spPr bwMode="auto">
          <a:xfrm>
            <a:off x="2054226" y="1362076"/>
            <a:ext cx="4551363" cy="733425"/>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094" name="Rectangle 8">
            <a:extLst>
              <a:ext uri="{FF2B5EF4-FFF2-40B4-BE49-F238E27FC236}">
                <a16:creationId xmlns:a16="http://schemas.microsoft.com/office/drawing/2014/main" id="{21A6C018-4C64-058A-1BD6-8C5BA1551BE3}"/>
              </a:ext>
            </a:extLst>
          </p:cNvPr>
          <p:cNvSpPr>
            <a:spLocks noChangeArrowheads="1"/>
          </p:cNvSpPr>
          <p:nvPr/>
        </p:nvSpPr>
        <p:spPr bwMode="auto">
          <a:xfrm>
            <a:off x="2055814" y="2168525"/>
            <a:ext cx="4035425" cy="1981200"/>
          </a:xfrm>
          <a:prstGeom prst="rect">
            <a:avLst/>
          </a:prstGeom>
          <a:solidFill>
            <a:srgbClr val="FF7C80"/>
          </a:solidFill>
          <a:ln>
            <a:noFill/>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095" name="Rectangle 9">
            <a:extLst>
              <a:ext uri="{FF2B5EF4-FFF2-40B4-BE49-F238E27FC236}">
                <a16:creationId xmlns:a16="http://schemas.microsoft.com/office/drawing/2014/main" id="{FEA91FD3-1B9D-EF83-1489-2431CF441BCB}"/>
              </a:ext>
            </a:extLst>
          </p:cNvPr>
          <p:cNvSpPr>
            <a:spLocks noChangeArrowheads="1"/>
          </p:cNvSpPr>
          <p:nvPr/>
        </p:nvSpPr>
        <p:spPr bwMode="auto">
          <a:xfrm>
            <a:off x="3817939" y="3643314"/>
            <a:ext cx="439737"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A</a:t>
            </a:r>
            <a:r>
              <a:rPr lang="fr-CH" altLang="fr-FR" sz="1800" baseline="-25000"/>
              <a:t>o</a:t>
            </a:r>
            <a:endParaRPr lang="fr-FR" altLang="fr-FR" sz="1800" baseline="-25000"/>
          </a:p>
        </p:txBody>
      </p:sp>
      <p:sp>
        <p:nvSpPr>
          <p:cNvPr id="89096" name="Rectangle 10">
            <a:extLst>
              <a:ext uri="{FF2B5EF4-FFF2-40B4-BE49-F238E27FC236}">
                <a16:creationId xmlns:a16="http://schemas.microsoft.com/office/drawing/2014/main" id="{4F225D55-797E-D8E9-B699-3099ED5793D7}"/>
              </a:ext>
            </a:extLst>
          </p:cNvPr>
          <p:cNvSpPr>
            <a:spLocks noChangeArrowheads="1"/>
          </p:cNvSpPr>
          <p:nvPr/>
        </p:nvSpPr>
        <p:spPr bwMode="auto">
          <a:xfrm>
            <a:off x="2347914" y="29892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dirty="0"/>
              <a:t>B</a:t>
            </a:r>
            <a:r>
              <a:rPr lang="fr-CH" altLang="fr-FR" sz="1800" baseline="-25000" dirty="0"/>
              <a:t>o</a:t>
            </a:r>
            <a:endParaRPr lang="fr-FR" altLang="fr-FR" sz="1800" baseline="-25000" dirty="0"/>
          </a:p>
        </p:txBody>
      </p:sp>
      <p:sp>
        <p:nvSpPr>
          <p:cNvPr id="89097" name="Rectangle 11">
            <a:extLst>
              <a:ext uri="{FF2B5EF4-FFF2-40B4-BE49-F238E27FC236}">
                <a16:creationId xmlns:a16="http://schemas.microsoft.com/office/drawing/2014/main" id="{86F5522E-2576-8F06-7888-326158AB7259}"/>
              </a:ext>
            </a:extLst>
          </p:cNvPr>
          <p:cNvSpPr>
            <a:spLocks noChangeArrowheads="1"/>
          </p:cNvSpPr>
          <p:nvPr/>
        </p:nvSpPr>
        <p:spPr bwMode="auto">
          <a:xfrm>
            <a:off x="4770439" y="29892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C</a:t>
            </a:r>
            <a:r>
              <a:rPr lang="fr-CH" altLang="fr-FR" sz="1800" baseline="-25000"/>
              <a:t>o</a:t>
            </a:r>
            <a:endParaRPr lang="fr-FR" altLang="fr-FR" sz="1800" baseline="-25000"/>
          </a:p>
        </p:txBody>
      </p:sp>
      <p:sp>
        <p:nvSpPr>
          <p:cNvPr id="89098" name="Oval 12">
            <a:extLst>
              <a:ext uri="{FF2B5EF4-FFF2-40B4-BE49-F238E27FC236}">
                <a16:creationId xmlns:a16="http://schemas.microsoft.com/office/drawing/2014/main" id="{C23B0EEB-8805-47A2-86B8-0B174DA35EDA}"/>
              </a:ext>
            </a:extLst>
          </p:cNvPr>
          <p:cNvSpPr>
            <a:spLocks noChangeArrowheads="1"/>
          </p:cNvSpPr>
          <p:nvPr/>
        </p:nvSpPr>
        <p:spPr bwMode="auto">
          <a:xfrm>
            <a:off x="6042025" y="1490664"/>
            <a:ext cx="439738"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9099" name="Object 13">
            <a:extLst>
              <a:ext uri="{FF2B5EF4-FFF2-40B4-BE49-F238E27FC236}">
                <a16:creationId xmlns:a16="http://schemas.microsoft.com/office/drawing/2014/main" id="{F5B9B733-5934-BE79-EE8A-2252A229DD46}"/>
              </a:ext>
            </a:extLst>
          </p:cNvPr>
          <p:cNvGraphicFramePr>
            <a:graphicFrameLocks noChangeAspect="1"/>
          </p:cNvGraphicFramePr>
          <p:nvPr/>
        </p:nvGraphicFramePr>
        <p:xfrm>
          <a:off x="3800476" y="3005139"/>
          <a:ext cx="531813" cy="407987"/>
        </p:xfrm>
        <a:graphic>
          <a:graphicData uri="http://schemas.openxmlformats.org/presentationml/2006/ole">
            <mc:AlternateContent xmlns:mc="http://schemas.openxmlformats.org/markup-compatibility/2006">
              <mc:Choice xmlns:v="urn:schemas-microsoft-com:vml" Requires="v">
                <p:oleObj name="Equation" r:id="rId2" imgW="215619" imgH="266353" progId="Equation.3">
                  <p:embed/>
                </p:oleObj>
              </mc:Choice>
              <mc:Fallback>
                <p:oleObj name="Equation" r:id="rId2" imgW="215619" imgH="266353" progId="Equation.3">
                  <p:embed/>
                  <p:pic>
                    <p:nvPicPr>
                      <p:cNvPr id="89099" name="Object 13">
                        <a:extLst>
                          <a:ext uri="{FF2B5EF4-FFF2-40B4-BE49-F238E27FC236}">
                            <a16:creationId xmlns:a16="http://schemas.microsoft.com/office/drawing/2014/main" id="{F5B9B733-5934-BE79-EE8A-2252A229DD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00476" y="3005139"/>
                        <a:ext cx="531813" cy="40798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100" name="Rectangle 14">
            <a:extLst>
              <a:ext uri="{FF2B5EF4-FFF2-40B4-BE49-F238E27FC236}">
                <a16:creationId xmlns:a16="http://schemas.microsoft.com/office/drawing/2014/main" id="{64DDE923-AE16-F7C7-F212-CD5C12D83123}"/>
              </a:ext>
            </a:extLst>
          </p:cNvPr>
          <p:cNvSpPr>
            <a:spLocks noChangeArrowheads="1"/>
          </p:cNvSpPr>
          <p:nvPr/>
        </p:nvSpPr>
        <p:spPr bwMode="auto">
          <a:xfrm>
            <a:off x="3763964" y="1490664"/>
            <a:ext cx="441325" cy="44132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F</a:t>
            </a:r>
            <a:endParaRPr lang="fr-FR" altLang="fr-FR" sz="1800"/>
          </a:p>
        </p:txBody>
      </p:sp>
      <p:cxnSp>
        <p:nvCxnSpPr>
          <p:cNvPr id="89101" name="AutoShape 15">
            <a:extLst>
              <a:ext uri="{FF2B5EF4-FFF2-40B4-BE49-F238E27FC236}">
                <a16:creationId xmlns:a16="http://schemas.microsoft.com/office/drawing/2014/main" id="{29D6A7EA-280C-D92E-B92D-A5CBBE43E48F}"/>
              </a:ext>
            </a:extLst>
          </p:cNvPr>
          <p:cNvCxnSpPr>
            <a:cxnSpLocks noChangeShapeType="1"/>
            <a:stCxn id="89137" idx="4"/>
            <a:endCxn id="89098" idx="0"/>
          </p:cNvCxnSpPr>
          <p:nvPr/>
        </p:nvCxnSpPr>
        <p:spPr bwMode="auto">
          <a:xfrm rot="16200000" flipH="1">
            <a:off x="6120607" y="1350170"/>
            <a:ext cx="277813" cy="3175"/>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89102" name="AutoShape 16">
            <a:extLst>
              <a:ext uri="{FF2B5EF4-FFF2-40B4-BE49-F238E27FC236}">
                <a16:creationId xmlns:a16="http://schemas.microsoft.com/office/drawing/2014/main" id="{94129C88-B53D-420B-0CF6-8B4473287EFF}"/>
              </a:ext>
            </a:extLst>
          </p:cNvPr>
          <p:cNvCxnSpPr>
            <a:cxnSpLocks noChangeShapeType="1"/>
            <a:stCxn id="89098" idx="2"/>
            <a:endCxn id="89100" idx="3"/>
          </p:cNvCxnSpPr>
          <p:nvPr/>
        </p:nvCxnSpPr>
        <p:spPr bwMode="auto">
          <a:xfrm rot="10800000">
            <a:off x="4205289" y="1711325"/>
            <a:ext cx="183673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3" name="AutoShape 17">
            <a:extLst>
              <a:ext uri="{FF2B5EF4-FFF2-40B4-BE49-F238E27FC236}">
                <a16:creationId xmlns:a16="http://schemas.microsoft.com/office/drawing/2014/main" id="{148C5A76-C3BF-5959-B8D6-EA3D67733698}"/>
              </a:ext>
            </a:extLst>
          </p:cNvPr>
          <p:cNvCxnSpPr>
            <a:cxnSpLocks noChangeShapeType="1"/>
            <a:stCxn id="89100" idx="1"/>
            <a:endCxn id="89104" idx="0"/>
          </p:cNvCxnSpPr>
          <p:nvPr/>
        </p:nvCxnSpPr>
        <p:spPr bwMode="auto">
          <a:xfrm rot="10800000" flipV="1">
            <a:off x="3406775" y="1711325"/>
            <a:ext cx="357188" cy="1277938"/>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89104" name="Oval 18">
            <a:extLst>
              <a:ext uri="{FF2B5EF4-FFF2-40B4-BE49-F238E27FC236}">
                <a16:creationId xmlns:a16="http://schemas.microsoft.com/office/drawing/2014/main" id="{FA402157-EDB0-7ACD-0AE8-1A19DD4A37E7}"/>
              </a:ext>
            </a:extLst>
          </p:cNvPr>
          <p:cNvSpPr>
            <a:spLocks noChangeArrowheads="1"/>
          </p:cNvSpPr>
          <p:nvPr/>
        </p:nvSpPr>
        <p:spPr bwMode="auto">
          <a:xfrm>
            <a:off x="3186114" y="2989264"/>
            <a:ext cx="439737"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9105" name="AutoShape 19">
            <a:extLst>
              <a:ext uri="{FF2B5EF4-FFF2-40B4-BE49-F238E27FC236}">
                <a16:creationId xmlns:a16="http://schemas.microsoft.com/office/drawing/2014/main" id="{3095F23B-CB84-1692-0815-47930F3C8322}"/>
              </a:ext>
            </a:extLst>
          </p:cNvPr>
          <p:cNvCxnSpPr>
            <a:cxnSpLocks noChangeShapeType="1"/>
            <a:stCxn id="89136" idx="6"/>
            <a:endCxn id="89096" idx="1"/>
          </p:cNvCxnSpPr>
          <p:nvPr/>
        </p:nvCxnSpPr>
        <p:spPr bwMode="auto">
          <a:xfrm>
            <a:off x="1908175" y="3203575"/>
            <a:ext cx="439738" cy="6350"/>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89106" name="AutoShape 20">
            <a:extLst>
              <a:ext uri="{FF2B5EF4-FFF2-40B4-BE49-F238E27FC236}">
                <a16:creationId xmlns:a16="http://schemas.microsoft.com/office/drawing/2014/main" id="{837EFEC5-5D5D-A43E-1D35-7C6C322199F4}"/>
              </a:ext>
            </a:extLst>
          </p:cNvPr>
          <p:cNvCxnSpPr>
            <a:cxnSpLocks noChangeShapeType="1"/>
            <a:stCxn id="89104" idx="6"/>
          </p:cNvCxnSpPr>
          <p:nvPr/>
        </p:nvCxnSpPr>
        <p:spPr bwMode="auto">
          <a:xfrm>
            <a:off x="3625851" y="3209925"/>
            <a:ext cx="17462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7" name="AutoShape 21">
            <a:extLst>
              <a:ext uri="{FF2B5EF4-FFF2-40B4-BE49-F238E27FC236}">
                <a16:creationId xmlns:a16="http://schemas.microsoft.com/office/drawing/2014/main" id="{647A0A4A-E613-ACAF-603F-541098BFAD54}"/>
              </a:ext>
            </a:extLst>
          </p:cNvPr>
          <p:cNvCxnSpPr>
            <a:cxnSpLocks noChangeShapeType="1"/>
            <a:endCxn id="89097" idx="1"/>
          </p:cNvCxnSpPr>
          <p:nvPr/>
        </p:nvCxnSpPr>
        <p:spPr bwMode="auto">
          <a:xfrm>
            <a:off x="4332288" y="3209925"/>
            <a:ext cx="43815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89108" name="AutoShape 22">
            <a:extLst>
              <a:ext uri="{FF2B5EF4-FFF2-40B4-BE49-F238E27FC236}">
                <a16:creationId xmlns:a16="http://schemas.microsoft.com/office/drawing/2014/main" id="{467FF3EB-BD46-820B-D5DA-C2572FBBBA92}"/>
              </a:ext>
            </a:extLst>
          </p:cNvPr>
          <p:cNvCxnSpPr>
            <a:cxnSpLocks noChangeShapeType="1"/>
            <a:stCxn id="89112" idx="6"/>
            <a:endCxn id="89098" idx="4"/>
          </p:cNvCxnSpPr>
          <p:nvPr/>
        </p:nvCxnSpPr>
        <p:spPr bwMode="auto">
          <a:xfrm flipV="1">
            <a:off x="5894388" y="1931989"/>
            <a:ext cx="366712" cy="1277937"/>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09" name="AutoShape 23">
            <a:extLst>
              <a:ext uri="{FF2B5EF4-FFF2-40B4-BE49-F238E27FC236}">
                <a16:creationId xmlns:a16="http://schemas.microsoft.com/office/drawing/2014/main" id="{E01764F1-EDDD-BABD-768B-D58020AE62D7}"/>
              </a:ext>
            </a:extLst>
          </p:cNvPr>
          <p:cNvCxnSpPr>
            <a:cxnSpLocks noChangeShapeType="1"/>
            <a:stCxn id="89095" idx="1"/>
            <a:endCxn id="89104" idx="4"/>
          </p:cNvCxnSpPr>
          <p:nvPr/>
        </p:nvCxnSpPr>
        <p:spPr bwMode="auto">
          <a:xfrm rot="10800000">
            <a:off x="3406776" y="3430589"/>
            <a:ext cx="411163" cy="433387"/>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0" name="AutoShape 24">
            <a:extLst>
              <a:ext uri="{FF2B5EF4-FFF2-40B4-BE49-F238E27FC236}">
                <a16:creationId xmlns:a16="http://schemas.microsoft.com/office/drawing/2014/main" id="{68BB4916-22A4-A15C-360B-1E25B7CDAA00}"/>
              </a:ext>
            </a:extLst>
          </p:cNvPr>
          <p:cNvCxnSpPr>
            <a:cxnSpLocks noChangeShapeType="1"/>
            <a:endCxn id="89095" idx="3"/>
          </p:cNvCxnSpPr>
          <p:nvPr/>
        </p:nvCxnSpPr>
        <p:spPr bwMode="auto">
          <a:xfrm flipH="1">
            <a:off x="4257676" y="3209925"/>
            <a:ext cx="74613" cy="654050"/>
          </a:xfrm>
          <a:prstGeom prst="bentConnector3">
            <a:avLst>
              <a:gd name="adj1" fmla="val -32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1" name="AutoShape 25">
            <a:extLst>
              <a:ext uri="{FF2B5EF4-FFF2-40B4-BE49-F238E27FC236}">
                <a16:creationId xmlns:a16="http://schemas.microsoft.com/office/drawing/2014/main" id="{B15152E1-5D7E-85DD-49A4-81F00BE5414D}"/>
              </a:ext>
            </a:extLst>
          </p:cNvPr>
          <p:cNvCxnSpPr>
            <a:cxnSpLocks noChangeShapeType="1"/>
            <a:endCxn id="89135" idx="0"/>
          </p:cNvCxnSpPr>
          <p:nvPr/>
        </p:nvCxnSpPr>
        <p:spPr bwMode="auto">
          <a:xfrm>
            <a:off x="4332288" y="3209926"/>
            <a:ext cx="233362" cy="936625"/>
          </a:xfrm>
          <a:prstGeom prst="bentConnector2">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sp>
        <p:nvSpPr>
          <p:cNvPr id="89112" name="Oval 26">
            <a:extLst>
              <a:ext uri="{FF2B5EF4-FFF2-40B4-BE49-F238E27FC236}">
                <a16:creationId xmlns:a16="http://schemas.microsoft.com/office/drawing/2014/main" id="{61BAD6D3-2F6A-20CD-749F-23AF017D2BAD}"/>
              </a:ext>
            </a:extLst>
          </p:cNvPr>
          <p:cNvSpPr>
            <a:spLocks noChangeArrowheads="1"/>
          </p:cNvSpPr>
          <p:nvPr/>
        </p:nvSpPr>
        <p:spPr bwMode="auto">
          <a:xfrm>
            <a:off x="5454650" y="2989264"/>
            <a:ext cx="439738" cy="441325"/>
          </a:xfrm>
          <a:prstGeom prst="ellipse">
            <a:avLst/>
          </a:prstGeom>
          <a:solidFill>
            <a:schemeClr val="bg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9113" name="AutoShape 27">
            <a:extLst>
              <a:ext uri="{FF2B5EF4-FFF2-40B4-BE49-F238E27FC236}">
                <a16:creationId xmlns:a16="http://schemas.microsoft.com/office/drawing/2014/main" id="{48BFB3D9-91DA-0618-8693-498BFE912206}"/>
              </a:ext>
            </a:extLst>
          </p:cNvPr>
          <p:cNvCxnSpPr>
            <a:cxnSpLocks noChangeShapeType="1"/>
            <a:stCxn id="89097" idx="3"/>
            <a:endCxn id="89112" idx="2"/>
          </p:cNvCxnSpPr>
          <p:nvPr/>
        </p:nvCxnSpPr>
        <p:spPr bwMode="auto">
          <a:xfrm>
            <a:off x="5211764" y="3209925"/>
            <a:ext cx="242887"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9114" name="Rectangle 28">
            <a:extLst>
              <a:ext uri="{FF2B5EF4-FFF2-40B4-BE49-F238E27FC236}">
                <a16:creationId xmlns:a16="http://schemas.microsoft.com/office/drawing/2014/main" id="{6B235A64-4CAE-B56A-8A26-21A4CDD39BA4}"/>
              </a:ext>
            </a:extLst>
          </p:cNvPr>
          <p:cNvSpPr>
            <a:spLocks noChangeArrowheads="1"/>
          </p:cNvSpPr>
          <p:nvPr/>
        </p:nvSpPr>
        <p:spPr bwMode="auto">
          <a:xfrm>
            <a:off x="4770439" y="2389189"/>
            <a:ext cx="441325" cy="439737"/>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fr-CH" altLang="fr-FR" sz="1800"/>
              <a:t>D</a:t>
            </a:r>
            <a:r>
              <a:rPr lang="fr-CH" altLang="fr-FR" sz="1800" baseline="-25000"/>
              <a:t>o</a:t>
            </a:r>
            <a:endParaRPr lang="fr-FR" altLang="fr-FR" sz="1800" baseline="-25000"/>
          </a:p>
        </p:txBody>
      </p:sp>
      <p:cxnSp>
        <p:nvCxnSpPr>
          <p:cNvPr id="89115" name="AutoShape 29">
            <a:extLst>
              <a:ext uri="{FF2B5EF4-FFF2-40B4-BE49-F238E27FC236}">
                <a16:creationId xmlns:a16="http://schemas.microsoft.com/office/drawing/2014/main" id="{8B8A61AA-2468-3B76-B2E8-CC5D9396D835}"/>
              </a:ext>
            </a:extLst>
          </p:cNvPr>
          <p:cNvCxnSpPr>
            <a:cxnSpLocks noChangeShapeType="1"/>
            <a:stCxn id="89114" idx="3"/>
            <a:endCxn id="89112" idx="0"/>
          </p:cNvCxnSpPr>
          <p:nvPr/>
        </p:nvCxnSpPr>
        <p:spPr bwMode="auto">
          <a:xfrm>
            <a:off x="5211763" y="2608263"/>
            <a:ext cx="461962" cy="381000"/>
          </a:xfrm>
          <a:prstGeom prst="bentConnector2">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6" name="AutoShape 30">
            <a:extLst>
              <a:ext uri="{FF2B5EF4-FFF2-40B4-BE49-F238E27FC236}">
                <a16:creationId xmlns:a16="http://schemas.microsoft.com/office/drawing/2014/main" id="{F256AC67-C429-7678-0088-27A1ECDAD309}"/>
              </a:ext>
            </a:extLst>
          </p:cNvPr>
          <p:cNvCxnSpPr>
            <a:cxnSpLocks noChangeShapeType="1"/>
            <a:stCxn id="89096" idx="1"/>
            <a:endCxn id="89114" idx="1"/>
          </p:cNvCxnSpPr>
          <p:nvPr/>
        </p:nvCxnSpPr>
        <p:spPr bwMode="auto">
          <a:xfrm rot="10800000" flipH="1">
            <a:off x="2347914" y="2608263"/>
            <a:ext cx="2422525" cy="601662"/>
          </a:xfrm>
          <a:prstGeom prst="bentConnector3">
            <a:avLst>
              <a:gd name="adj1" fmla="val -962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89117" name="AutoShape 31">
            <a:extLst>
              <a:ext uri="{FF2B5EF4-FFF2-40B4-BE49-F238E27FC236}">
                <a16:creationId xmlns:a16="http://schemas.microsoft.com/office/drawing/2014/main" id="{CA140FED-1688-45F8-6023-0F546909F254}"/>
              </a:ext>
            </a:extLst>
          </p:cNvPr>
          <p:cNvCxnSpPr>
            <a:cxnSpLocks noChangeShapeType="1"/>
            <a:stCxn id="89096" idx="3"/>
            <a:endCxn id="89104" idx="2"/>
          </p:cNvCxnSpPr>
          <p:nvPr/>
        </p:nvCxnSpPr>
        <p:spPr bwMode="auto">
          <a:xfrm>
            <a:off x="2789239" y="3209925"/>
            <a:ext cx="39687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89118" name="Object 32">
            <a:extLst>
              <a:ext uri="{FF2B5EF4-FFF2-40B4-BE49-F238E27FC236}">
                <a16:creationId xmlns:a16="http://schemas.microsoft.com/office/drawing/2014/main" id="{836DBC69-004F-D13A-A519-6D8C6AD00FF7}"/>
              </a:ext>
            </a:extLst>
          </p:cNvPr>
          <p:cNvGraphicFramePr>
            <a:graphicFrameLocks noChangeAspect="1"/>
          </p:cNvGraphicFramePr>
          <p:nvPr/>
        </p:nvGraphicFramePr>
        <p:xfrm>
          <a:off x="4360864" y="2757489"/>
          <a:ext cx="466725" cy="465137"/>
        </p:xfrm>
        <a:graphic>
          <a:graphicData uri="http://schemas.openxmlformats.org/presentationml/2006/ole">
            <mc:AlternateContent xmlns:mc="http://schemas.openxmlformats.org/markup-compatibility/2006">
              <mc:Choice xmlns:v="urn:schemas-microsoft-com:vml" Requires="v">
                <p:oleObj name="Equation" r:id="rId4" imgW="228600" imgH="228600" progId="Equation.3">
                  <p:embed/>
                </p:oleObj>
              </mc:Choice>
              <mc:Fallback>
                <p:oleObj name="Equation" r:id="rId4" imgW="228600" imgH="228600" progId="Equation.3">
                  <p:embed/>
                  <p:pic>
                    <p:nvPicPr>
                      <p:cNvPr id="89118" name="Object 32">
                        <a:extLst>
                          <a:ext uri="{FF2B5EF4-FFF2-40B4-BE49-F238E27FC236}">
                            <a16:creationId xmlns:a16="http://schemas.microsoft.com/office/drawing/2014/main" id="{836DBC69-004F-D13A-A519-6D8C6AD00FF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60864" y="2757489"/>
                        <a:ext cx="466725" cy="465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119" name="Object 33">
            <a:extLst>
              <a:ext uri="{FF2B5EF4-FFF2-40B4-BE49-F238E27FC236}">
                <a16:creationId xmlns:a16="http://schemas.microsoft.com/office/drawing/2014/main" id="{442A2DEA-4E86-52EC-AAFE-020B5FA88A45}"/>
              </a:ext>
            </a:extLst>
          </p:cNvPr>
          <p:cNvGraphicFramePr>
            <a:graphicFrameLocks noChangeAspect="1"/>
          </p:cNvGraphicFramePr>
          <p:nvPr/>
        </p:nvGraphicFramePr>
        <p:xfrm>
          <a:off x="6554789" y="2976564"/>
          <a:ext cx="490537" cy="465137"/>
        </p:xfrm>
        <a:graphic>
          <a:graphicData uri="http://schemas.openxmlformats.org/presentationml/2006/ole">
            <mc:AlternateContent xmlns:mc="http://schemas.openxmlformats.org/markup-compatibility/2006">
              <mc:Choice xmlns:v="urn:schemas-microsoft-com:vml" Requires="v">
                <p:oleObj name="Equation" r:id="rId6" imgW="241300" imgH="228600" progId="Equation.3">
                  <p:embed/>
                </p:oleObj>
              </mc:Choice>
              <mc:Fallback>
                <p:oleObj name="Equation" r:id="rId6" imgW="241300" imgH="228600" progId="Equation.3">
                  <p:embed/>
                  <p:pic>
                    <p:nvPicPr>
                      <p:cNvPr id="89119" name="Object 33">
                        <a:extLst>
                          <a:ext uri="{FF2B5EF4-FFF2-40B4-BE49-F238E27FC236}">
                            <a16:creationId xmlns:a16="http://schemas.microsoft.com/office/drawing/2014/main" id="{442A2DEA-4E86-52EC-AAFE-020B5FA88A4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54789" y="2976564"/>
                        <a:ext cx="490537" cy="465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9120" name="AutoShape 34">
            <a:extLst>
              <a:ext uri="{FF2B5EF4-FFF2-40B4-BE49-F238E27FC236}">
                <a16:creationId xmlns:a16="http://schemas.microsoft.com/office/drawing/2014/main" id="{A97A0161-5B17-BAD4-9A32-D3015144EEFE}"/>
              </a:ext>
            </a:extLst>
          </p:cNvPr>
          <p:cNvCxnSpPr>
            <a:cxnSpLocks noChangeShapeType="1"/>
            <a:stCxn id="89112" idx="6"/>
          </p:cNvCxnSpPr>
          <p:nvPr/>
        </p:nvCxnSpPr>
        <p:spPr bwMode="auto">
          <a:xfrm>
            <a:off x="5894388" y="3209925"/>
            <a:ext cx="6604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9121" name="Text Box 35">
            <a:extLst>
              <a:ext uri="{FF2B5EF4-FFF2-40B4-BE49-F238E27FC236}">
                <a16:creationId xmlns:a16="http://schemas.microsoft.com/office/drawing/2014/main" id="{C724D88D-2878-CCBD-1FA2-863DE8EF7878}"/>
              </a:ext>
            </a:extLst>
          </p:cNvPr>
          <p:cNvSpPr txBox="1">
            <a:spLocks noChangeArrowheads="1"/>
          </p:cNvSpPr>
          <p:nvPr/>
        </p:nvSpPr>
        <p:spPr bwMode="auto">
          <a:xfrm>
            <a:off x="6240463" y="121285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2" name="Text Box 36">
            <a:extLst>
              <a:ext uri="{FF2B5EF4-FFF2-40B4-BE49-F238E27FC236}">
                <a16:creationId xmlns:a16="http://schemas.microsoft.com/office/drawing/2014/main" id="{254D959C-883C-AC26-D0A3-CADAB251A6A9}"/>
              </a:ext>
            </a:extLst>
          </p:cNvPr>
          <p:cNvSpPr txBox="1">
            <a:spLocks noChangeArrowheads="1"/>
          </p:cNvSpPr>
          <p:nvPr/>
        </p:nvSpPr>
        <p:spPr bwMode="auto">
          <a:xfrm>
            <a:off x="6259513" y="1849438"/>
            <a:ext cx="260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3" name="Text Box 37">
            <a:extLst>
              <a:ext uri="{FF2B5EF4-FFF2-40B4-BE49-F238E27FC236}">
                <a16:creationId xmlns:a16="http://schemas.microsoft.com/office/drawing/2014/main" id="{47B08F3E-E1C5-EB74-EEB7-B61C017D6A03}"/>
              </a:ext>
            </a:extLst>
          </p:cNvPr>
          <p:cNvSpPr txBox="1">
            <a:spLocks noChangeArrowheads="1"/>
          </p:cNvSpPr>
          <p:nvPr/>
        </p:nvSpPr>
        <p:spPr bwMode="auto">
          <a:xfrm>
            <a:off x="2936875" y="28956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4" name="Text Box 38">
            <a:extLst>
              <a:ext uri="{FF2B5EF4-FFF2-40B4-BE49-F238E27FC236}">
                <a16:creationId xmlns:a16="http://schemas.microsoft.com/office/drawing/2014/main" id="{7EA5E78A-79D3-AF5E-76FF-4B1E6AF04A33}"/>
              </a:ext>
            </a:extLst>
          </p:cNvPr>
          <p:cNvSpPr txBox="1">
            <a:spLocks noChangeArrowheads="1"/>
          </p:cNvSpPr>
          <p:nvPr/>
        </p:nvSpPr>
        <p:spPr bwMode="auto">
          <a:xfrm>
            <a:off x="3376613" y="3335338"/>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5" name="Text Box 39">
            <a:extLst>
              <a:ext uri="{FF2B5EF4-FFF2-40B4-BE49-F238E27FC236}">
                <a16:creationId xmlns:a16="http://schemas.microsoft.com/office/drawing/2014/main" id="{A1CC8BEB-F481-F4AE-2885-73507D05C73B}"/>
              </a:ext>
            </a:extLst>
          </p:cNvPr>
          <p:cNvSpPr txBox="1">
            <a:spLocks noChangeArrowheads="1"/>
          </p:cNvSpPr>
          <p:nvPr/>
        </p:nvSpPr>
        <p:spPr bwMode="auto">
          <a:xfrm>
            <a:off x="3406775" y="2682876"/>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6" name="Text Box 40">
            <a:extLst>
              <a:ext uri="{FF2B5EF4-FFF2-40B4-BE49-F238E27FC236}">
                <a16:creationId xmlns:a16="http://schemas.microsoft.com/office/drawing/2014/main" id="{A756AAB9-83DA-89FA-A82B-F7ABB2C90755}"/>
              </a:ext>
            </a:extLst>
          </p:cNvPr>
          <p:cNvSpPr txBox="1">
            <a:spLocks noChangeArrowheads="1"/>
          </p:cNvSpPr>
          <p:nvPr/>
        </p:nvSpPr>
        <p:spPr bwMode="auto">
          <a:xfrm>
            <a:off x="5232400" y="289560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7" name="Text Box 41">
            <a:extLst>
              <a:ext uri="{FF2B5EF4-FFF2-40B4-BE49-F238E27FC236}">
                <a16:creationId xmlns:a16="http://schemas.microsoft.com/office/drawing/2014/main" id="{D8DC86D8-BC4E-4A9D-D119-2AAE6BE416B3}"/>
              </a:ext>
            </a:extLst>
          </p:cNvPr>
          <p:cNvSpPr txBox="1">
            <a:spLocks noChangeArrowheads="1"/>
          </p:cNvSpPr>
          <p:nvPr/>
        </p:nvSpPr>
        <p:spPr bwMode="auto">
          <a:xfrm>
            <a:off x="5643563" y="274796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a:t>+</a:t>
            </a:r>
            <a:endParaRPr lang="fr-FR" altLang="fr-FR" sz="1800"/>
          </a:p>
        </p:txBody>
      </p:sp>
      <p:sp>
        <p:nvSpPr>
          <p:cNvPr id="89128" name="Text Box 42">
            <a:extLst>
              <a:ext uri="{FF2B5EF4-FFF2-40B4-BE49-F238E27FC236}">
                <a16:creationId xmlns:a16="http://schemas.microsoft.com/office/drawing/2014/main" id="{399F0792-3711-A79F-7DF4-22ADBCB0C434}"/>
              </a:ext>
            </a:extLst>
          </p:cNvPr>
          <p:cNvSpPr txBox="1">
            <a:spLocks noChangeArrowheads="1"/>
          </p:cNvSpPr>
          <p:nvPr/>
        </p:nvSpPr>
        <p:spPr bwMode="auto">
          <a:xfrm>
            <a:off x="2054225" y="1362075"/>
            <a:ext cx="16144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Observateur</a:t>
            </a:r>
            <a:br>
              <a:rPr lang="fr-CH" altLang="fr-FR" sz="1800"/>
            </a:br>
            <a:r>
              <a:rPr lang="fr-CH" altLang="fr-FR" sz="1800"/>
              <a:t>Beobachter</a:t>
            </a:r>
            <a:endParaRPr lang="fr-FR" altLang="fr-FR" sz="1800"/>
          </a:p>
        </p:txBody>
      </p:sp>
      <p:sp>
        <p:nvSpPr>
          <p:cNvPr id="89129" name="Text Box 43">
            <a:extLst>
              <a:ext uri="{FF2B5EF4-FFF2-40B4-BE49-F238E27FC236}">
                <a16:creationId xmlns:a16="http://schemas.microsoft.com/office/drawing/2014/main" id="{A8DE28A7-3C29-DA02-148C-912F1F81D7C5}"/>
              </a:ext>
            </a:extLst>
          </p:cNvPr>
          <p:cNvSpPr txBox="1">
            <a:spLocks noChangeArrowheads="1"/>
          </p:cNvSpPr>
          <p:nvPr/>
        </p:nvSpPr>
        <p:spPr bwMode="auto">
          <a:xfrm>
            <a:off x="4697414" y="3490913"/>
            <a:ext cx="16144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Modèle</a:t>
            </a:r>
            <a:br>
              <a:rPr lang="fr-CH" altLang="fr-FR" sz="1800"/>
            </a:br>
            <a:r>
              <a:rPr lang="fr-CH" altLang="fr-FR" sz="1800"/>
              <a:t>Model</a:t>
            </a:r>
            <a:endParaRPr lang="fr-FR" altLang="fr-FR" sz="1800"/>
          </a:p>
        </p:txBody>
      </p:sp>
      <p:sp>
        <p:nvSpPr>
          <p:cNvPr id="89130" name="Oval 44">
            <a:extLst>
              <a:ext uri="{FF2B5EF4-FFF2-40B4-BE49-F238E27FC236}">
                <a16:creationId xmlns:a16="http://schemas.microsoft.com/office/drawing/2014/main" id="{FEFDD5BC-8F53-5B9F-32DE-58931720A670}"/>
              </a:ext>
            </a:extLst>
          </p:cNvPr>
          <p:cNvSpPr>
            <a:spLocks noChangeArrowheads="1"/>
          </p:cNvSpPr>
          <p:nvPr/>
        </p:nvSpPr>
        <p:spPr bwMode="auto">
          <a:xfrm>
            <a:off x="2084389" y="317182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1" name="Oval 45">
            <a:extLst>
              <a:ext uri="{FF2B5EF4-FFF2-40B4-BE49-F238E27FC236}">
                <a16:creationId xmlns:a16="http://schemas.microsoft.com/office/drawing/2014/main" id="{DD3F5055-73EF-E41F-BF07-20CA1F01DA16}"/>
              </a:ext>
            </a:extLst>
          </p:cNvPr>
          <p:cNvSpPr>
            <a:spLocks noChangeArrowheads="1"/>
          </p:cNvSpPr>
          <p:nvPr/>
        </p:nvSpPr>
        <p:spPr bwMode="auto">
          <a:xfrm>
            <a:off x="6229351" y="317817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2" name="Oval 46">
            <a:extLst>
              <a:ext uri="{FF2B5EF4-FFF2-40B4-BE49-F238E27FC236}">
                <a16:creationId xmlns:a16="http://schemas.microsoft.com/office/drawing/2014/main" id="{B07B7A89-E0D8-38CD-DF4D-832056896181}"/>
              </a:ext>
            </a:extLst>
          </p:cNvPr>
          <p:cNvSpPr>
            <a:spLocks noChangeArrowheads="1"/>
          </p:cNvSpPr>
          <p:nvPr/>
        </p:nvSpPr>
        <p:spPr bwMode="auto">
          <a:xfrm>
            <a:off x="4522789" y="3827464"/>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3" name="Oval 47">
            <a:extLst>
              <a:ext uri="{FF2B5EF4-FFF2-40B4-BE49-F238E27FC236}">
                <a16:creationId xmlns:a16="http://schemas.microsoft.com/office/drawing/2014/main" id="{826457AF-B517-5A54-BA25-2EE451C15D22}"/>
              </a:ext>
            </a:extLst>
          </p:cNvPr>
          <p:cNvSpPr>
            <a:spLocks noChangeArrowheads="1"/>
          </p:cNvSpPr>
          <p:nvPr/>
        </p:nvSpPr>
        <p:spPr bwMode="auto">
          <a:xfrm>
            <a:off x="4532314" y="3178176"/>
            <a:ext cx="73025" cy="73025"/>
          </a:xfrm>
          <a:prstGeom prst="ellipse">
            <a:avLst/>
          </a:prstGeom>
          <a:solidFill>
            <a:schemeClr val="tx1"/>
          </a:solidFill>
          <a:ln w="9525">
            <a:solidFill>
              <a:schemeClr val="tx1"/>
            </a:solidFill>
            <a:round/>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4" name="Text Box 48">
            <a:extLst>
              <a:ext uri="{FF2B5EF4-FFF2-40B4-BE49-F238E27FC236}">
                <a16:creationId xmlns:a16="http://schemas.microsoft.com/office/drawing/2014/main" id="{646EEEF1-DD60-607C-2C43-74CA07CFF653}"/>
              </a:ext>
            </a:extLst>
          </p:cNvPr>
          <p:cNvSpPr txBox="1">
            <a:spLocks noChangeArrowheads="1"/>
          </p:cNvSpPr>
          <p:nvPr/>
        </p:nvSpPr>
        <p:spPr bwMode="auto">
          <a:xfrm>
            <a:off x="6311900" y="2022476"/>
            <a:ext cx="1100138"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ClrTx/>
              <a:buFontTx/>
              <a:buNone/>
            </a:pPr>
            <a:r>
              <a:rPr lang="fr-CH" altLang="fr-FR" sz="1800"/>
              <a:t>Boucle</a:t>
            </a:r>
          </a:p>
          <a:p>
            <a:pPr eaLnBrk="1" hangingPunct="1">
              <a:spcBef>
                <a:spcPct val="50000"/>
              </a:spcBef>
              <a:buClrTx/>
              <a:buFontTx/>
              <a:buNone/>
            </a:pPr>
            <a:r>
              <a:rPr lang="fr-CH" altLang="fr-FR" sz="1800"/>
              <a:t>Schlaufe</a:t>
            </a:r>
            <a:endParaRPr lang="fr-FR" altLang="fr-FR" sz="1800"/>
          </a:p>
        </p:txBody>
      </p:sp>
      <p:sp>
        <p:nvSpPr>
          <p:cNvPr id="89135" name="Oval 49">
            <a:extLst>
              <a:ext uri="{FF2B5EF4-FFF2-40B4-BE49-F238E27FC236}">
                <a16:creationId xmlns:a16="http://schemas.microsoft.com/office/drawing/2014/main" id="{9CA4100D-73F7-5FDE-47A4-79F1A136D211}"/>
              </a:ext>
            </a:extLst>
          </p:cNvPr>
          <p:cNvSpPr>
            <a:spLocks noChangeArrowheads="1"/>
          </p:cNvSpPr>
          <p:nvPr/>
        </p:nvSpPr>
        <p:spPr bwMode="auto">
          <a:xfrm>
            <a:off x="4492625" y="4146550"/>
            <a:ext cx="146050" cy="71438"/>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6" name="Oval 50">
            <a:extLst>
              <a:ext uri="{FF2B5EF4-FFF2-40B4-BE49-F238E27FC236}">
                <a16:creationId xmlns:a16="http://schemas.microsoft.com/office/drawing/2014/main" id="{1AE5523B-1695-742F-A434-27E159EEB1C6}"/>
              </a:ext>
            </a:extLst>
          </p:cNvPr>
          <p:cNvSpPr>
            <a:spLocks noChangeArrowheads="1"/>
          </p:cNvSpPr>
          <p:nvPr/>
        </p:nvSpPr>
        <p:spPr bwMode="auto">
          <a:xfrm>
            <a:off x="1762125" y="3168650"/>
            <a:ext cx="146050" cy="6985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37" name="Oval 51">
            <a:extLst>
              <a:ext uri="{FF2B5EF4-FFF2-40B4-BE49-F238E27FC236}">
                <a16:creationId xmlns:a16="http://schemas.microsoft.com/office/drawing/2014/main" id="{4297582C-417D-2B65-09C2-1B385BD69558}"/>
              </a:ext>
            </a:extLst>
          </p:cNvPr>
          <p:cNvSpPr>
            <a:spLocks noChangeArrowheads="1"/>
          </p:cNvSpPr>
          <p:nvPr/>
        </p:nvSpPr>
        <p:spPr bwMode="auto">
          <a:xfrm>
            <a:off x="6186488" y="1141414"/>
            <a:ext cx="144462" cy="71437"/>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89138" name="Object 52">
            <a:extLst>
              <a:ext uri="{FF2B5EF4-FFF2-40B4-BE49-F238E27FC236}">
                <a16:creationId xmlns:a16="http://schemas.microsoft.com/office/drawing/2014/main" id="{464D5F60-FB1A-7025-7282-90262FD46A11}"/>
              </a:ext>
            </a:extLst>
          </p:cNvPr>
          <p:cNvGraphicFramePr>
            <a:graphicFrameLocks noChangeAspect="1"/>
          </p:cNvGraphicFramePr>
          <p:nvPr/>
        </p:nvGraphicFramePr>
        <p:xfrm>
          <a:off x="5505451" y="1362075"/>
          <a:ext cx="593725" cy="439738"/>
        </p:xfrm>
        <a:graphic>
          <a:graphicData uri="http://schemas.openxmlformats.org/presentationml/2006/ole">
            <mc:AlternateContent xmlns:mc="http://schemas.openxmlformats.org/markup-compatibility/2006">
              <mc:Choice xmlns:v="urn:schemas-microsoft-com:vml" Requires="v">
                <p:oleObj name="Equation" r:id="rId8" imgW="291847" imgH="215713" progId="Equation.3">
                  <p:embed/>
                </p:oleObj>
              </mc:Choice>
              <mc:Fallback>
                <p:oleObj name="Equation" r:id="rId8" imgW="291847" imgH="215713" progId="Equation.3">
                  <p:embed/>
                  <p:pic>
                    <p:nvPicPr>
                      <p:cNvPr id="89138" name="Object 52">
                        <a:extLst>
                          <a:ext uri="{FF2B5EF4-FFF2-40B4-BE49-F238E27FC236}">
                            <a16:creationId xmlns:a16="http://schemas.microsoft.com/office/drawing/2014/main" id="{464D5F60-FB1A-7025-7282-90262FD46A1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05451" y="1362075"/>
                        <a:ext cx="593725" cy="439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139" name="Object 54">
            <a:extLst>
              <a:ext uri="{FF2B5EF4-FFF2-40B4-BE49-F238E27FC236}">
                <a16:creationId xmlns:a16="http://schemas.microsoft.com/office/drawing/2014/main" id="{4CDE836A-022C-83F6-2819-2CF182C79F69}"/>
              </a:ext>
            </a:extLst>
          </p:cNvPr>
          <p:cNvGraphicFramePr>
            <a:graphicFrameLocks noGrp="1" noChangeAspect="1"/>
          </p:cNvGraphicFramePr>
          <p:nvPr>
            <p:ph idx="1"/>
            <p:extLst>
              <p:ext uri="{D42A27DB-BD31-4B8C-83A1-F6EECF244321}">
                <p14:modId xmlns:p14="http://schemas.microsoft.com/office/powerpoint/2010/main" val="1346362309"/>
              </p:ext>
            </p:extLst>
          </p:nvPr>
        </p:nvGraphicFramePr>
        <p:xfrm>
          <a:off x="2428875" y="4260850"/>
          <a:ext cx="4319588" cy="2378075"/>
        </p:xfrm>
        <a:graphic>
          <a:graphicData uri="http://schemas.openxmlformats.org/presentationml/2006/ole">
            <mc:AlternateContent xmlns:mc="http://schemas.openxmlformats.org/markup-compatibility/2006">
              <mc:Choice xmlns:v="urn:schemas-microsoft-com:vml" Requires="v">
                <p:oleObj name="Equation" r:id="rId10" imgW="2260600" imgH="1244600" progId="Equation.3">
                  <p:embed/>
                </p:oleObj>
              </mc:Choice>
              <mc:Fallback>
                <p:oleObj name="Equation" r:id="rId10" imgW="2260600" imgH="1244600" progId="Equation.3">
                  <p:embed/>
                  <p:pic>
                    <p:nvPicPr>
                      <p:cNvPr id="89139" name="Object 54">
                        <a:extLst>
                          <a:ext uri="{FF2B5EF4-FFF2-40B4-BE49-F238E27FC236}">
                            <a16:creationId xmlns:a16="http://schemas.microsoft.com/office/drawing/2014/main" id="{4CDE836A-022C-83F6-2819-2CF182C79F6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28875" y="4260850"/>
                        <a:ext cx="4319588" cy="2378075"/>
                      </a:xfrm>
                      <a:prstGeom prst="rect">
                        <a:avLst/>
                      </a:prstGeom>
                      <a:solidFill>
                        <a:schemeClr val="bg1"/>
                      </a:solidFill>
                      <a:ln w="9525">
                        <a:solidFill>
                          <a:srgbClr val="FF0000"/>
                        </a:solidFill>
                        <a:miter lim="800000"/>
                        <a:headEnd/>
                        <a:tailEnd/>
                      </a:ln>
                      <a:effectLst/>
                    </p:spPr>
                  </p:pic>
                </p:oleObj>
              </mc:Fallback>
            </mc:AlternateContent>
          </a:graphicData>
        </a:graphic>
      </p:graphicFrame>
      <p:grpSp>
        <p:nvGrpSpPr>
          <p:cNvPr id="2" name="Group 65">
            <a:extLst>
              <a:ext uri="{FF2B5EF4-FFF2-40B4-BE49-F238E27FC236}">
                <a16:creationId xmlns:a16="http://schemas.microsoft.com/office/drawing/2014/main" id="{48EC6A6B-384A-75A2-3963-68065A5DE205}"/>
              </a:ext>
            </a:extLst>
          </p:cNvPr>
          <p:cNvGrpSpPr>
            <a:grpSpLocks/>
          </p:cNvGrpSpPr>
          <p:nvPr/>
        </p:nvGrpSpPr>
        <p:grpSpPr bwMode="auto">
          <a:xfrm>
            <a:off x="2533650" y="4319588"/>
            <a:ext cx="7685088" cy="2368550"/>
            <a:chOff x="636" y="2721"/>
            <a:chExt cx="4841" cy="1492"/>
          </a:xfrm>
        </p:grpSpPr>
        <p:graphicFrame>
          <p:nvGraphicFramePr>
            <p:cNvPr id="89147" name="Object 56">
              <a:extLst>
                <a:ext uri="{FF2B5EF4-FFF2-40B4-BE49-F238E27FC236}">
                  <a16:creationId xmlns:a16="http://schemas.microsoft.com/office/drawing/2014/main" id="{92CC4C67-184A-AFFD-FB36-8E479F5365CD}"/>
                </a:ext>
              </a:extLst>
            </p:cNvPr>
            <p:cNvGraphicFramePr>
              <a:graphicFrameLocks noChangeAspect="1"/>
            </p:cNvGraphicFramePr>
            <p:nvPr>
              <p:extLst>
                <p:ext uri="{D42A27DB-BD31-4B8C-83A1-F6EECF244321}">
                  <p14:modId xmlns:p14="http://schemas.microsoft.com/office/powerpoint/2010/main" val="815657861"/>
                </p:ext>
              </p:extLst>
            </p:nvPr>
          </p:nvGraphicFramePr>
          <p:xfrm>
            <a:off x="3704" y="3379"/>
            <a:ext cx="1682" cy="260"/>
          </p:xfrm>
          <a:graphic>
            <a:graphicData uri="http://schemas.openxmlformats.org/presentationml/2006/ole">
              <mc:AlternateContent xmlns:mc="http://schemas.openxmlformats.org/markup-compatibility/2006">
                <mc:Choice xmlns:v="urn:schemas-microsoft-com:vml" Requires="v">
                  <p:oleObj name="Equation" r:id="rId12" imgW="1396394" imgH="215806" progId="Equation.3">
                    <p:embed/>
                  </p:oleObj>
                </mc:Choice>
                <mc:Fallback>
                  <p:oleObj name="Equation" r:id="rId12" imgW="1396394" imgH="215806" progId="Equation.3">
                    <p:embed/>
                    <p:pic>
                      <p:nvPicPr>
                        <p:cNvPr id="89147" name="Object 56">
                          <a:extLst>
                            <a:ext uri="{FF2B5EF4-FFF2-40B4-BE49-F238E27FC236}">
                              <a16:creationId xmlns:a16="http://schemas.microsoft.com/office/drawing/2014/main" id="{92CC4C67-184A-AFFD-FB36-8E479F5365C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04" y="3379"/>
                          <a:ext cx="1682" cy="260"/>
                        </a:xfrm>
                        <a:prstGeom prst="rect">
                          <a:avLst/>
                        </a:prstGeom>
                        <a:solidFill>
                          <a:schemeClr val="bg1"/>
                        </a:solidFill>
                        <a:ln w="9525">
                          <a:solidFill>
                            <a:srgbClr val="FF0000"/>
                          </a:solidFill>
                          <a:miter lim="800000"/>
                          <a:headEnd/>
                          <a:tailEnd/>
                        </a:ln>
                        <a:effectLst/>
                      </p:spPr>
                    </p:pic>
                  </p:oleObj>
                </mc:Fallback>
              </mc:AlternateContent>
            </a:graphicData>
          </a:graphic>
        </p:graphicFrame>
        <p:sp>
          <p:nvSpPr>
            <p:cNvPr id="89148" name="Text Box 57">
              <a:extLst>
                <a:ext uri="{FF2B5EF4-FFF2-40B4-BE49-F238E27FC236}">
                  <a16:creationId xmlns:a16="http://schemas.microsoft.com/office/drawing/2014/main" id="{BC4C56B5-5BE7-F669-BF8B-68E14384D23E}"/>
                </a:ext>
              </a:extLst>
            </p:cNvPr>
            <p:cNvSpPr txBox="1">
              <a:spLocks noChangeArrowheads="1"/>
            </p:cNvSpPr>
            <p:nvPr/>
          </p:nvSpPr>
          <p:spPr bwMode="auto">
            <a:xfrm>
              <a:off x="3674" y="2721"/>
              <a:ext cx="1803"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a:latin typeface="Times New Roman" panose="02020603050405020304" pitchFamily="18" charset="0"/>
                </a:rPr>
                <a:t>A comparer au régulateur d’état :</a:t>
              </a:r>
              <a:endParaRPr lang="fr-FR" altLang="fr-FR">
                <a:latin typeface="Times New Roman" panose="02020603050405020304" pitchFamily="18" charset="0"/>
              </a:endParaRPr>
            </a:p>
          </p:txBody>
        </p:sp>
        <p:grpSp>
          <p:nvGrpSpPr>
            <p:cNvPr id="89149" name="Group 64">
              <a:extLst>
                <a:ext uri="{FF2B5EF4-FFF2-40B4-BE49-F238E27FC236}">
                  <a16:creationId xmlns:a16="http://schemas.microsoft.com/office/drawing/2014/main" id="{EADD1D18-2F32-1D13-9246-FABC7774ED74}"/>
                </a:ext>
              </a:extLst>
            </p:cNvPr>
            <p:cNvGrpSpPr>
              <a:grpSpLocks/>
            </p:cNvGrpSpPr>
            <p:nvPr/>
          </p:nvGrpSpPr>
          <p:grpSpPr bwMode="auto">
            <a:xfrm>
              <a:off x="636" y="3308"/>
              <a:ext cx="4168" cy="905"/>
              <a:chOff x="636" y="3308"/>
              <a:chExt cx="4168" cy="905"/>
            </a:xfrm>
          </p:grpSpPr>
          <p:sp>
            <p:nvSpPr>
              <p:cNvPr id="89150" name="Oval 59">
                <a:extLst>
                  <a:ext uri="{FF2B5EF4-FFF2-40B4-BE49-F238E27FC236}">
                    <a16:creationId xmlns:a16="http://schemas.microsoft.com/office/drawing/2014/main" id="{B7359C6D-BB42-E5C1-5BCD-282B3D81FBD9}"/>
                  </a:ext>
                </a:extLst>
              </p:cNvPr>
              <p:cNvSpPr>
                <a:spLocks noChangeArrowheads="1"/>
              </p:cNvSpPr>
              <p:nvPr/>
            </p:nvSpPr>
            <p:spPr bwMode="auto">
              <a:xfrm>
                <a:off x="636" y="3834"/>
                <a:ext cx="1126" cy="379"/>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51" name="Oval 60">
                <a:extLst>
                  <a:ext uri="{FF2B5EF4-FFF2-40B4-BE49-F238E27FC236}">
                    <a16:creationId xmlns:a16="http://schemas.microsoft.com/office/drawing/2014/main" id="{43B91794-5D7A-2DD2-DEBC-F7F6CDC6FD8F}"/>
                  </a:ext>
                </a:extLst>
              </p:cNvPr>
              <p:cNvSpPr>
                <a:spLocks noChangeArrowheads="1"/>
              </p:cNvSpPr>
              <p:nvPr/>
            </p:nvSpPr>
            <p:spPr bwMode="auto">
              <a:xfrm>
                <a:off x="3678" y="3308"/>
                <a:ext cx="1126" cy="379"/>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cxnSp>
            <p:nvCxnSpPr>
              <p:cNvPr id="89152" name="AutoShape 61">
                <a:extLst>
                  <a:ext uri="{FF2B5EF4-FFF2-40B4-BE49-F238E27FC236}">
                    <a16:creationId xmlns:a16="http://schemas.microsoft.com/office/drawing/2014/main" id="{4D5C6699-13DE-E91F-FC13-7F49974FFAA1}"/>
                  </a:ext>
                </a:extLst>
              </p:cNvPr>
              <p:cNvCxnSpPr>
                <a:cxnSpLocks noChangeShapeType="1"/>
                <a:stCxn id="89150" idx="7"/>
                <a:endCxn id="89151" idx="1"/>
              </p:cNvCxnSpPr>
              <p:nvPr/>
            </p:nvCxnSpPr>
            <p:spPr bwMode="auto">
              <a:xfrm rot="-5400000">
                <a:off x="2457" y="2491"/>
                <a:ext cx="526" cy="2246"/>
              </a:xfrm>
              <a:prstGeom prst="curvedConnector3">
                <a:avLst>
                  <a:gd name="adj1" fmla="val 135551"/>
                </a:avLst>
              </a:prstGeom>
              <a:noFill/>
              <a:ln w="381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cxnSp>
        </p:grpSp>
      </p:grpSp>
      <p:sp>
        <p:nvSpPr>
          <p:cNvPr id="59" name="ZoneTexte 58">
            <a:extLst>
              <a:ext uri="{FF2B5EF4-FFF2-40B4-BE49-F238E27FC236}">
                <a16:creationId xmlns:a16="http://schemas.microsoft.com/office/drawing/2014/main" id="{5B457BE3-FF3E-ACBF-44D7-A6914CBBEC81}"/>
              </a:ext>
            </a:extLst>
          </p:cNvPr>
          <p:cNvSpPr txBox="1">
            <a:spLocks noChangeArrowheads="1"/>
          </p:cNvSpPr>
          <p:nvPr/>
        </p:nvSpPr>
        <p:spPr bwMode="auto">
          <a:xfrm>
            <a:off x="6915150" y="5943601"/>
            <a:ext cx="37528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r>
              <a:rPr lang="fr-CH" altLang="fr-FR" sz="2000" dirty="0">
                <a:solidFill>
                  <a:srgbClr val="FF0000"/>
                </a:solidFill>
                <a:latin typeface="Times New Roman" panose="02020603050405020304" pitchFamily="18" charset="0"/>
              </a:rPr>
              <a:t>La structure est un peu différente mais comparable !</a:t>
            </a:r>
          </a:p>
        </p:txBody>
      </p:sp>
      <p:grpSp>
        <p:nvGrpSpPr>
          <p:cNvPr id="4" name="Groupe 63">
            <a:extLst>
              <a:ext uri="{FF2B5EF4-FFF2-40B4-BE49-F238E27FC236}">
                <a16:creationId xmlns:a16="http://schemas.microsoft.com/office/drawing/2014/main" id="{4889EF5F-A810-1D23-61E2-3CFCCE1243A8}"/>
              </a:ext>
            </a:extLst>
          </p:cNvPr>
          <p:cNvGrpSpPr>
            <a:grpSpLocks/>
          </p:cNvGrpSpPr>
          <p:nvPr/>
        </p:nvGrpSpPr>
        <p:grpSpPr bwMode="auto">
          <a:xfrm>
            <a:off x="3206750" y="5178425"/>
            <a:ext cx="5657850" cy="1481138"/>
            <a:chOff x="1683356" y="5178057"/>
            <a:chExt cx="5656717" cy="1481469"/>
          </a:xfrm>
        </p:grpSpPr>
        <p:sp>
          <p:nvSpPr>
            <p:cNvPr id="89143" name="Ellipse 59">
              <a:extLst>
                <a:ext uri="{FF2B5EF4-FFF2-40B4-BE49-F238E27FC236}">
                  <a16:creationId xmlns:a16="http://schemas.microsoft.com/office/drawing/2014/main" id="{9714EE41-0765-29B9-4561-13DC9B2B5D79}"/>
                </a:ext>
              </a:extLst>
            </p:cNvPr>
            <p:cNvSpPr>
              <a:spLocks noChangeArrowheads="1"/>
            </p:cNvSpPr>
            <p:nvPr/>
          </p:nvSpPr>
          <p:spPr bwMode="auto">
            <a:xfrm>
              <a:off x="6964325" y="5178057"/>
              <a:ext cx="372139" cy="606056"/>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44" name="Ellipse 60">
              <a:extLst>
                <a:ext uri="{FF2B5EF4-FFF2-40B4-BE49-F238E27FC236}">
                  <a16:creationId xmlns:a16="http://schemas.microsoft.com/office/drawing/2014/main" id="{07543BCC-431A-0B57-02A2-BBD42B2335E0}"/>
                </a:ext>
              </a:extLst>
            </p:cNvPr>
            <p:cNvSpPr>
              <a:spLocks noChangeArrowheads="1"/>
            </p:cNvSpPr>
            <p:nvPr/>
          </p:nvSpPr>
          <p:spPr bwMode="auto">
            <a:xfrm>
              <a:off x="1683356" y="6124353"/>
              <a:ext cx="347464" cy="535173"/>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89145" name="ZoneTexte 61">
              <a:extLst>
                <a:ext uri="{FF2B5EF4-FFF2-40B4-BE49-F238E27FC236}">
                  <a16:creationId xmlns:a16="http://schemas.microsoft.com/office/drawing/2014/main" id="{B6335AF3-58FC-291A-A3CA-F110B84F58F8}"/>
                </a:ext>
              </a:extLst>
            </p:cNvPr>
            <p:cNvSpPr txBox="1">
              <a:spLocks noChangeArrowheads="1"/>
            </p:cNvSpPr>
            <p:nvPr/>
          </p:nvSpPr>
          <p:spPr bwMode="auto">
            <a:xfrm>
              <a:off x="1701208" y="6060575"/>
              <a:ext cx="3508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r>
                <a:rPr lang="fr-CH" altLang="fr-FR" sz="1800">
                  <a:solidFill>
                    <a:srgbClr val="FF0000"/>
                  </a:solidFill>
                  <a:latin typeface="Times New Roman" panose="02020603050405020304" pitchFamily="18" charset="0"/>
                </a:rPr>
                <a:t>?</a:t>
              </a:r>
            </a:p>
          </p:txBody>
        </p:sp>
        <p:sp>
          <p:nvSpPr>
            <p:cNvPr id="89146" name="ZoneTexte 62">
              <a:extLst>
                <a:ext uri="{FF2B5EF4-FFF2-40B4-BE49-F238E27FC236}">
                  <a16:creationId xmlns:a16="http://schemas.microsoft.com/office/drawing/2014/main" id="{75816938-2065-00CC-40A4-DE4572DC57D9}"/>
                </a:ext>
              </a:extLst>
            </p:cNvPr>
            <p:cNvSpPr txBox="1">
              <a:spLocks noChangeArrowheads="1"/>
            </p:cNvSpPr>
            <p:nvPr/>
          </p:nvSpPr>
          <p:spPr bwMode="auto">
            <a:xfrm>
              <a:off x="6989198" y="5181616"/>
              <a:ext cx="3508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r>
                <a:rPr lang="fr-CH" altLang="fr-FR" sz="1800">
                  <a:solidFill>
                    <a:srgbClr val="FF0000"/>
                  </a:solidFill>
                  <a:latin typeface="Times New Roman" panose="02020603050405020304" pitchFamily="18" charset="0"/>
                </a:rPr>
                <a:t>?</a:t>
              </a:r>
            </a:p>
          </p:txBody>
        </p:sp>
      </p:grpSp>
      <p:pic>
        <p:nvPicPr>
          <p:cNvPr id="3" name="Picture 2" descr="HES-SO Valais-Wallis - BioArk">
            <a:extLst>
              <a:ext uri="{FF2B5EF4-FFF2-40B4-BE49-F238E27FC236}">
                <a16:creationId xmlns:a16="http://schemas.microsoft.com/office/drawing/2014/main" id="{83DE704D-2359-322E-ABD1-D5B9B9C01BA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5" name="Left Brace 4">
            <a:extLst>
              <a:ext uri="{FF2B5EF4-FFF2-40B4-BE49-F238E27FC236}">
                <a16:creationId xmlns:a16="http://schemas.microsoft.com/office/drawing/2014/main" id="{2C929A82-13B9-C0A6-BED8-2D305CE770EE}"/>
              </a:ext>
            </a:extLst>
          </p:cNvPr>
          <p:cNvSpPr/>
          <p:nvPr/>
        </p:nvSpPr>
        <p:spPr>
          <a:xfrm>
            <a:off x="2157414" y="4319588"/>
            <a:ext cx="267852" cy="1343024"/>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cxnSp>
        <p:nvCxnSpPr>
          <p:cNvPr id="10" name="Connector: Elbow 9">
            <a:extLst>
              <a:ext uri="{FF2B5EF4-FFF2-40B4-BE49-F238E27FC236}">
                <a16:creationId xmlns:a16="http://schemas.microsoft.com/office/drawing/2014/main" id="{BC5AE02E-0E17-C104-A112-769B7B937F83}"/>
              </a:ext>
            </a:extLst>
          </p:cNvPr>
          <p:cNvCxnSpPr/>
          <p:nvPr/>
        </p:nvCxnSpPr>
        <p:spPr>
          <a:xfrm flipV="1">
            <a:off x="4241800" y="5343525"/>
            <a:ext cx="793750" cy="187069"/>
          </a:xfrm>
          <a:prstGeom prst="bentConnector3">
            <a:avLst>
              <a:gd name="adj1" fmla="val 99200"/>
            </a:avLst>
          </a:prstGeom>
          <a:ln>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3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4*#ppt_w"/>
                                          </p:val>
                                        </p:tav>
                                        <p:tav tm="100000">
                                          <p:val>
                                            <p:strVal val="#ppt_w"/>
                                          </p:val>
                                        </p:tav>
                                      </p:tavLst>
                                    </p:anim>
                                    <p:anim calcmode="lin" valueType="num">
                                      <p:cBhvr>
                                        <p:cTn id="8" dur="500" fill="hold"/>
                                        <p:tgtEl>
                                          <p:spTgt spid="2"/>
                                        </p:tgtEl>
                                        <p:attrNameLst>
                                          <p:attrName>ppt_h</p:attrName>
                                        </p:attrNameLst>
                                      </p:cBhvr>
                                      <p:tavLst>
                                        <p:tav tm="0">
                                          <p:val>
                                            <p:strVal val="4*#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59"/>
                                        </p:tgtEl>
                                        <p:attrNameLst>
                                          <p:attrName>style.visibility</p:attrName>
                                        </p:attrNameLst>
                                      </p:cBhvr>
                                      <p:to>
                                        <p:strVal val="visible"/>
                                      </p:to>
                                    </p:set>
                                    <p:anim calcmode="lin" valueType="num">
                                      <p:cBhvr>
                                        <p:cTn id="13" dur="500" fill="hold"/>
                                        <p:tgtEl>
                                          <p:spTgt spid="59"/>
                                        </p:tgtEl>
                                        <p:attrNameLst>
                                          <p:attrName>ppt_w</p:attrName>
                                        </p:attrNameLst>
                                      </p:cBhvr>
                                      <p:tavLst>
                                        <p:tav tm="0">
                                          <p:val>
                                            <p:fltVal val="0"/>
                                          </p:val>
                                        </p:tav>
                                        <p:tav tm="100000">
                                          <p:val>
                                            <p:strVal val="#ppt_w"/>
                                          </p:val>
                                        </p:tav>
                                      </p:tavLst>
                                    </p:anim>
                                    <p:anim calcmode="lin" valueType="num">
                                      <p:cBhvr>
                                        <p:cTn id="14" dur="500" fill="hold"/>
                                        <p:tgtEl>
                                          <p:spTgt spid="59"/>
                                        </p:tgtEl>
                                        <p:attrNameLst>
                                          <p:attrName>ppt_h</p:attrName>
                                        </p:attrNameLst>
                                      </p:cBhvr>
                                      <p:tavLst>
                                        <p:tav tm="0">
                                          <p:val>
                                            <p:fltVal val="0"/>
                                          </p:val>
                                        </p:tav>
                                        <p:tav tm="100000">
                                          <p:val>
                                            <p:strVal val="#ppt_h"/>
                                          </p:val>
                                        </p:tav>
                                      </p:tavLst>
                                    </p:anim>
                                  </p:childTnLst>
                                </p:cTn>
                              </p:par>
                              <p:par>
                                <p:cTn id="15" presetID="23" presetClass="entr" presetSubtype="16"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Espace réservé du numéro de diapositive 5">
            <a:extLst>
              <a:ext uri="{FF2B5EF4-FFF2-40B4-BE49-F238E27FC236}">
                <a16:creationId xmlns:a16="http://schemas.microsoft.com/office/drawing/2014/main" id="{AECA7975-5AE5-7324-90D7-E521284626E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2FF9B193-A2B3-495E-BFA0-9D6759DD2306}" type="slidenum">
              <a:rPr lang="fr-FR" altLang="fr-FR" sz="1200"/>
              <a:pPr>
                <a:spcBef>
                  <a:spcPct val="0"/>
                </a:spcBef>
                <a:buClrTx/>
                <a:buFontTx/>
                <a:buNone/>
              </a:pPr>
              <a:t>28</a:t>
            </a:fld>
            <a:endParaRPr lang="fr-FR" altLang="fr-FR" sz="1200"/>
          </a:p>
        </p:txBody>
      </p:sp>
      <p:sp>
        <p:nvSpPr>
          <p:cNvPr id="92163" name="Rectangle 2">
            <a:extLst>
              <a:ext uri="{FF2B5EF4-FFF2-40B4-BE49-F238E27FC236}">
                <a16:creationId xmlns:a16="http://schemas.microsoft.com/office/drawing/2014/main" id="{E9B8E6A1-FC2B-4F28-ECA4-BB043671D7D0}"/>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Calcul de la matrice d’observateur F</a:t>
            </a:r>
            <a:endParaRPr lang="fr-FR" altLang="fr-FR" sz="3200" b="1" dirty="0">
              <a:latin typeface="Times" panose="02020603050405020304" pitchFamily="18" charset="0"/>
              <a:cs typeface="Times" panose="02020603050405020304" pitchFamily="18" charset="0"/>
            </a:endParaRPr>
          </a:p>
        </p:txBody>
      </p:sp>
      <p:sp>
        <p:nvSpPr>
          <p:cNvPr id="92164" name="Rectangle 3">
            <a:extLst>
              <a:ext uri="{FF2B5EF4-FFF2-40B4-BE49-F238E27FC236}">
                <a16:creationId xmlns:a16="http://schemas.microsoft.com/office/drawing/2014/main" id="{C64C02A5-3AE8-2F62-E3A9-F2D750FD6659}"/>
              </a:ext>
            </a:extLst>
          </p:cNvPr>
          <p:cNvSpPr>
            <a:spLocks noGrp="1" noChangeArrowheads="1"/>
          </p:cNvSpPr>
          <p:nvPr>
            <p:ph type="body" idx="1"/>
          </p:nvPr>
        </p:nvSpPr>
        <p:spPr>
          <a:xfrm>
            <a:off x="663389" y="1477964"/>
            <a:ext cx="10820400" cy="4968875"/>
          </a:xfrm>
        </p:spPr>
        <p:txBody>
          <a:bodyPr>
            <a:normAutofit/>
          </a:bodyPr>
          <a:lstStyle/>
          <a:p>
            <a:pPr>
              <a:lnSpc>
                <a:spcPct val="90000"/>
              </a:lnSpc>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La conception se fait par analogie avec celle de la conception d’un régulateur d’état.</a:t>
            </a:r>
          </a:p>
          <a:p>
            <a:pPr>
              <a:lnSpc>
                <a:spcPct val="90000"/>
              </a:lnSpc>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Pour un régulateur, nous calculions K(A,B) : les coefficients du régulateur étaient fonction de la matrice du système A et de sa matrice d'entrée B.</a:t>
            </a:r>
          </a:p>
          <a:p>
            <a:pPr>
              <a:lnSpc>
                <a:spcPct val="90000"/>
              </a:lnSpc>
              <a:buFont typeface="Wingdings" panose="05000000000000000000" pitchFamily="2" charset="2"/>
              <a:buChar char="Ø"/>
            </a:pPr>
            <a:endParaRPr lang="fr-CH" altLang="fr-FR" sz="2000" dirty="0">
              <a:latin typeface="Times" panose="02020603050405020304" pitchFamily="18" charset="0"/>
              <a:cs typeface="Times" panose="02020603050405020304" pitchFamily="18" charset="0"/>
            </a:endParaRPr>
          </a:p>
          <a:p>
            <a:pPr>
              <a:lnSpc>
                <a:spcPct val="90000"/>
              </a:lnSpc>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Pour l'observateur, nous calculons la matrice F en fonction de la matrice du système transposée A et la matrice de sortie transposée  C : F</a:t>
            </a:r>
            <a:r>
              <a:rPr lang="fr-CH" altLang="fr-FR" sz="2000" baseline="30000" dirty="0">
                <a:latin typeface="Times" panose="02020603050405020304" pitchFamily="18" charset="0"/>
                <a:cs typeface="Times" panose="02020603050405020304" pitchFamily="18" charset="0"/>
              </a:rPr>
              <a:t>T </a:t>
            </a:r>
            <a:r>
              <a:rPr lang="fr-CH" altLang="fr-FR" sz="2000" dirty="0">
                <a:latin typeface="Times" panose="02020603050405020304" pitchFamily="18" charset="0"/>
                <a:cs typeface="Times" panose="02020603050405020304" pitchFamily="18" charset="0"/>
              </a:rPr>
              <a:t>(A</a:t>
            </a:r>
            <a:r>
              <a:rPr lang="fr-CH" altLang="fr-FR" sz="2000" baseline="30000" dirty="0">
                <a:latin typeface="Times" panose="02020603050405020304" pitchFamily="18" charset="0"/>
                <a:cs typeface="Times" panose="02020603050405020304" pitchFamily="18" charset="0"/>
              </a:rPr>
              <a:t>T</a:t>
            </a:r>
            <a:r>
              <a:rPr lang="fr-CH" altLang="fr-FR" sz="2000" dirty="0">
                <a:latin typeface="Times" panose="02020603050405020304" pitchFamily="18" charset="0"/>
                <a:cs typeface="Times" panose="02020603050405020304" pitchFamily="18" charset="0"/>
              </a:rPr>
              <a:t>, C</a:t>
            </a:r>
            <a:r>
              <a:rPr lang="fr-CH" altLang="fr-FR" sz="2000" baseline="30000" dirty="0">
                <a:latin typeface="Times" panose="02020603050405020304" pitchFamily="18" charset="0"/>
                <a:cs typeface="Times" panose="02020603050405020304" pitchFamily="18" charset="0"/>
              </a:rPr>
              <a:t>T</a:t>
            </a:r>
            <a:r>
              <a:rPr lang="fr-CH" altLang="fr-FR" sz="2000" dirty="0">
                <a:latin typeface="Times" panose="02020603050405020304" pitchFamily="18" charset="0"/>
                <a:cs typeface="Times" panose="02020603050405020304" pitchFamily="18" charset="0"/>
              </a:rPr>
              <a:t>)</a:t>
            </a:r>
          </a:p>
          <a:p>
            <a:pPr>
              <a:lnSpc>
                <a:spcPct val="90000"/>
              </a:lnSpc>
              <a:buFont typeface="Wingdings" panose="05000000000000000000" pitchFamily="2" charset="2"/>
              <a:buChar char="Ø"/>
            </a:pPr>
            <a:endParaRPr lang="fr-CH" altLang="fr-FR" sz="2000" dirty="0">
              <a:latin typeface="Times" panose="02020603050405020304" pitchFamily="18" charset="0"/>
              <a:cs typeface="Times" panose="02020603050405020304" pitchFamily="18" charset="0"/>
            </a:endParaRPr>
          </a:p>
          <a:p>
            <a:pPr>
              <a:lnSpc>
                <a:spcPct val="90000"/>
              </a:lnSpc>
              <a:buFont typeface="Wingdings" panose="05000000000000000000" pitchFamily="2" charset="2"/>
              <a:buChar char="Ø"/>
            </a:pPr>
            <a:endParaRPr lang="fr-CH" altLang="fr-FR" sz="2000" dirty="0">
              <a:latin typeface="Times" panose="02020603050405020304" pitchFamily="18" charset="0"/>
              <a:cs typeface="Times" panose="02020603050405020304" pitchFamily="18" charset="0"/>
            </a:endParaRPr>
          </a:p>
          <a:p>
            <a:pPr>
              <a:lnSpc>
                <a:spcPct val="90000"/>
              </a:lnSpc>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Dans </a:t>
            </a:r>
            <a:r>
              <a:rPr lang="fr-CH" altLang="fr-FR" sz="2000" i="1" dirty="0">
                <a:latin typeface="Times" panose="02020603050405020304" pitchFamily="18" charset="0"/>
                <a:cs typeface="Times" panose="02020603050405020304" pitchFamily="18" charset="0"/>
              </a:rPr>
              <a:t>Matlab</a:t>
            </a:r>
            <a:r>
              <a:rPr lang="fr-CH" altLang="fr-FR" sz="2000" dirty="0">
                <a:latin typeface="Times" panose="02020603050405020304" pitchFamily="18" charset="0"/>
                <a:cs typeface="Times" panose="02020603050405020304" pitchFamily="18" charset="0"/>
              </a:rPr>
              <a:t>, ce calcul se fait à nouveau à l'aide de la fonction «</a:t>
            </a:r>
            <a:r>
              <a:rPr lang="fr-CH" altLang="fr-FR" sz="2000" dirty="0">
                <a:solidFill>
                  <a:srgbClr val="00B0F0"/>
                </a:solidFill>
                <a:latin typeface="Times" panose="02020603050405020304" pitchFamily="18" charset="0"/>
                <a:cs typeface="Times" panose="02020603050405020304" pitchFamily="18" charset="0"/>
              </a:rPr>
              <a:t>place</a:t>
            </a:r>
            <a:r>
              <a:rPr lang="fr-CH" altLang="fr-FR" sz="2000" dirty="0">
                <a:latin typeface="Times" panose="02020603050405020304" pitchFamily="18" charset="0"/>
                <a:cs typeface="Times" panose="02020603050405020304" pitchFamily="18" charset="0"/>
              </a:rPr>
              <a:t>».</a:t>
            </a:r>
            <a:endParaRPr lang="fr-CH" altLang="fr-FR" sz="2000" i="1" dirty="0">
              <a:latin typeface="Times" panose="02020603050405020304" pitchFamily="18" charset="0"/>
              <a:cs typeface="Times" panose="02020603050405020304" pitchFamily="18" charset="0"/>
            </a:endParaRPr>
          </a:p>
        </p:txBody>
      </p:sp>
      <mc:AlternateContent xmlns:mc="http://schemas.openxmlformats.org/markup-compatibility/2006" xmlns:a14="http://schemas.microsoft.com/office/drawing/2010/main">
        <mc:Choice Requires="a14">
          <p:sp>
            <p:nvSpPr>
              <p:cNvPr id="92165" name="Object 6">
                <a:extLst>
                  <a:ext uri="{FF2B5EF4-FFF2-40B4-BE49-F238E27FC236}">
                    <a16:creationId xmlns:a16="http://schemas.microsoft.com/office/drawing/2014/main" id="{1FE9BA7A-BF25-B7C3-1AB3-BEFD32BB4D1D}"/>
                  </a:ext>
                </a:extLst>
              </p:cNvPr>
              <p:cNvSpPr txBox="1"/>
              <p:nvPr/>
            </p:nvSpPr>
            <p:spPr bwMode="auto">
              <a:xfrm>
                <a:off x="6218238" y="2332037"/>
                <a:ext cx="3340541" cy="503237"/>
              </a:xfrm>
              <a:prstGeom prst="rect">
                <a:avLst/>
              </a:prstGeom>
              <a:solidFill>
                <a:srgbClr val="FFFF99"/>
              </a:solidFill>
              <a:ln w="9525">
                <a:solidFill>
                  <a:srgbClr val="FF0000"/>
                </a:solidFill>
                <a:miter lim="800000"/>
                <a:headEnd/>
                <a:tailEnd/>
              </a:ln>
              <a:effectLst/>
            </p:spPr>
            <p:txBody>
              <a:bodyPr>
                <a:noAutofit/>
              </a:bodyPr>
              <a:lstStyle/>
              <a:p>
                <a:pPr/>
                <a14:m>
                  <m:oMathPara xmlns:m="http://schemas.openxmlformats.org/officeDocument/2006/math">
                    <m:oMathParaPr>
                      <m:jc m:val="left"/>
                    </m:oMathParaPr>
                    <m:oMath xmlns:m="http://schemas.openxmlformats.org/officeDocument/2006/math">
                      <m:acc>
                        <m:accPr>
                          <m:chr m:val="̇"/>
                          <m:ctrlPr>
                            <a:rPr lang="fr-CH" i="1">
                              <a:solidFill>
                                <a:srgbClr val="000000"/>
                              </a:solidFill>
                              <a:latin typeface="Cambria Math" panose="02040503050406030204" pitchFamily="18" charset="0"/>
                            </a:rPr>
                          </m:ctrlPr>
                        </m:accPr>
                        <m:e>
                          <m:acc>
                            <m:accPr>
                              <m:chr m:val="⃗"/>
                              <m:ctrlPr>
                                <a:rPr lang="fr-CH" i="1">
                                  <a:solidFill>
                                    <a:srgbClr val="000000"/>
                                  </a:solidFill>
                                  <a:latin typeface="Cambria Math" panose="02040503050406030204" pitchFamily="18" charset="0"/>
                                </a:rPr>
                              </m:ctrlPr>
                            </m:accPr>
                            <m:e>
                              <m:r>
                                <a:rPr lang="fr-CH" i="1">
                                  <a:solidFill>
                                    <a:srgbClr val="000000"/>
                                  </a:solidFill>
                                  <a:latin typeface="Cambria Math" panose="02040503050406030204" pitchFamily="18" charset="0"/>
                                </a:rPr>
                                <m:t>𝑥</m:t>
                              </m:r>
                            </m:e>
                          </m:acc>
                        </m:e>
                      </m:acc>
                      <m:r>
                        <a:rPr lang="fr-CH" i="1">
                          <a:solidFill>
                            <a:srgbClr val="000000"/>
                          </a:solidFill>
                          <a:latin typeface="Cambria Math" panose="02040503050406030204" pitchFamily="18" charset="0"/>
                        </a:rPr>
                        <m:t>=</m:t>
                      </m:r>
                      <m:d>
                        <m:dPr>
                          <m:ctrlPr>
                            <a:rPr lang="fr-CH" i="1" smtClean="0">
                              <a:solidFill>
                                <a:srgbClr val="FF0000"/>
                              </a:solidFill>
                              <a:latin typeface="Cambria Math" panose="02040503050406030204" pitchFamily="18" charset="0"/>
                            </a:rPr>
                          </m:ctrlPr>
                        </m:dPr>
                        <m:e>
                          <m:r>
                            <a:rPr lang="fr-CH" i="1">
                              <a:solidFill>
                                <a:srgbClr val="FF0000"/>
                              </a:solidFill>
                              <a:latin typeface="Cambria Math" panose="02040503050406030204" pitchFamily="18" charset="0"/>
                            </a:rPr>
                            <m:t>𝐴</m:t>
                          </m:r>
                          <m:r>
                            <a:rPr lang="fr-CH" i="1">
                              <a:solidFill>
                                <a:srgbClr val="FF0000"/>
                              </a:solidFill>
                              <a:latin typeface="Cambria Math" panose="02040503050406030204" pitchFamily="18" charset="0"/>
                            </a:rPr>
                            <m:t>−</m:t>
                          </m:r>
                          <m:r>
                            <a:rPr lang="fr-CH" i="1">
                              <a:solidFill>
                                <a:srgbClr val="FF0000"/>
                              </a:solidFill>
                              <a:latin typeface="Cambria Math" panose="02040503050406030204" pitchFamily="18" charset="0"/>
                            </a:rPr>
                            <m:t>𝐵</m:t>
                          </m:r>
                          <m:r>
                            <a:rPr lang="fr-CH" i="1">
                              <a:solidFill>
                                <a:srgbClr val="FF0000"/>
                              </a:solidFill>
                              <a:latin typeface="Cambria Math" panose="02040503050406030204" pitchFamily="18" charset="0"/>
                            </a:rPr>
                            <m:t>⋅</m:t>
                          </m:r>
                          <m:r>
                            <a:rPr lang="fr-CH" i="1">
                              <a:solidFill>
                                <a:srgbClr val="FF0000"/>
                              </a:solidFill>
                              <a:latin typeface="Cambria Math" panose="02040503050406030204" pitchFamily="18" charset="0"/>
                            </a:rPr>
                            <m:t>𝐾</m:t>
                          </m:r>
                        </m:e>
                      </m:d>
                      <m:r>
                        <a:rPr lang="fr-CH" i="1">
                          <a:solidFill>
                            <a:srgbClr val="FF0000"/>
                          </a:solidFill>
                          <a:latin typeface="Cambria Math" panose="02040503050406030204" pitchFamily="18" charset="0"/>
                        </a:rPr>
                        <m:t>⋅</m:t>
                      </m:r>
                      <m:acc>
                        <m:accPr>
                          <m:chr m:val="⃗"/>
                          <m:ctrlPr>
                            <a:rPr lang="fr-CH" i="1">
                              <a:solidFill>
                                <a:srgbClr val="000000"/>
                              </a:solidFill>
                              <a:latin typeface="Cambria Math" panose="02040503050406030204" pitchFamily="18" charset="0"/>
                            </a:rPr>
                          </m:ctrlPr>
                        </m:accPr>
                        <m:e>
                          <m:r>
                            <a:rPr lang="fr-CH" i="1">
                              <a:solidFill>
                                <a:srgbClr val="000000"/>
                              </a:solidFill>
                              <a:latin typeface="Cambria Math" panose="02040503050406030204" pitchFamily="18" charset="0"/>
                            </a:rPr>
                            <m:t>𝑥</m:t>
                          </m:r>
                        </m:e>
                      </m:acc>
                      <m:r>
                        <a:rPr lang="fr-CH" i="1">
                          <a:solidFill>
                            <a:srgbClr val="000000"/>
                          </a:solidFill>
                          <a:latin typeface="Cambria Math" panose="02040503050406030204" pitchFamily="18" charset="0"/>
                        </a:rPr>
                        <m:t>+</m:t>
                      </m:r>
                      <m:r>
                        <a:rPr lang="fr-CH" i="1">
                          <a:solidFill>
                            <a:srgbClr val="000000"/>
                          </a:solidFill>
                          <a:latin typeface="Cambria Math" panose="02040503050406030204" pitchFamily="18" charset="0"/>
                        </a:rPr>
                        <m:t>𝐿</m:t>
                      </m:r>
                      <m:r>
                        <a:rPr lang="fr-CH" i="1">
                          <a:solidFill>
                            <a:srgbClr val="000000"/>
                          </a:solidFill>
                          <a:latin typeface="Cambria Math" panose="02040503050406030204" pitchFamily="18" charset="0"/>
                        </a:rPr>
                        <m:t>⋅</m:t>
                      </m:r>
                      <m:r>
                        <a:rPr lang="fr-CH" i="1">
                          <a:solidFill>
                            <a:srgbClr val="000000"/>
                          </a:solidFill>
                          <a:latin typeface="Cambria Math" panose="02040503050406030204" pitchFamily="18" charset="0"/>
                        </a:rPr>
                        <m:t>𝐵</m:t>
                      </m:r>
                      <m:r>
                        <a:rPr lang="fr-CH" i="1">
                          <a:solidFill>
                            <a:srgbClr val="000000"/>
                          </a:solidFill>
                          <a:latin typeface="Cambria Math" panose="02040503050406030204" pitchFamily="18" charset="0"/>
                        </a:rPr>
                        <m:t>⋅</m:t>
                      </m:r>
                      <m:acc>
                        <m:accPr>
                          <m:chr m:val="⃗"/>
                          <m:ctrlPr>
                            <a:rPr lang="fr-CH" i="1">
                              <a:solidFill>
                                <a:srgbClr val="000000"/>
                              </a:solidFill>
                              <a:latin typeface="Cambria Math" panose="02040503050406030204" pitchFamily="18" charset="0"/>
                            </a:rPr>
                          </m:ctrlPr>
                        </m:accPr>
                        <m:e>
                          <m:r>
                            <a:rPr lang="fr-CH" i="1">
                              <a:solidFill>
                                <a:srgbClr val="000000"/>
                              </a:solidFill>
                              <a:latin typeface="Cambria Math" panose="02040503050406030204" pitchFamily="18" charset="0"/>
                            </a:rPr>
                            <m:t>𝑤</m:t>
                          </m:r>
                        </m:e>
                      </m:acc>
                    </m:oMath>
                  </m:oMathPara>
                </a14:m>
                <a:endParaRPr lang="fr-CH" sz="1400" dirty="0"/>
              </a:p>
            </p:txBody>
          </p:sp>
        </mc:Choice>
        <mc:Fallback xmlns="">
          <p:sp>
            <p:nvSpPr>
              <p:cNvPr id="92165" name="Object 6">
                <a:extLst>
                  <a:ext uri="{FF2B5EF4-FFF2-40B4-BE49-F238E27FC236}">
                    <a16:creationId xmlns:a16="http://schemas.microsoft.com/office/drawing/2014/main" id="{1FE9BA7A-BF25-B7C3-1AB3-BEFD32BB4D1D}"/>
                  </a:ext>
                </a:extLst>
              </p:cNvPr>
              <p:cNvSpPr txBox="1">
                <a:spLocks noRot="1" noChangeAspect="1" noMove="1" noResize="1" noEditPoints="1" noAdjustHandles="1" noChangeArrowheads="1" noChangeShapeType="1" noTextEdit="1"/>
              </p:cNvSpPr>
              <p:nvPr/>
            </p:nvSpPr>
            <p:spPr bwMode="auto">
              <a:xfrm>
                <a:off x="6218238" y="2332037"/>
                <a:ext cx="3340541" cy="503237"/>
              </a:xfrm>
              <a:prstGeom prst="rect">
                <a:avLst/>
              </a:prstGeom>
              <a:blipFill>
                <a:blip r:embed="rId2"/>
                <a:stretch>
                  <a:fillRect t="-8333"/>
                </a:stretch>
              </a:blipFill>
              <a:ln w="9525">
                <a:solidFill>
                  <a:srgbClr val="FF0000"/>
                </a:solidFill>
                <a:miter lim="800000"/>
                <a:headEnd/>
                <a:tailEnd/>
              </a:ln>
              <a:effectLst/>
            </p:spPr>
            <p:txBody>
              <a:bodyPr/>
              <a:lstStyle/>
              <a:p>
                <a:r>
                  <a:rPr lang="fr-CH">
                    <a:noFill/>
                  </a:rPr>
                  <a:t> </a:t>
                </a:r>
              </a:p>
            </p:txBody>
          </p:sp>
        </mc:Fallback>
      </mc:AlternateContent>
      <mc:AlternateContent xmlns:mc="http://schemas.openxmlformats.org/markup-compatibility/2006" xmlns:a14="http://schemas.microsoft.com/office/drawing/2010/main">
        <mc:Choice Requires="a14">
          <p:sp>
            <p:nvSpPr>
              <p:cNvPr id="92166" name="Object 153">
                <a:extLst>
                  <a:ext uri="{FF2B5EF4-FFF2-40B4-BE49-F238E27FC236}">
                    <a16:creationId xmlns:a16="http://schemas.microsoft.com/office/drawing/2014/main" id="{8EA2497B-3E0C-19F4-0011-CCE19DCE6CC8}"/>
                  </a:ext>
                </a:extLst>
              </p:cNvPr>
              <p:cNvSpPr txBox="1">
                <a:spLocks noGrp="1"/>
              </p:cNvSpPr>
              <p:nvPr>
                <p:ph sz="half" idx="4294967295"/>
              </p:nvPr>
            </p:nvSpPr>
            <p:spPr bwMode="auto">
              <a:xfrm>
                <a:off x="6064250" y="3565525"/>
                <a:ext cx="4974538" cy="503238"/>
              </a:xfrm>
              <a:prstGeom prst="rect">
                <a:avLst/>
              </a:prstGeom>
              <a:solidFill>
                <a:schemeClr val="bg1"/>
              </a:solidFill>
              <a:ln>
                <a:noFill/>
              </a:ln>
              <a:effectLst/>
            </p:spPr>
            <p:txBody>
              <a:bodyPr>
                <a:normAutofit/>
              </a:bodyPr>
              <a:lstStyle/>
              <a:p>
                <a:pPr>
                  <a:buNone/>
                </a:pPr>
                <a14:m>
                  <m:oMathPara xmlns:m="http://schemas.openxmlformats.org/officeDocument/2006/math">
                    <m:oMathParaPr>
                      <m:jc m:val="left"/>
                    </m:oMathParaPr>
                    <m:oMath xmlns:m="http://schemas.openxmlformats.org/officeDocument/2006/math">
                      <m:acc>
                        <m:accPr>
                          <m:chr m:val="̇"/>
                          <m:ctrlPr>
                            <a:rPr lang="fr-CH" sz="1800" i="1">
                              <a:solidFill>
                                <a:srgbClr val="000000"/>
                              </a:solidFill>
                              <a:latin typeface="Cambria Math" panose="02040503050406030204" pitchFamily="18" charset="0"/>
                            </a:rPr>
                          </m:ctrlPr>
                        </m:accPr>
                        <m:e>
                          <m:acc>
                            <m:accPr>
                              <m:chr m:val="̂"/>
                              <m:ctrlPr>
                                <a:rPr lang="fr-CH" sz="1800" i="1">
                                  <a:solidFill>
                                    <a:srgbClr val="000000"/>
                                  </a:solidFill>
                                  <a:latin typeface="Cambria Math" panose="02040503050406030204" pitchFamily="18" charset="0"/>
                                </a:rPr>
                              </m:ctrlPr>
                            </m:accPr>
                            <m:e>
                              <m:acc>
                                <m:accPr>
                                  <m:chr m:val="⃗"/>
                                  <m:ctrlPr>
                                    <a:rPr lang="fr-CH" sz="1800" i="1">
                                      <a:solidFill>
                                        <a:srgbClr val="000000"/>
                                      </a:solidFill>
                                      <a:latin typeface="Cambria Math" panose="02040503050406030204" pitchFamily="18" charset="0"/>
                                    </a:rPr>
                                  </m:ctrlPr>
                                </m:accPr>
                                <m:e>
                                  <m:r>
                                    <a:rPr lang="fr-CH" sz="1800" i="1">
                                      <a:solidFill>
                                        <a:srgbClr val="000000"/>
                                      </a:solidFill>
                                      <a:latin typeface="Cambria Math" panose="02040503050406030204" pitchFamily="18" charset="0"/>
                                    </a:rPr>
                                    <m:t>𝑥</m:t>
                                  </m:r>
                                </m:e>
                              </m:acc>
                            </m:e>
                          </m:acc>
                        </m:e>
                      </m:acc>
                      <m:r>
                        <a:rPr lang="fr-CH" sz="1800" i="1">
                          <a:solidFill>
                            <a:srgbClr val="000000"/>
                          </a:solidFill>
                          <a:latin typeface="Cambria Math" panose="02040503050406030204" pitchFamily="18" charset="0"/>
                        </a:rPr>
                        <m:t>=</m:t>
                      </m:r>
                      <m:d>
                        <m:dPr>
                          <m:ctrlPr>
                            <a:rPr lang="fr-CH" sz="1800" i="1" smtClean="0">
                              <a:solidFill>
                                <a:srgbClr val="FF0000"/>
                              </a:solidFill>
                              <a:latin typeface="Cambria Math" panose="02040503050406030204" pitchFamily="18" charset="0"/>
                            </a:rPr>
                          </m:ctrlPr>
                        </m:dPr>
                        <m:e>
                          <m:sSub>
                            <m:sSubPr>
                              <m:ctrlPr>
                                <a:rPr lang="fr-CH" sz="1800" i="1">
                                  <a:solidFill>
                                    <a:srgbClr val="FF0000"/>
                                  </a:solidFill>
                                  <a:latin typeface="Cambria Math" panose="02040503050406030204" pitchFamily="18" charset="0"/>
                                </a:rPr>
                              </m:ctrlPr>
                            </m:sSubPr>
                            <m:e>
                              <m:r>
                                <a:rPr lang="fr-CH" sz="1800" i="1">
                                  <a:solidFill>
                                    <a:srgbClr val="FF0000"/>
                                  </a:solidFill>
                                  <a:latin typeface="Cambria Math" panose="02040503050406030204" pitchFamily="18" charset="0"/>
                                </a:rPr>
                                <m:t>𝐴</m:t>
                              </m:r>
                            </m:e>
                            <m:sub>
                              <m:r>
                                <a:rPr lang="fr-CH" sz="1800" i="1">
                                  <a:solidFill>
                                    <a:srgbClr val="FF0000"/>
                                  </a:solidFill>
                                  <a:latin typeface="Cambria Math" panose="02040503050406030204" pitchFamily="18" charset="0"/>
                                </a:rPr>
                                <m:t>0</m:t>
                              </m:r>
                            </m:sub>
                          </m:sSub>
                          <m:r>
                            <a:rPr lang="fr-CH" sz="1800" i="1">
                              <a:solidFill>
                                <a:srgbClr val="FF0000"/>
                              </a:solidFill>
                              <a:latin typeface="Cambria Math" panose="02040503050406030204" pitchFamily="18" charset="0"/>
                            </a:rPr>
                            <m:t>−</m:t>
                          </m:r>
                          <m:r>
                            <a:rPr lang="fr-CH" sz="1800" i="1">
                              <a:solidFill>
                                <a:srgbClr val="FF0000"/>
                              </a:solidFill>
                              <a:latin typeface="Cambria Math" panose="02040503050406030204" pitchFamily="18" charset="0"/>
                            </a:rPr>
                            <m:t>𝐹</m:t>
                          </m:r>
                          <m:r>
                            <a:rPr lang="fr-CH" sz="1800" i="1">
                              <a:solidFill>
                                <a:srgbClr val="FF0000"/>
                              </a:solidFill>
                              <a:latin typeface="Cambria Math" panose="02040503050406030204" pitchFamily="18" charset="0"/>
                            </a:rPr>
                            <m:t>⋅</m:t>
                          </m:r>
                          <m:sSub>
                            <m:sSubPr>
                              <m:ctrlPr>
                                <a:rPr lang="fr-CH" sz="1800" i="1">
                                  <a:solidFill>
                                    <a:srgbClr val="FF0000"/>
                                  </a:solidFill>
                                  <a:latin typeface="Cambria Math" panose="02040503050406030204" pitchFamily="18" charset="0"/>
                                </a:rPr>
                              </m:ctrlPr>
                            </m:sSubPr>
                            <m:e>
                              <m:r>
                                <a:rPr lang="fr-CH" sz="1800" i="1">
                                  <a:solidFill>
                                    <a:srgbClr val="FF0000"/>
                                  </a:solidFill>
                                  <a:latin typeface="Cambria Math" panose="02040503050406030204" pitchFamily="18" charset="0"/>
                                </a:rPr>
                                <m:t>𝐶</m:t>
                              </m:r>
                            </m:e>
                            <m:sub>
                              <m:r>
                                <a:rPr lang="fr-CH" sz="1800" i="1">
                                  <a:solidFill>
                                    <a:srgbClr val="FF0000"/>
                                  </a:solidFill>
                                  <a:latin typeface="Cambria Math" panose="02040503050406030204" pitchFamily="18" charset="0"/>
                                </a:rPr>
                                <m:t>0</m:t>
                              </m:r>
                            </m:sub>
                          </m:sSub>
                        </m:e>
                      </m:d>
                      <m:r>
                        <a:rPr lang="fr-CH" sz="1800" i="1">
                          <a:solidFill>
                            <a:srgbClr val="000000"/>
                          </a:solidFill>
                          <a:latin typeface="Cambria Math" panose="02040503050406030204" pitchFamily="18" charset="0"/>
                        </a:rPr>
                        <m:t>⋅</m:t>
                      </m:r>
                      <m:acc>
                        <m:accPr>
                          <m:chr m:val="̂"/>
                          <m:ctrlPr>
                            <a:rPr lang="fr-CH" sz="1800" i="1">
                              <a:solidFill>
                                <a:srgbClr val="000000"/>
                              </a:solidFill>
                              <a:latin typeface="Cambria Math" panose="02040503050406030204" pitchFamily="18" charset="0"/>
                            </a:rPr>
                          </m:ctrlPr>
                        </m:accPr>
                        <m:e>
                          <m:acc>
                            <m:accPr>
                              <m:chr m:val="⃗"/>
                              <m:ctrlPr>
                                <a:rPr lang="fr-CH" sz="1800" i="1">
                                  <a:solidFill>
                                    <a:srgbClr val="000000"/>
                                  </a:solidFill>
                                  <a:latin typeface="Cambria Math" panose="02040503050406030204" pitchFamily="18" charset="0"/>
                                </a:rPr>
                              </m:ctrlPr>
                            </m:accPr>
                            <m:e>
                              <m:r>
                                <a:rPr lang="fr-CH" sz="1800" i="1">
                                  <a:solidFill>
                                    <a:srgbClr val="000000"/>
                                  </a:solidFill>
                                  <a:latin typeface="Cambria Math" panose="02040503050406030204" pitchFamily="18" charset="0"/>
                                </a:rPr>
                                <m:t>𝑥</m:t>
                              </m:r>
                            </m:e>
                          </m:acc>
                        </m:e>
                      </m:acc>
                      <m:r>
                        <a:rPr lang="fr-CH" sz="1800" i="1">
                          <a:solidFill>
                            <a:srgbClr val="000000"/>
                          </a:solidFill>
                          <a:latin typeface="Cambria Math" panose="02040503050406030204" pitchFamily="18" charset="0"/>
                        </a:rPr>
                        <m:t>+</m:t>
                      </m:r>
                      <m:d>
                        <m:dPr>
                          <m:ctrlPr>
                            <a:rPr lang="fr-CH" sz="1800" i="1">
                              <a:solidFill>
                                <a:srgbClr val="000000"/>
                              </a:solidFill>
                              <a:latin typeface="Cambria Math" panose="02040503050406030204" pitchFamily="18" charset="0"/>
                            </a:rPr>
                          </m:ctrlPr>
                        </m:dPr>
                        <m:e>
                          <m:sSub>
                            <m:sSubPr>
                              <m:ctrlPr>
                                <a:rPr lang="fr-CH" sz="1800" i="1">
                                  <a:solidFill>
                                    <a:srgbClr val="000000"/>
                                  </a:solidFill>
                                  <a:latin typeface="Cambria Math" panose="02040503050406030204" pitchFamily="18" charset="0"/>
                                </a:rPr>
                              </m:ctrlPr>
                            </m:sSubPr>
                            <m:e>
                              <m:r>
                                <a:rPr lang="fr-CH" sz="1800" i="1">
                                  <a:solidFill>
                                    <a:srgbClr val="000000"/>
                                  </a:solidFill>
                                  <a:latin typeface="Cambria Math" panose="02040503050406030204" pitchFamily="18" charset="0"/>
                                </a:rPr>
                                <m:t>𝐵</m:t>
                              </m:r>
                            </m:e>
                            <m:sub>
                              <m:r>
                                <a:rPr lang="fr-CH" sz="1800" i="1">
                                  <a:solidFill>
                                    <a:srgbClr val="000000"/>
                                  </a:solidFill>
                                  <a:latin typeface="Cambria Math" panose="02040503050406030204" pitchFamily="18" charset="0"/>
                                </a:rPr>
                                <m:t>0</m:t>
                              </m:r>
                            </m:sub>
                          </m:sSub>
                          <m:r>
                            <a:rPr lang="fr-CH" sz="1800" i="1">
                              <a:solidFill>
                                <a:srgbClr val="000000"/>
                              </a:solidFill>
                              <a:latin typeface="Cambria Math" panose="02040503050406030204" pitchFamily="18" charset="0"/>
                            </a:rPr>
                            <m:t>−</m:t>
                          </m:r>
                          <m:r>
                            <a:rPr lang="fr-CH" sz="1800" i="1">
                              <a:solidFill>
                                <a:srgbClr val="000000"/>
                              </a:solidFill>
                              <a:latin typeface="Cambria Math" panose="02040503050406030204" pitchFamily="18" charset="0"/>
                            </a:rPr>
                            <m:t>𝐹</m:t>
                          </m:r>
                          <m:r>
                            <a:rPr lang="fr-CH" sz="1800" i="1">
                              <a:solidFill>
                                <a:srgbClr val="000000"/>
                              </a:solidFill>
                              <a:latin typeface="Cambria Math" panose="02040503050406030204" pitchFamily="18" charset="0"/>
                            </a:rPr>
                            <m:t>⋅</m:t>
                          </m:r>
                          <m:sSub>
                            <m:sSubPr>
                              <m:ctrlPr>
                                <a:rPr lang="fr-CH" sz="1800" i="1">
                                  <a:solidFill>
                                    <a:srgbClr val="000000"/>
                                  </a:solidFill>
                                  <a:latin typeface="Cambria Math" panose="02040503050406030204" pitchFamily="18" charset="0"/>
                                </a:rPr>
                              </m:ctrlPr>
                            </m:sSubPr>
                            <m:e>
                              <m:r>
                                <a:rPr lang="fr-CH" sz="1800" i="1">
                                  <a:solidFill>
                                    <a:srgbClr val="000000"/>
                                  </a:solidFill>
                                  <a:latin typeface="Cambria Math" panose="02040503050406030204" pitchFamily="18" charset="0"/>
                                </a:rPr>
                                <m:t>𝐷</m:t>
                              </m:r>
                            </m:e>
                            <m:sub>
                              <m:r>
                                <a:rPr lang="fr-CH" sz="1800" i="1">
                                  <a:solidFill>
                                    <a:srgbClr val="000000"/>
                                  </a:solidFill>
                                  <a:latin typeface="Cambria Math" panose="02040503050406030204" pitchFamily="18" charset="0"/>
                                </a:rPr>
                                <m:t>0</m:t>
                              </m:r>
                            </m:sub>
                          </m:sSub>
                        </m:e>
                      </m:d>
                      <m:r>
                        <a:rPr lang="fr-CH" sz="1800" i="1">
                          <a:solidFill>
                            <a:srgbClr val="000000"/>
                          </a:solidFill>
                          <a:latin typeface="Cambria Math" panose="02040503050406030204" pitchFamily="18" charset="0"/>
                        </a:rPr>
                        <m:t>⋅</m:t>
                      </m:r>
                      <m:acc>
                        <m:accPr>
                          <m:chr m:val="⃗"/>
                          <m:ctrlPr>
                            <a:rPr lang="fr-CH" sz="1800" i="1">
                              <a:solidFill>
                                <a:srgbClr val="000000"/>
                              </a:solidFill>
                              <a:latin typeface="Cambria Math" panose="02040503050406030204" pitchFamily="18" charset="0"/>
                            </a:rPr>
                          </m:ctrlPr>
                        </m:accPr>
                        <m:e>
                          <m:r>
                            <a:rPr lang="fr-CH" sz="1800" i="1">
                              <a:solidFill>
                                <a:srgbClr val="000000"/>
                              </a:solidFill>
                              <a:latin typeface="Cambria Math" panose="02040503050406030204" pitchFamily="18" charset="0"/>
                            </a:rPr>
                            <m:t>𝑢</m:t>
                          </m:r>
                        </m:e>
                      </m:acc>
                      <m:r>
                        <a:rPr lang="fr-CH" sz="1800" i="1">
                          <a:solidFill>
                            <a:srgbClr val="000000"/>
                          </a:solidFill>
                          <a:latin typeface="Cambria Math" panose="02040503050406030204" pitchFamily="18" charset="0"/>
                        </a:rPr>
                        <m:t>+</m:t>
                      </m:r>
                      <m:r>
                        <a:rPr lang="fr-CH" sz="1800" i="1">
                          <a:solidFill>
                            <a:srgbClr val="000000"/>
                          </a:solidFill>
                          <a:latin typeface="Cambria Math" panose="02040503050406030204" pitchFamily="18" charset="0"/>
                        </a:rPr>
                        <m:t>𝐹</m:t>
                      </m:r>
                      <m:r>
                        <a:rPr lang="fr-CH" sz="1800" i="1">
                          <a:solidFill>
                            <a:srgbClr val="000000"/>
                          </a:solidFill>
                          <a:latin typeface="Cambria Math" panose="02040503050406030204" pitchFamily="18" charset="0"/>
                        </a:rPr>
                        <m:t>⋅</m:t>
                      </m:r>
                      <m:acc>
                        <m:accPr>
                          <m:chr m:val="⃗"/>
                          <m:ctrlPr>
                            <a:rPr lang="fr-CH" sz="1800" i="1">
                              <a:solidFill>
                                <a:srgbClr val="000000"/>
                              </a:solidFill>
                              <a:latin typeface="Cambria Math" panose="02040503050406030204" pitchFamily="18" charset="0"/>
                            </a:rPr>
                          </m:ctrlPr>
                        </m:accPr>
                        <m:e>
                          <m:r>
                            <a:rPr lang="fr-CH" sz="1800" i="1">
                              <a:solidFill>
                                <a:srgbClr val="000000"/>
                              </a:solidFill>
                              <a:latin typeface="Cambria Math" panose="02040503050406030204" pitchFamily="18" charset="0"/>
                            </a:rPr>
                            <m:t>𝑦</m:t>
                          </m:r>
                        </m:e>
                      </m:acc>
                    </m:oMath>
                  </m:oMathPara>
                </a14:m>
                <a:endParaRPr lang="fr-CH" sz="1400" dirty="0"/>
              </a:p>
            </p:txBody>
          </p:sp>
        </mc:Choice>
        <mc:Fallback xmlns="">
          <p:sp>
            <p:nvSpPr>
              <p:cNvPr id="92166" name="Object 153">
                <a:extLst>
                  <a:ext uri="{FF2B5EF4-FFF2-40B4-BE49-F238E27FC236}">
                    <a16:creationId xmlns:a16="http://schemas.microsoft.com/office/drawing/2014/main" id="{8EA2497B-3E0C-19F4-0011-CCE19DCE6CC8}"/>
                  </a:ext>
                </a:extLst>
              </p:cNvPr>
              <p:cNvSpPr txBox="1">
                <a:spLocks noRot="1" noChangeAspect="1" noMove="1" noResize="1" noEditPoints="1" noAdjustHandles="1" noChangeArrowheads="1" noChangeShapeType="1" noTextEdit="1"/>
              </p:cNvSpPr>
              <p:nvPr>
                <p:ph sz="half" idx="4294967295"/>
              </p:nvPr>
            </p:nvSpPr>
            <p:spPr bwMode="auto">
              <a:xfrm>
                <a:off x="6064250" y="3565525"/>
                <a:ext cx="4974538" cy="503238"/>
              </a:xfrm>
              <a:prstGeom prst="rect">
                <a:avLst/>
              </a:prstGeom>
              <a:blipFill>
                <a:blip r:embed="rId3"/>
                <a:stretch>
                  <a:fillRect t="-8537" r="-980"/>
                </a:stretch>
              </a:blipFill>
              <a:ln>
                <a:noFill/>
              </a:ln>
              <a:effectLst/>
            </p:spPr>
            <p:txBody>
              <a:bodyPr/>
              <a:lstStyle/>
              <a:p>
                <a:r>
                  <a:rPr lang="fr-CH">
                    <a:noFill/>
                  </a:rPr>
                  <a:t> </a:t>
                </a:r>
              </a:p>
            </p:txBody>
          </p:sp>
        </mc:Fallback>
      </mc:AlternateContent>
      <p:pic>
        <p:nvPicPr>
          <p:cNvPr id="2" name="Picture 1" descr="HES-SO Valais-Wallis - BioArk">
            <a:extLst>
              <a:ext uri="{FF2B5EF4-FFF2-40B4-BE49-F238E27FC236}">
                <a16:creationId xmlns:a16="http://schemas.microsoft.com/office/drawing/2014/main" id="{2DAC31C6-CF69-4E55-7BA6-1FB2CD6AC2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FA9AE30-AA94-308F-DCD2-F3D18E139D2B}"/>
              </a:ext>
            </a:extLst>
          </p:cNvPr>
          <p:cNvSpPr txBox="1"/>
          <p:nvPr/>
        </p:nvSpPr>
        <p:spPr>
          <a:xfrm>
            <a:off x="4667250" y="5087941"/>
            <a:ext cx="3771900" cy="377823"/>
          </a:xfrm>
          <a:prstGeom prst="rect">
            <a:avLst/>
          </a:prstGeom>
          <a:noFill/>
        </p:spPr>
        <p:txBody>
          <a:bodyPr wrap="square">
            <a:spAutoFit/>
          </a:bodyPr>
          <a:lstStyle/>
          <a:p>
            <a:r>
              <a:rPr lang="fr-FR" altLang="fr-FR" sz="1800" dirty="0">
                <a:solidFill>
                  <a:srgbClr val="00B0F0"/>
                </a:solidFill>
                <a:latin typeface="Times" panose="02020603050405020304" pitchFamily="18" charset="0"/>
                <a:cs typeface="Times" panose="02020603050405020304" pitchFamily="18" charset="0"/>
              </a:rPr>
              <a:t>F= place(</a:t>
            </a:r>
            <a:r>
              <a:rPr lang="fr-FR" altLang="fr-FR" sz="1800" dirty="0" err="1">
                <a:solidFill>
                  <a:srgbClr val="00B0F0"/>
                </a:solidFill>
                <a:latin typeface="Times" panose="02020603050405020304" pitchFamily="18" charset="0"/>
                <a:cs typeface="Times" panose="02020603050405020304" pitchFamily="18" charset="0"/>
              </a:rPr>
              <a:t>Ao’,Co</a:t>
            </a:r>
            <a:r>
              <a:rPr lang="fr-FR" altLang="fr-FR" sz="1800" dirty="0">
                <a:solidFill>
                  <a:srgbClr val="00B0F0"/>
                </a:solidFill>
                <a:latin typeface="Times" panose="02020603050405020304" pitchFamily="18" charset="0"/>
                <a:cs typeface="Times" panose="02020603050405020304" pitchFamily="18" charset="0"/>
              </a:rPr>
              <a:t>’, </a:t>
            </a:r>
            <a:r>
              <a:rPr lang="fr-FR" altLang="fr-FR" sz="1800" dirty="0" err="1">
                <a:solidFill>
                  <a:srgbClr val="00B0F0"/>
                </a:solidFill>
                <a:latin typeface="Times" panose="02020603050405020304" pitchFamily="18" charset="0"/>
                <a:cs typeface="Times" panose="02020603050405020304" pitchFamily="18" charset="0"/>
              </a:rPr>
              <a:t>poles_observateur</a:t>
            </a:r>
            <a:r>
              <a:rPr lang="fr-FR" altLang="fr-FR" sz="1800" dirty="0">
                <a:solidFill>
                  <a:srgbClr val="00B0F0"/>
                </a:solidFill>
                <a:latin typeface="Times" panose="02020603050405020304" pitchFamily="18" charset="0"/>
                <a:cs typeface="Times" panose="02020603050405020304" pitchFamily="18" charset="0"/>
              </a:rPr>
              <a:t>)</a:t>
            </a:r>
            <a:endParaRPr lang="fr-CH" dirty="0">
              <a:solidFill>
                <a:srgbClr val="00B0F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Espace réservé du numéro de diapositive 5">
            <a:extLst>
              <a:ext uri="{FF2B5EF4-FFF2-40B4-BE49-F238E27FC236}">
                <a16:creationId xmlns:a16="http://schemas.microsoft.com/office/drawing/2014/main" id="{530E7FE2-3932-289D-E197-730F306BB78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6DCBB3F8-07B5-40ED-AE73-E1D291432B45}" type="slidenum">
              <a:rPr lang="fr-FR" altLang="fr-FR" sz="1200"/>
              <a:pPr>
                <a:spcBef>
                  <a:spcPct val="0"/>
                </a:spcBef>
                <a:buClrTx/>
                <a:buFontTx/>
                <a:buNone/>
              </a:pPr>
              <a:t>29</a:t>
            </a:fld>
            <a:endParaRPr lang="fr-FR" altLang="fr-FR" sz="1200"/>
          </a:p>
        </p:txBody>
      </p:sp>
      <p:sp>
        <p:nvSpPr>
          <p:cNvPr id="90115" name="Rectangle 2">
            <a:extLst>
              <a:ext uri="{FF2B5EF4-FFF2-40B4-BE49-F238E27FC236}">
                <a16:creationId xmlns:a16="http://schemas.microsoft.com/office/drawing/2014/main" id="{061A3F16-B4AE-CF21-1A73-928EFA164EC3}"/>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Dimensionnement de l’</a:t>
            </a:r>
            <a:r>
              <a:rPr lang="fr-CH" altLang="fr-FR" sz="3200" b="1" dirty="0" err="1">
                <a:latin typeface="Times" panose="02020603050405020304" pitchFamily="18" charset="0"/>
                <a:cs typeface="Times" panose="02020603050405020304" pitchFamily="18" charset="0"/>
              </a:rPr>
              <a:t>observateu</a:t>
            </a:r>
            <a:r>
              <a:rPr lang="fr-FR" altLang="fr-FR" sz="3200" b="1" dirty="0">
                <a:latin typeface="Times" panose="02020603050405020304" pitchFamily="18" charset="0"/>
                <a:cs typeface="Times" panose="02020603050405020304" pitchFamily="18" charset="0"/>
              </a:rPr>
              <a:t>r</a:t>
            </a:r>
          </a:p>
        </p:txBody>
      </p:sp>
      <p:sp>
        <p:nvSpPr>
          <p:cNvPr id="90116" name="Rectangle 3">
            <a:extLst>
              <a:ext uri="{FF2B5EF4-FFF2-40B4-BE49-F238E27FC236}">
                <a16:creationId xmlns:a16="http://schemas.microsoft.com/office/drawing/2014/main" id="{2CEA61E3-D7A1-1657-599F-A1E40FAE0AA4}"/>
              </a:ext>
            </a:extLst>
          </p:cNvPr>
          <p:cNvSpPr>
            <a:spLocks noGrp="1" noChangeArrowheads="1"/>
          </p:cNvSpPr>
          <p:nvPr>
            <p:ph type="body" idx="1"/>
          </p:nvPr>
        </p:nvSpPr>
        <p:spPr>
          <a:xfrm>
            <a:off x="838200" y="1847290"/>
            <a:ext cx="11084859" cy="4114800"/>
          </a:xfrm>
        </p:spPr>
        <p:txBody>
          <a:bodyPr/>
          <a:lstStyle/>
          <a:p>
            <a:pPr marL="0" indent="0">
              <a:buNone/>
            </a:pPr>
            <a:r>
              <a:rPr lang="fr-CH" altLang="fr-FR" dirty="0">
                <a:latin typeface="Times" panose="02020603050405020304" pitchFamily="18" charset="0"/>
                <a:cs typeface="Times" panose="02020603050405020304" pitchFamily="18" charset="0"/>
              </a:rPr>
              <a:t>On utilise les méthodes déjà présentées pour dimensionner les régulateurs d’état :</a:t>
            </a:r>
          </a:p>
          <a:p>
            <a:pPr marL="0" indent="0">
              <a:buNone/>
            </a:pPr>
            <a:endParaRPr lang="fr-CH" altLang="fr-FR" dirty="0">
              <a:latin typeface="Times" panose="02020603050405020304" pitchFamily="18" charset="0"/>
              <a:cs typeface="Times" panose="02020603050405020304" pitchFamily="18" charset="0"/>
            </a:endParaRPr>
          </a:p>
          <a:p>
            <a:pPr lvl="1">
              <a:buFont typeface="Wingdings" panose="05000000000000000000" pitchFamily="2" charset="2"/>
              <a:buChar char="ü"/>
            </a:pPr>
            <a:r>
              <a:rPr lang="fr-CH" altLang="fr-FR" b="1" dirty="0">
                <a:solidFill>
                  <a:srgbClr val="00B050"/>
                </a:solidFill>
                <a:latin typeface="Times" panose="02020603050405020304" pitchFamily="18" charset="0"/>
                <a:cs typeface="Times" panose="02020603050405020304" pitchFamily="18" charset="0"/>
              </a:rPr>
              <a:t>Le placement des pôles</a:t>
            </a:r>
            <a:r>
              <a:rPr lang="fr-CH" altLang="fr-FR" b="1" dirty="0">
                <a:latin typeface="Times" panose="02020603050405020304" pitchFamily="18" charset="0"/>
                <a:cs typeface="Times" panose="02020603050405020304" pitchFamily="18" charset="0"/>
              </a:rPr>
              <a:t>	</a:t>
            </a:r>
          </a:p>
          <a:p>
            <a:pPr lvl="1"/>
            <a:endParaRPr lang="fr-CH" altLang="fr-FR" dirty="0">
              <a:latin typeface="Times" panose="02020603050405020304" pitchFamily="18" charset="0"/>
              <a:cs typeface="Times" panose="02020603050405020304" pitchFamily="18" charset="0"/>
            </a:endParaRPr>
          </a:p>
          <a:p>
            <a:pPr lvl="1"/>
            <a:r>
              <a:rPr lang="fr-CH" altLang="fr-FR" dirty="0">
                <a:latin typeface="Times" panose="02020603050405020304" pitchFamily="18" charset="0"/>
                <a:cs typeface="Times" panose="02020603050405020304" pitchFamily="18" charset="0"/>
              </a:rPr>
              <a:t>L’utilisation d’un critère de qualité =&gt; filtre de </a:t>
            </a:r>
            <a:r>
              <a:rPr lang="fr-CH" altLang="fr-FR" b="1" i="1" dirty="0" err="1">
                <a:latin typeface="Times" panose="02020603050405020304" pitchFamily="18" charset="0"/>
                <a:cs typeface="Times" panose="02020603050405020304" pitchFamily="18" charset="0"/>
              </a:rPr>
              <a:t>Kalman</a:t>
            </a:r>
            <a:r>
              <a:rPr lang="fr-CH" altLang="fr-FR" b="1" i="1" dirty="0">
                <a:latin typeface="Times" panose="02020603050405020304" pitchFamily="18" charset="0"/>
                <a:cs typeface="Times" panose="02020603050405020304" pitchFamily="18" charset="0"/>
              </a:rPr>
              <a:t>  </a:t>
            </a:r>
            <a:r>
              <a:rPr lang="fr-CH" altLang="fr-FR" dirty="0">
                <a:latin typeface="Times" panose="02020603050405020304" pitchFamily="18" charset="0"/>
                <a:cs typeface="Times" panose="02020603050405020304" pitchFamily="18" charset="0"/>
              </a:rPr>
              <a:t>(sort du cadre de ce cours)</a:t>
            </a: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D57DED38-AA26-6D13-0366-306856ED3B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ce réservé du numéro de diapositive 5">
            <a:extLst>
              <a:ext uri="{FF2B5EF4-FFF2-40B4-BE49-F238E27FC236}">
                <a16:creationId xmlns:a16="http://schemas.microsoft.com/office/drawing/2014/main" id="{C6FDB0B9-5D8E-D7AD-063C-A711C7A8E01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F1267F7C-81DC-48A0-974F-9DF3F09995ED}" type="slidenum">
              <a:rPr lang="fr-FR" altLang="fr-FR" sz="1200"/>
              <a:pPr>
                <a:spcBef>
                  <a:spcPct val="0"/>
                </a:spcBef>
                <a:buClrTx/>
                <a:buFontTx/>
                <a:buNone/>
              </a:pPr>
              <a:t>3</a:t>
            </a:fld>
            <a:endParaRPr lang="fr-FR" altLang="fr-FR" sz="1200"/>
          </a:p>
        </p:txBody>
      </p:sp>
      <p:sp>
        <p:nvSpPr>
          <p:cNvPr id="28675" name="Rectangle 2">
            <a:extLst>
              <a:ext uri="{FF2B5EF4-FFF2-40B4-BE49-F238E27FC236}">
                <a16:creationId xmlns:a16="http://schemas.microsoft.com/office/drawing/2014/main" id="{E5CB2CE1-BA15-0153-1810-2876BAE270F7}"/>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Modèle d’état bouclé</a:t>
            </a:r>
            <a:endParaRPr lang="fr-FR" altLang="fr-FR" sz="3200" b="1" dirty="0">
              <a:latin typeface="Times" panose="02020603050405020304" pitchFamily="18" charset="0"/>
              <a:cs typeface="Times" panose="02020603050405020304" pitchFamily="18" charset="0"/>
            </a:endParaRPr>
          </a:p>
        </p:txBody>
      </p:sp>
      <p:sp>
        <p:nvSpPr>
          <p:cNvPr id="28676" name="Rectangle 5">
            <a:extLst>
              <a:ext uri="{FF2B5EF4-FFF2-40B4-BE49-F238E27FC236}">
                <a16:creationId xmlns:a16="http://schemas.microsoft.com/office/drawing/2014/main" id="{2EFD2F00-96B4-454B-58CE-7DADB686C849}"/>
              </a:ext>
            </a:extLst>
          </p:cNvPr>
          <p:cNvSpPr>
            <a:spLocks noChangeArrowheads="1"/>
          </p:cNvSpPr>
          <p:nvPr/>
        </p:nvSpPr>
        <p:spPr bwMode="auto">
          <a:xfrm>
            <a:off x="1524001" y="310291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mc:AlternateContent xmlns:mc="http://schemas.openxmlformats.org/markup-compatibility/2006" xmlns:a14="http://schemas.microsoft.com/office/drawing/2010/main">
        <mc:Choice Requires="a14">
          <p:sp>
            <p:nvSpPr>
              <p:cNvPr id="28677" name="Object 4">
                <a:extLst>
                  <a:ext uri="{FF2B5EF4-FFF2-40B4-BE49-F238E27FC236}">
                    <a16:creationId xmlns:a16="http://schemas.microsoft.com/office/drawing/2014/main" id="{0D005EBE-8D61-CA58-5EC7-A6712F48DC02}"/>
                  </a:ext>
                </a:extLst>
              </p:cNvPr>
              <p:cNvSpPr txBox="1"/>
              <p:nvPr/>
            </p:nvSpPr>
            <p:spPr bwMode="auto">
              <a:xfrm>
                <a:off x="2055044" y="1620838"/>
                <a:ext cx="2437581" cy="525462"/>
              </a:xfrm>
              <a:prstGeom prst="rect">
                <a:avLst/>
              </a:prstGeom>
              <a:solidFill>
                <a:schemeClr val="accent1">
                  <a:lumMod val="20000"/>
                  <a:lumOff val="80000"/>
                </a:schemeClr>
              </a:solidFill>
              <a:ln w="9525">
                <a:solidFill>
                  <a:srgbClr val="FF0000"/>
                </a:solidFill>
                <a:miter lim="800000"/>
                <a:headEnd/>
                <a:tailEnd/>
              </a:ln>
            </p:spPr>
            <p:txBody>
              <a:bodyPr>
                <a:noAutofit/>
              </a:bodyPr>
              <a:lstStyle/>
              <a:p>
                <a:pPr/>
                <a14:m>
                  <m:oMathPara xmlns:m="http://schemas.openxmlformats.org/officeDocument/2006/math">
                    <m:oMathParaPr>
                      <m:jc m:val="left"/>
                    </m:oMathParaPr>
                    <m:oMath xmlns:m="http://schemas.openxmlformats.org/officeDocument/2006/math">
                      <m:acc>
                        <m:accPr>
                          <m:chr m:val="̇"/>
                          <m:ctrlPr>
                            <a:rPr lang="fr-CH" sz="2400" i="1">
                              <a:solidFill>
                                <a:srgbClr val="000000"/>
                              </a:solidFill>
                              <a:latin typeface="Cambria Math" panose="02040503050406030204" pitchFamily="18" charset="0"/>
                            </a:rPr>
                          </m:ctrlPr>
                        </m:accPr>
                        <m:e>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𝑥</m:t>
                              </m:r>
                            </m:e>
                          </m:acc>
                        </m:e>
                      </m:acc>
                      <m:r>
                        <a:rPr lang="fr-CH" sz="2400" i="1">
                          <a:solidFill>
                            <a:srgbClr val="000000"/>
                          </a:solidFill>
                          <a:latin typeface="Cambria Math" panose="02040503050406030204" pitchFamily="18" charset="0"/>
                        </a:rPr>
                        <m:t>=</m:t>
                      </m:r>
                      <m:r>
                        <a:rPr lang="fr-CH" sz="2400" i="1" smtClean="0">
                          <a:solidFill>
                            <a:srgbClr val="FF0000"/>
                          </a:solidFill>
                          <a:latin typeface="Cambria Math" panose="02040503050406030204" pitchFamily="18" charset="0"/>
                        </a:rPr>
                        <m:t>𝐴</m:t>
                      </m:r>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𝑥</m:t>
                          </m:r>
                        </m:e>
                      </m:acc>
                      <m:r>
                        <a:rPr lang="fr-CH" sz="2400" i="1">
                          <a:solidFill>
                            <a:srgbClr val="000000"/>
                          </a:solidFill>
                          <a:latin typeface="Cambria Math" panose="02040503050406030204" pitchFamily="18" charset="0"/>
                        </a:rPr>
                        <m:t>+</m:t>
                      </m:r>
                      <m:r>
                        <a:rPr lang="fr-CH" sz="2400" i="1">
                          <a:solidFill>
                            <a:srgbClr val="000000"/>
                          </a:solidFill>
                          <a:latin typeface="Cambria Math" panose="02040503050406030204" pitchFamily="18" charset="0"/>
                        </a:rPr>
                        <m:t>𝐵</m:t>
                      </m:r>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𝑢</m:t>
                          </m:r>
                        </m:e>
                      </m:acc>
                    </m:oMath>
                  </m:oMathPara>
                </a14:m>
                <a:endParaRPr lang="fr-CH" sz="2400" dirty="0"/>
              </a:p>
            </p:txBody>
          </p:sp>
        </mc:Choice>
        <mc:Fallback xmlns="">
          <p:sp>
            <p:nvSpPr>
              <p:cNvPr id="28677" name="Object 4">
                <a:extLst>
                  <a:ext uri="{FF2B5EF4-FFF2-40B4-BE49-F238E27FC236}">
                    <a16:creationId xmlns:a16="http://schemas.microsoft.com/office/drawing/2014/main" id="{0D005EBE-8D61-CA58-5EC7-A6712F48DC02}"/>
                  </a:ext>
                </a:extLst>
              </p:cNvPr>
              <p:cNvSpPr txBox="1">
                <a:spLocks noRot="1" noChangeAspect="1" noMove="1" noResize="1" noEditPoints="1" noAdjustHandles="1" noChangeArrowheads="1" noChangeShapeType="1" noTextEdit="1"/>
              </p:cNvSpPr>
              <p:nvPr/>
            </p:nvSpPr>
            <p:spPr bwMode="auto">
              <a:xfrm>
                <a:off x="2055044" y="1620838"/>
                <a:ext cx="2437581" cy="525462"/>
              </a:xfrm>
              <a:prstGeom prst="rect">
                <a:avLst/>
              </a:prstGeom>
              <a:blipFill>
                <a:blip r:embed="rId2"/>
                <a:stretch>
                  <a:fillRect/>
                </a:stretch>
              </a:blipFill>
              <a:ln w="9525">
                <a:solidFill>
                  <a:srgbClr val="FF0000"/>
                </a:solidFill>
                <a:miter lim="800000"/>
                <a:headEnd/>
                <a:tailEnd/>
              </a:ln>
            </p:spPr>
            <p:txBody>
              <a:bodyPr/>
              <a:lstStyle/>
              <a:p>
                <a:r>
                  <a:rPr lang="fr-CH">
                    <a:noFill/>
                  </a:rPr>
                  <a:t> </a:t>
                </a:r>
              </a:p>
            </p:txBody>
          </p:sp>
        </mc:Fallback>
      </mc:AlternateContent>
      <p:sp>
        <p:nvSpPr>
          <p:cNvPr id="28678" name="Rectangle 7">
            <a:extLst>
              <a:ext uri="{FF2B5EF4-FFF2-40B4-BE49-F238E27FC236}">
                <a16:creationId xmlns:a16="http://schemas.microsoft.com/office/drawing/2014/main" id="{C926168C-A934-5328-E8B8-C012B1765D60}"/>
              </a:ext>
            </a:extLst>
          </p:cNvPr>
          <p:cNvSpPr>
            <a:spLocks noChangeArrowheads="1"/>
          </p:cNvSpPr>
          <p:nvPr/>
        </p:nvSpPr>
        <p:spPr bwMode="auto">
          <a:xfrm>
            <a:off x="3505201" y="264571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mc:AlternateContent xmlns:mc="http://schemas.openxmlformats.org/markup-compatibility/2006" xmlns:a14="http://schemas.microsoft.com/office/drawing/2010/main">
        <mc:Choice Requires="a14">
          <p:sp>
            <p:nvSpPr>
              <p:cNvPr id="28679" name="Object 6">
                <a:extLst>
                  <a:ext uri="{FF2B5EF4-FFF2-40B4-BE49-F238E27FC236}">
                    <a16:creationId xmlns:a16="http://schemas.microsoft.com/office/drawing/2014/main" id="{D7653AD6-C220-A4DB-2F57-519ADC67C9E7}"/>
                  </a:ext>
                </a:extLst>
              </p:cNvPr>
              <p:cNvSpPr txBox="1"/>
              <p:nvPr/>
            </p:nvSpPr>
            <p:spPr bwMode="auto">
              <a:xfrm>
                <a:off x="2055044" y="2952750"/>
                <a:ext cx="2431232" cy="506413"/>
              </a:xfrm>
              <a:prstGeom prst="rect">
                <a:avLst/>
              </a:prstGeom>
              <a:solidFill>
                <a:schemeClr val="accent1">
                  <a:lumMod val="20000"/>
                  <a:lumOff val="80000"/>
                </a:schemeClr>
              </a:solidFill>
              <a:ln w="9525">
                <a:solidFill>
                  <a:srgbClr val="FF0000"/>
                </a:solidFill>
                <a:miter lim="800000"/>
                <a:headEnd/>
                <a:tailEnd/>
              </a:ln>
            </p:spPr>
            <p:txBody>
              <a:bodyPr>
                <a:noAutofit/>
              </a:bodyPr>
              <a:lstStyle/>
              <a:p>
                <a:pPr/>
                <a14:m>
                  <m:oMathPara xmlns:m="http://schemas.openxmlformats.org/officeDocument/2006/math">
                    <m:oMathParaPr>
                      <m:jc m:val="left"/>
                    </m:oMathParaPr>
                    <m:oMath xmlns:m="http://schemas.openxmlformats.org/officeDocument/2006/math">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𝑦</m:t>
                          </m:r>
                        </m:e>
                      </m:acc>
                      <m:r>
                        <a:rPr lang="fr-CH" sz="2400" i="1">
                          <a:solidFill>
                            <a:srgbClr val="000000"/>
                          </a:solidFill>
                          <a:latin typeface="Cambria Math" panose="02040503050406030204" pitchFamily="18" charset="0"/>
                        </a:rPr>
                        <m:t>=</m:t>
                      </m:r>
                      <m:r>
                        <a:rPr lang="fr-CH" sz="2400" i="1">
                          <a:solidFill>
                            <a:srgbClr val="000000"/>
                          </a:solidFill>
                          <a:latin typeface="Cambria Math" panose="02040503050406030204" pitchFamily="18" charset="0"/>
                        </a:rPr>
                        <m:t>𝐶</m:t>
                      </m:r>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𝑥</m:t>
                          </m:r>
                        </m:e>
                      </m:acc>
                      <m:r>
                        <a:rPr lang="fr-CH" sz="2400" i="1">
                          <a:solidFill>
                            <a:srgbClr val="000000"/>
                          </a:solidFill>
                          <a:latin typeface="Cambria Math" panose="02040503050406030204" pitchFamily="18" charset="0"/>
                        </a:rPr>
                        <m:t>+</m:t>
                      </m:r>
                      <m:r>
                        <a:rPr lang="fr-CH" sz="2400" i="1">
                          <a:solidFill>
                            <a:srgbClr val="000000"/>
                          </a:solidFill>
                          <a:latin typeface="Cambria Math" panose="02040503050406030204" pitchFamily="18" charset="0"/>
                        </a:rPr>
                        <m:t>𝐷</m:t>
                      </m:r>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𝑢</m:t>
                          </m:r>
                        </m:e>
                      </m:acc>
                    </m:oMath>
                  </m:oMathPara>
                </a14:m>
                <a:endParaRPr lang="fr-CH" sz="2400" dirty="0"/>
              </a:p>
            </p:txBody>
          </p:sp>
        </mc:Choice>
        <mc:Fallback xmlns="">
          <p:sp>
            <p:nvSpPr>
              <p:cNvPr id="28679" name="Object 6">
                <a:extLst>
                  <a:ext uri="{FF2B5EF4-FFF2-40B4-BE49-F238E27FC236}">
                    <a16:creationId xmlns:a16="http://schemas.microsoft.com/office/drawing/2014/main" id="{D7653AD6-C220-A4DB-2F57-519ADC67C9E7}"/>
                  </a:ext>
                </a:extLst>
              </p:cNvPr>
              <p:cNvSpPr txBox="1">
                <a:spLocks noRot="1" noChangeAspect="1" noMove="1" noResize="1" noEditPoints="1" noAdjustHandles="1" noChangeArrowheads="1" noChangeShapeType="1" noTextEdit="1"/>
              </p:cNvSpPr>
              <p:nvPr/>
            </p:nvSpPr>
            <p:spPr bwMode="auto">
              <a:xfrm>
                <a:off x="2055044" y="2952750"/>
                <a:ext cx="2431232" cy="506413"/>
              </a:xfrm>
              <a:prstGeom prst="rect">
                <a:avLst/>
              </a:prstGeom>
              <a:blipFill>
                <a:blip r:embed="rId3"/>
                <a:stretch>
                  <a:fillRect l="-499" t="-17647"/>
                </a:stretch>
              </a:blipFill>
              <a:ln w="9525">
                <a:solidFill>
                  <a:srgbClr val="FF0000"/>
                </a:solidFill>
                <a:miter lim="800000"/>
                <a:headEnd/>
                <a:tailEnd/>
              </a:ln>
            </p:spPr>
            <p:txBody>
              <a:bodyPr/>
              <a:lstStyle/>
              <a:p>
                <a:r>
                  <a:rPr lang="fr-CH">
                    <a:noFill/>
                  </a:rPr>
                  <a:t> </a:t>
                </a:r>
              </a:p>
            </p:txBody>
          </p:sp>
        </mc:Fallback>
      </mc:AlternateContent>
      <p:sp>
        <p:nvSpPr>
          <p:cNvPr id="28680" name="Rectangle 9">
            <a:extLst>
              <a:ext uri="{FF2B5EF4-FFF2-40B4-BE49-F238E27FC236}">
                <a16:creationId xmlns:a16="http://schemas.microsoft.com/office/drawing/2014/main" id="{2F368059-C9D3-BF04-F959-861CB80D0295}"/>
              </a:ext>
            </a:extLst>
          </p:cNvPr>
          <p:cNvSpPr>
            <a:spLocks noChangeArrowheads="1"/>
          </p:cNvSpPr>
          <p:nvPr/>
        </p:nvSpPr>
        <p:spPr bwMode="auto">
          <a:xfrm>
            <a:off x="1524001" y="30886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8681" name="Rectangle 11">
            <a:extLst>
              <a:ext uri="{FF2B5EF4-FFF2-40B4-BE49-F238E27FC236}">
                <a16:creationId xmlns:a16="http://schemas.microsoft.com/office/drawing/2014/main" id="{8F44FC58-AB07-80CC-2031-6B49B5B4FB1F}"/>
              </a:ext>
            </a:extLst>
          </p:cNvPr>
          <p:cNvSpPr>
            <a:spLocks noChangeArrowheads="1"/>
          </p:cNvSpPr>
          <p:nvPr/>
        </p:nvSpPr>
        <p:spPr bwMode="auto">
          <a:xfrm>
            <a:off x="1524001" y="3117207"/>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aphicFrame>
        <p:nvGraphicFramePr>
          <p:cNvPr id="269322" name="Object 10">
            <a:extLst>
              <a:ext uri="{FF2B5EF4-FFF2-40B4-BE49-F238E27FC236}">
                <a16:creationId xmlns:a16="http://schemas.microsoft.com/office/drawing/2014/main" id="{E5FDF37A-0C18-B017-50C3-8F393AF3E0F0}"/>
              </a:ext>
            </a:extLst>
          </p:cNvPr>
          <p:cNvGraphicFramePr>
            <a:graphicFrameLocks noChangeAspect="1"/>
          </p:cNvGraphicFramePr>
          <p:nvPr>
            <p:extLst>
              <p:ext uri="{D42A27DB-BD31-4B8C-83A1-F6EECF244321}">
                <p14:modId xmlns:p14="http://schemas.microsoft.com/office/powerpoint/2010/main" val="681043183"/>
              </p:ext>
            </p:extLst>
          </p:nvPr>
        </p:nvGraphicFramePr>
        <p:xfrm>
          <a:off x="4160838" y="2360614"/>
          <a:ext cx="2559050" cy="422275"/>
        </p:xfrm>
        <a:graphic>
          <a:graphicData uri="http://schemas.openxmlformats.org/presentationml/2006/ole">
            <mc:AlternateContent xmlns:mc="http://schemas.openxmlformats.org/markup-compatibility/2006">
              <mc:Choice xmlns:v="urn:schemas-microsoft-com:vml" Requires="v">
                <p:oleObj name="Equation" r:id="rId4" imgW="977476" imgH="165028" progId="Equation.3">
                  <p:embed/>
                </p:oleObj>
              </mc:Choice>
              <mc:Fallback>
                <p:oleObj name="Equation" r:id="rId4" imgW="977476" imgH="165028" progId="Equation.3">
                  <p:embed/>
                  <p:pic>
                    <p:nvPicPr>
                      <p:cNvPr id="269322" name="Object 10">
                        <a:extLst>
                          <a:ext uri="{FF2B5EF4-FFF2-40B4-BE49-F238E27FC236}">
                            <a16:creationId xmlns:a16="http://schemas.microsoft.com/office/drawing/2014/main" id="{E5FDF37A-0C18-B017-50C3-8F393AF3E0F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60838" y="2360614"/>
                        <a:ext cx="2559050" cy="422275"/>
                      </a:xfrm>
                      <a:prstGeom prst="rect">
                        <a:avLst/>
                      </a:prstGeom>
                      <a:solidFill>
                        <a:schemeClr val="accent2">
                          <a:lumMod val="20000"/>
                          <a:lumOff val="80000"/>
                        </a:schemeClr>
                      </a:solidFill>
                      <a:ln w="9525">
                        <a:solidFill>
                          <a:srgbClr val="FF0000"/>
                        </a:solidFill>
                        <a:miter lim="800000"/>
                        <a:headEnd/>
                        <a:tailEnd/>
                      </a:ln>
                    </p:spPr>
                  </p:pic>
                </p:oleObj>
              </mc:Fallback>
            </mc:AlternateContent>
          </a:graphicData>
        </a:graphic>
      </p:graphicFrame>
      <p:sp>
        <p:nvSpPr>
          <p:cNvPr id="28683" name="Rectangle 13">
            <a:extLst>
              <a:ext uri="{FF2B5EF4-FFF2-40B4-BE49-F238E27FC236}">
                <a16:creationId xmlns:a16="http://schemas.microsoft.com/office/drawing/2014/main" id="{DF1A7039-C80C-FA36-2028-76051BCC9ED7}"/>
              </a:ext>
            </a:extLst>
          </p:cNvPr>
          <p:cNvSpPr>
            <a:spLocks noChangeArrowheads="1"/>
          </p:cNvSpPr>
          <p:nvPr/>
        </p:nvSpPr>
        <p:spPr bwMode="auto">
          <a:xfrm>
            <a:off x="1524001" y="310291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pSp>
        <p:nvGrpSpPr>
          <p:cNvPr id="2" name="Group 21">
            <a:extLst>
              <a:ext uri="{FF2B5EF4-FFF2-40B4-BE49-F238E27FC236}">
                <a16:creationId xmlns:a16="http://schemas.microsoft.com/office/drawing/2014/main" id="{EAF4FEB1-3D45-A408-EA7B-D9A0B4E81256}"/>
              </a:ext>
            </a:extLst>
          </p:cNvPr>
          <p:cNvGrpSpPr>
            <a:grpSpLocks/>
          </p:cNvGrpSpPr>
          <p:nvPr/>
        </p:nvGrpSpPr>
        <p:grpSpPr bwMode="auto">
          <a:xfrm>
            <a:off x="5959475" y="1595439"/>
            <a:ext cx="4332774" cy="2099868"/>
            <a:chOff x="2794" y="1005"/>
            <a:chExt cx="2379" cy="1170"/>
          </a:xfrm>
        </p:grpSpPr>
        <mc:AlternateContent xmlns:mc="http://schemas.openxmlformats.org/markup-compatibility/2006" xmlns:a14="http://schemas.microsoft.com/office/drawing/2010/main">
          <mc:Choice Requires="a14">
            <p:sp>
              <p:nvSpPr>
                <p:cNvPr id="28692" name="Object 8">
                  <a:extLst>
                    <a:ext uri="{FF2B5EF4-FFF2-40B4-BE49-F238E27FC236}">
                      <a16:creationId xmlns:a16="http://schemas.microsoft.com/office/drawing/2014/main" id="{273838B4-AEC8-E028-EBED-770190435823}"/>
                    </a:ext>
                  </a:extLst>
                </p:cNvPr>
                <p:cNvSpPr txBox="1"/>
                <p:nvPr/>
              </p:nvSpPr>
              <p:spPr bwMode="auto">
                <a:xfrm>
                  <a:off x="2794" y="1005"/>
                  <a:ext cx="2335" cy="365"/>
                </a:xfrm>
                <a:prstGeom prst="rect">
                  <a:avLst/>
                </a:prstGeom>
                <a:solidFill>
                  <a:schemeClr val="bg1"/>
                </a:solidFill>
                <a:ln w="9525">
                  <a:solidFill>
                    <a:srgbClr val="FF0000"/>
                  </a:solidFill>
                  <a:miter lim="800000"/>
                  <a:headEnd/>
                  <a:tailEnd/>
                </a:ln>
              </p:spPr>
              <p:txBody>
                <a:bodyPr>
                  <a:normAutofit fontScale="85000" lnSpcReduction="10000"/>
                </a:bodyPr>
                <a:lstStyle/>
                <a:p>
                  <a:pPr/>
                  <a14:m>
                    <m:oMathPara xmlns:m="http://schemas.openxmlformats.org/officeDocument/2006/math">
                      <m:oMathParaPr>
                        <m:jc m:val="left"/>
                      </m:oMathParaPr>
                      <m:oMath xmlns:m="http://schemas.openxmlformats.org/officeDocument/2006/math">
                        <m:acc>
                          <m:accPr>
                            <m:chr m:val="̇"/>
                            <m:ctrlPr>
                              <a:rPr lang="fr-CH" sz="2800" i="1">
                                <a:solidFill>
                                  <a:srgbClr val="000000"/>
                                </a:solidFill>
                                <a:latin typeface="Cambria Math" panose="02040503050406030204" pitchFamily="18" charset="0"/>
                              </a:rPr>
                            </m:ctrlPr>
                          </m:accPr>
                          <m:e>
                            <m:acc>
                              <m:accPr>
                                <m:chr m:val="⃗"/>
                                <m:ctrlPr>
                                  <a:rPr lang="fr-CH" sz="2800" i="1">
                                    <a:solidFill>
                                      <a:srgbClr val="000000"/>
                                    </a:solidFill>
                                    <a:latin typeface="Cambria Math" panose="02040503050406030204" pitchFamily="18" charset="0"/>
                                  </a:rPr>
                                </m:ctrlPr>
                              </m:accPr>
                              <m:e>
                                <m:r>
                                  <a:rPr lang="fr-CH" sz="2800" i="1">
                                    <a:solidFill>
                                      <a:srgbClr val="000000"/>
                                    </a:solidFill>
                                    <a:latin typeface="Cambria Math" panose="02040503050406030204" pitchFamily="18" charset="0"/>
                                  </a:rPr>
                                  <m:t>𝑥</m:t>
                                </m:r>
                              </m:e>
                            </m:acc>
                          </m:e>
                        </m:acc>
                        <m:r>
                          <a:rPr lang="fr-CH" sz="2800" i="1">
                            <a:solidFill>
                              <a:srgbClr val="000000"/>
                            </a:solidFill>
                            <a:latin typeface="Cambria Math" panose="02040503050406030204" pitchFamily="18" charset="0"/>
                          </a:rPr>
                          <m:t>=</m:t>
                        </m:r>
                        <m:d>
                          <m:dPr>
                            <m:ctrlPr>
                              <a:rPr lang="fr-CH" sz="2800" i="1" smtClean="0">
                                <a:solidFill>
                                  <a:srgbClr val="FF0000"/>
                                </a:solidFill>
                                <a:latin typeface="Cambria Math" panose="02040503050406030204" pitchFamily="18" charset="0"/>
                              </a:rPr>
                            </m:ctrlPr>
                          </m:dPr>
                          <m:e>
                            <m:r>
                              <a:rPr lang="fr-CH" sz="2800" i="1">
                                <a:solidFill>
                                  <a:srgbClr val="FF0000"/>
                                </a:solidFill>
                                <a:latin typeface="Cambria Math" panose="02040503050406030204" pitchFamily="18" charset="0"/>
                              </a:rPr>
                              <m:t>𝐴</m:t>
                            </m:r>
                            <m:r>
                              <a:rPr lang="fr-CH" sz="2800" i="1">
                                <a:solidFill>
                                  <a:srgbClr val="FF0000"/>
                                </a:solidFill>
                                <a:latin typeface="Cambria Math" panose="02040503050406030204" pitchFamily="18" charset="0"/>
                              </a:rPr>
                              <m:t>−</m:t>
                            </m:r>
                            <m:r>
                              <a:rPr lang="fr-CH" sz="2800" i="1">
                                <a:solidFill>
                                  <a:srgbClr val="FF0000"/>
                                </a:solidFill>
                                <a:latin typeface="Cambria Math" panose="02040503050406030204" pitchFamily="18" charset="0"/>
                              </a:rPr>
                              <m:t>𝐵</m:t>
                            </m:r>
                            <m:r>
                              <a:rPr lang="fr-CH" sz="2800" i="1">
                                <a:solidFill>
                                  <a:srgbClr val="FF0000"/>
                                </a:solidFill>
                                <a:latin typeface="Cambria Math" panose="02040503050406030204" pitchFamily="18" charset="0"/>
                              </a:rPr>
                              <m:t>⋅</m:t>
                            </m:r>
                            <m:r>
                              <a:rPr lang="fr-CH" sz="2800" i="1">
                                <a:solidFill>
                                  <a:srgbClr val="FF0000"/>
                                </a:solidFill>
                                <a:latin typeface="Cambria Math" panose="02040503050406030204" pitchFamily="18" charset="0"/>
                              </a:rPr>
                              <m:t>𝐾</m:t>
                            </m:r>
                          </m:e>
                        </m:d>
                        <m:r>
                          <a:rPr lang="fr-CH" sz="2800" i="1">
                            <a:solidFill>
                              <a:srgbClr val="FF0000"/>
                            </a:solidFill>
                            <a:latin typeface="Cambria Math" panose="02040503050406030204" pitchFamily="18" charset="0"/>
                          </a:rPr>
                          <m:t>⋅</m:t>
                        </m:r>
                        <m:acc>
                          <m:accPr>
                            <m:chr m:val="⃗"/>
                            <m:ctrlPr>
                              <a:rPr lang="fr-CH" sz="2800" i="1">
                                <a:solidFill>
                                  <a:srgbClr val="000000"/>
                                </a:solidFill>
                                <a:latin typeface="Cambria Math" panose="02040503050406030204" pitchFamily="18" charset="0"/>
                              </a:rPr>
                            </m:ctrlPr>
                          </m:accPr>
                          <m:e>
                            <m:r>
                              <a:rPr lang="fr-CH" sz="2800" i="1">
                                <a:solidFill>
                                  <a:srgbClr val="000000"/>
                                </a:solidFill>
                                <a:latin typeface="Cambria Math" panose="02040503050406030204" pitchFamily="18" charset="0"/>
                              </a:rPr>
                              <m:t>𝑥</m:t>
                            </m:r>
                          </m:e>
                        </m:acc>
                        <m:r>
                          <a:rPr lang="fr-CH" sz="2800" i="1">
                            <a:solidFill>
                              <a:srgbClr val="000000"/>
                            </a:solidFill>
                            <a:latin typeface="Cambria Math" panose="02040503050406030204" pitchFamily="18" charset="0"/>
                          </a:rPr>
                          <m:t>+</m:t>
                        </m:r>
                        <m:r>
                          <a:rPr lang="fr-CH" sz="2800" i="1">
                            <a:solidFill>
                              <a:srgbClr val="000000"/>
                            </a:solidFill>
                            <a:latin typeface="Cambria Math" panose="02040503050406030204" pitchFamily="18" charset="0"/>
                          </a:rPr>
                          <m:t>𝐵</m:t>
                        </m:r>
                        <m:r>
                          <a:rPr lang="fr-CH" sz="2800" i="1">
                            <a:solidFill>
                              <a:srgbClr val="000000"/>
                            </a:solidFill>
                            <a:latin typeface="Cambria Math" panose="02040503050406030204" pitchFamily="18" charset="0"/>
                          </a:rPr>
                          <m:t>⋅</m:t>
                        </m:r>
                        <m:r>
                          <a:rPr lang="fr-CH" sz="2800" i="1">
                            <a:solidFill>
                              <a:srgbClr val="000000"/>
                            </a:solidFill>
                            <a:latin typeface="Cambria Math" panose="02040503050406030204" pitchFamily="18" charset="0"/>
                          </a:rPr>
                          <m:t>𝐿</m:t>
                        </m:r>
                        <m:r>
                          <a:rPr lang="fr-CH" sz="2800" i="1">
                            <a:solidFill>
                              <a:srgbClr val="000000"/>
                            </a:solidFill>
                            <a:latin typeface="Cambria Math" panose="02040503050406030204" pitchFamily="18" charset="0"/>
                          </a:rPr>
                          <m:t>⋅</m:t>
                        </m:r>
                        <m:acc>
                          <m:accPr>
                            <m:chr m:val="⃗"/>
                            <m:ctrlPr>
                              <a:rPr lang="fr-CH" sz="2800" i="1">
                                <a:solidFill>
                                  <a:srgbClr val="000000"/>
                                </a:solidFill>
                                <a:latin typeface="Cambria Math" panose="02040503050406030204" pitchFamily="18" charset="0"/>
                              </a:rPr>
                            </m:ctrlPr>
                          </m:accPr>
                          <m:e>
                            <m:r>
                              <a:rPr lang="fr-CH" sz="2800" i="1">
                                <a:solidFill>
                                  <a:srgbClr val="000000"/>
                                </a:solidFill>
                                <a:latin typeface="Cambria Math" panose="02040503050406030204" pitchFamily="18" charset="0"/>
                              </a:rPr>
                              <m:t>𝑤</m:t>
                            </m:r>
                          </m:e>
                        </m:acc>
                      </m:oMath>
                    </m:oMathPara>
                  </a14:m>
                  <a:endParaRPr lang="fr-CH" dirty="0"/>
                </a:p>
              </p:txBody>
            </p:sp>
          </mc:Choice>
          <mc:Fallback xmlns="">
            <p:sp>
              <p:nvSpPr>
                <p:cNvPr id="28692" name="Object 8">
                  <a:extLst>
                    <a:ext uri="{FF2B5EF4-FFF2-40B4-BE49-F238E27FC236}">
                      <a16:creationId xmlns:a16="http://schemas.microsoft.com/office/drawing/2014/main" id="{273838B4-AEC8-E028-EBED-770190435823}"/>
                    </a:ext>
                  </a:extLst>
                </p:cNvPr>
                <p:cNvSpPr txBox="1">
                  <a:spLocks noRot="1" noChangeAspect="1" noMove="1" noResize="1" noEditPoints="1" noAdjustHandles="1" noChangeArrowheads="1" noChangeShapeType="1" noTextEdit="1"/>
                </p:cNvSpPr>
                <p:nvPr/>
              </p:nvSpPr>
              <p:spPr bwMode="auto">
                <a:xfrm>
                  <a:off x="2794" y="1005"/>
                  <a:ext cx="2335" cy="365"/>
                </a:xfrm>
                <a:prstGeom prst="rect">
                  <a:avLst/>
                </a:prstGeom>
                <a:blipFill>
                  <a:blip r:embed="rId6"/>
                  <a:stretch>
                    <a:fillRect/>
                  </a:stretch>
                </a:blipFill>
                <a:ln w="9525">
                  <a:solidFill>
                    <a:srgbClr val="FF0000"/>
                  </a:solidFill>
                  <a:miter lim="800000"/>
                  <a:headEnd/>
                  <a:tailEnd/>
                </a:ln>
              </p:spPr>
              <p:txBody>
                <a:bodyPr/>
                <a:lstStyle/>
                <a:p>
                  <a:r>
                    <a:rPr lang="fr-CH">
                      <a:noFill/>
                    </a:rPr>
                    <a:t> </a:t>
                  </a:r>
                </a:p>
              </p:txBody>
            </p:sp>
          </mc:Fallback>
        </mc:AlternateContent>
        <mc:AlternateContent xmlns:mc="http://schemas.openxmlformats.org/markup-compatibility/2006" xmlns:a14="http://schemas.microsoft.com/office/drawing/2010/main">
          <mc:Choice Requires="a14">
            <p:sp>
              <p:nvSpPr>
                <p:cNvPr id="28693" name="Object 12">
                  <a:extLst>
                    <a:ext uri="{FF2B5EF4-FFF2-40B4-BE49-F238E27FC236}">
                      <a16:creationId xmlns:a16="http://schemas.microsoft.com/office/drawing/2014/main" id="{AA53BFEB-C11D-944E-E28C-DBABE5F1B3D7}"/>
                    </a:ext>
                  </a:extLst>
                </p:cNvPr>
                <p:cNvSpPr txBox="1"/>
                <p:nvPr/>
              </p:nvSpPr>
              <p:spPr bwMode="auto">
                <a:xfrm>
                  <a:off x="2819" y="1863"/>
                  <a:ext cx="2354" cy="312"/>
                </a:xfrm>
                <a:prstGeom prst="rect">
                  <a:avLst/>
                </a:prstGeom>
                <a:solidFill>
                  <a:schemeClr val="bg1"/>
                </a:solidFill>
                <a:ln w="9525">
                  <a:solidFill>
                    <a:srgbClr val="FF0000"/>
                  </a:solidFill>
                  <a:miter lim="800000"/>
                  <a:headEnd/>
                  <a:tailEnd/>
                </a:ln>
              </p:spPr>
              <p:txBody>
                <a:bodyPr>
                  <a:normAutofit/>
                </a:bodyPr>
                <a:lstStyle/>
                <a:p>
                  <a:pPr/>
                  <a14:m>
                    <m:oMathPara xmlns:m="http://schemas.openxmlformats.org/officeDocument/2006/math">
                      <m:oMathParaPr>
                        <m:jc m:val="left"/>
                      </m:oMathParaPr>
                      <m:oMath xmlns:m="http://schemas.openxmlformats.org/officeDocument/2006/math">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𝑦</m:t>
                            </m:r>
                          </m:e>
                        </m:acc>
                        <m:r>
                          <a:rPr lang="fr-CH" sz="2400" i="1">
                            <a:solidFill>
                              <a:srgbClr val="000000"/>
                            </a:solidFill>
                            <a:latin typeface="Cambria Math" panose="02040503050406030204" pitchFamily="18" charset="0"/>
                          </a:rPr>
                          <m:t>=</m:t>
                        </m:r>
                        <m:d>
                          <m:dPr>
                            <m:ctrlPr>
                              <a:rPr lang="fr-CH" sz="2400" i="1">
                                <a:solidFill>
                                  <a:srgbClr val="000000"/>
                                </a:solidFill>
                                <a:latin typeface="Cambria Math" panose="02040503050406030204" pitchFamily="18" charset="0"/>
                              </a:rPr>
                            </m:ctrlPr>
                          </m:dPr>
                          <m:e>
                            <m:r>
                              <a:rPr lang="fr-CH" sz="2400" i="1">
                                <a:solidFill>
                                  <a:srgbClr val="000000"/>
                                </a:solidFill>
                                <a:latin typeface="Cambria Math" panose="02040503050406030204" pitchFamily="18" charset="0"/>
                              </a:rPr>
                              <m:t>𝐶</m:t>
                            </m:r>
                            <m:r>
                              <a:rPr lang="fr-CH" sz="2400" i="1">
                                <a:solidFill>
                                  <a:srgbClr val="000000"/>
                                </a:solidFill>
                                <a:latin typeface="Cambria Math" panose="02040503050406030204" pitchFamily="18" charset="0"/>
                              </a:rPr>
                              <m:t>−</m:t>
                            </m:r>
                            <m:r>
                              <a:rPr lang="fr-CH" sz="2400" i="1">
                                <a:solidFill>
                                  <a:srgbClr val="000000"/>
                                </a:solidFill>
                                <a:latin typeface="Cambria Math" panose="02040503050406030204" pitchFamily="18" charset="0"/>
                              </a:rPr>
                              <m:t>𝐷</m:t>
                            </m:r>
                            <m:r>
                              <a:rPr lang="fr-CH" sz="2400" i="1">
                                <a:solidFill>
                                  <a:srgbClr val="000000"/>
                                </a:solidFill>
                                <a:latin typeface="Cambria Math" panose="02040503050406030204" pitchFamily="18" charset="0"/>
                              </a:rPr>
                              <m:t>⋅</m:t>
                            </m:r>
                            <m:r>
                              <a:rPr lang="fr-CH" sz="2400" i="1">
                                <a:solidFill>
                                  <a:srgbClr val="000000"/>
                                </a:solidFill>
                                <a:latin typeface="Cambria Math" panose="02040503050406030204" pitchFamily="18" charset="0"/>
                              </a:rPr>
                              <m:t>𝐾</m:t>
                            </m:r>
                          </m:e>
                        </m:d>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𝑥</m:t>
                            </m:r>
                          </m:e>
                        </m:acc>
                        <m:r>
                          <a:rPr lang="fr-CH" sz="2400" i="1">
                            <a:solidFill>
                              <a:srgbClr val="000000"/>
                            </a:solidFill>
                            <a:latin typeface="Cambria Math" panose="02040503050406030204" pitchFamily="18" charset="0"/>
                          </a:rPr>
                          <m:t>+</m:t>
                        </m:r>
                        <m:r>
                          <a:rPr lang="fr-CH" sz="2400" i="1">
                            <a:solidFill>
                              <a:srgbClr val="000000"/>
                            </a:solidFill>
                            <a:latin typeface="Cambria Math" panose="02040503050406030204" pitchFamily="18" charset="0"/>
                          </a:rPr>
                          <m:t>𝐷</m:t>
                        </m:r>
                        <m:r>
                          <a:rPr lang="fr-CH" sz="2400" i="1">
                            <a:solidFill>
                              <a:srgbClr val="000000"/>
                            </a:solidFill>
                            <a:latin typeface="Cambria Math" panose="02040503050406030204" pitchFamily="18" charset="0"/>
                          </a:rPr>
                          <m:t>⋅</m:t>
                        </m:r>
                        <m:r>
                          <a:rPr lang="fr-CH" sz="2400" i="1">
                            <a:solidFill>
                              <a:srgbClr val="000000"/>
                            </a:solidFill>
                            <a:latin typeface="Cambria Math" panose="02040503050406030204" pitchFamily="18" charset="0"/>
                          </a:rPr>
                          <m:t>𝐿</m:t>
                        </m:r>
                        <m:r>
                          <a:rPr lang="fr-CH" sz="2400" i="1">
                            <a:solidFill>
                              <a:srgbClr val="000000"/>
                            </a:solidFill>
                            <a:latin typeface="Cambria Math" panose="02040503050406030204" pitchFamily="18" charset="0"/>
                          </a:rPr>
                          <m:t>⋅</m:t>
                        </m:r>
                        <m:acc>
                          <m:accPr>
                            <m:chr m:val="⃗"/>
                            <m:ctrlPr>
                              <a:rPr lang="fr-CH" sz="2400" i="1">
                                <a:solidFill>
                                  <a:srgbClr val="000000"/>
                                </a:solidFill>
                                <a:latin typeface="Cambria Math" panose="02040503050406030204" pitchFamily="18" charset="0"/>
                              </a:rPr>
                            </m:ctrlPr>
                          </m:accPr>
                          <m:e>
                            <m:r>
                              <a:rPr lang="fr-CH" sz="2400" i="1">
                                <a:solidFill>
                                  <a:srgbClr val="000000"/>
                                </a:solidFill>
                                <a:latin typeface="Cambria Math" panose="02040503050406030204" pitchFamily="18" charset="0"/>
                              </a:rPr>
                              <m:t>𝑤</m:t>
                            </m:r>
                          </m:e>
                        </m:acc>
                      </m:oMath>
                    </m:oMathPara>
                  </a14:m>
                  <a:endParaRPr lang="fr-CH" sz="2400" dirty="0"/>
                </a:p>
              </p:txBody>
            </p:sp>
          </mc:Choice>
          <mc:Fallback xmlns="">
            <p:sp>
              <p:nvSpPr>
                <p:cNvPr id="28693" name="Object 12">
                  <a:extLst>
                    <a:ext uri="{FF2B5EF4-FFF2-40B4-BE49-F238E27FC236}">
                      <a16:creationId xmlns:a16="http://schemas.microsoft.com/office/drawing/2014/main" id="{AA53BFEB-C11D-944E-E28C-DBABE5F1B3D7}"/>
                    </a:ext>
                  </a:extLst>
                </p:cNvPr>
                <p:cNvSpPr txBox="1">
                  <a:spLocks noRot="1" noChangeAspect="1" noMove="1" noResize="1" noEditPoints="1" noAdjustHandles="1" noChangeArrowheads="1" noChangeShapeType="1" noTextEdit="1"/>
                </p:cNvSpPr>
                <p:nvPr/>
              </p:nvSpPr>
              <p:spPr bwMode="auto">
                <a:xfrm>
                  <a:off x="2819" y="1863"/>
                  <a:ext cx="2354" cy="312"/>
                </a:xfrm>
                <a:prstGeom prst="rect">
                  <a:avLst/>
                </a:prstGeom>
                <a:blipFill>
                  <a:blip r:embed="rId7"/>
                  <a:stretch>
                    <a:fillRect l="-284" t="-15957"/>
                  </a:stretch>
                </a:blipFill>
                <a:ln w="9525">
                  <a:solidFill>
                    <a:srgbClr val="FF0000"/>
                  </a:solidFill>
                  <a:miter lim="800000"/>
                  <a:headEnd/>
                  <a:tailEnd/>
                </a:ln>
              </p:spPr>
              <p:txBody>
                <a:bodyPr/>
                <a:lstStyle/>
                <a:p>
                  <a:r>
                    <a:rPr lang="fr-CH">
                      <a:noFill/>
                    </a:rPr>
                    <a:t> </a:t>
                  </a:r>
                </a:p>
              </p:txBody>
            </p:sp>
          </mc:Fallback>
        </mc:AlternateContent>
      </p:grpSp>
      <p:sp>
        <p:nvSpPr>
          <p:cNvPr id="269326" name="Text Box 14">
            <a:extLst>
              <a:ext uri="{FF2B5EF4-FFF2-40B4-BE49-F238E27FC236}">
                <a16:creationId xmlns:a16="http://schemas.microsoft.com/office/drawing/2014/main" id="{A329AC5B-B29A-5075-AD0F-1730CF2B76F4}"/>
              </a:ext>
            </a:extLst>
          </p:cNvPr>
          <p:cNvSpPr txBox="1">
            <a:spLocks noChangeArrowheads="1"/>
          </p:cNvSpPr>
          <p:nvPr/>
        </p:nvSpPr>
        <p:spPr bwMode="auto">
          <a:xfrm>
            <a:off x="678729" y="4047003"/>
            <a:ext cx="10605155" cy="2308324"/>
          </a:xfrm>
          <a:prstGeom prst="rect">
            <a:avLst/>
          </a:prstGeom>
          <a:solidFill>
            <a:schemeClr val="bg1"/>
          </a:solidFill>
          <a:ln w="9525">
            <a:noFill/>
            <a:miter lim="800000"/>
            <a:headEnd/>
            <a:tailEnd/>
          </a:ln>
        </p:spPr>
        <p:txBody>
          <a:bodyPr wrap="square">
            <a:spAutoFit/>
          </a:bodyPr>
          <a:lstStyle>
            <a:lvl1pPr marL="274638" indent="-274638">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 typeface="Wingdings" panose="05000000000000000000" pitchFamily="2" charset="2"/>
              <a:buChar char="Ø"/>
            </a:pPr>
            <a:r>
              <a:rPr lang="fr-CH" altLang="fr-FR" dirty="0">
                <a:latin typeface="Times" panose="02020603050405020304" pitchFamily="18" charset="0"/>
                <a:cs typeface="Times" panose="02020603050405020304" pitchFamily="18" charset="0"/>
              </a:rPr>
              <a:t>La contre-réaction d'état par l'intermédiaire de K influence directement la dynamique du système : </a:t>
            </a:r>
            <a:r>
              <a:rPr lang="fr-CH" altLang="fr-FR" b="1" dirty="0">
                <a:latin typeface="Times" panose="02020603050405020304" pitchFamily="18" charset="0"/>
                <a:cs typeface="Times" panose="02020603050405020304" pitchFamily="18" charset="0"/>
              </a:rPr>
              <a:t>(la matrice </a:t>
            </a:r>
            <a:r>
              <a:rPr lang="fr-CH" altLang="fr-FR" b="1" dirty="0">
                <a:solidFill>
                  <a:srgbClr val="FF0000"/>
                </a:solidFill>
                <a:latin typeface="Times" panose="02020603050405020304" pitchFamily="18" charset="0"/>
                <a:cs typeface="Times" panose="02020603050405020304" pitchFamily="18" charset="0"/>
              </a:rPr>
              <a:t>A</a:t>
            </a:r>
            <a:r>
              <a:rPr lang="fr-CH" altLang="fr-FR" b="1" dirty="0">
                <a:latin typeface="Times" panose="02020603050405020304" pitchFamily="18" charset="0"/>
                <a:cs typeface="Times" panose="02020603050405020304" pitchFamily="18" charset="0"/>
              </a:rPr>
              <a:t> du système  est remplacée par </a:t>
            </a:r>
            <a:r>
              <a:rPr lang="fr-CH" altLang="fr-FR" b="1" dirty="0">
                <a:solidFill>
                  <a:srgbClr val="FF0000"/>
                </a:solidFill>
                <a:latin typeface="Times" panose="02020603050405020304" pitchFamily="18" charset="0"/>
                <a:cs typeface="Times" panose="02020603050405020304" pitchFamily="18" charset="0"/>
              </a:rPr>
              <a:t>A-BK</a:t>
            </a:r>
            <a:r>
              <a:rPr lang="fr-CH" altLang="fr-FR" b="1" dirty="0">
                <a:latin typeface="Times" panose="02020603050405020304" pitchFamily="18" charset="0"/>
                <a:cs typeface="Times" panose="02020603050405020304" pitchFamily="18" charset="0"/>
              </a:rPr>
              <a:t>)</a:t>
            </a:r>
          </a:p>
          <a:p>
            <a:pPr>
              <a:spcBef>
                <a:spcPct val="0"/>
              </a:spcBef>
              <a:buClrTx/>
              <a:buFont typeface="Wingdings" panose="05000000000000000000" pitchFamily="2" charset="2"/>
              <a:buChar char="Ø"/>
            </a:pPr>
            <a:endParaRPr lang="fr-CH" altLang="fr-FR" dirty="0">
              <a:latin typeface="Times" panose="02020603050405020304" pitchFamily="18" charset="0"/>
              <a:cs typeface="Times" panose="02020603050405020304" pitchFamily="18" charset="0"/>
            </a:endParaRPr>
          </a:p>
          <a:p>
            <a:pPr>
              <a:spcBef>
                <a:spcPct val="0"/>
              </a:spcBef>
              <a:buClrTx/>
              <a:buFont typeface="Wingdings" panose="05000000000000000000" pitchFamily="2" charset="2"/>
              <a:buChar char="Ø"/>
            </a:pPr>
            <a:r>
              <a:rPr lang="fr-CH" altLang="fr-FR" dirty="0">
                <a:latin typeface="Times" panose="02020603050405020304" pitchFamily="18" charset="0"/>
                <a:cs typeface="Times" panose="02020603050405020304" pitchFamily="18" charset="0"/>
              </a:rPr>
              <a:t>La contre-réaction d'état influence le dynamique du système.</a:t>
            </a:r>
          </a:p>
          <a:p>
            <a:pPr marL="0" indent="0">
              <a:spcBef>
                <a:spcPct val="0"/>
              </a:spcBef>
              <a:buClrTx/>
              <a:buNone/>
            </a:pPr>
            <a:endParaRPr lang="fr-CH" altLang="fr-FR" dirty="0">
              <a:latin typeface="Times" panose="02020603050405020304" pitchFamily="18" charset="0"/>
              <a:cs typeface="Times" panose="02020603050405020304" pitchFamily="18" charset="0"/>
            </a:endParaRPr>
          </a:p>
          <a:p>
            <a:pPr>
              <a:spcBef>
                <a:spcPct val="0"/>
              </a:spcBef>
              <a:buClrTx/>
              <a:buFont typeface="Wingdings" panose="05000000000000000000" pitchFamily="2" charset="2"/>
              <a:buChar char="Ø"/>
            </a:pPr>
            <a:r>
              <a:rPr lang="fr-CH" altLang="fr-FR" dirty="0">
                <a:latin typeface="Times" panose="02020603050405020304" pitchFamily="18" charset="0"/>
                <a:cs typeface="Times" panose="02020603050405020304" pitchFamily="18" charset="0"/>
              </a:rPr>
              <a:t>Le nombre d’entrée du processus (m) = le nombre de consignes.</a:t>
            </a:r>
          </a:p>
        </p:txBody>
      </p:sp>
      <p:grpSp>
        <p:nvGrpSpPr>
          <p:cNvPr id="3" name="Group 20">
            <a:extLst>
              <a:ext uri="{FF2B5EF4-FFF2-40B4-BE49-F238E27FC236}">
                <a16:creationId xmlns:a16="http://schemas.microsoft.com/office/drawing/2014/main" id="{F921A2D8-B7EE-A411-2F41-D573F50ED18D}"/>
              </a:ext>
            </a:extLst>
          </p:cNvPr>
          <p:cNvGrpSpPr>
            <a:grpSpLocks/>
          </p:cNvGrpSpPr>
          <p:nvPr/>
        </p:nvGrpSpPr>
        <p:grpSpPr bwMode="auto">
          <a:xfrm>
            <a:off x="4581526" y="1655763"/>
            <a:ext cx="1285875" cy="1778000"/>
            <a:chOff x="1926" y="1043"/>
            <a:chExt cx="810" cy="1120"/>
          </a:xfrm>
        </p:grpSpPr>
        <p:sp>
          <p:nvSpPr>
            <p:cNvPr id="28690" name="AutoShape 15">
              <a:extLst>
                <a:ext uri="{FF2B5EF4-FFF2-40B4-BE49-F238E27FC236}">
                  <a16:creationId xmlns:a16="http://schemas.microsoft.com/office/drawing/2014/main" id="{67B78653-F136-A932-A2B9-C21425C63571}"/>
                </a:ext>
              </a:extLst>
            </p:cNvPr>
            <p:cNvSpPr>
              <a:spLocks noChangeArrowheads="1"/>
            </p:cNvSpPr>
            <p:nvPr/>
          </p:nvSpPr>
          <p:spPr bwMode="auto">
            <a:xfrm>
              <a:off x="1926" y="1043"/>
              <a:ext cx="810" cy="288"/>
            </a:xfrm>
            <a:prstGeom prst="rightArrow">
              <a:avLst>
                <a:gd name="adj1" fmla="val 50000"/>
                <a:gd name="adj2" fmla="val 70313"/>
              </a:avLst>
            </a:prstGeom>
            <a:solidFill>
              <a:srgbClr val="FF0000"/>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8691" name="AutoShape 16">
              <a:extLst>
                <a:ext uri="{FF2B5EF4-FFF2-40B4-BE49-F238E27FC236}">
                  <a16:creationId xmlns:a16="http://schemas.microsoft.com/office/drawing/2014/main" id="{4AD5D04C-B2A8-CD96-74C6-C7FF80D4BC56}"/>
                </a:ext>
              </a:extLst>
            </p:cNvPr>
            <p:cNvSpPr>
              <a:spLocks noChangeArrowheads="1"/>
            </p:cNvSpPr>
            <p:nvPr/>
          </p:nvSpPr>
          <p:spPr bwMode="auto">
            <a:xfrm>
              <a:off x="1926" y="1875"/>
              <a:ext cx="810" cy="288"/>
            </a:xfrm>
            <a:prstGeom prst="rightArrow">
              <a:avLst>
                <a:gd name="adj1" fmla="val 50000"/>
                <a:gd name="adj2" fmla="val 70313"/>
              </a:avLst>
            </a:prstGeom>
            <a:solidFill>
              <a:srgbClr val="FF0000"/>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pSp>
      <p:grpSp>
        <p:nvGrpSpPr>
          <p:cNvPr id="4" name="Group 19">
            <a:extLst>
              <a:ext uri="{FF2B5EF4-FFF2-40B4-BE49-F238E27FC236}">
                <a16:creationId xmlns:a16="http://schemas.microsoft.com/office/drawing/2014/main" id="{1EEEF18C-5235-5150-C51A-357A9252ADB1}"/>
              </a:ext>
            </a:extLst>
          </p:cNvPr>
          <p:cNvGrpSpPr>
            <a:grpSpLocks/>
          </p:cNvGrpSpPr>
          <p:nvPr/>
        </p:nvGrpSpPr>
        <p:grpSpPr bwMode="auto">
          <a:xfrm>
            <a:off x="4181475" y="2157414"/>
            <a:ext cx="273050" cy="815975"/>
            <a:chOff x="1674" y="1359"/>
            <a:chExt cx="172" cy="514"/>
          </a:xfrm>
        </p:grpSpPr>
        <p:sp>
          <p:nvSpPr>
            <p:cNvPr id="28688" name="AutoShape 17">
              <a:extLst>
                <a:ext uri="{FF2B5EF4-FFF2-40B4-BE49-F238E27FC236}">
                  <a16:creationId xmlns:a16="http://schemas.microsoft.com/office/drawing/2014/main" id="{1AE4DED1-3BF8-BB76-2854-499E4E7F5538}"/>
                </a:ext>
              </a:extLst>
            </p:cNvPr>
            <p:cNvSpPr>
              <a:spLocks noChangeArrowheads="1"/>
            </p:cNvSpPr>
            <p:nvPr/>
          </p:nvSpPr>
          <p:spPr bwMode="auto">
            <a:xfrm>
              <a:off x="1674" y="1359"/>
              <a:ext cx="171" cy="108"/>
            </a:xfrm>
            <a:prstGeom prst="up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sp>
          <p:nvSpPr>
            <p:cNvPr id="28689" name="AutoShape 18">
              <a:extLst>
                <a:ext uri="{FF2B5EF4-FFF2-40B4-BE49-F238E27FC236}">
                  <a16:creationId xmlns:a16="http://schemas.microsoft.com/office/drawing/2014/main" id="{94140489-F2B6-F8AC-375B-2501CF5909C7}"/>
                </a:ext>
              </a:extLst>
            </p:cNvPr>
            <p:cNvSpPr>
              <a:spLocks noChangeArrowheads="1"/>
            </p:cNvSpPr>
            <p:nvPr/>
          </p:nvSpPr>
          <p:spPr bwMode="auto">
            <a:xfrm flipV="1">
              <a:off x="1675" y="1765"/>
              <a:ext cx="171" cy="108"/>
            </a:xfrm>
            <a:prstGeom prst="upArrow">
              <a:avLst>
                <a:gd name="adj1" fmla="val 50000"/>
                <a:gd name="adj2" fmla="val 25000"/>
              </a:avLst>
            </a:prstGeom>
            <a:solidFill>
              <a:schemeClr val="accent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pSp>
      <p:pic>
        <p:nvPicPr>
          <p:cNvPr id="5" name="Picture 4" descr="HES-SO Valais-Wallis - BioArk">
            <a:extLst>
              <a:ext uri="{FF2B5EF4-FFF2-40B4-BE49-F238E27FC236}">
                <a16:creationId xmlns:a16="http://schemas.microsoft.com/office/drawing/2014/main" id="{CD3A08B3-31C9-6DFE-E390-A9D9297E358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69322"/>
                                        </p:tgtEl>
                                        <p:attrNameLst>
                                          <p:attrName>style.visibility</p:attrName>
                                        </p:attrNameLst>
                                      </p:cBhvr>
                                      <p:to>
                                        <p:strVal val="visible"/>
                                      </p:to>
                                    </p:set>
                                    <p:anim calcmode="lin" valueType="num">
                                      <p:cBhvr>
                                        <p:cTn id="7" dur="500" fill="hold"/>
                                        <p:tgtEl>
                                          <p:spTgt spid="269322"/>
                                        </p:tgtEl>
                                        <p:attrNameLst>
                                          <p:attrName>ppt_w</p:attrName>
                                        </p:attrNameLst>
                                      </p:cBhvr>
                                      <p:tavLst>
                                        <p:tav tm="0">
                                          <p:val>
                                            <p:fltVal val="0"/>
                                          </p:val>
                                        </p:tav>
                                        <p:tav tm="100000">
                                          <p:val>
                                            <p:strVal val="#ppt_w"/>
                                          </p:val>
                                        </p:tav>
                                      </p:tavLst>
                                    </p:anim>
                                    <p:anim calcmode="lin" valueType="num">
                                      <p:cBhvr>
                                        <p:cTn id="8" dur="500" fill="hold"/>
                                        <p:tgtEl>
                                          <p:spTgt spid="269322"/>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5" presetClass="entr" presetSubtype="10" fill="hold" nodeType="afterEffect">
                                  <p:stCondLst>
                                    <p:cond delay="200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heckerboard(across)">
                                      <p:cBhvr>
                                        <p:cTn id="17" dur="500"/>
                                        <p:tgtEl>
                                          <p:spTgt spid="3"/>
                                        </p:tgtEl>
                                      </p:cBhvr>
                                    </p:animEffect>
                                  </p:childTnLst>
                                </p:cTn>
                              </p:par>
                            </p:childTnLst>
                          </p:cTn>
                        </p:par>
                        <p:par>
                          <p:cTn id="18" fill="hold" nodeType="afterGroup">
                            <p:stCondLst>
                              <p:cond delay="500"/>
                            </p:stCondLst>
                            <p:childTnLst>
                              <p:par>
                                <p:cTn id="19" presetID="5" presetClass="entr" presetSubtype="10" fill="hold" nodeType="afterEffect">
                                  <p:stCondLst>
                                    <p:cond delay="2000"/>
                                  </p:stCondLst>
                                  <p:childTnLst>
                                    <p:set>
                                      <p:cBhvr>
                                        <p:cTn id="20" dur="1" fill="hold">
                                          <p:stCondLst>
                                            <p:cond delay="0"/>
                                          </p:stCondLst>
                                        </p:cTn>
                                        <p:tgtEl>
                                          <p:spTgt spid="2"/>
                                        </p:tgtEl>
                                        <p:attrNameLst>
                                          <p:attrName>style.visibility</p:attrName>
                                        </p:attrNameLst>
                                      </p:cBhvr>
                                      <p:to>
                                        <p:strVal val="visible"/>
                                      </p:to>
                                    </p:set>
                                    <p:animEffect transition="in" filter="checkerboard(across)">
                                      <p:cBhvr>
                                        <p:cTn id="21" dur="5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3" presetClass="entr" presetSubtype="16" fill="hold" nodeType="clickEffect">
                                  <p:stCondLst>
                                    <p:cond delay="0"/>
                                  </p:stCondLst>
                                  <p:childTnLst>
                                    <p:set>
                                      <p:cBhvr>
                                        <p:cTn id="25" dur="1" fill="hold">
                                          <p:stCondLst>
                                            <p:cond delay="0"/>
                                          </p:stCondLst>
                                        </p:cTn>
                                        <p:tgtEl>
                                          <p:spTgt spid="269326"/>
                                        </p:tgtEl>
                                        <p:attrNameLst>
                                          <p:attrName>style.visibility</p:attrName>
                                        </p:attrNameLst>
                                      </p:cBhvr>
                                      <p:to>
                                        <p:strVal val="visible"/>
                                      </p:to>
                                    </p:set>
                                    <p:anim calcmode="lin" valueType="num">
                                      <p:cBhvr>
                                        <p:cTn id="26" dur="500" fill="hold"/>
                                        <p:tgtEl>
                                          <p:spTgt spid="269326"/>
                                        </p:tgtEl>
                                        <p:attrNameLst>
                                          <p:attrName>ppt_w</p:attrName>
                                        </p:attrNameLst>
                                      </p:cBhvr>
                                      <p:tavLst>
                                        <p:tav tm="0">
                                          <p:val>
                                            <p:fltVal val="0"/>
                                          </p:val>
                                        </p:tav>
                                        <p:tav tm="100000">
                                          <p:val>
                                            <p:strVal val="#ppt_w"/>
                                          </p:val>
                                        </p:tav>
                                      </p:tavLst>
                                    </p:anim>
                                    <p:anim calcmode="lin" valueType="num">
                                      <p:cBhvr>
                                        <p:cTn id="27" dur="500" fill="hold"/>
                                        <p:tgtEl>
                                          <p:spTgt spid="26932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32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Espace réservé du numéro de diapositive 5">
            <a:extLst>
              <a:ext uri="{FF2B5EF4-FFF2-40B4-BE49-F238E27FC236}">
                <a16:creationId xmlns:a16="http://schemas.microsoft.com/office/drawing/2014/main" id="{25A85384-DF1B-9241-1D78-B72C971A3E2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46E57701-509A-4C44-82FF-7C253DADD1AD}" type="slidenum">
              <a:rPr lang="fr-FR" altLang="fr-FR" sz="1200"/>
              <a:pPr>
                <a:spcBef>
                  <a:spcPct val="0"/>
                </a:spcBef>
                <a:buClrTx/>
                <a:buFontTx/>
                <a:buNone/>
              </a:pPr>
              <a:t>30</a:t>
            </a:fld>
            <a:endParaRPr lang="fr-FR" altLang="fr-FR" sz="1200"/>
          </a:p>
        </p:txBody>
      </p:sp>
      <p:sp>
        <p:nvSpPr>
          <p:cNvPr id="91139" name="Rectangle 2">
            <a:extLst>
              <a:ext uri="{FF2B5EF4-FFF2-40B4-BE49-F238E27FC236}">
                <a16:creationId xmlns:a16="http://schemas.microsoft.com/office/drawing/2014/main" id="{1E63B80B-149E-FBCE-B8E9-86C7DDDAE0BA}"/>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Conception d'un observateur d’état par placement des pôles</a:t>
            </a:r>
            <a:endParaRPr lang="fr-FR" altLang="fr-FR" sz="3200" b="1" dirty="0">
              <a:latin typeface="Times" panose="02020603050405020304" pitchFamily="18" charset="0"/>
              <a:cs typeface="Times" panose="02020603050405020304" pitchFamily="18" charset="0"/>
            </a:endParaRPr>
          </a:p>
        </p:txBody>
      </p:sp>
      <p:sp>
        <p:nvSpPr>
          <p:cNvPr id="91140" name="Rectangle 3">
            <a:extLst>
              <a:ext uri="{FF2B5EF4-FFF2-40B4-BE49-F238E27FC236}">
                <a16:creationId xmlns:a16="http://schemas.microsoft.com/office/drawing/2014/main" id="{CDC1186C-F922-15A7-7E5C-6D7C32EF3A5E}"/>
              </a:ext>
            </a:extLst>
          </p:cNvPr>
          <p:cNvSpPr>
            <a:spLocks noGrp="1" noChangeArrowheads="1"/>
          </p:cNvSpPr>
          <p:nvPr>
            <p:ph type="body" idx="1"/>
          </p:nvPr>
        </p:nvSpPr>
        <p:spPr>
          <a:xfrm>
            <a:off x="838199" y="2005012"/>
            <a:ext cx="10887635" cy="4351338"/>
          </a:xfrm>
        </p:spPr>
        <p:txBody>
          <a:bodyPr>
            <a:normAutofit/>
          </a:bodyPr>
          <a:lstStyle/>
          <a:p>
            <a:pPr>
              <a:buFont typeface="Wingdings" panose="05000000000000000000" pitchFamily="2" charset="2"/>
              <a:buChar char="Ø"/>
            </a:pPr>
            <a:r>
              <a:rPr lang="fr-CH" altLang="fr-FR" sz="2400" dirty="0">
                <a:latin typeface="Times" panose="02020603050405020304" pitchFamily="18" charset="0"/>
                <a:cs typeface="Times" panose="02020603050405020304" pitchFamily="18" charset="0"/>
              </a:rPr>
              <a:t>Lorsqu’on utilise un placement des pôles pour dimensionner le régulateur d’état on a tout intérêt à utiliser la même méthode pour dimensionner l’observateur. </a:t>
            </a:r>
          </a:p>
          <a:p>
            <a:pPr marL="0" indent="0">
              <a:buNone/>
            </a:pPr>
            <a:endParaRPr lang="fr-CH" altLang="fr-FR" sz="2400" dirty="0">
              <a:latin typeface="Times" panose="02020603050405020304" pitchFamily="18" charset="0"/>
              <a:cs typeface="Times" panose="02020603050405020304" pitchFamily="18" charset="0"/>
            </a:endParaRPr>
          </a:p>
          <a:p>
            <a:pPr>
              <a:buFont typeface="Wingdings" panose="05000000000000000000" pitchFamily="2" charset="2"/>
              <a:buChar char="Ø"/>
            </a:pPr>
            <a:r>
              <a:rPr lang="fr-CH" altLang="fr-FR" sz="2400" dirty="0">
                <a:latin typeface="Times" panose="02020603050405020304" pitchFamily="18" charset="0"/>
                <a:cs typeface="Times" panose="02020603050405020304" pitchFamily="18" charset="0"/>
              </a:rPr>
              <a:t>En choisissant pour l’observateur des pôles situés à gauche de ceux choisis pour la régulation on obtient automatiquement </a:t>
            </a:r>
            <a:r>
              <a:rPr lang="fr-CH" altLang="fr-FR" sz="2400" b="1" dirty="0">
                <a:solidFill>
                  <a:srgbClr val="0070C0"/>
                </a:solidFill>
                <a:latin typeface="Times" panose="02020603050405020304" pitchFamily="18" charset="0"/>
                <a:cs typeface="Times" panose="02020603050405020304" pitchFamily="18" charset="0"/>
              </a:rPr>
              <a:t>une dynamique de l’observateur plus rapide que celle du système bouclé</a:t>
            </a:r>
            <a:r>
              <a:rPr lang="fr-CH" altLang="fr-FR" sz="2400" dirty="0">
                <a:latin typeface="Times" panose="02020603050405020304" pitchFamily="18" charset="0"/>
                <a:cs typeface="Times" panose="02020603050405020304" pitchFamily="18" charset="0"/>
              </a:rPr>
              <a:t> !</a:t>
            </a:r>
            <a:r>
              <a:rPr lang="fr-FR" altLang="fr-FR" sz="2400" dirty="0">
                <a:latin typeface="Times" panose="02020603050405020304" pitchFamily="18" charset="0"/>
                <a:cs typeface="Times" panose="02020603050405020304" pitchFamily="18" charset="0"/>
              </a:rPr>
              <a:t> </a:t>
            </a:r>
          </a:p>
        </p:txBody>
      </p:sp>
      <p:pic>
        <p:nvPicPr>
          <p:cNvPr id="2" name="Picture 1" descr="HES-SO Valais-Wallis - BioArk">
            <a:extLst>
              <a:ext uri="{FF2B5EF4-FFF2-40B4-BE49-F238E27FC236}">
                <a16:creationId xmlns:a16="http://schemas.microsoft.com/office/drawing/2014/main" id="{429E6698-CC62-7F46-4D78-EBF5A15353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Espace réservé du numéro de diapositive 5">
            <a:extLst>
              <a:ext uri="{FF2B5EF4-FFF2-40B4-BE49-F238E27FC236}">
                <a16:creationId xmlns:a16="http://schemas.microsoft.com/office/drawing/2014/main" id="{24154488-4161-017F-8D95-8B59A85F619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16D40265-2D40-4900-ADC2-5DA97F0FA654}" type="slidenum">
              <a:rPr lang="fr-FR" altLang="fr-FR" sz="1200"/>
              <a:pPr>
                <a:spcBef>
                  <a:spcPct val="0"/>
                </a:spcBef>
                <a:buClrTx/>
                <a:buFontTx/>
                <a:buNone/>
              </a:pPr>
              <a:t>31</a:t>
            </a:fld>
            <a:endParaRPr lang="fr-FR" altLang="fr-FR" sz="1200"/>
          </a:p>
        </p:txBody>
      </p:sp>
      <p:sp>
        <p:nvSpPr>
          <p:cNvPr id="93187" name="Rectangle 2">
            <a:extLst>
              <a:ext uri="{FF2B5EF4-FFF2-40B4-BE49-F238E27FC236}">
                <a16:creationId xmlns:a16="http://schemas.microsoft.com/office/drawing/2014/main" id="{D280E9CB-E7ED-576E-8D39-606789CEAE3C}"/>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Exemple 8 : Conception d’un observateur pour le  système MIMO de l’exemple 4</a:t>
            </a:r>
            <a:endParaRPr lang="fr-FR" altLang="fr-FR" sz="3200" b="1" dirty="0">
              <a:latin typeface="Times" panose="02020603050405020304" pitchFamily="18" charset="0"/>
              <a:cs typeface="Times" panose="02020603050405020304" pitchFamily="18" charset="0"/>
            </a:endParaRPr>
          </a:p>
        </p:txBody>
      </p:sp>
      <p:sp>
        <p:nvSpPr>
          <p:cNvPr id="93188" name="Rectangle 3">
            <a:extLst>
              <a:ext uri="{FF2B5EF4-FFF2-40B4-BE49-F238E27FC236}">
                <a16:creationId xmlns:a16="http://schemas.microsoft.com/office/drawing/2014/main" id="{25105571-8CFC-09F9-4A2B-F0EE83C38F34}"/>
              </a:ext>
            </a:extLst>
          </p:cNvPr>
          <p:cNvSpPr>
            <a:spLocks noGrp="1" noChangeArrowheads="1"/>
          </p:cNvSpPr>
          <p:nvPr>
            <p:ph type="body" idx="1"/>
          </p:nvPr>
        </p:nvSpPr>
        <p:spPr>
          <a:xfrm>
            <a:off x="926594" y="1641476"/>
            <a:ext cx="10309342" cy="4851399"/>
          </a:xfrm>
        </p:spPr>
        <p:txBody>
          <a:bodyPr>
            <a:normAutofit fontScale="92500" lnSpcReduction="10000"/>
          </a:bodyPr>
          <a:lstStyle/>
          <a:p>
            <a:pPr lvl="1">
              <a:lnSpc>
                <a:spcPct val="80000"/>
              </a:lnSpc>
              <a:buFont typeface="Wingdings 3" panose="05040102010807070707" pitchFamily="18" charset="2"/>
              <a:buNone/>
            </a:pPr>
            <a:endParaRPr lang="fr-FR" altLang="fr-FR" sz="1900" dirty="0">
              <a:latin typeface="Courier New" panose="02070309020205020404" pitchFamily="49" charset="0"/>
            </a:endParaRP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A=[0 1 0;0 0 1;0 -4 0.1];</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B=[0 0;0.1 0;0 1];</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C=[1 0 0;0 0 1];</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D=[0 0;0 0];</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Ao=A;</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Bo=B;</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Co=C;</a:t>
            </a:r>
          </a:p>
          <a:p>
            <a:pPr lvl="1">
              <a:lnSpc>
                <a:spcPct val="80000"/>
              </a:lnSpc>
              <a:buFont typeface="Wingdings 3" panose="05040102010807070707" pitchFamily="18" charset="2"/>
              <a:buNone/>
            </a:pPr>
            <a:r>
              <a:rPr lang="fr-FR" altLang="fr-FR" sz="2200" dirty="0">
                <a:solidFill>
                  <a:srgbClr val="00B0F0"/>
                </a:solidFill>
                <a:latin typeface="Times" panose="02020603050405020304" pitchFamily="18" charset="0"/>
                <a:cs typeface="Times" panose="02020603050405020304" pitchFamily="18" charset="0"/>
              </a:rPr>
              <a:t>Do=D;</a:t>
            </a:r>
          </a:p>
          <a:p>
            <a:pPr lvl="1">
              <a:lnSpc>
                <a:spcPct val="80000"/>
              </a:lnSpc>
              <a:buFont typeface="Wingdings 3" panose="05040102010807070707" pitchFamily="18" charset="2"/>
              <a:buNone/>
            </a:pPr>
            <a:endParaRPr lang="fr-FR" altLang="fr-FR" sz="2200" dirty="0">
              <a:solidFill>
                <a:srgbClr val="FF7C80"/>
              </a:solidFill>
              <a:latin typeface="Times" panose="02020603050405020304" pitchFamily="18" charset="0"/>
              <a:cs typeface="Times" panose="02020603050405020304" pitchFamily="18" charset="0"/>
            </a:endParaRPr>
          </a:p>
          <a:p>
            <a:pPr lvl="1">
              <a:lnSpc>
                <a:spcPct val="80000"/>
              </a:lnSpc>
              <a:buFont typeface="Wingdings 3" panose="05040102010807070707" pitchFamily="18" charset="2"/>
              <a:buNone/>
            </a:pPr>
            <a:r>
              <a:rPr lang="fr-FR" altLang="fr-FR" sz="2200" dirty="0" err="1">
                <a:solidFill>
                  <a:srgbClr val="C00000"/>
                </a:solidFill>
                <a:latin typeface="Times" panose="02020603050405020304" pitchFamily="18" charset="0"/>
                <a:cs typeface="Times" panose="02020603050405020304" pitchFamily="18" charset="0"/>
              </a:rPr>
              <a:t>poles_observateur</a:t>
            </a:r>
            <a:r>
              <a:rPr lang="fr-FR" altLang="fr-FR" sz="2200" dirty="0">
                <a:solidFill>
                  <a:srgbClr val="C00000"/>
                </a:solidFill>
                <a:latin typeface="Times" panose="02020603050405020304" pitchFamily="18" charset="0"/>
                <a:cs typeface="Times" panose="02020603050405020304" pitchFamily="18" charset="0"/>
              </a:rPr>
              <a:t>=[-2;-2.1;-2.2];</a:t>
            </a:r>
          </a:p>
          <a:p>
            <a:pPr lvl="1">
              <a:lnSpc>
                <a:spcPct val="80000"/>
              </a:lnSpc>
              <a:buFont typeface="Wingdings 3" panose="05040102010807070707" pitchFamily="18" charset="2"/>
              <a:buNone/>
            </a:pPr>
            <a:r>
              <a:rPr lang="fr-FR" altLang="fr-FR" sz="2200" dirty="0">
                <a:solidFill>
                  <a:srgbClr val="C00000"/>
                </a:solidFill>
                <a:latin typeface="Times" panose="02020603050405020304" pitchFamily="18" charset="0"/>
                <a:cs typeface="Times" panose="02020603050405020304" pitchFamily="18" charset="0"/>
              </a:rPr>
              <a:t>FT=place(Ao’,Co’,</a:t>
            </a:r>
            <a:r>
              <a:rPr lang="fr-FR" altLang="fr-FR" sz="2200" dirty="0" err="1">
                <a:solidFill>
                  <a:srgbClr val="C00000"/>
                </a:solidFill>
                <a:latin typeface="Times" panose="02020603050405020304" pitchFamily="18" charset="0"/>
                <a:cs typeface="Times" panose="02020603050405020304" pitchFamily="18" charset="0"/>
              </a:rPr>
              <a:t>poles_observateur</a:t>
            </a:r>
            <a:r>
              <a:rPr lang="fr-FR" altLang="fr-FR" sz="2200" dirty="0">
                <a:solidFill>
                  <a:srgbClr val="C00000"/>
                </a:solidFill>
                <a:latin typeface="Times" panose="02020603050405020304" pitchFamily="18" charset="0"/>
                <a:cs typeface="Times" panose="02020603050405020304" pitchFamily="18" charset="0"/>
              </a:rPr>
              <a:t>);</a:t>
            </a:r>
          </a:p>
          <a:p>
            <a:pPr lvl="1">
              <a:lnSpc>
                <a:spcPct val="80000"/>
              </a:lnSpc>
              <a:buFont typeface="Wingdings 3" panose="05040102010807070707" pitchFamily="18" charset="2"/>
              <a:buNone/>
            </a:pPr>
            <a:r>
              <a:rPr lang="fr-FR" altLang="fr-FR" sz="2200" dirty="0">
                <a:solidFill>
                  <a:srgbClr val="C00000"/>
                </a:solidFill>
                <a:latin typeface="Times" panose="02020603050405020304" pitchFamily="18" charset="0"/>
                <a:cs typeface="Times" panose="02020603050405020304" pitchFamily="18" charset="0"/>
              </a:rPr>
              <a:t>F=FT’</a:t>
            </a:r>
          </a:p>
          <a:p>
            <a:pPr lvl="1">
              <a:lnSpc>
                <a:spcPct val="80000"/>
              </a:lnSpc>
              <a:buFont typeface="Wingdings 3" panose="05040102010807070707" pitchFamily="18" charset="2"/>
              <a:buNone/>
            </a:pPr>
            <a:endParaRPr lang="fr-FR" altLang="fr-FR" sz="1600" dirty="0">
              <a:latin typeface="Times" panose="02020603050405020304" pitchFamily="18" charset="0"/>
              <a:cs typeface="Times" panose="02020603050405020304" pitchFamily="18" charset="0"/>
            </a:endParaRPr>
          </a:p>
          <a:p>
            <a:pPr lvl="1" indent="0">
              <a:lnSpc>
                <a:spcPct val="80000"/>
              </a:lnSpc>
              <a:buFont typeface="Wingdings 3" panose="05040102010807070707" pitchFamily="18" charset="2"/>
              <a:buNone/>
            </a:pPr>
            <a:endParaRPr lang="fr-FR" altLang="fr-FR" sz="1600" dirty="0">
              <a:latin typeface="Times" panose="02020603050405020304" pitchFamily="18" charset="0"/>
              <a:cs typeface="Times" panose="02020603050405020304" pitchFamily="18" charset="0"/>
            </a:endParaRPr>
          </a:p>
          <a:p>
            <a:pPr marL="1028700" lvl="1" indent="-342900" algn="just">
              <a:lnSpc>
                <a:spcPct val="80000"/>
              </a:lnSpc>
              <a:buFont typeface="Wingdings" panose="05000000000000000000" pitchFamily="2" charset="2"/>
              <a:buChar char="Ø"/>
            </a:pPr>
            <a:r>
              <a:rPr lang="fr-FR" altLang="fr-FR" sz="1900" dirty="0">
                <a:latin typeface="Times" panose="02020603050405020304" pitchFamily="18" charset="0"/>
                <a:cs typeface="Times" panose="02020603050405020304" pitchFamily="18" charset="0"/>
              </a:rPr>
              <a:t>On remarque que les pôles choisis pour l’observateur sont situés à gauche de ceux qui avaient été imposés pour la boucle de régulation de l’exemple 4: (</a:t>
            </a:r>
            <a:r>
              <a:rPr lang="fr-FR" altLang="fr-FR" sz="1900" dirty="0" err="1">
                <a:latin typeface="Times" panose="02020603050405020304" pitchFamily="18" charset="0"/>
                <a:cs typeface="Times" panose="02020603050405020304" pitchFamily="18" charset="0"/>
              </a:rPr>
              <a:t>poles_regulateur</a:t>
            </a:r>
            <a:r>
              <a:rPr lang="fr-FR" altLang="fr-FR" sz="1900" dirty="0">
                <a:latin typeface="Times" panose="02020603050405020304" pitchFamily="18" charset="0"/>
                <a:cs typeface="Times" panose="02020603050405020304" pitchFamily="18" charset="0"/>
              </a:rPr>
              <a:t> = -1,-1.1,-1.2)</a:t>
            </a:r>
            <a:r>
              <a:rPr lang="fr-FR" altLang="fr-FR" sz="1700" dirty="0">
                <a:latin typeface="Courier New" panose="02070309020205020404" pitchFamily="49" charset="0"/>
                <a:cs typeface="Times" panose="02020603050405020304" pitchFamily="18" charset="0"/>
              </a:rPr>
              <a:t>.</a:t>
            </a:r>
            <a:endParaRPr lang="fr-FR" altLang="fr-FR" sz="1700" dirty="0">
              <a:latin typeface="Courier New" panose="02070309020205020404" pitchFamily="49" charset="0"/>
            </a:endParaRPr>
          </a:p>
        </p:txBody>
      </p:sp>
      <p:sp>
        <p:nvSpPr>
          <p:cNvPr id="4" name="TextBox 3">
            <a:extLst>
              <a:ext uri="{FF2B5EF4-FFF2-40B4-BE49-F238E27FC236}">
                <a16:creationId xmlns:a16="http://schemas.microsoft.com/office/drawing/2014/main" id="{3DA7C7F7-055A-253E-CFDD-ED7B7D8B8623}"/>
              </a:ext>
            </a:extLst>
          </p:cNvPr>
          <p:cNvSpPr txBox="1"/>
          <p:nvPr/>
        </p:nvSpPr>
        <p:spPr>
          <a:xfrm rot="16200000">
            <a:off x="-6313" y="2283733"/>
            <a:ext cx="1555422" cy="369332"/>
          </a:xfrm>
          <a:prstGeom prst="rect">
            <a:avLst/>
          </a:prstGeom>
          <a:noFill/>
        </p:spPr>
        <p:txBody>
          <a:bodyPr wrap="square" rtlCol="0">
            <a:spAutoFit/>
          </a:bodyPr>
          <a:lstStyle/>
          <a:p>
            <a:r>
              <a:rPr lang="fr-CH" dirty="0">
                <a:solidFill>
                  <a:srgbClr val="0070C0"/>
                </a:solidFill>
                <a:latin typeface="Times" panose="02020603050405020304" pitchFamily="18" charset="0"/>
                <a:cs typeface="Times" panose="02020603050405020304" pitchFamily="18" charset="0"/>
              </a:rPr>
              <a:t>Processus</a:t>
            </a:r>
          </a:p>
        </p:txBody>
      </p:sp>
      <p:sp>
        <p:nvSpPr>
          <p:cNvPr id="5" name="TextBox 4">
            <a:extLst>
              <a:ext uri="{FF2B5EF4-FFF2-40B4-BE49-F238E27FC236}">
                <a16:creationId xmlns:a16="http://schemas.microsoft.com/office/drawing/2014/main" id="{EB2F0247-E34B-DC89-BB8A-D4C9BF172757}"/>
              </a:ext>
            </a:extLst>
          </p:cNvPr>
          <p:cNvSpPr txBox="1"/>
          <p:nvPr/>
        </p:nvSpPr>
        <p:spPr>
          <a:xfrm rot="16200000">
            <a:off x="-6313" y="4521751"/>
            <a:ext cx="1555422" cy="369332"/>
          </a:xfrm>
          <a:prstGeom prst="rect">
            <a:avLst/>
          </a:prstGeom>
          <a:noFill/>
        </p:spPr>
        <p:txBody>
          <a:bodyPr wrap="square" rtlCol="0">
            <a:spAutoFit/>
          </a:bodyPr>
          <a:lstStyle/>
          <a:p>
            <a:r>
              <a:rPr lang="fr-CH" dirty="0">
                <a:solidFill>
                  <a:srgbClr val="C00000"/>
                </a:solidFill>
                <a:latin typeface="Times" panose="02020603050405020304" pitchFamily="18" charset="0"/>
                <a:cs typeface="Times" panose="02020603050405020304" pitchFamily="18" charset="0"/>
              </a:rPr>
              <a:t>Observateur</a:t>
            </a:r>
          </a:p>
        </p:txBody>
      </p:sp>
      <p:sp>
        <p:nvSpPr>
          <p:cNvPr id="6" name="Left Brace 5">
            <a:extLst>
              <a:ext uri="{FF2B5EF4-FFF2-40B4-BE49-F238E27FC236}">
                <a16:creationId xmlns:a16="http://schemas.microsoft.com/office/drawing/2014/main" id="{475C853D-EAF9-CA5E-6C47-DDA3B8D56A17}"/>
              </a:ext>
            </a:extLst>
          </p:cNvPr>
          <p:cNvSpPr/>
          <p:nvPr/>
        </p:nvSpPr>
        <p:spPr>
          <a:xfrm>
            <a:off x="956064" y="1875215"/>
            <a:ext cx="302008" cy="203321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sp>
        <p:nvSpPr>
          <p:cNvPr id="7" name="Left Brace 6">
            <a:extLst>
              <a:ext uri="{FF2B5EF4-FFF2-40B4-BE49-F238E27FC236}">
                <a16:creationId xmlns:a16="http://schemas.microsoft.com/office/drawing/2014/main" id="{467107A1-C769-6C92-8026-B143AB89A62E}"/>
              </a:ext>
            </a:extLst>
          </p:cNvPr>
          <p:cNvSpPr/>
          <p:nvPr/>
        </p:nvSpPr>
        <p:spPr>
          <a:xfrm>
            <a:off x="1019437" y="4389601"/>
            <a:ext cx="369332" cy="1002531"/>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pic>
        <p:nvPicPr>
          <p:cNvPr id="2" name="Picture 1" descr="HES-SO Valais-Wallis - BioArk">
            <a:extLst>
              <a:ext uri="{FF2B5EF4-FFF2-40B4-BE49-F238E27FC236}">
                <a16:creationId xmlns:a16="http://schemas.microsoft.com/office/drawing/2014/main" id="{8EA48221-FA78-9838-3171-DB4EED77D7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333C7403-26CF-603C-46E7-926C66B1A79B}"/>
              </a:ext>
            </a:extLst>
          </p:cNvPr>
          <p:cNvSpPr txBox="1"/>
          <p:nvPr/>
        </p:nvSpPr>
        <p:spPr>
          <a:xfrm>
            <a:off x="6619973" y="2116814"/>
            <a:ext cx="6094428" cy="923330"/>
          </a:xfrm>
          <a:prstGeom prst="rect">
            <a:avLst/>
          </a:prstGeom>
          <a:noFill/>
        </p:spPr>
        <p:txBody>
          <a:bodyPr wrap="square">
            <a:spAutoFit/>
          </a:bodyPr>
          <a:lstStyle/>
          <a:p>
            <a:pPr marL="0" indent="0">
              <a:buNone/>
            </a:pPr>
            <a:r>
              <a:rPr lang="fr-CH" altLang="fr-FR" sz="1800" dirty="0" err="1">
                <a:solidFill>
                  <a:schemeClr val="accent2">
                    <a:lumMod val="75000"/>
                  </a:schemeClr>
                </a:solidFill>
                <a:latin typeface="Times" panose="02020603050405020304" pitchFamily="18" charset="0"/>
                <a:cs typeface="Times" panose="02020603050405020304" pitchFamily="18" charset="0"/>
              </a:rPr>
              <a:t>poles_closed_loop_souhaites</a:t>
            </a:r>
            <a:r>
              <a:rPr lang="fr-CH" altLang="fr-FR" sz="1800" dirty="0">
                <a:solidFill>
                  <a:schemeClr val="accent2">
                    <a:lumMod val="75000"/>
                  </a:schemeClr>
                </a:solidFill>
                <a:latin typeface="Times" panose="02020603050405020304" pitchFamily="18" charset="0"/>
                <a:cs typeface="Times" panose="02020603050405020304" pitchFamily="18" charset="0"/>
              </a:rPr>
              <a:t>=[-1;-1.1;-1.2];</a:t>
            </a:r>
          </a:p>
          <a:p>
            <a:pPr marL="0" indent="0">
              <a:buNone/>
            </a:pPr>
            <a:r>
              <a:rPr lang="fr-CH" altLang="fr-FR" sz="1800" dirty="0">
                <a:solidFill>
                  <a:schemeClr val="accent2">
                    <a:lumMod val="75000"/>
                  </a:schemeClr>
                </a:solidFill>
                <a:latin typeface="Times" panose="02020603050405020304" pitchFamily="18" charset="0"/>
                <a:cs typeface="Times" panose="02020603050405020304" pitchFamily="18" charset="0"/>
              </a:rPr>
              <a:t>K=place(A,B,</a:t>
            </a:r>
            <a:r>
              <a:rPr lang="fr-CH" altLang="fr-FR" sz="1800" dirty="0" err="1">
                <a:solidFill>
                  <a:schemeClr val="accent2">
                    <a:lumMod val="75000"/>
                  </a:schemeClr>
                </a:solidFill>
                <a:latin typeface="Times" panose="02020603050405020304" pitchFamily="18" charset="0"/>
                <a:cs typeface="Times" panose="02020603050405020304" pitchFamily="18" charset="0"/>
              </a:rPr>
              <a:t>poles</a:t>
            </a:r>
            <a:r>
              <a:rPr lang="fr-CH" altLang="fr-FR" sz="1800" dirty="0">
                <a:solidFill>
                  <a:schemeClr val="accent2">
                    <a:lumMod val="75000"/>
                  </a:schemeClr>
                </a:solidFill>
                <a:latin typeface="Times" panose="02020603050405020304" pitchFamily="18" charset="0"/>
                <a:cs typeface="Times" panose="02020603050405020304" pitchFamily="18" charset="0"/>
              </a:rPr>
              <a:t>__</a:t>
            </a:r>
            <a:r>
              <a:rPr lang="fr-CH" altLang="fr-FR" sz="1800" dirty="0" err="1">
                <a:solidFill>
                  <a:schemeClr val="accent2">
                    <a:lumMod val="75000"/>
                  </a:schemeClr>
                </a:solidFill>
                <a:latin typeface="Times" panose="02020603050405020304" pitchFamily="18" charset="0"/>
                <a:cs typeface="Times" panose="02020603050405020304" pitchFamily="18" charset="0"/>
              </a:rPr>
              <a:t>closed_loop_souhaites</a:t>
            </a:r>
            <a:r>
              <a:rPr lang="fr-CH" altLang="fr-FR" sz="1800" dirty="0">
                <a:solidFill>
                  <a:schemeClr val="accent2">
                    <a:lumMod val="75000"/>
                  </a:schemeClr>
                </a:solidFill>
                <a:latin typeface="Times" panose="02020603050405020304" pitchFamily="18" charset="0"/>
                <a:cs typeface="Times" panose="02020603050405020304" pitchFamily="18" charset="0"/>
              </a:rPr>
              <a:t>)</a:t>
            </a:r>
          </a:p>
          <a:p>
            <a:pPr marL="0" indent="0">
              <a:buNone/>
            </a:pPr>
            <a:r>
              <a:rPr lang="pt-BR" altLang="fr-FR" sz="1800" dirty="0">
                <a:solidFill>
                  <a:schemeClr val="accent2">
                    <a:lumMod val="75000"/>
                  </a:schemeClr>
                </a:solidFill>
                <a:latin typeface="Times" panose="02020603050405020304" pitchFamily="18" charset="0"/>
                <a:cs typeface="Times" panose="02020603050405020304" pitchFamily="18" charset="0"/>
              </a:rPr>
              <a:t>L=inv(C*inv(B*K-A)*B)</a:t>
            </a:r>
            <a:endParaRPr lang="fr-CH" dirty="0"/>
          </a:p>
        </p:txBody>
      </p:sp>
      <p:sp>
        <p:nvSpPr>
          <p:cNvPr id="9" name="TextBox 8">
            <a:extLst>
              <a:ext uri="{FF2B5EF4-FFF2-40B4-BE49-F238E27FC236}">
                <a16:creationId xmlns:a16="http://schemas.microsoft.com/office/drawing/2014/main" id="{A50F7555-C594-DAF6-A15E-8E1ECFF3B0F7}"/>
              </a:ext>
            </a:extLst>
          </p:cNvPr>
          <p:cNvSpPr txBox="1"/>
          <p:nvPr/>
        </p:nvSpPr>
        <p:spPr>
          <a:xfrm rot="16200000">
            <a:off x="5228326" y="2077767"/>
            <a:ext cx="1555422" cy="369332"/>
          </a:xfrm>
          <a:prstGeom prst="rect">
            <a:avLst/>
          </a:prstGeom>
          <a:noFill/>
        </p:spPr>
        <p:txBody>
          <a:bodyPr wrap="square" rtlCol="0">
            <a:spAutoFit/>
          </a:bodyPr>
          <a:lstStyle/>
          <a:p>
            <a:r>
              <a:rPr lang="fr-CH" dirty="0">
                <a:solidFill>
                  <a:schemeClr val="accent2">
                    <a:lumMod val="75000"/>
                  </a:schemeClr>
                </a:solidFill>
                <a:latin typeface="Times" panose="02020603050405020304" pitchFamily="18" charset="0"/>
                <a:cs typeface="Times" panose="02020603050405020304" pitchFamily="18" charset="0"/>
              </a:rPr>
              <a:t>Régulateur</a:t>
            </a:r>
          </a:p>
        </p:txBody>
      </p:sp>
      <p:sp>
        <p:nvSpPr>
          <p:cNvPr id="10" name="Left Brace 9">
            <a:extLst>
              <a:ext uri="{FF2B5EF4-FFF2-40B4-BE49-F238E27FC236}">
                <a16:creationId xmlns:a16="http://schemas.microsoft.com/office/drawing/2014/main" id="{6B3D6054-54F8-E8DA-855B-9C86F3BF97EF}"/>
              </a:ext>
            </a:extLst>
          </p:cNvPr>
          <p:cNvSpPr/>
          <p:nvPr/>
        </p:nvSpPr>
        <p:spPr>
          <a:xfrm>
            <a:off x="6279269" y="1907995"/>
            <a:ext cx="369331" cy="1132149"/>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Espace réservé du numéro de diapositive 3">
            <a:extLst>
              <a:ext uri="{FF2B5EF4-FFF2-40B4-BE49-F238E27FC236}">
                <a16:creationId xmlns:a16="http://schemas.microsoft.com/office/drawing/2014/main" id="{92B75628-AE0B-2A52-695A-511192912FE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8C85AC77-1A96-4716-B736-590830B66780}" type="slidenum">
              <a:rPr lang="fr-FR" altLang="fr-FR" sz="1200"/>
              <a:pPr>
                <a:spcBef>
                  <a:spcPct val="0"/>
                </a:spcBef>
                <a:buClrTx/>
                <a:buFontTx/>
                <a:buNone/>
              </a:pPr>
              <a:t>32</a:t>
            </a:fld>
            <a:endParaRPr lang="fr-FR" altLang="fr-FR" sz="1200"/>
          </a:p>
        </p:txBody>
      </p:sp>
      <p:grpSp>
        <p:nvGrpSpPr>
          <p:cNvPr id="96259" name="Group 13">
            <a:extLst>
              <a:ext uri="{FF2B5EF4-FFF2-40B4-BE49-F238E27FC236}">
                <a16:creationId xmlns:a16="http://schemas.microsoft.com/office/drawing/2014/main" id="{A25D5BA4-F529-00CE-4591-2EE73C134EC6}"/>
              </a:ext>
            </a:extLst>
          </p:cNvPr>
          <p:cNvGrpSpPr>
            <a:grpSpLocks/>
          </p:cNvGrpSpPr>
          <p:nvPr/>
        </p:nvGrpSpPr>
        <p:grpSpPr bwMode="auto">
          <a:xfrm>
            <a:off x="2164139" y="256145"/>
            <a:ext cx="7486650" cy="5629275"/>
            <a:chOff x="522" y="387"/>
            <a:chExt cx="4716" cy="3546"/>
          </a:xfrm>
        </p:grpSpPr>
        <p:pic>
          <p:nvPicPr>
            <p:cNvPr id="96260" name="Picture 14">
              <a:extLst>
                <a:ext uri="{FF2B5EF4-FFF2-40B4-BE49-F238E27FC236}">
                  <a16:creationId xmlns:a16="http://schemas.microsoft.com/office/drawing/2014/main" id="{239D23AE-22BF-034B-635E-F815A38085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 y="387"/>
              <a:ext cx="4716" cy="3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6261" name="Object 15">
              <a:extLst>
                <a:ext uri="{FF2B5EF4-FFF2-40B4-BE49-F238E27FC236}">
                  <a16:creationId xmlns:a16="http://schemas.microsoft.com/office/drawing/2014/main" id="{BD89DF04-CE06-0BFB-002D-A0B8766180A0}"/>
                </a:ext>
              </a:extLst>
            </p:cNvPr>
            <p:cNvGraphicFramePr>
              <a:graphicFrameLocks noChangeAspect="1"/>
            </p:cNvGraphicFramePr>
            <p:nvPr/>
          </p:nvGraphicFramePr>
          <p:xfrm>
            <a:off x="4377" y="1797"/>
            <a:ext cx="230" cy="287"/>
          </p:xfrm>
          <a:graphic>
            <a:graphicData uri="http://schemas.openxmlformats.org/presentationml/2006/ole">
              <mc:AlternateContent xmlns:mc="http://schemas.openxmlformats.org/markup-compatibility/2006">
                <mc:Choice xmlns:v="urn:schemas-microsoft-com:vml" Requires="v">
                  <p:oleObj name="Equation" r:id="rId3" imgW="152334" imgH="190417" progId="Equation.3">
                    <p:embed/>
                  </p:oleObj>
                </mc:Choice>
                <mc:Fallback>
                  <p:oleObj name="Equation" r:id="rId3" imgW="152334" imgH="190417" progId="Equation.3">
                    <p:embed/>
                    <p:pic>
                      <p:nvPicPr>
                        <p:cNvPr id="96261" name="Object 15">
                          <a:extLst>
                            <a:ext uri="{FF2B5EF4-FFF2-40B4-BE49-F238E27FC236}">
                              <a16:creationId xmlns:a16="http://schemas.microsoft.com/office/drawing/2014/main" id="{BD89DF04-CE06-0BFB-002D-A0B8766180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77" y="1797"/>
                          <a:ext cx="230"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262" name="Object 16">
              <a:extLst>
                <a:ext uri="{FF2B5EF4-FFF2-40B4-BE49-F238E27FC236}">
                  <a16:creationId xmlns:a16="http://schemas.microsoft.com/office/drawing/2014/main" id="{C1EF0097-E846-E49D-5FCE-32578D44A047}"/>
                </a:ext>
              </a:extLst>
            </p:cNvPr>
            <p:cNvGraphicFramePr>
              <a:graphicFrameLocks noChangeAspect="1"/>
            </p:cNvGraphicFramePr>
            <p:nvPr/>
          </p:nvGraphicFramePr>
          <p:xfrm>
            <a:off x="3833" y="1570"/>
            <a:ext cx="249" cy="287"/>
          </p:xfrm>
          <a:graphic>
            <a:graphicData uri="http://schemas.openxmlformats.org/presentationml/2006/ole">
              <mc:AlternateContent xmlns:mc="http://schemas.openxmlformats.org/markup-compatibility/2006">
                <mc:Choice xmlns:v="urn:schemas-microsoft-com:vml" Requires="v">
                  <p:oleObj name="Equation" r:id="rId5" imgW="164957" imgH="190335" progId="Equation.3">
                    <p:embed/>
                  </p:oleObj>
                </mc:Choice>
                <mc:Fallback>
                  <p:oleObj name="Equation" r:id="rId5" imgW="164957" imgH="190335" progId="Equation.3">
                    <p:embed/>
                    <p:pic>
                      <p:nvPicPr>
                        <p:cNvPr id="96262" name="Object 16">
                          <a:extLst>
                            <a:ext uri="{FF2B5EF4-FFF2-40B4-BE49-F238E27FC236}">
                              <a16:creationId xmlns:a16="http://schemas.microsoft.com/office/drawing/2014/main" id="{C1EF0097-E846-E49D-5FCE-32578D44A04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33" y="1570"/>
                          <a:ext cx="249"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263" name="Object 17">
              <a:extLst>
                <a:ext uri="{FF2B5EF4-FFF2-40B4-BE49-F238E27FC236}">
                  <a16:creationId xmlns:a16="http://schemas.microsoft.com/office/drawing/2014/main" id="{DCD1C5D7-140B-557A-DED1-F1C51630D207}"/>
                </a:ext>
              </a:extLst>
            </p:cNvPr>
            <p:cNvGraphicFramePr>
              <a:graphicFrameLocks noChangeAspect="1"/>
            </p:cNvGraphicFramePr>
            <p:nvPr/>
          </p:nvGraphicFramePr>
          <p:xfrm>
            <a:off x="3878" y="1071"/>
            <a:ext cx="249" cy="287"/>
          </p:xfrm>
          <a:graphic>
            <a:graphicData uri="http://schemas.openxmlformats.org/presentationml/2006/ole">
              <mc:AlternateContent xmlns:mc="http://schemas.openxmlformats.org/markup-compatibility/2006">
                <mc:Choice xmlns:v="urn:schemas-microsoft-com:vml" Requires="v">
                  <p:oleObj name="Equation" r:id="rId7" imgW="164957" imgH="190335" progId="Equation.3">
                    <p:embed/>
                  </p:oleObj>
                </mc:Choice>
                <mc:Fallback>
                  <p:oleObj name="Equation" r:id="rId7" imgW="164957" imgH="190335" progId="Equation.3">
                    <p:embed/>
                    <p:pic>
                      <p:nvPicPr>
                        <p:cNvPr id="96263" name="Object 17">
                          <a:extLst>
                            <a:ext uri="{FF2B5EF4-FFF2-40B4-BE49-F238E27FC236}">
                              <a16:creationId xmlns:a16="http://schemas.microsoft.com/office/drawing/2014/main" id="{DCD1C5D7-140B-557A-DED1-F1C51630D20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78" y="1071"/>
                          <a:ext cx="249"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264" name="Object 18">
              <a:extLst>
                <a:ext uri="{FF2B5EF4-FFF2-40B4-BE49-F238E27FC236}">
                  <a16:creationId xmlns:a16="http://schemas.microsoft.com/office/drawing/2014/main" id="{E51F43B2-1C2F-B38F-C5F8-31804918D3CA}"/>
                </a:ext>
              </a:extLst>
            </p:cNvPr>
            <p:cNvGraphicFramePr>
              <a:graphicFrameLocks noChangeAspect="1"/>
            </p:cNvGraphicFramePr>
            <p:nvPr/>
          </p:nvGraphicFramePr>
          <p:xfrm>
            <a:off x="4377" y="2251"/>
            <a:ext cx="230" cy="287"/>
          </p:xfrm>
          <a:graphic>
            <a:graphicData uri="http://schemas.openxmlformats.org/presentationml/2006/ole">
              <mc:AlternateContent xmlns:mc="http://schemas.openxmlformats.org/markup-compatibility/2006">
                <mc:Choice xmlns:v="urn:schemas-microsoft-com:vml" Requires="v">
                  <p:oleObj name="Equation" r:id="rId9" imgW="152334" imgH="190417" progId="Equation.3">
                    <p:embed/>
                  </p:oleObj>
                </mc:Choice>
                <mc:Fallback>
                  <p:oleObj name="Equation" r:id="rId9" imgW="152334" imgH="190417" progId="Equation.3">
                    <p:embed/>
                    <p:pic>
                      <p:nvPicPr>
                        <p:cNvPr id="96264" name="Object 18">
                          <a:extLst>
                            <a:ext uri="{FF2B5EF4-FFF2-40B4-BE49-F238E27FC236}">
                              <a16:creationId xmlns:a16="http://schemas.microsoft.com/office/drawing/2014/main" id="{E51F43B2-1C2F-B38F-C5F8-31804918D3C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77" y="2251"/>
                          <a:ext cx="230"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265" name="Object 19">
              <a:extLst>
                <a:ext uri="{FF2B5EF4-FFF2-40B4-BE49-F238E27FC236}">
                  <a16:creationId xmlns:a16="http://schemas.microsoft.com/office/drawing/2014/main" id="{4E3AD71E-F8C2-22B5-AB51-535405248A74}"/>
                </a:ext>
              </a:extLst>
            </p:cNvPr>
            <p:cNvGraphicFramePr>
              <a:graphicFrameLocks noChangeAspect="1"/>
            </p:cNvGraphicFramePr>
            <p:nvPr/>
          </p:nvGraphicFramePr>
          <p:xfrm>
            <a:off x="2690" y="754"/>
            <a:ext cx="268" cy="287"/>
          </p:xfrm>
          <a:graphic>
            <a:graphicData uri="http://schemas.openxmlformats.org/presentationml/2006/ole">
              <mc:AlternateContent xmlns:mc="http://schemas.openxmlformats.org/markup-compatibility/2006">
                <mc:Choice xmlns:v="urn:schemas-microsoft-com:vml" Requires="v">
                  <p:oleObj name="Equation" r:id="rId11" imgW="177646" imgH="190335" progId="Equation.3">
                    <p:embed/>
                  </p:oleObj>
                </mc:Choice>
                <mc:Fallback>
                  <p:oleObj name="Equation" r:id="rId11" imgW="177646" imgH="190335" progId="Equation.3">
                    <p:embed/>
                    <p:pic>
                      <p:nvPicPr>
                        <p:cNvPr id="96265" name="Object 19">
                          <a:extLst>
                            <a:ext uri="{FF2B5EF4-FFF2-40B4-BE49-F238E27FC236}">
                              <a16:creationId xmlns:a16="http://schemas.microsoft.com/office/drawing/2014/main" id="{4E3AD71E-F8C2-22B5-AB51-535405248A7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90" y="754"/>
                          <a:ext cx="268"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266" name="Object 20">
              <a:extLst>
                <a:ext uri="{FF2B5EF4-FFF2-40B4-BE49-F238E27FC236}">
                  <a16:creationId xmlns:a16="http://schemas.microsoft.com/office/drawing/2014/main" id="{D20DF080-6B38-B581-A019-E053D2679FA8}"/>
                </a:ext>
              </a:extLst>
            </p:cNvPr>
            <p:cNvGraphicFramePr>
              <a:graphicFrameLocks noChangeAspect="1"/>
            </p:cNvGraphicFramePr>
            <p:nvPr/>
          </p:nvGraphicFramePr>
          <p:xfrm>
            <a:off x="3026" y="2478"/>
            <a:ext cx="248" cy="287"/>
          </p:xfrm>
          <a:graphic>
            <a:graphicData uri="http://schemas.openxmlformats.org/presentationml/2006/ole">
              <mc:AlternateContent xmlns:mc="http://schemas.openxmlformats.org/markup-compatibility/2006">
                <mc:Choice xmlns:v="urn:schemas-microsoft-com:vml" Requires="v">
                  <p:oleObj name="Equation" r:id="rId13" imgW="164957" imgH="190335" progId="Equation.3">
                    <p:embed/>
                  </p:oleObj>
                </mc:Choice>
                <mc:Fallback>
                  <p:oleObj name="Equation" r:id="rId13" imgW="164957" imgH="190335" progId="Equation.3">
                    <p:embed/>
                    <p:pic>
                      <p:nvPicPr>
                        <p:cNvPr id="96266" name="Object 20">
                          <a:extLst>
                            <a:ext uri="{FF2B5EF4-FFF2-40B4-BE49-F238E27FC236}">
                              <a16:creationId xmlns:a16="http://schemas.microsoft.com/office/drawing/2014/main" id="{D20DF080-6B38-B581-A019-E053D2679FA8}"/>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26" y="2478"/>
                          <a:ext cx="248"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AFF581A5-775C-BD32-8F15-24679D9C552B}"/>
                  </a:ext>
                </a:extLst>
              </p:cNvPr>
              <p:cNvSpPr txBox="1"/>
              <p:nvPr/>
            </p:nvSpPr>
            <p:spPr>
              <a:xfrm>
                <a:off x="1245909" y="6027598"/>
                <a:ext cx="9598074" cy="369332"/>
              </a:xfrm>
              <a:prstGeom prst="rect">
                <a:avLst/>
              </a:prstGeom>
              <a:noFill/>
            </p:spPr>
            <p:txBody>
              <a:bodyPr wrap="square">
                <a:spAutoFit/>
              </a:bodyPr>
              <a:lstStyle/>
              <a:p>
                <a:pPr marL="285750" indent="-285750">
                  <a:buFont typeface="Wingdings" panose="05000000000000000000" pitchFamily="2" charset="2"/>
                  <a:buChar char="ü"/>
                </a:pPr>
                <a:r>
                  <a:rPr lang="fr-FR" altLang="fr-FR" sz="1800" dirty="0">
                    <a:latin typeface="Times" panose="02020603050405020304" pitchFamily="18" charset="0"/>
                    <a:cs typeface="Times" panose="02020603050405020304" pitchFamily="18" charset="0"/>
                  </a:rPr>
                  <a:t>Les valeurs réelles (y1,y2) et observées (</a:t>
                </a:r>
                <a14:m>
                  <m:oMath xmlns:m="http://schemas.openxmlformats.org/officeDocument/2006/math">
                    <m:acc>
                      <m:accPr>
                        <m:chr m:val="̂"/>
                        <m:ctrlPr>
                          <a:rPr lang="fr-FR" altLang="fr-FR" sz="1800" i="1" smtClean="0">
                            <a:latin typeface="Cambria Math" panose="02040503050406030204" pitchFamily="18" charset="0"/>
                            <a:cs typeface="Times" panose="02020603050405020304" pitchFamily="18" charset="0"/>
                          </a:rPr>
                        </m:ctrlPr>
                      </m:accPr>
                      <m:e>
                        <m:sSub>
                          <m:sSubPr>
                            <m:ctrlPr>
                              <a:rPr lang="fr-FR" altLang="fr-FR" sz="1800" i="1" smtClean="0">
                                <a:latin typeface="Cambria Math" panose="02040503050406030204" pitchFamily="18" charset="0"/>
                                <a:cs typeface="Times" panose="02020603050405020304" pitchFamily="18" charset="0"/>
                              </a:rPr>
                            </m:ctrlPr>
                          </m:sSubPr>
                          <m:e>
                            <m:r>
                              <a:rPr lang="fr-CH" altLang="fr-FR" sz="1800" b="0" i="1" smtClean="0">
                                <a:latin typeface="Cambria Math" panose="02040503050406030204" pitchFamily="18" charset="0"/>
                                <a:cs typeface="Times" panose="02020603050405020304" pitchFamily="18" charset="0"/>
                              </a:rPr>
                              <m:t>𝑦</m:t>
                            </m:r>
                          </m:e>
                          <m:sub>
                            <m:r>
                              <a:rPr lang="fr-CH" altLang="fr-FR" sz="1800" b="0" i="1" smtClean="0">
                                <a:latin typeface="Cambria Math" panose="02040503050406030204" pitchFamily="18" charset="0"/>
                                <a:cs typeface="Times" panose="02020603050405020304" pitchFamily="18" charset="0"/>
                              </a:rPr>
                              <m:t>1</m:t>
                            </m:r>
                          </m:sub>
                        </m:sSub>
                      </m:e>
                    </m:acc>
                  </m:oMath>
                </a14:m>
                <a:r>
                  <a:rPr lang="fr-FR" altLang="fr-FR" sz="1800" dirty="0">
                    <a:latin typeface="Times" panose="02020603050405020304" pitchFamily="18" charset="0"/>
                    <a:cs typeface="Times" panose="02020603050405020304" pitchFamily="18" charset="0"/>
                  </a:rPr>
                  <a:t>, </a:t>
                </a:r>
                <a14:m>
                  <m:oMath xmlns:m="http://schemas.openxmlformats.org/officeDocument/2006/math">
                    <m:acc>
                      <m:accPr>
                        <m:chr m:val="̂"/>
                        <m:ctrlPr>
                          <a:rPr lang="fr-FR" altLang="fr-FR" i="1">
                            <a:latin typeface="Cambria Math" panose="02040503050406030204" pitchFamily="18" charset="0"/>
                            <a:cs typeface="Times" panose="02020603050405020304" pitchFamily="18" charset="0"/>
                          </a:rPr>
                        </m:ctrlPr>
                      </m:accPr>
                      <m:e>
                        <m:sSub>
                          <m:sSubPr>
                            <m:ctrlPr>
                              <a:rPr lang="fr-FR" altLang="fr-FR" i="1">
                                <a:latin typeface="Cambria Math" panose="02040503050406030204" pitchFamily="18" charset="0"/>
                                <a:cs typeface="Times" panose="02020603050405020304" pitchFamily="18" charset="0"/>
                              </a:rPr>
                            </m:ctrlPr>
                          </m:sSubPr>
                          <m:e>
                            <m:r>
                              <a:rPr lang="fr-CH" altLang="fr-FR" i="1">
                                <a:latin typeface="Cambria Math" panose="02040503050406030204" pitchFamily="18" charset="0"/>
                                <a:cs typeface="Times" panose="02020603050405020304" pitchFamily="18" charset="0"/>
                              </a:rPr>
                              <m:t>𝑦</m:t>
                            </m:r>
                          </m:e>
                          <m:sub>
                            <m:r>
                              <a:rPr lang="fr-CH" altLang="fr-FR" b="0" i="1" smtClean="0">
                                <a:latin typeface="Cambria Math" panose="02040503050406030204" pitchFamily="18" charset="0"/>
                                <a:cs typeface="Times" panose="02020603050405020304" pitchFamily="18" charset="0"/>
                              </a:rPr>
                              <m:t>2</m:t>
                            </m:r>
                          </m:sub>
                        </m:sSub>
                      </m:e>
                    </m:acc>
                  </m:oMath>
                </a14:m>
                <a:r>
                  <a:rPr lang="fr-FR" altLang="fr-FR" sz="1800" dirty="0">
                    <a:latin typeface="Times" panose="02020603050405020304" pitchFamily="18" charset="0"/>
                    <a:cs typeface="Times" panose="02020603050405020304" pitchFamily="18" charset="0"/>
                  </a:rPr>
                  <a:t>) si l’observateur est plus rapide que le régulateur. </a:t>
                </a:r>
                <a:endParaRPr lang="fr-CH" dirty="0"/>
              </a:p>
            </p:txBody>
          </p:sp>
        </mc:Choice>
        <mc:Fallback xmlns="">
          <p:sp>
            <p:nvSpPr>
              <p:cNvPr id="3" name="TextBox 2">
                <a:extLst>
                  <a:ext uri="{FF2B5EF4-FFF2-40B4-BE49-F238E27FC236}">
                    <a16:creationId xmlns:a16="http://schemas.microsoft.com/office/drawing/2014/main" id="{AFF581A5-775C-BD32-8F15-24679D9C552B}"/>
                  </a:ext>
                </a:extLst>
              </p:cNvPr>
              <p:cNvSpPr txBox="1">
                <a:spLocks noRot="1" noChangeAspect="1" noMove="1" noResize="1" noEditPoints="1" noAdjustHandles="1" noChangeArrowheads="1" noChangeShapeType="1" noTextEdit="1"/>
              </p:cNvSpPr>
              <p:nvPr/>
            </p:nvSpPr>
            <p:spPr>
              <a:xfrm>
                <a:off x="1245909" y="6027598"/>
                <a:ext cx="9598074" cy="369332"/>
              </a:xfrm>
              <a:prstGeom prst="rect">
                <a:avLst/>
              </a:prstGeom>
              <a:blipFill>
                <a:blip r:embed="rId15"/>
                <a:stretch>
                  <a:fillRect l="-381" t="-11667" b="-25000"/>
                </a:stretch>
              </a:blipFill>
            </p:spPr>
            <p:txBody>
              <a:bodyPr/>
              <a:lstStyle/>
              <a:p>
                <a:r>
                  <a:rPr lang="fr-CH">
                    <a:noFill/>
                  </a:rPr>
                  <a:t> </a:t>
                </a:r>
              </a:p>
            </p:txBody>
          </p:sp>
        </mc:Fallback>
      </mc:AlternateContent>
      <p:pic>
        <p:nvPicPr>
          <p:cNvPr id="2" name="Picture 1" descr="HES-SO Valais-Wallis - BioArk">
            <a:extLst>
              <a:ext uri="{FF2B5EF4-FFF2-40B4-BE49-F238E27FC236}">
                <a16:creationId xmlns:a16="http://schemas.microsoft.com/office/drawing/2014/main" id="{2CED504C-41AC-92C8-56CB-C8F2B15AF65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Espace réservé du numéro de diapositive 3">
            <a:extLst>
              <a:ext uri="{FF2B5EF4-FFF2-40B4-BE49-F238E27FC236}">
                <a16:creationId xmlns:a16="http://schemas.microsoft.com/office/drawing/2014/main" id="{9465F772-57AE-0037-4264-DF8B2BF550B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7B41E9CC-B6F2-466F-875A-B1B4DB656EC6}" type="slidenum">
              <a:rPr lang="fr-FR" altLang="fr-FR" sz="1200"/>
              <a:pPr>
                <a:spcBef>
                  <a:spcPct val="0"/>
                </a:spcBef>
                <a:buClrTx/>
                <a:buFontTx/>
                <a:buNone/>
              </a:pPr>
              <a:t>33</a:t>
            </a:fld>
            <a:endParaRPr lang="fr-FR" altLang="fr-FR" sz="1200"/>
          </a:p>
        </p:txBody>
      </p:sp>
      <p:grpSp>
        <p:nvGrpSpPr>
          <p:cNvPr id="99331" name="Group 13">
            <a:extLst>
              <a:ext uri="{FF2B5EF4-FFF2-40B4-BE49-F238E27FC236}">
                <a16:creationId xmlns:a16="http://schemas.microsoft.com/office/drawing/2014/main" id="{D0B1FE20-4A82-5238-383E-B649BD5A06A7}"/>
              </a:ext>
            </a:extLst>
          </p:cNvPr>
          <p:cNvGrpSpPr>
            <a:grpSpLocks/>
          </p:cNvGrpSpPr>
          <p:nvPr/>
        </p:nvGrpSpPr>
        <p:grpSpPr bwMode="auto">
          <a:xfrm>
            <a:off x="2254135" y="398323"/>
            <a:ext cx="7486650" cy="5629275"/>
            <a:chOff x="522" y="387"/>
            <a:chExt cx="4716" cy="3546"/>
          </a:xfrm>
        </p:grpSpPr>
        <p:pic>
          <p:nvPicPr>
            <p:cNvPr id="99332" name="Picture 14">
              <a:extLst>
                <a:ext uri="{FF2B5EF4-FFF2-40B4-BE49-F238E27FC236}">
                  <a16:creationId xmlns:a16="http://schemas.microsoft.com/office/drawing/2014/main" id="{65A03163-B630-8C69-48D3-BBB601D067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 y="387"/>
              <a:ext cx="4716" cy="3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9333" name="Object 15">
              <a:extLst>
                <a:ext uri="{FF2B5EF4-FFF2-40B4-BE49-F238E27FC236}">
                  <a16:creationId xmlns:a16="http://schemas.microsoft.com/office/drawing/2014/main" id="{3226EE9F-62FD-0B28-56B8-3A436B0BB813}"/>
                </a:ext>
              </a:extLst>
            </p:cNvPr>
            <p:cNvGraphicFramePr>
              <a:graphicFrameLocks noChangeAspect="1"/>
            </p:cNvGraphicFramePr>
            <p:nvPr/>
          </p:nvGraphicFramePr>
          <p:xfrm>
            <a:off x="3288" y="1873"/>
            <a:ext cx="230" cy="287"/>
          </p:xfrm>
          <a:graphic>
            <a:graphicData uri="http://schemas.openxmlformats.org/presentationml/2006/ole">
              <mc:AlternateContent xmlns:mc="http://schemas.openxmlformats.org/markup-compatibility/2006">
                <mc:Choice xmlns:v="urn:schemas-microsoft-com:vml" Requires="v">
                  <p:oleObj name="Equation" r:id="rId3" imgW="152334" imgH="190417" progId="Equation.3">
                    <p:embed/>
                  </p:oleObj>
                </mc:Choice>
                <mc:Fallback>
                  <p:oleObj name="Equation" r:id="rId3" imgW="152334" imgH="190417" progId="Equation.3">
                    <p:embed/>
                    <p:pic>
                      <p:nvPicPr>
                        <p:cNvPr id="99333" name="Object 15">
                          <a:extLst>
                            <a:ext uri="{FF2B5EF4-FFF2-40B4-BE49-F238E27FC236}">
                              <a16:creationId xmlns:a16="http://schemas.microsoft.com/office/drawing/2014/main" id="{3226EE9F-62FD-0B28-56B8-3A436B0BB81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8" y="1873"/>
                          <a:ext cx="230"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4" name="Object 16">
              <a:extLst>
                <a:ext uri="{FF2B5EF4-FFF2-40B4-BE49-F238E27FC236}">
                  <a16:creationId xmlns:a16="http://schemas.microsoft.com/office/drawing/2014/main" id="{F7EA69BC-A178-3DC3-4AD1-A5C3C0D47D25}"/>
                </a:ext>
              </a:extLst>
            </p:cNvPr>
            <p:cNvGraphicFramePr>
              <a:graphicFrameLocks noChangeAspect="1"/>
            </p:cNvGraphicFramePr>
            <p:nvPr/>
          </p:nvGraphicFramePr>
          <p:xfrm>
            <a:off x="2562" y="1525"/>
            <a:ext cx="249" cy="287"/>
          </p:xfrm>
          <a:graphic>
            <a:graphicData uri="http://schemas.openxmlformats.org/presentationml/2006/ole">
              <mc:AlternateContent xmlns:mc="http://schemas.openxmlformats.org/markup-compatibility/2006">
                <mc:Choice xmlns:v="urn:schemas-microsoft-com:vml" Requires="v">
                  <p:oleObj name="Equation" r:id="rId5" imgW="164957" imgH="190335" progId="Equation.3">
                    <p:embed/>
                  </p:oleObj>
                </mc:Choice>
                <mc:Fallback>
                  <p:oleObj name="Equation" r:id="rId5" imgW="164957" imgH="190335" progId="Equation.3">
                    <p:embed/>
                    <p:pic>
                      <p:nvPicPr>
                        <p:cNvPr id="99334" name="Object 16">
                          <a:extLst>
                            <a:ext uri="{FF2B5EF4-FFF2-40B4-BE49-F238E27FC236}">
                              <a16:creationId xmlns:a16="http://schemas.microsoft.com/office/drawing/2014/main" id="{F7EA69BC-A178-3DC3-4AD1-A5C3C0D47D2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62" y="1525"/>
                          <a:ext cx="249"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5" name="Object 17">
              <a:extLst>
                <a:ext uri="{FF2B5EF4-FFF2-40B4-BE49-F238E27FC236}">
                  <a16:creationId xmlns:a16="http://schemas.microsoft.com/office/drawing/2014/main" id="{B313908B-0EF0-5729-46F2-558353FC4100}"/>
                </a:ext>
              </a:extLst>
            </p:cNvPr>
            <p:cNvGraphicFramePr>
              <a:graphicFrameLocks noChangeAspect="1"/>
            </p:cNvGraphicFramePr>
            <p:nvPr/>
          </p:nvGraphicFramePr>
          <p:xfrm>
            <a:off x="4581" y="1525"/>
            <a:ext cx="249" cy="287"/>
          </p:xfrm>
          <a:graphic>
            <a:graphicData uri="http://schemas.openxmlformats.org/presentationml/2006/ole">
              <mc:AlternateContent xmlns:mc="http://schemas.openxmlformats.org/markup-compatibility/2006">
                <mc:Choice xmlns:v="urn:schemas-microsoft-com:vml" Requires="v">
                  <p:oleObj name="Equation" r:id="rId7" imgW="164957" imgH="190335" progId="Equation.3">
                    <p:embed/>
                  </p:oleObj>
                </mc:Choice>
                <mc:Fallback>
                  <p:oleObj name="Equation" r:id="rId7" imgW="164957" imgH="190335" progId="Equation.3">
                    <p:embed/>
                    <p:pic>
                      <p:nvPicPr>
                        <p:cNvPr id="99335" name="Object 17">
                          <a:extLst>
                            <a:ext uri="{FF2B5EF4-FFF2-40B4-BE49-F238E27FC236}">
                              <a16:creationId xmlns:a16="http://schemas.microsoft.com/office/drawing/2014/main" id="{B313908B-0EF0-5729-46F2-558353FC410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81" y="1525"/>
                          <a:ext cx="249"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6" name="Object 18">
              <a:extLst>
                <a:ext uri="{FF2B5EF4-FFF2-40B4-BE49-F238E27FC236}">
                  <a16:creationId xmlns:a16="http://schemas.microsoft.com/office/drawing/2014/main" id="{582363B2-ACBE-2244-90D9-6C6379B453B4}"/>
                </a:ext>
              </a:extLst>
            </p:cNvPr>
            <p:cNvGraphicFramePr>
              <a:graphicFrameLocks noChangeAspect="1"/>
            </p:cNvGraphicFramePr>
            <p:nvPr/>
          </p:nvGraphicFramePr>
          <p:xfrm>
            <a:off x="4286" y="2704"/>
            <a:ext cx="230" cy="287"/>
          </p:xfrm>
          <a:graphic>
            <a:graphicData uri="http://schemas.openxmlformats.org/presentationml/2006/ole">
              <mc:AlternateContent xmlns:mc="http://schemas.openxmlformats.org/markup-compatibility/2006">
                <mc:Choice xmlns:v="urn:schemas-microsoft-com:vml" Requires="v">
                  <p:oleObj name="Equation" r:id="rId9" imgW="152334" imgH="190417" progId="Equation.3">
                    <p:embed/>
                  </p:oleObj>
                </mc:Choice>
                <mc:Fallback>
                  <p:oleObj name="Equation" r:id="rId9" imgW="152334" imgH="190417" progId="Equation.3">
                    <p:embed/>
                    <p:pic>
                      <p:nvPicPr>
                        <p:cNvPr id="99336" name="Object 18">
                          <a:extLst>
                            <a:ext uri="{FF2B5EF4-FFF2-40B4-BE49-F238E27FC236}">
                              <a16:creationId xmlns:a16="http://schemas.microsoft.com/office/drawing/2014/main" id="{582363B2-ACBE-2244-90D9-6C6379B453B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86" y="2704"/>
                          <a:ext cx="230"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7" name="Object 19">
              <a:extLst>
                <a:ext uri="{FF2B5EF4-FFF2-40B4-BE49-F238E27FC236}">
                  <a16:creationId xmlns:a16="http://schemas.microsoft.com/office/drawing/2014/main" id="{2206D0E9-D71F-C350-33A0-5996FDDBC87E}"/>
                </a:ext>
              </a:extLst>
            </p:cNvPr>
            <p:cNvGraphicFramePr>
              <a:graphicFrameLocks noChangeAspect="1"/>
            </p:cNvGraphicFramePr>
            <p:nvPr/>
          </p:nvGraphicFramePr>
          <p:xfrm>
            <a:off x="2690" y="754"/>
            <a:ext cx="268" cy="287"/>
          </p:xfrm>
          <a:graphic>
            <a:graphicData uri="http://schemas.openxmlformats.org/presentationml/2006/ole">
              <mc:AlternateContent xmlns:mc="http://schemas.openxmlformats.org/markup-compatibility/2006">
                <mc:Choice xmlns:v="urn:schemas-microsoft-com:vml" Requires="v">
                  <p:oleObj name="Equation" r:id="rId11" imgW="177646" imgH="190335" progId="Equation.3">
                    <p:embed/>
                  </p:oleObj>
                </mc:Choice>
                <mc:Fallback>
                  <p:oleObj name="Equation" r:id="rId11" imgW="177646" imgH="190335" progId="Equation.3">
                    <p:embed/>
                    <p:pic>
                      <p:nvPicPr>
                        <p:cNvPr id="99337" name="Object 19">
                          <a:extLst>
                            <a:ext uri="{FF2B5EF4-FFF2-40B4-BE49-F238E27FC236}">
                              <a16:creationId xmlns:a16="http://schemas.microsoft.com/office/drawing/2014/main" id="{2206D0E9-D71F-C350-33A0-5996FDDBC87E}"/>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90" y="754"/>
                          <a:ext cx="268"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9338" name="Object 20">
              <a:extLst>
                <a:ext uri="{FF2B5EF4-FFF2-40B4-BE49-F238E27FC236}">
                  <a16:creationId xmlns:a16="http://schemas.microsoft.com/office/drawing/2014/main" id="{5EEFC657-EBA0-99A7-5817-1CABBCEB87A7}"/>
                </a:ext>
              </a:extLst>
            </p:cNvPr>
            <p:cNvGraphicFramePr>
              <a:graphicFrameLocks noChangeAspect="1"/>
            </p:cNvGraphicFramePr>
            <p:nvPr/>
          </p:nvGraphicFramePr>
          <p:xfrm>
            <a:off x="1111" y="1933"/>
            <a:ext cx="248" cy="287"/>
          </p:xfrm>
          <a:graphic>
            <a:graphicData uri="http://schemas.openxmlformats.org/presentationml/2006/ole">
              <mc:AlternateContent xmlns:mc="http://schemas.openxmlformats.org/markup-compatibility/2006">
                <mc:Choice xmlns:v="urn:schemas-microsoft-com:vml" Requires="v">
                  <p:oleObj name="Equation" r:id="rId13" imgW="164957" imgH="190335" progId="Equation.3">
                    <p:embed/>
                  </p:oleObj>
                </mc:Choice>
                <mc:Fallback>
                  <p:oleObj name="Equation" r:id="rId13" imgW="164957" imgH="190335" progId="Equation.3">
                    <p:embed/>
                    <p:pic>
                      <p:nvPicPr>
                        <p:cNvPr id="99338" name="Object 20">
                          <a:extLst>
                            <a:ext uri="{FF2B5EF4-FFF2-40B4-BE49-F238E27FC236}">
                              <a16:creationId xmlns:a16="http://schemas.microsoft.com/office/drawing/2014/main" id="{5EEFC657-EBA0-99A7-5817-1CABBCEB87A7}"/>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11" y="1933"/>
                          <a:ext cx="248" cy="2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D77A377D-AC72-758A-B610-7C2DCA3091EE}"/>
                  </a:ext>
                </a:extLst>
              </p:cNvPr>
              <p:cNvSpPr txBox="1"/>
              <p:nvPr/>
            </p:nvSpPr>
            <p:spPr>
              <a:xfrm>
                <a:off x="1142214" y="6090345"/>
                <a:ext cx="9323109" cy="369332"/>
              </a:xfrm>
              <a:prstGeom prst="rect">
                <a:avLst/>
              </a:prstGeom>
              <a:noFill/>
            </p:spPr>
            <p:txBody>
              <a:bodyPr wrap="square">
                <a:spAutoFit/>
              </a:bodyPr>
              <a:lstStyle/>
              <a:p>
                <a:pPr marL="285750" indent="-285750">
                  <a:buFontTx/>
                  <a:buChar char="−"/>
                </a:pPr>
                <a:r>
                  <a:rPr lang="fr-FR" altLang="fr-FR" sz="1800" dirty="0">
                    <a:latin typeface="Times" panose="02020603050405020304" pitchFamily="18" charset="0"/>
                    <a:cs typeface="Times" panose="02020603050405020304" pitchFamily="18" charset="0"/>
                  </a:rPr>
                  <a:t>Les valeurs réelles (y1,y2) et observées (</a:t>
                </a:r>
                <a14:m>
                  <m:oMath xmlns:m="http://schemas.openxmlformats.org/officeDocument/2006/math">
                    <m:acc>
                      <m:accPr>
                        <m:chr m:val="̂"/>
                        <m:ctrlPr>
                          <a:rPr lang="fr-FR" altLang="fr-FR" sz="1800" i="1" smtClean="0">
                            <a:latin typeface="Cambria Math" panose="02040503050406030204" pitchFamily="18" charset="0"/>
                            <a:cs typeface="Times" panose="02020603050405020304" pitchFamily="18" charset="0"/>
                          </a:rPr>
                        </m:ctrlPr>
                      </m:accPr>
                      <m:e>
                        <m:sSub>
                          <m:sSubPr>
                            <m:ctrlPr>
                              <a:rPr lang="fr-FR" altLang="fr-FR" sz="1800" i="1" smtClean="0">
                                <a:latin typeface="Cambria Math" panose="02040503050406030204" pitchFamily="18" charset="0"/>
                                <a:cs typeface="Times" panose="02020603050405020304" pitchFamily="18" charset="0"/>
                              </a:rPr>
                            </m:ctrlPr>
                          </m:sSubPr>
                          <m:e>
                            <m:r>
                              <a:rPr lang="fr-CH" altLang="fr-FR" sz="1800" b="0" i="1" smtClean="0">
                                <a:latin typeface="Cambria Math" panose="02040503050406030204" pitchFamily="18" charset="0"/>
                                <a:cs typeface="Times" panose="02020603050405020304" pitchFamily="18" charset="0"/>
                              </a:rPr>
                              <m:t>𝑦</m:t>
                            </m:r>
                          </m:e>
                          <m:sub>
                            <m:r>
                              <a:rPr lang="fr-CH" altLang="fr-FR" sz="1800" b="0" i="1" smtClean="0">
                                <a:latin typeface="Cambria Math" panose="02040503050406030204" pitchFamily="18" charset="0"/>
                                <a:cs typeface="Times" panose="02020603050405020304" pitchFamily="18" charset="0"/>
                              </a:rPr>
                              <m:t>1</m:t>
                            </m:r>
                          </m:sub>
                        </m:sSub>
                      </m:e>
                    </m:acc>
                  </m:oMath>
                </a14:m>
                <a:r>
                  <a:rPr lang="fr-FR" altLang="fr-FR" sz="1800" dirty="0">
                    <a:latin typeface="Times" panose="02020603050405020304" pitchFamily="18" charset="0"/>
                    <a:cs typeface="Times" panose="02020603050405020304" pitchFamily="18" charset="0"/>
                  </a:rPr>
                  <a:t>, </a:t>
                </a:r>
                <a14:m>
                  <m:oMath xmlns:m="http://schemas.openxmlformats.org/officeDocument/2006/math">
                    <m:acc>
                      <m:accPr>
                        <m:chr m:val="̂"/>
                        <m:ctrlPr>
                          <a:rPr lang="fr-FR" altLang="fr-FR" i="1">
                            <a:latin typeface="Cambria Math" panose="02040503050406030204" pitchFamily="18" charset="0"/>
                            <a:cs typeface="Times" panose="02020603050405020304" pitchFamily="18" charset="0"/>
                          </a:rPr>
                        </m:ctrlPr>
                      </m:accPr>
                      <m:e>
                        <m:sSub>
                          <m:sSubPr>
                            <m:ctrlPr>
                              <a:rPr lang="fr-FR" altLang="fr-FR" i="1">
                                <a:latin typeface="Cambria Math" panose="02040503050406030204" pitchFamily="18" charset="0"/>
                                <a:cs typeface="Times" panose="02020603050405020304" pitchFamily="18" charset="0"/>
                              </a:rPr>
                            </m:ctrlPr>
                          </m:sSubPr>
                          <m:e>
                            <m:r>
                              <a:rPr lang="fr-CH" altLang="fr-FR" i="1">
                                <a:latin typeface="Cambria Math" panose="02040503050406030204" pitchFamily="18" charset="0"/>
                                <a:cs typeface="Times" panose="02020603050405020304" pitchFamily="18" charset="0"/>
                              </a:rPr>
                              <m:t>𝑦</m:t>
                            </m:r>
                          </m:e>
                          <m:sub>
                            <m:r>
                              <a:rPr lang="fr-CH" altLang="fr-FR" b="0" i="1" smtClean="0">
                                <a:latin typeface="Cambria Math" panose="02040503050406030204" pitchFamily="18" charset="0"/>
                                <a:cs typeface="Times" panose="02020603050405020304" pitchFamily="18" charset="0"/>
                              </a:rPr>
                              <m:t>2</m:t>
                            </m:r>
                          </m:sub>
                        </m:sSub>
                      </m:e>
                    </m:acc>
                  </m:oMath>
                </a14:m>
                <a:r>
                  <a:rPr lang="fr-FR" altLang="fr-FR" sz="1800" dirty="0">
                    <a:latin typeface="Times" panose="02020603050405020304" pitchFamily="18" charset="0"/>
                    <a:cs typeface="Times" panose="02020603050405020304" pitchFamily="18" charset="0"/>
                  </a:rPr>
                  <a:t>) si l’observateur est plus lent que le régulateur. </a:t>
                </a:r>
                <a:endParaRPr lang="fr-CH" dirty="0"/>
              </a:p>
            </p:txBody>
          </p:sp>
        </mc:Choice>
        <mc:Fallback xmlns="">
          <p:sp>
            <p:nvSpPr>
              <p:cNvPr id="2" name="TextBox 1">
                <a:extLst>
                  <a:ext uri="{FF2B5EF4-FFF2-40B4-BE49-F238E27FC236}">
                    <a16:creationId xmlns:a16="http://schemas.microsoft.com/office/drawing/2014/main" id="{D77A377D-AC72-758A-B610-7C2DCA3091EE}"/>
                  </a:ext>
                </a:extLst>
              </p:cNvPr>
              <p:cNvSpPr txBox="1">
                <a:spLocks noRot="1" noChangeAspect="1" noMove="1" noResize="1" noEditPoints="1" noAdjustHandles="1" noChangeArrowheads="1" noChangeShapeType="1" noTextEdit="1"/>
              </p:cNvSpPr>
              <p:nvPr/>
            </p:nvSpPr>
            <p:spPr>
              <a:xfrm>
                <a:off x="1142214" y="6090345"/>
                <a:ext cx="9323109" cy="369332"/>
              </a:xfrm>
              <a:prstGeom prst="rect">
                <a:avLst/>
              </a:prstGeom>
              <a:blipFill>
                <a:blip r:embed="rId15"/>
                <a:stretch>
                  <a:fillRect l="-392" t="-9836" b="-22951"/>
                </a:stretch>
              </a:blipFill>
            </p:spPr>
            <p:txBody>
              <a:bodyPr/>
              <a:lstStyle/>
              <a:p>
                <a:r>
                  <a:rPr lang="fr-CH">
                    <a:noFill/>
                  </a:rPr>
                  <a:t> </a:t>
                </a:r>
              </a:p>
            </p:txBody>
          </p:sp>
        </mc:Fallback>
      </mc:AlternateContent>
      <p:pic>
        <p:nvPicPr>
          <p:cNvPr id="3" name="Picture 2" descr="HES-SO Valais-Wallis - BioArk">
            <a:extLst>
              <a:ext uri="{FF2B5EF4-FFF2-40B4-BE49-F238E27FC236}">
                <a16:creationId xmlns:a16="http://schemas.microsoft.com/office/drawing/2014/main" id="{AC2E725E-94D1-1FCB-477F-BDF44A2ED19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5714" name="Picture 10">
            <a:extLst>
              <a:ext uri="{FF2B5EF4-FFF2-40B4-BE49-F238E27FC236}">
                <a16:creationId xmlns:a16="http://schemas.microsoft.com/office/drawing/2014/main" id="{1083B73E-37AC-60BC-AFB0-58E2C4E149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6887" y="1374956"/>
            <a:ext cx="8442325"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5715" name="Espace réservé du numéro de diapositive 5">
            <a:extLst>
              <a:ext uri="{FF2B5EF4-FFF2-40B4-BE49-F238E27FC236}">
                <a16:creationId xmlns:a16="http://schemas.microsoft.com/office/drawing/2014/main" id="{B25F5467-CB42-DA91-EF94-62B9F52A4B7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93DEFA26-A831-4B03-A56F-1B2B13E79D43}" type="slidenum">
              <a:rPr lang="fr-FR" altLang="fr-FR" sz="1200"/>
              <a:pPr>
                <a:spcBef>
                  <a:spcPct val="0"/>
                </a:spcBef>
                <a:buClrTx/>
                <a:buFontTx/>
                <a:buNone/>
              </a:pPr>
              <a:t>34</a:t>
            </a:fld>
            <a:endParaRPr lang="fr-FR" altLang="fr-FR" sz="1200"/>
          </a:p>
        </p:txBody>
      </p:sp>
      <p:sp>
        <p:nvSpPr>
          <p:cNvPr id="115716" name="Rectangle 2">
            <a:extLst>
              <a:ext uri="{FF2B5EF4-FFF2-40B4-BE49-F238E27FC236}">
                <a16:creationId xmlns:a16="http://schemas.microsoft.com/office/drawing/2014/main" id="{0C4C31F0-D132-77D2-AFF1-DC310A5F4860}"/>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Le schéma bloc du régulateur d’état avec intégrateur</a:t>
            </a:r>
            <a:endParaRPr lang="fr-FR" altLang="fr-FR" sz="3200" b="1" dirty="0">
              <a:latin typeface="Times" panose="02020603050405020304" pitchFamily="18" charset="0"/>
              <a:cs typeface="Times" panose="02020603050405020304" pitchFamily="18" charset="0"/>
            </a:endParaRPr>
          </a:p>
        </p:txBody>
      </p:sp>
      <p:sp>
        <p:nvSpPr>
          <p:cNvPr id="115718" name="Text Box 98">
            <a:extLst>
              <a:ext uri="{FF2B5EF4-FFF2-40B4-BE49-F238E27FC236}">
                <a16:creationId xmlns:a16="http://schemas.microsoft.com/office/drawing/2014/main" id="{04BFBB86-E11B-1A14-C272-364BED4E0ADB}"/>
              </a:ext>
            </a:extLst>
          </p:cNvPr>
          <p:cNvSpPr txBox="1">
            <a:spLocks noChangeArrowheads="1"/>
          </p:cNvSpPr>
          <p:nvPr/>
        </p:nvSpPr>
        <p:spPr bwMode="auto">
          <a:xfrm>
            <a:off x="4437062" y="2293047"/>
            <a:ext cx="319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fr-CH" altLang="fr-FR" sz="1800" dirty="0"/>
              <a:t>+</a:t>
            </a:r>
            <a:endParaRPr lang="fr-FR" altLang="fr-FR" sz="1800" dirty="0"/>
          </a:p>
        </p:txBody>
      </p:sp>
      <p:sp>
        <p:nvSpPr>
          <p:cNvPr id="2" name="Multiply 1">
            <a:extLst>
              <a:ext uri="{FF2B5EF4-FFF2-40B4-BE49-F238E27FC236}">
                <a16:creationId xmlns:a16="http://schemas.microsoft.com/office/drawing/2014/main" id="{436B9B50-5207-68A9-50B4-6FC1CDD097A1}"/>
              </a:ext>
            </a:extLst>
          </p:cNvPr>
          <p:cNvSpPr/>
          <p:nvPr/>
        </p:nvSpPr>
        <p:spPr bwMode="auto">
          <a:xfrm>
            <a:off x="2058860" y="1949354"/>
            <a:ext cx="1376363" cy="1427162"/>
          </a:xfrm>
          <a:prstGeom prst="mathMultiply">
            <a:avLst>
              <a:gd name="adj1" fmla="val 3986"/>
            </a:avLst>
          </a:prstGeom>
          <a:solidFill>
            <a:srgbClr val="FF0000"/>
          </a:solidFill>
          <a:ln w="9525" cap="flat" cmpd="sng" algn="ctr">
            <a:solidFill>
              <a:schemeClr val="tx1"/>
            </a:solidFill>
            <a:prstDash val="solid"/>
            <a:round/>
            <a:headEnd type="none" w="med" len="med"/>
            <a:tailEnd type="none" w="med" len="med"/>
          </a:ln>
          <a:effectLst/>
        </p:spPr>
        <p:txBody>
          <a:bodyPr wrap="none"/>
          <a:lstStyle/>
          <a:p>
            <a:pPr>
              <a:defRPr/>
            </a:pPr>
            <a:endParaRPr lang="fr-CH">
              <a:solidFill>
                <a:srgbClr val="FF0000"/>
              </a:solidFill>
            </a:endParaRPr>
          </a:p>
        </p:txBody>
      </p:sp>
      <p:pic>
        <p:nvPicPr>
          <p:cNvPr id="3" name="Picture 2" descr="HES-SO Valais-Wallis - BioArk">
            <a:extLst>
              <a:ext uri="{FF2B5EF4-FFF2-40B4-BE49-F238E27FC236}">
                <a16:creationId xmlns:a16="http://schemas.microsoft.com/office/drawing/2014/main" id="{A88161A9-B407-692E-8E51-16EC4000BE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54A007F3-CB61-C8C7-5A14-1B4DE4AF6BF5}"/>
              </a:ext>
            </a:extLst>
          </p:cNvPr>
          <p:cNvSpPr/>
          <p:nvPr/>
        </p:nvSpPr>
        <p:spPr>
          <a:xfrm>
            <a:off x="5263376" y="1949354"/>
            <a:ext cx="3062744" cy="1479646"/>
          </a:xfrm>
          <a:prstGeom prst="rect">
            <a:avLst/>
          </a:prstGeom>
          <a:noFill/>
          <a:ln w="41275">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5" name="Rectangle 4">
            <a:extLst>
              <a:ext uri="{FF2B5EF4-FFF2-40B4-BE49-F238E27FC236}">
                <a16:creationId xmlns:a16="http://schemas.microsoft.com/office/drawing/2014/main" id="{7E7102C4-3BF1-D05F-3D30-3F6F75767341}"/>
              </a:ext>
            </a:extLst>
          </p:cNvPr>
          <p:cNvSpPr/>
          <p:nvPr/>
        </p:nvSpPr>
        <p:spPr>
          <a:xfrm>
            <a:off x="2535044" y="2293046"/>
            <a:ext cx="2483005" cy="3475851"/>
          </a:xfrm>
          <a:prstGeom prst="rect">
            <a:avLst/>
          </a:prstGeom>
          <a:noFill/>
          <a:ln w="41275">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Rectangle 5">
            <a:extLst>
              <a:ext uri="{FF2B5EF4-FFF2-40B4-BE49-F238E27FC236}">
                <a16:creationId xmlns:a16="http://schemas.microsoft.com/office/drawing/2014/main" id="{75572D50-4DAB-FA75-0AFD-E5978AA462C2}"/>
              </a:ext>
            </a:extLst>
          </p:cNvPr>
          <p:cNvSpPr/>
          <p:nvPr/>
        </p:nvSpPr>
        <p:spPr>
          <a:xfrm>
            <a:off x="5263375" y="3481484"/>
            <a:ext cx="3456879" cy="2123861"/>
          </a:xfrm>
          <a:prstGeom prst="rect">
            <a:avLst/>
          </a:prstGeom>
          <a:noFill/>
          <a:ln w="412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Espace réservé du numéro de diapositive 5">
            <a:extLst>
              <a:ext uri="{FF2B5EF4-FFF2-40B4-BE49-F238E27FC236}">
                <a16:creationId xmlns:a16="http://schemas.microsoft.com/office/drawing/2014/main" id="{593083F3-9EF8-9037-2253-2B3F762BDF0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08F64A04-0CDA-464E-B42A-9283E9E05188}" type="slidenum">
              <a:rPr lang="fr-FR" altLang="fr-FR" sz="1200"/>
              <a:pPr>
                <a:spcBef>
                  <a:spcPct val="0"/>
                </a:spcBef>
                <a:buClrTx/>
                <a:buFontTx/>
                <a:buNone/>
              </a:pPr>
              <a:t>35</a:t>
            </a:fld>
            <a:endParaRPr lang="fr-FR" altLang="fr-FR" sz="1200"/>
          </a:p>
        </p:txBody>
      </p:sp>
      <p:sp>
        <p:nvSpPr>
          <p:cNvPr id="112643" name="Rectangle 2">
            <a:extLst>
              <a:ext uri="{FF2B5EF4-FFF2-40B4-BE49-F238E27FC236}">
                <a16:creationId xmlns:a16="http://schemas.microsoft.com/office/drawing/2014/main" id="{2E750C2C-BED8-D275-134F-6BC247D58BAC}"/>
              </a:ext>
            </a:extLst>
          </p:cNvPr>
          <p:cNvSpPr>
            <a:spLocks noGrp="1" noChangeArrowheads="1"/>
          </p:cNvSpPr>
          <p:nvPr>
            <p:ph type="title"/>
          </p:nvPr>
        </p:nvSpPr>
        <p:spPr>
          <a:xfrm>
            <a:off x="706225" y="136525"/>
            <a:ext cx="10515600" cy="1325563"/>
          </a:xfrm>
        </p:spPr>
        <p:txBody>
          <a:bodyPr>
            <a:normAutofit/>
          </a:bodyPr>
          <a:lstStyle/>
          <a:p>
            <a:r>
              <a:rPr lang="fr-CH" altLang="fr-FR" sz="3200" b="1" dirty="0">
                <a:latin typeface="Times" panose="02020603050405020304" pitchFamily="18" charset="0"/>
                <a:cs typeface="Times" panose="02020603050405020304" pitchFamily="18" charset="0"/>
              </a:rPr>
              <a:t>Adjonction </a:t>
            </a:r>
            <a:r>
              <a:rPr lang="fr-CH" altLang="fr-FR" sz="3200" b="1" dirty="0">
                <a:solidFill>
                  <a:srgbClr val="C00000"/>
                </a:solidFill>
                <a:latin typeface="Times" panose="02020603050405020304" pitchFamily="18" charset="0"/>
                <a:cs typeface="Times" panose="02020603050405020304" pitchFamily="18" charset="0"/>
              </a:rPr>
              <a:t>d’un intégrateur </a:t>
            </a:r>
            <a:r>
              <a:rPr lang="fr-CH" altLang="fr-FR" sz="3200" b="1" dirty="0">
                <a:latin typeface="Times" panose="02020603050405020304" pitchFamily="18" charset="0"/>
                <a:cs typeface="Times" panose="02020603050405020304" pitchFamily="18" charset="0"/>
              </a:rPr>
              <a:t>à un régulateur d’état avec observateur</a:t>
            </a:r>
            <a:r>
              <a:rPr lang="fr-FR" altLang="fr-FR" sz="3200" b="1" dirty="0">
                <a:latin typeface="Times" panose="02020603050405020304" pitchFamily="18" charset="0"/>
                <a:cs typeface="Times" panose="02020603050405020304" pitchFamily="18" charset="0"/>
              </a:rPr>
              <a:t> </a:t>
            </a:r>
          </a:p>
        </p:txBody>
      </p:sp>
      <p:sp>
        <p:nvSpPr>
          <p:cNvPr id="112644" name="Rectangle 3">
            <a:extLst>
              <a:ext uri="{FF2B5EF4-FFF2-40B4-BE49-F238E27FC236}">
                <a16:creationId xmlns:a16="http://schemas.microsoft.com/office/drawing/2014/main" id="{597AA083-89CC-E8EF-BE7D-636413A70BE6}"/>
              </a:ext>
            </a:extLst>
          </p:cNvPr>
          <p:cNvSpPr>
            <a:spLocks noGrp="1" noChangeArrowheads="1"/>
          </p:cNvSpPr>
          <p:nvPr>
            <p:ph type="body" idx="1"/>
          </p:nvPr>
        </p:nvSpPr>
        <p:spPr>
          <a:xfrm>
            <a:off x="838986" y="1492251"/>
            <a:ext cx="9538503" cy="4602163"/>
          </a:xfrm>
        </p:spPr>
        <p:txBody>
          <a:bodyPr>
            <a:normAutofit/>
          </a:bodyPr>
          <a:lstStyle/>
          <a:p>
            <a:pPr marL="0" indent="0">
              <a:buNone/>
            </a:pPr>
            <a:r>
              <a:rPr lang="fr-CH" altLang="fr-FR" sz="2400" dirty="0">
                <a:latin typeface="Times" panose="02020603050405020304" pitchFamily="18" charset="0"/>
                <a:cs typeface="Times" panose="02020603050405020304" pitchFamily="18" charset="0"/>
              </a:rPr>
              <a:t>Pour éliminer l’erreur permanente, on peut ajouter un composant I au régulateur d’état. </a:t>
            </a:r>
          </a:p>
          <a:p>
            <a:endParaRPr lang="fr-CH" altLang="fr-FR" sz="2400" dirty="0">
              <a:latin typeface="Times" panose="02020603050405020304" pitchFamily="18" charset="0"/>
              <a:cs typeface="Times" panose="02020603050405020304" pitchFamily="18" charset="0"/>
            </a:endParaRPr>
          </a:p>
          <a:p>
            <a:endParaRPr lang="fr-CH" altLang="fr-FR" sz="2400" dirty="0">
              <a:latin typeface="Times" panose="02020603050405020304" pitchFamily="18" charset="0"/>
              <a:cs typeface="Times" panose="02020603050405020304" pitchFamily="18" charset="0"/>
            </a:endParaRPr>
          </a:p>
          <a:p>
            <a:endParaRPr lang="fr-CH" altLang="fr-FR" sz="2400" dirty="0">
              <a:latin typeface="Times" panose="02020603050405020304" pitchFamily="18" charset="0"/>
              <a:cs typeface="Times" panose="02020603050405020304" pitchFamily="18" charset="0"/>
            </a:endParaRPr>
          </a:p>
          <a:p>
            <a:pPr marL="0" indent="0">
              <a:buNone/>
            </a:pPr>
            <a:endParaRPr lang="fr-CH" altLang="fr-FR" sz="2400" dirty="0">
              <a:latin typeface="Times" panose="02020603050405020304" pitchFamily="18" charset="0"/>
              <a:cs typeface="Times" panose="02020603050405020304" pitchFamily="18" charset="0"/>
            </a:endParaRPr>
          </a:p>
          <a:p>
            <a:pPr marL="0" indent="0">
              <a:buNone/>
            </a:pPr>
            <a:r>
              <a:rPr lang="fr-CH" altLang="fr-FR" sz="2400" dirty="0">
                <a:latin typeface="Times" panose="02020603050405020304" pitchFamily="18" charset="0"/>
                <a:cs typeface="Times" panose="02020603050405020304" pitchFamily="18" charset="0"/>
              </a:rPr>
              <a:t>En dérivant cette équation on trouve :</a:t>
            </a:r>
            <a:endParaRPr lang="fr-FR" altLang="fr-FR" sz="2400" dirty="0">
              <a:latin typeface="Times" panose="02020603050405020304" pitchFamily="18" charset="0"/>
              <a:cs typeface="Times" panose="02020603050405020304" pitchFamily="18" charset="0"/>
            </a:endParaRPr>
          </a:p>
        </p:txBody>
      </p:sp>
      <p:sp>
        <p:nvSpPr>
          <p:cNvPr id="112645" name="Rectangle 5">
            <a:extLst>
              <a:ext uri="{FF2B5EF4-FFF2-40B4-BE49-F238E27FC236}">
                <a16:creationId xmlns:a16="http://schemas.microsoft.com/office/drawing/2014/main" id="{98B11F37-092A-8130-8A6B-492C2F978623}"/>
              </a:ext>
            </a:extLst>
          </p:cNvPr>
          <p:cNvSpPr>
            <a:spLocks noChangeArrowheads="1"/>
          </p:cNvSpPr>
          <p:nvPr/>
        </p:nvSpPr>
        <p:spPr bwMode="auto">
          <a:xfrm>
            <a:off x="1524001" y="2964807"/>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112646" name="Object 4">
            <a:extLst>
              <a:ext uri="{FF2B5EF4-FFF2-40B4-BE49-F238E27FC236}">
                <a16:creationId xmlns:a16="http://schemas.microsoft.com/office/drawing/2014/main" id="{2F1C5572-3EEA-AB71-877F-12B71579DD54}"/>
              </a:ext>
            </a:extLst>
          </p:cNvPr>
          <p:cNvGraphicFramePr>
            <a:graphicFrameLocks noChangeAspect="1"/>
          </p:cNvGraphicFramePr>
          <p:nvPr>
            <p:extLst>
              <p:ext uri="{D42A27DB-BD31-4B8C-83A1-F6EECF244321}">
                <p14:modId xmlns:p14="http://schemas.microsoft.com/office/powerpoint/2010/main" val="1728882275"/>
              </p:ext>
            </p:extLst>
          </p:nvPr>
        </p:nvGraphicFramePr>
        <p:xfrm>
          <a:off x="1616366" y="2492376"/>
          <a:ext cx="7926388" cy="1106488"/>
        </p:xfrm>
        <a:graphic>
          <a:graphicData uri="http://schemas.openxmlformats.org/presentationml/2006/ole">
            <mc:AlternateContent xmlns:mc="http://schemas.openxmlformats.org/markup-compatibility/2006">
              <mc:Choice xmlns:v="urn:schemas-microsoft-com:vml" Requires="v">
                <p:oleObj name="Equation" r:id="rId2" imgW="3340100" imgH="469900" progId="Equation.3">
                  <p:embed/>
                </p:oleObj>
              </mc:Choice>
              <mc:Fallback>
                <p:oleObj name="Equation" r:id="rId2" imgW="3340100" imgH="469900" progId="Equation.3">
                  <p:embed/>
                  <p:pic>
                    <p:nvPicPr>
                      <p:cNvPr id="112646" name="Object 4">
                        <a:extLst>
                          <a:ext uri="{FF2B5EF4-FFF2-40B4-BE49-F238E27FC236}">
                            <a16:creationId xmlns:a16="http://schemas.microsoft.com/office/drawing/2014/main" id="{2F1C5572-3EEA-AB71-877F-12B71579DD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6366" y="2492376"/>
                        <a:ext cx="7926388" cy="1106488"/>
                      </a:xfrm>
                      <a:prstGeom prst="rect">
                        <a:avLst/>
                      </a:prstGeom>
                      <a:solidFill>
                        <a:schemeClr val="bg1"/>
                      </a:solidFill>
                      <a:ln w="9525">
                        <a:solidFill>
                          <a:srgbClr val="FF0000"/>
                        </a:solidFill>
                        <a:miter lim="800000"/>
                        <a:headEnd/>
                        <a:tailEnd/>
                      </a:ln>
                    </p:spPr>
                  </p:pic>
                </p:oleObj>
              </mc:Fallback>
            </mc:AlternateContent>
          </a:graphicData>
        </a:graphic>
      </p:graphicFrame>
      <p:sp>
        <p:nvSpPr>
          <p:cNvPr id="112647" name="Rectangle 7">
            <a:extLst>
              <a:ext uri="{FF2B5EF4-FFF2-40B4-BE49-F238E27FC236}">
                <a16:creationId xmlns:a16="http://schemas.microsoft.com/office/drawing/2014/main" id="{0A1D7545-2B5B-7CE7-C5C7-BD85ADD48C7A}"/>
              </a:ext>
            </a:extLst>
          </p:cNvPr>
          <p:cNvSpPr>
            <a:spLocks noChangeArrowheads="1"/>
          </p:cNvSpPr>
          <p:nvPr/>
        </p:nvSpPr>
        <p:spPr bwMode="auto">
          <a:xfrm>
            <a:off x="1524001" y="297433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112648" name="Object 6">
            <a:extLst>
              <a:ext uri="{FF2B5EF4-FFF2-40B4-BE49-F238E27FC236}">
                <a16:creationId xmlns:a16="http://schemas.microsoft.com/office/drawing/2014/main" id="{26A586A8-62C9-C9EA-66D0-156C741D9039}"/>
              </a:ext>
            </a:extLst>
          </p:cNvPr>
          <p:cNvGraphicFramePr>
            <a:graphicFrameLocks noChangeAspect="1"/>
          </p:cNvGraphicFramePr>
          <p:nvPr>
            <p:extLst>
              <p:ext uri="{D42A27DB-BD31-4B8C-83A1-F6EECF244321}">
                <p14:modId xmlns:p14="http://schemas.microsoft.com/office/powerpoint/2010/main" val="437268542"/>
              </p:ext>
            </p:extLst>
          </p:nvPr>
        </p:nvGraphicFramePr>
        <p:xfrm>
          <a:off x="3211727" y="4868070"/>
          <a:ext cx="5332413" cy="904875"/>
        </p:xfrm>
        <a:graphic>
          <a:graphicData uri="http://schemas.openxmlformats.org/presentationml/2006/ole">
            <mc:AlternateContent xmlns:mc="http://schemas.openxmlformats.org/markup-compatibility/2006">
              <mc:Choice xmlns:v="urn:schemas-microsoft-com:vml" Requires="v">
                <p:oleObj name="Equation" r:id="rId4" imgW="2641600" imgH="444500" progId="Equation.3">
                  <p:embed/>
                </p:oleObj>
              </mc:Choice>
              <mc:Fallback>
                <p:oleObj name="Equation" r:id="rId4" imgW="2641600" imgH="444500" progId="Equation.3">
                  <p:embed/>
                  <p:pic>
                    <p:nvPicPr>
                      <p:cNvPr id="112648" name="Object 6">
                        <a:extLst>
                          <a:ext uri="{FF2B5EF4-FFF2-40B4-BE49-F238E27FC236}">
                            <a16:creationId xmlns:a16="http://schemas.microsoft.com/office/drawing/2014/main" id="{26A586A8-62C9-C9EA-66D0-156C741D903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1727" y="4868070"/>
                        <a:ext cx="5332413" cy="904875"/>
                      </a:xfrm>
                      <a:prstGeom prst="rect">
                        <a:avLst/>
                      </a:prstGeom>
                      <a:solidFill>
                        <a:schemeClr val="bg1"/>
                      </a:solidFill>
                      <a:ln w="9525">
                        <a:solidFill>
                          <a:srgbClr val="FF0000"/>
                        </a:solidFill>
                        <a:miter lim="800000"/>
                        <a:headEnd/>
                        <a:tailEnd/>
                      </a:ln>
                    </p:spPr>
                  </p:pic>
                </p:oleObj>
              </mc:Fallback>
            </mc:AlternateContent>
          </a:graphicData>
        </a:graphic>
      </p:graphicFrame>
      <p:pic>
        <p:nvPicPr>
          <p:cNvPr id="2" name="Picture 1" descr="HES-SO Valais-Wallis - BioArk">
            <a:extLst>
              <a:ext uri="{FF2B5EF4-FFF2-40B4-BE49-F238E27FC236}">
                <a16:creationId xmlns:a16="http://schemas.microsoft.com/office/drawing/2014/main" id="{2F15009E-311A-E164-CB9D-8CF06020C6B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Espace réservé du numéro de diapositive 5">
            <a:extLst>
              <a:ext uri="{FF2B5EF4-FFF2-40B4-BE49-F238E27FC236}">
                <a16:creationId xmlns:a16="http://schemas.microsoft.com/office/drawing/2014/main" id="{4F991B1F-E9B6-6469-0205-A5AB6BFB3C7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A4F1C2E2-86D2-460A-BEE5-C9FEA41F7FD8}" type="slidenum">
              <a:rPr lang="fr-FR" altLang="fr-FR" sz="1200"/>
              <a:pPr>
                <a:spcBef>
                  <a:spcPct val="0"/>
                </a:spcBef>
                <a:buClrTx/>
                <a:buFontTx/>
                <a:buNone/>
              </a:pPr>
              <a:t>36</a:t>
            </a:fld>
            <a:endParaRPr lang="fr-FR" altLang="fr-FR" sz="1200"/>
          </a:p>
        </p:txBody>
      </p:sp>
      <p:sp>
        <p:nvSpPr>
          <p:cNvPr id="113668" name="Rectangle 3">
            <a:extLst>
              <a:ext uri="{FF2B5EF4-FFF2-40B4-BE49-F238E27FC236}">
                <a16:creationId xmlns:a16="http://schemas.microsoft.com/office/drawing/2014/main" id="{6D41601C-391F-4802-EE02-D8BF394D6743}"/>
              </a:ext>
            </a:extLst>
          </p:cNvPr>
          <p:cNvSpPr>
            <a:spLocks noGrp="1" noChangeArrowheads="1"/>
          </p:cNvSpPr>
          <p:nvPr>
            <p:ph type="body" idx="1"/>
          </p:nvPr>
        </p:nvSpPr>
        <p:spPr>
          <a:xfrm>
            <a:off x="999241" y="965201"/>
            <a:ext cx="10354559" cy="4498974"/>
          </a:xfrm>
        </p:spPr>
        <p:txBody>
          <a:bodyPr/>
          <a:lstStyle/>
          <a:p>
            <a:pPr marL="0" indent="0">
              <a:buNone/>
            </a:pPr>
            <a:r>
              <a:rPr lang="fr-CH" altLang="fr-FR" dirty="0">
                <a:latin typeface="Times" panose="02020603050405020304" pitchFamily="18" charset="0"/>
                <a:cs typeface="Times" panose="02020603050405020304" pitchFamily="18" charset="0"/>
              </a:rPr>
              <a:t>L’erreur peut être considérée comme une nouvelle variable d’état :</a:t>
            </a:r>
          </a:p>
          <a:p>
            <a:endParaRPr lang="fr-CH" altLang="fr-FR" dirty="0">
              <a:latin typeface="Times" panose="02020603050405020304" pitchFamily="18" charset="0"/>
              <a:cs typeface="Times" panose="02020603050405020304" pitchFamily="18" charset="0"/>
            </a:endParaRPr>
          </a:p>
          <a:p>
            <a:endParaRPr lang="fr-CH" altLang="fr-FR" dirty="0">
              <a:latin typeface="Times" panose="02020603050405020304" pitchFamily="18" charset="0"/>
              <a:cs typeface="Times" panose="02020603050405020304" pitchFamily="18" charset="0"/>
            </a:endParaRPr>
          </a:p>
          <a:p>
            <a:endParaRPr lang="fr-CH" altLang="fr-FR" dirty="0">
              <a:latin typeface="Times" panose="02020603050405020304" pitchFamily="18" charset="0"/>
              <a:cs typeface="Times" panose="02020603050405020304" pitchFamily="18" charset="0"/>
            </a:endParaRPr>
          </a:p>
          <a:p>
            <a:pPr marL="0" indent="0">
              <a:buNone/>
            </a:pPr>
            <a:endParaRPr lang="fr-CH" altLang="fr-FR" dirty="0">
              <a:latin typeface="Times" panose="02020603050405020304" pitchFamily="18" charset="0"/>
              <a:cs typeface="Times" panose="02020603050405020304" pitchFamily="18" charset="0"/>
            </a:endParaRPr>
          </a:p>
          <a:p>
            <a:pPr marL="0" indent="0">
              <a:buNone/>
            </a:pPr>
            <a:r>
              <a:rPr lang="fr-CH" altLang="fr-FR" dirty="0">
                <a:latin typeface="Times" panose="02020603050405020304" pitchFamily="18" charset="0"/>
                <a:cs typeface="Times" panose="02020603050405020304" pitchFamily="18" charset="0"/>
              </a:rPr>
              <a:t>Modèle d’état est donc complété :</a:t>
            </a:r>
            <a:endParaRPr lang="fr-FR" altLang="fr-FR" dirty="0">
              <a:latin typeface="Times" panose="02020603050405020304" pitchFamily="18" charset="0"/>
              <a:cs typeface="Times" panose="02020603050405020304" pitchFamily="18" charset="0"/>
            </a:endParaRPr>
          </a:p>
        </p:txBody>
      </p:sp>
      <p:sp>
        <p:nvSpPr>
          <p:cNvPr id="113669" name="Rectangle 5">
            <a:extLst>
              <a:ext uri="{FF2B5EF4-FFF2-40B4-BE49-F238E27FC236}">
                <a16:creationId xmlns:a16="http://schemas.microsoft.com/office/drawing/2014/main" id="{93AAE3C6-8B91-4DB4-346F-FA09916CE2AD}"/>
              </a:ext>
            </a:extLst>
          </p:cNvPr>
          <p:cNvSpPr>
            <a:spLocks noChangeArrowheads="1"/>
          </p:cNvSpPr>
          <p:nvPr/>
        </p:nvSpPr>
        <p:spPr bwMode="auto">
          <a:xfrm>
            <a:off x="1486294" y="2559200"/>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113670" name="Object 4">
            <a:extLst>
              <a:ext uri="{FF2B5EF4-FFF2-40B4-BE49-F238E27FC236}">
                <a16:creationId xmlns:a16="http://schemas.microsoft.com/office/drawing/2014/main" id="{4F0B1B09-B90E-8BA0-C3D9-E7FA02F7911E}"/>
              </a:ext>
            </a:extLst>
          </p:cNvPr>
          <p:cNvGraphicFramePr>
            <a:graphicFrameLocks noChangeAspect="1"/>
          </p:cNvGraphicFramePr>
          <p:nvPr>
            <p:extLst>
              <p:ext uri="{D42A27DB-BD31-4B8C-83A1-F6EECF244321}">
                <p14:modId xmlns:p14="http://schemas.microsoft.com/office/powerpoint/2010/main" val="2276533412"/>
              </p:ext>
            </p:extLst>
          </p:nvPr>
        </p:nvGraphicFramePr>
        <p:xfrm>
          <a:off x="1884757" y="2399506"/>
          <a:ext cx="1825625" cy="555625"/>
        </p:xfrm>
        <a:graphic>
          <a:graphicData uri="http://schemas.openxmlformats.org/presentationml/2006/ole">
            <mc:AlternateContent xmlns:mc="http://schemas.openxmlformats.org/markup-compatibility/2006">
              <mc:Choice xmlns:v="urn:schemas-microsoft-com:vml" Requires="v">
                <p:oleObj name="Equation" r:id="rId2" imgW="875920" imgH="266584" progId="Equation.3">
                  <p:embed/>
                </p:oleObj>
              </mc:Choice>
              <mc:Fallback>
                <p:oleObj name="Equation" r:id="rId2" imgW="875920" imgH="266584" progId="Equation.3">
                  <p:embed/>
                  <p:pic>
                    <p:nvPicPr>
                      <p:cNvPr id="113670" name="Object 4">
                        <a:extLst>
                          <a:ext uri="{FF2B5EF4-FFF2-40B4-BE49-F238E27FC236}">
                            <a16:creationId xmlns:a16="http://schemas.microsoft.com/office/drawing/2014/main" id="{4F0B1B09-B90E-8BA0-C3D9-E7FA02F791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4757" y="2399506"/>
                        <a:ext cx="1825625" cy="555625"/>
                      </a:xfrm>
                      <a:prstGeom prst="rect">
                        <a:avLst/>
                      </a:prstGeom>
                      <a:solidFill>
                        <a:schemeClr val="bg1"/>
                      </a:solidFill>
                      <a:ln w="9525">
                        <a:solidFill>
                          <a:srgbClr val="FF0000"/>
                        </a:solidFill>
                        <a:miter lim="800000"/>
                        <a:headEnd/>
                        <a:tailEnd/>
                      </a:ln>
                    </p:spPr>
                  </p:pic>
                </p:oleObj>
              </mc:Fallback>
            </mc:AlternateContent>
          </a:graphicData>
        </a:graphic>
      </p:graphicFrame>
      <p:sp>
        <p:nvSpPr>
          <p:cNvPr id="113671" name="Rectangle 7">
            <a:extLst>
              <a:ext uri="{FF2B5EF4-FFF2-40B4-BE49-F238E27FC236}">
                <a16:creationId xmlns:a16="http://schemas.microsoft.com/office/drawing/2014/main" id="{47345916-5D1A-8D8D-1341-58F3D46380ED}"/>
              </a:ext>
            </a:extLst>
          </p:cNvPr>
          <p:cNvSpPr>
            <a:spLocks noChangeArrowheads="1"/>
          </p:cNvSpPr>
          <p:nvPr/>
        </p:nvSpPr>
        <p:spPr bwMode="auto">
          <a:xfrm>
            <a:off x="1486294" y="2468713"/>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113672" name="Object 6">
            <a:extLst>
              <a:ext uri="{FF2B5EF4-FFF2-40B4-BE49-F238E27FC236}">
                <a16:creationId xmlns:a16="http://schemas.microsoft.com/office/drawing/2014/main" id="{424264B7-F9BD-E971-1E70-F60C7FA66324}"/>
              </a:ext>
            </a:extLst>
          </p:cNvPr>
          <p:cNvGraphicFramePr>
            <a:graphicFrameLocks noChangeAspect="1"/>
          </p:cNvGraphicFramePr>
          <p:nvPr>
            <p:extLst>
              <p:ext uri="{D42A27DB-BD31-4B8C-83A1-F6EECF244321}">
                <p14:modId xmlns:p14="http://schemas.microsoft.com/office/powerpoint/2010/main" val="2133169942"/>
              </p:ext>
            </p:extLst>
          </p:nvPr>
        </p:nvGraphicFramePr>
        <p:xfrm>
          <a:off x="4496194" y="2262981"/>
          <a:ext cx="3636963" cy="858838"/>
        </p:xfrm>
        <a:graphic>
          <a:graphicData uri="http://schemas.openxmlformats.org/presentationml/2006/ole">
            <mc:AlternateContent xmlns:mc="http://schemas.openxmlformats.org/markup-compatibility/2006">
              <mc:Choice xmlns:v="urn:schemas-microsoft-com:vml" Requires="v">
                <p:oleObj name="Equation" r:id="rId4" imgW="1892300" imgH="444500" progId="Equation.3">
                  <p:embed/>
                </p:oleObj>
              </mc:Choice>
              <mc:Fallback>
                <p:oleObj name="Equation" r:id="rId4" imgW="1892300" imgH="444500" progId="Equation.3">
                  <p:embed/>
                  <p:pic>
                    <p:nvPicPr>
                      <p:cNvPr id="113672" name="Object 6">
                        <a:extLst>
                          <a:ext uri="{FF2B5EF4-FFF2-40B4-BE49-F238E27FC236}">
                            <a16:creationId xmlns:a16="http://schemas.microsoft.com/office/drawing/2014/main" id="{424264B7-F9BD-E971-1E70-F60C7FA6632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6194" y="2262981"/>
                        <a:ext cx="3636963" cy="858838"/>
                      </a:xfrm>
                      <a:prstGeom prst="rect">
                        <a:avLst/>
                      </a:prstGeom>
                      <a:solidFill>
                        <a:schemeClr val="bg1"/>
                      </a:solidFill>
                      <a:ln w="9525">
                        <a:solidFill>
                          <a:srgbClr val="FF0000"/>
                        </a:solidFill>
                        <a:miter lim="800000"/>
                        <a:headEnd/>
                        <a:tailEnd/>
                      </a:ln>
                    </p:spPr>
                  </p:pic>
                </p:oleObj>
              </mc:Fallback>
            </mc:AlternateContent>
          </a:graphicData>
        </a:graphic>
      </p:graphicFrame>
      <p:sp>
        <p:nvSpPr>
          <p:cNvPr id="113673" name="AutoShape 8">
            <a:extLst>
              <a:ext uri="{FF2B5EF4-FFF2-40B4-BE49-F238E27FC236}">
                <a16:creationId xmlns:a16="http://schemas.microsoft.com/office/drawing/2014/main" id="{62234CAE-BAA7-1C60-A508-F5AC218BF13C}"/>
              </a:ext>
            </a:extLst>
          </p:cNvPr>
          <p:cNvSpPr>
            <a:spLocks noChangeArrowheads="1"/>
          </p:cNvSpPr>
          <p:nvPr/>
        </p:nvSpPr>
        <p:spPr bwMode="auto">
          <a:xfrm>
            <a:off x="3937394" y="2516981"/>
            <a:ext cx="517525" cy="381000"/>
          </a:xfrm>
          <a:prstGeom prst="rightArrow">
            <a:avLst>
              <a:gd name="adj1" fmla="val 50000"/>
              <a:gd name="adj2" fmla="val 33958"/>
            </a:avLst>
          </a:prstGeom>
          <a:solidFill>
            <a:schemeClr val="accent1"/>
          </a:solidFill>
          <a:ln w="9525">
            <a:solidFill>
              <a:schemeClr val="tx1"/>
            </a:solidFill>
            <a:miter lim="800000"/>
            <a:headEnd/>
            <a:tailEnd/>
          </a:ln>
        </p:spPr>
        <p:txBody>
          <a:bodyPr wrap="none" anchor="ct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sp>
        <p:nvSpPr>
          <p:cNvPr id="113674" name="Rectangle 10">
            <a:extLst>
              <a:ext uri="{FF2B5EF4-FFF2-40B4-BE49-F238E27FC236}">
                <a16:creationId xmlns:a16="http://schemas.microsoft.com/office/drawing/2014/main" id="{B14A1522-E720-C95D-6CFB-2B2B3A64D9AB}"/>
              </a:ext>
            </a:extLst>
          </p:cNvPr>
          <p:cNvSpPr>
            <a:spLocks noChangeArrowheads="1"/>
          </p:cNvSpPr>
          <p:nvPr/>
        </p:nvSpPr>
        <p:spPr bwMode="auto">
          <a:xfrm>
            <a:off x="1486294" y="2202013"/>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p:graphicFrame>
        <p:nvGraphicFramePr>
          <p:cNvPr id="113675" name="Object 9">
            <a:extLst>
              <a:ext uri="{FF2B5EF4-FFF2-40B4-BE49-F238E27FC236}">
                <a16:creationId xmlns:a16="http://schemas.microsoft.com/office/drawing/2014/main" id="{5A65C289-FF79-F301-3B32-49E111C12F6A}"/>
              </a:ext>
            </a:extLst>
          </p:cNvPr>
          <p:cNvGraphicFramePr>
            <a:graphicFrameLocks noChangeAspect="1"/>
          </p:cNvGraphicFramePr>
          <p:nvPr>
            <p:extLst>
              <p:ext uri="{D42A27DB-BD31-4B8C-83A1-F6EECF244321}">
                <p14:modId xmlns:p14="http://schemas.microsoft.com/office/powerpoint/2010/main" val="2551702425"/>
              </p:ext>
            </p:extLst>
          </p:nvPr>
        </p:nvGraphicFramePr>
        <p:xfrm>
          <a:off x="8469707" y="1931195"/>
          <a:ext cx="1652587" cy="1455737"/>
        </p:xfrm>
        <a:graphic>
          <a:graphicData uri="http://schemas.openxmlformats.org/presentationml/2006/ole">
            <mc:AlternateContent xmlns:mc="http://schemas.openxmlformats.org/markup-compatibility/2006">
              <mc:Choice xmlns:v="urn:schemas-microsoft-com:vml" Requires="v">
                <p:oleObj name="Equation" r:id="rId6" imgW="1117600" imgH="977900" progId="Equation.3">
                  <p:embed/>
                </p:oleObj>
              </mc:Choice>
              <mc:Fallback>
                <p:oleObj name="Equation" r:id="rId6" imgW="1117600" imgH="977900" progId="Equation.3">
                  <p:embed/>
                  <p:pic>
                    <p:nvPicPr>
                      <p:cNvPr id="113675" name="Object 9">
                        <a:extLst>
                          <a:ext uri="{FF2B5EF4-FFF2-40B4-BE49-F238E27FC236}">
                            <a16:creationId xmlns:a16="http://schemas.microsoft.com/office/drawing/2014/main" id="{5A65C289-FF79-F301-3B32-49E111C12F6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69707" y="1931195"/>
                        <a:ext cx="1652587" cy="1455737"/>
                      </a:xfrm>
                      <a:prstGeom prst="rect">
                        <a:avLst/>
                      </a:prstGeom>
                      <a:solidFill>
                        <a:schemeClr val="bg1"/>
                      </a:solidFill>
                      <a:ln w="9525">
                        <a:solidFill>
                          <a:srgbClr val="FF0000"/>
                        </a:solidFill>
                        <a:miter lim="800000"/>
                        <a:headEnd/>
                        <a:tailEnd/>
                      </a:ln>
                    </p:spPr>
                  </p:pic>
                </p:oleObj>
              </mc:Fallback>
            </mc:AlternateContent>
          </a:graphicData>
        </a:graphic>
      </p:graphicFrame>
      <p:sp>
        <p:nvSpPr>
          <p:cNvPr id="113676" name="Rectangle 14">
            <a:extLst>
              <a:ext uri="{FF2B5EF4-FFF2-40B4-BE49-F238E27FC236}">
                <a16:creationId xmlns:a16="http://schemas.microsoft.com/office/drawing/2014/main" id="{83CF6CF2-B0E3-9101-FC1C-83B0EE7FAE4A}"/>
              </a:ext>
            </a:extLst>
          </p:cNvPr>
          <p:cNvSpPr>
            <a:spLocks noChangeArrowheads="1"/>
          </p:cNvSpPr>
          <p:nvPr/>
        </p:nvSpPr>
        <p:spPr bwMode="auto">
          <a:xfrm>
            <a:off x="1486294" y="2392513"/>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113677" name="Object 13">
                <a:extLst>
                  <a:ext uri="{FF2B5EF4-FFF2-40B4-BE49-F238E27FC236}">
                    <a16:creationId xmlns:a16="http://schemas.microsoft.com/office/drawing/2014/main" id="{1531E47A-8949-6E46-6B4D-FE4100D277CB}"/>
                  </a:ext>
                </a:extLst>
              </p:cNvPr>
              <p:cNvSpPr txBox="1"/>
              <p:nvPr/>
            </p:nvSpPr>
            <p:spPr bwMode="auto">
              <a:xfrm>
                <a:off x="1757363" y="4437063"/>
                <a:ext cx="8225623" cy="1455735"/>
              </a:xfrm>
              <a:prstGeom prst="rect">
                <a:avLst/>
              </a:prstGeom>
              <a:solidFill>
                <a:schemeClr val="bg1"/>
              </a:solidFill>
              <a:ln w="9525">
                <a:solidFill>
                  <a:srgbClr val="FF0000"/>
                </a:solidFill>
                <a:miter lim="800000"/>
                <a:headEnd/>
                <a:tailEnd/>
              </a:ln>
            </p:spPr>
            <p:txBody>
              <a:bodyPr>
                <a:normAutofit/>
              </a:bodyPr>
              <a:lstStyle/>
              <a:p>
                <a:pPr algn="ctr"/>
                <a14:m>
                  <m:oMathPara xmlns:m="http://schemas.openxmlformats.org/officeDocument/2006/math">
                    <m:oMathParaPr>
                      <m:jc m:val="left"/>
                    </m:oMathParaPr>
                    <m:oMath xmlns:m="http://schemas.openxmlformats.org/officeDocument/2006/math">
                      <m:sSub>
                        <m:sSubPr>
                          <m:ctrlPr>
                            <a:rPr lang="fr-CH" sz="2000" i="1" smtClean="0">
                              <a:solidFill>
                                <a:srgbClr val="000000"/>
                              </a:solidFill>
                              <a:latin typeface="Cambria Math" panose="02040503050406030204" pitchFamily="18" charset="0"/>
                            </a:rPr>
                          </m:ctrlPr>
                        </m:sSubPr>
                        <m:e>
                          <m:acc>
                            <m:accPr>
                              <m:chr m:val="̇"/>
                              <m:ctrlPr>
                                <a:rPr lang="fr-CH" sz="2000" i="1">
                                  <a:solidFill>
                                    <a:srgbClr val="000000"/>
                                  </a:solidFill>
                                  <a:latin typeface="Cambria Math" panose="02040503050406030204" pitchFamily="18" charset="0"/>
                                </a:rPr>
                              </m:ctrlPr>
                            </m:accPr>
                            <m:e>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𝑥</m:t>
                                  </m:r>
                                </m:e>
                              </m:acc>
                            </m:e>
                          </m:acc>
                        </m:e>
                        <m:sub>
                          <m:r>
                            <a:rPr lang="fr-CH" sz="2000" i="1">
                              <a:solidFill>
                                <a:srgbClr val="000000"/>
                              </a:solidFill>
                              <a:latin typeface="Cambria Math" panose="02040503050406030204" pitchFamily="18" charset="0"/>
                            </a:rPr>
                            <m:t>+</m:t>
                          </m:r>
                        </m:sub>
                      </m:sSub>
                      <m:r>
                        <a:rPr lang="fr-CH" sz="2000" i="1">
                          <a:solidFill>
                            <a:srgbClr val="000000"/>
                          </a:solidFill>
                          <a:latin typeface="Cambria Math" panose="02040503050406030204" pitchFamily="18" charset="0"/>
                        </a:rPr>
                        <m:t>=</m:t>
                      </m:r>
                      <m:d>
                        <m:dPr>
                          <m:begChr m:val="["/>
                          <m:endChr m:val="]"/>
                          <m:ctrlPr>
                            <a:rPr lang="fr-CH" sz="2000" i="1">
                              <a:solidFill>
                                <a:srgbClr val="000000"/>
                              </a:solidFill>
                              <a:latin typeface="Cambria Math" panose="02040503050406030204" pitchFamily="18" charset="0"/>
                            </a:rPr>
                          </m:ctrlPr>
                        </m:dPr>
                        <m:e>
                          <m:m>
                            <m:mPr>
                              <m:plcHide m:val="on"/>
                              <m:mcs>
                                <m:mc>
                                  <m:mcPr>
                                    <m:count m:val="2"/>
                                    <m:mcJc m:val="center"/>
                                  </m:mcPr>
                                </m:mc>
                              </m:mcs>
                              <m:ctrlPr>
                                <a:rPr lang="fr-CH" sz="2000" i="1" smtClean="0">
                                  <a:solidFill>
                                    <a:srgbClr val="C00000"/>
                                  </a:solidFill>
                                  <a:latin typeface="Cambria Math" panose="02040503050406030204" pitchFamily="18" charset="0"/>
                                </a:rPr>
                              </m:ctrlPr>
                            </m:mPr>
                            <m:mr>
                              <m:e>
                                <m:d>
                                  <m:dPr>
                                    <m:begChr m:val="["/>
                                    <m:endChr m:val="]"/>
                                    <m:ctrlPr>
                                      <a:rPr lang="fr-CH" sz="2000" i="1">
                                        <a:solidFill>
                                          <a:srgbClr val="C00000"/>
                                        </a:solidFill>
                                        <a:latin typeface="Cambria Math" panose="02040503050406030204" pitchFamily="18" charset="0"/>
                                      </a:rPr>
                                    </m:ctrlPr>
                                  </m:dPr>
                                  <m:e>
                                    <m:r>
                                      <a:rPr lang="fr-CH" sz="2000" i="1">
                                        <a:solidFill>
                                          <a:srgbClr val="C00000"/>
                                        </a:solidFill>
                                        <a:latin typeface="Cambria Math" panose="02040503050406030204" pitchFamily="18" charset="0"/>
                                      </a:rPr>
                                      <m:t>𝐴</m:t>
                                    </m:r>
                                  </m:e>
                                </m:d>
                              </m:e>
                              <m:e>
                                <m:r>
                                  <a:rPr lang="fr-CH" sz="2000" i="1">
                                    <a:solidFill>
                                      <a:srgbClr val="C00000"/>
                                    </a:solidFill>
                                    <a:latin typeface="Cambria Math" panose="02040503050406030204" pitchFamily="18" charset="0"/>
                                  </a:rPr>
                                  <m:t>0</m:t>
                                </m:r>
                              </m:e>
                            </m:mr>
                            <m:mr>
                              <m:e>
                                <m:d>
                                  <m:dPr>
                                    <m:begChr m:val="["/>
                                    <m:endChr m:val="]"/>
                                    <m:ctrlPr>
                                      <a:rPr lang="fr-CH" sz="2000" i="1">
                                        <a:solidFill>
                                          <a:srgbClr val="C00000"/>
                                        </a:solidFill>
                                        <a:latin typeface="Cambria Math" panose="02040503050406030204" pitchFamily="18" charset="0"/>
                                      </a:rPr>
                                    </m:ctrlPr>
                                  </m:dPr>
                                  <m:e>
                                    <m:r>
                                      <a:rPr lang="fr-CH" sz="2000" i="1">
                                        <a:solidFill>
                                          <a:srgbClr val="C00000"/>
                                        </a:solidFill>
                                        <a:latin typeface="Cambria Math" panose="02040503050406030204" pitchFamily="18" charset="0"/>
                                      </a:rPr>
                                      <m:t>−</m:t>
                                    </m:r>
                                    <m:sSub>
                                      <m:sSubPr>
                                        <m:ctrlPr>
                                          <a:rPr lang="fr-CH" sz="2000" i="1">
                                            <a:solidFill>
                                              <a:srgbClr val="C00000"/>
                                            </a:solidFill>
                                            <a:latin typeface="Cambria Math" panose="02040503050406030204" pitchFamily="18" charset="0"/>
                                          </a:rPr>
                                        </m:ctrlPr>
                                      </m:sSubPr>
                                      <m:e>
                                        <m:r>
                                          <a:rPr lang="fr-CH" sz="2000" i="1">
                                            <a:solidFill>
                                              <a:srgbClr val="C00000"/>
                                            </a:solidFill>
                                            <a:latin typeface="Cambria Math" panose="02040503050406030204" pitchFamily="18" charset="0"/>
                                          </a:rPr>
                                          <m:t>𝐶</m:t>
                                        </m:r>
                                      </m:e>
                                      <m:sub>
                                        <m:r>
                                          <a:rPr lang="fr-CH" sz="2000" i="1">
                                            <a:solidFill>
                                              <a:srgbClr val="C00000"/>
                                            </a:solidFill>
                                            <a:latin typeface="Cambria Math" panose="02040503050406030204" pitchFamily="18" charset="0"/>
                                          </a:rPr>
                                          <m:t>𝑖</m:t>
                                        </m:r>
                                      </m:sub>
                                    </m:sSub>
                                  </m:e>
                                </m:d>
                              </m:e>
                              <m:e>
                                <m:r>
                                  <a:rPr lang="fr-CH" sz="2000" i="1">
                                    <a:solidFill>
                                      <a:srgbClr val="C00000"/>
                                    </a:solidFill>
                                    <a:latin typeface="Cambria Math" panose="02040503050406030204" pitchFamily="18" charset="0"/>
                                  </a:rPr>
                                  <m:t>0</m:t>
                                </m:r>
                              </m:e>
                            </m:mr>
                          </m:m>
                        </m:e>
                      </m:d>
                      <m:r>
                        <a:rPr lang="fr-CH" sz="2000" i="1">
                          <a:solidFill>
                            <a:srgbClr val="000000"/>
                          </a:solidFill>
                          <a:latin typeface="Cambria Math" panose="02040503050406030204" pitchFamily="18" charset="0"/>
                        </a:rPr>
                        <m:t>⋅</m:t>
                      </m:r>
                      <m:sSub>
                        <m:sSubPr>
                          <m:ctrlPr>
                            <a:rPr lang="fr-CH" sz="2000" i="1">
                              <a:solidFill>
                                <a:srgbClr val="000000"/>
                              </a:solidFill>
                              <a:latin typeface="Cambria Math" panose="02040503050406030204" pitchFamily="18" charset="0"/>
                            </a:rPr>
                          </m:ctrlPr>
                        </m:sSubPr>
                        <m:e>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𝑥</m:t>
                              </m:r>
                            </m:e>
                          </m:acc>
                        </m:e>
                        <m:sub>
                          <m:r>
                            <a:rPr lang="fr-CH" sz="2000" i="1">
                              <a:solidFill>
                                <a:srgbClr val="000000"/>
                              </a:solidFill>
                              <a:latin typeface="Cambria Math" panose="02040503050406030204" pitchFamily="18" charset="0"/>
                            </a:rPr>
                            <m:t>+</m:t>
                          </m:r>
                        </m:sub>
                      </m:sSub>
                      <m:r>
                        <a:rPr lang="fr-CH" sz="2000" i="1">
                          <a:solidFill>
                            <a:srgbClr val="000000"/>
                          </a:solidFill>
                          <a:latin typeface="Cambria Math" panose="02040503050406030204" pitchFamily="18" charset="0"/>
                        </a:rPr>
                        <m:t>+</m:t>
                      </m:r>
                      <m:d>
                        <m:dPr>
                          <m:begChr m:val="["/>
                          <m:endChr m:val="]"/>
                          <m:ctrlPr>
                            <a:rPr lang="fr-CH" sz="2000" i="1" smtClean="0">
                              <a:solidFill>
                                <a:srgbClr val="C00000"/>
                              </a:solidFill>
                              <a:latin typeface="Cambria Math" panose="02040503050406030204" pitchFamily="18" charset="0"/>
                            </a:rPr>
                          </m:ctrlPr>
                        </m:dPr>
                        <m:e>
                          <m:m>
                            <m:mPr>
                              <m:plcHide m:val="on"/>
                              <m:mcs>
                                <m:mc>
                                  <m:mcPr>
                                    <m:count m:val="1"/>
                                    <m:mcJc m:val="center"/>
                                  </m:mcPr>
                                </m:mc>
                              </m:mcs>
                              <m:ctrlPr>
                                <a:rPr lang="fr-CH" sz="2000" i="1">
                                  <a:solidFill>
                                    <a:srgbClr val="C00000"/>
                                  </a:solidFill>
                                  <a:latin typeface="Cambria Math" panose="02040503050406030204" pitchFamily="18" charset="0"/>
                                </a:rPr>
                              </m:ctrlPr>
                            </m:mPr>
                            <m:mr>
                              <m:e>
                                <m:d>
                                  <m:dPr>
                                    <m:begChr m:val="["/>
                                    <m:endChr m:val="]"/>
                                    <m:ctrlPr>
                                      <a:rPr lang="fr-CH" sz="2000" i="1">
                                        <a:solidFill>
                                          <a:srgbClr val="C00000"/>
                                        </a:solidFill>
                                        <a:latin typeface="Cambria Math" panose="02040503050406030204" pitchFamily="18" charset="0"/>
                                      </a:rPr>
                                    </m:ctrlPr>
                                  </m:dPr>
                                  <m:e>
                                    <m:r>
                                      <a:rPr lang="fr-CH" sz="2000" i="1">
                                        <a:solidFill>
                                          <a:srgbClr val="C00000"/>
                                        </a:solidFill>
                                        <a:latin typeface="Cambria Math" panose="02040503050406030204" pitchFamily="18" charset="0"/>
                                      </a:rPr>
                                      <m:t>𝐵</m:t>
                                    </m:r>
                                  </m:e>
                                </m:d>
                              </m:e>
                            </m:mr>
                            <m:mr>
                              <m:e>
                                <m:d>
                                  <m:dPr>
                                    <m:begChr m:val="["/>
                                    <m:endChr m:val="]"/>
                                    <m:ctrlPr>
                                      <a:rPr lang="fr-CH" sz="2000" i="1">
                                        <a:solidFill>
                                          <a:srgbClr val="C00000"/>
                                        </a:solidFill>
                                        <a:latin typeface="Cambria Math" panose="02040503050406030204" pitchFamily="18" charset="0"/>
                                      </a:rPr>
                                    </m:ctrlPr>
                                  </m:dPr>
                                  <m:e>
                                    <m:r>
                                      <a:rPr lang="fr-CH" sz="2000" i="1">
                                        <a:solidFill>
                                          <a:srgbClr val="C00000"/>
                                        </a:solidFill>
                                        <a:latin typeface="Cambria Math" panose="02040503050406030204" pitchFamily="18" charset="0"/>
                                      </a:rPr>
                                      <m:t>−</m:t>
                                    </m:r>
                                    <m:sSub>
                                      <m:sSubPr>
                                        <m:ctrlPr>
                                          <a:rPr lang="fr-CH" sz="2000" i="1">
                                            <a:solidFill>
                                              <a:srgbClr val="C00000"/>
                                            </a:solidFill>
                                            <a:latin typeface="Cambria Math" panose="02040503050406030204" pitchFamily="18" charset="0"/>
                                          </a:rPr>
                                        </m:ctrlPr>
                                      </m:sSubPr>
                                      <m:e>
                                        <m:r>
                                          <a:rPr lang="fr-CH" sz="2000" i="1">
                                            <a:solidFill>
                                              <a:srgbClr val="C00000"/>
                                            </a:solidFill>
                                            <a:latin typeface="Cambria Math" panose="02040503050406030204" pitchFamily="18" charset="0"/>
                                          </a:rPr>
                                          <m:t>𝐷</m:t>
                                        </m:r>
                                      </m:e>
                                      <m:sub>
                                        <m:r>
                                          <a:rPr lang="fr-CH" sz="2000" i="1">
                                            <a:solidFill>
                                              <a:srgbClr val="C00000"/>
                                            </a:solidFill>
                                            <a:latin typeface="Cambria Math" panose="02040503050406030204" pitchFamily="18" charset="0"/>
                                          </a:rPr>
                                          <m:t>𝑖</m:t>
                                        </m:r>
                                      </m:sub>
                                    </m:sSub>
                                  </m:e>
                                </m:d>
                              </m:e>
                            </m:mr>
                          </m:m>
                        </m:e>
                      </m:d>
                      <m:r>
                        <a:rPr lang="fr-CH" sz="2000" i="1">
                          <a:solidFill>
                            <a:srgbClr val="000000"/>
                          </a:solidFill>
                          <a:latin typeface="Cambria Math" panose="02040503050406030204" pitchFamily="18" charset="0"/>
                        </a:rPr>
                        <m:t>⋅</m:t>
                      </m:r>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𝑢</m:t>
                          </m:r>
                        </m:e>
                      </m:acc>
                      <m:r>
                        <a:rPr lang="fr-CH" sz="2000" i="1">
                          <a:solidFill>
                            <a:srgbClr val="000000"/>
                          </a:solidFill>
                          <a:latin typeface="Cambria Math" panose="02040503050406030204" pitchFamily="18" charset="0"/>
                        </a:rPr>
                        <m:t>+</m:t>
                      </m:r>
                      <m:d>
                        <m:dPr>
                          <m:begChr m:val="["/>
                          <m:endChr m:val="]"/>
                          <m:ctrlPr>
                            <a:rPr lang="fr-CH" sz="2000" i="1">
                              <a:solidFill>
                                <a:srgbClr val="000000"/>
                              </a:solidFill>
                              <a:latin typeface="Cambria Math" panose="02040503050406030204" pitchFamily="18" charset="0"/>
                            </a:rPr>
                          </m:ctrlPr>
                        </m:dPr>
                        <m:e>
                          <m:m>
                            <m:mPr>
                              <m:plcHide m:val="on"/>
                              <m:mcs>
                                <m:mc>
                                  <m:mcPr>
                                    <m:count m:val="1"/>
                                    <m:mcJc m:val="center"/>
                                  </m:mcPr>
                                </m:mc>
                              </m:mcs>
                              <m:ctrlPr>
                                <a:rPr lang="fr-CH" sz="2000" i="1">
                                  <a:solidFill>
                                    <a:srgbClr val="000000"/>
                                  </a:solidFill>
                                  <a:latin typeface="Cambria Math" panose="02040503050406030204" pitchFamily="18" charset="0"/>
                                </a:rPr>
                              </m:ctrlPr>
                            </m:mPr>
                            <m:mr>
                              <m:e>
                                <m:d>
                                  <m:dPr>
                                    <m:begChr m:val="["/>
                                    <m:endChr m:val="]"/>
                                    <m:ctrlPr>
                                      <a:rPr lang="fr-CH" sz="2000" i="1">
                                        <a:solidFill>
                                          <a:srgbClr val="000000"/>
                                        </a:solidFill>
                                        <a:latin typeface="Cambria Math" panose="02040503050406030204" pitchFamily="18" charset="0"/>
                                      </a:rPr>
                                    </m:ctrlPr>
                                  </m:dPr>
                                  <m:e>
                                    <m:r>
                                      <a:rPr lang="fr-CH" sz="2000" i="1">
                                        <a:solidFill>
                                          <a:srgbClr val="000000"/>
                                        </a:solidFill>
                                        <a:latin typeface="Cambria Math" panose="02040503050406030204" pitchFamily="18" charset="0"/>
                                      </a:rPr>
                                      <m:t>0</m:t>
                                    </m:r>
                                  </m:e>
                                </m:d>
                              </m:e>
                            </m:mr>
                            <m:mr>
                              <m:e>
                                <m:r>
                                  <a:rPr lang="fr-CH" sz="2000" i="1">
                                    <a:solidFill>
                                      <a:srgbClr val="000000"/>
                                    </a:solidFill>
                                    <a:latin typeface="Cambria Math" panose="02040503050406030204" pitchFamily="18" charset="0"/>
                                  </a:rPr>
                                  <m:t>1</m:t>
                                </m:r>
                              </m:e>
                            </m:mr>
                          </m:m>
                        </m:e>
                      </m:d>
                      <m:r>
                        <a:rPr lang="fr-CH" sz="2000" i="1">
                          <a:solidFill>
                            <a:srgbClr val="000000"/>
                          </a:solidFill>
                          <a:latin typeface="Cambria Math" panose="02040503050406030204" pitchFamily="18" charset="0"/>
                        </a:rPr>
                        <m:t>⋅</m:t>
                      </m:r>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𝑤</m:t>
                          </m:r>
                        </m:e>
                      </m:acc>
                      <m:r>
                        <a:rPr lang="fr-CH" sz="2000" i="1">
                          <a:solidFill>
                            <a:srgbClr val="000000"/>
                          </a:solidFill>
                          <a:latin typeface="Cambria Math" panose="02040503050406030204" pitchFamily="18" charset="0"/>
                        </a:rPr>
                        <m:t>=</m:t>
                      </m:r>
                      <m:sSub>
                        <m:sSubPr>
                          <m:ctrlPr>
                            <a:rPr lang="fr-CH" sz="2000" i="1" smtClean="0">
                              <a:solidFill>
                                <a:srgbClr val="C00000"/>
                              </a:solidFill>
                              <a:latin typeface="Cambria Math" panose="02040503050406030204" pitchFamily="18" charset="0"/>
                            </a:rPr>
                          </m:ctrlPr>
                        </m:sSubPr>
                        <m:e>
                          <m:r>
                            <a:rPr lang="fr-CH" sz="2000" i="1">
                              <a:solidFill>
                                <a:srgbClr val="C00000"/>
                              </a:solidFill>
                              <a:latin typeface="Cambria Math" panose="02040503050406030204" pitchFamily="18" charset="0"/>
                            </a:rPr>
                            <m:t>𝐴</m:t>
                          </m:r>
                        </m:e>
                        <m:sub>
                          <m:r>
                            <a:rPr lang="fr-CH" sz="2000" i="1">
                              <a:solidFill>
                                <a:srgbClr val="C00000"/>
                              </a:solidFill>
                              <a:latin typeface="Cambria Math" panose="02040503050406030204" pitchFamily="18" charset="0"/>
                            </a:rPr>
                            <m:t>+</m:t>
                          </m:r>
                        </m:sub>
                      </m:sSub>
                      <m:r>
                        <a:rPr lang="fr-CH" sz="2000" i="1">
                          <a:solidFill>
                            <a:srgbClr val="000000"/>
                          </a:solidFill>
                          <a:latin typeface="Cambria Math" panose="02040503050406030204" pitchFamily="18" charset="0"/>
                        </a:rPr>
                        <m:t>⋅</m:t>
                      </m:r>
                      <m:sSub>
                        <m:sSubPr>
                          <m:ctrlPr>
                            <a:rPr lang="fr-CH" sz="2000" i="1">
                              <a:solidFill>
                                <a:srgbClr val="000000"/>
                              </a:solidFill>
                              <a:latin typeface="Cambria Math" panose="02040503050406030204" pitchFamily="18" charset="0"/>
                            </a:rPr>
                          </m:ctrlPr>
                        </m:sSubPr>
                        <m:e>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𝑥</m:t>
                              </m:r>
                            </m:e>
                          </m:acc>
                        </m:e>
                        <m:sub>
                          <m:r>
                            <a:rPr lang="fr-CH" sz="2000" i="1">
                              <a:solidFill>
                                <a:srgbClr val="000000"/>
                              </a:solidFill>
                              <a:latin typeface="Cambria Math" panose="02040503050406030204" pitchFamily="18" charset="0"/>
                            </a:rPr>
                            <m:t>+</m:t>
                          </m:r>
                        </m:sub>
                      </m:sSub>
                      <m:r>
                        <a:rPr lang="fr-CH" sz="2000" i="1">
                          <a:solidFill>
                            <a:srgbClr val="000000"/>
                          </a:solidFill>
                          <a:latin typeface="Cambria Math" panose="02040503050406030204" pitchFamily="18" charset="0"/>
                        </a:rPr>
                        <m:t>+</m:t>
                      </m:r>
                      <m:sSub>
                        <m:sSubPr>
                          <m:ctrlPr>
                            <a:rPr lang="fr-CH" sz="2000" i="1" smtClean="0">
                              <a:solidFill>
                                <a:srgbClr val="C00000"/>
                              </a:solidFill>
                              <a:latin typeface="Cambria Math" panose="02040503050406030204" pitchFamily="18" charset="0"/>
                            </a:rPr>
                          </m:ctrlPr>
                        </m:sSubPr>
                        <m:e>
                          <m:r>
                            <a:rPr lang="fr-CH" sz="2000" i="1">
                              <a:solidFill>
                                <a:srgbClr val="C00000"/>
                              </a:solidFill>
                              <a:latin typeface="Cambria Math" panose="02040503050406030204" pitchFamily="18" charset="0"/>
                            </a:rPr>
                            <m:t>𝐵</m:t>
                          </m:r>
                        </m:e>
                        <m:sub>
                          <m:r>
                            <a:rPr lang="fr-CH" sz="2000" i="1">
                              <a:solidFill>
                                <a:srgbClr val="C00000"/>
                              </a:solidFill>
                              <a:latin typeface="Cambria Math" panose="02040503050406030204" pitchFamily="18" charset="0"/>
                            </a:rPr>
                            <m:t>+</m:t>
                          </m:r>
                        </m:sub>
                      </m:sSub>
                      <m:r>
                        <a:rPr lang="fr-CH" sz="2000" i="1">
                          <a:solidFill>
                            <a:srgbClr val="000000"/>
                          </a:solidFill>
                          <a:latin typeface="Cambria Math" panose="02040503050406030204" pitchFamily="18" charset="0"/>
                        </a:rPr>
                        <m:t>⋅</m:t>
                      </m:r>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𝑢</m:t>
                          </m:r>
                        </m:e>
                      </m:acc>
                      <m:r>
                        <a:rPr lang="fr-CH" sz="2000" i="1">
                          <a:solidFill>
                            <a:srgbClr val="000000"/>
                          </a:solidFill>
                          <a:latin typeface="Cambria Math" panose="02040503050406030204" pitchFamily="18" charset="0"/>
                        </a:rPr>
                        <m:t>+</m:t>
                      </m:r>
                      <m:r>
                        <a:rPr lang="fr-CH" sz="2000" i="1">
                          <a:solidFill>
                            <a:srgbClr val="000000"/>
                          </a:solidFill>
                          <a:latin typeface="Cambria Math" panose="02040503050406030204" pitchFamily="18" charset="0"/>
                        </a:rPr>
                        <m:t>𝐿</m:t>
                      </m:r>
                      <m:r>
                        <a:rPr lang="fr-CH" sz="2000" i="1">
                          <a:solidFill>
                            <a:srgbClr val="000000"/>
                          </a:solidFill>
                          <a:latin typeface="Cambria Math" panose="02040503050406030204" pitchFamily="18" charset="0"/>
                        </a:rPr>
                        <m:t>⋅</m:t>
                      </m:r>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𝑤</m:t>
                          </m:r>
                        </m:e>
                      </m:acc>
                    </m:oMath>
                  </m:oMathPara>
                </a14:m>
                <a:endParaRPr lang="fr-CH" sz="2000" i="1" dirty="0">
                  <a:solidFill>
                    <a:srgbClr val="000000"/>
                  </a:solidFill>
                  <a:latin typeface="Cambria Math" panose="02040503050406030204" pitchFamily="18" charset="0"/>
                </a:endParaRPr>
              </a:p>
              <a:p>
                <a:pPr algn="ctr"/>
                <a:br>
                  <a:rPr lang="fr-CH" sz="2000" i="1" dirty="0">
                    <a:solidFill>
                      <a:srgbClr val="000000"/>
                    </a:solidFill>
                    <a:latin typeface="Cambria Math" panose="02040503050406030204" pitchFamily="18" charset="0"/>
                  </a:rPr>
                </a:br>
                <a14:m>
                  <m:oMathPara xmlns:m="http://schemas.openxmlformats.org/officeDocument/2006/math">
                    <m:oMathParaPr>
                      <m:jc m:val="left"/>
                    </m:oMathParaPr>
                    <m:oMath xmlns:m="http://schemas.openxmlformats.org/officeDocument/2006/math">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𝑦</m:t>
                          </m:r>
                        </m:e>
                      </m:acc>
                      <m:r>
                        <a:rPr lang="fr-CH" sz="2000" i="1">
                          <a:solidFill>
                            <a:srgbClr val="000000"/>
                          </a:solidFill>
                          <a:latin typeface="Cambria Math" panose="02040503050406030204" pitchFamily="18" charset="0"/>
                        </a:rPr>
                        <m:t>=</m:t>
                      </m:r>
                      <m:d>
                        <m:dPr>
                          <m:begChr m:val="["/>
                          <m:endChr m:val="]"/>
                          <m:ctrlPr>
                            <a:rPr lang="fr-CH" sz="2000" i="1">
                              <a:solidFill>
                                <a:srgbClr val="000000"/>
                              </a:solidFill>
                              <a:latin typeface="Cambria Math" panose="02040503050406030204" pitchFamily="18" charset="0"/>
                            </a:rPr>
                          </m:ctrlPr>
                        </m:dPr>
                        <m:e>
                          <m:m>
                            <m:mPr>
                              <m:plcHide m:val="on"/>
                              <m:mcs>
                                <m:mc>
                                  <m:mcPr>
                                    <m:count m:val="2"/>
                                    <m:mcJc m:val="center"/>
                                  </m:mcPr>
                                </m:mc>
                              </m:mcs>
                              <m:ctrlPr>
                                <a:rPr lang="fr-CH" sz="2000" i="1" smtClean="0">
                                  <a:solidFill>
                                    <a:srgbClr val="C00000"/>
                                  </a:solidFill>
                                  <a:latin typeface="Cambria Math" panose="02040503050406030204" pitchFamily="18" charset="0"/>
                                </a:rPr>
                              </m:ctrlPr>
                            </m:mPr>
                            <m:mr>
                              <m:e>
                                <m:r>
                                  <a:rPr lang="fr-CH" sz="2000" i="1">
                                    <a:solidFill>
                                      <a:srgbClr val="C00000"/>
                                    </a:solidFill>
                                    <a:latin typeface="Cambria Math" panose="02040503050406030204" pitchFamily="18" charset="0"/>
                                  </a:rPr>
                                  <m:t>𝐶</m:t>
                                </m:r>
                              </m:e>
                              <m:e>
                                <m:r>
                                  <a:rPr lang="fr-CH" sz="2000" i="1">
                                    <a:solidFill>
                                      <a:srgbClr val="C00000"/>
                                    </a:solidFill>
                                    <a:latin typeface="Cambria Math" panose="02040503050406030204" pitchFamily="18" charset="0"/>
                                  </a:rPr>
                                  <m:t>0</m:t>
                                </m:r>
                              </m:e>
                            </m:mr>
                          </m:m>
                        </m:e>
                      </m:d>
                      <m:r>
                        <a:rPr lang="fr-CH" sz="2000" i="1">
                          <a:solidFill>
                            <a:srgbClr val="000000"/>
                          </a:solidFill>
                          <a:latin typeface="Cambria Math" panose="02040503050406030204" pitchFamily="18" charset="0"/>
                        </a:rPr>
                        <m:t>⋅</m:t>
                      </m:r>
                      <m:sSub>
                        <m:sSubPr>
                          <m:ctrlPr>
                            <a:rPr lang="fr-CH" sz="2000" i="1">
                              <a:solidFill>
                                <a:srgbClr val="000000"/>
                              </a:solidFill>
                              <a:latin typeface="Cambria Math" panose="02040503050406030204" pitchFamily="18" charset="0"/>
                            </a:rPr>
                          </m:ctrlPr>
                        </m:sSubPr>
                        <m:e>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𝑥</m:t>
                              </m:r>
                            </m:e>
                          </m:acc>
                        </m:e>
                        <m:sub>
                          <m:r>
                            <a:rPr lang="fr-CH" sz="2000" i="1">
                              <a:solidFill>
                                <a:srgbClr val="000000"/>
                              </a:solidFill>
                              <a:latin typeface="Cambria Math" panose="02040503050406030204" pitchFamily="18" charset="0"/>
                            </a:rPr>
                            <m:t>+</m:t>
                          </m:r>
                        </m:sub>
                      </m:sSub>
                      <m:r>
                        <a:rPr lang="fr-CH" sz="2000" i="1">
                          <a:solidFill>
                            <a:srgbClr val="000000"/>
                          </a:solidFill>
                          <a:latin typeface="Cambria Math" panose="02040503050406030204" pitchFamily="18" charset="0"/>
                        </a:rPr>
                        <m:t>+</m:t>
                      </m:r>
                      <m:r>
                        <a:rPr lang="fr-CH" sz="2000" i="1">
                          <a:solidFill>
                            <a:srgbClr val="000000"/>
                          </a:solidFill>
                          <a:latin typeface="Cambria Math" panose="02040503050406030204" pitchFamily="18" charset="0"/>
                        </a:rPr>
                        <m:t>𝐷</m:t>
                      </m:r>
                      <m:r>
                        <a:rPr lang="fr-CH" sz="2000" i="1">
                          <a:solidFill>
                            <a:srgbClr val="000000"/>
                          </a:solidFill>
                          <a:latin typeface="Cambria Math" panose="02040503050406030204" pitchFamily="18" charset="0"/>
                        </a:rPr>
                        <m:t>⋅</m:t>
                      </m:r>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𝑢</m:t>
                          </m:r>
                        </m:e>
                      </m:acc>
                      <m:r>
                        <a:rPr lang="fr-CH" sz="2000" i="1">
                          <a:solidFill>
                            <a:srgbClr val="000000"/>
                          </a:solidFill>
                          <a:latin typeface="Cambria Math" panose="02040503050406030204" pitchFamily="18" charset="0"/>
                        </a:rPr>
                        <m:t>=</m:t>
                      </m:r>
                      <m:sSub>
                        <m:sSubPr>
                          <m:ctrlPr>
                            <a:rPr lang="fr-CH" sz="2000" i="1" smtClean="0">
                              <a:solidFill>
                                <a:srgbClr val="C00000"/>
                              </a:solidFill>
                              <a:latin typeface="Cambria Math" panose="02040503050406030204" pitchFamily="18" charset="0"/>
                            </a:rPr>
                          </m:ctrlPr>
                        </m:sSubPr>
                        <m:e>
                          <m:r>
                            <a:rPr lang="fr-CH" sz="2000" i="1">
                              <a:solidFill>
                                <a:srgbClr val="C00000"/>
                              </a:solidFill>
                              <a:latin typeface="Cambria Math" panose="02040503050406030204" pitchFamily="18" charset="0"/>
                            </a:rPr>
                            <m:t>𝐶</m:t>
                          </m:r>
                        </m:e>
                        <m:sub>
                          <m:r>
                            <a:rPr lang="fr-CH" sz="2000" i="1">
                              <a:solidFill>
                                <a:srgbClr val="C00000"/>
                              </a:solidFill>
                              <a:latin typeface="Cambria Math" panose="02040503050406030204" pitchFamily="18" charset="0"/>
                            </a:rPr>
                            <m:t>+</m:t>
                          </m:r>
                        </m:sub>
                      </m:sSub>
                      <m:r>
                        <a:rPr lang="fr-CH" sz="2000" i="1">
                          <a:solidFill>
                            <a:srgbClr val="000000"/>
                          </a:solidFill>
                          <a:latin typeface="Cambria Math" panose="02040503050406030204" pitchFamily="18" charset="0"/>
                        </a:rPr>
                        <m:t>⋅</m:t>
                      </m:r>
                      <m:sSub>
                        <m:sSubPr>
                          <m:ctrlPr>
                            <a:rPr lang="fr-CH" sz="2000" i="1">
                              <a:solidFill>
                                <a:srgbClr val="000000"/>
                              </a:solidFill>
                              <a:latin typeface="Cambria Math" panose="02040503050406030204" pitchFamily="18" charset="0"/>
                            </a:rPr>
                          </m:ctrlPr>
                        </m:sSubPr>
                        <m:e>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𝑥</m:t>
                              </m:r>
                            </m:e>
                          </m:acc>
                        </m:e>
                        <m:sub>
                          <m:r>
                            <a:rPr lang="fr-CH" sz="2000" i="1">
                              <a:solidFill>
                                <a:srgbClr val="000000"/>
                              </a:solidFill>
                              <a:latin typeface="Cambria Math" panose="02040503050406030204" pitchFamily="18" charset="0"/>
                            </a:rPr>
                            <m:t>+</m:t>
                          </m:r>
                        </m:sub>
                      </m:sSub>
                      <m:r>
                        <a:rPr lang="fr-CH" sz="2000" i="1">
                          <a:solidFill>
                            <a:srgbClr val="000000"/>
                          </a:solidFill>
                          <a:latin typeface="Cambria Math" panose="02040503050406030204" pitchFamily="18" charset="0"/>
                        </a:rPr>
                        <m:t>+</m:t>
                      </m:r>
                      <m:r>
                        <a:rPr lang="fr-CH" sz="2000" i="1">
                          <a:solidFill>
                            <a:srgbClr val="000000"/>
                          </a:solidFill>
                          <a:latin typeface="Cambria Math" panose="02040503050406030204" pitchFamily="18" charset="0"/>
                        </a:rPr>
                        <m:t>𝐷</m:t>
                      </m:r>
                      <m:r>
                        <a:rPr lang="fr-CH" sz="2000" i="1">
                          <a:solidFill>
                            <a:srgbClr val="000000"/>
                          </a:solidFill>
                          <a:latin typeface="Cambria Math" panose="02040503050406030204" pitchFamily="18" charset="0"/>
                        </a:rPr>
                        <m:t>⋅</m:t>
                      </m:r>
                      <m:acc>
                        <m:accPr>
                          <m:chr m:val="⃗"/>
                          <m:ctrlPr>
                            <a:rPr lang="fr-CH" sz="2000" i="1">
                              <a:solidFill>
                                <a:srgbClr val="000000"/>
                              </a:solidFill>
                              <a:latin typeface="Cambria Math" panose="02040503050406030204" pitchFamily="18" charset="0"/>
                            </a:rPr>
                          </m:ctrlPr>
                        </m:accPr>
                        <m:e>
                          <m:r>
                            <a:rPr lang="fr-CH" sz="2000" i="1">
                              <a:solidFill>
                                <a:srgbClr val="000000"/>
                              </a:solidFill>
                              <a:latin typeface="Cambria Math" panose="02040503050406030204" pitchFamily="18" charset="0"/>
                            </a:rPr>
                            <m:t>𝑢</m:t>
                          </m:r>
                        </m:e>
                      </m:acc>
                    </m:oMath>
                  </m:oMathPara>
                </a14:m>
                <a:endParaRPr lang="fr-CH" sz="2000" dirty="0"/>
              </a:p>
            </p:txBody>
          </p:sp>
        </mc:Choice>
        <mc:Fallback xmlns="">
          <p:sp>
            <p:nvSpPr>
              <p:cNvPr id="113677" name="Object 13">
                <a:extLst>
                  <a:ext uri="{FF2B5EF4-FFF2-40B4-BE49-F238E27FC236}">
                    <a16:creationId xmlns:a16="http://schemas.microsoft.com/office/drawing/2014/main" id="{1531E47A-8949-6E46-6B4D-FE4100D277CB}"/>
                  </a:ext>
                </a:extLst>
              </p:cNvPr>
              <p:cNvSpPr txBox="1">
                <a:spLocks noRot="1" noChangeAspect="1" noMove="1" noResize="1" noEditPoints="1" noAdjustHandles="1" noChangeArrowheads="1" noChangeShapeType="1" noTextEdit="1"/>
              </p:cNvSpPr>
              <p:nvPr/>
            </p:nvSpPr>
            <p:spPr bwMode="auto">
              <a:xfrm>
                <a:off x="1757363" y="4437063"/>
                <a:ext cx="8225623" cy="1455735"/>
              </a:xfrm>
              <a:prstGeom prst="rect">
                <a:avLst/>
              </a:prstGeom>
              <a:blipFill>
                <a:blip r:embed="rId8"/>
                <a:stretch>
                  <a:fillRect/>
                </a:stretch>
              </a:blipFill>
              <a:ln w="9525">
                <a:solidFill>
                  <a:srgbClr val="FF0000"/>
                </a:solidFill>
                <a:miter lim="800000"/>
                <a:headEnd/>
                <a:tailEnd/>
              </a:ln>
            </p:spPr>
            <p:txBody>
              <a:bodyPr/>
              <a:lstStyle/>
              <a:p>
                <a:r>
                  <a:rPr lang="fr-CH">
                    <a:noFill/>
                  </a:rPr>
                  <a:t> </a:t>
                </a:r>
              </a:p>
            </p:txBody>
          </p:sp>
        </mc:Fallback>
      </mc:AlternateContent>
      <p:pic>
        <p:nvPicPr>
          <p:cNvPr id="2" name="Picture 1" descr="HES-SO Valais-Wallis - BioArk">
            <a:extLst>
              <a:ext uri="{FF2B5EF4-FFF2-40B4-BE49-F238E27FC236}">
                <a16:creationId xmlns:a16="http://schemas.microsoft.com/office/drawing/2014/main" id="{77B30AB3-F96A-859D-DA2E-B0688984D3E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Espace réservé du numéro de diapositive 5">
            <a:extLst>
              <a:ext uri="{FF2B5EF4-FFF2-40B4-BE49-F238E27FC236}">
                <a16:creationId xmlns:a16="http://schemas.microsoft.com/office/drawing/2014/main" id="{B52DDC1B-8B0D-EEE5-5769-55358CF85CE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74089E67-AABA-4487-AA9F-05602488C953}" type="slidenum">
              <a:rPr lang="fr-FR" altLang="fr-FR" sz="1200"/>
              <a:pPr>
                <a:spcBef>
                  <a:spcPct val="0"/>
                </a:spcBef>
                <a:buClrTx/>
                <a:buFontTx/>
                <a:buNone/>
              </a:pPr>
              <a:t>37</a:t>
            </a:fld>
            <a:endParaRPr lang="fr-FR" altLang="fr-FR" sz="1200"/>
          </a:p>
        </p:txBody>
      </p:sp>
      <p:sp>
        <p:nvSpPr>
          <p:cNvPr id="114692" name="Rectangle 3">
            <a:extLst>
              <a:ext uri="{FF2B5EF4-FFF2-40B4-BE49-F238E27FC236}">
                <a16:creationId xmlns:a16="http://schemas.microsoft.com/office/drawing/2014/main" id="{610CD603-1385-B8BE-D402-68A624EB35F8}"/>
              </a:ext>
            </a:extLst>
          </p:cNvPr>
          <p:cNvSpPr>
            <a:spLocks noGrp="1" noChangeArrowheads="1"/>
          </p:cNvSpPr>
          <p:nvPr>
            <p:ph type="body" idx="1"/>
          </p:nvPr>
        </p:nvSpPr>
        <p:spPr>
          <a:xfrm>
            <a:off x="499620" y="800100"/>
            <a:ext cx="10953946" cy="5257800"/>
          </a:xfrm>
        </p:spPr>
        <p:txBody>
          <a:bodyPr>
            <a:normAutofit lnSpcReduction="10000"/>
          </a:bodyPr>
          <a:lstStyle/>
          <a:p>
            <a:pPr marL="0" indent="0" algn="just">
              <a:lnSpc>
                <a:spcPct val="90000"/>
              </a:lnSpc>
              <a:buNone/>
            </a:pPr>
            <a:r>
              <a:rPr lang="fr-CH" altLang="fr-FR" dirty="0">
                <a:latin typeface="Times" panose="02020603050405020304" pitchFamily="18" charset="0"/>
                <a:cs typeface="Times" panose="02020603050405020304" pitchFamily="18" charset="0"/>
              </a:rPr>
              <a:t>Avec un régulateur d’état intégrateur, ce système devient :</a:t>
            </a: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marL="0" indent="0" algn="just">
              <a:lnSpc>
                <a:spcPct val="90000"/>
              </a:lnSpc>
              <a:buNone/>
            </a:pPr>
            <a:endParaRPr lang="fr-CH" altLang="fr-FR" dirty="0">
              <a:latin typeface="Times" panose="02020603050405020304" pitchFamily="18" charset="0"/>
              <a:cs typeface="Times" panose="02020603050405020304" pitchFamily="18" charset="0"/>
            </a:endParaRPr>
          </a:p>
          <a:p>
            <a:pPr>
              <a:lnSpc>
                <a:spcPct val="90000"/>
              </a:lnSpc>
              <a:buFont typeface="Wingdings" panose="05000000000000000000" pitchFamily="2" charset="2"/>
              <a:buChar char="Ø"/>
            </a:pPr>
            <a:r>
              <a:rPr lang="fr-CH" altLang="fr-FR" sz="2400" dirty="0">
                <a:latin typeface="Times" panose="02020603050405020304" pitchFamily="18" charset="0"/>
                <a:cs typeface="Times" panose="02020603050405020304" pitchFamily="18" charset="0"/>
              </a:rPr>
              <a:t> La matrice K</a:t>
            </a:r>
            <a:r>
              <a:rPr lang="fr-CH" altLang="fr-FR" sz="2400" baseline="-25000" dirty="0">
                <a:latin typeface="Times" panose="02020603050405020304" pitchFamily="18" charset="0"/>
                <a:cs typeface="Times" panose="02020603050405020304" pitchFamily="18" charset="0"/>
              </a:rPr>
              <a:t>+</a:t>
            </a:r>
            <a:r>
              <a:rPr lang="fr-CH" altLang="fr-FR" sz="2400" dirty="0">
                <a:latin typeface="Times" panose="02020603050405020304" pitchFamily="18" charset="0"/>
                <a:cs typeface="Times" panose="02020603050405020304" pitchFamily="18" charset="0"/>
              </a:rPr>
              <a:t> permet de prendre en compte l’intégrale de l’erreur dans la contre-réaction =&gt; on peut ainsi supprimer l’erreur permanente ! </a:t>
            </a:r>
          </a:p>
          <a:p>
            <a:pPr>
              <a:lnSpc>
                <a:spcPct val="90000"/>
              </a:lnSpc>
              <a:buFont typeface="Wingdings" panose="05000000000000000000" pitchFamily="2" charset="2"/>
              <a:buChar char="Ø"/>
            </a:pPr>
            <a:r>
              <a:rPr lang="fr-CH" altLang="fr-FR" sz="2400" dirty="0">
                <a:latin typeface="Times" panose="02020603050405020304" pitchFamily="18" charset="0"/>
                <a:cs typeface="Times" panose="02020603050405020304" pitchFamily="18" charset="0"/>
              </a:rPr>
              <a:t> Le dimensionnement de K</a:t>
            </a:r>
            <a:r>
              <a:rPr lang="fr-CH" altLang="fr-FR" sz="2400" baseline="-25000" dirty="0">
                <a:latin typeface="Times" panose="02020603050405020304" pitchFamily="18" charset="0"/>
                <a:cs typeface="Times" panose="02020603050405020304" pitchFamily="18" charset="0"/>
              </a:rPr>
              <a:t>+</a:t>
            </a:r>
            <a:r>
              <a:rPr lang="fr-CH" altLang="fr-FR" sz="2400" dirty="0">
                <a:latin typeface="Times" panose="02020603050405020304" pitchFamily="18" charset="0"/>
                <a:cs typeface="Times" panose="02020603050405020304" pitchFamily="18" charset="0"/>
              </a:rPr>
              <a:t> se fait de la même manière qu’auparavant, mais avec les matrices A</a:t>
            </a:r>
            <a:r>
              <a:rPr lang="fr-CH" altLang="fr-FR" sz="2400" baseline="-25000" dirty="0">
                <a:latin typeface="Times" panose="02020603050405020304" pitchFamily="18" charset="0"/>
                <a:cs typeface="Times" panose="02020603050405020304" pitchFamily="18" charset="0"/>
              </a:rPr>
              <a:t>0+</a:t>
            </a:r>
            <a:r>
              <a:rPr lang="fr-CH" altLang="fr-FR" sz="2400" dirty="0">
                <a:latin typeface="Times" panose="02020603050405020304" pitchFamily="18" charset="0"/>
                <a:cs typeface="Times" panose="02020603050405020304" pitchFamily="18" charset="0"/>
              </a:rPr>
              <a:t> B</a:t>
            </a:r>
            <a:r>
              <a:rPr lang="fr-CH" altLang="fr-FR" sz="2400" baseline="-25000" dirty="0">
                <a:latin typeface="Times" panose="02020603050405020304" pitchFamily="18" charset="0"/>
                <a:cs typeface="Times" panose="02020603050405020304" pitchFamily="18" charset="0"/>
              </a:rPr>
              <a:t>0+</a:t>
            </a:r>
            <a:r>
              <a:rPr lang="fr-CH" altLang="fr-FR" sz="2400" dirty="0">
                <a:latin typeface="Times" panose="02020603050405020304" pitchFamily="18" charset="0"/>
                <a:cs typeface="Times" panose="02020603050405020304" pitchFamily="18" charset="0"/>
              </a:rPr>
              <a:t> C</a:t>
            </a:r>
            <a:r>
              <a:rPr lang="fr-CH" altLang="fr-FR" sz="2400" baseline="-25000" dirty="0">
                <a:latin typeface="Times" panose="02020603050405020304" pitchFamily="18" charset="0"/>
                <a:cs typeface="Times" panose="02020603050405020304" pitchFamily="18" charset="0"/>
              </a:rPr>
              <a:t>0+</a:t>
            </a:r>
            <a:r>
              <a:rPr lang="fr-CH" altLang="fr-FR" sz="2400" dirty="0">
                <a:latin typeface="Times" panose="02020603050405020304" pitchFamily="18" charset="0"/>
                <a:cs typeface="Times" panose="02020603050405020304" pitchFamily="18" charset="0"/>
              </a:rPr>
              <a:t> et D</a:t>
            </a:r>
            <a:r>
              <a:rPr lang="fr-CH" altLang="fr-FR" sz="2400" baseline="-25000" dirty="0">
                <a:latin typeface="Times" panose="02020603050405020304" pitchFamily="18" charset="0"/>
                <a:cs typeface="Times" panose="02020603050405020304" pitchFamily="18" charset="0"/>
              </a:rPr>
              <a:t>0</a:t>
            </a:r>
            <a:r>
              <a:rPr lang="fr-CH" altLang="fr-FR" sz="2400" dirty="0">
                <a:latin typeface="Times" panose="02020603050405020304" pitchFamily="18" charset="0"/>
                <a:cs typeface="Times" panose="02020603050405020304" pitchFamily="18" charset="0"/>
              </a:rPr>
              <a:t>.</a:t>
            </a:r>
          </a:p>
          <a:p>
            <a:pPr>
              <a:lnSpc>
                <a:spcPct val="90000"/>
              </a:lnSpc>
              <a:buFont typeface="Wingdings" panose="05000000000000000000" pitchFamily="2" charset="2"/>
              <a:buChar char="Ø"/>
            </a:pPr>
            <a:r>
              <a:rPr lang="fr-CH" altLang="fr-FR" sz="2400" dirty="0">
                <a:latin typeface="Times" panose="02020603050405020304" pitchFamily="18" charset="0"/>
                <a:cs typeface="Times" panose="02020603050405020304" pitchFamily="18" charset="0"/>
              </a:rPr>
              <a:t> </a:t>
            </a:r>
            <a:r>
              <a:rPr lang="fr-CH" altLang="fr-FR" sz="2400" dirty="0">
                <a:solidFill>
                  <a:srgbClr val="FF0000"/>
                </a:solidFill>
                <a:latin typeface="Times" panose="02020603050405020304" pitchFamily="18" charset="0"/>
                <a:cs typeface="Times" panose="02020603050405020304" pitchFamily="18" charset="0"/>
              </a:rPr>
              <a:t>A présent la matrice de correction  L peut être supprimée.</a:t>
            </a:r>
            <a:endParaRPr lang="fr-FR" altLang="fr-FR" sz="2400" dirty="0">
              <a:solidFill>
                <a:srgbClr val="FF0000"/>
              </a:solidFill>
              <a:latin typeface="Times" panose="02020603050405020304" pitchFamily="18" charset="0"/>
              <a:cs typeface="Times" panose="02020603050405020304" pitchFamily="18" charset="0"/>
            </a:endParaRPr>
          </a:p>
        </p:txBody>
      </p:sp>
      <p:sp>
        <p:nvSpPr>
          <p:cNvPr id="114693" name="Rectangle 13">
            <a:extLst>
              <a:ext uri="{FF2B5EF4-FFF2-40B4-BE49-F238E27FC236}">
                <a16:creationId xmlns:a16="http://schemas.microsoft.com/office/drawing/2014/main" id="{7AB2FE63-F18C-8F76-4606-09C2EE932587}"/>
              </a:ext>
            </a:extLst>
          </p:cNvPr>
          <p:cNvSpPr>
            <a:spLocks noChangeArrowheads="1"/>
          </p:cNvSpPr>
          <p:nvPr/>
        </p:nvSpPr>
        <p:spPr bwMode="auto">
          <a:xfrm>
            <a:off x="1524001" y="289336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114694" name="Object 12">
                <a:extLst>
                  <a:ext uri="{FF2B5EF4-FFF2-40B4-BE49-F238E27FC236}">
                    <a16:creationId xmlns:a16="http://schemas.microsoft.com/office/drawing/2014/main" id="{5878E12F-5435-69DE-2EF8-A8C8339AE65D}"/>
                  </a:ext>
                </a:extLst>
              </p:cNvPr>
              <p:cNvSpPr txBox="1"/>
              <p:nvPr/>
            </p:nvSpPr>
            <p:spPr bwMode="auto">
              <a:xfrm>
                <a:off x="2219325" y="1520825"/>
                <a:ext cx="8096250" cy="1372544"/>
              </a:xfrm>
              <a:prstGeom prst="rect">
                <a:avLst/>
              </a:prstGeom>
              <a:solidFill>
                <a:schemeClr val="bg1"/>
              </a:solidFill>
              <a:ln w="9525">
                <a:solidFill>
                  <a:srgbClr val="FF0000"/>
                </a:solidFill>
                <a:miter lim="800000"/>
                <a:headEnd/>
                <a:tailEnd/>
              </a:ln>
            </p:spPr>
            <p:txBody>
              <a:bodyPr>
                <a:noAutofit/>
              </a:bodyPr>
              <a:lstStyle/>
              <a:p>
                <a:pPr/>
                <a14:m>
                  <m:oMathPara xmlns:m="http://schemas.openxmlformats.org/officeDocument/2006/math">
                    <m:oMathParaPr>
                      <m:jc m:val="left"/>
                    </m:oMathParaPr>
                    <m:oMath xmlns:m="http://schemas.openxmlformats.org/officeDocument/2006/math">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𝑢</m:t>
                          </m:r>
                        </m:e>
                      </m:acc>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r>
                            <a:rPr lang="fr-CH" sz="2200" i="1">
                              <a:solidFill>
                                <a:srgbClr val="000000"/>
                              </a:solidFill>
                              <a:latin typeface="Cambria Math" panose="02040503050406030204" pitchFamily="18" charset="0"/>
                            </a:rPr>
                            <m:t>𝐾</m:t>
                          </m:r>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𝑥</m:t>
                              </m:r>
                            </m:e>
                          </m:acc>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oMath>
                    <m:oMath xmlns:m="http://schemas.openxmlformats.org/officeDocument/2006/math">
                      <m:sSub>
                        <m:sSubPr>
                          <m:ctrlPr>
                            <a:rPr lang="fr-CH" sz="2200" i="1">
                              <a:solidFill>
                                <a:srgbClr val="000000"/>
                              </a:solidFill>
                              <a:latin typeface="Cambria Math" panose="02040503050406030204" pitchFamily="18" charset="0"/>
                            </a:rPr>
                          </m:ctrlPr>
                        </m:sSubPr>
                        <m:e>
                          <m:acc>
                            <m:accPr>
                              <m:chr m:val="̇"/>
                              <m:ctrlPr>
                                <a:rPr lang="fr-CH" sz="2200" i="1">
                                  <a:solidFill>
                                    <a:srgbClr val="000000"/>
                                  </a:solidFill>
                                  <a:latin typeface="Cambria Math" panose="02040503050406030204" pitchFamily="18" charset="0"/>
                                </a:rPr>
                              </m:ctrlPr>
                            </m:accPr>
                            <m:e>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𝑥</m:t>
                                  </m:r>
                                </m:e>
                              </m:acc>
                            </m:e>
                          </m:acc>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r>
                            <a:rPr lang="fr-CH" sz="2200" i="1">
                              <a:solidFill>
                                <a:srgbClr val="000000"/>
                              </a:solidFill>
                              <a:latin typeface="Cambria Math" panose="02040503050406030204" pitchFamily="18" charset="0"/>
                            </a:rPr>
                            <m:t>𝐴</m:t>
                          </m:r>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𝑥</m:t>
                              </m:r>
                            </m:e>
                          </m:acc>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r>
                            <a:rPr lang="fr-CH" sz="2200" i="1">
                              <a:solidFill>
                                <a:srgbClr val="000000"/>
                              </a:solidFill>
                              <a:latin typeface="Cambria Math" panose="02040503050406030204" pitchFamily="18" charset="0"/>
                            </a:rPr>
                            <m:t>𝐵</m:t>
                          </m:r>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r>
                            <a:rPr lang="fr-CH" sz="2200" i="1">
                              <a:solidFill>
                                <a:srgbClr val="000000"/>
                              </a:solidFill>
                              <a:latin typeface="Cambria Math" panose="02040503050406030204" pitchFamily="18" charset="0"/>
                            </a:rPr>
                            <m:t>𝐾</m:t>
                          </m:r>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𝑥</m:t>
                              </m:r>
                            </m:e>
                          </m:acc>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r>
                        <a:rPr lang="fr-CH" sz="2200" i="1">
                          <a:solidFill>
                            <a:srgbClr val="000000"/>
                          </a:solidFill>
                          <a:latin typeface="Cambria Math" panose="02040503050406030204" pitchFamily="18" charset="0"/>
                        </a:rPr>
                        <m:t>𝐿</m:t>
                      </m:r>
                      <m:r>
                        <a:rPr lang="fr-CH" sz="2200" i="1">
                          <a:solidFill>
                            <a:srgbClr val="000000"/>
                          </a:solidFill>
                          <a:latin typeface="Cambria Math" panose="02040503050406030204" pitchFamily="18" charset="0"/>
                        </a:rPr>
                        <m:t>⋅</m:t>
                      </m:r>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𝑤</m:t>
                          </m:r>
                        </m:e>
                      </m:acc>
                      <m:r>
                        <a:rPr lang="fr-CH" sz="2200" i="1">
                          <a:solidFill>
                            <a:srgbClr val="000000"/>
                          </a:solidFill>
                          <a:latin typeface="Cambria Math" panose="02040503050406030204" pitchFamily="18" charset="0"/>
                        </a:rPr>
                        <m:t>=</m:t>
                      </m:r>
                      <m:d>
                        <m:dPr>
                          <m:ctrlPr>
                            <a:rPr lang="fr-CH" sz="2200" i="1" smtClean="0">
                              <a:solidFill>
                                <a:srgbClr val="FF0000"/>
                              </a:solidFill>
                              <a:latin typeface="Cambria Math" panose="02040503050406030204" pitchFamily="18" charset="0"/>
                            </a:rPr>
                          </m:ctrlPr>
                        </m:dPr>
                        <m:e>
                          <m:sSub>
                            <m:sSubPr>
                              <m:ctrlPr>
                                <a:rPr lang="fr-CH" sz="2200" i="1">
                                  <a:solidFill>
                                    <a:srgbClr val="FF0000"/>
                                  </a:solidFill>
                                  <a:latin typeface="Cambria Math" panose="02040503050406030204" pitchFamily="18" charset="0"/>
                                </a:rPr>
                              </m:ctrlPr>
                            </m:sSubPr>
                            <m:e>
                              <m:r>
                                <a:rPr lang="fr-CH" sz="2200" i="1">
                                  <a:solidFill>
                                    <a:srgbClr val="FF0000"/>
                                  </a:solidFill>
                                  <a:latin typeface="Cambria Math" panose="02040503050406030204" pitchFamily="18" charset="0"/>
                                </a:rPr>
                                <m:t>𝐴</m:t>
                              </m:r>
                            </m:e>
                            <m:sub>
                              <m:r>
                                <a:rPr lang="fr-CH" sz="2200" i="1">
                                  <a:solidFill>
                                    <a:srgbClr val="FF0000"/>
                                  </a:solidFill>
                                  <a:latin typeface="Cambria Math" panose="02040503050406030204" pitchFamily="18" charset="0"/>
                                </a:rPr>
                                <m:t>+</m:t>
                              </m:r>
                            </m:sub>
                          </m:sSub>
                          <m:r>
                            <a:rPr lang="fr-CH" sz="2200" i="1">
                              <a:solidFill>
                                <a:srgbClr val="FF0000"/>
                              </a:solidFill>
                              <a:latin typeface="Cambria Math" panose="02040503050406030204" pitchFamily="18" charset="0"/>
                            </a:rPr>
                            <m:t>−</m:t>
                          </m:r>
                          <m:sSub>
                            <m:sSubPr>
                              <m:ctrlPr>
                                <a:rPr lang="fr-CH" sz="2200" i="1">
                                  <a:solidFill>
                                    <a:srgbClr val="FF0000"/>
                                  </a:solidFill>
                                  <a:latin typeface="Cambria Math" panose="02040503050406030204" pitchFamily="18" charset="0"/>
                                </a:rPr>
                              </m:ctrlPr>
                            </m:sSubPr>
                            <m:e>
                              <m:r>
                                <a:rPr lang="fr-CH" sz="2200" i="1">
                                  <a:solidFill>
                                    <a:srgbClr val="FF0000"/>
                                  </a:solidFill>
                                  <a:latin typeface="Cambria Math" panose="02040503050406030204" pitchFamily="18" charset="0"/>
                                </a:rPr>
                                <m:t>𝐵</m:t>
                              </m:r>
                            </m:e>
                            <m:sub>
                              <m:r>
                                <a:rPr lang="fr-CH" sz="2200" i="1">
                                  <a:solidFill>
                                    <a:srgbClr val="FF0000"/>
                                  </a:solidFill>
                                  <a:latin typeface="Cambria Math" panose="02040503050406030204" pitchFamily="18" charset="0"/>
                                </a:rPr>
                                <m:t>+</m:t>
                              </m:r>
                            </m:sub>
                          </m:sSub>
                          <m:r>
                            <a:rPr lang="fr-CH" sz="2200" i="1">
                              <a:solidFill>
                                <a:srgbClr val="FF0000"/>
                              </a:solidFill>
                              <a:latin typeface="Cambria Math" panose="02040503050406030204" pitchFamily="18" charset="0"/>
                            </a:rPr>
                            <m:t>⋅</m:t>
                          </m:r>
                          <m:sSub>
                            <m:sSubPr>
                              <m:ctrlPr>
                                <a:rPr lang="fr-CH" sz="2200" i="1">
                                  <a:solidFill>
                                    <a:srgbClr val="FF0000"/>
                                  </a:solidFill>
                                  <a:latin typeface="Cambria Math" panose="02040503050406030204" pitchFamily="18" charset="0"/>
                                </a:rPr>
                              </m:ctrlPr>
                            </m:sSubPr>
                            <m:e>
                              <m:r>
                                <a:rPr lang="fr-CH" sz="2200" i="1">
                                  <a:solidFill>
                                    <a:srgbClr val="FF0000"/>
                                  </a:solidFill>
                                  <a:latin typeface="Cambria Math" panose="02040503050406030204" pitchFamily="18" charset="0"/>
                                </a:rPr>
                                <m:t>𝐾</m:t>
                              </m:r>
                            </m:e>
                            <m:sub>
                              <m:r>
                                <a:rPr lang="fr-CH" sz="2200" i="1">
                                  <a:solidFill>
                                    <a:srgbClr val="FF0000"/>
                                  </a:solidFill>
                                  <a:latin typeface="Cambria Math" panose="02040503050406030204" pitchFamily="18" charset="0"/>
                                </a:rPr>
                                <m:t>+</m:t>
                              </m:r>
                            </m:sub>
                          </m:sSub>
                        </m:e>
                      </m:d>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𝑥</m:t>
                              </m:r>
                            </m:e>
                          </m:acc>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r>
                        <a:rPr lang="fr-CH" sz="2200" i="1">
                          <a:solidFill>
                            <a:srgbClr val="000000"/>
                          </a:solidFill>
                          <a:latin typeface="Cambria Math" panose="02040503050406030204" pitchFamily="18" charset="0"/>
                        </a:rPr>
                        <m:t>𝐿</m:t>
                      </m:r>
                      <m:r>
                        <a:rPr lang="fr-CH" sz="2200" i="1">
                          <a:solidFill>
                            <a:srgbClr val="000000"/>
                          </a:solidFill>
                          <a:latin typeface="Cambria Math" panose="02040503050406030204" pitchFamily="18" charset="0"/>
                        </a:rPr>
                        <m:t>⋅</m:t>
                      </m:r>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𝑤</m:t>
                          </m:r>
                        </m:e>
                      </m:acc>
                    </m:oMath>
                    <m:oMath xmlns:m="http://schemas.openxmlformats.org/officeDocument/2006/math">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𝑦</m:t>
                          </m:r>
                        </m:e>
                      </m:acc>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r>
                            <a:rPr lang="fr-CH" sz="2200" i="1">
                              <a:solidFill>
                                <a:srgbClr val="000000"/>
                              </a:solidFill>
                              <a:latin typeface="Cambria Math" panose="02040503050406030204" pitchFamily="18" charset="0"/>
                            </a:rPr>
                            <m:t>𝐶</m:t>
                          </m:r>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𝑥</m:t>
                              </m:r>
                            </m:e>
                          </m:acc>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r>
                        <a:rPr lang="fr-CH" sz="2200" i="1">
                          <a:solidFill>
                            <a:srgbClr val="000000"/>
                          </a:solidFill>
                          <a:latin typeface="Cambria Math" panose="02040503050406030204" pitchFamily="18" charset="0"/>
                        </a:rPr>
                        <m:t>𝐷</m:t>
                      </m:r>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r>
                            <a:rPr lang="fr-CH" sz="2200" i="1">
                              <a:solidFill>
                                <a:srgbClr val="000000"/>
                              </a:solidFill>
                              <a:latin typeface="Cambria Math" panose="02040503050406030204" pitchFamily="18" charset="0"/>
                            </a:rPr>
                            <m:t>𝐾</m:t>
                          </m:r>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𝑥</m:t>
                              </m:r>
                            </m:e>
                          </m:acc>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d>
                        <m:dPr>
                          <m:ctrlPr>
                            <a:rPr lang="fr-CH" sz="2200" i="1">
                              <a:solidFill>
                                <a:srgbClr val="000000"/>
                              </a:solidFill>
                              <a:latin typeface="Cambria Math" panose="02040503050406030204" pitchFamily="18" charset="0"/>
                            </a:rPr>
                          </m:ctrlPr>
                        </m:dPr>
                        <m:e>
                          <m:sSub>
                            <m:sSubPr>
                              <m:ctrlPr>
                                <a:rPr lang="fr-CH" sz="2200" i="1">
                                  <a:solidFill>
                                    <a:srgbClr val="000000"/>
                                  </a:solidFill>
                                  <a:latin typeface="Cambria Math" panose="02040503050406030204" pitchFamily="18" charset="0"/>
                                </a:rPr>
                              </m:ctrlPr>
                            </m:sSubPr>
                            <m:e>
                              <m:r>
                                <a:rPr lang="fr-CH" sz="2200" i="1">
                                  <a:solidFill>
                                    <a:srgbClr val="000000"/>
                                  </a:solidFill>
                                  <a:latin typeface="Cambria Math" panose="02040503050406030204" pitchFamily="18" charset="0"/>
                                </a:rPr>
                                <m:t>𝐶</m:t>
                              </m:r>
                            </m:e>
                            <m:sub>
                              <m:r>
                                <a:rPr lang="fr-CH" sz="2200" i="1">
                                  <a:solidFill>
                                    <a:srgbClr val="000000"/>
                                  </a:solidFill>
                                  <a:latin typeface="Cambria Math" panose="02040503050406030204" pitchFamily="18" charset="0"/>
                                </a:rPr>
                                <m:t>+</m:t>
                              </m:r>
                            </m:sub>
                          </m:sSub>
                          <m:r>
                            <a:rPr lang="fr-CH" sz="2200" i="1">
                              <a:solidFill>
                                <a:srgbClr val="000000"/>
                              </a:solidFill>
                              <a:latin typeface="Cambria Math" panose="02040503050406030204" pitchFamily="18" charset="0"/>
                            </a:rPr>
                            <m:t>−</m:t>
                          </m:r>
                          <m:r>
                            <a:rPr lang="fr-CH" sz="2200" i="1">
                              <a:solidFill>
                                <a:srgbClr val="000000"/>
                              </a:solidFill>
                              <a:latin typeface="Cambria Math" panose="02040503050406030204" pitchFamily="18" charset="0"/>
                            </a:rPr>
                            <m:t>𝐷</m:t>
                          </m:r>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r>
                                <a:rPr lang="fr-CH" sz="2200" i="1">
                                  <a:solidFill>
                                    <a:srgbClr val="000000"/>
                                  </a:solidFill>
                                  <a:latin typeface="Cambria Math" panose="02040503050406030204" pitchFamily="18" charset="0"/>
                                </a:rPr>
                                <m:t>𝐾</m:t>
                              </m:r>
                            </m:e>
                            <m:sub>
                              <m:r>
                                <a:rPr lang="fr-CH" sz="2200" i="1">
                                  <a:solidFill>
                                    <a:srgbClr val="000000"/>
                                  </a:solidFill>
                                  <a:latin typeface="Cambria Math" panose="02040503050406030204" pitchFamily="18" charset="0"/>
                                </a:rPr>
                                <m:t>+</m:t>
                              </m:r>
                            </m:sub>
                          </m:sSub>
                        </m:e>
                      </m:d>
                      <m:r>
                        <a:rPr lang="fr-CH" sz="2200" i="1">
                          <a:solidFill>
                            <a:srgbClr val="000000"/>
                          </a:solidFill>
                          <a:latin typeface="Cambria Math" panose="02040503050406030204" pitchFamily="18" charset="0"/>
                        </a:rPr>
                        <m:t>⋅</m:t>
                      </m:r>
                      <m:sSub>
                        <m:sSubPr>
                          <m:ctrlPr>
                            <a:rPr lang="fr-CH" sz="2200" i="1">
                              <a:solidFill>
                                <a:srgbClr val="000000"/>
                              </a:solidFill>
                              <a:latin typeface="Cambria Math" panose="02040503050406030204" pitchFamily="18" charset="0"/>
                            </a:rPr>
                          </m:ctrlPr>
                        </m:sSubPr>
                        <m:e>
                          <m:acc>
                            <m:accPr>
                              <m:chr m:val="⃗"/>
                              <m:ctrlPr>
                                <a:rPr lang="fr-CH" sz="2200" i="1">
                                  <a:solidFill>
                                    <a:srgbClr val="000000"/>
                                  </a:solidFill>
                                  <a:latin typeface="Cambria Math" panose="02040503050406030204" pitchFamily="18" charset="0"/>
                                </a:rPr>
                              </m:ctrlPr>
                            </m:accPr>
                            <m:e>
                              <m:r>
                                <a:rPr lang="fr-CH" sz="2200" i="1">
                                  <a:solidFill>
                                    <a:srgbClr val="000000"/>
                                  </a:solidFill>
                                  <a:latin typeface="Cambria Math" panose="02040503050406030204" pitchFamily="18" charset="0"/>
                                </a:rPr>
                                <m:t>𝑥</m:t>
                              </m:r>
                            </m:e>
                          </m:acc>
                        </m:e>
                        <m:sub>
                          <m:r>
                            <a:rPr lang="fr-CH" sz="2200" i="1">
                              <a:solidFill>
                                <a:srgbClr val="000000"/>
                              </a:solidFill>
                              <a:latin typeface="Cambria Math" panose="02040503050406030204" pitchFamily="18" charset="0"/>
                            </a:rPr>
                            <m:t>+</m:t>
                          </m:r>
                        </m:sub>
                      </m:sSub>
                    </m:oMath>
                  </m:oMathPara>
                </a14:m>
                <a:endParaRPr lang="fr-CH" sz="2200" dirty="0"/>
              </a:p>
            </p:txBody>
          </p:sp>
        </mc:Choice>
        <mc:Fallback xmlns="">
          <p:sp>
            <p:nvSpPr>
              <p:cNvPr id="114694" name="Object 12">
                <a:extLst>
                  <a:ext uri="{FF2B5EF4-FFF2-40B4-BE49-F238E27FC236}">
                    <a16:creationId xmlns:a16="http://schemas.microsoft.com/office/drawing/2014/main" id="{5878E12F-5435-69DE-2EF8-A8C8339AE65D}"/>
                  </a:ext>
                </a:extLst>
              </p:cNvPr>
              <p:cNvSpPr txBox="1">
                <a:spLocks noRot="1" noChangeAspect="1" noMove="1" noResize="1" noEditPoints="1" noAdjustHandles="1" noChangeArrowheads="1" noChangeShapeType="1" noTextEdit="1"/>
              </p:cNvSpPr>
              <p:nvPr/>
            </p:nvSpPr>
            <p:spPr bwMode="auto">
              <a:xfrm>
                <a:off x="2219325" y="1520825"/>
                <a:ext cx="8096250" cy="1372544"/>
              </a:xfrm>
              <a:prstGeom prst="rect">
                <a:avLst/>
              </a:prstGeom>
              <a:blipFill>
                <a:blip r:embed="rId2"/>
                <a:stretch>
                  <a:fillRect t="-3509"/>
                </a:stretch>
              </a:blipFill>
              <a:ln w="9525">
                <a:solidFill>
                  <a:srgbClr val="FF0000"/>
                </a:solidFill>
                <a:miter lim="800000"/>
                <a:headEnd/>
                <a:tailEnd/>
              </a:ln>
            </p:spPr>
            <p:txBody>
              <a:bodyPr/>
              <a:lstStyle/>
              <a:p>
                <a:r>
                  <a:rPr lang="fr-CH">
                    <a:noFill/>
                  </a:rPr>
                  <a:t> </a:t>
                </a:r>
              </a:p>
            </p:txBody>
          </p:sp>
        </mc:Fallback>
      </mc:AlternateContent>
      <p:pic>
        <p:nvPicPr>
          <p:cNvPr id="2" name="Picture 1" descr="HES-SO Valais-Wallis - BioArk">
            <a:extLst>
              <a:ext uri="{FF2B5EF4-FFF2-40B4-BE49-F238E27FC236}">
                <a16:creationId xmlns:a16="http://schemas.microsoft.com/office/drawing/2014/main" id="{B35E8E22-5DD7-A14B-B261-F2A6DA208A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A4919FA-DB1E-52D8-E3ED-A4A9B8CDD261}"/>
              </a:ext>
            </a:extLst>
          </p:cNvPr>
          <p:cNvSpPr txBox="1"/>
          <p:nvPr/>
        </p:nvSpPr>
        <p:spPr>
          <a:xfrm>
            <a:off x="3609975" y="3124201"/>
            <a:ext cx="6096000" cy="369332"/>
          </a:xfrm>
          <a:prstGeom prst="rect">
            <a:avLst/>
          </a:prstGeom>
          <a:noFill/>
        </p:spPr>
        <p:txBody>
          <a:bodyPr wrap="square">
            <a:spAutoFit/>
          </a:bodyPr>
          <a:lstStyle/>
          <a:p>
            <a:pPr marL="0" indent="0">
              <a:buNone/>
            </a:pPr>
            <a:r>
              <a:rPr lang="fr-FR" altLang="fr-FR" sz="1800" dirty="0" err="1">
                <a:solidFill>
                  <a:srgbClr val="0070C0"/>
                </a:solidFill>
                <a:latin typeface="Times" panose="02020603050405020304" pitchFamily="18" charset="0"/>
                <a:cs typeface="Times" panose="02020603050405020304" pitchFamily="18" charset="0"/>
              </a:rPr>
              <a:t>Kplus</a:t>
            </a:r>
            <a:r>
              <a:rPr lang="fr-FR" altLang="fr-FR" sz="1800" dirty="0">
                <a:solidFill>
                  <a:srgbClr val="0070C0"/>
                </a:solidFill>
                <a:latin typeface="Times" panose="02020603050405020304" pitchFamily="18" charset="0"/>
                <a:cs typeface="Times" panose="02020603050405020304" pitchFamily="18" charset="0"/>
              </a:rPr>
              <a:t>=place(</a:t>
            </a:r>
            <a:r>
              <a:rPr lang="fr-FR" altLang="fr-FR" sz="1800" dirty="0" err="1">
                <a:solidFill>
                  <a:srgbClr val="0070C0"/>
                </a:solidFill>
                <a:latin typeface="Times" panose="02020603050405020304" pitchFamily="18" charset="0"/>
                <a:cs typeface="Times" panose="02020603050405020304" pitchFamily="18" charset="0"/>
              </a:rPr>
              <a:t>Aplus,Bplus,poles_closed_loop_souhaités</a:t>
            </a:r>
            <a:r>
              <a:rPr lang="fr-FR" altLang="fr-FR" sz="1800" dirty="0">
                <a:solidFill>
                  <a:srgbClr val="0070C0"/>
                </a:solidFill>
                <a:latin typeface="Times" panose="02020603050405020304" pitchFamily="18" charset="0"/>
                <a:cs typeface="Times" panose="02020603050405020304" pitchFamily="18" charset="0"/>
              </a:rPr>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Espace réservé du numéro de diapositive 5">
            <a:extLst>
              <a:ext uri="{FF2B5EF4-FFF2-40B4-BE49-F238E27FC236}">
                <a16:creationId xmlns:a16="http://schemas.microsoft.com/office/drawing/2014/main" id="{24154488-4161-017F-8D95-8B59A85F619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16D40265-2D40-4900-ADC2-5DA97F0FA654}" type="slidenum">
              <a:rPr lang="fr-FR" altLang="fr-FR" sz="1200"/>
              <a:pPr>
                <a:spcBef>
                  <a:spcPct val="0"/>
                </a:spcBef>
                <a:buClrTx/>
                <a:buFontTx/>
                <a:buNone/>
              </a:pPr>
              <a:t>38</a:t>
            </a:fld>
            <a:endParaRPr lang="fr-FR" altLang="fr-FR" sz="1200"/>
          </a:p>
        </p:txBody>
      </p:sp>
      <p:sp>
        <p:nvSpPr>
          <p:cNvPr id="93187" name="Rectangle 2">
            <a:extLst>
              <a:ext uri="{FF2B5EF4-FFF2-40B4-BE49-F238E27FC236}">
                <a16:creationId xmlns:a16="http://schemas.microsoft.com/office/drawing/2014/main" id="{D280E9CB-E7ED-576E-8D39-606789CEAE3C}"/>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Exemple 9 : Schéma bloc de réglage d’état de vitesse d’un moteur DC, avec intégrateur et l’observateur de courant</a:t>
            </a:r>
            <a:endParaRPr lang="fr-FR" altLang="fr-FR" sz="3200" b="1"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8EA48221-FA78-9838-3171-DB4EED77D7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341D26D6-7032-B326-1BDE-BA0197ABF0A1}"/>
              </a:ext>
            </a:extLst>
          </p:cNvPr>
          <p:cNvPicPr>
            <a:picLocks noChangeAspect="1"/>
          </p:cNvPicPr>
          <p:nvPr/>
        </p:nvPicPr>
        <p:blipFill>
          <a:blip r:embed="rId3"/>
          <a:stretch>
            <a:fillRect/>
          </a:stretch>
        </p:blipFill>
        <p:spPr>
          <a:xfrm>
            <a:off x="202610" y="1819276"/>
            <a:ext cx="11891964" cy="4098754"/>
          </a:xfrm>
          <a:prstGeom prst="rect">
            <a:avLst/>
          </a:prstGeom>
        </p:spPr>
      </p:pic>
    </p:spTree>
    <p:extLst>
      <p:ext uri="{BB962C8B-B14F-4D97-AF65-F5344CB8AC3E}">
        <p14:creationId xmlns:p14="http://schemas.microsoft.com/office/powerpoint/2010/main" val="2795388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Espace réservé du numéro de diapositive 5">
            <a:extLst>
              <a:ext uri="{FF2B5EF4-FFF2-40B4-BE49-F238E27FC236}">
                <a16:creationId xmlns:a16="http://schemas.microsoft.com/office/drawing/2014/main" id="{78EED995-4C88-A74C-CF28-49A11129F55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4E82AB52-FD6B-49FA-9C51-DEE4FAF233B5}" type="slidenum">
              <a:rPr lang="fr-FR" altLang="fr-FR" sz="1200"/>
              <a:pPr>
                <a:spcBef>
                  <a:spcPct val="0"/>
                </a:spcBef>
                <a:buClrTx/>
                <a:buFontTx/>
                <a:buNone/>
              </a:pPr>
              <a:t>39</a:t>
            </a:fld>
            <a:endParaRPr lang="fr-FR" altLang="fr-FR" sz="1200"/>
          </a:p>
        </p:txBody>
      </p:sp>
      <p:sp>
        <p:nvSpPr>
          <p:cNvPr id="117763" name="Rectangle 2">
            <a:extLst>
              <a:ext uri="{FF2B5EF4-FFF2-40B4-BE49-F238E27FC236}">
                <a16:creationId xmlns:a16="http://schemas.microsoft.com/office/drawing/2014/main" id="{356271AE-BE4F-4FBD-F8C4-86760CE8854B}"/>
              </a:ext>
            </a:extLst>
          </p:cNvPr>
          <p:cNvSpPr>
            <a:spLocks noGrp="1" noChangeArrowheads="1"/>
          </p:cNvSpPr>
          <p:nvPr>
            <p:ph type="title"/>
          </p:nvPr>
        </p:nvSpPr>
        <p:spPr>
          <a:xfrm>
            <a:off x="454152" y="310261"/>
            <a:ext cx="10515600" cy="1325563"/>
          </a:xfrm>
        </p:spPr>
        <p:txBody>
          <a:bodyPr>
            <a:normAutofit/>
          </a:bodyPr>
          <a:lstStyle/>
          <a:p>
            <a:pPr marL="533400"/>
            <a:r>
              <a:rPr lang="fr-CH" altLang="fr-FR" sz="3200" b="1" dirty="0">
                <a:latin typeface="Times" panose="02020603050405020304" pitchFamily="18" charset="0"/>
                <a:cs typeface="Times" panose="02020603050405020304" pitchFamily="18" charset="0"/>
              </a:rPr>
              <a:t>Marche à suivre pour la conception d'un régulateur avec observateur</a:t>
            </a:r>
            <a:endParaRPr lang="fr-FR" altLang="fr-FR" sz="3200" b="1" dirty="0">
              <a:latin typeface="Times" panose="02020603050405020304" pitchFamily="18" charset="0"/>
              <a:cs typeface="Times" panose="02020603050405020304" pitchFamily="18" charset="0"/>
            </a:endParaRPr>
          </a:p>
        </p:txBody>
      </p:sp>
      <p:sp>
        <p:nvSpPr>
          <p:cNvPr id="117764" name="Rectangle 3">
            <a:extLst>
              <a:ext uri="{FF2B5EF4-FFF2-40B4-BE49-F238E27FC236}">
                <a16:creationId xmlns:a16="http://schemas.microsoft.com/office/drawing/2014/main" id="{0B0F2B58-2BBE-8835-CDC4-EDE3F696158B}"/>
              </a:ext>
            </a:extLst>
          </p:cNvPr>
          <p:cNvSpPr>
            <a:spLocks noGrp="1" noChangeArrowheads="1"/>
          </p:cNvSpPr>
          <p:nvPr>
            <p:ph type="body" idx="1"/>
          </p:nvPr>
        </p:nvSpPr>
        <p:spPr>
          <a:xfrm>
            <a:off x="585216" y="1635824"/>
            <a:ext cx="10768583" cy="4298632"/>
          </a:xfrm>
        </p:spPr>
        <p:txBody>
          <a:bodyPr/>
          <a:lstStyle/>
          <a:p>
            <a:pPr marL="914400" lvl="1" indent="-457200">
              <a:spcAft>
                <a:spcPts val="600"/>
              </a:spcAft>
              <a:buFont typeface="Wingdings 3" panose="05040102010807070707" pitchFamily="18" charset="2"/>
              <a:buAutoNum type="arabicPeriod"/>
            </a:pPr>
            <a:r>
              <a:rPr lang="fr-CH" altLang="fr-FR" dirty="0">
                <a:latin typeface="Times" panose="02020603050405020304" pitchFamily="18" charset="0"/>
                <a:cs typeface="Times" panose="02020603050405020304" pitchFamily="18" charset="0"/>
              </a:rPr>
              <a:t>Si le système est multivariable,  vérifier que le système soit gouvernable et observable. Si ce n’est pas le cas on ne pourra asservir qu’une « partie » du système mais pas la totalité.</a:t>
            </a:r>
          </a:p>
          <a:p>
            <a:pPr marL="914400" lvl="1" indent="-457200">
              <a:spcAft>
                <a:spcPts val="600"/>
              </a:spcAft>
              <a:buFont typeface="Wingdings 3" panose="05040102010807070707" pitchFamily="18" charset="2"/>
              <a:buAutoNum type="arabicPeriod"/>
            </a:pPr>
            <a:r>
              <a:rPr lang="fr-CH" altLang="fr-FR" dirty="0">
                <a:latin typeface="Times" panose="02020603050405020304" pitchFamily="18" charset="0"/>
                <a:cs typeface="Times" panose="02020603050405020304" pitchFamily="18" charset="0"/>
              </a:rPr>
              <a:t>Conception et synthèse du régulateur.</a:t>
            </a:r>
          </a:p>
          <a:p>
            <a:pPr marL="914400" lvl="1" indent="-457200">
              <a:spcAft>
                <a:spcPts val="600"/>
              </a:spcAft>
              <a:buFont typeface="Wingdings 3" panose="05040102010807070707" pitchFamily="18" charset="2"/>
              <a:buAutoNum type="arabicPeriod"/>
            </a:pPr>
            <a:r>
              <a:rPr lang="fr-CH" altLang="fr-FR" dirty="0">
                <a:latin typeface="Times" panose="02020603050405020304" pitchFamily="18" charset="0"/>
                <a:cs typeface="Times" panose="02020603050405020304" pitchFamily="18" charset="0"/>
              </a:rPr>
              <a:t>Conception et synthèse de l'observateur (plus rapide que le régulateur).</a:t>
            </a:r>
          </a:p>
          <a:p>
            <a:pPr marL="914400" lvl="1" indent="-457200">
              <a:spcAft>
                <a:spcPts val="600"/>
              </a:spcAft>
              <a:buFont typeface="Wingdings 3" panose="05040102010807070707" pitchFamily="18" charset="2"/>
              <a:buAutoNum type="arabicPeriod"/>
            </a:pPr>
            <a:r>
              <a:rPr lang="fr-CH" altLang="fr-FR" dirty="0">
                <a:latin typeface="Times" panose="02020603050405020304" pitchFamily="18" charset="0"/>
                <a:cs typeface="Times" panose="02020603050405020304" pitchFamily="18" charset="0"/>
              </a:rPr>
              <a:t>Analyse du système comprenant le régulateur et l'observateur par simulation. Vérifier la robustesse en faisant varier les paramètres du processus.</a:t>
            </a:r>
          </a:p>
          <a:p>
            <a:pPr marL="914400" lvl="1" indent="-457200">
              <a:spcAft>
                <a:spcPts val="600"/>
              </a:spcAft>
              <a:buFont typeface="Wingdings 3" panose="05040102010807070707" pitchFamily="18" charset="2"/>
              <a:buAutoNum type="arabicPeriod"/>
            </a:pPr>
            <a:r>
              <a:rPr lang="fr-CH" altLang="fr-FR" dirty="0">
                <a:latin typeface="Times" panose="02020603050405020304" pitchFamily="18" charset="0"/>
                <a:cs typeface="Times" panose="02020603050405020304" pitchFamily="18" charset="0"/>
              </a:rPr>
              <a:t>Si ça joue =&gt; réalisation !  sinon répéter les étapes 2 &amp;3.</a:t>
            </a: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B24C858F-2CA7-42C7-ABAD-384486DDE7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77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77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776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776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776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u numéro de diapositive 5">
            <a:extLst>
              <a:ext uri="{FF2B5EF4-FFF2-40B4-BE49-F238E27FC236}">
                <a16:creationId xmlns:a16="http://schemas.microsoft.com/office/drawing/2014/main" id="{71443FFE-CBA5-B2EE-81B5-56E272743FA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FD294771-A1E7-40D1-A676-3A31412B0777}" type="slidenum">
              <a:rPr lang="fr-FR" altLang="fr-FR" sz="1200"/>
              <a:pPr>
                <a:spcBef>
                  <a:spcPct val="0"/>
                </a:spcBef>
                <a:buClrTx/>
                <a:buFontTx/>
                <a:buNone/>
              </a:pPr>
              <a:t>4</a:t>
            </a:fld>
            <a:endParaRPr lang="fr-FR" altLang="fr-FR" sz="1200"/>
          </a:p>
        </p:txBody>
      </p:sp>
      <p:sp>
        <p:nvSpPr>
          <p:cNvPr id="29699" name="Rectangle 2">
            <a:extLst>
              <a:ext uri="{FF2B5EF4-FFF2-40B4-BE49-F238E27FC236}">
                <a16:creationId xmlns:a16="http://schemas.microsoft.com/office/drawing/2014/main" id="{B7A28072-D901-60DB-B486-F96909E23747}"/>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Dimensionnement de contre-réaction K</a:t>
            </a:r>
            <a:endParaRPr lang="fr-FR" altLang="fr-FR" sz="3200" b="1" dirty="0">
              <a:latin typeface="Times" panose="02020603050405020304" pitchFamily="18" charset="0"/>
              <a:cs typeface="Times" panose="02020603050405020304" pitchFamily="18" charset="0"/>
            </a:endParaRPr>
          </a:p>
        </p:txBody>
      </p:sp>
      <p:sp>
        <p:nvSpPr>
          <p:cNvPr id="270340" name="Text Box 4">
            <a:extLst>
              <a:ext uri="{FF2B5EF4-FFF2-40B4-BE49-F238E27FC236}">
                <a16:creationId xmlns:a16="http://schemas.microsoft.com/office/drawing/2014/main" id="{7410A4FD-DBCE-CE84-E9EB-DE4F2FC41BB4}"/>
              </a:ext>
            </a:extLst>
          </p:cNvPr>
          <p:cNvSpPr>
            <a:spLocks noGrp="1" noChangeArrowheads="1"/>
          </p:cNvSpPr>
          <p:nvPr>
            <p:ph type="body" idx="1"/>
          </p:nvPr>
        </p:nvSpPr>
        <p:spPr>
          <a:xfrm>
            <a:off x="838200" y="1928796"/>
            <a:ext cx="11248157" cy="3246438"/>
          </a:xfrm>
          <a:solidFill>
            <a:schemeClr val="bg1"/>
          </a:solidFill>
          <a:ln>
            <a:noFill/>
            <a:miter lim="800000"/>
            <a:headEnd/>
            <a:tailEnd/>
          </a:ln>
        </p:spPr>
        <p:txBody>
          <a:bodyPr>
            <a:normAutofit/>
          </a:bodyPr>
          <a:lstStyle/>
          <a:p>
            <a:pPr marL="0" indent="0">
              <a:buNone/>
            </a:pPr>
            <a:r>
              <a:rPr lang="fr-CH" altLang="fr-FR" sz="2400" dirty="0">
                <a:latin typeface="Times" panose="02020603050405020304" pitchFamily="18" charset="0"/>
                <a:cs typeface="Times" panose="02020603050405020304" pitchFamily="18" charset="0"/>
              </a:rPr>
              <a:t>Les paramètres du régulateur (matrice K) peuvent être déterminés à l'aide de deux méthodes :</a:t>
            </a:r>
          </a:p>
          <a:p>
            <a:pPr marL="0" indent="0">
              <a:buNone/>
            </a:pPr>
            <a:endParaRPr lang="fr-CH" altLang="fr-FR" sz="2400" dirty="0">
              <a:latin typeface="Times" panose="02020603050405020304" pitchFamily="18" charset="0"/>
              <a:cs typeface="Times" panose="02020603050405020304" pitchFamily="18" charset="0"/>
            </a:endParaRPr>
          </a:p>
          <a:p>
            <a:pPr lvl="1">
              <a:buFont typeface="Wingdings" panose="05000000000000000000" pitchFamily="2" charset="2"/>
              <a:buChar char="ü"/>
            </a:pPr>
            <a:r>
              <a:rPr lang="fr-CH" altLang="fr-FR" b="1" dirty="0">
                <a:solidFill>
                  <a:srgbClr val="00B050"/>
                </a:solidFill>
                <a:latin typeface="Times" panose="02020603050405020304" pitchFamily="18" charset="0"/>
                <a:cs typeface="Times" panose="02020603050405020304" pitchFamily="18" charset="0"/>
              </a:rPr>
              <a:t>Placement des pôles ou des valeurs propres</a:t>
            </a:r>
            <a:br>
              <a:rPr lang="fr-CH" altLang="fr-FR" dirty="0">
                <a:latin typeface="Times" panose="02020603050405020304" pitchFamily="18" charset="0"/>
                <a:cs typeface="Times" panose="02020603050405020304" pitchFamily="18" charset="0"/>
              </a:rPr>
            </a:br>
            <a:endParaRPr lang="fr-CH" altLang="fr-FR" dirty="0">
              <a:latin typeface="Times" panose="02020603050405020304" pitchFamily="18" charset="0"/>
              <a:cs typeface="Times" panose="02020603050405020304" pitchFamily="18" charset="0"/>
            </a:endParaRPr>
          </a:p>
          <a:p>
            <a:pPr marL="715963" lvl="1" indent="-258763"/>
            <a:r>
              <a:rPr lang="fr-CH" altLang="fr-FR" dirty="0">
                <a:latin typeface="Times" panose="02020603050405020304" pitchFamily="18" charset="0"/>
                <a:cs typeface="Times" panose="02020603050405020304" pitchFamily="18" charset="0"/>
              </a:rPr>
              <a:t>Minimisation d’un critère de qualité J (sort du cadre de ce cours)</a:t>
            </a:r>
            <a:br>
              <a:rPr lang="fr-CH" altLang="fr-FR" dirty="0">
                <a:latin typeface="Times" panose="02020603050405020304" pitchFamily="18" charset="0"/>
                <a:cs typeface="Times" panose="02020603050405020304" pitchFamily="18" charset="0"/>
              </a:rPr>
            </a:br>
            <a:endParaRPr lang="fr-FR" altLang="fr-FR"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45D45D25-55D5-4955-9D34-B3216D05FC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70340"/>
                                        </p:tgtEl>
                                        <p:attrNameLst>
                                          <p:attrName>style.visibility</p:attrName>
                                        </p:attrNameLst>
                                      </p:cBhvr>
                                      <p:to>
                                        <p:strVal val="visible"/>
                                      </p:to>
                                    </p:set>
                                    <p:anim calcmode="lin" valueType="num">
                                      <p:cBhvr>
                                        <p:cTn id="7" dur="500" fill="hold"/>
                                        <p:tgtEl>
                                          <p:spTgt spid="270340"/>
                                        </p:tgtEl>
                                        <p:attrNameLst>
                                          <p:attrName>ppt_w</p:attrName>
                                        </p:attrNameLst>
                                      </p:cBhvr>
                                      <p:tavLst>
                                        <p:tav tm="0">
                                          <p:val>
                                            <p:fltVal val="0"/>
                                          </p:val>
                                        </p:tav>
                                        <p:tav tm="100000">
                                          <p:val>
                                            <p:strVal val="#ppt_w"/>
                                          </p:val>
                                        </p:tav>
                                      </p:tavLst>
                                    </p:anim>
                                    <p:anim calcmode="lin" valueType="num">
                                      <p:cBhvr>
                                        <p:cTn id="8" dur="500" fill="hold"/>
                                        <p:tgtEl>
                                          <p:spTgt spid="27034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4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u numéro de diapositive 5">
            <a:extLst>
              <a:ext uri="{FF2B5EF4-FFF2-40B4-BE49-F238E27FC236}">
                <a16:creationId xmlns:a16="http://schemas.microsoft.com/office/drawing/2014/main" id="{F3232740-8399-1AAE-749C-2D1814F9F0D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AAF469A0-A2BB-427A-8882-6FE5BBF133F2}" type="slidenum">
              <a:rPr lang="fr-FR" altLang="fr-FR" sz="1200"/>
              <a:pPr>
                <a:spcBef>
                  <a:spcPct val="0"/>
                </a:spcBef>
                <a:buClrTx/>
                <a:buFontTx/>
                <a:buNone/>
              </a:pPr>
              <a:t>5</a:t>
            </a:fld>
            <a:endParaRPr lang="fr-FR" altLang="fr-FR" sz="1200"/>
          </a:p>
        </p:txBody>
      </p:sp>
      <p:sp>
        <p:nvSpPr>
          <p:cNvPr id="30723" name="Rectangle 2">
            <a:extLst>
              <a:ext uri="{FF2B5EF4-FFF2-40B4-BE49-F238E27FC236}">
                <a16:creationId xmlns:a16="http://schemas.microsoft.com/office/drawing/2014/main" id="{D39660C0-A7EA-7A5F-29C8-6CB648C14FFD}"/>
              </a:ext>
            </a:extLst>
          </p:cNvPr>
          <p:cNvSpPr>
            <a:spLocks noGrp="1" noChangeArrowheads="1"/>
          </p:cNvSpPr>
          <p:nvPr>
            <p:ph type="title"/>
          </p:nvPr>
        </p:nvSpPr>
        <p:spPr/>
        <p:txBody>
          <a:bodyPr>
            <a:normAutofit/>
          </a:bodyPr>
          <a:lstStyle/>
          <a:p>
            <a:r>
              <a:rPr lang="fr-CH" altLang="fr-FR" sz="3200" b="1">
                <a:latin typeface="Times" panose="02020603050405020304" pitchFamily="18" charset="0"/>
                <a:cs typeface="Times" panose="02020603050405020304" pitchFamily="18" charset="0"/>
              </a:rPr>
              <a:t>Conception d’un régulateur d’état par placement des pôles</a:t>
            </a:r>
            <a:r>
              <a:rPr lang="fr-FR" altLang="fr-FR" sz="3200" b="1">
                <a:latin typeface="Times" panose="02020603050405020304" pitchFamily="18" charset="0"/>
                <a:cs typeface="Times" panose="02020603050405020304" pitchFamily="18" charset="0"/>
              </a:rPr>
              <a:t> </a:t>
            </a:r>
          </a:p>
        </p:txBody>
      </p:sp>
      <p:sp>
        <p:nvSpPr>
          <p:cNvPr id="30724" name="Rectangle 3">
            <a:extLst>
              <a:ext uri="{FF2B5EF4-FFF2-40B4-BE49-F238E27FC236}">
                <a16:creationId xmlns:a16="http://schemas.microsoft.com/office/drawing/2014/main" id="{91E34FD1-D761-1E2C-4343-F79640BC6E5E}"/>
              </a:ext>
            </a:extLst>
          </p:cNvPr>
          <p:cNvSpPr>
            <a:spLocks noGrp="1" noChangeArrowheads="1"/>
          </p:cNvSpPr>
          <p:nvPr>
            <p:ph type="body" idx="1"/>
          </p:nvPr>
        </p:nvSpPr>
        <p:spPr>
          <a:xfrm>
            <a:off x="838200" y="1825625"/>
            <a:ext cx="10860464" cy="4667250"/>
          </a:xfrm>
        </p:spPr>
        <p:txBody>
          <a:bodyPr>
            <a:normAutofit fontScale="92500" lnSpcReduction="10000"/>
          </a:bodyPr>
          <a:lstStyle/>
          <a:p>
            <a:pPr marL="457200" indent="-457200" algn="just">
              <a:buNone/>
            </a:pPr>
            <a:r>
              <a:rPr lang="fr-CH" altLang="fr-FR" sz="2400" b="1" dirty="0">
                <a:latin typeface="Times" panose="02020603050405020304" pitchFamily="18" charset="0"/>
                <a:cs typeface="Times" panose="02020603050405020304" pitchFamily="18" charset="0"/>
              </a:rPr>
              <a:t>Calcul de la matrice de contre-réaction K</a:t>
            </a:r>
            <a:endParaRPr lang="fr-CH" altLang="fr-FR" b="1" u="sng" dirty="0">
              <a:latin typeface="Times" panose="02020603050405020304" pitchFamily="18" charset="0"/>
              <a:cs typeface="Times" panose="02020603050405020304" pitchFamily="18" charset="0"/>
            </a:endParaRPr>
          </a:p>
          <a:p>
            <a:pPr marL="457200" indent="-457200" algn="just">
              <a:lnSpc>
                <a:spcPct val="150000"/>
              </a:lnSpc>
              <a:buFont typeface="Wingdings 3" panose="05040102010807070707" pitchFamily="18" charset="2"/>
              <a:buChar char="ê"/>
            </a:pPr>
            <a:r>
              <a:rPr lang="fr-CH" altLang="fr-FR" sz="2400" dirty="0">
                <a:latin typeface="Times" panose="02020603050405020304" pitchFamily="18" charset="0"/>
                <a:cs typeface="Times" panose="02020603050405020304" pitchFamily="18" charset="0"/>
              </a:rPr>
              <a:t>Les pôles du système réglé sont les valeurs propres de la matrice </a:t>
            </a:r>
            <a:r>
              <a:rPr lang="fr-CH" altLang="fr-FR" sz="2400" b="1" dirty="0">
                <a:solidFill>
                  <a:srgbClr val="FF0000"/>
                </a:solidFill>
                <a:latin typeface="Times" panose="02020603050405020304" pitchFamily="18" charset="0"/>
                <a:cs typeface="Times" panose="02020603050405020304" pitchFamily="18" charset="0"/>
              </a:rPr>
              <a:t>A-BK</a:t>
            </a:r>
          </a:p>
          <a:p>
            <a:pPr marL="457200" indent="-457200" algn="just">
              <a:lnSpc>
                <a:spcPct val="150000"/>
              </a:lnSpc>
              <a:buFont typeface="Wingdings 3" panose="05040102010807070707" pitchFamily="18" charset="2"/>
              <a:buChar char="ê"/>
            </a:pPr>
            <a:r>
              <a:rPr lang="fr-CH" altLang="fr-FR" sz="2400" dirty="0">
                <a:latin typeface="Times" panose="02020603050405020304" pitchFamily="18" charset="0"/>
                <a:cs typeface="Times" panose="02020603050405020304" pitchFamily="18" charset="0"/>
              </a:rPr>
              <a:t>En plaçant les pôles de </a:t>
            </a:r>
            <a:r>
              <a:rPr lang="fr-CH" altLang="fr-FR" sz="2400" b="1" dirty="0">
                <a:solidFill>
                  <a:srgbClr val="FF0000"/>
                </a:solidFill>
                <a:latin typeface="Times" panose="02020603050405020304" pitchFamily="18" charset="0"/>
                <a:cs typeface="Times" panose="02020603050405020304" pitchFamily="18" charset="0"/>
              </a:rPr>
              <a:t>A-BK</a:t>
            </a:r>
            <a:r>
              <a:rPr lang="fr-CH" altLang="fr-FR" sz="2400" dirty="0">
                <a:latin typeface="Times" panose="02020603050405020304" pitchFamily="18" charset="0"/>
                <a:cs typeface="Times" panose="02020603050405020304" pitchFamily="18" charset="0"/>
              </a:rPr>
              <a:t> on impose des paramètres au régulateur.</a:t>
            </a:r>
          </a:p>
          <a:p>
            <a:pPr marL="457200" indent="-457200" algn="just">
              <a:lnSpc>
                <a:spcPct val="150000"/>
              </a:lnSpc>
              <a:buFont typeface="Wingdings 3" panose="05040102010807070707" pitchFamily="18" charset="2"/>
              <a:buChar char="ê"/>
            </a:pPr>
            <a:r>
              <a:rPr lang="fr-CH" altLang="fr-FR" sz="2400" dirty="0">
                <a:latin typeface="Times" panose="02020603050405020304" pitchFamily="18" charset="0"/>
                <a:cs typeface="Times" panose="02020603050405020304" pitchFamily="18" charset="0"/>
              </a:rPr>
              <a:t>Le logiciel </a:t>
            </a:r>
            <a:r>
              <a:rPr lang="fr-CH" altLang="fr-FR" sz="2400" i="1" dirty="0">
                <a:latin typeface="Times" panose="02020603050405020304" pitchFamily="18" charset="0"/>
                <a:cs typeface="Times" panose="02020603050405020304" pitchFamily="18" charset="0"/>
              </a:rPr>
              <a:t>'Matlab'</a:t>
            </a:r>
            <a:r>
              <a:rPr lang="fr-CH" altLang="fr-FR" sz="2400" dirty="0">
                <a:latin typeface="Times" panose="02020603050405020304" pitchFamily="18" charset="0"/>
                <a:cs typeface="Times" panose="02020603050405020304" pitchFamily="18" charset="0"/>
              </a:rPr>
              <a:t> nous facilite grandement ce travail à l'aide de la commande ‘</a:t>
            </a:r>
            <a:r>
              <a:rPr lang="fr-CH" altLang="fr-FR" sz="2400" b="1" dirty="0">
                <a:solidFill>
                  <a:srgbClr val="00B0F0"/>
                </a:solidFill>
                <a:latin typeface="Times" panose="02020603050405020304" pitchFamily="18" charset="0"/>
                <a:cs typeface="Times" panose="02020603050405020304" pitchFamily="18" charset="0"/>
              </a:rPr>
              <a:t>place</a:t>
            </a:r>
            <a:r>
              <a:rPr lang="fr-CH" altLang="fr-FR" sz="2400" dirty="0">
                <a:latin typeface="Times" panose="02020603050405020304" pitchFamily="18" charset="0"/>
                <a:cs typeface="Times" panose="02020603050405020304" pitchFamily="18" charset="0"/>
              </a:rPr>
              <a:t>’.</a:t>
            </a:r>
            <a:endParaRPr lang="en-US" altLang="fr-FR" sz="2400" dirty="0">
              <a:latin typeface="Times" panose="02020603050405020304" pitchFamily="18" charset="0"/>
              <a:cs typeface="Times" panose="02020603050405020304" pitchFamily="18" charset="0"/>
            </a:endParaRPr>
          </a:p>
          <a:p>
            <a:pPr marL="457200" indent="-457200"/>
            <a:endParaRPr lang="fr-FR" altLang="fr-FR" sz="2000" dirty="0">
              <a:latin typeface="Times" panose="02020603050405020304" pitchFamily="18" charset="0"/>
              <a:cs typeface="Times" panose="02020603050405020304" pitchFamily="18" charset="0"/>
            </a:endParaRPr>
          </a:p>
          <a:p>
            <a:pPr marL="0" indent="0">
              <a:buNone/>
            </a:pPr>
            <a:r>
              <a:rPr lang="fr-CH" altLang="fr-FR" sz="2200" dirty="0">
                <a:latin typeface="Times" panose="02020603050405020304" pitchFamily="18" charset="0"/>
                <a:cs typeface="Times" panose="02020603050405020304" pitchFamily="18" charset="0"/>
              </a:rPr>
              <a:t>Cette conception de régulateur donne les avantages suivants :</a:t>
            </a:r>
          </a:p>
          <a:p>
            <a:pPr lvl="1">
              <a:buFont typeface="Wingdings" panose="05000000000000000000" pitchFamily="2" charset="2"/>
              <a:buChar char="ü"/>
            </a:pPr>
            <a:r>
              <a:rPr lang="fr-CH" altLang="fr-FR" sz="2200" dirty="0">
                <a:latin typeface="Times" panose="02020603050405020304" pitchFamily="18" charset="0"/>
                <a:cs typeface="Times" panose="02020603050405020304" pitchFamily="18" charset="0"/>
              </a:rPr>
              <a:t>Calcul simple </a:t>
            </a:r>
            <a:r>
              <a:rPr lang="fr-CH" altLang="fr-FR" sz="2200" i="1" dirty="0">
                <a:latin typeface="Times" panose="02020603050405020304" pitchFamily="18" charset="0"/>
                <a:cs typeface="Times" panose="02020603050405020304" pitchFamily="18" charset="0"/>
              </a:rPr>
              <a:t>(avec Matlab…)</a:t>
            </a:r>
            <a:r>
              <a:rPr lang="fr-CH" altLang="fr-FR" sz="2200" dirty="0">
                <a:latin typeface="Times" panose="02020603050405020304" pitchFamily="18" charset="0"/>
                <a:cs typeface="Times" panose="02020603050405020304" pitchFamily="18" charset="0"/>
              </a:rPr>
              <a:t> de la matrice K.</a:t>
            </a:r>
          </a:p>
          <a:p>
            <a:pPr lvl="1">
              <a:buFont typeface="Wingdings" panose="05000000000000000000" pitchFamily="2" charset="2"/>
              <a:buChar char="ü"/>
            </a:pPr>
            <a:r>
              <a:rPr lang="fr-CH" altLang="fr-FR" sz="2200" dirty="0">
                <a:latin typeface="Times" panose="02020603050405020304" pitchFamily="18" charset="0"/>
                <a:cs typeface="Times" panose="02020603050405020304" pitchFamily="18" charset="0"/>
              </a:rPr>
              <a:t>Les pôles peuvent être fixés à une valeur exacte.</a:t>
            </a:r>
          </a:p>
          <a:p>
            <a:pPr marL="0" indent="0">
              <a:buNone/>
            </a:pPr>
            <a:endParaRPr lang="fr-CH" altLang="fr-FR" sz="2200" dirty="0">
              <a:latin typeface="Times" panose="02020603050405020304" pitchFamily="18" charset="0"/>
              <a:cs typeface="Times" panose="02020603050405020304" pitchFamily="18" charset="0"/>
            </a:endParaRPr>
          </a:p>
          <a:p>
            <a:pPr marL="0" indent="0">
              <a:buNone/>
            </a:pPr>
            <a:r>
              <a:rPr lang="fr-CH" altLang="fr-FR" sz="2200" dirty="0">
                <a:latin typeface="Times" panose="02020603050405020304" pitchFamily="18" charset="0"/>
                <a:cs typeface="Times" panose="02020603050405020304" pitchFamily="18" charset="0"/>
              </a:rPr>
              <a:t>Les inconvénients de cette méthode sont :</a:t>
            </a:r>
          </a:p>
          <a:p>
            <a:pPr lvl="1">
              <a:buFont typeface="Times" panose="02020603050405020304" pitchFamily="18" charset="0"/>
              <a:buChar char="−"/>
            </a:pPr>
            <a:r>
              <a:rPr lang="fr-CH" altLang="fr-FR" sz="2200" dirty="0">
                <a:latin typeface="Times" panose="02020603050405020304" pitchFamily="18" charset="0"/>
                <a:cs typeface="Times" panose="02020603050405020304" pitchFamily="18" charset="0"/>
              </a:rPr>
              <a:t>On doit savoir comment définir </a:t>
            </a:r>
            <a:r>
              <a:rPr lang="fr-CH" altLang="fr-FR" sz="2200" b="1" dirty="0">
                <a:solidFill>
                  <a:srgbClr val="0070C0"/>
                </a:solidFill>
                <a:latin typeface="Times" panose="02020603050405020304" pitchFamily="18" charset="0"/>
                <a:cs typeface="Times" panose="02020603050405020304" pitchFamily="18" charset="0"/>
              </a:rPr>
              <a:t>les 'bons' pôles</a:t>
            </a:r>
          </a:p>
          <a:p>
            <a:pPr marL="457200" indent="-457200"/>
            <a:endParaRPr lang="fr-FR" altLang="fr-FR" sz="2000"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1E5A0C8D-5C3F-B7F7-638B-90EDF27855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25C8C92-D6FF-BC46-3968-B1620305A2F2}"/>
              </a:ext>
            </a:extLst>
          </p:cNvPr>
          <p:cNvSpPr txBox="1"/>
          <p:nvPr/>
        </p:nvSpPr>
        <p:spPr>
          <a:xfrm>
            <a:off x="7372350" y="4079359"/>
            <a:ext cx="4392989" cy="369332"/>
          </a:xfrm>
          <a:prstGeom prst="rect">
            <a:avLst/>
          </a:prstGeom>
          <a:noFill/>
        </p:spPr>
        <p:txBody>
          <a:bodyPr wrap="square">
            <a:spAutoFit/>
          </a:bodyPr>
          <a:lstStyle/>
          <a:p>
            <a:r>
              <a:rPr lang="fr-FR" altLang="fr-FR" sz="1800" dirty="0">
                <a:solidFill>
                  <a:srgbClr val="00B0F0"/>
                </a:solidFill>
                <a:latin typeface="Times" panose="02020603050405020304" pitchFamily="18" charset="0"/>
                <a:cs typeface="Times" panose="02020603050405020304" pitchFamily="18" charset="0"/>
              </a:rPr>
              <a:t>K= place(A, B, </a:t>
            </a:r>
            <a:r>
              <a:rPr lang="fr-FR" altLang="fr-FR" sz="1800" dirty="0" err="1">
                <a:solidFill>
                  <a:srgbClr val="00B0F0"/>
                </a:solidFill>
                <a:latin typeface="Times" panose="02020603050405020304" pitchFamily="18" charset="0"/>
                <a:cs typeface="Times" panose="02020603050405020304" pitchFamily="18" charset="0"/>
              </a:rPr>
              <a:t>poles_closed_loop_souhaités</a:t>
            </a:r>
            <a:r>
              <a:rPr lang="fr-FR" altLang="fr-FR" sz="1800" dirty="0">
                <a:solidFill>
                  <a:srgbClr val="00B0F0"/>
                </a:solidFill>
                <a:latin typeface="Times" panose="02020603050405020304" pitchFamily="18" charset="0"/>
                <a:cs typeface="Times" panose="02020603050405020304" pitchFamily="18" charset="0"/>
              </a:rPr>
              <a:t>) </a:t>
            </a:r>
            <a:endParaRPr lang="fr-CH" dirty="0">
              <a:solidFill>
                <a:srgbClr val="00B0F0"/>
              </a:solidFill>
            </a:endParaRPr>
          </a:p>
        </p:txBody>
      </p:sp>
      <p:cxnSp>
        <p:nvCxnSpPr>
          <p:cNvPr id="6" name="Connector: Elbow 5">
            <a:extLst>
              <a:ext uri="{FF2B5EF4-FFF2-40B4-BE49-F238E27FC236}">
                <a16:creationId xmlns:a16="http://schemas.microsoft.com/office/drawing/2014/main" id="{7AE1616C-F03B-E6C3-DF47-24BA268D6ECC}"/>
              </a:ext>
            </a:extLst>
          </p:cNvPr>
          <p:cNvCxnSpPr/>
          <p:nvPr/>
        </p:nvCxnSpPr>
        <p:spPr>
          <a:xfrm rot="10800000" flipV="1">
            <a:off x="6817102" y="4539178"/>
            <a:ext cx="3276600" cy="1657350"/>
          </a:xfrm>
          <a:prstGeom prst="bentConnector3">
            <a:avLst>
              <a:gd name="adj1" fmla="val 0"/>
            </a:avLst>
          </a:prstGeom>
          <a:ln>
            <a:tailEnd type="triangle"/>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4">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4">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24">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4">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4">
                                            <p:txEl>
                                              <p:pRg st="10" end="1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u numéro de diapositive 5">
            <a:extLst>
              <a:ext uri="{FF2B5EF4-FFF2-40B4-BE49-F238E27FC236}">
                <a16:creationId xmlns:a16="http://schemas.microsoft.com/office/drawing/2014/main" id="{DAEFC115-3DFF-593F-2E1E-46E3EDF549B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2BEEC032-0BE2-437C-850B-C3C94FBB2AF3}" type="slidenum">
              <a:rPr lang="fr-FR" altLang="fr-FR" sz="1200"/>
              <a:pPr>
                <a:spcBef>
                  <a:spcPct val="0"/>
                </a:spcBef>
                <a:buClrTx/>
                <a:buFontTx/>
                <a:buNone/>
              </a:pPr>
              <a:t>6</a:t>
            </a:fld>
            <a:endParaRPr lang="fr-FR" altLang="fr-FR" sz="1200"/>
          </a:p>
        </p:txBody>
      </p:sp>
      <p:sp>
        <p:nvSpPr>
          <p:cNvPr id="33795" name="Rectangle 2">
            <a:extLst>
              <a:ext uri="{FF2B5EF4-FFF2-40B4-BE49-F238E27FC236}">
                <a16:creationId xmlns:a16="http://schemas.microsoft.com/office/drawing/2014/main" id="{13C97D54-FAAB-F86F-F66C-538B069D56C1}"/>
              </a:ext>
            </a:extLst>
          </p:cNvPr>
          <p:cNvSpPr>
            <a:spLocks noGrp="1" noChangeArrowheads="1"/>
          </p:cNvSpPr>
          <p:nvPr>
            <p:ph type="title"/>
          </p:nvPr>
        </p:nvSpPr>
        <p:spPr/>
        <p:txBody>
          <a:bodyPr>
            <a:normAutofit/>
          </a:bodyPr>
          <a:lstStyle/>
          <a:p>
            <a:pPr marL="533400" indent="-533400"/>
            <a:r>
              <a:rPr lang="fr-CH" altLang="fr-FR" sz="3200" b="1" dirty="0">
                <a:latin typeface="Times" panose="02020603050405020304" pitchFamily="18" charset="0"/>
                <a:cs typeface="Times" panose="02020603050405020304" pitchFamily="18" charset="0"/>
              </a:rPr>
              <a:t>Calcul de la matrice de correction de consigne, L</a:t>
            </a:r>
            <a:br>
              <a:rPr lang="en-US" altLang="fr-FR" sz="3200" b="1" dirty="0">
                <a:latin typeface="Times" panose="02020603050405020304" pitchFamily="18" charset="0"/>
                <a:cs typeface="Times" panose="02020603050405020304" pitchFamily="18" charset="0"/>
              </a:rPr>
            </a:br>
            <a:endParaRPr lang="fr-FR" altLang="fr-FR" sz="3200" b="1" dirty="0">
              <a:latin typeface="Times" panose="02020603050405020304" pitchFamily="18" charset="0"/>
              <a:cs typeface="Times" panose="02020603050405020304" pitchFamily="18" charset="0"/>
            </a:endParaRPr>
          </a:p>
        </p:txBody>
      </p:sp>
      <p:sp>
        <p:nvSpPr>
          <p:cNvPr id="33796" name="Rectangle 3">
            <a:extLst>
              <a:ext uri="{FF2B5EF4-FFF2-40B4-BE49-F238E27FC236}">
                <a16:creationId xmlns:a16="http://schemas.microsoft.com/office/drawing/2014/main" id="{9151731E-6E6C-2264-A6E7-F1C5F3E1474E}"/>
              </a:ext>
            </a:extLst>
          </p:cNvPr>
          <p:cNvSpPr>
            <a:spLocks noGrp="1" noChangeArrowheads="1"/>
          </p:cNvSpPr>
          <p:nvPr>
            <p:ph type="body" idx="1"/>
          </p:nvPr>
        </p:nvSpPr>
        <p:spPr>
          <a:xfrm>
            <a:off x="936983" y="1473847"/>
            <a:ext cx="11204742" cy="4114800"/>
          </a:xfrm>
        </p:spPr>
        <p:txBody>
          <a:bodyPr>
            <a:normAutofit/>
          </a:bodyPr>
          <a:lstStyle/>
          <a:p>
            <a:pPr marL="0" indent="0">
              <a:buNone/>
            </a:pPr>
            <a:r>
              <a:rPr lang="fr-CH" altLang="fr-FR" sz="2400" dirty="0">
                <a:latin typeface="Times" panose="02020603050405020304" pitchFamily="18" charset="0"/>
                <a:cs typeface="Times" panose="02020603050405020304" pitchFamily="18" charset="0"/>
              </a:rPr>
              <a:t>Une fois la matrice de contre réaction K connue, la matrice L peut être calculée avec l'équation suivante :</a:t>
            </a:r>
            <a:endParaRPr lang="fr-FR" altLang="fr-FR" sz="2400" dirty="0">
              <a:latin typeface="Times" panose="02020603050405020304" pitchFamily="18" charset="0"/>
              <a:cs typeface="Times" panose="02020603050405020304" pitchFamily="18" charset="0"/>
            </a:endParaRPr>
          </a:p>
        </p:txBody>
      </p:sp>
      <p:sp>
        <p:nvSpPr>
          <p:cNvPr id="33797" name="Rectangle 5">
            <a:extLst>
              <a:ext uri="{FF2B5EF4-FFF2-40B4-BE49-F238E27FC236}">
                <a16:creationId xmlns:a16="http://schemas.microsoft.com/office/drawing/2014/main" id="{D070EF3A-C733-169E-F44D-1EF60335B5FF}"/>
              </a:ext>
            </a:extLst>
          </p:cNvPr>
          <p:cNvSpPr>
            <a:spLocks noChangeArrowheads="1"/>
          </p:cNvSpPr>
          <p:nvPr/>
        </p:nvSpPr>
        <p:spPr bwMode="auto">
          <a:xfrm>
            <a:off x="1524001" y="3069582"/>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endParaRPr lang="fr-CH" altLang="fr-FR">
              <a:latin typeface="Times" panose="02020603050405020304" pitchFamily="18" charset="0"/>
              <a:cs typeface="Times" panose="02020603050405020304" pitchFamily="18" charset="0"/>
            </a:endParaRPr>
          </a:p>
        </p:txBody>
      </p:sp>
      <p:graphicFrame>
        <p:nvGraphicFramePr>
          <p:cNvPr id="33798" name="Object 4">
            <a:extLst>
              <a:ext uri="{FF2B5EF4-FFF2-40B4-BE49-F238E27FC236}">
                <a16:creationId xmlns:a16="http://schemas.microsoft.com/office/drawing/2014/main" id="{0AB51475-0A1C-2205-6B25-38E24761598B}"/>
              </a:ext>
            </a:extLst>
          </p:cNvPr>
          <p:cNvGraphicFramePr>
            <a:graphicFrameLocks noChangeAspect="1"/>
          </p:cNvGraphicFramePr>
          <p:nvPr>
            <p:extLst>
              <p:ext uri="{D42A27DB-BD31-4B8C-83A1-F6EECF244321}">
                <p14:modId xmlns:p14="http://schemas.microsoft.com/office/powerpoint/2010/main" val="2195493754"/>
              </p:ext>
            </p:extLst>
          </p:nvPr>
        </p:nvGraphicFramePr>
        <p:xfrm>
          <a:off x="3824796" y="5384153"/>
          <a:ext cx="4926013" cy="942975"/>
        </p:xfrm>
        <a:graphic>
          <a:graphicData uri="http://schemas.openxmlformats.org/presentationml/2006/ole">
            <mc:AlternateContent xmlns:mc="http://schemas.openxmlformats.org/markup-compatibility/2006">
              <mc:Choice xmlns:v="urn:schemas-microsoft-com:vml" Requires="v">
                <p:oleObj name="Equation" r:id="rId2" imgW="1345616" imgH="253890" progId="Equation.3">
                  <p:embed/>
                </p:oleObj>
              </mc:Choice>
              <mc:Fallback>
                <p:oleObj name="Equation" r:id="rId2" imgW="1345616" imgH="253890" progId="Equation.3">
                  <p:embed/>
                  <p:pic>
                    <p:nvPicPr>
                      <p:cNvPr id="33798" name="Object 4">
                        <a:extLst>
                          <a:ext uri="{FF2B5EF4-FFF2-40B4-BE49-F238E27FC236}">
                            <a16:creationId xmlns:a16="http://schemas.microsoft.com/office/drawing/2014/main" id="{0AB51475-0A1C-2205-6B25-38E2476159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4796" y="5384153"/>
                        <a:ext cx="4926013" cy="942975"/>
                      </a:xfrm>
                      <a:prstGeom prst="rect">
                        <a:avLst/>
                      </a:prstGeom>
                      <a:solidFill>
                        <a:schemeClr val="bg1"/>
                      </a:solidFill>
                      <a:ln w="31750">
                        <a:solidFill>
                          <a:srgbClr val="FF0000"/>
                        </a:solidFill>
                        <a:miter lim="800000"/>
                        <a:headEnd/>
                        <a:tailEnd/>
                      </a:ln>
                    </p:spPr>
                  </p:pic>
                </p:oleObj>
              </mc:Fallback>
            </mc:AlternateContent>
          </a:graphicData>
        </a:graphic>
      </p:graphicFrame>
      <p:graphicFrame>
        <p:nvGraphicFramePr>
          <p:cNvPr id="33799" name="Object 7">
            <a:extLst>
              <a:ext uri="{FF2B5EF4-FFF2-40B4-BE49-F238E27FC236}">
                <a16:creationId xmlns:a16="http://schemas.microsoft.com/office/drawing/2014/main" id="{F6DFD8AC-767B-A065-692B-CDB1A4CA498D}"/>
              </a:ext>
            </a:extLst>
          </p:cNvPr>
          <p:cNvGraphicFramePr>
            <a:graphicFrameLocks noChangeAspect="1"/>
          </p:cNvGraphicFramePr>
          <p:nvPr>
            <p:extLst>
              <p:ext uri="{D42A27DB-BD31-4B8C-83A1-F6EECF244321}">
                <p14:modId xmlns:p14="http://schemas.microsoft.com/office/powerpoint/2010/main" val="1312487353"/>
              </p:ext>
            </p:extLst>
          </p:nvPr>
        </p:nvGraphicFramePr>
        <p:xfrm>
          <a:off x="3479800" y="2276475"/>
          <a:ext cx="5051425" cy="1827213"/>
        </p:xfrm>
        <a:graphic>
          <a:graphicData uri="http://schemas.openxmlformats.org/presentationml/2006/ole">
            <mc:AlternateContent xmlns:mc="http://schemas.openxmlformats.org/markup-compatibility/2006">
              <mc:Choice xmlns:v="urn:schemas-microsoft-com:vml" Requires="v">
                <p:oleObj name="Equation" r:id="rId4" imgW="1739900" imgH="622300" progId="Equation.3">
                  <p:embed/>
                </p:oleObj>
              </mc:Choice>
              <mc:Fallback>
                <p:oleObj name="Equation" r:id="rId4" imgW="1739900" imgH="622300" progId="Equation.3">
                  <p:embed/>
                  <p:pic>
                    <p:nvPicPr>
                      <p:cNvPr id="33799" name="Object 7">
                        <a:extLst>
                          <a:ext uri="{FF2B5EF4-FFF2-40B4-BE49-F238E27FC236}">
                            <a16:creationId xmlns:a16="http://schemas.microsoft.com/office/drawing/2014/main" id="{F6DFD8AC-767B-A065-692B-CDB1A4CA498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79800" y="2276475"/>
                        <a:ext cx="5051425" cy="1827213"/>
                      </a:xfrm>
                      <a:prstGeom prst="rect">
                        <a:avLst/>
                      </a:prstGeom>
                      <a:solidFill>
                        <a:schemeClr val="bg1"/>
                      </a:solidFill>
                      <a:ln w="9525">
                        <a:solidFill>
                          <a:srgbClr val="FF0000"/>
                        </a:solidFill>
                        <a:miter lim="800000"/>
                        <a:headEnd/>
                        <a:tailEnd/>
                      </a:ln>
                    </p:spPr>
                  </p:pic>
                </p:oleObj>
              </mc:Fallback>
            </mc:AlternateContent>
          </a:graphicData>
        </a:graphic>
      </p:graphicFrame>
      <p:graphicFrame>
        <p:nvGraphicFramePr>
          <p:cNvPr id="33800" name="Object 8">
            <a:extLst>
              <a:ext uri="{FF2B5EF4-FFF2-40B4-BE49-F238E27FC236}">
                <a16:creationId xmlns:a16="http://schemas.microsoft.com/office/drawing/2014/main" id="{D8A63228-666B-6455-664F-40C5BC5320DA}"/>
              </a:ext>
            </a:extLst>
          </p:cNvPr>
          <p:cNvGraphicFramePr>
            <a:graphicFrameLocks noChangeAspect="1"/>
          </p:cNvGraphicFramePr>
          <p:nvPr>
            <p:extLst>
              <p:ext uri="{D42A27DB-BD31-4B8C-83A1-F6EECF244321}">
                <p14:modId xmlns:p14="http://schemas.microsoft.com/office/powerpoint/2010/main" val="1116636745"/>
              </p:ext>
            </p:extLst>
          </p:nvPr>
        </p:nvGraphicFramePr>
        <p:xfrm>
          <a:off x="2728914" y="4321175"/>
          <a:ext cx="6738937" cy="801688"/>
        </p:xfrm>
        <a:graphic>
          <a:graphicData uri="http://schemas.openxmlformats.org/presentationml/2006/ole">
            <mc:AlternateContent xmlns:mc="http://schemas.openxmlformats.org/markup-compatibility/2006">
              <mc:Choice xmlns:v="urn:schemas-microsoft-com:vml" Requires="v">
                <p:oleObj name="Equation" r:id="rId6" imgW="2374900" imgH="419100" progId="Equation.3">
                  <p:embed/>
                </p:oleObj>
              </mc:Choice>
              <mc:Fallback>
                <p:oleObj name="Equation" r:id="rId6" imgW="2374900" imgH="419100" progId="Equation.3">
                  <p:embed/>
                  <p:pic>
                    <p:nvPicPr>
                      <p:cNvPr id="33800" name="Object 8">
                        <a:extLst>
                          <a:ext uri="{FF2B5EF4-FFF2-40B4-BE49-F238E27FC236}">
                            <a16:creationId xmlns:a16="http://schemas.microsoft.com/office/drawing/2014/main" id="{D8A63228-666B-6455-664F-40C5BC5320D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28914" y="4321175"/>
                        <a:ext cx="6738937" cy="801688"/>
                      </a:xfrm>
                      <a:prstGeom prst="rect">
                        <a:avLst/>
                      </a:prstGeom>
                      <a:solidFill>
                        <a:schemeClr val="bg1"/>
                      </a:solidFill>
                      <a:ln w="9525">
                        <a:solidFill>
                          <a:srgbClr val="FF0000"/>
                        </a:solidFill>
                        <a:miter lim="800000"/>
                        <a:headEnd/>
                        <a:tailEnd/>
                      </a:ln>
                    </p:spPr>
                  </p:pic>
                </p:oleObj>
              </mc:Fallback>
            </mc:AlternateContent>
          </a:graphicData>
        </a:graphic>
      </p:graphicFrame>
      <p:sp>
        <p:nvSpPr>
          <p:cNvPr id="33801" name="Text Box 9">
            <a:extLst>
              <a:ext uri="{FF2B5EF4-FFF2-40B4-BE49-F238E27FC236}">
                <a16:creationId xmlns:a16="http://schemas.microsoft.com/office/drawing/2014/main" id="{632C1596-83F0-93A4-0DC7-F076F2C9A118}"/>
              </a:ext>
            </a:extLst>
          </p:cNvPr>
          <p:cNvSpPr txBox="1">
            <a:spLocks noChangeArrowheads="1"/>
          </p:cNvSpPr>
          <p:nvPr/>
        </p:nvSpPr>
        <p:spPr bwMode="auto">
          <a:xfrm>
            <a:off x="1436327" y="5627040"/>
            <a:ext cx="1889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ClrTx/>
              <a:buFontTx/>
              <a:buNone/>
            </a:pPr>
            <a:r>
              <a:rPr lang="fr-CH" altLang="fr-FR" dirty="0">
                <a:latin typeface="Times" panose="02020603050405020304" pitchFamily="18" charset="0"/>
                <a:cs typeface="Times" panose="02020603050405020304" pitchFamily="18" charset="0"/>
              </a:rPr>
              <a:t>avec D=0 =&gt;</a:t>
            </a:r>
            <a:endParaRPr lang="fr-FR" altLang="fr-FR" dirty="0">
              <a:latin typeface="Times" panose="02020603050405020304" pitchFamily="18" charset="0"/>
              <a:cs typeface="Times" panose="02020603050405020304" pitchFamily="18" charset="0"/>
            </a:endParaRPr>
          </a:p>
        </p:txBody>
      </p:sp>
      <p:sp>
        <p:nvSpPr>
          <p:cNvPr id="3" name="TextBox 2">
            <a:extLst>
              <a:ext uri="{FF2B5EF4-FFF2-40B4-BE49-F238E27FC236}">
                <a16:creationId xmlns:a16="http://schemas.microsoft.com/office/drawing/2014/main" id="{99A3C8D5-42F3-AEC8-DAE5-D79C83510445}"/>
              </a:ext>
            </a:extLst>
          </p:cNvPr>
          <p:cNvSpPr txBox="1"/>
          <p:nvPr/>
        </p:nvSpPr>
        <p:spPr>
          <a:xfrm>
            <a:off x="8902129" y="5627040"/>
            <a:ext cx="3041631" cy="400110"/>
          </a:xfrm>
          <a:prstGeom prst="rect">
            <a:avLst/>
          </a:prstGeom>
          <a:noFill/>
        </p:spPr>
        <p:txBody>
          <a:bodyPr wrap="square">
            <a:spAutoFit/>
          </a:bodyPr>
          <a:lstStyle/>
          <a:p>
            <a:pPr marL="285750" indent="-285750">
              <a:buFont typeface="Wingdings" panose="05000000000000000000" pitchFamily="2" charset="2"/>
              <a:buChar char="Ø"/>
            </a:pPr>
            <a:r>
              <a:rPr lang="fr-CH" altLang="fr-FR" sz="2000" dirty="0">
                <a:latin typeface="Times" panose="02020603050405020304" pitchFamily="18" charset="0"/>
                <a:cs typeface="Times" panose="02020603050405020304" pitchFamily="18" charset="0"/>
              </a:rPr>
              <a:t>L est une matrice carrée</a:t>
            </a:r>
            <a:endParaRPr lang="fr-CH" sz="2000" dirty="0">
              <a:latin typeface="Times" panose="02020603050405020304" pitchFamily="18" charset="0"/>
              <a:cs typeface="Times" panose="02020603050405020304" pitchFamily="18" charset="0"/>
            </a:endParaRPr>
          </a:p>
        </p:txBody>
      </p:sp>
      <p:pic>
        <p:nvPicPr>
          <p:cNvPr id="2" name="Picture 1" descr="HES-SO Valais-Wallis - BioArk">
            <a:extLst>
              <a:ext uri="{FF2B5EF4-FFF2-40B4-BE49-F238E27FC236}">
                <a16:creationId xmlns:a16="http://schemas.microsoft.com/office/drawing/2014/main" id="{41BE945C-9349-A6AC-D7CC-7AE15D31469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80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1"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numéro de diapositive 5">
            <a:extLst>
              <a:ext uri="{FF2B5EF4-FFF2-40B4-BE49-F238E27FC236}">
                <a16:creationId xmlns:a16="http://schemas.microsoft.com/office/drawing/2014/main" id="{7C6DF014-A70F-9936-10D4-67A813D62B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BB6ACCDB-93EF-479E-B3DE-B228815C9639}" type="slidenum">
              <a:rPr lang="fr-FR" altLang="fr-FR" sz="1200"/>
              <a:pPr>
                <a:spcBef>
                  <a:spcPct val="0"/>
                </a:spcBef>
                <a:buClrTx/>
                <a:buFontTx/>
                <a:buNone/>
              </a:pPr>
              <a:t>7</a:t>
            </a:fld>
            <a:endParaRPr lang="fr-FR" altLang="fr-FR" sz="1200" dirty="0"/>
          </a:p>
        </p:txBody>
      </p:sp>
      <p:sp>
        <p:nvSpPr>
          <p:cNvPr id="31747" name="Rectangle 2">
            <a:extLst>
              <a:ext uri="{FF2B5EF4-FFF2-40B4-BE49-F238E27FC236}">
                <a16:creationId xmlns:a16="http://schemas.microsoft.com/office/drawing/2014/main" id="{3EF3B21E-1687-45E9-98B6-B062E62E7CDF}"/>
              </a:ext>
            </a:extLst>
          </p:cNvPr>
          <p:cNvSpPr>
            <a:spLocks noGrp="1" noChangeArrowheads="1"/>
          </p:cNvSpPr>
          <p:nvPr>
            <p:ph type="title"/>
          </p:nvPr>
        </p:nvSpPr>
        <p:spPr>
          <a:xfrm>
            <a:off x="715651" y="554097"/>
            <a:ext cx="10515600" cy="1325563"/>
          </a:xfrm>
        </p:spPr>
        <p:txBody>
          <a:bodyPr>
            <a:normAutofit fontScale="90000"/>
          </a:bodyPr>
          <a:lstStyle/>
          <a:p>
            <a:r>
              <a:rPr lang="fr-CH" altLang="fr-FR" sz="3200" b="1" dirty="0">
                <a:latin typeface="Times" panose="02020603050405020304" pitchFamily="18" charset="0"/>
                <a:cs typeface="Times" panose="02020603050405020304" pitchFamily="18" charset="0"/>
              </a:rPr>
              <a:t>Exemple 1:  Dimensionnement par placement des pôles</a:t>
            </a:r>
            <a:br>
              <a:rPr lang="fr-CH" altLang="fr-FR" sz="3200" b="1" dirty="0">
                <a:latin typeface="Times" panose="02020603050405020304" pitchFamily="18" charset="0"/>
                <a:cs typeface="Times" panose="02020603050405020304" pitchFamily="18" charset="0"/>
              </a:rPr>
            </a:br>
            <a:br>
              <a:rPr lang="fr-CH" altLang="fr-FR" sz="3200" b="1" dirty="0">
                <a:latin typeface="Times" panose="02020603050405020304" pitchFamily="18" charset="0"/>
                <a:cs typeface="Times" panose="02020603050405020304" pitchFamily="18" charset="0"/>
              </a:rPr>
            </a:br>
            <a:endParaRPr lang="fr-FR" altLang="fr-FR" sz="3200" b="1" dirty="0">
              <a:latin typeface="Times" panose="02020603050405020304" pitchFamily="18" charset="0"/>
              <a:cs typeface="Times" panose="02020603050405020304" pitchFamily="18" charset="0"/>
            </a:endParaRPr>
          </a:p>
        </p:txBody>
      </p:sp>
      <p:graphicFrame>
        <p:nvGraphicFramePr>
          <p:cNvPr id="31749" name="Object 31748">
            <a:extLst>
              <a:ext uri="{FF2B5EF4-FFF2-40B4-BE49-F238E27FC236}">
                <a16:creationId xmlns:a16="http://schemas.microsoft.com/office/drawing/2014/main" id="{3EE88287-043B-C35F-0FA1-72DE202C7080}"/>
              </a:ext>
            </a:extLst>
          </p:cNvPr>
          <p:cNvGraphicFramePr>
            <a:graphicFrameLocks noChangeAspect="1"/>
          </p:cNvGraphicFramePr>
          <p:nvPr>
            <p:extLst>
              <p:ext uri="{D42A27DB-BD31-4B8C-83A1-F6EECF244321}">
                <p14:modId xmlns:p14="http://schemas.microsoft.com/office/powerpoint/2010/main" val="171376083"/>
              </p:ext>
            </p:extLst>
          </p:nvPr>
        </p:nvGraphicFramePr>
        <p:xfrm>
          <a:off x="4372094" y="2050339"/>
          <a:ext cx="2952872" cy="987338"/>
        </p:xfrm>
        <a:graphic>
          <a:graphicData uri="http://schemas.openxmlformats.org/presentationml/2006/ole">
            <mc:AlternateContent xmlns:mc="http://schemas.openxmlformats.org/markup-compatibility/2006">
              <mc:Choice xmlns:v="urn:schemas-microsoft-com:vml" Requires="v">
                <p:oleObj r:id="rId2" imgW="2057400" imgH="685800" progId="Equation.3">
                  <p:embed/>
                </p:oleObj>
              </mc:Choice>
              <mc:Fallback>
                <p:oleObj r:id="rId2" imgW="2057400" imgH="68580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2094" y="2050339"/>
                        <a:ext cx="2952872" cy="987338"/>
                      </a:xfrm>
                      <a:prstGeom prst="rect">
                        <a:avLst/>
                      </a:prstGeom>
                      <a:noFill/>
                    </p:spPr>
                  </p:pic>
                </p:oleObj>
              </mc:Fallback>
            </mc:AlternateContent>
          </a:graphicData>
        </a:graphic>
      </p:graphicFrame>
      <p:sp>
        <p:nvSpPr>
          <p:cNvPr id="31751" name="Rectangle 3">
            <a:extLst>
              <a:ext uri="{FF2B5EF4-FFF2-40B4-BE49-F238E27FC236}">
                <a16:creationId xmlns:a16="http://schemas.microsoft.com/office/drawing/2014/main" id="{B4EC779E-667B-3237-DA89-918C625196E0}"/>
              </a:ext>
            </a:extLst>
          </p:cNvPr>
          <p:cNvSpPr>
            <a:spLocks noChangeArrowheads="1"/>
          </p:cNvSpPr>
          <p:nvPr/>
        </p:nvSpPr>
        <p:spPr bwMode="auto">
          <a:xfrm>
            <a:off x="838986" y="1370114"/>
            <a:ext cx="1014893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Soit un processus (1 entrée, 1 sortie et </a:t>
            </a:r>
            <a:r>
              <a:rPr kumimoji="0" lang="fr-CH" altLang="fr-FR" sz="2000" b="1"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2 variables d’état</a:t>
            </a: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 modélisé par le modèle d’état suivant :</a:t>
            </a:r>
            <a:endParaRPr kumimoji="0" lang="fr-CH" altLang="fr-FR" sz="2000" b="0" i="0" u="none" strike="noStrike" cap="none" normalizeH="0" baseline="0" dirty="0">
              <a:ln>
                <a:noFill/>
              </a:ln>
              <a:solidFill>
                <a:schemeClr val="tx1"/>
              </a:solidFill>
              <a:effectLst/>
              <a:latin typeface="Times" panose="02020603050405020304" pitchFamily="18" charset="0"/>
              <a:cs typeface="Times"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	</a:t>
            </a:r>
            <a:endParaRPr kumimoji="0" lang="fr-CH" altLang="fr-FR" sz="2000" b="0" i="0" u="none" strike="noStrike" cap="none" normalizeH="0" baseline="0" dirty="0">
              <a:ln>
                <a:noFill/>
              </a:ln>
              <a:solidFill>
                <a:schemeClr val="tx1"/>
              </a:solidFill>
              <a:effectLst/>
              <a:latin typeface="Times" panose="02020603050405020304" pitchFamily="18" charset="0"/>
              <a:cs typeface="Times" panose="02020603050405020304" pitchFamily="18" charset="0"/>
            </a:endParaRPr>
          </a:p>
        </p:txBody>
      </p:sp>
      <p:sp>
        <p:nvSpPr>
          <p:cNvPr id="31752" name="Rectangle 4">
            <a:extLst>
              <a:ext uri="{FF2B5EF4-FFF2-40B4-BE49-F238E27FC236}">
                <a16:creationId xmlns:a16="http://schemas.microsoft.com/office/drawing/2014/main" id="{72EBD8D4-1629-5A8A-F811-85CF0D53C66F}"/>
              </a:ext>
            </a:extLst>
          </p:cNvPr>
          <p:cNvSpPr>
            <a:spLocks noChangeArrowheads="1"/>
          </p:cNvSpPr>
          <p:nvPr/>
        </p:nvSpPr>
        <p:spPr bwMode="auto">
          <a:xfrm>
            <a:off x="330640" y="3604164"/>
            <a:ext cx="1117948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457200" marR="0" lvl="1" indent="0" algn="l" defTabSz="914400" rtl="0" eaLnBrk="0" fontAlgn="base" latinLnBrk="0" hangingPunct="0">
              <a:lnSpc>
                <a:spcPct val="100000"/>
              </a:lnSpc>
              <a:spcBef>
                <a:spcPct val="0"/>
              </a:spcBef>
              <a:spcAft>
                <a:spcPct val="0"/>
              </a:spcAft>
              <a:buClrTx/>
              <a:buSzTx/>
              <a:tabLst/>
            </a:pP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Déterminez un régulateur d’état (coefficients K et L ) pour que le système en </a:t>
            </a:r>
            <a:r>
              <a:rPr kumimoji="0" lang="fr-CH" altLang="fr-FR" sz="2000" b="0" i="0" u="none" strike="noStrike" cap="none" normalizeH="0" baseline="0" dirty="0" err="1">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closed-loop</a:t>
            </a: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 possède </a:t>
            </a:r>
          </a:p>
          <a:p>
            <a:pPr marL="457200" marR="0" lvl="1" indent="0" algn="l" defTabSz="914400" rtl="0" eaLnBrk="0" fontAlgn="base" latinLnBrk="0" hangingPunct="0">
              <a:lnSpc>
                <a:spcPct val="100000"/>
              </a:lnSpc>
              <a:spcBef>
                <a:spcPct val="0"/>
              </a:spcBef>
              <a:spcAft>
                <a:spcPct val="0"/>
              </a:spcAft>
              <a:buClrTx/>
              <a:buSzTx/>
              <a:tabLst/>
            </a:pPr>
            <a:r>
              <a:rPr kumimoji="0" lang="fr-CH" altLang="fr-FR" sz="2000" b="0" i="0" u="none" strike="noStrike" cap="none" normalizeH="0" baseline="0" dirty="0">
                <a:ln>
                  <a:noFill/>
                </a:ln>
                <a:solidFill>
                  <a:schemeClr val="tx1"/>
                </a:solidFill>
                <a:effectLst/>
                <a:latin typeface="Times" panose="02020603050405020304" pitchFamily="18" charset="0"/>
                <a:ea typeface="Times New Roman" panose="02020603050405020304" pitchFamily="18" charset="0"/>
                <a:cs typeface="Times" panose="02020603050405020304" pitchFamily="18" charset="0"/>
              </a:rPr>
              <a:t>deux pôles réels identiques à -1000 rad/s.</a:t>
            </a:r>
            <a:endParaRPr kumimoji="0" lang="fr-CH" altLang="fr-FR" sz="2000" b="0" i="0" u="none" strike="noStrike" cap="none" normalizeH="0" baseline="0" dirty="0">
              <a:ln>
                <a:noFill/>
              </a:ln>
              <a:solidFill>
                <a:schemeClr val="tx1"/>
              </a:solidFill>
              <a:effectLst/>
              <a:latin typeface="Times" panose="02020603050405020304" pitchFamily="18" charset="0"/>
              <a:cs typeface="Times"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CH" altLang="fr-FR" sz="2000" b="0" i="0" u="none" strike="noStrike" cap="none" normalizeH="0" baseline="0" dirty="0">
              <a:ln>
                <a:noFill/>
              </a:ln>
              <a:solidFill>
                <a:schemeClr val="tx1"/>
              </a:solidFill>
              <a:effectLst/>
              <a:latin typeface="Times" panose="02020603050405020304" pitchFamily="18" charset="0"/>
              <a:cs typeface="Times" panose="02020603050405020304" pitchFamily="18" charset="0"/>
            </a:endParaRPr>
          </a:p>
        </p:txBody>
      </p:sp>
      <mc:AlternateContent xmlns:mc="http://schemas.openxmlformats.org/markup-compatibility/2006">
        <mc:Choice xmlns:a14="http://schemas.microsoft.com/office/drawing/2010/main" Requires="a14">
          <p:sp>
            <p:nvSpPr>
              <p:cNvPr id="31754" name="TextBox 31753">
                <a:extLst>
                  <a:ext uri="{FF2B5EF4-FFF2-40B4-BE49-F238E27FC236}">
                    <a16:creationId xmlns:a16="http://schemas.microsoft.com/office/drawing/2014/main" id="{3B07575E-2C21-8479-0E94-879380472DFE}"/>
                  </a:ext>
                </a:extLst>
              </p:cNvPr>
              <p:cNvSpPr txBox="1"/>
              <p:nvPr/>
            </p:nvSpPr>
            <p:spPr>
              <a:xfrm>
                <a:off x="838986" y="5017539"/>
                <a:ext cx="6094428" cy="369332"/>
              </a:xfrm>
              <a:prstGeom prst="rect">
                <a:avLst/>
              </a:prstGeom>
              <a:noFill/>
            </p:spPr>
            <p:txBody>
              <a:bodyPr wrap="square">
                <a:spAutoFit/>
              </a:bodyPr>
              <a:lstStyle/>
              <a:p>
                <a:r>
                  <a:rPr lang="fr-CH" altLang="fr-FR" dirty="0">
                    <a:solidFill>
                      <a:srgbClr val="C00000"/>
                    </a:solidFill>
                    <a:latin typeface="Times" panose="02020603050405020304" pitchFamily="18" charset="0"/>
                    <a:cs typeface="Times" panose="02020603050405020304" pitchFamily="18" charset="0"/>
                  </a:rPr>
                  <a:t>d</a:t>
                </a:r>
                <a:r>
                  <a:rPr lang="fr-CH" altLang="fr-FR" sz="1800" dirty="0" err="1">
                    <a:solidFill>
                      <a:srgbClr val="C00000"/>
                    </a:solidFill>
                    <a:latin typeface="Times" panose="02020603050405020304" pitchFamily="18" charset="0"/>
                    <a:cs typeface="Times" panose="02020603050405020304" pitchFamily="18" charset="0"/>
                  </a:rPr>
                  <a:t>et</a:t>
                </a:r>
                <a:r>
                  <a:rPr lang="fr-CH" altLang="fr-FR" sz="1800" dirty="0">
                    <a:solidFill>
                      <a:srgbClr val="C00000"/>
                    </a:solidFill>
                    <a:latin typeface="Times" panose="02020603050405020304" pitchFamily="18" charset="0"/>
                    <a:cs typeface="Times" panose="02020603050405020304" pitchFamily="18" charset="0"/>
                  </a:rPr>
                  <a:t> ( </a:t>
                </a:r>
                <a:r>
                  <a:rPr lang="fr-CH" altLang="fr-FR" sz="1800" dirty="0" err="1">
                    <a:solidFill>
                      <a:srgbClr val="C00000"/>
                    </a:solidFill>
                    <a:latin typeface="Times" panose="02020603050405020304" pitchFamily="18" charset="0"/>
                    <a:cs typeface="Times" panose="02020603050405020304" pitchFamily="18" charset="0"/>
                  </a:rPr>
                  <a:t>sI</a:t>
                </a:r>
                <a:r>
                  <a:rPr lang="fr-CH" altLang="fr-FR" sz="1800" dirty="0">
                    <a:solidFill>
                      <a:srgbClr val="C00000"/>
                    </a:solidFill>
                    <a:latin typeface="Times" panose="02020603050405020304" pitchFamily="18" charset="0"/>
                    <a:cs typeface="Times" panose="02020603050405020304" pitchFamily="18" charset="0"/>
                  </a:rPr>
                  <a:t>- (A-BK)) = </a:t>
                </a:r>
                <a14:m>
                  <m:oMath xmlns:m="http://schemas.openxmlformats.org/officeDocument/2006/math">
                    <m:r>
                      <a:rPr lang="fr-CH" altLang="fr-FR" sz="1800" i="1" smtClean="0">
                        <a:solidFill>
                          <a:srgbClr val="C00000"/>
                        </a:solidFill>
                        <a:latin typeface="Cambria Math" panose="02040503050406030204" pitchFamily="18" charset="0"/>
                        <a:cs typeface="Times" panose="02020603050405020304" pitchFamily="18" charset="0"/>
                      </a:rPr>
                      <m:t> </m:t>
                    </m:r>
                    <m:sSup>
                      <m:sSupPr>
                        <m:ctrlPr>
                          <a:rPr lang="fr-CH" altLang="fr-FR" sz="1800" i="1" smtClean="0">
                            <a:solidFill>
                              <a:srgbClr val="C00000"/>
                            </a:solidFill>
                            <a:latin typeface="Cambria Math" panose="02040503050406030204" pitchFamily="18" charset="0"/>
                            <a:cs typeface="Times" panose="02020603050405020304" pitchFamily="18" charset="0"/>
                          </a:rPr>
                        </m:ctrlPr>
                      </m:sSupPr>
                      <m:e>
                        <m:r>
                          <a:rPr lang="fr-CH" altLang="fr-FR" sz="1800" b="0" i="1" smtClean="0">
                            <a:solidFill>
                              <a:srgbClr val="C00000"/>
                            </a:solidFill>
                            <a:latin typeface="Cambria Math" panose="02040503050406030204" pitchFamily="18" charset="0"/>
                            <a:cs typeface="Times" panose="02020603050405020304" pitchFamily="18" charset="0"/>
                          </a:rPr>
                          <m:t>(</m:t>
                        </m:r>
                        <m:r>
                          <a:rPr lang="fr-CH" altLang="fr-FR" sz="1800" b="0" i="1" smtClean="0">
                            <a:solidFill>
                              <a:srgbClr val="C00000"/>
                            </a:solidFill>
                            <a:latin typeface="Cambria Math" panose="02040503050406030204" pitchFamily="18" charset="0"/>
                            <a:cs typeface="Times" panose="02020603050405020304" pitchFamily="18" charset="0"/>
                          </a:rPr>
                          <m:t>𝑠</m:t>
                        </m:r>
                        <m:r>
                          <a:rPr lang="fr-CH" altLang="fr-FR" sz="1800" b="0" i="1" smtClean="0">
                            <a:solidFill>
                              <a:srgbClr val="C00000"/>
                            </a:solidFill>
                            <a:latin typeface="Cambria Math" panose="02040503050406030204" pitchFamily="18" charset="0"/>
                            <a:cs typeface="Times" panose="02020603050405020304" pitchFamily="18" charset="0"/>
                          </a:rPr>
                          <m:t>+1000)</m:t>
                        </m:r>
                      </m:e>
                      <m:sup>
                        <m:r>
                          <a:rPr lang="fr-CH" altLang="fr-FR" sz="1800" b="0" i="1" smtClean="0">
                            <a:solidFill>
                              <a:srgbClr val="C00000"/>
                            </a:solidFill>
                            <a:latin typeface="Cambria Math" panose="02040503050406030204" pitchFamily="18" charset="0"/>
                            <a:cs typeface="Times" panose="02020603050405020304" pitchFamily="18" charset="0"/>
                          </a:rPr>
                          <m:t>2</m:t>
                        </m:r>
                      </m:sup>
                    </m:sSup>
                  </m:oMath>
                </a14:m>
                <a:endParaRPr lang="fr-CH" dirty="0">
                  <a:solidFill>
                    <a:srgbClr val="C00000"/>
                  </a:solidFill>
                </a:endParaRPr>
              </a:p>
            </p:txBody>
          </p:sp>
        </mc:Choice>
        <mc:Fallback>
          <p:sp>
            <p:nvSpPr>
              <p:cNvPr id="31754" name="TextBox 31753">
                <a:extLst>
                  <a:ext uri="{FF2B5EF4-FFF2-40B4-BE49-F238E27FC236}">
                    <a16:creationId xmlns:a16="http://schemas.microsoft.com/office/drawing/2014/main" id="{3B07575E-2C21-8479-0E94-879380472DFE}"/>
                  </a:ext>
                </a:extLst>
              </p:cNvPr>
              <p:cNvSpPr txBox="1">
                <a:spLocks noRot="1" noChangeAspect="1" noMove="1" noResize="1" noEditPoints="1" noAdjustHandles="1" noChangeArrowheads="1" noChangeShapeType="1" noTextEdit="1"/>
              </p:cNvSpPr>
              <p:nvPr/>
            </p:nvSpPr>
            <p:spPr>
              <a:xfrm>
                <a:off x="838986" y="5017539"/>
                <a:ext cx="6094428" cy="369332"/>
              </a:xfrm>
              <a:prstGeom prst="rect">
                <a:avLst/>
              </a:prstGeom>
              <a:blipFill>
                <a:blip r:embed="rId4"/>
                <a:stretch>
                  <a:fillRect l="-901" t="-9836" b="-22951"/>
                </a:stretch>
              </a:blipFill>
            </p:spPr>
            <p:txBody>
              <a:bodyPr/>
              <a:lstStyle/>
              <a:p>
                <a:r>
                  <a:rPr lang="fr-CH">
                    <a:noFill/>
                  </a:rPr>
                  <a:t> </a:t>
                </a:r>
              </a:p>
            </p:txBody>
          </p:sp>
        </mc:Fallback>
      </mc:AlternateContent>
      <mc:AlternateContent xmlns:mc="http://schemas.openxmlformats.org/markup-compatibility/2006">
        <mc:Choice xmlns:a14="http://schemas.microsoft.com/office/drawing/2010/main" Requires="a14">
          <p:sp>
            <p:nvSpPr>
              <p:cNvPr id="31755" name="Object 4">
                <a:extLst>
                  <a:ext uri="{FF2B5EF4-FFF2-40B4-BE49-F238E27FC236}">
                    <a16:creationId xmlns:a16="http://schemas.microsoft.com/office/drawing/2014/main" id="{A46EDDC0-ED46-FB7C-4052-E2BB0DDA6000}"/>
                  </a:ext>
                </a:extLst>
              </p:cNvPr>
              <p:cNvSpPr txBox="1"/>
              <p:nvPr/>
            </p:nvSpPr>
            <p:spPr bwMode="auto">
              <a:xfrm>
                <a:off x="817403" y="6402534"/>
                <a:ext cx="3554691" cy="479539"/>
              </a:xfrm>
              <a:prstGeom prst="rect">
                <a:avLst/>
              </a:prstGeom>
              <a:solidFill>
                <a:schemeClr val="bg1"/>
              </a:solidFill>
              <a:ln w="9525">
                <a:noFill/>
                <a:miter lim="800000"/>
                <a:headEnd/>
                <a:tailEnd/>
              </a:ln>
            </p:spPr>
            <p:txBody>
              <a:bodyPr>
                <a:normAutofit/>
              </a:bodyPr>
              <a:lstStyle/>
              <a:p>
                <a14:m>
                  <m:oMath xmlns:m="http://schemas.openxmlformats.org/officeDocument/2006/math">
                    <m:r>
                      <a:rPr lang="fr-CH" i="1" smtClean="0">
                        <a:solidFill>
                          <a:srgbClr val="C00000"/>
                        </a:solidFill>
                        <a:latin typeface="Cambria Math" panose="02040503050406030204" pitchFamily="18" charset="0"/>
                      </a:rPr>
                      <m:t>𝐿</m:t>
                    </m:r>
                    <m:r>
                      <a:rPr lang="fr-CH" i="1" smtClean="0">
                        <a:solidFill>
                          <a:srgbClr val="C00000"/>
                        </a:solidFill>
                        <a:latin typeface="Cambria Math" panose="02040503050406030204" pitchFamily="18" charset="0"/>
                      </a:rPr>
                      <m:t>=</m:t>
                    </m:r>
                    <m:sSup>
                      <m:sSupPr>
                        <m:ctrlPr>
                          <a:rPr lang="fr-CH" i="1">
                            <a:solidFill>
                              <a:srgbClr val="C00000"/>
                            </a:solidFill>
                            <a:latin typeface="Cambria Math" panose="02040503050406030204" pitchFamily="18" charset="0"/>
                          </a:rPr>
                        </m:ctrlPr>
                      </m:sSupPr>
                      <m:e>
                        <m:d>
                          <m:dPr>
                            <m:begChr m:val="["/>
                            <m:endChr m:val="]"/>
                            <m:ctrlPr>
                              <a:rPr lang="fr-CH" i="1">
                                <a:solidFill>
                                  <a:srgbClr val="C00000"/>
                                </a:solidFill>
                                <a:latin typeface="Cambria Math" panose="02040503050406030204" pitchFamily="18" charset="0"/>
                              </a:rPr>
                            </m:ctrlPr>
                          </m:dPr>
                          <m:e>
                            <m:r>
                              <a:rPr lang="fr-CH" i="1">
                                <a:solidFill>
                                  <a:srgbClr val="C00000"/>
                                </a:solidFill>
                                <a:latin typeface="Cambria Math" panose="02040503050406030204" pitchFamily="18" charset="0"/>
                              </a:rPr>
                              <m:t>𝐶</m:t>
                            </m:r>
                            <m:r>
                              <a:rPr lang="fr-CH" i="1">
                                <a:solidFill>
                                  <a:srgbClr val="C00000"/>
                                </a:solidFill>
                                <a:latin typeface="Cambria Math" panose="02040503050406030204" pitchFamily="18" charset="0"/>
                              </a:rPr>
                              <m:t>⋅</m:t>
                            </m:r>
                            <m:sSup>
                              <m:sSupPr>
                                <m:ctrlPr>
                                  <a:rPr lang="fr-CH" i="1">
                                    <a:solidFill>
                                      <a:srgbClr val="C00000"/>
                                    </a:solidFill>
                                    <a:latin typeface="Cambria Math" panose="02040503050406030204" pitchFamily="18" charset="0"/>
                                  </a:rPr>
                                </m:ctrlPr>
                              </m:sSupPr>
                              <m:e>
                                <m:d>
                                  <m:dPr>
                                    <m:ctrlPr>
                                      <a:rPr lang="fr-CH" i="1">
                                        <a:solidFill>
                                          <a:srgbClr val="C00000"/>
                                        </a:solidFill>
                                        <a:latin typeface="Cambria Math" panose="02040503050406030204" pitchFamily="18" charset="0"/>
                                      </a:rPr>
                                    </m:ctrlPr>
                                  </m:dPr>
                                  <m:e>
                                    <m:r>
                                      <a:rPr lang="fr-CH" i="1">
                                        <a:solidFill>
                                          <a:srgbClr val="C00000"/>
                                        </a:solidFill>
                                        <a:latin typeface="Cambria Math" panose="02040503050406030204" pitchFamily="18" charset="0"/>
                                      </a:rPr>
                                      <m:t>𝐵</m:t>
                                    </m:r>
                                    <m:r>
                                      <a:rPr lang="fr-CH" i="1">
                                        <a:solidFill>
                                          <a:srgbClr val="C00000"/>
                                        </a:solidFill>
                                        <a:latin typeface="Cambria Math" panose="02040503050406030204" pitchFamily="18" charset="0"/>
                                      </a:rPr>
                                      <m:t>⋅</m:t>
                                    </m:r>
                                    <m:r>
                                      <a:rPr lang="fr-CH" i="1">
                                        <a:solidFill>
                                          <a:srgbClr val="C00000"/>
                                        </a:solidFill>
                                        <a:latin typeface="Cambria Math" panose="02040503050406030204" pitchFamily="18" charset="0"/>
                                      </a:rPr>
                                      <m:t>𝐾</m:t>
                                    </m:r>
                                    <m:r>
                                      <a:rPr lang="fr-CH" i="1">
                                        <a:solidFill>
                                          <a:srgbClr val="C00000"/>
                                        </a:solidFill>
                                        <a:latin typeface="Cambria Math" panose="02040503050406030204" pitchFamily="18" charset="0"/>
                                      </a:rPr>
                                      <m:t>−</m:t>
                                    </m:r>
                                    <m:r>
                                      <a:rPr lang="fr-CH" i="1">
                                        <a:solidFill>
                                          <a:srgbClr val="C00000"/>
                                        </a:solidFill>
                                        <a:latin typeface="Cambria Math" panose="02040503050406030204" pitchFamily="18" charset="0"/>
                                      </a:rPr>
                                      <m:t>𝐴</m:t>
                                    </m:r>
                                  </m:e>
                                </m:d>
                              </m:e>
                              <m:sup>
                                <m:r>
                                  <a:rPr lang="fr-CH" i="1">
                                    <a:solidFill>
                                      <a:srgbClr val="C00000"/>
                                    </a:solidFill>
                                    <a:latin typeface="Cambria Math" panose="02040503050406030204" pitchFamily="18" charset="0"/>
                                  </a:rPr>
                                  <m:t>−1</m:t>
                                </m:r>
                              </m:sup>
                            </m:sSup>
                            <m:r>
                              <a:rPr lang="fr-CH" i="1">
                                <a:solidFill>
                                  <a:srgbClr val="C00000"/>
                                </a:solidFill>
                                <a:latin typeface="Cambria Math" panose="02040503050406030204" pitchFamily="18" charset="0"/>
                              </a:rPr>
                              <m:t>⋅</m:t>
                            </m:r>
                            <m:r>
                              <a:rPr lang="fr-CH" i="1">
                                <a:solidFill>
                                  <a:srgbClr val="C00000"/>
                                </a:solidFill>
                                <a:latin typeface="Cambria Math" panose="02040503050406030204" pitchFamily="18" charset="0"/>
                              </a:rPr>
                              <m:t>𝐵</m:t>
                            </m:r>
                          </m:e>
                        </m:d>
                      </m:e>
                      <m:sup>
                        <m:r>
                          <a:rPr lang="fr-CH" i="1">
                            <a:solidFill>
                              <a:srgbClr val="C00000"/>
                            </a:solidFill>
                            <a:latin typeface="Cambria Math" panose="02040503050406030204" pitchFamily="18" charset="0"/>
                          </a:rPr>
                          <m:t>−1</m:t>
                        </m:r>
                      </m:sup>
                    </m:sSup>
                  </m:oMath>
                </a14:m>
                <a:r>
                  <a:rPr lang="fr-CH" dirty="0">
                    <a:solidFill>
                      <a:srgbClr val="C00000"/>
                    </a:solidFill>
                    <a:latin typeface="Times" panose="02020603050405020304" pitchFamily="18" charset="0"/>
                    <a:cs typeface="Times" panose="02020603050405020304" pitchFamily="18" charset="0"/>
                  </a:rPr>
                  <a:t> =10</a:t>
                </a:r>
              </a:p>
            </p:txBody>
          </p:sp>
        </mc:Choice>
        <mc:Fallback>
          <p:sp>
            <p:nvSpPr>
              <p:cNvPr id="31755" name="Object 4">
                <a:extLst>
                  <a:ext uri="{FF2B5EF4-FFF2-40B4-BE49-F238E27FC236}">
                    <a16:creationId xmlns:a16="http://schemas.microsoft.com/office/drawing/2014/main" id="{A46EDDC0-ED46-FB7C-4052-E2BB0DDA6000}"/>
                  </a:ext>
                </a:extLst>
              </p:cNvPr>
              <p:cNvSpPr txBox="1">
                <a:spLocks noRot="1" noChangeAspect="1" noMove="1" noResize="1" noEditPoints="1" noAdjustHandles="1" noChangeArrowheads="1" noChangeShapeType="1" noTextEdit="1"/>
              </p:cNvSpPr>
              <p:nvPr/>
            </p:nvSpPr>
            <p:spPr bwMode="auto">
              <a:xfrm>
                <a:off x="817403" y="6402534"/>
                <a:ext cx="3554691" cy="479539"/>
              </a:xfrm>
              <a:prstGeom prst="rect">
                <a:avLst/>
              </a:prstGeom>
              <a:blipFill>
                <a:blip r:embed="rId5"/>
                <a:stretch>
                  <a:fillRect t="-6329"/>
                </a:stretch>
              </a:blipFill>
              <a:ln w="9525">
                <a:noFill/>
                <a:miter lim="800000"/>
                <a:headEnd/>
                <a:tailEnd/>
              </a:ln>
            </p:spPr>
            <p:txBody>
              <a:bodyPr/>
              <a:lstStyle/>
              <a:p>
                <a:r>
                  <a:rPr lang="fr-CH">
                    <a:noFill/>
                  </a:rPr>
                  <a:t> </a:t>
                </a:r>
              </a:p>
            </p:txBody>
          </p:sp>
        </mc:Fallback>
      </mc:AlternateContent>
      <mc:AlternateContent xmlns:mc="http://schemas.openxmlformats.org/markup-compatibility/2006">
        <mc:Choice xmlns:a14="http://schemas.microsoft.com/office/drawing/2010/main" Requires="a14">
          <p:sp>
            <p:nvSpPr>
              <p:cNvPr id="31758" name="TextBox 31757">
                <a:extLst>
                  <a:ext uri="{FF2B5EF4-FFF2-40B4-BE49-F238E27FC236}">
                    <a16:creationId xmlns:a16="http://schemas.microsoft.com/office/drawing/2014/main" id="{A7B97CC3-F72F-1219-FD28-6B9B980B810E}"/>
                  </a:ext>
                </a:extLst>
              </p:cNvPr>
              <p:cNvSpPr txBox="1"/>
              <p:nvPr/>
            </p:nvSpPr>
            <p:spPr>
              <a:xfrm>
                <a:off x="4795295" y="4932317"/>
                <a:ext cx="5350183" cy="492955"/>
              </a:xfrm>
              <a:prstGeom prst="rect">
                <a:avLst/>
              </a:prstGeom>
              <a:noFill/>
            </p:spPr>
            <p:txBody>
              <a:bodyPr wrap="none" lIns="0" tIns="0" rIns="0" bIns="0" rtlCol="0">
                <a:spAutoFit/>
              </a:bodyPr>
              <a:lstStyle/>
              <a:p>
                <a:r>
                  <a:rPr lang="fr-CH" dirty="0">
                    <a:solidFill>
                      <a:srgbClr val="C00000"/>
                    </a:solidFill>
                    <a:latin typeface="Times" panose="02020603050405020304" pitchFamily="18" charset="0"/>
                    <a:cs typeface="Times" panose="02020603050405020304" pitchFamily="18" charset="0"/>
                  </a:rPr>
                  <a:t>d</a:t>
                </a:r>
                <a:r>
                  <a:rPr lang="fr-CH" dirty="0" err="1">
                    <a:solidFill>
                      <a:srgbClr val="C00000"/>
                    </a:solidFill>
                    <a:latin typeface="Times" panose="02020603050405020304" pitchFamily="18" charset="0"/>
                    <a:cs typeface="Times" panose="02020603050405020304" pitchFamily="18" charset="0"/>
                  </a:rPr>
                  <a:t>et</a:t>
                </a:r>
                <a:r>
                  <a:rPr lang="fr-CH" dirty="0">
                    <a:solidFill>
                      <a:srgbClr val="C00000"/>
                    </a:solidFill>
                  </a:rPr>
                  <a:t> </a:t>
                </a:r>
                <a14:m>
                  <m:oMath xmlns:m="http://schemas.openxmlformats.org/officeDocument/2006/math">
                    <m:d>
                      <m:dPr>
                        <m:begChr m:val="["/>
                        <m:endChr m:val="]"/>
                        <m:ctrlPr>
                          <a:rPr lang="fr-CH" i="1" smtClean="0">
                            <a:solidFill>
                              <a:srgbClr val="C00000"/>
                            </a:solidFill>
                            <a:latin typeface="Cambria Math" panose="02040503050406030204" pitchFamily="18" charset="0"/>
                          </a:rPr>
                        </m:ctrlPr>
                      </m:dPr>
                      <m:e>
                        <m:m>
                          <m:mPr>
                            <m:mcs>
                              <m:mc>
                                <m:mcPr>
                                  <m:count m:val="2"/>
                                  <m:mcJc m:val="center"/>
                                </m:mcPr>
                              </m:mc>
                            </m:mcs>
                            <m:ctrlPr>
                              <a:rPr lang="fr-CH" i="1" smtClean="0">
                                <a:solidFill>
                                  <a:srgbClr val="C00000"/>
                                </a:solidFill>
                                <a:latin typeface="Cambria Math" panose="02040503050406030204" pitchFamily="18" charset="0"/>
                              </a:rPr>
                            </m:ctrlPr>
                          </m:mPr>
                          <m:mr>
                            <m:e>
                              <m:r>
                                <m:rPr>
                                  <m:brk m:alnAt="7"/>
                                </m:rPr>
                                <a:rPr lang="fr-CH" b="0" i="1" smtClean="0">
                                  <a:solidFill>
                                    <a:srgbClr val="C00000"/>
                                  </a:solidFill>
                                  <a:latin typeface="Cambria Math" panose="02040503050406030204" pitchFamily="18" charset="0"/>
                                </a:rPr>
                                <m:t>𝑠</m:t>
                              </m:r>
                              <m:r>
                                <a:rPr lang="fr-CH" b="0" i="1" smtClean="0">
                                  <a:solidFill>
                                    <a:srgbClr val="C00000"/>
                                  </a:solidFill>
                                  <a:latin typeface="Cambria Math" panose="02040503050406030204" pitchFamily="18" charset="0"/>
                                </a:rPr>
                                <m:t>+1000+100</m:t>
                              </m:r>
                              <m:sSub>
                                <m:sSubPr>
                                  <m:ctrlPr>
                                    <a:rPr lang="fr-CH" b="0" i="1" smtClean="0">
                                      <a:solidFill>
                                        <a:srgbClr val="C00000"/>
                                      </a:solidFill>
                                      <a:latin typeface="Cambria Math" panose="02040503050406030204" pitchFamily="18" charset="0"/>
                                    </a:rPr>
                                  </m:ctrlPr>
                                </m:sSubPr>
                                <m:e>
                                  <m:r>
                                    <a:rPr lang="fr-CH" b="0" i="1" smtClean="0">
                                      <a:solidFill>
                                        <a:srgbClr val="C00000"/>
                                      </a:solidFill>
                                      <a:latin typeface="Cambria Math" panose="02040503050406030204" pitchFamily="18" charset="0"/>
                                    </a:rPr>
                                    <m:t>𝑘</m:t>
                                  </m:r>
                                </m:e>
                                <m:sub>
                                  <m:r>
                                    <a:rPr lang="fr-CH" b="0" i="1" smtClean="0">
                                      <a:solidFill>
                                        <a:srgbClr val="C00000"/>
                                      </a:solidFill>
                                      <a:latin typeface="Cambria Math" panose="02040503050406030204" pitchFamily="18" charset="0"/>
                                    </a:rPr>
                                    <m:t>1</m:t>
                                  </m:r>
                                </m:sub>
                              </m:sSub>
                            </m:e>
                            <m:e>
                              <m:r>
                                <a:rPr lang="fr-CH" b="0" i="1" smtClean="0">
                                  <a:solidFill>
                                    <a:srgbClr val="C00000"/>
                                  </a:solidFill>
                                  <a:latin typeface="Cambria Math" panose="02040503050406030204" pitchFamily="18" charset="0"/>
                                </a:rPr>
                                <m:t>100+100</m:t>
                              </m:r>
                              <m:sSub>
                                <m:sSubPr>
                                  <m:ctrlPr>
                                    <a:rPr lang="fr-CH" b="0" i="1" smtClean="0">
                                      <a:solidFill>
                                        <a:srgbClr val="C00000"/>
                                      </a:solidFill>
                                      <a:latin typeface="Cambria Math" panose="02040503050406030204" pitchFamily="18" charset="0"/>
                                    </a:rPr>
                                  </m:ctrlPr>
                                </m:sSubPr>
                                <m:e>
                                  <m:r>
                                    <a:rPr lang="fr-CH" b="0" i="1" smtClean="0">
                                      <a:solidFill>
                                        <a:srgbClr val="C00000"/>
                                      </a:solidFill>
                                      <a:latin typeface="Cambria Math" panose="02040503050406030204" pitchFamily="18" charset="0"/>
                                    </a:rPr>
                                    <m:t>𝑘</m:t>
                                  </m:r>
                                </m:e>
                                <m:sub>
                                  <m:r>
                                    <a:rPr lang="fr-CH" b="0" i="1" smtClean="0">
                                      <a:solidFill>
                                        <a:srgbClr val="C00000"/>
                                      </a:solidFill>
                                      <a:latin typeface="Cambria Math" panose="02040503050406030204" pitchFamily="18" charset="0"/>
                                    </a:rPr>
                                    <m:t>2</m:t>
                                  </m:r>
                                </m:sub>
                              </m:sSub>
                            </m:e>
                          </m:mr>
                          <m:mr>
                            <m:e>
                              <m:r>
                                <a:rPr lang="fr-CH" b="0" i="1" smtClean="0">
                                  <a:solidFill>
                                    <a:srgbClr val="C00000"/>
                                  </a:solidFill>
                                  <a:latin typeface="Cambria Math" panose="02040503050406030204" pitchFamily="18" charset="0"/>
                                </a:rPr>
                                <m:t>−1000</m:t>
                              </m:r>
                            </m:e>
                            <m:e>
                              <m:r>
                                <a:rPr lang="fr-CH" b="0" i="1" smtClean="0">
                                  <a:solidFill>
                                    <a:srgbClr val="C00000"/>
                                  </a:solidFill>
                                  <a:latin typeface="Cambria Math" panose="02040503050406030204" pitchFamily="18" charset="0"/>
                                </a:rPr>
                                <m:t>𝑠</m:t>
                              </m:r>
                            </m:e>
                          </m:mr>
                        </m:m>
                      </m:e>
                    </m:d>
                    <m:r>
                      <a:rPr lang="fr-CH" b="0" i="1" smtClean="0">
                        <a:solidFill>
                          <a:srgbClr val="C00000"/>
                        </a:solidFill>
                        <a:latin typeface="Cambria Math" panose="02040503050406030204" pitchFamily="18" charset="0"/>
                      </a:rPr>
                      <m:t>=</m:t>
                    </m:r>
                    <m:sSup>
                      <m:sSupPr>
                        <m:ctrlPr>
                          <a:rPr lang="fr-CH" altLang="fr-FR" i="1">
                            <a:solidFill>
                              <a:srgbClr val="C00000"/>
                            </a:solidFill>
                            <a:latin typeface="Cambria Math" panose="02040503050406030204" pitchFamily="18" charset="0"/>
                            <a:cs typeface="Times" panose="02020603050405020304" pitchFamily="18" charset="0"/>
                          </a:rPr>
                        </m:ctrlPr>
                      </m:sSupPr>
                      <m:e>
                        <m:r>
                          <a:rPr lang="fr-CH" altLang="fr-FR" i="1">
                            <a:solidFill>
                              <a:srgbClr val="C00000"/>
                            </a:solidFill>
                            <a:latin typeface="Cambria Math" panose="02040503050406030204" pitchFamily="18" charset="0"/>
                            <a:cs typeface="Times" panose="02020603050405020304" pitchFamily="18" charset="0"/>
                          </a:rPr>
                          <m:t>(</m:t>
                        </m:r>
                        <m:r>
                          <a:rPr lang="fr-CH" altLang="fr-FR" i="1">
                            <a:solidFill>
                              <a:srgbClr val="C00000"/>
                            </a:solidFill>
                            <a:latin typeface="Cambria Math" panose="02040503050406030204" pitchFamily="18" charset="0"/>
                            <a:cs typeface="Times" panose="02020603050405020304" pitchFamily="18" charset="0"/>
                          </a:rPr>
                          <m:t>𝑠</m:t>
                        </m:r>
                        <m:r>
                          <a:rPr lang="fr-CH" altLang="fr-FR" i="1">
                            <a:solidFill>
                              <a:srgbClr val="C00000"/>
                            </a:solidFill>
                            <a:latin typeface="Cambria Math" panose="02040503050406030204" pitchFamily="18" charset="0"/>
                            <a:cs typeface="Times" panose="02020603050405020304" pitchFamily="18" charset="0"/>
                          </a:rPr>
                          <m:t>+1000)</m:t>
                        </m:r>
                      </m:e>
                      <m:sup>
                        <m:r>
                          <a:rPr lang="fr-CH" altLang="fr-FR" i="1">
                            <a:solidFill>
                              <a:srgbClr val="C00000"/>
                            </a:solidFill>
                            <a:latin typeface="Cambria Math" panose="02040503050406030204" pitchFamily="18" charset="0"/>
                            <a:cs typeface="Times" panose="02020603050405020304" pitchFamily="18" charset="0"/>
                          </a:rPr>
                          <m:t>2</m:t>
                        </m:r>
                      </m:sup>
                    </m:sSup>
                  </m:oMath>
                </a14:m>
                <a:endParaRPr lang="fr-CH" dirty="0">
                  <a:solidFill>
                    <a:srgbClr val="C00000"/>
                  </a:solidFill>
                </a:endParaRPr>
              </a:p>
            </p:txBody>
          </p:sp>
        </mc:Choice>
        <mc:Fallback>
          <p:sp>
            <p:nvSpPr>
              <p:cNvPr id="31758" name="TextBox 31757">
                <a:extLst>
                  <a:ext uri="{FF2B5EF4-FFF2-40B4-BE49-F238E27FC236}">
                    <a16:creationId xmlns:a16="http://schemas.microsoft.com/office/drawing/2014/main" id="{A7B97CC3-F72F-1219-FD28-6B9B980B810E}"/>
                  </a:ext>
                </a:extLst>
              </p:cNvPr>
              <p:cNvSpPr txBox="1">
                <a:spLocks noRot="1" noChangeAspect="1" noMove="1" noResize="1" noEditPoints="1" noAdjustHandles="1" noChangeArrowheads="1" noChangeShapeType="1" noTextEdit="1"/>
              </p:cNvSpPr>
              <p:nvPr/>
            </p:nvSpPr>
            <p:spPr>
              <a:xfrm>
                <a:off x="4795295" y="4932317"/>
                <a:ext cx="5350183" cy="492955"/>
              </a:xfrm>
              <a:prstGeom prst="rect">
                <a:avLst/>
              </a:prstGeom>
              <a:blipFill>
                <a:blip r:embed="rId6"/>
                <a:stretch>
                  <a:fillRect l="-2737" b="-6173"/>
                </a:stretch>
              </a:blipFill>
            </p:spPr>
            <p:txBody>
              <a:bodyPr/>
              <a:lstStyle/>
              <a:p>
                <a:r>
                  <a:rPr lang="fr-CH">
                    <a:noFill/>
                  </a:rPr>
                  <a:t> </a:t>
                </a:r>
              </a:p>
            </p:txBody>
          </p:sp>
        </mc:Fallback>
      </mc:AlternateContent>
      <mc:AlternateContent xmlns:mc="http://schemas.openxmlformats.org/markup-compatibility/2006">
        <mc:Choice xmlns:a14="http://schemas.microsoft.com/office/drawing/2010/main" Requires="a14">
          <p:sp>
            <p:nvSpPr>
              <p:cNvPr id="31759" name="TextBox 31758">
                <a:extLst>
                  <a:ext uri="{FF2B5EF4-FFF2-40B4-BE49-F238E27FC236}">
                    <a16:creationId xmlns:a16="http://schemas.microsoft.com/office/drawing/2014/main" id="{781A3E07-055A-A01C-175E-59E896BD9B23}"/>
                  </a:ext>
                </a:extLst>
              </p:cNvPr>
              <p:cNvSpPr txBox="1"/>
              <p:nvPr/>
            </p:nvSpPr>
            <p:spPr>
              <a:xfrm>
                <a:off x="6474151" y="5706439"/>
                <a:ext cx="1992469" cy="276999"/>
              </a:xfrm>
              <a:prstGeom prst="rect">
                <a:avLst/>
              </a:prstGeom>
              <a:noFill/>
            </p:spPr>
            <p:txBody>
              <a:bodyPr wrap="none" lIns="0" tIns="0" rIns="0" bIns="0" rtlCol="0">
                <a:spAutoFit/>
              </a:bodyPr>
              <a:lstStyle/>
              <a:p>
                <a14:m>
                  <m:oMath xmlns:m="http://schemas.openxmlformats.org/officeDocument/2006/math">
                    <m:r>
                      <a:rPr lang="fr-CH" b="0" i="1" smtClean="0">
                        <a:solidFill>
                          <a:srgbClr val="C00000"/>
                        </a:solidFill>
                        <a:latin typeface="Cambria Math" panose="02040503050406030204" pitchFamily="18" charset="0"/>
                      </a:rPr>
                      <m:t>𝐾</m:t>
                    </m:r>
                    <m:r>
                      <a:rPr lang="fr-CH" b="0" i="1" smtClean="0">
                        <a:solidFill>
                          <a:srgbClr val="C00000"/>
                        </a:solidFill>
                        <a:latin typeface="Cambria Math" panose="02040503050406030204" pitchFamily="18" charset="0"/>
                      </a:rPr>
                      <m:t>=[</m:t>
                    </m:r>
                    <m:sSub>
                      <m:sSubPr>
                        <m:ctrlPr>
                          <a:rPr lang="fr-CH" i="1">
                            <a:solidFill>
                              <a:srgbClr val="C00000"/>
                            </a:solidFill>
                            <a:latin typeface="Cambria Math" panose="02040503050406030204" pitchFamily="18" charset="0"/>
                          </a:rPr>
                        </m:ctrlPr>
                      </m:sSubPr>
                      <m:e>
                        <m:r>
                          <a:rPr lang="fr-CH" i="1">
                            <a:solidFill>
                              <a:srgbClr val="C00000"/>
                            </a:solidFill>
                            <a:latin typeface="Cambria Math" panose="02040503050406030204" pitchFamily="18" charset="0"/>
                          </a:rPr>
                          <m:t>𝑘</m:t>
                        </m:r>
                      </m:e>
                      <m:sub>
                        <m:r>
                          <a:rPr lang="fr-CH" i="1">
                            <a:solidFill>
                              <a:srgbClr val="C00000"/>
                            </a:solidFill>
                            <a:latin typeface="Cambria Math" panose="02040503050406030204" pitchFamily="18" charset="0"/>
                          </a:rPr>
                          <m:t>1</m:t>
                        </m:r>
                      </m:sub>
                    </m:sSub>
                    <m:r>
                      <a:rPr lang="fr-CH" i="1">
                        <a:solidFill>
                          <a:srgbClr val="C00000"/>
                        </a:solidFill>
                        <a:latin typeface="Cambria Math" panose="02040503050406030204" pitchFamily="18" charset="0"/>
                      </a:rPr>
                      <m:t> </m:t>
                    </m:r>
                    <m:sSub>
                      <m:sSubPr>
                        <m:ctrlPr>
                          <a:rPr lang="fr-CH" i="1">
                            <a:solidFill>
                              <a:srgbClr val="C00000"/>
                            </a:solidFill>
                            <a:latin typeface="Cambria Math" panose="02040503050406030204" pitchFamily="18" charset="0"/>
                          </a:rPr>
                        </m:ctrlPr>
                      </m:sSubPr>
                      <m:e>
                        <m:r>
                          <a:rPr lang="fr-CH" b="0" i="1" smtClean="0">
                            <a:solidFill>
                              <a:srgbClr val="C00000"/>
                            </a:solidFill>
                            <a:latin typeface="Cambria Math" panose="02040503050406030204" pitchFamily="18" charset="0"/>
                          </a:rPr>
                          <m:t> </m:t>
                        </m:r>
                        <m:r>
                          <a:rPr lang="fr-CH" i="1">
                            <a:solidFill>
                              <a:srgbClr val="C00000"/>
                            </a:solidFill>
                            <a:latin typeface="Cambria Math" panose="02040503050406030204" pitchFamily="18" charset="0"/>
                          </a:rPr>
                          <m:t>𝑘</m:t>
                        </m:r>
                      </m:e>
                      <m:sub>
                        <m:r>
                          <a:rPr lang="fr-CH" b="0" i="1" smtClean="0">
                            <a:solidFill>
                              <a:srgbClr val="C00000"/>
                            </a:solidFill>
                            <a:latin typeface="Cambria Math" panose="02040503050406030204" pitchFamily="18" charset="0"/>
                          </a:rPr>
                          <m:t>2</m:t>
                        </m:r>
                      </m:sub>
                    </m:sSub>
                    <m:r>
                      <a:rPr lang="fr-CH" i="1">
                        <a:solidFill>
                          <a:srgbClr val="C00000"/>
                        </a:solidFill>
                        <a:latin typeface="Cambria Math" panose="02040503050406030204" pitchFamily="18" charset="0"/>
                      </a:rPr>
                      <m:t> </m:t>
                    </m:r>
                    <m:r>
                      <a:rPr lang="fr-CH" b="0" i="1" smtClean="0">
                        <a:solidFill>
                          <a:srgbClr val="C00000"/>
                        </a:solidFill>
                        <a:latin typeface="Cambria Math" panose="02040503050406030204" pitchFamily="18" charset="0"/>
                      </a:rPr>
                      <m:t>]</m:t>
                    </m:r>
                  </m:oMath>
                </a14:m>
                <a:r>
                  <a:rPr lang="fr-CH" dirty="0">
                    <a:solidFill>
                      <a:srgbClr val="C00000"/>
                    </a:solidFill>
                    <a:latin typeface="Times" panose="02020603050405020304" pitchFamily="18" charset="0"/>
                    <a:cs typeface="Times" panose="02020603050405020304" pitchFamily="18" charset="0"/>
                  </a:rPr>
                  <a:t>=[10  9]</a:t>
                </a:r>
              </a:p>
            </p:txBody>
          </p:sp>
        </mc:Choice>
        <mc:Fallback>
          <p:sp>
            <p:nvSpPr>
              <p:cNvPr id="31759" name="TextBox 31758">
                <a:extLst>
                  <a:ext uri="{FF2B5EF4-FFF2-40B4-BE49-F238E27FC236}">
                    <a16:creationId xmlns:a16="http://schemas.microsoft.com/office/drawing/2014/main" id="{781A3E07-055A-A01C-175E-59E896BD9B23}"/>
                  </a:ext>
                </a:extLst>
              </p:cNvPr>
              <p:cNvSpPr txBox="1">
                <a:spLocks noRot="1" noChangeAspect="1" noMove="1" noResize="1" noEditPoints="1" noAdjustHandles="1" noChangeArrowheads="1" noChangeShapeType="1" noTextEdit="1"/>
              </p:cNvSpPr>
              <p:nvPr/>
            </p:nvSpPr>
            <p:spPr>
              <a:xfrm>
                <a:off x="6474151" y="5706439"/>
                <a:ext cx="1992469" cy="276999"/>
              </a:xfrm>
              <a:prstGeom prst="rect">
                <a:avLst/>
              </a:prstGeom>
              <a:blipFill>
                <a:blip r:embed="rId7"/>
                <a:stretch>
                  <a:fillRect l="-3976" t="-28261" r="-6422" b="-50000"/>
                </a:stretch>
              </a:blipFill>
            </p:spPr>
            <p:txBody>
              <a:bodyPr/>
              <a:lstStyle/>
              <a:p>
                <a:r>
                  <a:rPr lang="fr-CH">
                    <a:noFill/>
                  </a:rPr>
                  <a:t> </a:t>
                </a:r>
              </a:p>
            </p:txBody>
          </p:sp>
        </mc:Fallback>
      </mc:AlternateContent>
      <p:sp>
        <p:nvSpPr>
          <p:cNvPr id="31761" name="TextBox 31760">
            <a:extLst>
              <a:ext uri="{FF2B5EF4-FFF2-40B4-BE49-F238E27FC236}">
                <a16:creationId xmlns:a16="http://schemas.microsoft.com/office/drawing/2014/main" id="{42F9747A-23AF-CFE8-E5B3-BF2B6682A783}"/>
              </a:ext>
            </a:extLst>
          </p:cNvPr>
          <p:cNvSpPr txBox="1"/>
          <p:nvPr/>
        </p:nvSpPr>
        <p:spPr>
          <a:xfrm>
            <a:off x="715651" y="5704259"/>
            <a:ext cx="6094428" cy="369332"/>
          </a:xfrm>
          <a:prstGeom prst="rect">
            <a:avLst/>
          </a:prstGeom>
          <a:noFill/>
        </p:spPr>
        <p:txBody>
          <a:bodyPr wrap="square">
            <a:spAutoFit/>
          </a:bodyPr>
          <a:lstStyle/>
          <a:p>
            <a:r>
              <a:rPr kumimoji="0" lang="fr-CH" altLang="fr-FR" sz="1800" b="0" i="0" u="none" strike="noStrike" cap="none" normalizeH="0" baseline="0" dirty="0">
                <a:ln>
                  <a:noFill/>
                </a:ln>
                <a:solidFill>
                  <a:srgbClr val="C00000"/>
                </a:solidFill>
                <a:effectLst/>
                <a:latin typeface="Times" panose="02020603050405020304" pitchFamily="18" charset="0"/>
                <a:ea typeface="Times New Roman" panose="02020603050405020304" pitchFamily="18" charset="0"/>
                <a:cs typeface="Times" panose="02020603050405020304" pitchFamily="18" charset="0"/>
              </a:rPr>
              <a:t>Vecteur de contre-réaction avec les deux variables d’état :</a:t>
            </a:r>
            <a:endParaRPr lang="fr-CH" dirty="0">
              <a:solidFill>
                <a:srgbClr val="C00000"/>
              </a:solidFill>
            </a:endParaRPr>
          </a:p>
        </p:txBody>
      </p:sp>
      <p:pic>
        <p:nvPicPr>
          <p:cNvPr id="2" name="Picture 1" descr="HES-SO Valais-Wallis - BioArk">
            <a:extLst>
              <a:ext uri="{FF2B5EF4-FFF2-40B4-BE49-F238E27FC236}">
                <a16:creationId xmlns:a16="http://schemas.microsoft.com/office/drawing/2014/main" id="{EC4DEE46-CFBE-7B1B-D99C-105E57BB454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1BDA7B0-FEDD-3F27-664E-AFCAEF0B089A}"/>
              </a:ext>
            </a:extLst>
          </p:cNvPr>
          <p:cNvSpPr txBox="1"/>
          <p:nvPr/>
        </p:nvSpPr>
        <p:spPr>
          <a:xfrm>
            <a:off x="817403" y="4412904"/>
            <a:ext cx="6094428" cy="369332"/>
          </a:xfrm>
          <a:prstGeom prst="rect">
            <a:avLst/>
          </a:prstGeom>
          <a:noFill/>
        </p:spPr>
        <p:txBody>
          <a:bodyPr wrap="square">
            <a:spAutoFit/>
          </a:bodyPr>
          <a:lstStyle/>
          <a:p>
            <a:r>
              <a:rPr lang="fr-CH" altLang="fr-FR" dirty="0" err="1">
                <a:solidFill>
                  <a:srgbClr val="0070C0"/>
                </a:solidFill>
                <a:latin typeface="Times" panose="02020603050405020304" pitchFamily="18" charset="0"/>
                <a:cs typeface="Times" panose="02020603050405020304" pitchFamily="18" charset="0"/>
              </a:rPr>
              <a:t>d</a:t>
            </a:r>
            <a:r>
              <a:rPr lang="fr-CH" altLang="fr-FR" sz="1800" dirty="0" err="1">
                <a:solidFill>
                  <a:srgbClr val="0070C0"/>
                </a:solidFill>
                <a:latin typeface="Times" panose="02020603050405020304" pitchFamily="18" charset="0"/>
                <a:cs typeface="Times" panose="02020603050405020304" pitchFamily="18" charset="0"/>
              </a:rPr>
              <a:t>et</a:t>
            </a:r>
            <a:r>
              <a:rPr lang="fr-CH" altLang="fr-FR" sz="1800" dirty="0">
                <a:solidFill>
                  <a:srgbClr val="0070C0"/>
                </a:solidFill>
                <a:latin typeface="Times" panose="02020603050405020304" pitchFamily="18" charset="0"/>
                <a:cs typeface="Times" panose="02020603050405020304" pitchFamily="18" charset="0"/>
              </a:rPr>
              <a:t> ( </a:t>
            </a:r>
            <a:r>
              <a:rPr lang="fr-CH" altLang="fr-FR" sz="1800" dirty="0" err="1">
                <a:solidFill>
                  <a:srgbClr val="0070C0"/>
                </a:solidFill>
                <a:latin typeface="Times" panose="02020603050405020304" pitchFamily="18" charset="0"/>
                <a:cs typeface="Times" panose="02020603050405020304" pitchFamily="18" charset="0"/>
              </a:rPr>
              <a:t>sI</a:t>
            </a:r>
            <a:r>
              <a:rPr lang="fr-CH" altLang="fr-FR" sz="1800" dirty="0">
                <a:solidFill>
                  <a:srgbClr val="0070C0"/>
                </a:solidFill>
                <a:latin typeface="Times" panose="02020603050405020304" pitchFamily="18" charset="0"/>
                <a:cs typeface="Times" panose="02020603050405020304" pitchFamily="18" charset="0"/>
              </a:rPr>
              <a:t>- </a:t>
            </a:r>
            <a:r>
              <a:rPr lang="fr-CH" altLang="fr-FR" dirty="0">
                <a:solidFill>
                  <a:srgbClr val="0070C0"/>
                </a:solidFill>
                <a:latin typeface="Times" panose="02020603050405020304" pitchFamily="18" charset="0"/>
                <a:cs typeface="Times" panose="02020603050405020304" pitchFamily="18" charset="0"/>
              </a:rPr>
              <a:t>A</a:t>
            </a:r>
            <a:r>
              <a:rPr lang="fr-CH" altLang="fr-FR" sz="1800" dirty="0">
                <a:solidFill>
                  <a:srgbClr val="0070C0"/>
                </a:solidFill>
                <a:latin typeface="Times" panose="02020603050405020304" pitchFamily="18" charset="0"/>
                <a:cs typeface="Times" panose="02020603050405020304" pitchFamily="18" charset="0"/>
              </a:rPr>
              <a:t>) = 0  &gt;&gt;  Pôles Open-Loop = -112 rad/s , -887 rad/s</a:t>
            </a:r>
            <a:endParaRPr lang="fr-CH" dirty="0">
              <a:solidFill>
                <a:srgbClr val="0070C0"/>
              </a:solidFill>
            </a:endParaRPr>
          </a:p>
        </p:txBody>
      </p:sp>
    </p:spTree>
    <p:extLst>
      <p:ext uri="{BB962C8B-B14F-4D97-AF65-F5344CB8AC3E}">
        <p14:creationId xmlns:p14="http://schemas.microsoft.com/office/powerpoint/2010/main" val="409831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5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75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75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6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17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4" grpId="0"/>
      <p:bldP spid="31755" grpId="0" animBg="1"/>
      <p:bldP spid="31758" grpId="0"/>
      <p:bldP spid="31759" grpId="0"/>
      <p:bldP spid="31761"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numéro de diapositive 5">
            <a:extLst>
              <a:ext uri="{FF2B5EF4-FFF2-40B4-BE49-F238E27FC236}">
                <a16:creationId xmlns:a16="http://schemas.microsoft.com/office/drawing/2014/main" id="{7C6DF014-A70F-9936-10D4-67A813D62B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BB6ACCDB-93EF-479E-B3DE-B228815C9639}" type="slidenum">
              <a:rPr lang="fr-FR" altLang="fr-FR" sz="1200"/>
              <a:pPr>
                <a:spcBef>
                  <a:spcPct val="0"/>
                </a:spcBef>
                <a:buClrTx/>
                <a:buFontTx/>
                <a:buNone/>
              </a:pPr>
              <a:t>8</a:t>
            </a:fld>
            <a:endParaRPr lang="fr-FR" altLang="fr-FR" sz="1200"/>
          </a:p>
        </p:txBody>
      </p:sp>
      <p:sp>
        <p:nvSpPr>
          <p:cNvPr id="31747" name="Rectangle 2">
            <a:extLst>
              <a:ext uri="{FF2B5EF4-FFF2-40B4-BE49-F238E27FC236}">
                <a16:creationId xmlns:a16="http://schemas.microsoft.com/office/drawing/2014/main" id="{3EF3B21E-1687-45E9-98B6-B062E62E7CDF}"/>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Exemple 2 : Dimensionnement par placement des pôles d’un système SISO avec Matlab</a:t>
            </a:r>
            <a:endParaRPr lang="fr-FR" altLang="fr-FR" sz="3200" b="1" dirty="0">
              <a:latin typeface="Times" panose="02020603050405020304" pitchFamily="18" charset="0"/>
              <a:cs typeface="Times" panose="02020603050405020304" pitchFamily="18" charset="0"/>
            </a:endParaRPr>
          </a:p>
        </p:txBody>
      </p:sp>
      <p:sp>
        <p:nvSpPr>
          <p:cNvPr id="31748" name="Rectangle 3">
            <a:extLst>
              <a:ext uri="{FF2B5EF4-FFF2-40B4-BE49-F238E27FC236}">
                <a16:creationId xmlns:a16="http://schemas.microsoft.com/office/drawing/2014/main" id="{BC80AD1E-2F41-2588-C34E-891F911FB8E0}"/>
              </a:ext>
            </a:extLst>
          </p:cNvPr>
          <p:cNvSpPr>
            <a:spLocks noGrp="1" noChangeArrowheads="1"/>
          </p:cNvSpPr>
          <p:nvPr>
            <p:ph type="body" idx="1"/>
          </p:nvPr>
        </p:nvSpPr>
        <p:spPr>
          <a:xfrm>
            <a:off x="838200" y="1875215"/>
            <a:ext cx="11727730" cy="3673475"/>
          </a:xfrm>
        </p:spPr>
        <p:txBody>
          <a:bodyPr>
            <a:normAutofit/>
          </a:bodyPr>
          <a:lstStyle/>
          <a:p>
            <a:pPr marL="0" indent="0">
              <a:buNone/>
            </a:pPr>
            <a:r>
              <a:rPr lang="fr-FR" altLang="fr-FR" sz="2000" dirty="0">
                <a:solidFill>
                  <a:srgbClr val="0070C0"/>
                </a:solidFill>
                <a:latin typeface="Times" panose="02020603050405020304" pitchFamily="18" charset="0"/>
                <a:cs typeface="Times" panose="02020603050405020304" pitchFamily="18" charset="0"/>
              </a:rPr>
              <a:t>A=[-1000, -100; 1000, 0];</a:t>
            </a:r>
          </a:p>
          <a:p>
            <a:pPr marL="0" indent="0">
              <a:buNone/>
            </a:pPr>
            <a:r>
              <a:rPr lang="fr-FR" altLang="fr-FR" sz="2000" dirty="0" err="1">
                <a:solidFill>
                  <a:srgbClr val="0070C0"/>
                </a:solidFill>
                <a:latin typeface="Times" panose="02020603050405020304" pitchFamily="18" charset="0"/>
                <a:cs typeface="Times" panose="02020603050405020304" pitchFamily="18" charset="0"/>
              </a:rPr>
              <a:t>poles_processus</a:t>
            </a:r>
            <a:r>
              <a:rPr lang="fr-FR" altLang="fr-FR" sz="2000" dirty="0">
                <a:solidFill>
                  <a:srgbClr val="0070C0"/>
                </a:solidFill>
                <a:latin typeface="Times" panose="02020603050405020304" pitchFamily="18" charset="0"/>
                <a:cs typeface="Times" panose="02020603050405020304" pitchFamily="18" charset="0"/>
              </a:rPr>
              <a:t> = </a:t>
            </a:r>
            <a:r>
              <a:rPr lang="fr-FR" altLang="fr-FR" sz="2000" dirty="0" err="1">
                <a:solidFill>
                  <a:srgbClr val="0070C0"/>
                </a:solidFill>
                <a:latin typeface="Times" panose="02020603050405020304" pitchFamily="18" charset="0"/>
                <a:cs typeface="Times" panose="02020603050405020304" pitchFamily="18" charset="0"/>
              </a:rPr>
              <a:t>eig</a:t>
            </a:r>
            <a:r>
              <a:rPr lang="fr-FR" altLang="fr-FR" sz="2000" dirty="0">
                <a:solidFill>
                  <a:srgbClr val="0070C0"/>
                </a:solidFill>
                <a:latin typeface="Times" panose="02020603050405020304" pitchFamily="18" charset="0"/>
                <a:cs typeface="Times" panose="02020603050405020304" pitchFamily="18" charset="0"/>
              </a:rPr>
              <a:t>(A) = [</a:t>
            </a:r>
            <a:r>
              <a:rPr lang="fr-FR" altLang="fr-FR" sz="2000" dirty="0">
                <a:solidFill>
                  <a:srgbClr val="0070C0"/>
                </a:solidFill>
                <a:latin typeface="Times" panose="02020603050405020304" pitchFamily="18" charset="0"/>
                <a:cs typeface="Times" panose="02020603050405020304" pitchFamily="18" charset="0"/>
                <a:sym typeface="Symbol" panose="05050102010706020507" pitchFamily="18" charset="2"/>
              </a:rPr>
              <a:t> -887.3  , -112.7]  </a:t>
            </a:r>
            <a:r>
              <a:rPr lang="fr-FR" altLang="fr-FR" sz="1600" dirty="0">
                <a:latin typeface="Times" panose="02020603050405020304" pitchFamily="18" charset="0"/>
                <a:cs typeface="Times" panose="02020603050405020304" pitchFamily="18" charset="0"/>
                <a:sym typeface="Symbol" panose="05050102010706020507" pitchFamily="18" charset="2"/>
              </a:rPr>
              <a:t>(Processus stable non oscillant)</a:t>
            </a:r>
            <a:endParaRPr lang="fr-FR" altLang="fr-FR" sz="1600" b="1" i="1" dirty="0">
              <a:latin typeface="Times" panose="02020603050405020304" pitchFamily="18" charset="0"/>
              <a:cs typeface="Times" panose="02020603050405020304" pitchFamily="18" charset="0"/>
            </a:endParaRPr>
          </a:p>
          <a:p>
            <a:pPr marL="0" indent="0">
              <a:buNone/>
            </a:pPr>
            <a:r>
              <a:rPr lang="fr-FR" altLang="fr-FR" sz="2000" dirty="0">
                <a:solidFill>
                  <a:srgbClr val="0070C0"/>
                </a:solidFill>
                <a:latin typeface="Times" panose="02020603050405020304" pitchFamily="18" charset="0"/>
                <a:cs typeface="Times" panose="02020603050405020304" pitchFamily="18" charset="0"/>
              </a:rPr>
              <a:t>B=[100, 0];</a:t>
            </a:r>
          </a:p>
          <a:p>
            <a:pPr marL="0" indent="0">
              <a:buNone/>
            </a:pPr>
            <a:r>
              <a:rPr lang="fr-FR" altLang="fr-FR" sz="2000" dirty="0">
                <a:solidFill>
                  <a:srgbClr val="0070C0"/>
                </a:solidFill>
                <a:latin typeface="Times" panose="02020603050405020304" pitchFamily="18" charset="0"/>
                <a:cs typeface="Times" panose="02020603050405020304" pitchFamily="18" charset="0"/>
              </a:rPr>
              <a:t>C=[0, 1];</a:t>
            </a:r>
          </a:p>
          <a:p>
            <a:pPr marL="0" indent="0">
              <a:buNone/>
            </a:pPr>
            <a:r>
              <a:rPr lang="fr-FR" altLang="fr-FR" sz="2000" dirty="0">
                <a:solidFill>
                  <a:srgbClr val="0070C0"/>
                </a:solidFill>
                <a:latin typeface="Times" panose="02020603050405020304" pitchFamily="18" charset="0"/>
                <a:cs typeface="Times" panose="02020603050405020304" pitchFamily="18" charset="0"/>
              </a:rPr>
              <a:t>D=[0];</a:t>
            </a:r>
          </a:p>
          <a:p>
            <a:pPr marL="0" indent="0">
              <a:buNone/>
            </a:pPr>
            <a:endParaRPr lang="fr-FR" altLang="fr-FR" sz="2000" dirty="0">
              <a:solidFill>
                <a:srgbClr val="0070C0"/>
              </a:solidFill>
              <a:latin typeface="Times" panose="02020603050405020304" pitchFamily="18" charset="0"/>
              <a:cs typeface="Times" panose="02020603050405020304" pitchFamily="18" charset="0"/>
            </a:endParaRPr>
          </a:p>
          <a:p>
            <a:pPr marL="0" indent="0">
              <a:buNone/>
            </a:pPr>
            <a:r>
              <a:rPr lang="fr-FR" altLang="fr-FR" sz="2000" dirty="0" err="1">
                <a:solidFill>
                  <a:schemeClr val="accent2">
                    <a:lumMod val="75000"/>
                  </a:schemeClr>
                </a:solidFill>
                <a:latin typeface="Times" panose="02020603050405020304" pitchFamily="18" charset="0"/>
                <a:cs typeface="Times" panose="02020603050405020304" pitchFamily="18" charset="0"/>
              </a:rPr>
              <a:t>poles_closed_loop_souhaités</a:t>
            </a:r>
            <a:r>
              <a:rPr lang="fr-FR" altLang="fr-FR" sz="2000" dirty="0">
                <a:solidFill>
                  <a:schemeClr val="accent2">
                    <a:lumMod val="75000"/>
                  </a:schemeClr>
                </a:solidFill>
                <a:latin typeface="Times" panose="02020603050405020304" pitchFamily="18" charset="0"/>
                <a:cs typeface="Times" panose="02020603050405020304" pitchFamily="18" charset="0"/>
              </a:rPr>
              <a:t> = [-1000; -1000.01];    </a:t>
            </a:r>
            <a:r>
              <a:rPr lang="fr-FR" altLang="fr-FR" sz="1600" dirty="0">
                <a:latin typeface="Times" panose="02020603050405020304" pitchFamily="18" charset="0"/>
                <a:cs typeface="Times" panose="02020603050405020304" pitchFamily="18" charset="0"/>
                <a:sym typeface="Symbol" panose="05050102010706020507" pitchFamily="18" charset="2"/>
              </a:rPr>
              <a:t>(</a:t>
            </a:r>
            <a:r>
              <a:rPr lang="fr-FR" altLang="fr-FR" sz="1600" dirty="0" err="1">
                <a:latin typeface="Times" panose="02020603050405020304" pitchFamily="18" charset="0"/>
                <a:cs typeface="Times" panose="02020603050405020304" pitchFamily="18" charset="0"/>
                <a:sym typeface="Symbol" panose="05050102010706020507" pitchFamily="18" charset="2"/>
              </a:rPr>
              <a:t>Closed</a:t>
            </a:r>
            <a:r>
              <a:rPr lang="fr-FR" altLang="fr-FR" sz="1600" dirty="0">
                <a:latin typeface="Times" panose="02020603050405020304" pitchFamily="18" charset="0"/>
                <a:cs typeface="Times" panose="02020603050405020304" pitchFamily="18" charset="0"/>
                <a:sym typeface="Symbol" panose="05050102010706020507" pitchFamily="18" charset="2"/>
              </a:rPr>
              <a:t>-Loop stable non oscillant, plus rapide que processus)</a:t>
            </a:r>
            <a:endParaRPr lang="fr-FR" altLang="fr-FR" sz="2000" dirty="0">
              <a:solidFill>
                <a:schemeClr val="accent2">
                  <a:lumMod val="75000"/>
                </a:schemeClr>
              </a:solidFill>
              <a:latin typeface="Times" panose="02020603050405020304" pitchFamily="18" charset="0"/>
              <a:cs typeface="Times" panose="02020603050405020304" pitchFamily="18" charset="0"/>
            </a:endParaRPr>
          </a:p>
          <a:p>
            <a:pPr marL="0" indent="0">
              <a:buNone/>
            </a:pPr>
            <a:r>
              <a:rPr lang="fr-FR" altLang="fr-FR" sz="2000" dirty="0">
                <a:solidFill>
                  <a:schemeClr val="accent2">
                    <a:lumMod val="75000"/>
                  </a:schemeClr>
                </a:solidFill>
                <a:latin typeface="Times" panose="02020603050405020304" pitchFamily="18" charset="0"/>
                <a:cs typeface="Times" panose="02020603050405020304" pitchFamily="18" charset="0"/>
              </a:rPr>
              <a:t>K=place(</a:t>
            </a:r>
            <a:r>
              <a:rPr lang="fr-FR" altLang="fr-FR" sz="2000" dirty="0" err="1">
                <a:solidFill>
                  <a:schemeClr val="accent2">
                    <a:lumMod val="75000"/>
                  </a:schemeClr>
                </a:solidFill>
                <a:latin typeface="Times" panose="02020603050405020304" pitchFamily="18" charset="0"/>
                <a:cs typeface="Times" panose="02020603050405020304" pitchFamily="18" charset="0"/>
              </a:rPr>
              <a:t>A,B,poles_closed_loop_souhaités</a:t>
            </a:r>
            <a:r>
              <a:rPr lang="fr-FR" altLang="fr-FR" sz="2000" dirty="0">
                <a:solidFill>
                  <a:schemeClr val="accent2">
                    <a:lumMod val="75000"/>
                  </a:schemeClr>
                </a:solidFill>
                <a:latin typeface="Times" panose="02020603050405020304" pitchFamily="18" charset="0"/>
                <a:cs typeface="Times" panose="02020603050405020304" pitchFamily="18" charset="0"/>
              </a:rPr>
              <a:t>) = [10, 9]</a:t>
            </a:r>
          </a:p>
          <a:p>
            <a:pPr marL="0" indent="0">
              <a:buNone/>
            </a:pPr>
            <a:r>
              <a:rPr lang="pt-BR" altLang="fr-FR" sz="2000" dirty="0">
                <a:solidFill>
                  <a:schemeClr val="accent2">
                    <a:lumMod val="75000"/>
                  </a:schemeClr>
                </a:solidFill>
                <a:latin typeface="Times" panose="02020603050405020304" pitchFamily="18" charset="0"/>
                <a:cs typeface="Times" panose="02020603050405020304" pitchFamily="18" charset="0"/>
              </a:rPr>
              <a:t>L=inv(C*inv(B*K-A)*B) = [10]</a:t>
            </a:r>
            <a:endParaRPr lang="fr-FR" altLang="fr-FR" sz="2000" dirty="0">
              <a:solidFill>
                <a:schemeClr val="accent2">
                  <a:lumMod val="75000"/>
                </a:schemeClr>
              </a:solidFill>
              <a:latin typeface="Times" panose="02020603050405020304" pitchFamily="18" charset="0"/>
              <a:cs typeface="Times" panose="02020603050405020304" pitchFamily="18" charset="0"/>
            </a:endParaRPr>
          </a:p>
        </p:txBody>
      </p:sp>
      <p:sp>
        <p:nvSpPr>
          <p:cNvPr id="2" name="TextBox 1">
            <a:extLst>
              <a:ext uri="{FF2B5EF4-FFF2-40B4-BE49-F238E27FC236}">
                <a16:creationId xmlns:a16="http://schemas.microsoft.com/office/drawing/2014/main" id="{4F2973C7-9079-7AAD-C3F7-7E4E6553D2C5}"/>
              </a:ext>
            </a:extLst>
          </p:cNvPr>
          <p:cNvSpPr txBox="1"/>
          <p:nvPr/>
        </p:nvSpPr>
        <p:spPr>
          <a:xfrm rot="16200000">
            <a:off x="-288302" y="2283733"/>
            <a:ext cx="1555422" cy="369332"/>
          </a:xfrm>
          <a:prstGeom prst="rect">
            <a:avLst/>
          </a:prstGeom>
          <a:noFill/>
        </p:spPr>
        <p:txBody>
          <a:bodyPr wrap="square" rtlCol="0">
            <a:spAutoFit/>
          </a:bodyPr>
          <a:lstStyle/>
          <a:p>
            <a:r>
              <a:rPr lang="fr-CH" dirty="0">
                <a:solidFill>
                  <a:srgbClr val="0070C0"/>
                </a:solidFill>
                <a:latin typeface="Times" panose="02020603050405020304" pitchFamily="18" charset="0"/>
                <a:cs typeface="Times" panose="02020603050405020304" pitchFamily="18" charset="0"/>
              </a:rPr>
              <a:t>Processus</a:t>
            </a:r>
          </a:p>
        </p:txBody>
      </p:sp>
      <p:sp>
        <p:nvSpPr>
          <p:cNvPr id="3" name="TextBox 2">
            <a:extLst>
              <a:ext uri="{FF2B5EF4-FFF2-40B4-BE49-F238E27FC236}">
                <a16:creationId xmlns:a16="http://schemas.microsoft.com/office/drawing/2014/main" id="{F0E5E3ED-1925-4301-5376-FC0B0CC23585}"/>
              </a:ext>
            </a:extLst>
          </p:cNvPr>
          <p:cNvSpPr txBox="1"/>
          <p:nvPr/>
        </p:nvSpPr>
        <p:spPr>
          <a:xfrm rot="16200000">
            <a:off x="-313322" y="4501472"/>
            <a:ext cx="1555422" cy="369332"/>
          </a:xfrm>
          <a:prstGeom prst="rect">
            <a:avLst/>
          </a:prstGeom>
          <a:noFill/>
        </p:spPr>
        <p:txBody>
          <a:bodyPr wrap="square" rtlCol="0">
            <a:spAutoFit/>
          </a:bodyPr>
          <a:lstStyle/>
          <a:p>
            <a:r>
              <a:rPr lang="fr-CH" dirty="0">
                <a:solidFill>
                  <a:schemeClr val="accent2">
                    <a:lumMod val="75000"/>
                  </a:schemeClr>
                </a:solidFill>
                <a:latin typeface="Times" panose="02020603050405020304" pitchFamily="18" charset="0"/>
                <a:cs typeface="Times" panose="02020603050405020304" pitchFamily="18" charset="0"/>
              </a:rPr>
              <a:t>Régulateur</a:t>
            </a:r>
          </a:p>
        </p:txBody>
      </p:sp>
      <p:sp>
        <p:nvSpPr>
          <p:cNvPr id="4" name="Left Brace 3">
            <a:extLst>
              <a:ext uri="{FF2B5EF4-FFF2-40B4-BE49-F238E27FC236}">
                <a16:creationId xmlns:a16="http://schemas.microsoft.com/office/drawing/2014/main" id="{C114BAE5-3625-06A0-F369-76566EF0C883}"/>
              </a:ext>
            </a:extLst>
          </p:cNvPr>
          <p:cNvSpPr/>
          <p:nvPr/>
        </p:nvSpPr>
        <p:spPr>
          <a:xfrm>
            <a:off x="674075" y="1875215"/>
            <a:ext cx="302008" cy="1838946"/>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sp>
        <p:nvSpPr>
          <p:cNvPr id="5" name="Left Brace 4">
            <a:extLst>
              <a:ext uri="{FF2B5EF4-FFF2-40B4-BE49-F238E27FC236}">
                <a16:creationId xmlns:a16="http://schemas.microsoft.com/office/drawing/2014/main" id="{29685BCC-FBE7-FB85-4020-39A31EBE3A33}"/>
              </a:ext>
            </a:extLst>
          </p:cNvPr>
          <p:cNvSpPr/>
          <p:nvPr/>
        </p:nvSpPr>
        <p:spPr>
          <a:xfrm>
            <a:off x="647659" y="4018961"/>
            <a:ext cx="328424" cy="155542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H"/>
          </a:p>
        </p:txBody>
      </p:sp>
      <p:pic>
        <p:nvPicPr>
          <p:cNvPr id="6" name="Picture 5" descr="HES-SO Valais-Wallis - BioArk">
            <a:extLst>
              <a:ext uri="{FF2B5EF4-FFF2-40B4-BE49-F238E27FC236}">
                <a16:creationId xmlns:a16="http://schemas.microsoft.com/office/drawing/2014/main" id="{62D82474-FAA5-2C0D-2CB1-13F9CFA161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27C08A3B-4971-1F97-F0E9-2E139896FFC3}"/>
              </a:ext>
            </a:extLst>
          </p:cNvPr>
          <p:cNvPicPr>
            <a:picLocks noChangeAspect="1"/>
          </p:cNvPicPr>
          <p:nvPr/>
        </p:nvPicPr>
        <p:blipFill>
          <a:blip r:embed="rId2"/>
          <a:stretch>
            <a:fillRect/>
          </a:stretch>
        </p:blipFill>
        <p:spPr>
          <a:xfrm>
            <a:off x="1937406" y="570332"/>
            <a:ext cx="7321926" cy="3733992"/>
          </a:xfrm>
          <a:prstGeom prst="rect">
            <a:avLst/>
          </a:prstGeom>
        </p:spPr>
      </p:pic>
      <p:sp>
        <p:nvSpPr>
          <p:cNvPr id="31746" name="Espace réservé du numéro de diapositive 5">
            <a:extLst>
              <a:ext uri="{FF2B5EF4-FFF2-40B4-BE49-F238E27FC236}">
                <a16:creationId xmlns:a16="http://schemas.microsoft.com/office/drawing/2014/main" id="{7C6DF014-A70F-9936-10D4-67A813D62B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6699"/>
              </a:buClr>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2pPr>
            <a:lvl3pPr marL="1143000" indent="-228600">
              <a:spcBef>
                <a:spcPct val="20000"/>
              </a:spcBef>
              <a:buClr>
                <a:srgbClr val="336699"/>
              </a:buClr>
              <a:buFont typeface="Wingdings 3" panose="05040102010807070707" pitchFamily="18" charset="2"/>
              <a:buChar char="ê"/>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ClrTx/>
              <a:buFontTx/>
              <a:buNone/>
            </a:pPr>
            <a:fld id="{BB6ACCDB-93EF-479E-B3DE-B228815C9639}" type="slidenum">
              <a:rPr lang="fr-FR" altLang="fr-FR" sz="1200"/>
              <a:pPr>
                <a:spcBef>
                  <a:spcPct val="0"/>
                </a:spcBef>
                <a:buClrTx/>
                <a:buFontTx/>
                <a:buNone/>
              </a:pPr>
              <a:t>9</a:t>
            </a:fld>
            <a:endParaRPr lang="fr-FR" altLang="fr-FR" sz="1200"/>
          </a:p>
        </p:txBody>
      </p:sp>
      <p:sp>
        <p:nvSpPr>
          <p:cNvPr id="31747" name="Rectangle 2">
            <a:extLst>
              <a:ext uri="{FF2B5EF4-FFF2-40B4-BE49-F238E27FC236}">
                <a16:creationId xmlns:a16="http://schemas.microsoft.com/office/drawing/2014/main" id="{3EF3B21E-1687-45E9-98B6-B062E62E7CDF}"/>
              </a:ext>
            </a:extLst>
          </p:cNvPr>
          <p:cNvSpPr>
            <a:spLocks noGrp="1" noChangeArrowheads="1"/>
          </p:cNvSpPr>
          <p:nvPr>
            <p:ph type="title"/>
          </p:nvPr>
        </p:nvSpPr>
        <p:spPr/>
        <p:txBody>
          <a:bodyPr>
            <a:normAutofit/>
          </a:bodyPr>
          <a:lstStyle/>
          <a:p>
            <a:r>
              <a:rPr lang="fr-CH" altLang="fr-FR" sz="3200" b="1" dirty="0">
                <a:latin typeface="Times" panose="02020603050405020304" pitchFamily="18" charset="0"/>
                <a:cs typeface="Times" panose="02020603050405020304" pitchFamily="18" charset="0"/>
              </a:rPr>
              <a:t>Exemple 3 : Simulation du système SISO de l’exemple 1</a:t>
            </a:r>
            <a:endParaRPr lang="fr-FR" altLang="fr-FR" sz="3200" b="1" dirty="0">
              <a:latin typeface="Times" panose="02020603050405020304" pitchFamily="18" charset="0"/>
              <a:cs typeface="Times" panose="02020603050405020304" pitchFamily="18" charset="0"/>
            </a:endParaRPr>
          </a:p>
        </p:txBody>
      </p:sp>
      <p:pic>
        <p:nvPicPr>
          <p:cNvPr id="19" name="Picture 18">
            <a:extLst>
              <a:ext uri="{FF2B5EF4-FFF2-40B4-BE49-F238E27FC236}">
                <a16:creationId xmlns:a16="http://schemas.microsoft.com/office/drawing/2014/main" id="{B50969D7-DEA1-D2F3-104D-29A9A6D6A482}"/>
              </a:ext>
            </a:extLst>
          </p:cNvPr>
          <p:cNvPicPr>
            <a:picLocks noChangeAspect="1"/>
          </p:cNvPicPr>
          <p:nvPr/>
        </p:nvPicPr>
        <p:blipFill>
          <a:blip r:embed="rId3"/>
          <a:stretch>
            <a:fillRect/>
          </a:stretch>
        </p:blipFill>
        <p:spPr>
          <a:xfrm>
            <a:off x="6053849" y="4164002"/>
            <a:ext cx="6138151" cy="2183411"/>
          </a:xfrm>
          <a:prstGeom prst="rect">
            <a:avLst/>
          </a:prstGeom>
        </p:spPr>
      </p:pic>
      <p:pic>
        <p:nvPicPr>
          <p:cNvPr id="21" name="Picture 20">
            <a:extLst>
              <a:ext uri="{FF2B5EF4-FFF2-40B4-BE49-F238E27FC236}">
                <a16:creationId xmlns:a16="http://schemas.microsoft.com/office/drawing/2014/main" id="{38A7DB18-BB70-BEC7-B249-0F61AA0BAF7F}"/>
              </a:ext>
            </a:extLst>
          </p:cNvPr>
          <p:cNvPicPr>
            <a:picLocks noChangeAspect="1"/>
          </p:cNvPicPr>
          <p:nvPr/>
        </p:nvPicPr>
        <p:blipFill>
          <a:blip r:embed="rId4"/>
          <a:stretch>
            <a:fillRect/>
          </a:stretch>
        </p:blipFill>
        <p:spPr>
          <a:xfrm>
            <a:off x="62109" y="4172939"/>
            <a:ext cx="6033891" cy="2146325"/>
          </a:xfrm>
          <a:prstGeom prst="rect">
            <a:avLst/>
          </a:prstGeom>
        </p:spPr>
      </p:pic>
      <p:sp>
        <p:nvSpPr>
          <p:cNvPr id="26" name="TextBox 25">
            <a:extLst>
              <a:ext uri="{FF2B5EF4-FFF2-40B4-BE49-F238E27FC236}">
                <a16:creationId xmlns:a16="http://schemas.microsoft.com/office/drawing/2014/main" id="{8AB98B7B-CD9F-38C7-DA09-BC47EAB20BBC}"/>
              </a:ext>
            </a:extLst>
          </p:cNvPr>
          <p:cNvSpPr txBox="1"/>
          <p:nvPr/>
        </p:nvSpPr>
        <p:spPr>
          <a:xfrm>
            <a:off x="263518" y="3843952"/>
            <a:ext cx="1757212" cy="307777"/>
          </a:xfrm>
          <a:prstGeom prst="rect">
            <a:avLst/>
          </a:prstGeom>
          <a:noFill/>
        </p:spPr>
        <p:txBody>
          <a:bodyPr wrap="none" rtlCol="0">
            <a:spAutoFit/>
          </a:bodyPr>
          <a:lstStyle/>
          <a:p>
            <a:r>
              <a:rPr lang="fr-CH" sz="1400" dirty="0">
                <a:latin typeface="Arial" panose="020B0604020202020204" pitchFamily="34" charset="0"/>
                <a:cs typeface="Arial" panose="020B0604020202020204" pitchFamily="34" charset="0"/>
              </a:rPr>
              <a:t>Consigne &amp; mesure</a:t>
            </a:r>
          </a:p>
        </p:txBody>
      </p:sp>
      <p:sp>
        <p:nvSpPr>
          <p:cNvPr id="27" name="TextBox 26">
            <a:extLst>
              <a:ext uri="{FF2B5EF4-FFF2-40B4-BE49-F238E27FC236}">
                <a16:creationId xmlns:a16="http://schemas.microsoft.com/office/drawing/2014/main" id="{1C8402BD-53D3-480F-A291-D4530F5AB7E9}"/>
              </a:ext>
            </a:extLst>
          </p:cNvPr>
          <p:cNvSpPr txBox="1"/>
          <p:nvPr/>
        </p:nvSpPr>
        <p:spPr>
          <a:xfrm>
            <a:off x="6262056" y="3865162"/>
            <a:ext cx="1258678" cy="307777"/>
          </a:xfrm>
          <a:prstGeom prst="rect">
            <a:avLst/>
          </a:prstGeom>
          <a:noFill/>
        </p:spPr>
        <p:txBody>
          <a:bodyPr wrap="none" rtlCol="0">
            <a:spAutoFit/>
          </a:bodyPr>
          <a:lstStyle/>
          <a:p>
            <a:r>
              <a:rPr lang="fr-CH" sz="1400" dirty="0">
                <a:latin typeface="Arial" panose="020B0604020202020204" pitchFamily="34" charset="0"/>
                <a:cs typeface="Arial" panose="020B0604020202020204" pitchFamily="34" charset="0"/>
              </a:rPr>
              <a:t>Commande u</a:t>
            </a:r>
          </a:p>
        </p:txBody>
      </p:sp>
      <p:pic>
        <p:nvPicPr>
          <p:cNvPr id="2" name="Picture 1" descr="HES-SO Valais-Wallis - BioArk">
            <a:extLst>
              <a:ext uri="{FF2B5EF4-FFF2-40B4-BE49-F238E27FC236}">
                <a16:creationId xmlns:a16="http://schemas.microsoft.com/office/drawing/2014/main" id="{B7C2096B-73C2-88A0-A7E3-5A69A22CC2D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43983" y="0"/>
            <a:ext cx="1250590" cy="616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2912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2605</Words>
  <Application>Microsoft Office PowerPoint</Application>
  <PresentationFormat>Widescreen</PresentationFormat>
  <Paragraphs>388</Paragraphs>
  <Slides>39</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39</vt:i4>
      </vt:variant>
    </vt:vector>
  </HeadingPairs>
  <TitlesOfParts>
    <vt:vector size="51" baseType="lpstr">
      <vt:lpstr>Aptos</vt:lpstr>
      <vt:lpstr>Aptos Display</vt:lpstr>
      <vt:lpstr>Arial</vt:lpstr>
      <vt:lpstr>Cambria Math</vt:lpstr>
      <vt:lpstr>Courier New</vt:lpstr>
      <vt:lpstr>Times</vt:lpstr>
      <vt:lpstr>Times New Roman</vt:lpstr>
      <vt:lpstr>Wingdings</vt:lpstr>
      <vt:lpstr>Wingdings 3</vt:lpstr>
      <vt:lpstr>Office Theme</vt:lpstr>
      <vt:lpstr>Equation</vt:lpstr>
      <vt:lpstr>Equation.3</vt:lpstr>
      <vt:lpstr>Systèmes Multivariables Réglage d’état</vt:lpstr>
      <vt:lpstr>Principe du réglage par contre-réaction d’état </vt:lpstr>
      <vt:lpstr>Modèle d’état bouclé</vt:lpstr>
      <vt:lpstr>Dimensionnement de contre-réaction K</vt:lpstr>
      <vt:lpstr>Conception d’un régulateur d’état par placement des pôles </vt:lpstr>
      <vt:lpstr>Calcul de la matrice de correction de consigne, L </vt:lpstr>
      <vt:lpstr>Exemple 1:  Dimensionnement par placement des pôles  </vt:lpstr>
      <vt:lpstr>Exemple 2 : Dimensionnement par placement des pôles d’un système SISO avec Matlab</vt:lpstr>
      <vt:lpstr>Exemple 3 : Simulation du système SISO de l’exemple 1</vt:lpstr>
      <vt:lpstr>Exemple 4 : Dimensionnement par placement des pôles d’un système MIMO avec Matlab</vt:lpstr>
      <vt:lpstr>Exemple 5 : Simulation du réglage d’état du système MIMO de l’exemple 4, avec 2 entrées et 2 consignes</vt:lpstr>
      <vt:lpstr>PowerPoint Presentation</vt:lpstr>
      <vt:lpstr>Problème de la mesure de l’état</vt:lpstr>
      <vt:lpstr>Conditions nécessaires : Observabilité et Gouvernabilité</vt:lpstr>
      <vt:lpstr>Illustration de l’observabilité et de la gouvernabilité</vt:lpstr>
      <vt:lpstr>Gouvernabilité (Controllability)</vt:lpstr>
      <vt:lpstr>Exemple 6 : Processus partiellement gouvernable</vt:lpstr>
      <vt:lpstr>Observabilité (Observability)</vt:lpstr>
      <vt:lpstr>Exemple 7 : Processus partiellement observable</vt:lpstr>
      <vt:lpstr>Contrôle de la gouvernabilité</vt:lpstr>
      <vt:lpstr>Contrôle de l’observabilité</vt:lpstr>
      <vt:lpstr>Principe de l’observateur d'état</vt:lpstr>
      <vt:lpstr>Schéma bloc d'un système asservi avec un observateur d’état</vt:lpstr>
      <vt:lpstr>Les équations de l’observateur d’état</vt:lpstr>
      <vt:lpstr>Stabilité et rapidité de convergence de l’observateur</vt:lpstr>
      <vt:lpstr>Exigences pour la dynamique de l’observateur</vt:lpstr>
      <vt:lpstr>Calcul de matrice d’observateur F</vt:lpstr>
      <vt:lpstr>Calcul de la matrice d’observateur F</vt:lpstr>
      <vt:lpstr>Dimensionnement de l’observateur</vt:lpstr>
      <vt:lpstr>Conception d'un observateur d’état par placement des pôles</vt:lpstr>
      <vt:lpstr>Exemple 8 : Conception d’un observateur pour le  système MIMO de l’exemple 4</vt:lpstr>
      <vt:lpstr>PowerPoint Presentation</vt:lpstr>
      <vt:lpstr>PowerPoint Presentation</vt:lpstr>
      <vt:lpstr>Le schéma bloc du régulateur d’état avec intégrateur</vt:lpstr>
      <vt:lpstr>Adjonction d’un intégrateur à un régulateur d’état avec observateur </vt:lpstr>
      <vt:lpstr>PowerPoint Presentation</vt:lpstr>
      <vt:lpstr>PowerPoint Presentation</vt:lpstr>
      <vt:lpstr>Exemple 9 : Schéma bloc de réglage d’état de vitesse d’un moteur DC, avec intégrateur et l’observateur de courant</vt:lpstr>
      <vt:lpstr>Marche à suivre pour la conception d'un régulateur avec observateur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Moghaddam Fariba</dc:creator>
  <cp:lastModifiedBy>Moghaddam Fariba</cp:lastModifiedBy>
  <cp:revision>120</cp:revision>
  <dcterms:created xsi:type="dcterms:W3CDTF">2024-07-31T13:47:49Z</dcterms:created>
  <dcterms:modified xsi:type="dcterms:W3CDTF">2024-11-29T07:51:35Z</dcterms:modified>
</cp:coreProperties>
</file>