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3" r:id="rId2"/>
    <p:sldId id="340" r:id="rId3"/>
    <p:sldId id="342" r:id="rId4"/>
    <p:sldId id="461" r:id="rId5"/>
    <p:sldId id="259" r:id="rId6"/>
    <p:sldId id="345" r:id="rId7"/>
    <p:sldId id="344" r:id="rId8"/>
    <p:sldId id="458" r:id="rId9"/>
    <p:sldId id="456" r:id="rId10"/>
    <p:sldId id="349" r:id="rId11"/>
    <p:sldId id="462" r:id="rId12"/>
    <p:sldId id="347" r:id="rId13"/>
    <p:sldId id="463" r:id="rId14"/>
    <p:sldId id="464" r:id="rId15"/>
    <p:sldId id="457" r:id="rId16"/>
    <p:sldId id="466" r:id="rId17"/>
    <p:sldId id="467" r:id="rId18"/>
    <p:sldId id="459" r:id="rId19"/>
    <p:sldId id="460" r:id="rId20"/>
    <p:sldId id="46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00" autoAdjust="0"/>
  </p:normalViewPr>
  <p:slideViewPr>
    <p:cSldViewPr snapToGrid="0">
      <p:cViewPr varScale="1">
        <p:scale>
          <a:sx n="67" d="100"/>
          <a:sy n="67" d="100"/>
        </p:scale>
        <p:origin x="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0A1CF-9200-4996-BF85-B6102901F528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756AA-9561-4AC7-A552-57CA00A01FBA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207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1050067-0B4E-5905-1753-B1ACFF419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6AE37B2-668B-4715-A29E-A2CA8916CFA8}" type="slidenum">
              <a:rPr lang="en-GB" altLang="fr-FR" sz="1200" smtClean="0"/>
              <a:pPr/>
              <a:t>5</a:t>
            </a:fld>
            <a:endParaRPr lang="en-GB" altLang="fr-FR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E0970B3-90E5-3382-B02E-AC3396C05E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025" y="742950"/>
            <a:ext cx="6599238" cy="3713163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02635D-297D-9975-26E3-ADA22D822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033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9152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288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413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756AA-9561-4AC7-A552-57CA00A01FBA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77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12B0-917A-2B74-ED79-53162A8B0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76AF-D773-7AB7-E725-E8896EE7A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C7978-C613-963C-BC05-581F926E4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A7340-AD5D-284A-4684-B1EF48B0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159F-BE41-10D9-9718-0BA1F584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0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7D1F-6072-69E7-B925-3F881A37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EB073-68BA-344A-81FC-42B1BFA2A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2FDB-2762-2640-D1FC-ECE297CF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048CE-5344-F04B-D55B-181B1399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4A19E-A7AF-B546-AFE2-94AF5700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8DAA1-0E1D-6506-5996-330FA87BB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9089-871A-2260-045B-2FBAFC82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97011-8627-46E7-4924-F2B2B893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9869-5857-7467-EC54-747C4BDC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4990-18EA-519F-A104-FA6D755B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871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4467" y="241300"/>
            <a:ext cx="8542867" cy="838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65718" y="1905000"/>
            <a:ext cx="5420783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89700" y="1905000"/>
            <a:ext cx="5420784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31AA80-F1E8-741E-57C8-C3D049B62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76387-780C-4B58-9492-D034CBC56B4E}" type="datetime1">
              <a:rPr lang="en-US"/>
              <a:pPr>
                <a:defRPr/>
              </a:pPr>
              <a:t>11/29/2024</a:t>
            </a:fld>
            <a:endParaRPr lang="fr-FR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8A88E1C-97A3-2030-92CA-316910B29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Module PRO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450C456-33A5-E958-7271-1CCB7A27D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9457-9FBC-4992-B1B1-305E67A5E5C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409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A067-E9B0-2176-6B03-1053BB4D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4C0D6-95C4-942B-3A93-19D7964D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68E7F-56E6-7662-2ED1-4452B1B1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6F4BD-4329-68C0-DB41-DE66E887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58BF0-2F93-C503-7EE7-30D5162D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340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07770-38AA-F3F6-D026-29C8E2EC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183A7-917C-57BB-3FC5-BA9167FB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C26D-108F-7999-AA7D-AAF3D0AA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1E39-04E5-2219-9A0B-82E0702D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1DB8-E41C-CD06-4B80-08485272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862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880F-C611-E266-06D4-B4DD865B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B57E-100E-41AB-44CD-1ADC34EE8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C9B36-56F3-A02E-B488-0D40DE031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6742E-C470-E321-82B0-9487065C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6EC08-FA7A-C1CB-5952-2E57104D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B56E6-03D5-2D9C-B083-F7DE0E55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822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D694-6ACA-6221-9E44-7430AEE5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0FE3F-140E-2009-F2BE-615B7131B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7B363-6F2B-0629-F05F-AFD0D2F1F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61445-91FA-3E77-1598-BBD56A6AA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0DB0B-ACF3-42C8-4D7A-476D6EC77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4BB0F-850E-EE1B-9F17-F55322ECA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0E1F62-CF6C-6CBD-A29A-160720AF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4AE6F-C67F-5F94-CF18-D9BD03F5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663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3744-A87B-337F-6C09-1A03F4BD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4EA07-134A-1CB7-E998-53345642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26404-6623-B20B-8122-25B582E3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C828B-4CA3-F00C-6D40-16FFB304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83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190A2-193F-7C6E-5A2C-EAF0AA2E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6C2BA-9987-9ED7-EB2D-309F5E7A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99E1B-62E6-3B6D-AB3D-67C46B00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741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1DEB-3110-D040-AF63-25161D04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FE762-F2BA-EA38-99A0-4BF7F201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6A521-FB8F-6FD5-7535-69DA1CB0D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DF4A4-39D5-8C94-7503-AED1A00A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9990F-368E-0A2F-A3B2-478FABD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C7A92-ABB8-086E-B1C7-CACD521A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9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D7DA-699F-9282-AF72-C8B64A9E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3A13C-89FC-0487-799B-6D66ABFE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54AF6-418E-CAD2-135A-B8E66B66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F8DDB-55A1-B024-6747-FE15AA88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806C7-E356-ABC4-CC67-2C2E5BF9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AFE41-15C7-D4F8-46ED-BA281BF9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6060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D0B0C-D99C-22F2-D09E-092BA605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C4330-DF5C-D51D-0161-BE04935DB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8594-67CD-1AB4-D887-F55D16F2E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93BA7A-726F-4EB2-96A5-6FA244B0B18F}" type="datetimeFigureOut">
              <a:rPr lang="fr-CH" smtClean="0"/>
              <a:t>29.11.2024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7A2B3-ADB6-25EB-FEC7-DEAF403EA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3B000-F577-0943-8CBC-8D0D543D7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9B293-8BB0-4F3F-8356-A31DC4CF06D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135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0.png"/><Relationship Id="rId3" Type="http://schemas.openxmlformats.org/officeDocument/2006/relationships/image" Target="../media/image18.wmf"/><Relationship Id="rId7" Type="http://schemas.openxmlformats.org/officeDocument/2006/relationships/image" Target="../media/image35.png"/><Relationship Id="rId12" Type="http://schemas.openxmlformats.org/officeDocument/2006/relationships/image" Target="../media/image49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3" Type="http://schemas.openxmlformats.org/officeDocument/2006/relationships/image" Target="../media/image18.wmf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1.png"/><Relationship Id="rId4" Type="http://schemas.openxmlformats.org/officeDocument/2006/relationships/image" Target="../media/image42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4.png"/><Relationship Id="rId3" Type="http://schemas.openxmlformats.org/officeDocument/2006/relationships/image" Target="../media/image310.png"/><Relationship Id="rId7" Type="http://schemas.openxmlformats.org/officeDocument/2006/relationships/image" Target="../media/image51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80.png"/><Relationship Id="rId5" Type="http://schemas.openxmlformats.org/officeDocument/2006/relationships/image" Target="../media/image46.png"/><Relationship Id="rId10" Type="http://schemas.openxmlformats.org/officeDocument/2006/relationships/image" Target="../media/image1.png"/><Relationship Id="rId4" Type="http://schemas.openxmlformats.org/officeDocument/2006/relationships/image" Target="../media/image32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45.png"/><Relationship Id="rId4" Type="http://schemas.openxmlformats.org/officeDocument/2006/relationships/image" Target="../media/image310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6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wmf"/><Relationship Id="rId5" Type="http://schemas.openxmlformats.org/officeDocument/2006/relationships/image" Target="../media/image1.png"/><Relationship Id="rId10" Type="http://schemas.openxmlformats.org/officeDocument/2006/relationships/image" Target="../media/image551.png"/><Relationship Id="rId4" Type="http://schemas.openxmlformats.org/officeDocument/2006/relationships/image" Target="../media/image61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0.png"/><Relationship Id="rId3" Type="http://schemas.openxmlformats.org/officeDocument/2006/relationships/image" Target="../media/image66.png"/><Relationship Id="rId12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68.png"/><Relationship Id="rId10" Type="http://schemas.openxmlformats.org/officeDocument/2006/relationships/image" Target="../media/image67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600.png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60.png"/><Relationship Id="rId7" Type="http://schemas.openxmlformats.org/officeDocument/2006/relationships/image" Target="../media/image7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4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876AE84E-A1D1-A6ED-C494-39A3C449D5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2302" y="1851370"/>
            <a:ext cx="9147396" cy="20637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fr-F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Systèmes Multivariables</a:t>
            </a:r>
            <a:br>
              <a:rPr lang="fr-FR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</a:br>
            <a:r>
              <a:rPr lang="fr-FR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</a:rPr>
              <a:t>Modèle d’état</a:t>
            </a:r>
            <a:endParaRPr lang="en-GB" sz="4800" b="1" dirty="0">
              <a:latin typeface="Times" charset="0"/>
              <a:cs typeface="Times New Roman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1A9C3190-2441-EC8B-3EE0-62B9BE2E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>
            <a:extLst>
              <a:ext uri="{FF2B5EF4-FFF2-40B4-BE49-F238E27FC236}">
                <a16:creationId xmlns:a16="http://schemas.microsoft.com/office/drawing/2014/main" id="{E3DB84E9-6D3A-B5B4-EF43-EC9B19DB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78D14-69B4-488A-AC2E-EC9430AD95A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FB9746D-167D-E16A-42F1-BBB170D99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8778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 1 : Modèle d’état d’un circuit RL</a:t>
            </a:r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  (Système SISO)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C493796-2B66-8498-11E0-01D2CB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1427956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>
            <a:extLst>
              <a:ext uri="{FF2B5EF4-FFF2-40B4-BE49-F238E27FC236}">
                <a16:creationId xmlns:a16="http://schemas.microsoft.com/office/drawing/2014/main" id="{7DCC93BE-92AE-2BF0-207D-D90902B3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19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52" name="Object 8">
                <a:extLst>
                  <a:ext uri="{FF2B5EF4-FFF2-40B4-BE49-F238E27FC236}">
                    <a16:creationId xmlns:a16="http://schemas.microsoft.com/office/drawing/2014/main" id="{883081CB-A846-6884-6569-32C52F0A9CA0}"/>
                  </a:ext>
                </a:extLst>
              </p:cNvPr>
              <p:cNvSpPr txBox="1"/>
              <p:nvPr/>
            </p:nvSpPr>
            <p:spPr bwMode="auto">
              <a:xfrm>
                <a:off x="5067865" y="1427957"/>
                <a:ext cx="1800768" cy="61170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2152" name="Object 8">
                <a:extLst>
                  <a:ext uri="{FF2B5EF4-FFF2-40B4-BE49-F238E27FC236}">
                    <a16:creationId xmlns:a16="http://schemas.microsoft.com/office/drawing/2014/main" id="{883081CB-A846-6884-6569-32C52F0A9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865" y="1427957"/>
                <a:ext cx="1800768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1" name="Rectangle 11">
            <a:extLst>
              <a:ext uri="{FF2B5EF4-FFF2-40B4-BE49-F238E27FC236}">
                <a16:creationId xmlns:a16="http://schemas.microsoft.com/office/drawing/2014/main" id="{4EF41AFA-63A6-375A-A146-2952142B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54" name="Object 10">
                <a:extLst>
                  <a:ext uri="{FF2B5EF4-FFF2-40B4-BE49-F238E27FC236}">
                    <a16:creationId xmlns:a16="http://schemas.microsoft.com/office/drawing/2014/main" id="{9D10ED7A-A804-CA0F-0DD3-5C11C1BFA7BD}"/>
                  </a:ext>
                </a:extLst>
              </p:cNvPr>
              <p:cNvSpPr txBox="1"/>
              <p:nvPr/>
            </p:nvSpPr>
            <p:spPr bwMode="auto">
              <a:xfrm>
                <a:off x="5057223" y="2301822"/>
                <a:ext cx="1649856" cy="6000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2154" name="Object 10">
                <a:extLst>
                  <a:ext uri="{FF2B5EF4-FFF2-40B4-BE49-F238E27FC236}">
                    <a16:creationId xmlns:a16="http://schemas.microsoft.com/office/drawing/2014/main" id="{9D10ED7A-A804-CA0F-0DD3-5C11C1BFA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7223" y="2301822"/>
                <a:ext cx="1649856" cy="600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13">
            <a:extLst>
              <a:ext uri="{FF2B5EF4-FFF2-40B4-BE49-F238E27FC236}">
                <a16:creationId xmlns:a16="http://schemas.microsoft.com/office/drawing/2014/main" id="{E0A6993C-B651-A027-4E96-FEA6C50A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58" name="Object 14">
                <a:extLst>
                  <a:ext uri="{FF2B5EF4-FFF2-40B4-BE49-F238E27FC236}">
                    <a16:creationId xmlns:a16="http://schemas.microsoft.com/office/drawing/2014/main" id="{B0E9722A-A9A1-4B91-BE08-4ECDBE257CFF}"/>
                  </a:ext>
                </a:extLst>
              </p:cNvPr>
              <p:cNvSpPr txBox="1"/>
              <p:nvPr/>
            </p:nvSpPr>
            <p:spPr bwMode="auto">
              <a:xfrm>
                <a:off x="5067865" y="3078165"/>
                <a:ext cx="2120900" cy="80271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2158" name="Object 14">
                <a:extLst>
                  <a:ext uri="{FF2B5EF4-FFF2-40B4-BE49-F238E27FC236}">
                    <a16:creationId xmlns:a16="http://schemas.microsoft.com/office/drawing/2014/main" id="{B0E9722A-A9A1-4B91-BE08-4ECDBE257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865" y="3078165"/>
                <a:ext cx="2120900" cy="802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6" name="Rectangle 17">
            <a:extLst>
              <a:ext uri="{FF2B5EF4-FFF2-40B4-BE49-F238E27FC236}">
                <a16:creationId xmlns:a16="http://schemas.microsoft.com/office/drawing/2014/main" id="{C1A1E6F1-531B-8FE9-9019-2BEFB911B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60" name="Object 16">
                <a:extLst>
                  <a:ext uri="{FF2B5EF4-FFF2-40B4-BE49-F238E27FC236}">
                    <a16:creationId xmlns:a16="http://schemas.microsoft.com/office/drawing/2014/main" id="{9BBECA78-1723-8655-C814-9E3AB0E3ABBA}"/>
                  </a:ext>
                </a:extLst>
              </p:cNvPr>
              <p:cNvSpPr txBox="1"/>
              <p:nvPr/>
            </p:nvSpPr>
            <p:spPr bwMode="auto">
              <a:xfrm>
                <a:off x="4987318" y="4252118"/>
                <a:ext cx="2080129" cy="544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2160" name="Object 16">
                <a:extLst>
                  <a:ext uri="{FF2B5EF4-FFF2-40B4-BE49-F238E27FC236}">
                    <a16:creationId xmlns:a16="http://schemas.microsoft.com/office/drawing/2014/main" id="{9BBECA78-1723-8655-C814-9E3AB0E3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318" y="4252118"/>
                <a:ext cx="2080129" cy="544510"/>
              </a:xfrm>
              <a:prstGeom prst="rect">
                <a:avLst/>
              </a:prstGeom>
              <a:blipFill>
                <a:blip r:embed="rId7"/>
                <a:stretch>
                  <a:fillRect t="-15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8" name="Rectangle 19">
            <a:extLst>
              <a:ext uri="{FF2B5EF4-FFF2-40B4-BE49-F238E27FC236}">
                <a16:creationId xmlns:a16="http://schemas.microsoft.com/office/drawing/2014/main" id="{78FDE1E1-720B-AFE6-1EA8-09B4803E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62" name="Object 18">
                <a:extLst>
                  <a:ext uri="{FF2B5EF4-FFF2-40B4-BE49-F238E27FC236}">
                    <a16:creationId xmlns:a16="http://schemas.microsoft.com/office/drawing/2014/main" id="{94621DEE-63E4-F097-38CA-DB82B8F23101}"/>
                  </a:ext>
                </a:extLst>
              </p:cNvPr>
              <p:cNvSpPr txBox="1"/>
              <p:nvPr/>
            </p:nvSpPr>
            <p:spPr bwMode="auto">
              <a:xfrm>
                <a:off x="4925310" y="5704230"/>
                <a:ext cx="2120900" cy="51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2162" name="Object 18">
                <a:extLst>
                  <a:ext uri="{FF2B5EF4-FFF2-40B4-BE49-F238E27FC236}">
                    <a16:creationId xmlns:a16="http://schemas.microsoft.com/office/drawing/2014/main" id="{94621DEE-63E4-F097-38CA-DB82B8F2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310" y="5704230"/>
                <a:ext cx="2120900" cy="511175"/>
              </a:xfrm>
              <a:prstGeom prst="rect">
                <a:avLst/>
              </a:prstGeom>
              <a:blipFill>
                <a:blip r:embed="rId8"/>
                <a:stretch>
                  <a:fillRect t="-1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0" name="Rectangle 21">
            <a:extLst>
              <a:ext uri="{FF2B5EF4-FFF2-40B4-BE49-F238E27FC236}">
                <a16:creationId xmlns:a16="http://schemas.microsoft.com/office/drawing/2014/main" id="{C7670423-80A1-03ED-6C80-48DB0596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166" name="Object 22">
                <a:extLst>
                  <a:ext uri="{FF2B5EF4-FFF2-40B4-BE49-F238E27FC236}">
                    <a16:creationId xmlns:a16="http://schemas.microsoft.com/office/drawing/2014/main" id="{DD67067A-EAFF-4CFA-42DD-AD2455C8B296}"/>
                  </a:ext>
                </a:extLst>
              </p:cNvPr>
              <p:cNvSpPr txBox="1"/>
              <p:nvPr/>
            </p:nvSpPr>
            <p:spPr bwMode="auto">
              <a:xfrm>
                <a:off x="4925310" y="4757980"/>
                <a:ext cx="2944223" cy="94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2166" name="Object 22">
                <a:extLst>
                  <a:ext uri="{FF2B5EF4-FFF2-40B4-BE49-F238E27FC236}">
                    <a16:creationId xmlns:a16="http://schemas.microsoft.com/office/drawing/2014/main" id="{DD67067A-EAFF-4CFA-42DD-AD2455C8B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310" y="4757980"/>
                <a:ext cx="2944223" cy="9462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3" name="Rectangle 25">
            <a:extLst>
              <a:ext uri="{FF2B5EF4-FFF2-40B4-BE49-F238E27FC236}">
                <a16:creationId xmlns:a16="http://schemas.microsoft.com/office/drawing/2014/main" id="{7ABC35F0-1A3F-128D-E2A3-69C83B59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5" name="Rectangle 27">
            <a:extLst>
              <a:ext uri="{FF2B5EF4-FFF2-40B4-BE49-F238E27FC236}">
                <a16:creationId xmlns:a16="http://schemas.microsoft.com/office/drawing/2014/main" id="{020BA062-E973-799C-EF1D-48B0945F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6" name="Rectangle 29">
            <a:extLst>
              <a:ext uri="{FF2B5EF4-FFF2-40B4-BE49-F238E27FC236}">
                <a16:creationId xmlns:a16="http://schemas.microsoft.com/office/drawing/2014/main" id="{313B2173-02F4-C14E-26E0-EE69AB97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EB1CAAAE-923F-5FBD-F90B-671D0BF0C4BD}"/>
              </a:ext>
            </a:extLst>
          </p:cNvPr>
          <p:cNvGrpSpPr>
            <a:grpSpLocks/>
          </p:cNvGrpSpPr>
          <p:nvPr/>
        </p:nvGrpSpPr>
        <p:grpSpPr bwMode="auto">
          <a:xfrm>
            <a:off x="8627265" y="4482979"/>
            <a:ext cx="2270960" cy="865949"/>
            <a:chOff x="3332" y="3834"/>
            <a:chExt cx="1016" cy="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/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/>
                <p:nvPr/>
              </p:nvSpPr>
              <p:spPr bwMode="auto">
                <a:xfrm>
                  <a:off x="3912" y="3907"/>
                  <a:ext cx="436" cy="3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B</a:t>
                  </a:r>
                  <a14:m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2" y="3907"/>
                  <a:ext cx="436" cy="306"/>
                </a:xfrm>
                <a:prstGeom prst="rect">
                  <a:avLst/>
                </a:prstGeom>
                <a:blipFill>
                  <a:blip r:embed="rId11"/>
                  <a:stretch>
                    <a:fillRect l="-68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28" name="Rectangle 31">
            <a:extLst>
              <a:ext uri="{FF2B5EF4-FFF2-40B4-BE49-F238E27FC236}">
                <a16:creationId xmlns:a16="http://schemas.microsoft.com/office/drawing/2014/main" id="{56AAF091-209B-D434-8ED8-1A032441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19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9" name="Rectangle 33">
            <a:extLst>
              <a:ext uri="{FF2B5EF4-FFF2-40B4-BE49-F238E27FC236}">
                <a16:creationId xmlns:a16="http://schemas.microsoft.com/office/drawing/2014/main" id="{48C1073D-5602-A217-65A1-E51A3F01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7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374C251-2ECD-4B6D-41E6-6ED805946530}"/>
              </a:ext>
            </a:extLst>
          </p:cNvPr>
          <p:cNvGrpSpPr>
            <a:grpSpLocks/>
          </p:cNvGrpSpPr>
          <p:nvPr/>
        </p:nvGrpSpPr>
        <p:grpSpPr bwMode="auto">
          <a:xfrm>
            <a:off x="8694651" y="5348931"/>
            <a:ext cx="2173287" cy="509588"/>
            <a:chOff x="1373" y="3820"/>
            <a:chExt cx="1369" cy="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/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C</a:t>
                  </a:r>
                  <a14:m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blipFill>
                  <a:blip r:embed="rId12"/>
                  <a:stretch>
                    <a:fillRect l="-10390" t="-10667" b="-30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/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D</a:t>
                  </a:r>
                  <a14:m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blipFill>
                  <a:blip r:embed="rId13"/>
                  <a:stretch>
                    <a:fillRect l="-9877" t="-9639" b="-1807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9D090DE6-D593-D7BF-DB4E-5343A6E4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4E4CC-D67A-1C23-9097-99F3FD5F9747}"/>
              </a:ext>
            </a:extLst>
          </p:cNvPr>
          <p:cNvSpPr txBox="1"/>
          <p:nvPr/>
        </p:nvSpPr>
        <p:spPr>
          <a:xfrm>
            <a:off x="7875249" y="1953009"/>
            <a:ext cx="4273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m=1 entrée &gt;&gt; </a:t>
            </a:r>
            <a:r>
              <a:rPr lang="fr-CH" altLang="fr-FR" sz="2000" dirty="0" err="1">
                <a:latin typeface="Times" panose="02020603050405020304" pitchFamily="18" charset="0"/>
                <a:cs typeface="Times" panose="02020603050405020304" pitchFamily="18" charset="0"/>
              </a:rPr>
              <a:t>ui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p=1 sortie &gt;&gt;  </a:t>
            </a:r>
            <a:r>
              <a:rPr lang="fr-CH" altLang="fr-FR" sz="2000" dirty="0" err="1">
                <a:latin typeface="Times" panose="02020603050405020304" pitchFamily="18" charset="0"/>
                <a:cs typeface="Times" panose="02020603050405020304" pitchFamily="18" charset="0"/>
              </a:rPr>
              <a:t>uR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n=1 variables d’état &gt;&gt; i</a:t>
            </a:r>
          </a:p>
          <a:p>
            <a:pPr lvl="1"/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42B6F760-2988-1E64-E3D2-7A54535CDB5E}"/>
                  </a:ext>
                </a:extLst>
              </p:cNvPr>
              <p:cNvSpPr txBox="1"/>
              <p:nvPr/>
            </p:nvSpPr>
            <p:spPr bwMode="auto">
              <a:xfrm>
                <a:off x="250603" y="4606169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6" name="Object 2">
                <a:extLst>
                  <a:ext uri="{FF2B5EF4-FFF2-40B4-BE49-F238E27FC236}">
                    <a16:creationId xmlns:a16="http://schemas.microsoft.com/office/drawing/2014/main" id="{42B6F760-2988-1E64-E3D2-7A54535C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03" y="4606169"/>
                <a:ext cx="3176898" cy="575329"/>
              </a:xfrm>
              <a:prstGeom prst="rect">
                <a:avLst/>
              </a:prstGeom>
              <a:blipFill>
                <a:blip r:embed="rId15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CF6373F-624E-9849-2AA3-CFDF904A2051}"/>
                  </a:ext>
                </a:extLst>
              </p:cNvPr>
              <p:cNvSpPr txBox="1"/>
              <p:nvPr/>
            </p:nvSpPr>
            <p:spPr bwMode="auto">
              <a:xfrm>
                <a:off x="259312" y="5302917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27" name="Object 3">
                <a:extLst>
                  <a:ext uri="{FF2B5EF4-FFF2-40B4-BE49-F238E27FC236}">
                    <a16:creationId xmlns:a16="http://schemas.microsoft.com/office/drawing/2014/main" id="{5CF6373F-624E-9849-2AA3-CFDF904A2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312" y="5302917"/>
                <a:ext cx="3176898" cy="481033"/>
              </a:xfrm>
              <a:prstGeom prst="rect">
                <a:avLst/>
              </a:prstGeom>
              <a:blipFill>
                <a:blip r:embed="rId16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9CE52AA4-C0AD-E683-EFD5-ED8ED88B916E}"/>
                  </a:ext>
                </a:extLst>
              </p:cNvPr>
              <p:cNvSpPr txBox="1"/>
              <p:nvPr/>
            </p:nvSpPr>
            <p:spPr bwMode="auto">
              <a:xfrm>
                <a:off x="6538426" y="4256369"/>
                <a:ext cx="2080129" cy="544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9CE52AA4-C0AD-E683-EFD5-ED8ED88B9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8426" y="4256369"/>
                <a:ext cx="2080129" cy="5445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60" grpId="0"/>
      <p:bldP spid="262162" grpId="0"/>
      <p:bldP spid="262166" grpId="0"/>
      <p:bldP spid="26" grpId="0" animBg="1"/>
      <p:bldP spid="2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5">
            <a:extLst>
              <a:ext uri="{FF2B5EF4-FFF2-40B4-BE49-F238E27FC236}">
                <a16:creationId xmlns:a16="http://schemas.microsoft.com/office/drawing/2014/main" id="{E3DB84E9-6D3A-B5B4-EF43-EC9B19DB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78D14-69B4-488A-AC2E-EC9430AD95AB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FB9746D-167D-E16A-42F1-BBB170D99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8778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 1 : Simulation d’un modèle d’état d’un circuit RL</a:t>
            </a:r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  (Système SISO)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AC493796-2B66-8498-11E0-01D2CB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4" y="1427956"/>
            <a:ext cx="41846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9">
            <a:extLst>
              <a:ext uri="{FF2B5EF4-FFF2-40B4-BE49-F238E27FC236}">
                <a16:creationId xmlns:a16="http://schemas.microsoft.com/office/drawing/2014/main" id="{7DCC93BE-92AE-2BF0-207D-D90902B3D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195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4EF41AFA-63A6-375A-A146-2952142BA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3" name="Rectangle 13">
            <a:extLst>
              <a:ext uri="{FF2B5EF4-FFF2-40B4-BE49-F238E27FC236}">
                <a16:creationId xmlns:a16="http://schemas.microsoft.com/office/drawing/2014/main" id="{E0A6993C-B651-A027-4E96-FEA6C50A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6" name="Rectangle 17">
            <a:extLst>
              <a:ext uri="{FF2B5EF4-FFF2-40B4-BE49-F238E27FC236}">
                <a16:creationId xmlns:a16="http://schemas.microsoft.com/office/drawing/2014/main" id="{C1A1E6F1-531B-8FE9-9019-2BEFB911B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18" name="Rectangle 19">
            <a:extLst>
              <a:ext uri="{FF2B5EF4-FFF2-40B4-BE49-F238E27FC236}">
                <a16:creationId xmlns:a16="http://schemas.microsoft.com/office/drawing/2014/main" id="{78FDE1E1-720B-AFE6-1EA8-09B4803E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0" name="Rectangle 21">
            <a:extLst>
              <a:ext uri="{FF2B5EF4-FFF2-40B4-BE49-F238E27FC236}">
                <a16:creationId xmlns:a16="http://schemas.microsoft.com/office/drawing/2014/main" id="{C7670423-80A1-03ED-6C80-48DB0596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3" name="Rectangle 25">
            <a:extLst>
              <a:ext uri="{FF2B5EF4-FFF2-40B4-BE49-F238E27FC236}">
                <a16:creationId xmlns:a16="http://schemas.microsoft.com/office/drawing/2014/main" id="{7ABC35F0-1A3F-128D-E2A3-69C83B59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5" name="Rectangle 27">
            <a:extLst>
              <a:ext uri="{FF2B5EF4-FFF2-40B4-BE49-F238E27FC236}">
                <a16:creationId xmlns:a16="http://schemas.microsoft.com/office/drawing/2014/main" id="{020BA062-E973-799C-EF1D-48B0945FB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6" name="Rectangle 29">
            <a:extLst>
              <a:ext uri="{FF2B5EF4-FFF2-40B4-BE49-F238E27FC236}">
                <a16:creationId xmlns:a16="http://schemas.microsoft.com/office/drawing/2014/main" id="{313B2173-02F4-C14E-26E0-EE69AB97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267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id="{EB1CAAAE-923F-5FBD-F90B-671D0BF0C4BD}"/>
              </a:ext>
            </a:extLst>
          </p:cNvPr>
          <p:cNvGrpSpPr>
            <a:grpSpLocks/>
          </p:cNvGrpSpPr>
          <p:nvPr/>
        </p:nvGrpSpPr>
        <p:grpSpPr bwMode="auto">
          <a:xfrm>
            <a:off x="947997" y="4675347"/>
            <a:ext cx="2487774" cy="865949"/>
            <a:chOff x="3332" y="3834"/>
            <a:chExt cx="1113" cy="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/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3" name="Object 26">
                  <a:extLst>
                    <a:ext uri="{FF2B5EF4-FFF2-40B4-BE49-F238E27FC236}">
                      <a16:creationId xmlns:a16="http://schemas.microsoft.com/office/drawing/2014/main" id="{3800AC46-75FF-80E8-4038-1A0A72D0A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2" y="3834"/>
                  <a:ext cx="677" cy="3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/>
                <p:nvPr/>
              </p:nvSpPr>
              <p:spPr bwMode="auto">
                <a:xfrm>
                  <a:off x="4009" y="3876"/>
                  <a:ext cx="436" cy="30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B</a:t>
                  </a:r>
                  <a14:m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CH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4" name="Object 28">
                  <a:extLst>
                    <a:ext uri="{FF2B5EF4-FFF2-40B4-BE49-F238E27FC236}">
                      <a16:creationId xmlns:a16="http://schemas.microsoft.com/office/drawing/2014/main" id="{0678CD01-3FA2-DF64-23F2-A0AE42BBD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09" y="3876"/>
                  <a:ext cx="436" cy="306"/>
                </a:xfrm>
                <a:prstGeom prst="rect">
                  <a:avLst/>
                </a:prstGeom>
                <a:blipFill>
                  <a:blip r:embed="rId5"/>
                  <a:stretch>
                    <a:fillRect l="-687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28" name="Rectangle 31">
            <a:extLst>
              <a:ext uri="{FF2B5EF4-FFF2-40B4-BE49-F238E27FC236}">
                <a16:creationId xmlns:a16="http://schemas.microsoft.com/office/drawing/2014/main" id="{56AAF091-209B-D434-8ED8-1A032441D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19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21529" name="Rectangle 33">
            <a:extLst>
              <a:ext uri="{FF2B5EF4-FFF2-40B4-BE49-F238E27FC236}">
                <a16:creationId xmlns:a16="http://schemas.microsoft.com/office/drawing/2014/main" id="{48C1073D-5602-A217-65A1-E51A3F015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72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4374C251-2ECD-4B6D-41E6-6ED805946530}"/>
              </a:ext>
            </a:extLst>
          </p:cNvPr>
          <p:cNvGrpSpPr>
            <a:grpSpLocks/>
          </p:cNvGrpSpPr>
          <p:nvPr/>
        </p:nvGrpSpPr>
        <p:grpSpPr bwMode="auto">
          <a:xfrm>
            <a:off x="1015384" y="5541299"/>
            <a:ext cx="2173287" cy="509588"/>
            <a:chOff x="1373" y="3820"/>
            <a:chExt cx="1369" cy="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/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C</a:t>
                  </a:r>
                  <a14:m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1" name="Object 30">
                  <a:extLst>
                    <a:ext uri="{FF2B5EF4-FFF2-40B4-BE49-F238E27FC236}">
                      <a16:creationId xmlns:a16="http://schemas.microsoft.com/office/drawing/2014/main" id="{E3C1C360-7A2F-F823-89C1-F10EC20ED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3" y="3850"/>
                  <a:ext cx="594" cy="288"/>
                </a:xfrm>
                <a:prstGeom prst="rect">
                  <a:avLst/>
                </a:prstGeom>
                <a:blipFill>
                  <a:blip r:embed="rId11"/>
                  <a:stretch>
                    <a:fillRect l="-10390" t="-10667" b="-30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/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normAutofit/>
                </a:bodyPr>
                <a:lstStyle/>
                <a:p>
                  <a:r>
                    <a:rPr lang="fr-CH" sz="2000" dirty="0">
                      <a:solidFill>
                        <a:srgbClr val="000000"/>
                      </a:solidFill>
                    </a:rPr>
                    <a:t>D</a:t>
                  </a:r>
                  <a14:m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fr-CH" sz="2000" dirty="0"/>
                </a:p>
              </p:txBody>
            </p:sp>
          </mc:Choice>
          <mc:Fallback xmlns="">
            <p:sp>
              <p:nvSpPr>
                <p:cNvPr id="21532" name="Object 32">
                  <a:extLst>
                    <a:ext uri="{FF2B5EF4-FFF2-40B4-BE49-F238E27FC236}">
                      <a16:creationId xmlns:a16="http://schemas.microsoft.com/office/drawing/2014/main" id="{D3589383-E9FB-8C1E-377A-FD651800D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19" y="3820"/>
                  <a:ext cx="623" cy="321"/>
                </a:xfrm>
                <a:prstGeom prst="rect">
                  <a:avLst/>
                </a:prstGeom>
                <a:blipFill>
                  <a:blip r:embed="rId12"/>
                  <a:stretch>
                    <a:fillRect l="-9877" t="-9639" b="-1807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9D090DE6-D593-D7BF-DB4E-5343A6E4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272D0F-DC77-D9F9-C1D3-2515029B8712}"/>
              </a:ext>
            </a:extLst>
          </p:cNvPr>
          <p:cNvSpPr txBox="1"/>
          <p:nvPr/>
        </p:nvSpPr>
        <p:spPr>
          <a:xfrm>
            <a:off x="5138036" y="3786970"/>
            <a:ext cx="165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 = 1000 [</a:t>
            </a:r>
            <a:r>
              <a:rPr lang="fr-CH" dirty="0">
                <a:sym typeface="Symbol" panose="05050102010706020507" pitchFamily="18" charset="2"/>
              </a:rPr>
              <a:t>]</a:t>
            </a:r>
          </a:p>
          <a:p>
            <a:r>
              <a:rPr lang="fr-CH" dirty="0">
                <a:sym typeface="Symbol" panose="05050102010706020507" pitchFamily="18" charset="2"/>
              </a:rPr>
              <a:t>L = 0.1 [H]</a:t>
            </a:r>
          </a:p>
          <a:p>
            <a:r>
              <a:rPr lang="fr-CH" dirty="0">
                <a:sym typeface="Symbol" panose="05050102010706020507" pitchFamily="18" charset="2"/>
              </a:rPr>
              <a:t>A=-R/L</a:t>
            </a:r>
          </a:p>
          <a:p>
            <a:r>
              <a:rPr lang="fr-CH" dirty="0">
                <a:sym typeface="Symbol" panose="05050102010706020507" pitchFamily="18" charset="2"/>
              </a:rPr>
              <a:t>B=1/L</a:t>
            </a:r>
          </a:p>
          <a:p>
            <a:r>
              <a:rPr lang="fr-CH" dirty="0">
                <a:sym typeface="Symbol" panose="05050102010706020507" pitchFamily="18" charset="2"/>
              </a:rPr>
              <a:t>C=R</a:t>
            </a:r>
          </a:p>
          <a:p>
            <a:r>
              <a:rPr lang="fr-CH" dirty="0">
                <a:sym typeface="Symbol" panose="05050102010706020507" pitchFamily="18" charset="2"/>
              </a:rPr>
              <a:t>D=0</a:t>
            </a:r>
            <a:endParaRPr lang="fr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A11F04-069F-090B-B786-AE4C0314CA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5682" y="1306540"/>
            <a:ext cx="4641118" cy="22723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DC78A5-637A-8E88-1944-6DF9AD6B6F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3688" y="3307067"/>
            <a:ext cx="4376379" cy="309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>
            <a:extLst>
              <a:ext uri="{FF2B5EF4-FFF2-40B4-BE49-F238E27FC236}">
                <a16:creationId xmlns:a16="http://schemas.microsoft.com/office/drawing/2014/main" id="{B2AC297E-44C7-32F2-7656-5973E5C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4605B-E2DA-44FF-BFF2-688930F9136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2667B-7BD8-0B0C-2945-26DD7629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013" y="390480"/>
            <a:ext cx="10907598" cy="1325563"/>
          </a:xfrm>
        </p:spPr>
        <p:txBody>
          <a:bodyPr/>
          <a:lstStyle/>
          <a:p>
            <a:pPr marL="533400"/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 2 : Elaboration du modèle d’état d’un système SISO à partir d’une fonction de transfert</a:t>
            </a:r>
            <a:br>
              <a:rPr lang="en-US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53413FF-418C-470C-0FF4-3F45380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8562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7">
            <a:extLst>
              <a:ext uri="{FF2B5EF4-FFF2-40B4-BE49-F238E27FC236}">
                <a16:creationId xmlns:a16="http://schemas.microsoft.com/office/drawing/2014/main" id="{B35ABFFF-8D47-377E-17C4-F968FE0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3" name="Object 6">
                <a:extLst>
                  <a:ext uri="{FF2B5EF4-FFF2-40B4-BE49-F238E27FC236}">
                    <a16:creationId xmlns:a16="http://schemas.microsoft.com/office/drawing/2014/main" id="{D0DEE991-D0F8-3A20-09AF-8D3D5FD5959E}"/>
                  </a:ext>
                </a:extLst>
              </p:cNvPr>
              <p:cNvSpPr txBox="1"/>
              <p:nvPr/>
            </p:nvSpPr>
            <p:spPr bwMode="auto">
              <a:xfrm>
                <a:off x="6453189" y="1675961"/>
                <a:ext cx="3331834" cy="62417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⃛"/>
                          <m:ctrlPr>
                            <a:rPr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)+2⋅</m:t>
                      </m:r>
                      <m:acc>
                        <m:accPr>
                          <m:chr m:val="̈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fr-CH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)=3⋅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63" name="Object 6">
                <a:extLst>
                  <a:ext uri="{FF2B5EF4-FFF2-40B4-BE49-F238E27FC236}">
                    <a16:creationId xmlns:a16="http://schemas.microsoft.com/office/drawing/2014/main" id="{D0DEE991-D0F8-3A20-09AF-8D3D5FD59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3189" y="1675961"/>
                <a:ext cx="3331834" cy="624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4" name="Rectangle 9">
            <a:extLst>
              <a:ext uri="{FF2B5EF4-FFF2-40B4-BE49-F238E27FC236}">
                <a16:creationId xmlns:a16="http://schemas.microsoft.com/office/drawing/2014/main" id="{E6A0CDD4-8FF6-371E-02EF-E3725422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3BFC66F5-188E-232F-E8B7-6407B1EC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FDE433F7-1FFA-577B-A675-0C7071EC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7" name="Rectangle 15">
            <a:extLst>
              <a:ext uri="{FF2B5EF4-FFF2-40B4-BE49-F238E27FC236}">
                <a16:creationId xmlns:a16="http://schemas.microsoft.com/office/drawing/2014/main" id="{B08A9B83-512F-318F-1176-3BC95F2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2EC3BC4F-161B-3D0C-9D84-74904ED4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4" name="Object 8">
                <a:extLst>
                  <a:ext uri="{FF2B5EF4-FFF2-40B4-BE49-F238E27FC236}">
                    <a16:creationId xmlns:a16="http://schemas.microsoft.com/office/drawing/2014/main" id="{A0E60BA9-E26B-40B4-BF42-34EF7093086D}"/>
                  </a:ext>
                </a:extLst>
              </p:cNvPr>
              <p:cNvSpPr txBox="1"/>
              <p:nvPr/>
            </p:nvSpPr>
            <p:spPr bwMode="auto">
              <a:xfrm>
                <a:off x="1247080" y="4688043"/>
                <a:ext cx="1125086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4" name="Object 8">
                <a:extLst>
                  <a:ext uri="{FF2B5EF4-FFF2-40B4-BE49-F238E27FC236}">
                    <a16:creationId xmlns:a16="http://schemas.microsoft.com/office/drawing/2014/main" id="{A0E60BA9-E26B-40B4-BF42-34EF70930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080" y="4688043"/>
                <a:ext cx="1125086" cy="1572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/>
              <p:nvPr/>
            </p:nvSpPr>
            <p:spPr bwMode="auto">
              <a:xfrm>
                <a:off x="7325111" y="4078544"/>
                <a:ext cx="2339959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5111" y="4078544"/>
                <a:ext cx="2339959" cy="1358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/>
              <p:nvPr/>
            </p:nvSpPr>
            <p:spPr bwMode="auto">
              <a:xfrm>
                <a:off x="9771349" y="4110982"/>
                <a:ext cx="1086606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1349" y="4110982"/>
                <a:ext cx="1086606" cy="1358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/>
              <p:nvPr/>
            </p:nvSpPr>
            <p:spPr bwMode="auto">
              <a:xfrm>
                <a:off x="7341602" y="5481928"/>
                <a:ext cx="1782914" cy="43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41602" y="5481928"/>
                <a:ext cx="1782914" cy="431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/>
              <p:nvPr/>
            </p:nvSpPr>
            <p:spPr bwMode="auto">
              <a:xfrm>
                <a:off x="9771349" y="5469977"/>
                <a:ext cx="994987" cy="409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71349" y="5469977"/>
                <a:ext cx="994987" cy="4097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70" name="AutoShape 18">
            <a:extLst>
              <a:ext uri="{FF2B5EF4-FFF2-40B4-BE49-F238E27FC236}">
                <a16:creationId xmlns:a16="http://schemas.microsoft.com/office/drawing/2014/main" id="{52B8B9BE-C524-5AA9-9FF2-8BDE22AAF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911" y="1713487"/>
            <a:ext cx="565150" cy="427037"/>
          </a:xfrm>
          <a:prstGeom prst="rightArrow">
            <a:avLst>
              <a:gd name="adj1" fmla="val 50000"/>
              <a:gd name="adj2" fmla="val 330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2DEE25D8-F1A5-1EEC-B378-DCA9DA3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3" name="Rectangle 23">
            <a:extLst>
              <a:ext uri="{FF2B5EF4-FFF2-40B4-BE49-F238E27FC236}">
                <a16:creationId xmlns:a16="http://schemas.microsoft.com/office/drawing/2014/main" id="{9511D67B-E5C3-7EBA-478C-C891E412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5" name="Rectangle 27">
            <a:extLst>
              <a:ext uri="{FF2B5EF4-FFF2-40B4-BE49-F238E27FC236}">
                <a16:creationId xmlns:a16="http://schemas.microsoft.com/office/drawing/2014/main" id="{184098BF-862C-CBF7-BDB1-9774763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21D816-D0C9-3267-52D0-ED8C363D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AA47765A-E770-E6EA-860E-1AB7D2AC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AB5223E-76C4-5672-3DF0-2C10CA4D5E1A}"/>
                  </a:ext>
                </a:extLst>
              </p:cNvPr>
              <p:cNvSpPr txBox="1"/>
              <p:nvPr/>
            </p:nvSpPr>
            <p:spPr bwMode="auto">
              <a:xfrm>
                <a:off x="1091252" y="2881243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4AB5223E-76C4-5672-3DF0-2C10CA4D5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2881243"/>
                <a:ext cx="3176898" cy="575329"/>
              </a:xfrm>
              <a:prstGeom prst="rect">
                <a:avLst/>
              </a:prstGeom>
              <a:blipFill>
                <a:blip r:embed="rId11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C51698DD-75F3-4516-4EF7-578C01A99DF5}"/>
                  </a:ext>
                </a:extLst>
              </p:cNvPr>
              <p:cNvSpPr txBox="1"/>
              <p:nvPr/>
            </p:nvSpPr>
            <p:spPr bwMode="auto">
              <a:xfrm>
                <a:off x="1099961" y="3577991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C51698DD-75F3-4516-4EF7-578C01A99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9961" y="3577991"/>
                <a:ext cx="3176898" cy="481033"/>
              </a:xfrm>
              <a:prstGeom prst="rect">
                <a:avLst/>
              </a:prstGeom>
              <a:blipFill>
                <a:blip r:embed="rId12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DACADC6-B282-1722-48D4-0E755C46920F}"/>
              </a:ext>
            </a:extLst>
          </p:cNvPr>
          <p:cNvSpPr txBox="1"/>
          <p:nvPr/>
        </p:nvSpPr>
        <p:spPr>
          <a:xfrm>
            <a:off x="6041350" y="2727598"/>
            <a:ext cx="4273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m=1 entrée &gt;&gt; u</a:t>
            </a: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p=1 sortie &gt;&gt;  y</a:t>
            </a:r>
          </a:p>
          <a:p>
            <a:pPr lvl="1"/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n=3 variables d’état</a:t>
            </a:r>
          </a:p>
          <a:p>
            <a:pPr lvl="1"/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73FA3D60-9188-B134-A339-07D1C933877E}"/>
                  </a:ext>
                </a:extLst>
              </p:cNvPr>
              <p:cNvSpPr txBox="1"/>
              <p:nvPr/>
            </p:nvSpPr>
            <p:spPr bwMode="auto">
              <a:xfrm>
                <a:off x="2688410" y="4626306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⃛"/>
                                  <m:ctrlPr>
                                    <a:rPr lang="fr-CH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+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.u</a:t>
                </a:r>
              </a:p>
              <a:p>
                <a:endParaRPr lang="fr-CH" dirty="0"/>
              </a:p>
              <a:p>
                <a:r>
                  <a:rPr lang="fr-CH" dirty="0"/>
                  <a:t>y=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̈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CH" dirty="0"/>
                  <a:t>.u</a:t>
                </a:r>
              </a:p>
            </p:txBody>
          </p:sp>
        </mc:Choice>
        <mc:Fallback xmlns="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73FA3D60-9188-B134-A339-07D1C9338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8410" y="4626306"/>
                <a:ext cx="5059007" cy="1572404"/>
              </a:xfrm>
              <a:prstGeom prst="rect">
                <a:avLst/>
              </a:prstGeom>
              <a:blipFill>
                <a:blip r:embed="rId13"/>
                <a:stretch>
                  <a:fillRect l="-723" t="-27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84" grpId="0"/>
      <p:bldP spid="19485" grpId="0"/>
      <p:bldP spid="19486" grpId="0"/>
      <p:bldP spid="19487" grpId="0"/>
      <p:bldP spid="1948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481C96-5BF9-FA68-26F1-65638C81A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745" y="888591"/>
            <a:ext cx="5471250" cy="2678772"/>
          </a:xfrm>
          <a:prstGeom prst="rect">
            <a:avLst/>
          </a:prstGeom>
        </p:spPr>
      </p:pic>
      <p:sp>
        <p:nvSpPr>
          <p:cNvPr id="19458" name="Espace réservé du numéro de diapositive 5">
            <a:extLst>
              <a:ext uri="{FF2B5EF4-FFF2-40B4-BE49-F238E27FC236}">
                <a16:creationId xmlns:a16="http://schemas.microsoft.com/office/drawing/2014/main" id="{B2AC297E-44C7-32F2-7656-5973E5C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4605B-E2DA-44FF-BFF2-688930F9136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2667B-7BD8-0B0C-2945-26DD7629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013" y="390480"/>
            <a:ext cx="10907598" cy="1325563"/>
          </a:xfrm>
        </p:spPr>
        <p:txBody>
          <a:bodyPr/>
          <a:lstStyle/>
          <a:p>
            <a:pPr marL="533400"/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 2 : Simulation du modèle d’état d’un système SISO à partir d’une fonction de transfert</a:t>
            </a:r>
            <a:br>
              <a:rPr lang="en-US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53413FF-418C-470C-0FF4-3F45380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8562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7">
            <a:extLst>
              <a:ext uri="{FF2B5EF4-FFF2-40B4-BE49-F238E27FC236}">
                <a16:creationId xmlns:a16="http://schemas.microsoft.com/office/drawing/2014/main" id="{B35ABFFF-8D47-377E-17C4-F968FE0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E6A0CDD4-8FF6-371E-02EF-E3725422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3BFC66F5-188E-232F-E8B7-6407B1EC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FDE433F7-1FFA-577B-A675-0C7071EC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7" name="Rectangle 15">
            <a:extLst>
              <a:ext uri="{FF2B5EF4-FFF2-40B4-BE49-F238E27FC236}">
                <a16:creationId xmlns:a16="http://schemas.microsoft.com/office/drawing/2014/main" id="{B08A9B83-512F-318F-1176-3BC95F2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2EC3BC4F-161B-3D0C-9D84-74904ED4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/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5" name="Object 10">
                <a:extLst>
                  <a:ext uri="{FF2B5EF4-FFF2-40B4-BE49-F238E27FC236}">
                    <a16:creationId xmlns:a16="http://schemas.microsoft.com/office/drawing/2014/main" id="{FD7CA9E9-3184-F82E-EDE2-7F310A549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/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6" name="Object 12">
                <a:extLst>
                  <a:ext uri="{FF2B5EF4-FFF2-40B4-BE49-F238E27FC236}">
                    <a16:creationId xmlns:a16="http://schemas.microsoft.com/office/drawing/2014/main" id="{BBD57307-6407-5DEC-DE1A-F1E80D649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/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7" name="Object 14">
                <a:extLst>
                  <a:ext uri="{FF2B5EF4-FFF2-40B4-BE49-F238E27FC236}">
                    <a16:creationId xmlns:a16="http://schemas.microsoft.com/office/drawing/2014/main" id="{A5FA91EA-5B57-971E-1CB4-48F0B386F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/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88" name="Object 16">
                <a:extLst>
                  <a:ext uri="{FF2B5EF4-FFF2-40B4-BE49-F238E27FC236}">
                    <a16:creationId xmlns:a16="http://schemas.microsoft.com/office/drawing/2014/main" id="{6E7BE5A3-7157-39F6-00A9-7FC68CA4A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72" name="Rectangle 21">
            <a:extLst>
              <a:ext uri="{FF2B5EF4-FFF2-40B4-BE49-F238E27FC236}">
                <a16:creationId xmlns:a16="http://schemas.microsoft.com/office/drawing/2014/main" id="{2DEE25D8-F1A5-1EEC-B378-DCA9DA3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3" name="Rectangle 23">
            <a:extLst>
              <a:ext uri="{FF2B5EF4-FFF2-40B4-BE49-F238E27FC236}">
                <a16:creationId xmlns:a16="http://schemas.microsoft.com/office/drawing/2014/main" id="{9511D67B-E5C3-7EBA-478C-C891E412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5" name="Rectangle 27">
            <a:extLst>
              <a:ext uri="{FF2B5EF4-FFF2-40B4-BE49-F238E27FC236}">
                <a16:creationId xmlns:a16="http://schemas.microsoft.com/office/drawing/2014/main" id="{184098BF-862C-CBF7-BDB1-9774763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21D816-D0C9-3267-52D0-ED8C363D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AA47765A-E770-E6EA-860E-1AB7D2AC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E268B-E53E-E5AD-84F7-9ED8E1BE85A4}"/>
              </a:ext>
            </a:extLst>
          </p:cNvPr>
          <p:cNvSpPr txBox="1"/>
          <p:nvPr/>
        </p:nvSpPr>
        <p:spPr>
          <a:xfrm>
            <a:off x="5469613" y="292458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A=[0 1 0; 0 0 1;- 1 0 -2]</a:t>
            </a:r>
          </a:p>
          <a:p>
            <a:r>
              <a:rPr lang="fr-CH" dirty="0"/>
              <a:t>B=[0; 0; 3]</a:t>
            </a:r>
          </a:p>
          <a:p>
            <a:r>
              <a:rPr lang="fr-CH" dirty="0"/>
              <a:t>C=[1 0 0]</a:t>
            </a:r>
          </a:p>
          <a:p>
            <a:r>
              <a:rPr lang="fr-CH" dirty="0"/>
              <a:t>D=[0]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7F047-18F9-1CE2-1A0B-0054C407D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959" y="3567363"/>
            <a:ext cx="4556654" cy="32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2" grpId="0"/>
      <p:bldP spid="19464" grpId="0"/>
      <p:bldP spid="19465" grpId="0"/>
      <p:bldP spid="19466" grpId="0"/>
      <p:bldP spid="19467" grpId="0"/>
      <p:bldP spid="19468" grpId="0"/>
      <p:bldP spid="19485" grpId="0"/>
      <p:bldP spid="19486" grpId="0"/>
      <p:bldP spid="19487" grpId="0"/>
      <p:bldP spid="19488" grpId="0"/>
      <p:bldP spid="19472" grpId="0"/>
      <p:bldP spid="19473" grpId="0"/>
      <p:bldP spid="19475" grpId="0"/>
      <p:bldP spid="1947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9D3219-5365-B34C-E46B-56317D702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4946"/>
            <a:ext cx="5988137" cy="3773656"/>
          </a:xfrm>
          <a:prstGeom prst="rect">
            <a:avLst/>
          </a:prstGeom>
        </p:spPr>
      </p:pic>
      <p:sp>
        <p:nvSpPr>
          <p:cNvPr id="19458" name="Espace réservé du numéro de diapositive 5">
            <a:extLst>
              <a:ext uri="{FF2B5EF4-FFF2-40B4-BE49-F238E27FC236}">
                <a16:creationId xmlns:a16="http://schemas.microsoft.com/office/drawing/2014/main" id="{B2AC297E-44C7-32F2-7656-5973E5C86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E4605B-E2DA-44FF-BFF2-688930F91363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1A2667B-7BD8-0B0C-2945-26DD76295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013" y="390480"/>
            <a:ext cx="10907598" cy="1325563"/>
          </a:xfrm>
        </p:spPr>
        <p:txBody>
          <a:bodyPr/>
          <a:lstStyle/>
          <a:p>
            <a:pPr marL="533400"/>
            <a:r>
              <a:rPr lang="fr-FR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 3 : Simulation du modèle d’état d’un système SIMO à partir d’une fonction de transfert</a:t>
            </a:r>
            <a:br>
              <a:rPr lang="en-US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53413FF-418C-470C-0FF4-3F453807F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8562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9461" name="Object 4">
                <a:extLst>
                  <a:ext uri="{FF2B5EF4-FFF2-40B4-BE49-F238E27FC236}">
                    <a16:creationId xmlns:a16="http://schemas.microsoft.com/office/drawing/2014/main" id="{B44BDB36-5343-0CF6-749A-6376782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2" name="Rectangle 7">
            <a:extLst>
              <a:ext uri="{FF2B5EF4-FFF2-40B4-BE49-F238E27FC236}">
                <a16:creationId xmlns:a16="http://schemas.microsoft.com/office/drawing/2014/main" id="{B35ABFFF-8D47-377E-17C4-F968FE0BF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E6A0CDD4-8FF6-371E-02EF-E3725422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5" name="Rectangle 11">
            <a:extLst>
              <a:ext uri="{FF2B5EF4-FFF2-40B4-BE49-F238E27FC236}">
                <a16:creationId xmlns:a16="http://schemas.microsoft.com/office/drawing/2014/main" id="{3BFC66F5-188E-232F-E8B7-6407B1EC1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FDE433F7-1FFA-577B-A675-0C7071EC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7" name="Rectangle 15">
            <a:extLst>
              <a:ext uri="{FF2B5EF4-FFF2-40B4-BE49-F238E27FC236}">
                <a16:creationId xmlns:a16="http://schemas.microsoft.com/office/drawing/2014/main" id="{B08A9B83-512F-318F-1176-3BC95F28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68" name="Rectangle 17">
            <a:extLst>
              <a:ext uri="{FF2B5EF4-FFF2-40B4-BE49-F238E27FC236}">
                <a16:creationId xmlns:a16="http://schemas.microsoft.com/office/drawing/2014/main" id="{2EC3BC4F-161B-3D0C-9D84-74904ED4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2" name="Rectangle 21">
            <a:extLst>
              <a:ext uri="{FF2B5EF4-FFF2-40B4-BE49-F238E27FC236}">
                <a16:creationId xmlns:a16="http://schemas.microsoft.com/office/drawing/2014/main" id="{2DEE25D8-F1A5-1EEC-B378-DCA9DA386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467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3" name="Rectangle 23">
            <a:extLst>
              <a:ext uri="{FF2B5EF4-FFF2-40B4-BE49-F238E27FC236}">
                <a16:creationId xmlns:a16="http://schemas.microsoft.com/office/drawing/2014/main" id="{9511D67B-E5C3-7EBA-478C-C891E412F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7324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5" name="Rectangle 27">
            <a:extLst>
              <a:ext uri="{FF2B5EF4-FFF2-40B4-BE49-F238E27FC236}">
                <a16:creationId xmlns:a16="http://schemas.microsoft.com/office/drawing/2014/main" id="{184098BF-862C-CBF7-BDB1-9774763D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3721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9476" name="Rectangle 29">
            <a:extLst>
              <a:ext uri="{FF2B5EF4-FFF2-40B4-BE49-F238E27FC236}">
                <a16:creationId xmlns:a16="http://schemas.microsoft.com/office/drawing/2014/main" id="{8D21D816-D0C9-3267-52D0-ED8C363DC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936" y="494198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pic>
        <p:nvPicPr>
          <p:cNvPr id="4" name="Picture 2" descr="HES-SO Valais-Wallis - BioArk">
            <a:extLst>
              <a:ext uri="{FF2B5EF4-FFF2-40B4-BE49-F238E27FC236}">
                <a16:creationId xmlns:a16="http://schemas.microsoft.com/office/drawing/2014/main" id="{AA47765A-E770-E6EA-860E-1AB7D2AC4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B91DC2-9900-6A80-E313-8E14A718FC78}"/>
              </a:ext>
            </a:extLst>
          </p:cNvPr>
          <p:cNvSpPr txBox="1"/>
          <p:nvPr/>
        </p:nvSpPr>
        <p:spPr>
          <a:xfrm>
            <a:off x="1091252" y="495448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/>
              <a:t>A=[0 1 0; 0 0 1;- 1 0 -2]</a:t>
            </a:r>
          </a:p>
          <a:p>
            <a:r>
              <a:rPr lang="fr-CH" dirty="0"/>
              <a:t>B=[0; 0; 3]</a:t>
            </a:r>
          </a:p>
          <a:p>
            <a:r>
              <a:rPr lang="fr-CH" dirty="0"/>
              <a:t>C=[1 0 0 ; 0 1 0]</a:t>
            </a:r>
          </a:p>
          <a:p>
            <a:r>
              <a:rPr lang="fr-CH" dirty="0"/>
              <a:t>D=[0 ; 0]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80CE96-C75F-BD78-E817-757F7B76B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8046" y="1152380"/>
            <a:ext cx="3833169" cy="27116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93B9ED-53DD-9434-D974-84DE4DD09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724" y="3759174"/>
            <a:ext cx="3833169" cy="27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2" grpId="0"/>
      <p:bldP spid="19464" grpId="0"/>
      <p:bldP spid="19465" grpId="0"/>
      <p:bldP spid="19466" grpId="0"/>
      <p:bldP spid="19467" grpId="0"/>
      <p:bldP spid="19468" grpId="0"/>
      <p:bldP spid="19472" grpId="0"/>
      <p:bldP spid="19473" grpId="0"/>
      <p:bldP spid="19475" grpId="0"/>
      <p:bldP spid="1947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fr-FR" sz="140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2813515B-A776-0411-B55B-F1C1BF3F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2447926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Object 3">
                <a:extLst>
                  <a:ext uri="{FF2B5EF4-FFF2-40B4-BE49-F238E27FC236}">
                    <a16:creationId xmlns:a16="http://schemas.microsoft.com/office/drawing/2014/main" id="{E725AF86-4DC9-7E5D-A356-FC96384677FC}"/>
                  </a:ext>
                </a:extLst>
              </p:cNvPr>
              <p:cNvSpPr txBox="1"/>
              <p:nvPr/>
            </p:nvSpPr>
            <p:spPr bwMode="auto">
              <a:xfrm>
                <a:off x="5933889" y="1825320"/>
                <a:ext cx="3802931" cy="4525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̈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̇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416" name="Object 3">
                <a:extLst>
                  <a:ext uri="{FF2B5EF4-FFF2-40B4-BE49-F238E27FC236}">
                    <a16:creationId xmlns:a16="http://schemas.microsoft.com/office/drawing/2014/main" id="{E725AF86-4DC9-7E5D-A356-FC9638467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889" y="1825320"/>
                <a:ext cx="3802931" cy="452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7" name="Text Box 9">
            <a:extLst>
              <a:ext uri="{FF2B5EF4-FFF2-40B4-BE49-F238E27FC236}">
                <a16:creationId xmlns:a16="http://schemas.microsoft.com/office/drawing/2014/main" id="{F4E8FE1E-74C3-4F17-1851-C40AF15E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12" y="1325717"/>
            <a:ext cx="5385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Equation différentielle et équation de sortie :</a:t>
            </a:r>
            <a:endParaRPr lang="en-GB" altLang="fr-FR" sz="1800" dirty="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9" name="Object 4">
                <a:extLst>
                  <a:ext uri="{FF2B5EF4-FFF2-40B4-BE49-F238E27FC236}">
                    <a16:creationId xmlns:a16="http://schemas.microsoft.com/office/drawing/2014/main" id="{7636CCBA-A082-0522-5C2E-7F0B56A04228}"/>
                  </a:ext>
                </a:extLst>
              </p:cNvPr>
              <p:cNvSpPr txBox="1"/>
              <p:nvPr/>
            </p:nvSpPr>
            <p:spPr bwMode="auto">
              <a:xfrm>
                <a:off x="5894611" y="2417917"/>
                <a:ext cx="1834299" cy="50014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r>
                  <a:rPr lang="fr-CH" dirty="0">
                    <a:solidFill>
                      <a:srgbClr val="0000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CH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r-CH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CH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17419" name="Object 4">
                <a:extLst>
                  <a:ext uri="{FF2B5EF4-FFF2-40B4-BE49-F238E27FC236}">
                    <a16:creationId xmlns:a16="http://schemas.microsoft.com/office/drawing/2014/main" id="{7636CCBA-A082-0522-5C2E-7F0B56A04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4611" y="2417917"/>
                <a:ext cx="1834299" cy="500144"/>
              </a:xfrm>
              <a:prstGeom prst="rect">
                <a:avLst/>
              </a:prstGeom>
              <a:blipFill>
                <a:blip r:embed="rId3"/>
                <a:stretch>
                  <a:fillRect l="-2640" t="-476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7" name="Rectangle 22">
            <a:extLst>
              <a:ext uri="{FF2B5EF4-FFF2-40B4-BE49-F238E27FC236}">
                <a16:creationId xmlns:a16="http://schemas.microsoft.com/office/drawing/2014/main" id="{62DEE3F8-D5E8-D8BC-DB9E-D4ED9B71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2527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7" name="Rectangle 35">
            <a:extLst>
              <a:ext uri="{FF2B5EF4-FFF2-40B4-BE49-F238E27FC236}">
                <a16:creationId xmlns:a16="http://schemas.microsoft.com/office/drawing/2014/main" id="{BA94CB55-9CAD-C06C-BC59-361B18B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44" name="Rectangle 42">
            <a:extLst>
              <a:ext uri="{FF2B5EF4-FFF2-40B4-BE49-F238E27FC236}">
                <a16:creationId xmlns:a16="http://schemas.microsoft.com/office/drawing/2014/main" id="{01D1B6CF-A866-0632-5807-F7F7C3DF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3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51" name="Object 14">
                <a:extLst>
                  <a:ext uri="{FF2B5EF4-FFF2-40B4-BE49-F238E27FC236}">
                    <a16:creationId xmlns:a16="http://schemas.microsoft.com/office/drawing/2014/main" id="{63DAF38F-4013-4DB4-039A-8AF6A37606BC}"/>
                  </a:ext>
                </a:extLst>
              </p:cNvPr>
              <p:cNvSpPr txBox="1"/>
              <p:nvPr/>
            </p:nvSpPr>
            <p:spPr bwMode="auto">
              <a:xfrm>
                <a:off x="8304906" y="4795102"/>
                <a:ext cx="2899196" cy="149457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fr-CH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CH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fr-CH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fr-CH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fr-CH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CH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451" name="Object 14">
                <a:extLst>
                  <a:ext uri="{FF2B5EF4-FFF2-40B4-BE49-F238E27FC236}">
                    <a16:creationId xmlns:a16="http://schemas.microsoft.com/office/drawing/2014/main" id="{63DAF38F-4013-4DB4-039A-8AF6A376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4906" y="4795102"/>
                <a:ext cx="2899196" cy="1494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 4 : Modèle d’état d’un chariot suspendu 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7466" name="Group 17465">
            <a:extLst>
              <a:ext uri="{FF2B5EF4-FFF2-40B4-BE49-F238E27FC236}">
                <a16:creationId xmlns:a16="http://schemas.microsoft.com/office/drawing/2014/main" id="{86AF3D43-43E6-D8BB-AD54-585D2B03E3B1}"/>
              </a:ext>
            </a:extLst>
          </p:cNvPr>
          <p:cNvGrpSpPr/>
          <p:nvPr/>
        </p:nvGrpSpPr>
        <p:grpSpPr>
          <a:xfrm>
            <a:off x="1009650" y="1510383"/>
            <a:ext cx="3817144" cy="2760662"/>
            <a:chOff x="1009650" y="1510383"/>
            <a:chExt cx="3817144" cy="2760662"/>
          </a:xfrm>
        </p:grpSpPr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647EAA13-75D2-B8D0-512B-819702C67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510383"/>
              <a:ext cx="3657600" cy="276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3" name="TextBox 17462">
              <a:extLst>
                <a:ext uri="{FF2B5EF4-FFF2-40B4-BE49-F238E27FC236}">
                  <a16:creationId xmlns:a16="http://schemas.microsoft.com/office/drawing/2014/main" id="{9B1A107B-492B-45E0-05B2-AAD8BA2F4E16}"/>
                </a:ext>
              </a:extLst>
            </p:cNvPr>
            <p:cNvSpPr txBox="1"/>
            <p:nvPr/>
          </p:nvSpPr>
          <p:spPr>
            <a:xfrm>
              <a:off x="4327939" y="1916236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/>
                <a:t>y(t)</a:t>
              </a:r>
            </a:p>
          </p:txBody>
        </p:sp>
        <p:sp>
          <p:nvSpPr>
            <p:cNvPr id="17464" name="TextBox 17463">
              <a:extLst>
                <a:ext uri="{FF2B5EF4-FFF2-40B4-BE49-F238E27FC236}">
                  <a16:creationId xmlns:a16="http://schemas.microsoft.com/office/drawing/2014/main" id="{22D6C84B-AC68-5E44-C190-A1EC520F4C07}"/>
                </a:ext>
              </a:extLst>
            </p:cNvPr>
            <p:cNvSpPr txBox="1"/>
            <p:nvPr/>
          </p:nvSpPr>
          <p:spPr>
            <a:xfrm>
              <a:off x="3884137" y="1640654"/>
              <a:ext cx="2494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/>
              <p:nvPr/>
            </p:nvSpPr>
            <p:spPr>
              <a:xfrm>
                <a:off x="5385024" y="3161036"/>
                <a:ext cx="4273326" cy="1477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m=1 entrée &gt;&gt; F</a:t>
                </a: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p=1 sortie &gt;&gt;  y</a:t>
                </a: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n=2 variables d’état  &gt;&gt;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H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fr-CH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1"/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24" y="3161036"/>
                <a:ext cx="4273326" cy="1477520"/>
              </a:xfrm>
              <a:prstGeom prst="rect">
                <a:avLst/>
              </a:prstGeom>
              <a:blipFill>
                <a:blip r:embed="rId7"/>
                <a:stretch>
                  <a:fillRect t="-2479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/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blipFill>
                <a:blip r:embed="rId8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/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blipFill>
                <a:blip r:embed="rId9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/>
              <p:nvPr/>
            </p:nvSpPr>
            <p:spPr bwMode="auto">
              <a:xfrm>
                <a:off x="4599343" y="4746081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CH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eqArr>
                                    <m:eqArrPr>
                                      <m:ctrlP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CH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acc>
                                        <m:accPr>
                                          <m:chr m:val="̈"/>
                                          <m:ctrlPr>
                                            <a:rPr lang="fr-CH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CH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eqArr>
                                </m:e>
                              </m:acc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fr-CH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.F</a:t>
                </a:r>
              </a:p>
              <a:p>
                <a:endParaRPr lang="fr-CH" dirty="0"/>
              </a:p>
              <a:p>
                <a:r>
                  <a:rPr lang="fr-CH" dirty="0"/>
                  <a:t>y=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CH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fr-CH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r-CH" dirty="0"/>
                  <a:t>.F</a:t>
                </a:r>
              </a:p>
            </p:txBody>
          </p:sp>
        </mc:Choice>
        <mc:Fallback xmlns="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9343" y="4746081"/>
                <a:ext cx="5059007" cy="1572404"/>
              </a:xfrm>
              <a:prstGeom prst="rect">
                <a:avLst/>
              </a:prstGeom>
              <a:blipFill>
                <a:blip r:embed="rId10"/>
                <a:stretch>
                  <a:fillRect l="-9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/>
      <p:bldP spid="17467" grpId="0" animBg="1"/>
      <p:bldP spid="1746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F4E8FE1E-74C3-4F17-1851-C40AF15E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12" y="1325717"/>
            <a:ext cx="53856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Equation différentielle et équation de sortie :</a:t>
            </a:r>
            <a:endParaRPr lang="en-GB" altLang="fr-FR" sz="1800" dirty="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7" name="Rectangle 22">
            <a:extLst>
              <a:ext uri="{FF2B5EF4-FFF2-40B4-BE49-F238E27FC236}">
                <a16:creationId xmlns:a16="http://schemas.microsoft.com/office/drawing/2014/main" id="{62DEE3F8-D5E8-D8BC-DB9E-D4ED9B71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2527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 5 : Modèle d’état d’un moteur DC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/>
              <p:nvPr/>
            </p:nvSpPr>
            <p:spPr>
              <a:xfrm>
                <a:off x="5385024" y="3161036"/>
                <a:ext cx="4273326" cy="1522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m=1 entrée &gt;&gt; u</a:t>
                </a: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p=2 sorties &gt;&gt;  i , </a:t>
                </a:r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  <a:sym typeface="Symbol" panose="05050102010706020507" pitchFamily="18" charset="2"/>
                  </a:rPr>
                  <a:t></a:t>
                </a:r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1"/>
                <a:r>
                  <a:rPr lang="fr-CH" altLang="fr-FR" sz="2000" dirty="0">
                    <a:latin typeface="Times" panose="02020603050405020304" pitchFamily="18" charset="0"/>
                    <a:cs typeface="Times" panose="02020603050405020304" pitchFamily="18" charset="0"/>
                  </a:rPr>
                  <a:t>n=2 variables d’état  &gt;&gt;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H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fr-CH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CH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CH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CH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fr-CH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lvl="1"/>
                <a:endParaRPr lang="fr-CH" altLang="fr-FR" sz="20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65" name="TextBox 17464">
                <a:extLst>
                  <a:ext uri="{FF2B5EF4-FFF2-40B4-BE49-F238E27FC236}">
                    <a16:creationId xmlns:a16="http://schemas.microsoft.com/office/drawing/2014/main" id="{4B2B8C84-8678-1FDB-6845-38E8A04D7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024" y="3161036"/>
                <a:ext cx="4273326" cy="1522725"/>
              </a:xfrm>
              <a:prstGeom prst="rect">
                <a:avLst/>
              </a:prstGeom>
              <a:blipFill>
                <a:blip r:embed="rId3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/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7467" name="Object 2">
                <a:extLst>
                  <a:ext uri="{FF2B5EF4-FFF2-40B4-BE49-F238E27FC236}">
                    <a16:creationId xmlns:a16="http://schemas.microsoft.com/office/drawing/2014/main" id="{267A59AE-8C82-B51E-392F-E04C2A11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7239" y="4772288"/>
                <a:ext cx="3176898" cy="575329"/>
              </a:xfrm>
              <a:prstGeom prst="rect">
                <a:avLst/>
              </a:prstGeom>
              <a:blipFill>
                <a:blip r:embed="rId8"/>
                <a:stretch>
                  <a:fillRect t="-729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/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17468" name="Object 3">
                <a:extLst>
                  <a:ext uri="{FF2B5EF4-FFF2-40B4-BE49-F238E27FC236}">
                    <a16:creationId xmlns:a16="http://schemas.microsoft.com/office/drawing/2014/main" id="{5FA3285A-7910-4A66-83BA-3668BC62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5948" y="5469036"/>
                <a:ext cx="3176898" cy="481033"/>
              </a:xfrm>
              <a:prstGeom prst="rect">
                <a:avLst/>
              </a:prstGeom>
              <a:blipFill>
                <a:blip r:embed="rId9"/>
                <a:stretch>
                  <a:fillRect t="-1604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E8D55-2D0E-2367-6C1C-05C0F8508510}"/>
                  </a:ext>
                </a:extLst>
              </p:cNvPr>
              <p:cNvSpPr txBox="1"/>
              <p:nvPr/>
            </p:nvSpPr>
            <p:spPr>
              <a:xfrm>
                <a:off x="5818412" y="1900526"/>
                <a:ext cx="5246211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CH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d>
                            <m:dPr>
                              <m:ctrlPr>
                                <a:rPr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d>
                        <m:dPr>
                          <m:ctrlP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8E8D55-2D0E-2367-6C1C-05C0F850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412" y="1900526"/>
                <a:ext cx="5246211" cy="6298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7C881-5754-2877-06CE-9104C6D6F1AF}"/>
                  </a:ext>
                </a:extLst>
              </p:cNvPr>
              <p:cNvSpPr txBox="1"/>
              <p:nvPr/>
            </p:nvSpPr>
            <p:spPr>
              <a:xfrm>
                <a:off x="5905500" y="2403617"/>
                <a:ext cx="4622294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CH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fr-CH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CH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fr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fr-CH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</m:t>
                          </m:r>
                          <m:d>
                            <m:dPr>
                              <m:ctrlPr>
                                <a:rPr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fr-CH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fr-CH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B7C881-5754-2877-06CE-9104C6D6F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2403617"/>
                <a:ext cx="4622294" cy="6298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59A7644A-DED6-0AA8-2AB0-3DAE1CF263FE}"/>
                  </a:ext>
                </a:extLst>
              </p:cNvPr>
              <p:cNvSpPr txBox="1"/>
              <p:nvPr/>
            </p:nvSpPr>
            <p:spPr bwMode="auto">
              <a:xfrm>
                <a:off x="5089881" y="4581684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8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CH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</m:eqArr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CH" dirty="0"/>
              </a:p>
              <a:p>
                <a:endParaRPr lang="fr-CH" dirty="0"/>
              </a:p>
              <a:p>
                <a:r>
                  <a:rPr lang="fr-CH" dirty="0"/>
                  <a:t>	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</m:eqArr>
                      </m:e>
                    </m:d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fr-CH" dirty="0"/>
                  <a:t>=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0      1 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</m:eqArr>
                      </m:e>
                    </m:d>
                  </m:oMath>
                </a14:m>
                <a:r>
                  <a:rPr lang="fr-CH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CH" dirty="0"/>
                  <a:t>.u</a:t>
                </a:r>
              </a:p>
            </p:txBody>
          </p:sp>
        </mc:Choice>
        <mc:Fallback xmlns="">
          <p:sp>
            <p:nvSpPr>
              <p:cNvPr id="9" name="Object 10">
                <a:extLst>
                  <a:ext uri="{FF2B5EF4-FFF2-40B4-BE49-F238E27FC236}">
                    <a16:creationId xmlns:a16="http://schemas.microsoft.com/office/drawing/2014/main" id="{59A7644A-DED6-0AA8-2AB0-3DAE1CF26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9881" y="4581684"/>
                <a:ext cx="5059007" cy="15724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Le moteur à courant continu – Sciences de l'Ingénieur">
            <a:extLst>
              <a:ext uri="{FF2B5EF4-FFF2-40B4-BE49-F238E27FC236}">
                <a16:creationId xmlns:a16="http://schemas.microsoft.com/office/drawing/2014/main" id="{289BEA18-E47C-81FF-9694-2FD1335A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89" y="1867534"/>
            <a:ext cx="2976016" cy="15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7" grpId="0" animBg="1"/>
      <p:bldP spid="1746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0A72CA-7CD4-5A18-DC0F-2DCB208A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30" y="610369"/>
            <a:ext cx="5767385" cy="2796308"/>
          </a:xfrm>
          <a:prstGeom prst="rect">
            <a:avLst/>
          </a:prstGeom>
        </p:spPr>
      </p:pic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7" name="Rectangle 22">
            <a:extLst>
              <a:ext uri="{FF2B5EF4-FFF2-40B4-BE49-F238E27FC236}">
                <a16:creationId xmlns:a16="http://schemas.microsoft.com/office/drawing/2014/main" id="{62DEE3F8-D5E8-D8BC-DB9E-D4ED9B716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325278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7" name="Rectangle 35">
            <a:extLst>
              <a:ext uri="{FF2B5EF4-FFF2-40B4-BE49-F238E27FC236}">
                <a16:creationId xmlns:a16="http://schemas.microsoft.com/office/drawing/2014/main" id="{BA94CB55-9CAD-C06C-BC59-361B18B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 5 : Modèle d’état d’un moteur DC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/>
              <p:nvPr/>
            </p:nvSpPr>
            <p:spPr bwMode="auto">
              <a:xfrm>
                <a:off x="0" y="4237162"/>
                <a:ext cx="5059007" cy="1572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 fontScale="8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CH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</m:t>
                                    </m:r>
                                  </m:num>
                                  <m:den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</m:eqArr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CH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CH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CH" dirty="0"/>
              </a:p>
              <a:p>
                <a:endParaRPr lang="fr-CH" dirty="0"/>
              </a:p>
              <a:p>
                <a:r>
                  <a:rPr lang="fr-CH" dirty="0"/>
                  <a:t>	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</m:eqArr>
                      </m:e>
                    </m:d>
                    <m:r>
                      <a:rPr lang="fr-CH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fr-CH" dirty="0"/>
                  <a:t>=</a:t>
                </a:r>
                <a:r>
                  <a:rPr lang="fr-CH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0      1 </m:t>
                            </m:r>
                          </m:e>
                        </m:eqAr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</m:t>
                            </m:r>
                          </m:e>
                        </m:eqArr>
                      </m:e>
                    </m:d>
                  </m:oMath>
                </a14:m>
                <a:r>
                  <a:rPr lang="fr-CH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fr-CH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CH" dirty="0"/>
                  <a:t>.u</a:t>
                </a:r>
              </a:p>
            </p:txBody>
          </p:sp>
        </mc:Choice>
        <mc:Fallback xmlns="">
          <p:sp>
            <p:nvSpPr>
              <p:cNvPr id="3" name="Object 10">
                <a:extLst>
                  <a:ext uri="{FF2B5EF4-FFF2-40B4-BE49-F238E27FC236}">
                    <a16:creationId xmlns:a16="http://schemas.microsoft.com/office/drawing/2014/main" id="{4B38AA45-8E7F-8D8A-9F90-E3B29C9C5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237162"/>
                <a:ext cx="5059007" cy="1572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3687AE6-6EB6-7133-F994-205695784307}"/>
              </a:ext>
            </a:extLst>
          </p:cNvPr>
          <p:cNvSpPr txBox="1"/>
          <p:nvPr/>
        </p:nvSpPr>
        <p:spPr>
          <a:xfrm>
            <a:off x="4492992" y="1417973"/>
            <a:ext cx="2538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R = 8 [</a:t>
            </a:r>
            <a:r>
              <a:rPr lang="fr-CH" dirty="0">
                <a:sym typeface="Symbol" panose="05050102010706020507" pitchFamily="18" charset="2"/>
              </a:rPr>
              <a:t>]</a:t>
            </a:r>
          </a:p>
          <a:p>
            <a:r>
              <a:rPr lang="fr-CH" dirty="0">
                <a:sym typeface="Symbol" panose="05050102010706020507" pitchFamily="18" charset="2"/>
              </a:rPr>
              <a:t>L = 1 [</a:t>
            </a:r>
            <a:r>
              <a:rPr lang="fr-CH" dirty="0" err="1">
                <a:sym typeface="Symbol" panose="05050102010706020507" pitchFamily="18" charset="2"/>
              </a:rPr>
              <a:t>mH</a:t>
            </a:r>
            <a:r>
              <a:rPr lang="fr-CH" dirty="0">
                <a:sym typeface="Symbol" panose="05050102010706020507" pitchFamily="18" charset="2"/>
              </a:rPr>
              <a:t>]</a:t>
            </a:r>
          </a:p>
          <a:p>
            <a:r>
              <a:rPr lang="fr-CH" dirty="0">
                <a:sym typeface="Symbol" panose="05050102010706020507" pitchFamily="18" charset="2"/>
              </a:rPr>
              <a:t>K= 1 [Nm/A]</a:t>
            </a:r>
          </a:p>
          <a:p>
            <a:r>
              <a:rPr lang="fr-CH" dirty="0">
                <a:sym typeface="Symbol" panose="05050102010706020507" pitchFamily="18" charset="2"/>
              </a:rPr>
              <a:t>J= 0.001 [Kgm^2]</a:t>
            </a:r>
          </a:p>
          <a:p>
            <a:r>
              <a:rPr lang="fr-CH" dirty="0">
                <a:sym typeface="Symbol" panose="05050102010706020507" pitchFamily="18" charset="2"/>
              </a:rPr>
              <a:t>A= [-R/L, -K/L; K/J, 0]</a:t>
            </a:r>
          </a:p>
          <a:p>
            <a:r>
              <a:rPr lang="fr-CH" dirty="0">
                <a:sym typeface="Symbol" panose="05050102010706020507" pitchFamily="18" charset="2"/>
              </a:rPr>
              <a:t>B= [1/L ; 0]</a:t>
            </a:r>
          </a:p>
          <a:p>
            <a:r>
              <a:rPr lang="fr-CH" dirty="0">
                <a:sym typeface="Symbol" panose="05050102010706020507" pitchFamily="18" charset="2"/>
              </a:rPr>
              <a:t>C=[1 0; 0 1]</a:t>
            </a:r>
          </a:p>
          <a:p>
            <a:r>
              <a:rPr lang="fr-CH" dirty="0">
                <a:sym typeface="Symbol" panose="05050102010706020507" pitchFamily="18" charset="2"/>
              </a:rPr>
              <a:t>D=[0;0]</a:t>
            </a:r>
            <a:endParaRPr lang="fr-CH" dirty="0"/>
          </a:p>
        </p:txBody>
      </p:sp>
      <p:pic>
        <p:nvPicPr>
          <p:cNvPr id="12" name="Picture 2" descr="Le moteur à courant continu – Sciences de l'Ingénieur">
            <a:extLst>
              <a:ext uri="{FF2B5EF4-FFF2-40B4-BE49-F238E27FC236}">
                <a16:creationId xmlns:a16="http://schemas.microsoft.com/office/drawing/2014/main" id="{7E7F79AB-3370-20DC-A792-77D95AD1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70" y="1926008"/>
            <a:ext cx="2765235" cy="14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D17D5-96DF-E90B-CCBE-7080E6031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960" y="3252789"/>
            <a:ext cx="5662612" cy="341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F7AD3EB0-60E0-B4B8-9C7C-04D3510E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907BC5-1F58-4CEE-BC6D-EE58E5DE3C7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06121A7-F580-7BCE-4FA3-FBEA2167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Stabilité d’un système représenté par un modèle d’état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D1E285B3-4DC6-DA61-57A8-7A3940AD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43E79F-92C9-261B-6FFA-A9C6B2103C6E}"/>
              </a:ext>
            </a:extLst>
          </p:cNvPr>
          <p:cNvSpPr txBox="1"/>
          <p:nvPr/>
        </p:nvSpPr>
        <p:spPr>
          <a:xfrm>
            <a:off x="838199" y="1871147"/>
            <a:ext cx="98423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Les pôles d’un modèle d’état  sont les solutions de l’équation caractéristique suivante :</a:t>
            </a: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sz="2000" dirty="0">
                <a:latin typeface="Times" panose="02020603050405020304" pitchFamily="18" charset="0"/>
                <a:cs typeface="Times" panose="02020603050405020304" pitchFamily="18" charset="0"/>
              </a:rPr>
              <a:t>Où I est la matrice unité avec les mêmes dimensions que la matrice A.</a:t>
            </a: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b="1" dirty="0">
                <a:latin typeface="Times" panose="02020603050405020304" pitchFamily="18" charset="0"/>
                <a:cs typeface="Times" panose="02020603050405020304" pitchFamily="18" charset="0"/>
              </a:rPr>
              <a:t>Système stable : Si les pôles se situent dans le demi-plan complexe gauche !</a:t>
            </a:r>
          </a:p>
          <a:p>
            <a:endParaRPr lang="fr-CH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FR" altLang="fr-FR" sz="2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Commande Matlab pour les pôles :  </a:t>
            </a:r>
            <a:r>
              <a:rPr lang="fr-FR" altLang="fr-FR" sz="2000" dirty="0" err="1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eig</a:t>
            </a:r>
            <a:r>
              <a:rPr lang="fr-FR" altLang="fr-FR" sz="2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endParaRPr lang="fr-FR" altLang="fr-FR" sz="2000" b="1" i="1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8FF27460-0FF5-EB5D-C7E5-7EBC514DAAFB}"/>
                  </a:ext>
                </a:extLst>
              </p:cNvPr>
              <p:cNvSpPr txBox="1"/>
              <p:nvPr/>
            </p:nvSpPr>
            <p:spPr bwMode="auto">
              <a:xfrm>
                <a:off x="3755076" y="2719633"/>
                <a:ext cx="3176898" cy="575329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CH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CH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fr-CH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fr-CH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7" name="Object 2">
                <a:extLst>
                  <a:ext uri="{FF2B5EF4-FFF2-40B4-BE49-F238E27FC236}">
                    <a16:creationId xmlns:a16="http://schemas.microsoft.com/office/drawing/2014/main" id="{8FF27460-0FF5-EB5D-C7E5-7EBC514DA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5076" y="2719633"/>
                <a:ext cx="3176898" cy="575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00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7" name="Rectangle 35">
            <a:extLst>
              <a:ext uri="{FF2B5EF4-FFF2-40B4-BE49-F238E27FC236}">
                <a16:creationId xmlns:a16="http://schemas.microsoft.com/office/drawing/2014/main" id="{BA94CB55-9CAD-C06C-BC59-361B18B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Exemple 6 : Stabilité d’un chariot suspendu 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7466" name="Group 17465">
            <a:extLst>
              <a:ext uri="{FF2B5EF4-FFF2-40B4-BE49-F238E27FC236}">
                <a16:creationId xmlns:a16="http://schemas.microsoft.com/office/drawing/2014/main" id="{86AF3D43-43E6-D8BB-AD54-585D2B03E3B1}"/>
              </a:ext>
            </a:extLst>
          </p:cNvPr>
          <p:cNvGrpSpPr/>
          <p:nvPr/>
        </p:nvGrpSpPr>
        <p:grpSpPr>
          <a:xfrm>
            <a:off x="1009650" y="1510383"/>
            <a:ext cx="3817144" cy="2760662"/>
            <a:chOff x="1009650" y="1510383"/>
            <a:chExt cx="3817144" cy="2760662"/>
          </a:xfrm>
        </p:grpSpPr>
        <p:pic>
          <p:nvPicPr>
            <p:cNvPr id="17413" name="Picture 3">
              <a:extLst>
                <a:ext uri="{FF2B5EF4-FFF2-40B4-BE49-F238E27FC236}">
                  <a16:creationId xmlns:a16="http://schemas.microsoft.com/office/drawing/2014/main" id="{647EAA13-75D2-B8D0-512B-819702C679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510383"/>
              <a:ext cx="3657600" cy="276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3" name="TextBox 17462">
              <a:extLst>
                <a:ext uri="{FF2B5EF4-FFF2-40B4-BE49-F238E27FC236}">
                  <a16:creationId xmlns:a16="http://schemas.microsoft.com/office/drawing/2014/main" id="{9B1A107B-492B-45E0-05B2-AAD8BA2F4E16}"/>
                </a:ext>
              </a:extLst>
            </p:cNvPr>
            <p:cNvSpPr txBox="1"/>
            <p:nvPr/>
          </p:nvSpPr>
          <p:spPr>
            <a:xfrm>
              <a:off x="4327939" y="1916236"/>
              <a:ext cx="4988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/>
                <a:t>y(t)</a:t>
              </a:r>
            </a:p>
          </p:txBody>
        </p:sp>
        <p:sp>
          <p:nvSpPr>
            <p:cNvPr id="17464" name="TextBox 17463">
              <a:extLst>
                <a:ext uri="{FF2B5EF4-FFF2-40B4-BE49-F238E27FC236}">
                  <a16:creationId xmlns:a16="http://schemas.microsoft.com/office/drawing/2014/main" id="{22D6C84B-AC68-5E44-C190-A1EC520F4C07}"/>
                </a:ext>
              </a:extLst>
            </p:cNvPr>
            <p:cNvSpPr txBox="1"/>
            <p:nvPr/>
          </p:nvSpPr>
          <p:spPr>
            <a:xfrm>
              <a:off x="3884137" y="1640654"/>
              <a:ext cx="2494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16523-7DA6-5EF4-E324-E71472E9FADE}"/>
                  </a:ext>
                </a:extLst>
              </p:cNvPr>
              <p:cNvSpPr txBox="1"/>
              <p:nvPr/>
            </p:nvSpPr>
            <p:spPr>
              <a:xfrm>
                <a:off x="5316137" y="1584997"/>
                <a:ext cx="3007731" cy="84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916523-7DA6-5EF4-E324-E71472E9F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37" y="1584997"/>
                <a:ext cx="3007731" cy="849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3E80F3-FDA7-0CBD-CBDB-1A76765E582C}"/>
                  </a:ext>
                </a:extLst>
              </p:cNvPr>
              <p:cNvSpPr txBox="1"/>
              <p:nvPr/>
            </p:nvSpPr>
            <p:spPr>
              <a:xfrm>
                <a:off x="5613913" y="3047116"/>
                <a:ext cx="3369047" cy="49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H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fr-CH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𝑠𝐼</m:t>
                            </m:r>
                            <m:r>
                              <a:rPr lang="fr-CH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fr-CH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sSup>
                      <m:sSupPr>
                        <m:ctrlP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CH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fr-CH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CH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CH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fr-CH" dirty="0"/>
                  <a:t> = 0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3E80F3-FDA7-0CBD-CBDB-1A76765E5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913" y="3047116"/>
                <a:ext cx="3369047" cy="493981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84E29-0D3D-8087-A4A2-B16917A52432}"/>
                  </a:ext>
                </a:extLst>
              </p:cNvPr>
              <p:cNvSpPr txBox="1"/>
              <p:nvPr/>
            </p:nvSpPr>
            <p:spPr>
              <a:xfrm>
                <a:off x="4589929" y="3956154"/>
                <a:ext cx="7449671" cy="2037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fr-CH" sz="18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CH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Selon le Critère </a:t>
                </a:r>
                <a:r>
                  <a:rPr lang="fr-CH" sz="1800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Hurwitz</a:t>
                </a:r>
                <a:r>
                  <a:rPr lang="fr-CH" sz="1800" dirty="0">
                    <a:latin typeface="Times" panose="02020603050405020304" pitchFamily="18" charset="0"/>
                    <a:cs typeface="Times" panose="02020603050405020304" pitchFamily="18" charset="0"/>
                  </a:rPr>
                  <a:t>, l’équation caractéristique d’ordre 2 à coefficients positifs, implique des pôles stables dans le demi-plan complexe gauche.</a:t>
                </a:r>
              </a:p>
              <a:p>
                <a:endParaRPr lang="fr-CH" sz="18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L</a:t>
                </a:r>
                <a:r>
                  <a:rPr lang="fr-CH" sz="1800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e système est donc stable !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fr-CH" sz="1800" b="1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Le système est oscillant si </a:t>
                </a: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  <a:sym typeface="Symbol" panose="05050102010706020507" pitchFamily="18" charset="2"/>
                  </a:rPr>
                  <a:t>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b="1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fr-CH" b="1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  <a:sym typeface="Symbol" panose="05050102010706020507" pitchFamily="18" charset="2"/>
                          </a:rPr>
                          <m:t>𝒇</m:t>
                        </m:r>
                      </m:e>
                      <m:sup>
                        <m:r>
                          <a:rPr lang="fr-CH" b="1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- 4 </a:t>
                </a:r>
                <a:r>
                  <a:rPr lang="fr-CH" b="1" dirty="0" err="1">
                    <a:latin typeface="Times" panose="02020603050405020304" pitchFamily="18" charset="0"/>
                    <a:cs typeface="Times" panose="02020603050405020304" pitchFamily="18" charset="0"/>
                  </a:rPr>
                  <a:t>mk</a:t>
                </a:r>
                <a:r>
                  <a:rPr lang="fr-CH" b="1" dirty="0">
                    <a:latin typeface="Times" panose="02020603050405020304" pitchFamily="18" charset="0"/>
                    <a:cs typeface="Times" panose="02020603050405020304" pitchFamily="18" charset="0"/>
                  </a:rPr>
                  <a:t> &lt; 0   </a:t>
                </a:r>
                <a:r>
                  <a:rPr lang="fr-CH" dirty="0">
                    <a:latin typeface="Times" panose="02020603050405020304" pitchFamily="18" charset="0"/>
                    <a:cs typeface="Times" panose="02020603050405020304" pitchFamily="18" charset="0"/>
                  </a:rPr>
                  <a:t>(pôles complexes conjugués)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84E29-0D3D-8087-A4A2-B16917A5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929" y="3956154"/>
                <a:ext cx="7449671" cy="2037545"/>
              </a:xfrm>
              <a:prstGeom prst="rect">
                <a:avLst/>
              </a:prstGeom>
              <a:blipFill>
                <a:blip r:embed="rId6"/>
                <a:stretch>
                  <a:fillRect l="-573" r="-491" b="-3892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3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5">
            <a:extLst>
              <a:ext uri="{FF2B5EF4-FFF2-40B4-BE49-F238E27FC236}">
                <a16:creationId xmlns:a16="http://schemas.microsoft.com/office/drawing/2014/main" id="{F7AD3EB0-60E0-B4B8-9C7C-04D3510E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907BC5-1F58-4CEE-BC6D-EE58E5DE3C76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06121A7-F580-7BCE-4FA3-FBEA21671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Systèmes SISO et MIMO (MISO, SIMO)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EBD24F0-E40D-623F-6576-48594417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Un processus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monovariable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est caractérisé par le fait qu’il ne possède qu’une seule entrée et une seule sortie, soit en anglais :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ingle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nput,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ingle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utput ou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Il existe plusieurs variantes de processus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multivariables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 :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Cas général : processus avec plusieurs entrées et plusieurs sorties : 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ultiple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nput,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ultiple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utput ou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Cas particulier : processus avec une seule entrée et plusieurs sorties :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ingle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nput,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ultiple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utput ou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SIMO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fr-CH" altLang="fr-FR" sz="2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Cas particulier : processus avec plusieurs entrées et une seule sortie :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ultiple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nput,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ingle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utput ou </a:t>
            </a:r>
            <a:r>
              <a:rPr lang="fr-CH" altLang="fr-FR" sz="20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MISO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fr-FR" altLang="fr-FR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D1E285B3-4DC6-DA61-57A8-7A3940AD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03D3823F-DE3A-FBFE-4554-65E6C238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0DC37020-ECA5-4331-BACF-2B1F2405F6E6}" type="slidenum">
              <a:rPr lang="en-GB" altLang="fr-FR" sz="140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GB" altLang="fr-FR" sz="1400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4B486527-5E05-67D0-4569-99F747EE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333851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18" name="Rectangle 11">
            <a:extLst>
              <a:ext uri="{FF2B5EF4-FFF2-40B4-BE49-F238E27FC236}">
                <a16:creationId xmlns:a16="http://schemas.microsoft.com/office/drawing/2014/main" id="{EE8359AF-1855-B996-8291-C7BAA3FA9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3271839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1" name="Rectangle 14">
            <a:extLst>
              <a:ext uri="{FF2B5EF4-FFF2-40B4-BE49-F238E27FC236}">
                <a16:creationId xmlns:a16="http://schemas.microsoft.com/office/drawing/2014/main" id="{B2696118-F347-D2A6-3A9E-4D17A53AE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3" name="Rectangle 16">
            <a:extLst>
              <a:ext uri="{FF2B5EF4-FFF2-40B4-BE49-F238E27FC236}">
                <a16:creationId xmlns:a16="http://schemas.microsoft.com/office/drawing/2014/main" id="{DE90784C-5599-FA59-BB7A-1DDBC9B4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4" name="Rectangle 18">
            <a:extLst>
              <a:ext uri="{FF2B5EF4-FFF2-40B4-BE49-F238E27FC236}">
                <a16:creationId xmlns:a16="http://schemas.microsoft.com/office/drawing/2014/main" id="{8EFA95FC-1089-2E6F-0AF7-695168D60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0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25" name="Rectangle 20">
            <a:extLst>
              <a:ext uri="{FF2B5EF4-FFF2-40B4-BE49-F238E27FC236}">
                <a16:creationId xmlns:a16="http://schemas.microsoft.com/office/drawing/2014/main" id="{E1E97096-F99A-970C-70B4-779D1C50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8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4" name="Rectangle 28">
            <a:extLst>
              <a:ext uri="{FF2B5EF4-FFF2-40B4-BE49-F238E27FC236}">
                <a16:creationId xmlns:a16="http://schemas.microsoft.com/office/drawing/2014/main" id="{468507A9-1B86-253C-C72E-7663D531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838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sp>
        <p:nvSpPr>
          <p:cNvPr id="17435" name="Rectangle 30">
            <a:extLst>
              <a:ext uri="{FF2B5EF4-FFF2-40B4-BE49-F238E27FC236}">
                <a16:creationId xmlns:a16="http://schemas.microsoft.com/office/drawing/2014/main" id="{2BA24AAB-2347-AECA-5E91-A1ED87A6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0E294386-4303-4B6D-A297-45CA51BF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2" name="Rectangle 2">
            <a:extLst>
              <a:ext uri="{FF2B5EF4-FFF2-40B4-BE49-F238E27FC236}">
                <a16:creationId xmlns:a16="http://schemas.microsoft.com/office/drawing/2014/main" id="{38AB6F60-0B57-00A2-E1FC-C8559E5A6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2410"/>
            <a:ext cx="10515600" cy="1325563"/>
          </a:xfrm>
        </p:spPr>
        <p:txBody>
          <a:bodyPr/>
          <a:lstStyle/>
          <a:p>
            <a:r>
              <a:rPr lang="fr-CH" altLang="fr-FR" sz="2400" b="1">
                <a:latin typeface="Times" panose="02020603050405020304" pitchFamily="18" charset="0"/>
                <a:cs typeface="Times" panose="02020603050405020304" pitchFamily="18" charset="0"/>
              </a:rPr>
              <a:t>Exemple 7 </a:t>
            </a:r>
            <a:r>
              <a:rPr lang="fr-CH" altLang="fr-FR" sz="2400" b="1" dirty="0">
                <a:latin typeface="Times" panose="02020603050405020304" pitchFamily="18" charset="0"/>
                <a:cs typeface="Times" panose="02020603050405020304" pitchFamily="18" charset="0"/>
              </a:rPr>
              <a:t>: Stabilité d’un système SISO (exemple 2)</a:t>
            </a:r>
            <a:endParaRPr lang="fr-FR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84E29-0D3D-8087-A4A2-B16917A52432}"/>
              </a:ext>
            </a:extLst>
          </p:cNvPr>
          <p:cNvSpPr txBox="1"/>
          <p:nvPr/>
        </p:nvSpPr>
        <p:spPr>
          <a:xfrm>
            <a:off x="5624604" y="4233153"/>
            <a:ext cx="5119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H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b="1" dirty="0">
                <a:latin typeface="Times" panose="02020603050405020304" pitchFamily="18" charset="0"/>
                <a:cs typeface="Times" panose="02020603050405020304" pitchFamily="18" charset="0"/>
              </a:rPr>
              <a:t>L</a:t>
            </a:r>
            <a:r>
              <a:rPr lang="fr-CH" sz="1800" b="1" dirty="0">
                <a:latin typeface="Times" panose="02020603050405020304" pitchFamily="18" charset="0"/>
                <a:cs typeface="Times" panose="02020603050405020304" pitchFamily="18" charset="0"/>
              </a:rPr>
              <a:t>e système est </a:t>
            </a:r>
            <a:r>
              <a:rPr lang="fr-CH" sz="1800" b="1">
                <a:latin typeface="Times" panose="02020603050405020304" pitchFamily="18" charset="0"/>
                <a:cs typeface="Times" panose="02020603050405020304" pitchFamily="18" charset="0"/>
              </a:rPr>
              <a:t>donc instable</a:t>
            </a:r>
            <a:r>
              <a:rPr lang="fr-CH" b="1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b="1" dirty="0">
                <a:latin typeface="Times" panose="02020603050405020304" pitchFamily="18" charset="0"/>
                <a:cs typeface="Times" panose="02020603050405020304" pitchFamily="18" charset="0"/>
              </a:rPr>
              <a:t>à </a:t>
            </a:r>
            <a:r>
              <a:rPr lang="fr-CH" b="1">
                <a:latin typeface="Times" panose="02020603050405020304" pitchFamily="18" charset="0"/>
                <a:cs typeface="Times" panose="02020603050405020304" pitchFamily="18" charset="0"/>
              </a:rPr>
              <a:t>cause des </a:t>
            </a:r>
            <a:r>
              <a:rPr lang="fr-CH" b="1" dirty="0">
                <a:latin typeface="Times" panose="02020603050405020304" pitchFamily="18" charset="0"/>
                <a:cs typeface="Times" panose="02020603050405020304" pitchFamily="18" charset="0"/>
              </a:rPr>
              <a:t>deux pôles dans le demi-plan de droite</a:t>
            </a:r>
            <a:r>
              <a:rPr lang="fr-CH" sz="1800" b="1" dirty="0">
                <a:latin typeface="Times" panose="02020603050405020304" pitchFamily="18" charset="0"/>
                <a:cs typeface="Times" panose="02020603050405020304" pitchFamily="18" charset="0"/>
              </a:rPr>
              <a:t> !</a:t>
            </a:r>
          </a:p>
          <a:p>
            <a:endParaRPr lang="fr-CH" sz="18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B73D24E-4ADB-CCB0-9096-C53E713D5BF0}"/>
                  </a:ext>
                </a:extLst>
              </p:cNvPr>
              <p:cNvSpPr txBox="1"/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fr-CH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CH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+2⋅</m:t>
                          </m:r>
                          <m:sSup>
                            <m:sSupPr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B73D24E-4ADB-CCB0-9096-C53E713D5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252" y="1480895"/>
                <a:ext cx="3176898" cy="9273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0">
                <a:extLst>
                  <a:ext uri="{FF2B5EF4-FFF2-40B4-BE49-F238E27FC236}">
                    <a16:creationId xmlns:a16="http://schemas.microsoft.com/office/drawing/2014/main" id="{BC401F73-3CDD-93D1-2F24-66B70642B7FA}"/>
                  </a:ext>
                </a:extLst>
              </p:cNvPr>
              <p:cNvSpPr txBox="1"/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6" name="Object 10">
                <a:extLst>
                  <a:ext uri="{FF2B5EF4-FFF2-40B4-BE49-F238E27FC236}">
                    <a16:creationId xmlns:a16="http://schemas.microsoft.com/office/drawing/2014/main" id="{BC401F73-3CDD-93D1-2F24-66B70642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9711" y="2924583"/>
                <a:ext cx="2339959" cy="1358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658A5D26-5319-C47E-2B9B-FC82FAB4EFF6}"/>
                  </a:ext>
                </a:extLst>
              </p:cNvPr>
              <p:cNvSpPr txBox="1"/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8" name="Object 12">
                <a:extLst>
                  <a:ext uri="{FF2B5EF4-FFF2-40B4-BE49-F238E27FC236}">
                    <a16:creationId xmlns:a16="http://schemas.microsoft.com/office/drawing/2014/main" id="{658A5D26-5319-C47E-2B9B-FC82FAB4E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2957021"/>
                <a:ext cx="1086606" cy="13589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4">
                <a:extLst>
                  <a:ext uri="{FF2B5EF4-FFF2-40B4-BE49-F238E27FC236}">
                    <a16:creationId xmlns:a16="http://schemas.microsoft.com/office/drawing/2014/main" id="{889E3D78-8D0E-4BA4-4E86-20F6580573D9}"/>
                  </a:ext>
                </a:extLst>
              </p:cNvPr>
              <p:cNvSpPr txBox="1"/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9" name="Object 14">
                <a:extLst>
                  <a:ext uri="{FF2B5EF4-FFF2-40B4-BE49-F238E27FC236}">
                    <a16:creationId xmlns:a16="http://schemas.microsoft.com/office/drawing/2014/main" id="{889E3D78-8D0E-4BA4-4E86-20F65805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6202" y="4327967"/>
                <a:ext cx="1782914" cy="431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16">
                <a:extLst>
                  <a:ext uri="{FF2B5EF4-FFF2-40B4-BE49-F238E27FC236}">
                    <a16:creationId xmlns:a16="http://schemas.microsoft.com/office/drawing/2014/main" id="{96C96F26-4590-2B0F-D84B-D6AD749780D9}"/>
                  </a:ext>
                </a:extLst>
              </p:cNvPr>
              <p:cNvSpPr txBox="1"/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0" name="Object 16">
                <a:extLst>
                  <a:ext uri="{FF2B5EF4-FFF2-40B4-BE49-F238E27FC236}">
                    <a16:creationId xmlns:a16="http://schemas.microsoft.com/office/drawing/2014/main" id="{96C96F26-4590-2B0F-D84B-D6AD7497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5949" y="4316016"/>
                <a:ext cx="994987" cy="4097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6A345F4-66AB-A5FE-4A57-CEC7ACB68138}"/>
              </a:ext>
            </a:extLst>
          </p:cNvPr>
          <p:cNvSpPr txBox="1"/>
          <p:nvPr/>
        </p:nvSpPr>
        <p:spPr>
          <a:xfrm>
            <a:off x="5557838" y="1639580"/>
            <a:ext cx="49683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&gt;&gt; </a:t>
            </a:r>
            <a:r>
              <a:rPr lang="fr-CH" dirty="0" err="1">
                <a:latin typeface="Times" panose="02020603050405020304" pitchFamily="18" charset="0"/>
                <a:cs typeface="Times" panose="02020603050405020304" pitchFamily="18" charset="0"/>
              </a:rPr>
              <a:t>eig</a:t>
            </a:r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</a:p>
          <a:p>
            <a:endParaRPr lang="fr-CH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  -2.2056 + 0.0000i</a:t>
            </a:r>
          </a:p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   0.1028 + 0.6655i</a:t>
            </a:r>
          </a:p>
          <a:p>
            <a:r>
              <a:rPr lang="fr-CH" dirty="0">
                <a:latin typeface="Times" panose="02020603050405020304" pitchFamily="18" charset="0"/>
                <a:cs typeface="Times" panose="02020603050405020304" pitchFamily="18" charset="0"/>
              </a:rPr>
              <a:t>   0.1028 - 0.6655i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84831-9A63-2CE0-D77F-F55D03773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5991" y="1175915"/>
            <a:ext cx="3809864" cy="26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8C57C14B-14E9-9DC6-2B3D-3EF7DD05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DA7AD2-A873-4F4D-9F6D-FCE15E588E0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z="12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E99279-FBDC-5130-D904-33D37F5A5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819" y="606062"/>
            <a:ext cx="1558925" cy="1435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4">
                <a:extLst>
                  <a:ext uri="{FF2B5EF4-FFF2-40B4-BE49-F238E27FC236}">
                    <a16:creationId xmlns:a16="http://schemas.microsoft.com/office/drawing/2014/main" id="{BE6BA565-4956-46E7-27E3-4D0AD9DF315F}"/>
                  </a:ext>
                </a:extLst>
              </p:cNvPr>
              <p:cNvSpPr txBox="1"/>
              <p:nvPr/>
            </p:nvSpPr>
            <p:spPr bwMode="auto">
              <a:xfrm>
                <a:off x="1631769" y="1558562"/>
                <a:ext cx="458787" cy="382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172" name="Object 4">
                <a:extLst>
                  <a:ext uri="{FF2B5EF4-FFF2-40B4-BE49-F238E27FC236}">
                    <a16:creationId xmlns:a16="http://schemas.microsoft.com/office/drawing/2014/main" id="{BE6BA565-4956-46E7-27E3-4D0AD9DF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769" y="1558562"/>
                <a:ext cx="458787" cy="382588"/>
              </a:xfrm>
              <a:prstGeom prst="rect">
                <a:avLst/>
              </a:prstGeom>
              <a:blipFill>
                <a:blip r:embed="rId2"/>
                <a:stretch>
                  <a:fillRect r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Line 5">
            <a:extLst>
              <a:ext uri="{FF2B5EF4-FFF2-40B4-BE49-F238E27FC236}">
                <a16:creationId xmlns:a16="http://schemas.microsoft.com/office/drawing/2014/main" id="{D6D841F7-FD0D-5273-8369-7336878A1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756" y="172842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6">
                <a:extLst>
                  <a:ext uri="{FF2B5EF4-FFF2-40B4-BE49-F238E27FC236}">
                    <a16:creationId xmlns:a16="http://schemas.microsoft.com/office/drawing/2014/main" id="{0E8EDE7C-445A-91A6-7BBD-F108E094CDB3}"/>
                  </a:ext>
                </a:extLst>
              </p:cNvPr>
              <p:cNvSpPr txBox="1"/>
              <p:nvPr/>
            </p:nvSpPr>
            <p:spPr bwMode="auto">
              <a:xfrm>
                <a:off x="4800419" y="1560150"/>
                <a:ext cx="484187" cy="381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174" name="Object 6">
                <a:extLst>
                  <a:ext uri="{FF2B5EF4-FFF2-40B4-BE49-F238E27FC236}">
                    <a16:creationId xmlns:a16="http://schemas.microsoft.com/office/drawing/2014/main" id="{0E8EDE7C-445A-91A6-7BBD-F108E094C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419" y="1560150"/>
                <a:ext cx="484187" cy="381000"/>
              </a:xfrm>
              <a:prstGeom prst="rect">
                <a:avLst/>
              </a:prstGeom>
              <a:blipFill>
                <a:blip r:embed="rId3"/>
                <a:stretch>
                  <a:fillRect r="-2500"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Line 7">
            <a:extLst>
              <a:ext uri="{FF2B5EF4-FFF2-40B4-BE49-F238E27FC236}">
                <a16:creationId xmlns:a16="http://schemas.microsoft.com/office/drawing/2014/main" id="{0013476E-8F58-78CD-8D17-23F62BEB5D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5743" y="1728425"/>
            <a:ext cx="500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176" name="AutoShape 8">
            <a:extLst>
              <a:ext uri="{FF2B5EF4-FFF2-40B4-BE49-F238E27FC236}">
                <a16:creationId xmlns:a16="http://schemas.microsoft.com/office/drawing/2014/main" id="{5071CD05-FE5B-D905-8F2F-AE0799407D9C}"/>
              </a:ext>
            </a:extLst>
          </p:cNvPr>
          <p:cNvCxnSpPr>
            <a:cxnSpLocks noChangeShapeType="1"/>
            <a:stCxn id="7173" idx="1"/>
            <a:endCxn id="7175" idx="0"/>
          </p:cNvCxnSpPr>
          <p:nvPr/>
        </p:nvCxnSpPr>
        <p:spPr bwMode="auto">
          <a:xfrm>
            <a:off x="2666819" y="1728425"/>
            <a:ext cx="155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Rectangle 10">
            <a:extLst>
              <a:ext uri="{FF2B5EF4-FFF2-40B4-BE49-F238E27FC236}">
                <a16:creationId xmlns:a16="http://schemas.microsoft.com/office/drawing/2014/main" id="{0D078FB8-33BD-CB6C-521C-A187BE457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14" y="606062"/>
            <a:ext cx="1560513" cy="26209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11">
                <a:extLst>
                  <a:ext uri="{FF2B5EF4-FFF2-40B4-BE49-F238E27FC236}">
                    <a16:creationId xmlns:a16="http://schemas.microsoft.com/office/drawing/2014/main" id="{AE3772F1-FB9D-D65D-5A23-3CDBF7CD5606}"/>
                  </a:ext>
                </a:extLst>
              </p:cNvPr>
              <p:cNvSpPr txBox="1"/>
              <p:nvPr/>
            </p:nvSpPr>
            <p:spPr bwMode="auto">
              <a:xfrm>
                <a:off x="6540467" y="2088329"/>
                <a:ext cx="458788" cy="382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7178" name="Object 11">
                <a:extLst>
                  <a:ext uri="{FF2B5EF4-FFF2-40B4-BE49-F238E27FC236}">
                    <a16:creationId xmlns:a16="http://schemas.microsoft.com/office/drawing/2014/main" id="{AE3772F1-FB9D-D65D-5A23-3CDBF7CD5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467" y="2088329"/>
                <a:ext cx="458788" cy="382588"/>
              </a:xfrm>
              <a:prstGeom prst="rect">
                <a:avLst/>
              </a:prstGeom>
              <a:blipFill>
                <a:blip r:embed="rId4"/>
                <a:stretch>
                  <a:fillRect r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9" name="Line 12">
            <a:extLst>
              <a:ext uri="{FF2B5EF4-FFF2-40B4-BE49-F238E27FC236}">
                <a16:creationId xmlns:a16="http://schemas.microsoft.com/office/drawing/2014/main" id="{F97E5181-5761-67B3-21C3-539B7B23D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7039" y="229039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Object 13">
                <a:extLst>
                  <a:ext uri="{FF2B5EF4-FFF2-40B4-BE49-F238E27FC236}">
                    <a16:creationId xmlns:a16="http://schemas.microsoft.com/office/drawing/2014/main" id="{2A8188DB-BBB2-45BE-AE22-3F017EE20698}"/>
                  </a:ext>
                </a:extLst>
              </p:cNvPr>
              <p:cNvSpPr txBox="1"/>
              <p:nvPr/>
            </p:nvSpPr>
            <p:spPr bwMode="auto">
              <a:xfrm>
                <a:off x="9703552" y="1329963"/>
                <a:ext cx="612775" cy="19637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180" name="Object 13">
                <a:extLst>
                  <a:ext uri="{FF2B5EF4-FFF2-40B4-BE49-F238E27FC236}">
                    <a16:creationId xmlns:a16="http://schemas.microsoft.com/office/drawing/2014/main" id="{2A8188DB-BBB2-45BE-AE22-3F017EE20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3552" y="1329963"/>
                <a:ext cx="612775" cy="1963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1" name="Line 14">
            <a:extLst>
              <a:ext uri="{FF2B5EF4-FFF2-40B4-BE49-F238E27FC236}">
                <a16:creationId xmlns:a16="http://schemas.microsoft.com/office/drawing/2014/main" id="{31AF9225-D879-0D7F-707D-B177B9526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154109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2" name="Line 15">
            <a:extLst>
              <a:ext uri="{FF2B5EF4-FFF2-40B4-BE49-F238E27FC236}">
                <a16:creationId xmlns:a16="http://schemas.microsoft.com/office/drawing/2014/main" id="{FF72B83F-33C5-3070-2548-42F18D68E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191574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3" name="Line 16">
            <a:extLst>
              <a:ext uri="{FF2B5EF4-FFF2-40B4-BE49-F238E27FC236}">
                <a16:creationId xmlns:a16="http://schemas.microsoft.com/office/drawing/2014/main" id="{6B6A665B-CE1B-BA61-2B6A-3FC153AB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2290399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4" name="Line 17">
            <a:extLst>
              <a:ext uri="{FF2B5EF4-FFF2-40B4-BE49-F238E27FC236}">
                <a16:creationId xmlns:a16="http://schemas.microsoft.com/office/drawing/2014/main" id="{F83FFE63-94A9-3FE2-9398-9958EBF41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266346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85" name="Line 18">
            <a:extLst>
              <a:ext uri="{FF2B5EF4-FFF2-40B4-BE49-F238E27FC236}">
                <a16:creationId xmlns:a16="http://schemas.microsoft.com/office/drawing/2014/main" id="{3A5B2809-4F94-CF0C-8645-7B081D6B1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7" y="303811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186" name="AutoShape 19">
            <a:extLst>
              <a:ext uri="{FF2B5EF4-FFF2-40B4-BE49-F238E27FC236}">
                <a16:creationId xmlns:a16="http://schemas.microsoft.com/office/drawing/2014/main" id="{72ED7E1C-8FB7-E1B7-8F4A-254BBF6C932B}"/>
              </a:ext>
            </a:extLst>
          </p:cNvPr>
          <p:cNvCxnSpPr>
            <a:cxnSpLocks noChangeShapeType="1"/>
            <a:stCxn id="7179" idx="1"/>
            <a:endCxn id="7182" idx="0"/>
          </p:cNvCxnSpPr>
          <p:nvPr/>
        </p:nvCxnSpPr>
        <p:spPr bwMode="auto">
          <a:xfrm flipV="1">
            <a:off x="7625514" y="1915749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7" name="AutoShape 20">
            <a:extLst>
              <a:ext uri="{FF2B5EF4-FFF2-40B4-BE49-F238E27FC236}">
                <a16:creationId xmlns:a16="http://schemas.microsoft.com/office/drawing/2014/main" id="{90475EEB-7E7C-69BB-248F-3D258C69CA51}"/>
              </a:ext>
            </a:extLst>
          </p:cNvPr>
          <p:cNvCxnSpPr>
            <a:cxnSpLocks noChangeShapeType="1"/>
            <a:stCxn id="7179" idx="1"/>
            <a:endCxn id="7183" idx="0"/>
          </p:cNvCxnSpPr>
          <p:nvPr/>
        </p:nvCxnSpPr>
        <p:spPr bwMode="auto">
          <a:xfrm>
            <a:off x="7625514" y="2290399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AutoShape 21">
            <a:extLst>
              <a:ext uri="{FF2B5EF4-FFF2-40B4-BE49-F238E27FC236}">
                <a16:creationId xmlns:a16="http://schemas.microsoft.com/office/drawing/2014/main" id="{D284A60B-9A0E-2747-CEB3-97699CFF425E}"/>
              </a:ext>
            </a:extLst>
          </p:cNvPr>
          <p:cNvCxnSpPr>
            <a:cxnSpLocks noChangeShapeType="1"/>
            <a:stCxn id="7179" idx="1"/>
            <a:endCxn id="7184" idx="0"/>
          </p:cNvCxnSpPr>
          <p:nvPr/>
        </p:nvCxnSpPr>
        <p:spPr bwMode="auto">
          <a:xfrm>
            <a:off x="7625514" y="2290400"/>
            <a:ext cx="1560513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9" name="AutoShape 22">
            <a:extLst>
              <a:ext uri="{FF2B5EF4-FFF2-40B4-BE49-F238E27FC236}">
                <a16:creationId xmlns:a16="http://schemas.microsoft.com/office/drawing/2014/main" id="{6FE27616-399A-23B1-ECAB-351A04052C6B}"/>
              </a:ext>
            </a:extLst>
          </p:cNvPr>
          <p:cNvCxnSpPr>
            <a:cxnSpLocks noChangeShapeType="1"/>
            <a:stCxn id="7179" idx="1"/>
            <a:endCxn id="7185" idx="0"/>
          </p:cNvCxnSpPr>
          <p:nvPr/>
        </p:nvCxnSpPr>
        <p:spPr bwMode="auto">
          <a:xfrm>
            <a:off x="7625514" y="2290400"/>
            <a:ext cx="1560513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0" name="AutoShape 23">
            <a:extLst>
              <a:ext uri="{FF2B5EF4-FFF2-40B4-BE49-F238E27FC236}">
                <a16:creationId xmlns:a16="http://schemas.microsoft.com/office/drawing/2014/main" id="{259E2006-D994-598D-3E8B-B4BF31C6F5DC}"/>
              </a:ext>
            </a:extLst>
          </p:cNvPr>
          <p:cNvCxnSpPr>
            <a:cxnSpLocks noChangeShapeType="1"/>
            <a:stCxn id="7179" idx="1"/>
            <a:endCxn id="7181" idx="0"/>
          </p:cNvCxnSpPr>
          <p:nvPr/>
        </p:nvCxnSpPr>
        <p:spPr bwMode="auto">
          <a:xfrm flipV="1">
            <a:off x="7625514" y="1541099"/>
            <a:ext cx="15605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1" name="Rectangle 25">
            <a:extLst>
              <a:ext uri="{FF2B5EF4-FFF2-40B4-BE49-F238E27FC236}">
                <a16:creationId xmlns:a16="http://schemas.microsoft.com/office/drawing/2014/main" id="{F747EB36-110D-C710-4375-E8284E3B3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15" y="3441336"/>
            <a:ext cx="1560512" cy="2619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dirty="0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dirty="0">
                <a:latin typeface="Times" panose="02020603050405020304" pitchFamily="18" charset="0"/>
                <a:cs typeface="Times" panose="02020603050405020304" pitchFamily="18" charset="0"/>
              </a:rPr>
              <a:t>MISO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2" name="Line 26">
            <a:extLst>
              <a:ext uri="{FF2B5EF4-FFF2-40B4-BE49-F238E27FC236}">
                <a16:creationId xmlns:a16="http://schemas.microsoft.com/office/drawing/2014/main" id="{F995D589-6EC0-8D90-8D14-9F6F88B6F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437637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3" name="Object 27">
                <a:extLst>
                  <a:ext uri="{FF2B5EF4-FFF2-40B4-BE49-F238E27FC236}">
                    <a16:creationId xmlns:a16="http://schemas.microsoft.com/office/drawing/2014/main" id="{93A8F342-E522-FB31-6453-14529D4BB093}"/>
                  </a:ext>
                </a:extLst>
              </p:cNvPr>
              <p:cNvSpPr txBox="1"/>
              <p:nvPr/>
            </p:nvSpPr>
            <p:spPr bwMode="auto">
              <a:xfrm>
                <a:off x="6514266" y="4189047"/>
                <a:ext cx="611187" cy="19129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193" name="Object 27">
                <a:extLst>
                  <a:ext uri="{FF2B5EF4-FFF2-40B4-BE49-F238E27FC236}">
                    <a16:creationId xmlns:a16="http://schemas.microsoft.com/office/drawing/2014/main" id="{93A8F342-E522-FB31-6453-14529D4BB0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4266" y="4189047"/>
                <a:ext cx="611187" cy="1912938"/>
              </a:xfrm>
              <a:prstGeom prst="rect">
                <a:avLst/>
              </a:prstGeom>
              <a:blipFill>
                <a:blip r:embed="rId6"/>
                <a:stretch>
                  <a:fillRect r="-3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4" name="Line 28">
            <a:extLst>
              <a:ext uri="{FF2B5EF4-FFF2-40B4-BE49-F238E27FC236}">
                <a16:creationId xmlns:a16="http://schemas.microsoft.com/office/drawing/2014/main" id="{6B1572EF-6261-2499-30D8-5D8766364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4751022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5" name="Line 29">
            <a:extLst>
              <a:ext uri="{FF2B5EF4-FFF2-40B4-BE49-F238E27FC236}">
                <a16:creationId xmlns:a16="http://schemas.microsoft.com/office/drawing/2014/main" id="{E653971E-B37B-8E99-1E59-44961629C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512408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6" name="Line 30">
            <a:extLst>
              <a:ext uri="{FF2B5EF4-FFF2-40B4-BE49-F238E27FC236}">
                <a16:creationId xmlns:a16="http://schemas.microsoft.com/office/drawing/2014/main" id="{DD46BF98-1762-B675-7449-5B1C63085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549873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97" name="Line 31">
            <a:extLst>
              <a:ext uri="{FF2B5EF4-FFF2-40B4-BE49-F238E27FC236}">
                <a16:creationId xmlns:a16="http://schemas.microsoft.com/office/drawing/2014/main" id="{C2B89449-ED66-4329-B21C-E4002700F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5453" y="587338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98" name="Object 32">
                <a:extLst>
                  <a:ext uri="{FF2B5EF4-FFF2-40B4-BE49-F238E27FC236}">
                    <a16:creationId xmlns:a16="http://schemas.microsoft.com/office/drawing/2014/main" id="{0A9F6287-69C9-E592-B798-98A4286F9D83}"/>
                  </a:ext>
                </a:extLst>
              </p:cNvPr>
              <p:cNvSpPr txBox="1"/>
              <p:nvPr/>
            </p:nvSpPr>
            <p:spPr bwMode="auto">
              <a:xfrm>
                <a:off x="9767052" y="4954223"/>
                <a:ext cx="484188" cy="384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198" name="Object 32">
                <a:extLst>
                  <a:ext uri="{FF2B5EF4-FFF2-40B4-BE49-F238E27FC236}">
                    <a16:creationId xmlns:a16="http://schemas.microsoft.com/office/drawing/2014/main" id="{0A9F6287-69C9-E592-B798-98A4286F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67052" y="4954223"/>
                <a:ext cx="484188" cy="384175"/>
              </a:xfrm>
              <a:prstGeom prst="rect">
                <a:avLst/>
              </a:prstGeom>
              <a:blipFill>
                <a:blip r:embed="rId7"/>
                <a:stretch>
                  <a:fillRect r="-2500" b="-158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9" name="Line 33">
            <a:extLst>
              <a:ext uri="{FF2B5EF4-FFF2-40B4-BE49-F238E27FC236}">
                <a16:creationId xmlns:a16="http://schemas.microsoft.com/office/drawing/2014/main" id="{65D90EF2-9255-09DB-1229-AFA36D5A9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6028" y="5124085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200" name="AutoShape 34">
            <a:extLst>
              <a:ext uri="{FF2B5EF4-FFF2-40B4-BE49-F238E27FC236}">
                <a16:creationId xmlns:a16="http://schemas.microsoft.com/office/drawing/2014/main" id="{8D8E983B-011D-CEAD-3E31-EE471FC5AB35}"/>
              </a:ext>
            </a:extLst>
          </p:cNvPr>
          <p:cNvCxnSpPr>
            <a:cxnSpLocks noChangeShapeType="1"/>
            <a:stCxn id="7191" idx="1"/>
            <a:endCxn id="7199" idx="0"/>
          </p:cNvCxnSpPr>
          <p:nvPr/>
        </p:nvCxnSpPr>
        <p:spPr bwMode="auto">
          <a:xfrm>
            <a:off x="7625515" y="4751023"/>
            <a:ext cx="1560512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1" name="AutoShape 35">
            <a:extLst>
              <a:ext uri="{FF2B5EF4-FFF2-40B4-BE49-F238E27FC236}">
                <a16:creationId xmlns:a16="http://schemas.microsoft.com/office/drawing/2014/main" id="{44AE479E-2106-8DDF-5FEB-0A63E69075EE}"/>
              </a:ext>
            </a:extLst>
          </p:cNvPr>
          <p:cNvCxnSpPr>
            <a:cxnSpLocks noChangeShapeType="1"/>
            <a:stCxn id="7192" idx="1"/>
            <a:endCxn id="7199" idx="0"/>
          </p:cNvCxnSpPr>
          <p:nvPr/>
        </p:nvCxnSpPr>
        <p:spPr bwMode="auto">
          <a:xfrm>
            <a:off x="7625515" y="4376373"/>
            <a:ext cx="1560512" cy="74771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2" name="AutoShape 36">
            <a:extLst>
              <a:ext uri="{FF2B5EF4-FFF2-40B4-BE49-F238E27FC236}">
                <a16:creationId xmlns:a16="http://schemas.microsoft.com/office/drawing/2014/main" id="{16DFCF70-636E-1CF5-3DB1-F207CD3FE7F2}"/>
              </a:ext>
            </a:extLst>
          </p:cNvPr>
          <p:cNvCxnSpPr>
            <a:cxnSpLocks noChangeShapeType="1"/>
            <a:stCxn id="7197" idx="1"/>
            <a:endCxn id="7199" idx="0"/>
          </p:cNvCxnSpPr>
          <p:nvPr/>
        </p:nvCxnSpPr>
        <p:spPr bwMode="auto">
          <a:xfrm flipV="1">
            <a:off x="7625515" y="5124085"/>
            <a:ext cx="1560512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AutoShape 37">
            <a:extLst>
              <a:ext uri="{FF2B5EF4-FFF2-40B4-BE49-F238E27FC236}">
                <a16:creationId xmlns:a16="http://schemas.microsoft.com/office/drawing/2014/main" id="{89937BAF-6FAA-91F9-0454-E41523F53D39}"/>
              </a:ext>
            </a:extLst>
          </p:cNvPr>
          <p:cNvCxnSpPr>
            <a:cxnSpLocks noChangeShapeType="1"/>
            <a:stCxn id="7194" idx="1"/>
            <a:endCxn id="7199" idx="0"/>
          </p:cNvCxnSpPr>
          <p:nvPr/>
        </p:nvCxnSpPr>
        <p:spPr bwMode="auto">
          <a:xfrm>
            <a:off x="7625515" y="4751023"/>
            <a:ext cx="1560512" cy="373063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AutoShape 38">
            <a:extLst>
              <a:ext uri="{FF2B5EF4-FFF2-40B4-BE49-F238E27FC236}">
                <a16:creationId xmlns:a16="http://schemas.microsoft.com/office/drawing/2014/main" id="{5C8D8FB0-B534-3FDB-3E39-F931792C4BB1}"/>
              </a:ext>
            </a:extLst>
          </p:cNvPr>
          <p:cNvCxnSpPr>
            <a:cxnSpLocks noChangeShapeType="1"/>
            <a:stCxn id="7195" idx="1"/>
            <a:endCxn id="7199" idx="0"/>
          </p:cNvCxnSpPr>
          <p:nvPr/>
        </p:nvCxnSpPr>
        <p:spPr bwMode="auto">
          <a:xfrm>
            <a:off x="7625515" y="5124085"/>
            <a:ext cx="15605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5" name="AutoShape 39">
            <a:extLst>
              <a:ext uri="{FF2B5EF4-FFF2-40B4-BE49-F238E27FC236}">
                <a16:creationId xmlns:a16="http://schemas.microsoft.com/office/drawing/2014/main" id="{6F9E3745-4B8B-0AAF-562A-4DF4134FA223}"/>
              </a:ext>
            </a:extLst>
          </p:cNvPr>
          <p:cNvCxnSpPr>
            <a:cxnSpLocks noChangeShapeType="1"/>
            <a:stCxn id="7196" idx="1"/>
            <a:endCxn id="7199" idx="0"/>
          </p:cNvCxnSpPr>
          <p:nvPr/>
        </p:nvCxnSpPr>
        <p:spPr bwMode="auto">
          <a:xfrm flipV="1">
            <a:off x="7625515" y="5124085"/>
            <a:ext cx="1560512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06" name="Rectangle 41">
            <a:extLst>
              <a:ext uri="{FF2B5EF4-FFF2-40B4-BE49-F238E27FC236}">
                <a16:creationId xmlns:a16="http://schemas.microsoft.com/office/drawing/2014/main" id="{42C1ABAA-48FB-0697-80E2-8E6BCD4F1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18" y="3415843"/>
            <a:ext cx="1560513" cy="26209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07" name="Line 42">
            <a:extLst>
              <a:ext uri="{FF2B5EF4-FFF2-40B4-BE49-F238E27FC236}">
                <a16:creationId xmlns:a16="http://schemas.microsoft.com/office/drawing/2014/main" id="{5EE46C86-7645-4D79-BFEF-2C0566C517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435088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08" name="Object 43">
                <a:extLst>
                  <a:ext uri="{FF2B5EF4-FFF2-40B4-BE49-F238E27FC236}">
                    <a16:creationId xmlns:a16="http://schemas.microsoft.com/office/drawing/2014/main" id="{F7238E77-F090-C6FA-F8E7-71EDC5B0F292}"/>
                  </a:ext>
                </a:extLst>
              </p:cNvPr>
              <p:cNvSpPr txBox="1"/>
              <p:nvPr/>
            </p:nvSpPr>
            <p:spPr bwMode="auto">
              <a:xfrm>
                <a:off x="1663668" y="4163556"/>
                <a:ext cx="612775" cy="1914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208" name="Object 43">
                <a:extLst>
                  <a:ext uri="{FF2B5EF4-FFF2-40B4-BE49-F238E27FC236}">
                    <a16:creationId xmlns:a16="http://schemas.microsoft.com/office/drawing/2014/main" id="{F7238E77-F090-C6FA-F8E7-71EDC5B0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668" y="4163556"/>
                <a:ext cx="612775" cy="1914525"/>
              </a:xfrm>
              <a:prstGeom prst="rect">
                <a:avLst/>
              </a:prstGeom>
              <a:blipFill>
                <a:blip r:embed="rId8"/>
                <a:stretch>
                  <a:fillRect r="-3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09" name="Line 44">
            <a:extLst>
              <a:ext uri="{FF2B5EF4-FFF2-40B4-BE49-F238E27FC236}">
                <a16:creationId xmlns:a16="http://schemas.microsoft.com/office/drawing/2014/main" id="{C82A83A7-ECA3-2298-5679-B6725AABF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472553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0" name="Line 45">
            <a:extLst>
              <a:ext uri="{FF2B5EF4-FFF2-40B4-BE49-F238E27FC236}">
                <a16:creationId xmlns:a16="http://schemas.microsoft.com/office/drawing/2014/main" id="{0EB1B063-E987-E647-6D63-D747ACAB1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50985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1" name="Line 46">
            <a:extLst>
              <a:ext uri="{FF2B5EF4-FFF2-40B4-BE49-F238E27FC236}">
                <a16:creationId xmlns:a16="http://schemas.microsoft.com/office/drawing/2014/main" id="{289B6E32-3705-95EB-0D87-B1374F58D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547324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2" name="Line 47">
            <a:extLst>
              <a:ext uri="{FF2B5EF4-FFF2-40B4-BE49-F238E27FC236}">
                <a16:creationId xmlns:a16="http://schemas.microsoft.com/office/drawing/2014/main" id="{2DB0989F-2908-5A12-7D81-36EBAB113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443" y="58478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13" name="Object 48">
                <a:extLst>
                  <a:ext uri="{FF2B5EF4-FFF2-40B4-BE49-F238E27FC236}">
                    <a16:creationId xmlns:a16="http://schemas.microsoft.com/office/drawing/2014/main" id="{96055316-8C11-879C-174F-681272206057}"/>
                  </a:ext>
                </a:extLst>
              </p:cNvPr>
              <p:cNvSpPr txBox="1"/>
              <p:nvPr/>
            </p:nvSpPr>
            <p:spPr bwMode="auto">
              <a:xfrm>
                <a:off x="4852956" y="4139742"/>
                <a:ext cx="612775" cy="19637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7213" name="Object 48">
                <a:extLst>
                  <a:ext uri="{FF2B5EF4-FFF2-40B4-BE49-F238E27FC236}">
                    <a16:creationId xmlns:a16="http://schemas.microsoft.com/office/drawing/2014/main" id="{96055316-8C11-879C-174F-681272206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2956" y="4139742"/>
                <a:ext cx="612775" cy="1963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14" name="Line 49">
            <a:extLst>
              <a:ext uri="{FF2B5EF4-FFF2-40B4-BE49-F238E27FC236}">
                <a16:creationId xmlns:a16="http://schemas.microsoft.com/office/drawing/2014/main" id="{68F9D313-BFF2-85B0-35D5-8D6EB0355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435088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5" name="Line 50">
            <a:extLst>
              <a:ext uri="{FF2B5EF4-FFF2-40B4-BE49-F238E27FC236}">
                <a16:creationId xmlns:a16="http://schemas.microsoft.com/office/drawing/2014/main" id="{7FF5CF3C-ACB2-A4C7-C9C9-9B46D335B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4725530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6" name="Line 51">
            <a:extLst>
              <a:ext uri="{FF2B5EF4-FFF2-40B4-BE49-F238E27FC236}">
                <a16:creationId xmlns:a16="http://schemas.microsoft.com/office/drawing/2014/main" id="{958E9A2F-F337-07AE-52CD-89703957F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50985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7" name="Line 52">
            <a:extLst>
              <a:ext uri="{FF2B5EF4-FFF2-40B4-BE49-F238E27FC236}">
                <a16:creationId xmlns:a16="http://schemas.microsoft.com/office/drawing/2014/main" id="{F0A38CA0-D011-1491-F9E7-09882A007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547324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18" name="Line 53">
            <a:extLst>
              <a:ext uri="{FF2B5EF4-FFF2-40B4-BE49-F238E27FC236}">
                <a16:creationId xmlns:a16="http://schemas.microsoft.com/office/drawing/2014/main" id="{C1938193-813F-1BF2-FFCC-BD0B2B9F7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31" y="5847892"/>
            <a:ext cx="498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7219" name="AutoShape 54">
            <a:extLst>
              <a:ext uri="{FF2B5EF4-FFF2-40B4-BE49-F238E27FC236}">
                <a16:creationId xmlns:a16="http://schemas.microsoft.com/office/drawing/2014/main" id="{421249C9-BD9D-5DF7-39DB-A48D405EC394}"/>
              </a:ext>
            </a:extLst>
          </p:cNvPr>
          <p:cNvCxnSpPr>
            <a:cxnSpLocks noChangeShapeType="1"/>
            <a:stCxn id="7207" idx="1"/>
            <a:endCxn id="7214" idx="0"/>
          </p:cNvCxnSpPr>
          <p:nvPr/>
        </p:nvCxnSpPr>
        <p:spPr bwMode="auto">
          <a:xfrm>
            <a:off x="2774918" y="4350880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0" name="AutoShape 55">
            <a:extLst>
              <a:ext uri="{FF2B5EF4-FFF2-40B4-BE49-F238E27FC236}">
                <a16:creationId xmlns:a16="http://schemas.microsoft.com/office/drawing/2014/main" id="{BD1B23B2-B74B-D1FA-EBE6-6D3F3C5B5EC1}"/>
              </a:ext>
            </a:extLst>
          </p:cNvPr>
          <p:cNvCxnSpPr>
            <a:cxnSpLocks noChangeShapeType="1"/>
            <a:stCxn id="7207" idx="1"/>
            <a:endCxn id="7215" idx="0"/>
          </p:cNvCxnSpPr>
          <p:nvPr/>
        </p:nvCxnSpPr>
        <p:spPr bwMode="auto">
          <a:xfrm>
            <a:off x="2774918" y="4350880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1" name="AutoShape 56">
            <a:extLst>
              <a:ext uri="{FF2B5EF4-FFF2-40B4-BE49-F238E27FC236}">
                <a16:creationId xmlns:a16="http://schemas.microsoft.com/office/drawing/2014/main" id="{3828F69E-9252-6BA0-8BE5-F18F970793B0}"/>
              </a:ext>
            </a:extLst>
          </p:cNvPr>
          <p:cNvCxnSpPr>
            <a:cxnSpLocks noChangeShapeType="1"/>
            <a:stCxn id="7207" idx="1"/>
            <a:endCxn id="7206" idx="3"/>
          </p:cNvCxnSpPr>
          <p:nvPr/>
        </p:nvCxnSpPr>
        <p:spPr bwMode="auto">
          <a:xfrm>
            <a:off x="2774918" y="4350881"/>
            <a:ext cx="1560513" cy="3762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2" name="AutoShape 57">
            <a:extLst>
              <a:ext uri="{FF2B5EF4-FFF2-40B4-BE49-F238E27FC236}">
                <a16:creationId xmlns:a16="http://schemas.microsoft.com/office/drawing/2014/main" id="{070FBA07-EF23-9BF5-744A-790EFB80999D}"/>
              </a:ext>
            </a:extLst>
          </p:cNvPr>
          <p:cNvCxnSpPr>
            <a:cxnSpLocks noChangeShapeType="1"/>
            <a:stCxn id="7207" idx="1"/>
            <a:endCxn id="7217" idx="0"/>
          </p:cNvCxnSpPr>
          <p:nvPr/>
        </p:nvCxnSpPr>
        <p:spPr bwMode="auto">
          <a:xfrm>
            <a:off x="2774918" y="4350880"/>
            <a:ext cx="15605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3" name="AutoShape 58">
            <a:extLst>
              <a:ext uri="{FF2B5EF4-FFF2-40B4-BE49-F238E27FC236}">
                <a16:creationId xmlns:a16="http://schemas.microsoft.com/office/drawing/2014/main" id="{42C2A358-FC26-F8BC-0988-1742C50B2FB8}"/>
              </a:ext>
            </a:extLst>
          </p:cNvPr>
          <p:cNvCxnSpPr>
            <a:cxnSpLocks noChangeShapeType="1"/>
            <a:stCxn id="7207" idx="1"/>
            <a:endCxn id="7218" idx="0"/>
          </p:cNvCxnSpPr>
          <p:nvPr/>
        </p:nvCxnSpPr>
        <p:spPr bwMode="auto">
          <a:xfrm>
            <a:off x="2774918" y="4350880"/>
            <a:ext cx="1560513" cy="1497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4" name="AutoShape 59">
            <a:extLst>
              <a:ext uri="{FF2B5EF4-FFF2-40B4-BE49-F238E27FC236}">
                <a16:creationId xmlns:a16="http://schemas.microsoft.com/office/drawing/2014/main" id="{E4A7F6D3-C75A-9727-E235-CD05937930BA}"/>
              </a:ext>
            </a:extLst>
          </p:cNvPr>
          <p:cNvCxnSpPr>
            <a:cxnSpLocks noChangeShapeType="1"/>
            <a:stCxn id="7206" idx="1"/>
            <a:endCxn id="7215" idx="0"/>
          </p:cNvCxnSpPr>
          <p:nvPr/>
        </p:nvCxnSpPr>
        <p:spPr bwMode="auto">
          <a:xfrm flipV="1">
            <a:off x="2774918" y="4725531"/>
            <a:ext cx="15605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5" name="AutoShape 60">
            <a:extLst>
              <a:ext uri="{FF2B5EF4-FFF2-40B4-BE49-F238E27FC236}">
                <a16:creationId xmlns:a16="http://schemas.microsoft.com/office/drawing/2014/main" id="{9722FF41-451D-9BC6-7501-A7FA725A2C4C}"/>
              </a:ext>
            </a:extLst>
          </p:cNvPr>
          <p:cNvCxnSpPr>
            <a:cxnSpLocks noChangeShapeType="1"/>
            <a:stCxn id="7206" idx="1"/>
            <a:endCxn id="7216" idx="0"/>
          </p:cNvCxnSpPr>
          <p:nvPr/>
        </p:nvCxnSpPr>
        <p:spPr bwMode="auto">
          <a:xfrm>
            <a:off x="2774918" y="4727118"/>
            <a:ext cx="1560513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6" name="AutoShape 61">
            <a:extLst>
              <a:ext uri="{FF2B5EF4-FFF2-40B4-BE49-F238E27FC236}">
                <a16:creationId xmlns:a16="http://schemas.microsoft.com/office/drawing/2014/main" id="{EED09360-2FF1-3333-CA70-B5B18FF2ED6E}"/>
              </a:ext>
            </a:extLst>
          </p:cNvPr>
          <p:cNvCxnSpPr>
            <a:cxnSpLocks noChangeShapeType="1"/>
            <a:stCxn id="7206" idx="1"/>
            <a:endCxn id="7217" idx="0"/>
          </p:cNvCxnSpPr>
          <p:nvPr/>
        </p:nvCxnSpPr>
        <p:spPr bwMode="auto">
          <a:xfrm>
            <a:off x="2774918" y="4727118"/>
            <a:ext cx="1560513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7" name="AutoShape 62">
            <a:extLst>
              <a:ext uri="{FF2B5EF4-FFF2-40B4-BE49-F238E27FC236}">
                <a16:creationId xmlns:a16="http://schemas.microsoft.com/office/drawing/2014/main" id="{CDB0540E-3802-B8F6-EF72-4E1E36716B3A}"/>
              </a:ext>
            </a:extLst>
          </p:cNvPr>
          <p:cNvCxnSpPr>
            <a:cxnSpLocks noChangeShapeType="1"/>
            <a:stCxn id="7206" idx="1"/>
            <a:endCxn id="7218" idx="0"/>
          </p:cNvCxnSpPr>
          <p:nvPr/>
        </p:nvCxnSpPr>
        <p:spPr bwMode="auto">
          <a:xfrm>
            <a:off x="2774918" y="4727118"/>
            <a:ext cx="1560513" cy="112077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8" name="AutoShape 63">
            <a:extLst>
              <a:ext uri="{FF2B5EF4-FFF2-40B4-BE49-F238E27FC236}">
                <a16:creationId xmlns:a16="http://schemas.microsoft.com/office/drawing/2014/main" id="{9F8BD6E9-F64A-510E-FE64-C64E3B411C6F}"/>
              </a:ext>
            </a:extLst>
          </p:cNvPr>
          <p:cNvCxnSpPr>
            <a:cxnSpLocks noChangeShapeType="1"/>
            <a:stCxn id="7206" idx="1"/>
            <a:endCxn id="7214" idx="0"/>
          </p:cNvCxnSpPr>
          <p:nvPr/>
        </p:nvCxnSpPr>
        <p:spPr bwMode="auto">
          <a:xfrm flipV="1">
            <a:off x="2774918" y="4350881"/>
            <a:ext cx="1560513" cy="37623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9" name="AutoShape 64">
            <a:extLst>
              <a:ext uri="{FF2B5EF4-FFF2-40B4-BE49-F238E27FC236}">
                <a16:creationId xmlns:a16="http://schemas.microsoft.com/office/drawing/2014/main" id="{6BC14F30-281A-A85E-5461-3479B982CF0C}"/>
              </a:ext>
            </a:extLst>
          </p:cNvPr>
          <p:cNvCxnSpPr>
            <a:cxnSpLocks noChangeShapeType="1"/>
            <a:stCxn id="7212" idx="1"/>
          </p:cNvCxnSpPr>
          <p:nvPr/>
        </p:nvCxnSpPr>
        <p:spPr bwMode="auto">
          <a:xfrm flipV="1">
            <a:off x="2774918" y="4728706"/>
            <a:ext cx="1560513" cy="1119187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0" name="AutoShape 65">
            <a:extLst>
              <a:ext uri="{FF2B5EF4-FFF2-40B4-BE49-F238E27FC236}">
                <a16:creationId xmlns:a16="http://schemas.microsoft.com/office/drawing/2014/main" id="{2944CC1D-C334-63CB-9FBB-D3D475765F28}"/>
              </a:ext>
            </a:extLst>
          </p:cNvPr>
          <p:cNvCxnSpPr>
            <a:cxnSpLocks noChangeShapeType="1"/>
            <a:stCxn id="7209" idx="1"/>
            <a:endCxn id="7214" idx="0"/>
          </p:cNvCxnSpPr>
          <p:nvPr/>
        </p:nvCxnSpPr>
        <p:spPr bwMode="auto">
          <a:xfrm flipV="1">
            <a:off x="2774918" y="4350880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1" name="AutoShape 66">
            <a:extLst>
              <a:ext uri="{FF2B5EF4-FFF2-40B4-BE49-F238E27FC236}">
                <a16:creationId xmlns:a16="http://schemas.microsoft.com/office/drawing/2014/main" id="{44956D9C-7413-9B1C-C44C-F6E54A05F94D}"/>
              </a:ext>
            </a:extLst>
          </p:cNvPr>
          <p:cNvCxnSpPr>
            <a:cxnSpLocks noChangeShapeType="1"/>
            <a:stCxn id="7212" idx="1"/>
            <a:endCxn id="7217" idx="0"/>
          </p:cNvCxnSpPr>
          <p:nvPr/>
        </p:nvCxnSpPr>
        <p:spPr bwMode="auto">
          <a:xfrm flipV="1">
            <a:off x="2774918" y="547324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2" name="AutoShape 67">
            <a:extLst>
              <a:ext uri="{FF2B5EF4-FFF2-40B4-BE49-F238E27FC236}">
                <a16:creationId xmlns:a16="http://schemas.microsoft.com/office/drawing/2014/main" id="{30BFA65B-83D7-E8BA-1A67-DCEA5FAACF74}"/>
              </a:ext>
            </a:extLst>
          </p:cNvPr>
          <p:cNvCxnSpPr>
            <a:cxnSpLocks noChangeShapeType="1"/>
            <a:stCxn id="7212" idx="1"/>
            <a:endCxn id="7216" idx="0"/>
          </p:cNvCxnSpPr>
          <p:nvPr/>
        </p:nvCxnSpPr>
        <p:spPr bwMode="auto">
          <a:xfrm flipV="1">
            <a:off x="2774918" y="5098592"/>
            <a:ext cx="15605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3" name="AutoShape 68">
            <a:extLst>
              <a:ext uri="{FF2B5EF4-FFF2-40B4-BE49-F238E27FC236}">
                <a16:creationId xmlns:a16="http://schemas.microsoft.com/office/drawing/2014/main" id="{250F0772-B92A-DA4F-6F53-98CA8C098B7A}"/>
              </a:ext>
            </a:extLst>
          </p:cNvPr>
          <p:cNvCxnSpPr>
            <a:cxnSpLocks noChangeShapeType="1"/>
            <a:stCxn id="7212" idx="1"/>
            <a:endCxn id="7218" idx="0"/>
          </p:cNvCxnSpPr>
          <p:nvPr/>
        </p:nvCxnSpPr>
        <p:spPr bwMode="auto">
          <a:xfrm>
            <a:off x="2774918" y="5847892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4" name="AutoShape 69">
            <a:extLst>
              <a:ext uri="{FF2B5EF4-FFF2-40B4-BE49-F238E27FC236}">
                <a16:creationId xmlns:a16="http://schemas.microsoft.com/office/drawing/2014/main" id="{06365240-C07A-169E-B7F7-0511377BB5A5}"/>
              </a:ext>
            </a:extLst>
          </p:cNvPr>
          <p:cNvCxnSpPr>
            <a:cxnSpLocks noChangeShapeType="1"/>
            <a:stCxn id="7209" idx="1"/>
            <a:endCxn id="7215" idx="0"/>
          </p:cNvCxnSpPr>
          <p:nvPr/>
        </p:nvCxnSpPr>
        <p:spPr bwMode="auto">
          <a:xfrm>
            <a:off x="2774918" y="4725530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5" name="AutoShape 70">
            <a:extLst>
              <a:ext uri="{FF2B5EF4-FFF2-40B4-BE49-F238E27FC236}">
                <a16:creationId xmlns:a16="http://schemas.microsoft.com/office/drawing/2014/main" id="{A0543805-32D3-89D9-3F83-D7AAE738182D}"/>
              </a:ext>
            </a:extLst>
          </p:cNvPr>
          <p:cNvCxnSpPr>
            <a:cxnSpLocks noChangeShapeType="1"/>
            <a:stCxn id="7209" idx="1"/>
            <a:endCxn id="7216" idx="0"/>
          </p:cNvCxnSpPr>
          <p:nvPr/>
        </p:nvCxnSpPr>
        <p:spPr bwMode="auto">
          <a:xfrm>
            <a:off x="2774918" y="4725530"/>
            <a:ext cx="1560513" cy="3730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6" name="AutoShape 71">
            <a:extLst>
              <a:ext uri="{FF2B5EF4-FFF2-40B4-BE49-F238E27FC236}">
                <a16:creationId xmlns:a16="http://schemas.microsoft.com/office/drawing/2014/main" id="{9058BDB5-D08E-73BE-FA2F-0619F47B2AEE}"/>
              </a:ext>
            </a:extLst>
          </p:cNvPr>
          <p:cNvCxnSpPr>
            <a:cxnSpLocks noChangeShapeType="1"/>
            <a:stCxn id="7209" idx="1"/>
            <a:endCxn id="7217" idx="0"/>
          </p:cNvCxnSpPr>
          <p:nvPr/>
        </p:nvCxnSpPr>
        <p:spPr bwMode="auto">
          <a:xfrm>
            <a:off x="2774918" y="4725530"/>
            <a:ext cx="1560513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7" name="AutoShape 72">
            <a:extLst>
              <a:ext uri="{FF2B5EF4-FFF2-40B4-BE49-F238E27FC236}">
                <a16:creationId xmlns:a16="http://schemas.microsoft.com/office/drawing/2014/main" id="{5680D1BB-5F21-08D8-346D-B7E480EC4202}"/>
              </a:ext>
            </a:extLst>
          </p:cNvPr>
          <p:cNvCxnSpPr>
            <a:cxnSpLocks noChangeShapeType="1"/>
            <a:stCxn id="7209" idx="1"/>
            <a:endCxn id="7218" idx="0"/>
          </p:cNvCxnSpPr>
          <p:nvPr/>
        </p:nvCxnSpPr>
        <p:spPr bwMode="auto">
          <a:xfrm>
            <a:off x="2774918" y="4725530"/>
            <a:ext cx="15605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8" name="AutoShape 73">
            <a:extLst>
              <a:ext uri="{FF2B5EF4-FFF2-40B4-BE49-F238E27FC236}">
                <a16:creationId xmlns:a16="http://schemas.microsoft.com/office/drawing/2014/main" id="{E1410941-874B-99D4-606E-CDC9C0E03AB1}"/>
              </a:ext>
            </a:extLst>
          </p:cNvPr>
          <p:cNvCxnSpPr>
            <a:cxnSpLocks noChangeShapeType="1"/>
            <a:stCxn id="7212" idx="1"/>
            <a:endCxn id="7214" idx="0"/>
          </p:cNvCxnSpPr>
          <p:nvPr/>
        </p:nvCxnSpPr>
        <p:spPr bwMode="auto">
          <a:xfrm flipV="1">
            <a:off x="2774918" y="4350880"/>
            <a:ext cx="1560513" cy="1497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39" name="AutoShape 74">
            <a:extLst>
              <a:ext uri="{FF2B5EF4-FFF2-40B4-BE49-F238E27FC236}">
                <a16:creationId xmlns:a16="http://schemas.microsoft.com/office/drawing/2014/main" id="{EC11FC23-A5C9-BEA8-D2CF-A20A61B24DD8}"/>
              </a:ext>
            </a:extLst>
          </p:cNvPr>
          <p:cNvCxnSpPr>
            <a:cxnSpLocks noChangeShapeType="1"/>
            <a:stCxn id="7210" idx="1"/>
            <a:endCxn id="7215" idx="0"/>
          </p:cNvCxnSpPr>
          <p:nvPr/>
        </p:nvCxnSpPr>
        <p:spPr bwMode="auto">
          <a:xfrm flipV="1">
            <a:off x="2774918" y="4725530"/>
            <a:ext cx="1560513" cy="3730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0" name="AutoShape 75">
            <a:extLst>
              <a:ext uri="{FF2B5EF4-FFF2-40B4-BE49-F238E27FC236}">
                <a16:creationId xmlns:a16="http://schemas.microsoft.com/office/drawing/2014/main" id="{D14C54D7-53DA-01D4-EB1F-9A10E2693930}"/>
              </a:ext>
            </a:extLst>
          </p:cNvPr>
          <p:cNvCxnSpPr>
            <a:cxnSpLocks noChangeShapeType="1"/>
            <a:stCxn id="7210" idx="1"/>
            <a:endCxn id="7216" idx="0"/>
          </p:cNvCxnSpPr>
          <p:nvPr/>
        </p:nvCxnSpPr>
        <p:spPr bwMode="auto">
          <a:xfrm>
            <a:off x="2774918" y="5098592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1" name="AutoShape 76">
            <a:extLst>
              <a:ext uri="{FF2B5EF4-FFF2-40B4-BE49-F238E27FC236}">
                <a16:creationId xmlns:a16="http://schemas.microsoft.com/office/drawing/2014/main" id="{D56919BE-7B7F-E20D-6691-B2C0E00EE59C}"/>
              </a:ext>
            </a:extLst>
          </p:cNvPr>
          <p:cNvCxnSpPr>
            <a:cxnSpLocks noChangeShapeType="1"/>
            <a:stCxn id="7210" idx="1"/>
            <a:endCxn id="7217" idx="0"/>
          </p:cNvCxnSpPr>
          <p:nvPr/>
        </p:nvCxnSpPr>
        <p:spPr bwMode="auto">
          <a:xfrm>
            <a:off x="2774918" y="509859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2" name="AutoShape 77">
            <a:extLst>
              <a:ext uri="{FF2B5EF4-FFF2-40B4-BE49-F238E27FC236}">
                <a16:creationId xmlns:a16="http://schemas.microsoft.com/office/drawing/2014/main" id="{96354911-1975-16DE-CA2F-5942927A405E}"/>
              </a:ext>
            </a:extLst>
          </p:cNvPr>
          <p:cNvCxnSpPr>
            <a:cxnSpLocks noChangeShapeType="1"/>
            <a:stCxn id="7210" idx="1"/>
            <a:endCxn id="7218" idx="0"/>
          </p:cNvCxnSpPr>
          <p:nvPr/>
        </p:nvCxnSpPr>
        <p:spPr bwMode="auto">
          <a:xfrm>
            <a:off x="2774918" y="5098592"/>
            <a:ext cx="1560513" cy="7493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3" name="AutoShape 78">
            <a:extLst>
              <a:ext uri="{FF2B5EF4-FFF2-40B4-BE49-F238E27FC236}">
                <a16:creationId xmlns:a16="http://schemas.microsoft.com/office/drawing/2014/main" id="{572FEEC0-F381-121B-DFD7-B0BE5D200F34}"/>
              </a:ext>
            </a:extLst>
          </p:cNvPr>
          <p:cNvCxnSpPr>
            <a:cxnSpLocks noChangeShapeType="1"/>
            <a:stCxn id="7210" idx="1"/>
            <a:endCxn id="7214" idx="0"/>
          </p:cNvCxnSpPr>
          <p:nvPr/>
        </p:nvCxnSpPr>
        <p:spPr bwMode="auto">
          <a:xfrm flipV="1">
            <a:off x="2774918" y="4350880"/>
            <a:ext cx="1560513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4" name="AutoShape 79">
            <a:extLst>
              <a:ext uri="{FF2B5EF4-FFF2-40B4-BE49-F238E27FC236}">
                <a16:creationId xmlns:a16="http://schemas.microsoft.com/office/drawing/2014/main" id="{E1F565C0-12EC-75C4-FB90-5A367B97C3E0}"/>
              </a:ext>
            </a:extLst>
          </p:cNvPr>
          <p:cNvCxnSpPr>
            <a:cxnSpLocks noChangeShapeType="1"/>
            <a:stCxn id="7207" idx="1"/>
            <a:endCxn id="7216" idx="0"/>
          </p:cNvCxnSpPr>
          <p:nvPr/>
        </p:nvCxnSpPr>
        <p:spPr bwMode="auto">
          <a:xfrm>
            <a:off x="2774918" y="4350880"/>
            <a:ext cx="1560513" cy="7477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5" name="AutoShape 80">
            <a:extLst>
              <a:ext uri="{FF2B5EF4-FFF2-40B4-BE49-F238E27FC236}">
                <a16:creationId xmlns:a16="http://schemas.microsoft.com/office/drawing/2014/main" id="{0CBF04B6-4D87-CAEF-23E9-6A66663B9CEC}"/>
              </a:ext>
            </a:extLst>
          </p:cNvPr>
          <p:cNvCxnSpPr>
            <a:cxnSpLocks noChangeShapeType="1"/>
            <a:stCxn id="7211" idx="1"/>
            <a:endCxn id="7214" idx="0"/>
          </p:cNvCxnSpPr>
          <p:nvPr/>
        </p:nvCxnSpPr>
        <p:spPr bwMode="auto">
          <a:xfrm flipV="1">
            <a:off x="2774918" y="4350880"/>
            <a:ext cx="1560513" cy="112236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6" name="AutoShape 81">
            <a:extLst>
              <a:ext uri="{FF2B5EF4-FFF2-40B4-BE49-F238E27FC236}">
                <a16:creationId xmlns:a16="http://schemas.microsoft.com/office/drawing/2014/main" id="{FD4BC321-3468-FA3B-9384-F46B16E89819}"/>
              </a:ext>
            </a:extLst>
          </p:cNvPr>
          <p:cNvCxnSpPr>
            <a:cxnSpLocks noChangeShapeType="1"/>
            <a:stCxn id="7211" idx="1"/>
            <a:endCxn id="7206" idx="3"/>
          </p:cNvCxnSpPr>
          <p:nvPr/>
        </p:nvCxnSpPr>
        <p:spPr bwMode="auto">
          <a:xfrm flipV="1">
            <a:off x="2774918" y="4727118"/>
            <a:ext cx="1560513" cy="7461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7" name="AutoShape 82">
            <a:extLst>
              <a:ext uri="{FF2B5EF4-FFF2-40B4-BE49-F238E27FC236}">
                <a16:creationId xmlns:a16="http://schemas.microsoft.com/office/drawing/2014/main" id="{D7DB7257-3F24-F1CA-A6CA-667DC7988E9D}"/>
              </a:ext>
            </a:extLst>
          </p:cNvPr>
          <p:cNvCxnSpPr>
            <a:cxnSpLocks noChangeShapeType="1"/>
            <a:stCxn id="7211" idx="1"/>
            <a:endCxn id="7216" idx="0"/>
          </p:cNvCxnSpPr>
          <p:nvPr/>
        </p:nvCxnSpPr>
        <p:spPr bwMode="auto">
          <a:xfrm flipV="1">
            <a:off x="2774918" y="509859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8" name="AutoShape 83">
            <a:extLst>
              <a:ext uri="{FF2B5EF4-FFF2-40B4-BE49-F238E27FC236}">
                <a16:creationId xmlns:a16="http://schemas.microsoft.com/office/drawing/2014/main" id="{B9E49433-5A37-706E-F0BC-DD6DFAE73DCF}"/>
              </a:ext>
            </a:extLst>
          </p:cNvPr>
          <p:cNvCxnSpPr>
            <a:cxnSpLocks noChangeShapeType="1"/>
            <a:stCxn id="7211" idx="1"/>
            <a:endCxn id="7217" idx="0"/>
          </p:cNvCxnSpPr>
          <p:nvPr/>
        </p:nvCxnSpPr>
        <p:spPr bwMode="auto">
          <a:xfrm>
            <a:off x="2774918" y="5473242"/>
            <a:ext cx="1560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49" name="AutoShape 84">
            <a:extLst>
              <a:ext uri="{FF2B5EF4-FFF2-40B4-BE49-F238E27FC236}">
                <a16:creationId xmlns:a16="http://schemas.microsoft.com/office/drawing/2014/main" id="{7817F6B2-C2F7-FB3F-CA39-A3B5B790EBBC}"/>
              </a:ext>
            </a:extLst>
          </p:cNvPr>
          <p:cNvCxnSpPr>
            <a:cxnSpLocks noChangeShapeType="1"/>
            <a:stCxn id="7211" idx="1"/>
            <a:endCxn id="7218" idx="0"/>
          </p:cNvCxnSpPr>
          <p:nvPr/>
        </p:nvCxnSpPr>
        <p:spPr bwMode="auto">
          <a:xfrm>
            <a:off x="2774918" y="5473242"/>
            <a:ext cx="1560513" cy="3746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0" name="Text Box 85">
            <a:extLst>
              <a:ext uri="{FF2B5EF4-FFF2-40B4-BE49-F238E27FC236}">
                <a16:creationId xmlns:a16="http://schemas.microsoft.com/office/drawing/2014/main" id="{A882C268-26E2-7270-4B31-BE4DD6FE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805" y="169500"/>
            <a:ext cx="311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600">
                <a:latin typeface="Times" panose="02020603050405020304" pitchFamily="18" charset="0"/>
                <a:cs typeface="Times" panose="02020603050405020304" pitchFamily="18" charset="0"/>
              </a:rPr>
              <a:t>MONOVARIABLE</a:t>
            </a:r>
            <a:endParaRPr lang="fr-FR" altLang="fr-FR" sz="1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1" name="Text Box 86">
            <a:extLst>
              <a:ext uri="{FF2B5EF4-FFF2-40B4-BE49-F238E27FC236}">
                <a16:creationId xmlns:a16="http://schemas.microsoft.com/office/drawing/2014/main" id="{EF603DB7-623D-18A6-6104-F97333674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17" y="3039605"/>
            <a:ext cx="311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600">
                <a:latin typeface="Times" panose="02020603050405020304" pitchFamily="18" charset="0"/>
                <a:cs typeface="Times" panose="02020603050405020304" pitchFamily="18" charset="0"/>
              </a:rPr>
              <a:t>MULTIVARIABLE</a:t>
            </a:r>
            <a:endParaRPr lang="fr-FR" altLang="fr-FR" sz="16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4" name="AutoShape 89">
            <a:extLst>
              <a:ext uri="{FF2B5EF4-FFF2-40B4-BE49-F238E27FC236}">
                <a16:creationId xmlns:a16="http://schemas.microsoft.com/office/drawing/2014/main" id="{D390276C-B8B8-FF80-FF94-C139B56761C4}"/>
              </a:ext>
            </a:extLst>
          </p:cNvPr>
          <p:cNvSpPr>
            <a:spLocks noChangeArrowheads="1"/>
          </p:cNvSpPr>
          <p:nvPr/>
        </p:nvSpPr>
        <p:spPr bwMode="auto">
          <a:xfrm rot="521171">
            <a:off x="5072022" y="3732734"/>
            <a:ext cx="1747837" cy="374650"/>
          </a:xfrm>
          <a:prstGeom prst="rightArrow">
            <a:avLst>
              <a:gd name="adj1" fmla="val 50000"/>
              <a:gd name="adj2" fmla="val 1166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200" dirty="0">
                <a:latin typeface="Times" panose="02020603050405020304" pitchFamily="18" charset="0"/>
                <a:cs typeface="Times" panose="02020603050405020304" pitchFamily="18" charset="0"/>
              </a:rPr>
              <a:t>CAS PARTICULIER</a:t>
            </a:r>
            <a:endParaRPr lang="fr-FR" altLang="fr-FR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5" name="AutoShape 90">
            <a:extLst>
              <a:ext uri="{FF2B5EF4-FFF2-40B4-BE49-F238E27FC236}">
                <a16:creationId xmlns:a16="http://schemas.microsoft.com/office/drawing/2014/main" id="{F5B956F7-CEA8-FBD9-42C9-1B328FEA65EB}"/>
              </a:ext>
            </a:extLst>
          </p:cNvPr>
          <p:cNvSpPr>
            <a:spLocks noChangeArrowheads="1"/>
          </p:cNvSpPr>
          <p:nvPr/>
        </p:nvSpPr>
        <p:spPr bwMode="auto">
          <a:xfrm rot="19800000">
            <a:off x="4906931" y="2858630"/>
            <a:ext cx="1747837" cy="374650"/>
          </a:xfrm>
          <a:prstGeom prst="rightArrow">
            <a:avLst>
              <a:gd name="adj1" fmla="val 50000"/>
              <a:gd name="adj2" fmla="val 1166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200" dirty="0">
                <a:latin typeface="Times" panose="02020603050405020304" pitchFamily="18" charset="0"/>
                <a:cs typeface="Times" panose="02020603050405020304" pitchFamily="18" charset="0"/>
              </a:rPr>
              <a:t>CAS PARTICULIER</a:t>
            </a:r>
            <a:endParaRPr lang="fr-FR" altLang="fr-FR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B44F3A0D-A9FE-9E46-2558-5354881E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/>
      <p:bldP spid="7179" grpId="0" animBg="1"/>
      <p:bldP spid="7180" grpId="0"/>
      <p:bldP spid="7181" grpId="0" animBg="1"/>
      <p:bldP spid="7182" grpId="0" animBg="1"/>
      <p:bldP spid="7183" grpId="0" animBg="1"/>
      <p:bldP spid="7184" grpId="0" animBg="1"/>
      <p:bldP spid="7185" grpId="0" animBg="1"/>
      <p:bldP spid="7191" grpId="0" animBg="1"/>
      <p:bldP spid="7192" grpId="0" animBg="1"/>
      <p:bldP spid="7193" grpId="0"/>
      <p:bldP spid="7194" grpId="0" animBg="1"/>
      <p:bldP spid="7195" grpId="0" animBg="1"/>
      <p:bldP spid="7196" grpId="0" animBg="1"/>
      <p:bldP spid="7197" grpId="0" animBg="1"/>
      <p:bldP spid="7198" grpId="0"/>
      <p:bldP spid="7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8C57C14B-14E9-9DC6-2B3D-3EF7DD05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DA7AD2-A873-4F4D-9F6D-FCE15E588E0C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z="1200" dirty="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B44F3A0D-A9FE-9E46-2558-5354881E0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8C5024-B0A8-A707-6654-A743AB210DA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Exemples de systèmes SISO, SIMO, MISO et MIMO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Condensateur 470µF (470uF) 25V Aluminum 1000 Hrs @ 105°C - Électronique ...">
            <a:extLst>
              <a:ext uri="{FF2B5EF4-FFF2-40B4-BE49-F238E27FC236}">
                <a16:creationId xmlns:a16="http://schemas.microsoft.com/office/drawing/2014/main" id="{F5E174E5-950F-E2E1-9591-055AF5A2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17" y="1608607"/>
            <a:ext cx="1246748" cy="12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8CBD05B-059C-147B-31F0-6E18C153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388" y="3287181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3918088C-67A9-1B77-F653-84A53818A5F0}"/>
                  </a:ext>
                </a:extLst>
              </p:cNvPr>
              <p:cNvSpPr txBox="1"/>
              <p:nvPr/>
            </p:nvSpPr>
            <p:spPr bwMode="auto">
              <a:xfrm>
                <a:off x="231226" y="3323810"/>
                <a:ext cx="494057" cy="2068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CH" sz="1100" dirty="0"/>
              </a:p>
            </p:txBody>
          </p:sp>
        </mc:Choice>
        <mc:Fallback xmlns="">
          <p:sp>
            <p:nvSpPr>
              <p:cNvPr id="11" name="Object 4">
                <a:extLst>
                  <a:ext uri="{FF2B5EF4-FFF2-40B4-BE49-F238E27FC236}">
                    <a16:creationId xmlns:a16="http://schemas.microsoft.com/office/drawing/2014/main" id="{3918088C-67A9-1B77-F653-84A53818A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226" y="3323810"/>
                <a:ext cx="494057" cy="206855"/>
              </a:xfrm>
              <a:prstGeom prst="rect">
                <a:avLst/>
              </a:prstGeom>
              <a:blipFill>
                <a:blip r:embed="rId4"/>
                <a:stretch>
                  <a:fillRect t="-2941" b="-4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5">
            <a:extLst>
              <a:ext uri="{FF2B5EF4-FFF2-40B4-BE49-F238E27FC236}">
                <a16:creationId xmlns:a16="http://schemas.microsoft.com/office/drawing/2014/main" id="{35E81CE1-E292-F455-3D84-E638978BB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744" y="3627102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1A087FAC-9E4C-6770-BC8D-AC9273937104}"/>
                  </a:ext>
                </a:extLst>
              </p:cNvPr>
              <p:cNvSpPr txBox="1"/>
              <p:nvPr/>
            </p:nvSpPr>
            <p:spPr bwMode="auto">
              <a:xfrm>
                <a:off x="1574738" y="3365710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 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CH" sz="11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1A087FAC-9E4C-6770-BC8D-AC9273937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738" y="3365710"/>
                <a:ext cx="490885" cy="300801"/>
              </a:xfrm>
              <a:prstGeom prst="rect">
                <a:avLst/>
              </a:prstGeom>
              <a:blipFill>
                <a:blip r:embed="rId5"/>
                <a:stretch>
                  <a:fillRect t="-20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7">
            <a:extLst>
              <a:ext uri="{FF2B5EF4-FFF2-40B4-BE49-F238E27FC236}">
                <a16:creationId xmlns:a16="http://schemas.microsoft.com/office/drawing/2014/main" id="{AFF0DB6B-9166-057E-D251-8AB7925F2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545" y="36665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65D5F72-A25B-D546-945A-D1B25B1F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82" y="1204450"/>
            <a:ext cx="1928016" cy="19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20E0DEE3-BDA0-F784-3C77-A05FD4040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435" y="3362343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A62787CA-5B61-DF1C-BF1F-209A6C361B82}"/>
                  </a:ext>
                </a:extLst>
              </p:cNvPr>
              <p:cNvSpPr txBox="1"/>
              <p:nvPr/>
            </p:nvSpPr>
            <p:spPr bwMode="auto">
              <a:xfrm>
                <a:off x="2542378" y="3364821"/>
                <a:ext cx="494057" cy="2068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u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CH" sz="1100" dirty="0"/>
              </a:p>
            </p:txBody>
          </p:sp>
        </mc:Choice>
        <mc:Fallback xmlns="">
          <p:sp>
            <p:nvSpPr>
              <p:cNvPr id="19" name="Object 4">
                <a:extLst>
                  <a:ext uri="{FF2B5EF4-FFF2-40B4-BE49-F238E27FC236}">
                    <a16:creationId xmlns:a16="http://schemas.microsoft.com/office/drawing/2014/main" id="{A62787CA-5B61-DF1C-BF1F-209A6C36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2378" y="3364821"/>
                <a:ext cx="494057" cy="206855"/>
              </a:xfrm>
              <a:prstGeom prst="rect">
                <a:avLst/>
              </a:prstGeom>
              <a:blipFill>
                <a:blip r:embed="rId7"/>
                <a:stretch>
                  <a:fillRect t="-2941" b="-441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>
            <a:extLst>
              <a:ext uri="{FF2B5EF4-FFF2-40B4-BE49-F238E27FC236}">
                <a16:creationId xmlns:a16="http://schemas.microsoft.com/office/drawing/2014/main" id="{67A27E74-9CD7-F414-FE15-B713F4A02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0896" y="3704367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22F48500-034F-26C4-F6A6-64C177374CB5}"/>
                  </a:ext>
                </a:extLst>
              </p:cNvPr>
              <p:cNvSpPr txBox="1"/>
              <p:nvPr/>
            </p:nvSpPr>
            <p:spPr bwMode="auto">
              <a:xfrm>
                <a:off x="4222177" y="3341225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 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CH" sz="1100" dirty="0"/>
              </a:p>
            </p:txBody>
          </p:sp>
        </mc:Choice>
        <mc:Fallback xmlns="">
          <p:sp>
            <p:nvSpPr>
              <p:cNvPr id="21" name="Object 6">
                <a:extLst>
                  <a:ext uri="{FF2B5EF4-FFF2-40B4-BE49-F238E27FC236}">
                    <a16:creationId xmlns:a16="http://schemas.microsoft.com/office/drawing/2014/main" id="{22F48500-034F-26C4-F6A6-64C177374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2177" y="3341225"/>
                <a:ext cx="490885" cy="300801"/>
              </a:xfrm>
              <a:prstGeom prst="rect">
                <a:avLst/>
              </a:prstGeom>
              <a:blipFill>
                <a:blip r:embed="rId8"/>
                <a:stretch>
                  <a:fillRect t="-20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7">
            <a:extLst>
              <a:ext uri="{FF2B5EF4-FFF2-40B4-BE49-F238E27FC236}">
                <a16:creationId xmlns:a16="http://schemas.microsoft.com/office/drawing/2014/main" id="{B2FEAF5D-1D4B-2F9E-DF52-C72A51C00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6592" y="38381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2C8ECE37-F5EE-4AC7-4C1C-89E92DA62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6638" y="3477052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FFAE1756-C76A-FD82-2FF3-927F66172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580" y="36665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7AEEABA-CDDF-B849-DECC-2288F0474680}"/>
                  </a:ext>
                </a:extLst>
              </p:cNvPr>
              <p:cNvSpPr txBox="1"/>
              <p:nvPr/>
            </p:nvSpPr>
            <p:spPr bwMode="auto">
              <a:xfrm>
                <a:off x="4175206" y="3504760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 </a:t>
                </a:r>
                <a:r>
                  <a:rPr lang="fr-CH" sz="11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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CH" sz="1100" dirty="0"/>
              </a:p>
            </p:txBody>
          </p:sp>
        </mc:Choice>
        <mc:Fallback xmlns="">
          <p:sp>
            <p:nvSpPr>
              <p:cNvPr id="26" name="Object 6">
                <a:extLst>
                  <a:ext uri="{FF2B5EF4-FFF2-40B4-BE49-F238E27FC236}">
                    <a16:creationId xmlns:a16="http://schemas.microsoft.com/office/drawing/2014/main" id="{F7AEEABA-CDDF-B849-DECC-2288F0474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5206" y="3504760"/>
                <a:ext cx="490885" cy="300801"/>
              </a:xfrm>
              <a:prstGeom prst="rect">
                <a:avLst/>
              </a:prstGeom>
              <a:blipFill>
                <a:blip r:embed="rId9"/>
                <a:stretch>
                  <a:fillRect t="-40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230138BC-A1C8-3B3F-5359-7C4532BE6DFA}"/>
                  </a:ext>
                </a:extLst>
              </p:cNvPr>
              <p:cNvSpPr txBox="1"/>
              <p:nvPr/>
            </p:nvSpPr>
            <p:spPr bwMode="auto">
              <a:xfrm>
                <a:off x="4175205" y="3696582"/>
                <a:ext cx="490885" cy="3008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r>
                  <a:rPr lang="fr-CH" sz="1100" dirty="0">
                    <a:solidFill>
                      <a:srgbClr val="000000"/>
                    </a:solidFill>
                  </a:rPr>
                  <a:t> </a:t>
                </a:r>
                <a:r>
                  <a:rPr lang="fr-CH" sz="11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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CH" sz="1100" dirty="0"/>
              </a:p>
            </p:txBody>
          </p:sp>
        </mc:Choice>
        <mc:Fallback xmlns="">
          <p:sp>
            <p:nvSpPr>
              <p:cNvPr id="27" name="Object 6">
                <a:extLst>
                  <a:ext uri="{FF2B5EF4-FFF2-40B4-BE49-F238E27FC236}">
                    <a16:creationId xmlns:a16="http://schemas.microsoft.com/office/drawing/2014/main" id="{230138BC-A1C8-3B3F-5359-7C4532BE6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5205" y="3696582"/>
                <a:ext cx="490885" cy="300801"/>
              </a:xfrm>
              <a:prstGeom prst="rect">
                <a:avLst/>
              </a:prstGeom>
              <a:blipFill>
                <a:blip r:embed="rId10"/>
                <a:stretch>
                  <a:fillRect t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Roue des couleurs, Cercle chromatique des couleurs, Couleur complementaire">
            <a:extLst>
              <a:ext uri="{FF2B5EF4-FFF2-40B4-BE49-F238E27FC236}">
                <a16:creationId xmlns:a16="http://schemas.microsoft.com/office/drawing/2014/main" id="{66DA6FC6-D3FC-9B81-39D6-9051DC86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90" y="1851609"/>
            <a:ext cx="2601792" cy="81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lus Sign 27">
            <a:extLst>
              <a:ext uri="{FF2B5EF4-FFF2-40B4-BE49-F238E27FC236}">
                <a16:creationId xmlns:a16="http://schemas.microsoft.com/office/drawing/2014/main" id="{A1F90E45-8310-EAA2-8A32-A8D2A0B9629D}"/>
              </a:ext>
            </a:extLst>
          </p:cNvPr>
          <p:cNvSpPr/>
          <p:nvPr/>
        </p:nvSpPr>
        <p:spPr>
          <a:xfrm>
            <a:off x="6407260" y="2150093"/>
            <a:ext cx="250320" cy="216092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Equals 28">
            <a:extLst>
              <a:ext uri="{FF2B5EF4-FFF2-40B4-BE49-F238E27FC236}">
                <a16:creationId xmlns:a16="http://schemas.microsoft.com/office/drawing/2014/main" id="{ACCBFF83-CE70-F78F-EF18-957DBE2741D1}"/>
              </a:ext>
            </a:extLst>
          </p:cNvPr>
          <p:cNvSpPr/>
          <p:nvPr/>
        </p:nvSpPr>
        <p:spPr>
          <a:xfrm>
            <a:off x="7230688" y="2109348"/>
            <a:ext cx="212662" cy="323397"/>
          </a:xfrm>
          <a:prstGeom prst="mathEqual">
            <a:avLst>
              <a:gd name="adj1" fmla="val 0"/>
              <a:gd name="adj2" fmla="val 197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FD0C5ECA-F782-2527-B557-B5F3D362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762" y="3249339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MISO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8" name="Line 5">
            <a:extLst>
              <a:ext uri="{FF2B5EF4-FFF2-40B4-BE49-F238E27FC236}">
                <a16:creationId xmlns:a16="http://schemas.microsoft.com/office/drawing/2014/main" id="{1AC286A4-E3BE-8E64-3E4F-75B34167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2223" y="3408611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69" name="Object 6">
            <a:extLst>
              <a:ext uri="{FF2B5EF4-FFF2-40B4-BE49-F238E27FC236}">
                <a16:creationId xmlns:a16="http://schemas.microsoft.com/office/drawing/2014/main" id="{D115BFC0-054D-A39A-CA3B-415E654ECC14}"/>
              </a:ext>
            </a:extLst>
          </p:cNvPr>
          <p:cNvSpPr txBox="1"/>
          <p:nvPr/>
        </p:nvSpPr>
        <p:spPr bwMode="auto">
          <a:xfrm>
            <a:off x="7303120" y="3409953"/>
            <a:ext cx="674956" cy="3508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CH" sz="900" b="1" dirty="0">
                <a:solidFill>
                  <a:srgbClr val="00B050"/>
                </a:solidFill>
              </a:rPr>
              <a:t>Couleur verte</a:t>
            </a:r>
          </a:p>
        </p:txBody>
      </p:sp>
      <p:sp>
        <p:nvSpPr>
          <p:cNvPr id="7253" name="Line 7">
            <a:extLst>
              <a:ext uri="{FF2B5EF4-FFF2-40B4-BE49-F238E27FC236}">
                <a16:creationId xmlns:a16="http://schemas.microsoft.com/office/drawing/2014/main" id="{AB482FDC-7C7F-BA2C-AC11-D217E7FC0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7919" y="3562708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59" name="Line 7">
            <a:extLst>
              <a:ext uri="{FF2B5EF4-FFF2-40B4-BE49-F238E27FC236}">
                <a16:creationId xmlns:a16="http://schemas.microsoft.com/office/drawing/2014/main" id="{FCB8E5DD-FB08-C9EF-B5EE-9E473340FE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2223" y="3617944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60" name="Object 6">
            <a:extLst>
              <a:ext uri="{FF2B5EF4-FFF2-40B4-BE49-F238E27FC236}">
                <a16:creationId xmlns:a16="http://schemas.microsoft.com/office/drawing/2014/main" id="{6FAB9A09-71F5-ECD8-5B23-4B6F6DB76EAB}"/>
              </a:ext>
            </a:extLst>
          </p:cNvPr>
          <p:cNvSpPr txBox="1"/>
          <p:nvPr/>
        </p:nvSpPr>
        <p:spPr bwMode="auto">
          <a:xfrm>
            <a:off x="5411798" y="3058055"/>
            <a:ext cx="674956" cy="3508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CH" sz="900" b="1" dirty="0">
                <a:solidFill>
                  <a:srgbClr val="0070C0"/>
                </a:solidFill>
              </a:rPr>
              <a:t>Couleur Bleu</a:t>
            </a:r>
          </a:p>
        </p:txBody>
      </p:sp>
      <p:sp>
        <p:nvSpPr>
          <p:cNvPr id="7261" name="Object 6">
            <a:extLst>
              <a:ext uri="{FF2B5EF4-FFF2-40B4-BE49-F238E27FC236}">
                <a16:creationId xmlns:a16="http://schemas.microsoft.com/office/drawing/2014/main" id="{39CC6406-2A48-0A61-1ADD-888DFF28646F}"/>
              </a:ext>
            </a:extLst>
          </p:cNvPr>
          <p:cNvSpPr txBox="1"/>
          <p:nvPr/>
        </p:nvSpPr>
        <p:spPr bwMode="auto">
          <a:xfrm>
            <a:off x="5359859" y="3596897"/>
            <a:ext cx="674956" cy="3508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CH" sz="900" b="1" dirty="0">
                <a:solidFill>
                  <a:srgbClr val="FFCC00"/>
                </a:solidFill>
              </a:rPr>
              <a:t>Couleur Jaune</a:t>
            </a:r>
          </a:p>
        </p:txBody>
      </p:sp>
      <p:pic>
        <p:nvPicPr>
          <p:cNvPr id="1032" name="Picture 8" descr="Auto Shape Vector Art, Icons, and Graphics for Free Download">
            <a:extLst>
              <a:ext uri="{FF2B5EF4-FFF2-40B4-BE49-F238E27FC236}">
                <a16:creationId xmlns:a16="http://schemas.microsoft.com/office/drawing/2014/main" id="{E77620C5-1D99-59EE-3511-B04F400EB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140" y="1308600"/>
            <a:ext cx="2908024" cy="232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2" name="Rectangle 3">
            <a:extLst>
              <a:ext uri="{FF2B5EF4-FFF2-40B4-BE49-F238E27FC236}">
                <a16:creationId xmlns:a16="http://schemas.microsoft.com/office/drawing/2014/main" id="{3E9CB14E-9400-7422-4D2C-A50154B7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348" y="3383073"/>
            <a:ext cx="890157" cy="6083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400" dirty="0"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263" name="Line 5">
            <a:extLst>
              <a:ext uri="{FF2B5EF4-FFF2-40B4-BE49-F238E27FC236}">
                <a16:creationId xmlns:a16="http://schemas.microsoft.com/office/drawing/2014/main" id="{8EEB6D1A-0A3D-5685-2B90-C6EB7EC10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809" y="3542345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25" name="Line 7">
            <a:extLst>
              <a:ext uri="{FF2B5EF4-FFF2-40B4-BE49-F238E27FC236}">
                <a16:creationId xmlns:a16="http://schemas.microsoft.com/office/drawing/2014/main" id="{D34F87D6-2114-94C1-8A40-5FFF00C6F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465202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27" name="Line 7">
            <a:extLst>
              <a:ext uri="{FF2B5EF4-FFF2-40B4-BE49-F238E27FC236}">
                <a16:creationId xmlns:a16="http://schemas.microsoft.com/office/drawing/2014/main" id="{F05A3B04-BC30-848F-86F9-C33EFF276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809" y="3686435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3" name="Line 7">
            <a:extLst>
              <a:ext uri="{FF2B5EF4-FFF2-40B4-BE49-F238E27FC236}">
                <a16:creationId xmlns:a16="http://schemas.microsoft.com/office/drawing/2014/main" id="{D3EFCC0C-24E3-82D7-0BEF-50C83C452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633127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4" name="Line 7">
            <a:extLst>
              <a:ext uri="{FF2B5EF4-FFF2-40B4-BE49-F238E27FC236}">
                <a16:creationId xmlns:a16="http://schemas.microsoft.com/office/drawing/2014/main" id="{739D32FD-961F-598D-646C-9928AA8B2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801233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5" name="Line 7">
            <a:extLst>
              <a:ext uri="{FF2B5EF4-FFF2-40B4-BE49-F238E27FC236}">
                <a16:creationId xmlns:a16="http://schemas.microsoft.com/office/drawing/2014/main" id="{04EBA7EB-BF67-8894-C9EA-3AAF4C4BF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8505" y="3947736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36" name="Object 6">
            <a:extLst>
              <a:ext uri="{FF2B5EF4-FFF2-40B4-BE49-F238E27FC236}">
                <a16:creationId xmlns:a16="http://schemas.microsoft.com/office/drawing/2014/main" id="{DA19A5AC-CE3C-7B66-F872-6C53FA8A48F3}"/>
              </a:ext>
            </a:extLst>
          </p:cNvPr>
          <p:cNvSpPr txBox="1"/>
          <p:nvPr/>
        </p:nvSpPr>
        <p:spPr bwMode="auto">
          <a:xfrm>
            <a:off x="11163205" y="3317093"/>
            <a:ext cx="761435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Vitesse</a:t>
            </a:r>
            <a:endParaRPr lang="fr-CH" sz="1050" dirty="0"/>
          </a:p>
        </p:txBody>
      </p:sp>
      <p:sp>
        <p:nvSpPr>
          <p:cNvPr id="1037" name="Object 6">
            <a:extLst>
              <a:ext uri="{FF2B5EF4-FFF2-40B4-BE49-F238E27FC236}">
                <a16:creationId xmlns:a16="http://schemas.microsoft.com/office/drawing/2014/main" id="{66F891B5-5D2E-AAA2-E6AE-D9709F989FFD}"/>
              </a:ext>
            </a:extLst>
          </p:cNvPr>
          <p:cNvSpPr txBox="1"/>
          <p:nvPr/>
        </p:nvSpPr>
        <p:spPr bwMode="auto">
          <a:xfrm>
            <a:off x="11159684" y="3501764"/>
            <a:ext cx="92404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Accélération</a:t>
            </a:r>
            <a:endParaRPr lang="fr-CH" sz="1050" dirty="0"/>
          </a:p>
        </p:txBody>
      </p:sp>
      <p:sp>
        <p:nvSpPr>
          <p:cNvPr id="1038" name="Object 6">
            <a:extLst>
              <a:ext uri="{FF2B5EF4-FFF2-40B4-BE49-F238E27FC236}">
                <a16:creationId xmlns:a16="http://schemas.microsoft.com/office/drawing/2014/main" id="{1097BC96-DCE7-B738-84CD-F11161B12BC4}"/>
              </a:ext>
            </a:extLst>
          </p:cNvPr>
          <p:cNvSpPr txBox="1"/>
          <p:nvPr/>
        </p:nvSpPr>
        <p:spPr bwMode="auto">
          <a:xfrm>
            <a:off x="11189712" y="3686435"/>
            <a:ext cx="92404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Position </a:t>
            </a:r>
            <a:endParaRPr lang="fr-CH" sz="1050" dirty="0"/>
          </a:p>
        </p:txBody>
      </p:sp>
      <p:sp>
        <p:nvSpPr>
          <p:cNvPr id="1039" name="Object 6">
            <a:extLst>
              <a:ext uri="{FF2B5EF4-FFF2-40B4-BE49-F238E27FC236}">
                <a16:creationId xmlns:a16="http://schemas.microsoft.com/office/drawing/2014/main" id="{38EEE0DB-B0C4-C987-54EF-7F1931E56D03}"/>
              </a:ext>
            </a:extLst>
          </p:cNvPr>
          <p:cNvSpPr txBox="1"/>
          <p:nvPr/>
        </p:nvSpPr>
        <p:spPr bwMode="auto">
          <a:xfrm>
            <a:off x="8558335" y="3309526"/>
            <a:ext cx="1401029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Pédale accélérateur</a:t>
            </a:r>
            <a:endParaRPr lang="fr-CH" sz="1050" dirty="0"/>
          </a:p>
        </p:txBody>
      </p:sp>
      <p:sp>
        <p:nvSpPr>
          <p:cNvPr id="1040" name="Object 6">
            <a:extLst>
              <a:ext uri="{FF2B5EF4-FFF2-40B4-BE49-F238E27FC236}">
                <a16:creationId xmlns:a16="http://schemas.microsoft.com/office/drawing/2014/main" id="{36CD42FF-480F-90DF-5741-E98FCBA37CE9}"/>
              </a:ext>
            </a:extLst>
          </p:cNvPr>
          <p:cNvSpPr txBox="1"/>
          <p:nvPr/>
        </p:nvSpPr>
        <p:spPr bwMode="auto">
          <a:xfrm>
            <a:off x="9156273" y="3536140"/>
            <a:ext cx="49088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Frein</a:t>
            </a:r>
            <a:endParaRPr lang="fr-CH" sz="1050" dirty="0"/>
          </a:p>
        </p:txBody>
      </p:sp>
      <p:sp>
        <p:nvSpPr>
          <p:cNvPr id="1041" name="Line 7">
            <a:extLst>
              <a:ext uri="{FF2B5EF4-FFF2-40B4-BE49-F238E27FC236}">
                <a16:creationId xmlns:a16="http://schemas.microsoft.com/office/drawing/2014/main" id="{60567725-F7C4-3314-8949-34CE1595A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2809" y="3885367"/>
            <a:ext cx="2855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 sz="11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42" name="Object 6">
            <a:extLst>
              <a:ext uri="{FF2B5EF4-FFF2-40B4-BE49-F238E27FC236}">
                <a16:creationId xmlns:a16="http://schemas.microsoft.com/office/drawing/2014/main" id="{829175AA-CAB3-3C87-D763-C61808F4573E}"/>
              </a:ext>
            </a:extLst>
          </p:cNvPr>
          <p:cNvSpPr txBox="1"/>
          <p:nvPr/>
        </p:nvSpPr>
        <p:spPr bwMode="auto">
          <a:xfrm>
            <a:off x="9258849" y="3732877"/>
            <a:ext cx="49088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…</a:t>
            </a:r>
            <a:endParaRPr lang="fr-CH" sz="1050" dirty="0"/>
          </a:p>
        </p:txBody>
      </p:sp>
      <p:sp>
        <p:nvSpPr>
          <p:cNvPr id="1043" name="Object 6">
            <a:extLst>
              <a:ext uri="{FF2B5EF4-FFF2-40B4-BE49-F238E27FC236}">
                <a16:creationId xmlns:a16="http://schemas.microsoft.com/office/drawing/2014/main" id="{7A9664A1-659F-BF1D-8F78-8DC6E2017CC6}"/>
              </a:ext>
            </a:extLst>
          </p:cNvPr>
          <p:cNvSpPr txBox="1"/>
          <p:nvPr/>
        </p:nvSpPr>
        <p:spPr bwMode="auto">
          <a:xfrm>
            <a:off x="11204072" y="3819690"/>
            <a:ext cx="490886" cy="3008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fr-CH" sz="1050" dirty="0">
                <a:solidFill>
                  <a:srgbClr val="000000"/>
                </a:solidFill>
              </a:rPr>
              <a:t>…</a:t>
            </a:r>
            <a:endParaRPr lang="fr-CH" sz="1050" dirty="0"/>
          </a:p>
        </p:txBody>
      </p:sp>
    </p:spTree>
    <p:extLst>
      <p:ext uri="{BB962C8B-B14F-4D97-AF65-F5344CB8AC3E}">
        <p14:creationId xmlns:p14="http://schemas.microsoft.com/office/powerpoint/2010/main" val="38120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 animBg="1"/>
      <p:bldP spid="18" grpId="0" animBg="1"/>
      <p:bldP spid="19" grpId="0"/>
      <p:bldP spid="20" grpId="0" animBg="1"/>
      <p:bldP spid="21" grpId="0"/>
      <p:bldP spid="22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7168" grpId="0" animBg="1"/>
      <p:bldP spid="7169" grpId="0"/>
      <p:bldP spid="7253" grpId="0" animBg="1"/>
      <p:bldP spid="7259" grpId="0" animBg="1"/>
      <p:bldP spid="7260" grpId="0"/>
      <p:bldP spid="7261" grpId="0"/>
      <p:bldP spid="7262" grpId="0" animBg="1"/>
      <p:bldP spid="7263" grpId="0" animBg="1"/>
      <p:bldP spid="1025" grpId="0" animBg="1"/>
      <p:bldP spid="1027" grpId="0" animBg="1"/>
      <p:bldP spid="1033" grpId="0" animBg="1"/>
      <p:bldP spid="1034" grpId="0" animBg="1"/>
      <p:bldP spid="1035" grpId="0" animBg="1"/>
      <p:bldP spid="1036" grpId="0"/>
      <p:bldP spid="1037" grpId="0"/>
      <p:bldP spid="1038" grpId="0"/>
      <p:bldP spid="1039" grpId="0"/>
      <p:bldP spid="1040" grpId="0"/>
      <p:bldP spid="1041" grpId="0" animBg="1"/>
      <p:bldP spid="1042" grpId="0"/>
      <p:bldP spid="10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6">
            <a:extLst>
              <a:ext uri="{FF2B5EF4-FFF2-40B4-BE49-F238E27FC236}">
                <a16:creationId xmlns:a16="http://schemas.microsoft.com/office/drawing/2014/main" id="{93191D48-621B-A973-9FDF-BA9C90E1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DD4CE-703F-4EA1-B396-FB5A6962346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z="1200"/>
          </a:p>
        </p:txBody>
      </p:sp>
      <p:sp>
        <p:nvSpPr>
          <p:cNvPr id="8195" name="Rectangle 17">
            <a:extLst>
              <a:ext uri="{FF2B5EF4-FFF2-40B4-BE49-F238E27FC236}">
                <a16:creationId xmlns:a16="http://schemas.microsoft.com/office/drawing/2014/main" id="{8731F289-84D4-D205-8E90-2BB651AE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047" y="460375"/>
            <a:ext cx="10844753" cy="1325563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latin typeface="Times" panose="02020603050405020304" pitchFamily="18" charset="0"/>
                <a:cs typeface="Times New Roman" panose="02020603050405020304" pitchFamily="18" charset="0"/>
              </a:rPr>
              <a:t>Différentes formes de modèles pour les systèmes analogiques</a:t>
            </a:r>
            <a:r>
              <a:rPr lang="en-GB" altLang="fr-FR" sz="3200" b="1" dirty="0"/>
              <a:t> </a:t>
            </a:r>
          </a:p>
        </p:txBody>
      </p:sp>
      <p:sp>
        <p:nvSpPr>
          <p:cNvPr id="8196" name="Rectangle 21">
            <a:extLst>
              <a:ext uri="{FF2B5EF4-FFF2-40B4-BE49-F238E27FC236}">
                <a16:creationId xmlns:a16="http://schemas.microsoft.com/office/drawing/2014/main" id="{0B98F158-A211-6592-F3F9-7F5DD17522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9047" y="2321686"/>
            <a:ext cx="10588428" cy="2329501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altLang="fr-FR" sz="2000" b="1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équations différentielles  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(SISO, MIMO, MISO, SIMO)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altLang="fr-FR" sz="2000" b="1" dirty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fonctions de transfert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SISO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, rarement MIMO)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altLang="fr-FR" sz="20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altLang="fr-FR" sz="20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Les modèles d’état 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fr-CH" altLang="fr-FR" sz="2000" b="1" dirty="0">
                <a:latin typeface="Times" panose="02020603050405020304" pitchFamily="18" charset="0"/>
                <a:cs typeface="Times" panose="02020603050405020304" pitchFamily="18" charset="0"/>
              </a:rPr>
              <a:t>MIMO,MISO, SIMO</a:t>
            </a:r>
            <a:r>
              <a:rPr lang="fr-CH" altLang="fr-FR" sz="2000" dirty="0">
                <a:latin typeface="Times" panose="02020603050405020304" pitchFamily="18" charset="0"/>
                <a:cs typeface="Times" panose="02020603050405020304" pitchFamily="18" charset="0"/>
              </a:rPr>
              <a:t>, rarement SISO)</a:t>
            </a: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6BE7E8CC-DF38-C710-B021-46F8D3000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>
            <a:extLst>
              <a:ext uri="{FF2B5EF4-FFF2-40B4-BE49-F238E27FC236}">
                <a16:creationId xmlns:a16="http://schemas.microsoft.com/office/drawing/2014/main" id="{2BCF25BD-9DD9-295D-F7E9-322DAAB2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03846B-5A64-46C9-9F83-0783C4E45FD2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z="1200"/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6DB43026-0703-1463-E4B2-B57E1BC08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Modèles d’état à temps continu (système analogique)</a:t>
            </a:r>
            <a:r>
              <a:rPr lang="fr-FR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1268" name="Rectangle 7">
            <a:extLst>
              <a:ext uri="{FF2B5EF4-FFF2-40B4-BE49-F238E27FC236}">
                <a16:creationId xmlns:a16="http://schemas.microsoft.com/office/drawing/2014/main" id="{A98AD0B4-A237-49C4-0474-B7D5A6E0D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98638"/>
            <a:ext cx="10515600" cy="4449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Pour un système à temps continu (système analogique), le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modèle d’état continu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est constitué d’une part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d’équations différentielles 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et, d’autre part,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d’équations algébriques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définissant les signaux de sorties.</a:t>
            </a:r>
          </a:p>
          <a:p>
            <a:pPr marL="0" indent="0">
              <a:lnSpc>
                <a:spcPct val="90000"/>
              </a:lnSpc>
              <a:buNone/>
            </a:pPr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Les équations différentielles sont les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équations d’état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du modèle ; les équations algébriques sont les </a:t>
            </a:r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équations des sorties</a:t>
            </a: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 du modèle.</a:t>
            </a:r>
          </a:p>
          <a:p>
            <a:pPr>
              <a:lnSpc>
                <a:spcPct val="90000"/>
              </a:lnSpc>
            </a:pPr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4B86C35F-382A-D1D4-07B4-0B907A36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4">
            <a:extLst>
              <a:ext uri="{FF2B5EF4-FFF2-40B4-BE49-F238E27FC236}">
                <a16:creationId xmlns:a16="http://schemas.microsoft.com/office/drawing/2014/main" id="{E08A5DE2-BF3D-4ABC-E8E1-F039D243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CFD2F3-4A7E-426A-9BF6-8AB6CE043D8A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Object 2">
                <a:extLst>
                  <a:ext uri="{FF2B5EF4-FFF2-40B4-BE49-F238E27FC236}">
                    <a16:creationId xmlns:a16="http://schemas.microsoft.com/office/drawing/2014/main" id="{BE7FD51A-EFC6-79AC-3444-378FA747BDE6}"/>
                  </a:ext>
                </a:extLst>
              </p:cNvPr>
              <p:cNvSpPr txBox="1"/>
              <p:nvPr/>
            </p:nvSpPr>
            <p:spPr bwMode="auto">
              <a:xfrm>
                <a:off x="2682875" y="3822701"/>
                <a:ext cx="719137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13315" name="Object 2">
                <a:extLst>
                  <a:ext uri="{FF2B5EF4-FFF2-40B4-BE49-F238E27FC236}">
                    <a16:creationId xmlns:a16="http://schemas.microsoft.com/office/drawing/2014/main" id="{BE7FD51A-EFC6-79AC-3444-378FA747B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875" y="3822701"/>
                <a:ext cx="719137" cy="600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AutoShape 3">
            <a:extLst>
              <a:ext uri="{FF2B5EF4-FFF2-40B4-BE49-F238E27FC236}">
                <a16:creationId xmlns:a16="http://schemas.microsoft.com/office/drawing/2014/main" id="{C3BA1C67-7D19-39D8-A405-84A4CF94A556}"/>
              </a:ext>
            </a:extLst>
          </p:cNvPr>
          <p:cNvSpPr>
            <a:spLocks/>
          </p:cNvSpPr>
          <p:nvPr/>
        </p:nvSpPr>
        <p:spPr bwMode="auto">
          <a:xfrm>
            <a:off x="3548062" y="3030538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17" name="AutoShape 4">
            <a:extLst>
              <a:ext uri="{FF2B5EF4-FFF2-40B4-BE49-F238E27FC236}">
                <a16:creationId xmlns:a16="http://schemas.microsoft.com/office/drawing/2014/main" id="{8C314F6E-F560-BE39-CD0A-47E7F3457DDC}"/>
              </a:ext>
            </a:extLst>
          </p:cNvPr>
          <p:cNvSpPr>
            <a:spLocks/>
          </p:cNvSpPr>
          <p:nvPr/>
        </p:nvSpPr>
        <p:spPr bwMode="auto">
          <a:xfrm flipH="1">
            <a:off x="8323262" y="3030538"/>
            <a:ext cx="504825" cy="2232025"/>
          </a:xfrm>
          <a:prstGeom prst="leftBrace">
            <a:avLst>
              <a:gd name="adj1" fmla="val 3684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Object 5">
                <a:extLst>
                  <a:ext uri="{FF2B5EF4-FFF2-40B4-BE49-F238E27FC236}">
                    <a16:creationId xmlns:a16="http://schemas.microsoft.com/office/drawing/2014/main" id="{5880FC17-085D-022B-904E-1B0790831894}"/>
                  </a:ext>
                </a:extLst>
              </p:cNvPr>
              <p:cNvSpPr txBox="1"/>
              <p:nvPr/>
            </p:nvSpPr>
            <p:spPr bwMode="auto">
              <a:xfrm>
                <a:off x="8950324" y="3894138"/>
                <a:ext cx="760412" cy="600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13318" name="Object 5">
                <a:extLst>
                  <a:ext uri="{FF2B5EF4-FFF2-40B4-BE49-F238E27FC236}">
                    <a16:creationId xmlns:a16="http://schemas.microsoft.com/office/drawing/2014/main" id="{5880FC17-085D-022B-904E-1B079083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50324" y="3894138"/>
                <a:ext cx="760412" cy="600075"/>
              </a:xfrm>
              <a:prstGeom prst="rect">
                <a:avLst/>
              </a:prstGeom>
              <a:blipFill>
                <a:blip r:embed="rId3"/>
                <a:stretch>
                  <a:fillRect t="-142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9" name="Text Box 6">
            <a:extLst>
              <a:ext uri="{FF2B5EF4-FFF2-40B4-BE49-F238E27FC236}">
                <a16:creationId xmlns:a16="http://schemas.microsoft.com/office/drawing/2014/main" id="{6A297EC7-3C31-42A9-B5DA-EBF33C39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49" y="4533900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800">
                <a:latin typeface="Times" panose="02020603050405020304" pitchFamily="18" charset="0"/>
                <a:cs typeface="Times" panose="02020603050405020304" pitchFamily="18" charset="0"/>
              </a:rPr>
              <a:t>Dimension :</a:t>
            </a:r>
            <a:endParaRPr lang="fr-FR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0" name="Object 7">
                <a:extLst>
                  <a:ext uri="{FF2B5EF4-FFF2-40B4-BE49-F238E27FC236}">
                    <a16:creationId xmlns:a16="http://schemas.microsoft.com/office/drawing/2014/main" id="{43D28A96-8FF4-EDED-9A95-21E6FA7722D6}"/>
                  </a:ext>
                </a:extLst>
              </p:cNvPr>
              <p:cNvSpPr txBox="1"/>
              <p:nvPr/>
            </p:nvSpPr>
            <p:spPr bwMode="auto">
              <a:xfrm>
                <a:off x="3234720" y="4526904"/>
                <a:ext cx="360363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3320" name="Object 7">
                <a:extLst>
                  <a:ext uri="{FF2B5EF4-FFF2-40B4-BE49-F238E27FC236}">
                    <a16:creationId xmlns:a16="http://schemas.microsoft.com/office/drawing/2014/main" id="{43D28A96-8FF4-EDED-9A95-21E6FA77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4720" y="4526904"/>
                <a:ext cx="36036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1" name="Text Box 8">
            <a:extLst>
              <a:ext uri="{FF2B5EF4-FFF2-40B4-BE49-F238E27FC236}">
                <a16:creationId xmlns:a16="http://schemas.microsoft.com/office/drawing/2014/main" id="{1A7BDF6D-FAE1-8E87-A2E2-745D964E8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8861" y="4576763"/>
            <a:ext cx="131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1800">
                <a:latin typeface="Times" panose="02020603050405020304" pitchFamily="18" charset="0"/>
                <a:cs typeface="Times" panose="02020603050405020304" pitchFamily="18" charset="0"/>
              </a:rPr>
              <a:t>Dimension :</a:t>
            </a:r>
            <a:endParaRPr lang="fr-FR" altLang="fr-FR" sz="1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2" name="Object 9">
                <a:extLst>
                  <a:ext uri="{FF2B5EF4-FFF2-40B4-BE49-F238E27FC236}">
                    <a16:creationId xmlns:a16="http://schemas.microsoft.com/office/drawing/2014/main" id="{FDFD02AC-2E92-FD9B-D28C-660EEDD70353}"/>
                  </a:ext>
                </a:extLst>
              </p:cNvPr>
              <p:cNvSpPr txBox="1"/>
              <p:nvPr/>
            </p:nvSpPr>
            <p:spPr bwMode="auto">
              <a:xfrm>
                <a:off x="9990135" y="4576763"/>
                <a:ext cx="504825" cy="3444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fr-CH" sz="2000" dirty="0"/>
              </a:p>
            </p:txBody>
          </p:sp>
        </mc:Choice>
        <mc:Fallback xmlns="">
          <p:sp>
            <p:nvSpPr>
              <p:cNvPr id="13322" name="Object 9">
                <a:extLst>
                  <a:ext uri="{FF2B5EF4-FFF2-40B4-BE49-F238E27FC236}">
                    <a16:creationId xmlns:a16="http://schemas.microsoft.com/office/drawing/2014/main" id="{FDFD02AC-2E92-FD9B-D28C-660EEDD70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90135" y="4576763"/>
                <a:ext cx="504825" cy="344487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9" name="Rectangle 18">
            <a:extLst>
              <a:ext uri="{FF2B5EF4-FFF2-40B4-BE49-F238E27FC236}">
                <a16:creationId xmlns:a16="http://schemas.microsoft.com/office/drawing/2014/main" id="{5265422F-4983-DD84-E451-E15A02FEE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7" y="2166937"/>
            <a:ext cx="1800225" cy="30241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800">
                <a:latin typeface="Times" panose="02020603050405020304" pitchFamily="18" charset="0"/>
                <a:cs typeface="Times" panose="02020603050405020304" pitchFamily="18" charset="0"/>
              </a:rPr>
              <a:t>Système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CH" altLang="fr-FR" sz="2800">
                <a:latin typeface="Times" panose="02020603050405020304" pitchFamily="18" charset="0"/>
                <a:cs typeface="Times" panose="02020603050405020304" pitchFamily="18" charset="0"/>
              </a:rPr>
              <a:t>MIMO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0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CH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0" name="Line 19">
            <a:extLst>
              <a:ext uri="{FF2B5EF4-FFF2-40B4-BE49-F238E27FC236}">
                <a16:creationId xmlns:a16="http://schemas.microsoft.com/office/drawing/2014/main" id="{3642B5BD-461C-407A-B888-B3AA93C8B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32464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31" name="Object 20">
                <a:extLst>
                  <a:ext uri="{FF2B5EF4-FFF2-40B4-BE49-F238E27FC236}">
                    <a16:creationId xmlns:a16="http://schemas.microsoft.com/office/drawing/2014/main" id="{DDF1F4FE-15D6-1AED-4623-36F5269CB69C}"/>
                  </a:ext>
                </a:extLst>
              </p:cNvPr>
              <p:cNvSpPr txBox="1"/>
              <p:nvPr/>
            </p:nvSpPr>
            <p:spPr bwMode="auto">
              <a:xfrm>
                <a:off x="3913186" y="3030538"/>
                <a:ext cx="706438" cy="2208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13331" name="Object 20">
                <a:extLst>
                  <a:ext uri="{FF2B5EF4-FFF2-40B4-BE49-F238E27FC236}">
                    <a16:creationId xmlns:a16="http://schemas.microsoft.com/office/drawing/2014/main" id="{DDF1F4FE-15D6-1AED-4623-36F5269CB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3186" y="3030538"/>
                <a:ext cx="706438" cy="22082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2" name="Line 21">
            <a:extLst>
              <a:ext uri="{FF2B5EF4-FFF2-40B4-BE49-F238E27FC236}">
                <a16:creationId xmlns:a16="http://schemas.microsoft.com/office/drawing/2014/main" id="{80EC8077-8BC5-C8EF-92C2-5E14E2353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36782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3" name="Line 22">
            <a:extLst>
              <a:ext uri="{FF2B5EF4-FFF2-40B4-BE49-F238E27FC236}">
                <a16:creationId xmlns:a16="http://schemas.microsoft.com/office/drawing/2014/main" id="{F6AE5677-2523-AB1B-7E3E-0D71058D2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41100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4" name="Line 23">
            <a:extLst>
              <a:ext uri="{FF2B5EF4-FFF2-40B4-BE49-F238E27FC236}">
                <a16:creationId xmlns:a16="http://schemas.microsoft.com/office/drawing/2014/main" id="{9942006C-7FFC-005E-6BB5-7F56ED200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45418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5" name="Line 24">
            <a:extLst>
              <a:ext uri="{FF2B5EF4-FFF2-40B4-BE49-F238E27FC236}">
                <a16:creationId xmlns:a16="http://schemas.microsoft.com/office/drawing/2014/main" id="{A025DE21-4C53-6328-BA38-492C86DDB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4" y="4973637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36" name="Object 25">
                <a:extLst>
                  <a:ext uri="{FF2B5EF4-FFF2-40B4-BE49-F238E27FC236}">
                    <a16:creationId xmlns:a16="http://schemas.microsoft.com/office/drawing/2014/main" id="{3B1ED235-B3CC-6082-A502-E38EB572D72B}"/>
                  </a:ext>
                </a:extLst>
              </p:cNvPr>
              <p:cNvSpPr txBox="1"/>
              <p:nvPr/>
            </p:nvSpPr>
            <p:spPr bwMode="auto">
              <a:xfrm>
                <a:off x="7594600" y="3001962"/>
                <a:ext cx="706437" cy="2266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CH"/>
              </a:p>
            </p:txBody>
          </p:sp>
        </mc:Choice>
        <mc:Fallback xmlns="">
          <p:sp>
            <p:nvSpPr>
              <p:cNvPr id="13336" name="Object 25">
                <a:extLst>
                  <a:ext uri="{FF2B5EF4-FFF2-40B4-BE49-F238E27FC236}">
                    <a16:creationId xmlns:a16="http://schemas.microsoft.com/office/drawing/2014/main" id="{3B1ED235-B3CC-6082-A502-E38EB572D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4600" y="3001962"/>
                <a:ext cx="706437" cy="2266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7" name="Line 26">
            <a:extLst>
              <a:ext uri="{FF2B5EF4-FFF2-40B4-BE49-F238E27FC236}">
                <a16:creationId xmlns:a16="http://schemas.microsoft.com/office/drawing/2014/main" id="{26A5EC25-5083-C252-2EFE-B02F4F930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32464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8" name="Line 27">
            <a:extLst>
              <a:ext uri="{FF2B5EF4-FFF2-40B4-BE49-F238E27FC236}">
                <a16:creationId xmlns:a16="http://schemas.microsoft.com/office/drawing/2014/main" id="{5732FD9A-E0BE-701D-ADD8-FBB8A4D4E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36782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39" name="Line 28">
            <a:extLst>
              <a:ext uri="{FF2B5EF4-FFF2-40B4-BE49-F238E27FC236}">
                <a16:creationId xmlns:a16="http://schemas.microsoft.com/office/drawing/2014/main" id="{576A41F5-61FC-5787-C8C6-A84672085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41100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40" name="Line 29">
            <a:extLst>
              <a:ext uri="{FF2B5EF4-FFF2-40B4-BE49-F238E27FC236}">
                <a16:creationId xmlns:a16="http://schemas.microsoft.com/office/drawing/2014/main" id="{7A19B14D-3A53-A075-72EA-E97585A00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45418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41" name="Line 30">
            <a:extLst>
              <a:ext uri="{FF2B5EF4-FFF2-40B4-BE49-F238E27FC236}">
                <a16:creationId xmlns:a16="http://schemas.microsoft.com/office/drawing/2014/main" id="{2C902742-11C5-29B6-45B0-14E280736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6112" y="4973637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13342" name="AutoShape 31">
            <a:extLst>
              <a:ext uri="{FF2B5EF4-FFF2-40B4-BE49-F238E27FC236}">
                <a16:creationId xmlns:a16="http://schemas.microsoft.com/office/drawing/2014/main" id="{A26A1C86-03A0-174D-7733-8FE90786C857}"/>
              </a:ext>
            </a:extLst>
          </p:cNvPr>
          <p:cNvCxnSpPr>
            <a:cxnSpLocks noChangeShapeType="1"/>
            <a:stCxn id="13330" idx="1"/>
            <a:endCxn id="13337" idx="0"/>
          </p:cNvCxnSpPr>
          <p:nvPr/>
        </p:nvCxnSpPr>
        <p:spPr bwMode="auto">
          <a:xfrm>
            <a:off x="5195887" y="32464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3" name="AutoShape 32">
            <a:extLst>
              <a:ext uri="{FF2B5EF4-FFF2-40B4-BE49-F238E27FC236}">
                <a16:creationId xmlns:a16="http://schemas.microsoft.com/office/drawing/2014/main" id="{A605BE9B-B0C9-8D6F-03A2-48515CEDA7DB}"/>
              </a:ext>
            </a:extLst>
          </p:cNvPr>
          <p:cNvCxnSpPr>
            <a:cxnSpLocks noChangeShapeType="1"/>
            <a:stCxn id="13330" idx="1"/>
            <a:endCxn id="13338" idx="0"/>
          </p:cNvCxnSpPr>
          <p:nvPr/>
        </p:nvCxnSpPr>
        <p:spPr bwMode="auto">
          <a:xfrm>
            <a:off x="5195887" y="32464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4" name="AutoShape 33">
            <a:extLst>
              <a:ext uri="{FF2B5EF4-FFF2-40B4-BE49-F238E27FC236}">
                <a16:creationId xmlns:a16="http://schemas.microsoft.com/office/drawing/2014/main" id="{AD88FEB9-E591-4D87-AAFF-E1731D22E0E5}"/>
              </a:ext>
            </a:extLst>
          </p:cNvPr>
          <p:cNvCxnSpPr>
            <a:cxnSpLocks noChangeShapeType="1"/>
            <a:stCxn id="13330" idx="1"/>
            <a:endCxn id="13329" idx="3"/>
          </p:cNvCxnSpPr>
          <p:nvPr/>
        </p:nvCxnSpPr>
        <p:spPr bwMode="auto">
          <a:xfrm>
            <a:off x="5195887" y="3246437"/>
            <a:ext cx="1800225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5" name="AutoShape 34">
            <a:extLst>
              <a:ext uri="{FF2B5EF4-FFF2-40B4-BE49-F238E27FC236}">
                <a16:creationId xmlns:a16="http://schemas.microsoft.com/office/drawing/2014/main" id="{95F57D99-B2B9-C0DE-BA16-561BD935D18E}"/>
              </a:ext>
            </a:extLst>
          </p:cNvPr>
          <p:cNvCxnSpPr>
            <a:cxnSpLocks noChangeShapeType="1"/>
            <a:stCxn id="13330" idx="1"/>
            <a:endCxn id="13340" idx="0"/>
          </p:cNvCxnSpPr>
          <p:nvPr/>
        </p:nvCxnSpPr>
        <p:spPr bwMode="auto">
          <a:xfrm>
            <a:off x="5195887" y="3246437"/>
            <a:ext cx="18002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6" name="AutoShape 35">
            <a:extLst>
              <a:ext uri="{FF2B5EF4-FFF2-40B4-BE49-F238E27FC236}">
                <a16:creationId xmlns:a16="http://schemas.microsoft.com/office/drawing/2014/main" id="{72DDDC64-1804-7EFD-0BF8-472FB0E0EF71}"/>
              </a:ext>
            </a:extLst>
          </p:cNvPr>
          <p:cNvCxnSpPr>
            <a:cxnSpLocks noChangeShapeType="1"/>
            <a:stCxn id="13330" idx="1"/>
            <a:endCxn id="13341" idx="0"/>
          </p:cNvCxnSpPr>
          <p:nvPr/>
        </p:nvCxnSpPr>
        <p:spPr bwMode="auto">
          <a:xfrm>
            <a:off x="5195887" y="3246437"/>
            <a:ext cx="1800225" cy="1727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7" name="AutoShape 36">
            <a:extLst>
              <a:ext uri="{FF2B5EF4-FFF2-40B4-BE49-F238E27FC236}">
                <a16:creationId xmlns:a16="http://schemas.microsoft.com/office/drawing/2014/main" id="{8CDE2E26-48B1-4189-4B92-BD2320487112}"/>
              </a:ext>
            </a:extLst>
          </p:cNvPr>
          <p:cNvCxnSpPr>
            <a:cxnSpLocks noChangeShapeType="1"/>
            <a:stCxn id="13329" idx="1"/>
            <a:endCxn id="13338" idx="0"/>
          </p:cNvCxnSpPr>
          <p:nvPr/>
        </p:nvCxnSpPr>
        <p:spPr bwMode="auto">
          <a:xfrm flipV="1">
            <a:off x="5195887" y="3678237"/>
            <a:ext cx="18002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AutoShape 37">
            <a:extLst>
              <a:ext uri="{FF2B5EF4-FFF2-40B4-BE49-F238E27FC236}">
                <a16:creationId xmlns:a16="http://schemas.microsoft.com/office/drawing/2014/main" id="{F6932518-F7AE-BD6B-8BDD-114BB88E0FDB}"/>
              </a:ext>
            </a:extLst>
          </p:cNvPr>
          <p:cNvCxnSpPr>
            <a:cxnSpLocks noChangeShapeType="1"/>
            <a:stCxn id="13329" idx="1"/>
            <a:endCxn id="13339" idx="0"/>
          </p:cNvCxnSpPr>
          <p:nvPr/>
        </p:nvCxnSpPr>
        <p:spPr bwMode="auto">
          <a:xfrm>
            <a:off x="5195887" y="3679825"/>
            <a:ext cx="1800225" cy="4302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AutoShape 38">
            <a:extLst>
              <a:ext uri="{FF2B5EF4-FFF2-40B4-BE49-F238E27FC236}">
                <a16:creationId xmlns:a16="http://schemas.microsoft.com/office/drawing/2014/main" id="{6DBB6E20-B017-90D8-EBA7-0878B176642F}"/>
              </a:ext>
            </a:extLst>
          </p:cNvPr>
          <p:cNvCxnSpPr>
            <a:cxnSpLocks noChangeShapeType="1"/>
            <a:stCxn id="13329" idx="1"/>
            <a:endCxn id="13340" idx="0"/>
          </p:cNvCxnSpPr>
          <p:nvPr/>
        </p:nvCxnSpPr>
        <p:spPr bwMode="auto">
          <a:xfrm>
            <a:off x="5195887" y="3679825"/>
            <a:ext cx="1800225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AutoShape 39">
            <a:extLst>
              <a:ext uri="{FF2B5EF4-FFF2-40B4-BE49-F238E27FC236}">
                <a16:creationId xmlns:a16="http://schemas.microsoft.com/office/drawing/2014/main" id="{168EB073-0253-2804-4B33-6C3107352B8B}"/>
              </a:ext>
            </a:extLst>
          </p:cNvPr>
          <p:cNvCxnSpPr>
            <a:cxnSpLocks noChangeShapeType="1"/>
            <a:stCxn id="13329" idx="1"/>
            <a:endCxn id="13341" idx="0"/>
          </p:cNvCxnSpPr>
          <p:nvPr/>
        </p:nvCxnSpPr>
        <p:spPr bwMode="auto">
          <a:xfrm>
            <a:off x="5195887" y="3679825"/>
            <a:ext cx="1800225" cy="12938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AutoShape 40">
            <a:extLst>
              <a:ext uri="{FF2B5EF4-FFF2-40B4-BE49-F238E27FC236}">
                <a16:creationId xmlns:a16="http://schemas.microsoft.com/office/drawing/2014/main" id="{B86317BA-CC90-030F-4FD4-CD73785232CB}"/>
              </a:ext>
            </a:extLst>
          </p:cNvPr>
          <p:cNvCxnSpPr>
            <a:cxnSpLocks noChangeShapeType="1"/>
            <a:stCxn id="13329" idx="1"/>
            <a:endCxn id="13337" idx="0"/>
          </p:cNvCxnSpPr>
          <p:nvPr/>
        </p:nvCxnSpPr>
        <p:spPr bwMode="auto">
          <a:xfrm flipV="1">
            <a:off x="5195887" y="3246437"/>
            <a:ext cx="1800225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AutoShape 41">
            <a:extLst>
              <a:ext uri="{FF2B5EF4-FFF2-40B4-BE49-F238E27FC236}">
                <a16:creationId xmlns:a16="http://schemas.microsoft.com/office/drawing/2014/main" id="{26FA6009-F9A1-107B-87EB-A5BE069B04B0}"/>
              </a:ext>
            </a:extLst>
          </p:cNvPr>
          <p:cNvCxnSpPr>
            <a:cxnSpLocks noChangeShapeType="1"/>
            <a:stCxn id="13335" idx="1"/>
          </p:cNvCxnSpPr>
          <p:nvPr/>
        </p:nvCxnSpPr>
        <p:spPr bwMode="auto">
          <a:xfrm flipV="1">
            <a:off x="5195887" y="3681413"/>
            <a:ext cx="1800225" cy="1292225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AutoShape 42">
            <a:extLst>
              <a:ext uri="{FF2B5EF4-FFF2-40B4-BE49-F238E27FC236}">
                <a16:creationId xmlns:a16="http://schemas.microsoft.com/office/drawing/2014/main" id="{DC0376DB-BF69-12E5-DF83-27ABD18641F7}"/>
              </a:ext>
            </a:extLst>
          </p:cNvPr>
          <p:cNvCxnSpPr>
            <a:cxnSpLocks noChangeShapeType="1"/>
            <a:stCxn id="13332" idx="1"/>
            <a:endCxn id="13337" idx="0"/>
          </p:cNvCxnSpPr>
          <p:nvPr/>
        </p:nvCxnSpPr>
        <p:spPr bwMode="auto">
          <a:xfrm flipV="1">
            <a:off x="5195887" y="32464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4" name="AutoShape 43">
            <a:extLst>
              <a:ext uri="{FF2B5EF4-FFF2-40B4-BE49-F238E27FC236}">
                <a16:creationId xmlns:a16="http://schemas.microsoft.com/office/drawing/2014/main" id="{D0C7F9B5-0610-3507-D1D3-0C8DC55FB7BE}"/>
              </a:ext>
            </a:extLst>
          </p:cNvPr>
          <p:cNvCxnSpPr>
            <a:cxnSpLocks noChangeShapeType="1"/>
            <a:stCxn id="13335" idx="1"/>
            <a:endCxn id="13340" idx="0"/>
          </p:cNvCxnSpPr>
          <p:nvPr/>
        </p:nvCxnSpPr>
        <p:spPr bwMode="auto">
          <a:xfrm flipV="1">
            <a:off x="5195887" y="45418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5" name="AutoShape 44">
            <a:extLst>
              <a:ext uri="{FF2B5EF4-FFF2-40B4-BE49-F238E27FC236}">
                <a16:creationId xmlns:a16="http://schemas.microsoft.com/office/drawing/2014/main" id="{1BF1012D-F190-78A8-E338-35C2B30D1411}"/>
              </a:ext>
            </a:extLst>
          </p:cNvPr>
          <p:cNvCxnSpPr>
            <a:cxnSpLocks noChangeShapeType="1"/>
            <a:stCxn id="13335" idx="1"/>
            <a:endCxn id="13339" idx="0"/>
          </p:cNvCxnSpPr>
          <p:nvPr/>
        </p:nvCxnSpPr>
        <p:spPr bwMode="auto">
          <a:xfrm flipV="1">
            <a:off x="5195887" y="41100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6" name="AutoShape 45">
            <a:extLst>
              <a:ext uri="{FF2B5EF4-FFF2-40B4-BE49-F238E27FC236}">
                <a16:creationId xmlns:a16="http://schemas.microsoft.com/office/drawing/2014/main" id="{C3318603-3CBB-1E13-A85C-16BB5FACBAAD}"/>
              </a:ext>
            </a:extLst>
          </p:cNvPr>
          <p:cNvCxnSpPr>
            <a:cxnSpLocks noChangeShapeType="1"/>
            <a:stCxn id="13335" idx="1"/>
            <a:endCxn id="13341" idx="0"/>
          </p:cNvCxnSpPr>
          <p:nvPr/>
        </p:nvCxnSpPr>
        <p:spPr bwMode="auto">
          <a:xfrm>
            <a:off x="5195887" y="49736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7" name="AutoShape 46">
            <a:extLst>
              <a:ext uri="{FF2B5EF4-FFF2-40B4-BE49-F238E27FC236}">
                <a16:creationId xmlns:a16="http://schemas.microsoft.com/office/drawing/2014/main" id="{47D7E0FF-F785-03C6-A55D-F4C46FA3DF48}"/>
              </a:ext>
            </a:extLst>
          </p:cNvPr>
          <p:cNvCxnSpPr>
            <a:cxnSpLocks noChangeShapeType="1"/>
            <a:stCxn id="13332" idx="1"/>
            <a:endCxn id="13338" idx="0"/>
          </p:cNvCxnSpPr>
          <p:nvPr/>
        </p:nvCxnSpPr>
        <p:spPr bwMode="auto">
          <a:xfrm>
            <a:off x="5195887" y="36782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8" name="AutoShape 47">
            <a:extLst>
              <a:ext uri="{FF2B5EF4-FFF2-40B4-BE49-F238E27FC236}">
                <a16:creationId xmlns:a16="http://schemas.microsoft.com/office/drawing/2014/main" id="{1978DF6F-7489-3AF3-B357-C9931B10FFC6}"/>
              </a:ext>
            </a:extLst>
          </p:cNvPr>
          <p:cNvCxnSpPr>
            <a:cxnSpLocks noChangeShapeType="1"/>
            <a:stCxn id="13332" idx="1"/>
            <a:endCxn id="13339" idx="0"/>
          </p:cNvCxnSpPr>
          <p:nvPr/>
        </p:nvCxnSpPr>
        <p:spPr bwMode="auto">
          <a:xfrm>
            <a:off x="5195887" y="36782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9" name="AutoShape 48">
            <a:extLst>
              <a:ext uri="{FF2B5EF4-FFF2-40B4-BE49-F238E27FC236}">
                <a16:creationId xmlns:a16="http://schemas.microsoft.com/office/drawing/2014/main" id="{33999AE8-C612-D9C4-CB88-0E052BE80778}"/>
              </a:ext>
            </a:extLst>
          </p:cNvPr>
          <p:cNvCxnSpPr>
            <a:cxnSpLocks noChangeShapeType="1"/>
            <a:stCxn id="13332" idx="1"/>
            <a:endCxn id="13340" idx="0"/>
          </p:cNvCxnSpPr>
          <p:nvPr/>
        </p:nvCxnSpPr>
        <p:spPr bwMode="auto">
          <a:xfrm>
            <a:off x="5195887" y="36782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0" name="AutoShape 49">
            <a:extLst>
              <a:ext uri="{FF2B5EF4-FFF2-40B4-BE49-F238E27FC236}">
                <a16:creationId xmlns:a16="http://schemas.microsoft.com/office/drawing/2014/main" id="{F101D675-64D2-63CB-26E1-BEC099D05D9A}"/>
              </a:ext>
            </a:extLst>
          </p:cNvPr>
          <p:cNvCxnSpPr>
            <a:cxnSpLocks noChangeShapeType="1"/>
            <a:stCxn id="13332" idx="1"/>
            <a:endCxn id="13341" idx="0"/>
          </p:cNvCxnSpPr>
          <p:nvPr/>
        </p:nvCxnSpPr>
        <p:spPr bwMode="auto">
          <a:xfrm>
            <a:off x="5195887" y="3678237"/>
            <a:ext cx="18002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1" name="AutoShape 50">
            <a:extLst>
              <a:ext uri="{FF2B5EF4-FFF2-40B4-BE49-F238E27FC236}">
                <a16:creationId xmlns:a16="http://schemas.microsoft.com/office/drawing/2014/main" id="{D70FB6F1-D364-6801-0D29-5EE1A916182A}"/>
              </a:ext>
            </a:extLst>
          </p:cNvPr>
          <p:cNvCxnSpPr>
            <a:cxnSpLocks noChangeShapeType="1"/>
            <a:stCxn id="13335" idx="1"/>
            <a:endCxn id="13337" idx="0"/>
          </p:cNvCxnSpPr>
          <p:nvPr/>
        </p:nvCxnSpPr>
        <p:spPr bwMode="auto">
          <a:xfrm flipV="1">
            <a:off x="5195887" y="3246437"/>
            <a:ext cx="1800225" cy="1727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2" name="AutoShape 51">
            <a:extLst>
              <a:ext uri="{FF2B5EF4-FFF2-40B4-BE49-F238E27FC236}">
                <a16:creationId xmlns:a16="http://schemas.microsoft.com/office/drawing/2014/main" id="{8F2114FD-7720-C845-E65F-0F045D51514B}"/>
              </a:ext>
            </a:extLst>
          </p:cNvPr>
          <p:cNvCxnSpPr>
            <a:cxnSpLocks noChangeShapeType="1"/>
            <a:stCxn id="13333" idx="1"/>
            <a:endCxn id="13338" idx="0"/>
          </p:cNvCxnSpPr>
          <p:nvPr/>
        </p:nvCxnSpPr>
        <p:spPr bwMode="auto">
          <a:xfrm flipV="1">
            <a:off x="5195887" y="36782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3" name="AutoShape 52">
            <a:extLst>
              <a:ext uri="{FF2B5EF4-FFF2-40B4-BE49-F238E27FC236}">
                <a16:creationId xmlns:a16="http://schemas.microsoft.com/office/drawing/2014/main" id="{01ECDB74-52D7-DA79-ECC5-73AA0D6F446D}"/>
              </a:ext>
            </a:extLst>
          </p:cNvPr>
          <p:cNvCxnSpPr>
            <a:cxnSpLocks noChangeShapeType="1"/>
            <a:stCxn id="13333" idx="1"/>
            <a:endCxn id="13339" idx="0"/>
          </p:cNvCxnSpPr>
          <p:nvPr/>
        </p:nvCxnSpPr>
        <p:spPr bwMode="auto">
          <a:xfrm>
            <a:off x="5195887" y="41100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4" name="AutoShape 53">
            <a:extLst>
              <a:ext uri="{FF2B5EF4-FFF2-40B4-BE49-F238E27FC236}">
                <a16:creationId xmlns:a16="http://schemas.microsoft.com/office/drawing/2014/main" id="{B366F910-2F69-0401-E9C0-4DB898FC942D}"/>
              </a:ext>
            </a:extLst>
          </p:cNvPr>
          <p:cNvCxnSpPr>
            <a:cxnSpLocks noChangeShapeType="1"/>
            <a:stCxn id="13333" idx="1"/>
            <a:endCxn id="13340" idx="0"/>
          </p:cNvCxnSpPr>
          <p:nvPr/>
        </p:nvCxnSpPr>
        <p:spPr bwMode="auto">
          <a:xfrm>
            <a:off x="5195887" y="41100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5" name="AutoShape 54">
            <a:extLst>
              <a:ext uri="{FF2B5EF4-FFF2-40B4-BE49-F238E27FC236}">
                <a16:creationId xmlns:a16="http://schemas.microsoft.com/office/drawing/2014/main" id="{461E35F0-EF7A-0009-7E0C-44DBAA22F5F3}"/>
              </a:ext>
            </a:extLst>
          </p:cNvPr>
          <p:cNvCxnSpPr>
            <a:cxnSpLocks noChangeShapeType="1"/>
            <a:stCxn id="13333" idx="1"/>
            <a:endCxn id="13341" idx="0"/>
          </p:cNvCxnSpPr>
          <p:nvPr/>
        </p:nvCxnSpPr>
        <p:spPr bwMode="auto">
          <a:xfrm>
            <a:off x="5195887" y="41100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6" name="AutoShape 55">
            <a:extLst>
              <a:ext uri="{FF2B5EF4-FFF2-40B4-BE49-F238E27FC236}">
                <a16:creationId xmlns:a16="http://schemas.microsoft.com/office/drawing/2014/main" id="{514D5BB4-44D0-627F-B90A-059A579DC5B9}"/>
              </a:ext>
            </a:extLst>
          </p:cNvPr>
          <p:cNvCxnSpPr>
            <a:cxnSpLocks noChangeShapeType="1"/>
            <a:stCxn id="13333" idx="1"/>
            <a:endCxn id="13337" idx="0"/>
          </p:cNvCxnSpPr>
          <p:nvPr/>
        </p:nvCxnSpPr>
        <p:spPr bwMode="auto">
          <a:xfrm flipV="1">
            <a:off x="5195887" y="32464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7" name="AutoShape 56">
            <a:extLst>
              <a:ext uri="{FF2B5EF4-FFF2-40B4-BE49-F238E27FC236}">
                <a16:creationId xmlns:a16="http://schemas.microsoft.com/office/drawing/2014/main" id="{C2E091E0-2B25-1185-9E3C-A06109F5774A}"/>
              </a:ext>
            </a:extLst>
          </p:cNvPr>
          <p:cNvCxnSpPr>
            <a:cxnSpLocks noChangeShapeType="1"/>
            <a:stCxn id="13330" idx="1"/>
            <a:endCxn id="13339" idx="0"/>
          </p:cNvCxnSpPr>
          <p:nvPr/>
        </p:nvCxnSpPr>
        <p:spPr bwMode="auto">
          <a:xfrm>
            <a:off x="5195887" y="3246437"/>
            <a:ext cx="1800225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8" name="AutoShape 57">
            <a:extLst>
              <a:ext uri="{FF2B5EF4-FFF2-40B4-BE49-F238E27FC236}">
                <a16:creationId xmlns:a16="http://schemas.microsoft.com/office/drawing/2014/main" id="{D09BCC74-06D2-C054-16B3-47184C09A9B4}"/>
              </a:ext>
            </a:extLst>
          </p:cNvPr>
          <p:cNvCxnSpPr>
            <a:cxnSpLocks noChangeShapeType="1"/>
            <a:stCxn id="13334" idx="1"/>
            <a:endCxn id="13337" idx="0"/>
          </p:cNvCxnSpPr>
          <p:nvPr/>
        </p:nvCxnSpPr>
        <p:spPr bwMode="auto">
          <a:xfrm flipV="1">
            <a:off x="5195887" y="3246437"/>
            <a:ext cx="1800225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9" name="AutoShape 58">
            <a:extLst>
              <a:ext uri="{FF2B5EF4-FFF2-40B4-BE49-F238E27FC236}">
                <a16:creationId xmlns:a16="http://schemas.microsoft.com/office/drawing/2014/main" id="{83A9FC16-AED3-75D4-318A-B8CA4DD14486}"/>
              </a:ext>
            </a:extLst>
          </p:cNvPr>
          <p:cNvCxnSpPr>
            <a:cxnSpLocks noChangeShapeType="1"/>
            <a:stCxn id="13334" idx="1"/>
            <a:endCxn id="13329" idx="3"/>
          </p:cNvCxnSpPr>
          <p:nvPr/>
        </p:nvCxnSpPr>
        <p:spPr bwMode="auto">
          <a:xfrm flipV="1">
            <a:off x="5195887" y="3679825"/>
            <a:ext cx="1800225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0" name="AutoShape 59">
            <a:extLst>
              <a:ext uri="{FF2B5EF4-FFF2-40B4-BE49-F238E27FC236}">
                <a16:creationId xmlns:a16="http://schemas.microsoft.com/office/drawing/2014/main" id="{837AA01C-7C8A-D0E8-3FA2-D2A92119356C}"/>
              </a:ext>
            </a:extLst>
          </p:cNvPr>
          <p:cNvCxnSpPr>
            <a:cxnSpLocks noChangeShapeType="1"/>
            <a:stCxn id="13334" idx="1"/>
            <a:endCxn id="13339" idx="0"/>
          </p:cNvCxnSpPr>
          <p:nvPr/>
        </p:nvCxnSpPr>
        <p:spPr bwMode="auto">
          <a:xfrm flipV="1">
            <a:off x="5195887" y="41100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1" name="AutoShape 60">
            <a:extLst>
              <a:ext uri="{FF2B5EF4-FFF2-40B4-BE49-F238E27FC236}">
                <a16:creationId xmlns:a16="http://schemas.microsoft.com/office/drawing/2014/main" id="{6D87EC0B-D4D9-F2E2-1348-E1C0F16CAE58}"/>
              </a:ext>
            </a:extLst>
          </p:cNvPr>
          <p:cNvCxnSpPr>
            <a:cxnSpLocks noChangeShapeType="1"/>
            <a:stCxn id="13334" idx="1"/>
            <a:endCxn id="13340" idx="0"/>
          </p:cNvCxnSpPr>
          <p:nvPr/>
        </p:nvCxnSpPr>
        <p:spPr bwMode="auto">
          <a:xfrm>
            <a:off x="5195887" y="4541837"/>
            <a:ext cx="1800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2" name="AutoShape 61">
            <a:extLst>
              <a:ext uri="{FF2B5EF4-FFF2-40B4-BE49-F238E27FC236}">
                <a16:creationId xmlns:a16="http://schemas.microsoft.com/office/drawing/2014/main" id="{E311407E-00E7-E4BE-9A9C-4801300B880A}"/>
              </a:ext>
            </a:extLst>
          </p:cNvPr>
          <p:cNvCxnSpPr>
            <a:cxnSpLocks noChangeShapeType="1"/>
            <a:stCxn id="13334" idx="1"/>
            <a:endCxn id="13341" idx="0"/>
          </p:cNvCxnSpPr>
          <p:nvPr/>
        </p:nvCxnSpPr>
        <p:spPr bwMode="auto">
          <a:xfrm>
            <a:off x="5195887" y="4541837"/>
            <a:ext cx="18002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3" name="Rectangle 62">
            <a:extLst>
              <a:ext uri="{FF2B5EF4-FFF2-40B4-BE49-F238E27FC236}">
                <a16:creationId xmlns:a16="http://schemas.microsoft.com/office/drawing/2014/main" id="{018BDC35-1B7B-599B-EBA6-10378E640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013" y="809058"/>
            <a:ext cx="10228884" cy="838200"/>
          </a:xfrm>
        </p:spPr>
        <p:txBody>
          <a:bodyPr>
            <a:no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Représentation d’un système MIMO à l’aide </a:t>
            </a:r>
            <a:b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d’un modèle d’état</a:t>
            </a:r>
            <a:endParaRPr lang="fr-FR" altLang="fr-FR" sz="3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374" name="Text Box 63">
            <a:extLst>
              <a:ext uri="{FF2B5EF4-FFF2-40B4-BE49-F238E27FC236}">
                <a16:creationId xmlns:a16="http://schemas.microsoft.com/office/drawing/2014/main" id="{59087AC7-3FBB-AA5E-653F-BA5A0BA7F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013" y="5868342"/>
            <a:ext cx="6401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CH" altLang="fr-FR" dirty="0">
                <a:solidFill>
                  <a:srgbClr val="FF0000"/>
                </a:solidFill>
                <a:latin typeface="Times New Roman" panose="02020603050405020304" pitchFamily="18" charset="0"/>
              </a:rPr>
              <a:t>Système avec «m» inputs et «p» outputs</a:t>
            </a:r>
            <a:endParaRPr lang="fr-FR" altLang="fr-FR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24A86CD5-A952-BA0D-F7DC-86A31A14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6">
            <a:extLst>
              <a:ext uri="{FF2B5EF4-FFF2-40B4-BE49-F238E27FC236}">
                <a16:creationId xmlns:a16="http://schemas.microsoft.com/office/drawing/2014/main" id="{5263D452-7A1B-D954-F85E-041ABF08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C0576A-AB8D-4F57-A6E9-1DA420A2290F}" type="slidenum">
              <a:rPr lang="fr-FR" altLang="fr-FR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z="1200"/>
          </a:p>
        </p:txBody>
      </p:sp>
      <p:sp>
        <p:nvSpPr>
          <p:cNvPr id="14340" name="Rectangle 9">
            <a:extLst>
              <a:ext uri="{FF2B5EF4-FFF2-40B4-BE49-F238E27FC236}">
                <a16:creationId xmlns:a16="http://schemas.microsoft.com/office/drawing/2014/main" id="{091533EB-4A8B-B9FE-FD1A-086CE39A4A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6499" y="1539875"/>
            <a:ext cx="11406433" cy="4114800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fr-CH" altLang="fr-FR" sz="2400" dirty="0">
                <a:latin typeface="Times" panose="02020603050405020304" pitchFamily="18" charset="0"/>
                <a:cs typeface="Times" panose="02020603050405020304" pitchFamily="18" charset="0"/>
              </a:rPr>
              <a:t>Après linéarisation des équations, on obtient :</a:t>
            </a:r>
          </a:p>
          <a:p>
            <a:pPr>
              <a:buFont typeface="Wingdings" panose="05000000000000000000" pitchFamily="2" charset="2"/>
              <a:buNone/>
            </a:pPr>
            <a:endParaRPr lang="fr-CH" altLang="fr-FR" sz="24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Equations d’état</a:t>
            </a:r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fr-CH" altLang="fr-FR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fr-CH" altLang="fr-FR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Equations des sorties</a:t>
            </a:r>
            <a:endParaRPr lang="fr-CH" altLang="fr-FR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fr-CH" altLang="fr-FR" sz="24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BB7E6DB5-9B6B-B309-85D0-03AF7AD82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p:sp>
        <p:nvSpPr>
          <p:cNvPr id="14342" name="Rectangle 8">
            <a:extLst>
              <a:ext uri="{FF2B5EF4-FFF2-40B4-BE49-F238E27FC236}">
                <a16:creationId xmlns:a16="http://schemas.microsoft.com/office/drawing/2014/main" id="{CF8F66DD-31AB-1D61-D19A-1E0F9BC1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291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CH" altLang="fr-FR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Object 5">
                <a:extLst>
                  <a:ext uri="{FF2B5EF4-FFF2-40B4-BE49-F238E27FC236}">
                    <a16:creationId xmlns:a16="http://schemas.microsoft.com/office/drawing/2014/main" id="{B074A8DD-1560-F8A0-C5EA-46E4EB8E4089}"/>
                  </a:ext>
                </a:extLst>
              </p:cNvPr>
              <p:cNvSpPr txBox="1"/>
              <p:nvPr/>
            </p:nvSpPr>
            <p:spPr bwMode="auto">
              <a:xfrm>
                <a:off x="6041501" y="2297907"/>
                <a:ext cx="3206750" cy="7635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fr-CH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fr-CH" sz="2400" b="1" dirty="0"/>
              </a:p>
            </p:txBody>
          </p:sp>
        </mc:Choice>
        <mc:Fallback xmlns="">
          <p:sp>
            <p:nvSpPr>
              <p:cNvPr id="14343" name="Object 5">
                <a:extLst>
                  <a:ext uri="{FF2B5EF4-FFF2-40B4-BE49-F238E27FC236}">
                    <a16:creationId xmlns:a16="http://schemas.microsoft.com/office/drawing/2014/main" id="{B074A8DD-1560-F8A0-C5EA-46E4EB8E4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1501" y="2297907"/>
                <a:ext cx="3206750" cy="76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4" name="Object 7">
                <a:extLst>
                  <a:ext uri="{FF2B5EF4-FFF2-40B4-BE49-F238E27FC236}">
                    <a16:creationId xmlns:a16="http://schemas.microsoft.com/office/drawing/2014/main" id="{3476FA23-B400-13B9-6A04-C1D40BF87106}"/>
                  </a:ext>
                </a:extLst>
              </p:cNvPr>
              <p:cNvSpPr txBox="1"/>
              <p:nvPr/>
            </p:nvSpPr>
            <p:spPr bwMode="auto">
              <a:xfrm>
                <a:off x="6052337" y="3191677"/>
                <a:ext cx="3151187" cy="7239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⃑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fr-CH" sz="2400" b="1" dirty="0"/>
              </a:p>
            </p:txBody>
          </p:sp>
        </mc:Choice>
        <mc:Fallback xmlns="">
          <p:sp>
            <p:nvSpPr>
              <p:cNvPr id="14344" name="Object 7">
                <a:extLst>
                  <a:ext uri="{FF2B5EF4-FFF2-40B4-BE49-F238E27FC236}">
                    <a16:creationId xmlns:a16="http://schemas.microsoft.com/office/drawing/2014/main" id="{3476FA23-B400-13B9-6A04-C1D40BF8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337" y="3191677"/>
                <a:ext cx="3151187" cy="723900"/>
              </a:xfrm>
              <a:prstGeom prst="rect">
                <a:avLst/>
              </a:prstGeom>
              <a:blipFill>
                <a:blip r:embed="rId3"/>
                <a:stretch>
                  <a:fillRect l="-578" t="-13333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5" name="Group 13">
            <a:extLst>
              <a:ext uri="{FF2B5EF4-FFF2-40B4-BE49-F238E27FC236}">
                <a16:creationId xmlns:a16="http://schemas.microsoft.com/office/drawing/2014/main" id="{75312883-AE31-BF5C-A9D9-BBA5671A12F6}"/>
              </a:ext>
            </a:extLst>
          </p:cNvPr>
          <p:cNvGrpSpPr>
            <a:grpSpLocks/>
          </p:cNvGrpSpPr>
          <p:nvPr/>
        </p:nvGrpSpPr>
        <p:grpSpPr bwMode="auto">
          <a:xfrm>
            <a:off x="0" y="4316020"/>
            <a:ext cx="6913579" cy="2262007"/>
            <a:chOff x="1304" y="2544"/>
            <a:chExt cx="4216" cy="1392"/>
          </a:xfrm>
        </p:grpSpPr>
        <p:sp>
          <p:nvSpPr>
            <p:cNvPr id="14346" name="Oval 14">
              <a:extLst>
                <a:ext uri="{FF2B5EF4-FFF2-40B4-BE49-F238E27FC236}">
                  <a16:creationId xmlns:a16="http://schemas.microsoft.com/office/drawing/2014/main" id="{8E993E15-1139-E624-71C7-23835DE85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120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47" name="Oval 15">
              <a:extLst>
                <a:ext uri="{FF2B5EF4-FFF2-40B4-BE49-F238E27FC236}">
                  <a16:creationId xmlns:a16="http://schemas.microsoft.com/office/drawing/2014/main" id="{48CE1160-BD6F-ADDA-84A8-270B7DD1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3216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48" name="Oval 16">
              <a:extLst>
                <a:ext uri="{FF2B5EF4-FFF2-40B4-BE49-F238E27FC236}">
                  <a16:creationId xmlns:a16="http://schemas.microsoft.com/office/drawing/2014/main" id="{5702E993-F7E5-5267-8748-DB8E02526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3144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49" name="Oval 17">
              <a:extLst>
                <a:ext uri="{FF2B5EF4-FFF2-40B4-BE49-F238E27FC236}">
                  <a16:creationId xmlns:a16="http://schemas.microsoft.com/office/drawing/2014/main" id="{5E2BA9AD-E75B-1690-1243-222F5317D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96" cy="9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50" name="Object 18">
                  <a:extLst>
                    <a:ext uri="{FF2B5EF4-FFF2-40B4-BE49-F238E27FC236}">
                      <a16:creationId xmlns:a16="http://schemas.microsoft.com/office/drawing/2014/main" id="{94B26BD5-227C-02EA-97BA-474D79C36DDB}"/>
                    </a:ext>
                  </a:extLst>
                </p:cNvPr>
                <p:cNvSpPr txBox="1"/>
                <p:nvPr/>
              </p:nvSpPr>
              <p:spPr bwMode="auto">
                <a:xfrm>
                  <a:off x="2976" y="2896"/>
                  <a:ext cx="768" cy="5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acc>
                              <m:accPr>
                                <m:chr m:val="̇"/>
                                <m:ctrlP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</m:e>
                        </m:nary>
                        <m: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CH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fr-CH"/>
                </a:p>
              </p:txBody>
            </p:sp>
          </mc:Choice>
          <mc:Fallback xmlns="">
            <p:sp>
              <p:nvSpPr>
                <p:cNvPr id="14350" name="Object 18">
                  <a:extLst>
                    <a:ext uri="{FF2B5EF4-FFF2-40B4-BE49-F238E27FC236}">
                      <a16:creationId xmlns:a16="http://schemas.microsoft.com/office/drawing/2014/main" id="{94B26BD5-227C-02EA-97BA-474D79C36D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6" y="2896"/>
                  <a:ext cx="768" cy="5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51" name="Rectangle 19">
              <a:extLst>
                <a:ext uri="{FF2B5EF4-FFF2-40B4-BE49-F238E27FC236}">
                  <a16:creationId xmlns:a16="http://schemas.microsoft.com/office/drawing/2014/main" id="{8EA7555A-DC83-EFA3-785A-4BD5C66FB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" y="302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52" name="Rectangle 20">
              <a:extLst>
                <a:ext uri="{FF2B5EF4-FFF2-40B4-BE49-F238E27FC236}">
                  <a16:creationId xmlns:a16="http://schemas.microsoft.com/office/drawing/2014/main" id="{D50BC7F5-260E-BBBD-54BF-2B44DC07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600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53" name="Oval 21">
              <a:extLst>
                <a:ext uri="{FF2B5EF4-FFF2-40B4-BE49-F238E27FC236}">
                  <a16:creationId xmlns:a16="http://schemas.microsoft.com/office/drawing/2014/main" id="{22A06207-C55B-36FD-DA1F-CE4E34B9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30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grpSp>
          <p:nvGrpSpPr>
            <p:cNvPr id="14354" name="Group 22">
              <a:extLst>
                <a:ext uri="{FF2B5EF4-FFF2-40B4-BE49-F238E27FC236}">
                  <a16:creationId xmlns:a16="http://schemas.microsoft.com/office/drawing/2014/main" id="{815F53E2-CB42-292C-BBD7-989A9680A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6" y="3061"/>
              <a:ext cx="255" cy="299"/>
              <a:chOff x="1650" y="2365"/>
              <a:chExt cx="255" cy="299"/>
            </a:xfrm>
          </p:grpSpPr>
          <p:sp>
            <p:nvSpPr>
              <p:cNvPr id="14373" name="Text Box 23">
                <a:extLst>
                  <a:ext uri="{FF2B5EF4-FFF2-40B4-BE49-F238E27FC236}">
                    <a16:creationId xmlns:a16="http://schemas.microsoft.com/office/drawing/2014/main" id="{C3E75D63-5941-499F-FB1F-25B81EFB8F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0" y="2365"/>
                <a:ext cx="1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CH" altLang="fr-FR" sz="1600">
                    <a:latin typeface="Times New Roman" panose="02020603050405020304" pitchFamily="18" charset="0"/>
                  </a:rPr>
                  <a:t>+</a:t>
                </a:r>
                <a:endParaRPr lang="en-GB" altLang="fr-FR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4" name="Text Box 24">
                <a:extLst>
                  <a:ext uri="{FF2B5EF4-FFF2-40B4-BE49-F238E27FC236}">
                    <a16:creationId xmlns:a16="http://schemas.microsoft.com/office/drawing/2014/main" id="{C56A364F-489A-8E58-CE9D-0B974B2BA1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7" y="2452"/>
                <a:ext cx="1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3366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336699"/>
                  </a:buClr>
                  <a:buFont typeface="Wingdings 3" panose="05040102010807070707" pitchFamily="18" charset="2"/>
                  <a:buChar char="ê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fr-CH" altLang="fr-FR" sz="1600">
                    <a:latin typeface="Times New Roman" panose="02020603050405020304" pitchFamily="18" charset="0"/>
                  </a:rPr>
                  <a:t>+</a:t>
                </a:r>
                <a:endParaRPr lang="en-GB" altLang="fr-FR" sz="1600">
                  <a:latin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55" name="Object 25">
                  <a:extLst>
                    <a:ext uri="{FF2B5EF4-FFF2-40B4-BE49-F238E27FC236}">
                      <a16:creationId xmlns:a16="http://schemas.microsoft.com/office/drawing/2014/main" id="{94BDC070-22BB-53BF-CBE0-3A820A6CBF90}"/>
                    </a:ext>
                  </a:extLst>
                </p:cNvPr>
                <p:cNvSpPr txBox="1"/>
                <p:nvPr/>
              </p:nvSpPr>
              <p:spPr bwMode="auto">
                <a:xfrm>
                  <a:off x="1440" y="3264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d>
                          <m:d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CH"/>
                </a:p>
              </p:txBody>
            </p:sp>
          </mc:Choice>
          <mc:Fallback xmlns="">
            <p:sp>
              <p:nvSpPr>
                <p:cNvPr id="14355" name="Object 25">
                  <a:extLst>
                    <a:ext uri="{FF2B5EF4-FFF2-40B4-BE49-F238E27FC236}">
                      <a16:creationId xmlns:a16="http://schemas.microsoft.com/office/drawing/2014/main" id="{94BDC070-22BB-53BF-CBE0-3A820A6CBF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0" y="3264"/>
                  <a:ext cx="288" cy="240"/>
                </a:xfrm>
                <a:prstGeom prst="rect">
                  <a:avLst/>
                </a:prstGeom>
                <a:blipFill>
                  <a:blip r:embed="rId5"/>
                  <a:stretch>
                    <a:fillRect r="-6329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56" name="Object 26">
                  <a:extLst>
                    <a:ext uri="{FF2B5EF4-FFF2-40B4-BE49-F238E27FC236}">
                      <a16:creationId xmlns:a16="http://schemas.microsoft.com/office/drawing/2014/main" id="{008EDA3A-BC59-3194-D167-6E69B2E486BB}"/>
                    </a:ext>
                  </a:extLst>
                </p:cNvPr>
                <p:cNvSpPr txBox="1"/>
                <p:nvPr/>
              </p:nvSpPr>
              <p:spPr bwMode="auto">
                <a:xfrm>
                  <a:off x="3792" y="2928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CH"/>
                </a:p>
              </p:txBody>
            </p:sp>
          </mc:Choice>
          <mc:Fallback xmlns="">
            <p:sp>
              <p:nvSpPr>
                <p:cNvPr id="14356" name="Object 26">
                  <a:extLst>
                    <a:ext uri="{FF2B5EF4-FFF2-40B4-BE49-F238E27FC236}">
                      <a16:creationId xmlns:a16="http://schemas.microsoft.com/office/drawing/2014/main" id="{008EDA3A-BC59-3194-D167-6E69B2E48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2" y="2928"/>
                  <a:ext cx="288" cy="240"/>
                </a:xfrm>
                <a:prstGeom prst="rect">
                  <a:avLst/>
                </a:prstGeom>
                <a:blipFill>
                  <a:blip r:embed="rId6"/>
                  <a:stretch>
                    <a:fillRect t="-19697" r="-12500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357" name="AutoShape 27">
              <a:extLst>
                <a:ext uri="{FF2B5EF4-FFF2-40B4-BE49-F238E27FC236}">
                  <a16:creationId xmlns:a16="http://schemas.microsoft.com/office/drawing/2014/main" id="{C67973C9-DE5D-B8BC-CB80-0A50DA11F8BB}"/>
                </a:ext>
              </a:extLst>
            </p:cNvPr>
            <p:cNvCxnSpPr>
              <a:cxnSpLocks noChangeShapeType="1"/>
              <a:stCxn id="14351" idx="3"/>
              <a:endCxn id="14353" idx="2"/>
            </p:cNvCxnSpPr>
            <p:nvPr/>
          </p:nvCxnSpPr>
          <p:spPr bwMode="auto">
            <a:xfrm>
              <a:off x="2168" y="3192"/>
              <a:ext cx="288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AutoShape 28">
              <a:extLst>
                <a:ext uri="{FF2B5EF4-FFF2-40B4-BE49-F238E27FC236}">
                  <a16:creationId xmlns:a16="http://schemas.microsoft.com/office/drawing/2014/main" id="{A853A20F-5EED-7C4D-2E66-AE0EC58D5A8F}"/>
                </a:ext>
              </a:extLst>
            </p:cNvPr>
            <p:cNvCxnSpPr>
              <a:cxnSpLocks noChangeShapeType="1"/>
              <a:stCxn id="14352" idx="1"/>
              <a:endCxn id="14353" idx="4"/>
            </p:cNvCxnSpPr>
            <p:nvPr/>
          </p:nvCxnSpPr>
          <p:spPr bwMode="auto">
            <a:xfrm rot="10800000">
              <a:off x="2576" y="3312"/>
              <a:ext cx="592" cy="456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9" name="AutoShape 29">
              <a:extLst>
                <a:ext uri="{FF2B5EF4-FFF2-40B4-BE49-F238E27FC236}">
                  <a16:creationId xmlns:a16="http://schemas.microsoft.com/office/drawing/2014/main" id="{ACDD6E35-6B18-EC9D-3559-765C7E42DFA6}"/>
                </a:ext>
              </a:extLst>
            </p:cNvPr>
            <p:cNvCxnSpPr>
              <a:cxnSpLocks noChangeShapeType="1"/>
              <a:stCxn id="14353" idx="6"/>
            </p:cNvCxnSpPr>
            <p:nvPr/>
          </p:nvCxnSpPr>
          <p:spPr bwMode="auto">
            <a:xfrm>
              <a:off x="2696" y="3192"/>
              <a:ext cx="28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0" name="AutoShape 30">
              <a:extLst>
                <a:ext uri="{FF2B5EF4-FFF2-40B4-BE49-F238E27FC236}">
                  <a16:creationId xmlns:a16="http://schemas.microsoft.com/office/drawing/2014/main" id="{1BEEEEAE-666E-7156-2D23-098B99FC6137}"/>
                </a:ext>
              </a:extLst>
            </p:cNvPr>
            <p:cNvCxnSpPr>
              <a:cxnSpLocks noChangeShapeType="1"/>
              <a:stCxn id="14348" idx="6"/>
              <a:endCxn id="14351" idx="1"/>
            </p:cNvCxnSpPr>
            <p:nvPr/>
          </p:nvCxnSpPr>
          <p:spPr bwMode="auto">
            <a:xfrm>
              <a:off x="1400" y="3192"/>
              <a:ext cx="432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1" name="Rectangle 31">
              <a:extLst>
                <a:ext uri="{FF2B5EF4-FFF2-40B4-BE49-F238E27FC236}">
                  <a16:creationId xmlns:a16="http://schemas.microsoft.com/office/drawing/2014/main" id="{0911F454-0340-9B5A-10B8-2EDAEA5A4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4362" name="Rectangle 32">
              <a:extLst>
                <a:ext uri="{FF2B5EF4-FFF2-40B4-BE49-F238E27FC236}">
                  <a16:creationId xmlns:a16="http://schemas.microsoft.com/office/drawing/2014/main" id="{6ECA8D04-8201-D8C0-7BAF-770C8C3C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5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fr-FR"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4363" name="Oval 33">
              <a:extLst>
                <a:ext uri="{FF2B5EF4-FFF2-40B4-BE49-F238E27FC236}">
                  <a16:creationId xmlns:a16="http://schemas.microsoft.com/office/drawing/2014/main" id="{B525AC9D-49E0-15F2-B77E-AAD397591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0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CH" altLang="fr-FR">
                <a:latin typeface="Times New Roman" panose="02020603050405020304" pitchFamily="18" charset="0"/>
              </a:endParaRPr>
            </a:p>
          </p:txBody>
        </p:sp>
        <p:sp>
          <p:nvSpPr>
            <p:cNvPr id="14364" name="Text Box 34">
              <a:extLst>
                <a:ext uri="{FF2B5EF4-FFF2-40B4-BE49-F238E27FC236}">
                  <a16:creationId xmlns:a16="http://schemas.microsoft.com/office/drawing/2014/main" id="{AA7EEE3D-EA09-9316-43BB-3695FB17E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" y="309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fr-FR" sz="1600">
                  <a:latin typeface="Times New Roman" panose="02020603050405020304" pitchFamily="18" charset="0"/>
                </a:rPr>
                <a:t>+</a:t>
              </a:r>
              <a:endParaRPr lang="en-GB" altLang="fr-FR" sz="1600">
                <a:latin typeface="Times New Roman" panose="02020603050405020304" pitchFamily="18" charset="0"/>
              </a:endParaRPr>
            </a:p>
          </p:txBody>
        </p:sp>
        <p:sp>
          <p:nvSpPr>
            <p:cNvPr id="14365" name="Text Box 35">
              <a:extLst>
                <a:ext uri="{FF2B5EF4-FFF2-40B4-BE49-F238E27FC236}">
                  <a16:creationId xmlns:a16="http://schemas.microsoft.com/office/drawing/2014/main" id="{200E22A7-AC20-2AD4-D419-F410441B2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3024"/>
              <a:ext cx="1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36699"/>
                </a:buClr>
                <a:buFont typeface="Wingdings 3" panose="05040102010807070707" pitchFamily="18" charset="2"/>
                <a:buChar char="ê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fr-CH" altLang="fr-FR" sz="1600">
                  <a:latin typeface="Times New Roman" panose="02020603050405020304" pitchFamily="18" charset="0"/>
                </a:rPr>
                <a:t>+</a:t>
              </a:r>
              <a:endParaRPr lang="en-GB" altLang="fr-FR" sz="1600">
                <a:latin typeface="Times New Roman" panose="02020603050405020304" pitchFamily="18" charset="0"/>
              </a:endParaRPr>
            </a:p>
          </p:txBody>
        </p:sp>
        <p:cxnSp>
          <p:nvCxnSpPr>
            <p:cNvPr id="14366" name="AutoShape 36">
              <a:extLst>
                <a:ext uri="{FF2B5EF4-FFF2-40B4-BE49-F238E27FC236}">
                  <a16:creationId xmlns:a16="http://schemas.microsoft.com/office/drawing/2014/main" id="{3DAE44D0-44EF-7D65-973F-8042CE0DC3DF}"/>
                </a:ext>
              </a:extLst>
            </p:cNvPr>
            <p:cNvCxnSpPr>
              <a:cxnSpLocks noChangeShapeType="1"/>
              <a:endCxn id="14361" idx="1"/>
            </p:cNvCxnSpPr>
            <p:nvPr/>
          </p:nvCxnSpPr>
          <p:spPr bwMode="auto">
            <a:xfrm>
              <a:off x="3744" y="3192"/>
              <a:ext cx="480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AutoShape 37">
              <a:extLst>
                <a:ext uri="{FF2B5EF4-FFF2-40B4-BE49-F238E27FC236}">
                  <a16:creationId xmlns:a16="http://schemas.microsoft.com/office/drawing/2014/main" id="{9D218573-10A2-4435-D6F4-7E4948E891EA}"/>
                </a:ext>
              </a:extLst>
            </p:cNvPr>
            <p:cNvCxnSpPr>
              <a:cxnSpLocks noChangeShapeType="1"/>
              <a:stCxn id="14361" idx="3"/>
              <a:endCxn id="14363" idx="2"/>
            </p:cNvCxnSpPr>
            <p:nvPr/>
          </p:nvCxnSpPr>
          <p:spPr bwMode="auto">
            <a:xfrm>
              <a:off x="4560" y="3192"/>
              <a:ext cx="288" cy="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8" name="AutoShape 38">
              <a:extLst>
                <a:ext uri="{FF2B5EF4-FFF2-40B4-BE49-F238E27FC236}">
                  <a16:creationId xmlns:a16="http://schemas.microsoft.com/office/drawing/2014/main" id="{4FB7735D-0381-958B-4D98-F614CF2B3BBA}"/>
                </a:ext>
              </a:extLst>
            </p:cNvPr>
            <p:cNvCxnSpPr>
              <a:cxnSpLocks noChangeShapeType="1"/>
              <a:stCxn id="14347" idx="0"/>
              <a:endCxn id="14362" idx="1"/>
            </p:cNvCxnSpPr>
            <p:nvPr/>
          </p:nvCxnSpPr>
          <p:spPr bwMode="auto">
            <a:xfrm rot="-5400000">
              <a:off x="2632" y="1624"/>
              <a:ext cx="504" cy="2680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AutoShape 39">
              <a:extLst>
                <a:ext uri="{FF2B5EF4-FFF2-40B4-BE49-F238E27FC236}">
                  <a16:creationId xmlns:a16="http://schemas.microsoft.com/office/drawing/2014/main" id="{2D067C01-8B0E-801B-7BD3-96E50D47DC27}"/>
                </a:ext>
              </a:extLst>
            </p:cNvPr>
            <p:cNvCxnSpPr>
              <a:cxnSpLocks noChangeShapeType="1"/>
              <a:stCxn id="14362" idx="3"/>
              <a:endCxn id="14363" idx="0"/>
            </p:cNvCxnSpPr>
            <p:nvPr/>
          </p:nvCxnSpPr>
          <p:spPr bwMode="auto">
            <a:xfrm>
              <a:off x="4560" y="2712"/>
              <a:ext cx="408" cy="360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0" name="AutoShape 40">
              <a:extLst>
                <a:ext uri="{FF2B5EF4-FFF2-40B4-BE49-F238E27FC236}">
                  <a16:creationId xmlns:a16="http://schemas.microsoft.com/office/drawing/2014/main" id="{12D5E70A-B0F9-6DA8-29B3-012A6B5306CE}"/>
                </a:ext>
              </a:extLst>
            </p:cNvPr>
            <p:cNvCxnSpPr>
              <a:cxnSpLocks noChangeShapeType="1"/>
              <a:stCxn id="14349" idx="4"/>
              <a:endCxn id="14352" idx="3"/>
            </p:cNvCxnSpPr>
            <p:nvPr/>
          </p:nvCxnSpPr>
          <p:spPr bwMode="auto">
            <a:xfrm rot="5400000">
              <a:off x="3444" y="3276"/>
              <a:ext cx="552" cy="432"/>
            </a:xfrm>
            <a:prstGeom prst="bentConnector2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71" name="AutoShape 41">
              <a:extLst>
                <a:ext uri="{FF2B5EF4-FFF2-40B4-BE49-F238E27FC236}">
                  <a16:creationId xmlns:a16="http://schemas.microsoft.com/office/drawing/2014/main" id="{8D91E22A-65E0-F8D4-69F2-41AB94A59B96}"/>
                </a:ext>
              </a:extLst>
            </p:cNvPr>
            <p:cNvCxnSpPr>
              <a:cxnSpLocks noChangeShapeType="1"/>
              <a:stCxn id="14363" idx="6"/>
            </p:cNvCxnSpPr>
            <p:nvPr/>
          </p:nvCxnSpPr>
          <p:spPr bwMode="auto">
            <a:xfrm>
              <a:off x="5088" y="3192"/>
              <a:ext cx="432" cy="1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72" name="Object 42">
                  <a:extLst>
                    <a:ext uri="{FF2B5EF4-FFF2-40B4-BE49-F238E27FC236}">
                      <a16:creationId xmlns:a16="http://schemas.microsoft.com/office/drawing/2014/main" id="{40EC8470-2817-D671-E7F3-48C7D44B4FEC}"/>
                    </a:ext>
                  </a:extLst>
                </p:cNvPr>
                <p:cNvSpPr txBox="1"/>
                <p:nvPr/>
              </p:nvSpPr>
              <p:spPr bwMode="auto">
                <a:xfrm>
                  <a:off x="5144" y="2880"/>
                  <a:ext cx="304" cy="240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fr-CH"/>
                </a:p>
              </p:txBody>
            </p:sp>
          </mc:Choice>
          <mc:Fallback xmlns="">
            <p:sp>
              <p:nvSpPr>
                <p:cNvPr id="14372" name="Object 42">
                  <a:extLst>
                    <a:ext uri="{FF2B5EF4-FFF2-40B4-BE49-F238E27FC236}">
                      <a16:creationId xmlns:a16="http://schemas.microsoft.com/office/drawing/2014/main" id="{40EC8470-2817-D671-E7F3-48C7D44B4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44" y="2880"/>
                  <a:ext cx="304" cy="240"/>
                </a:xfrm>
                <a:prstGeom prst="rect">
                  <a:avLst/>
                </a:prstGeom>
                <a:blipFill>
                  <a:blip r:embed="rId7"/>
                  <a:stretch>
                    <a:fillRect t="-19697" r="-13095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fr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2A019CA8-2641-411E-4336-AC3E694D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0E42C7D-DAD5-31A9-7D7F-D27B043B0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H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Modèles d’état à temps continu (système analogique)</a:t>
            </a:r>
            <a:r>
              <a:rPr lang="fr-FR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pic>
        <p:nvPicPr>
          <p:cNvPr id="1028" name="Picture 4" descr="Problem creating a statespace in Simulink">
            <a:extLst>
              <a:ext uri="{FF2B5EF4-FFF2-40B4-BE49-F238E27FC236}">
                <a16:creationId xmlns:a16="http://schemas.microsoft.com/office/drawing/2014/main" id="{F9376B97-ECBB-CBE8-B92A-54E05A10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719" y="4290341"/>
            <a:ext cx="4957636" cy="2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CB40A694-547D-5F83-48E1-E050C382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fr-FR" sz="1400"/>
              <a:t>5-</a:t>
            </a:r>
            <a:fld id="{D52A8E51-3111-4EFD-A3D1-C80C16DE92CA}" type="slidenum">
              <a:rPr lang="en-GB" altLang="fr-FR" sz="14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fr-FR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D744944-9A14-706E-CB63-57187FD46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425" y="76200"/>
            <a:ext cx="9428375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Modèles d'état linéaires : notation matricielle</a:t>
            </a:r>
            <a:r>
              <a:rPr lang="en-GB" altLang="fr-FR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C661E1C-A86A-D99E-CCEB-0B4B1C416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3319464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Object 2">
                <a:extLst>
                  <a:ext uri="{FF2B5EF4-FFF2-40B4-BE49-F238E27FC236}">
                    <a16:creationId xmlns:a16="http://schemas.microsoft.com/office/drawing/2014/main" id="{6313425F-73B1-7D9B-506D-42A60731293A}"/>
                  </a:ext>
                </a:extLst>
              </p:cNvPr>
              <p:cNvSpPr txBox="1"/>
              <p:nvPr/>
            </p:nvSpPr>
            <p:spPr bwMode="auto">
              <a:xfrm>
                <a:off x="3774281" y="844614"/>
                <a:ext cx="3470974" cy="62858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fr-CH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CH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sz="2400" b="1"/>
              </a:p>
            </p:txBody>
          </p:sp>
        </mc:Choice>
        <mc:Fallback xmlns="">
          <p:sp>
            <p:nvSpPr>
              <p:cNvPr id="16389" name="Object 2">
                <a:extLst>
                  <a:ext uri="{FF2B5EF4-FFF2-40B4-BE49-F238E27FC236}">
                    <a16:creationId xmlns:a16="http://schemas.microsoft.com/office/drawing/2014/main" id="{6313425F-73B1-7D9B-506D-42A607312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4281" y="844614"/>
                <a:ext cx="3470974" cy="628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6">
            <a:extLst>
              <a:ext uri="{FF2B5EF4-FFF2-40B4-BE49-F238E27FC236}">
                <a16:creationId xmlns:a16="http://schemas.microsoft.com/office/drawing/2014/main" id="{BEE51B10-AB2B-6D94-07BE-76956E0C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0" y="33337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Object 3">
                <a:extLst>
                  <a:ext uri="{FF2B5EF4-FFF2-40B4-BE49-F238E27FC236}">
                    <a16:creationId xmlns:a16="http://schemas.microsoft.com/office/drawing/2014/main" id="{FB94BB5D-0E54-0247-CC9D-57FFF8291E34}"/>
                  </a:ext>
                </a:extLst>
              </p:cNvPr>
              <p:cNvSpPr txBox="1"/>
              <p:nvPr/>
            </p:nvSpPr>
            <p:spPr bwMode="auto">
              <a:xfrm>
                <a:off x="3774280" y="1626340"/>
                <a:ext cx="3889711" cy="52556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fr-CH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CH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acc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fr-CH" sz="2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H" sz="2400" b="1"/>
              </a:p>
            </p:txBody>
          </p:sp>
        </mc:Choice>
        <mc:Fallback xmlns="">
          <p:sp>
            <p:nvSpPr>
              <p:cNvPr id="16391" name="Object 3">
                <a:extLst>
                  <a:ext uri="{FF2B5EF4-FFF2-40B4-BE49-F238E27FC236}">
                    <a16:creationId xmlns:a16="http://schemas.microsoft.com/office/drawing/2014/main" id="{FB94BB5D-0E54-0247-CC9D-57FFF8291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4280" y="1626340"/>
                <a:ext cx="3889711" cy="525561"/>
              </a:xfrm>
              <a:prstGeom prst="rect">
                <a:avLst/>
              </a:prstGeom>
              <a:blipFill>
                <a:blip r:embed="rId3"/>
                <a:stretch>
                  <a:fillRect l="-313" t="-18182" b="-1136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4" name="Object 5">
                <a:extLst>
                  <a:ext uri="{FF2B5EF4-FFF2-40B4-BE49-F238E27FC236}">
                    <a16:creationId xmlns:a16="http://schemas.microsoft.com/office/drawing/2014/main" id="{8D1DCB33-530B-590E-6381-E12FD80DEE0F}"/>
                  </a:ext>
                </a:extLst>
              </p:cNvPr>
              <p:cNvSpPr txBox="1"/>
              <p:nvPr/>
            </p:nvSpPr>
            <p:spPr bwMode="auto">
              <a:xfrm>
                <a:off x="5593306" y="3114833"/>
                <a:ext cx="5534941" cy="5858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fr-CH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mr>
                      </m:m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394" name="Object 5">
                <a:extLst>
                  <a:ext uri="{FF2B5EF4-FFF2-40B4-BE49-F238E27FC236}">
                    <a16:creationId xmlns:a16="http://schemas.microsoft.com/office/drawing/2014/main" id="{8D1DCB33-530B-590E-6381-E12FD80DE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3306" y="3114833"/>
                <a:ext cx="5534941" cy="585870"/>
              </a:xfrm>
              <a:prstGeom prst="rect">
                <a:avLst/>
              </a:prstGeom>
              <a:blipFill>
                <a:blip r:embed="rId4"/>
                <a:stretch>
                  <a:fillRect l="-33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5" name="Rectangle 12">
            <a:extLst>
              <a:ext uri="{FF2B5EF4-FFF2-40B4-BE49-F238E27FC236}">
                <a16:creationId xmlns:a16="http://schemas.microsoft.com/office/drawing/2014/main" id="{96B04848-F6A8-8577-91D6-D26DCEB5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3" y="30289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6" name="Object 6">
                <a:extLst>
                  <a:ext uri="{FF2B5EF4-FFF2-40B4-BE49-F238E27FC236}">
                    <a16:creationId xmlns:a16="http://schemas.microsoft.com/office/drawing/2014/main" id="{120376F2-67C3-6F71-E0FC-D719372F0207}"/>
                  </a:ext>
                </a:extLst>
              </p:cNvPr>
              <p:cNvSpPr txBox="1"/>
              <p:nvPr/>
            </p:nvSpPr>
            <p:spPr bwMode="auto">
              <a:xfrm>
                <a:off x="258237" y="4563595"/>
                <a:ext cx="3108656" cy="1604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396" name="Object 6">
                <a:extLst>
                  <a:ext uri="{FF2B5EF4-FFF2-40B4-BE49-F238E27FC236}">
                    <a16:creationId xmlns:a16="http://schemas.microsoft.com/office/drawing/2014/main" id="{120376F2-67C3-6F71-E0FC-D719372F0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237" y="4563595"/>
                <a:ext cx="3108656" cy="1604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7" name="Rectangle 14">
            <a:extLst>
              <a:ext uri="{FF2B5EF4-FFF2-40B4-BE49-F238E27FC236}">
                <a16:creationId xmlns:a16="http://schemas.microsoft.com/office/drawing/2014/main" id="{395A7C2F-F600-22D4-418C-098BFB0D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0289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8" name="Object 7">
                <a:extLst>
                  <a:ext uri="{FF2B5EF4-FFF2-40B4-BE49-F238E27FC236}">
                    <a16:creationId xmlns:a16="http://schemas.microsoft.com/office/drawing/2014/main" id="{9B1E3D22-065C-EAF3-BD34-051640C0C990}"/>
                  </a:ext>
                </a:extLst>
              </p:cNvPr>
              <p:cNvSpPr txBox="1"/>
              <p:nvPr/>
            </p:nvSpPr>
            <p:spPr bwMode="auto">
              <a:xfrm>
                <a:off x="3103374" y="4493684"/>
                <a:ext cx="2992626" cy="1604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398" name="Object 7">
                <a:extLst>
                  <a:ext uri="{FF2B5EF4-FFF2-40B4-BE49-F238E27FC236}">
                    <a16:creationId xmlns:a16="http://schemas.microsoft.com/office/drawing/2014/main" id="{9B1E3D22-065C-EAF3-BD34-051640C0C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3374" y="4493684"/>
                <a:ext cx="2992626" cy="16044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9" name="Rectangle 16">
            <a:extLst>
              <a:ext uri="{FF2B5EF4-FFF2-40B4-BE49-F238E27FC236}">
                <a16:creationId xmlns:a16="http://schemas.microsoft.com/office/drawing/2014/main" id="{D67550E2-2A9A-EC15-03C7-4961E96E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13" y="302895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CH" altLang="fr-FR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00" name="Object 8">
                <a:extLst>
                  <a:ext uri="{FF2B5EF4-FFF2-40B4-BE49-F238E27FC236}">
                    <a16:creationId xmlns:a16="http://schemas.microsoft.com/office/drawing/2014/main" id="{23650AD4-A5F7-1797-48A0-BD39B6275F54}"/>
                  </a:ext>
                </a:extLst>
              </p:cNvPr>
              <p:cNvSpPr txBox="1"/>
              <p:nvPr/>
            </p:nvSpPr>
            <p:spPr bwMode="auto">
              <a:xfrm>
                <a:off x="6096000" y="4493684"/>
                <a:ext cx="3209243" cy="1725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400" name="Object 8">
                <a:extLst>
                  <a:ext uri="{FF2B5EF4-FFF2-40B4-BE49-F238E27FC236}">
                    <a16:creationId xmlns:a16="http://schemas.microsoft.com/office/drawing/2014/main" id="{23650AD4-A5F7-1797-48A0-BD39B6275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493684"/>
                <a:ext cx="3209243" cy="1725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02" name="Object 9">
                <a:extLst>
                  <a:ext uri="{FF2B5EF4-FFF2-40B4-BE49-F238E27FC236}">
                    <a16:creationId xmlns:a16="http://schemas.microsoft.com/office/drawing/2014/main" id="{AF67D2B9-5350-F152-EFC0-9969812318F4}"/>
                  </a:ext>
                </a:extLst>
              </p:cNvPr>
              <p:cNvSpPr txBox="1"/>
              <p:nvPr/>
            </p:nvSpPr>
            <p:spPr bwMode="auto">
              <a:xfrm>
                <a:off x="9061609" y="4450558"/>
                <a:ext cx="3030873" cy="1768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CH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H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fr-CH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CH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⋅⋅⋅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H" dirty="0"/>
              </a:p>
            </p:txBody>
          </p:sp>
        </mc:Choice>
        <mc:Fallback xmlns="">
          <p:sp>
            <p:nvSpPr>
              <p:cNvPr id="16402" name="Object 9">
                <a:extLst>
                  <a:ext uri="{FF2B5EF4-FFF2-40B4-BE49-F238E27FC236}">
                    <a16:creationId xmlns:a16="http://schemas.microsoft.com/office/drawing/2014/main" id="{AF67D2B9-5350-F152-EFC0-99698123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61609" y="4450558"/>
                <a:ext cx="3030873" cy="1768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05" name="Text Box 21">
            <a:extLst>
              <a:ext uri="{FF2B5EF4-FFF2-40B4-BE49-F238E27FC236}">
                <a16:creationId xmlns:a16="http://schemas.microsoft.com/office/drawing/2014/main" id="{5988E099-4CE9-14B4-5F80-F3538A45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1026410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Equations d’état :</a:t>
            </a:r>
            <a:endParaRPr lang="en-GB" altLang="fr-FR" sz="1800" dirty="0"/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635C5150-9D7F-318D-B094-956D8D73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1492187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Equations des sorties :</a:t>
            </a:r>
            <a:endParaRPr lang="en-GB" altLang="fr-FR" sz="1800" dirty="0"/>
          </a:p>
        </p:txBody>
      </p:sp>
      <p:pic>
        <p:nvPicPr>
          <p:cNvPr id="2" name="Picture 2" descr="HES-SO Valais-Wallis - BioArk">
            <a:extLst>
              <a:ext uri="{FF2B5EF4-FFF2-40B4-BE49-F238E27FC236}">
                <a16:creationId xmlns:a16="http://schemas.microsoft.com/office/drawing/2014/main" id="{9FFA68B0-4F19-3225-3494-81910B16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985" y="0"/>
            <a:ext cx="1250590" cy="61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2FEA3D3B-EA8B-8963-124E-EC2F5C1C2E7B}"/>
                  </a:ext>
                </a:extLst>
              </p:cNvPr>
              <p:cNvSpPr txBox="1"/>
              <p:nvPr/>
            </p:nvSpPr>
            <p:spPr bwMode="auto">
              <a:xfrm>
                <a:off x="5656480" y="2396111"/>
                <a:ext cx="5023712" cy="632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fr-CH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∗1</m:t>
                            </m:r>
                          </m:e>
                          <m:e>
                            <m: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fr-CH" sz="24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m:rPr>
                                <m:sty m:val="p"/>
                              </m:rP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fr-CH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∗1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fr-CH" sz="2400" dirty="0"/>
              </a:p>
            </p:txBody>
          </p:sp>
        </mc:Choice>
        <mc:Fallback xmlns="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2FEA3D3B-EA8B-8963-124E-EC2F5C1C2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6480" y="2396111"/>
                <a:ext cx="5023712" cy="6328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1">
            <a:extLst>
              <a:ext uri="{FF2B5EF4-FFF2-40B4-BE49-F238E27FC236}">
                <a16:creationId xmlns:a16="http://schemas.microsoft.com/office/drawing/2014/main" id="{EB4F146A-FEC3-8E69-F92D-7954E543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2447095"/>
            <a:ext cx="4761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Dimensions des vecteurs entrées/sorties :</a:t>
            </a:r>
            <a:endParaRPr lang="en-GB" altLang="fr-FR" sz="1800" dirty="0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4A700D1A-73CF-0DF3-94C5-BA6E66D0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18" y="3073899"/>
            <a:ext cx="4761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99"/>
              </a:buClr>
              <a:buFont typeface="Wingdings 3" panose="05040102010807070707" pitchFamily="18" charset="2"/>
              <a:buChar char="ê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fr-CH" altLang="fr-FR" sz="1800" dirty="0"/>
              <a:t>Dimensions des matrices :</a:t>
            </a:r>
            <a:endParaRPr lang="en-GB" alt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  <p:bldP spid="16398" grpId="0"/>
      <p:bldP spid="16400" grpId="0"/>
      <p:bldP spid="164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1516</Words>
  <Application>Microsoft Office PowerPoint</Application>
  <PresentationFormat>Widescreen</PresentationFormat>
  <Paragraphs>282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Aptos Display</vt:lpstr>
      <vt:lpstr>Arial</vt:lpstr>
      <vt:lpstr>Cambria Math</vt:lpstr>
      <vt:lpstr>Symbol</vt:lpstr>
      <vt:lpstr>Times</vt:lpstr>
      <vt:lpstr>Times New Roman</vt:lpstr>
      <vt:lpstr>Wingdings</vt:lpstr>
      <vt:lpstr>Office Theme</vt:lpstr>
      <vt:lpstr>Systèmes Multivariables Modèle d’état</vt:lpstr>
      <vt:lpstr>Systèmes SISO et MIMO (MISO, SIMO)</vt:lpstr>
      <vt:lpstr>PowerPoint Presentation</vt:lpstr>
      <vt:lpstr>PowerPoint Presentation</vt:lpstr>
      <vt:lpstr>Différentes formes de modèles pour les systèmes analogiques </vt:lpstr>
      <vt:lpstr>Modèles d’état à temps continu (système analogique) </vt:lpstr>
      <vt:lpstr>Représentation d’un système MIMO à l’aide  d’un modèle d’état</vt:lpstr>
      <vt:lpstr>Modèles d’état à temps continu (système analogique) </vt:lpstr>
      <vt:lpstr>Modèles d'état linéaires : notation matricielle </vt:lpstr>
      <vt:lpstr>Exemple 1 : Modèle d’état d’un circuit RL  (Système SISO)</vt:lpstr>
      <vt:lpstr>Exemple 1 : Simulation d’un modèle d’état d’un circuit RL  (Système SISO)</vt:lpstr>
      <vt:lpstr>Exemple 2 : Elaboration du modèle d’état d’un système SISO à partir d’une fonction de transfert </vt:lpstr>
      <vt:lpstr>Exemple 2 : Simulation du modèle d’état d’un système SISO à partir d’une fonction de transfert </vt:lpstr>
      <vt:lpstr>Exemple 3 : Simulation du modèle d’état d’un système SIMO à partir d’une fonction de transfert </vt:lpstr>
      <vt:lpstr>Exemple 4 : Modèle d’état d’un chariot suspendu </vt:lpstr>
      <vt:lpstr>Exemple 5 : Modèle d’état d’un moteur DC</vt:lpstr>
      <vt:lpstr>Exemple 5 : Modèle d’état d’un moteur DC</vt:lpstr>
      <vt:lpstr>Stabilité d’un système représenté par un modèle d’état</vt:lpstr>
      <vt:lpstr>Exemple 6 : Stabilité d’un chariot suspendu </vt:lpstr>
      <vt:lpstr>Exemple 7 : Stabilité d’un système SISO (exemple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Moghaddam Fariba</dc:creator>
  <cp:lastModifiedBy>Moghaddam Fariba</cp:lastModifiedBy>
  <cp:revision>73</cp:revision>
  <dcterms:created xsi:type="dcterms:W3CDTF">2024-07-31T13:47:49Z</dcterms:created>
  <dcterms:modified xsi:type="dcterms:W3CDTF">2024-11-29T10:03:42Z</dcterms:modified>
</cp:coreProperties>
</file>