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/>
    <p:restoredTop sz="94554"/>
  </p:normalViewPr>
  <p:slideViewPr>
    <p:cSldViewPr snapToGrid="0" snapToObjects="1">
      <p:cViewPr varScale="1">
        <p:scale>
          <a:sx n="87" d="100"/>
          <a:sy n="87" d="100"/>
        </p:scale>
        <p:origin x="200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D46C-D452-F043-A776-1EBECE3DC94A}" type="datetimeFigureOut">
              <a:rPr lang="fr-FR" smtClean="0"/>
              <a:t>16/10/2018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3F77-2AD0-A24B-AD71-4B8C664C9E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741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D46C-D452-F043-A776-1EBECE3DC94A}" type="datetimeFigureOut">
              <a:rPr lang="fr-FR" smtClean="0"/>
              <a:t>16/10/2018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3F77-2AD0-A24B-AD71-4B8C664C9E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03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D46C-D452-F043-A776-1EBECE3DC94A}" type="datetimeFigureOut">
              <a:rPr lang="fr-FR" smtClean="0"/>
              <a:t>16/10/2018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3F77-2AD0-A24B-AD71-4B8C664C9E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92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D46C-D452-F043-A776-1EBECE3DC94A}" type="datetimeFigureOut">
              <a:rPr lang="fr-FR" smtClean="0"/>
              <a:t>16/10/2018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3F77-2AD0-A24B-AD71-4B8C664C9E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4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D46C-D452-F043-A776-1EBECE3DC94A}" type="datetimeFigureOut">
              <a:rPr lang="fr-FR" smtClean="0"/>
              <a:t>16/10/2018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3F77-2AD0-A24B-AD71-4B8C664C9E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17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D46C-D452-F043-A776-1EBECE3DC94A}" type="datetimeFigureOut">
              <a:rPr lang="fr-FR" smtClean="0"/>
              <a:t>16/10/2018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3F77-2AD0-A24B-AD71-4B8C664C9E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07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D46C-D452-F043-A776-1EBECE3DC94A}" type="datetimeFigureOut">
              <a:rPr lang="fr-FR" smtClean="0"/>
              <a:t>16/10/2018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3F77-2AD0-A24B-AD71-4B8C664C9E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7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D46C-D452-F043-A776-1EBECE3DC94A}" type="datetimeFigureOut">
              <a:rPr lang="fr-FR" smtClean="0"/>
              <a:t>16/10/2018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3F77-2AD0-A24B-AD71-4B8C664C9E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198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D46C-D452-F043-A776-1EBECE3DC94A}" type="datetimeFigureOut">
              <a:rPr lang="fr-FR" smtClean="0"/>
              <a:t>16/10/2018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3F77-2AD0-A24B-AD71-4B8C664C9E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941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D46C-D452-F043-A776-1EBECE3DC94A}" type="datetimeFigureOut">
              <a:rPr lang="fr-FR" smtClean="0"/>
              <a:t>16/10/2018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3F77-2AD0-A24B-AD71-4B8C664C9E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091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0D46C-D452-F043-A776-1EBECE3DC94A}" type="datetimeFigureOut">
              <a:rPr lang="fr-FR" smtClean="0"/>
              <a:t>16/10/2018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3F77-2AD0-A24B-AD71-4B8C664C9E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59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0D46C-D452-F043-A776-1EBECE3DC94A}" type="datetimeFigureOut">
              <a:rPr lang="fr-FR" smtClean="0"/>
              <a:t>16/10/2018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E3F77-2AD0-A24B-AD71-4B8C664C9EC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455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oodle.org/plugins/mod_evot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819400" y="0"/>
            <a:ext cx="885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latin typeface="Helvetica" charset="0"/>
                <a:ea typeface="Helvetica" charset="0"/>
                <a:cs typeface="Helvetica" charset="0"/>
              </a:rPr>
              <a:t>Moodle e-</a:t>
            </a:r>
            <a:r>
              <a:rPr lang="fr-FR" sz="3200" dirty="0" err="1" smtClean="0">
                <a:latin typeface="Helvetica" charset="0"/>
                <a:ea typeface="Helvetica" charset="0"/>
                <a:cs typeface="Helvetica" charset="0"/>
              </a:rPr>
              <a:t>voting</a:t>
            </a:r>
            <a:r>
              <a:rPr lang="fr-FR" sz="3200" dirty="0" smtClean="0">
                <a:latin typeface="Helvetica" charset="0"/>
                <a:ea typeface="Helvetica" charset="0"/>
                <a:cs typeface="Helvetica" charset="0"/>
              </a:rPr>
              <a:t> : </a:t>
            </a:r>
            <a:r>
              <a:rPr lang="fr-FR" sz="3200" dirty="0" err="1" smtClean="0">
                <a:latin typeface="Helvetica" charset="0"/>
                <a:ea typeface="Helvetica" charset="0"/>
                <a:cs typeface="Helvetica" charset="0"/>
              </a:rPr>
              <a:t>Make</a:t>
            </a:r>
            <a:r>
              <a:rPr lang="fr-FR" sz="3200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sz="3200" dirty="0" err="1" smtClean="0">
                <a:latin typeface="Helvetica" charset="0"/>
                <a:ea typeface="Helvetica" charset="0"/>
                <a:cs typeface="Helvetica" charset="0"/>
              </a:rPr>
              <a:t>them</a:t>
            </a:r>
            <a:r>
              <a:rPr lang="fr-FR" sz="3200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sz="3200" dirty="0" err="1" smtClean="0">
                <a:latin typeface="Helvetica" charset="0"/>
                <a:ea typeface="Helvetica" charset="0"/>
                <a:cs typeface="Helvetica" charset="0"/>
              </a:rPr>
              <a:t>act</a:t>
            </a:r>
            <a:r>
              <a:rPr lang="fr-FR" sz="3200" dirty="0" smtClean="0">
                <a:latin typeface="Helvetica" charset="0"/>
                <a:ea typeface="Helvetica" charset="0"/>
                <a:cs typeface="Helvetica" charset="0"/>
              </a:rPr>
              <a:t>!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29752" y="1049183"/>
            <a:ext cx="5346700" cy="25853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Helvetica" charset="0"/>
                <a:ea typeface="Helvetica" charset="0"/>
                <a:cs typeface="Helvetica" charset="0"/>
              </a:rPr>
              <a:t>WHAT </a:t>
            </a:r>
            <a:r>
              <a:rPr lang="fr-FR" b="1" dirty="0" err="1" smtClean="0">
                <a:latin typeface="Helvetica" charset="0"/>
                <a:ea typeface="Helvetica" charset="0"/>
                <a:cs typeface="Helvetica" charset="0"/>
              </a:rPr>
              <a:t>is</a:t>
            </a:r>
            <a:r>
              <a:rPr lang="fr-FR" b="1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b="1" dirty="0" err="1" smtClean="0">
                <a:latin typeface="Helvetica" charset="0"/>
                <a:ea typeface="Helvetica" charset="0"/>
                <a:cs typeface="Helvetica" charset="0"/>
              </a:rPr>
              <a:t>it</a:t>
            </a:r>
            <a:r>
              <a:rPr lang="fr-FR" b="1" dirty="0" smtClean="0">
                <a:latin typeface="Helvetica" charset="0"/>
                <a:ea typeface="Helvetica" charset="0"/>
                <a:cs typeface="Helvetica" charset="0"/>
              </a:rPr>
              <a:t>?</a:t>
            </a:r>
          </a:p>
          <a:p>
            <a:endParaRPr lang="fr-FR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Moodle e-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voting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module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enabling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>
                <a:latin typeface="Helvetica" charset="0"/>
                <a:ea typeface="Helvetica" charset="0"/>
                <a:cs typeface="Helvetica" charset="0"/>
              </a:rPr>
              <a:t>students</a:t>
            </a:r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 to vote via </a:t>
            </a:r>
            <a:r>
              <a:rPr lang="fr-FR" dirty="0" err="1">
                <a:latin typeface="Helvetica" charset="0"/>
                <a:ea typeface="Helvetica" charset="0"/>
                <a:cs typeface="Helvetica" charset="0"/>
              </a:rPr>
              <a:t>their</a:t>
            </a:r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smartphone/laptop.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Results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displayed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on </a:t>
            </a:r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a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dynamic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graph.</a:t>
            </a:r>
          </a:p>
          <a:p>
            <a:endParaRPr lang="fr-FR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E-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voting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can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be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used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in class to check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knowledge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during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the course or to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animate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theoretical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presentations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.</a:t>
            </a:r>
            <a:endParaRPr lang="fr-FR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419235" y="3148781"/>
            <a:ext cx="5143500" cy="341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Helvetica" charset="0"/>
                <a:ea typeface="Helvetica" charset="0"/>
                <a:cs typeface="Helvetica" charset="0"/>
              </a:rPr>
              <a:t>WHY </a:t>
            </a:r>
            <a:r>
              <a:rPr lang="fr-FR" b="1" dirty="0" err="1" smtClean="0">
                <a:latin typeface="Helvetica" charset="0"/>
                <a:ea typeface="Helvetica" charset="0"/>
                <a:cs typeface="Helvetica" charset="0"/>
              </a:rPr>
              <a:t>using</a:t>
            </a:r>
            <a:r>
              <a:rPr lang="fr-FR" b="1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b="1" dirty="0" err="1" smtClean="0">
                <a:latin typeface="Helvetica" charset="0"/>
                <a:ea typeface="Helvetica" charset="0"/>
                <a:cs typeface="Helvetica" charset="0"/>
              </a:rPr>
              <a:t>it</a:t>
            </a:r>
            <a:r>
              <a:rPr lang="fr-FR" b="1" dirty="0" smtClean="0">
                <a:latin typeface="Helvetica" charset="0"/>
                <a:ea typeface="Helvetica" charset="0"/>
                <a:cs typeface="Helvetica" charset="0"/>
              </a:rPr>
              <a:t>?</a:t>
            </a:r>
          </a:p>
          <a:p>
            <a:endParaRPr lang="fr-FR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No installation,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anonymous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vote</a:t>
            </a:r>
          </a:p>
          <a:p>
            <a:endParaRPr lang="fr-FR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Animate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large class audiences or distant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learning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session</a:t>
            </a:r>
          </a:p>
          <a:p>
            <a:endParaRPr lang="fr-FR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Increases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interactions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between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"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Professors-Students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".</a:t>
            </a:r>
          </a:p>
          <a:p>
            <a:endParaRPr lang="fr-FR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supports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flipped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class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activities</a:t>
            </a:r>
            <a:endParaRPr lang="fr-FR" dirty="0" smtClean="0">
              <a:latin typeface="Helvetica" charset="0"/>
              <a:ea typeface="Helvetica" charset="0"/>
              <a:cs typeface="Helvetica" charset="0"/>
            </a:endParaRPr>
          </a:p>
          <a:p>
            <a:endParaRPr lang="fr-FR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366" y="3981246"/>
            <a:ext cx="3289300" cy="2463800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7315200" y="1179871"/>
            <a:ext cx="34511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Extraire une image de la vidéo vers 1:11 où on voit les mains des </a:t>
            </a:r>
            <a:r>
              <a:rPr lang="fr-FR" smtClean="0"/>
              <a:t>étudiants voter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426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541899" y="1651253"/>
            <a:ext cx="2470499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 eaLnBrk="0" hangingPunct="0">
              <a:defRPr/>
            </a:pPr>
            <a:r>
              <a:rPr lang="fr-FR" sz="2000" dirty="0">
                <a:latin typeface="Helvetica Neue Light"/>
                <a:cs typeface="Helvetica Neue Light"/>
              </a:rPr>
              <a:t>Initial concepts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399242" y="1657550"/>
            <a:ext cx="2513404" cy="5697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 eaLnBrk="0" hangingPunct="0">
              <a:defRPr/>
            </a:pPr>
            <a:r>
              <a:rPr lang="fr-FR" sz="2000" dirty="0" err="1">
                <a:latin typeface="Helvetica Neue Light"/>
                <a:cs typeface="Helvetica Neue Light"/>
              </a:rPr>
              <a:t>Build</a:t>
            </a:r>
            <a:r>
              <a:rPr lang="fr-FR" sz="2000" dirty="0">
                <a:latin typeface="Helvetica Neue Light"/>
                <a:cs typeface="Helvetica Neue Light"/>
              </a:rPr>
              <a:t> on social habits</a:t>
            </a:r>
          </a:p>
          <a:p>
            <a:pPr algn="ctr" eaLnBrk="0" hangingPunct="0">
              <a:defRPr/>
            </a:pPr>
            <a:endParaRPr lang="fr-FR" sz="2000" dirty="0">
              <a:latin typeface="Helvetica Neue Light"/>
              <a:cs typeface="Helvetica Neue Light"/>
            </a:endParaRPr>
          </a:p>
          <a:p>
            <a:pPr algn="ctr" eaLnBrk="0" hangingPunct="0">
              <a:defRPr/>
            </a:pPr>
            <a:endParaRPr lang="fr-FR" sz="2000" dirty="0">
              <a:latin typeface="Helvetica Neue Light"/>
              <a:cs typeface="Helvetica Neue Ligh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256584" y="1651252"/>
            <a:ext cx="2513404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 eaLnBrk="0" hangingPunct="0">
              <a:defRPr/>
            </a:pPr>
            <a:r>
              <a:rPr lang="fr-FR" sz="2000" dirty="0" err="1">
                <a:latin typeface="Helvetica Neue Light"/>
                <a:cs typeface="Helvetica Neue Light"/>
              </a:rPr>
              <a:t>Flipped</a:t>
            </a:r>
            <a:r>
              <a:rPr lang="fr-FR" sz="2000" dirty="0">
                <a:latin typeface="Helvetica Neue Light"/>
                <a:cs typeface="Helvetica Neue Light"/>
              </a:rPr>
              <a:t> class</a:t>
            </a:r>
          </a:p>
          <a:p>
            <a:pPr algn="ctr" eaLnBrk="0" hangingPunct="0">
              <a:defRPr/>
            </a:pPr>
            <a:endParaRPr lang="fr-FR" dirty="0">
              <a:latin typeface="Helvetica Neue Light"/>
              <a:cs typeface="Helvetica Neue Light"/>
            </a:endParaRPr>
          </a:p>
          <a:p>
            <a:pPr algn="ctr" eaLnBrk="0" hangingPunct="0">
              <a:defRPr/>
            </a:pPr>
            <a:endParaRPr lang="fr-FR" dirty="0">
              <a:latin typeface="Helvetica Neue Light"/>
              <a:cs typeface="Helvetica Neue Ligh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541899" y="2227316"/>
            <a:ext cx="2470499" cy="2088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marL="285750" indent="-285750" eaLnBrk="0" hangingPunct="0">
              <a:buFont typeface="Wingdings" charset="2"/>
              <a:buChar char="ü"/>
              <a:defRPr/>
            </a:pPr>
            <a:endParaRPr lang="en-GB" sz="1600" dirty="0" smtClean="0">
              <a:latin typeface="Helvetica Neue Light"/>
              <a:cs typeface="Helvetica Neue Light"/>
            </a:endParaRPr>
          </a:p>
          <a:p>
            <a:pPr marL="285750" indent="-285750" eaLnBrk="0" hangingPunct="0">
              <a:buFont typeface="Wingdings" charset="2"/>
              <a:buChar char="ü"/>
              <a:defRPr/>
            </a:pPr>
            <a:r>
              <a:rPr lang="en-GB" sz="1400" dirty="0" smtClean="0">
                <a:latin typeface="Helvetica Neue Light"/>
                <a:cs typeface="Helvetica Neue Light"/>
              </a:rPr>
              <a:t>Ask </a:t>
            </a:r>
            <a:r>
              <a:rPr lang="en-GB" sz="1400" dirty="0">
                <a:latin typeface="Helvetica Neue Light"/>
                <a:cs typeface="Helvetica Neue Light"/>
              </a:rPr>
              <a:t>questions affirming a scientific truth linked to the taught topic and observe how the students validate it</a:t>
            </a:r>
            <a:r>
              <a:rPr lang="fr-FR" sz="1400" dirty="0">
                <a:latin typeface="Helvetica Neue Light"/>
                <a:cs typeface="Helvetica Neue Light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399242" y="2227316"/>
            <a:ext cx="2513404" cy="2088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marL="285750" indent="-285750">
              <a:buFont typeface="Wingdings" charset="2"/>
              <a:buChar char="ü"/>
            </a:pPr>
            <a:endParaRPr lang="fr-FR" sz="1400" dirty="0">
              <a:latin typeface="Helvetica Neue Light"/>
              <a:cs typeface="Helvetica Neue Light"/>
            </a:endParaRPr>
          </a:p>
          <a:p>
            <a:pPr marL="285750" indent="-285750">
              <a:buFont typeface="Wingdings" charset="2"/>
              <a:buChar char="ü"/>
            </a:pPr>
            <a:r>
              <a:rPr lang="fr-FR" sz="1400" dirty="0" err="1">
                <a:latin typeface="Helvetica Neue Light"/>
                <a:cs typeface="Helvetica Neue Light"/>
              </a:rPr>
              <a:t>Ask</a:t>
            </a:r>
            <a:r>
              <a:rPr lang="fr-FR" sz="1400" dirty="0">
                <a:latin typeface="Helvetica Neue Light"/>
                <a:cs typeface="Helvetica Neue Light"/>
              </a:rPr>
              <a:t> questions on </a:t>
            </a:r>
            <a:r>
              <a:rPr lang="fr-FR" sz="1400" dirty="0" err="1">
                <a:latin typeface="Helvetica Neue Light"/>
                <a:cs typeface="Helvetica Neue Light"/>
              </a:rPr>
              <a:t>any</a:t>
            </a:r>
            <a:r>
              <a:rPr lang="fr-FR" sz="1400" dirty="0">
                <a:latin typeface="Helvetica Neue Light"/>
                <a:cs typeface="Helvetica Neue Light"/>
              </a:rPr>
              <a:t> </a:t>
            </a:r>
            <a:r>
              <a:rPr lang="fr-FR" sz="1400" dirty="0" err="1">
                <a:latin typeface="Helvetica Neue Light"/>
                <a:cs typeface="Helvetica Neue Light"/>
              </a:rPr>
              <a:t>topics</a:t>
            </a:r>
            <a:r>
              <a:rPr lang="fr-FR" sz="1400" dirty="0">
                <a:latin typeface="Helvetica Neue Light"/>
                <a:cs typeface="Helvetica Neue Light"/>
              </a:rPr>
              <a:t> (tastes, expectations, course </a:t>
            </a:r>
            <a:r>
              <a:rPr lang="fr-FR" sz="1400" dirty="0" err="1">
                <a:latin typeface="Helvetica Neue Light"/>
                <a:cs typeface="Helvetica Neue Light"/>
              </a:rPr>
              <a:t>evaluation</a:t>
            </a:r>
            <a:r>
              <a:rPr lang="fr-FR" sz="1400" dirty="0">
                <a:latin typeface="Helvetica Neue Light"/>
                <a:cs typeface="Helvetica Neue Light"/>
              </a:rPr>
              <a:t>, </a:t>
            </a:r>
            <a:r>
              <a:rPr lang="fr-FR" sz="1400" dirty="0" err="1">
                <a:latin typeface="Helvetica Neue Light"/>
                <a:cs typeface="Helvetica Neue Light"/>
              </a:rPr>
              <a:t>taught</a:t>
            </a:r>
            <a:r>
              <a:rPr lang="fr-FR" sz="1400" dirty="0">
                <a:latin typeface="Helvetica Neue Light"/>
                <a:cs typeface="Helvetica Neue Light"/>
              </a:rPr>
              <a:t> </a:t>
            </a:r>
            <a:r>
              <a:rPr lang="fr-FR" sz="1400" dirty="0" err="1" smtClean="0">
                <a:latin typeface="Helvetica Neue Light"/>
                <a:cs typeface="Helvetica Neue Light"/>
              </a:rPr>
              <a:t>topics,recall</a:t>
            </a:r>
            <a:r>
              <a:rPr lang="fr-FR" sz="1400" dirty="0" smtClean="0">
                <a:latin typeface="Helvetica Neue Light"/>
                <a:cs typeface="Helvetica Neue Light"/>
              </a:rPr>
              <a:t> </a:t>
            </a:r>
            <a:r>
              <a:rPr lang="fr-FR" sz="1400" dirty="0" err="1" smtClean="0">
                <a:latin typeface="Helvetica Neue Light"/>
                <a:cs typeface="Helvetica Neue Light"/>
              </a:rPr>
              <a:t>knowledge</a:t>
            </a:r>
            <a:r>
              <a:rPr lang="fr-FR" sz="1400" dirty="0" smtClean="0">
                <a:latin typeface="Helvetica Neue Light"/>
                <a:cs typeface="Helvetica Neue Light"/>
              </a:rPr>
              <a:t>, </a:t>
            </a:r>
            <a:r>
              <a:rPr lang="fr-FR" sz="1400" dirty="0">
                <a:latin typeface="Helvetica Neue Light"/>
                <a:cs typeface="Helvetica Neue Light"/>
              </a:rPr>
              <a:t>etc.)</a:t>
            </a:r>
          </a:p>
          <a:p>
            <a:pPr marL="285750" indent="-285750">
              <a:buFont typeface="Wingdings" charset="2"/>
              <a:buChar char="ü"/>
            </a:pPr>
            <a:endParaRPr lang="fr-FR" sz="1400" dirty="0">
              <a:latin typeface="Helvetica Neue Light"/>
              <a:cs typeface="Helvetica Neue Light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256584" y="2227316"/>
            <a:ext cx="2513404" cy="2088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marL="285750" indent="-285750">
              <a:buFont typeface="Wingdings" charset="2"/>
              <a:buChar char="ü"/>
            </a:pPr>
            <a:endParaRPr lang="en-GB" sz="1400" dirty="0" smtClean="0">
              <a:latin typeface="Helvetica Neue Light"/>
              <a:cs typeface="Helvetica Neue Light"/>
            </a:endParaRPr>
          </a:p>
          <a:p>
            <a:pPr marL="285750" indent="-285750">
              <a:buFont typeface="Wingdings" charset="2"/>
              <a:buChar char="ü"/>
            </a:pPr>
            <a:r>
              <a:rPr lang="en-GB" sz="1400" dirty="0" smtClean="0">
                <a:latin typeface="Helvetica Neue Light"/>
                <a:cs typeface="Helvetica Neue Light"/>
              </a:rPr>
              <a:t>Propose </a:t>
            </a:r>
            <a:r>
              <a:rPr lang="en-GB" sz="1400" dirty="0">
                <a:latin typeface="Helvetica Neue Light"/>
                <a:cs typeface="Helvetica Neue Light"/>
              </a:rPr>
              <a:t>questions after a </a:t>
            </a:r>
            <a:r>
              <a:rPr lang="en-GB" sz="1400" dirty="0" smtClean="0">
                <a:latin typeface="Helvetica Neue Light"/>
                <a:cs typeface="Helvetica Neue Light"/>
              </a:rPr>
              <a:t>brief </a:t>
            </a:r>
            <a:r>
              <a:rPr lang="en-GB" sz="1400" dirty="0">
                <a:latin typeface="Helvetica Neue Light"/>
                <a:cs typeface="Helvetica Neue Light"/>
              </a:rPr>
              <a:t>presentation</a:t>
            </a:r>
          </a:p>
          <a:p>
            <a:pPr marL="285750" indent="-285750">
              <a:buFont typeface="Wingdings" charset="2"/>
              <a:buChar char="ü"/>
            </a:pPr>
            <a:r>
              <a:rPr lang="en-GB" sz="1400" dirty="0">
                <a:latin typeface="Helvetica Neue Light"/>
                <a:cs typeface="Helvetica Neue Light"/>
              </a:rPr>
              <a:t>Students vote individually, discussion in pairs, </a:t>
            </a:r>
          </a:p>
          <a:p>
            <a:pPr marL="285750" indent="-285750">
              <a:buFont typeface="Wingdings" charset="2"/>
              <a:buChar char="ü"/>
            </a:pPr>
            <a:r>
              <a:rPr lang="en-GB" sz="1400" dirty="0" smtClean="0">
                <a:latin typeface="Helvetica Neue Light"/>
                <a:cs typeface="Helvetica Neue Light"/>
              </a:rPr>
              <a:t>Re-launch </a:t>
            </a:r>
            <a:r>
              <a:rPr lang="en-GB" sz="1400" dirty="0">
                <a:latin typeface="Helvetica Neue Light"/>
                <a:cs typeface="Helvetica Neue Light"/>
              </a:rPr>
              <a:t>the quiz</a:t>
            </a:r>
          </a:p>
          <a:p>
            <a:pPr marL="285750" indent="-285750">
              <a:buFont typeface="Wingdings" charset="2"/>
              <a:buChar char="ü"/>
            </a:pPr>
            <a:r>
              <a:rPr lang="en-GB" sz="1400" dirty="0">
                <a:latin typeface="Helvetica Neue Light"/>
                <a:cs typeface="Helvetica Neue Light"/>
              </a:rPr>
              <a:t>comment on the progression of the results. </a:t>
            </a:r>
            <a:endParaRPr lang="fr-FR" sz="1400" dirty="0">
              <a:latin typeface="Helvetica Neue Light"/>
              <a:cs typeface="Helvetica Neue Light"/>
            </a:endParaRPr>
          </a:p>
          <a:p>
            <a:pPr marL="285750" indent="-285750">
              <a:buFont typeface="Wingdings" charset="2"/>
              <a:buChar char="ü"/>
            </a:pPr>
            <a:endParaRPr lang="fr-FR" sz="1400" dirty="0">
              <a:latin typeface="Helvetica Neue Light"/>
              <a:cs typeface="Helvetica Neue Ligh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564126" y="4387556"/>
            <a:ext cx="8208912" cy="50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algn="ctr" eaLnBrk="0" hangingPunct="0">
              <a:defRPr/>
            </a:pPr>
            <a:r>
              <a:rPr lang="en-GB" sz="2000" dirty="0" smtClean="0">
                <a:latin typeface="Helvetica Neue Light"/>
                <a:cs typeface="Helvetica Neue Light"/>
              </a:rPr>
              <a:t>C</a:t>
            </a:r>
            <a:r>
              <a:rPr lang="fr-CH" sz="2000" dirty="0" smtClean="0">
                <a:latin typeface="Helvetica Neue Light"/>
                <a:cs typeface="Helvetica Neue Light"/>
              </a:rPr>
              <a:t>ompare voting results : semesters, specific questions, years</a:t>
            </a:r>
            <a:endParaRPr lang="fr-FR" sz="2000" dirty="0">
              <a:latin typeface="Helvetica Neue Light"/>
              <a:cs typeface="Helvetica Neue Light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563328" y="870155"/>
            <a:ext cx="4380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latin typeface="Helvetica" charset="0"/>
                <a:ea typeface="Helvetica" charset="0"/>
                <a:cs typeface="Helvetica" charset="0"/>
              </a:rPr>
              <a:t>Pedagogy</a:t>
            </a:r>
            <a:endParaRPr lang="fr-FR" b="1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12" name="Image 11" descr="téléchargement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4832" y="165132"/>
            <a:ext cx="2323976" cy="291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025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34922" y="2560511"/>
            <a:ext cx="5123425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Helvetica" charset="0"/>
                <a:ea typeface="Helvetica" charset="0"/>
                <a:cs typeface="Helvetica" charset="0"/>
              </a:rPr>
              <a:t>TRY IT</a:t>
            </a:r>
          </a:p>
          <a:p>
            <a:endParaRPr lang="fr-FR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&lt;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qrcode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vers : https://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cyberlearn.hes-so.ch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/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mod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/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evoting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/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view.php?id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=886884&gt;</a:t>
            </a:r>
            <a:endParaRPr lang="fr-FR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87809" y="374855"/>
            <a:ext cx="5181600" cy="175432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Helvetica" charset="0"/>
                <a:ea typeface="Helvetica" charset="0"/>
                <a:cs typeface="Helvetica" charset="0"/>
              </a:rPr>
              <a:t>Watch a </a:t>
            </a:r>
            <a:r>
              <a:rPr lang="fr-FR" b="1" dirty="0" err="1" smtClean="0">
                <a:latin typeface="Helvetica" charset="0"/>
                <a:ea typeface="Helvetica" charset="0"/>
                <a:cs typeface="Helvetica" charset="0"/>
              </a:rPr>
              <a:t>demo</a:t>
            </a:r>
            <a:endParaRPr lang="fr-FR" b="1" dirty="0" smtClean="0">
              <a:latin typeface="Helvetica" charset="0"/>
              <a:ea typeface="Helvetica" charset="0"/>
              <a:cs typeface="Helvetica" charset="0"/>
            </a:endParaRPr>
          </a:p>
          <a:p>
            <a:endParaRPr lang="fr-FR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&lt;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qrcode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contenant le lien vers la vidéo </a:t>
            </a:r>
            <a:r>
              <a:rPr lang="fr-FR" dirty="0" smtClean="0"/>
              <a:t>https://</a:t>
            </a:r>
            <a:r>
              <a:rPr lang="fr-FR" dirty="0" err="1" smtClean="0"/>
              <a:t>tube.switch.ch</a:t>
            </a:r>
            <a:r>
              <a:rPr lang="fr-FR" dirty="0" smtClean="0"/>
              <a:t>/</a:t>
            </a:r>
            <a:r>
              <a:rPr lang="fr-FR" dirty="0" err="1" smtClean="0"/>
              <a:t>videos</a:t>
            </a:r>
            <a:r>
              <a:rPr lang="fr-FR" dirty="0" smtClean="0"/>
              <a:t>/618dc811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&gt;</a:t>
            </a:r>
          </a:p>
          <a:p>
            <a:endParaRPr lang="fr-FR" dirty="0">
              <a:latin typeface="Helvetica" charset="0"/>
              <a:ea typeface="Helvetica" charset="0"/>
              <a:cs typeface="Helvetica" charset="0"/>
            </a:endParaRPr>
          </a:p>
          <a:p>
            <a:endParaRPr lang="fr-FR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40286" y="4632250"/>
            <a:ext cx="5129572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Helvetica" charset="0"/>
                <a:ea typeface="Helvetica" charset="0"/>
                <a:cs typeface="Helvetica" charset="0"/>
              </a:rPr>
              <a:t>WHO </a:t>
            </a:r>
            <a:r>
              <a:rPr lang="fr-FR" b="1" dirty="0" err="1" smtClean="0">
                <a:latin typeface="Helvetica" charset="0"/>
                <a:ea typeface="Helvetica" charset="0"/>
                <a:cs typeface="Helvetica" charset="0"/>
              </a:rPr>
              <a:t>built</a:t>
            </a:r>
            <a:r>
              <a:rPr lang="fr-FR" b="1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b="1" dirty="0" err="1" smtClean="0">
                <a:latin typeface="Helvetica" charset="0"/>
                <a:ea typeface="Helvetica" charset="0"/>
                <a:cs typeface="Helvetica" charset="0"/>
              </a:rPr>
              <a:t>it</a:t>
            </a:r>
            <a:r>
              <a:rPr lang="fr-FR" b="1" dirty="0" smtClean="0">
                <a:latin typeface="Helvetica" charset="0"/>
                <a:ea typeface="Helvetica" charset="0"/>
                <a:cs typeface="Helvetica" charset="0"/>
              </a:rPr>
              <a:t>?</a:t>
            </a:r>
          </a:p>
          <a:p>
            <a:endParaRPr lang="fr-FR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E-learning Center HES-SO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Cyberlearn</a:t>
            </a:r>
            <a:endParaRPr lang="fr-FR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Switzerland</a:t>
            </a:r>
            <a:endParaRPr lang="fr-FR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336071" y="665764"/>
            <a:ext cx="5664200" cy="45243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Helvetica" charset="0"/>
                <a:ea typeface="Helvetica" charset="0"/>
                <a:cs typeface="Helvetica" charset="0"/>
              </a:rPr>
              <a:t>HOW to </a:t>
            </a:r>
            <a:r>
              <a:rPr lang="fr-FR" b="1" dirty="0" err="1" smtClean="0">
                <a:latin typeface="Helvetica" charset="0"/>
                <a:ea typeface="Helvetica" charset="0"/>
                <a:cs typeface="Helvetica" charset="0"/>
              </a:rPr>
              <a:t>install</a:t>
            </a:r>
            <a:r>
              <a:rPr lang="fr-FR" b="1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b="1" dirty="0" err="1" smtClean="0">
                <a:latin typeface="Helvetica" charset="0"/>
                <a:ea typeface="Helvetica" charset="0"/>
                <a:cs typeface="Helvetica" charset="0"/>
              </a:rPr>
              <a:t>it</a:t>
            </a:r>
            <a:r>
              <a:rPr lang="fr-FR" b="1" dirty="0" smtClean="0">
                <a:latin typeface="Helvetica" charset="0"/>
                <a:ea typeface="Helvetica" charset="0"/>
                <a:cs typeface="Helvetica" charset="0"/>
              </a:rPr>
              <a:t> ?</a:t>
            </a:r>
          </a:p>
          <a:p>
            <a:endParaRPr lang="fr-FR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Step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1 : 	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Inform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your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Moodle manager</a:t>
            </a:r>
          </a:p>
          <a:p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The module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is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available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here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: 	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  <a:hlinkClick r:id="rId2"/>
              </a:rPr>
              <a:t>https://moodle.org/plugins/mod_evoting</a:t>
            </a:r>
            <a:endParaRPr lang="fr-FR" dirty="0" smtClean="0">
              <a:latin typeface="Helvetica" charset="0"/>
              <a:ea typeface="Helvetica" charset="0"/>
              <a:cs typeface="Helvetica" charset="0"/>
            </a:endParaRPr>
          </a:p>
          <a:p>
            <a:endParaRPr lang="fr-FR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Step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2 :	Let </a:t>
            </a:r>
            <a:r>
              <a:rPr lang="fr-FR" dirty="0" err="1">
                <a:latin typeface="Helvetica" charset="0"/>
                <a:ea typeface="Helvetica" charset="0"/>
                <a:cs typeface="Helvetica" charset="0"/>
              </a:rPr>
              <a:t>him-her</a:t>
            </a:r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>
                <a:latin typeface="Helvetica" charset="0"/>
                <a:ea typeface="Helvetica" charset="0"/>
                <a:cs typeface="Helvetica" charset="0"/>
              </a:rPr>
              <a:t>deploy</a:t>
            </a:r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>
                <a:latin typeface="Helvetica" charset="0"/>
                <a:ea typeface="Helvetica" charset="0"/>
                <a:cs typeface="Helvetica" charset="0"/>
              </a:rPr>
              <a:t>it</a:t>
            </a:r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 in </a:t>
            </a:r>
            <a:r>
              <a:rPr lang="fr-FR" dirty="0" err="1">
                <a:latin typeface="Helvetica" charset="0"/>
                <a:ea typeface="Helvetica" charset="0"/>
                <a:cs typeface="Helvetica" charset="0"/>
              </a:rPr>
              <a:t>your</a:t>
            </a:r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>
                <a:latin typeface="Helvetica" charset="0"/>
                <a:ea typeface="Helvetica" charset="0"/>
                <a:cs typeface="Helvetica" charset="0"/>
              </a:rPr>
              <a:t>school</a:t>
            </a:r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 Moodle </a:t>
            </a:r>
            <a:endParaRPr lang="fr-FR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environment</a:t>
            </a:r>
            <a:endParaRPr lang="fr-FR" dirty="0" smtClean="0">
              <a:latin typeface="Helvetica" charset="0"/>
              <a:ea typeface="Helvetica" charset="0"/>
              <a:cs typeface="Helvetica" charset="0"/>
            </a:endParaRPr>
          </a:p>
          <a:p>
            <a:endParaRPr lang="fr-FR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Step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3 : 	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Create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an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evoting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activity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as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every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Moodle</a:t>
            </a:r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activity</a:t>
            </a:r>
            <a:endParaRPr lang="fr-FR" dirty="0" smtClean="0">
              <a:latin typeface="Helvetica" charset="0"/>
              <a:ea typeface="Helvetica" charset="0"/>
              <a:cs typeface="Helvetica" charset="0"/>
            </a:endParaRPr>
          </a:p>
          <a:p>
            <a:endParaRPr lang="fr-FR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Step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4 : 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	Use 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it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</a:p>
          <a:p>
            <a:endParaRPr lang="fr-FR" dirty="0" smtClean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Step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5 : 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	</a:t>
            </a:r>
            <a:r>
              <a:rPr lang="fr-FR" dirty="0" err="1" smtClean="0">
                <a:latin typeface="Helvetica" charset="0"/>
                <a:ea typeface="Helvetica" charset="0"/>
                <a:cs typeface="Helvetica" charset="0"/>
              </a:rPr>
              <a:t>Enjoy</a:t>
            </a:r>
            <a:r>
              <a:rPr lang="fr-FR" dirty="0" smtClean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>
                <a:latin typeface="Helvetica" charset="0"/>
                <a:ea typeface="Helvetica" charset="0"/>
                <a:cs typeface="Helvetica" charset="0"/>
              </a:rPr>
              <a:t>your</a:t>
            </a:r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fr-FR" dirty="0" err="1">
                <a:latin typeface="Helvetica" charset="0"/>
                <a:ea typeface="Helvetica" charset="0"/>
                <a:cs typeface="Helvetica" charset="0"/>
              </a:rPr>
              <a:t>students</a:t>
            </a:r>
            <a:r>
              <a:rPr lang="fr-FR" dirty="0">
                <a:latin typeface="Helvetica" charset="0"/>
                <a:ea typeface="Helvetica" charset="0"/>
                <a:cs typeface="Helvetica" charset="0"/>
              </a:rPr>
              <a:t> feedbacks</a:t>
            </a:r>
          </a:p>
          <a:p>
            <a:endParaRPr lang="fr-FR" dirty="0" smtClean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3564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215</Words>
  <Application>Microsoft Macintosh PowerPoint</Application>
  <PresentationFormat>Grand écran</PresentationFormat>
  <Paragraphs>53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Calibri</vt:lpstr>
      <vt:lpstr>Calibri Light</vt:lpstr>
      <vt:lpstr>Helvetica</vt:lpstr>
      <vt:lpstr>Helvetica Neue Light</vt:lpstr>
      <vt:lpstr>Wingdings</vt:lpstr>
      <vt:lpstr>Arial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Utilisateur de Microsoft Office</cp:lastModifiedBy>
  <cp:revision>8</cp:revision>
  <dcterms:created xsi:type="dcterms:W3CDTF">2018-10-16T14:24:17Z</dcterms:created>
  <dcterms:modified xsi:type="dcterms:W3CDTF">2018-10-16T15:32:03Z</dcterms:modified>
</cp:coreProperties>
</file>