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523" r:id="rId3"/>
    <p:sldId id="417" r:id="rId4"/>
    <p:sldId id="506" r:id="rId5"/>
    <p:sldId id="606" r:id="rId6"/>
    <p:sldId id="607" r:id="rId7"/>
    <p:sldId id="608" r:id="rId8"/>
    <p:sldId id="652" r:id="rId9"/>
    <p:sldId id="609" r:id="rId10"/>
    <p:sldId id="611" r:id="rId11"/>
    <p:sldId id="612" r:id="rId12"/>
    <p:sldId id="613" r:id="rId13"/>
    <p:sldId id="614" r:id="rId14"/>
    <p:sldId id="615" r:id="rId15"/>
    <p:sldId id="616" r:id="rId16"/>
    <p:sldId id="617" r:id="rId17"/>
    <p:sldId id="618" r:id="rId18"/>
    <p:sldId id="619" r:id="rId19"/>
    <p:sldId id="770" r:id="rId20"/>
    <p:sldId id="610" r:id="rId21"/>
    <p:sldId id="620" r:id="rId22"/>
    <p:sldId id="621" r:id="rId23"/>
    <p:sldId id="622" r:id="rId24"/>
    <p:sldId id="660" r:id="rId25"/>
    <p:sldId id="665" r:id="rId26"/>
    <p:sldId id="771" r:id="rId27"/>
    <p:sldId id="775" r:id="rId28"/>
    <p:sldId id="776" r:id="rId29"/>
    <p:sldId id="777" r:id="rId30"/>
    <p:sldId id="306" r:id="rId31"/>
    <p:sldId id="778" r:id="rId32"/>
    <p:sldId id="638" r:id="rId33"/>
    <p:sldId id="637" r:id="rId34"/>
    <p:sldId id="639" r:id="rId35"/>
    <p:sldId id="651" r:id="rId36"/>
    <p:sldId id="640" r:id="rId37"/>
    <p:sldId id="641" r:id="rId38"/>
    <p:sldId id="642" r:id="rId39"/>
    <p:sldId id="643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779" r:id="rId48"/>
    <p:sldId id="663" r:id="rId49"/>
    <p:sldId id="780" r:id="rId50"/>
    <p:sldId id="628" r:id="rId51"/>
    <p:sldId id="629" r:id="rId52"/>
    <p:sldId id="630" r:id="rId53"/>
    <p:sldId id="631" r:id="rId54"/>
    <p:sldId id="632" r:id="rId55"/>
    <p:sldId id="633" r:id="rId56"/>
    <p:sldId id="634" r:id="rId57"/>
    <p:sldId id="635" r:id="rId58"/>
    <p:sldId id="767" r:id="rId59"/>
    <p:sldId id="769" r:id="rId60"/>
    <p:sldId id="636" r:id="rId61"/>
    <p:sldId id="693" r:id="rId62"/>
    <p:sldId id="739" r:id="rId63"/>
    <p:sldId id="758" r:id="rId64"/>
    <p:sldId id="759" r:id="rId65"/>
    <p:sldId id="768" r:id="rId66"/>
    <p:sldId id="681" r:id="rId67"/>
  </p:sldIdLst>
  <p:sldSz cx="9144000" cy="6858000" type="screen4x3"/>
  <p:notesSz cx="6858000" cy="9945688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73203" autoAdjust="0"/>
  </p:normalViewPr>
  <p:slideViewPr>
    <p:cSldViewPr>
      <p:cViewPr>
        <p:scale>
          <a:sx n="100" d="100"/>
          <a:sy n="100" d="100"/>
        </p:scale>
        <p:origin x="1133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34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061" cy="49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5355" y="0"/>
            <a:ext cx="2971061" cy="49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D099-30D5-4E4D-97DA-2379674E3DEC}" type="datetimeFigureOut">
              <a:rPr lang="fr-CH" smtClean="0"/>
              <a:pPr/>
              <a:t>24.04.2023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6849"/>
            <a:ext cx="2971061" cy="49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5355" y="9446849"/>
            <a:ext cx="2971061" cy="49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28B0-DDF9-4BB8-B2C2-72323C5F308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1850" cy="540710"/>
          </a:xfrm>
          <a:prstGeom prst="rect">
            <a:avLst/>
          </a:prstGeom>
        </p:spPr>
        <p:txBody>
          <a:bodyPr vert="horz" lIns="98851" tIns="49425" rIns="98851" bIns="49425" rtlCol="0"/>
          <a:lstStyle>
            <a:lvl1pPr algn="l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8537" y="0"/>
            <a:ext cx="2951850" cy="540710"/>
          </a:xfrm>
          <a:prstGeom prst="rect">
            <a:avLst/>
          </a:prstGeom>
        </p:spPr>
        <p:txBody>
          <a:bodyPr vert="horz" lIns="98851" tIns="49425" rIns="98851" bIns="49425" rtlCol="0"/>
          <a:lstStyle>
            <a:lvl1pPr algn="r">
              <a:defRPr sz="1300"/>
            </a:lvl1pPr>
          </a:lstStyle>
          <a:p>
            <a:pPr>
              <a:defRPr/>
            </a:pPr>
            <a:fld id="{6736EE9E-A2F3-4A79-A4A0-3D0E26CA5881}" type="datetimeFigureOut">
              <a:rPr lang="fr-CH"/>
              <a:pPr>
                <a:defRPr/>
              </a:pPr>
              <a:t>24.04.2023</a:t>
            </a:fld>
            <a:endParaRPr lang="fr-CH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03263" y="811213"/>
            <a:ext cx="5405437" cy="4054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851" tIns="49425" rIns="98851" bIns="49425" rtlCol="0" anchor="ctr"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1197" y="5136749"/>
            <a:ext cx="5449570" cy="4866395"/>
          </a:xfrm>
          <a:prstGeom prst="rect">
            <a:avLst/>
          </a:prstGeom>
        </p:spPr>
        <p:txBody>
          <a:bodyPr vert="horz" lIns="98851" tIns="49425" rIns="98851" bIns="49425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1" y="10271623"/>
            <a:ext cx="2951850" cy="540710"/>
          </a:xfrm>
          <a:prstGeom prst="rect">
            <a:avLst/>
          </a:prstGeom>
        </p:spPr>
        <p:txBody>
          <a:bodyPr vert="horz" lIns="98851" tIns="49425" rIns="98851" bIns="4942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8537" y="10271623"/>
            <a:ext cx="2951850" cy="540710"/>
          </a:xfrm>
          <a:prstGeom prst="rect">
            <a:avLst/>
          </a:prstGeom>
        </p:spPr>
        <p:txBody>
          <a:bodyPr vert="horz" lIns="98851" tIns="49425" rIns="98851" bIns="49425" rtlCol="0" anchor="b"/>
          <a:lstStyle>
            <a:lvl1pPr algn="r">
              <a:defRPr sz="1300"/>
            </a:lvl1pPr>
          </a:lstStyle>
          <a:p>
            <a:pPr>
              <a:defRPr/>
            </a:pPr>
            <a:fld id="{960FE896-D961-48BA-AABD-0D6DF7EFD48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817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1339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1367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4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300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819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4850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4025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2890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9510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2831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253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u="none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0643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1539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4371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5712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4898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CH" sz="24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3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843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993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2246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141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buFont typeface="Arial"/>
              <a:buNone/>
              <a:defRPr/>
            </a:pPr>
            <a:endParaRPr lang="fr-CH" sz="24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2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0550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31</a:t>
            </a:fld>
            <a:endParaRPr lang="fr-C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1427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9652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8136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7597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4021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8370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95578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728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4420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20277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4319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6426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5986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4412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7663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0027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CH" sz="24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100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2365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295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269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B76683-2A72-4533-A172-84E17A285699}" type="slidenum">
              <a:rPr lang="fr-CH"/>
              <a:pPr>
                <a:defRPr/>
              </a:pPr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68622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B76683-2A72-4533-A172-84E17A285699}" type="slidenum">
              <a:rPr lang="fr-CH"/>
              <a:pPr>
                <a:defRPr/>
              </a:pPr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48551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B76683-2A72-4533-A172-84E17A285699}" type="slidenum">
              <a:rPr lang="fr-CH"/>
              <a:pPr>
                <a:defRPr/>
              </a:pPr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9507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18051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B76683-2A72-4533-A172-84E17A285699}" type="slidenum">
              <a:rPr lang="fr-CH"/>
              <a:pPr>
                <a:defRPr/>
              </a:pPr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79944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B76683-2A72-4533-A172-84E17A285699}" type="slidenum">
              <a:rPr lang="fr-CH"/>
              <a:pPr>
                <a:defRPr/>
              </a:pPr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44019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B76683-2A72-4533-A172-84E17A285699}" type="slidenum">
              <a:rPr lang="fr-CH"/>
              <a:pPr>
                <a:defRPr/>
              </a:pPr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3101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76771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  <a:p>
            <a:pPr lvl="1">
              <a:defRPr/>
            </a:pPr>
            <a:endParaRPr dirty="0"/>
          </a:p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B3FF1F-3D58-46D3-9EE3-B43EBCB39586}" type="slidenum">
              <a:rPr lang="fr-CH"/>
              <a:pPr>
                <a:defRPr/>
              </a:pPr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94699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68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44209"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115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  <a:p>
            <a:pPr lvl="1">
              <a:defRPr/>
            </a:pPr>
            <a:endParaRPr dirty="0"/>
          </a:p>
          <a:p>
            <a:pPr>
              <a:defRPr/>
            </a:pPr>
            <a:endParaRPr lang="fr-CH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B3FF1F-3D58-46D3-9EE3-B43EBCB39586}" type="slidenum">
              <a:rPr lang="fr-CH"/>
              <a:pPr>
                <a:defRPr/>
              </a:pPr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7197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E896-D961-48BA-AABD-0D6DF7EFD48B}" type="slidenum">
              <a:rPr lang="fr-CH" smtClean="0"/>
              <a:pPr/>
              <a:t>61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72064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u="none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86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E896-D961-48BA-AABD-0D6DF7EFD48B}" type="slidenum">
              <a:rPr lang="fr-CH" smtClean="0"/>
              <a:pPr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93551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FE896-D961-48BA-AABD-0D6DF7EFD48B}" type="slidenum">
              <a:rPr lang="fr-CH" smtClean="0"/>
              <a:pPr/>
              <a:t>64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09240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u="none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72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u="none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126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CH" sz="24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8F4328-D0D3-4F5D-9A29-9E94B48F16D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FE896-D961-48BA-AABD-0D6DF7EFD48B}" type="slidenum">
              <a:rPr lang="fr-CH" smtClean="0"/>
              <a:pPr>
                <a:defRPr/>
              </a:pPr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48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ccuei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descr="GrisBienvenue.png"/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2492375"/>
            <a:ext cx="770413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35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fr-FR"/>
              <a:t>Bienvenue!</a:t>
            </a:r>
            <a:endParaRPr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0F3E22-8FDA-4626-8F82-D82BAB427043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6DFAE8-71C4-4C32-BB8B-5E71A8BBFC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358775" y="962025"/>
            <a:ext cx="8048625" cy="1819275"/>
          </a:xfrm>
          <a:prstGeom prst="rect">
            <a:avLst/>
          </a:prstGeom>
          <a:solidFill>
            <a:srgbClr val="EFEE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916113"/>
            <a:ext cx="7704138" cy="720724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5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fr-FR"/>
              <a:t>Titre de la présentation</a:t>
            </a:r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358775" y="962025"/>
            <a:ext cx="8048625" cy="1819275"/>
          </a:xfrm>
          <a:prstGeom prst="rect">
            <a:avLst/>
          </a:prstGeom>
          <a:solidFill>
            <a:srgbClr val="EFEE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0000" y="1915200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5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6" name="Espace réservé du texte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854800" y="3013200"/>
            <a:ext cx="2606400" cy="2541600"/>
          </a:xfrm>
          <a:prstGeom prst="rect">
            <a:avLst/>
          </a:prstGeom>
        </p:spPr>
        <p:txBody>
          <a:bodyPr/>
          <a:lstStyle>
            <a:lvl1pPr>
              <a:buFont typeface="Tahoma"/>
              <a:buChar char="—"/>
              <a:defRPr sz="14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  <a:lvl2pPr marL="1188000">
              <a:buFontTx/>
              <a:buNone/>
              <a:defRPr sz="1100" b="1">
                <a:solidFill>
                  <a:srgbClr val="707173"/>
                </a:solidFill>
                <a:latin typeface="Tahoma"/>
                <a:ea typeface="Tahoma"/>
                <a:cs typeface="Tahoma"/>
              </a:defRPr>
            </a:lvl2pPr>
            <a:lvl3pPr>
              <a:buFontTx/>
              <a:buNone/>
              <a:defRPr sz="1100" b="1">
                <a:solidFill>
                  <a:srgbClr val="707173"/>
                </a:solidFill>
                <a:latin typeface="Tahoma"/>
                <a:ea typeface="Tahoma"/>
                <a:cs typeface="Tahoma"/>
              </a:defRPr>
            </a:lvl3pPr>
          </a:lstStyle>
          <a:p>
            <a:pPr lvl="0">
              <a:defRPr/>
            </a:pPr>
            <a:r>
              <a:rPr lang="fr-CH"/>
              <a:t>Thème 1</a:t>
            </a:r>
            <a:endParaRPr/>
          </a:p>
          <a:p>
            <a:pPr lvl="1">
              <a:defRPr/>
            </a:pPr>
            <a:r>
              <a:rPr lang="fr-CH"/>
              <a:t>Sous-thème</a:t>
            </a:r>
            <a:endParaRPr/>
          </a:p>
          <a:p>
            <a:pPr lvl="2">
              <a:defRPr/>
            </a:pPr>
            <a:endParaRPr lang="fr-CH"/>
          </a:p>
          <a:p>
            <a:pPr lvl="0">
              <a:defRPr/>
            </a:pPr>
            <a:r>
              <a:rPr lang="fr-CH"/>
              <a:t>Thème 2</a:t>
            </a:r>
            <a:endParaRPr/>
          </a:p>
          <a:p>
            <a:pPr lvl="1">
              <a:defRPr/>
            </a:pPr>
            <a:r>
              <a:rPr lang="fr-CH"/>
              <a:t>Sous-thème</a:t>
            </a:r>
            <a:endParaRPr/>
          </a:p>
          <a:p>
            <a:pPr lvl="1">
              <a:defRPr/>
            </a:pPr>
            <a:r>
              <a:rPr lang="fr-CH"/>
              <a:t>Sous-thème</a:t>
            </a:r>
            <a:endParaRPr/>
          </a:p>
          <a:p>
            <a:pPr lvl="2">
              <a:defRPr/>
            </a:pPr>
            <a:endParaRPr lang="fr-CH"/>
          </a:p>
          <a:p>
            <a:pPr lvl="0">
              <a:defRPr/>
            </a:pPr>
            <a:r>
              <a:rPr lang="fr-CH"/>
              <a:t>Thème 3</a:t>
            </a:r>
            <a:endParaRPr/>
          </a:p>
          <a:p>
            <a:pPr lvl="0">
              <a:defRPr/>
            </a:pPr>
            <a:r>
              <a:rPr lang="fr-CH"/>
              <a:t>Thème 4</a:t>
            </a:r>
            <a:endParaRPr/>
          </a:p>
          <a:p>
            <a:pPr lvl="0">
              <a:defRPr/>
            </a:pPr>
            <a:r>
              <a:rPr lang="fr-CH"/>
              <a:t>Thème 5</a:t>
            </a:r>
            <a:endParaRPr/>
          </a:p>
        </p:txBody>
      </p:sp>
      <p:sp>
        <p:nvSpPr>
          <p:cNvPr id="7" name="Espace réservé du texte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61200" y="3013200"/>
            <a:ext cx="2606400" cy="2541600"/>
          </a:xfrm>
          <a:prstGeom prst="rect">
            <a:avLst/>
          </a:prstGeom>
        </p:spPr>
        <p:txBody>
          <a:bodyPr/>
          <a:lstStyle>
            <a:lvl1pPr>
              <a:buFont typeface="Tahoma"/>
              <a:buChar char="—"/>
              <a:defRPr sz="14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  <a:lvl2pPr marL="1188000">
              <a:buNone/>
              <a:defRPr sz="1100" b="1">
                <a:solidFill>
                  <a:srgbClr val="707173"/>
                </a:solidFill>
                <a:latin typeface="Tahoma"/>
                <a:ea typeface="Tahoma"/>
                <a:cs typeface="Tahoma"/>
              </a:defRPr>
            </a:lvl2pPr>
            <a:lvl3pPr>
              <a:buFontTx/>
              <a:buNone/>
              <a:defRPr sz="1100" b="1">
                <a:solidFill>
                  <a:srgbClr val="707173"/>
                </a:solidFill>
                <a:latin typeface="Tahoma"/>
                <a:ea typeface="Tahoma"/>
                <a:cs typeface="Tahoma"/>
              </a:defRPr>
            </a:lvl3pPr>
          </a:lstStyle>
          <a:p>
            <a:pPr lvl="0">
              <a:defRPr/>
            </a:pPr>
            <a:r>
              <a:rPr lang="fr-FR"/>
              <a:t>Thème 6</a:t>
            </a:r>
            <a:endParaRPr/>
          </a:p>
          <a:p>
            <a:pPr lvl="1">
              <a:defRPr/>
            </a:pPr>
            <a:r>
              <a:rPr lang="fr-CH" b="1">
                <a:solidFill>
                  <a:srgbClr val="707173"/>
                </a:solidFill>
              </a:rPr>
              <a:t>Sous-thème</a:t>
            </a:r>
            <a:endParaRPr/>
          </a:p>
          <a:p>
            <a:pPr lvl="2">
              <a:defRPr/>
            </a:pPr>
            <a:endParaRPr lang="fr-CH" b="1">
              <a:solidFill>
                <a:srgbClr val="707173"/>
              </a:solidFill>
            </a:endParaRPr>
          </a:p>
          <a:p>
            <a:pPr lvl="0">
              <a:defRPr/>
            </a:pPr>
            <a:r>
              <a:rPr lang="fr-CH"/>
              <a:t>Thème 7</a:t>
            </a:r>
            <a:endParaRPr/>
          </a:p>
          <a:p>
            <a:pPr lvl="1">
              <a:defRPr/>
            </a:pPr>
            <a:r>
              <a:rPr lang="fr-CH"/>
              <a:t>Sous-thème</a:t>
            </a:r>
            <a:endParaRPr/>
          </a:p>
          <a:p>
            <a:pPr lvl="1">
              <a:defRPr/>
            </a:pPr>
            <a:r>
              <a:rPr lang="fr-CH"/>
              <a:t>Sous-thème</a:t>
            </a:r>
            <a:endParaRPr/>
          </a:p>
          <a:p>
            <a:pPr lvl="2">
              <a:defRPr/>
            </a:pPr>
            <a:endParaRPr lang="fr-CH"/>
          </a:p>
          <a:p>
            <a:pPr lvl="0">
              <a:defRPr/>
            </a:pPr>
            <a:r>
              <a:rPr lang="fr-CH"/>
              <a:t>Thème 8</a:t>
            </a:r>
            <a:endParaRPr/>
          </a:p>
          <a:p>
            <a:pPr lvl="0">
              <a:defRPr/>
            </a:pPr>
            <a:r>
              <a:rPr lang="fr-CH"/>
              <a:t>Thème 9</a:t>
            </a:r>
            <a:endParaRPr/>
          </a:p>
          <a:p>
            <a:pPr lvl="0">
              <a:defRPr/>
            </a:pPr>
            <a:r>
              <a:rPr lang="fr-CH"/>
              <a:t>Thème 10</a:t>
            </a: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simp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 bwMode="auto">
          <a:xfrm>
            <a:off x="358775" y="962025"/>
            <a:ext cx="8048625" cy="1006474"/>
          </a:xfrm>
          <a:prstGeom prst="rect">
            <a:avLst/>
          </a:prstGeom>
          <a:solidFill>
            <a:srgbClr val="EFEE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552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fr-FR"/>
              <a:t>Titre</a:t>
            </a:r>
            <a:endParaRPr lang="fr-CH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40000" y="2059200"/>
            <a:ext cx="7704000" cy="41040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>
              <a:defRPr sz="20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>
              <a:defRPr/>
            </a:pPr>
            <a:r>
              <a:rPr lang="fr-CH"/>
              <a:t>Texte</a:t>
            </a:r>
            <a:endParaRPr/>
          </a:p>
          <a:p>
            <a:pPr lvl="1">
              <a:defRPr/>
            </a:pPr>
            <a:endParaRPr lang="fr-CH" sz="2000">
              <a:latin typeface="Tahoma"/>
              <a:ea typeface="Tahoma"/>
              <a:cs typeface="Tahoma"/>
            </a:endParaRPr>
          </a:p>
          <a:p>
            <a:pPr lvl="2">
              <a:defRPr/>
            </a:pPr>
            <a:endParaRPr lang="fr-CH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358775" y="962025"/>
            <a:ext cx="8048625" cy="1006474"/>
          </a:xfrm>
          <a:prstGeom prst="rect">
            <a:avLst/>
          </a:prstGeom>
          <a:solidFill>
            <a:srgbClr val="EFEE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0000" y="1123200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5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fr-FR"/>
              <a:t>Deux colonnes</a:t>
            </a:r>
            <a:endParaRPr lang="fr-CH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728000" y="2170800"/>
            <a:ext cx="3124800" cy="1656829"/>
          </a:xfrm>
          <a:prstGeom prst="rect">
            <a:avLst/>
          </a:prstGeom>
        </p:spPr>
        <p:txBody>
          <a:bodyPr/>
          <a:lstStyle>
            <a:lvl1pPr>
              <a:buFont typeface="Tahoma"/>
              <a:buChar char="—"/>
              <a:defRPr sz="12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  <a:lvl2pPr marL="648000">
              <a:buNone/>
              <a:defRPr sz="1000">
                <a:solidFill>
                  <a:srgbClr val="707173"/>
                </a:solidFill>
                <a:latin typeface="Tahoma"/>
                <a:ea typeface="Tahoma"/>
                <a:cs typeface="Tahoma"/>
              </a:defRPr>
            </a:lvl2pPr>
          </a:lstStyle>
          <a:p>
            <a:pPr lvl="0">
              <a:defRPr/>
            </a:pPr>
            <a:r>
              <a:rPr lang="fr-FR"/>
              <a:t>Titre 1</a:t>
            </a:r>
            <a:endParaRPr/>
          </a:p>
          <a:p>
            <a:pPr lvl="1">
              <a:defRPr/>
            </a:pPr>
            <a:r>
              <a:rPr lang="fr-FR"/>
              <a:t>Texte 1</a:t>
            </a:r>
            <a:endParaRPr/>
          </a:p>
          <a:p>
            <a:pPr lvl="1">
              <a:defRPr/>
            </a:pPr>
            <a:endParaRPr lang="fr-FR"/>
          </a:p>
          <a:p>
            <a:pPr lvl="0">
              <a:defRPr/>
            </a:pPr>
            <a:r>
              <a:rPr lang="fr-CH"/>
              <a:t>Titre 2</a:t>
            </a:r>
            <a:endParaRPr/>
          </a:p>
          <a:p>
            <a:pPr lvl="1">
              <a:defRPr/>
            </a:pPr>
            <a:r>
              <a:rPr lang="fr-CH"/>
              <a:t>Texte 2</a:t>
            </a:r>
            <a:endParaRPr/>
          </a:p>
          <a:p>
            <a:pPr lvl="1">
              <a:defRPr/>
            </a:pPr>
            <a:endParaRPr lang="fr-CH"/>
          </a:p>
          <a:p>
            <a:pPr lvl="0">
              <a:defRPr/>
            </a:pPr>
            <a:r>
              <a:rPr lang="fr-CH"/>
              <a:t>Titre 3</a:t>
            </a:r>
            <a:endParaRPr/>
          </a:p>
          <a:p>
            <a:pPr lvl="1">
              <a:defRPr/>
            </a:pPr>
            <a:r>
              <a:rPr lang="fr-CH"/>
              <a:t>Texte 3</a:t>
            </a:r>
          </a:p>
        </p:txBody>
      </p:sp>
      <p:sp>
        <p:nvSpPr>
          <p:cNvPr id="7" name="Espace réservé du texte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68800" y="2170800"/>
            <a:ext cx="3124800" cy="1656000"/>
          </a:xfrm>
          <a:prstGeom prst="rect">
            <a:avLst/>
          </a:prstGeom>
        </p:spPr>
        <p:txBody>
          <a:bodyPr/>
          <a:lstStyle>
            <a:lvl1pPr>
              <a:buFont typeface="Tahoma"/>
              <a:buChar char="—"/>
              <a:defRPr sz="12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  <a:lvl2pPr marL="648000">
              <a:buFontTx/>
              <a:buNone/>
              <a:defRPr sz="1000">
                <a:solidFill>
                  <a:srgbClr val="707173"/>
                </a:solidFill>
                <a:latin typeface="Tahoma"/>
                <a:ea typeface="Tahoma"/>
                <a:cs typeface="Tahoma"/>
              </a:defRPr>
            </a:lvl2pPr>
          </a:lstStyle>
          <a:p>
            <a:pPr lvl="0">
              <a:defRPr/>
            </a:pPr>
            <a:r>
              <a:rPr lang="fr-FR"/>
              <a:t>Titre 4</a:t>
            </a:r>
            <a:endParaRPr/>
          </a:p>
          <a:p>
            <a:pPr lvl="1">
              <a:defRPr/>
            </a:pPr>
            <a:r>
              <a:rPr lang="fr-CH" sz="1000">
                <a:solidFill>
                  <a:srgbClr val="707173"/>
                </a:solidFill>
                <a:latin typeface="Tahoma"/>
                <a:ea typeface="Tahoma"/>
                <a:cs typeface="Tahoma"/>
              </a:rPr>
              <a:t>Texte 4</a:t>
            </a:r>
            <a:endParaRPr/>
          </a:p>
          <a:p>
            <a:pPr lvl="1">
              <a:defRPr/>
            </a:pPr>
            <a:endParaRPr lang="fr-CH" sz="1000">
              <a:solidFill>
                <a:srgbClr val="707173"/>
              </a:solidFill>
              <a:latin typeface="Tahoma"/>
              <a:ea typeface="Tahoma"/>
              <a:cs typeface="Tahoma"/>
            </a:endParaRPr>
          </a:p>
          <a:p>
            <a:pPr lvl="0">
              <a:defRPr/>
            </a:pPr>
            <a:r>
              <a:rPr lang="fr-CH"/>
              <a:t>Titre 5</a:t>
            </a:r>
            <a:endParaRPr/>
          </a:p>
          <a:p>
            <a:pPr lvl="1">
              <a:defRPr/>
            </a:pPr>
            <a:r>
              <a:rPr lang="fr-CH"/>
              <a:t>Texte 5</a:t>
            </a:r>
            <a:endParaRPr/>
          </a:p>
          <a:p>
            <a:pPr lvl="1">
              <a:defRPr/>
            </a:pPr>
            <a:endParaRPr lang="fr-CH"/>
          </a:p>
          <a:p>
            <a:pPr lvl="0">
              <a:defRPr/>
            </a:pPr>
            <a:r>
              <a:rPr lang="fr-CH"/>
              <a:t>Titre 6</a:t>
            </a:r>
            <a:endParaRPr/>
          </a:p>
          <a:p>
            <a:pPr lvl="1">
              <a:defRPr/>
            </a:pPr>
            <a:r>
              <a:rPr lang="fr-CH"/>
              <a:t>Texte 6</a:t>
            </a:r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 bwMode="auto">
          <a:xfrm>
            <a:off x="358775" y="962025"/>
            <a:ext cx="8048625" cy="1006474"/>
          </a:xfrm>
          <a:prstGeom prst="rect">
            <a:avLst/>
          </a:prstGeom>
          <a:solidFill>
            <a:srgbClr val="EFEE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552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5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fr-FR"/>
              <a:t>Vide</a:t>
            </a:r>
            <a:endParaRPr lang="fr-CH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 bwMode="auto">
          <a:xfrm>
            <a:off x="358775" y="962025"/>
            <a:ext cx="8048625" cy="3902075"/>
          </a:xfrm>
          <a:prstGeom prst="rect">
            <a:avLst/>
          </a:prstGeom>
          <a:solidFill>
            <a:srgbClr val="EFEE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00000" y="5050800"/>
            <a:ext cx="4827600" cy="360040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fr-CH"/>
              <a:t>Avec image</a:t>
            </a:r>
            <a:endParaRPr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0000" y="5410800"/>
            <a:ext cx="4827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707173"/>
                </a:solidFill>
                <a:latin typeface="Tahoma"/>
                <a:ea typeface="Tahoma"/>
                <a:cs typeface="Tahoma"/>
              </a:defRPr>
            </a:lvl1pPr>
            <a:lvl5pPr>
              <a:buNone/>
              <a:defRPr/>
            </a:lvl5pPr>
          </a:lstStyle>
          <a:p>
            <a:pPr lvl="0">
              <a:defRPr/>
            </a:pPr>
            <a:r>
              <a:rPr lang="fr-CH" sz="900">
                <a:solidFill>
                  <a:srgbClr val="707173"/>
                </a:solidFill>
                <a:latin typeface="Tahoma"/>
                <a:ea typeface="Tahoma"/>
                <a:cs typeface="Tahoma"/>
              </a:rPr>
              <a:t>Texte</a:t>
            </a:r>
            <a:endParaRPr lang="fr-CH"/>
          </a:p>
        </p:txBody>
      </p:sp>
      <p:sp>
        <p:nvSpPr>
          <p:cNvPr id="7" name="Espace réservé pour une image  12"/>
          <p:cNvSpPr>
            <a:spLocks noGrp="1"/>
          </p:cNvSpPr>
          <p:nvPr>
            <p:ph type="pic" sz="quarter" idx="12"/>
          </p:nvPr>
        </p:nvSpPr>
        <p:spPr bwMode="auto">
          <a:xfrm>
            <a:off x="1800000" y="961200"/>
            <a:ext cx="6624000" cy="3740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fr-CH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userDrawn="1">
  <p:cSld name="Titre. Text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049215" y="228600"/>
            <a:ext cx="7813431" cy="74295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half" idx="1"/>
          </p:nvPr>
        </p:nvSpPr>
        <p:spPr bwMode="auto">
          <a:xfrm>
            <a:off x="984738" y="1524000"/>
            <a:ext cx="3938954" cy="4876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064369" y="1524000"/>
            <a:ext cx="3938954" cy="48768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descr="Bleu_P1.png"/>
          <p:cNvPicPr>
            <a:picLocks noChangeAspect="1"/>
          </p:cNvPicPr>
          <p:nvPr/>
        </p:nvPicPr>
        <p:blipFill>
          <a:blip r:embed="rId1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CAS en conduite opérationnelle d’équipe sanitaire et sociale</a:t>
            </a:r>
          </a:p>
        </p:txBody>
      </p:sp>
      <p:sp>
        <p:nvSpPr>
          <p:cNvPr id="5" name="Espace réservé du texte 1"/>
          <p:cNvSpPr>
            <a:spLocks/>
          </p:cNvSpPr>
          <p:nvPr/>
        </p:nvSpPr>
        <p:spPr bwMode="auto">
          <a:xfrm>
            <a:off x="539750" y="2996952"/>
            <a:ext cx="7704138" cy="1584175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rgbClr val="1476B7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H" sz="1800" dirty="0">
                <a:solidFill>
                  <a:schemeClr val="tx1"/>
                </a:solidFill>
              </a:rPr>
              <a:t>Gestion de projet / risques</a:t>
            </a:r>
            <a:endParaRPr dirty="0">
              <a:solidFill>
                <a:schemeClr val="tx1"/>
              </a:solidFill>
            </a:endParaRPr>
          </a:p>
          <a:p>
            <a:pPr>
              <a:defRPr/>
            </a:pPr>
            <a:endParaRPr lang="fr-CH" sz="1800" dirty="0">
              <a:solidFill>
                <a:srgbClr val="FF0000"/>
              </a:solidFill>
            </a:endParaRPr>
          </a:p>
          <a:p>
            <a:pPr>
              <a:defRPr/>
            </a:pPr>
            <a:endParaRPr lang="fr-CH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H" sz="1800" dirty="0"/>
              <a:t>Juliette Schwaller</a:t>
            </a: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L’identification des risques - Méthodes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540000" y="2276872"/>
            <a:ext cx="7704000" cy="3815968"/>
          </a:xfrm>
        </p:spPr>
        <p:txBody>
          <a:bodyPr/>
          <a:lstStyle/>
          <a:p>
            <a:pPr>
              <a:defRPr/>
            </a:pPr>
            <a:r>
              <a:rPr lang="fr-CH" dirty="0"/>
              <a:t>Brainstorming</a:t>
            </a:r>
            <a:endParaRPr dirty="0"/>
          </a:p>
          <a:p>
            <a:pPr lvl="1">
              <a:defRPr/>
            </a:pPr>
            <a:r>
              <a:rPr lang="fr-CH" dirty="0"/>
              <a:t>toutes les idées sont acceptées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fr-CH" sz="2400" dirty="0">
                <a:solidFill>
                  <a:schemeClr val="tx1"/>
                </a:solidFill>
              </a:rPr>
              <a:t>PBS, WBS</a:t>
            </a:r>
            <a:endParaRPr dirty="0"/>
          </a:p>
          <a:p>
            <a:pPr lvl="1">
              <a:defRPr/>
            </a:pPr>
            <a:r>
              <a:rPr lang="fr-CH" sz="2000" dirty="0"/>
              <a:t>Identifier les risques associés à chaque livrable ou tâche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fr-CH" sz="2400" dirty="0">
                <a:solidFill>
                  <a:schemeClr val="tx1"/>
                </a:solidFill>
              </a:rPr>
              <a:t>Chronologie du projet</a:t>
            </a:r>
            <a:endParaRPr dirty="0"/>
          </a:p>
          <a:p>
            <a:pPr lvl="1">
              <a:defRPr/>
            </a:pPr>
            <a:r>
              <a:rPr lang="fr-CH" sz="2000" dirty="0"/>
              <a:t>recherches des risques associés aux phases du projet</a:t>
            </a:r>
            <a:endParaRPr dirty="0"/>
          </a:p>
          <a:p>
            <a:pPr lvl="2">
              <a:defRPr/>
            </a:pPr>
            <a:r>
              <a:rPr lang="fr-CH" sz="1800" dirty="0"/>
              <a:t>conception, définition des objectifs, négociation des contrats, etc.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fr-CH" sz="2400" dirty="0">
                <a:solidFill>
                  <a:schemeClr val="tx1"/>
                </a:solidFill>
              </a:rPr>
              <a:t>Types de risques </a:t>
            </a:r>
            <a:endParaRPr lang="fr-FR" dirty="0"/>
          </a:p>
          <a:p>
            <a:pPr lvl="1">
              <a:defRPr/>
            </a:pPr>
            <a:r>
              <a:rPr lang="fr-FR" sz="2000" dirty="0"/>
              <a:t>par fonctionnalités ou technologies</a:t>
            </a:r>
            <a:endParaRPr lang="fr-FR" dirty="0"/>
          </a:p>
          <a:p>
            <a:pPr lvl="2">
              <a:defRPr/>
            </a:pPr>
            <a:r>
              <a:rPr lang="fr-CH" sz="1800" dirty="0"/>
              <a:t>méthodes de développement, base de données, tests, etc.</a:t>
            </a:r>
            <a:endParaRPr dirty="0"/>
          </a:p>
          <a:p>
            <a:pPr lvl="1">
              <a:defRPr/>
            </a:pPr>
            <a:r>
              <a:rPr lang="fr-CH" sz="2000" dirty="0"/>
              <a:t>spécifiques au domaine du projet</a:t>
            </a:r>
            <a:endParaRPr lang="fr-FR" sz="2000" dirty="0"/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436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/>
              <a:t>I</a:t>
            </a:r>
            <a:r>
              <a:rPr lang="fr-CH" dirty="0">
                <a:solidFill>
                  <a:schemeClr val="tx1"/>
                </a:solidFill>
              </a:rPr>
              <a:t>dentification des risques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395536" y="2132856"/>
            <a:ext cx="8136904" cy="4030344"/>
          </a:xfrm>
        </p:spPr>
        <p:txBody>
          <a:bodyPr/>
          <a:lstStyle/>
          <a:p>
            <a:pPr>
              <a:buNone/>
              <a:defRPr/>
            </a:pPr>
            <a:r>
              <a:rPr lang="fr-CH" dirty="0"/>
              <a:t>L</a:t>
            </a:r>
            <a:r>
              <a:rPr lang="fr-CH" sz="2400" dirty="0">
                <a:solidFill>
                  <a:schemeClr val="tx1"/>
                </a:solidFill>
              </a:rPr>
              <a:t>iste des </a:t>
            </a:r>
            <a:r>
              <a:rPr lang="fr-CH" dirty="0"/>
              <a:t>risques</a:t>
            </a:r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CH" sz="1800" dirty="0"/>
          </a:p>
          <a:p>
            <a:pPr>
              <a:buFont typeface="Arial"/>
              <a:buChar char="•"/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16403"/>
              </p:ext>
            </p:extLst>
          </p:nvPr>
        </p:nvGraphicFramePr>
        <p:xfrm>
          <a:off x="899592" y="2708920"/>
          <a:ext cx="6624736" cy="343472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 dirty="0">
                          <a:ln>
                            <a:noFill/>
                          </a:ln>
                          <a:latin typeface="+mn-lt"/>
                        </a:rPr>
                        <a:t>No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>
                          <a:ln>
                            <a:noFill/>
                          </a:ln>
                          <a:latin typeface="+mn-lt"/>
                        </a:rPr>
                        <a:t>Risque</a:t>
                      </a:r>
                      <a:endParaRPr lang="fr-CH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>
                          <a:ln>
                            <a:noFill/>
                          </a:ln>
                          <a:latin typeface="+mn-lt"/>
                        </a:rPr>
                        <a:t>1</a:t>
                      </a:r>
                      <a:endParaRPr lang="fr-CH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>
                          <a:ln>
                            <a:noFill/>
                          </a:ln>
                          <a:latin typeface="+mn-lt"/>
                        </a:rPr>
                        <a:t>2</a:t>
                      </a:r>
                      <a:endParaRPr lang="fr-CH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>
                          <a:ln>
                            <a:noFill/>
                          </a:ln>
                          <a:latin typeface="+mn-lt"/>
                        </a:rPr>
                        <a:t>3</a:t>
                      </a:r>
                      <a:endParaRPr lang="fr-CH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>
                          <a:ln>
                            <a:noFill/>
                          </a:ln>
                          <a:latin typeface="+mn-lt"/>
                        </a:rPr>
                        <a:t>4</a:t>
                      </a:r>
                      <a:endParaRPr lang="fr-CH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>
                          <a:ln>
                            <a:noFill/>
                          </a:ln>
                          <a:latin typeface="+mn-lt"/>
                        </a:rPr>
                        <a:t>5</a:t>
                      </a:r>
                      <a:endParaRPr lang="fr-CH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>
                          <a:ln>
                            <a:noFill/>
                          </a:ln>
                          <a:latin typeface="+mn-lt"/>
                        </a:rPr>
                        <a:t>6</a:t>
                      </a:r>
                      <a:endParaRPr lang="fr-CH" sz="1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 dirty="0">
                          <a:ln>
                            <a:noFill/>
                          </a:ln>
                          <a:latin typeface="+mn-lt"/>
                        </a:rPr>
                        <a:t>7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u="none" strike="noStrike" cap="none" dirty="0">
                          <a:ln>
                            <a:noFill/>
                          </a:ln>
                          <a:latin typeface="+mn-lt"/>
                        </a:rPr>
                        <a:t>8</a:t>
                      </a:r>
                      <a:endParaRPr lang="fr-CH" sz="1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</a:rPr>
                        <a:t>…</a:t>
                      </a: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126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Evaluation des risques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fr-CH" sz="2400" dirty="0">
                <a:solidFill>
                  <a:schemeClr val="tx1"/>
                </a:solidFill>
              </a:rPr>
              <a:t>Probabilité (Fréquence)</a:t>
            </a:r>
            <a:endParaRPr dirty="0"/>
          </a:p>
          <a:p>
            <a:pPr lvl="1">
              <a:defRPr/>
            </a:pPr>
            <a:r>
              <a:rPr lang="fr-CH" sz="2000" dirty="0"/>
              <a:t>numérique ou qualitatif</a:t>
            </a:r>
            <a:endParaRPr dirty="0"/>
          </a:p>
          <a:p>
            <a:pPr lvl="1">
              <a:defRPr/>
            </a:pPr>
            <a:endParaRPr lang="fr-CH" sz="2000" dirty="0"/>
          </a:p>
          <a:p>
            <a:pPr>
              <a:buFont typeface="Arial"/>
              <a:buChar char="•"/>
              <a:defRPr/>
            </a:pPr>
            <a:r>
              <a:rPr lang="fr-CH" sz="2400" dirty="0">
                <a:solidFill>
                  <a:schemeClr val="tx1"/>
                </a:solidFill>
              </a:rPr>
              <a:t>Impact (Gravité)</a:t>
            </a:r>
            <a:endParaRPr dirty="0"/>
          </a:p>
          <a:p>
            <a:pPr lvl="1">
              <a:defRPr/>
            </a:pPr>
            <a:r>
              <a:rPr lang="fr-CH" sz="2000" dirty="0"/>
              <a:t>objectif, coûts, délais</a:t>
            </a:r>
            <a:endParaRPr dirty="0"/>
          </a:p>
          <a:p>
            <a:pPr lvl="1">
              <a:defRPr/>
            </a:pPr>
            <a:r>
              <a:rPr lang="fr-CH" sz="2000" dirty="0"/>
              <a:t>numérique ou qualitatif</a:t>
            </a:r>
            <a:endParaRPr dirty="0"/>
          </a:p>
          <a:p>
            <a:pPr marL="0" indent="0">
              <a:buNone/>
              <a:defRPr/>
            </a:pPr>
            <a:endParaRPr lang="fr-CH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Classification des principaux risques afin de définir lesquels traiter prioritairement</a:t>
            </a:r>
            <a:endParaRPr lang="fr-FR" sz="24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094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42900" lvl="1" indent="-342900"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Evaluation des risques - Probabilité</a:t>
            </a:r>
          </a:p>
        </p:txBody>
      </p:sp>
      <p:grpSp>
        <p:nvGrpSpPr>
          <p:cNvPr id="6" name="Group 48"/>
          <p:cNvGrpSpPr/>
          <p:nvPr/>
        </p:nvGrpSpPr>
        <p:grpSpPr bwMode="auto">
          <a:xfrm>
            <a:off x="539552" y="2276872"/>
            <a:ext cx="7632848" cy="3744416"/>
            <a:chOff x="321" y="1575"/>
            <a:chExt cx="3457" cy="2567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1" y="1575"/>
              <a:ext cx="1236" cy="234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b="1" dirty="0">
                  <a:latin typeface="+mj-lt"/>
                </a:rPr>
                <a:t>Appréciation globale</a:t>
              </a:r>
              <a:endParaRPr sz="2200" dirty="0">
                <a:latin typeface="+mj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1575"/>
              <a:ext cx="1589" cy="234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b="1" dirty="0">
                  <a:latin typeface="+mj-lt"/>
                </a:rPr>
                <a:t>Qualification</a:t>
              </a:r>
              <a:endParaRPr sz="2200" dirty="0">
                <a:latin typeface="+mj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46" y="1575"/>
              <a:ext cx="632" cy="234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b="1">
                  <a:latin typeface="+mj-lt"/>
                </a:rPr>
                <a:t>Notation</a:t>
              </a:r>
              <a:endParaRPr sz="2200">
                <a:latin typeface="+mj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1" y="1809"/>
              <a:ext cx="1236" cy="699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b="1">
                  <a:solidFill>
                    <a:srgbClr val="000000"/>
                  </a:solidFill>
                  <a:latin typeface="+mj-lt"/>
                </a:rPr>
                <a:t>Non</a:t>
              </a:r>
              <a:endParaRPr sz="2200">
                <a:latin typeface="+mj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556" y="1809"/>
              <a:ext cx="1589" cy="232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dirty="0">
                  <a:solidFill>
                    <a:srgbClr val="000000"/>
                  </a:solidFill>
                  <a:latin typeface="+mj-lt"/>
                </a:rPr>
                <a:t>Impossible</a:t>
              </a:r>
              <a:endParaRPr sz="2200" dirty="0">
                <a:latin typeface="+mj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46" y="1809"/>
              <a:ext cx="632" cy="232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1</a:t>
              </a:r>
              <a:endParaRPr sz="2200">
                <a:latin typeface="+mj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556" y="2041"/>
              <a:ext cx="1589" cy="234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dirty="0">
                  <a:solidFill>
                    <a:srgbClr val="000000"/>
                  </a:solidFill>
                  <a:latin typeface="+mj-lt"/>
                </a:rPr>
                <a:t>Quasi-impossible</a:t>
              </a:r>
              <a:endParaRPr sz="2200" dirty="0">
                <a:latin typeface="+mj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146" y="2041"/>
              <a:ext cx="632" cy="234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2</a:t>
              </a:r>
              <a:endParaRPr sz="2200">
                <a:latin typeface="+mj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556" y="2275"/>
              <a:ext cx="1589" cy="233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dirty="0">
                  <a:solidFill>
                    <a:srgbClr val="000000"/>
                  </a:solidFill>
                  <a:latin typeface="+mj-lt"/>
                </a:rPr>
                <a:t>Très improbable</a:t>
              </a:r>
              <a:endParaRPr sz="2200" dirty="0">
                <a:latin typeface="+mj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146" y="2275"/>
              <a:ext cx="632" cy="233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3</a:t>
              </a:r>
              <a:endParaRPr sz="2200">
                <a:latin typeface="+mj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21" y="2508"/>
              <a:ext cx="1236" cy="934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b="1" dirty="0">
                  <a:solidFill>
                    <a:srgbClr val="000000"/>
                  </a:solidFill>
                  <a:latin typeface="+mj-lt"/>
                </a:rPr>
                <a:t>Peut-être</a:t>
              </a:r>
              <a:endParaRPr sz="2200" dirty="0">
                <a:latin typeface="+mj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556" y="2508"/>
              <a:ext cx="1589" cy="234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Improbable</a:t>
              </a:r>
              <a:endParaRPr sz="2200">
                <a:latin typeface="+mj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146" y="2508"/>
              <a:ext cx="632" cy="234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4</a:t>
              </a:r>
              <a:endParaRPr sz="2200">
                <a:latin typeface="+mj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556" y="2741"/>
              <a:ext cx="1589" cy="233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dirty="0">
                  <a:solidFill>
                    <a:srgbClr val="000000"/>
                  </a:solidFill>
                  <a:latin typeface="+mj-lt"/>
                </a:rPr>
                <a:t>Peu plausible</a:t>
              </a:r>
              <a:endParaRPr sz="2200" dirty="0">
                <a:latin typeface="+mj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146" y="2741"/>
              <a:ext cx="632" cy="233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5</a:t>
              </a:r>
              <a:endParaRPr sz="2200">
                <a:latin typeface="+mj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556" y="2975"/>
              <a:ext cx="1589" cy="233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Plausible</a:t>
              </a:r>
              <a:endParaRPr sz="2200">
                <a:latin typeface="+mj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146" y="2975"/>
              <a:ext cx="632" cy="233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6</a:t>
              </a:r>
              <a:endParaRPr sz="2200">
                <a:latin typeface="+mj-lt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556" y="3208"/>
              <a:ext cx="1589" cy="234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Probable</a:t>
              </a:r>
              <a:endParaRPr sz="2200">
                <a:latin typeface="+mj-lt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146" y="3208"/>
              <a:ext cx="632" cy="234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7</a:t>
              </a:r>
              <a:endParaRPr sz="2200">
                <a:latin typeface="+mj-lt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1" y="3442"/>
              <a:ext cx="1236" cy="70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b="1">
                  <a:solidFill>
                    <a:srgbClr val="000000"/>
                  </a:solidFill>
                  <a:latin typeface="+mj-lt"/>
                </a:rPr>
                <a:t>Oui</a:t>
              </a:r>
              <a:endParaRPr sz="2200">
                <a:latin typeface="+mj-lt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556" y="3442"/>
              <a:ext cx="1589" cy="233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Très probable</a:t>
              </a:r>
              <a:endParaRPr sz="2200">
                <a:latin typeface="+mj-lt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146" y="3442"/>
              <a:ext cx="632" cy="233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8</a:t>
              </a:r>
              <a:endParaRPr sz="2200">
                <a:latin typeface="+mj-lt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556" y="3675"/>
              <a:ext cx="1589" cy="233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Quasi-certaine</a:t>
              </a:r>
              <a:endParaRPr sz="2200">
                <a:latin typeface="+mj-lt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146" y="3675"/>
              <a:ext cx="632" cy="233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9</a:t>
              </a:r>
              <a:endParaRPr sz="2200">
                <a:latin typeface="+mj-lt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556" y="3908"/>
              <a:ext cx="1589" cy="234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 dirty="0">
                  <a:solidFill>
                    <a:srgbClr val="000000"/>
                  </a:solidFill>
                  <a:latin typeface="+mj-lt"/>
                </a:rPr>
                <a:t>Certaine</a:t>
              </a:r>
              <a:endParaRPr sz="2200" dirty="0">
                <a:latin typeface="+mj-lt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146" y="3908"/>
              <a:ext cx="632" cy="234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buClr>
                  <a:schemeClr val="tx1"/>
                </a:buClr>
                <a:buFontTx/>
                <a:buNone/>
                <a:defRPr/>
              </a:pPr>
              <a:r>
                <a:rPr lang="fr-FR" sz="2200">
                  <a:solidFill>
                    <a:srgbClr val="000000"/>
                  </a:solidFill>
                  <a:latin typeface="+mj-lt"/>
                </a:rPr>
                <a:t>10</a:t>
              </a:r>
              <a:endParaRPr sz="2200">
                <a:latin typeface="+mj-lt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556" y="1575"/>
              <a:ext cx="0" cy="256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146" y="1575"/>
              <a:ext cx="0" cy="256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21" y="1809"/>
              <a:ext cx="345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556" y="2041"/>
              <a:ext cx="222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56" y="2275"/>
              <a:ext cx="222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21" y="2508"/>
              <a:ext cx="345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1556" y="2741"/>
              <a:ext cx="222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556" y="2975"/>
              <a:ext cx="222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1556" y="3208"/>
              <a:ext cx="222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21" y="3442"/>
              <a:ext cx="345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1556" y="3675"/>
              <a:ext cx="222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556" y="3908"/>
              <a:ext cx="222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21" y="1575"/>
              <a:ext cx="0" cy="256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3778" y="1575"/>
              <a:ext cx="0" cy="2567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21" y="1575"/>
              <a:ext cx="345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321" y="4142"/>
              <a:ext cx="3457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CH" sz="2200">
                <a:latin typeface="+mj-lt"/>
              </a:endParaRPr>
            </a:p>
          </p:txBody>
        </p:sp>
      </p:grp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827584" y="1772816"/>
            <a:ext cx="40719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buClr>
                <a:srgbClr val="5F5F5F"/>
              </a:buClr>
              <a:buFont typeface="Arial"/>
              <a:buChar char="–"/>
              <a:defRPr/>
            </a:pPr>
            <a:endParaRPr lang="fr-CH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2641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Evaluation des risques - Impact</a:t>
            </a:r>
            <a:endParaRPr dirty="0"/>
          </a:p>
        </p:txBody>
      </p:sp>
      <p:graphicFrame>
        <p:nvGraphicFramePr>
          <p:cNvPr id="6" name="Tableau 7"/>
          <p:cNvGraphicFramePr>
            <a:graphicFrameLocks noGrp="1"/>
          </p:cNvGraphicFramePr>
          <p:nvPr/>
        </p:nvGraphicFramePr>
        <p:xfrm>
          <a:off x="683568" y="2132856"/>
          <a:ext cx="7416824" cy="4053840"/>
        </p:xfrm>
        <a:graphic>
          <a:graphicData uri="http://schemas.openxmlformats.org/drawingml/2006/table">
            <a:tbl>
              <a:tblPr/>
              <a:tblGrid>
                <a:gridCol w="25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85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20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Appréciation globale</a:t>
                      </a:r>
                      <a:endParaRPr sz="2000" dirty="0"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20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Qualification</a:t>
                      </a:r>
                      <a:endParaRPr sz="20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20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Notation</a:t>
                      </a:r>
                      <a:endParaRPr sz="20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55"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20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Mineures</a:t>
                      </a:r>
                      <a:endParaRPr sz="2000"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Nulles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1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À peine sensibles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2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Très limitées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3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855">
                <a:tc row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20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Moyennes</a:t>
                      </a:r>
                      <a:endParaRPr sz="2000"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Limitées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4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Sensibles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5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Significatives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6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Très significatives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7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855"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20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Majeures</a:t>
                      </a:r>
                      <a:endParaRPr sz="2000">
                        <a:latin typeface="+mj-lt"/>
                      </a:endParaRPr>
                    </a:p>
                  </a:txBody>
                  <a:tcPr anchor="ctr"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Importantes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8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Désastreuses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9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  <a:beve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85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Catastrophiques</a:t>
                      </a:r>
                      <a:endParaRPr sz="180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algn="ctr">
                      <a:solidFill>
                        <a:schemeClr val="accent1"/>
                      </a:solidFill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</a:rPr>
                        <a:t>10</a:t>
                      </a:r>
                      <a:endParaRPr sz="1800" dirty="0">
                        <a:latin typeface="+mj-lt"/>
                      </a:endParaRPr>
                    </a:p>
                  </a:txBody>
                  <a:tcPr>
                    <a:lnL w="12700" algn="ctr">
                      <a:solidFill>
                        <a:schemeClr val="accent1"/>
                      </a:solidFill>
                    </a:lnL>
                    <a:lnR w="12700" algn="ctr">
                      <a:solidFill>
                        <a:schemeClr val="accent1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accent1"/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9961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Evaluation des risques 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45499"/>
              </p:ext>
            </p:extLst>
          </p:nvPr>
        </p:nvGraphicFramePr>
        <p:xfrm>
          <a:off x="971600" y="2204864"/>
          <a:ext cx="6783388" cy="3487989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 dirty="0">
                          <a:ln>
                            <a:noFill/>
                          </a:ln>
                        </a:rPr>
                        <a:t>No</a:t>
                      </a:r>
                      <a:endParaRPr lang="fr-CH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 dirty="0">
                          <a:ln>
                            <a:noFill/>
                          </a:ln>
                        </a:rPr>
                        <a:t>Risque</a:t>
                      </a:r>
                      <a:endParaRPr lang="fr-CH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>
                          <a:ln>
                            <a:noFill/>
                          </a:ln>
                        </a:rPr>
                        <a:t>Probabilité</a:t>
                      </a:r>
                      <a:endParaRPr lang="fr-CH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>
                          <a:ln>
                            <a:noFill/>
                          </a:ln>
                        </a:rPr>
                        <a:t>Impact</a:t>
                      </a:r>
                      <a:endParaRPr lang="fr-CH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...</a:t>
                      </a:r>
                      <a:endParaRPr lang="fr-CH" sz="14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2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...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3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…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4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…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5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…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6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…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7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…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8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…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9346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14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0"/>
          </p:nvPr>
        </p:nvSpPr>
        <p:spPr bwMode="auto">
          <a:xfrm>
            <a:off x="1259632" y="404664"/>
            <a:ext cx="7704000" cy="720000"/>
          </a:xfrm>
        </p:spPr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Classification des risques</a:t>
            </a:r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 rot="-5400000">
            <a:off x="3180" y="3737597"/>
            <a:ext cx="155331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Probabilité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>
            <a:spLocks/>
          </p:cNvSpPr>
          <p:nvPr/>
        </p:nvSpPr>
        <p:spPr bwMode="auto">
          <a:xfrm>
            <a:off x="4463988" y="6302527"/>
            <a:ext cx="10499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Impact</a:t>
            </a:r>
            <a:endParaRPr lang="fr-FR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0321"/>
              </p:ext>
            </p:extLst>
          </p:nvPr>
        </p:nvGraphicFramePr>
        <p:xfrm>
          <a:off x="971600" y="1196753"/>
          <a:ext cx="6984776" cy="5184577"/>
        </p:xfrm>
        <a:graphic>
          <a:graphicData uri="http://schemas.openxmlformats.org/drawingml/2006/table">
            <a:tbl>
              <a:tblPr/>
              <a:tblGrid>
                <a:gridCol w="122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572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9 et 10 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2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7 et 8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72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5 et 6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  <a:round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42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3 et 4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72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1 et 2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  <a:round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55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endParaRPr lang="fr-FR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1 et 2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3 et 4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5 et 6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7 et 8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9 et 10 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00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39552" y="1124744"/>
            <a:ext cx="7920880" cy="720000"/>
          </a:xfrm>
        </p:spPr>
        <p:txBody>
          <a:bodyPr/>
          <a:lstStyle/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Réponse aux risques - Mesures</a:t>
            </a:r>
            <a:endParaRPr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0000" y="2564904"/>
            <a:ext cx="7704000" cy="345638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fr-CH" dirty="0"/>
              <a:t>Améliorer la capacité à détecter le risque</a:t>
            </a:r>
          </a:p>
          <a:p>
            <a:pPr lvl="1">
              <a:defRPr/>
            </a:pPr>
            <a:r>
              <a:rPr lang="fr-CH" dirty="0"/>
              <a:t>indicateurs, signaux</a:t>
            </a:r>
          </a:p>
          <a:p>
            <a:pPr lvl="1">
              <a:defRPr/>
            </a:pPr>
            <a:endParaRPr lang="fr-CH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fr-CH" sz="2400" dirty="0">
                <a:solidFill>
                  <a:schemeClr val="tx1"/>
                </a:solidFill>
              </a:rPr>
              <a:t>Réduire la </a:t>
            </a:r>
            <a:r>
              <a:rPr lang="fr-CH" dirty="0"/>
              <a:t>probabilité d’apparition (fréquence)</a:t>
            </a:r>
            <a:endParaRPr dirty="0"/>
          </a:p>
          <a:p>
            <a:pPr lvl="1">
              <a:defRPr/>
            </a:pPr>
            <a:r>
              <a:rPr lang="fr-CH" sz="2000" dirty="0"/>
              <a:t>contrôle, entretien, etc.</a:t>
            </a:r>
            <a:endParaRPr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endParaRPr lang="fr-CH" sz="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fr-CH" sz="2400" dirty="0">
                <a:solidFill>
                  <a:schemeClr val="tx1"/>
                </a:solidFill>
              </a:rPr>
              <a:t>Réduire l’impact </a:t>
            </a:r>
            <a:endParaRPr lang="fr-FR" dirty="0"/>
          </a:p>
          <a:p>
            <a:pPr lvl="1">
              <a:defRPr/>
            </a:pPr>
            <a:r>
              <a:rPr lang="fr-FR" dirty="0"/>
              <a:t>t</a:t>
            </a:r>
            <a:r>
              <a:rPr lang="fr-FR" sz="2000" dirty="0"/>
              <a:t>ransférer le risque (assurance, garantie, pénalité)</a:t>
            </a:r>
          </a:p>
          <a:p>
            <a:pPr lvl="1">
              <a:defRPr/>
            </a:pPr>
            <a:r>
              <a:rPr lang="fr-FR" dirty="0"/>
              <a:t>augmenter la résilience (plan d’action en cas de réalisation du risque)</a:t>
            </a:r>
            <a:endParaRPr dirty="0"/>
          </a:p>
          <a:p>
            <a:pPr marL="914400" lvl="1" indent="-457200">
              <a:buFont typeface="+mj-lt"/>
              <a:buAutoNum type="arabicPeriod"/>
              <a:defRPr/>
            </a:pPr>
            <a:endParaRPr lang="fr-CH" sz="1600" dirty="0"/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5006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0162" lvl="1" indent="-30162"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Réponse aux risques - Mesures</a:t>
            </a:r>
            <a:endParaRPr lang="fr-CH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0000" y="2636912"/>
            <a:ext cx="7704000" cy="352628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fr-CH" sz="2400" dirty="0">
                <a:solidFill>
                  <a:schemeClr val="tx1"/>
                </a:solidFill>
              </a:rPr>
              <a:t>Eviter le risque</a:t>
            </a:r>
            <a:endParaRPr dirty="0"/>
          </a:p>
          <a:p>
            <a:pPr lvl="1">
              <a:defRPr/>
            </a:pPr>
            <a:r>
              <a:rPr lang="fr-CH" sz="2000" dirty="0"/>
              <a:t>redéfinition du projet, procédures de sécurité</a:t>
            </a:r>
            <a:endParaRPr dirty="0"/>
          </a:p>
          <a:p>
            <a:pPr marL="457200" indent="-457200">
              <a:buFont typeface="+mj-lt"/>
              <a:buAutoNum type="arabicPeriod" startAt="4"/>
              <a:defRPr/>
            </a:pPr>
            <a:endParaRPr lang="fr-CH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fr-CH" sz="2400" dirty="0">
                <a:solidFill>
                  <a:schemeClr val="tx1"/>
                </a:solidFill>
              </a:rPr>
              <a:t>Accepter le risque </a:t>
            </a:r>
            <a:endParaRPr dirty="0"/>
          </a:p>
          <a:p>
            <a:pPr lvl="1">
              <a:defRPr/>
            </a:pPr>
            <a:r>
              <a:rPr lang="fr-CH" sz="2000" dirty="0"/>
              <a:t>ne rien faire</a:t>
            </a:r>
            <a:endParaRPr lang="fr-FR" sz="2000" dirty="0"/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5004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Stratégie de réponse aux risques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04393"/>
              </p:ext>
            </p:extLst>
          </p:nvPr>
        </p:nvGraphicFramePr>
        <p:xfrm>
          <a:off x="971600" y="2204864"/>
          <a:ext cx="6783388" cy="3692532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b="1" u="none" strike="noStrike" cap="none" dirty="0">
                          <a:ln>
                            <a:noFill/>
                          </a:ln>
                        </a:rPr>
                        <a:t>No</a:t>
                      </a:r>
                      <a:endParaRPr lang="fr-CH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b="1" u="none" strike="noStrike" cap="none">
                          <a:ln>
                            <a:noFill/>
                          </a:ln>
                        </a:rPr>
                        <a:t>Risque</a:t>
                      </a:r>
                      <a:endParaRPr lang="fr-CH" sz="1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Réponse</a:t>
                      </a:r>
                      <a:endParaRPr lang="fr-CH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b="1" u="none" strike="noStrike" cap="none" dirty="0">
                          <a:ln>
                            <a:noFill/>
                          </a:ln>
                        </a:rPr>
                        <a:t>Mitigation</a:t>
                      </a:r>
                      <a:endParaRPr lang="fr-CH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2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3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4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5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6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7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8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9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10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11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 dirty="0">
                          <a:ln>
                            <a:noFill/>
                          </a:ln>
                        </a:rPr>
                        <a:t>12</a:t>
                      </a: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 dirty="0">
                          <a:ln>
                            <a:noFill/>
                          </a:ln>
                        </a:rPr>
                        <a:t>…</a:t>
                      </a: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 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 dirty="0">
                          <a:ln>
                            <a:noFill/>
                          </a:ln>
                        </a:rPr>
                        <a:t> </a:t>
                      </a: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58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2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 bwMode="auto">
          <a:xfrm>
            <a:off x="755576" y="1196752"/>
            <a:ext cx="7416824" cy="4968552"/>
          </a:xfrm>
          <a:prstGeom prst="rect">
            <a:avLst/>
          </a:prstGeom>
        </p:spPr>
        <p:txBody>
          <a:bodyPr/>
          <a:lstStyle/>
          <a:p>
            <a:pPr marL="342900" marR="0" lvl="0" indent="-3429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CH" sz="1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Ordre du jour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marR="0" lvl="0" indent="-432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: </a:t>
            </a: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8h45 – 12h 15 (pause 30 minutes)</a:t>
            </a: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13h30 – 16h45 (pause 15 minutes)</a:t>
            </a: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endParaRPr lang="fr-C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9200" lvl="1" indent="-432000">
              <a:buFont typeface="Arial" pitchFamily="34" charset="0"/>
              <a:buChar char="•"/>
              <a:defRPr/>
            </a:pPr>
            <a:r>
              <a:rPr lang="fr-C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Contenu : </a:t>
            </a: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Risques </a:t>
            </a:r>
            <a:endParaRPr lang="fr-CH" sz="14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62063" lvl="3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Définition</a:t>
            </a:r>
          </a:p>
          <a:p>
            <a:pPr marL="1262063" lvl="3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</a:p>
          <a:p>
            <a:pPr marL="1262063" lvl="3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</a:t>
            </a:r>
          </a:p>
          <a:p>
            <a:pPr marL="1262063" lvl="3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Suivi</a:t>
            </a: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Méthode Delphi</a:t>
            </a: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Socio-dynamique des acteurs </a:t>
            </a:r>
            <a:endParaRPr lang="fr-CH" sz="14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</a:t>
            </a:r>
            <a:endParaRPr lang="fr-CH" sz="14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Chapeaux de Bono </a:t>
            </a:r>
          </a:p>
          <a:p>
            <a:pPr marL="804863" lvl="2" indent="-180975">
              <a:buFont typeface="Arial" pitchFamily="34" charset="0"/>
              <a:buChar char="•"/>
              <a:tabLst>
                <a:tab pos="804863" algn="l"/>
              </a:tabLst>
              <a:defRPr/>
            </a:pPr>
            <a:r>
              <a:rPr lang="fr-C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Récapitulatif sous forme d’exercice</a:t>
            </a:r>
            <a:endParaRPr lang="fr-CH" sz="14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0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>
                <a:solidFill>
                  <a:schemeClr val="tx1"/>
                </a:solidFill>
              </a:rPr>
              <a:t>Processus de gestion des risques</a:t>
            </a:r>
          </a:p>
        </p:txBody>
      </p:sp>
      <p:sp>
        <p:nvSpPr>
          <p:cNvPr id="5" name="Text Box 3"/>
          <p:cNvSpPr>
            <a:spLocks/>
          </p:cNvSpPr>
          <p:nvPr/>
        </p:nvSpPr>
        <p:spPr bwMode="auto">
          <a:xfrm>
            <a:off x="1038175" y="2204814"/>
            <a:ext cx="3821857" cy="831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marL="457200" indent="-457200" algn="ctr">
              <a:buFontTx/>
              <a:buAutoNum type="arabicPeriod"/>
              <a:defRPr/>
            </a:pPr>
            <a:r>
              <a:rPr lang="fr-CH" sz="2400" dirty="0">
                <a:solidFill>
                  <a:schemeClr val="tx1"/>
                </a:solidFill>
              </a:rPr>
              <a:t>Identification </a:t>
            </a:r>
          </a:p>
          <a:p>
            <a:pPr marL="457200" indent="-457200" algn="ctr">
              <a:defRPr/>
            </a:pPr>
            <a:r>
              <a:rPr lang="fr-CH" sz="2400" dirty="0">
                <a:solidFill>
                  <a:schemeClr val="tx1"/>
                </a:solidFill>
              </a:rPr>
              <a:t>des risques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1038175" y="3674839"/>
            <a:ext cx="3821858" cy="831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buFontTx/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2. Evaluation </a:t>
            </a:r>
          </a:p>
          <a:p>
            <a:pPr algn="ctr">
              <a:buFontTx/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des risques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2949104" y="3036453"/>
            <a:ext cx="0" cy="638386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012160" y="3666901"/>
            <a:ext cx="2232248" cy="9201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buFontTx/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Classification des risques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>
            <a:spLocks/>
          </p:cNvSpPr>
          <p:nvPr/>
        </p:nvSpPr>
        <p:spPr bwMode="auto">
          <a:xfrm>
            <a:off x="1038175" y="5125814"/>
            <a:ext cx="3821857" cy="831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buFontTx/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3. Elaboration des stratégies de réponse aux risques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10" name="AutoShape 8"/>
          <p:cNvCxnSpPr>
            <a:cxnSpLocks noChangeShapeType="1"/>
            <a:stCxn id="6" idx="2"/>
            <a:endCxn id="9" idx="0"/>
          </p:cNvCxnSpPr>
          <p:nvPr/>
        </p:nvCxnSpPr>
        <p:spPr bwMode="auto">
          <a:xfrm>
            <a:off x="2949104" y="4506478"/>
            <a:ext cx="0" cy="619336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012160" y="5085184"/>
            <a:ext cx="2258120" cy="9201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buFontTx/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Plan de gestion des risques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012160" y="2171476"/>
            <a:ext cx="2232248" cy="9201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buFontTx/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Liste des risques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932040" y="2492896"/>
            <a:ext cx="1008112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defRPr/>
            </a:pPr>
            <a:endParaRPr lang="fr-CH">
              <a:solidFill>
                <a:schemeClr val="tx1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932040" y="4005063"/>
            <a:ext cx="1008112" cy="1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defRPr/>
            </a:pPr>
            <a:endParaRPr lang="fr-CH">
              <a:solidFill>
                <a:schemeClr val="tx1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932040" y="5517232"/>
            <a:ext cx="1008112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defRPr/>
            </a:pPr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013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310F86AC-A626-4355-82E0-5CD8D4EBE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9954"/>
          <a:stretch/>
        </p:blipFill>
        <p:spPr bwMode="auto">
          <a:xfrm>
            <a:off x="1043608" y="2119137"/>
            <a:ext cx="6183814" cy="3817003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0162" lvl="1" indent="-30162"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Plan de gestion des risques</a:t>
            </a:r>
            <a:endParaRPr lang="fr-CH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403648" y="2854277"/>
            <a:ext cx="5472608" cy="3081863"/>
          </a:xfrm>
          <a:ln w="38100">
            <a:noFill/>
          </a:ln>
        </p:spPr>
        <p:txBody>
          <a:bodyPr/>
          <a:lstStyle/>
          <a:p>
            <a:pPr>
              <a:defRPr/>
            </a:pPr>
            <a:r>
              <a:rPr lang="fr-CH" sz="2200" dirty="0"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CH" sz="2200" dirty="0">
                <a:effectLst/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ature des risques identifiés</a:t>
            </a:r>
          </a:p>
          <a:p>
            <a:pPr>
              <a:defRPr/>
            </a:pPr>
            <a:r>
              <a:rPr lang="fr-CH" sz="2200" dirty="0">
                <a:effectLst/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Descriptions</a:t>
            </a:r>
            <a:endParaRPr lang="fr-CH" sz="2200" dirty="0"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r-CH" sz="2200" dirty="0">
                <a:effectLst/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Niveaux de probabilité et d’impact </a:t>
            </a:r>
          </a:p>
          <a:p>
            <a:pPr>
              <a:defRPr/>
            </a:pPr>
            <a:r>
              <a:rPr lang="fr-CH" sz="2200" dirty="0">
                <a:effectLst/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Personne responsable du suivi du risque</a:t>
            </a:r>
          </a:p>
          <a:p>
            <a:pPr>
              <a:defRPr/>
            </a:pPr>
            <a:r>
              <a:rPr lang="fr-CH" sz="2200" dirty="0">
                <a:effectLst/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Actions préventives prévues </a:t>
            </a:r>
          </a:p>
          <a:p>
            <a:pPr>
              <a:defRPr/>
            </a:pPr>
            <a:r>
              <a:rPr lang="fr-CH" sz="2200" dirty="0">
                <a:effectLst/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Actions correctives prévues </a:t>
            </a:r>
            <a:endParaRPr lang="fr-CH" sz="2200" dirty="0">
              <a:solidFill>
                <a:schemeClr val="tx1"/>
              </a:solidFill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2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0162" lvl="1" indent="-30162"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Plan de gestion des risques</a:t>
            </a:r>
            <a:endParaRPr lang="fr-CH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39552" y="2264495"/>
            <a:ext cx="7704000" cy="3526288"/>
          </a:xfrm>
          <a:ln w="38100">
            <a:noFill/>
          </a:ln>
        </p:spPr>
        <p:txBody>
          <a:bodyPr/>
          <a:lstStyle/>
          <a:p>
            <a:pPr>
              <a:defRPr/>
            </a:pPr>
            <a:r>
              <a:rPr lang="fr-CH" sz="2000" dirty="0">
                <a:solidFill>
                  <a:schemeClr val="tx1"/>
                </a:solidFill>
              </a:rPr>
              <a:t>Soumis au Copil avant le lancement du projet</a:t>
            </a:r>
          </a:p>
          <a:p>
            <a:pPr>
              <a:defRPr/>
            </a:pPr>
            <a:r>
              <a:rPr lang="fr-CH" sz="2000" dirty="0"/>
              <a:t>Pris en compte dès la phase de planification</a:t>
            </a:r>
          </a:p>
          <a:p>
            <a:pPr>
              <a:defRPr/>
            </a:pPr>
            <a:r>
              <a:rPr lang="fr-CH" sz="2000" dirty="0"/>
              <a:t>Mis à jour régulièrement </a:t>
            </a: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15</a:t>
            </a:r>
          </a:p>
        </p:txBody>
      </p:sp>
      <p:grpSp>
        <p:nvGrpSpPr>
          <p:cNvPr id="7" name="Diagramme 6">
            <a:extLst>
              <a:ext uri="{FF2B5EF4-FFF2-40B4-BE49-F238E27FC236}">
                <a16:creationId xmlns:a16="http://schemas.microsoft.com/office/drawing/2014/main" id="{B5FBD529-9B65-42A9-AE99-72DBA608159F}"/>
              </a:ext>
            </a:extLst>
          </p:cNvPr>
          <p:cNvGrpSpPr/>
          <p:nvPr/>
        </p:nvGrpSpPr>
        <p:grpSpPr bwMode="auto">
          <a:xfrm>
            <a:off x="4391552" y="3069152"/>
            <a:ext cx="3946985" cy="3094048"/>
            <a:chOff x="1630092" y="46039"/>
            <a:chExt cx="4685607" cy="4111339"/>
          </a:xfrm>
        </p:grpSpPr>
        <p:sp>
          <p:nvSpPr>
            <p:cNvPr id="8" name="Rectangle à coins arrondis 4">
              <a:extLst>
                <a:ext uri="{FF2B5EF4-FFF2-40B4-BE49-F238E27FC236}">
                  <a16:creationId xmlns:a16="http://schemas.microsoft.com/office/drawing/2014/main" id="{5707E5E6-15E2-4157-AAAB-8AA420A37B6A}"/>
                </a:ext>
              </a:extLst>
            </p:cNvPr>
            <p:cNvSpPr/>
            <p:nvPr/>
          </p:nvSpPr>
          <p:spPr bwMode="auto">
            <a:xfrm>
              <a:off x="3237177" y="46039"/>
              <a:ext cx="1557184" cy="76356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/>
                <a:t>Evaluation / Suivi</a:t>
              </a:r>
              <a:endParaRPr lang="fr-CH" sz="1200" b="1" dirty="0"/>
            </a:p>
          </p:txBody>
        </p:sp>
        <p:sp>
          <p:nvSpPr>
            <p:cNvPr id="9" name="Forme libre 5">
              <a:extLst>
                <a:ext uri="{FF2B5EF4-FFF2-40B4-BE49-F238E27FC236}">
                  <a16:creationId xmlns:a16="http://schemas.microsoft.com/office/drawing/2014/main" id="{48CB4ACE-149A-43A2-A0AF-33EF04B6D0BC}"/>
                </a:ext>
              </a:extLst>
            </p:cNvPr>
            <p:cNvSpPr/>
            <p:nvPr/>
          </p:nvSpPr>
          <p:spPr bwMode="auto">
            <a:xfrm>
              <a:off x="2460677" y="343684"/>
              <a:ext cx="3596164" cy="3596165"/>
            </a:xfrm>
            <a:custGeom>
              <a:avLst/>
              <a:gdLst/>
              <a:ahLst/>
              <a:cxnLst/>
              <a:rect l="0" t="0" r="0" b="0"/>
              <a:pathLst>
                <a:path w="3596164" h="3596164" extrusionOk="0">
                  <a:moveTo>
                    <a:pt x="2533035" y="157063"/>
                  </a:moveTo>
                  <a:arcTo wR="1798082" hR="1798082" stAng="17647553" swAng="923380"/>
                </a:path>
              </a:pathLst>
            </a:custGeom>
            <a:noFill/>
            <a:ln w="381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endParaRPr lang="fr-CH" dirty="0"/>
            </a:p>
          </p:txBody>
        </p:sp>
        <p:sp>
          <p:nvSpPr>
            <p:cNvPr id="10" name="Rectangle à coins arrondis 6">
              <a:extLst>
                <a:ext uri="{FF2B5EF4-FFF2-40B4-BE49-F238E27FC236}">
                  <a16:creationId xmlns:a16="http://schemas.microsoft.com/office/drawing/2014/main" id="{2657A005-9561-4B35-A7EF-2A02209DDF5C}"/>
                </a:ext>
              </a:extLst>
            </p:cNvPr>
            <p:cNvSpPr/>
            <p:nvPr/>
          </p:nvSpPr>
          <p:spPr bwMode="auto">
            <a:xfrm>
              <a:off x="4758514" y="902200"/>
              <a:ext cx="1557185" cy="76356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/>
                <a:t>Projection</a:t>
              </a:r>
              <a:endParaRPr lang="fr-CH" sz="1200" b="1" dirty="0"/>
            </a:p>
          </p:txBody>
        </p:sp>
        <p:sp>
          <p:nvSpPr>
            <p:cNvPr id="11" name="Forme libre 7">
              <a:extLst>
                <a:ext uri="{FF2B5EF4-FFF2-40B4-BE49-F238E27FC236}">
                  <a16:creationId xmlns:a16="http://schemas.microsoft.com/office/drawing/2014/main" id="{ACEF2D6D-F9CC-40C0-95DC-24471AE91800}"/>
                </a:ext>
              </a:extLst>
            </p:cNvPr>
            <p:cNvSpPr/>
            <p:nvPr/>
          </p:nvSpPr>
          <p:spPr bwMode="auto">
            <a:xfrm>
              <a:off x="1990603" y="289917"/>
              <a:ext cx="3596164" cy="3596164"/>
            </a:xfrm>
            <a:custGeom>
              <a:avLst/>
              <a:gdLst/>
              <a:ahLst/>
              <a:cxnLst/>
              <a:rect l="0" t="0" r="0" b="0"/>
              <a:pathLst>
                <a:path w="3596164" h="3596164" extrusionOk="0">
                  <a:moveTo>
                    <a:pt x="3568158" y="1481964"/>
                  </a:moveTo>
                  <a:arcTo wR="1798082" hR="1798082" stAng="20992458" swAng="1215083"/>
                </a:path>
              </a:pathLst>
            </a:custGeom>
            <a:noFill/>
            <a:ln w="381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tangle à coins arrondis 8">
              <a:extLst>
                <a:ext uri="{FF2B5EF4-FFF2-40B4-BE49-F238E27FC236}">
                  <a16:creationId xmlns:a16="http://schemas.microsoft.com/office/drawing/2014/main" id="{A6F638B9-3C03-4E7B-8ECC-4FA62442F873}"/>
                </a:ext>
              </a:extLst>
            </p:cNvPr>
            <p:cNvSpPr/>
            <p:nvPr/>
          </p:nvSpPr>
          <p:spPr bwMode="auto">
            <a:xfrm>
              <a:off x="4758514" y="2452291"/>
              <a:ext cx="1557185" cy="76356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/>
                <a:t>Décisions</a:t>
              </a:r>
              <a:endParaRPr lang="fr-CH" sz="1200" b="1" dirty="0"/>
            </a:p>
          </p:txBody>
        </p:sp>
        <p:sp>
          <p:nvSpPr>
            <p:cNvPr id="13" name="Forme libre 9">
              <a:extLst>
                <a:ext uri="{FF2B5EF4-FFF2-40B4-BE49-F238E27FC236}">
                  <a16:creationId xmlns:a16="http://schemas.microsoft.com/office/drawing/2014/main" id="{9DF12560-A83E-4812-8283-A04C890E6160}"/>
                </a:ext>
              </a:extLst>
            </p:cNvPr>
            <p:cNvSpPr/>
            <p:nvPr/>
          </p:nvSpPr>
          <p:spPr bwMode="auto">
            <a:xfrm>
              <a:off x="2460677" y="169821"/>
              <a:ext cx="3596164" cy="3596164"/>
            </a:xfrm>
            <a:custGeom>
              <a:avLst/>
              <a:gdLst/>
              <a:ahLst/>
              <a:cxnLst/>
              <a:rect l="0" t="0" r="0" b="0"/>
              <a:pathLst>
                <a:path w="3596164" h="3596164" extrusionOk="0">
                  <a:moveTo>
                    <a:pt x="2942179" y="3185216"/>
                  </a:moveTo>
                  <a:arcTo wR="1798082" hR="1798082" stAng="3029067" swAng="923380"/>
                </a:path>
              </a:pathLst>
            </a:custGeom>
            <a:noFill/>
            <a:ln w="381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endParaRPr lang="fr-CH" dirty="0"/>
            </a:p>
          </p:txBody>
        </p:sp>
        <p:sp>
          <p:nvSpPr>
            <p:cNvPr id="14" name="Rectangle à coins arrondis 10">
              <a:extLst>
                <a:ext uri="{FF2B5EF4-FFF2-40B4-BE49-F238E27FC236}">
                  <a16:creationId xmlns:a16="http://schemas.microsoft.com/office/drawing/2014/main" id="{41B2BF3D-5018-4664-AB75-85AD8BB306D6}"/>
                </a:ext>
              </a:extLst>
            </p:cNvPr>
            <p:cNvSpPr/>
            <p:nvPr/>
          </p:nvSpPr>
          <p:spPr bwMode="auto">
            <a:xfrm>
              <a:off x="3220168" y="3393814"/>
              <a:ext cx="1557184" cy="76356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/>
                <a:t>Replanification </a:t>
              </a:r>
              <a:endParaRPr lang="fr-CH" sz="1200" b="1" dirty="0"/>
            </a:p>
          </p:txBody>
        </p:sp>
        <p:sp>
          <p:nvSpPr>
            <p:cNvPr id="15" name="Forme libre 11">
              <a:extLst>
                <a:ext uri="{FF2B5EF4-FFF2-40B4-BE49-F238E27FC236}">
                  <a16:creationId xmlns:a16="http://schemas.microsoft.com/office/drawing/2014/main" id="{3C301946-176B-4DE6-B567-AE41E0177719}"/>
                </a:ext>
              </a:extLst>
            </p:cNvPr>
            <p:cNvSpPr/>
            <p:nvPr/>
          </p:nvSpPr>
          <p:spPr bwMode="auto">
            <a:xfrm>
              <a:off x="1859270" y="272498"/>
              <a:ext cx="3596164" cy="3596164"/>
            </a:xfrm>
            <a:custGeom>
              <a:avLst/>
              <a:gdLst/>
              <a:ahLst/>
              <a:cxnLst/>
              <a:rect l="0" t="0" r="0" b="0"/>
              <a:pathLst>
                <a:path w="3596164" h="3596164" extrusionOk="0">
                  <a:moveTo>
                    <a:pt x="1063129" y="3439101"/>
                  </a:moveTo>
                  <a:arcTo wR="1798082" hR="1798082" stAng="6847553" swAng="923380"/>
                </a:path>
              </a:pathLst>
            </a:custGeom>
            <a:noFill/>
            <a:ln w="381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endParaRPr lang="fr-CH" dirty="0"/>
            </a:p>
          </p:txBody>
        </p:sp>
        <p:sp>
          <p:nvSpPr>
            <p:cNvPr id="16" name="Rectangle à coins arrondis 12">
              <a:extLst>
                <a:ext uri="{FF2B5EF4-FFF2-40B4-BE49-F238E27FC236}">
                  <a16:creationId xmlns:a16="http://schemas.microsoft.com/office/drawing/2014/main" id="{432EC9AF-4F18-4553-AE97-5F326602D144}"/>
                </a:ext>
              </a:extLst>
            </p:cNvPr>
            <p:cNvSpPr/>
            <p:nvPr/>
          </p:nvSpPr>
          <p:spPr bwMode="auto">
            <a:xfrm>
              <a:off x="1630092" y="2528925"/>
              <a:ext cx="1557185" cy="76356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br>
                <a:rPr lang="fr-FR" sz="1200" b="1" u="sng" dirty="0"/>
              </a:br>
              <a:r>
                <a:rPr lang="fr-FR" sz="1200" b="1" dirty="0"/>
                <a:t>Communication </a:t>
              </a:r>
              <a:br>
                <a:rPr lang="fr-FR" sz="1200" b="1" dirty="0"/>
              </a:br>
              <a:endParaRPr lang="fr-CH" sz="1200" b="1" dirty="0"/>
            </a:p>
          </p:txBody>
        </p:sp>
        <p:sp>
          <p:nvSpPr>
            <p:cNvPr id="17" name="Forme libre 13">
              <a:extLst>
                <a:ext uri="{FF2B5EF4-FFF2-40B4-BE49-F238E27FC236}">
                  <a16:creationId xmlns:a16="http://schemas.microsoft.com/office/drawing/2014/main" id="{2142EDEF-2EF7-4B5C-9106-20145D9E8ACD}"/>
                </a:ext>
              </a:extLst>
            </p:cNvPr>
            <p:cNvSpPr/>
            <p:nvPr/>
          </p:nvSpPr>
          <p:spPr bwMode="auto">
            <a:xfrm>
              <a:off x="2264692" y="328720"/>
              <a:ext cx="3596164" cy="3596165"/>
            </a:xfrm>
            <a:custGeom>
              <a:avLst/>
              <a:gdLst/>
              <a:ahLst/>
              <a:cxnLst/>
              <a:rect l="0" t="0" r="0" b="0"/>
              <a:pathLst>
                <a:path w="3596164" h="3596164" extrusionOk="0">
                  <a:moveTo>
                    <a:pt x="28006" y="2114199"/>
                  </a:moveTo>
                  <a:arcTo wR="1798082" hR="1798082" stAng="10192458" swAng="1215083"/>
                </a:path>
              </a:pathLst>
            </a:custGeom>
            <a:noFill/>
            <a:ln w="381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endParaRPr lang="fr-CH" dirty="0"/>
            </a:p>
          </p:txBody>
        </p:sp>
        <p:sp>
          <p:nvSpPr>
            <p:cNvPr id="18" name="Rectangle à coins arrondis 14">
              <a:extLst>
                <a:ext uri="{FF2B5EF4-FFF2-40B4-BE49-F238E27FC236}">
                  <a16:creationId xmlns:a16="http://schemas.microsoft.com/office/drawing/2014/main" id="{F7BFC32C-F999-47FA-8FA1-871CA81683DC}"/>
                </a:ext>
              </a:extLst>
            </p:cNvPr>
            <p:cNvSpPr/>
            <p:nvPr/>
          </p:nvSpPr>
          <p:spPr bwMode="auto">
            <a:xfrm>
              <a:off x="1644145" y="902200"/>
              <a:ext cx="1557185" cy="76356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/>
                <a:t>Mise en œuvre</a:t>
              </a:r>
              <a:endParaRPr lang="fr-CH" sz="1200" b="1"/>
            </a:p>
          </p:txBody>
        </p:sp>
        <p:sp>
          <p:nvSpPr>
            <p:cNvPr id="19" name="Forme libre 15">
              <a:extLst>
                <a:ext uri="{FF2B5EF4-FFF2-40B4-BE49-F238E27FC236}">
                  <a16:creationId xmlns:a16="http://schemas.microsoft.com/office/drawing/2014/main" id="{A1288092-47A7-4A60-B1C9-C72FF3A1BD58}"/>
                </a:ext>
              </a:extLst>
            </p:cNvPr>
            <p:cNvSpPr/>
            <p:nvPr/>
          </p:nvSpPr>
          <p:spPr bwMode="auto">
            <a:xfrm>
              <a:off x="1990605" y="384942"/>
              <a:ext cx="3596163" cy="3596164"/>
            </a:xfrm>
            <a:custGeom>
              <a:avLst/>
              <a:gdLst/>
              <a:ahLst/>
              <a:cxnLst/>
              <a:rect l="0" t="0" r="0" b="0"/>
              <a:pathLst>
                <a:path w="3596164" h="3596164" extrusionOk="0">
                  <a:moveTo>
                    <a:pt x="653984" y="410948"/>
                  </a:moveTo>
                  <a:arcTo wR="1798082" hR="1798082" stAng="13829067" swAng="923380"/>
                </a:path>
              </a:pathLst>
            </a:custGeom>
            <a:noFill/>
            <a:ln w="381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tailEnd type="arrow"/>
            </a:ln>
          </p:spPr>
          <p:style>
            <a:lnRef idx="1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4038574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ea typeface="ＭＳ Ｐゴシック"/>
              </a:rPr>
              <a:t>Pilotage par les risques </a:t>
            </a:r>
            <a:endParaRPr dirty="0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1"/>
          </p:nvPr>
        </p:nvSpPr>
        <p:spPr bwMode="auto">
          <a:xfrm>
            <a:off x="529477" y="2348880"/>
            <a:ext cx="7416825" cy="3384376"/>
          </a:xfrm>
        </p:spPr>
        <p:txBody>
          <a:bodyPr/>
          <a:lstStyle/>
          <a:p>
            <a:pPr marL="0" indent="0">
              <a:buNone/>
            </a:pPr>
            <a:r>
              <a:rPr lang="fr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état d’esprit… une attitude…</a:t>
            </a:r>
          </a:p>
          <a:p>
            <a:pPr marL="0" indent="0">
              <a:buNone/>
            </a:pPr>
            <a:endParaRPr lang="fr-CH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Partir du principe que ce qui devra être fait par l’équipe projet sera fait </a:t>
            </a: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toute situation, être à l’écoute et réfléchir        « potentielles opportunités » (bonnes nouvelles)  et « potentiels obstacles » (difficultés)</a:t>
            </a:r>
          </a:p>
          <a:p>
            <a:r>
              <a:rPr lang="fr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Anticipation </a:t>
            </a:r>
          </a:p>
          <a:p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Prévention des risques </a:t>
            </a:r>
            <a:r>
              <a:rPr lang="fr-CH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endParaRPr lang="fr-CH" sz="80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766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ea typeface="ＭＳ Ｐゴシック"/>
              </a:rPr>
              <a:t>Tableau de suivi des risques</a:t>
            </a:r>
            <a:endParaRPr dirty="0"/>
          </a:p>
        </p:txBody>
      </p:sp>
      <p:sp>
        <p:nvSpPr>
          <p:cNvPr id="11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endParaRPr lang="fr-CH" sz="800" dirty="0">
              <a:latin typeface="Tahom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573325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>
                <a:solidFill>
                  <a:schemeClr val="accent6"/>
                </a:solidFill>
              </a:rPr>
              <a:t>Version </a:t>
            </a:r>
            <a:r>
              <a:rPr lang="fr-CH" sz="1400" i="1" dirty="0" err="1">
                <a:solidFill>
                  <a:schemeClr val="accent6"/>
                </a:solidFill>
              </a:rPr>
              <a:t>excel</a:t>
            </a:r>
            <a:r>
              <a:rPr lang="fr-CH" sz="1400" i="1" dirty="0">
                <a:solidFill>
                  <a:schemeClr val="accent6"/>
                </a:solidFill>
              </a:rPr>
              <a:t> en annexe du cours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6912"/>
            <a:ext cx="9144000" cy="26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5</a:t>
            </a:r>
            <a:endParaRPr lang="fr-CH" sz="800" dirty="0"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5576" y="1340768"/>
            <a:ext cx="7272808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CH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CH" b="1" dirty="0"/>
          </a:p>
          <a:p>
            <a:r>
              <a:rPr lang="fr-CH" dirty="0"/>
              <a:t>Exercice : </a:t>
            </a:r>
          </a:p>
          <a:p>
            <a:pPr marL="285750" indent="-285750">
              <a:buFontTx/>
              <a:buChar char="-"/>
            </a:pPr>
            <a:r>
              <a:rPr lang="fr-CH" dirty="0"/>
              <a:t>Identifiez des risques liés à un système informatique (ex. réseau non disponible, oubli mot de passe, etc.)</a:t>
            </a:r>
          </a:p>
          <a:p>
            <a:pPr marL="285750" indent="-285750">
              <a:buFontTx/>
              <a:buChar char="-"/>
            </a:pPr>
            <a:r>
              <a:rPr lang="fr-CH" dirty="0"/>
              <a:t>Classez les risques (technique, externe, relationnel, organisationnel)</a:t>
            </a:r>
          </a:p>
          <a:p>
            <a:pPr marL="285750" indent="-285750">
              <a:buFontTx/>
              <a:buChar char="-"/>
            </a:pPr>
            <a:r>
              <a:rPr lang="fr-CH" dirty="0"/>
              <a:t>Et choisissez un type de réponse à ceux-ci (Réduire probabilité, Réduire l’impact, Eviter, Accepter) et la mitigation y relative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161430"/>
            <a:ext cx="2367698" cy="16477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755576" y="1340768"/>
            <a:ext cx="459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Gestion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261388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/>
              <a:t>I</a:t>
            </a:r>
            <a:r>
              <a:rPr lang="fr-CH" dirty="0">
                <a:solidFill>
                  <a:schemeClr val="tx1"/>
                </a:solidFill>
              </a:rPr>
              <a:t>dentification des risques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395536" y="2132856"/>
            <a:ext cx="8136904" cy="4030344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7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4C967924-F17E-DA4D-77D9-8A942DF9B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31068"/>
              </p:ext>
            </p:extLst>
          </p:nvPr>
        </p:nvGraphicFramePr>
        <p:xfrm>
          <a:off x="395536" y="2158921"/>
          <a:ext cx="7704856" cy="3978213"/>
        </p:xfrm>
        <a:graphic>
          <a:graphicData uri="http://schemas.openxmlformats.org/drawingml/2006/table">
            <a:tbl>
              <a:tblPr/>
              <a:tblGrid>
                <a:gridCol w="73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9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 dirty="0">
                          <a:ln>
                            <a:noFill/>
                          </a:ln>
                        </a:rPr>
                        <a:t>No</a:t>
                      </a:r>
                      <a:endParaRPr lang="fr-CH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 dirty="0">
                          <a:ln>
                            <a:noFill/>
                          </a:ln>
                        </a:rPr>
                        <a:t>Risque</a:t>
                      </a:r>
                      <a:endParaRPr lang="fr-CH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2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3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4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5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6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7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8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9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10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11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 dirty="0">
                          <a:ln>
                            <a:noFill/>
                          </a:ln>
                        </a:rPr>
                        <a:t>12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80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Evaluation des risques - Exemple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76245"/>
              </p:ext>
            </p:extLst>
          </p:nvPr>
        </p:nvGraphicFramePr>
        <p:xfrm>
          <a:off x="971600" y="2204864"/>
          <a:ext cx="6783388" cy="3978213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 dirty="0">
                          <a:ln>
                            <a:noFill/>
                          </a:ln>
                        </a:rPr>
                        <a:t>No</a:t>
                      </a:r>
                      <a:endParaRPr lang="fr-CH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 dirty="0">
                          <a:ln>
                            <a:noFill/>
                          </a:ln>
                        </a:rPr>
                        <a:t>Risque</a:t>
                      </a:r>
                      <a:endParaRPr lang="fr-CH" sz="2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>
                          <a:ln>
                            <a:noFill/>
                          </a:ln>
                        </a:rPr>
                        <a:t>Probabilité</a:t>
                      </a:r>
                      <a:endParaRPr lang="fr-CH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b="1" u="none" strike="noStrike" cap="none">
                          <a:ln>
                            <a:noFill/>
                          </a:ln>
                        </a:rPr>
                        <a:t>Impact</a:t>
                      </a:r>
                      <a:endParaRPr lang="fr-CH" sz="2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2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3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4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5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6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7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8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9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10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>
                          <a:ln>
                            <a:noFill/>
                          </a:ln>
                        </a:rPr>
                        <a:t>11</a:t>
                      </a:r>
                      <a:endParaRPr lang="fr-CH" sz="2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400" u="none" strike="noStrike" cap="none" dirty="0">
                          <a:ln>
                            <a:noFill/>
                          </a:ln>
                        </a:rPr>
                        <a:t>12</a:t>
                      </a:r>
                      <a:endParaRPr lang="fr-CH" sz="2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48449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14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0"/>
          </p:nvPr>
        </p:nvSpPr>
        <p:spPr bwMode="auto">
          <a:xfrm>
            <a:off x="1259632" y="404664"/>
            <a:ext cx="7704000" cy="720000"/>
          </a:xfrm>
        </p:spPr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Classification des risques</a:t>
            </a:r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 rot="-5400000">
            <a:off x="3180" y="3737597"/>
            <a:ext cx="155331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Probabilité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>
            <a:spLocks/>
          </p:cNvSpPr>
          <p:nvPr/>
        </p:nvSpPr>
        <p:spPr bwMode="auto">
          <a:xfrm>
            <a:off x="4463988" y="6302527"/>
            <a:ext cx="104996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Impact</a:t>
            </a:r>
            <a:endParaRPr lang="fr-FR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92198"/>
              </p:ext>
            </p:extLst>
          </p:nvPr>
        </p:nvGraphicFramePr>
        <p:xfrm>
          <a:off x="971600" y="1196753"/>
          <a:ext cx="6984776" cy="5184577"/>
        </p:xfrm>
        <a:graphic>
          <a:graphicData uri="http://schemas.openxmlformats.org/drawingml/2006/table">
            <a:tbl>
              <a:tblPr/>
              <a:tblGrid>
                <a:gridCol w="122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572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9 et 10 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 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2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7 et 8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72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5 et 6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  <a:round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42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3 et 4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72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1 et 2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ctr">
                    <a:lnL w="12700" algn="ctr">
                      <a:solidFill>
                        <a:srgbClr val="000000"/>
                      </a:solidFill>
                      <a:round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55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defRPr/>
                      </a:pPr>
                      <a:endParaRPr lang="fr-FR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1 et 2</a:t>
                      </a:r>
                      <a:endParaRPr lang="fr-CH" sz="18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3 et 4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5 et 6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7 et 8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800" b="1" i="0" u="none" strike="noStrike" cap="non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j-lt"/>
                          <a:ea typeface="ＭＳ Ｐゴシック"/>
                          <a:cs typeface="Arial"/>
                        </a:rPr>
                        <a:t>9 et 10 </a:t>
                      </a:r>
                      <a:endParaRPr lang="fr-CH" sz="1800" b="1" i="0" u="none" strike="noStrike" cap="none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+mj-lt"/>
                        <a:ea typeface="ＭＳ Ｐゴシック"/>
                      </a:endParaRPr>
                    </a:p>
                  </a:txBody>
                  <a:tcPr marL="92075" marR="92075" marT="46038" marB="46038" anchor="b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17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</a:rPr>
              <a:t>Mitigation des risques 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64929"/>
              </p:ext>
            </p:extLst>
          </p:nvPr>
        </p:nvGraphicFramePr>
        <p:xfrm>
          <a:off x="971600" y="2204864"/>
          <a:ext cx="6783388" cy="3692532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b="1" u="none" strike="noStrike" cap="none" dirty="0">
                          <a:ln>
                            <a:noFill/>
                          </a:ln>
                        </a:rPr>
                        <a:t>No</a:t>
                      </a:r>
                      <a:endParaRPr lang="fr-CH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b="1" u="none" strike="noStrike" cap="none">
                          <a:ln>
                            <a:noFill/>
                          </a:ln>
                        </a:rPr>
                        <a:t>Risque</a:t>
                      </a:r>
                      <a:endParaRPr lang="fr-CH" sz="10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0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rPr>
                        <a:t>Réponse</a:t>
                      </a:r>
                      <a:endParaRPr lang="fr-CH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b="1" u="none" strike="noStrike" cap="none" dirty="0">
                          <a:ln>
                            <a:noFill/>
                          </a:ln>
                        </a:rPr>
                        <a:t>Mitigation</a:t>
                      </a:r>
                      <a:endParaRPr lang="fr-CH" sz="10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1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2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3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4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5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6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7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8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9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10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11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 dirty="0">
                          <a:ln>
                            <a:noFill/>
                          </a:ln>
                        </a:rPr>
                        <a:t>12</a:t>
                      </a: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 dirty="0">
                          <a:ln>
                            <a:noFill/>
                          </a:ln>
                        </a:rPr>
                        <a:t>…</a:t>
                      </a: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>
                          <a:ln>
                            <a:noFill/>
                          </a:ln>
                        </a:rPr>
                        <a:t> </a:t>
                      </a:r>
                      <a:endParaRPr lang="fr-CH"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CH" sz="1000" u="none" strike="noStrike" cap="none" dirty="0">
                          <a:ln>
                            <a:noFill/>
                          </a:ln>
                        </a:rPr>
                        <a:t> </a:t>
                      </a:r>
                      <a:endParaRPr lang="fr-CH" sz="10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/>
                        <a:ea typeface="ＭＳ Ｐゴシック"/>
                      </a:endParaRPr>
                    </a:p>
                  </a:txBody>
                  <a:tcPr marL="92075" marR="92075" marT="46038" marB="46038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3975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5</a:t>
            </a:r>
            <a:endParaRPr lang="fr-CH" sz="800" dirty="0">
              <a:latin typeface="Tahoma"/>
            </a:endParaRPr>
          </a:p>
        </p:txBody>
      </p:sp>
      <p:sp>
        <p:nvSpPr>
          <p:cNvPr id="7" name="Triangle isocèle 2">
            <a:extLst>
              <a:ext uri="{FF2B5EF4-FFF2-40B4-BE49-F238E27FC236}">
                <a16:creationId xmlns:a16="http://schemas.microsoft.com/office/drawing/2014/main" id="{C2872A68-74A8-40AA-A28A-28F4440F6152}"/>
              </a:ext>
            </a:extLst>
          </p:cNvPr>
          <p:cNvSpPr/>
          <p:nvPr/>
        </p:nvSpPr>
        <p:spPr>
          <a:xfrm>
            <a:off x="2416524" y="2226319"/>
            <a:ext cx="3789019" cy="269876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CH" dirty="0"/>
          </a:p>
        </p:txBody>
      </p:sp>
      <p:pic>
        <p:nvPicPr>
          <p:cNvPr id="8" name="Picture 2" descr="Résultat de recherche d'images pour &quot;image pilotage&quot;">
            <a:extLst>
              <a:ext uri="{FF2B5EF4-FFF2-40B4-BE49-F238E27FC236}">
                <a16:creationId xmlns:a16="http://schemas.microsoft.com/office/drawing/2014/main" id="{104D4C91-EA9B-468A-8254-9253D636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84" y="2853089"/>
            <a:ext cx="1958291" cy="15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AB814-1D24-4D1E-A362-ED97796EB4B0}"/>
              </a:ext>
            </a:extLst>
          </p:cNvPr>
          <p:cNvSpPr txBox="1"/>
          <p:nvPr/>
        </p:nvSpPr>
        <p:spPr>
          <a:xfrm>
            <a:off x="4071614" y="1941239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Objectifs</a:t>
            </a:r>
            <a:endParaRPr lang="fr-C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88963-6F8D-47ED-AEA3-CF307059BD65}"/>
              </a:ext>
            </a:extLst>
          </p:cNvPr>
          <p:cNvSpPr txBox="1"/>
          <p:nvPr/>
        </p:nvSpPr>
        <p:spPr bwMode="auto">
          <a:xfrm>
            <a:off x="1331640" y="422108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Coûts</a:t>
            </a:r>
            <a:endParaRPr lang="fr-C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1E80E-090D-47C4-A773-C618BABCDEA5}"/>
              </a:ext>
            </a:extLst>
          </p:cNvPr>
          <p:cNvSpPr txBox="1"/>
          <p:nvPr/>
        </p:nvSpPr>
        <p:spPr bwMode="auto">
          <a:xfrm>
            <a:off x="5171493" y="532107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Délais</a:t>
            </a:r>
            <a:endParaRPr lang="fr-C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8C9AC-F6FE-4DC9-9962-6D6DC8CC22CC}"/>
              </a:ext>
            </a:extLst>
          </p:cNvPr>
          <p:cNvSpPr txBox="1"/>
          <p:nvPr/>
        </p:nvSpPr>
        <p:spPr>
          <a:xfrm>
            <a:off x="6732240" y="368499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équilibre</a:t>
            </a:r>
            <a:endParaRPr lang="fr-CH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01FC8-D532-46B0-AFF0-2B906D020279}"/>
              </a:ext>
            </a:extLst>
          </p:cNvPr>
          <p:cNvSpPr txBox="1"/>
          <p:nvPr/>
        </p:nvSpPr>
        <p:spPr bwMode="auto">
          <a:xfrm>
            <a:off x="6876256" y="393814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arbitrage</a:t>
            </a:r>
            <a:endParaRPr lang="fr-CH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755576" y="1340768"/>
            <a:ext cx="331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Triangle du projet</a:t>
            </a:r>
          </a:p>
        </p:txBody>
      </p:sp>
    </p:spTree>
    <p:extLst>
      <p:ext uri="{BB962C8B-B14F-4D97-AF65-F5344CB8AC3E}">
        <p14:creationId xmlns:p14="http://schemas.microsoft.com/office/powerpoint/2010/main" val="3943664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ea typeface="ＭＳ Ｐゴシック"/>
              </a:rPr>
              <a:t>Quantification - Méthode Delphi</a:t>
            </a:r>
            <a:endParaRPr dirty="0"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1"/>
          </p:nvPr>
        </p:nvSpPr>
        <p:spPr bwMode="auto">
          <a:xfrm>
            <a:off x="529477" y="2639016"/>
            <a:ext cx="7416825" cy="3094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C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Réunir un groupe d’experts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r-C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Expliquer le but </a:t>
            </a:r>
            <a:r>
              <a:rPr lang="fr-CH" dirty="0">
                <a:latin typeface="Tahoma" pitchFamily="34" charset="0"/>
                <a:ea typeface="Tahoma" pitchFamily="34" charset="0"/>
                <a:cs typeface="Tahoma" pitchFamily="34" charset="0"/>
              </a:rPr>
              <a:t>de l’activité et la méthode Delphi</a:t>
            </a:r>
            <a:endParaRPr lang="fr-C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fr-CH" dirty="0">
                <a:latin typeface="Tahoma" pitchFamily="34" charset="0"/>
                <a:ea typeface="Tahoma" pitchFamily="34" charset="0"/>
                <a:cs typeface="Tahoma" pitchFamily="34" charset="0"/>
              </a:rPr>
              <a:t>Récolter les e</a:t>
            </a:r>
            <a:r>
              <a:rPr lang="fr-C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stimations individuelles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fr-CH" dirty="0">
                <a:latin typeface="Tahoma" pitchFamily="34" charset="0"/>
                <a:ea typeface="Tahoma" pitchFamily="34" charset="0"/>
                <a:cs typeface="Tahoma" pitchFamily="34" charset="0"/>
              </a:rPr>
              <a:t>Analyse statistique des résultats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fr-C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Présentation de l’histogramme                        des résultats au groupe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fr-C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participants des quantiles                   extérieurs expliquent leur vision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49540" y="4230056"/>
            <a:ext cx="142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3-4 </a:t>
            </a:r>
          </a:p>
          <a:p>
            <a:pPr algn="ctr"/>
            <a:r>
              <a:rPr lang="fr-CH" sz="20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itérations</a:t>
            </a:r>
            <a:endParaRPr lang="fr-CH" sz="2000" b="1" dirty="0">
              <a:solidFill>
                <a:schemeClr val="accent2"/>
              </a:solidFill>
            </a:endParaRPr>
          </a:p>
        </p:txBody>
      </p:sp>
      <p:sp>
        <p:nvSpPr>
          <p:cNvPr id="13" name="Flèche en arc 12"/>
          <p:cNvSpPr/>
          <p:nvPr/>
        </p:nvSpPr>
        <p:spPr>
          <a:xfrm rot="13878195" flipV="1">
            <a:off x="5426005" y="3204976"/>
            <a:ext cx="2599360" cy="2758047"/>
          </a:xfrm>
          <a:prstGeom prst="circularArrow">
            <a:avLst>
              <a:gd name="adj1" fmla="val 9638"/>
              <a:gd name="adj2" fmla="val 1417467"/>
              <a:gd name="adj3" fmla="val 20350605"/>
              <a:gd name="adj4" fmla="val 6227371"/>
              <a:gd name="adj5" fmla="val 100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2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>
                <a:ea typeface="ＭＳ Ｐゴシック"/>
              </a:rPr>
              <a:t>Méthode Delphi – Discussion des estimations</a:t>
            </a:r>
            <a:endParaRPr dirty="0"/>
          </a:p>
        </p:txBody>
      </p:sp>
      <p:pic>
        <p:nvPicPr>
          <p:cNvPr id="2" name="Image 4294967295"/>
          <p:cNvPicPr/>
          <p:nvPr/>
        </p:nvPicPr>
        <p:blipFill>
          <a:blip r:embed="rId3" cstate="print"/>
          <a:stretch/>
        </p:blipFill>
        <p:spPr bwMode="auto">
          <a:xfrm>
            <a:off x="3935869" y="2781009"/>
            <a:ext cx="3636404" cy="2232248"/>
          </a:xfrm>
          <a:prstGeom prst="rect">
            <a:avLst/>
          </a:prstGeom>
        </p:spPr>
      </p:pic>
      <p:sp>
        <p:nvSpPr>
          <p:cNvPr id="11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17</a:t>
            </a:r>
          </a:p>
        </p:txBody>
      </p:sp>
      <p:pic>
        <p:nvPicPr>
          <p:cNvPr id="2052" name="Picture 4" descr="Personnages images vectorielles, Personnages vecteurs libres de droits |  Depositphotos">
            <a:extLst>
              <a:ext uri="{FF2B5EF4-FFF2-40B4-BE49-F238E27FC236}">
                <a16:creationId xmlns:a16="http://schemas.microsoft.com/office/drawing/2014/main" id="{88D74549-1DE3-487C-B1FA-2B657A90B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50000" r="3380"/>
          <a:stretch/>
        </p:blipFill>
        <p:spPr bwMode="auto">
          <a:xfrm>
            <a:off x="818183" y="3659704"/>
            <a:ext cx="1944216" cy="13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ersonnages images vectorielles, Personnages vecteurs libres de droits |  Depositphotos">
            <a:extLst>
              <a:ext uri="{FF2B5EF4-FFF2-40B4-BE49-F238E27FC236}">
                <a16:creationId xmlns:a16="http://schemas.microsoft.com/office/drawing/2014/main" id="{FB215584-246D-4F59-9B56-B99047C32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9" t="54216" r="25262" b="23104"/>
          <a:stretch/>
        </p:blipFill>
        <p:spPr bwMode="auto">
          <a:xfrm>
            <a:off x="6804248" y="3542245"/>
            <a:ext cx="473184" cy="7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ersonnages images vectorielles, Personnages vecteurs libres de droits |  Depositphotos">
            <a:extLst>
              <a:ext uri="{FF2B5EF4-FFF2-40B4-BE49-F238E27FC236}">
                <a16:creationId xmlns:a16="http://schemas.microsoft.com/office/drawing/2014/main" id="{6F6F0CF2-B519-40E2-896A-C1807139B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0" t="50000" r="4830" b="24800"/>
          <a:stretch/>
        </p:blipFill>
        <p:spPr bwMode="auto">
          <a:xfrm>
            <a:off x="4499992" y="3342454"/>
            <a:ext cx="475874" cy="6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D0F67D8-D371-4B7B-91EC-B7C4E2886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50440" r="74033" b="1681"/>
          <a:stretch/>
        </p:blipFill>
        <p:spPr bwMode="auto">
          <a:xfrm>
            <a:off x="2645351" y="4051111"/>
            <a:ext cx="629868" cy="13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ersonnages images vectorielles, Personnages vecteurs libres de droits |  Depositphotos">
            <a:extLst>
              <a:ext uri="{FF2B5EF4-FFF2-40B4-BE49-F238E27FC236}">
                <a16:creationId xmlns:a16="http://schemas.microsoft.com/office/drawing/2014/main" id="{220BB1D1-C25E-41B0-BC12-A53D0070A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604" r="78434" b="51037"/>
          <a:stretch/>
        </p:blipFill>
        <p:spPr bwMode="auto">
          <a:xfrm>
            <a:off x="278123" y="3975859"/>
            <a:ext cx="563981" cy="13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1858" y="2468891"/>
            <a:ext cx="7704000" cy="3526288"/>
          </a:xfrm>
        </p:spPr>
        <p:txBody>
          <a:bodyPr/>
          <a:lstStyle/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fr-FR" sz="2000" dirty="0"/>
              <a:t>Identifier les acteurs en tant que personnes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fr-FR" sz="2000" dirty="0"/>
              <a:t>Evaluer leur attitude vis-à-vis du projet</a:t>
            </a:r>
          </a:p>
          <a:p>
            <a:pPr lvl="1">
              <a:lnSpc>
                <a:spcPts val="2800"/>
              </a:lnSpc>
              <a:defRPr/>
            </a:pPr>
            <a:r>
              <a:rPr lang="fr-FR" dirty="0"/>
              <a:t>niveau d’engagement pour/contre le projet </a:t>
            </a:r>
          </a:p>
          <a:p>
            <a:pPr lvl="1">
              <a:lnSpc>
                <a:spcPts val="2800"/>
              </a:lnSpc>
              <a:defRPr/>
            </a:pPr>
            <a:r>
              <a:rPr lang="fr-FR" dirty="0"/>
              <a:t>énergie positive (synergie) versus négative (antagonisme)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fr-FR" sz="2000" dirty="0"/>
              <a:t>Cartographie la position de chaque acteur dans le schéma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fr-FR" sz="2000" dirty="0"/>
              <a:t>Visualiser les risques et les opportunités</a:t>
            </a:r>
          </a:p>
          <a:p>
            <a:pPr lvl="1">
              <a:lnSpc>
                <a:spcPts val="2800"/>
              </a:lnSpc>
              <a:defRPr/>
            </a:pPr>
            <a:r>
              <a:rPr lang="fr-CH" dirty="0"/>
              <a:t>risques: déchirés, opposants</a:t>
            </a:r>
          </a:p>
          <a:p>
            <a:pPr lvl="1">
              <a:lnSpc>
                <a:spcPts val="2800"/>
              </a:lnSpc>
              <a:defRPr/>
            </a:pPr>
            <a:r>
              <a:rPr lang="fr-CH" dirty="0"/>
              <a:t>opportunités: engagés, </a:t>
            </a:r>
            <a:r>
              <a:rPr lang="fr-CH" dirty="0" err="1"/>
              <a:t>concertatifs</a:t>
            </a:r>
            <a:r>
              <a:rPr lang="fr-CH" dirty="0"/>
              <a:t>, hésitants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fr-CH" sz="2000" dirty="0"/>
              <a:t>Évaluer comment influencer la dynamique du projet </a:t>
            </a:r>
            <a:endParaRPr lang="fr-FR" sz="2000" dirty="0"/>
          </a:p>
          <a:p>
            <a:pPr>
              <a:buFont typeface="Arial"/>
              <a:buChar char="•"/>
              <a:defRPr/>
            </a:pP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Socio-dynamique des acteurs - Méthode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8787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0162" lvl="1" indent="-30162"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Socio-dynamique des acteurs</a:t>
            </a:r>
            <a:endParaRPr lang="fr-CH" dirty="0"/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1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94A4DDEC-F230-4E2E-9ED4-41136AAC8AC4}"/>
              </a:ext>
            </a:extLst>
          </p:cNvPr>
          <p:cNvSpPr txBox="1">
            <a:spLocks/>
          </p:cNvSpPr>
          <p:nvPr/>
        </p:nvSpPr>
        <p:spPr bwMode="auto">
          <a:xfrm>
            <a:off x="467544" y="5955177"/>
            <a:ext cx="7704000" cy="387344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800" dirty="0"/>
              <a:t>Référence: </a:t>
            </a:r>
            <a:r>
              <a:rPr lang="fr-CH" sz="800" b="0" dirty="0"/>
              <a:t>Jean-Christian  </a:t>
            </a:r>
            <a:r>
              <a:rPr lang="fr-CH" sz="800" b="0" dirty="0" err="1"/>
              <a:t>Fauvet</a:t>
            </a:r>
            <a:r>
              <a:rPr lang="fr-CH" sz="800" b="0" dirty="0"/>
              <a:t> et Xavier Stefani, 1983 ,La </a:t>
            </a:r>
            <a:r>
              <a:rPr lang="fr-CH" sz="800" b="0" dirty="0" err="1"/>
              <a:t>sociodynamique</a:t>
            </a:r>
            <a:r>
              <a:rPr lang="fr-CH" sz="800" b="0" dirty="0"/>
              <a:t> : un art de gouverner, Les éditions d'organisation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4A69F9B-100E-4719-855C-538CD6B14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3262" b="1717"/>
          <a:stretch/>
        </p:blipFill>
        <p:spPr bwMode="auto">
          <a:xfrm>
            <a:off x="1331639" y="2132856"/>
            <a:ext cx="5867717" cy="3930273"/>
          </a:xfrm>
          <a:prstGeom prst="rect">
            <a:avLst/>
          </a:prstGeom>
          <a:noFill/>
        </p:spPr>
      </p:pic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2A84C03B-5CD5-468D-8803-BF642A086603}"/>
              </a:ext>
            </a:extLst>
          </p:cNvPr>
          <p:cNvSpPr/>
          <p:nvPr/>
        </p:nvSpPr>
        <p:spPr>
          <a:xfrm rot="5400000">
            <a:off x="3563887" y="2780928"/>
            <a:ext cx="1512168" cy="1368152"/>
          </a:xfrm>
          <a:prstGeom prst="triangle">
            <a:avLst>
              <a:gd name="adj" fmla="val 0"/>
            </a:avLst>
          </a:prstGeom>
          <a:solidFill>
            <a:srgbClr val="E8ED13">
              <a:alpha val="33725"/>
            </a:srgb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23263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1858" y="2468891"/>
            <a:ext cx="7704000" cy="3526288"/>
          </a:xfrm>
        </p:spPr>
        <p:txBody>
          <a:bodyPr/>
          <a:lstStyle/>
          <a:p>
            <a:pPr marL="0" indent="0">
              <a:buNone/>
            </a:pPr>
            <a:r>
              <a:rPr lang="fr-CH" sz="1800" b="1" dirty="0"/>
              <a:t>Quelques pistes pour influencer la dynamique du projet</a:t>
            </a:r>
          </a:p>
          <a:p>
            <a:pPr marL="0" indent="0">
              <a:buNone/>
            </a:pPr>
            <a:endParaRPr lang="fr-CH" sz="1800" dirty="0"/>
          </a:p>
          <a:p>
            <a:pPr>
              <a:spcAft>
                <a:spcPts val="400"/>
              </a:spcAft>
            </a:pPr>
            <a:r>
              <a:rPr lang="fr-CH" sz="1800" b="1" dirty="0"/>
              <a:t>Réunir les acteurs du Triangle d'or </a:t>
            </a:r>
            <a:r>
              <a:rPr lang="fr-CH" sz="1800" dirty="0"/>
              <a:t>(</a:t>
            </a:r>
            <a:r>
              <a:rPr lang="fr-CH" sz="1800" dirty="0" err="1"/>
              <a:t>concertatifs</a:t>
            </a:r>
            <a:r>
              <a:rPr lang="fr-CH" sz="1800" dirty="0"/>
              <a:t>) en tant qu’ambassadeurs pour rallier d'autres acteurs au projet</a:t>
            </a: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fr-CH" sz="1800" b="1" dirty="0"/>
              <a:t>Faire basculer les hésitants </a:t>
            </a:r>
            <a:r>
              <a:rPr lang="fr-CH" sz="1800" dirty="0"/>
              <a:t>en faveur du projet </a:t>
            </a: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fr-CH" sz="1800" b="1" dirty="0"/>
              <a:t>Traiter les objections des opposants </a:t>
            </a:r>
          </a:p>
          <a:p>
            <a:pPr>
              <a:spcAft>
                <a:spcPts val="400"/>
              </a:spcAft>
            </a:pPr>
            <a:r>
              <a:rPr lang="fr-CH" sz="1800" dirty="0"/>
              <a:t>Fixer les règles de parole et de contribution avec les </a:t>
            </a:r>
            <a:r>
              <a:rPr lang="fr-CH" sz="1800" dirty="0" err="1"/>
              <a:t>divergeants</a:t>
            </a:r>
            <a:r>
              <a:rPr lang="fr-CH" sz="1800" dirty="0"/>
              <a:t> </a:t>
            </a:r>
          </a:p>
          <a:p>
            <a:pPr>
              <a:spcAft>
                <a:spcPts val="400"/>
              </a:spcAft>
            </a:pPr>
            <a:r>
              <a:rPr lang="fr-CH" sz="1800" dirty="0"/>
              <a:t>Ajouter des acteurs pour faire basculer la dynamique</a:t>
            </a:r>
          </a:p>
          <a:p>
            <a:pPr>
              <a:spcAft>
                <a:spcPts val="400"/>
              </a:spcAft>
            </a:pPr>
            <a:r>
              <a:rPr lang="fr-CH" sz="1800" dirty="0"/>
              <a:t>Rallier les passifs par l'intermédiaire des leaders d'opinion qui ont une influence sur eux</a:t>
            </a:r>
          </a:p>
          <a:p>
            <a:pPr>
              <a:spcAft>
                <a:spcPts val="400"/>
              </a:spcAft>
            </a:pPr>
            <a:r>
              <a:rPr lang="fr-CH" sz="1800" b="1" dirty="0"/>
              <a:t>Constamment réévaluer et ajuster </a:t>
            </a:r>
          </a:p>
          <a:p>
            <a:pPr marL="0" indent="0">
              <a:buNone/>
              <a:defRPr/>
            </a:pP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Socio-dynamique des acteurs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4928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39552" y="1124744"/>
            <a:ext cx="7920880" cy="720000"/>
          </a:xfrm>
        </p:spPr>
        <p:txBody>
          <a:bodyPr/>
          <a:lstStyle/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Facteurs de succès des projets 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323528" y="2924944"/>
            <a:ext cx="7848424" cy="2304256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  <a:defRPr/>
            </a:pPr>
            <a:r>
              <a:rPr lang="fr-CH" sz="2400" dirty="0"/>
              <a:t>Implication des destinataires finaux dans le projet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CH" sz="2400" dirty="0"/>
              <a:t>Objectifs clairs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CH" sz="2400" dirty="0"/>
              <a:t>Soutien des responsables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CH" sz="2400" dirty="0"/>
              <a:t>Chef de projet expérimenté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CH" sz="2400" dirty="0"/>
              <a:t>Bonne impulsion au démarrage </a:t>
            </a:r>
          </a:p>
          <a:p>
            <a:pPr>
              <a:buFont typeface="Arial"/>
              <a:buChar char="•"/>
              <a:defRPr/>
            </a:pPr>
            <a:endParaRPr lang="fr-CH" sz="36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4</a:t>
            </a:r>
            <a:r>
              <a:rPr lang="fr-CH" sz="800" dirty="0">
                <a:latin typeface="Tahoma"/>
              </a:rPr>
              <a:t>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5877272"/>
            <a:ext cx="6336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dirty="0"/>
              <a:t>Référence: Project management Institute, 2001, The PMI </a:t>
            </a:r>
            <a:r>
              <a:rPr lang="fr-CH" sz="1050" dirty="0" err="1"/>
              <a:t>project</a:t>
            </a:r>
            <a:r>
              <a:rPr lang="fr-CH" sz="1050" dirty="0"/>
              <a:t> management </a:t>
            </a:r>
            <a:r>
              <a:rPr lang="fr-CH" sz="1050" dirty="0" err="1"/>
              <a:t>Fact</a:t>
            </a:r>
            <a:r>
              <a:rPr lang="fr-CH" sz="1050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684887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0162" lvl="1" indent="-30162"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Communication – Outil DISC</a:t>
            </a:r>
            <a:endParaRPr lang="fr-CH" dirty="0"/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C2EDB2-7228-41CE-AAE7-07DA696877EC}"/>
              </a:ext>
            </a:extLst>
          </p:cNvPr>
          <p:cNvSpPr txBox="1"/>
          <p:nvPr/>
        </p:nvSpPr>
        <p:spPr>
          <a:xfrm>
            <a:off x="251520" y="6021288"/>
            <a:ext cx="51845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dirty="0"/>
              <a:t>Référence: William </a:t>
            </a:r>
            <a:r>
              <a:rPr lang="fr-CH" sz="1050" dirty="0" err="1"/>
              <a:t>Moulton</a:t>
            </a:r>
            <a:r>
              <a:rPr lang="fr-CH" sz="1050" dirty="0"/>
              <a:t> Marston, 1928, Les émotions des gens normaux</a:t>
            </a:r>
          </a:p>
        </p:txBody>
      </p:sp>
      <p:pic>
        <p:nvPicPr>
          <p:cNvPr id="11" name="Picture 4" descr="Comment mieux comprendre et adopter le langage de votre ...">
            <a:extLst>
              <a:ext uri="{FF2B5EF4-FFF2-40B4-BE49-F238E27FC236}">
                <a16:creationId xmlns:a16="http://schemas.microsoft.com/office/drawing/2014/main" id="{497A168E-0B69-4AE2-81D5-79B5CD5E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15754"/>
            <a:ext cx="4008118" cy="403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690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 marL="30162" lvl="1" indent="-30162"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Orientation des comportements</a:t>
            </a:r>
            <a:endParaRPr lang="fr-CH" dirty="0"/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C2EDB2-7228-41CE-AAE7-07DA696877EC}"/>
              </a:ext>
            </a:extLst>
          </p:cNvPr>
          <p:cNvSpPr txBox="1"/>
          <p:nvPr/>
        </p:nvSpPr>
        <p:spPr>
          <a:xfrm>
            <a:off x="251520" y="6021288"/>
            <a:ext cx="51845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dirty="0"/>
              <a:t>Référence: William </a:t>
            </a:r>
            <a:r>
              <a:rPr lang="fr-CH" sz="1050" dirty="0" err="1"/>
              <a:t>Moulton</a:t>
            </a:r>
            <a:r>
              <a:rPr lang="fr-CH" sz="1050" dirty="0"/>
              <a:t> Marston, 1928, Les émotions des gens normaux</a:t>
            </a:r>
          </a:p>
        </p:txBody>
      </p:sp>
      <p:pic>
        <p:nvPicPr>
          <p:cNvPr id="11" name="Picture 4" descr="Comment mieux comprendre et adopter le langage de votre ...">
            <a:extLst>
              <a:ext uri="{FF2B5EF4-FFF2-40B4-BE49-F238E27FC236}">
                <a16:creationId xmlns:a16="http://schemas.microsoft.com/office/drawing/2014/main" id="{497A168E-0B69-4AE2-81D5-79B5CD5E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565" y="2650172"/>
            <a:ext cx="3028783" cy="3045379"/>
          </a:xfrm>
          <a:prstGeom prst="rect">
            <a:avLst/>
          </a:prstGeom>
          <a:noFill/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5E34907-0A47-4326-AF30-7B4BF682B778}"/>
              </a:ext>
            </a:extLst>
          </p:cNvPr>
          <p:cNvCxnSpPr>
            <a:cxnSpLocks/>
          </p:cNvCxnSpPr>
          <p:nvPr/>
        </p:nvCxnSpPr>
        <p:spPr>
          <a:xfrm>
            <a:off x="4408922" y="2099933"/>
            <a:ext cx="0" cy="4048313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6A417E8-8BA9-4F43-BDCD-27050F90E601}"/>
              </a:ext>
            </a:extLst>
          </p:cNvPr>
          <p:cNvCxnSpPr>
            <a:cxnSpLocks/>
          </p:cNvCxnSpPr>
          <p:nvPr/>
        </p:nvCxnSpPr>
        <p:spPr bwMode="auto">
          <a:xfrm flipH="1">
            <a:off x="1475656" y="4145636"/>
            <a:ext cx="5904656" cy="27225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D82CE41-C40D-480B-8323-2AD612C2ED31}"/>
              </a:ext>
            </a:extLst>
          </p:cNvPr>
          <p:cNvSpPr txBox="1"/>
          <p:nvPr/>
        </p:nvSpPr>
        <p:spPr>
          <a:xfrm>
            <a:off x="3970967" y="2221544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</a:t>
            </a: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BC8AE8C-B286-467E-97B3-FCCF4F1DBAD8}"/>
              </a:ext>
            </a:extLst>
          </p:cNvPr>
          <p:cNvSpPr txBox="1"/>
          <p:nvPr/>
        </p:nvSpPr>
        <p:spPr bwMode="auto">
          <a:xfrm>
            <a:off x="3772884" y="5578025"/>
            <a:ext cx="12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Personnes</a:t>
            </a: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EB1BCC-935E-42ED-A79D-5D2BC5E3795C}"/>
              </a:ext>
            </a:extLst>
          </p:cNvPr>
          <p:cNvSpPr txBox="1"/>
          <p:nvPr/>
        </p:nvSpPr>
        <p:spPr bwMode="auto">
          <a:xfrm>
            <a:off x="5796307" y="3781732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Extraversion</a:t>
            </a: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F1533ED-FC26-4763-BA27-CF1AFDC9DC0F}"/>
              </a:ext>
            </a:extLst>
          </p:cNvPr>
          <p:cNvSpPr txBox="1"/>
          <p:nvPr/>
        </p:nvSpPr>
        <p:spPr bwMode="auto">
          <a:xfrm>
            <a:off x="1620999" y="3781732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Introversion</a:t>
            </a: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5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rgbClr val="FF0000"/>
            </a:solidFill>
          </a:ln>
        </p:spPr>
        <p:txBody>
          <a:bodyPr/>
          <a:lstStyle/>
          <a:p>
            <a:endParaRPr lang="fr-CH" sz="1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déborde d’énergie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centré sur l’action 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plutôt positif et factuel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parfois agressif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xtraverti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tenace 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autoritaire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concentrer sur les résultats à atteindre</a:t>
            </a: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Dominance « Dominant »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76673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rgbClr val="FFFF00"/>
            </a:solidFill>
          </a:ln>
        </p:spPr>
        <p:txBody>
          <a:bodyPr/>
          <a:lstStyle/>
          <a:p>
            <a:endParaRPr lang="fr-CH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ayonnant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amical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bonnes relations interpersonnelles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énéralement positif et extraverti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aime la 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compagnie des autres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hédoniste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convaincant 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démocratique</a:t>
            </a: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7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Dominance « Influent »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208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414" y="969842"/>
            <a:ext cx="8064896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 descr="http://blog.nicolashachet.com/wp-content/uploads/2012/12/gestion_projet_balancoi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1850"/>
            <a:ext cx="8003774" cy="5195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33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rgbClr val="92D050"/>
            </a:solidFill>
          </a:ln>
        </p:spPr>
        <p:txBody>
          <a:bodyPr/>
          <a:lstStyle/>
          <a:p>
            <a:endParaRPr lang="fr-CH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érieux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fiable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ppliqué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apprécie la cohérence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peut se montrer engagé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pour l’ambiguïté 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parfois timide</a:t>
            </a: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8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Dominance « Stable »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11239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fr-CH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onsciencieux 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réfléchit avant d’agir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soif de connaissance et de compréhension</a:t>
            </a:r>
            <a:endParaRPr lang="fr-CH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aversion à une pression autoritaire </a:t>
            </a:r>
          </a:p>
          <a:p>
            <a:r>
              <a:rPr lang="fr-CH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préfère communiquer par écrit</a:t>
            </a:r>
          </a:p>
          <a:p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peut être perçu comme froid et indifférent</a:t>
            </a:r>
          </a:p>
          <a:p>
            <a:endParaRPr lang="fr-CH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Dominance « Conforme »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88065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1858" y="3098968"/>
            <a:ext cx="7704000" cy="3526288"/>
          </a:xfrm>
        </p:spPr>
        <p:txBody>
          <a:bodyPr/>
          <a:lstStyle/>
          <a:p>
            <a:pPr marL="457200" indent="-457200">
              <a:spcAft>
                <a:spcPts val="400"/>
              </a:spcAft>
              <a:buFont typeface="+mj-lt"/>
              <a:buAutoNum type="arabicPeriod"/>
              <a:defRPr/>
            </a:pPr>
            <a:r>
              <a:rPr lang="fr-CH" sz="2000" dirty="0"/>
              <a:t>Cartographier la position des individus dans le modèle </a:t>
            </a:r>
          </a:p>
          <a:p>
            <a:pPr marL="457200" indent="-457200">
              <a:spcAft>
                <a:spcPts val="400"/>
              </a:spcAft>
              <a:buFont typeface="+mj-lt"/>
              <a:buAutoNum type="arabicPeriod"/>
              <a:defRPr/>
            </a:pPr>
            <a:r>
              <a:rPr lang="fr-CH" sz="2000" dirty="0"/>
              <a:t>Constituer une équipe plurielle, pleine de ressources </a:t>
            </a:r>
          </a:p>
          <a:p>
            <a:pPr marL="457200" indent="-457200">
              <a:spcAft>
                <a:spcPts val="400"/>
              </a:spcAft>
              <a:buFont typeface="+mj-lt"/>
              <a:buAutoNum type="arabicPeriod"/>
              <a:defRPr/>
            </a:pPr>
            <a:r>
              <a:rPr lang="fr-CH" sz="2000" dirty="0"/>
              <a:t>Comprendre les besoins de chacun</a:t>
            </a:r>
          </a:p>
          <a:p>
            <a:pPr marL="457200" indent="-457200">
              <a:spcAft>
                <a:spcPts val="400"/>
              </a:spcAft>
              <a:buAutoNum type="arabicPeriod" startAt="3"/>
            </a:pPr>
            <a:r>
              <a:rPr lang="fr-CH" sz="2000" dirty="0"/>
              <a:t>Adapter l’attitude et la communication aux personnes </a:t>
            </a: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4</a:t>
            </a:r>
            <a:r>
              <a:rPr lang="fr-CH" sz="800" dirty="0">
                <a:latin typeface="Tahoma"/>
              </a:rPr>
              <a:t>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DISC - Méthode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1569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rgbClr val="FF0000"/>
            </a:solidFill>
          </a:ln>
        </p:spPr>
        <p:txBody>
          <a:bodyPr/>
          <a:lstStyle/>
          <a:p>
            <a:endParaRPr lang="fr-CH" sz="1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Etre direct, bref, s’en tenir au sujet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concentrer sur la tâche, pas la relation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Avoir une approche orientée vers les résultats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Identifier les opportunités et les défis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des situations gagnant/gagnant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Utiliser une approche logique et planifiée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Garder ses distances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pas décider pour la personne </a:t>
            </a: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4</a:t>
            </a:r>
            <a:r>
              <a:rPr lang="fr-CH" sz="800" dirty="0">
                <a:latin typeface="Tahoma"/>
              </a:rPr>
              <a:t>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Adapter son attitude et communication</a:t>
            </a:r>
            <a:endParaRPr lang="fr-CH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9BE6EC-842F-4792-BEB3-8091BD20F2CB}"/>
              </a:ext>
            </a:extLst>
          </p:cNvPr>
          <p:cNvSpPr txBox="1"/>
          <p:nvPr/>
        </p:nvSpPr>
        <p:spPr>
          <a:xfrm>
            <a:off x="6156176" y="2231286"/>
            <a:ext cx="1224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« Dominant »</a:t>
            </a:r>
            <a:endParaRPr lang="fr-CH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93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rgbClr val="FFFF00"/>
            </a:solidFill>
          </a:ln>
        </p:spPr>
        <p:txBody>
          <a:bodyPr/>
          <a:lstStyle/>
          <a:p>
            <a:endParaRPr lang="fr-CH" sz="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Laisser du temps pour les relations personnelles 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détendre, être informel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S’enquérir de sentiments et d’opinions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un environnement amical, non menaçant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Impliquer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Attendre des décisions rapides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Inviter à concrétiser</a:t>
            </a:r>
          </a:p>
          <a:p>
            <a:r>
              <a:rPr lang="fr-CH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Être tactile</a:t>
            </a:r>
            <a:endParaRPr lang="fr-CH" sz="19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4</a:t>
            </a:r>
            <a:r>
              <a:rPr lang="fr-CH" sz="800" dirty="0">
                <a:latin typeface="Tahoma"/>
              </a:rPr>
              <a:t>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Adapter son attitude et communication</a:t>
            </a:r>
            <a:endParaRPr lang="fr-CH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B87A53-04CB-4116-875D-51C0695896A8}"/>
              </a:ext>
            </a:extLst>
          </p:cNvPr>
          <p:cNvSpPr txBox="1"/>
          <p:nvPr/>
        </p:nvSpPr>
        <p:spPr bwMode="auto">
          <a:xfrm>
            <a:off x="6156176" y="2231286"/>
            <a:ext cx="1224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>
                <a:solidFill>
                  <a:srgbClr val="FFFF00"/>
                </a:solidFill>
                <a:latin typeface="Tahoma"/>
                <a:ea typeface="Tahoma"/>
                <a:cs typeface="Tahoma"/>
              </a:rPr>
              <a:t>« Influent »</a:t>
            </a:r>
            <a:endParaRPr lang="fr-CH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8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rgbClr val="92D050"/>
            </a:solidFill>
          </a:ln>
        </p:spPr>
        <p:txBody>
          <a:bodyPr/>
          <a:lstStyle/>
          <a:p>
            <a:endParaRPr lang="fr-CH" sz="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Être patient, donner du temps à la discussion</a:t>
            </a:r>
          </a:p>
          <a:p>
            <a:r>
              <a:rPr lang="fr-CH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’intéresser sincèrement à la personne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Encourager à exprimer le ressenti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Fournir une approche méthodique des faits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Créer un environnement amical, non menaçant</a:t>
            </a:r>
          </a:p>
          <a:p>
            <a:r>
              <a:rPr lang="fr-CH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Impliquer dès la préparation </a:t>
            </a:r>
          </a:p>
          <a:p>
            <a:r>
              <a:rPr lang="fr-CH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pas forcer la décision 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Montrer comment il va tirer avantage des solutions</a:t>
            </a: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4</a:t>
            </a:r>
            <a:r>
              <a:rPr lang="fr-CH" sz="800" dirty="0">
                <a:latin typeface="Tahoma"/>
              </a:rPr>
              <a:t>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Adapter son attitude et communication</a:t>
            </a:r>
            <a:endParaRPr lang="fr-CH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975F5B-A839-4DFA-97C9-7E4D1451C888}"/>
              </a:ext>
            </a:extLst>
          </p:cNvPr>
          <p:cNvSpPr txBox="1"/>
          <p:nvPr/>
        </p:nvSpPr>
        <p:spPr bwMode="auto">
          <a:xfrm>
            <a:off x="6156176" y="2231286"/>
            <a:ext cx="1224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>
                <a:solidFill>
                  <a:srgbClr val="92D050"/>
                </a:solidFill>
                <a:latin typeface="Tahoma"/>
                <a:ea typeface="Tahoma"/>
                <a:cs typeface="Tahoma"/>
              </a:rPr>
              <a:t>« Stable »</a:t>
            </a:r>
            <a:endParaRPr lang="fr-CH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47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1547664" y="2492896"/>
            <a:ext cx="5542310" cy="3312368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fr-CH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servir de données et de faits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Avoir une démarche réfléchie et structurée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concentrer sur la tâche, pas sur la solution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Manifester un désaccord avec les faits et non avec la personne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concentrer sur la qualité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Eviter les solutions « nouvelles »</a:t>
            </a:r>
          </a:p>
          <a:p>
            <a:r>
              <a:rPr lang="fr-CH" sz="1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Laisser le temps de réfléchir</a:t>
            </a:r>
          </a:p>
          <a:p>
            <a:endParaRPr lang="fr-CH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4</a:t>
            </a:r>
            <a:r>
              <a:rPr lang="fr-CH" sz="800" dirty="0">
                <a:latin typeface="Tahoma"/>
              </a:rPr>
              <a:t>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Adapter son attitude et communication</a:t>
            </a:r>
            <a:endParaRPr lang="fr-CH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1C2A6E-6483-42E5-A937-DF515C3F69F4}"/>
              </a:ext>
            </a:extLst>
          </p:cNvPr>
          <p:cNvSpPr txBox="1"/>
          <p:nvPr/>
        </p:nvSpPr>
        <p:spPr bwMode="auto">
          <a:xfrm>
            <a:off x="6156176" y="2231286"/>
            <a:ext cx="1224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« Conforme »</a:t>
            </a:r>
            <a:endParaRPr lang="fr-CH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4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5</a:t>
            </a:r>
            <a:endParaRPr lang="fr-CH" sz="800" dirty="0"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5576" y="1340768"/>
            <a:ext cx="7272808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CH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CH" b="1" dirty="0"/>
          </a:p>
          <a:p>
            <a:r>
              <a:rPr lang="fr-CH" dirty="0"/>
              <a:t>Exercice </a:t>
            </a:r>
          </a:p>
          <a:p>
            <a:endParaRPr lang="fr-CH" dirty="0"/>
          </a:p>
          <a:p>
            <a:r>
              <a:rPr lang="fr-CH" dirty="0"/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077552"/>
            <a:ext cx="2367698" cy="16477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755576" y="1340768"/>
            <a:ext cx="459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DISC</a:t>
            </a:r>
          </a:p>
        </p:txBody>
      </p:sp>
    </p:spTree>
    <p:extLst>
      <p:ext uri="{BB962C8B-B14F-4D97-AF65-F5344CB8AC3E}">
        <p14:creationId xmlns:p14="http://schemas.microsoft.com/office/powerpoint/2010/main" val="1277678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772319" y="1412776"/>
            <a:ext cx="7239000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49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1858" y="2468891"/>
            <a:ext cx="7704000" cy="3526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CH" sz="2000" b="1" dirty="0">
                <a:latin typeface="+mn-lt"/>
              </a:rPr>
              <a:t>Recherche de solutions aux risques de manière créative</a:t>
            </a:r>
          </a:p>
          <a:p>
            <a:pPr marL="0" indent="0">
              <a:buNone/>
              <a:defRPr/>
            </a:pPr>
            <a:endParaRPr lang="fr-CH" sz="2000" b="1" dirty="0">
              <a:latin typeface="+mn-lt"/>
            </a:endParaRPr>
          </a:p>
          <a:p>
            <a:pPr>
              <a:defRPr/>
            </a:pPr>
            <a:r>
              <a:rPr lang="fr-CH" sz="2000" dirty="0">
                <a:latin typeface="+mn-lt"/>
              </a:rPr>
              <a:t>Généralement, nous recherchons des solutions par argumentation ou au mieux par brainstorming. </a:t>
            </a:r>
          </a:p>
          <a:p>
            <a:pPr>
              <a:defRPr/>
            </a:pPr>
            <a:r>
              <a:rPr lang="fr-CH" sz="2000" dirty="0">
                <a:latin typeface="+mn-lt"/>
              </a:rPr>
              <a:t>Malheureusement, l’argumentation ne permet pas d’ouvrir notre esprit et de penser </a:t>
            </a:r>
            <a:r>
              <a:rPr lang="fr-CH" sz="2000" i="1" dirty="0">
                <a:latin typeface="+mn-lt"/>
              </a:rPr>
              <a:t>out of the box</a:t>
            </a:r>
            <a:r>
              <a:rPr lang="fr-CH" sz="2000" dirty="0">
                <a:latin typeface="+mn-lt"/>
              </a:rPr>
              <a:t>.  </a:t>
            </a:r>
          </a:p>
          <a:p>
            <a:pPr>
              <a:defRPr/>
            </a:pPr>
            <a:r>
              <a:rPr lang="fr-CH" sz="2000" dirty="0">
                <a:latin typeface="+mn-lt"/>
              </a:rPr>
              <a:t>Voici une méthode utile en management de risques pour :</a:t>
            </a:r>
          </a:p>
          <a:p>
            <a:pPr lvl="1">
              <a:buFontTx/>
              <a:buChar char="-"/>
              <a:defRPr/>
            </a:pPr>
            <a:r>
              <a:rPr lang="fr-CH" dirty="0">
                <a:latin typeface="+mn-lt"/>
              </a:rPr>
              <a:t> déterminer les risques </a:t>
            </a:r>
          </a:p>
          <a:p>
            <a:pPr lvl="1">
              <a:buFontTx/>
              <a:buChar char="-"/>
              <a:defRPr/>
            </a:pPr>
            <a:r>
              <a:rPr lang="fr-CH" dirty="0">
                <a:latin typeface="+mn-lt"/>
              </a:rPr>
              <a:t> trouver des réponses aux risques.</a:t>
            </a:r>
          </a:p>
          <a:p>
            <a:pPr marL="0" indent="0">
              <a:buNone/>
              <a:defRPr/>
            </a:pPr>
            <a:endParaRPr lang="fr-CH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La pensée parallèle – Chapeaux de Bono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543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9752" y="3140968"/>
            <a:ext cx="374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Gestion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1551020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Edward de Bono"/>
          <p:cNvPicPr>
            <a:picLocks noChangeAspect="1" noChangeArrowheads="1"/>
          </p:cNvPicPr>
          <p:nvPr/>
        </p:nvPicPr>
        <p:blipFill>
          <a:blip r:embed="rId3" cstate="print"/>
          <a:srcRect l="-587" t="235" r="6451" b="15307"/>
          <a:stretch/>
        </p:blipFill>
        <p:spPr bwMode="auto">
          <a:xfrm>
            <a:off x="-150019" y="857250"/>
            <a:ext cx="9294019" cy="5143500"/>
          </a:xfrm>
          <a:prstGeom prst="rect">
            <a:avLst/>
          </a:prstGeom>
          <a:noFill/>
        </p:spPr>
      </p:pic>
      <p:sp>
        <p:nvSpPr>
          <p:cNvPr id="5" name="Rectangle à coins arrondis 3"/>
          <p:cNvSpPr/>
          <p:nvPr/>
        </p:nvSpPr>
        <p:spPr bwMode="auto">
          <a:xfrm>
            <a:off x="437123" y="1600514"/>
            <a:ext cx="5802313" cy="4016993"/>
          </a:xfrm>
          <a:prstGeom prst="roundRect">
            <a:avLst>
              <a:gd name="adj" fmla="val 2940"/>
            </a:avLst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Edward De Bono est un expert mondialement connu pour ses travaux autour de la pensée créative. Les 6 chapeaux de la réflexion est une de ces techniques.</a:t>
            </a:r>
            <a:br>
              <a:rPr lang="fr-CH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fr-CH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La technique des «6 chapeaux» est une méthode créative pour résoudre des problèmes. L’idée est de se focaliser en groupe sur un problème en «portant un chapeau à la fois». Le port du chapeau est métaphorique. Tous les membres du groupe portent au même moment la même couleur de chapeau. Concrètement, le groupe va aborder le problème sous différentes perspectives à tour de rôle. Les perspectives étant indiquée par la couleur du chapeau.</a:t>
            </a:r>
            <a:endParaRPr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-396552" y="836712"/>
            <a:ext cx="7098282" cy="905256"/>
          </a:xfrm>
        </p:spPr>
        <p:txBody>
          <a:bodyPr/>
          <a:lstStyle/>
          <a:p>
            <a:pPr>
              <a:defRPr/>
            </a:pPr>
            <a:r>
              <a:rPr lang="fr-CH">
                <a:latin typeface="Verdana"/>
                <a:ea typeface="Verdana"/>
                <a:cs typeface="Verdana"/>
              </a:rPr>
              <a:t>Dr. Edward de Bono</a:t>
            </a:r>
          </a:p>
        </p:txBody>
      </p:sp>
    </p:spTree>
    <p:extLst>
      <p:ext uri="{BB962C8B-B14F-4D97-AF65-F5344CB8AC3E}">
        <p14:creationId xmlns:p14="http://schemas.microsoft.com/office/powerpoint/2010/main" val="2464928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http://blindholm73.squarespace.com/storage/Black%20Hat.jpg?__SQUARESPACE_CACHEVERSION=1338347418343"/>
          <p:cNvPicPr>
            <a:picLocks noChangeAspect="1" noChangeArrowheads="1"/>
          </p:cNvPicPr>
          <p:nvPr/>
        </p:nvPicPr>
        <p:blipFill>
          <a:blip r:embed="rId3" cstate="print"/>
          <a:srcRect r="20543" b="32738"/>
          <a:stretch/>
        </p:blipFill>
        <p:spPr bwMode="auto">
          <a:xfrm>
            <a:off x="-1520318" y="0"/>
            <a:ext cx="12162529" cy="6857999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 bwMode="auto">
          <a:xfrm>
            <a:off x="515493" y="3683034"/>
            <a:ext cx="4913757" cy="2067686"/>
          </a:xfrm>
          <a:prstGeom prst="roundRect">
            <a:avLst>
              <a:gd name="adj" fmla="val 5679"/>
            </a:avLst>
          </a:prstGeom>
          <a:solidFill>
            <a:schemeClr val="bg1">
              <a:alpha val="4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Est-ce que ça va fonctionner?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Quelles sont les faiblesses?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Quels sont les risques?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Les réglementations ne nous autorisent pas à …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Nous n’avons pas la capacité de …</a:t>
            </a:r>
            <a:endParaRPr/>
          </a:p>
        </p:txBody>
      </p:sp>
      <p:sp>
        <p:nvSpPr>
          <p:cNvPr id="6" name="Rectangle à coins arrondis 6"/>
          <p:cNvSpPr/>
          <p:nvPr/>
        </p:nvSpPr>
        <p:spPr bwMode="auto">
          <a:xfrm>
            <a:off x="515493" y="2218459"/>
            <a:ext cx="4913757" cy="1357595"/>
          </a:xfrm>
          <a:prstGeom prst="roundRect">
            <a:avLst>
              <a:gd name="adj" fmla="val 5679"/>
            </a:avLst>
          </a:prstGeom>
          <a:solidFill>
            <a:schemeClr val="tx1">
              <a:lumMod val="75000"/>
              <a:lumOff val="25000"/>
              <a:alpha val="4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950">
                <a:solidFill>
                  <a:schemeClr val="bg1">
                    <a:lumMod val="95000"/>
                  </a:schemeClr>
                </a:solidFill>
              </a:rPr>
              <a:t>Il empêche de commettre des erreurs et de faire des choses stupides.  Souvent trop utilisé!</a:t>
            </a:r>
            <a:endParaRPr/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515493" y="1436733"/>
            <a:ext cx="3429000" cy="8427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fr-CH" sz="5600">
                <a:solidFill>
                  <a:schemeClr val="bg1">
                    <a:lumMod val="95000"/>
                  </a:schemeClr>
                </a:solidFill>
              </a:rPr>
              <a:t>Jugement</a:t>
            </a:r>
            <a:endParaRPr lang="fr-CH" sz="3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515493" y="660749"/>
            <a:ext cx="2842070" cy="12070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3000">
                <a:solidFill>
                  <a:schemeClr val="tx1">
                    <a:lumMod val="75000"/>
                    <a:lumOff val="25000"/>
                  </a:schemeClr>
                </a:solidFill>
              </a:rPr>
              <a:t>Chapeau noir</a:t>
            </a:r>
            <a:endParaRPr/>
          </a:p>
        </p:txBody>
      </p:sp>
      <p:sp>
        <p:nvSpPr>
          <p:cNvPr id="9" name="RedDiskTextElement"/>
          <p:cNvSpPr>
            <a:spLocks/>
          </p:cNvSpPr>
          <p:nvPr/>
        </p:nvSpPr>
        <p:spPr bwMode="auto">
          <a:xfrm>
            <a:off x="91439" y="6343650"/>
            <a:ext cx="29870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600" i="1">
                <a:latin typeface="Tahoma"/>
              </a:rPr>
              <a:t>GES-DP180104-Risques</a:t>
            </a:r>
            <a:br>
              <a:rPr lang="fr-CH" sz="600" i="1">
                <a:latin typeface="Tahoma"/>
              </a:rPr>
            </a:br>
            <a:r>
              <a:rPr lang="fr-CH" sz="600" i="1">
                <a:latin typeface="Tahoma"/>
              </a:rPr>
              <a:t>cba-dernière mise à jour : 04.01.2018</a:t>
            </a:r>
          </a:p>
        </p:txBody>
      </p:sp>
      <p:sp>
        <p:nvSpPr>
          <p:cNvPr id="10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5094706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fr-CH"/>
          </a:p>
        </p:txBody>
      </p:sp>
      <p:pic>
        <p:nvPicPr>
          <p:cNvPr id="6" name="Picture 2" descr="Kid Construction Worker"/>
          <p:cNvPicPr>
            <a:picLocks noChangeAspect="1" noChangeArrowheads="1"/>
          </p:cNvPicPr>
          <p:nvPr/>
        </p:nvPicPr>
        <p:blipFill>
          <a:blip r:embed="rId3" cstate="print"/>
          <a:srcRect b="15390"/>
          <a:stretch/>
        </p:blipFill>
        <p:spPr bwMode="auto">
          <a:xfrm>
            <a:off x="-1519780" y="0"/>
            <a:ext cx="12158226" cy="6858000"/>
          </a:xfrm>
          <a:prstGeom prst="rect">
            <a:avLst/>
          </a:prstGeom>
          <a:noFill/>
        </p:spPr>
      </p:pic>
      <p:sp>
        <p:nvSpPr>
          <p:cNvPr id="7" name="Rectangle à coins arrondis 4"/>
          <p:cNvSpPr/>
          <p:nvPr/>
        </p:nvSpPr>
        <p:spPr bwMode="auto">
          <a:xfrm>
            <a:off x="515493" y="3683034"/>
            <a:ext cx="4913757" cy="2067686"/>
          </a:xfrm>
          <a:prstGeom prst="roundRect">
            <a:avLst>
              <a:gd name="adj" fmla="val 5679"/>
            </a:avLst>
          </a:prstGeom>
          <a:solidFill>
            <a:schemeClr val="bg1">
              <a:alpha val="42000"/>
            </a:schemeClr>
          </a:solidFill>
          <a:ln>
            <a:solidFill>
              <a:srgbClr val="DBC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Quels sont les points positifs?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Quels sont les bénéfices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Pourquoi cette idée fonctionnerait?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Pourquoi ça vaut la peine d’essayer?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Comment cela va-t-il nous aider?</a:t>
            </a:r>
            <a:endParaRPr/>
          </a:p>
        </p:txBody>
      </p:sp>
      <p:sp>
        <p:nvSpPr>
          <p:cNvPr id="8" name="Rectangle à coins arrondis 6"/>
          <p:cNvSpPr/>
          <p:nvPr/>
        </p:nvSpPr>
        <p:spPr bwMode="auto">
          <a:xfrm>
            <a:off x="515493" y="2218459"/>
            <a:ext cx="4913757" cy="1357595"/>
          </a:xfrm>
          <a:prstGeom prst="roundRect">
            <a:avLst>
              <a:gd name="adj" fmla="val 5679"/>
            </a:avLst>
          </a:prstGeom>
          <a:solidFill>
            <a:srgbClr val="DBCB42">
              <a:alpha val="42000"/>
            </a:srgbClr>
          </a:solidFill>
          <a:ln>
            <a:solidFill>
              <a:srgbClr val="DBC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950" dirty="0">
                <a:solidFill>
                  <a:schemeClr val="tx1"/>
                </a:solidFill>
              </a:rPr>
              <a:t>Il couvre toutes les raisons pour lesquelles on peut penser que l’idée va fonctionner : les économies, les bénéfices, les avantages, …</a:t>
            </a:r>
            <a:endParaRPr dirty="0"/>
          </a:p>
        </p:txBody>
      </p:sp>
      <p:sp>
        <p:nvSpPr>
          <p:cNvPr id="9" name="Titre 1"/>
          <p:cNvSpPr>
            <a:spLocks/>
          </p:cNvSpPr>
          <p:nvPr/>
        </p:nvSpPr>
        <p:spPr bwMode="auto">
          <a:xfrm>
            <a:off x="515493" y="1436733"/>
            <a:ext cx="3429000" cy="8427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fr-CH" sz="5000">
                <a:solidFill>
                  <a:schemeClr val="tx1">
                    <a:lumMod val="95000"/>
                    <a:lumOff val="5000"/>
                  </a:schemeClr>
                </a:solidFill>
              </a:rPr>
              <a:t>Optimisme</a:t>
            </a:r>
            <a:endParaRPr lang="fr-CH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itre 1"/>
          <p:cNvSpPr>
            <a:spLocks/>
          </p:cNvSpPr>
          <p:nvPr/>
        </p:nvSpPr>
        <p:spPr bwMode="auto">
          <a:xfrm>
            <a:off x="515493" y="660749"/>
            <a:ext cx="2842070" cy="12070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3000">
                <a:solidFill>
                  <a:srgbClr val="DBCB42"/>
                </a:solidFill>
              </a:rPr>
              <a:t>Chapeau jaune</a:t>
            </a:r>
            <a:endParaRPr/>
          </a:p>
        </p:txBody>
      </p:sp>
      <p:sp>
        <p:nvSpPr>
          <p:cNvPr id="11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85366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.toutlecine.com/photos/c/a/p/captivity-2007-08-08-19-g.jpg"/>
          <p:cNvPicPr>
            <a:picLocks noChangeAspect="1" noChangeArrowheads="1"/>
          </p:cNvPicPr>
          <p:nvPr/>
        </p:nvPicPr>
        <p:blipFill>
          <a:blip r:embed="rId3" cstate="print"/>
          <a:srcRect r="10144" b="22995"/>
          <a:stretch/>
        </p:blipFill>
        <p:spPr bwMode="auto">
          <a:xfrm>
            <a:off x="-1207079" y="0"/>
            <a:ext cx="12043775" cy="6858000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 bwMode="auto">
          <a:xfrm>
            <a:off x="515493" y="3683034"/>
            <a:ext cx="4913757" cy="2067686"/>
          </a:xfrm>
          <a:prstGeom prst="roundRect">
            <a:avLst>
              <a:gd name="adj" fmla="val 5679"/>
            </a:avLst>
          </a:prstGeom>
          <a:solidFill>
            <a:schemeClr val="bg1">
              <a:alpha val="42000"/>
            </a:schemeClr>
          </a:solidFill>
          <a:ln>
            <a:solidFill>
              <a:srgbClr val="AE2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Comment je ressens la situation?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Quelles sont mes émotions?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Mes intuitions, mes sentiments sans aucune justification</a:t>
            </a:r>
            <a:endParaRPr/>
          </a:p>
        </p:txBody>
      </p:sp>
      <p:sp>
        <p:nvSpPr>
          <p:cNvPr id="6" name="Rectangle à coins arrondis 6"/>
          <p:cNvSpPr/>
          <p:nvPr/>
        </p:nvSpPr>
        <p:spPr bwMode="auto">
          <a:xfrm>
            <a:off x="515493" y="2218459"/>
            <a:ext cx="4913757" cy="1357595"/>
          </a:xfrm>
          <a:prstGeom prst="roundRect">
            <a:avLst>
              <a:gd name="adj" fmla="val 5679"/>
            </a:avLst>
          </a:prstGeom>
          <a:solidFill>
            <a:srgbClr val="AE2026">
              <a:alpha val="42000"/>
            </a:srgbClr>
          </a:solidFill>
          <a:ln>
            <a:solidFill>
              <a:srgbClr val="AE2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950">
                <a:solidFill>
                  <a:schemeClr val="tx1"/>
                </a:solidFill>
              </a:rPr>
              <a:t>Le feu. Mettre en avant ses émotions, ses intuitions, sans aucun besoin de les justifier.</a:t>
            </a:r>
            <a:endParaRPr/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515493" y="1436733"/>
            <a:ext cx="3429000" cy="8427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fr-CH" sz="6100">
                <a:solidFill>
                  <a:schemeClr val="tx1">
                    <a:lumMod val="95000"/>
                    <a:lumOff val="5000"/>
                  </a:schemeClr>
                </a:solidFill>
              </a:rPr>
              <a:t>Emotion</a:t>
            </a:r>
            <a:endParaRPr lang="fr-CH" sz="3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515492" y="660749"/>
            <a:ext cx="3120403" cy="12070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3000">
                <a:solidFill>
                  <a:srgbClr val="AE2026"/>
                </a:solidFill>
              </a:rPr>
              <a:t>Chapeau Rouge</a:t>
            </a:r>
            <a:endParaRPr/>
          </a:p>
        </p:txBody>
      </p:sp>
      <p:sp>
        <p:nvSpPr>
          <p:cNvPr id="9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455887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dwallpaperstock.in/walls/baby_with_white_hat-wide.jpg"/>
          <p:cNvPicPr>
            <a:picLocks noChangeAspect="1" noChangeArrowheads="1"/>
          </p:cNvPicPr>
          <p:nvPr/>
        </p:nvPicPr>
        <p:blipFill>
          <a:blip r:embed="rId3" cstate="print"/>
          <a:srcRect r="8164" b="16495"/>
          <a:stretch/>
        </p:blipFill>
        <p:spPr bwMode="auto">
          <a:xfrm>
            <a:off x="-1521060" y="0"/>
            <a:ext cx="12067509" cy="6858000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 bwMode="auto">
          <a:xfrm>
            <a:off x="515493" y="3683034"/>
            <a:ext cx="4913757" cy="2067686"/>
          </a:xfrm>
          <a:prstGeom prst="roundRect">
            <a:avLst>
              <a:gd name="adj" fmla="val 5679"/>
            </a:avLst>
          </a:prstGeom>
          <a:solidFill>
            <a:schemeClr val="bg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De quelles informations disposons-nous?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De quelle information avons-nous besoin?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Quelle information nous manque?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Comment obtenir l’information?</a:t>
            </a:r>
            <a:endParaRPr/>
          </a:p>
        </p:txBody>
      </p:sp>
      <p:sp>
        <p:nvSpPr>
          <p:cNvPr id="6" name="Rectangle à coins arrondis 6"/>
          <p:cNvSpPr/>
          <p:nvPr/>
        </p:nvSpPr>
        <p:spPr bwMode="auto">
          <a:xfrm>
            <a:off x="515493" y="2218459"/>
            <a:ext cx="4913757" cy="1357595"/>
          </a:xfrm>
          <a:prstGeom prst="roundRect">
            <a:avLst>
              <a:gd name="adj" fmla="val 5679"/>
            </a:avLst>
          </a:prstGeom>
          <a:solidFill>
            <a:srgbClr val="FEFCF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950">
                <a:solidFill>
                  <a:schemeClr val="tx1"/>
                </a:solidFill>
              </a:rPr>
              <a:t>Feuille blanche. On se focalise sur l’information sans argumenter.</a:t>
            </a:r>
            <a:endParaRPr/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515493" y="1436733"/>
            <a:ext cx="4213670" cy="8427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fr-CH" sz="6100">
                <a:solidFill>
                  <a:schemeClr val="tx1">
                    <a:lumMod val="95000"/>
                    <a:lumOff val="5000"/>
                  </a:schemeClr>
                </a:solidFill>
              </a:rPr>
              <a:t>Neutralité</a:t>
            </a:r>
            <a:endParaRPr lang="fr-CH" sz="3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515493" y="660749"/>
            <a:ext cx="2842070" cy="12070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3000">
                <a:solidFill>
                  <a:srgbClr val="FEFCFF"/>
                </a:solidFill>
              </a:rPr>
              <a:t>Chapeau Blanc</a:t>
            </a:r>
            <a:endParaRPr/>
          </a:p>
        </p:txBody>
      </p:sp>
      <p:sp>
        <p:nvSpPr>
          <p:cNvPr id="9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022819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St-Patrick-s-Hat-Green-Hat, lazy sunday by the pool joke, st. patrick's day joke, humor, jokes, a midnight visitor joke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3143251" y="857250"/>
            <a:ext cx="6000749" cy="6000750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 bwMode="auto">
          <a:xfrm>
            <a:off x="515493" y="3683034"/>
            <a:ext cx="4913757" cy="2067686"/>
          </a:xfrm>
          <a:prstGeom prst="roundRect">
            <a:avLst>
              <a:gd name="adj" fmla="val 5679"/>
            </a:avLst>
          </a:prstGeom>
          <a:solidFill>
            <a:schemeClr val="bg1">
              <a:alpha val="42000"/>
            </a:schemeClr>
          </a:solidFill>
          <a:ln>
            <a:solidFill>
              <a:srgbClr val="187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Quelles sont les alternatives?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Comment faire autrement?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Y a-t-il une autre explication?</a:t>
            </a:r>
            <a:endParaRPr/>
          </a:p>
        </p:txBody>
      </p:sp>
      <p:sp>
        <p:nvSpPr>
          <p:cNvPr id="6" name="Rectangle à coins arrondis 6"/>
          <p:cNvSpPr/>
          <p:nvPr/>
        </p:nvSpPr>
        <p:spPr bwMode="auto">
          <a:xfrm>
            <a:off x="515493" y="2218459"/>
            <a:ext cx="4913757" cy="1357595"/>
          </a:xfrm>
          <a:prstGeom prst="roundRect">
            <a:avLst>
              <a:gd name="adj" fmla="val 5679"/>
            </a:avLst>
          </a:prstGeom>
          <a:solidFill>
            <a:srgbClr val="187953">
              <a:alpha val="42000"/>
            </a:srgbClr>
          </a:solidFill>
          <a:ln>
            <a:solidFill>
              <a:srgbClr val="187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950" dirty="0">
                <a:solidFill>
                  <a:schemeClr val="tx1"/>
                </a:solidFill>
              </a:rPr>
              <a:t>Vise à recueillir de nouvelles idées, des suggestions, des alternatives, des provocations.</a:t>
            </a:r>
            <a:endParaRPr dirty="0"/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515493" y="1436733"/>
            <a:ext cx="4213670" cy="8427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fr-CH" sz="6700">
                <a:solidFill>
                  <a:schemeClr val="tx1">
                    <a:lumMod val="95000"/>
                    <a:lumOff val="5000"/>
                  </a:schemeClr>
                </a:solidFill>
              </a:rPr>
              <a:t>CrEativité</a:t>
            </a:r>
            <a:endParaRPr lang="fr-CH" sz="37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515493" y="660749"/>
            <a:ext cx="2842070" cy="12070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3000">
                <a:solidFill>
                  <a:srgbClr val="187953"/>
                </a:solidFill>
              </a:rPr>
              <a:t>Chapeau VERT</a:t>
            </a:r>
            <a:endParaRPr/>
          </a:p>
        </p:txBody>
      </p:sp>
      <p:sp>
        <p:nvSpPr>
          <p:cNvPr id="9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>
                <a:latin typeface="Tahoma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295030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dd.bcmd.org/wp-content/uploads/2012/04/MP900427632.jpg"/>
          <p:cNvPicPr>
            <a:picLocks noChangeAspect="1" noChangeArrowheads="1"/>
          </p:cNvPicPr>
          <p:nvPr/>
        </p:nvPicPr>
        <p:blipFill>
          <a:blip r:embed="rId3" cstate="print"/>
          <a:srcRect t="34668" b="177"/>
          <a:stretch/>
        </p:blipFill>
        <p:spPr bwMode="auto">
          <a:xfrm flipH="1">
            <a:off x="-828056" y="0"/>
            <a:ext cx="11317775" cy="7029399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 bwMode="auto">
          <a:xfrm>
            <a:off x="515493" y="3683034"/>
            <a:ext cx="4913757" cy="2067686"/>
          </a:xfrm>
          <a:prstGeom prst="roundRect">
            <a:avLst>
              <a:gd name="adj" fmla="val 5679"/>
            </a:avLst>
          </a:prstGeom>
          <a:solidFill>
            <a:schemeClr val="bg1">
              <a:alpha val="42000"/>
            </a:schemeClr>
          </a:solidFill>
          <a:ln>
            <a:solidFill>
              <a:srgbClr val="217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Qu’avons-nous fait jusqu’à présent?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Qu’est-ce qu’on fait maintenant?</a:t>
            </a:r>
            <a:endParaRPr/>
          </a:p>
          <a:p>
            <a:pPr marL="214313" indent="-214313">
              <a:buFont typeface="Arial"/>
              <a:buChar char="•"/>
              <a:defRPr/>
            </a:pPr>
            <a:r>
              <a:rPr lang="fr-CH" sz="1950">
                <a:solidFill>
                  <a:schemeClr val="tx1"/>
                </a:solidFill>
              </a:rPr>
              <a:t>Quelle décision avons-nous prises?</a:t>
            </a:r>
            <a:endParaRPr/>
          </a:p>
        </p:txBody>
      </p:sp>
      <p:sp>
        <p:nvSpPr>
          <p:cNvPr id="6" name="Rectangle à coins arrondis 6"/>
          <p:cNvSpPr/>
          <p:nvPr/>
        </p:nvSpPr>
        <p:spPr bwMode="auto">
          <a:xfrm>
            <a:off x="515493" y="2218459"/>
            <a:ext cx="4913757" cy="1357595"/>
          </a:xfrm>
          <a:prstGeom prst="roundRect">
            <a:avLst>
              <a:gd name="adj" fmla="val 5679"/>
            </a:avLst>
          </a:prstGeom>
          <a:solidFill>
            <a:srgbClr val="2170CF">
              <a:alpha val="42000"/>
            </a:srgbClr>
          </a:solidFill>
          <a:ln>
            <a:solidFill>
              <a:srgbClr val="217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H" sz="1950" dirty="0">
                <a:solidFill>
                  <a:schemeClr val="bg1">
                    <a:lumMod val="95000"/>
                  </a:schemeClr>
                </a:solidFill>
              </a:rPr>
              <a:t>Permet de prendre du recul sur la situation. On canalise les idées et on les échange.</a:t>
            </a:r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515493" y="1436733"/>
            <a:ext cx="4213670" cy="8427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fr-CH" sz="6700">
                <a:solidFill>
                  <a:schemeClr val="tx1">
                    <a:lumMod val="95000"/>
                    <a:lumOff val="5000"/>
                  </a:schemeClr>
                </a:solidFill>
              </a:rPr>
              <a:t>processus</a:t>
            </a:r>
            <a:endParaRPr lang="fr-CH" sz="37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515493" y="660749"/>
            <a:ext cx="2842070" cy="12070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 cap="all">
                <a:blipFill>
                  <a:blip r:embed="rId4"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3000">
                <a:solidFill>
                  <a:srgbClr val="2170CF"/>
                </a:solidFill>
              </a:rPr>
              <a:t>Chapeau bleu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5989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1858" y="2468891"/>
            <a:ext cx="7704000" cy="3526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b="1" dirty="0">
                <a:solidFill>
                  <a:srgbClr val="1476B7"/>
                </a:solidFill>
              </a:rPr>
              <a:t>Le chapeau bleu supervise et anime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1800" dirty="0"/>
              <a:t>Au début: </a:t>
            </a:r>
          </a:p>
          <a:p>
            <a:pPr>
              <a:defRPr/>
            </a:pPr>
            <a:r>
              <a:rPr lang="fr-FR" sz="1800" dirty="0"/>
              <a:t>présentation du thème de réflexion</a:t>
            </a:r>
          </a:p>
          <a:p>
            <a:pPr>
              <a:defRPr/>
            </a:pPr>
            <a:r>
              <a:rPr lang="fr-FR" sz="1800" dirty="0"/>
              <a:t>définition de la situation et du problème </a:t>
            </a:r>
          </a:p>
          <a:p>
            <a:pPr>
              <a:defRPr/>
            </a:pPr>
            <a:r>
              <a:rPr lang="fr-FR" sz="1800" dirty="0"/>
              <a:t>explication des objectifs</a:t>
            </a:r>
          </a:p>
          <a:p>
            <a:pPr>
              <a:defRPr/>
            </a:pPr>
            <a:r>
              <a:rPr lang="fr-FR" sz="1800" dirty="0"/>
              <a:t>explication du cadre et des règles du jeu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1800" dirty="0"/>
              <a:t>Séquence des chapeaux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1800" dirty="0"/>
              <a:t>A la fin: </a:t>
            </a:r>
          </a:p>
          <a:p>
            <a:pPr>
              <a:defRPr/>
            </a:pPr>
            <a:r>
              <a:rPr lang="fr-FR" sz="1800" dirty="0"/>
              <a:t>clôture du processus</a:t>
            </a:r>
          </a:p>
          <a:p>
            <a:pPr>
              <a:defRPr/>
            </a:pPr>
            <a:r>
              <a:rPr lang="fr-FR" sz="1800" dirty="0"/>
              <a:t>Synthèse des résultats</a:t>
            </a:r>
          </a:p>
          <a:p>
            <a:pPr>
              <a:defRPr/>
            </a:pPr>
            <a:r>
              <a:rPr lang="fr-FR" sz="1800" dirty="0"/>
              <a:t>explications concernant la suite des étapes</a:t>
            </a:r>
          </a:p>
          <a:p>
            <a:pPr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2</a:t>
            </a:r>
            <a:r>
              <a:rPr lang="fr-CH" sz="800" dirty="0">
                <a:latin typeface="Tahoma"/>
              </a:rPr>
              <a:t>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La pensée parallèle - Méthode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306749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251520" y="3554433"/>
            <a:ext cx="360040" cy="3600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5" name="Ellipse 6"/>
          <p:cNvSpPr/>
          <p:nvPr/>
        </p:nvSpPr>
        <p:spPr bwMode="auto">
          <a:xfrm>
            <a:off x="7812360" y="3554433"/>
            <a:ext cx="360040" cy="3600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/>
          </a:p>
        </p:txBody>
      </p:sp>
      <p:cxnSp>
        <p:nvCxnSpPr>
          <p:cNvPr id="6" name="Connecteur droit 7"/>
          <p:cNvCxnSpPr>
            <a:cxnSpLocks/>
            <a:endCxn id="5" idx="2"/>
          </p:cNvCxnSpPr>
          <p:nvPr/>
        </p:nvCxnSpPr>
        <p:spPr bwMode="auto">
          <a:xfrm>
            <a:off x="467544" y="3717032"/>
            <a:ext cx="7344816" cy="17421"/>
          </a:xfrm>
          <a:prstGeom prst="line">
            <a:avLst/>
          </a:prstGeom>
          <a:ln w="9525">
            <a:prstDash val="lgDash"/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oneTexte 12"/>
          <p:cNvSpPr>
            <a:spLocks/>
          </p:cNvSpPr>
          <p:nvPr/>
        </p:nvSpPr>
        <p:spPr bwMode="auto">
          <a:xfrm>
            <a:off x="6676182" y="4231180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2400" dirty="0"/>
              <a:t>Temps</a:t>
            </a:r>
          </a:p>
        </p:txBody>
      </p:sp>
      <p:sp>
        <p:nvSpPr>
          <p:cNvPr id="15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3</a:t>
            </a:r>
            <a:r>
              <a:rPr lang="fr-CH" sz="800" dirty="0">
                <a:latin typeface="Tahoma"/>
              </a:rPr>
              <a:t>0</a:t>
            </a:r>
          </a:p>
        </p:txBody>
      </p:sp>
      <p:pic>
        <p:nvPicPr>
          <p:cNvPr id="25602" name="Picture 2" descr="Chapeau de paille couleur MO9342-37, bleu royal"/>
          <p:cNvPicPr>
            <a:picLocks noChangeAspect="1" noChangeArrowheads="1"/>
          </p:cNvPicPr>
          <p:nvPr/>
        </p:nvPicPr>
        <p:blipFill>
          <a:blip r:embed="rId3" cstate="print"/>
          <a:srcRect t="10526" b="26316"/>
          <a:stretch>
            <a:fillRect/>
          </a:stretch>
        </p:blipFill>
        <p:spPr bwMode="auto">
          <a:xfrm>
            <a:off x="30524" y="2976621"/>
            <a:ext cx="859701" cy="542969"/>
          </a:xfrm>
          <a:prstGeom prst="rect">
            <a:avLst/>
          </a:prstGeom>
          <a:noFill/>
        </p:spPr>
      </p:pic>
      <p:pic>
        <p:nvPicPr>
          <p:cNvPr id="16" name="Picture 2" descr="Chapeau de paille couleur MO9342-37, bleu royal"/>
          <p:cNvPicPr>
            <a:picLocks noChangeAspect="1" noChangeArrowheads="1"/>
          </p:cNvPicPr>
          <p:nvPr/>
        </p:nvPicPr>
        <p:blipFill>
          <a:blip r:embed="rId3" cstate="print"/>
          <a:srcRect t="15789" b="26316"/>
          <a:stretch>
            <a:fillRect/>
          </a:stretch>
        </p:blipFill>
        <p:spPr bwMode="auto">
          <a:xfrm>
            <a:off x="7482664" y="2976620"/>
            <a:ext cx="905759" cy="524387"/>
          </a:xfrm>
          <a:prstGeom prst="rect">
            <a:avLst/>
          </a:prstGeom>
          <a:noFill/>
        </p:spPr>
      </p:pic>
      <p:pic>
        <p:nvPicPr>
          <p:cNvPr id="25604" name="Picture 4" descr="BORSALINO POLYESTER DE COULEU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341" y="3237377"/>
            <a:ext cx="1034776" cy="1034776"/>
          </a:xfrm>
          <a:prstGeom prst="rect">
            <a:avLst/>
          </a:prstGeom>
          <a:noFill/>
        </p:spPr>
      </p:pic>
      <p:pic>
        <p:nvPicPr>
          <p:cNvPr id="25606" name="Picture 6" descr="Chapeau de paille bandeau couleur Petit garçon - Kiabi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3448" y="3301651"/>
            <a:ext cx="1052158" cy="1052158"/>
          </a:xfrm>
          <a:prstGeom prst="rect">
            <a:avLst/>
          </a:prstGeom>
          <a:noFill/>
        </p:spPr>
      </p:pic>
      <p:pic>
        <p:nvPicPr>
          <p:cNvPr id="25608" name="Picture 8" descr="Chapeau capeline laine rouge | e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5294" flipH="1">
            <a:off x="6218697" y="3151456"/>
            <a:ext cx="1147740" cy="1147740"/>
          </a:xfrm>
          <a:prstGeom prst="rect">
            <a:avLst/>
          </a:prstGeom>
          <a:noFill/>
        </p:spPr>
      </p:pic>
      <p:pic>
        <p:nvPicPr>
          <p:cNvPr id="25610" name="Picture 10" descr="Accessoire chapeau borsalino disco à paillettes couleur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979" y="3275472"/>
            <a:ext cx="917959" cy="917959"/>
          </a:xfrm>
          <a:prstGeom prst="rect">
            <a:avLst/>
          </a:prstGeom>
          <a:noFill/>
        </p:spPr>
      </p:pic>
      <p:sp>
        <p:nvSpPr>
          <p:cNvPr id="25612" name="AutoShape 12" descr="Chapeau Femme No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25614" name="AutoShape 14" descr="Chapeau Femme No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5616" name="Picture 16" descr="Chapeau Femme Noir"/>
          <p:cNvPicPr>
            <a:picLocks noChangeAspect="1" noChangeArrowheads="1"/>
          </p:cNvPicPr>
          <p:nvPr/>
        </p:nvPicPr>
        <p:blipFill>
          <a:blip r:embed="rId8" cstate="print"/>
          <a:srcRect t="19134" b="31968"/>
          <a:stretch>
            <a:fillRect/>
          </a:stretch>
        </p:blipFill>
        <p:spPr bwMode="auto">
          <a:xfrm>
            <a:off x="1940357" y="3425753"/>
            <a:ext cx="1061160" cy="71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136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1858" y="2468890"/>
            <a:ext cx="7704000" cy="38404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600" b="1" dirty="0">
                <a:solidFill>
                  <a:srgbClr val="1476B7"/>
                </a:solidFill>
              </a:rPr>
              <a:t>Contexte 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16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fr-CH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aison de retraite « Belle Retraite » </a:t>
            </a:r>
          </a:p>
          <a:p>
            <a:pPr algn="just"/>
            <a:r>
              <a:rPr lang="fr-CH" sz="16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Projet </a:t>
            </a:r>
            <a:r>
              <a:rPr lang="fr-CH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 Passer au vert »!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b="1" dirty="0">
                <a:solidFill>
                  <a:srgbClr val="1476B7"/>
                </a:solidFill>
              </a:rPr>
              <a:t>Consigne</a:t>
            </a:r>
            <a:r>
              <a:rPr lang="fr-CH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Utilisez la méthode de la pensée parallèle pour vous aider à porter des regards différents et originaux sur ce projet. </a:t>
            </a:r>
          </a:p>
          <a:p>
            <a:pPr algn="just"/>
            <a:r>
              <a:rPr lang="fr-CH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Identifiez les risques du projet et proposez des mesures répondant à chaque risque. Pour l’identification des risques, pensez aux acteurs, aux phases du projet, aux principaux livrables. </a:t>
            </a:r>
          </a:p>
          <a:p>
            <a:pPr algn="just"/>
            <a:r>
              <a:rPr lang="fr-CH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Prenez des notes durant la démarche, puis consolidez vos réflexions en classifiant les risques selon leur typologie. </a:t>
            </a:r>
          </a:p>
          <a:p>
            <a:pPr algn="just"/>
            <a:r>
              <a:rPr lang="fr-CH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Ensuite, proposez des mesures pour améliorer la capacité à détecter les risques, réduire leur probabilité d’apparition, réduire leur impact, transférer les risques, améliorer la résilience en cas de survenue des risques, etc.  </a:t>
            </a:r>
            <a:endParaRPr lang="fr-CH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2</a:t>
            </a:r>
            <a:r>
              <a:rPr lang="fr-CH" sz="800" dirty="0">
                <a:latin typeface="Tahoma"/>
              </a:rPr>
              <a:t>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E44BFB-409B-4FEF-8DC7-09222BEC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8" y="1124744"/>
            <a:ext cx="7704000" cy="720000"/>
          </a:xfrm>
          <a:prstGeom prst="rect">
            <a:avLst/>
          </a:prstGeom>
        </p:spPr>
        <p:txBody>
          <a:bodyPr anchor="ctr" anchorCtr="0"/>
          <a:lstStyle>
            <a:lvl1pPr marL="342900" indent="-342900" algn="l" defTabSz="914400">
              <a:spcBef>
                <a:spcPts val="0"/>
              </a:spcBef>
              <a:buFont typeface="Arial"/>
              <a:buNone/>
              <a:defRPr sz="2500" b="1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" lvl="1" indent="-30162">
              <a:buFont typeface="Arial"/>
              <a:buNone/>
              <a:defRPr/>
            </a:pPr>
            <a:r>
              <a:rPr lang="fr-CH" sz="2500" b="1" dirty="0">
                <a:latin typeface="Tahoma"/>
                <a:ea typeface="Tahoma"/>
                <a:cs typeface="Tahoma"/>
              </a:rPr>
              <a:t>La pensée parallèle – Exercice pratique</a:t>
            </a:r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3C174F-73E5-F5B3-AD70-775B48900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8104" y="1988840"/>
            <a:ext cx="2367698" cy="16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2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 bwMode="auto">
          <a:xfrm>
            <a:off x="755576" y="1196752"/>
            <a:ext cx="7416824" cy="4968552"/>
          </a:xfrm>
          <a:prstGeom prst="rect">
            <a:avLst/>
          </a:prstGeom>
        </p:spPr>
        <p:txBody>
          <a:bodyPr/>
          <a:lstStyle/>
          <a:p>
            <a:pPr marL="342900" marR="0" lvl="0" indent="-3429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Objectifs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-432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H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Expliquer le déroulement d’une analyse de risques </a:t>
            </a:r>
            <a:endParaRPr kumimoji="0" lang="fr-CH" sz="1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00" marR="0" lvl="0" indent="-432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19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Identifier les risques d’un projet pour un cas pratique</a:t>
            </a:r>
          </a:p>
          <a:p>
            <a:pPr marL="72000" indent="-432000">
              <a:buFont typeface="Arial" pitchFamily="34" charset="0"/>
              <a:buChar char="•"/>
              <a:defRPr/>
            </a:pPr>
            <a:r>
              <a:rPr lang="fr-CH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Classifier les risques d’un projet pour un cas pratique</a:t>
            </a:r>
          </a:p>
          <a:p>
            <a:pPr marL="72000" indent="-432000">
              <a:buFont typeface="Arial" pitchFamily="34" charset="0"/>
              <a:buChar char="•"/>
              <a:defRPr/>
            </a:pPr>
            <a:r>
              <a:rPr lang="fr-CH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Proposer des réponses aux risques d’un projet pour un cas</a:t>
            </a:r>
            <a:br>
              <a:rPr lang="fr-CH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H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pratique</a:t>
            </a:r>
          </a:p>
          <a:p>
            <a:pPr marL="72000" marR="0" lvl="0" indent="-432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H" sz="19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Présenter des outils pour identifier des risques et les diminuer</a:t>
            </a:r>
          </a:p>
          <a:p>
            <a:pPr marL="72000" marR="0" lvl="0" indent="-432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H" sz="19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036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9D28AD-E4B0-7BEA-5FFE-63E0C2A2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6866861" cy="41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76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412776"/>
            <a:ext cx="7239000" cy="4076700"/>
          </a:xfrm>
          <a:prstGeom prst="rect">
            <a:avLst/>
          </a:prstGeom>
        </p:spPr>
      </p:pic>
      <p:sp>
        <p:nvSpPr>
          <p:cNvPr id="5" name="RedDiskSlideNumber"/>
          <p:cNvSpPr txBox="1"/>
          <p:nvPr/>
        </p:nvSpPr>
        <p:spPr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H" sz="800">
                <a:latin typeface="Tahoma" panose="020B0604030504040204" pitchFamily="34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806996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ZoneTexte 8">
            <a:extLst>
              <a:ext uri="{FF2B5EF4-FFF2-40B4-BE49-F238E27FC236}">
                <a16:creationId xmlns:a16="http://schemas.microsoft.com/office/drawing/2014/main" id="{21136898-231A-43A3-8592-1BE4E4244075}"/>
              </a:ext>
            </a:extLst>
          </p:cNvPr>
          <p:cNvSpPr txBox="1"/>
          <p:nvPr/>
        </p:nvSpPr>
        <p:spPr bwMode="auto">
          <a:xfrm>
            <a:off x="755576" y="1340768"/>
            <a:ext cx="793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Exercice pratique – </a:t>
            </a:r>
            <a:r>
              <a:rPr lang="fr-CH" sz="2400" b="1" dirty="0" err="1">
                <a:solidFill>
                  <a:srgbClr val="1476B7"/>
                </a:solidFill>
                <a:latin typeface="Tahoma"/>
                <a:ea typeface="Tahoma"/>
                <a:cs typeface="Tahoma"/>
              </a:rPr>
              <a:t>Ptis</a:t>
            </a:r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 Loups</a:t>
            </a: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2FE34C2F-C9BD-4B05-BEA5-F2822789BD48}"/>
              </a:ext>
            </a:extLst>
          </p:cNvPr>
          <p:cNvSpPr txBox="1">
            <a:spLocks/>
          </p:cNvSpPr>
          <p:nvPr/>
        </p:nvSpPr>
        <p:spPr bwMode="auto">
          <a:xfrm>
            <a:off x="457676" y="2097430"/>
            <a:ext cx="5482476" cy="4032448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Prendre connaissance du cas pratique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Répondre aux questions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7704" y="2852936"/>
            <a:ext cx="2367698" cy="16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981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412776"/>
            <a:ext cx="7239000" cy="4076700"/>
          </a:xfrm>
          <a:prstGeom prst="rect">
            <a:avLst/>
          </a:prstGeom>
        </p:spPr>
      </p:pic>
      <p:sp>
        <p:nvSpPr>
          <p:cNvPr id="5" name="RedDiskSlideNumber"/>
          <p:cNvSpPr txBox="1"/>
          <p:nvPr/>
        </p:nvSpPr>
        <p:spPr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H" sz="800">
                <a:latin typeface="Tahoma" panose="020B0604030504040204" pitchFamily="34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27756021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DiskSlideNumber"/>
          <p:cNvSpPr txBox="1"/>
          <p:nvPr/>
        </p:nvSpPr>
        <p:spPr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CH" sz="800">
                <a:latin typeface="Tahoma" panose="020B0604030504040204" pitchFamily="34" charset="0"/>
              </a:rPr>
              <a:t>53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972888"/>
            <a:ext cx="8064896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H" sz="7200" dirty="0"/>
          </a:p>
          <a:p>
            <a:pPr algn="ctr"/>
            <a:r>
              <a:rPr lang="fr-CH" sz="7200" dirty="0"/>
              <a:t>Merci </a:t>
            </a:r>
          </a:p>
          <a:p>
            <a:pPr algn="ctr"/>
            <a:r>
              <a:rPr lang="fr-CH" sz="7200" dirty="0"/>
              <a:t>et </a:t>
            </a:r>
          </a:p>
          <a:p>
            <a:pPr algn="ctr"/>
            <a:r>
              <a:rPr lang="fr-CH" sz="7200" dirty="0"/>
              <a:t>bonne suite!</a:t>
            </a:r>
          </a:p>
        </p:txBody>
      </p:sp>
    </p:spTree>
    <p:extLst>
      <p:ext uri="{BB962C8B-B14F-4D97-AF65-F5344CB8AC3E}">
        <p14:creationId xmlns:p14="http://schemas.microsoft.com/office/powerpoint/2010/main" val="1926916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ZoneTexte 8">
            <a:extLst>
              <a:ext uri="{FF2B5EF4-FFF2-40B4-BE49-F238E27FC236}">
                <a16:creationId xmlns:a16="http://schemas.microsoft.com/office/drawing/2014/main" id="{21136898-231A-43A3-8592-1BE4E4244075}"/>
              </a:ext>
            </a:extLst>
          </p:cNvPr>
          <p:cNvSpPr txBox="1"/>
          <p:nvPr/>
        </p:nvSpPr>
        <p:spPr bwMode="auto">
          <a:xfrm>
            <a:off x="755576" y="1340768"/>
            <a:ext cx="793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Annexes</a:t>
            </a: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2FE34C2F-C9BD-4B05-BEA5-F2822789BD48}"/>
              </a:ext>
            </a:extLst>
          </p:cNvPr>
          <p:cNvSpPr txBox="1">
            <a:spLocks/>
          </p:cNvSpPr>
          <p:nvPr/>
        </p:nvSpPr>
        <p:spPr bwMode="auto">
          <a:xfrm>
            <a:off x="457676" y="2097430"/>
            <a:ext cx="7426692" cy="2195666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</a:t>
            </a:r>
            <a:r>
              <a:rPr lang="fr-C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</a:t>
            </a:r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de risque (document à part)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22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60</a:t>
            </a:r>
            <a:endParaRPr lang="fr-CH" sz="800" dirty="0">
              <a:latin typeface="Tahoma"/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 bwMode="auto">
          <a:xfrm>
            <a:off x="755576" y="1196752"/>
            <a:ext cx="7560840" cy="4464496"/>
          </a:xfrm>
          <a:prstGeom prst="rect">
            <a:avLst/>
          </a:prstGeom>
        </p:spPr>
        <p:txBody>
          <a:bodyPr/>
          <a:lstStyle/>
          <a:p>
            <a:pPr marL="342900" marR="0" lvl="0" indent="-3429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SWOT (MOFF)</a:t>
            </a:r>
          </a:p>
          <a:p>
            <a:pPr lvl="0">
              <a:defRPr/>
            </a:pPr>
            <a:r>
              <a:rPr lang="fr-CH" sz="1600" b="1" dirty="0"/>
              <a:t>Définition : </a:t>
            </a:r>
            <a:r>
              <a:rPr lang="fr-CH" sz="1600" dirty="0"/>
              <a:t>L’analyse SWOT, matrice SWOT ou synthèse SWOT est un outil de stratégie permettant de déterminer les options offertes. Il vise à préciser les objectifs de l'entreprise ou du projet et à identifier les facteurs internes et externes favorables et défavorables à la réalisation de ces objectifs.</a:t>
            </a:r>
          </a:p>
          <a:p>
            <a:pPr lvl="0">
              <a:defRPr/>
            </a:pPr>
            <a:endParaRPr lang="fr-CH" sz="2000" dirty="0"/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CH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80928"/>
            <a:ext cx="2987121" cy="30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/>
              <a:t>Définition</a:t>
            </a:r>
            <a:endParaRPr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40000" y="2348880"/>
            <a:ext cx="7776416" cy="3743960"/>
          </a:xfrm>
        </p:spPr>
        <p:txBody>
          <a:bodyPr/>
          <a:lstStyle/>
          <a:p>
            <a:pPr>
              <a:spcBef>
                <a:spcPts val="1200"/>
              </a:spcBef>
              <a:buNone/>
              <a:defRPr/>
            </a:pPr>
            <a:r>
              <a:rPr lang="fr-CH" b="1" dirty="0">
                <a:solidFill>
                  <a:srgbClr val="1476B7"/>
                </a:solidFill>
              </a:rPr>
              <a:t>Risques en management de projet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fr-CH" dirty="0"/>
              <a:t>É</a:t>
            </a:r>
            <a:r>
              <a:rPr lang="fr-CH" sz="2000" dirty="0"/>
              <a:t>vénements</a:t>
            </a:r>
            <a:r>
              <a:rPr lang="fr-CH" sz="2000" b="1" dirty="0"/>
              <a:t> incertains </a:t>
            </a:r>
            <a:r>
              <a:rPr lang="fr-CH" sz="2000" dirty="0"/>
              <a:t>dont la réalisation aurait des </a:t>
            </a:r>
            <a:r>
              <a:rPr lang="fr-CH" sz="2000" b="1" dirty="0"/>
              <a:t>conséquences négatives </a:t>
            </a:r>
            <a:r>
              <a:rPr lang="fr-CH" sz="2000" dirty="0"/>
              <a:t>sur le succès du projet</a:t>
            </a:r>
            <a:endParaRPr dirty="0"/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CH" sz="800" dirty="0">
                <a:latin typeface="Tahom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769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5</a:t>
            </a:r>
            <a:endParaRPr lang="fr-CH" sz="800" dirty="0"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5576" y="1340768"/>
            <a:ext cx="7272808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CH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CH" b="1" dirty="0"/>
          </a:p>
          <a:p>
            <a:r>
              <a:rPr lang="fr-CH" dirty="0"/>
              <a:t>Exercice : </a:t>
            </a:r>
          </a:p>
          <a:p>
            <a:pPr marL="285750" indent="-285750">
              <a:buFontTx/>
              <a:buChar char="-"/>
            </a:pPr>
            <a:r>
              <a:rPr lang="fr-CH" dirty="0"/>
              <a:t>Quels différents types de risques identifiez-vous ?</a:t>
            </a:r>
          </a:p>
          <a:p>
            <a:pPr marL="285750" indent="-285750">
              <a:buFontTx/>
              <a:buChar char="-"/>
            </a:pPr>
            <a:r>
              <a:rPr lang="fr-CH" dirty="0"/>
              <a:t>Citez un/des exemples pour chaque type de risque identifié 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161430"/>
            <a:ext cx="2367698" cy="16477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755576" y="1340768"/>
            <a:ext cx="459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1476B7"/>
                </a:solidFill>
                <a:latin typeface="Tahoma"/>
                <a:ea typeface="Tahoma"/>
                <a:cs typeface="Tahoma"/>
              </a:rPr>
              <a:t>Typologie de risques ?</a:t>
            </a:r>
          </a:p>
        </p:txBody>
      </p:sp>
    </p:spTree>
    <p:extLst>
      <p:ext uri="{BB962C8B-B14F-4D97-AF65-F5344CB8AC3E}">
        <p14:creationId xmlns:p14="http://schemas.microsoft.com/office/powerpoint/2010/main" val="371672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CH" dirty="0"/>
              <a:t>Typologies de r</a:t>
            </a:r>
            <a:r>
              <a:rPr lang="fr-CH" dirty="0">
                <a:solidFill>
                  <a:schemeClr val="tx1"/>
                </a:solidFill>
              </a:rPr>
              <a:t>isques</a:t>
            </a:r>
            <a:endParaRPr dirty="0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1"/>
          </p:nvPr>
        </p:nvSpPr>
        <p:spPr bwMode="auto">
          <a:xfrm>
            <a:off x="540000" y="2132856"/>
            <a:ext cx="7848424" cy="3959984"/>
          </a:xfrm>
        </p:spPr>
        <p:txBody>
          <a:bodyPr/>
          <a:lstStyle/>
          <a:p>
            <a:pPr>
              <a:buClr>
                <a:schemeClr val="tx1"/>
              </a:buClr>
              <a:buNone/>
              <a:defRPr/>
            </a:pPr>
            <a:endParaRPr sz="800" dirty="0"/>
          </a:p>
          <a:p>
            <a:pPr>
              <a:buClr>
                <a:schemeClr val="tx1"/>
              </a:buClr>
              <a:buFont typeface="Arial"/>
              <a:buChar char="•"/>
              <a:defRPr/>
            </a:pPr>
            <a:r>
              <a:rPr lang="fr-CH" sz="2000" dirty="0">
                <a:solidFill>
                  <a:schemeClr val="tx1"/>
                </a:solidFill>
              </a:rPr>
              <a:t>Technique</a:t>
            </a:r>
            <a:endParaRPr sz="2000" dirty="0"/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CH" sz="1800" dirty="0">
                <a:latin typeface="Tahoma"/>
                <a:ea typeface="Tahoma"/>
                <a:cs typeface="Tahoma"/>
              </a:rPr>
              <a:t>Compétences et maîtrise des technologies utilisées</a:t>
            </a:r>
            <a:endParaRPr sz="1800" dirty="0"/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FR" sz="1800" dirty="0"/>
              <a:t>Risques métier </a:t>
            </a:r>
            <a:endParaRPr sz="1800" dirty="0"/>
          </a:p>
          <a:p>
            <a:pPr>
              <a:buClr>
                <a:schemeClr val="tx1"/>
              </a:buClr>
              <a:buFont typeface="Arial"/>
              <a:buChar char="•"/>
              <a:defRPr/>
            </a:pPr>
            <a:r>
              <a:rPr lang="fr-CH" sz="2000" dirty="0">
                <a:solidFill>
                  <a:schemeClr val="tx1"/>
                </a:solidFill>
              </a:rPr>
              <a:t>Externe</a:t>
            </a:r>
            <a:endParaRPr sz="2000" dirty="0"/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CH" sz="1800" dirty="0">
                <a:latin typeface="Tahoma"/>
                <a:ea typeface="Tahoma"/>
                <a:cs typeface="Tahoma"/>
              </a:rPr>
              <a:t>Élément externe au projet qui vient l’impacter</a:t>
            </a:r>
            <a:endParaRPr sz="1800" dirty="0"/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CH" sz="1800" dirty="0">
                <a:latin typeface="Tahoma"/>
                <a:ea typeface="Tahoma"/>
                <a:cs typeface="Tahoma"/>
              </a:rPr>
              <a:t>Politique, stratégie de l’entreprise, législation, évolution du marché</a:t>
            </a:r>
            <a:endParaRPr lang="fr-CH" dirty="0">
              <a:latin typeface="Tahoma"/>
              <a:ea typeface="Tahoma"/>
              <a:cs typeface="Tahoma"/>
            </a:endParaRPr>
          </a:p>
          <a:p>
            <a:pPr>
              <a:buClr>
                <a:schemeClr val="tx1"/>
              </a:buClr>
              <a:buFont typeface="Arial"/>
              <a:buChar char="•"/>
              <a:defRPr/>
            </a:pPr>
            <a:r>
              <a:rPr lang="fr-CH" sz="2000" dirty="0">
                <a:solidFill>
                  <a:schemeClr val="tx1"/>
                </a:solidFill>
              </a:rPr>
              <a:t>Relationnel</a:t>
            </a:r>
            <a:endParaRPr lang="fr-CH" sz="2000" dirty="0"/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CH" sz="1800" dirty="0">
                <a:latin typeface="Tahoma"/>
                <a:ea typeface="Tahoma"/>
                <a:cs typeface="Tahoma"/>
              </a:rPr>
              <a:t>Relations aux sein de l’équipe de projet</a:t>
            </a:r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CH" sz="1800" dirty="0"/>
              <a:t>Communication</a:t>
            </a:r>
            <a:endParaRPr lang="fr-CH" sz="1800" dirty="0">
              <a:latin typeface="Tahoma"/>
              <a:ea typeface="Tahoma"/>
              <a:cs typeface="Tahoma"/>
            </a:endParaRPr>
          </a:p>
          <a:p>
            <a:pPr>
              <a:buClr>
                <a:schemeClr val="tx1"/>
              </a:buClr>
              <a:buFont typeface="Arial"/>
              <a:buChar char="•"/>
              <a:defRPr/>
            </a:pPr>
            <a:r>
              <a:rPr lang="fr-FR" sz="2000" dirty="0">
                <a:solidFill>
                  <a:schemeClr val="tx1"/>
                </a:solidFill>
              </a:rPr>
              <a:t>Organisationnel</a:t>
            </a:r>
            <a:endParaRPr lang="fr-FR" sz="2000" dirty="0"/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FR" sz="1800" dirty="0">
                <a:latin typeface="Tahoma"/>
                <a:ea typeface="Tahoma"/>
                <a:cs typeface="Tahoma"/>
              </a:rPr>
              <a:t>Choix financiers</a:t>
            </a:r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r>
              <a:rPr lang="fr-FR" sz="1800" dirty="0"/>
              <a:t>Priorisations</a:t>
            </a:r>
          </a:p>
          <a:p>
            <a:pPr lvl="1">
              <a:buClr>
                <a:srgbClr val="5F5F5F"/>
              </a:buClr>
              <a:buFont typeface="Arial"/>
              <a:buChar char="–"/>
              <a:defRPr/>
            </a:pPr>
            <a:endParaRPr dirty="0"/>
          </a:p>
          <a:p>
            <a:pPr>
              <a:buClr>
                <a:schemeClr val="tx1"/>
              </a:buClr>
              <a:buFont typeface="Arial"/>
              <a:buChar char="•"/>
              <a:defRPr/>
            </a:pPr>
            <a:endParaRPr lang="fr-CH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  <a:defRPr/>
            </a:pPr>
            <a:endParaRPr lang="fr-CH" sz="360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0688" y="1957388"/>
            <a:ext cx="82994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  <a:defRPr/>
            </a:pPr>
            <a:endParaRPr lang="fr-CH" sz="2200">
              <a:latin typeface="Arial"/>
            </a:endParaRPr>
          </a:p>
        </p:txBody>
      </p:sp>
      <p:sp>
        <p:nvSpPr>
          <p:cNvPr id="7" name="RedDiskSlideNumber"/>
          <p:cNvSpPr>
            <a:spLocks/>
          </p:cNvSpPr>
          <p:nvPr/>
        </p:nvSpPr>
        <p:spPr bwMode="auto">
          <a:xfrm>
            <a:off x="4572000" y="6549390"/>
            <a:ext cx="298704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defRPr/>
            </a:pPr>
            <a:r>
              <a:rPr lang="fr-FR" sz="800" dirty="0">
                <a:latin typeface="Tahom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8587928"/>
      </p:ext>
    </p:extLst>
  </p:cSld>
  <p:clrMapOvr>
    <a:masterClrMapping/>
  </p:clrMapOvr>
</p:sld>
</file>

<file path=ppt/theme/theme1.xml><?xml version="1.0" encoding="utf-8"?>
<a:theme xmlns:a="http://schemas.openxmlformats.org/drawingml/2006/main" name="HE-Arc 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2394</Words>
  <Application>Microsoft Office PowerPoint</Application>
  <DocSecurity>0</DocSecurity>
  <PresentationFormat>Affichage à l'écran (4:3)</PresentationFormat>
  <Paragraphs>706</Paragraphs>
  <Slides>66</Slides>
  <Notes>66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Cambria</vt:lpstr>
      <vt:lpstr>Segoe Print</vt:lpstr>
      <vt:lpstr>Tahoma</vt:lpstr>
      <vt:lpstr>Times New Roman</vt:lpstr>
      <vt:lpstr>Verdana</vt:lpstr>
      <vt:lpstr>HE-Arc 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Dr. Edward de Bono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HE-Arc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Baudet Cedric</dc:creator>
  <cp:lastModifiedBy>juliette schwaller</cp:lastModifiedBy>
  <cp:revision>777</cp:revision>
  <cp:lastPrinted>2021-01-20T20:02:16Z</cp:lastPrinted>
  <dcterms:created xsi:type="dcterms:W3CDTF">2010-11-23T07:41:15Z</dcterms:created>
  <dcterms:modified xsi:type="dcterms:W3CDTF">2023-04-24T13:00:32Z</dcterms:modified>
  <cp:category>ENR QUALITE HE-ARC(+PIED DE PAGE)</cp:category>
  <dc:identifier/>
  <dc:language/>
  <cp:version/>
</cp:coreProperties>
</file>