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9"/>
  </p:notesMasterIdLst>
  <p:handoutMasterIdLst>
    <p:handoutMasterId r:id="rId80"/>
  </p:handoutMasterIdLst>
  <p:sldIdLst>
    <p:sldId id="256" r:id="rId2"/>
    <p:sldId id="781" r:id="rId3"/>
    <p:sldId id="417" r:id="rId4"/>
    <p:sldId id="506" r:id="rId5"/>
    <p:sldId id="606" r:id="rId6"/>
    <p:sldId id="780" r:id="rId7"/>
    <p:sldId id="608" r:id="rId8"/>
    <p:sldId id="652" r:id="rId9"/>
    <p:sldId id="609" r:id="rId10"/>
    <p:sldId id="611" r:id="rId11"/>
    <p:sldId id="612" r:id="rId12"/>
    <p:sldId id="613" r:id="rId13"/>
    <p:sldId id="614" r:id="rId14"/>
    <p:sldId id="615" r:id="rId15"/>
    <p:sldId id="616" r:id="rId16"/>
    <p:sldId id="617" r:id="rId17"/>
    <p:sldId id="618" r:id="rId18"/>
    <p:sldId id="619" r:id="rId19"/>
    <p:sldId id="770" r:id="rId20"/>
    <p:sldId id="610" r:id="rId21"/>
    <p:sldId id="620" r:id="rId22"/>
    <p:sldId id="621" r:id="rId23"/>
    <p:sldId id="622" r:id="rId24"/>
    <p:sldId id="660" r:id="rId25"/>
    <p:sldId id="665" r:id="rId26"/>
    <p:sldId id="771" r:id="rId27"/>
    <p:sldId id="775" r:id="rId28"/>
    <p:sldId id="776" r:id="rId29"/>
    <p:sldId id="777" r:id="rId30"/>
    <p:sldId id="306" r:id="rId31"/>
    <p:sldId id="778" r:id="rId32"/>
    <p:sldId id="638" r:id="rId33"/>
    <p:sldId id="637" r:id="rId34"/>
    <p:sldId id="639" r:id="rId35"/>
    <p:sldId id="651" r:id="rId36"/>
    <p:sldId id="640" r:id="rId37"/>
    <p:sldId id="641" r:id="rId38"/>
    <p:sldId id="642" r:id="rId39"/>
    <p:sldId id="643" r:id="rId40"/>
    <p:sldId id="644" r:id="rId41"/>
    <p:sldId id="645" r:id="rId42"/>
    <p:sldId id="646" r:id="rId43"/>
    <p:sldId id="647" r:id="rId44"/>
    <p:sldId id="648" r:id="rId45"/>
    <p:sldId id="649" r:id="rId46"/>
    <p:sldId id="650" r:id="rId47"/>
    <p:sldId id="779" r:id="rId48"/>
    <p:sldId id="663" r:id="rId49"/>
    <p:sldId id="782" r:id="rId50"/>
    <p:sldId id="628" r:id="rId51"/>
    <p:sldId id="629" r:id="rId52"/>
    <p:sldId id="630" r:id="rId53"/>
    <p:sldId id="631" r:id="rId54"/>
    <p:sldId id="632" r:id="rId55"/>
    <p:sldId id="633" r:id="rId56"/>
    <p:sldId id="634" r:id="rId57"/>
    <p:sldId id="635" r:id="rId58"/>
    <p:sldId id="767" r:id="rId59"/>
    <p:sldId id="769" r:id="rId60"/>
    <p:sldId id="636" r:id="rId61"/>
    <p:sldId id="693" r:id="rId62"/>
    <p:sldId id="739" r:id="rId63"/>
    <p:sldId id="740" r:id="rId64"/>
    <p:sldId id="741" r:id="rId65"/>
    <p:sldId id="742" r:id="rId66"/>
    <p:sldId id="743" r:id="rId67"/>
    <p:sldId id="744" r:id="rId68"/>
    <p:sldId id="745" r:id="rId69"/>
    <p:sldId id="746" r:id="rId70"/>
    <p:sldId id="749" r:id="rId71"/>
    <p:sldId id="766" r:id="rId72"/>
    <p:sldId id="763" r:id="rId73"/>
    <p:sldId id="764" r:id="rId74"/>
    <p:sldId id="765" r:id="rId75"/>
    <p:sldId id="758" r:id="rId76"/>
    <p:sldId id="759" r:id="rId77"/>
    <p:sldId id="768" r:id="rId78"/>
  </p:sldIdLst>
  <p:sldSz cx="9144000" cy="6858000" type="screen4x3"/>
  <p:notesSz cx="6888163" cy="967105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94387" autoAdjust="0"/>
  </p:normalViewPr>
  <p:slideViewPr>
    <p:cSldViewPr>
      <p:cViewPr varScale="1">
        <p:scale>
          <a:sx n="78" d="100"/>
          <a:sy n="78" d="100"/>
        </p:scale>
        <p:origin x="1781" y="58"/>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342"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E:\2022_avril_Risques%20et%20controlling\Graphique%20budg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2022_avril_Risques%20et%20controlling\Graphique%20budge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CH" b="1" dirty="0"/>
              <a:t>Budget initial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'Ptis loups 2'!$C$23:$H$23</c:f>
              <c:numCache>
                <c:formatCode>General</c:formatCode>
                <c:ptCount val="6"/>
                <c:pt idx="0">
                  <c:v>18000</c:v>
                </c:pt>
                <c:pt idx="1">
                  <c:v>36000</c:v>
                </c:pt>
                <c:pt idx="2">
                  <c:v>54000</c:v>
                </c:pt>
                <c:pt idx="3">
                  <c:v>72000</c:v>
                </c:pt>
                <c:pt idx="4">
                  <c:v>90000</c:v>
                </c:pt>
                <c:pt idx="5">
                  <c:v>108000</c:v>
                </c:pt>
              </c:numCache>
            </c:numRef>
          </c:yVal>
          <c:smooth val="0"/>
          <c:extLst>
            <c:ext xmlns:c16="http://schemas.microsoft.com/office/drawing/2014/chart" uri="{C3380CC4-5D6E-409C-BE32-E72D297353CC}">
              <c16:uniqueId val="{00000000-8EA3-47E1-BBCC-88FE4ED1BBFD}"/>
            </c:ext>
          </c:extLst>
        </c:ser>
        <c:dLbls>
          <c:showLegendKey val="0"/>
          <c:showVal val="0"/>
          <c:showCatName val="0"/>
          <c:showSerName val="0"/>
          <c:showPercent val="0"/>
          <c:showBubbleSize val="0"/>
        </c:dLbls>
        <c:axId val="294747896"/>
        <c:axId val="294745152"/>
      </c:scatterChart>
      <c:valAx>
        <c:axId val="294747896"/>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4745152"/>
        <c:crosses val="autoZero"/>
        <c:crossBetween val="midCat"/>
      </c:valAx>
      <c:valAx>
        <c:axId val="29474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47478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CH" b="1" dirty="0"/>
              <a:t>Budget suite revue fin novembre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'Ptis loups 2'!#REF!</c:f>
            </c:numRef>
          </c:xVal>
          <c:yVal>
            <c:numRef>
              <c:f>'Ptis loups 2'!$C$23:$H$23</c:f>
              <c:numCache>
                <c:formatCode>General</c:formatCode>
                <c:ptCount val="6"/>
                <c:pt idx="0">
                  <c:v>18000</c:v>
                </c:pt>
                <c:pt idx="1">
                  <c:v>36000</c:v>
                </c:pt>
                <c:pt idx="2">
                  <c:v>54000</c:v>
                </c:pt>
                <c:pt idx="3">
                  <c:v>72000</c:v>
                </c:pt>
                <c:pt idx="4">
                  <c:v>90000</c:v>
                </c:pt>
                <c:pt idx="5">
                  <c:v>108000</c:v>
                </c:pt>
              </c:numCache>
            </c:numRef>
          </c:yVal>
          <c:smooth val="0"/>
          <c:extLst>
            <c:ext xmlns:c16="http://schemas.microsoft.com/office/drawing/2014/chart" uri="{C3380CC4-5D6E-409C-BE32-E72D297353CC}">
              <c16:uniqueId val="{00000000-7C4C-4C2E-9A2A-7EAEC3C97CE8}"/>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'Ptis loups 2'!#REF!</c:f>
            </c:numRef>
          </c:xVal>
          <c:yVal>
            <c:numRef>
              <c:f>'Ptis loups 2'!$C$25:$H$25</c:f>
              <c:numCache>
                <c:formatCode>General</c:formatCode>
                <c:ptCount val="6"/>
                <c:pt idx="0">
                  <c:v>18000</c:v>
                </c:pt>
                <c:pt idx="1">
                  <c:v>36000</c:v>
                </c:pt>
                <c:pt idx="2">
                  <c:v>66000</c:v>
                </c:pt>
                <c:pt idx="3">
                  <c:v>78000</c:v>
                </c:pt>
                <c:pt idx="4">
                  <c:v>96000</c:v>
                </c:pt>
                <c:pt idx="5">
                  <c:v>114000</c:v>
                </c:pt>
              </c:numCache>
            </c:numRef>
          </c:yVal>
          <c:smooth val="0"/>
          <c:extLst>
            <c:ext xmlns:c16="http://schemas.microsoft.com/office/drawing/2014/chart" uri="{C3380CC4-5D6E-409C-BE32-E72D297353CC}">
              <c16:uniqueId val="{00000001-7C4C-4C2E-9A2A-7EAEC3C97CE8}"/>
            </c:ext>
          </c:extLst>
        </c:ser>
        <c:dLbls>
          <c:showLegendKey val="0"/>
          <c:showVal val="0"/>
          <c:showCatName val="0"/>
          <c:showSerName val="0"/>
          <c:showPercent val="0"/>
          <c:showBubbleSize val="0"/>
        </c:dLbls>
        <c:axId val="294743976"/>
        <c:axId val="294743192"/>
      </c:scatterChart>
      <c:valAx>
        <c:axId val="294743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4743192"/>
        <c:crosses val="autoZero"/>
        <c:crossBetween val="midCat"/>
      </c:valAx>
      <c:valAx>
        <c:axId val="294743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4743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84128" cy="483473"/>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902444" y="1"/>
            <a:ext cx="2984128" cy="483473"/>
          </a:xfrm>
          <a:prstGeom prst="rect">
            <a:avLst/>
          </a:prstGeom>
        </p:spPr>
        <p:txBody>
          <a:bodyPr vert="horz" lIns="91440" tIns="45720" rIns="91440" bIns="45720" rtlCol="0"/>
          <a:lstStyle>
            <a:lvl1pPr algn="r">
              <a:defRPr sz="1200"/>
            </a:lvl1pPr>
          </a:lstStyle>
          <a:p>
            <a:fld id="{F152D099-30D5-4E4D-97DA-2379674E3DEC}" type="datetimeFigureOut">
              <a:rPr lang="fr-CH" smtClean="0"/>
              <a:pPr/>
              <a:t>27.04.2023</a:t>
            </a:fld>
            <a:endParaRPr lang="fr-CH"/>
          </a:p>
        </p:txBody>
      </p:sp>
      <p:sp>
        <p:nvSpPr>
          <p:cNvPr id="4" name="Espace réservé du pied de page 3"/>
          <p:cNvSpPr>
            <a:spLocks noGrp="1"/>
          </p:cNvSpPr>
          <p:nvPr>
            <p:ph type="ftr" sz="quarter" idx="2"/>
          </p:nvPr>
        </p:nvSpPr>
        <p:spPr>
          <a:xfrm>
            <a:off x="2" y="9185986"/>
            <a:ext cx="2984128" cy="483473"/>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902444" y="9185986"/>
            <a:ext cx="2984128" cy="483473"/>
          </a:xfrm>
          <a:prstGeom prst="rect">
            <a:avLst/>
          </a:prstGeom>
        </p:spPr>
        <p:txBody>
          <a:bodyPr vert="horz" lIns="91440" tIns="45720" rIns="91440" bIns="45720" rtlCol="0" anchor="b"/>
          <a:lstStyle>
            <a:lvl1pPr algn="r">
              <a:defRPr sz="1200"/>
            </a:lvl1pPr>
          </a:lstStyle>
          <a:p>
            <a:fld id="{FBBC28B0-DDF9-4BB8-B2C2-72323C5F3081}" type="slidenum">
              <a:rPr lang="fr-CH" smtClean="0"/>
              <a:pPr/>
              <a:t>‹N°›</a:t>
            </a:fld>
            <a:endParaRPr lang="fr-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1" y="0"/>
            <a:ext cx="2964833" cy="525779"/>
          </a:xfrm>
          <a:prstGeom prst="rect">
            <a:avLst/>
          </a:prstGeom>
        </p:spPr>
        <p:txBody>
          <a:bodyPr vert="horz" lIns="98851" tIns="49425" rIns="98851" bIns="49425" rtlCol="0"/>
          <a:lstStyle>
            <a:lvl1pPr algn="l">
              <a:defRPr sz="1300"/>
            </a:lvl1pPr>
          </a:lstStyle>
          <a:p>
            <a:pPr>
              <a:defRPr/>
            </a:pPr>
            <a:endParaRPr lang="fr-CH"/>
          </a:p>
        </p:txBody>
      </p:sp>
      <p:sp>
        <p:nvSpPr>
          <p:cNvPr id="5" name="Espace réservé de la date 2"/>
          <p:cNvSpPr>
            <a:spLocks noGrp="1"/>
          </p:cNvSpPr>
          <p:nvPr>
            <p:ph type="dt" idx="1"/>
          </p:nvPr>
        </p:nvSpPr>
        <p:spPr bwMode="auto">
          <a:xfrm>
            <a:off x="3875508" y="0"/>
            <a:ext cx="2964833" cy="525779"/>
          </a:xfrm>
          <a:prstGeom prst="rect">
            <a:avLst/>
          </a:prstGeom>
        </p:spPr>
        <p:txBody>
          <a:bodyPr vert="horz" lIns="98851" tIns="49425" rIns="98851" bIns="49425" rtlCol="0"/>
          <a:lstStyle>
            <a:lvl1pPr algn="r">
              <a:defRPr sz="1300"/>
            </a:lvl1pPr>
          </a:lstStyle>
          <a:p>
            <a:pPr>
              <a:defRPr/>
            </a:pPr>
            <a:fld id="{6736EE9E-A2F3-4A79-A4A0-3D0E26CA5881}" type="datetimeFigureOut">
              <a:rPr lang="fr-CH"/>
              <a:pPr>
                <a:defRPr/>
              </a:pPr>
              <a:t>27.04.2023</a:t>
            </a:fld>
            <a:endParaRPr lang="fr-CH"/>
          </a:p>
        </p:txBody>
      </p:sp>
      <p:sp>
        <p:nvSpPr>
          <p:cNvPr id="6" name="Espace réservé de l'image des diapositives 3"/>
          <p:cNvSpPr>
            <a:spLocks noGrp="1" noRot="1" noChangeAspect="1"/>
          </p:cNvSpPr>
          <p:nvPr>
            <p:ph type="sldImg" idx="2"/>
          </p:nvPr>
        </p:nvSpPr>
        <p:spPr bwMode="auto">
          <a:xfrm>
            <a:off x="793750" y="788988"/>
            <a:ext cx="5254625" cy="3941762"/>
          </a:xfrm>
          <a:prstGeom prst="rect">
            <a:avLst/>
          </a:prstGeom>
          <a:noFill/>
          <a:ln w="12700">
            <a:solidFill>
              <a:prstClr val="black"/>
            </a:solidFill>
          </a:ln>
        </p:spPr>
        <p:txBody>
          <a:bodyPr vert="horz" lIns="98851" tIns="49425" rIns="98851" bIns="49425" rtlCol="0" anchor="ctr"/>
          <a:lstStyle/>
          <a:p>
            <a:pPr>
              <a:defRPr/>
            </a:pPr>
            <a:endParaRPr lang="fr-CH"/>
          </a:p>
        </p:txBody>
      </p:sp>
      <p:sp>
        <p:nvSpPr>
          <p:cNvPr id="7" name="Espace réservé des commentaires 4"/>
          <p:cNvSpPr>
            <a:spLocks noGrp="1"/>
          </p:cNvSpPr>
          <p:nvPr>
            <p:ph type="body" sz="quarter" idx="3"/>
          </p:nvPr>
        </p:nvSpPr>
        <p:spPr bwMode="auto">
          <a:xfrm>
            <a:off x="684193" y="4994905"/>
            <a:ext cx="5473538" cy="4732015"/>
          </a:xfrm>
          <a:prstGeom prst="rect">
            <a:avLst/>
          </a:prstGeom>
        </p:spPr>
        <p:txBody>
          <a:bodyPr vert="horz" lIns="98851" tIns="49425" rIns="98851" bIns="49425"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8" name="Espace réservé du pied de page 5"/>
          <p:cNvSpPr>
            <a:spLocks noGrp="1"/>
          </p:cNvSpPr>
          <p:nvPr>
            <p:ph type="ftr" sz="quarter" idx="4"/>
          </p:nvPr>
        </p:nvSpPr>
        <p:spPr bwMode="auto">
          <a:xfrm>
            <a:off x="1" y="9987985"/>
            <a:ext cx="2964833" cy="525779"/>
          </a:xfrm>
          <a:prstGeom prst="rect">
            <a:avLst/>
          </a:prstGeom>
        </p:spPr>
        <p:txBody>
          <a:bodyPr vert="horz" lIns="98851" tIns="49425" rIns="98851" bIns="49425" rtlCol="0" anchor="b"/>
          <a:lstStyle>
            <a:lvl1pPr algn="l">
              <a:defRPr sz="1300"/>
            </a:lvl1pPr>
          </a:lstStyle>
          <a:p>
            <a:pPr>
              <a:defRPr/>
            </a:pPr>
            <a:endParaRPr lang="fr-CH"/>
          </a:p>
        </p:txBody>
      </p:sp>
      <p:sp>
        <p:nvSpPr>
          <p:cNvPr id="9" name="Espace réservé du numéro de diapositive 6"/>
          <p:cNvSpPr>
            <a:spLocks noGrp="1"/>
          </p:cNvSpPr>
          <p:nvPr>
            <p:ph type="sldNum" sz="quarter" idx="5"/>
          </p:nvPr>
        </p:nvSpPr>
        <p:spPr bwMode="auto">
          <a:xfrm>
            <a:off x="3875508" y="9987985"/>
            <a:ext cx="2964833" cy="525779"/>
          </a:xfrm>
          <a:prstGeom prst="rect">
            <a:avLst/>
          </a:prstGeom>
        </p:spPr>
        <p:txBody>
          <a:bodyPr vert="horz" lIns="98851" tIns="49425" rIns="98851" bIns="49425" rtlCol="0" anchor="b"/>
          <a:lstStyle>
            <a:lvl1pPr algn="r">
              <a:defRPr sz="1300"/>
            </a:lvl1pPr>
          </a:lstStyle>
          <a:p>
            <a:pPr>
              <a:defRPr/>
            </a:pPr>
            <a:fld id="{960FE896-D961-48BA-AABD-0D6DF7EFD48B}" type="slidenum">
              <a:rPr lang="fr-CH"/>
              <a:pPr>
                <a:defRPr/>
              </a:pPr>
              <a:t>‹N°›</a:t>
            </a:fld>
            <a:endParaRPr lang="fr-CH"/>
          </a:p>
        </p:txBody>
      </p:sp>
    </p:spTree>
    <p:extLst>
      <p:ext uri="{BB962C8B-B14F-4D97-AF65-F5344CB8AC3E}">
        <p14:creationId xmlns:p14="http://schemas.microsoft.com/office/powerpoint/2010/main" val="978179657"/>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a:t>
            </a:fld>
            <a:endParaRPr lang="fr-CH"/>
          </a:p>
        </p:txBody>
      </p:sp>
    </p:spTree>
    <p:extLst>
      <p:ext uri="{BB962C8B-B14F-4D97-AF65-F5344CB8AC3E}">
        <p14:creationId xmlns:p14="http://schemas.microsoft.com/office/powerpoint/2010/main" val="3041339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a:buNone/>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10</a:t>
            </a:fld>
            <a:endParaRPr lang="fr-CH"/>
          </a:p>
        </p:txBody>
      </p:sp>
    </p:spTree>
    <p:extLst>
      <p:ext uri="{BB962C8B-B14F-4D97-AF65-F5344CB8AC3E}">
        <p14:creationId xmlns:p14="http://schemas.microsoft.com/office/powerpoint/2010/main" val="384136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11</a:t>
            </a:fld>
            <a:endParaRPr lang="fr-CH"/>
          </a:p>
        </p:txBody>
      </p:sp>
    </p:spTree>
    <p:extLst>
      <p:ext uri="{BB962C8B-B14F-4D97-AF65-F5344CB8AC3E}">
        <p14:creationId xmlns:p14="http://schemas.microsoft.com/office/powerpoint/2010/main" val="674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12</a:t>
            </a:fld>
            <a:endParaRPr lang="fr-CH"/>
          </a:p>
        </p:txBody>
      </p:sp>
    </p:spTree>
    <p:extLst>
      <p:ext uri="{BB962C8B-B14F-4D97-AF65-F5344CB8AC3E}">
        <p14:creationId xmlns:p14="http://schemas.microsoft.com/office/powerpoint/2010/main" val="363300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13</a:t>
            </a:fld>
            <a:endParaRPr lang="fr-CH"/>
          </a:p>
        </p:txBody>
      </p:sp>
    </p:spTree>
    <p:extLst>
      <p:ext uri="{BB962C8B-B14F-4D97-AF65-F5344CB8AC3E}">
        <p14:creationId xmlns:p14="http://schemas.microsoft.com/office/powerpoint/2010/main" val="218819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14</a:t>
            </a:fld>
            <a:endParaRPr lang="fr-CH"/>
          </a:p>
        </p:txBody>
      </p:sp>
    </p:spTree>
    <p:extLst>
      <p:ext uri="{BB962C8B-B14F-4D97-AF65-F5344CB8AC3E}">
        <p14:creationId xmlns:p14="http://schemas.microsoft.com/office/powerpoint/2010/main" val="1384850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15</a:t>
            </a:fld>
            <a:endParaRPr lang="fr-CH"/>
          </a:p>
        </p:txBody>
      </p:sp>
    </p:spTree>
    <p:extLst>
      <p:ext uri="{BB962C8B-B14F-4D97-AF65-F5344CB8AC3E}">
        <p14:creationId xmlns:p14="http://schemas.microsoft.com/office/powerpoint/2010/main" val="3174025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16</a:t>
            </a:fld>
            <a:endParaRPr lang="fr-CH"/>
          </a:p>
        </p:txBody>
      </p:sp>
    </p:spTree>
    <p:extLst>
      <p:ext uri="{BB962C8B-B14F-4D97-AF65-F5344CB8AC3E}">
        <p14:creationId xmlns:p14="http://schemas.microsoft.com/office/powerpoint/2010/main" val="602890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17</a:t>
            </a:fld>
            <a:endParaRPr lang="fr-CH"/>
          </a:p>
        </p:txBody>
      </p:sp>
    </p:spTree>
    <p:extLst>
      <p:ext uri="{BB962C8B-B14F-4D97-AF65-F5344CB8AC3E}">
        <p14:creationId xmlns:p14="http://schemas.microsoft.com/office/powerpoint/2010/main" val="1469510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18</a:t>
            </a:fld>
            <a:endParaRPr lang="fr-CH"/>
          </a:p>
        </p:txBody>
      </p:sp>
    </p:spTree>
    <p:extLst>
      <p:ext uri="{BB962C8B-B14F-4D97-AF65-F5344CB8AC3E}">
        <p14:creationId xmlns:p14="http://schemas.microsoft.com/office/powerpoint/2010/main" val="274283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19</a:t>
            </a:fld>
            <a:endParaRPr lang="fr-CH"/>
          </a:p>
        </p:txBody>
      </p:sp>
    </p:spTree>
    <p:extLst>
      <p:ext uri="{BB962C8B-B14F-4D97-AF65-F5344CB8AC3E}">
        <p14:creationId xmlns:p14="http://schemas.microsoft.com/office/powerpoint/2010/main" val="215253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a:t>
            </a:fld>
            <a:endParaRPr lang="en-US"/>
          </a:p>
        </p:txBody>
      </p:sp>
    </p:spTree>
    <p:extLst>
      <p:ext uri="{BB962C8B-B14F-4D97-AF65-F5344CB8AC3E}">
        <p14:creationId xmlns:p14="http://schemas.microsoft.com/office/powerpoint/2010/main" val="271126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20</a:t>
            </a:fld>
            <a:endParaRPr lang="fr-CH"/>
          </a:p>
        </p:txBody>
      </p:sp>
    </p:spTree>
    <p:extLst>
      <p:ext uri="{BB962C8B-B14F-4D97-AF65-F5344CB8AC3E}">
        <p14:creationId xmlns:p14="http://schemas.microsoft.com/office/powerpoint/2010/main" val="4170643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21</a:t>
            </a:fld>
            <a:endParaRPr lang="fr-CH"/>
          </a:p>
        </p:txBody>
      </p:sp>
    </p:spTree>
    <p:extLst>
      <p:ext uri="{BB962C8B-B14F-4D97-AF65-F5344CB8AC3E}">
        <p14:creationId xmlns:p14="http://schemas.microsoft.com/office/powerpoint/2010/main" val="2391539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22</a:t>
            </a:fld>
            <a:endParaRPr lang="fr-CH"/>
          </a:p>
        </p:txBody>
      </p:sp>
    </p:spTree>
    <p:extLst>
      <p:ext uri="{BB962C8B-B14F-4D97-AF65-F5344CB8AC3E}">
        <p14:creationId xmlns:p14="http://schemas.microsoft.com/office/powerpoint/2010/main" val="1714371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23</a:t>
            </a:fld>
            <a:endParaRPr lang="fr-CH"/>
          </a:p>
        </p:txBody>
      </p:sp>
    </p:spTree>
    <p:extLst>
      <p:ext uri="{BB962C8B-B14F-4D97-AF65-F5344CB8AC3E}">
        <p14:creationId xmlns:p14="http://schemas.microsoft.com/office/powerpoint/2010/main" val="331571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24</a:t>
            </a:fld>
            <a:endParaRPr lang="fr-CH"/>
          </a:p>
        </p:txBody>
      </p:sp>
    </p:spTree>
    <p:extLst>
      <p:ext uri="{BB962C8B-B14F-4D97-AF65-F5344CB8AC3E}">
        <p14:creationId xmlns:p14="http://schemas.microsoft.com/office/powerpoint/2010/main" val="944898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25</a:t>
            </a:fld>
            <a:endParaRPr lang="en-US"/>
          </a:p>
        </p:txBody>
      </p:sp>
    </p:spTree>
    <p:extLst>
      <p:ext uri="{BB962C8B-B14F-4D97-AF65-F5344CB8AC3E}">
        <p14:creationId xmlns:p14="http://schemas.microsoft.com/office/powerpoint/2010/main" val="245931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26</a:t>
            </a:fld>
            <a:endParaRPr lang="fr-CH"/>
          </a:p>
        </p:txBody>
      </p:sp>
    </p:spTree>
    <p:extLst>
      <p:ext uri="{BB962C8B-B14F-4D97-AF65-F5344CB8AC3E}">
        <p14:creationId xmlns:p14="http://schemas.microsoft.com/office/powerpoint/2010/main" val="325843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27</a:t>
            </a:fld>
            <a:endParaRPr lang="fr-CH"/>
          </a:p>
        </p:txBody>
      </p:sp>
    </p:spTree>
    <p:extLst>
      <p:ext uri="{BB962C8B-B14F-4D97-AF65-F5344CB8AC3E}">
        <p14:creationId xmlns:p14="http://schemas.microsoft.com/office/powerpoint/2010/main" val="160993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28</a:t>
            </a:fld>
            <a:endParaRPr lang="fr-CH"/>
          </a:p>
        </p:txBody>
      </p:sp>
    </p:spTree>
    <p:extLst>
      <p:ext uri="{BB962C8B-B14F-4D97-AF65-F5344CB8AC3E}">
        <p14:creationId xmlns:p14="http://schemas.microsoft.com/office/powerpoint/2010/main" val="2932246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29</a:t>
            </a:fld>
            <a:endParaRPr lang="fr-CH"/>
          </a:p>
        </p:txBody>
      </p:sp>
    </p:spTree>
    <p:extLst>
      <p:ext uri="{BB962C8B-B14F-4D97-AF65-F5344CB8AC3E}">
        <p14:creationId xmlns:p14="http://schemas.microsoft.com/office/powerpoint/2010/main" val="164141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a:t>
            </a:fld>
            <a:endParaRPr lang="en-US"/>
          </a:p>
        </p:txBody>
      </p:sp>
    </p:spTree>
    <p:extLst>
      <p:ext uri="{BB962C8B-B14F-4D97-AF65-F5344CB8AC3E}">
        <p14:creationId xmlns:p14="http://schemas.microsoft.com/office/powerpoint/2010/main" val="2535932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30</a:t>
            </a:fld>
            <a:endParaRPr lang="fr-CH"/>
          </a:p>
        </p:txBody>
      </p:sp>
    </p:spTree>
    <p:extLst>
      <p:ext uri="{BB962C8B-B14F-4D97-AF65-F5344CB8AC3E}">
        <p14:creationId xmlns:p14="http://schemas.microsoft.com/office/powerpoint/2010/main" val="620550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31</a:t>
            </a:fld>
            <a:endParaRPr lang="fr-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32</a:t>
            </a:fld>
            <a:endParaRPr lang="fr-CH"/>
          </a:p>
        </p:txBody>
      </p:sp>
    </p:spTree>
    <p:extLst>
      <p:ext uri="{BB962C8B-B14F-4D97-AF65-F5344CB8AC3E}">
        <p14:creationId xmlns:p14="http://schemas.microsoft.com/office/powerpoint/2010/main" val="1051427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33</a:t>
            </a:fld>
            <a:endParaRPr lang="fr-CH"/>
          </a:p>
        </p:txBody>
      </p:sp>
    </p:spTree>
    <p:extLst>
      <p:ext uri="{BB962C8B-B14F-4D97-AF65-F5344CB8AC3E}">
        <p14:creationId xmlns:p14="http://schemas.microsoft.com/office/powerpoint/2010/main" val="2199652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34</a:t>
            </a:fld>
            <a:endParaRPr lang="fr-CH"/>
          </a:p>
        </p:txBody>
      </p:sp>
    </p:spTree>
    <p:extLst>
      <p:ext uri="{BB962C8B-B14F-4D97-AF65-F5344CB8AC3E}">
        <p14:creationId xmlns:p14="http://schemas.microsoft.com/office/powerpoint/2010/main" val="2468136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35</a:t>
            </a:fld>
            <a:endParaRPr lang="fr-CH"/>
          </a:p>
        </p:txBody>
      </p:sp>
    </p:spTree>
    <p:extLst>
      <p:ext uri="{BB962C8B-B14F-4D97-AF65-F5344CB8AC3E}">
        <p14:creationId xmlns:p14="http://schemas.microsoft.com/office/powerpoint/2010/main" val="3467597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36</a:t>
            </a:fld>
            <a:endParaRPr lang="fr-CH"/>
          </a:p>
        </p:txBody>
      </p:sp>
    </p:spTree>
    <p:extLst>
      <p:ext uri="{BB962C8B-B14F-4D97-AF65-F5344CB8AC3E}">
        <p14:creationId xmlns:p14="http://schemas.microsoft.com/office/powerpoint/2010/main" val="2684021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37</a:t>
            </a:fld>
            <a:endParaRPr lang="fr-CH"/>
          </a:p>
        </p:txBody>
      </p:sp>
    </p:spTree>
    <p:extLst>
      <p:ext uri="{BB962C8B-B14F-4D97-AF65-F5344CB8AC3E}">
        <p14:creationId xmlns:p14="http://schemas.microsoft.com/office/powerpoint/2010/main" val="2288370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38</a:t>
            </a:fld>
            <a:endParaRPr lang="fr-CH"/>
          </a:p>
        </p:txBody>
      </p:sp>
    </p:spTree>
    <p:extLst>
      <p:ext uri="{BB962C8B-B14F-4D97-AF65-F5344CB8AC3E}">
        <p14:creationId xmlns:p14="http://schemas.microsoft.com/office/powerpoint/2010/main" val="1999557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39</a:t>
            </a:fld>
            <a:endParaRPr lang="fr-CH"/>
          </a:p>
        </p:txBody>
      </p:sp>
    </p:spTree>
    <p:extLst>
      <p:ext uri="{BB962C8B-B14F-4D97-AF65-F5344CB8AC3E}">
        <p14:creationId xmlns:p14="http://schemas.microsoft.com/office/powerpoint/2010/main" val="83728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a:t>
            </a:fld>
            <a:endParaRPr lang="fr-CH"/>
          </a:p>
        </p:txBody>
      </p:sp>
    </p:spTree>
    <p:extLst>
      <p:ext uri="{BB962C8B-B14F-4D97-AF65-F5344CB8AC3E}">
        <p14:creationId xmlns:p14="http://schemas.microsoft.com/office/powerpoint/2010/main" val="1374420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40</a:t>
            </a:fld>
            <a:endParaRPr lang="fr-CH"/>
          </a:p>
        </p:txBody>
      </p:sp>
    </p:spTree>
    <p:extLst>
      <p:ext uri="{BB962C8B-B14F-4D97-AF65-F5344CB8AC3E}">
        <p14:creationId xmlns:p14="http://schemas.microsoft.com/office/powerpoint/2010/main" val="2582027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41</a:t>
            </a:fld>
            <a:endParaRPr lang="fr-CH"/>
          </a:p>
        </p:txBody>
      </p:sp>
    </p:spTree>
    <p:extLst>
      <p:ext uri="{BB962C8B-B14F-4D97-AF65-F5344CB8AC3E}">
        <p14:creationId xmlns:p14="http://schemas.microsoft.com/office/powerpoint/2010/main" val="2154319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42</a:t>
            </a:fld>
            <a:endParaRPr lang="fr-CH"/>
          </a:p>
        </p:txBody>
      </p:sp>
    </p:spTree>
    <p:extLst>
      <p:ext uri="{BB962C8B-B14F-4D97-AF65-F5344CB8AC3E}">
        <p14:creationId xmlns:p14="http://schemas.microsoft.com/office/powerpoint/2010/main" val="1396426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43</a:t>
            </a:fld>
            <a:endParaRPr lang="fr-CH"/>
          </a:p>
        </p:txBody>
      </p:sp>
    </p:spTree>
    <p:extLst>
      <p:ext uri="{BB962C8B-B14F-4D97-AF65-F5344CB8AC3E}">
        <p14:creationId xmlns:p14="http://schemas.microsoft.com/office/powerpoint/2010/main" val="4065986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44</a:t>
            </a:fld>
            <a:endParaRPr lang="fr-CH"/>
          </a:p>
        </p:txBody>
      </p:sp>
    </p:spTree>
    <p:extLst>
      <p:ext uri="{BB962C8B-B14F-4D97-AF65-F5344CB8AC3E}">
        <p14:creationId xmlns:p14="http://schemas.microsoft.com/office/powerpoint/2010/main" val="3634412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45</a:t>
            </a:fld>
            <a:endParaRPr lang="fr-CH"/>
          </a:p>
        </p:txBody>
      </p:sp>
    </p:spTree>
    <p:extLst>
      <p:ext uri="{BB962C8B-B14F-4D97-AF65-F5344CB8AC3E}">
        <p14:creationId xmlns:p14="http://schemas.microsoft.com/office/powerpoint/2010/main" val="557663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46</a:t>
            </a:fld>
            <a:endParaRPr lang="fr-CH"/>
          </a:p>
        </p:txBody>
      </p:sp>
    </p:spTree>
    <p:extLst>
      <p:ext uri="{BB962C8B-B14F-4D97-AF65-F5344CB8AC3E}">
        <p14:creationId xmlns:p14="http://schemas.microsoft.com/office/powerpoint/2010/main" val="3610027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47</a:t>
            </a:fld>
            <a:endParaRPr lang="en-US"/>
          </a:p>
        </p:txBody>
      </p:sp>
    </p:spTree>
    <p:extLst>
      <p:ext uri="{BB962C8B-B14F-4D97-AF65-F5344CB8AC3E}">
        <p14:creationId xmlns:p14="http://schemas.microsoft.com/office/powerpoint/2010/main" val="3614410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48</a:t>
            </a:fld>
            <a:endParaRPr lang="fr-CH"/>
          </a:p>
        </p:txBody>
      </p:sp>
    </p:spTree>
    <p:extLst>
      <p:ext uri="{BB962C8B-B14F-4D97-AF65-F5344CB8AC3E}">
        <p14:creationId xmlns:p14="http://schemas.microsoft.com/office/powerpoint/2010/main" val="4152365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49</a:t>
            </a:fld>
            <a:endParaRPr lang="fr-CH"/>
          </a:p>
        </p:txBody>
      </p:sp>
    </p:spTree>
    <p:extLst>
      <p:ext uri="{BB962C8B-B14F-4D97-AF65-F5344CB8AC3E}">
        <p14:creationId xmlns:p14="http://schemas.microsoft.com/office/powerpoint/2010/main" val="161295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a:t>
            </a:fld>
            <a:endParaRPr lang="en-US"/>
          </a:p>
        </p:txBody>
      </p:sp>
    </p:spTree>
    <p:extLst>
      <p:ext uri="{BB962C8B-B14F-4D97-AF65-F5344CB8AC3E}">
        <p14:creationId xmlns:p14="http://schemas.microsoft.com/office/powerpoint/2010/main" val="3977726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F9B76683-2A72-4533-A172-84E17A285699}" type="slidenum">
              <a:rPr lang="fr-CH"/>
              <a:pPr>
                <a:defRPr/>
              </a:pPr>
              <a:t>50</a:t>
            </a:fld>
            <a:endParaRPr lang="fr-CH"/>
          </a:p>
        </p:txBody>
      </p:sp>
    </p:spTree>
    <p:extLst>
      <p:ext uri="{BB962C8B-B14F-4D97-AF65-F5344CB8AC3E}">
        <p14:creationId xmlns:p14="http://schemas.microsoft.com/office/powerpoint/2010/main" val="3776862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F9B76683-2A72-4533-A172-84E17A285699}" type="slidenum">
              <a:rPr lang="fr-CH"/>
              <a:pPr>
                <a:defRPr/>
              </a:pPr>
              <a:t>51</a:t>
            </a:fld>
            <a:endParaRPr lang="fr-CH"/>
          </a:p>
        </p:txBody>
      </p:sp>
    </p:spTree>
    <p:extLst>
      <p:ext uri="{BB962C8B-B14F-4D97-AF65-F5344CB8AC3E}">
        <p14:creationId xmlns:p14="http://schemas.microsoft.com/office/powerpoint/2010/main" val="3394855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F9B76683-2A72-4533-A172-84E17A285699}" type="slidenum">
              <a:rPr lang="fr-CH"/>
              <a:pPr>
                <a:defRPr/>
              </a:pPr>
              <a:t>52</a:t>
            </a:fld>
            <a:endParaRPr lang="fr-CH"/>
          </a:p>
        </p:txBody>
      </p:sp>
    </p:spTree>
    <p:extLst>
      <p:ext uri="{BB962C8B-B14F-4D97-AF65-F5344CB8AC3E}">
        <p14:creationId xmlns:p14="http://schemas.microsoft.com/office/powerpoint/2010/main" val="1745950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53</a:t>
            </a:fld>
            <a:endParaRPr lang="fr-CH"/>
          </a:p>
        </p:txBody>
      </p:sp>
    </p:spTree>
    <p:extLst>
      <p:ext uri="{BB962C8B-B14F-4D97-AF65-F5344CB8AC3E}">
        <p14:creationId xmlns:p14="http://schemas.microsoft.com/office/powerpoint/2010/main" val="2261805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F9B76683-2A72-4533-A172-84E17A285699}" type="slidenum">
              <a:rPr lang="fr-CH"/>
              <a:pPr>
                <a:defRPr/>
              </a:pPr>
              <a:t>54</a:t>
            </a:fld>
            <a:endParaRPr lang="fr-CH"/>
          </a:p>
        </p:txBody>
      </p:sp>
    </p:spTree>
    <p:extLst>
      <p:ext uri="{BB962C8B-B14F-4D97-AF65-F5344CB8AC3E}">
        <p14:creationId xmlns:p14="http://schemas.microsoft.com/office/powerpoint/2010/main" val="30779944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F9B76683-2A72-4533-A172-84E17A285699}" type="slidenum">
              <a:rPr lang="fr-CH"/>
              <a:pPr>
                <a:defRPr/>
              </a:pPr>
              <a:t>55</a:t>
            </a:fld>
            <a:endParaRPr lang="fr-CH"/>
          </a:p>
        </p:txBody>
      </p:sp>
    </p:spTree>
    <p:extLst>
      <p:ext uri="{BB962C8B-B14F-4D97-AF65-F5344CB8AC3E}">
        <p14:creationId xmlns:p14="http://schemas.microsoft.com/office/powerpoint/2010/main" val="624401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F9B76683-2A72-4533-A172-84E17A285699}" type="slidenum">
              <a:rPr lang="fr-CH"/>
              <a:pPr>
                <a:defRPr/>
              </a:pPr>
              <a:t>56</a:t>
            </a:fld>
            <a:endParaRPr lang="fr-CH"/>
          </a:p>
        </p:txBody>
      </p:sp>
    </p:spTree>
    <p:extLst>
      <p:ext uri="{BB962C8B-B14F-4D97-AF65-F5344CB8AC3E}">
        <p14:creationId xmlns:p14="http://schemas.microsoft.com/office/powerpoint/2010/main" val="59310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57</a:t>
            </a:fld>
            <a:endParaRPr lang="fr-CH"/>
          </a:p>
        </p:txBody>
      </p:sp>
    </p:spTree>
    <p:extLst>
      <p:ext uri="{BB962C8B-B14F-4D97-AF65-F5344CB8AC3E}">
        <p14:creationId xmlns:p14="http://schemas.microsoft.com/office/powerpoint/2010/main" val="1987677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fr-CH" dirty="0"/>
          </a:p>
          <a:p>
            <a:pPr>
              <a:defRPr/>
            </a:pPr>
            <a:endParaRPr lang="fr-CH" dirty="0"/>
          </a:p>
          <a:p>
            <a:pPr>
              <a:defRPr/>
            </a:pPr>
            <a:endParaRPr lang="fr-CH" dirty="0"/>
          </a:p>
          <a:p>
            <a:pPr lvl="1">
              <a:defRPr/>
            </a:pPr>
            <a:endParaRPr dirty="0"/>
          </a:p>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46B3FF1F-3D58-46D3-9EE3-B43EBCB39586}" type="slidenum">
              <a:rPr lang="fr-CH"/>
              <a:pPr>
                <a:defRPr/>
              </a:pPr>
              <a:t>58</a:t>
            </a:fld>
            <a:endParaRPr lang="fr-CH"/>
          </a:p>
        </p:txBody>
      </p:sp>
    </p:spTree>
    <p:extLst>
      <p:ext uri="{BB962C8B-B14F-4D97-AF65-F5344CB8AC3E}">
        <p14:creationId xmlns:p14="http://schemas.microsoft.com/office/powerpoint/2010/main" val="4289469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209">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59</a:t>
            </a:fld>
            <a:endParaRPr lang="fr-CH"/>
          </a:p>
        </p:txBody>
      </p:sp>
    </p:spTree>
    <p:extLst>
      <p:ext uri="{BB962C8B-B14F-4D97-AF65-F5344CB8AC3E}">
        <p14:creationId xmlns:p14="http://schemas.microsoft.com/office/powerpoint/2010/main" val="18168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defTabSz="944209">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a:t>
            </a:fld>
            <a:endParaRPr lang="en-US"/>
          </a:p>
        </p:txBody>
      </p:sp>
    </p:spTree>
    <p:extLst>
      <p:ext uri="{BB962C8B-B14F-4D97-AF65-F5344CB8AC3E}">
        <p14:creationId xmlns:p14="http://schemas.microsoft.com/office/powerpoint/2010/main" val="1348011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fr-CH" dirty="0"/>
          </a:p>
          <a:p>
            <a:pPr>
              <a:defRPr/>
            </a:pPr>
            <a:endParaRPr lang="fr-CH" dirty="0"/>
          </a:p>
          <a:p>
            <a:pPr>
              <a:defRPr/>
            </a:pPr>
            <a:endParaRPr lang="fr-CH" dirty="0"/>
          </a:p>
          <a:p>
            <a:pPr lvl="1">
              <a:defRPr/>
            </a:pPr>
            <a:endParaRPr dirty="0"/>
          </a:p>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46B3FF1F-3D58-46D3-9EE3-B43EBCB39586}" type="slidenum">
              <a:rPr lang="fr-CH"/>
              <a:pPr>
                <a:defRPr/>
              </a:pPr>
              <a:t>60</a:t>
            </a:fld>
            <a:endParaRPr lang="fr-CH"/>
          </a:p>
        </p:txBody>
      </p:sp>
    </p:spTree>
    <p:extLst>
      <p:ext uri="{BB962C8B-B14F-4D97-AF65-F5344CB8AC3E}">
        <p14:creationId xmlns:p14="http://schemas.microsoft.com/office/powerpoint/2010/main" val="637197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61</a:t>
            </a:fld>
            <a:endParaRPr lang="fr-CH"/>
          </a:p>
        </p:txBody>
      </p:sp>
    </p:spTree>
    <p:extLst>
      <p:ext uri="{BB962C8B-B14F-4D97-AF65-F5344CB8AC3E}">
        <p14:creationId xmlns:p14="http://schemas.microsoft.com/office/powerpoint/2010/main" val="10172064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62</a:t>
            </a:fld>
            <a:endParaRPr lang="en-US"/>
          </a:p>
        </p:txBody>
      </p:sp>
    </p:spTree>
    <p:extLst>
      <p:ext uri="{BB962C8B-B14F-4D97-AF65-F5344CB8AC3E}">
        <p14:creationId xmlns:p14="http://schemas.microsoft.com/office/powerpoint/2010/main" val="4231168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63</a:t>
            </a:fld>
            <a:endParaRPr lang="fr-CH"/>
          </a:p>
        </p:txBody>
      </p:sp>
    </p:spTree>
    <p:extLst>
      <p:ext uri="{BB962C8B-B14F-4D97-AF65-F5344CB8AC3E}">
        <p14:creationId xmlns:p14="http://schemas.microsoft.com/office/powerpoint/2010/main" val="5693921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64</a:t>
            </a:fld>
            <a:endParaRPr lang="fr-CH"/>
          </a:p>
        </p:txBody>
      </p:sp>
    </p:spTree>
    <p:extLst>
      <p:ext uri="{BB962C8B-B14F-4D97-AF65-F5344CB8AC3E}">
        <p14:creationId xmlns:p14="http://schemas.microsoft.com/office/powerpoint/2010/main" val="12451544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65</a:t>
            </a:fld>
            <a:endParaRPr lang="fr-CH"/>
          </a:p>
        </p:txBody>
      </p:sp>
    </p:spTree>
    <p:extLst>
      <p:ext uri="{BB962C8B-B14F-4D97-AF65-F5344CB8AC3E}">
        <p14:creationId xmlns:p14="http://schemas.microsoft.com/office/powerpoint/2010/main" val="17962421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66</a:t>
            </a:fld>
            <a:endParaRPr lang="fr-CH"/>
          </a:p>
        </p:txBody>
      </p:sp>
    </p:spTree>
    <p:extLst>
      <p:ext uri="{BB962C8B-B14F-4D97-AF65-F5344CB8AC3E}">
        <p14:creationId xmlns:p14="http://schemas.microsoft.com/office/powerpoint/2010/main" val="13097493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67</a:t>
            </a:fld>
            <a:endParaRPr lang="fr-CH"/>
          </a:p>
        </p:txBody>
      </p:sp>
    </p:spTree>
    <p:extLst>
      <p:ext uri="{BB962C8B-B14F-4D97-AF65-F5344CB8AC3E}">
        <p14:creationId xmlns:p14="http://schemas.microsoft.com/office/powerpoint/2010/main" val="520953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68</a:t>
            </a:fld>
            <a:endParaRPr lang="fr-CH"/>
          </a:p>
        </p:txBody>
      </p:sp>
    </p:spTree>
    <p:extLst>
      <p:ext uri="{BB962C8B-B14F-4D97-AF65-F5344CB8AC3E}">
        <p14:creationId xmlns:p14="http://schemas.microsoft.com/office/powerpoint/2010/main" val="38356086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69</a:t>
            </a:fld>
            <a:endParaRPr lang="fr-CH"/>
          </a:p>
        </p:txBody>
      </p:sp>
    </p:spTree>
    <p:extLst>
      <p:ext uri="{BB962C8B-B14F-4D97-AF65-F5344CB8AC3E}">
        <p14:creationId xmlns:p14="http://schemas.microsoft.com/office/powerpoint/2010/main" val="390440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defRPr/>
            </a:pP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7</a:t>
            </a:fld>
            <a:endParaRPr lang="fr-CH"/>
          </a:p>
        </p:txBody>
      </p:sp>
    </p:spTree>
    <p:extLst>
      <p:ext uri="{BB962C8B-B14F-4D97-AF65-F5344CB8AC3E}">
        <p14:creationId xmlns:p14="http://schemas.microsoft.com/office/powerpoint/2010/main" val="26712634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70</a:t>
            </a:fld>
            <a:endParaRPr lang="fr-CH"/>
          </a:p>
        </p:txBody>
      </p:sp>
    </p:spTree>
    <p:extLst>
      <p:ext uri="{BB962C8B-B14F-4D97-AF65-F5344CB8AC3E}">
        <p14:creationId xmlns:p14="http://schemas.microsoft.com/office/powerpoint/2010/main" val="26933475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71</a:t>
            </a:fld>
            <a:endParaRPr lang="fr-CH"/>
          </a:p>
        </p:txBody>
      </p:sp>
    </p:spTree>
    <p:extLst>
      <p:ext uri="{BB962C8B-B14F-4D97-AF65-F5344CB8AC3E}">
        <p14:creationId xmlns:p14="http://schemas.microsoft.com/office/powerpoint/2010/main" val="10870929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72</a:t>
            </a:fld>
            <a:endParaRPr lang="fr-CH"/>
          </a:p>
        </p:txBody>
      </p:sp>
    </p:spTree>
    <p:extLst>
      <p:ext uri="{BB962C8B-B14F-4D97-AF65-F5344CB8AC3E}">
        <p14:creationId xmlns:p14="http://schemas.microsoft.com/office/powerpoint/2010/main" val="23974641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73</a:t>
            </a:fld>
            <a:endParaRPr lang="fr-CH"/>
          </a:p>
        </p:txBody>
      </p:sp>
    </p:spTree>
    <p:extLst>
      <p:ext uri="{BB962C8B-B14F-4D97-AF65-F5344CB8AC3E}">
        <p14:creationId xmlns:p14="http://schemas.microsoft.com/office/powerpoint/2010/main" val="24442156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74</a:t>
            </a:fld>
            <a:endParaRPr lang="fr-CH"/>
          </a:p>
        </p:txBody>
      </p:sp>
    </p:spTree>
    <p:extLst>
      <p:ext uri="{BB962C8B-B14F-4D97-AF65-F5344CB8AC3E}">
        <p14:creationId xmlns:p14="http://schemas.microsoft.com/office/powerpoint/2010/main" val="27403621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75</a:t>
            </a:fld>
            <a:endParaRPr lang="fr-CH"/>
          </a:p>
        </p:txBody>
      </p:sp>
    </p:spTree>
    <p:extLst>
      <p:ext uri="{BB962C8B-B14F-4D97-AF65-F5344CB8AC3E}">
        <p14:creationId xmlns:p14="http://schemas.microsoft.com/office/powerpoint/2010/main" val="18893551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76</a:t>
            </a:fld>
            <a:endParaRPr lang="fr-CH"/>
          </a:p>
        </p:txBody>
      </p:sp>
    </p:spTree>
    <p:extLst>
      <p:ext uri="{BB962C8B-B14F-4D97-AF65-F5344CB8AC3E}">
        <p14:creationId xmlns:p14="http://schemas.microsoft.com/office/powerpoint/2010/main" val="18109240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77</a:t>
            </a:fld>
            <a:endParaRPr lang="en-US"/>
          </a:p>
        </p:txBody>
      </p:sp>
    </p:spTree>
    <p:extLst>
      <p:ext uri="{BB962C8B-B14F-4D97-AF65-F5344CB8AC3E}">
        <p14:creationId xmlns:p14="http://schemas.microsoft.com/office/powerpoint/2010/main" val="208881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a:t>
            </a:fld>
            <a:endParaRPr lang="en-US"/>
          </a:p>
        </p:txBody>
      </p:sp>
    </p:spTree>
    <p:extLst>
      <p:ext uri="{BB962C8B-B14F-4D97-AF65-F5344CB8AC3E}">
        <p14:creationId xmlns:p14="http://schemas.microsoft.com/office/powerpoint/2010/main" val="22303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9</a:t>
            </a:fld>
            <a:endParaRPr lang="fr-CH"/>
          </a:p>
        </p:txBody>
      </p:sp>
    </p:spTree>
    <p:extLst>
      <p:ext uri="{BB962C8B-B14F-4D97-AF65-F5344CB8AC3E}">
        <p14:creationId xmlns:p14="http://schemas.microsoft.com/office/powerpoint/2010/main" val="2554821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Accueil">
    <p:spTree>
      <p:nvGrpSpPr>
        <p:cNvPr id="1" name=""/>
        <p:cNvGrpSpPr/>
        <p:nvPr/>
      </p:nvGrpSpPr>
      <p:grpSpPr bwMode="auto">
        <a:xfrm>
          <a:off x="0" y="0"/>
          <a:ext cx="0" cy="0"/>
          <a:chOff x="0" y="0"/>
          <a:chExt cx="0" cy="0"/>
        </a:xfrm>
      </p:grpSpPr>
      <p:pic>
        <p:nvPicPr>
          <p:cNvPr id="4" name="Image 3" descr="GrisBienvenue.png"/>
          <p:cNvPicPr>
            <a:picLocks noChangeAspect="1"/>
          </p:cNvPicPr>
          <p:nvPr userDrawn="1"/>
        </p:nvPicPr>
        <p:blipFill>
          <a:blip r:embed="rId2" cstate="print"/>
          <a:stretch/>
        </p:blipFill>
        <p:spPr bwMode="auto">
          <a:xfrm>
            <a:off x="0" y="0"/>
            <a:ext cx="9144000" cy="6858000"/>
          </a:xfrm>
          <a:prstGeom prst="rect">
            <a:avLst/>
          </a:prstGeom>
          <a:noFill/>
          <a:ln w="9525">
            <a:noFill/>
            <a:miter lim="800000"/>
            <a:headEnd/>
            <a:tailEnd/>
          </a:ln>
        </p:spPr>
      </p:pic>
      <p:sp>
        <p:nvSpPr>
          <p:cNvPr id="5" name="Espace réservé du texte 4"/>
          <p:cNvSpPr>
            <a:spLocks noGrp="1"/>
          </p:cNvSpPr>
          <p:nvPr>
            <p:ph type="body" sz="quarter" idx="10" hasCustomPrompt="1"/>
          </p:nvPr>
        </p:nvSpPr>
        <p:spPr bwMode="auto">
          <a:xfrm>
            <a:off x="539750" y="2492375"/>
            <a:ext cx="7704138" cy="792163"/>
          </a:xfrm>
          <a:prstGeom prst="rect">
            <a:avLst/>
          </a:prstGeom>
        </p:spPr>
        <p:txBody>
          <a:bodyPr anchor="ctr" anchorCtr="0"/>
          <a:lstStyle>
            <a:lvl1pPr>
              <a:buNone/>
              <a:defRPr sz="3500" b="1">
                <a:solidFill>
                  <a:srgbClr val="1476B7"/>
                </a:solidFill>
                <a:latin typeface="Tahoma"/>
                <a:ea typeface="Tahoma"/>
                <a:cs typeface="Tahoma"/>
              </a:defRPr>
            </a:lvl1pPr>
          </a:lstStyle>
          <a:p>
            <a:pPr lvl="0">
              <a:defRPr/>
            </a:pPr>
            <a:r>
              <a:rPr lang="fr-FR"/>
              <a:t>Bienvenue!</a:t>
            </a:r>
            <a:endParaRP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28650" y="365126"/>
            <a:ext cx="7886700" cy="1325563"/>
          </a:xfrm>
          <a:prstGeom prst="rect">
            <a:avLst/>
          </a:prstGeom>
        </p:spPr>
        <p:txBody>
          <a:bodyPr/>
          <a:lstStyle/>
          <a:p>
            <a:pPr>
              <a:defRPr/>
            </a:pPr>
            <a:r>
              <a:rPr lang="fr-FR"/>
              <a:t>Modifiez le style du titre</a:t>
            </a:r>
            <a:endParaRPr lang="en-US"/>
          </a:p>
        </p:txBody>
      </p:sp>
      <p:sp>
        <p:nvSpPr>
          <p:cNvPr id="5" name="Espace réservé du contenu 2"/>
          <p:cNvSpPr>
            <a:spLocks noGrp="1"/>
          </p:cNvSpPr>
          <p:nvPr>
            <p:ph idx="1"/>
          </p:nvPr>
        </p:nvSpPr>
        <p:spPr bwMode="auto">
          <a:xfrm>
            <a:off x="628650" y="1825625"/>
            <a:ext cx="7886700" cy="4351338"/>
          </a:xfrm>
          <a:prstGeom prst="rect">
            <a:avLst/>
          </a:prstGeo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Espace réservé de la date 3"/>
          <p:cNvSpPr>
            <a:spLocks noGrp="1"/>
          </p:cNvSpPr>
          <p:nvPr>
            <p:ph type="dt" sz="half" idx="10"/>
          </p:nvPr>
        </p:nvSpPr>
        <p:spPr bwMode="auto">
          <a:xfrm>
            <a:off x="628650" y="6356351"/>
            <a:ext cx="2057400" cy="365125"/>
          </a:xfrm>
          <a:prstGeom prst="rect">
            <a:avLst/>
          </a:prstGeom>
        </p:spPr>
        <p:txBody>
          <a:bodyPr/>
          <a:lstStyle/>
          <a:p>
            <a:pPr>
              <a:defRPr/>
            </a:pPr>
            <a:fld id="{700F3E22-8FDA-4626-8F82-D82BAB427043}" type="datetimeFigureOut">
              <a:rPr lang="en-US"/>
              <a:pPr>
                <a:defRPr/>
              </a:pPr>
              <a:t>4/27/2023</a:t>
            </a:fld>
            <a:endParaRPr lang="en-US"/>
          </a:p>
        </p:txBody>
      </p:sp>
      <p:sp>
        <p:nvSpPr>
          <p:cNvPr id="7" name="Espace réservé du pied de page 4"/>
          <p:cNvSpPr>
            <a:spLocks noGrp="1"/>
          </p:cNvSpPr>
          <p:nvPr>
            <p:ph type="ftr" sz="quarter" idx="11"/>
          </p:nvPr>
        </p:nvSpPr>
        <p:spPr bwMode="auto">
          <a:xfrm>
            <a:off x="3028950" y="6356351"/>
            <a:ext cx="3086100" cy="365125"/>
          </a:xfrm>
          <a:prstGeom prst="rect">
            <a:avLst/>
          </a:prstGeom>
        </p:spPr>
        <p:txBody>
          <a:bodyPr/>
          <a:lstStyle/>
          <a:p>
            <a:pPr>
              <a:defRPr/>
            </a:pPr>
            <a:endParaRPr lang="en-US"/>
          </a:p>
        </p:txBody>
      </p:sp>
      <p:sp>
        <p:nvSpPr>
          <p:cNvPr id="8" name="Espace réservé du numéro de diapositive 5"/>
          <p:cNvSpPr>
            <a:spLocks noGrp="1"/>
          </p:cNvSpPr>
          <p:nvPr>
            <p:ph type="sldNum" sz="quarter" idx="12"/>
          </p:nvPr>
        </p:nvSpPr>
        <p:spPr bwMode="auto">
          <a:xfrm>
            <a:off x="6457950" y="6356351"/>
            <a:ext cx="2057400" cy="365125"/>
          </a:xfrm>
          <a:prstGeom prst="rect">
            <a:avLst/>
          </a:prstGeom>
        </p:spPr>
        <p:txBody>
          <a:bodyPr/>
          <a:lstStyle/>
          <a:p>
            <a:pPr>
              <a:defRPr/>
            </a:pPr>
            <a:fld id="{396DFAE8-71C4-4C32-BB8B-5E71A8BBFC16}" type="slidenum">
              <a:rPr lang="en-US"/>
              <a:pPr>
                <a:defRPr/>
              </a:pPr>
              <a:t>‹N°›</a:t>
            </a:fld>
            <a:endParaRPr lang="en-US"/>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p:spTree>
      <p:nvGrpSpPr>
        <p:cNvPr id="1" name=""/>
        <p:cNvGrpSpPr/>
        <p:nvPr/>
      </p:nvGrpSpPr>
      <p:grpSpPr bwMode="auto">
        <a:xfrm>
          <a:off x="0" y="0"/>
          <a:ext cx="0" cy="0"/>
          <a:chOff x="0" y="0"/>
          <a:chExt cx="0" cy="0"/>
        </a:xfrm>
      </p:grpSpPr>
      <p:sp>
        <p:nvSpPr>
          <p:cNvPr id="4" name="Rectangle 6"/>
          <p:cNvSpPr/>
          <p:nvPr userDrawn="1"/>
        </p:nvSpPr>
        <p:spPr bwMode="auto">
          <a:xfrm>
            <a:off x="358775" y="962025"/>
            <a:ext cx="8048625" cy="18192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5"/>
          <p:cNvSpPr>
            <a:spLocks noGrp="1"/>
          </p:cNvSpPr>
          <p:nvPr>
            <p:ph type="body" sz="quarter" idx="10" hasCustomPrompt="1"/>
          </p:nvPr>
        </p:nvSpPr>
        <p:spPr bwMode="auto">
          <a:xfrm>
            <a:off x="539750" y="1916113"/>
            <a:ext cx="7704138" cy="720724"/>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Titre de la présentation</a:t>
            </a:r>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Rectangle 6"/>
          <p:cNvSpPr/>
          <p:nvPr userDrawn="1"/>
        </p:nvSpPr>
        <p:spPr bwMode="auto">
          <a:xfrm>
            <a:off x="358775" y="962025"/>
            <a:ext cx="8048625" cy="18192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8"/>
          <p:cNvSpPr>
            <a:spLocks noGrp="1"/>
          </p:cNvSpPr>
          <p:nvPr>
            <p:ph type="body" sz="quarter" idx="10" hasCustomPrompt="1"/>
          </p:nvPr>
        </p:nvSpPr>
        <p:spPr bwMode="auto">
          <a:xfrm>
            <a:off x="540000" y="1915200"/>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Sommaire</a:t>
            </a:r>
            <a:endParaRPr/>
          </a:p>
        </p:txBody>
      </p:sp>
      <p:sp>
        <p:nvSpPr>
          <p:cNvPr id="6" name="Espace réservé du texte 12"/>
          <p:cNvSpPr>
            <a:spLocks noGrp="1"/>
          </p:cNvSpPr>
          <p:nvPr>
            <p:ph type="body" sz="quarter" idx="11" hasCustomPrompt="1"/>
          </p:nvPr>
        </p:nvSpPr>
        <p:spPr bwMode="auto">
          <a:xfrm>
            <a:off x="2854800" y="3013200"/>
            <a:ext cx="2606400" cy="2541600"/>
          </a:xfrm>
          <a:prstGeom prst="rect">
            <a:avLst/>
          </a:prstGeom>
        </p:spPr>
        <p:txBody>
          <a:bodyPr/>
          <a:lstStyle>
            <a:lvl1pPr>
              <a:buFont typeface="Tahoma"/>
              <a:buChar char="—"/>
              <a:defRPr sz="1400" b="1">
                <a:solidFill>
                  <a:srgbClr val="1476B7"/>
                </a:solidFill>
                <a:latin typeface="Tahoma"/>
                <a:ea typeface="Tahoma"/>
                <a:cs typeface="Tahoma"/>
              </a:defRPr>
            </a:lvl1pPr>
            <a:lvl2pPr marL="1188000">
              <a:buFontTx/>
              <a:buNone/>
              <a:defRPr sz="1100" b="1">
                <a:solidFill>
                  <a:srgbClr val="707173"/>
                </a:solidFill>
                <a:latin typeface="Tahoma"/>
                <a:ea typeface="Tahoma"/>
                <a:cs typeface="Tahoma"/>
              </a:defRPr>
            </a:lvl2pPr>
            <a:lvl3pPr>
              <a:buFontTx/>
              <a:buNone/>
              <a:defRPr sz="1100" b="1">
                <a:solidFill>
                  <a:srgbClr val="707173"/>
                </a:solidFill>
                <a:latin typeface="Tahoma"/>
                <a:ea typeface="Tahoma"/>
                <a:cs typeface="Tahoma"/>
              </a:defRPr>
            </a:lvl3pPr>
          </a:lstStyle>
          <a:p>
            <a:pPr lvl="0">
              <a:defRPr/>
            </a:pPr>
            <a:r>
              <a:rPr lang="fr-CH"/>
              <a:t>Thème 1</a:t>
            </a:r>
            <a:endParaRPr/>
          </a:p>
          <a:p>
            <a:pPr lvl="1">
              <a:defRPr/>
            </a:pPr>
            <a:r>
              <a:rPr lang="fr-CH"/>
              <a:t>Sous-thème</a:t>
            </a:r>
            <a:endParaRPr/>
          </a:p>
          <a:p>
            <a:pPr lvl="2">
              <a:defRPr/>
            </a:pPr>
            <a:endParaRPr lang="fr-CH"/>
          </a:p>
          <a:p>
            <a:pPr lvl="0">
              <a:defRPr/>
            </a:pPr>
            <a:r>
              <a:rPr lang="fr-CH"/>
              <a:t>Thème 2</a:t>
            </a:r>
            <a:endParaRPr/>
          </a:p>
          <a:p>
            <a:pPr lvl="1">
              <a:defRPr/>
            </a:pPr>
            <a:r>
              <a:rPr lang="fr-CH"/>
              <a:t>Sous-thème</a:t>
            </a:r>
            <a:endParaRPr/>
          </a:p>
          <a:p>
            <a:pPr lvl="1">
              <a:defRPr/>
            </a:pPr>
            <a:r>
              <a:rPr lang="fr-CH"/>
              <a:t>Sous-thème</a:t>
            </a:r>
            <a:endParaRPr/>
          </a:p>
          <a:p>
            <a:pPr lvl="2">
              <a:defRPr/>
            </a:pPr>
            <a:endParaRPr lang="fr-CH"/>
          </a:p>
          <a:p>
            <a:pPr lvl="0">
              <a:defRPr/>
            </a:pPr>
            <a:r>
              <a:rPr lang="fr-CH"/>
              <a:t>Thème 3</a:t>
            </a:r>
            <a:endParaRPr/>
          </a:p>
          <a:p>
            <a:pPr lvl="0">
              <a:defRPr/>
            </a:pPr>
            <a:r>
              <a:rPr lang="fr-CH"/>
              <a:t>Thème 4</a:t>
            </a:r>
            <a:endParaRPr/>
          </a:p>
          <a:p>
            <a:pPr lvl="0">
              <a:defRPr/>
            </a:pPr>
            <a:r>
              <a:rPr lang="fr-CH"/>
              <a:t>Thème 5</a:t>
            </a:r>
            <a:endParaRPr/>
          </a:p>
        </p:txBody>
      </p:sp>
      <p:sp>
        <p:nvSpPr>
          <p:cNvPr id="7" name="Espace réservé du texte 14"/>
          <p:cNvSpPr>
            <a:spLocks noGrp="1"/>
          </p:cNvSpPr>
          <p:nvPr>
            <p:ph type="body" sz="quarter" idx="12" hasCustomPrompt="1"/>
          </p:nvPr>
        </p:nvSpPr>
        <p:spPr bwMode="auto">
          <a:xfrm>
            <a:off x="5461200" y="3013200"/>
            <a:ext cx="2606400" cy="2541600"/>
          </a:xfrm>
          <a:prstGeom prst="rect">
            <a:avLst/>
          </a:prstGeom>
        </p:spPr>
        <p:txBody>
          <a:bodyPr/>
          <a:lstStyle>
            <a:lvl1pPr>
              <a:buFont typeface="Tahoma"/>
              <a:buChar char="—"/>
              <a:defRPr sz="1400" b="1">
                <a:solidFill>
                  <a:srgbClr val="1476B7"/>
                </a:solidFill>
                <a:latin typeface="Tahoma"/>
                <a:ea typeface="Tahoma"/>
                <a:cs typeface="Tahoma"/>
              </a:defRPr>
            </a:lvl1pPr>
            <a:lvl2pPr marL="1188000">
              <a:buNone/>
              <a:defRPr sz="1100" b="1">
                <a:solidFill>
                  <a:srgbClr val="707173"/>
                </a:solidFill>
                <a:latin typeface="Tahoma"/>
                <a:ea typeface="Tahoma"/>
                <a:cs typeface="Tahoma"/>
              </a:defRPr>
            </a:lvl2pPr>
            <a:lvl3pPr>
              <a:buFontTx/>
              <a:buNone/>
              <a:defRPr sz="1100" b="1">
                <a:solidFill>
                  <a:srgbClr val="707173"/>
                </a:solidFill>
                <a:latin typeface="Tahoma"/>
                <a:ea typeface="Tahoma"/>
                <a:cs typeface="Tahoma"/>
              </a:defRPr>
            </a:lvl3pPr>
          </a:lstStyle>
          <a:p>
            <a:pPr lvl="0">
              <a:defRPr/>
            </a:pPr>
            <a:r>
              <a:rPr lang="fr-FR"/>
              <a:t>Thème 6</a:t>
            </a:r>
            <a:endParaRPr/>
          </a:p>
          <a:p>
            <a:pPr lvl="1">
              <a:defRPr/>
            </a:pPr>
            <a:r>
              <a:rPr lang="fr-CH" b="1">
                <a:solidFill>
                  <a:srgbClr val="707173"/>
                </a:solidFill>
              </a:rPr>
              <a:t>Sous-thème</a:t>
            </a:r>
            <a:endParaRPr/>
          </a:p>
          <a:p>
            <a:pPr lvl="2">
              <a:defRPr/>
            </a:pPr>
            <a:endParaRPr lang="fr-CH" b="1">
              <a:solidFill>
                <a:srgbClr val="707173"/>
              </a:solidFill>
            </a:endParaRPr>
          </a:p>
          <a:p>
            <a:pPr lvl="0">
              <a:defRPr/>
            </a:pPr>
            <a:r>
              <a:rPr lang="fr-CH"/>
              <a:t>Thème 7</a:t>
            </a:r>
            <a:endParaRPr/>
          </a:p>
          <a:p>
            <a:pPr lvl="1">
              <a:defRPr/>
            </a:pPr>
            <a:r>
              <a:rPr lang="fr-CH"/>
              <a:t>Sous-thème</a:t>
            </a:r>
            <a:endParaRPr/>
          </a:p>
          <a:p>
            <a:pPr lvl="1">
              <a:defRPr/>
            </a:pPr>
            <a:r>
              <a:rPr lang="fr-CH"/>
              <a:t>Sous-thème</a:t>
            </a:r>
            <a:endParaRPr/>
          </a:p>
          <a:p>
            <a:pPr lvl="2">
              <a:defRPr/>
            </a:pPr>
            <a:endParaRPr lang="fr-CH"/>
          </a:p>
          <a:p>
            <a:pPr lvl="0">
              <a:defRPr/>
            </a:pPr>
            <a:r>
              <a:rPr lang="fr-CH"/>
              <a:t>Thème 8</a:t>
            </a:r>
            <a:endParaRPr/>
          </a:p>
          <a:p>
            <a:pPr lvl="0">
              <a:defRPr/>
            </a:pPr>
            <a:r>
              <a:rPr lang="fr-CH"/>
              <a:t>Thème 9</a:t>
            </a:r>
            <a:endParaRPr/>
          </a:p>
          <a:p>
            <a:pPr lvl="0">
              <a:defRPr/>
            </a:pPr>
            <a:r>
              <a:rPr lang="fr-CH"/>
              <a:t>Thème 10</a:t>
            </a: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exte simple">
    <p:spTree>
      <p:nvGrpSpPr>
        <p:cNvPr id="1" name=""/>
        <p:cNvGrpSpPr/>
        <p:nvPr/>
      </p:nvGrpSpPr>
      <p:grpSpPr bwMode="auto">
        <a:xfrm>
          <a:off x="0" y="0"/>
          <a:ext cx="0" cy="0"/>
          <a:chOff x="0" y="0"/>
          <a:chExt cx="0" cy="0"/>
        </a:xfrm>
      </p:grpSpPr>
      <p:sp>
        <p:nvSpPr>
          <p:cNvPr id="4" name="Rectangle 2"/>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4"/>
          <p:cNvSpPr>
            <a:spLocks noGrp="1"/>
          </p:cNvSpPr>
          <p:nvPr>
            <p:ph type="body" sz="quarter" idx="10" hasCustomPrompt="1"/>
          </p:nvPr>
        </p:nvSpPr>
        <p:spPr bwMode="auto">
          <a:xfrm>
            <a:off x="539552" y="1124744"/>
            <a:ext cx="7704000" cy="720000"/>
          </a:xfrm>
          <a:prstGeom prst="rect">
            <a:avLst/>
          </a:prstGeom>
        </p:spPr>
        <p:txBody>
          <a:bodyPr anchor="ctr" anchorCtr="0"/>
          <a:lstStyle>
            <a:lvl1pPr>
              <a:buNone/>
              <a:defRPr sz="2500" b="1">
                <a:solidFill>
                  <a:schemeClr val="tx1"/>
                </a:solidFill>
                <a:latin typeface="Tahoma"/>
                <a:ea typeface="Tahoma"/>
                <a:cs typeface="Tahoma"/>
              </a:defRPr>
            </a:lvl1pPr>
          </a:lstStyle>
          <a:p>
            <a:pPr lvl="0">
              <a:defRPr/>
            </a:pPr>
            <a:r>
              <a:rPr lang="fr-FR"/>
              <a:t>Titre</a:t>
            </a:r>
            <a:endParaRPr lang="fr-CH"/>
          </a:p>
        </p:txBody>
      </p:sp>
      <p:sp>
        <p:nvSpPr>
          <p:cNvPr id="6" name="Espace réservé du texte 5"/>
          <p:cNvSpPr>
            <a:spLocks noGrp="1"/>
          </p:cNvSpPr>
          <p:nvPr>
            <p:ph type="body" sz="quarter" idx="11" hasCustomPrompt="1"/>
          </p:nvPr>
        </p:nvSpPr>
        <p:spPr bwMode="auto">
          <a:xfrm>
            <a:off x="540000" y="2059200"/>
            <a:ext cx="7704000" cy="4104000"/>
          </a:xfrm>
          <a:prstGeom prst="rect">
            <a:avLst/>
          </a:prstGeom>
        </p:spPr>
        <p:txBody>
          <a:bodyPr/>
          <a:lstStyle>
            <a:lvl1pPr>
              <a:buFont typeface="Arial"/>
              <a:buChar char="•"/>
              <a:defRPr sz="2400">
                <a:solidFill>
                  <a:schemeClr val="tx1"/>
                </a:solidFill>
                <a:latin typeface="Tahoma"/>
                <a:ea typeface="Tahoma"/>
                <a:cs typeface="Tahoma"/>
              </a:defRPr>
            </a:lvl1pPr>
            <a:lvl2pPr>
              <a:defRPr sz="2000">
                <a:solidFill>
                  <a:schemeClr val="tx1"/>
                </a:solidFill>
                <a:latin typeface="Tahoma"/>
                <a:ea typeface="Tahoma"/>
                <a:cs typeface="Tahoma"/>
              </a:defRPr>
            </a:lvl2pPr>
            <a:lvl3pPr>
              <a:defRPr sz="1800">
                <a:solidFill>
                  <a:schemeClr val="tx1"/>
                </a:solidFill>
              </a:defRPr>
            </a:lvl3pPr>
          </a:lstStyle>
          <a:p>
            <a:pPr lvl="0">
              <a:defRPr/>
            </a:pPr>
            <a:r>
              <a:rPr lang="fr-CH"/>
              <a:t>Texte</a:t>
            </a:r>
            <a:endParaRPr/>
          </a:p>
          <a:p>
            <a:pPr lvl="1">
              <a:defRPr/>
            </a:pPr>
            <a:endParaRPr lang="fr-CH" sz="2000">
              <a:latin typeface="Tahoma"/>
              <a:ea typeface="Tahoma"/>
              <a:cs typeface="Tahoma"/>
            </a:endParaRPr>
          </a:p>
          <a:p>
            <a:pPr lvl="2">
              <a:defRPr/>
            </a:pPr>
            <a:endParaRPr lang="fr-CH"/>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eux colonnes">
    <p:spTree>
      <p:nvGrpSpPr>
        <p:cNvPr id="1" name=""/>
        <p:cNvGrpSpPr/>
        <p:nvPr/>
      </p:nvGrpSpPr>
      <p:grpSpPr bwMode="auto">
        <a:xfrm>
          <a:off x="0" y="0"/>
          <a:ext cx="0" cy="0"/>
          <a:chOff x="0" y="0"/>
          <a:chExt cx="0" cy="0"/>
        </a:xfrm>
      </p:grpSpPr>
      <p:sp>
        <p:nvSpPr>
          <p:cNvPr id="4" name="Rectangle 9"/>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6"/>
          <p:cNvSpPr>
            <a:spLocks noGrp="1"/>
          </p:cNvSpPr>
          <p:nvPr>
            <p:ph type="body" sz="quarter" idx="10" hasCustomPrompt="1"/>
          </p:nvPr>
        </p:nvSpPr>
        <p:spPr bwMode="auto">
          <a:xfrm>
            <a:off x="540000" y="1123200"/>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Deux colonnes</a:t>
            </a:r>
            <a:endParaRPr lang="fr-CH"/>
          </a:p>
        </p:txBody>
      </p:sp>
      <p:sp>
        <p:nvSpPr>
          <p:cNvPr id="6" name="Espace réservé du texte 8"/>
          <p:cNvSpPr>
            <a:spLocks noGrp="1"/>
          </p:cNvSpPr>
          <p:nvPr>
            <p:ph type="body" sz="quarter" idx="11" hasCustomPrompt="1"/>
          </p:nvPr>
        </p:nvSpPr>
        <p:spPr bwMode="auto">
          <a:xfrm>
            <a:off x="1728000" y="2170800"/>
            <a:ext cx="3124800" cy="1656829"/>
          </a:xfrm>
          <a:prstGeom prst="rect">
            <a:avLst/>
          </a:prstGeom>
        </p:spPr>
        <p:txBody>
          <a:bodyPr/>
          <a:lstStyle>
            <a:lvl1pPr>
              <a:buFont typeface="Tahoma"/>
              <a:buChar char="—"/>
              <a:defRPr sz="1200" b="1">
                <a:solidFill>
                  <a:srgbClr val="1476B7"/>
                </a:solidFill>
                <a:latin typeface="Tahoma"/>
                <a:ea typeface="Tahoma"/>
                <a:cs typeface="Tahoma"/>
              </a:defRPr>
            </a:lvl1pPr>
            <a:lvl2pPr marL="648000">
              <a:buNone/>
              <a:defRPr sz="1000">
                <a:solidFill>
                  <a:srgbClr val="707173"/>
                </a:solidFill>
                <a:latin typeface="Tahoma"/>
                <a:ea typeface="Tahoma"/>
                <a:cs typeface="Tahoma"/>
              </a:defRPr>
            </a:lvl2pPr>
          </a:lstStyle>
          <a:p>
            <a:pPr lvl="0">
              <a:defRPr/>
            </a:pPr>
            <a:r>
              <a:rPr lang="fr-FR"/>
              <a:t>Titre 1</a:t>
            </a:r>
            <a:endParaRPr/>
          </a:p>
          <a:p>
            <a:pPr lvl="1">
              <a:defRPr/>
            </a:pPr>
            <a:r>
              <a:rPr lang="fr-FR"/>
              <a:t>Texte 1</a:t>
            </a:r>
            <a:endParaRPr/>
          </a:p>
          <a:p>
            <a:pPr lvl="1">
              <a:defRPr/>
            </a:pPr>
            <a:endParaRPr lang="fr-FR"/>
          </a:p>
          <a:p>
            <a:pPr lvl="0">
              <a:defRPr/>
            </a:pPr>
            <a:r>
              <a:rPr lang="fr-CH"/>
              <a:t>Titre 2</a:t>
            </a:r>
            <a:endParaRPr/>
          </a:p>
          <a:p>
            <a:pPr lvl="1">
              <a:defRPr/>
            </a:pPr>
            <a:r>
              <a:rPr lang="fr-CH"/>
              <a:t>Texte 2</a:t>
            </a:r>
            <a:endParaRPr/>
          </a:p>
          <a:p>
            <a:pPr lvl="1">
              <a:defRPr/>
            </a:pPr>
            <a:endParaRPr lang="fr-CH"/>
          </a:p>
          <a:p>
            <a:pPr lvl="0">
              <a:defRPr/>
            </a:pPr>
            <a:r>
              <a:rPr lang="fr-CH"/>
              <a:t>Titre 3</a:t>
            </a:r>
            <a:endParaRPr/>
          </a:p>
          <a:p>
            <a:pPr lvl="1">
              <a:defRPr/>
            </a:pPr>
            <a:r>
              <a:rPr lang="fr-CH"/>
              <a:t>Texte 3</a:t>
            </a:r>
          </a:p>
        </p:txBody>
      </p:sp>
      <p:sp>
        <p:nvSpPr>
          <p:cNvPr id="7" name="Espace réservé du texte 14"/>
          <p:cNvSpPr>
            <a:spLocks noGrp="1"/>
          </p:cNvSpPr>
          <p:nvPr>
            <p:ph type="body" sz="quarter" idx="12" hasCustomPrompt="1"/>
          </p:nvPr>
        </p:nvSpPr>
        <p:spPr bwMode="auto">
          <a:xfrm>
            <a:off x="5068800" y="2170800"/>
            <a:ext cx="3124800" cy="1656000"/>
          </a:xfrm>
          <a:prstGeom prst="rect">
            <a:avLst/>
          </a:prstGeom>
        </p:spPr>
        <p:txBody>
          <a:bodyPr/>
          <a:lstStyle>
            <a:lvl1pPr>
              <a:buFont typeface="Tahoma"/>
              <a:buChar char="—"/>
              <a:defRPr sz="1200" b="1">
                <a:solidFill>
                  <a:srgbClr val="1476B7"/>
                </a:solidFill>
                <a:latin typeface="Tahoma"/>
                <a:ea typeface="Tahoma"/>
                <a:cs typeface="Tahoma"/>
              </a:defRPr>
            </a:lvl1pPr>
            <a:lvl2pPr marL="648000">
              <a:buFontTx/>
              <a:buNone/>
              <a:defRPr sz="1000">
                <a:solidFill>
                  <a:srgbClr val="707173"/>
                </a:solidFill>
                <a:latin typeface="Tahoma"/>
                <a:ea typeface="Tahoma"/>
                <a:cs typeface="Tahoma"/>
              </a:defRPr>
            </a:lvl2pPr>
          </a:lstStyle>
          <a:p>
            <a:pPr lvl="0">
              <a:defRPr/>
            </a:pPr>
            <a:r>
              <a:rPr lang="fr-FR"/>
              <a:t>Titre 4</a:t>
            </a:r>
            <a:endParaRPr/>
          </a:p>
          <a:p>
            <a:pPr lvl="1">
              <a:defRPr/>
            </a:pPr>
            <a:r>
              <a:rPr lang="fr-CH" sz="1000">
                <a:solidFill>
                  <a:srgbClr val="707173"/>
                </a:solidFill>
                <a:latin typeface="Tahoma"/>
                <a:ea typeface="Tahoma"/>
                <a:cs typeface="Tahoma"/>
              </a:rPr>
              <a:t>Texte 4</a:t>
            </a:r>
            <a:endParaRPr/>
          </a:p>
          <a:p>
            <a:pPr lvl="1">
              <a:defRPr/>
            </a:pPr>
            <a:endParaRPr lang="fr-CH" sz="1000">
              <a:solidFill>
                <a:srgbClr val="707173"/>
              </a:solidFill>
              <a:latin typeface="Tahoma"/>
              <a:ea typeface="Tahoma"/>
              <a:cs typeface="Tahoma"/>
            </a:endParaRPr>
          </a:p>
          <a:p>
            <a:pPr lvl="0">
              <a:defRPr/>
            </a:pPr>
            <a:r>
              <a:rPr lang="fr-CH"/>
              <a:t>Titre 5</a:t>
            </a:r>
            <a:endParaRPr/>
          </a:p>
          <a:p>
            <a:pPr lvl="1">
              <a:defRPr/>
            </a:pPr>
            <a:r>
              <a:rPr lang="fr-CH"/>
              <a:t>Texte 5</a:t>
            </a:r>
            <a:endParaRPr/>
          </a:p>
          <a:p>
            <a:pPr lvl="1">
              <a:defRPr/>
            </a:pPr>
            <a:endParaRPr lang="fr-CH"/>
          </a:p>
          <a:p>
            <a:pPr lvl="0">
              <a:defRPr/>
            </a:pPr>
            <a:r>
              <a:rPr lang="fr-CH"/>
              <a:t>Titre 6</a:t>
            </a:r>
            <a:endParaRPr/>
          </a:p>
          <a:p>
            <a:pPr lvl="1">
              <a:defRPr/>
            </a:pPr>
            <a:r>
              <a:rPr lang="fr-CH"/>
              <a:t>Texte 6</a:t>
            </a: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ide">
    <p:spTree>
      <p:nvGrpSpPr>
        <p:cNvPr id="1" name=""/>
        <p:cNvGrpSpPr/>
        <p:nvPr/>
      </p:nvGrpSpPr>
      <p:grpSpPr bwMode="auto">
        <a:xfrm>
          <a:off x="0" y="0"/>
          <a:ext cx="0" cy="0"/>
          <a:chOff x="0" y="0"/>
          <a:chExt cx="0" cy="0"/>
        </a:xfrm>
      </p:grpSpPr>
      <p:sp>
        <p:nvSpPr>
          <p:cNvPr id="4" name="Rectangle 7"/>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4"/>
          <p:cNvSpPr>
            <a:spLocks noGrp="1"/>
          </p:cNvSpPr>
          <p:nvPr>
            <p:ph type="body" sz="quarter" idx="10" hasCustomPrompt="1"/>
          </p:nvPr>
        </p:nvSpPr>
        <p:spPr bwMode="auto">
          <a:xfrm>
            <a:off x="539552" y="1124744"/>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Vide</a:t>
            </a:r>
            <a:endParaRPr lang="fr-CH"/>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Avec image">
    <p:spTree>
      <p:nvGrpSpPr>
        <p:cNvPr id="1" name=""/>
        <p:cNvGrpSpPr/>
        <p:nvPr/>
      </p:nvGrpSpPr>
      <p:grpSpPr bwMode="auto">
        <a:xfrm>
          <a:off x="0" y="0"/>
          <a:ext cx="0" cy="0"/>
          <a:chOff x="0" y="0"/>
          <a:chExt cx="0" cy="0"/>
        </a:xfrm>
      </p:grpSpPr>
      <p:sp>
        <p:nvSpPr>
          <p:cNvPr id="4" name="Rectangle 5"/>
          <p:cNvSpPr/>
          <p:nvPr userDrawn="1"/>
        </p:nvSpPr>
        <p:spPr bwMode="auto">
          <a:xfrm>
            <a:off x="358775" y="962025"/>
            <a:ext cx="8048625" cy="39020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8"/>
          <p:cNvSpPr>
            <a:spLocks noGrp="1"/>
          </p:cNvSpPr>
          <p:nvPr>
            <p:ph type="body" sz="quarter" idx="10" hasCustomPrompt="1"/>
          </p:nvPr>
        </p:nvSpPr>
        <p:spPr bwMode="auto">
          <a:xfrm>
            <a:off x="1800000" y="5050800"/>
            <a:ext cx="4827600" cy="360040"/>
          </a:xfrm>
          <a:prstGeom prst="rect">
            <a:avLst/>
          </a:prstGeom>
        </p:spPr>
        <p:txBody>
          <a:bodyPr/>
          <a:lstStyle>
            <a:lvl1pPr>
              <a:buNone/>
              <a:defRPr sz="2000" b="1">
                <a:solidFill>
                  <a:srgbClr val="1476B7"/>
                </a:solidFill>
                <a:latin typeface="Tahoma"/>
                <a:ea typeface="Tahoma"/>
                <a:cs typeface="Tahoma"/>
              </a:defRPr>
            </a:lvl1pPr>
          </a:lstStyle>
          <a:p>
            <a:pPr lvl="0">
              <a:defRPr/>
            </a:pPr>
            <a:r>
              <a:rPr lang="fr-CH"/>
              <a:t>Avec image</a:t>
            </a:r>
            <a:endParaRPr/>
          </a:p>
        </p:txBody>
      </p:sp>
      <p:sp>
        <p:nvSpPr>
          <p:cNvPr id="6" name="Espace réservé du texte 10"/>
          <p:cNvSpPr>
            <a:spLocks noGrp="1"/>
          </p:cNvSpPr>
          <p:nvPr>
            <p:ph type="body" sz="quarter" idx="11" hasCustomPrompt="1"/>
          </p:nvPr>
        </p:nvSpPr>
        <p:spPr bwMode="auto">
          <a:xfrm>
            <a:off x="1800000" y="5410800"/>
            <a:ext cx="4827600" cy="360362"/>
          </a:xfrm>
          <a:prstGeom prst="rect">
            <a:avLst/>
          </a:prstGeom>
        </p:spPr>
        <p:txBody>
          <a:bodyPr/>
          <a:lstStyle>
            <a:lvl1pPr>
              <a:buNone/>
              <a:defRPr sz="900">
                <a:solidFill>
                  <a:srgbClr val="707173"/>
                </a:solidFill>
                <a:latin typeface="Tahoma"/>
                <a:ea typeface="Tahoma"/>
                <a:cs typeface="Tahoma"/>
              </a:defRPr>
            </a:lvl1pPr>
            <a:lvl5pPr>
              <a:buNone/>
              <a:defRPr/>
            </a:lvl5pPr>
          </a:lstStyle>
          <a:p>
            <a:pPr lvl="0">
              <a:defRPr/>
            </a:pPr>
            <a:r>
              <a:rPr lang="fr-CH" sz="900">
                <a:solidFill>
                  <a:srgbClr val="707173"/>
                </a:solidFill>
                <a:latin typeface="Tahoma"/>
                <a:ea typeface="Tahoma"/>
                <a:cs typeface="Tahoma"/>
              </a:rPr>
              <a:t>Texte</a:t>
            </a:r>
            <a:endParaRPr lang="fr-CH"/>
          </a:p>
        </p:txBody>
      </p:sp>
      <p:sp>
        <p:nvSpPr>
          <p:cNvPr id="7" name="Espace réservé pour une image  12"/>
          <p:cNvSpPr>
            <a:spLocks noGrp="1"/>
          </p:cNvSpPr>
          <p:nvPr>
            <p:ph type="pic" sz="quarter" idx="12"/>
          </p:nvPr>
        </p:nvSpPr>
        <p:spPr bwMode="auto">
          <a:xfrm>
            <a:off x="1800000" y="961200"/>
            <a:ext cx="6624000" cy="3740400"/>
          </a:xfrm>
          <a:prstGeom prst="rect">
            <a:avLst/>
          </a:prstGeom>
        </p:spPr>
        <p:txBody>
          <a:bodyPr/>
          <a:lstStyle>
            <a:lvl1pPr>
              <a:buNone/>
              <a:defRPr/>
            </a:lvl1pPr>
          </a:lstStyle>
          <a:p>
            <a:pPr>
              <a:defRPr/>
            </a:pPr>
            <a:r>
              <a:rPr lang="fr-FR"/>
              <a:t>Cliquez sur l'icône pour ajouter une image</a:t>
            </a:r>
            <a:endParaRPr lang="fr-CH"/>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xAndObj" userDrawn="1">
  <p:cSld name="Titre. Text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049215" y="228600"/>
            <a:ext cx="7813431" cy="742950"/>
          </a:xfrm>
          <a:prstGeom prst="roundRect">
            <a:avLst>
              <a:gd name="adj" fmla="val 21667"/>
            </a:avLst>
          </a:prstGeom>
        </p:spPr>
        <p:txBody>
          <a:bodyPr/>
          <a:lstStyle/>
          <a:p>
            <a:pPr>
              <a:defRPr/>
            </a:pPr>
            <a:r>
              <a:rPr lang="fr-FR"/>
              <a:t>Cliquez pour modifier le style du titre</a:t>
            </a:r>
            <a:endParaRPr lang="fr-CH"/>
          </a:p>
        </p:txBody>
      </p:sp>
      <p:sp>
        <p:nvSpPr>
          <p:cNvPr id="5" name="Espace réservé du texte 2"/>
          <p:cNvSpPr>
            <a:spLocks noGrp="1"/>
          </p:cNvSpPr>
          <p:nvPr>
            <p:ph type="body" sz="half" idx="1"/>
          </p:nvPr>
        </p:nvSpPr>
        <p:spPr bwMode="auto">
          <a:xfrm>
            <a:off x="984738" y="1524000"/>
            <a:ext cx="3938954" cy="4876800"/>
          </a:xfrm>
          <a:prstGeom prst="rect">
            <a:avLst/>
          </a:prstGeo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6" name="Espace réservé du contenu 3"/>
          <p:cNvSpPr>
            <a:spLocks noGrp="1"/>
          </p:cNvSpPr>
          <p:nvPr>
            <p:ph sz="half" idx="2"/>
          </p:nvPr>
        </p:nvSpPr>
        <p:spPr bwMode="auto">
          <a:xfrm>
            <a:off x="5064369" y="1524000"/>
            <a:ext cx="3938954" cy="4876800"/>
          </a:xfrm>
          <a:prstGeom prst="rect">
            <a:avLst/>
          </a:prstGeo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userDrawn="1">
  <p:cSld name="1_Vide">
    <p:spTree>
      <p:nvGrpSpPr>
        <p:cNvPr id="1" name=""/>
        <p:cNvGrpSpPr/>
        <p:nvPr/>
      </p:nvGrpSpPr>
      <p:grpSpPr bwMode="auto">
        <a:xfrm>
          <a:off x="0" y="0"/>
          <a:ext cx="0" cy="0"/>
          <a:chOff x="0" y="0"/>
          <a:chExt cx="0" cy="0"/>
        </a:xfrm>
      </p:grpSpPr>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4" name="Image 3" descr="Bleu_P1.png"/>
          <p:cNvPicPr>
            <a:picLocks noChangeAspect="1"/>
          </p:cNvPicPr>
          <p:nvPr/>
        </p:nvPicPr>
        <p:blipFill>
          <a:blip r:embed="rId12" cstate="prin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hf/>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image" Target="../media/image28.emf"/></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72.xml"/><Relationship Id="rId1" Type="http://schemas.openxmlformats.org/officeDocument/2006/relationships/slideLayout" Target="../slideLayouts/slideLayout10.xml"/><Relationship Id="rId6" Type="http://schemas.openxmlformats.org/officeDocument/2006/relationships/image" Target="../media/image30.emf"/><Relationship Id="rId5" Type="http://schemas.openxmlformats.org/officeDocument/2006/relationships/package" Target="../embeddings/Microsoft_Excel_Worksheet2.xlsx"/><Relationship Id="rId4" Type="http://schemas.openxmlformats.org/officeDocument/2006/relationships/image" Target="../media/image29.emf"/></Relationships>
</file>

<file path=ppt/slides/_rels/slide7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pPr>
              <a:defRPr/>
            </a:pPr>
            <a:r>
              <a:rPr lang="fr-CH"/>
              <a:t>CAS en conduite opérationnelle d’équipe sanitaire et sociale</a:t>
            </a:r>
          </a:p>
        </p:txBody>
      </p:sp>
      <p:sp>
        <p:nvSpPr>
          <p:cNvPr id="5" name="Espace réservé du texte 1"/>
          <p:cNvSpPr>
            <a:spLocks/>
          </p:cNvSpPr>
          <p:nvPr/>
        </p:nvSpPr>
        <p:spPr bwMode="auto">
          <a:xfrm>
            <a:off x="539750" y="2996952"/>
            <a:ext cx="7704138" cy="1584175"/>
          </a:xfrm>
          <a:prstGeom prst="rect">
            <a:avLst/>
          </a:prstGeom>
        </p:spPr>
        <p:txBody>
          <a:bodyPr anchor="ctr" anchorCtr="0"/>
          <a:lstStyle>
            <a:lvl1pPr marL="342900" indent="-342900" algn="l" defTabSz="914400">
              <a:spcBef>
                <a:spcPts val="0"/>
              </a:spcBef>
              <a:buFont typeface="Arial"/>
              <a:buNone/>
              <a:defRPr sz="2500" b="1">
                <a:solidFill>
                  <a:srgbClr val="1476B7"/>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fr-CH" sz="1800" dirty="0">
                <a:solidFill>
                  <a:schemeClr val="tx1"/>
                </a:solidFill>
              </a:rPr>
              <a:t>Gestion de projet / risques</a:t>
            </a:r>
            <a:endParaRPr dirty="0">
              <a:solidFill>
                <a:schemeClr val="tx1"/>
              </a:solidFill>
            </a:endParaRPr>
          </a:p>
          <a:p>
            <a:pPr>
              <a:defRPr/>
            </a:pPr>
            <a:endParaRPr lang="fr-CH" sz="1800" dirty="0">
              <a:solidFill>
                <a:srgbClr val="FF0000"/>
              </a:solidFill>
            </a:endParaRPr>
          </a:p>
          <a:p>
            <a:pPr>
              <a:defRPr/>
            </a:pPr>
            <a:endParaRPr lang="fr-CH" sz="1800" dirty="0">
              <a:solidFill>
                <a:schemeClr val="tx1"/>
              </a:solidFill>
            </a:endParaRPr>
          </a:p>
          <a:p>
            <a:pPr>
              <a:defRPr/>
            </a:pPr>
            <a:r>
              <a:rPr lang="fr-CH" sz="1800" dirty="0"/>
              <a:t>Juliette Schwaller</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L’identification des risques - Méthodes</a:t>
            </a:r>
            <a:endParaRPr lang="fr-FR" dirty="0">
              <a:solidFill>
                <a:schemeClr val="tx1"/>
              </a:solidFill>
            </a:endParaRPr>
          </a:p>
        </p:txBody>
      </p:sp>
      <p:sp>
        <p:nvSpPr>
          <p:cNvPr id="5" name="Espace réservé du texte 4"/>
          <p:cNvSpPr>
            <a:spLocks noGrp="1"/>
          </p:cNvSpPr>
          <p:nvPr>
            <p:ph type="body" sz="quarter" idx="11"/>
          </p:nvPr>
        </p:nvSpPr>
        <p:spPr bwMode="auto">
          <a:xfrm>
            <a:off x="540000" y="2276872"/>
            <a:ext cx="7704000" cy="3815968"/>
          </a:xfrm>
        </p:spPr>
        <p:txBody>
          <a:bodyPr/>
          <a:lstStyle/>
          <a:p>
            <a:pPr>
              <a:defRPr/>
            </a:pPr>
            <a:r>
              <a:rPr lang="fr-CH" dirty="0"/>
              <a:t>Brainstorming</a:t>
            </a:r>
            <a:endParaRPr dirty="0"/>
          </a:p>
          <a:p>
            <a:pPr lvl="1">
              <a:defRPr/>
            </a:pPr>
            <a:r>
              <a:rPr lang="fr-CH" dirty="0"/>
              <a:t>toutes les idées sont acceptées</a:t>
            </a:r>
            <a:endParaRPr dirty="0"/>
          </a:p>
          <a:p>
            <a:pPr>
              <a:buFont typeface="Arial"/>
              <a:buChar char="•"/>
              <a:defRPr/>
            </a:pPr>
            <a:r>
              <a:rPr lang="fr-CH" sz="2400" dirty="0">
                <a:solidFill>
                  <a:schemeClr val="tx1"/>
                </a:solidFill>
              </a:rPr>
              <a:t>PBS, WBS</a:t>
            </a:r>
            <a:endParaRPr dirty="0"/>
          </a:p>
          <a:p>
            <a:pPr lvl="1">
              <a:defRPr/>
            </a:pPr>
            <a:r>
              <a:rPr lang="fr-CH" sz="2000" dirty="0"/>
              <a:t>Identifier les risques associés à chaque livrable ou tâche</a:t>
            </a:r>
            <a:endParaRPr dirty="0"/>
          </a:p>
          <a:p>
            <a:pPr>
              <a:buFont typeface="Arial"/>
              <a:buChar char="•"/>
              <a:defRPr/>
            </a:pPr>
            <a:r>
              <a:rPr lang="fr-CH" sz="2400" dirty="0">
                <a:solidFill>
                  <a:schemeClr val="tx1"/>
                </a:solidFill>
              </a:rPr>
              <a:t>Chronologie du projet</a:t>
            </a:r>
            <a:endParaRPr dirty="0"/>
          </a:p>
          <a:p>
            <a:pPr lvl="1">
              <a:defRPr/>
            </a:pPr>
            <a:r>
              <a:rPr lang="fr-CH" sz="2000" dirty="0"/>
              <a:t>recherches des risques associés aux phases du projet</a:t>
            </a:r>
            <a:endParaRPr dirty="0"/>
          </a:p>
          <a:p>
            <a:pPr lvl="2">
              <a:defRPr/>
            </a:pPr>
            <a:r>
              <a:rPr lang="fr-CH" sz="1800" dirty="0"/>
              <a:t>conception, définition des objectifs, négociation des contrats, etc.</a:t>
            </a:r>
            <a:endParaRPr dirty="0"/>
          </a:p>
          <a:p>
            <a:pPr>
              <a:buFont typeface="Arial"/>
              <a:buChar char="•"/>
              <a:defRPr/>
            </a:pPr>
            <a:r>
              <a:rPr lang="fr-CH" sz="2400" dirty="0">
                <a:solidFill>
                  <a:schemeClr val="tx1"/>
                </a:solidFill>
              </a:rPr>
              <a:t>Types de risques </a:t>
            </a:r>
            <a:endParaRPr lang="fr-FR" dirty="0"/>
          </a:p>
          <a:p>
            <a:pPr lvl="1">
              <a:defRPr/>
            </a:pPr>
            <a:r>
              <a:rPr lang="fr-FR" sz="2000" dirty="0"/>
              <a:t>par fonctionnalités ou technologies</a:t>
            </a:r>
            <a:endParaRPr lang="fr-FR" dirty="0"/>
          </a:p>
          <a:p>
            <a:pPr lvl="2">
              <a:defRPr/>
            </a:pPr>
            <a:r>
              <a:rPr lang="fr-CH" sz="1800" dirty="0"/>
              <a:t>méthodes de développement, base de données, tests, etc.</a:t>
            </a:r>
            <a:endParaRPr dirty="0"/>
          </a:p>
          <a:p>
            <a:pPr lvl="1">
              <a:defRPr/>
            </a:pPr>
            <a:r>
              <a:rPr lang="fr-CH" sz="2000" dirty="0"/>
              <a:t>spécifiques au domaine du projet</a:t>
            </a:r>
            <a:endParaRPr lang="fr-FR" sz="2000" dirty="0"/>
          </a:p>
          <a:p>
            <a:pPr>
              <a:buFont typeface="Arial"/>
              <a:buChar char="•"/>
              <a:defRPr/>
            </a:pPr>
            <a:endParaRPr lang="fr-CH" sz="24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6</a:t>
            </a:r>
          </a:p>
        </p:txBody>
      </p:sp>
    </p:spTree>
    <p:extLst>
      <p:ext uri="{BB962C8B-B14F-4D97-AF65-F5344CB8AC3E}">
        <p14:creationId xmlns:p14="http://schemas.microsoft.com/office/powerpoint/2010/main" val="402436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L’identification des risques </a:t>
            </a:r>
            <a:endParaRPr lang="fr-FR" dirty="0">
              <a:solidFill>
                <a:schemeClr val="tx1"/>
              </a:solidFill>
            </a:endParaRPr>
          </a:p>
        </p:txBody>
      </p:sp>
      <p:sp>
        <p:nvSpPr>
          <p:cNvPr id="5" name="Espace réservé du texte 4"/>
          <p:cNvSpPr>
            <a:spLocks noGrp="1"/>
          </p:cNvSpPr>
          <p:nvPr>
            <p:ph type="body" sz="quarter" idx="11"/>
          </p:nvPr>
        </p:nvSpPr>
        <p:spPr bwMode="auto">
          <a:xfrm>
            <a:off x="395536" y="2132856"/>
            <a:ext cx="8136904" cy="4030344"/>
          </a:xfrm>
        </p:spPr>
        <p:txBody>
          <a:bodyPr/>
          <a:lstStyle/>
          <a:p>
            <a:pPr>
              <a:buNone/>
              <a:defRPr/>
            </a:pPr>
            <a:r>
              <a:rPr lang="fr-CH" dirty="0"/>
              <a:t>L</a:t>
            </a:r>
            <a:r>
              <a:rPr lang="fr-CH" sz="2400" dirty="0">
                <a:solidFill>
                  <a:schemeClr val="tx1"/>
                </a:solidFill>
              </a:rPr>
              <a:t>iste des </a:t>
            </a:r>
            <a:r>
              <a:rPr lang="fr-CH" dirty="0"/>
              <a:t>risques</a:t>
            </a:r>
          </a:p>
          <a:p>
            <a:pPr>
              <a:buFont typeface="Arial"/>
              <a:buChar char="•"/>
              <a:defRPr/>
            </a:pPr>
            <a:endParaRPr lang="fr-CH" sz="2400" dirty="0">
              <a:solidFill>
                <a:schemeClr val="tx1"/>
              </a:solidFill>
            </a:endParaRPr>
          </a:p>
          <a:p>
            <a:pPr lvl="2">
              <a:defRPr/>
            </a:pPr>
            <a:endParaRPr lang="fr-CH" sz="1800" dirty="0"/>
          </a:p>
          <a:p>
            <a:pPr>
              <a:buFont typeface="Arial"/>
              <a:buChar char="•"/>
              <a:defRPr/>
            </a:pPr>
            <a:endParaRPr lang="fr-FR" sz="2400" dirty="0">
              <a:solidFill>
                <a:schemeClr val="tx1"/>
              </a:solidFill>
            </a:endParaRPr>
          </a:p>
          <a:p>
            <a:pPr>
              <a:buFont typeface="Arial"/>
              <a:buChar char="•"/>
              <a:defRPr/>
            </a:pPr>
            <a:endParaRPr lang="fr-CH" sz="2400" dirty="0">
              <a:solidFill>
                <a:schemeClr val="tx1"/>
              </a:solidFill>
            </a:endParaRPr>
          </a:p>
        </p:txBody>
      </p:sp>
      <p:graphicFrame>
        <p:nvGraphicFramePr>
          <p:cNvPr id="6" name="Group 4"/>
          <p:cNvGraphicFramePr>
            <a:graphicFrameLocks noGrp="1"/>
          </p:cNvGraphicFramePr>
          <p:nvPr>
            <p:extLst>
              <p:ext uri="{D42A27DB-BD31-4B8C-83A1-F6EECF244321}">
                <p14:modId xmlns:p14="http://schemas.microsoft.com/office/powerpoint/2010/main" val="1847616403"/>
              </p:ext>
            </p:extLst>
          </p:nvPr>
        </p:nvGraphicFramePr>
        <p:xfrm>
          <a:off x="899592" y="2708920"/>
          <a:ext cx="6624736" cy="3434724"/>
        </p:xfrm>
        <a:graphic>
          <a:graphicData uri="http://schemas.openxmlformats.org/drawingml/2006/table">
            <a:tbl>
              <a:tblPr/>
              <a:tblGrid>
                <a:gridCol w="504056">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No</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Risque</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0"/>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1</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1900" b="0" i="0" u="none" strike="noStrike" cap="none" dirty="0">
                          <a:ln>
                            <a:noFill/>
                          </a:ln>
                          <a:solidFill>
                            <a:schemeClr val="tx1"/>
                          </a:solidFill>
                          <a:latin typeface="+mn-lt"/>
                          <a:ea typeface="ＭＳ Ｐゴシック"/>
                        </a:rPr>
                        <a:t>…</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1"/>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2</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1900" b="0" i="0" u="none" strike="noStrike" cap="none" dirty="0">
                          <a:ln>
                            <a:noFill/>
                          </a:ln>
                          <a:solidFill>
                            <a:schemeClr val="tx1"/>
                          </a:solidFill>
                          <a:latin typeface="+mn-lt"/>
                          <a:ea typeface="ＭＳ Ｐゴシック"/>
                        </a:rPr>
                        <a:t>…</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2"/>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3</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1900" b="0" i="0" u="none" strike="noStrike" cap="none" dirty="0">
                          <a:ln>
                            <a:noFill/>
                          </a:ln>
                          <a:solidFill>
                            <a:schemeClr val="tx1"/>
                          </a:solidFill>
                          <a:latin typeface="+mn-lt"/>
                          <a:ea typeface="ＭＳ Ｐゴシック"/>
                        </a:rPr>
                        <a:t>…</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3"/>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4</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1900" b="0" i="0" u="none" strike="noStrike" cap="none" dirty="0">
                          <a:ln>
                            <a:noFill/>
                          </a:ln>
                          <a:solidFill>
                            <a:schemeClr val="tx1"/>
                          </a:solidFill>
                          <a:latin typeface="+mn-lt"/>
                          <a:ea typeface="ＭＳ Ｐゴシック"/>
                        </a:rPr>
                        <a:t>…</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4"/>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5</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1900" b="0" i="0" u="none" strike="noStrike" cap="none" dirty="0">
                          <a:ln>
                            <a:noFill/>
                          </a:ln>
                          <a:solidFill>
                            <a:schemeClr val="tx1"/>
                          </a:solidFill>
                          <a:latin typeface="+mn-lt"/>
                          <a:ea typeface="ＭＳ Ｐゴシック"/>
                        </a:rPr>
                        <a:t>…</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5"/>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6</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1900" b="0" i="0" u="none" strike="noStrike" cap="none" dirty="0">
                          <a:ln>
                            <a:noFill/>
                          </a:ln>
                          <a:solidFill>
                            <a:schemeClr val="tx1"/>
                          </a:solidFill>
                          <a:latin typeface="+mn-lt"/>
                          <a:ea typeface="ＭＳ Ｐゴシック"/>
                        </a:rPr>
                        <a:t>…</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6"/>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7</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900" b="0" i="0" u="none" strike="noStrike" cap="none" dirty="0">
                          <a:ln>
                            <a:noFill/>
                          </a:ln>
                          <a:solidFill>
                            <a:schemeClr val="tx1"/>
                          </a:solidFill>
                          <a:latin typeface="+mn-lt"/>
                          <a:ea typeface="ＭＳ Ｐゴシック"/>
                        </a:rPr>
                        <a:t>…</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7"/>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8</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b="0" i="0" u="none" strike="noStrike" cap="none" dirty="0">
                          <a:ln>
                            <a:noFill/>
                          </a:ln>
                          <a:solidFill>
                            <a:schemeClr val="tx1"/>
                          </a:solidFill>
                          <a:latin typeface="+mn-lt"/>
                          <a:ea typeface="ＭＳ Ｐゴシック"/>
                        </a:rPr>
                        <a:t>…</a:t>
                      </a:r>
                    </a:p>
                  </a:txBody>
                  <a:tcPr marL="92075" marR="92075" marT="46038" marB="46038" anchor="b">
                    <a:solidFill>
                      <a:schemeClr val="bg1"/>
                    </a:solidFill>
                  </a:tcPr>
                </a:tc>
                <a:extLst>
                  <a:ext uri="{0D108BD9-81ED-4DB2-BD59-A6C34878D82A}">
                    <a16:rowId xmlns:a16="http://schemas.microsoft.com/office/drawing/2014/main" val="10008"/>
                  </a:ext>
                </a:extLst>
              </a:tr>
            </a:tbl>
          </a:graphicData>
        </a:graphic>
      </p:graphicFrame>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7</a:t>
            </a:r>
          </a:p>
        </p:txBody>
      </p:sp>
    </p:spTree>
    <p:extLst>
      <p:ext uri="{BB962C8B-B14F-4D97-AF65-F5344CB8AC3E}">
        <p14:creationId xmlns:p14="http://schemas.microsoft.com/office/powerpoint/2010/main" val="48126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Evaluation des risques</a:t>
            </a:r>
            <a:endParaRPr lang="fr-FR" dirty="0">
              <a:solidFill>
                <a:schemeClr val="tx1"/>
              </a:solidFill>
            </a:endParaRPr>
          </a:p>
        </p:txBody>
      </p:sp>
      <p:sp>
        <p:nvSpPr>
          <p:cNvPr id="5" name="Espace réservé du texte 4"/>
          <p:cNvSpPr>
            <a:spLocks noGrp="1"/>
          </p:cNvSpPr>
          <p:nvPr>
            <p:ph type="body" sz="quarter" idx="11"/>
          </p:nvPr>
        </p:nvSpPr>
        <p:spPr bwMode="auto"/>
        <p:txBody>
          <a:bodyPr/>
          <a:lstStyle/>
          <a:p>
            <a:pPr>
              <a:buFont typeface="Arial"/>
              <a:buChar char="•"/>
              <a:defRPr/>
            </a:pPr>
            <a:endParaRPr lang="fr-CH" sz="2400" dirty="0">
              <a:solidFill>
                <a:schemeClr val="tx1"/>
              </a:solidFill>
            </a:endParaRPr>
          </a:p>
          <a:p>
            <a:pPr>
              <a:buFont typeface="Arial"/>
              <a:buChar char="•"/>
              <a:defRPr/>
            </a:pPr>
            <a:r>
              <a:rPr lang="fr-CH" sz="2400" dirty="0">
                <a:solidFill>
                  <a:schemeClr val="tx1"/>
                </a:solidFill>
              </a:rPr>
              <a:t>Probabilité (Fréquence)</a:t>
            </a:r>
            <a:endParaRPr dirty="0"/>
          </a:p>
          <a:p>
            <a:pPr lvl="1">
              <a:defRPr/>
            </a:pPr>
            <a:r>
              <a:rPr lang="fr-CH" sz="2000" dirty="0"/>
              <a:t>numérique ou qualitatif</a:t>
            </a:r>
            <a:endParaRPr dirty="0"/>
          </a:p>
          <a:p>
            <a:pPr lvl="1">
              <a:defRPr/>
            </a:pPr>
            <a:endParaRPr lang="fr-CH" sz="2000" dirty="0"/>
          </a:p>
          <a:p>
            <a:pPr>
              <a:buFont typeface="Arial"/>
              <a:buChar char="•"/>
              <a:defRPr/>
            </a:pPr>
            <a:r>
              <a:rPr lang="fr-CH" sz="2400" dirty="0">
                <a:solidFill>
                  <a:schemeClr val="tx1"/>
                </a:solidFill>
              </a:rPr>
              <a:t>Impact (Gravité)</a:t>
            </a:r>
            <a:endParaRPr dirty="0"/>
          </a:p>
          <a:p>
            <a:pPr lvl="1">
              <a:defRPr/>
            </a:pPr>
            <a:r>
              <a:rPr lang="fr-CH" sz="2000" dirty="0"/>
              <a:t>objectif, coûts, délais</a:t>
            </a:r>
            <a:endParaRPr dirty="0"/>
          </a:p>
          <a:p>
            <a:pPr lvl="1">
              <a:defRPr/>
            </a:pPr>
            <a:r>
              <a:rPr lang="fr-CH" sz="2000" dirty="0"/>
              <a:t>numérique ou qualitatif</a:t>
            </a:r>
            <a:endParaRPr dirty="0"/>
          </a:p>
          <a:p>
            <a:pPr marL="0" indent="0">
              <a:buNone/>
              <a:defRPr/>
            </a:pPr>
            <a:endParaRPr lang="fr-CH" sz="2400" dirty="0">
              <a:solidFill>
                <a:schemeClr val="tx1"/>
              </a:solidFill>
            </a:endParaRPr>
          </a:p>
          <a:p>
            <a:pPr marL="0" indent="0">
              <a:buNone/>
              <a:defRPr/>
            </a:pPr>
            <a:r>
              <a:rPr lang="fr-CH" sz="2400" dirty="0">
                <a:solidFill>
                  <a:schemeClr val="tx1"/>
                </a:solidFill>
              </a:rPr>
              <a:t>Classification des principaux risques afin de définir lesquels traiter prioritairement</a:t>
            </a:r>
            <a:endParaRPr lang="fr-FR" sz="2400" dirty="0">
              <a:solidFill>
                <a:schemeClr val="tx1"/>
              </a:solidFill>
            </a:endParaRPr>
          </a:p>
          <a:p>
            <a:pPr>
              <a:buFont typeface="Arial"/>
              <a:buChar char="•"/>
              <a:defRPr/>
            </a:pPr>
            <a:endParaRPr lang="fr-CH" sz="24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8</a:t>
            </a:r>
          </a:p>
        </p:txBody>
      </p:sp>
    </p:spTree>
    <p:extLst>
      <p:ext uri="{BB962C8B-B14F-4D97-AF65-F5344CB8AC3E}">
        <p14:creationId xmlns:p14="http://schemas.microsoft.com/office/powerpoint/2010/main" val="110094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marL="342900" lvl="1" indent="-342900">
              <a:buNone/>
              <a:defRPr/>
            </a:pPr>
            <a:r>
              <a:rPr lang="fr-CH" sz="2500" b="1" dirty="0">
                <a:latin typeface="Tahoma"/>
                <a:ea typeface="Tahoma"/>
                <a:cs typeface="Tahoma"/>
              </a:rPr>
              <a:t>Evaluation des risques - Probabilité</a:t>
            </a:r>
          </a:p>
        </p:txBody>
      </p:sp>
      <p:grpSp>
        <p:nvGrpSpPr>
          <p:cNvPr id="6" name="Group 48"/>
          <p:cNvGrpSpPr/>
          <p:nvPr/>
        </p:nvGrpSpPr>
        <p:grpSpPr bwMode="auto">
          <a:xfrm>
            <a:off x="539552" y="2276872"/>
            <a:ext cx="7632848" cy="3744416"/>
            <a:chOff x="321" y="1575"/>
            <a:chExt cx="3457" cy="2567"/>
          </a:xfrm>
        </p:grpSpPr>
        <p:sp>
          <p:nvSpPr>
            <p:cNvPr id="7" name="Rectangle 5"/>
            <p:cNvSpPr>
              <a:spLocks noChangeArrowheads="1"/>
            </p:cNvSpPr>
            <p:nvPr/>
          </p:nvSpPr>
          <p:spPr bwMode="auto">
            <a:xfrm>
              <a:off x="321" y="1575"/>
              <a:ext cx="1236" cy="234"/>
            </a:xfrm>
            <a:prstGeom prst="rect">
              <a:avLst/>
            </a:prstGeom>
            <a:solidFill>
              <a:srgbClr val="E46C0A"/>
            </a:solidFill>
            <a:ln w="9525">
              <a:noFill/>
              <a:miter lim="800000"/>
              <a:headEnd/>
              <a:tailEnd/>
            </a:ln>
          </p:spPr>
          <p:txBody>
            <a:bodyPr anchor="ctr" anchorCtr="1"/>
            <a:lstStyle/>
            <a:p>
              <a:pPr algn="ctr">
                <a:spcBef>
                  <a:spcPts val="0"/>
                </a:spcBef>
                <a:buClr>
                  <a:schemeClr val="tx1"/>
                </a:buClr>
                <a:buFontTx/>
                <a:buNone/>
                <a:defRPr/>
              </a:pPr>
              <a:r>
                <a:rPr lang="fr-FR" sz="2200" b="1" dirty="0">
                  <a:latin typeface="+mj-lt"/>
                </a:rPr>
                <a:t>Appréciation globale</a:t>
              </a:r>
              <a:endParaRPr sz="2200" dirty="0">
                <a:latin typeface="+mj-lt"/>
              </a:endParaRPr>
            </a:p>
          </p:txBody>
        </p:sp>
        <p:sp>
          <p:nvSpPr>
            <p:cNvPr id="8" name="Rectangle 6"/>
            <p:cNvSpPr>
              <a:spLocks noChangeArrowheads="1"/>
            </p:cNvSpPr>
            <p:nvPr/>
          </p:nvSpPr>
          <p:spPr bwMode="auto">
            <a:xfrm>
              <a:off x="1556" y="1575"/>
              <a:ext cx="1589" cy="234"/>
            </a:xfrm>
            <a:prstGeom prst="rect">
              <a:avLst/>
            </a:prstGeom>
            <a:solidFill>
              <a:srgbClr val="E46C0A"/>
            </a:solidFill>
            <a:ln w="9525">
              <a:noFill/>
              <a:miter lim="800000"/>
              <a:headEnd/>
              <a:tailEnd/>
            </a:ln>
          </p:spPr>
          <p:txBody>
            <a:bodyPr/>
            <a:lstStyle/>
            <a:p>
              <a:pPr algn="ctr">
                <a:spcBef>
                  <a:spcPts val="0"/>
                </a:spcBef>
                <a:buClr>
                  <a:schemeClr val="tx1"/>
                </a:buClr>
                <a:buFontTx/>
                <a:buNone/>
                <a:defRPr/>
              </a:pPr>
              <a:r>
                <a:rPr lang="fr-FR" sz="2200" b="1" dirty="0">
                  <a:latin typeface="+mj-lt"/>
                </a:rPr>
                <a:t>Qualification</a:t>
              </a:r>
              <a:endParaRPr sz="2200" dirty="0">
                <a:latin typeface="+mj-lt"/>
              </a:endParaRPr>
            </a:p>
          </p:txBody>
        </p:sp>
        <p:sp>
          <p:nvSpPr>
            <p:cNvPr id="9" name="Rectangle 7"/>
            <p:cNvSpPr>
              <a:spLocks noChangeArrowheads="1"/>
            </p:cNvSpPr>
            <p:nvPr/>
          </p:nvSpPr>
          <p:spPr bwMode="auto">
            <a:xfrm>
              <a:off x="3146" y="1575"/>
              <a:ext cx="632" cy="234"/>
            </a:xfrm>
            <a:prstGeom prst="rect">
              <a:avLst/>
            </a:prstGeom>
            <a:solidFill>
              <a:srgbClr val="E46C0A"/>
            </a:solidFill>
            <a:ln w="9525">
              <a:noFill/>
              <a:miter lim="800000"/>
              <a:headEnd/>
              <a:tailEnd/>
            </a:ln>
          </p:spPr>
          <p:txBody>
            <a:bodyPr/>
            <a:lstStyle/>
            <a:p>
              <a:pPr algn="ctr">
                <a:spcBef>
                  <a:spcPts val="0"/>
                </a:spcBef>
                <a:buClr>
                  <a:schemeClr val="tx1"/>
                </a:buClr>
                <a:buFontTx/>
                <a:buNone/>
                <a:defRPr/>
              </a:pPr>
              <a:r>
                <a:rPr lang="fr-FR" sz="2200" b="1">
                  <a:latin typeface="+mj-lt"/>
                </a:rPr>
                <a:t>Notation</a:t>
              </a:r>
              <a:endParaRPr sz="2200">
                <a:latin typeface="+mj-lt"/>
              </a:endParaRPr>
            </a:p>
          </p:txBody>
        </p:sp>
        <p:sp>
          <p:nvSpPr>
            <p:cNvPr id="10" name="Rectangle 8"/>
            <p:cNvSpPr>
              <a:spLocks noChangeArrowheads="1"/>
            </p:cNvSpPr>
            <p:nvPr/>
          </p:nvSpPr>
          <p:spPr bwMode="auto">
            <a:xfrm>
              <a:off x="321" y="1809"/>
              <a:ext cx="1236" cy="699"/>
            </a:xfrm>
            <a:prstGeom prst="rect">
              <a:avLst/>
            </a:prstGeom>
            <a:solidFill>
              <a:srgbClr val="D0D8E8"/>
            </a:solidFill>
            <a:ln w="9525">
              <a:noFill/>
              <a:miter lim="800000"/>
              <a:headEnd/>
              <a:tailEnd/>
            </a:ln>
          </p:spPr>
          <p:txBody>
            <a:bodyPr anchor="ctr" anchorCtr="1"/>
            <a:lstStyle/>
            <a:p>
              <a:pPr algn="ctr">
                <a:spcBef>
                  <a:spcPts val="0"/>
                </a:spcBef>
                <a:buClr>
                  <a:schemeClr val="tx1"/>
                </a:buClr>
                <a:buFontTx/>
                <a:buNone/>
                <a:defRPr/>
              </a:pPr>
              <a:r>
                <a:rPr lang="fr-FR" sz="2200" b="1">
                  <a:solidFill>
                    <a:srgbClr val="000000"/>
                  </a:solidFill>
                  <a:latin typeface="+mj-lt"/>
                </a:rPr>
                <a:t>Non</a:t>
              </a:r>
              <a:endParaRPr sz="2200">
                <a:latin typeface="+mj-lt"/>
              </a:endParaRPr>
            </a:p>
          </p:txBody>
        </p:sp>
        <p:sp>
          <p:nvSpPr>
            <p:cNvPr id="11" name="Rectangle 9"/>
            <p:cNvSpPr>
              <a:spLocks noChangeArrowheads="1"/>
            </p:cNvSpPr>
            <p:nvPr/>
          </p:nvSpPr>
          <p:spPr bwMode="auto">
            <a:xfrm>
              <a:off x="1556" y="1809"/>
              <a:ext cx="1589" cy="232"/>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dirty="0">
                  <a:solidFill>
                    <a:srgbClr val="000000"/>
                  </a:solidFill>
                  <a:latin typeface="+mj-lt"/>
                </a:rPr>
                <a:t>Impossible</a:t>
              </a:r>
              <a:endParaRPr sz="2200" dirty="0">
                <a:latin typeface="+mj-lt"/>
              </a:endParaRPr>
            </a:p>
          </p:txBody>
        </p:sp>
        <p:sp>
          <p:nvSpPr>
            <p:cNvPr id="12" name="Rectangle 10"/>
            <p:cNvSpPr>
              <a:spLocks noChangeArrowheads="1"/>
            </p:cNvSpPr>
            <p:nvPr/>
          </p:nvSpPr>
          <p:spPr bwMode="auto">
            <a:xfrm>
              <a:off x="3146" y="1809"/>
              <a:ext cx="632" cy="232"/>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1</a:t>
              </a:r>
              <a:endParaRPr sz="2200">
                <a:latin typeface="+mj-lt"/>
              </a:endParaRPr>
            </a:p>
          </p:txBody>
        </p:sp>
        <p:sp>
          <p:nvSpPr>
            <p:cNvPr id="13" name="Rectangle 11"/>
            <p:cNvSpPr>
              <a:spLocks noChangeArrowheads="1"/>
            </p:cNvSpPr>
            <p:nvPr/>
          </p:nvSpPr>
          <p:spPr bwMode="auto">
            <a:xfrm>
              <a:off x="1556" y="2041"/>
              <a:ext cx="1589" cy="234"/>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dirty="0">
                  <a:solidFill>
                    <a:srgbClr val="000000"/>
                  </a:solidFill>
                  <a:latin typeface="+mj-lt"/>
                </a:rPr>
                <a:t>Quasi-impossible</a:t>
              </a:r>
              <a:endParaRPr sz="2200" dirty="0">
                <a:latin typeface="+mj-lt"/>
              </a:endParaRPr>
            </a:p>
          </p:txBody>
        </p:sp>
        <p:sp>
          <p:nvSpPr>
            <p:cNvPr id="14" name="Rectangle 12"/>
            <p:cNvSpPr>
              <a:spLocks noChangeArrowheads="1"/>
            </p:cNvSpPr>
            <p:nvPr/>
          </p:nvSpPr>
          <p:spPr bwMode="auto">
            <a:xfrm>
              <a:off x="3146" y="2041"/>
              <a:ext cx="632" cy="234"/>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2</a:t>
              </a:r>
              <a:endParaRPr sz="2200">
                <a:latin typeface="+mj-lt"/>
              </a:endParaRPr>
            </a:p>
          </p:txBody>
        </p:sp>
        <p:sp>
          <p:nvSpPr>
            <p:cNvPr id="15" name="Rectangle 13"/>
            <p:cNvSpPr>
              <a:spLocks noChangeArrowheads="1"/>
            </p:cNvSpPr>
            <p:nvPr/>
          </p:nvSpPr>
          <p:spPr bwMode="auto">
            <a:xfrm>
              <a:off x="1556" y="2275"/>
              <a:ext cx="1589" cy="233"/>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dirty="0">
                  <a:solidFill>
                    <a:srgbClr val="000000"/>
                  </a:solidFill>
                  <a:latin typeface="+mj-lt"/>
                </a:rPr>
                <a:t>Très improbable</a:t>
              </a:r>
              <a:endParaRPr sz="2200" dirty="0">
                <a:latin typeface="+mj-lt"/>
              </a:endParaRPr>
            </a:p>
          </p:txBody>
        </p:sp>
        <p:sp>
          <p:nvSpPr>
            <p:cNvPr id="16" name="Rectangle 14"/>
            <p:cNvSpPr>
              <a:spLocks noChangeArrowheads="1"/>
            </p:cNvSpPr>
            <p:nvPr/>
          </p:nvSpPr>
          <p:spPr bwMode="auto">
            <a:xfrm>
              <a:off x="3146" y="2275"/>
              <a:ext cx="632" cy="233"/>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3</a:t>
              </a:r>
              <a:endParaRPr sz="2200">
                <a:latin typeface="+mj-lt"/>
              </a:endParaRPr>
            </a:p>
          </p:txBody>
        </p:sp>
        <p:sp>
          <p:nvSpPr>
            <p:cNvPr id="17" name="Rectangle 15"/>
            <p:cNvSpPr>
              <a:spLocks noChangeArrowheads="1"/>
            </p:cNvSpPr>
            <p:nvPr/>
          </p:nvSpPr>
          <p:spPr bwMode="auto">
            <a:xfrm>
              <a:off x="321" y="2508"/>
              <a:ext cx="1236" cy="934"/>
            </a:xfrm>
            <a:prstGeom prst="rect">
              <a:avLst/>
            </a:prstGeom>
            <a:solidFill>
              <a:srgbClr val="E9EDF4"/>
            </a:solidFill>
            <a:ln w="9525">
              <a:noFill/>
              <a:miter lim="800000"/>
              <a:headEnd/>
              <a:tailEnd/>
            </a:ln>
          </p:spPr>
          <p:txBody>
            <a:bodyPr anchor="ctr" anchorCtr="1"/>
            <a:lstStyle/>
            <a:p>
              <a:pPr algn="ctr">
                <a:spcBef>
                  <a:spcPts val="0"/>
                </a:spcBef>
                <a:buClr>
                  <a:schemeClr val="tx1"/>
                </a:buClr>
                <a:buFontTx/>
                <a:buNone/>
                <a:defRPr/>
              </a:pPr>
              <a:r>
                <a:rPr lang="fr-FR" sz="2200" b="1" dirty="0">
                  <a:solidFill>
                    <a:srgbClr val="000000"/>
                  </a:solidFill>
                  <a:latin typeface="+mj-lt"/>
                </a:rPr>
                <a:t>Peut-être</a:t>
              </a:r>
              <a:endParaRPr sz="2200" dirty="0">
                <a:latin typeface="+mj-lt"/>
              </a:endParaRPr>
            </a:p>
          </p:txBody>
        </p:sp>
        <p:sp>
          <p:nvSpPr>
            <p:cNvPr id="18" name="Rectangle 16"/>
            <p:cNvSpPr>
              <a:spLocks noChangeArrowheads="1"/>
            </p:cNvSpPr>
            <p:nvPr/>
          </p:nvSpPr>
          <p:spPr bwMode="auto">
            <a:xfrm>
              <a:off x="1556" y="2508"/>
              <a:ext cx="1589" cy="234"/>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Improbable</a:t>
              </a:r>
              <a:endParaRPr sz="2200">
                <a:latin typeface="+mj-lt"/>
              </a:endParaRPr>
            </a:p>
          </p:txBody>
        </p:sp>
        <p:sp>
          <p:nvSpPr>
            <p:cNvPr id="19" name="Rectangle 17"/>
            <p:cNvSpPr>
              <a:spLocks noChangeArrowheads="1"/>
            </p:cNvSpPr>
            <p:nvPr/>
          </p:nvSpPr>
          <p:spPr bwMode="auto">
            <a:xfrm>
              <a:off x="3146" y="2508"/>
              <a:ext cx="632" cy="234"/>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4</a:t>
              </a:r>
              <a:endParaRPr sz="2200">
                <a:latin typeface="+mj-lt"/>
              </a:endParaRPr>
            </a:p>
          </p:txBody>
        </p:sp>
        <p:sp>
          <p:nvSpPr>
            <p:cNvPr id="20" name="Rectangle 18"/>
            <p:cNvSpPr>
              <a:spLocks noChangeArrowheads="1"/>
            </p:cNvSpPr>
            <p:nvPr/>
          </p:nvSpPr>
          <p:spPr bwMode="auto">
            <a:xfrm>
              <a:off x="1556" y="2741"/>
              <a:ext cx="1589" cy="233"/>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dirty="0">
                  <a:solidFill>
                    <a:srgbClr val="000000"/>
                  </a:solidFill>
                  <a:latin typeface="+mj-lt"/>
                </a:rPr>
                <a:t>Peu plausible</a:t>
              </a:r>
              <a:endParaRPr sz="2200" dirty="0">
                <a:latin typeface="+mj-lt"/>
              </a:endParaRPr>
            </a:p>
          </p:txBody>
        </p:sp>
        <p:sp>
          <p:nvSpPr>
            <p:cNvPr id="21" name="Rectangle 19"/>
            <p:cNvSpPr>
              <a:spLocks noChangeArrowheads="1"/>
            </p:cNvSpPr>
            <p:nvPr/>
          </p:nvSpPr>
          <p:spPr bwMode="auto">
            <a:xfrm>
              <a:off x="3146" y="2741"/>
              <a:ext cx="632" cy="233"/>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5</a:t>
              </a:r>
              <a:endParaRPr sz="2200">
                <a:latin typeface="+mj-lt"/>
              </a:endParaRPr>
            </a:p>
          </p:txBody>
        </p:sp>
        <p:sp>
          <p:nvSpPr>
            <p:cNvPr id="22" name="Rectangle 20"/>
            <p:cNvSpPr>
              <a:spLocks noChangeArrowheads="1"/>
            </p:cNvSpPr>
            <p:nvPr/>
          </p:nvSpPr>
          <p:spPr bwMode="auto">
            <a:xfrm>
              <a:off x="1556" y="2975"/>
              <a:ext cx="1589" cy="233"/>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Plausible</a:t>
              </a:r>
              <a:endParaRPr sz="2200">
                <a:latin typeface="+mj-lt"/>
              </a:endParaRPr>
            </a:p>
          </p:txBody>
        </p:sp>
        <p:sp>
          <p:nvSpPr>
            <p:cNvPr id="23" name="Rectangle 21"/>
            <p:cNvSpPr>
              <a:spLocks noChangeArrowheads="1"/>
            </p:cNvSpPr>
            <p:nvPr/>
          </p:nvSpPr>
          <p:spPr bwMode="auto">
            <a:xfrm>
              <a:off x="3146" y="2975"/>
              <a:ext cx="632" cy="233"/>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6</a:t>
              </a:r>
              <a:endParaRPr sz="2200">
                <a:latin typeface="+mj-lt"/>
              </a:endParaRPr>
            </a:p>
          </p:txBody>
        </p:sp>
        <p:sp>
          <p:nvSpPr>
            <p:cNvPr id="24" name="Rectangle 22"/>
            <p:cNvSpPr>
              <a:spLocks noChangeArrowheads="1"/>
            </p:cNvSpPr>
            <p:nvPr/>
          </p:nvSpPr>
          <p:spPr bwMode="auto">
            <a:xfrm>
              <a:off x="1556" y="3208"/>
              <a:ext cx="1589" cy="234"/>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Probable</a:t>
              </a:r>
              <a:endParaRPr sz="2200">
                <a:latin typeface="+mj-lt"/>
              </a:endParaRPr>
            </a:p>
          </p:txBody>
        </p:sp>
        <p:sp>
          <p:nvSpPr>
            <p:cNvPr id="25" name="Rectangle 23"/>
            <p:cNvSpPr>
              <a:spLocks noChangeArrowheads="1"/>
            </p:cNvSpPr>
            <p:nvPr/>
          </p:nvSpPr>
          <p:spPr bwMode="auto">
            <a:xfrm>
              <a:off x="3146" y="3208"/>
              <a:ext cx="632" cy="234"/>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7</a:t>
              </a:r>
              <a:endParaRPr sz="2200">
                <a:latin typeface="+mj-lt"/>
              </a:endParaRPr>
            </a:p>
          </p:txBody>
        </p:sp>
        <p:sp>
          <p:nvSpPr>
            <p:cNvPr id="26" name="Rectangle 24"/>
            <p:cNvSpPr>
              <a:spLocks noChangeArrowheads="1"/>
            </p:cNvSpPr>
            <p:nvPr/>
          </p:nvSpPr>
          <p:spPr bwMode="auto">
            <a:xfrm>
              <a:off x="321" y="3442"/>
              <a:ext cx="1236" cy="700"/>
            </a:xfrm>
            <a:prstGeom prst="rect">
              <a:avLst/>
            </a:prstGeom>
            <a:solidFill>
              <a:srgbClr val="E9EDF4"/>
            </a:solidFill>
            <a:ln w="9525">
              <a:noFill/>
              <a:miter lim="800000"/>
              <a:headEnd/>
              <a:tailEnd/>
            </a:ln>
          </p:spPr>
          <p:txBody>
            <a:bodyPr anchor="ctr" anchorCtr="1"/>
            <a:lstStyle/>
            <a:p>
              <a:pPr algn="ctr">
                <a:spcBef>
                  <a:spcPts val="0"/>
                </a:spcBef>
                <a:buClr>
                  <a:schemeClr val="tx1"/>
                </a:buClr>
                <a:buFontTx/>
                <a:buNone/>
                <a:defRPr/>
              </a:pPr>
              <a:r>
                <a:rPr lang="fr-FR" sz="2200" b="1">
                  <a:solidFill>
                    <a:srgbClr val="000000"/>
                  </a:solidFill>
                  <a:latin typeface="+mj-lt"/>
                </a:rPr>
                <a:t>Oui</a:t>
              </a:r>
              <a:endParaRPr sz="2200">
                <a:latin typeface="+mj-lt"/>
              </a:endParaRPr>
            </a:p>
          </p:txBody>
        </p:sp>
        <p:sp>
          <p:nvSpPr>
            <p:cNvPr id="27" name="Rectangle 25"/>
            <p:cNvSpPr>
              <a:spLocks noChangeArrowheads="1"/>
            </p:cNvSpPr>
            <p:nvPr/>
          </p:nvSpPr>
          <p:spPr bwMode="auto">
            <a:xfrm>
              <a:off x="1556" y="3442"/>
              <a:ext cx="1589" cy="233"/>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Très probable</a:t>
              </a:r>
              <a:endParaRPr sz="2200">
                <a:latin typeface="+mj-lt"/>
              </a:endParaRPr>
            </a:p>
          </p:txBody>
        </p:sp>
        <p:sp>
          <p:nvSpPr>
            <p:cNvPr id="28" name="Rectangle 26"/>
            <p:cNvSpPr>
              <a:spLocks noChangeArrowheads="1"/>
            </p:cNvSpPr>
            <p:nvPr/>
          </p:nvSpPr>
          <p:spPr bwMode="auto">
            <a:xfrm>
              <a:off x="3146" y="3442"/>
              <a:ext cx="632" cy="233"/>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8</a:t>
              </a:r>
              <a:endParaRPr sz="2200">
                <a:latin typeface="+mj-lt"/>
              </a:endParaRPr>
            </a:p>
          </p:txBody>
        </p:sp>
        <p:sp>
          <p:nvSpPr>
            <p:cNvPr id="29" name="Rectangle 27"/>
            <p:cNvSpPr>
              <a:spLocks noChangeArrowheads="1"/>
            </p:cNvSpPr>
            <p:nvPr/>
          </p:nvSpPr>
          <p:spPr bwMode="auto">
            <a:xfrm>
              <a:off x="1556" y="3675"/>
              <a:ext cx="1589" cy="233"/>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Quasi-certaine</a:t>
              </a:r>
              <a:endParaRPr sz="2200">
                <a:latin typeface="+mj-lt"/>
              </a:endParaRPr>
            </a:p>
          </p:txBody>
        </p:sp>
        <p:sp>
          <p:nvSpPr>
            <p:cNvPr id="30" name="Rectangle 28"/>
            <p:cNvSpPr>
              <a:spLocks noChangeArrowheads="1"/>
            </p:cNvSpPr>
            <p:nvPr/>
          </p:nvSpPr>
          <p:spPr bwMode="auto">
            <a:xfrm>
              <a:off x="3146" y="3675"/>
              <a:ext cx="632" cy="233"/>
            </a:xfrm>
            <a:prstGeom prst="rect">
              <a:avLst/>
            </a:prstGeom>
            <a:solidFill>
              <a:srgbClr val="D0D8E8"/>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9</a:t>
              </a:r>
              <a:endParaRPr sz="2200">
                <a:latin typeface="+mj-lt"/>
              </a:endParaRPr>
            </a:p>
          </p:txBody>
        </p:sp>
        <p:sp>
          <p:nvSpPr>
            <p:cNvPr id="31" name="Rectangle 29"/>
            <p:cNvSpPr>
              <a:spLocks noChangeArrowheads="1"/>
            </p:cNvSpPr>
            <p:nvPr/>
          </p:nvSpPr>
          <p:spPr bwMode="auto">
            <a:xfrm>
              <a:off x="1556" y="3908"/>
              <a:ext cx="1589" cy="234"/>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dirty="0">
                  <a:solidFill>
                    <a:srgbClr val="000000"/>
                  </a:solidFill>
                  <a:latin typeface="+mj-lt"/>
                </a:rPr>
                <a:t>Certaine</a:t>
              </a:r>
              <a:endParaRPr sz="2200" dirty="0">
                <a:latin typeface="+mj-lt"/>
              </a:endParaRPr>
            </a:p>
          </p:txBody>
        </p:sp>
        <p:sp>
          <p:nvSpPr>
            <p:cNvPr id="32" name="Rectangle 30"/>
            <p:cNvSpPr>
              <a:spLocks noChangeArrowheads="1"/>
            </p:cNvSpPr>
            <p:nvPr/>
          </p:nvSpPr>
          <p:spPr bwMode="auto">
            <a:xfrm>
              <a:off x="3146" y="3908"/>
              <a:ext cx="632" cy="234"/>
            </a:xfrm>
            <a:prstGeom prst="rect">
              <a:avLst/>
            </a:prstGeom>
            <a:solidFill>
              <a:srgbClr val="E9EDF4"/>
            </a:solidFill>
            <a:ln w="9525">
              <a:noFill/>
              <a:miter lim="800000"/>
              <a:headEnd/>
              <a:tailEnd/>
            </a:ln>
          </p:spPr>
          <p:txBody>
            <a:bodyPr/>
            <a:lstStyle/>
            <a:p>
              <a:pPr algn="ctr">
                <a:spcBef>
                  <a:spcPts val="0"/>
                </a:spcBef>
                <a:buClr>
                  <a:schemeClr val="tx1"/>
                </a:buClr>
                <a:buFontTx/>
                <a:buNone/>
                <a:defRPr/>
              </a:pPr>
              <a:r>
                <a:rPr lang="fr-FR" sz="2200">
                  <a:solidFill>
                    <a:srgbClr val="000000"/>
                  </a:solidFill>
                  <a:latin typeface="+mj-lt"/>
                </a:rPr>
                <a:t>10</a:t>
              </a:r>
              <a:endParaRPr sz="2200">
                <a:latin typeface="+mj-lt"/>
              </a:endParaRPr>
            </a:p>
          </p:txBody>
        </p:sp>
        <p:sp>
          <p:nvSpPr>
            <p:cNvPr id="33" name="Line 31"/>
            <p:cNvSpPr>
              <a:spLocks noChangeShapeType="1"/>
            </p:cNvSpPr>
            <p:nvPr/>
          </p:nvSpPr>
          <p:spPr bwMode="auto">
            <a:xfrm>
              <a:off x="1556" y="1575"/>
              <a:ext cx="0" cy="2567"/>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34" name="Line 32"/>
            <p:cNvSpPr>
              <a:spLocks noChangeShapeType="1"/>
            </p:cNvSpPr>
            <p:nvPr/>
          </p:nvSpPr>
          <p:spPr bwMode="auto">
            <a:xfrm>
              <a:off x="3146" y="1575"/>
              <a:ext cx="0" cy="2567"/>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35" name="Line 33"/>
            <p:cNvSpPr>
              <a:spLocks noChangeShapeType="1"/>
            </p:cNvSpPr>
            <p:nvPr/>
          </p:nvSpPr>
          <p:spPr bwMode="auto">
            <a:xfrm>
              <a:off x="321" y="1809"/>
              <a:ext cx="3457"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36" name="Line 34"/>
            <p:cNvSpPr>
              <a:spLocks noChangeShapeType="1"/>
            </p:cNvSpPr>
            <p:nvPr/>
          </p:nvSpPr>
          <p:spPr bwMode="auto">
            <a:xfrm>
              <a:off x="1556" y="2041"/>
              <a:ext cx="2221"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37" name="Line 35"/>
            <p:cNvSpPr>
              <a:spLocks noChangeShapeType="1"/>
            </p:cNvSpPr>
            <p:nvPr/>
          </p:nvSpPr>
          <p:spPr bwMode="auto">
            <a:xfrm>
              <a:off x="1556" y="2275"/>
              <a:ext cx="2221"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38" name="Line 36"/>
            <p:cNvSpPr>
              <a:spLocks noChangeShapeType="1"/>
            </p:cNvSpPr>
            <p:nvPr/>
          </p:nvSpPr>
          <p:spPr bwMode="auto">
            <a:xfrm>
              <a:off x="321" y="2508"/>
              <a:ext cx="3457"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39" name="Line 37"/>
            <p:cNvSpPr>
              <a:spLocks noChangeShapeType="1"/>
            </p:cNvSpPr>
            <p:nvPr/>
          </p:nvSpPr>
          <p:spPr bwMode="auto">
            <a:xfrm>
              <a:off x="1556" y="2741"/>
              <a:ext cx="2221"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0" name="Line 38"/>
            <p:cNvSpPr>
              <a:spLocks noChangeShapeType="1"/>
            </p:cNvSpPr>
            <p:nvPr/>
          </p:nvSpPr>
          <p:spPr bwMode="auto">
            <a:xfrm>
              <a:off x="1556" y="2975"/>
              <a:ext cx="2221"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1" name="Line 39"/>
            <p:cNvSpPr>
              <a:spLocks noChangeShapeType="1"/>
            </p:cNvSpPr>
            <p:nvPr/>
          </p:nvSpPr>
          <p:spPr bwMode="auto">
            <a:xfrm>
              <a:off x="1556" y="3208"/>
              <a:ext cx="2221"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2" name="Line 40"/>
            <p:cNvSpPr>
              <a:spLocks noChangeShapeType="1"/>
            </p:cNvSpPr>
            <p:nvPr/>
          </p:nvSpPr>
          <p:spPr bwMode="auto">
            <a:xfrm>
              <a:off x="321" y="3442"/>
              <a:ext cx="3457"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3" name="Line 41"/>
            <p:cNvSpPr>
              <a:spLocks noChangeShapeType="1"/>
            </p:cNvSpPr>
            <p:nvPr/>
          </p:nvSpPr>
          <p:spPr bwMode="auto">
            <a:xfrm>
              <a:off x="1556" y="3675"/>
              <a:ext cx="2221"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4" name="Line 42"/>
            <p:cNvSpPr>
              <a:spLocks noChangeShapeType="1"/>
            </p:cNvSpPr>
            <p:nvPr/>
          </p:nvSpPr>
          <p:spPr bwMode="auto">
            <a:xfrm>
              <a:off x="1556" y="3908"/>
              <a:ext cx="2221"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5" name="Line 43"/>
            <p:cNvSpPr>
              <a:spLocks noChangeShapeType="1"/>
            </p:cNvSpPr>
            <p:nvPr/>
          </p:nvSpPr>
          <p:spPr bwMode="auto">
            <a:xfrm>
              <a:off x="321" y="1575"/>
              <a:ext cx="0" cy="2567"/>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6" name="Line 44"/>
            <p:cNvSpPr>
              <a:spLocks noChangeShapeType="1"/>
            </p:cNvSpPr>
            <p:nvPr/>
          </p:nvSpPr>
          <p:spPr bwMode="auto">
            <a:xfrm>
              <a:off x="3778" y="1575"/>
              <a:ext cx="0" cy="2567"/>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7" name="Line 45"/>
            <p:cNvSpPr>
              <a:spLocks noChangeShapeType="1"/>
            </p:cNvSpPr>
            <p:nvPr/>
          </p:nvSpPr>
          <p:spPr bwMode="auto">
            <a:xfrm>
              <a:off x="321" y="1575"/>
              <a:ext cx="3457" cy="0"/>
            </a:xfrm>
            <a:prstGeom prst="line">
              <a:avLst/>
            </a:prstGeom>
            <a:noFill/>
            <a:ln w="12700">
              <a:solidFill>
                <a:schemeClr val="accent1"/>
              </a:solidFill>
              <a:round/>
              <a:headEnd/>
              <a:tailEnd/>
            </a:ln>
          </p:spPr>
          <p:txBody>
            <a:bodyPr/>
            <a:lstStyle/>
            <a:p>
              <a:pPr>
                <a:defRPr/>
              </a:pPr>
              <a:endParaRPr lang="fr-CH" sz="2200">
                <a:latin typeface="+mj-lt"/>
              </a:endParaRPr>
            </a:p>
          </p:txBody>
        </p:sp>
        <p:sp>
          <p:nvSpPr>
            <p:cNvPr id="48" name="Line 46"/>
            <p:cNvSpPr>
              <a:spLocks noChangeShapeType="1"/>
            </p:cNvSpPr>
            <p:nvPr/>
          </p:nvSpPr>
          <p:spPr bwMode="auto">
            <a:xfrm>
              <a:off x="321" y="4142"/>
              <a:ext cx="3457" cy="0"/>
            </a:xfrm>
            <a:prstGeom prst="line">
              <a:avLst/>
            </a:prstGeom>
            <a:noFill/>
            <a:ln w="12700">
              <a:solidFill>
                <a:schemeClr val="accent1"/>
              </a:solidFill>
              <a:round/>
              <a:headEnd/>
              <a:tailEnd/>
            </a:ln>
          </p:spPr>
          <p:txBody>
            <a:bodyPr/>
            <a:lstStyle/>
            <a:p>
              <a:pPr>
                <a:defRPr/>
              </a:pPr>
              <a:endParaRPr lang="fr-CH" sz="2200">
                <a:latin typeface="+mj-lt"/>
              </a:endParaRPr>
            </a:p>
          </p:txBody>
        </p:sp>
      </p:grpSp>
      <p:sp>
        <p:nvSpPr>
          <p:cNvPr id="49" name="Rectangle 47"/>
          <p:cNvSpPr>
            <a:spLocks noChangeArrowheads="1"/>
          </p:cNvSpPr>
          <p:nvPr/>
        </p:nvSpPr>
        <p:spPr bwMode="auto">
          <a:xfrm>
            <a:off x="827584" y="1772816"/>
            <a:ext cx="4071938" cy="450850"/>
          </a:xfrm>
          <a:prstGeom prst="rect">
            <a:avLst/>
          </a:prstGeom>
          <a:noFill/>
          <a:ln w="9525">
            <a:noFill/>
            <a:miter lim="800000"/>
            <a:headEnd/>
            <a:tailEnd/>
          </a:ln>
        </p:spPr>
        <p:txBody>
          <a:bodyPr lIns="92075" tIns="46038" rIns="92075" bIns="46038"/>
          <a:lstStyle/>
          <a:p>
            <a:pPr marL="742950" lvl="1" indent="-285750">
              <a:buClr>
                <a:srgbClr val="5F5F5F"/>
              </a:buClr>
              <a:buFont typeface="Arial"/>
              <a:buChar char="–"/>
              <a:defRPr/>
            </a:pPr>
            <a:endParaRPr lang="fr-CH" sz="1800" b="1">
              <a:solidFill>
                <a:srgbClr val="000000"/>
              </a:solidFill>
              <a:latin typeface="Arial"/>
            </a:endParaRPr>
          </a:p>
        </p:txBody>
      </p:sp>
      <p:sp>
        <p:nvSpPr>
          <p:cNvPr id="50"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9</a:t>
            </a:r>
          </a:p>
        </p:txBody>
      </p:sp>
    </p:spTree>
    <p:extLst>
      <p:ext uri="{BB962C8B-B14F-4D97-AF65-F5344CB8AC3E}">
        <p14:creationId xmlns:p14="http://schemas.microsoft.com/office/powerpoint/2010/main" val="182641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Evaluation des risques - Impact</a:t>
            </a:r>
            <a:endParaRPr dirty="0"/>
          </a:p>
        </p:txBody>
      </p:sp>
      <p:graphicFrame>
        <p:nvGraphicFramePr>
          <p:cNvPr id="6" name="Tableau 7"/>
          <p:cNvGraphicFramePr>
            <a:graphicFrameLocks noGrp="1"/>
          </p:cNvGraphicFramePr>
          <p:nvPr/>
        </p:nvGraphicFramePr>
        <p:xfrm>
          <a:off x="683568" y="2132856"/>
          <a:ext cx="7416824" cy="4053840"/>
        </p:xfrm>
        <a:graphic>
          <a:graphicData uri="http://schemas.openxmlformats.org/drawingml/2006/table">
            <a:tbl>
              <a:tblPr/>
              <a:tblGrid>
                <a:gridCol w="2523888">
                  <a:extLst>
                    <a:ext uri="{9D8B030D-6E8A-4147-A177-3AD203B41FA5}">
                      <a16:colId xmlns:a16="http://schemas.microsoft.com/office/drawing/2014/main" val="20000"/>
                    </a:ext>
                  </a:extLst>
                </a:gridCol>
                <a:gridCol w="3240574">
                  <a:extLst>
                    <a:ext uri="{9D8B030D-6E8A-4147-A177-3AD203B41FA5}">
                      <a16:colId xmlns:a16="http://schemas.microsoft.com/office/drawing/2014/main" val="20001"/>
                    </a:ext>
                  </a:extLst>
                </a:gridCol>
                <a:gridCol w="1652362">
                  <a:extLst>
                    <a:ext uri="{9D8B030D-6E8A-4147-A177-3AD203B41FA5}">
                      <a16:colId xmlns:a16="http://schemas.microsoft.com/office/drawing/2014/main" val="20002"/>
                    </a:ext>
                  </a:extLst>
                </a:gridCol>
              </a:tblGrid>
              <a:tr h="333855">
                <a:tc>
                  <a:txBody>
                    <a:bodyPr/>
                    <a:lstStyle/>
                    <a:p>
                      <a:pPr marL="0" marR="0" lvl="0" indent="0" algn="ctr" defTabSz="914400">
                        <a:lnSpc>
                          <a:spcPct val="100000"/>
                        </a:lnSpc>
                        <a:spcBef>
                          <a:spcPts val="0"/>
                        </a:spcBef>
                        <a:spcAft>
                          <a:spcPts val="0"/>
                        </a:spcAft>
                        <a:buClr>
                          <a:schemeClr val="tx1"/>
                        </a:buClr>
                        <a:buSzTx/>
                        <a:buFontTx/>
                        <a:buNone/>
                        <a:defRPr/>
                      </a:pPr>
                      <a:r>
                        <a:rPr lang="fr-FR" sz="2000" b="1" i="0" u="none" strike="noStrike" cap="none" dirty="0">
                          <a:ln>
                            <a:noFill/>
                          </a:ln>
                          <a:solidFill>
                            <a:srgbClr val="000000"/>
                          </a:solidFill>
                          <a:latin typeface="+mj-lt"/>
                          <a:ea typeface="ＭＳ Ｐゴシック"/>
                        </a:rPr>
                        <a:t>Appréciation globale</a:t>
                      </a:r>
                      <a:endParaRPr sz="2000" dirty="0">
                        <a:latin typeface="+mj-lt"/>
                      </a:endParaRPr>
                    </a:p>
                  </a:txBody>
                  <a:tcPr anchor="ct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46C0A"/>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2000" b="1" i="0" u="none" strike="noStrike" cap="none">
                          <a:ln>
                            <a:noFill/>
                          </a:ln>
                          <a:solidFill>
                            <a:srgbClr val="000000"/>
                          </a:solidFill>
                          <a:latin typeface="+mj-lt"/>
                          <a:ea typeface="ＭＳ Ｐゴシック"/>
                        </a:rPr>
                        <a:t>Qualification</a:t>
                      </a:r>
                      <a:endParaRPr sz="20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46C0A"/>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2000" b="1" i="0" u="none" strike="noStrike" cap="none">
                          <a:ln>
                            <a:noFill/>
                          </a:ln>
                          <a:solidFill>
                            <a:srgbClr val="000000"/>
                          </a:solidFill>
                          <a:latin typeface="+mj-lt"/>
                          <a:ea typeface="ＭＳ Ｐゴシック"/>
                        </a:rPr>
                        <a:t>Notation</a:t>
                      </a:r>
                      <a:endParaRPr sz="20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46C0A"/>
                    </a:solidFill>
                  </a:tcPr>
                </a:tc>
                <a:extLst>
                  <a:ext uri="{0D108BD9-81ED-4DB2-BD59-A6C34878D82A}">
                    <a16:rowId xmlns:a16="http://schemas.microsoft.com/office/drawing/2014/main" val="10000"/>
                  </a:ext>
                </a:extLst>
              </a:tr>
              <a:tr h="333855">
                <a:tc rowSpan="3">
                  <a:txBody>
                    <a:bodyPr/>
                    <a:lstStyle/>
                    <a:p>
                      <a:pPr marL="0" marR="0" lvl="0" indent="0" algn="ctr" defTabSz="914400">
                        <a:lnSpc>
                          <a:spcPct val="100000"/>
                        </a:lnSpc>
                        <a:spcBef>
                          <a:spcPts val="0"/>
                        </a:spcBef>
                        <a:spcAft>
                          <a:spcPts val="0"/>
                        </a:spcAft>
                        <a:buClr>
                          <a:schemeClr val="tx1"/>
                        </a:buClr>
                        <a:buSzTx/>
                        <a:buFontTx/>
                        <a:buNone/>
                        <a:defRPr/>
                      </a:pPr>
                      <a:r>
                        <a:rPr lang="fr-FR" sz="2000" b="1" i="0" u="none" strike="noStrike" cap="none">
                          <a:ln>
                            <a:noFill/>
                          </a:ln>
                          <a:solidFill>
                            <a:srgbClr val="000000"/>
                          </a:solidFill>
                          <a:latin typeface="+mj-lt"/>
                          <a:ea typeface="ＭＳ Ｐゴシック"/>
                        </a:rPr>
                        <a:t>Mineures</a:t>
                      </a:r>
                      <a:endParaRPr sz="2000">
                        <a:latin typeface="+mj-lt"/>
                      </a:endParaRPr>
                    </a:p>
                  </a:txBody>
                  <a:tcPr anchor="ct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Nulles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1</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extLst>
                  <a:ext uri="{0D108BD9-81ED-4DB2-BD59-A6C34878D82A}">
                    <a16:rowId xmlns:a16="http://schemas.microsoft.com/office/drawing/2014/main" val="10001"/>
                  </a:ext>
                </a:extLst>
              </a:tr>
              <a:tr h="333855">
                <a:tc vMerge="1">
                  <a:txBody>
                    <a:bodyPr/>
                    <a:lstStyle/>
                    <a:p>
                      <a:pPr>
                        <a:defRPr/>
                      </a:pPr>
                      <a:endParaRPr lang="en-GB"/>
                    </a:p>
                  </a:txBody>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À peine sensibles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2</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extLst>
                  <a:ext uri="{0D108BD9-81ED-4DB2-BD59-A6C34878D82A}">
                    <a16:rowId xmlns:a16="http://schemas.microsoft.com/office/drawing/2014/main" val="10002"/>
                  </a:ext>
                </a:extLst>
              </a:tr>
              <a:tr h="333855">
                <a:tc vMerge="1">
                  <a:txBody>
                    <a:bodyPr/>
                    <a:lstStyle/>
                    <a:p>
                      <a:pPr>
                        <a:defRPr/>
                      </a:pPr>
                      <a:endParaRPr lang="en-GB"/>
                    </a:p>
                  </a:txBody>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Très limitées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3</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extLst>
                  <a:ext uri="{0D108BD9-81ED-4DB2-BD59-A6C34878D82A}">
                    <a16:rowId xmlns:a16="http://schemas.microsoft.com/office/drawing/2014/main" val="10003"/>
                  </a:ext>
                </a:extLst>
              </a:tr>
              <a:tr h="333855">
                <a:tc rowSpan="4">
                  <a:txBody>
                    <a:bodyPr/>
                    <a:lstStyle/>
                    <a:p>
                      <a:pPr marL="0" marR="0" lvl="0" indent="0" algn="ctr" defTabSz="914400">
                        <a:lnSpc>
                          <a:spcPct val="100000"/>
                        </a:lnSpc>
                        <a:spcBef>
                          <a:spcPts val="0"/>
                        </a:spcBef>
                        <a:spcAft>
                          <a:spcPts val="0"/>
                        </a:spcAft>
                        <a:buClr>
                          <a:schemeClr val="tx1"/>
                        </a:buClr>
                        <a:buSzTx/>
                        <a:buFontTx/>
                        <a:buNone/>
                        <a:defRPr/>
                      </a:pPr>
                      <a:r>
                        <a:rPr lang="fr-FR" sz="2000" b="1" i="0" u="none" strike="noStrike" cap="none">
                          <a:ln>
                            <a:noFill/>
                          </a:ln>
                          <a:solidFill>
                            <a:srgbClr val="000000"/>
                          </a:solidFill>
                          <a:latin typeface="+mj-lt"/>
                          <a:ea typeface="ＭＳ Ｐゴシック"/>
                        </a:rPr>
                        <a:t>Moyennes</a:t>
                      </a:r>
                      <a:endParaRPr sz="2000">
                        <a:latin typeface="+mj-lt"/>
                      </a:endParaRPr>
                    </a:p>
                  </a:txBody>
                  <a:tcPr anchor="ct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Limitées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4</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extLst>
                  <a:ext uri="{0D108BD9-81ED-4DB2-BD59-A6C34878D82A}">
                    <a16:rowId xmlns:a16="http://schemas.microsoft.com/office/drawing/2014/main" val="10004"/>
                  </a:ext>
                </a:extLst>
              </a:tr>
              <a:tr h="333855">
                <a:tc vMerge="1">
                  <a:txBody>
                    <a:bodyPr/>
                    <a:lstStyle/>
                    <a:p>
                      <a:pPr>
                        <a:defRPr/>
                      </a:pPr>
                      <a:endParaRPr lang="en-GB"/>
                    </a:p>
                  </a:txBody>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Sensibles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5</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extLst>
                  <a:ext uri="{0D108BD9-81ED-4DB2-BD59-A6C34878D82A}">
                    <a16:rowId xmlns:a16="http://schemas.microsoft.com/office/drawing/2014/main" val="10005"/>
                  </a:ext>
                </a:extLst>
              </a:tr>
              <a:tr h="333855">
                <a:tc vMerge="1">
                  <a:txBody>
                    <a:bodyPr/>
                    <a:lstStyle/>
                    <a:p>
                      <a:pPr>
                        <a:defRPr/>
                      </a:pPr>
                      <a:endParaRPr lang="en-GB"/>
                    </a:p>
                  </a:txBody>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Significatives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6</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extLst>
                  <a:ext uri="{0D108BD9-81ED-4DB2-BD59-A6C34878D82A}">
                    <a16:rowId xmlns:a16="http://schemas.microsoft.com/office/drawing/2014/main" val="10006"/>
                  </a:ext>
                </a:extLst>
              </a:tr>
              <a:tr h="333855">
                <a:tc vMerge="1">
                  <a:txBody>
                    <a:bodyPr/>
                    <a:lstStyle/>
                    <a:p>
                      <a:pPr>
                        <a:defRPr/>
                      </a:pPr>
                      <a:endParaRPr lang="en-GB"/>
                    </a:p>
                  </a:txBody>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Très significatives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7</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extLst>
                  <a:ext uri="{0D108BD9-81ED-4DB2-BD59-A6C34878D82A}">
                    <a16:rowId xmlns:a16="http://schemas.microsoft.com/office/drawing/2014/main" val="10007"/>
                  </a:ext>
                </a:extLst>
              </a:tr>
              <a:tr h="333855">
                <a:tc rowSpan="3">
                  <a:txBody>
                    <a:bodyPr/>
                    <a:lstStyle/>
                    <a:p>
                      <a:pPr marL="0" marR="0" lvl="0" indent="0" algn="ctr" defTabSz="914400">
                        <a:lnSpc>
                          <a:spcPct val="100000"/>
                        </a:lnSpc>
                        <a:spcBef>
                          <a:spcPts val="0"/>
                        </a:spcBef>
                        <a:spcAft>
                          <a:spcPts val="0"/>
                        </a:spcAft>
                        <a:buClr>
                          <a:schemeClr val="tx1"/>
                        </a:buClr>
                        <a:buSzTx/>
                        <a:buFontTx/>
                        <a:buNone/>
                        <a:defRPr/>
                      </a:pPr>
                      <a:r>
                        <a:rPr lang="fr-FR" sz="2000" b="1" i="0" u="none" strike="noStrike" cap="none">
                          <a:ln>
                            <a:noFill/>
                          </a:ln>
                          <a:solidFill>
                            <a:srgbClr val="000000"/>
                          </a:solidFill>
                          <a:latin typeface="+mj-lt"/>
                          <a:ea typeface="ＭＳ Ｐゴシック"/>
                        </a:rPr>
                        <a:t>Majeures</a:t>
                      </a:r>
                      <a:endParaRPr sz="2000">
                        <a:latin typeface="+mj-lt"/>
                      </a:endParaRPr>
                    </a:p>
                  </a:txBody>
                  <a:tcPr anchor="ct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Importantes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8</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extLst>
                  <a:ext uri="{0D108BD9-81ED-4DB2-BD59-A6C34878D82A}">
                    <a16:rowId xmlns:a16="http://schemas.microsoft.com/office/drawing/2014/main" val="10008"/>
                  </a:ext>
                </a:extLst>
              </a:tr>
              <a:tr h="333855">
                <a:tc vMerge="1">
                  <a:txBody>
                    <a:bodyPr/>
                    <a:lstStyle/>
                    <a:p>
                      <a:pPr>
                        <a:defRPr/>
                      </a:pPr>
                      <a:endParaRPr lang="en-GB"/>
                    </a:p>
                  </a:txBody>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Désastreuses</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D0D8E8"/>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9</a:t>
                      </a:r>
                      <a:endParaRPr sz="1800" dirty="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bevel/>
                    </a:lnB>
                    <a:solidFill>
                      <a:srgbClr val="D0D8E8"/>
                    </a:solidFill>
                  </a:tcPr>
                </a:tc>
                <a:extLst>
                  <a:ext uri="{0D108BD9-81ED-4DB2-BD59-A6C34878D82A}">
                    <a16:rowId xmlns:a16="http://schemas.microsoft.com/office/drawing/2014/main" val="10009"/>
                  </a:ext>
                </a:extLst>
              </a:tr>
              <a:tr h="333855">
                <a:tc vMerge="1">
                  <a:txBody>
                    <a:bodyPr/>
                    <a:lstStyle/>
                    <a:p>
                      <a:pPr>
                        <a:defRPr/>
                      </a:pPr>
                      <a:endParaRPr lang="en-GB"/>
                    </a:p>
                  </a:txBody>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a:ln>
                            <a:noFill/>
                          </a:ln>
                          <a:solidFill>
                            <a:srgbClr val="000000"/>
                          </a:solidFill>
                          <a:latin typeface="+mj-lt"/>
                          <a:ea typeface="ＭＳ Ｐゴシック"/>
                        </a:rPr>
                        <a:t>Catastrophiques</a:t>
                      </a:r>
                      <a:endParaRPr sz="1800">
                        <a:latin typeface="+mj-lt"/>
                      </a:endParaRPr>
                    </a:p>
                  </a:txBody>
                  <a:tcPr>
                    <a:lnL w="12700" algn="ctr">
                      <a:solidFill>
                        <a:schemeClr val="accent1"/>
                      </a:solidFill>
                    </a:lnL>
                    <a:lnR w="12700" algn="ctr">
                      <a:solidFill>
                        <a:schemeClr val="accent1"/>
                      </a:solidFill>
                    </a:lnR>
                    <a:lnT w="12700" algn="ctr">
                      <a:solidFill>
                        <a:schemeClr val="accent1"/>
                      </a:solidFill>
                    </a:lnT>
                    <a:lnB w="12700" algn="ctr">
                      <a:solidFill>
                        <a:schemeClr val="accent1"/>
                      </a:solidFill>
                    </a:lnB>
                    <a:solidFill>
                      <a:srgbClr val="E9EDF4"/>
                    </a:solidFill>
                  </a:tcPr>
                </a:tc>
                <a:tc>
                  <a:txBody>
                    <a:bodyPr/>
                    <a:lstStyle/>
                    <a:p>
                      <a:pPr marL="0" marR="0" lvl="0" indent="0" algn="ctr" defTabSz="914400">
                        <a:lnSpc>
                          <a:spcPct val="100000"/>
                        </a:lnSpc>
                        <a:spcBef>
                          <a:spcPts val="0"/>
                        </a:spcBef>
                        <a:spcAft>
                          <a:spcPts val="0"/>
                        </a:spcAft>
                        <a:buClr>
                          <a:schemeClr val="tx1"/>
                        </a:buClr>
                        <a:buSzTx/>
                        <a:buFontTx/>
                        <a:buNone/>
                        <a:defRPr/>
                      </a:pPr>
                      <a:r>
                        <a:rPr lang="fr-FR" sz="1800" b="0" i="0" u="none" strike="noStrike" cap="none" dirty="0">
                          <a:ln>
                            <a:noFill/>
                          </a:ln>
                          <a:solidFill>
                            <a:srgbClr val="000000"/>
                          </a:solidFill>
                          <a:latin typeface="+mj-lt"/>
                          <a:ea typeface="ＭＳ Ｐゴシック"/>
                        </a:rPr>
                        <a:t>10</a:t>
                      </a:r>
                      <a:endParaRPr sz="1800" dirty="0">
                        <a:latin typeface="+mj-lt"/>
                      </a:endParaRPr>
                    </a:p>
                  </a:txBody>
                  <a:tcPr>
                    <a:lnL w="12700" algn="ctr">
                      <a:solidFill>
                        <a:schemeClr val="accent1"/>
                      </a:solidFill>
                    </a:lnL>
                    <a:lnR w="12700" algn="ctr">
                      <a:solidFill>
                        <a:schemeClr val="accent1"/>
                      </a:solidFill>
                    </a:lnR>
                    <a:lnT w="12700" cap="flat" cmpd="sng" algn="ctr">
                      <a:solidFill>
                        <a:schemeClr val="accent1"/>
                      </a:solidFill>
                      <a:prstDash val="solid"/>
                      <a:bevel/>
                      <a:headEnd type="none" w="med" len="med"/>
                      <a:tailEnd type="none" w="med" len="med"/>
                    </a:lnT>
                    <a:lnB w="12700" algn="ctr">
                      <a:solidFill>
                        <a:schemeClr val="accent1"/>
                      </a:solidFill>
                    </a:lnB>
                    <a:solidFill>
                      <a:srgbClr val="E9EDF4"/>
                    </a:solidFill>
                  </a:tcPr>
                </a:tc>
                <a:extLst>
                  <a:ext uri="{0D108BD9-81ED-4DB2-BD59-A6C34878D82A}">
                    <a16:rowId xmlns:a16="http://schemas.microsoft.com/office/drawing/2014/main" val="10010"/>
                  </a:ext>
                </a:extLst>
              </a:tr>
            </a:tbl>
          </a:graphicData>
        </a:graphic>
      </p:graphicFrame>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10</a:t>
            </a:r>
          </a:p>
        </p:txBody>
      </p:sp>
    </p:spTree>
    <p:extLst>
      <p:ext uri="{BB962C8B-B14F-4D97-AF65-F5344CB8AC3E}">
        <p14:creationId xmlns:p14="http://schemas.microsoft.com/office/powerpoint/2010/main" val="139961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Evaluation des risques </a:t>
            </a:r>
            <a:endParaRPr lang="fr-FR" dirty="0">
              <a:solidFill>
                <a:schemeClr val="tx1"/>
              </a:solidFill>
            </a:endParaRPr>
          </a:p>
        </p:txBody>
      </p:sp>
      <p:graphicFrame>
        <p:nvGraphicFramePr>
          <p:cNvPr id="6" name="Group 4"/>
          <p:cNvGraphicFramePr>
            <a:graphicFrameLocks noGrp="1"/>
          </p:cNvGraphicFramePr>
          <p:nvPr>
            <p:extLst>
              <p:ext uri="{D42A27DB-BD31-4B8C-83A1-F6EECF244321}">
                <p14:modId xmlns:p14="http://schemas.microsoft.com/office/powerpoint/2010/main" val="3916873963"/>
              </p:ext>
            </p:extLst>
          </p:nvPr>
        </p:nvGraphicFramePr>
        <p:xfrm>
          <a:off x="971600" y="2204864"/>
          <a:ext cx="6783388" cy="3396549"/>
        </p:xfrm>
        <a:graphic>
          <a:graphicData uri="http://schemas.openxmlformats.org/drawingml/2006/table">
            <a:tbl>
              <a:tblPr/>
              <a:tblGrid>
                <a:gridCol w="460375">
                  <a:extLst>
                    <a:ext uri="{9D8B030D-6E8A-4147-A177-3AD203B41FA5}">
                      <a16:colId xmlns:a16="http://schemas.microsoft.com/office/drawing/2014/main" val="20000"/>
                    </a:ext>
                  </a:extLst>
                </a:gridCol>
                <a:gridCol w="43354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979488">
                  <a:extLst>
                    <a:ext uri="{9D8B030D-6E8A-4147-A177-3AD203B41FA5}">
                      <a16:colId xmlns:a16="http://schemas.microsoft.com/office/drawing/2014/main" val="20003"/>
                    </a:ext>
                  </a:extLst>
                </a:gridCol>
              </a:tblGrid>
              <a:tr h="312981">
                <a:tc>
                  <a:txBody>
                    <a:bodyPr/>
                    <a:lstStyle/>
                    <a:p>
                      <a:pPr marL="0" marR="0" lvl="0" indent="0" algn="l" defTabSz="914400">
                        <a:lnSpc>
                          <a:spcPct val="100000"/>
                        </a:lnSpc>
                        <a:spcBef>
                          <a:spcPts val="0"/>
                        </a:spcBef>
                        <a:spcAft>
                          <a:spcPts val="0"/>
                        </a:spcAft>
                        <a:buClrTx/>
                        <a:buSzTx/>
                        <a:buFontTx/>
                        <a:buNone/>
                        <a:defRPr/>
                      </a:pPr>
                      <a:r>
                        <a:rPr lang="fr-CH" sz="1400" b="1" u="none" strike="noStrike" cap="none" dirty="0">
                          <a:ln>
                            <a:noFill/>
                          </a:ln>
                        </a:rPr>
                        <a:t>No</a:t>
                      </a:r>
                      <a:endParaRPr lang="fr-CH" sz="2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l" defTabSz="914400">
                        <a:lnSpc>
                          <a:spcPct val="100000"/>
                        </a:lnSpc>
                        <a:spcBef>
                          <a:spcPts val="0"/>
                        </a:spcBef>
                        <a:spcAft>
                          <a:spcPts val="0"/>
                        </a:spcAft>
                        <a:buClrTx/>
                        <a:buSzTx/>
                        <a:buFontTx/>
                        <a:buNone/>
                        <a:defRPr/>
                      </a:pPr>
                      <a:r>
                        <a:rPr lang="fr-CH" sz="1400" b="1" u="none" strike="noStrike" cap="none" dirty="0">
                          <a:ln>
                            <a:noFill/>
                          </a:ln>
                        </a:rPr>
                        <a:t>Risque</a:t>
                      </a:r>
                      <a:endParaRPr lang="fr-CH" sz="2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CH" sz="1400" b="1" u="none" strike="noStrike" cap="none">
                          <a:ln>
                            <a:noFill/>
                          </a:ln>
                        </a:rPr>
                        <a:t>Probabilité</a:t>
                      </a:r>
                      <a:endParaRPr lang="fr-CH" sz="2000" b="1" i="0" u="none" strike="noStrike" cap="none">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CH" sz="1400" b="1" u="none" strike="noStrike" cap="none">
                          <a:ln>
                            <a:noFill/>
                          </a:ln>
                        </a:rPr>
                        <a:t>Impact</a:t>
                      </a:r>
                      <a:endParaRPr lang="fr-CH" sz="2000" b="1" i="0" u="none" strike="noStrike" cap="none">
                        <a:ln>
                          <a:noFill/>
                        </a:ln>
                        <a:solidFill>
                          <a:schemeClr val="tx1"/>
                        </a:solidFill>
                        <a:latin typeface="Arial"/>
                        <a:ea typeface="ＭＳ Ｐゴシック"/>
                      </a:endParaRPr>
                    </a:p>
                  </a:txBody>
                  <a:tcPr marL="92075" marR="92075" marT="46038" marB="46038" anchor="b">
                    <a:solidFill>
                      <a:schemeClr val="accent6">
                        <a:lumMod val="75000"/>
                      </a:schemeClr>
                    </a:solidFill>
                  </a:tcPr>
                </a:tc>
                <a:extLst>
                  <a:ext uri="{0D108BD9-81ED-4DB2-BD59-A6C34878D82A}">
                    <a16:rowId xmlns:a16="http://schemas.microsoft.com/office/drawing/2014/main" val="10000"/>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1</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1400" b="0" i="0" u="none" strike="noStrike" cap="none" dirty="0">
                          <a:ln>
                            <a:noFill/>
                          </a:ln>
                          <a:solidFill>
                            <a:schemeClr val="tx1"/>
                          </a:solidFill>
                          <a:latin typeface="Arial"/>
                          <a:ea typeface="ＭＳ Ｐゴシック"/>
                        </a:rPr>
                        <a:t>...</a:t>
                      </a:r>
                      <a:endParaRPr lang="fr-CH" sz="14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7</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2</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1"/>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2</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dirty="0">
                          <a:ln>
                            <a:noFill/>
                          </a:ln>
                          <a:solidFill>
                            <a:schemeClr val="tx1"/>
                          </a:solidFill>
                          <a:latin typeface="Arial"/>
                          <a:ea typeface="ＭＳ Ｐゴシック"/>
                        </a:rPr>
                        <a:t>...</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6</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5</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2"/>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3</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dirty="0">
                          <a:ln>
                            <a:noFill/>
                          </a:ln>
                          <a:solidFill>
                            <a:schemeClr val="tx1"/>
                          </a:solidFill>
                          <a:latin typeface="Arial"/>
                          <a:ea typeface="ＭＳ Ｐゴシック"/>
                        </a:rPr>
                        <a:t>…</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8</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3"/>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dirty="0">
                          <a:ln>
                            <a:noFill/>
                          </a:ln>
                          <a:solidFill>
                            <a:schemeClr val="tx1"/>
                          </a:solidFill>
                          <a:latin typeface="Arial"/>
                          <a:ea typeface="ＭＳ Ｐゴシック"/>
                        </a:rPr>
                        <a:t>…</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6</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8</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4"/>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5</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dirty="0">
                          <a:ln>
                            <a:noFill/>
                          </a:ln>
                          <a:solidFill>
                            <a:schemeClr val="tx1"/>
                          </a:solidFill>
                          <a:latin typeface="Arial"/>
                          <a:ea typeface="ＭＳ Ｐゴシック"/>
                        </a:rPr>
                        <a:t>…</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1</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10</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5"/>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6</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dirty="0">
                          <a:ln>
                            <a:noFill/>
                          </a:ln>
                          <a:solidFill>
                            <a:schemeClr val="tx1"/>
                          </a:solidFill>
                          <a:latin typeface="Arial"/>
                          <a:ea typeface="ＭＳ Ｐゴシック"/>
                        </a:rPr>
                        <a:t>…</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6"/>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7</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dirty="0">
                          <a:ln>
                            <a:noFill/>
                          </a:ln>
                          <a:solidFill>
                            <a:schemeClr val="tx1"/>
                          </a:solidFill>
                          <a:latin typeface="Arial"/>
                          <a:ea typeface="ＭＳ Ｐゴシック"/>
                        </a:rPr>
                        <a:t>…</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3</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7"/>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8</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FR" sz="2000" b="0" i="0" u="none" strike="noStrike" cap="none" dirty="0">
                          <a:ln>
                            <a:noFill/>
                          </a:ln>
                          <a:solidFill>
                            <a:schemeClr val="tx1"/>
                          </a:solidFill>
                          <a:latin typeface="Arial"/>
                          <a:ea typeface="ＭＳ Ｐゴシック"/>
                        </a:rPr>
                        <a:t>…</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dirty="0">
                          <a:ln>
                            <a:noFill/>
                          </a:ln>
                        </a:rPr>
                        <a:t>6</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8"/>
                  </a:ext>
                </a:extLst>
              </a:tr>
            </a:tbl>
          </a:graphicData>
        </a:graphic>
      </p:graphicFrame>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11</a:t>
            </a:r>
          </a:p>
        </p:txBody>
      </p:sp>
    </p:spTree>
    <p:extLst>
      <p:ext uri="{BB962C8B-B14F-4D97-AF65-F5344CB8AC3E}">
        <p14:creationId xmlns:p14="http://schemas.microsoft.com/office/powerpoint/2010/main" val="329346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14</a:t>
            </a:r>
          </a:p>
        </p:txBody>
      </p:sp>
      <p:sp>
        <p:nvSpPr>
          <p:cNvPr id="9" name="Rectangle 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u texte 5"/>
          <p:cNvSpPr>
            <a:spLocks noGrp="1"/>
          </p:cNvSpPr>
          <p:nvPr>
            <p:ph type="body" sz="quarter" idx="10"/>
          </p:nvPr>
        </p:nvSpPr>
        <p:spPr bwMode="auto">
          <a:xfrm>
            <a:off x="1259632" y="404664"/>
            <a:ext cx="7704000" cy="720000"/>
          </a:xfrm>
        </p:spPr>
        <p:txBody>
          <a:bodyPr/>
          <a:lstStyle/>
          <a:p>
            <a:pPr>
              <a:defRPr/>
            </a:pPr>
            <a:r>
              <a:rPr lang="fr-CH" dirty="0">
                <a:solidFill>
                  <a:schemeClr val="tx1"/>
                </a:solidFill>
              </a:rPr>
              <a:t>Classification des risques</a:t>
            </a:r>
          </a:p>
        </p:txBody>
      </p:sp>
      <p:sp>
        <p:nvSpPr>
          <p:cNvPr id="6" name="Text Box 4"/>
          <p:cNvSpPr>
            <a:spLocks/>
          </p:cNvSpPr>
          <p:nvPr/>
        </p:nvSpPr>
        <p:spPr bwMode="auto">
          <a:xfrm rot="-5400000">
            <a:off x="3180" y="3737597"/>
            <a:ext cx="1553310" cy="462307"/>
          </a:xfrm>
          <a:prstGeom prst="rect">
            <a:avLst/>
          </a:prstGeom>
          <a:noFill/>
          <a:ln w="9525">
            <a:noFill/>
            <a:miter lim="800000"/>
            <a:headEnd/>
            <a:tailEnd/>
          </a:ln>
        </p:spPr>
        <p:txBody>
          <a:bodyPr wrap="none" lIns="92075" tIns="46038" rIns="92075" bIns="46038">
            <a:spAutoFit/>
          </a:bodyPr>
          <a:lstStyle/>
          <a:p>
            <a:pPr marL="342900" indent="-342900">
              <a:buFontTx/>
              <a:buNone/>
              <a:defRPr/>
            </a:pPr>
            <a:r>
              <a:rPr lang="fr-CH" sz="2400" dirty="0">
                <a:solidFill>
                  <a:srgbClr val="000000"/>
                </a:solidFill>
              </a:rPr>
              <a:t>Probabilité</a:t>
            </a:r>
            <a:endParaRPr lang="fr-FR" sz="2400" dirty="0">
              <a:solidFill>
                <a:srgbClr val="000000"/>
              </a:solidFill>
            </a:endParaRPr>
          </a:p>
        </p:txBody>
      </p:sp>
      <p:sp>
        <p:nvSpPr>
          <p:cNvPr id="5" name="Text Box 3"/>
          <p:cNvSpPr>
            <a:spLocks/>
          </p:cNvSpPr>
          <p:nvPr/>
        </p:nvSpPr>
        <p:spPr bwMode="auto">
          <a:xfrm>
            <a:off x="4463988" y="6302527"/>
            <a:ext cx="1049967" cy="462307"/>
          </a:xfrm>
          <a:prstGeom prst="rect">
            <a:avLst/>
          </a:prstGeom>
          <a:noFill/>
          <a:ln w="9525">
            <a:noFill/>
            <a:miter lim="800000"/>
            <a:headEnd/>
            <a:tailEnd/>
          </a:ln>
        </p:spPr>
        <p:txBody>
          <a:bodyPr wrap="square" lIns="92075" tIns="46038" rIns="92075" bIns="46038">
            <a:spAutoFit/>
          </a:bodyPr>
          <a:lstStyle/>
          <a:p>
            <a:pPr marL="342900" indent="-342900">
              <a:buFontTx/>
              <a:buNone/>
              <a:defRPr/>
            </a:pPr>
            <a:r>
              <a:rPr lang="fr-CH" sz="2400" dirty="0">
                <a:solidFill>
                  <a:srgbClr val="000000"/>
                </a:solidFill>
              </a:rPr>
              <a:t>Impact</a:t>
            </a:r>
            <a:endParaRPr lang="fr-FR" sz="2400" dirty="0">
              <a:solidFill>
                <a:srgbClr val="000000"/>
              </a:solidFill>
            </a:endParaRPr>
          </a:p>
        </p:txBody>
      </p:sp>
      <p:graphicFrame>
        <p:nvGraphicFramePr>
          <p:cNvPr id="7" name="Group 5"/>
          <p:cNvGraphicFramePr>
            <a:graphicFrameLocks noGrp="1"/>
          </p:cNvGraphicFramePr>
          <p:nvPr>
            <p:extLst>
              <p:ext uri="{D42A27DB-BD31-4B8C-83A1-F6EECF244321}">
                <p14:modId xmlns:p14="http://schemas.microsoft.com/office/powerpoint/2010/main" val="223100321"/>
              </p:ext>
            </p:extLst>
          </p:nvPr>
        </p:nvGraphicFramePr>
        <p:xfrm>
          <a:off x="971600" y="1196753"/>
          <a:ext cx="6984776" cy="5184577"/>
        </p:xfrm>
        <a:graphic>
          <a:graphicData uri="http://schemas.openxmlformats.org/drawingml/2006/table">
            <a:tbl>
              <a:tblPr/>
              <a:tblGrid>
                <a:gridCol w="1229381">
                  <a:extLst>
                    <a:ext uri="{9D8B030D-6E8A-4147-A177-3AD203B41FA5}">
                      <a16:colId xmlns:a16="http://schemas.microsoft.com/office/drawing/2014/main" val="20000"/>
                    </a:ext>
                  </a:extLst>
                </a:gridCol>
                <a:gridCol w="1151835">
                  <a:extLst>
                    <a:ext uri="{9D8B030D-6E8A-4147-A177-3AD203B41FA5}">
                      <a16:colId xmlns:a16="http://schemas.microsoft.com/office/drawing/2014/main" val="20001"/>
                    </a:ext>
                  </a:extLst>
                </a:gridCol>
                <a:gridCol w="1149945">
                  <a:extLst>
                    <a:ext uri="{9D8B030D-6E8A-4147-A177-3AD203B41FA5}">
                      <a16:colId xmlns:a16="http://schemas.microsoft.com/office/drawing/2014/main" val="20002"/>
                    </a:ext>
                  </a:extLst>
                </a:gridCol>
                <a:gridCol w="1151835">
                  <a:extLst>
                    <a:ext uri="{9D8B030D-6E8A-4147-A177-3AD203B41FA5}">
                      <a16:colId xmlns:a16="http://schemas.microsoft.com/office/drawing/2014/main" val="20003"/>
                    </a:ext>
                  </a:extLst>
                </a:gridCol>
                <a:gridCol w="1149945">
                  <a:extLst>
                    <a:ext uri="{9D8B030D-6E8A-4147-A177-3AD203B41FA5}">
                      <a16:colId xmlns:a16="http://schemas.microsoft.com/office/drawing/2014/main" val="20004"/>
                    </a:ext>
                  </a:extLst>
                </a:gridCol>
                <a:gridCol w="1151835">
                  <a:extLst>
                    <a:ext uri="{9D8B030D-6E8A-4147-A177-3AD203B41FA5}">
                      <a16:colId xmlns:a16="http://schemas.microsoft.com/office/drawing/2014/main" val="20005"/>
                    </a:ext>
                  </a:extLst>
                </a:gridCol>
              </a:tblGrid>
              <a:tr h="935728">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9 et 10 </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FFF"/>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69696"/>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 </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69696"/>
                    </a:solidFill>
                  </a:tcPr>
                </a:tc>
                <a:extLst>
                  <a:ext uri="{0D108BD9-81ED-4DB2-BD59-A6C34878D82A}">
                    <a16:rowId xmlns:a16="http://schemas.microsoft.com/office/drawing/2014/main" val="10000"/>
                  </a:ext>
                </a:extLst>
              </a:tr>
              <a:tr h="937420">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7 et 8</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69696"/>
                    </a:solid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69696"/>
                    </a:solidFill>
                  </a:tcPr>
                </a:tc>
                <a:extLst>
                  <a:ext uri="{0D108BD9-81ED-4DB2-BD59-A6C34878D82A}">
                    <a16:rowId xmlns:a16="http://schemas.microsoft.com/office/drawing/2014/main" val="10001"/>
                  </a:ext>
                </a:extLst>
              </a:tr>
              <a:tr h="935728">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5 et 6</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1">
                        <a:lumMod val="75000"/>
                      </a:schemeClr>
                    </a:solid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round/>
                    </a:lnB>
                    <a:solidFill>
                      <a:schemeClr val="bg1">
                        <a:lumMod val="75000"/>
                      </a:schemeClr>
                    </a:solidFill>
                  </a:tcPr>
                </a:tc>
                <a:extLst>
                  <a:ext uri="{0D108BD9-81ED-4DB2-BD59-A6C34878D82A}">
                    <a16:rowId xmlns:a16="http://schemas.microsoft.com/office/drawing/2014/main" val="10002"/>
                  </a:ext>
                </a:extLst>
              </a:tr>
              <a:tr h="937420">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3 et 4</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1">
                        <a:lumMod val="75000"/>
                      </a:schemeClr>
                    </a:solidFill>
                  </a:tcPr>
                </a:tc>
                <a:extLst>
                  <a:ext uri="{0D108BD9-81ED-4DB2-BD59-A6C34878D82A}">
                    <a16:rowId xmlns:a16="http://schemas.microsoft.com/office/drawing/2014/main" val="10003"/>
                  </a:ext>
                </a:extLst>
              </a:tr>
              <a:tr h="935728">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1 et 2</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round/>
                    </a:lnL>
                    <a:lnR w="12700" algn="ctr">
                      <a:solidFill>
                        <a:srgbClr val="000000"/>
                      </a:solidFill>
                    </a:lnR>
                    <a:lnT w="12700" algn="ctr">
                      <a:solidFill>
                        <a:srgbClr val="000000"/>
                      </a:solidFill>
                    </a:lnT>
                    <a:lnB w="12700" algn="ctr">
                      <a:solidFill>
                        <a:srgbClr val="000000"/>
                      </a:solidFill>
                    </a:lnB>
                    <a:solidFill>
                      <a:schemeClr val="bg1"/>
                    </a:solidFill>
                  </a:tcPr>
                </a:tc>
                <a:extLst>
                  <a:ext uri="{0D108BD9-81ED-4DB2-BD59-A6C34878D82A}">
                    <a16:rowId xmlns:a16="http://schemas.microsoft.com/office/drawing/2014/main" val="10004"/>
                  </a:ext>
                </a:extLst>
              </a:tr>
              <a:tr h="502553">
                <a:tc>
                  <a:txBody>
                    <a:bodyPr/>
                    <a:lstStyle/>
                    <a:p>
                      <a:pPr marL="0" marR="0" lvl="0" indent="0" algn="l" defTabSz="914400">
                        <a:lnSpc>
                          <a:spcPct val="100000"/>
                        </a:lnSpc>
                        <a:spcBef>
                          <a:spcPts val="0"/>
                        </a:spcBef>
                        <a:spcAft>
                          <a:spcPts val="0"/>
                        </a:spcAft>
                        <a:buClr>
                          <a:schemeClr val="tx1"/>
                        </a:buClr>
                        <a:buSzTx/>
                        <a:buFontTx/>
                        <a:buNone/>
                        <a:defRPr/>
                      </a:pPr>
                      <a:endParaRPr lang="fr-FR" sz="1800" b="1" i="0" u="none" strike="noStrike" cap="none">
                        <a:ln>
                          <a:noFill/>
                        </a:ln>
                        <a:solidFill>
                          <a:srgbClr val="000000"/>
                        </a:solidFill>
                        <a:latin typeface="+mj-lt"/>
                        <a:ea typeface="ＭＳ Ｐゴシック"/>
                      </a:endParaRPr>
                    </a:p>
                  </a:txBody>
                  <a:tcPr marL="92075" marR="92075" marT="46038" marB="46038" anchor="b">
                    <a:lnL w="12700" algn="ctr">
                      <a:noFill/>
                      <a:round/>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1 et 2</a:t>
                      </a:r>
                      <a:endParaRPr lang="fr-CH" sz="1800" b="1" i="0" u="none" strike="noStrike" cap="none">
                        <a:ln>
                          <a:noFill/>
                        </a:ln>
                        <a:solidFill>
                          <a:srgbClr val="000000"/>
                        </a:solidFill>
                        <a:latin typeface="+mj-lt"/>
                        <a:ea typeface="ＭＳ Ｐゴシック"/>
                      </a:endParaRPr>
                    </a:p>
                  </a:txBody>
                  <a:tcPr marL="92075" marR="92075" marT="46038" marB="46038" anchor="b">
                    <a:lnL w="12700" algn="ctr">
                      <a:noFill/>
                    </a:lnL>
                    <a:lnR w="12700" algn="ctr">
                      <a:noFill/>
                    </a:lnR>
                    <a:lnT w="12700" algn="ctr">
                      <a:solidFill>
                        <a:srgbClr val="000000"/>
                      </a:solid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3 et 4</a:t>
                      </a:r>
                      <a:endParaRPr lang="fr-CH" sz="1800" b="1" i="0" u="none" strike="noStrike" cap="none" dirty="0">
                        <a:ln>
                          <a:noFill/>
                        </a:ln>
                        <a:solidFill>
                          <a:srgbClr val="000000"/>
                        </a:solidFill>
                        <a:latin typeface="+mj-lt"/>
                        <a:ea typeface="ＭＳ Ｐゴシック"/>
                      </a:endParaRPr>
                    </a:p>
                  </a:txBody>
                  <a:tcPr marL="92075" marR="92075" marT="46038" marB="46038" anchor="b">
                    <a:lnL w="12700" algn="ctr">
                      <a:noFill/>
                    </a:lnL>
                    <a:lnR w="12700" algn="ctr">
                      <a:noFill/>
                    </a:lnR>
                    <a:lnT w="12700" algn="ctr">
                      <a:solidFill>
                        <a:srgbClr val="000000"/>
                      </a:solidFill>
                    </a:lnT>
                    <a:lnB w="12700" algn="ctr">
                      <a:noFill/>
                      <a:round/>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5 et 6</a:t>
                      </a:r>
                      <a:endParaRPr lang="fr-CH" sz="1800" b="1" i="0" u="none" strike="noStrike" cap="none" dirty="0">
                        <a:ln>
                          <a:noFill/>
                        </a:ln>
                        <a:solidFill>
                          <a:srgbClr val="000000"/>
                        </a:solidFill>
                        <a:latin typeface="+mj-lt"/>
                        <a:ea typeface="ＭＳ Ｐゴシック"/>
                      </a:endParaRPr>
                    </a:p>
                  </a:txBody>
                  <a:tcPr marL="92075" marR="92075" marT="46038" marB="46038" anchor="b">
                    <a:lnL w="12700" algn="ctr">
                      <a:noFill/>
                    </a:lnL>
                    <a:lnR w="12700" algn="ctr">
                      <a:noFill/>
                    </a:lnR>
                    <a:lnT w="12700" algn="ctr">
                      <a:solidFill>
                        <a:srgbClr val="000000"/>
                      </a:solid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7 et 8</a:t>
                      </a:r>
                      <a:endParaRPr lang="fr-CH" sz="1800" b="1" i="0" u="none" strike="noStrike" cap="none" dirty="0">
                        <a:ln>
                          <a:noFill/>
                        </a:ln>
                        <a:solidFill>
                          <a:srgbClr val="000000"/>
                        </a:solidFill>
                        <a:latin typeface="+mj-lt"/>
                        <a:ea typeface="ＭＳ Ｐゴシック"/>
                      </a:endParaRPr>
                    </a:p>
                  </a:txBody>
                  <a:tcPr marL="92075" marR="92075" marT="46038" marB="46038" anchor="b">
                    <a:lnL w="12700" algn="ctr">
                      <a:noFill/>
                    </a:lnL>
                    <a:lnR w="12700" algn="ctr">
                      <a:noFill/>
                    </a:lnR>
                    <a:lnT w="12700" algn="ctr">
                      <a:solidFill>
                        <a:srgbClr val="000000"/>
                      </a:solid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9 et 10 </a:t>
                      </a:r>
                      <a:endParaRPr lang="fr-CH" sz="1800" b="1" i="0" u="none" strike="noStrike" cap="none" dirty="0">
                        <a:ln>
                          <a:noFill/>
                        </a:ln>
                        <a:solidFill>
                          <a:srgbClr val="000000"/>
                        </a:solidFill>
                        <a:latin typeface="+mj-lt"/>
                        <a:ea typeface="ＭＳ Ｐゴシック"/>
                      </a:endParaRPr>
                    </a:p>
                  </a:txBody>
                  <a:tcPr marL="92075" marR="92075" marT="46038" marB="46038" anchor="b">
                    <a:lnL w="12700" algn="ctr">
                      <a:noFill/>
                    </a:lnL>
                    <a:lnR w="12700" algn="ctr">
                      <a:noFill/>
                      <a:round/>
                    </a:lnR>
                    <a:lnT w="12700" algn="ctr">
                      <a:solidFill>
                        <a:srgbClr val="000000"/>
                      </a:solidFill>
                    </a:lnT>
                    <a:lnB w="12700" algn="ctr">
                      <a:noFill/>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900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a:xfrm>
            <a:off x="539552" y="1124744"/>
            <a:ext cx="7920880" cy="720000"/>
          </a:xfrm>
        </p:spPr>
        <p:txBody>
          <a:bodyPr/>
          <a:lstStyle/>
          <a:p>
            <a:pPr marL="30162" lvl="1" indent="-30162">
              <a:buFont typeface="Arial"/>
              <a:buNone/>
              <a:defRPr/>
            </a:pPr>
            <a:r>
              <a:rPr lang="fr-CH" sz="2500" b="1" dirty="0">
                <a:latin typeface="Tahoma"/>
                <a:ea typeface="Tahoma"/>
                <a:cs typeface="Tahoma"/>
              </a:rPr>
              <a:t>Réponse aux risques - Mesures</a:t>
            </a:r>
            <a:endParaRPr dirty="0"/>
          </a:p>
        </p:txBody>
      </p:sp>
      <p:sp>
        <p:nvSpPr>
          <p:cNvPr id="5" name="Espace réservé du texte 3"/>
          <p:cNvSpPr>
            <a:spLocks noGrp="1"/>
          </p:cNvSpPr>
          <p:nvPr>
            <p:ph type="body" sz="quarter" idx="11"/>
          </p:nvPr>
        </p:nvSpPr>
        <p:spPr bwMode="auto">
          <a:xfrm>
            <a:off x="540000" y="2564904"/>
            <a:ext cx="7704000" cy="3456384"/>
          </a:xfrm>
        </p:spPr>
        <p:txBody>
          <a:bodyPr/>
          <a:lstStyle/>
          <a:p>
            <a:pPr marL="457200" indent="-457200">
              <a:spcBef>
                <a:spcPts val="1200"/>
              </a:spcBef>
              <a:buFont typeface="+mj-lt"/>
              <a:buAutoNum type="arabicPeriod"/>
              <a:defRPr/>
            </a:pPr>
            <a:r>
              <a:rPr lang="fr-CH" dirty="0"/>
              <a:t>Améliorer la capacité à détecter le risque</a:t>
            </a:r>
          </a:p>
          <a:p>
            <a:pPr lvl="1">
              <a:defRPr/>
            </a:pPr>
            <a:r>
              <a:rPr lang="fr-CH" dirty="0"/>
              <a:t>indicateurs, signaux</a:t>
            </a:r>
          </a:p>
          <a:p>
            <a:pPr lvl="1">
              <a:defRPr/>
            </a:pPr>
            <a:endParaRPr lang="fr-CH" dirty="0"/>
          </a:p>
          <a:p>
            <a:pPr marL="457200" indent="-457200">
              <a:buFont typeface="+mj-lt"/>
              <a:buAutoNum type="arabicPeriod"/>
              <a:defRPr/>
            </a:pPr>
            <a:r>
              <a:rPr lang="fr-CH" sz="2400" dirty="0">
                <a:solidFill>
                  <a:schemeClr val="tx1"/>
                </a:solidFill>
              </a:rPr>
              <a:t>Réduire la </a:t>
            </a:r>
            <a:r>
              <a:rPr lang="fr-CH" dirty="0"/>
              <a:t>probabilité d’apparition (fréquence)</a:t>
            </a:r>
            <a:endParaRPr dirty="0"/>
          </a:p>
          <a:p>
            <a:pPr lvl="1">
              <a:defRPr/>
            </a:pPr>
            <a:r>
              <a:rPr lang="fr-CH" sz="2000" dirty="0"/>
              <a:t>contrôle, entretien, etc.</a:t>
            </a:r>
            <a:endParaRPr dirty="0"/>
          </a:p>
          <a:p>
            <a:pPr marL="457200" indent="-457200">
              <a:spcBef>
                <a:spcPts val="1200"/>
              </a:spcBef>
              <a:buFont typeface="+mj-lt"/>
              <a:buAutoNum type="arabicPeriod"/>
              <a:defRPr/>
            </a:pPr>
            <a:endParaRPr lang="fr-CH" sz="800" dirty="0">
              <a:solidFill>
                <a:schemeClr val="tx1"/>
              </a:solidFill>
            </a:endParaRPr>
          </a:p>
          <a:p>
            <a:pPr marL="457200" indent="-457200">
              <a:spcBef>
                <a:spcPts val="1200"/>
              </a:spcBef>
              <a:buFont typeface="+mj-lt"/>
              <a:buAutoNum type="arabicPeriod"/>
              <a:defRPr/>
            </a:pPr>
            <a:r>
              <a:rPr lang="fr-CH" sz="2400" dirty="0">
                <a:solidFill>
                  <a:schemeClr val="tx1"/>
                </a:solidFill>
              </a:rPr>
              <a:t>Réduire l’impact </a:t>
            </a:r>
            <a:endParaRPr lang="fr-FR" dirty="0"/>
          </a:p>
          <a:p>
            <a:pPr lvl="1">
              <a:defRPr/>
            </a:pPr>
            <a:r>
              <a:rPr lang="fr-FR" dirty="0"/>
              <a:t>t</a:t>
            </a:r>
            <a:r>
              <a:rPr lang="fr-FR" sz="2000" dirty="0"/>
              <a:t>ransférer le risque (assurance, garantie, pénalité)</a:t>
            </a:r>
          </a:p>
          <a:p>
            <a:pPr lvl="1">
              <a:defRPr/>
            </a:pPr>
            <a:r>
              <a:rPr lang="fr-FR" dirty="0"/>
              <a:t>augmenter la résilience (plan d’action en cas de réalisation du risque)</a:t>
            </a:r>
            <a:endParaRPr dirty="0"/>
          </a:p>
          <a:p>
            <a:pPr marL="914400" lvl="1" indent="-457200">
              <a:buFont typeface="+mj-lt"/>
              <a:buAutoNum type="arabicPeriod"/>
              <a:defRPr/>
            </a:pPr>
            <a:endParaRPr lang="fr-CH" sz="1600" dirty="0"/>
          </a:p>
          <a:p>
            <a:pPr>
              <a:buFont typeface="Arial"/>
              <a:buChar char="•"/>
              <a:defRPr/>
            </a:pPr>
            <a:endParaRPr lang="fr-CH" sz="24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13</a:t>
            </a:r>
          </a:p>
        </p:txBody>
      </p:sp>
    </p:spTree>
    <p:extLst>
      <p:ext uri="{BB962C8B-B14F-4D97-AF65-F5344CB8AC3E}">
        <p14:creationId xmlns:p14="http://schemas.microsoft.com/office/powerpoint/2010/main" val="365006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marL="30162" lvl="1" indent="-30162">
              <a:buNone/>
              <a:defRPr/>
            </a:pPr>
            <a:r>
              <a:rPr lang="fr-CH" sz="2500" b="1" dirty="0">
                <a:latin typeface="Tahoma"/>
                <a:ea typeface="Tahoma"/>
                <a:cs typeface="Tahoma"/>
              </a:rPr>
              <a:t>Réponse aux risques - Mesures</a:t>
            </a:r>
            <a:endParaRPr lang="fr-CH" dirty="0"/>
          </a:p>
        </p:txBody>
      </p:sp>
      <p:sp>
        <p:nvSpPr>
          <p:cNvPr id="5" name="Espace réservé du texte 3"/>
          <p:cNvSpPr>
            <a:spLocks noGrp="1"/>
          </p:cNvSpPr>
          <p:nvPr>
            <p:ph type="body" sz="quarter" idx="11"/>
          </p:nvPr>
        </p:nvSpPr>
        <p:spPr bwMode="auto">
          <a:xfrm>
            <a:off x="540000" y="2636912"/>
            <a:ext cx="7704000" cy="3526288"/>
          </a:xfrm>
        </p:spPr>
        <p:txBody>
          <a:bodyPr/>
          <a:lstStyle/>
          <a:p>
            <a:pPr marL="457200" indent="-457200">
              <a:buFont typeface="+mj-lt"/>
              <a:buAutoNum type="arabicPeriod" startAt="4"/>
              <a:defRPr/>
            </a:pPr>
            <a:r>
              <a:rPr lang="fr-CH" sz="2400" dirty="0">
                <a:solidFill>
                  <a:schemeClr val="tx1"/>
                </a:solidFill>
              </a:rPr>
              <a:t>Eviter le risque</a:t>
            </a:r>
            <a:endParaRPr dirty="0"/>
          </a:p>
          <a:p>
            <a:pPr lvl="1">
              <a:defRPr/>
            </a:pPr>
            <a:r>
              <a:rPr lang="fr-CH" sz="2000" dirty="0"/>
              <a:t>redéfinition du projet, procédures de sécurité</a:t>
            </a:r>
            <a:endParaRPr dirty="0"/>
          </a:p>
          <a:p>
            <a:pPr marL="457200" indent="-457200">
              <a:buFont typeface="+mj-lt"/>
              <a:buAutoNum type="arabicPeriod" startAt="4"/>
              <a:defRPr/>
            </a:pPr>
            <a:endParaRPr lang="fr-CH" sz="2400" dirty="0">
              <a:solidFill>
                <a:schemeClr val="tx1"/>
              </a:solidFill>
            </a:endParaRPr>
          </a:p>
          <a:p>
            <a:pPr marL="457200" indent="-457200">
              <a:buFont typeface="+mj-lt"/>
              <a:buAutoNum type="arabicPeriod" startAt="4"/>
              <a:defRPr/>
            </a:pPr>
            <a:r>
              <a:rPr lang="fr-CH" sz="2400" dirty="0">
                <a:solidFill>
                  <a:schemeClr val="tx1"/>
                </a:solidFill>
              </a:rPr>
              <a:t>Accepter le risque </a:t>
            </a:r>
            <a:endParaRPr dirty="0"/>
          </a:p>
          <a:p>
            <a:pPr lvl="1">
              <a:defRPr/>
            </a:pPr>
            <a:r>
              <a:rPr lang="fr-CH" sz="2000" dirty="0"/>
              <a:t>ne rien faire</a:t>
            </a:r>
            <a:endParaRPr lang="fr-FR" sz="2000" dirty="0"/>
          </a:p>
          <a:p>
            <a:pPr>
              <a:buFont typeface="Arial"/>
              <a:buChar char="•"/>
              <a:defRPr/>
            </a:pPr>
            <a:endParaRPr lang="fr-CH" sz="24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14</a:t>
            </a:r>
          </a:p>
        </p:txBody>
      </p:sp>
    </p:spTree>
    <p:extLst>
      <p:ext uri="{BB962C8B-B14F-4D97-AF65-F5344CB8AC3E}">
        <p14:creationId xmlns:p14="http://schemas.microsoft.com/office/powerpoint/2010/main" val="1250041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Stratégie de réponse aux risques</a:t>
            </a:r>
            <a:endParaRPr lang="fr-FR" dirty="0">
              <a:solidFill>
                <a:schemeClr val="tx1"/>
              </a:solidFill>
            </a:endParaRPr>
          </a:p>
        </p:txBody>
      </p:sp>
      <p:graphicFrame>
        <p:nvGraphicFramePr>
          <p:cNvPr id="6" name="Group 4"/>
          <p:cNvGraphicFramePr>
            <a:graphicFrameLocks noGrp="1"/>
          </p:cNvGraphicFramePr>
          <p:nvPr>
            <p:extLst>
              <p:ext uri="{D42A27DB-BD31-4B8C-83A1-F6EECF244321}">
                <p14:modId xmlns:p14="http://schemas.microsoft.com/office/powerpoint/2010/main" val="2276804393"/>
              </p:ext>
            </p:extLst>
          </p:nvPr>
        </p:nvGraphicFramePr>
        <p:xfrm>
          <a:off x="971600" y="2204864"/>
          <a:ext cx="6783388" cy="3692532"/>
        </p:xfrm>
        <a:graphic>
          <a:graphicData uri="http://schemas.openxmlformats.org/drawingml/2006/table">
            <a:tbl>
              <a:tblPr/>
              <a:tblGrid>
                <a:gridCol w="460375">
                  <a:extLst>
                    <a:ext uri="{9D8B030D-6E8A-4147-A177-3AD203B41FA5}">
                      <a16:colId xmlns:a16="http://schemas.microsoft.com/office/drawing/2014/main" val="20000"/>
                    </a:ext>
                  </a:extLst>
                </a:gridCol>
                <a:gridCol w="3212033">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2462908">
                  <a:extLst>
                    <a:ext uri="{9D8B030D-6E8A-4147-A177-3AD203B41FA5}">
                      <a16:colId xmlns:a16="http://schemas.microsoft.com/office/drawing/2014/main" val="20003"/>
                    </a:ext>
                  </a:extLst>
                </a:gridCol>
              </a:tblGrid>
              <a:tr h="312981">
                <a:tc>
                  <a:txBody>
                    <a:bodyPr/>
                    <a:lstStyle/>
                    <a:p>
                      <a:pPr marL="0" marR="0" lvl="0" indent="0" algn="l" defTabSz="914400">
                        <a:lnSpc>
                          <a:spcPct val="100000"/>
                        </a:lnSpc>
                        <a:spcBef>
                          <a:spcPts val="0"/>
                        </a:spcBef>
                        <a:spcAft>
                          <a:spcPts val="0"/>
                        </a:spcAft>
                        <a:buClrTx/>
                        <a:buSzTx/>
                        <a:buFontTx/>
                        <a:buNone/>
                        <a:defRPr/>
                      </a:pPr>
                      <a:r>
                        <a:rPr lang="fr-CH" sz="1000" b="1" u="none" strike="noStrike" cap="none" dirty="0">
                          <a:ln>
                            <a:noFill/>
                          </a:ln>
                        </a:rPr>
                        <a:t>No</a:t>
                      </a:r>
                      <a:endParaRPr lang="fr-CH" sz="1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l" defTabSz="914400">
                        <a:lnSpc>
                          <a:spcPct val="100000"/>
                        </a:lnSpc>
                        <a:spcBef>
                          <a:spcPts val="0"/>
                        </a:spcBef>
                        <a:spcAft>
                          <a:spcPts val="0"/>
                        </a:spcAft>
                        <a:buClrTx/>
                        <a:buSzTx/>
                        <a:buFontTx/>
                        <a:buNone/>
                        <a:defRPr/>
                      </a:pPr>
                      <a:r>
                        <a:rPr lang="fr-CH" sz="1000" b="1" u="none" strike="noStrike" cap="none">
                          <a:ln>
                            <a:noFill/>
                          </a:ln>
                        </a:rPr>
                        <a:t>Risque</a:t>
                      </a:r>
                      <a:endParaRPr lang="fr-CH" sz="1000" b="1" i="0" u="none" strike="noStrike" cap="none">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FR" sz="1000" b="1" i="0" u="none" strike="noStrike" cap="none" dirty="0">
                          <a:ln>
                            <a:noFill/>
                          </a:ln>
                          <a:solidFill>
                            <a:schemeClr val="tx1"/>
                          </a:solidFill>
                          <a:latin typeface="Arial"/>
                          <a:ea typeface="ＭＳ Ｐゴシック"/>
                        </a:rPr>
                        <a:t>Réponse</a:t>
                      </a:r>
                      <a:endParaRPr lang="fr-CH" sz="1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CH" sz="1000" b="1" u="none" strike="noStrike" cap="none" dirty="0">
                          <a:ln>
                            <a:noFill/>
                          </a:ln>
                        </a:rPr>
                        <a:t>Mitigation</a:t>
                      </a:r>
                      <a:endParaRPr lang="fr-CH" sz="1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extLst>
                  <a:ext uri="{0D108BD9-81ED-4DB2-BD59-A6C34878D82A}">
                    <a16:rowId xmlns:a16="http://schemas.microsoft.com/office/drawing/2014/main" val="10000"/>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1</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1"/>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2</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2"/>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3</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3"/>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4</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4"/>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5</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5"/>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6</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6"/>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7</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7"/>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8</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8"/>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9</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9"/>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10</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0"/>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11</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1"/>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12</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000" u="none" strike="noStrike" cap="none">
                          <a:ln>
                            <a:noFill/>
                          </a:ln>
                        </a:rPr>
                        <a:t> </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000" u="none" strike="noStrike" cap="none" dirty="0">
                          <a:ln>
                            <a:noFill/>
                          </a:ln>
                        </a:rPr>
                        <a:t> </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2"/>
                  </a:ext>
                </a:extLst>
              </a:tr>
            </a:tbl>
          </a:graphicData>
        </a:graphic>
      </p:graphicFrame>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11</a:t>
            </a:r>
          </a:p>
        </p:txBody>
      </p:sp>
    </p:spTree>
    <p:extLst>
      <p:ext uri="{BB962C8B-B14F-4D97-AF65-F5344CB8AC3E}">
        <p14:creationId xmlns:p14="http://schemas.microsoft.com/office/powerpoint/2010/main" val="2358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1400" b="1" dirty="0">
                <a:solidFill>
                  <a:srgbClr val="1476B7"/>
                </a:solidFill>
                <a:latin typeface="Tahoma"/>
                <a:ea typeface="Tahoma"/>
                <a:cs typeface="Tahoma"/>
              </a:rPr>
              <a:t>Ordre du jour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14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CH" sz="1400" b="1" dirty="0">
                <a:solidFill>
                  <a:srgbClr val="0070C0"/>
                </a:solidFill>
                <a:latin typeface="Tahoma" panose="020B0604030504040204" pitchFamily="34" charset="0"/>
                <a:ea typeface="Tahoma" panose="020B0604030504040204" pitchFamily="34" charset="0"/>
                <a:cs typeface="Tahoma" panose="020B0604030504040204" pitchFamily="34" charset="0"/>
              </a:rPr>
              <a:t>Timing :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8h45 – 12h 15 (pause 30 minutes)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13h30 – 16h45 (pause 15 minutes)</a:t>
            </a:r>
          </a:p>
          <a:p>
            <a:pPr marL="804863" lvl="2" indent="-180975">
              <a:buFont typeface="Arial" pitchFamily="34" charset="0"/>
              <a:buChar char="•"/>
              <a:tabLst>
                <a:tab pos="804863" algn="l"/>
              </a:tabLst>
              <a:defRPr/>
            </a:pPr>
            <a:endParaRPr lang="fr-CH" sz="1400" dirty="0">
              <a:latin typeface="Tahoma" panose="020B0604030504040204" pitchFamily="34" charset="0"/>
              <a:ea typeface="Tahoma" panose="020B0604030504040204" pitchFamily="34" charset="0"/>
              <a:cs typeface="Tahoma" panose="020B0604030504040204" pitchFamily="34" charset="0"/>
            </a:endParaRPr>
          </a:p>
          <a:p>
            <a:pPr marL="529200" lvl="1" indent="-432000">
              <a:buFont typeface="Arial" pitchFamily="34" charset="0"/>
              <a:buChar char="•"/>
              <a:defRPr/>
            </a:pPr>
            <a:r>
              <a:rPr lang="fr-CH" sz="1400" b="1" dirty="0">
                <a:solidFill>
                  <a:srgbClr val="0070C0"/>
                </a:solidFill>
                <a:latin typeface="Tahoma" panose="020B0604030504040204" pitchFamily="34" charset="0"/>
                <a:ea typeface="Tahoma" panose="020B0604030504040204" pitchFamily="34" charset="0"/>
                <a:cs typeface="Tahoma" panose="020B0604030504040204" pitchFamily="34" charset="0"/>
              </a:rPr>
              <a:t>Contenu :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Risques </a:t>
            </a:r>
            <a:endParaRPr lang="fr-CH" sz="14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1262063" lvl="3"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Définition</a:t>
            </a:r>
          </a:p>
          <a:p>
            <a:pPr marL="1262063" lvl="3"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Analyse</a:t>
            </a:r>
          </a:p>
          <a:p>
            <a:pPr marL="1262063" lvl="3"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Gestion</a:t>
            </a:r>
          </a:p>
          <a:p>
            <a:pPr marL="1262063" lvl="3"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Suivi</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Socio-dynamique des acteurs </a:t>
            </a:r>
            <a:endParaRPr lang="fr-CH" sz="14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DISC</a:t>
            </a:r>
            <a:endParaRPr lang="fr-CH" sz="14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Chapeaux de Bono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Récapitulatif sous forme d’exercice</a:t>
            </a:r>
            <a:endParaRPr lang="fr-CH" sz="1400"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92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3"/>
          <p:cNvSpPr>
            <a:spLocks noGrp="1"/>
          </p:cNvSpPr>
          <p:nvPr>
            <p:ph type="body" sz="quarter" idx="10"/>
          </p:nvPr>
        </p:nvSpPr>
        <p:spPr bwMode="auto"/>
        <p:txBody>
          <a:bodyPr/>
          <a:lstStyle/>
          <a:p>
            <a:pPr>
              <a:defRPr/>
            </a:pPr>
            <a:r>
              <a:rPr lang="fr-CH">
                <a:solidFill>
                  <a:schemeClr val="tx1"/>
                </a:solidFill>
              </a:rPr>
              <a:t>Processus de gestion des risques</a:t>
            </a:r>
          </a:p>
        </p:txBody>
      </p:sp>
      <p:sp>
        <p:nvSpPr>
          <p:cNvPr id="5" name="Text Box 3"/>
          <p:cNvSpPr>
            <a:spLocks/>
          </p:cNvSpPr>
          <p:nvPr/>
        </p:nvSpPr>
        <p:spPr bwMode="auto">
          <a:xfrm>
            <a:off x="1038175" y="2204814"/>
            <a:ext cx="3821857" cy="8316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marL="457200" indent="-457200" algn="ctr">
              <a:buFontTx/>
              <a:buAutoNum type="arabicPeriod"/>
              <a:defRPr/>
            </a:pPr>
            <a:r>
              <a:rPr lang="fr-CH" sz="2400" dirty="0">
                <a:solidFill>
                  <a:schemeClr val="tx1"/>
                </a:solidFill>
              </a:rPr>
              <a:t>Identification </a:t>
            </a:r>
          </a:p>
          <a:p>
            <a:pPr marL="457200" indent="-457200" algn="ctr">
              <a:defRPr/>
            </a:pPr>
            <a:r>
              <a:rPr lang="fr-CH" sz="2400" dirty="0">
                <a:solidFill>
                  <a:schemeClr val="tx1"/>
                </a:solidFill>
              </a:rPr>
              <a:t>des risques</a:t>
            </a:r>
            <a:endParaRPr lang="fr-FR" sz="2400" dirty="0">
              <a:solidFill>
                <a:schemeClr val="tx1"/>
              </a:solidFill>
            </a:endParaRPr>
          </a:p>
        </p:txBody>
      </p:sp>
      <p:sp>
        <p:nvSpPr>
          <p:cNvPr id="6" name="Text Box 4"/>
          <p:cNvSpPr>
            <a:spLocks/>
          </p:cNvSpPr>
          <p:nvPr/>
        </p:nvSpPr>
        <p:spPr bwMode="auto">
          <a:xfrm>
            <a:off x="1038175" y="3674839"/>
            <a:ext cx="3821858" cy="8316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algn="ctr">
              <a:buFontTx/>
              <a:buNone/>
              <a:defRPr/>
            </a:pPr>
            <a:r>
              <a:rPr lang="fr-CH" sz="2400" dirty="0">
                <a:solidFill>
                  <a:schemeClr val="tx1"/>
                </a:solidFill>
              </a:rPr>
              <a:t>2. Evaluation </a:t>
            </a:r>
          </a:p>
          <a:p>
            <a:pPr algn="ctr">
              <a:buFontTx/>
              <a:buNone/>
              <a:defRPr/>
            </a:pPr>
            <a:r>
              <a:rPr lang="fr-CH" sz="2400" dirty="0">
                <a:solidFill>
                  <a:schemeClr val="tx1"/>
                </a:solidFill>
              </a:rPr>
              <a:t>des risques</a:t>
            </a:r>
            <a:endParaRPr lang="fr-FR" sz="2400" dirty="0">
              <a:solidFill>
                <a:schemeClr val="tx1"/>
              </a:solidFill>
            </a:endParaRPr>
          </a:p>
        </p:txBody>
      </p:sp>
      <p:cxnSp>
        <p:nvCxnSpPr>
          <p:cNvPr id="7" name="AutoShape 5"/>
          <p:cNvCxnSpPr>
            <a:cxnSpLocks noChangeShapeType="1"/>
            <a:stCxn id="5" idx="2"/>
            <a:endCxn id="6" idx="0"/>
          </p:cNvCxnSpPr>
          <p:nvPr/>
        </p:nvCxnSpPr>
        <p:spPr bwMode="auto">
          <a:xfrm>
            <a:off x="2949104" y="3036453"/>
            <a:ext cx="0" cy="638386"/>
          </a:xfrm>
          <a:prstGeom prst="straightConnector1">
            <a:avLst/>
          </a:prstGeom>
          <a:ln w="76200">
            <a:headEnd/>
            <a:tailEnd type="triangle" w="med" len="med"/>
          </a:ln>
        </p:spPr>
        <p:style>
          <a:lnRef idx="2">
            <a:schemeClr val="accent1"/>
          </a:lnRef>
          <a:fillRef idx="1">
            <a:schemeClr val="lt1"/>
          </a:fillRef>
          <a:effectRef idx="0">
            <a:schemeClr val="accent1"/>
          </a:effectRef>
          <a:fontRef idx="minor">
            <a:schemeClr val="dk1"/>
          </a:fontRef>
        </p:style>
      </p:cxnSp>
      <p:sp>
        <p:nvSpPr>
          <p:cNvPr id="8" name="AutoShape 6"/>
          <p:cNvSpPr>
            <a:spLocks noChangeArrowheads="1"/>
          </p:cNvSpPr>
          <p:nvPr/>
        </p:nvSpPr>
        <p:spPr bwMode="auto">
          <a:xfrm>
            <a:off x="6012160" y="3666901"/>
            <a:ext cx="2232248" cy="92011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algn="ctr">
              <a:buFontTx/>
              <a:buNone/>
              <a:defRPr/>
            </a:pPr>
            <a:r>
              <a:rPr lang="fr-CH" sz="2400" dirty="0">
                <a:solidFill>
                  <a:schemeClr val="tx1"/>
                </a:solidFill>
              </a:rPr>
              <a:t>Classification des risques</a:t>
            </a:r>
            <a:endParaRPr lang="fr-FR" sz="2400" dirty="0">
              <a:solidFill>
                <a:schemeClr val="tx1"/>
              </a:solidFill>
            </a:endParaRPr>
          </a:p>
        </p:txBody>
      </p:sp>
      <p:sp>
        <p:nvSpPr>
          <p:cNvPr id="9" name="Text Box 7"/>
          <p:cNvSpPr>
            <a:spLocks/>
          </p:cNvSpPr>
          <p:nvPr/>
        </p:nvSpPr>
        <p:spPr bwMode="auto">
          <a:xfrm>
            <a:off x="1038175" y="5125814"/>
            <a:ext cx="3821857" cy="8316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algn="ctr">
              <a:buFontTx/>
              <a:buNone/>
              <a:defRPr/>
            </a:pPr>
            <a:r>
              <a:rPr lang="fr-CH" sz="2400" dirty="0">
                <a:solidFill>
                  <a:schemeClr val="tx1"/>
                </a:solidFill>
              </a:rPr>
              <a:t>3. Elaboration des stratégies de réponse aux risques</a:t>
            </a:r>
            <a:endParaRPr lang="fr-FR" sz="2400" dirty="0">
              <a:solidFill>
                <a:schemeClr val="tx1"/>
              </a:solidFill>
            </a:endParaRPr>
          </a:p>
        </p:txBody>
      </p:sp>
      <p:cxnSp>
        <p:nvCxnSpPr>
          <p:cNvPr id="10" name="AutoShape 8"/>
          <p:cNvCxnSpPr>
            <a:cxnSpLocks noChangeShapeType="1"/>
            <a:stCxn id="6" idx="2"/>
            <a:endCxn id="9" idx="0"/>
          </p:cNvCxnSpPr>
          <p:nvPr/>
        </p:nvCxnSpPr>
        <p:spPr bwMode="auto">
          <a:xfrm>
            <a:off x="2949104" y="4506478"/>
            <a:ext cx="0" cy="619336"/>
          </a:xfrm>
          <a:prstGeom prst="straightConnector1">
            <a:avLst/>
          </a:prstGeom>
          <a:ln w="76200">
            <a:headEnd/>
            <a:tailEnd type="triangle" w="med" len="med"/>
          </a:ln>
        </p:spPr>
        <p:style>
          <a:lnRef idx="2">
            <a:schemeClr val="accent1"/>
          </a:lnRef>
          <a:fillRef idx="1">
            <a:schemeClr val="lt1"/>
          </a:fillRef>
          <a:effectRef idx="0">
            <a:schemeClr val="accent1"/>
          </a:effectRef>
          <a:fontRef idx="minor">
            <a:schemeClr val="dk1"/>
          </a:fontRef>
        </p:style>
      </p:cxnSp>
      <p:sp>
        <p:nvSpPr>
          <p:cNvPr id="11" name="AutoShape 9"/>
          <p:cNvSpPr>
            <a:spLocks noChangeArrowheads="1"/>
          </p:cNvSpPr>
          <p:nvPr/>
        </p:nvSpPr>
        <p:spPr bwMode="auto">
          <a:xfrm>
            <a:off x="6012160" y="5085184"/>
            <a:ext cx="2258120" cy="92011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algn="ctr">
              <a:buFontTx/>
              <a:buNone/>
              <a:defRPr/>
            </a:pPr>
            <a:r>
              <a:rPr lang="fr-CH" sz="2400" dirty="0">
                <a:solidFill>
                  <a:schemeClr val="tx1"/>
                </a:solidFill>
              </a:rPr>
              <a:t>Plan de gestion des risques</a:t>
            </a:r>
            <a:endParaRPr lang="fr-FR" sz="2400" dirty="0">
              <a:solidFill>
                <a:schemeClr val="tx1"/>
              </a:solidFill>
            </a:endParaRPr>
          </a:p>
        </p:txBody>
      </p:sp>
      <p:sp>
        <p:nvSpPr>
          <p:cNvPr id="12" name="AutoShape 10"/>
          <p:cNvSpPr>
            <a:spLocks noChangeArrowheads="1"/>
          </p:cNvSpPr>
          <p:nvPr/>
        </p:nvSpPr>
        <p:spPr bwMode="auto">
          <a:xfrm>
            <a:off x="6012160" y="2171476"/>
            <a:ext cx="2232248" cy="92011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algn="ctr">
              <a:buFontTx/>
              <a:buNone/>
              <a:defRPr/>
            </a:pPr>
            <a:r>
              <a:rPr lang="fr-CH" sz="2400" dirty="0">
                <a:solidFill>
                  <a:schemeClr val="tx1"/>
                </a:solidFill>
              </a:rPr>
              <a:t>Liste des risques</a:t>
            </a:r>
            <a:endParaRPr lang="fr-FR" sz="2400" dirty="0">
              <a:solidFill>
                <a:schemeClr val="tx1"/>
              </a:solidFill>
            </a:endParaRPr>
          </a:p>
        </p:txBody>
      </p:sp>
      <p:sp>
        <p:nvSpPr>
          <p:cNvPr id="13" name="Line 11"/>
          <p:cNvSpPr>
            <a:spLocks noChangeShapeType="1"/>
          </p:cNvSpPr>
          <p:nvPr/>
        </p:nvSpPr>
        <p:spPr bwMode="auto">
          <a:xfrm flipV="1">
            <a:off x="4932040" y="2492896"/>
            <a:ext cx="1008112" cy="0"/>
          </a:xfrm>
          <a:prstGeom prst="line">
            <a:avLst/>
          </a:prstGeom>
          <a:ln w="76200">
            <a:headEnd/>
            <a:tailEnd type="triangle" w="med" len="med"/>
          </a:ln>
        </p:spPr>
        <p:style>
          <a:lnRef idx="2">
            <a:schemeClr val="accent1"/>
          </a:lnRef>
          <a:fillRef idx="1">
            <a:schemeClr val="lt1"/>
          </a:fillRef>
          <a:effectRef idx="0">
            <a:schemeClr val="accent1"/>
          </a:effectRef>
          <a:fontRef idx="minor">
            <a:schemeClr val="dk1"/>
          </a:fontRef>
        </p:style>
        <p:txBody>
          <a:bodyPr lIns="92075" tIns="46038" rIns="92075" bIns="46038"/>
          <a:lstStyle/>
          <a:p>
            <a:pPr>
              <a:defRPr/>
            </a:pPr>
            <a:endParaRPr lang="fr-CH">
              <a:solidFill>
                <a:schemeClr val="tx1"/>
              </a:solidFill>
            </a:endParaRPr>
          </a:p>
        </p:txBody>
      </p:sp>
      <p:sp>
        <p:nvSpPr>
          <p:cNvPr id="14" name="Line 12"/>
          <p:cNvSpPr>
            <a:spLocks noChangeShapeType="1"/>
          </p:cNvSpPr>
          <p:nvPr/>
        </p:nvSpPr>
        <p:spPr bwMode="auto">
          <a:xfrm flipV="1">
            <a:off x="4932040" y="4005063"/>
            <a:ext cx="1008112" cy="1"/>
          </a:xfrm>
          <a:prstGeom prst="line">
            <a:avLst/>
          </a:prstGeom>
          <a:ln w="76200">
            <a:headEnd/>
            <a:tailEnd type="triangle" w="med" len="med"/>
          </a:ln>
        </p:spPr>
        <p:style>
          <a:lnRef idx="2">
            <a:schemeClr val="accent1"/>
          </a:lnRef>
          <a:fillRef idx="1">
            <a:schemeClr val="lt1"/>
          </a:fillRef>
          <a:effectRef idx="0">
            <a:schemeClr val="accent1"/>
          </a:effectRef>
          <a:fontRef idx="minor">
            <a:schemeClr val="dk1"/>
          </a:fontRef>
        </p:style>
        <p:txBody>
          <a:bodyPr lIns="92075" tIns="46038" rIns="92075" bIns="46038"/>
          <a:lstStyle/>
          <a:p>
            <a:pPr>
              <a:defRPr/>
            </a:pPr>
            <a:endParaRPr lang="fr-CH">
              <a:solidFill>
                <a:schemeClr val="tx1"/>
              </a:solidFill>
            </a:endParaRPr>
          </a:p>
        </p:txBody>
      </p:sp>
      <p:sp>
        <p:nvSpPr>
          <p:cNvPr id="15" name="Line 13"/>
          <p:cNvSpPr>
            <a:spLocks noChangeShapeType="1"/>
          </p:cNvSpPr>
          <p:nvPr/>
        </p:nvSpPr>
        <p:spPr bwMode="auto">
          <a:xfrm flipV="1">
            <a:off x="4932040" y="5517232"/>
            <a:ext cx="1008112" cy="0"/>
          </a:xfrm>
          <a:prstGeom prst="line">
            <a:avLst/>
          </a:prstGeom>
          <a:ln w="76200">
            <a:headEnd/>
            <a:tailEnd type="triangle" w="med" len="med"/>
          </a:ln>
        </p:spPr>
        <p:style>
          <a:lnRef idx="2">
            <a:schemeClr val="accent1"/>
          </a:lnRef>
          <a:fillRef idx="1">
            <a:schemeClr val="lt1"/>
          </a:fillRef>
          <a:effectRef idx="0">
            <a:schemeClr val="accent1"/>
          </a:effectRef>
          <a:fontRef idx="minor">
            <a:schemeClr val="dk1"/>
          </a:fontRef>
        </p:style>
        <p:txBody>
          <a:bodyPr lIns="92075" tIns="46038" rIns="92075" bIns="46038"/>
          <a:lstStyle/>
          <a:p>
            <a:pPr>
              <a:defRPr/>
            </a:pPr>
            <a:endParaRPr lang="fr-CH">
              <a:solidFill>
                <a:schemeClr val="tx1"/>
              </a:solidFill>
            </a:endParaRPr>
          </a:p>
        </p:txBody>
      </p:sp>
      <p:sp>
        <p:nvSpPr>
          <p:cNvPr id="1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5</a:t>
            </a:r>
          </a:p>
        </p:txBody>
      </p:sp>
    </p:spTree>
    <p:extLst>
      <p:ext uri="{BB962C8B-B14F-4D97-AF65-F5344CB8AC3E}">
        <p14:creationId xmlns:p14="http://schemas.microsoft.com/office/powerpoint/2010/main" val="1840139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Espace réservé du contenu 4">
            <a:extLst>
              <a:ext uri="{FF2B5EF4-FFF2-40B4-BE49-F238E27FC236}">
                <a16:creationId xmlns:a16="http://schemas.microsoft.com/office/drawing/2014/main" id="{310F86AC-A626-4355-82E0-5CD8D4EBE925}"/>
              </a:ext>
            </a:extLst>
          </p:cNvPr>
          <p:cNvPicPr>
            <a:picLocks noChangeAspect="1"/>
          </p:cNvPicPr>
          <p:nvPr/>
        </p:nvPicPr>
        <p:blipFill rotWithShape="1">
          <a:blip r:embed="rId3" cstate="print"/>
          <a:srcRect b="19954"/>
          <a:stretch/>
        </p:blipFill>
        <p:spPr bwMode="auto">
          <a:xfrm>
            <a:off x="1043608" y="2119137"/>
            <a:ext cx="6183814" cy="3817003"/>
          </a:xfrm>
          <a:prstGeom prst="rect">
            <a:avLst/>
          </a:prstGeom>
        </p:spPr>
      </p:pic>
      <p:sp>
        <p:nvSpPr>
          <p:cNvPr id="4" name="Rectangle 3"/>
          <p:cNvSpPr>
            <a:spLocks noGrp="1" noChangeArrowheads="1"/>
          </p:cNvSpPr>
          <p:nvPr>
            <p:ph type="body" sz="quarter" idx="10"/>
          </p:nvPr>
        </p:nvSpPr>
        <p:spPr bwMode="auto"/>
        <p:txBody>
          <a:bodyPr/>
          <a:lstStyle/>
          <a:p>
            <a:pPr marL="30162" lvl="1" indent="-30162">
              <a:buNone/>
              <a:defRPr/>
            </a:pPr>
            <a:r>
              <a:rPr lang="fr-CH" sz="2500" b="1" dirty="0">
                <a:latin typeface="Tahoma"/>
                <a:ea typeface="Tahoma"/>
                <a:cs typeface="Tahoma"/>
              </a:rPr>
              <a:t>Plan de gestion des risques</a:t>
            </a:r>
            <a:endParaRPr lang="fr-CH" dirty="0"/>
          </a:p>
        </p:txBody>
      </p:sp>
      <p:sp>
        <p:nvSpPr>
          <p:cNvPr id="5" name="Espace réservé du texte 3"/>
          <p:cNvSpPr>
            <a:spLocks noGrp="1"/>
          </p:cNvSpPr>
          <p:nvPr>
            <p:ph type="body" sz="quarter" idx="11"/>
          </p:nvPr>
        </p:nvSpPr>
        <p:spPr bwMode="auto">
          <a:xfrm>
            <a:off x="1403648" y="2854277"/>
            <a:ext cx="5472608" cy="3081863"/>
          </a:xfrm>
          <a:ln w="38100">
            <a:noFill/>
          </a:ln>
        </p:spPr>
        <p:txBody>
          <a:bodyPr/>
          <a:lstStyle/>
          <a:p>
            <a:pPr>
              <a:defRPr/>
            </a:pPr>
            <a:r>
              <a:rPr lang="fr-CH" sz="2200" dirty="0">
                <a:latin typeface="Segoe Print" panose="02000600000000000000" pitchFamily="2" charset="0"/>
                <a:ea typeface="Tahoma" panose="020B0604030504040204" pitchFamily="34" charset="0"/>
                <a:cs typeface="Tahoma" panose="020B0604030504040204" pitchFamily="34" charset="0"/>
              </a:rPr>
              <a:t>N</a:t>
            </a:r>
            <a:r>
              <a:rPr lang="fr-CH" sz="2200" dirty="0">
                <a:effectLst/>
                <a:latin typeface="Segoe Print" panose="02000600000000000000" pitchFamily="2" charset="0"/>
                <a:ea typeface="Tahoma" panose="020B0604030504040204" pitchFamily="34" charset="0"/>
                <a:cs typeface="Tahoma" panose="020B0604030504040204" pitchFamily="34" charset="0"/>
              </a:rPr>
              <a:t>ature des risques identifiés</a:t>
            </a:r>
          </a:p>
          <a:p>
            <a:pPr>
              <a:defRPr/>
            </a:pPr>
            <a:r>
              <a:rPr lang="fr-CH" sz="2200" dirty="0">
                <a:effectLst/>
                <a:latin typeface="Segoe Print" panose="02000600000000000000" pitchFamily="2" charset="0"/>
                <a:ea typeface="Tahoma" panose="020B0604030504040204" pitchFamily="34" charset="0"/>
                <a:cs typeface="Tahoma" panose="020B0604030504040204" pitchFamily="34" charset="0"/>
              </a:rPr>
              <a:t>Descriptions</a:t>
            </a:r>
            <a:endParaRPr lang="fr-CH" sz="2200" dirty="0">
              <a:latin typeface="Segoe Print" panose="02000600000000000000" pitchFamily="2" charset="0"/>
              <a:ea typeface="Tahoma" panose="020B0604030504040204" pitchFamily="34" charset="0"/>
              <a:cs typeface="Tahoma" panose="020B0604030504040204" pitchFamily="34" charset="0"/>
            </a:endParaRPr>
          </a:p>
          <a:p>
            <a:pPr>
              <a:defRPr/>
            </a:pPr>
            <a:r>
              <a:rPr lang="fr-CH" sz="2200" dirty="0">
                <a:effectLst/>
                <a:latin typeface="Segoe Print" panose="02000600000000000000" pitchFamily="2" charset="0"/>
                <a:ea typeface="Tahoma" panose="020B0604030504040204" pitchFamily="34" charset="0"/>
                <a:cs typeface="Tahoma" panose="020B0604030504040204" pitchFamily="34" charset="0"/>
              </a:rPr>
              <a:t>Niveaux de probabilité et d’impact </a:t>
            </a:r>
          </a:p>
          <a:p>
            <a:pPr>
              <a:defRPr/>
            </a:pPr>
            <a:r>
              <a:rPr lang="fr-CH" sz="2200" dirty="0">
                <a:effectLst/>
                <a:latin typeface="Segoe Print" panose="02000600000000000000" pitchFamily="2" charset="0"/>
                <a:ea typeface="Tahoma" panose="020B0604030504040204" pitchFamily="34" charset="0"/>
                <a:cs typeface="Tahoma" panose="020B0604030504040204" pitchFamily="34" charset="0"/>
              </a:rPr>
              <a:t>Personne responsable du suivi du risque</a:t>
            </a:r>
          </a:p>
          <a:p>
            <a:pPr>
              <a:defRPr/>
            </a:pPr>
            <a:r>
              <a:rPr lang="fr-CH" sz="2200" dirty="0">
                <a:effectLst/>
                <a:latin typeface="Segoe Print" panose="02000600000000000000" pitchFamily="2" charset="0"/>
                <a:ea typeface="Tahoma" panose="020B0604030504040204" pitchFamily="34" charset="0"/>
                <a:cs typeface="Tahoma" panose="020B0604030504040204" pitchFamily="34" charset="0"/>
              </a:rPr>
              <a:t>Actions préventives prévues </a:t>
            </a:r>
          </a:p>
          <a:p>
            <a:pPr>
              <a:defRPr/>
            </a:pPr>
            <a:r>
              <a:rPr lang="fr-CH" sz="2200" dirty="0">
                <a:effectLst/>
                <a:latin typeface="Segoe Print" panose="02000600000000000000" pitchFamily="2" charset="0"/>
                <a:ea typeface="Tahoma" panose="020B0604030504040204" pitchFamily="34" charset="0"/>
                <a:cs typeface="Tahoma" panose="020B0604030504040204" pitchFamily="34" charset="0"/>
              </a:rPr>
              <a:t>Actions correctives prévues </a:t>
            </a:r>
            <a:endParaRPr lang="fr-CH" sz="2200" dirty="0">
              <a:solidFill>
                <a:schemeClr val="tx1"/>
              </a:solidFill>
              <a:latin typeface="Segoe Print" panose="020006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062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marL="30162" lvl="1" indent="-30162">
              <a:buNone/>
              <a:defRPr/>
            </a:pPr>
            <a:r>
              <a:rPr lang="fr-CH" sz="2500" b="1" dirty="0">
                <a:latin typeface="Tahoma"/>
                <a:ea typeface="Tahoma"/>
                <a:cs typeface="Tahoma"/>
              </a:rPr>
              <a:t>Plan de gestion des risques</a:t>
            </a:r>
            <a:endParaRPr lang="fr-CH" dirty="0"/>
          </a:p>
        </p:txBody>
      </p:sp>
      <p:sp>
        <p:nvSpPr>
          <p:cNvPr id="5" name="Espace réservé du texte 3"/>
          <p:cNvSpPr>
            <a:spLocks noGrp="1"/>
          </p:cNvSpPr>
          <p:nvPr>
            <p:ph type="body" sz="quarter" idx="11"/>
          </p:nvPr>
        </p:nvSpPr>
        <p:spPr bwMode="auto">
          <a:xfrm>
            <a:off x="539552" y="2264495"/>
            <a:ext cx="7704000" cy="3526288"/>
          </a:xfrm>
          <a:ln w="38100">
            <a:noFill/>
          </a:ln>
        </p:spPr>
        <p:txBody>
          <a:bodyPr/>
          <a:lstStyle/>
          <a:p>
            <a:pPr>
              <a:defRPr/>
            </a:pPr>
            <a:r>
              <a:rPr lang="fr-CH" sz="2000" dirty="0">
                <a:solidFill>
                  <a:schemeClr val="tx1"/>
                </a:solidFill>
              </a:rPr>
              <a:t>Soumis au Copil avant le lancement du projet</a:t>
            </a:r>
          </a:p>
          <a:p>
            <a:pPr>
              <a:defRPr/>
            </a:pPr>
            <a:r>
              <a:rPr lang="fr-CH" sz="2000" dirty="0"/>
              <a:t>Pris en compte dès la phase de planification</a:t>
            </a:r>
          </a:p>
          <a:p>
            <a:pPr>
              <a:defRPr/>
            </a:pPr>
            <a:r>
              <a:rPr lang="fr-CH" sz="2000" dirty="0"/>
              <a:t>Mis à jour régulièrement </a:t>
            </a:r>
            <a:endParaRPr lang="fr-CH" sz="20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15</a:t>
            </a:r>
          </a:p>
        </p:txBody>
      </p:sp>
      <p:grpSp>
        <p:nvGrpSpPr>
          <p:cNvPr id="7" name="Diagramme 6">
            <a:extLst>
              <a:ext uri="{FF2B5EF4-FFF2-40B4-BE49-F238E27FC236}">
                <a16:creationId xmlns:a16="http://schemas.microsoft.com/office/drawing/2014/main" id="{B5FBD529-9B65-42A9-AE99-72DBA608159F}"/>
              </a:ext>
            </a:extLst>
          </p:cNvPr>
          <p:cNvGrpSpPr/>
          <p:nvPr/>
        </p:nvGrpSpPr>
        <p:grpSpPr bwMode="auto">
          <a:xfrm>
            <a:off x="4391552" y="3069152"/>
            <a:ext cx="3946985" cy="3094048"/>
            <a:chOff x="1630092" y="46039"/>
            <a:chExt cx="4685607" cy="4111339"/>
          </a:xfrm>
        </p:grpSpPr>
        <p:sp>
          <p:nvSpPr>
            <p:cNvPr id="8" name="Rectangle à coins arrondis 4">
              <a:extLst>
                <a:ext uri="{FF2B5EF4-FFF2-40B4-BE49-F238E27FC236}">
                  <a16:creationId xmlns:a16="http://schemas.microsoft.com/office/drawing/2014/main" id="{5707E5E6-15E2-4157-AAAB-8AA420A37B6A}"/>
                </a:ext>
              </a:extLst>
            </p:cNvPr>
            <p:cNvSpPr/>
            <p:nvPr/>
          </p:nvSpPr>
          <p:spPr bwMode="auto">
            <a:xfrm>
              <a:off x="3237177" y="46039"/>
              <a:ext cx="1557184" cy="763564"/>
            </a:xfrm>
            <a:prstGeom prst="round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r>
                <a:rPr lang="fr-FR" sz="1200" b="1" dirty="0"/>
                <a:t>Evaluation / Suivi</a:t>
              </a:r>
              <a:endParaRPr lang="fr-CH" sz="1200" b="1" dirty="0"/>
            </a:p>
          </p:txBody>
        </p:sp>
        <p:sp>
          <p:nvSpPr>
            <p:cNvPr id="9" name="Forme libre 5">
              <a:extLst>
                <a:ext uri="{FF2B5EF4-FFF2-40B4-BE49-F238E27FC236}">
                  <a16:creationId xmlns:a16="http://schemas.microsoft.com/office/drawing/2014/main" id="{48CB4ACE-149A-43A2-A0AF-33EF04B6D0BC}"/>
                </a:ext>
              </a:extLst>
            </p:cNvPr>
            <p:cNvSpPr/>
            <p:nvPr/>
          </p:nvSpPr>
          <p:spPr bwMode="auto">
            <a:xfrm>
              <a:off x="2460677" y="343684"/>
              <a:ext cx="3596164" cy="3596165"/>
            </a:xfrm>
            <a:custGeom>
              <a:avLst/>
              <a:gdLst/>
              <a:ahLst/>
              <a:cxnLst/>
              <a:rect l="0" t="0" r="0" b="0"/>
              <a:pathLst>
                <a:path w="3596164" h="3596164" extrusionOk="0">
                  <a:moveTo>
                    <a:pt x="2533035" y="157063"/>
                  </a:moveTo>
                  <a:arcTo wR="1798082" hR="1798082" stAng="17647553" swAng="923380"/>
                </a:path>
              </a:pathLst>
            </a:custGeom>
            <a:noFill/>
            <a:ln w="38100" cap="flat" cmpd="sng" algn="ctr">
              <a:solidFill>
                <a:schemeClr val="accent1">
                  <a:hueOff val="0"/>
                  <a:satOff val="0"/>
                  <a:lumOff val="0"/>
                  <a:alphaOff val="0"/>
                </a:schemeClr>
              </a:solidFill>
              <a:prstDash val="solid"/>
              <a:tailEnd type="arrow"/>
            </a:ln>
          </p:spPr>
          <p:style>
            <a:lnRef idx="1">
              <a:srgbClr val="000000"/>
            </a:lnRef>
            <a:fillRef idx="0">
              <a:srgbClr val="000000"/>
            </a:fillRef>
            <a:effectRef idx="0">
              <a:srgbClr val="000000"/>
            </a:effectRef>
            <a:fontRef idx="minor"/>
          </p:style>
          <p:txBody>
            <a:bodyPr/>
            <a:lstStyle/>
            <a:p>
              <a:endParaRPr lang="fr-CH" dirty="0"/>
            </a:p>
          </p:txBody>
        </p:sp>
        <p:sp>
          <p:nvSpPr>
            <p:cNvPr id="10" name="Rectangle à coins arrondis 6">
              <a:extLst>
                <a:ext uri="{FF2B5EF4-FFF2-40B4-BE49-F238E27FC236}">
                  <a16:creationId xmlns:a16="http://schemas.microsoft.com/office/drawing/2014/main" id="{2657A005-9561-4B35-A7EF-2A02209DDF5C}"/>
                </a:ext>
              </a:extLst>
            </p:cNvPr>
            <p:cNvSpPr/>
            <p:nvPr/>
          </p:nvSpPr>
          <p:spPr bwMode="auto">
            <a:xfrm>
              <a:off x="4758514" y="902200"/>
              <a:ext cx="1557185" cy="763564"/>
            </a:xfrm>
            <a:prstGeom prst="round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r>
                <a:rPr lang="fr-FR" sz="1200" b="1" dirty="0"/>
                <a:t>Projection</a:t>
              </a:r>
              <a:endParaRPr lang="fr-CH" sz="1200" b="1" dirty="0"/>
            </a:p>
          </p:txBody>
        </p:sp>
        <p:sp>
          <p:nvSpPr>
            <p:cNvPr id="11" name="Forme libre 7">
              <a:extLst>
                <a:ext uri="{FF2B5EF4-FFF2-40B4-BE49-F238E27FC236}">
                  <a16:creationId xmlns:a16="http://schemas.microsoft.com/office/drawing/2014/main" id="{ACEF2D6D-F9CC-40C0-95DC-24471AE91800}"/>
                </a:ext>
              </a:extLst>
            </p:cNvPr>
            <p:cNvSpPr/>
            <p:nvPr/>
          </p:nvSpPr>
          <p:spPr bwMode="auto">
            <a:xfrm>
              <a:off x="1990603" y="289917"/>
              <a:ext cx="3596164" cy="3596164"/>
            </a:xfrm>
            <a:custGeom>
              <a:avLst/>
              <a:gdLst/>
              <a:ahLst/>
              <a:cxnLst/>
              <a:rect l="0" t="0" r="0" b="0"/>
              <a:pathLst>
                <a:path w="3596164" h="3596164" extrusionOk="0">
                  <a:moveTo>
                    <a:pt x="3568158" y="1481964"/>
                  </a:moveTo>
                  <a:arcTo wR="1798082" hR="1798082" stAng="20992458" swAng="1215083"/>
                </a:path>
              </a:pathLst>
            </a:custGeom>
            <a:noFill/>
            <a:ln w="38100" cap="flat" cmpd="sng" algn="ctr">
              <a:solidFill>
                <a:schemeClr val="accent1">
                  <a:hueOff val="0"/>
                  <a:satOff val="0"/>
                  <a:lumOff val="0"/>
                  <a:alphaOff val="0"/>
                </a:schemeClr>
              </a:solidFill>
              <a:prstDash val="solid"/>
              <a:tailEnd type="arrow"/>
            </a:ln>
          </p:spPr>
          <p:style>
            <a:lnRef idx="1">
              <a:srgbClr val="000000"/>
            </a:lnRef>
            <a:fillRef idx="0">
              <a:srgbClr val="000000"/>
            </a:fillRef>
            <a:effectRef idx="0">
              <a:srgbClr val="000000"/>
            </a:effectRef>
            <a:fontRef idx="minor"/>
          </p:style>
        </p:sp>
        <p:sp>
          <p:nvSpPr>
            <p:cNvPr id="12" name="Rectangle à coins arrondis 8">
              <a:extLst>
                <a:ext uri="{FF2B5EF4-FFF2-40B4-BE49-F238E27FC236}">
                  <a16:creationId xmlns:a16="http://schemas.microsoft.com/office/drawing/2014/main" id="{A6F638B9-3C03-4E7B-8ECC-4FA62442F873}"/>
                </a:ext>
              </a:extLst>
            </p:cNvPr>
            <p:cNvSpPr/>
            <p:nvPr/>
          </p:nvSpPr>
          <p:spPr bwMode="auto">
            <a:xfrm>
              <a:off x="4758514" y="2452291"/>
              <a:ext cx="1557185" cy="763564"/>
            </a:xfrm>
            <a:prstGeom prst="round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r>
                <a:rPr lang="fr-FR" sz="1200" b="1" dirty="0"/>
                <a:t>Décisions</a:t>
              </a:r>
              <a:endParaRPr lang="fr-CH" sz="1200" b="1" dirty="0"/>
            </a:p>
          </p:txBody>
        </p:sp>
        <p:sp>
          <p:nvSpPr>
            <p:cNvPr id="13" name="Forme libre 9">
              <a:extLst>
                <a:ext uri="{FF2B5EF4-FFF2-40B4-BE49-F238E27FC236}">
                  <a16:creationId xmlns:a16="http://schemas.microsoft.com/office/drawing/2014/main" id="{9DF12560-A83E-4812-8283-A04C890E6160}"/>
                </a:ext>
              </a:extLst>
            </p:cNvPr>
            <p:cNvSpPr/>
            <p:nvPr/>
          </p:nvSpPr>
          <p:spPr bwMode="auto">
            <a:xfrm>
              <a:off x="2460677" y="169821"/>
              <a:ext cx="3596164" cy="3596164"/>
            </a:xfrm>
            <a:custGeom>
              <a:avLst/>
              <a:gdLst/>
              <a:ahLst/>
              <a:cxnLst/>
              <a:rect l="0" t="0" r="0" b="0"/>
              <a:pathLst>
                <a:path w="3596164" h="3596164" extrusionOk="0">
                  <a:moveTo>
                    <a:pt x="2942179" y="3185216"/>
                  </a:moveTo>
                  <a:arcTo wR="1798082" hR="1798082" stAng="3029067" swAng="923380"/>
                </a:path>
              </a:pathLst>
            </a:custGeom>
            <a:noFill/>
            <a:ln w="38100" cap="flat" cmpd="sng" algn="ctr">
              <a:solidFill>
                <a:schemeClr val="accent1">
                  <a:hueOff val="0"/>
                  <a:satOff val="0"/>
                  <a:lumOff val="0"/>
                  <a:alphaOff val="0"/>
                </a:schemeClr>
              </a:solidFill>
              <a:prstDash val="solid"/>
              <a:tailEnd type="arrow"/>
            </a:ln>
          </p:spPr>
          <p:style>
            <a:lnRef idx="1">
              <a:srgbClr val="000000"/>
            </a:lnRef>
            <a:fillRef idx="0">
              <a:srgbClr val="000000"/>
            </a:fillRef>
            <a:effectRef idx="0">
              <a:srgbClr val="000000"/>
            </a:effectRef>
            <a:fontRef idx="minor"/>
          </p:style>
          <p:txBody>
            <a:bodyPr/>
            <a:lstStyle/>
            <a:p>
              <a:endParaRPr lang="fr-CH" dirty="0"/>
            </a:p>
          </p:txBody>
        </p:sp>
        <p:sp>
          <p:nvSpPr>
            <p:cNvPr id="14" name="Rectangle à coins arrondis 10">
              <a:extLst>
                <a:ext uri="{FF2B5EF4-FFF2-40B4-BE49-F238E27FC236}">
                  <a16:creationId xmlns:a16="http://schemas.microsoft.com/office/drawing/2014/main" id="{41B2BF3D-5018-4664-AB75-85AD8BB306D6}"/>
                </a:ext>
              </a:extLst>
            </p:cNvPr>
            <p:cNvSpPr/>
            <p:nvPr/>
          </p:nvSpPr>
          <p:spPr bwMode="auto">
            <a:xfrm>
              <a:off x="3220168" y="3393814"/>
              <a:ext cx="1557184" cy="763564"/>
            </a:xfrm>
            <a:prstGeom prst="round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r>
                <a:rPr lang="fr-FR" sz="1200" b="1" dirty="0"/>
                <a:t>Replanification </a:t>
              </a:r>
              <a:endParaRPr lang="fr-CH" sz="1200" b="1" dirty="0"/>
            </a:p>
          </p:txBody>
        </p:sp>
        <p:sp>
          <p:nvSpPr>
            <p:cNvPr id="15" name="Forme libre 11">
              <a:extLst>
                <a:ext uri="{FF2B5EF4-FFF2-40B4-BE49-F238E27FC236}">
                  <a16:creationId xmlns:a16="http://schemas.microsoft.com/office/drawing/2014/main" id="{3C301946-176B-4DE6-B567-AE41E0177719}"/>
                </a:ext>
              </a:extLst>
            </p:cNvPr>
            <p:cNvSpPr/>
            <p:nvPr/>
          </p:nvSpPr>
          <p:spPr bwMode="auto">
            <a:xfrm>
              <a:off x="1859270" y="272498"/>
              <a:ext cx="3596164" cy="3596164"/>
            </a:xfrm>
            <a:custGeom>
              <a:avLst/>
              <a:gdLst/>
              <a:ahLst/>
              <a:cxnLst/>
              <a:rect l="0" t="0" r="0" b="0"/>
              <a:pathLst>
                <a:path w="3596164" h="3596164" extrusionOk="0">
                  <a:moveTo>
                    <a:pt x="1063129" y="3439101"/>
                  </a:moveTo>
                  <a:arcTo wR="1798082" hR="1798082" stAng="6847553" swAng="923380"/>
                </a:path>
              </a:pathLst>
            </a:custGeom>
            <a:noFill/>
            <a:ln w="38100" cap="flat" cmpd="sng" algn="ctr">
              <a:solidFill>
                <a:schemeClr val="accent1">
                  <a:hueOff val="0"/>
                  <a:satOff val="0"/>
                  <a:lumOff val="0"/>
                  <a:alphaOff val="0"/>
                </a:schemeClr>
              </a:solidFill>
              <a:prstDash val="solid"/>
              <a:tailEnd type="arrow"/>
            </a:ln>
          </p:spPr>
          <p:style>
            <a:lnRef idx="1">
              <a:srgbClr val="000000"/>
            </a:lnRef>
            <a:fillRef idx="0">
              <a:srgbClr val="000000"/>
            </a:fillRef>
            <a:effectRef idx="0">
              <a:srgbClr val="000000"/>
            </a:effectRef>
            <a:fontRef idx="minor"/>
          </p:style>
          <p:txBody>
            <a:bodyPr/>
            <a:lstStyle/>
            <a:p>
              <a:endParaRPr lang="fr-CH" dirty="0"/>
            </a:p>
          </p:txBody>
        </p:sp>
        <p:sp>
          <p:nvSpPr>
            <p:cNvPr id="16" name="Rectangle à coins arrondis 12">
              <a:extLst>
                <a:ext uri="{FF2B5EF4-FFF2-40B4-BE49-F238E27FC236}">
                  <a16:creationId xmlns:a16="http://schemas.microsoft.com/office/drawing/2014/main" id="{432EC9AF-4F18-4553-AE97-5F326602D144}"/>
                </a:ext>
              </a:extLst>
            </p:cNvPr>
            <p:cNvSpPr/>
            <p:nvPr/>
          </p:nvSpPr>
          <p:spPr bwMode="auto">
            <a:xfrm>
              <a:off x="1630092" y="2528925"/>
              <a:ext cx="1557185" cy="763564"/>
            </a:xfrm>
            <a:prstGeom prst="round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br>
                <a:rPr lang="fr-FR" sz="1200" b="1" u="sng" dirty="0"/>
              </a:br>
              <a:r>
                <a:rPr lang="fr-FR" sz="1200" b="1" dirty="0"/>
                <a:t>Communication </a:t>
              </a:r>
              <a:br>
                <a:rPr lang="fr-FR" sz="1200" b="1" dirty="0"/>
              </a:br>
              <a:endParaRPr lang="fr-CH" sz="1200" b="1" dirty="0"/>
            </a:p>
          </p:txBody>
        </p:sp>
        <p:sp>
          <p:nvSpPr>
            <p:cNvPr id="17" name="Forme libre 13">
              <a:extLst>
                <a:ext uri="{FF2B5EF4-FFF2-40B4-BE49-F238E27FC236}">
                  <a16:creationId xmlns:a16="http://schemas.microsoft.com/office/drawing/2014/main" id="{2142EDEF-2EF7-4B5C-9106-20145D9E8ACD}"/>
                </a:ext>
              </a:extLst>
            </p:cNvPr>
            <p:cNvSpPr/>
            <p:nvPr/>
          </p:nvSpPr>
          <p:spPr bwMode="auto">
            <a:xfrm>
              <a:off x="2264692" y="328720"/>
              <a:ext cx="3596164" cy="3596165"/>
            </a:xfrm>
            <a:custGeom>
              <a:avLst/>
              <a:gdLst/>
              <a:ahLst/>
              <a:cxnLst/>
              <a:rect l="0" t="0" r="0" b="0"/>
              <a:pathLst>
                <a:path w="3596164" h="3596164" extrusionOk="0">
                  <a:moveTo>
                    <a:pt x="28006" y="2114199"/>
                  </a:moveTo>
                  <a:arcTo wR="1798082" hR="1798082" stAng="10192458" swAng="1215083"/>
                </a:path>
              </a:pathLst>
            </a:custGeom>
            <a:noFill/>
            <a:ln w="38100" cap="flat" cmpd="sng" algn="ctr">
              <a:solidFill>
                <a:schemeClr val="accent1">
                  <a:hueOff val="0"/>
                  <a:satOff val="0"/>
                  <a:lumOff val="0"/>
                  <a:alphaOff val="0"/>
                </a:schemeClr>
              </a:solidFill>
              <a:prstDash val="solid"/>
              <a:tailEnd type="arrow"/>
            </a:ln>
          </p:spPr>
          <p:style>
            <a:lnRef idx="1">
              <a:srgbClr val="000000"/>
            </a:lnRef>
            <a:fillRef idx="0">
              <a:srgbClr val="000000"/>
            </a:fillRef>
            <a:effectRef idx="0">
              <a:srgbClr val="000000"/>
            </a:effectRef>
            <a:fontRef idx="minor"/>
          </p:style>
          <p:txBody>
            <a:bodyPr/>
            <a:lstStyle/>
            <a:p>
              <a:endParaRPr lang="fr-CH" dirty="0"/>
            </a:p>
          </p:txBody>
        </p:sp>
        <p:sp>
          <p:nvSpPr>
            <p:cNvPr id="18" name="Rectangle à coins arrondis 14">
              <a:extLst>
                <a:ext uri="{FF2B5EF4-FFF2-40B4-BE49-F238E27FC236}">
                  <a16:creationId xmlns:a16="http://schemas.microsoft.com/office/drawing/2014/main" id="{F7BFC32C-F999-47FA-8FA1-871CA81683DC}"/>
                </a:ext>
              </a:extLst>
            </p:cNvPr>
            <p:cNvSpPr/>
            <p:nvPr/>
          </p:nvSpPr>
          <p:spPr bwMode="auto">
            <a:xfrm>
              <a:off x="1644145" y="902200"/>
              <a:ext cx="1557185" cy="763564"/>
            </a:xfrm>
            <a:prstGeom prst="roundRect">
              <a:avLst>
                <a:gd name="adj" fmla="val 166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ts val="0"/>
                </a:spcBef>
                <a:spcAft>
                  <a:spcPts val="0"/>
                </a:spcAft>
                <a:defRPr/>
              </a:pPr>
              <a:r>
                <a:rPr lang="fr-FR" sz="1200" b="1"/>
                <a:t>Mise en œuvre</a:t>
              </a:r>
              <a:endParaRPr lang="fr-CH" sz="1200" b="1"/>
            </a:p>
          </p:txBody>
        </p:sp>
        <p:sp>
          <p:nvSpPr>
            <p:cNvPr id="19" name="Forme libre 15">
              <a:extLst>
                <a:ext uri="{FF2B5EF4-FFF2-40B4-BE49-F238E27FC236}">
                  <a16:creationId xmlns:a16="http://schemas.microsoft.com/office/drawing/2014/main" id="{A1288092-47A7-4A60-B1C9-C72FF3A1BD58}"/>
                </a:ext>
              </a:extLst>
            </p:cNvPr>
            <p:cNvSpPr/>
            <p:nvPr/>
          </p:nvSpPr>
          <p:spPr bwMode="auto">
            <a:xfrm>
              <a:off x="1990605" y="384942"/>
              <a:ext cx="3596163" cy="3596164"/>
            </a:xfrm>
            <a:custGeom>
              <a:avLst/>
              <a:gdLst/>
              <a:ahLst/>
              <a:cxnLst/>
              <a:rect l="0" t="0" r="0" b="0"/>
              <a:pathLst>
                <a:path w="3596164" h="3596164" extrusionOk="0">
                  <a:moveTo>
                    <a:pt x="653984" y="410948"/>
                  </a:moveTo>
                  <a:arcTo wR="1798082" hR="1798082" stAng="13829067" swAng="923380"/>
                </a:path>
              </a:pathLst>
            </a:custGeom>
            <a:noFill/>
            <a:ln w="38100" cap="flat" cmpd="sng" algn="ctr">
              <a:solidFill>
                <a:schemeClr val="accent1">
                  <a:hueOff val="0"/>
                  <a:satOff val="0"/>
                  <a:lumOff val="0"/>
                  <a:alphaOff val="0"/>
                </a:schemeClr>
              </a:solidFill>
              <a:prstDash val="solid"/>
              <a:tailEnd type="arrow"/>
            </a:ln>
          </p:spPr>
          <p:style>
            <a:lnRef idx="1">
              <a:srgbClr val="000000"/>
            </a:lnRef>
            <a:fillRef idx="0">
              <a:srgbClr val="000000"/>
            </a:fillRef>
            <a:effectRef idx="0">
              <a:srgbClr val="000000"/>
            </a:effectRef>
            <a:fontRef idx="minor"/>
          </p:style>
        </p:sp>
      </p:grpSp>
    </p:spTree>
    <p:extLst>
      <p:ext uri="{BB962C8B-B14F-4D97-AF65-F5344CB8AC3E}">
        <p14:creationId xmlns:p14="http://schemas.microsoft.com/office/powerpoint/2010/main" val="4038574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ea typeface="ＭＳ Ｐゴシック"/>
              </a:rPr>
              <a:t>Pilotage par les risques </a:t>
            </a:r>
            <a:endParaRPr dirty="0"/>
          </a:p>
        </p:txBody>
      </p:sp>
      <p:sp>
        <p:nvSpPr>
          <p:cNvPr id="5" name="Espace réservé du texte 10"/>
          <p:cNvSpPr>
            <a:spLocks noGrp="1"/>
          </p:cNvSpPr>
          <p:nvPr>
            <p:ph type="body" sz="quarter" idx="11"/>
          </p:nvPr>
        </p:nvSpPr>
        <p:spPr bwMode="auto">
          <a:xfrm>
            <a:off x="529477" y="2348880"/>
            <a:ext cx="7416825" cy="3384376"/>
          </a:xfrm>
        </p:spPr>
        <p:txBody>
          <a:bodyPr/>
          <a:lstStyle/>
          <a:p>
            <a:pPr marL="0" indent="0">
              <a:buNone/>
            </a:pPr>
            <a:r>
              <a:rPr lang="fr-CH" dirty="0">
                <a:effectLst/>
                <a:latin typeface="Tahoma" panose="020B0604030504040204" pitchFamily="34" charset="0"/>
                <a:ea typeface="Tahoma" panose="020B0604030504040204" pitchFamily="34" charset="0"/>
                <a:cs typeface="Tahoma" panose="020B0604030504040204" pitchFamily="34" charset="0"/>
              </a:rPr>
              <a:t>Un état d’esprit… une attitude…</a:t>
            </a:r>
          </a:p>
          <a:p>
            <a:pPr marL="0" indent="0">
              <a:buNone/>
            </a:pPr>
            <a:endParaRPr lang="fr-CH" dirty="0">
              <a:effectLst/>
              <a:latin typeface="Tahoma" panose="020B0604030504040204" pitchFamily="34" charset="0"/>
              <a:ea typeface="Tahoma" panose="020B0604030504040204" pitchFamily="34" charset="0"/>
              <a:cs typeface="Tahoma" panose="020B0604030504040204" pitchFamily="34" charset="0"/>
            </a:endParaRPr>
          </a:p>
          <a:p>
            <a:r>
              <a:rPr lang="fr-CH" dirty="0">
                <a:effectLst/>
                <a:latin typeface="Tahoma" panose="020B0604030504040204" pitchFamily="34" charset="0"/>
                <a:ea typeface="Tahoma" panose="020B0604030504040204" pitchFamily="34" charset="0"/>
                <a:cs typeface="Tahoma" panose="020B0604030504040204" pitchFamily="34" charset="0"/>
              </a:rPr>
              <a:t>Partir du principe que ce qui devra être fait par l’équipe projet sera fait </a:t>
            </a:r>
            <a:endParaRPr lang="fr-CH" dirty="0">
              <a:latin typeface="Tahoma" panose="020B0604030504040204" pitchFamily="34" charset="0"/>
              <a:ea typeface="Tahoma" panose="020B0604030504040204" pitchFamily="34" charset="0"/>
              <a:cs typeface="Tahoma" panose="020B0604030504040204" pitchFamily="34" charset="0"/>
            </a:endParaRPr>
          </a:p>
          <a:p>
            <a:r>
              <a:rPr lang="fr-CH" dirty="0">
                <a:effectLst/>
                <a:latin typeface="Tahoma" panose="020B0604030504040204" pitchFamily="34" charset="0"/>
                <a:ea typeface="Tahoma" panose="020B0604030504040204" pitchFamily="34" charset="0"/>
                <a:cs typeface="Tahoma" panose="020B0604030504040204" pitchFamily="34" charset="0"/>
              </a:rPr>
              <a:t>En toute situation, être à l’écoute et réfléchir        « potentielles opportunités » (bonnes nouvelles)  et « potentiels obstacles » (difficultés)</a:t>
            </a:r>
          </a:p>
          <a:p>
            <a:r>
              <a:rPr lang="fr-CH" dirty="0">
                <a:effectLst/>
                <a:latin typeface="Tahoma" panose="020B0604030504040204" pitchFamily="34" charset="0"/>
                <a:ea typeface="Tahoma" panose="020B0604030504040204" pitchFamily="34" charset="0"/>
                <a:cs typeface="Tahoma" panose="020B0604030504040204" pitchFamily="34" charset="0"/>
              </a:rPr>
              <a:t>Anticipation </a:t>
            </a:r>
          </a:p>
          <a:p>
            <a:r>
              <a:rPr lang="fr-CH" dirty="0">
                <a:latin typeface="Tahoma" panose="020B0604030504040204" pitchFamily="34" charset="0"/>
                <a:ea typeface="Tahoma" panose="020B0604030504040204" pitchFamily="34" charset="0"/>
                <a:cs typeface="Tahoma" panose="020B0604030504040204" pitchFamily="34" charset="0"/>
              </a:rPr>
              <a:t>Prévention des risques </a:t>
            </a:r>
            <a:r>
              <a:rPr lang="fr-CH" dirty="0">
                <a:effectLst/>
                <a:latin typeface="Tahoma" panose="020B0604030504040204" pitchFamily="34" charset="0"/>
                <a:ea typeface="Tahoma" panose="020B0604030504040204" pitchFamily="34" charset="0"/>
                <a:cs typeface="Tahoma" panose="020B0604030504040204" pitchFamily="34" charset="0"/>
              </a:rPr>
              <a:t> </a:t>
            </a:r>
          </a:p>
        </p:txBody>
      </p:sp>
      <p:sp>
        <p:nvSpPr>
          <p:cNvPr id="11" name="RedDiskSlideNumber"/>
          <p:cNvSpPr>
            <a:spLocks/>
          </p:cNvSpPr>
          <p:nvPr/>
        </p:nvSpPr>
        <p:spPr bwMode="auto">
          <a:xfrm>
            <a:off x="4572000" y="6549390"/>
            <a:ext cx="2987040" cy="215444"/>
          </a:xfrm>
          <a:prstGeom prst="rect">
            <a:avLst/>
          </a:prstGeom>
          <a:noFill/>
        </p:spPr>
        <p:txBody>
          <a:bodyPr vert="horz" rtlCol="0">
            <a:spAutoFit/>
          </a:bodyPr>
          <a:lstStyle/>
          <a:p>
            <a:pPr>
              <a:defRPr/>
            </a:pPr>
            <a:endParaRPr lang="fr-CH" sz="800" dirty="0">
              <a:latin typeface="Tahoma"/>
            </a:endParaRPr>
          </a:p>
        </p:txBody>
      </p:sp>
    </p:spTree>
    <p:extLst>
      <p:ext uri="{BB962C8B-B14F-4D97-AF65-F5344CB8AC3E}">
        <p14:creationId xmlns:p14="http://schemas.microsoft.com/office/powerpoint/2010/main" val="2987661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ea typeface="ＭＳ Ｐゴシック"/>
              </a:rPr>
              <a:t>Tableau de suivi des risques</a:t>
            </a:r>
            <a:endParaRPr dirty="0"/>
          </a:p>
        </p:txBody>
      </p:sp>
      <p:sp>
        <p:nvSpPr>
          <p:cNvPr id="11" name="RedDiskSlideNumber"/>
          <p:cNvSpPr>
            <a:spLocks/>
          </p:cNvSpPr>
          <p:nvPr/>
        </p:nvSpPr>
        <p:spPr bwMode="auto">
          <a:xfrm>
            <a:off x="4572000" y="6549390"/>
            <a:ext cx="2987040" cy="215444"/>
          </a:xfrm>
          <a:prstGeom prst="rect">
            <a:avLst/>
          </a:prstGeom>
          <a:noFill/>
        </p:spPr>
        <p:txBody>
          <a:bodyPr vert="horz" rtlCol="0">
            <a:spAutoFit/>
          </a:bodyPr>
          <a:lstStyle/>
          <a:p>
            <a:pPr>
              <a:defRPr/>
            </a:pPr>
            <a:endParaRPr lang="fr-CH" sz="800" dirty="0">
              <a:latin typeface="Tahoma"/>
            </a:endParaRPr>
          </a:p>
        </p:txBody>
      </p:sp>
      <p:sp>
        <p:nvSpPr>
          <p:cNvPr id="3" name="ZoneTexte 2"/>
          <p:cNvSpPr txBox="1"/>
          <p:nvPr/>
        </p:nvSpPr>
        <p:spPr>
          <a:xfrm>
            <a:off x="395536" y="5733256"/>
            <a:ext cx="3456384" cy="307777"/>
          </a:xfrm>
          <a:prstGeom prst="rect">
            <a:avLst/>
          </a:prstGeom>
          <a:noFill/>
        </p:spPr>
        <p:txBody>
          <a:bodyPr wrap="square" rtlCol="0">
            <a:spAutoFit/>
          </a:bodyPr>
          <a:lstStyle/>
          <a:p>
            <a:r>
              <a:rPr lang="fr-CH" sz="1400" i="1" dirty="0">
                <a:solidFill>
                  <a:schemeClr val="accent6"/>
                </a:solidFill>
              </a:rPr>
              <a:t>Version </a:t>
            </a:r>
            <a:r>
              <a:rPr lang="fr-CH" sz="1400" i="1" dirty="0" err="1">
                <a:solidFill>
                  <a:schemeClr val="accent6"/>
                </a:solidFill>
              </a:rPr>
              <a:t>excel</a:t>
            </a:r>
            <a:r>
              <a:rPr lang="fr-CH" sz="1400" i="1" dirty="0">
                <a:solidFill>
                  <a:schemeClr val="accent6"/>
                </a:solidFill>
              </a:rPr>
              <a:t> en annexe du cours</a:t>
            </a:r>
          </a:p>
        </p:txBody>
      </p:sp>
      <p:pic>
        <p:nvPicPr>
          <p:cNvPr id="2" name="Image 1"/>
          <p:cNvPicPr>
            <a:picLocks noChangeAspect="1"/>
          </p:cNvPicPr>
          <p:nvPr/>
        </p:nvPicPr>
        <p:blipFill>
          <a:blip r:embed="rId3"/>
          <a:stretch>
            <a:fillRect/>
          </a:stretch>
        </p:blipFill>
        <p:spPr>
          <a:xfrm>
            <a:off x="0" y="2636912"/>
            <a:ext cx="9144000" cy="2657645"/>
          </a:xfrm>
          <a:prstGeom prst="rect">
            <a:avLst/>
          </a:prstGeom>
        </p:spPr>
      </p:pic>
    </p:spTree>
    <p:extLst>
      <p:ext uri="{BB962C8B-B14F-4D97-AF65-F5344CB8AC3E}">
        <p14:creationId xmlns:p14="http://schemas.microsoft.com/office/powerpoint/2010/main" val="2741804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5" name="Rectangle 4"/>
          <p:cNvSpPr/>
          <p:nvPr/>
        </p:nvSpPr>
        <p:spPr bwMode="auto">
          <a:xfrm>
            <a:off x="755576" y="1340768"/>
            <a:ext cx="7272808" cy="2391424"/>
          </a:xfrm>
          <a:prstGeom prst="rect">
            <a:avLst/>
          </a:prstGeom>
        </p:spPr>
        <p:txBody>
          <a:bodyPr wrap="square">
            <a:spAutoFit/>
          </a:bodyPr>
          <a:lstStyle/>
          <a:p>
            <a:pPr>
              <a:lnSpc>
                <a:spcPct val="115000"/>
              </a:lnSpc>
              <a:spcAft>
                <a:spcPts val="0"/>
              </a:spcAft>
            </a:pPr>
            <a:endParaRPr lang="fr-CH" b="1" dirty="0"/>
          </a:p>
          <a:p>
            <a:pPr>
              <a:lnSpc>
                <a:spcPct val="115000"/>
              </a:lnSpc>
              <a:spcAft>
                <a:spcPts val="0"/>
              </a:spcAft>
            </a:pPr>
            <a:endParaRPr lang="fr-CH" b="1" dirty="0"/>
          </a:p>
          <a:p>
            <a:r>
              <a:rPr lang="fr-CH" dirty="0"/>
              <a:t>Exercice : </a:t>
            </a:r>
          </a:p>
          <a:p>
            <a:pPr marL="285750" indent="-285750">
              <a:buFontTx/>
              <a:buChar char="-"/>
            </a:pPr>
            <a:r>
              <a:rPr lang="fr-CH" dirty="0"/>
              <a:t>Identifiez des risques liés à un système informatique (ex. réseau non disponible, oubli mot de passe, etc.)</a:t>
            </a:r>
          </a:p>
          <a:p>
            <a:pPr marL="285750" indent="-285750">
              <a:buFontTx/>
              <a:buChar char="-"/>
            </a:pPr>
            <a:r>
              <a:rPr lang="fr-CH" dirty="0"/>
              <a:t>Classez les risques (technique, externe, relationnel, organisationnel)</a:t>
            </a:r>
          </a:p>
          <a:p>
            <a:pPr marL="285750" indent="-285750">
              <a:buFontTx/>
              <a:buChar char="-"/>
            </a:pPr>
            <a:r>
              <a:rPr lang="fr-CH" dirty="0"/>
              <a:t>Et choisissez un type de réponse à ceux-ci (Réduire probabilité, Réduire l’impact, Eviter, Accepter) et la mitigation y relative</a:t>
            </a:r>
          </a:p>
        </p:txBody>
      </p:sp>
      <p:pic>
        <p:nvPicPr>
          <p:cNvPr id="2" name="Image 1"/>
          <p:cNvPicPr>
            <a:picLocks noChangeAspect="1"/>
          </p:cNvPicPr>
          <p:nvPr/>
        </p:nvPicPr>
        <p:blipFill>
          <a:blip r:embed="rId3"/>
          <a:stretch>
            <a:fillRect/>
          </a:stretch>
        </p:blipFill>
        <p:spPr>
          <a:xfrm>
            <a:off x="2987824" y="4161430"/>
            <a:ext cx="2367698" cy="1647740"/>
          </a:xfrm>
          <a:prstGeom prst="rect">
            <a:avLst/>
          </a:prstGeom>
        </p:spPr>
      </p:pic>
      <p:sp>
        <p:nvSpPr>
          <p:cNvPr id="7" name="ZoneTexte 6"/>
          <p:cNvSpPr txBox="1"/>
          <p:nvPr/>
        </p:nvSpPr>
        <p:spPr bwMode="auto">
          <a:xfrm>
            <a:off x="755576" y="1340768"/>
            <a:ext cx="4599946" cy="461665"/>
          </a:xfrm>
          <a:prstGeom prst="rect">
            <a:avLst/>
          </a:prstGeom>
          <a:noFill/>
        </p:spPr>
        <p:txBody>
          <a:bodyPr wrap="square" rtlCol="0">
            <a:spAutoFit/>
          </a:bodyPr>
          <a:lstStyle/>
          <a:p>
            <a:r>
              <a:rPr lang="fr-CH" sz="2400" b="1" dirty="0">
                <a:solidFill>
                  <a:srgbClr val="1476B7"/>
                </a:solidFill>
                <a:latin typeface="Tahoma"/>
                <a:ea typeface="Tahoma"/>
                <a:cs typeface="Tahoma"/>
              </a:rPr>
              <a:t>Gestion des risques</a:t>
            </a:r>
          </a:p>
        </p:txBody>
      </p:sp>
    </p:spTree>
    <p:extLst>
      <p:ext uri="{BB962C8B-B14F-4D97-AF65-F5344CB8AC3E}">
        <p14:creationId xmlns:p14="http://schemas.microsoft.com/office/powerpoint/2010/main" val="261388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L’identification des risques </a:t>
            </a:r>
            <a:endParaRPr lang="fr-FR" dirty="0">
              <a:solidFill>
                <a:schemeClr val="tx1"/>
              </a:solidFill>
            </a:endParaRPr>
          </a:p>
        </p:txBody>
      </p:sp>
      <p:sp>
        <p:nvSpPr>
          <p:cNvPr id="5" name="Espace réservé du texte 4"/>
          <p:cNvSpPr>
            <a:spLocks noGrp="1"/>
          </p:cNvSpPr>
          <p:nvPr>
            <p:ph type="body" sz="quarter" idx="11"/>
          </p:nvPr>
        </p:nvSpPr>
        <p:spPr bwMode="auto">
          <a:xfrm>
            <a:off x="395536" y="2132856"/>
            <a:ext cx="8136904" cy="4030344"/>
          </a:xfrm>
        </p:spPr>
        <p:txBody>
          <a:bodyPr/>
          <a:lstStyle/>
          <a:p>
            <a:pPr>
              <a:buNone/>
              <a:defRPr/>
            </a:pPr>
            <a:r>
              <a:rPr lang="fr-CH" dirty="0"/>
              <a:t>L</a:t>
            </a:r>
            <a:r>
              <a:rPr lang="fr-CH" sz="2400" dirty="0">
                <a:solidFill>
                  <a:schemeClr val="tx1"/>
                </a:solidFill>
              </a:rPr>
              <a:t>iste des </a:t>
            </a:r>
            <a:r>
              <a:rPr lang="fr-CH" dirty="0"/>
              <a:t>risques « défaillance du système informatique »</a:t>
            </a:r>
          </a:p>
          <a:p>
            <a:pPr>
              <a:buFont typeface="Arial"/>
              <a:buChar char="•"/>
              <a:defRPr/>
            </a:pPr>
            <a:endParaRPr lang="fr-CH" sz="2400" dirty="0">
              <a:solidFill>
                <a:schemeClr val="tx1"/>
              </a:solidFill>
            </a:endParaRPr>
          </a:p>
          <a:p>
            <a:pPr lvl="2">
              <a:defRPr/>
            </a:pPr>
            <a:endParaRPr lang="fr-CH" sz="1800" dirty="0"/>
          </a:p>
          <a:p>
            <a:pPr>
              <a:buFont typeface="Arial"/>
              <a:buChar char="•"/>
              <a:defRPr/>
            </a:pPr>
            <a:endParaRPr lang="fr-FR" sz="2400" dirty="0">
              <a:solidFill>
                <a:schemeClr val="tx1"/>
              </a:solidFill>
            </a:endParaRPr>
          </a:p>
          <a:p>
            <a:pPr>
              <a:buFont typeface="Arial"/>
              <a:buChar char="•"/>
              <a:defRPr/>
            </a:pPr>
            <a:endParaRPr lang="fr-CH" sz="2400" dirty="0">
              <a:solidFill>
                <a:schemeClr val="tx1"/>
              </a:solidFill>
            </a:endParaRPr>
          </a:p>
        </p:txBody>
      </p:sp>
      <p:graphicFrame>
        <p:nvGraphicFramePr>
          <p:cNvPr id="6" name="Group 4"/>
          <p:cNvGraphicFramePr>
            <a:graphicFrameLocks noGrp="1"/>
          </p:cNvGraphicFramePr>
          <p:nvPr/>
        </p:nvGraphicFramePr>
        <p:xfrm>
          <a:off x="899592" y="2708920"/>
          <a:ext cx="6624736" cy="3434724"/>
        </p:xfrm>
        <a:graphic>
          <a:graphicData uri="http://schemas.openxmlformats.org/drawingml/2006/table">
            <a:tbl>
              <a:tblPr/>
              <a:tblGrid>
                <a:gridCol w="504056">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No</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Risque</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0"/>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1</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renverser une tasse de café sur le clavier</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1"/>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2</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panne du réseau électrique public</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2"/>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3</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imprimante bloquée</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3"/>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4</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crash disque dur</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4"/>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5</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météorite sur le centre de calcul</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5"/>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a:ln>
                            <a:noFill/>
                          </a:ln>
                          <a:latin typeface="+mn-lt"/>
                        </a:rPr>
                        <a:t>6</a:t>
                      </a:r>
                      <a:endParaRPr lang="fr-CH" sz="1900" b="0" i="0" u="none" strike="noStrike" cap="none">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vol d'un écran, clavier par un employé</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6"/>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7</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CH" sz="1900" u="none" strike="noStrike" cap="none" dirty="0">
                          <a:ln>
                            <a:noFill/>
                          </a:ln>
                          <a:latin typeface="+mn-lt"/>
                        </a:rPr>
                        <a:t>home page </a:t>
                      </a:r>
                      <a:r>
                        <a:rPr lang="fr-CH" sz="1900" u="none" strike="noStrike" cap="none" dirty="0" err="1">
                          <a:ln>
                            <a:noFill/>
                          </a:ln>
                          <a:latin typeface="+mn-lt"/>
                        </a:rPr>
                        <a:t>hackée</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7"/>
                  </a:ext>
                </a:extLst>
              </a:tr>
              <a:tr h="274638">
                <a:tc>
                  <a:txBody>
                    <a:bodyPr/>
                    <a:lstStyle/>
                    <a:p>
                      <a:pPr marL="0" marR="0" lvl="0" indent="0" algn="l" defTabSz="914400">
                        <a:lnSpc>
                          <a:spcPct val="100000"/>
                        </a:lnSpc>
                        <a:spcBef>
                          <a:spcPts val="0"/>
                        </a:spcBef>
                        <a:spcAft>
                          <a:spcPts val="0"/>
                        </a:spcAft>
                        <a:buClrTx/>
                        <a:buSzTx/>
                        <a:buFontTx/>
                        <a:buNone/>
                        <a:defRPr/>
                      </a:pPr>
                      <a:r>
                        <a:rPr lang="fr-CH" sz="1900" u="none" strike="noStrike" cap="none" dirty="0">
                          <a:ln>
                            <a:noFill/>
                          </a:ln>
                          <a:latin typeface="+mn-lt"/>
                        </a:rPr>
                        <a:t>8</a:t>
                      </a:r>
                      <a:endParaRPr lang="fr-CH" sz="1900" b="0" i="0" u="none" strike="noStrike" cap="none" dirty="0">
                        <a:ln>
                          <a:noFill/>
                        </a:ln>
                        <a:solidFill>
                          <a:schemeClr val="tx1"/>
                        </a:solidFill>
                        <a:latin typeface="+mn-lt"/>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900" b="0" i="0" u="none" strike="noStrike" cap="none" dirty="0">
                          <a:ln>
                            <a:noFill/>
                          </a:ln>
                          <a:solidFill>
                            <a:schemeClr val="tx1"/>
                          </a:solidFill>
                          <a:latin typeface="+mn-lt"/>
                          <a:ea typeface="ＭＳ Ｐゴシック"/>
                        </a:rPr>
                        <a:t>…</a:t>
                      </a:r>
                    </a:p>
                  </a:txBody>
                  <a:tcPr marL="92075" marR="92075" marT="46038" marB="46038" anchor="b">
                    <a:solidFill>
                      <a:schemeClr val="bg1"/>
                    </a:solidFill>
                  </a:tcPr>
                </a:tc>
                <a:extLst>
                  <a:ext uri="{0D108BD9-81ED-4DB2-BD59-A6C34878D82A}">
                    <a16:rowId xmlns:a16="http://schemas.microsoft.com/office/drawing/2014/main" val="10008"/>
                  </a:ext>
                </a:extLst>
              </a:tr>
            </a:tbl>
          </a:graphicData>
        </a:graphic>
      </p:graphicFrame>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7</a:t>
            </a:r>
          </a:p>
        </p:txBody>
      </p:sp>
    </p:spTree>
    <p:extLst>
      <p:ext uri="{BB962C8B-B14F-4D97-AF65-F5344CB8AC3E}">
        <p14:creationId xmlns:p14="http://schemas.microsoft.com/office/powerpoint/2010/main" val="9788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Evaluation des risques - Exemple</a:t>
            </a:r>
            <a:endParaRPr lang="fr-FR" dirty="0">
              <a:solidFill>
                <a:schemeClr val="tx1"/>
              </a:solidFill>
            </a:endParaRPr>
          </a:p>
        </p:txBody>
      </p:sp>
      <p:graphicFrame>
        <p:nvGraphicFramePr>
          <p:cNvPr id="6" name="Group 4"/>
          <p:cNvGraphicFramePr>
            <a:graphicFrameLocks noGrp="1"/>
          </p:cNvGraphicFramePr>
          <p:nvPr/>
        </p:nvGraphicFramePr>
        <p:xfrm>
          <a:off x="971600" y="2204864"/>
          <a:ext cx="6783388" cy="3978213"/>
        </p:xfrm>
        <a:graphic>
          <a:graphicData uri="http://schemas.openxmlformats.org/drawingml/2006/table">
            <a:tbl>
              <a:tblPr/>
              <a:tblGrid>
                <a:gridCol w="460375">
                  <a:extLst>
                    <a:ext uri="{9D8B030D-6E8A-4147-A177-3AD203B41FA5}">
                      <a16:colId xmlns:a16="http://schemas.microsoft.com/office/drawing/2014/main" val="20000"/>
                    </a:ext>
                  </a:extLst>
                </a:gridCol>
                <a:gridCol w="43354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979488">
                  <a:extLst>
                    <a:ext uri="{9D8B030D-6E8A-4147-A177-3AD203B41FA5}">
                      <a16:colId xmlns:a16="http://schemas.microsoft.com/office/drawing/2014/main" val="20003"/>
                    </a:ext>
                  </a:extLst>
                </a:gridCol>
              </a:tblGrid>
              <a:tr h="312981">
                <a:tc>
                  <a:txBody>
                    <a:bodyPr/>
                    <a:lstStyle/>
                    <a:p>
                      <a:pPr marL="0" marR="0" lvl="0" indent="0" algn="l" defTabSz="914400">
                        <a:lnSpc>
                          <a:spcPct val="100000"/>
                        </a:lnSpc>
                        <a:spcBef>
                          <a:spcPts val="0"/>
                        </a:spcBef>
                        <a:spcAft>
                          <a:spcPts val="0"/>
                        </a:spcAft>
                        <a:buClrTx/>
                        <a:buSzTx/>
                        <a:buFontTx/>
                        <a:buNone/>
                        <a:defRPr/>
                      </a:pPr>
                      <a:r>
                        <a:rPr lang="fr-CH" sz="1400" b="1" u="none" strike="noStrike" cap="none" dirty="0">
                          <a:ln>
                            <a:noFill/>
                          </a:ln>
                        </a:rPr>
                        <a:t>No</a:t>
                      </a:r>
                      <a:endParaRPr lang="fr-CH" sz="2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l" defTabSz="914400">
                        <a:lnSpc>
                          <a:spcPct val="100000"/>
                        </a:lnSpc>
                        <a:spcBef>
                          <a:spcPts val="0"/>
                        </a:spcBef>
                        <a:spcAft>
                          <a:spcPts val="0"/>
                        </a:spcAft>
                        <a:buClrTx/>
                        <a:buSzTx/>
                        <a:buFontTx/>
                        <a:buNone/>
                        <a:defRPr/>
                      </a:pPr>
                      <a:r>
                        <a:rPr lang="fr-CH" sz="1400" b="1" u="none" strike="noStrike" cap="none">
                          <a:ln>
                            <a:noFill/>
                          </a:ln>
                        </a:rPr>
                        <a:t>Risque</a:t>
                      </a:r>
                      <a:endParaRPr lang="fr-CH" sz="2000" b="1" i="0" u="none" strike="noStrike" cap="none">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CH" sz="1400" b="1" u="none" strike="noStrike" cap="none">
                          <a:ln>
                            <a:noFill/>
                          </a:ln>
                        </a:rPr>
                        <a:t>Probabilité</a:t>
                      </a:r>
                      <a:endParaRPr lang="fr-CH" sz="2000" b="1" i="0" u="none" strike="noStrike" cap="none">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CH" sz="1400" b="1" u="none" strike="noStrike" cap="none">
                          <a:ln>
                            <a:noFill/>
                          </a:ln>
                        </a:rPr>
                        <a:t>Impact</a:t>
                      </a:r>
                      <a:endParaRPr lang="fr-CH" sz="2000" b="1" i="0" u="none" strike="noStrike" cap="none">
                        <a:ln>
                          <a:noFill/>
                        </a:ln>
                        <a:solidFill>
                          <a:schemeClr val="tx1"/>
                        </a:solidFill>
                        <a:latin typeface="Arial"/>
                        <a:ea typeface="ＭＳ Ｐゴシック"/>
                      </a:endParaRPr>
                    </a:p>
                  </a:txBody>
                  <a:tcPr marL="92075" marR="92075" marT="46038" marB="46038" anchor="b">
                    <a:solidFill>
                      <a:schemeClr val="accent6">
                        <a:lumMod val="75000"/>
                      </a:schemeClr>
                    </a:solidFill>
                  </a:tcPr>
                </a:tc>
                <a:extLst>
                  <a:ext uri="{0D108BD9-81ED-4DB2-BD59-A6C34878D82A}">
                    <a16:rowId xmlns:a16="http://schemas.microsoft.com/office/drawing/2014/main" val="10000"/>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1</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dirty="0">
                          <a:ln>
                            <a:noFill/>
                          </a:ln>
                        </a:rPr>
                        <a:t>renverser une tasse de café sur le clavier</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7</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2</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1"/>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2</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panne du réseau électrique public</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6</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5</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2"/>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3</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imprimante bloquée</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8</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3"/>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crash disque dur</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6</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8</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4"/>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5</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dirty="0">
                          <a:ln>
                            <a:noFill/>
                          </a:ln>
                        </a:rPr>
                        <a:t>météorite sur le centre de calcul</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1</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10</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5"/>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6</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vol d'un écran, clavier par un employé</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6"/>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7</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vol d'un écran, clavier par un client</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3</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7"/>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8</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réseau sans fil perturbé par magnétisme temporaire</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6</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8"/>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9</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fibre optique coupée par accident</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4</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8</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9"/>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10</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home page hackée</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7</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9</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0"/>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a:ln>
                            <a:noFill/>
                          </a:ln>
                        </a:rPr>
                        <a:t>11</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dirty="0">
                          <a:ln>
                            <a:noFill/>
                          </a:ln>
                        </a:rPr>
                        <a:t>oubli mot de passe </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8</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5</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1"/>
                  </a:ext>
                </a:extLst>
              </a:tr>
              <a:tr h="274638">
                <a:tc>
                  <a:txBody>
                    <a:bodyPr/>
                    <a:lstStyle/>
                    <a:p>
                      <a:pPr marL="0" marR="0" lvl="0" indent="0" algn="l" defTabSz="914400">
                        <a:lnSpc>
                          <a:spcPct val="100000"/>
                        </a:lnSpc>
                        <a:spcBef>
                          <a:spcPts val="0"/>
                        </a:spcBef>
                        <a:spcAft>
                          <a:spcPts val="0"/>
                        </a:spcAft>
                        <a:buClrTx/>
                        <a:buSzTx/>
                        <a:buFontTx/>
                        <a:buNone/>
                        <a:defRPr/>
                      </a:pPr>
                      <a:r>
                        <a:rPr lang="fr-CH" sz="1400" u="none" strike="noStrike" cap="none" dirty="0">
                          <a:ln>
                            <a:noFill/>
                          </a:ln>
                        </a:rPr>
                        <a:t>12</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400" u="none" strike="noStrike" cap="none" dirty="0">
                          <a:ln>
                            <a:noFill/>
                          </a:ln>
                        </a:rPr>
                        <a:t>…</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a:ln>
                            <a:noFill/>
                          </a:ln>
                        </a:rPr>
                        <a:t> </a:t>
                      </a:r>
                      <a:endParaRPr lang="fr-CH" sz="2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400" u="none" strike="noStrike" cap="none" dirty="0">
                          <a:ln>
                            <a:noFill/>
                          </a:ln>
                        </a:rPr>
                        <a:t> </a:t>
                      </a:r>
                      <a:endParaRPr lang="fr-CH" sz="2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2"/>
                  </a:ext>
                </a:extLst>
              </a:tr>
            </a:tbl>
          </a:graphicData>
        </a:graphic>
      </p:graphicFrame>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11</a:t>
            </a:r>
          </a:p>
        </p:txBody>
      </p:sp>
    </p:spTree>
    <p:extLst>
      <p:ext uri="{BB962C8B-B14F-4D97-AF65-F5344CB8AC3E}">
        <p14:creationId xmlns:p14="http://schemas.microsoft.com/office/powerpoint/2010/main" val="2448449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14</a:t>
            </a:r>
          </a:p>
        </p:txBody>
      </p:sp>
      <p:sp>
        <p:nvSpPr>
          <p:cNvPr id="9" name="Rectangle 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u texte 5"/>
          <p:cNvSpPr>
            <a:spLocks noGrp="1"/>
          </p:cNvSpPr>
          <p:nvPr>
            <p:ph type="body" sz="quarter" idx="10"/>
          </p:nvPr>
        </p:nvSpPr>
        <p:spPr bwMode="auto">
          <a:xfrm>
            <a:off x="1259632" y="404664"/>
            <a:ext cx="7704000" cy="720000"/>
          </a:xfrm>
        </p:spPr>
        <p:txBody>
          <a:bodyPr/>
          <a:lstStyle/>
          <a:p>
            <a:pPr>
              <a:defRPr/>
            </a:pPr>
            <a:r>
              <a:rPr lang="fr-CH" dirty="0">
                <a:solidFill>
                  <a:schemeClr val="tx1"/>
                </a:solidFill>
              </a:rPr>
              <a:t>Classification des risques</a:t>
            </a:r>
          </a:p>
        </p:txBody>
      </p:sp>
      <p:sp>
        <p:nvSpPr>
          <p:cNvPr id="6" name="Text Box 4"/>
          <p:cNvSpPr>
            <a:spLocks/>
          </p:cNvSpPr>
          <p:nvPr/>
        </p:nvSpPr>
        <p:spPr bwMode="auto">
          <a:xfrm rot="-5400000">
            <a:off x="3180" y="3737597"/>
            <a:ext cx="1553310" cy="462307"/>
          </a:xfrm>
          <a:prstGeom prst="rect">
            <a:avLst/>
          </a:prstGeom>
          <a:noFill/>
          <a:ln w="9525">
            <a:noFill/>
            <a:miter lim="800000"/>
            <a:headEnd/>
            <a:tailEnd/>
          </a:ln>
        </p:spPr>
        <p:txBody>
          <a:bodyPr wrap="none" lIns="92075" tIns="46038" rIns="92075" bIns="46038">
            <a:spAutoFit/>
          </a:bodyPr>
          <a:lstStyle/>
          <a:p>
            <a:pPr marL="342900" indent="-342900">
              <a:buFontTx/>
              <a:buNone/>
              <a:defRPr/>
            </a:pPr>
            <a:r>
              <a:rPr lang="fr-CH" sz="2400" dirty="0">
                <a:solidFill>
                  <a:srgbClr val="000000"/>
                </a:solidFill>
              </a:rPr>
              <a:t>Probabilité</a:t>
            </a:r>
            <a:endParaRPr lang="fr-FR" sz="2400" dirty="0">
              <a:solidFill>
                <a:srgbClr val="000000"/>
              </a:solidFill>
            </a:endParaRPr>
          </a:p>
        </p:txBody>
      </p:sp>
      <p:sp>
        <p:nvSpPr>
          <p:cNvPr id="5" name="Text Box 3"/>
          <p:cNvSpPr>
            <a:spLocks/>
          </p:cNvSpPr>
          <p:nvPr/>
        </p:nvSpPr>
        <p:spPr bwMode="auto">
          <a:xfrm>
            <a:off x="4463988" y="6302527"/>
            <a:ext cx="1049967" cy="462307"/>
          </a:xfrm>
          <a:prstGeom prst="rect">
            <a:avLst/>
          </a:prstGeom>
          <a:noFill/>
          <a:ln w="9525">
            <a:noFill/>
            <a:miter lim="800000"/>
            <a:headEnd/>
            <a:tailEnd/>
          </a:ln>
        </p:spPr>
        <p:txBody>
          <a:bodyPr wrap="square" lIns="92075" tIns="46038" rIns="92075" bIns="46038">
            <a:spAutoFit/>
          </a:bodyPr>
          <a:lstStyle/>
          <a:p>
            <a:pPr marL="342900" indent="-342900">
              <a:buFontTx/>
              <a:buNone/>
              <a:defRPr/>
            </a:pPr>
            <a:r>
              <a:rPr lang="fr-CH" sz="2400" dirty="0">
                <a:solidFill>
                  <a:srgbClr val="000000"/>
                </a:solidFill>
              </a:rPr>
              <a:t>Impact</a:t>
            </a:r>
            <a:endParaRPr lang="fr-FR" sz="2400" dirty="0">
              <a:solidFill>
                <a:srgbClr val="000000"/>
              </a:solidFill>
            </a:endParaRPr>
          </a:p>
        </p:txBody>
      </p:sp>
      <p:graphicFrame>
        <p:nvGraphicFramePr>
          <p:cNvPr id="7" name="Group 5"/>
          <p:cNvGraphicFramePr>
            <a:graphicFrameLocks noGrp="1"/>
          </p:cNvGraphicFramePr>
          <p:nvPr/>
        </p:nvGraphicFramePr>
        <p:xfrm>
          <a:off x="971600" y="1196753"/>
          <a:ext cx="6984776" cy="5184577"/>
        </p:xfrm>
        <a:graphic>
          <a:graphicData uri="http://schemas.openxmlformats.org/drawingml/2006/table">
            <a:tbl>
              <a:tblPr/>
              <a:tblGrid>
                <a:gridCol w="1229381">
                  <a:extLst>
                    <a:ext uri="{9D8B030D-6E8A-4147-A177-3AD203B41FA5}">
                      <a16:colId xmlns:a16="http://schemas.microsoft.com/office/drawing/2014/main" val="20000"/>
                    </a:ext>
                  </a:extLst>
                </a:gridCol>
                <a:gridCol w="1151835">
                  <a:extLst>
                    <a:ext uri="{9D8B030D-6E8A-4147-A177-3AD203B41FA5}">
                      <a16:colId xmlns:a16="http://schemas.microsoft.com/office/drawing/2014/main" val="20001"/>
                    </a:ext>
                  </a:extLst>
                </a:gridCol>
                <a:gridCol w="1149945">
                  <a:extLst>
                    <a:ext uri="{9D8B030D-6E8A-4147-A177-3AD203B41FA5}">
                      <a16:colId xmlns:a16="http://schemas.microsoft.com/office/drawing/2014/main" val="20002"/>
                    </a:ext>
                  </a:extLst>
                </a:gridCol>
                <a:gridCol w="1151835">
                  <a:extLst>
                    <a:ext uri="{9D8B030D-6E8A-4147-A177-3AD203B41FA5}">
                      <a16:colId xmlns:a16="http://schemas.microsoft.com/office/drawing/2014/main" val="20003"/>
                    </a:ext>
                  </a:extLst>
                </a:gridCol>
                <a:gridCol w="1149945">
                  <a:extLst>
                    <a:ext uri="{9D8B030D-6E8A-4147-A177-3AD203B41FA5}">
                      <a16:colId xmlns:a16="http://schemas.microsoft.com/office/drawing/2014/main" val="20004"/>
                    </a:ext>
                  </a:extLst>
                </a:gridCol>
                <a:gridCol w="1151835">
                  <a:extLst>
                    <a:ext uri="{9D8B030D-6E8A-4147-A177-3AD203B41FA5}">
                      <a16:colId xmlns:a16="http://schemas.microsoft.com/office/drawing/2014/main" val="20005"/>
                    </a:ext>
                  </a:extLst>
                </a:gridCol>
              </a:tblGrid>
              <a:tr h="935728">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9 et 10 </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FFF"/>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69696"/>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 </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69696"/>
                    </a:solidFill>
                  </a:tcPr>
                </a:tc>
                <a:extLst>
                  <a:ext uri="{0D108BD9-81ED-4DB2-BD59-A6C34878D82A}">
                    <a16:rowId xmlns:a16="http://schemas.microsoft.com/office/drawing/2014/main" val="10000"/>
                  </a:ext>
                </a:extLst>
              </a:tr>
              <a:tr h="937420">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7 et 8</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tasse de café sur clavier</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err="1">
                          <a:ln>
                            <a:noFill/>
                          </a:ln>
                          <a:solidFill>
                            <a:srgbClr val="000000"/>
                          </a:solidFill>
                          <a:latin typeface="+mj-lt"/>
                          <a:ea typeface="ＭＳ Ｐゴシック"/>
                          <a:cs typeface="Arial"/>
                        </a:rPr>
                        <a:t>Imprim-ante</a:t>
                      </a:r>
                      <a:r>
                        <a:rPr lang="fr-CH" sz="1800" b="1" i="0" u="none" strike="noStrike" cap="none" dirty="0">
                          <a:ln>
                            <a:noFill/>
                          </a:ln>
                          <a:solidFill>
                            <a:srgbClr val="000000"/>
                          </a:solidFill>
                          <a:latin typeface="+mj-lt"/>
                          <a:ea typeface="ＭＳ Ｐゴシック"/>
                          <a:cs typeface="Arial"/>
                        </a:rPr>
                        <a:t> bloquée</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Mot de passe</a:t>
                      </a:r>
                      <a:r>
                        <a:rPr lang="fr-CH" sz="1800" b="1" i="0" u="none" strike="noStrike" cap="none" baseline="0" dirty="0">
                          <a:ln>
                            <a:noFill/>
                          </a:ln>
                          <a:solidFill>
                            <a:srgbClr val="000000"/>
                          </a:solidFill>
                          <a:latin typeface="+mj-lt"/>
                          <a:ea typeface="ＭＳ Ｐゴシック"/>
                          <a:cs typeface="Arial"/>
                        </a:rPr>
                        <a:t> oublié</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69696"/>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home page hackée</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969696"/>
                    </a:solidFill>
                  </a:tcPr>
                </a:tc>
                <a:extLst>
                  <a:ext uri="{0D108BD9-81ED-4DB2-BD59-A6C34878D82A}">
                    <a16:rowId xmlns:a16="http://schemas.microsoft.com/office/drawing/2014/main" val="10001"/>
                  </a:ext>
                </a:extLst>
              </a:tr>
              <a:tr h="935728">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5 et 6</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réseau sans fil perturbé</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panne réseau </a:t>
                      </a:r>
                      <a:r>
                        <a:rPr lang="fr-CH" sz="1800" b="1" i="0" u="none" strike="noStrike" cap="none" dirty="0" err="1">
                          <a:ln>
                            <a:noFill/>
                          </a:ln>
                          <a:solidFill>
                            <a:srgbClr val="000000"/>
                          </a:solidFill>
                          <a:latin typeface="+mj-lt"/>
                          <a:ea typeface="ＭＳ Ｐゴシック"/>
                          <a:cs typeface="Arial"/>
                        </a:rPr>
                        <a:t>él</a:t>
                      </a:r>
                      <a:r>
                        <a:rPr lang="fr-CH" sz="1800" b="1" i="0" u="none" strike="noStrike" cap="none" dirty="0">
                          <a:ln>
                            <a:noFill/>
                          </a:ln>
                          <a:solidFill>
                            <a:srgbClr val="000000"/>
                          </a:solidFill>
                          <a:latin typeface="+mj-lt"/>
                          <a:ea typeface="ＭＳ Ｐゴシック"/>
                          <a:cs typeface="Arial"/>
                        </a:rPr>
                        <a:t>.</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crash disque dur</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1">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round/>
                    </a:lnB>
                    <a:solidFill>
                      <a:schemeClr val="bg1">
                        <a:lumMod val="75000"/>
                      </a:schemeClr>
                    </a:solidFill>
                  </a:tcPr>
                </a:tc>
                <a:extLst>
                  <a:ext uri="{0D108BD9-81ED-4DB2-BD59-A6C34878D82A}">
                    <a16:rowId xmlns:a16="http://schemas.microsoft.com/office/drawing/2014/main" val="10002"/>
                  </a:ext>
                </a:extLst>
              </a:tr>
              <a:tr h="937420">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3 et 4</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vol écran et clavier</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fibre optique coupée</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C0C0C0"/>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 </a:t>
                      </a:r>
                      <a:endParaRPr lang="fr-CH" sz="1800" b="1" i="0" u="none" strike="noStrike" cap="none" dirty="0">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1">
                        <a:lumMod val="75000"/>
                      </a:schemeClr>
                    </a:solidFill>
                  </a:tcPr>
                </a:tc>
                <a:extLst>
                  <a:ext uri="{0D108BD9-81ED-4DB2-BD59-A6C34878D82A}">
                    <a16:rowId xmlns:a16="http://schemas.microsoft.com/office/drawing/2014/main" val="10003"/>
                  </a:ext>
                </a:extLst>
              </a:tr>
              <a:tr h="935728">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1 et 2</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noFill/>
                    </a:lnL>
                    <a:lnR w="12700" algn="ctr">
                      <a:solidFill>
                        <a:srgbClr val="000000"/>
                      </a:solid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 </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météorite sur centre calcul</a:t>
                      </a:r>
                      <a:endParaRPr lang="fr-CH" sz="1800" b="1" i="0" u="none" strike="noStrike" cap="none">
                        <a:ln>
                          <a:noFill/>
                        </a:ln>
                        <a:solidFill>
                          <a:srgbClr val="000000"/>
                        </a:solidFill>
                        <a:latin typeface="+mj-lt"/>
                        <a:ea typeface="ＭＳ Ｐゴシック"/>
                      </a:endParaRPr>
                    </a:p>
                  </a:txBody>
                  <a:tcPr marL="92075" marR="92075" marT="46038" marB="46038" anchor="ctr">
                    <a:lnL w="12700" algn="ctr">
                      <a:solidFill>
                        <a:srgbClr val="000000"/>
                      </a:solidFill>
                      <a:round/>
                    </a:lnL>
                    <a:lnR w="12700" algn="ctr">
                      <a:solidFill>
                        <a:srgbClr val="000000"/>
                      </a:solidFill>
                    </a:lnR>
                    <a:lnT w="12700" algn="ctr">
                      <a:solidFill>
                        <a:srgbClr val="000000"/>
                      </a:solidFill>
                    </a:lnT>
                    <a:lnB w="12700" algn="ctr">
                      <a:solidFill>
                        <a:srgbClr val="000000"/>
                      </a:solidFill>
                    </a:lnB>
                    <a:solidFill>
                      <a:schemeClr val="bg1"/>
                    </a:solidFill>
                  </a:tcPr>
                </a:tc>
                <a:extLst>
                  <a:ext uri="{0D108BD9-81ED-4DB2-BD59-A6C34878D82A}">
                    <a16:rowId xmlns:a16="http://schemas.microsoft.com/office/drawing/2014/main" val="10004"/>
                  </a:ext>
                </a:extLst>
              </a:tr>
              <a:tr h="502553">
                <a:tc>
                  <a:txBody>
                    <a:bodyPr/>
                    <a:lstStyle/>
                    <a:p>
                      <a:pPr marL="0" marR="0" lvl="0" indent="0" algn="l" defTabSz="914400">
                        <a:lnSpc>
                          <a:spcPct val="100000"/>
                        </a:lnSpc>
                        <a:spcBef>
                          <a:spcPts val="0"/>
                        </a:spcBef>
                        <a:spcAft>
                          <a:spcPts val="0"/>
                        </a:spcAft>
                        <a:buClr>
                          <a:schemeClr val="tx1"/>
                        </a:buClr>
                        <a:buSzTx/>
                        <a:buFontTx/>
                        <a:buNone/>
                        <a:defRPr/>
                      </a:pPr>
                      <a:endParaRPr lang="fr-FR" sz="1800" b="1" i="0" u="none" strike="noStrike" cap="none">
                        <a:ln>
                          <a:noFill/>
                        </a:ln>
                        <a:solidFill>
                          <a:srgbClr val="000000"/>
                        </a:solidFill>
                        <a:latin typeface="+mj-lt"/>
                        <a:ea typeface="ＭＳ Ｐゴシック"/>
                      </a:endParaRPr>
                    </a:p>
                  </a:txBody>
                  <a:tcPr marL="92075" marR="92075" marT="46038" marB="46038" anchor="b">
                    <a:lnL w="12700" algn="ctr">
                      <a:noFill/>
                      <a:round/>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a:ln>
                            <a:noFill/>
                          </a:ln>
                          <a:solidFill>
                            <a:srgbClr val="000000"/>
                          </a:solidFill>
                          <a:latin typeface="+mj-lt"/>
                          <a:ea typeface="ＭＳ Ｐゴシック"/>
                          <a:cs typeface="Arial"/>
                        </a:rPr>
                        <a:t>1 et 2</a:t>
                      </a:r>
                      <a:endParaRPr lang="fr-CH" sz="1800" b="1" i="0" u="none" strike="noStrike" cap="none">
                        <a:ln>
                          <a:noFill/>
                        </a:ln>
                        <a:solidFill>
                          <a:srgbClr val="000000"/>
                        </a:solidFill>
                        <a:latin typeface="+mj-lt"/>
                        <a:ea typeface="ＭＳ Ｐゴシック"/>
                      </a:endParaRPr>
                    </a:p>
                  </a:txBody>
                  <a:tcPr marL="92075" marR="92075" marT="46038" marB="46038" anchor="b">
                    <a:lnL w="12700" algn="ctr">
                      <a:noFill/>
                    </a:lnL>
                    <a:lnR w="12700" algn="ctr">
                      <a:noFill/>
                    </a:lnR>
                    <a:lnT w="12700" algn="ctr">
                      <a:solidFill>
                        <a:srgbClr val="000000"/>
                      </a:solid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3 et 4</a:t>
                      </a:r>
                      <a:endParaRPr lang="fr-CH" sz="1800" b="1" i="0" u="none" strike="noStrike" cap="none" dirty="0">
                        <a:ln>
                          <a:noFill/>
                        </a:ln>
                        <a:solidFill>
                          <a:srgbClr val="000000"/>
                        </a:solidFill>
                        <a:latin typeface="+mj-lt"/>
                        <a:ea typeface="ＭＳ Ｐゴシック"/>
                      </a:endParaRPr>
                    </a:p>
                  </a:txBody>
                  <a:tcPr marL="92075" marR="92075" marT="46038" marB="46038" anchor="b">
                    <a:lnL w="12700" algn="ctr">
                      <a:noFill/>
                    </a:lnL>
                    <a:lnR w="12700" algn="ctr">
                      <a:noFill/>
                    </a:lnR>
                    <a:lnT w="12700" algn="ctr">
                      <a:solidFill>
                        <a:srgbClr val="000000"/>
                      </a:solidFill>
                    </a:lnT>
                    <a:lnB w="12700" algn="ctr">
                      <a:noFill/>
                      <a:round/>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5 et 6</a:t>
                      </a:r>
                      <a:endParaRPr lang="fr-CH" sz="1800" b="1" i="0" u="none" strike="noStrike" cap="none" dirty="0">
                        <a:ln>
                          <a:noFill/>
                        </a:ln>
                        <a:solidFill>
                          <a:srgbClr val="000000"/>
                        </a:solidFill>
                        <a:latin typeface="+mj-lt"/>
                        <a:ea typeface="ＭＳ Ｐゴシック"/>
                      </a:endParaRPr>
                    </a:p>
                  </a:txBody>
                  <a:tcPr marL="92075" marR="92075" marT="46038" marB="46038" anchor="b">
                    <a:lnL w="12700" algn="ctr">
                      <a:noFill/>
                    </a:lnL>
                    <a:lnR w="12700" algn="ctr">
                      <a:noFill/>
                    </a:lnR>
                    <a:lnT w="12700" algn="ctr">
                      <a:solidFill>
                        <a:srgbClr val="000000"/>
                      </a:solid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7 et 8</a:t>
                      </a:r>
                      <a:endParaRPr lang="fr-CH" sz="1800" b="1" i="0" u="none" strike="noStrike" cap="none" dirty="0">
                        <a:ln>
                          <a:noFill/>
                        </a:ln>
                        <a:solidFill>
                          <a:srgbClr val="000000"/>
                        </a:solidFill>
                        <a:latin typeface="+mj-lt"/>
                        <a:ea typeface="ＭＳ Ｐゴシック"/>
                      </a:endParaRPr>
                    </a:p>
                  </a:txBody>
                  <a:tcPr marL="92075" marR="92075" marT="46038" marB="46038" anchor="b">
                    <a:lnL w="12700" algn="ctr">
                      <a:noFill/>
                    </a:lnL>
                    <a:lnR w="12700" algn="ctr">
                      <a:noFill/>
                    </a:lnR>
                    <a:lnT w="12700" algn="ctr">
                      <a:solidFill>
                        <a:srgbClr val="000000"/>
                      </a:solid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fr-CH" sz="1800" b="1" i="0" u="none" strike="noStrike" cap="none" dirty="0">
                          <a:ln>
                            <a:noFill/>
                          </a:ln>
                          <a:solidFill>
                            <a:srgbClr val="000000"/>
                          </a:solidFill>
                          <a:latin typeface="+mj-lt"/>
                          <a:ea typeface="ＭＳ Ｐゴシック"/>
                          <a:cs typeface="Arial"/>
                        </a:rPr>
                        <a:t>9 et 10 </a:t>
                      </a:r>
                      <a:endParaRPr lang="fr-CH" sz="1800" b="1" i="0" u="none" strike="noStrike" cap="none" dirty="0">
                        <a:ln>
                          <a:noFill/>
                        </a:ln>
                        <a:solidFill>
                          <a:srgbClr val="000000"/>
                        </a:solidFill>
                        <a:latin typeface="+mj-lt"/>
                        <a:ea typeface="ＭＳ Ｐゴシック"/>
                      </a:endParaRPr>
                    </a:p>
                  </a:txBody>
                  <a:tcPr marL="92075" marR="92075" marT="46038" marB="46038" anchor="b">
                    <a:lnL w="12700" algn="ctr">
                      <a:noFill/>
                    </a:lnL>
                    <a:lnR w="12700" algn="ctr">
                      <a:noFill/>
                      <a:round/>
                    </a:lnR>
                    <a:lnT w="12700" algn="ctr">
                      <a:solidFill>
                        <a:srgbClr val="000000"/>
                      </a:solidFill>
                    </a:lnT>
                    <a:lnB w="12700" algn="ctr">
                      <a:noFill/>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09817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solidFill>
                  <a:schemeClr val="tx1"/>
                </a:solidFill>
              </a:rPr>
              <a:t>Mitigation des risques - Exemple</a:t>
            </a:r>
            <a:endParaRPr lang="fr-FR" dirty="0">
              <a:solidFill>
                <a:schemeClr val="tx1"/>
              </a:solidFill>
            </a:endParaRPr>
          </a:p>
        </p:txBody>
      </p:sp>
      <p:graphicFrame>
        <p:nvGraphicFramePr>
          <p:cNvPr id="6" name="Group 4"/>
          <p:cNvGraphicFramePr>
            <a:graphicFrameLocks noGrp="1"/>
          </p:cNvGraphicFramePr>
          <p:nvPr>
            <p:extLst>
              <p:ext uri="{D42A27DB-BD31-4B8C-83A1-F6EECF244321}">
                <p14:modId xmlns:p14="http://schemas.microsoft.com/office/powerpoint/2010/main" val="2056660852"/>
              </p:ext>
            </p:extLst>
          </p:nvPr>
        </p:nvGraphicFramePr>
        <p:xfrm>
          <a:off x="971600" y="2204864"/>
          <a:ext cx="6783388" cy="3937008"/>
        </p:xfrm>
        <a:graphic>
          <a:graphicData uri="http://schemas.openxmlformats.org/drawingml/2006/table">
            <a:tbl>
              <a:tblPr/>
              <a:tblGrid>
                <a:gridCol w="460375">
                  <a:extLst>
                    <a:ext uri="{9D8B030D-6E8A-4147-A177-3AD203B41FA5}">
                      <a16:colId xmlns:a16="http://schemas.microsoft.com/office/drawing/2014/main" val="20000"/>
                    </a:ext>
                  </a:extLst>
                </a:gridCol>
                <a:gridCol w="3212033">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2462908">
                  <a:extLst>
                    <a:ext uri="{9D8B030D-6E8A-4147-A177-3AD203B41FA5}">
                      <a16:colId xmlns:a16="http://schemas.microsoft.com/office/drawing/2014/main" val="20003"/>
                    </a:ext>
                  </a:extLst>
                </a:gridCol>
              </a:tblGrid>
              <a:tr h="312981">
                <a:tc>
                  <a:txBody>
                    <a:bodyPr/>
                    <a:lstStyle/>
                    <a:p>
                      <a:pPr marL="0" marR="0" lvl="0" indent="0" algn="l" defTabSz="914400">
                        <a:lnSpc>
                          <a:spcPct val="100000"/>
                        </a:lnSpc>
                        <a:spcBef>
                          <a:spcPts val="0"/>
                        </a:spcBef>
                        <a:spcAft>
                          <a:spcPts val="0"/>
                        </a:spcAft>
                        <a:buClrTx/>
                        <a:buSzTx/>
                        <a:buFontTx/>
                        <a:buNone/>
                        <a:defRPr/>
                      </a:pPr>
                      <a:r>
                        <a:rPr lang="fr-CH" sz="1000" b="1" u="none" strike="noStrike" cap="none" dirty="0">
                          <a:ln>
                            <a:noFill/>
                          </a:ln>
                        </a:rPr>
                        <a:t>No</a:t>
                      </a:r>
                      <a:endParaRPr lang="fr-CH" sz="1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l" defTabSz="914400">
                        <a:lnSpc>
                          <a:spcPct val="100000"/>
                        </a:lnSpc>
                        <a:spcBef>
                          <a:spcPts val="0"/>
                        </a:spcBef>
                        <a:spcAft>
                          <a:spcPts val="0"/>
                        </a:spcAft>
                        <a:buClrTx/>
                        <a:buSzTx/>
                        <a:buFontTx/>
                        <a:buNone/>
                        <a:defRPr/>
                      </a:pPr>
                      <a:r>
                        <a:rPr lang="fr-CH" sz="1000" b="1" u="none" strike="noStrike" cap="none">
                          <a:ln>
                            <a:noFill/>
                          </a:ln>
                        </a:rPr>
                        <a:t>Risque</a:t>
                      </a:r>
                      <a:endParaRPr lang="fr-CH" sz="1000" b="1" i="0" u="none" strike="noStrike" cap="none">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FR" sz="1000" b="1" i="0" u="none" strike="noStrike" cap="none" dirty="0">
                          <a:ln>
                            <a:noFill/>
                          </a:ln>
                          <a:solidFill>
                            <a:schemeClr val="tx1"/>
                          </a:solidFill>
                          <a:latin typeface="Arial"/>
                          <a:ea typeface="ＭＳ Ｐゴシック"/>
                        </a:rPr>
                        <a:t>Réponse</a:t>
                      </a:r>
                      <a:endParaRPr lang="fr-CH" sz="1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tc>
                  <a:txBody>
                    <a:bodyPr/>
                    <a:lstStyle/>
                    <a:p>
                      <a:pPr marL="0" marR="0" lvl="0" indent="0" algn="ctr" defTabSz="914400">
                        <a:lnSpc>
                          <a:spcPct val="100000"/>
                        </a:lnSpc>
                        <a:spcBef>
                          <a:spcPts val="0"/>
                        </a:spcBef>
                        <a:spcAft>
                          <a:spcPts val="0"/>
                        </a:spcAft>
                        <a:buClrTx/>
                        <a:buSzTx/>
                        <a:buFontTx/>
                        <a:buNone/>
                        <a:defRPr/>
                      </a:pPr>
                      <a:r>
                        <a:rPr lang="fr-CH" sz="1000" b="1" u="none" strike="noStrike" cap="none" dirty="0">
                          <a:ln>
                            <a:noFill/>
                          </a:ln>
                        </a:rPr>
                        <a:t>Mitigation</a:t>
                      </a:r>
                      <a:endParaRPr lang="fr-CH" sz="1000" b="1" i="0" u="none" strike="noStrike" cap="none" dirty="0">
                        <a:ln>
                          <a:noFill/>
                        </a:ln>
                        <a:solidFill>
                          <a:schemeClr val="tx1"/>
                        </a:solidFill>
                        <a:latin typeface="Arial"/>
                        <a:ea typeface="ＭＳ Ｐゴシック"/>
                      </a:endParaRPr>
                    </a:p>
                  </a:txBody>
                  <a:tcPr marL="92075" marR="92075" marT="46038" marB="46038" anchor="b">
                    <a:solidFill>
                      <a:schemeClr val="accent6">
                        <a:lumMod val="75000"/>
                      </a:schemeClr>
                    </a:solidFill>
                  </a:tcPr>
                </a:tc>
                <a:extLst>
                  <a:ext uri="{0D108BD9-81ED-4DB2-BD59-A6C34878D82A}">
                    <a16:rowId xmlns:a16="http://schemas.microsoft.com/office/drawing/2014/main" val="10000"/>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1</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renverser une tasse de café sur le clavier</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A</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PC de réserve</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1"/>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2</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imprimante bloquée</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L</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Manuel pour débloquer</a:t>
                      </a:r>
                    </a:p>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2 imprimantes à disposition</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2"/>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3</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crash disque dur</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000" b="0" i="0" u="none" strike="noStrike" cap="none" dirty="0">
                          <a:ln>
                            <a:noFill/>
                          </a:ln>
                          <a:solidFill>
                            <a:schemeClr val="tx1"/>
                          </a:solidFill>
                          <a:latin typeface="Arial"/>
                          <a:ea typeface="ＭＳ Ｐゴシック"/>
                        </a:rPr>
                        <a:t>L</a:t>
                      </a: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Back up toutes les x heures</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3"/>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4</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météorite sur le centre de calcul</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R</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2 centre de calcul</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4"/>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5</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vol d'un écran, clavier par un employé</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L</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Tracker dans PC, formation</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5"/>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6</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vol d'un écran, clavier par un client</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000" b="0" i="0" u="none" strike="noStrike" cap="none" dirty="0">
                          <a:ln>
                            <a:noFill/>
                          </a:ln>
                          <a:solidFill>
                            <a:schemeClr val="tx1"/>
                          </a:solidFill>
                          <a:latin typeface="Arial"/>
                          <a:ea typeface="ＭＳ Ｐゴシック"/>
                        </a:rPr>
                        <a:t>L</a:t>
                      </a: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Tracker dans PC, convention</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6"/>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7</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oubli mot de passe </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R</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FR" sz="1000" b="0" i="0" u="none" strike="noStrike" cap="none" dirty="0">
                          <a:ln>
                            <a:noFill/>
                          </a:ln>
                          <a:solidFill>
                            <a:schemeClr val="tx1"/>
                          </a:solidFill>
                          <a:latin typeface="Arial"/>
                          <a:ea typeface="ＭＳ Ｐゴシック"/>
                        </a:rPr>
                        <a:t>Réinitialisation par Helpdesk ou par mail automatique</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7"/>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8</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8"/>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9</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09"/>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10</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0"/>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a:ln>
                            <a:noFill/>
                          </a:ln>
                        </a:rPr>
                        <a:t>11</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1"/>
                  </a:ext>
                </a:extLst>
              </a:tr>
              <a:tr h="274638">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12</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l" defTabSz="914400">
                        <a:lnSpc>
                          <a:spcPct val="100000"/>
                        </a:lnSpc>
                        <a:spcBef>
                          <a:spcPts val="0"/>
                        </a:spcBef>
                        <a:spcAft>
                          <a:spcPts val="0"/>
                        </a:spcAft>
                        <a:buClrTx/>
                        <a:buSzTx/>
                        <a:buFontTx/>
                        <a:buNone/>
                        <a:defRPr/>
                      </a:pPr>
                      <a:r>
                        <a:rPr lang="fr-CH" sz="1000" u="none" strike="noStrike" cap="none" dirty="0">
                          <a:ln>
                            <a:noFill/>
                          </a:ln>
                        </a:rPr>
                        <a:t>…</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000" u="none" strike="noStrike" cap="none">
                          <a:ln>
                            <a:noFill/>
                          </a:ln>
                        </a:rPr>
                        <a:t> </a:t>
                      </a:r>
                      <a:endParaRPr lang="fr-CH" sz="1000" b="0" i="0" u="none" strike="noStrike" cap="none">
                        <a:ln>
                          <a:noFill/>
                        </a:ln>
                        <a:solidFill>
                          <a:schemeClr val="tx1"/>
                        </a:solidFill>
                        <a:latin typeface="Arial"/>
                        <a:ea typeface="ＭＳ Ｐゴシック"/>
                      </a:endParaRPr>
                    </a:p>
                  </a:txBody>
                  <a:tcPr marL="92075" marR="92075" marT="46038" marB="46038" anchor="b">
                    <a:solidFill>
                      <a:schemeClr val="bg1"/>
                    </a:solidFill>
                  </a:tcPr>
                </a:tc>
                <a:tc>
                  <a:txBody>
                    <a:bodyPr/>
                    <a:lstStyle/>
                    <a:p>
                      <a:pPr marL="0" marR="0" lvl="0" indent="0" algn="ctr" defTabSz="914400">
                        <a:lnSpc>
                          <a:spcPct val="100000"/>
                        </a:lnSpc>
                        <a:spcBef>
                          <a:spcPts val="0"/>
                        </a:spcBef>
                        <a:spcAft>
                          <a:spcPts val="0"/>
                        </a:spcAft>
                        <a:buClrTx/>
                        <a:buSzTx/>
                        <a:buFontTx/>
                        <a:buNone/>
                        <a:defRPr/>
                      </a:pPr>
                      <a:r>
                        <a:rPr lang="fr-CH" sz="1000" u="none" strike="noStrike" cap="none" dirty="0">
                          <a:ln>
                            <a:noFill/>
                          </a:ln>
                        </a:rPr>
                        <a:t> </a:t>
                      </a:r>
                      <a:endParaRPr lang="fr-CH" sz="1000" b="0" i="0" u="none" strike="noStrike" cap="none" dirty="0">
                        <a:ln>
                          <a:noFill/>
                        </a:ln>
                        <a:solidFill>
                          <a:schemeClr val="tx1"/>
                        </a:solidFill>
                        <a:latin typeface="Arial"/>
                        <a:ea typeface="ＭＳ Ｐゴシック"/>
                      </a:endParaRPr>
                    </a:p>
                  </a:txBody>
                  <a:tcPr marL="92075" marR="92075" marT="46038" marB="46038" anchor="b">
                    <a:solidFill>
                      <a:schemeClr val="bg1"/>
                    </a:solidFill>
                  </a:tcPr>
                </a:tc>
                <a:extLst>
                  <a:ext uri="{0D108BD9-81ED-4DB2-BD59-A6C34878D82A}">
                    <a16:rowId xmlns:a16="http://schemas.microsoft.com/office/drawing/2014/main" val="10012"/>
                  </a:ext>
                </a:extLst>
              </a:tr>
            </a:tbl>
          </a:graphicData>
        </a:graphic>
      </p:graphicFrame>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11</a:t>
            </a:r>
          </a:p>
        </p:txBody>
      </p:sp>
    </p:spTree>
    <p:extLst>
      <p:ext uri="{BB962C8B-B14F-4D97-AF65-F5344CB8AC3E}">
        <p14:creationId xmlns:p14="http://schemas.microsoft.com/office/powerpoint/2010/main" val="43975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7" name="Triangle isocèle 2">
            <a:extLst>
              <a:ext uri="{FF2B5EF4-FFF2-40B4-BE49-F238E27FC236}">
                <a16:creationId xmlns:a16="http://schemas.microsoft.com/office/drawing/2014/main" id="{C2872A68-74A8-40AA-A28A-28F4440F6152}"/>
              </a:ext>
            </a:extLst>
          </p:cNvPr>
          <p:cNvSpPr/>
          <p:nvPr/>
        </p:nvSpPr>
        <p:spPr>
          <a:xfrm>
            <a:off x="2416524" y="2226319"/>
            <a:ext cx="3789019" cy="2698766"/>
          </a:xfrm>
          <a:prstGeom prst="triangle">
            <a:avLst/>
          </a:prstGeom>
          <a:solidFill>
            <a:schemeClr val="tx2">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charset="0"/>
              <a:buNone/>
              <a:defRPr/>
            </a:pPr>
            <a:endParaRPr lang="fr-CH" dirty="0"/>
          </a:p>
        </p:txBody>
      </p:sp>
      <p:pic>
        <p:nvPicPr>
          <p:cNvPr id="8" name="Picture 2" descr="Résultat de recherche d'images pour &quot;image pilotage&quot;">
            <a:extLst>
              <a:ext uri="{FF2B5EF4-FFF2-40B4-BE49-F238E27FC236}">
                <a16:creationId xmlns:a16="http://schemas.microsoft.com/office/drawing/2014/main" id="{104D4C91-EA9B-468A-8254-9253D636E8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484" y="2853089"/>
            <a:ext cx="1958291" cy="151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7AB814-1D24-4D1E-A362-ED97796EB4B0}"/>
              </a:ext>
            </a:extLst>
          </p:cNvPr>
          <p:cNvSpPr txBox="1"/>
          <p:nvPr/>
        </p:nvSpPr>
        <p:spPr>
          <a:xfrm>
            <a:off x="4071614" y="1941239"/>
            <a:ext cx="1372492"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Objectifs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3188963-6F8D-47ED-AEA3-CF307059BD65}"/>
              </a:ext>
            </a:extLst>
          </p:cNvPr>
          <p:cNvSpPr txBox="1"/>
          <p:nvPr/>
        </p:nvSpPr>
        <p:spPr bwMode="auto">
          <a:xfrm>
            <a:off x="1331640" y="4221088"/>
            <a:ext cx="947695"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Coûts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8F1E80E-090D-47C4-A773-C618BABCDEA5}"/>
              </a:ext>
            </a:extLst>
          </p:cNvPr>
          <p:cNvSpPr txBox="1"/>
          <p:nvPr/>
        </p:nvSpPr>
        <p:spPr bwMode="auto">
          <a:xfrm>
            <a:off x="5171493" y="5321074"/>
            <a:ext cx="1224136" cy="461665"/>
          </a:xfrm>
          <a:prstGeom prst="rect">
            <a:avLst/>
          </a:prstGeom>
          <a:noFill/>
        </p:spPr>
        <p:txBody>
          <a:bodyPr wrap="squar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Délais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6F8C9AC-F6FE-4DC9-9962-6D6DC8CC22CC}"/>
              </a:ext>
            </a:extLst>
          </p:cNvPr>
          <p:cNvSpPr txBox="1"/>
          <p:nvPr/>
        </p:nvSpPr>
        <p:spPr>
          <a:xfrm>
            <a:off x="6732240" y="3684994"/>
            <a:ext cx="105509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équilibre</a:t>
            </a:r>
            <a:endParaRPr lang="fr-CH"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2901FC8-D532-46B0-AFF0-2B906D020279}"/>
              </a:ext>
            </a:extLst>
          </p:cNvPr>
          <p:cNvSpPr txBox="1"/>
          <p:nvPr/>
        </p:nvSpPr>
        <p:spPr bwMode="auto">
          <a:xfrm>
            <a:off x="6876256" y="3938142"/>
            <a:ext cx="110318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arbitrage</a:t>
            </a:r>
            <a:endParaRPr lang="fr-CH" i="1" dirty="0">
              <a:latin typeface="Tahoma" panose="020B0604030504040204" pitchFamily="34" charset="0"/>
              <a:ea typeface="Tahoma" panose="020B0604030504040204" pitchFamily="34" charset="0"/>
              <a:cs typeface="Tahoma" panose="020B0604030504040204" pitchFamily="34" charset="0"/>
            </a:endParaRPr>
          </a:p>
        </p:txBody>
      </p:sp>
      <p:sp>
        <p:nvSpPr>
          <p:cNvPr id="12" name="ZoneTexte 11"/>
          <p:cNvSpPr txBox="1"/>
          <p:nvPr/>
        </p:nvSpPr>
        <p:spPr bwMode="auto">
          <a:xfrm>
            <a:off x="755576" y="1340768"/>
            <a:ext cx="3316038" cy="461665"/>
          </a:xfrm>
          <a:prstGeom prst="rect">
            <a:avLst/>
          </a:prstGeom>
          <a:noFill/>
        </p:spPr>
        <p:txBody>
          <a:bodyPr wrap="square" rtlCol="0">
            <a:spAutoFit/>
          </a:bodyPr>
          <a:lstStyle/>
          <a:p>
            <a:r>
              <a:rPr lang="fr-CH" sz="2400" b="1" dirty="0">
                <a:solidFill>
                  <a:srgbClr val="1476B7"/>
                </a:solidFill>
                <a:latin typeface="Tahoma"/>
                <a:ea typeface="Tahoma"/>
                <a:cs typeface="Tahoma"/>
              </a:rPr>
              <a:t>Triangle du projet</a:t>
            </a:r>
          </a:p>
        </p:txBody>
      </p:sp>
    </p:spTree>
    <p:extLst>
      <p:ext uri="{BB962C8B-B14F-4D97-AF65-F5344CB8AC3E}">
        <p14:creationId xmlns:p14="http://schemas.microsoft.com/office/powerpoint/2010/main" val="3943664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ea typeface="ＭＳ Ｐゴシック"/>
              </a:rPr>
              <a:t>Quantification - Méthode Delphi</a:t>
            </a:r>
            <a:endParaRPr dirty="0"/>
          </a:p>
        </p:txBody>
      </p:sp>
      <p:sp>
        <p:nvSpPr>
          <p:cNvPr id="5" name="Espace réservé du texte 10"/>
          <p:cNvSpPr>
            <a:spLocks noGrp="1"/>
          </p:cNvSpPr>
          <p:nvPr>
            <p:ph type="body" sz="quarter" idx="11"/>
          </p:nvPr>
        </p:nvSpPr>
        <p:spPr bwMode="auto">
          <a:xfrm>
            <a:off x="529477" y="2639016"/>
            <a:ext cx="7416825" cy="3094240"/>
          </a:xfrm>
        </p:spPr>
        <p:txBody>
          <a:bodyPr/>
          <a:lstStyle/>
          <a:p>
            <a:pPr marL="457200" indent="-457200">
              <a:buFont typeface="+mj-lt"/>
              <a:buAutoNum type="arabicPeriod"/>
              <a:defRPr/>
            </a:pPr>
            <a:r>
              <a:rPr lang="fr-CH" dirty="0">
                <a:solidFill>
                  <a:schemeClr val="tx1"/>
                </a:solidFill>
                <a:latin typeface="Tahoma" pitchFamily="34" charset="0"/>
                <a:ea typeface="Tahoma" pitchFamily="34" charset="0"/>
                <a:cs typeface="Tahoma" pitchFamily="34" charset="0"/>
              </a:rPr>
              <a:t>Réunir un groupe d’experts</a:t>
            </a:r>
          </a:p>
          <a:p>
            <a:pPr marL="457200" indent="-457200">
              <a:buFont typeface="+mj-lt"/>
              <a:buAutoNum type="arabicPeriod"/>
              <a:defRPr/>
            </a:pPr>
            <a:r>
              <a:rPr lang="fr-CH" dirty="0">
                <a:solidFill>
                  <a:schemeClr val="tx1"/>
                </a:solidFill>
                <a:latin typeface="Tahoma" pitchFamily="34" charset="0"/>
                <a:ea typeface="Tahoma" pitchFamily="34" charset="0"/>
                <a:cs typeface="Tahoma" pitchFamily="34" charset="0"/>
              </a:rPr>
              <a:t>Expliquer le but </a:t>
            </a:r>
            <a:r>
              <a:rPr lang="fr-CH" dirty="0">
                <a:latin typeface="Tahoma" pitchFamily="34" charset="0"/>
                <a:ea typeface="Tahoma" pitchFamily="34" charset="0"/>
                <a:cs typeface="Tahoma" pitchFamily="34" charset="0"/>
              </a:rPr>
              <a:t>de l’activité et la méthode Delphi</a:t>
            </a:r>
            <a:endParaRPr lang="fr-CH" dirty="0">
              <a:solidFill>
                <a:schemeClr val="tx1"/>
              </a:solidFill>
              <a:latin typeface="Tahoma" pitchFamily="34" charset="0"/>
              <a:ea typeface="Tahoma" pitchFamily="34" charset="0"/>
              <a:cs typeface="Tahoma" pitchFamily="34" charset="0"/>
            </a:endParaRPr>
          </a:p>
          <a:p>
            <a:pPr marL="457200" indent="-457200">
              <a:spcBef>
                <a:spcPts val="0"/>
              </a:spcBef>
              <a:buClrTx/>
              <a:buFont typeface="+mj-lt"/>
              <a:buAutoNum type="arabicPeriod"/>
              <a:defRPr/>
            </a:pPr>
            <a:r>
              <a:rPr lang="fr-CH" dirty="0">
                <a:latin typeface="Tahoma" pitchFamily="34" charset="0"/>
                <a:ea typeface="Tahoma" pitchFamily="34" charset="0"/>
                <a:cs typeface="Tahoma" pitchFamily="34" charset="0"/>
              </a:rPr>
              <a:t>Récolter les e</a:t>
            </a:r>
            <a:r>
              <a:rPr lang="fr-CH" dirty="0">
                <a:solidFill>
                  <a:schemeClr val="tx1"/>
                </a:solidFill>
                <a:latin typeface="Tahoma" pitchFamily="34" charset="0"/>
                <a:ea typeface="Tahoma" pitchFamily="34" charset="0"/>
                <a:cs typeface="Tahoma" pitchFamily="34" charset="0"/>
              </a:rPr>
              <a:t>stimations individuelles</a:t>
            </a:r>
          </a:p>
          <a:p>
            <a:pPr marL="457200" indent="-457200">
              <a:spcBef>
                <a:spcPts val="0"/>
              </a:spcBef>
              <a:buClrTx/>
              <a:buFont typeface="+mj-lt"/>
              <a:buAutoNum type="arabicPeriod"/>
              <a:defRPr/>
            </a:pPr>
            <a:r>
              <a:rPr lang="fr-CH" dirty="0">
                <a:latin typeface="Tahoma" pitchFamily="34" charset="0"/>
                <a:ea typeface="Tahoma" pitchFamily="34" charset="0"/>
                <a:cs typeface="Tahoma" pitchFamily="34" charset="0"/>
              </a:rPr>
              <a:t>Analyse statistique des résultats</a:t>
            </a:r>
            <a:endParaRPr dirty="0">
              <a:latin typeface="Tahoma" pitchFamily="34" charset="0"/>
              <a:ea typeface="Tahoma" pitchFamily="34" charset="0"/>
              <a:cs typeface="Tahoma" pitchFamily="34" charset="0"/>
            </a:endParaRPr>
          </a:p>
          <a:p>
            <a:pPr marL="457200" indent="-457200">
              <a:spcBef>
                <a:spcPts val="0"/>
              </a:spcBef>
              <a:buClrTx/>
              <a:buFont typeface="+mj-lt"/>
              <a:buAutoNum type="arabicPeriod"/>
              <a:defRPr/>
            </a:pPr>
            <a:r>
              <a:rPr lang="fr-CH" dirty="0">
                <a:solidFill>
                  <a:schemeClr val="tx1"/>
                </a:solidFill>
                <a:latin typeface="Tahoma" pitchFamily="34" charset="0"/>
                <a:ea typeface="Tahoma" pitchFamily="34" charset="0"/>
                <a:cs typeface="Tahoma" pitchFamily="34" charset="0"/>
              </a:rPr>
              <a:t>Présentation de l’histogramme                        des résultats au groupe</a:t>
            </a:r>
            <a:endParaRPr dirty="0">
              <a:latin typeface="Tahoma" pitchFamily="34" charset="0"/>
              <a:ea typeface="Tahoma" pitchFamily="34" charset="0"/>
              <a:cs typeface="Tahoma" pitchFamily="34" charset="0"/>
            </a:endParaRPr>
          </a:p>
          <a:p>
            <a:pPr marL="457200" indent="-457200">
              <a:spcBef>
                <a:spcPts val="0"/>
              </a:spcBef>
              <a:buClrTx/>
              <a:buFont typeface="+mj-lt"/>
              <a:buAutoNum type="arabicPeriod"/>
              <a:defRPr/>
            </a:pPr>
            <a:r>
              <a:rPr lang="fr-CH" dirty="0">
                <a:solidFill>
                  <a:schemeClr val="tx1"/>
                </a:solidFill>
                <a:latin typeface="Tahoma" pitchFamily="34" charset="0"/>
                <a:ea typeface="Tahoma" pitchFamily="34" charset="0"/>
                <a:cs typeface="Tahoma" pitchFamily="34" charset="0"/>
              </a:rPr>
              <a:t>Les participants des quantiles                   extérieurs expliquent leur vision</a:t>
            </a:r>
            <a:endParaRPr dirty="0">
              <a:latin typeface="Tahoma" pitchFamily="34" charset="0"/>
              <a:ea typeface="Tahoma" pitchFamily="34" charset="0"/>
              <a:cs typeface="Tahoma" pitchFamily="34" charset="0"/>
            </a:endParaRPr>
          </a:p>
        </p:txBody>
      </p:sp>
      <p:sp>
        <p:nvSpPr>
          <p:cNvPr id="11"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16</a:t>
            </a:r>
          </a:p>
        </p:txBody>
      </p:sp>
      <p:sp>
        <p:nvSpPr>
          <p:cNvPr id="12" name="ZoneTexte 11"/>
          <p:cNvSpPr txBox="1"/>
          <p:nvPr/>
        </p:nvSpPr>
        <p:spPr>
          <a:xfrm>
            <a:off x="6149540" y="4230056"/>
            <a:ext cx="1420582" cy="707886"/>
          </a:xfrm>
          <a:prstGeom prst="rect">
            <a:avLst/>
          </a:prstGeom>
          <a:noFill/>
        </p:spPr>
        <p:txBody>
          <a:bodyPr wrap="none" rtlCol="0">
            <a:spAutoFit/>
          </a:bodyPr>
          <a:lstStyle/>
          <a:p>
            <a:pPr algn="ctr"/>
            <a:r>
              <a:rPr lang="fr-CH" sz="2000" b="1" dirty="0">
                <a:solidFill>
                  <a:schemeClr val="accent2"/>
                </a:solidFill>
                <a:latin typeface="Tahoma" pitchFamily="34" charset="0"/>
                <a:ea typeface="Tahoma" pitchFamily="34" charset="0"/>
                <a:cs typeface="Tahoma" pitchFamily="34" charset="0"/>
              </a:rPr>
              <a:t>3-4 </a:t>
            </a:r>
          </a:p>
          <a:p>
            <a:pPr algn="ctr"/>
            <a:r>
              <a:rPr lang="fr-CH" sz="2000" b="1" dirty="0">
                <a:solidFill>
                  <a:schemeClr val="accent2"/>
                </a:solidFill>
                <a:latin typeface="Tahoma" pitchFamily="34" charset="0"/>
                <a:ea typeface="Tahoma" pitchFamily="34" charset="0"/>
                <a:cs typeface="Tahoma" pitchFamily="34" charset="0"/>
              </a:rPr>
              <a:t>itérations</a:t>
            </a:r>
            <a:endParaRPr lang="fr-CH" sz="2000" b="1" dirty="0">
              <a:solidFill>
                <a:schemeClr val="accent2"/>
              </a:solidFill>
            </a:endParaRPr>
          </a:p>
        </p:txBody>
      </p:sp>
      <p:sp>
        <p:nvSpPr>
          <p:cNvPr id="13" name="Flèche en arc 12"/>
          <p:cNvSpPr/>
          <p:nvPr/>
        </p:nvSpPr>
        <p:spPr>
          <a:xfrm rot="13878195" flipV="1">
            <a:off x="5426005" y="3204976"/>
            <a:ext cx="2599360" cy="2758047"/>
          </a:xfrm>
          <a:prstGeom prst="circularArrow">
            <a:avLst>
              <a:gd name="adj1" fmla="val 9638"/>
              <a:gd name="adj2" fmla="val 1417467"/>
              <a:gd name="adj3" fmla="val 20350605"/>
              <a:gd name="adj4" fmla="val 6227371"/>
              <a:gd name="adj5" fmla="val 100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81192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ea typeface="ＭＳ Ｐゴシック"/>
              </a:rPr>
              <a:t>Méthode Delphi – Discussion des estimations</a:t>
            </a:r>
            <a:endParaRPr dirty="0"/>
          </a:p>
        </p:txBody>
      </p:sp>
      <p:pic>
        <p:nvPicPr>
          <p:cNvPr id="2" name="Image 4294967295"/>
          <p:cNvPicPr/>
          <p:nvPr/>
        </p:nvPicPr>
        <p:blipFill>
          <a:blip r:embed="rId3" cstate="print"/>
          <a:stretch/>
        </p:blipFill>
        <p:spPr bwMode="auto">
          <a:xfrm>
            <a:off x="3935869" y="2781009"/>
            <a:ext cx="3636404" cy="2232248"/>
          </a:xfrm>
          <a:prstGeom prst="rect">
            <a:avLst/>
          </a:prstGeom>
        </p:spPr>
      </p:pic>
      <p:sp>
        <p:nvSpPr>
          <p:cNvPr id="11"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17</a:t>
            </a:r>
          </a:p>
        </p:txBody>
      </p:sp>
      <p:pic>
        <p:nvPicPr>
          <p:cNvPr id="2052" name="Picture 4" descr="Personnages images vectorielles, Personnages vecteurs libres de droits |  Depositphotos">
            <a:extLst>
              <a:ext uri="{FF2B5EF4-FFF2-40B4-BE49-F238E27FC236}">
                <a16:creationId xmlns:a16="http://schemas.microsoft.com/office/drawing/2014/main" id="{88D74549-1DE3-487C-B1FA-2B657A90B6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01" t="50000" r="3380"/>
          <a:stretch/>
        </p:blipFill>
        <p:spPr bwMode="auto">
          <a:xfrm>
            <a:off x="818183" y="3659704"/>
            <a:ext cx="1944216" cy="13535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rsonnages images vectorielles, Personnages vecteurs libres de droits |  Depositphotos">
            <a:extLst>
              <a:ext uri="{FF2B5EF4-FFF2-40B4-BE49-F238E27FC236}">
                <a16:creationId xmlns:a16="http://schemas.microsoft.com/office/drawing/2014/main" id="{FB215584-246D-4F59-9B56-B99047C321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619" t="54216" r="25262" b="23104"/>
          <a:stretch/>
        </p:blipFill>
        <p:spPr bwMode="auto">
          <a:xfrm>
            <a:off x="6804248" y="3542245"/>
            <a:ext cx="473184" cy="7097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Personnages images vectorielles, Personnages vecteurs libres de droits |  Depositphotos">
            <a:extLst>
              <a:ext uri="{FF2B5EF4-FFF2-40B4-BE49-F238E27FC236}">
                <a16:creationId xmlns:a16="http://schemas.microsoft.com/office/drawing/2014/main" id="{6F6F0CF2-B519-40E2-896A-C1807139B3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270" t="50000" r="4830" b="24800"/>
          <a:stretch/>
        </p:blipFill>
        <p:spPr bwMode="auto">
          <a:xfrm>
            <a:off x="4499992" y="3342454"/>
            <a:ext cx="475874" cy="6344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4D0F67D8-D371-4B7B-91EC-B7C4E28866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87" t="50440" r="74033" b="1681"/>
          <a:stretch/>
        </p:blipFill>
        <p:spPr bwMode="auto">
          <a:xfrm>
            <a:off x="2645351" y="4051111"/>
            <a:ext cx="629868" cy="13535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ersonnages images vectorielles, Personnages vecteurs libres de droits |  Depositphotos">
            <a:extLst>
              <a:ext uri="{FF2B5EF4-FFF2-40B4-BE49-F238E27FC236}">
                <a16:creationId xmlns:a16="http://schemas.microsoft.com/office/drawing/2014/main" id="{220BB1D1-C25E-41B0-BC12-A53D0070A8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7" t="3604" r="78434" b="51037"/>
          <a:stretch/>
        </p:blipFill>
        <p:spPr bwMode="auto">
          <a:xfrm>
            <a:off x="278123" y="3975859"/>
            <a:ext cx="563981" cy="1353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541858" y="2468891"/>
            <a:ext cx="7704000" cy="3526288"/>
          </a:xfrm>
        </p:spPr>
        <p:txBody>
          <a:bodyPr/>
          <a:lstStyle/>
          <a:p>
            <a:pPr marL="457200" indent="-457200">
              <a:lnSpc>
                <a:spcPts val="2800"/>
              </a:lnSpc>
              <a:buFont typeface="+mj-lt"/>
              <a:buAutoNum type="arabicPeriod"/>
              <a:defRPr/>
            </a:pPr>
            <a:r>
              <a:rPr lang="fr-FR" sz="2000" dirty="0"/>
              <a:t>Identifier les acteurs en tant que personnes</a:t>
            </a:r>
          </a:p>
          <a:p>
            <a:pPr marL="457200" indent="-457200">
              <a:lnSpc>
                <a:spcPts val="2800"/>
              </a:lnSpc>
              <a:buFont typeface="+mj-lt"/>
              <a:buAutoNum type="arabicPeriod"/>
              <a:defRPr/>
            </a:pPr>
            <a:r>
              <a:rPr lang="fr-FR" sz="2000" dirty="0"/>
              <a:t>Evaluer leur attitude vis-à-vis du projet</a:t>
            </a:r>
          </a:p>
          <a:p>
            <a:pPr lvl="1">
              <a:lnSpc>
                <a:spcPts val="2800"/>
              </a:lnSpc>
              <a:defRPr/>
            </a:pPr>
            <a:r>
              <a:rPr lang="fr-FR" dirty="0"/>
              <a:t>niveau d’engagement pour/contre le projet </a:t>
            </a:r>
          </a:p>
          <a:p>
            <a:pPr lvl="1">
              <a:lnSpc>
                <a:spcPts val="2800"/>
              </a:lnSpc>
              <a:defRPr/>
            </a:pPr>
            <a:r>
              <a:rPr lang="fr-FR" dirty="0"/>
              <a:t>énergie positive (synergie) versus négative (antagonisme)</a:t>
            </a:r>
          </a:p>
          <a:p>
            <a:pPr marL="457200" indent="-457200">
              <a:lnSpc>
                <a:spcPts val="2800"/>
              </a:lnSpc>
              <a:buFont typeface="+mj-lt"/>
              <a:buAutoNum type="arabicPeriod"/>
              <a:defRPr/>
            </a:pPr>
            <a:r>
              <a:rPr lang="fr-FR" sz="2000" dirty="0"/>
              <a:t>Cartographie la position de chaque acteur dans le schéma</a:t>
            </a:r>
          </a:p>
          <a:p>
            <a:pPr marL="457200" indent="-457200">
              <a:lnSpc>
                <a:spcPts val="2800"/>
              </a:lnSpc>
              <a:buFont typeface="+mj-lt"/>
              <a:buAutoNum type="arabicPeriod"/>
              <a:defRPr/>
            </a:pPr>
            <a:r>
              <a:rPr lang="fr-FR" sz="2000" dirty="0"/>
              <a:t>Visualiser les risques et les opportunités</a:t>
            </a:r>
          </a:p>
          <a:p>
            <a:pPr lvl="1">
              <a:lnSpc>
                <a:spcPts val="2800"/>
              </a:lnSpc>
              <a:defRPr/>
            </a:pPr>
            <a:r>
              <a:rPr lang="fr-CH" dirty="0"/>
              <a:t>risques: déchirés, opposants</a:t>
            </a:r>
          </a:p>
          <a:p>
            <a:pPr lvl="1">
              <a:lnSpc>
                <a:spcPts val="2800"/>
              </a:lnSpc>
              <a:defRPr/>
            </a:pPr>
            <a:r>
              <a:rPr lang="fr-CH" dirty="0"/>
              <a:t>opportunités: engagés, </a:t>
            </a:r>
            <a:r>
              <a:rPr lang="fr-CH" dirty="0" err="1"/>
              <a:t>concertatifs</a:t>
            </a:r>
            <a:r>
              <a:rPr lang="fr-CH" dirty="0"/>
              <a:t>, hésitants</a:t>
            </a:r>
          </a:p>
          <a:p>
            <a:pPr marL="457200" indent="-457200">
              <a:lnSpc>
                <a:spcPts val="2800"/>
              </a:lnSpc>
              <a:buFont typeface="+mj-lt"/>
              <a:buAutoNum type="arabicPeriod"/>
              <a:defRPr/>
            </a:pPr>
            <a:r>
              <a:rPr lang="fr-CH" sz="2000" dirty="0"/>
              <a:t>Évaluer comment influencer la dynamique du projet </a:t>
            </a:r>
            <a:endParaRPr lang="fr-FR" sz="2000" dirty="0"/>
          </a:p>
          <a:p>
            <a:pPr>
              <a:buFont typeface="Arial"/>
              <a:buChar char="•"/>
              <a:defRPr/>
            </a:pPr>
            <a:endParaRPr lang="fr-CH" sz="20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2</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Socio-dynamique des acteurs - Méthode</a:t>
            </a:r>
            <a:endParaRPr lang="fr-CH" dirty="0"/>
          </a:p>
        </p:txBody>
      </p:sp>
    </p:spTree>
    <p:extLst>
      <p:ext uri="{BB962C8B-B14F-4D97-AF65-F5344CB8AC3E}">
        <p14:creationId xmlns:p14="http://schemas.microsoft.com/office/powerpoint/2010/main" val="887873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marL="30162" lvl="1" indent="-30162">
              <a:buNone/>
              <a:defRPr/>
            </a:pPr>
            <a:r>
              <a:rPr lang="fr-CH" sz="2500" b="1" dirty="0">
                <a:latin typeface="Tahoma"/>
                <a:ea typeface="Tahoma"/>
                <a:cs typeface="Tahoma"/>
              </a:rPr>
              <a:t>Socio-dynamique des acteurs</a:t>
            </a:r>
            <a:endParaRPr lang="fr-CH" dirty="0"/>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1</a:t>
            </a:r>
          </a:p>
        </p:txBody>
      </p:sp>
      <p:sp>
        <p:nvSpPr>
          <p:cNvPr id="7" name="Espace réservé du texte 10">
            <a:extLst>
              <a:ext uri="{FF2B5EF4-FFF2-40B4-BE49-F238E27FC236}">
                <a16:creationId xmlns:a16="http://schemas.microsoft.com/office/drawing/2014/main" id="{94A4DDEC-F230-4E2E-9ED4-41136AAC8AC4}"/>
              </a:ext>
            </a:extLst>
          </p:cNvPr>
          <p:cNvSpPr txBox="1">
            <a:spLocks/>
          </p:cNvSpPr>
          <p:nvPr/>
        </p:nvSpPr>
        <p:spPr bwMode="auto">
          <a:xfrm>
            <a:off x="467544" y="5955177"/>
            <a:ext cx="7704000" cy="387344"/>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r>
              <a:rPr lang="fr-CH" sz="800" dirty="0"/>
              <a:t>Référence: </a:t>
            </a:r>
            <a:r>
              <a:rPr lang="fr-CH" sz="800" b="0" dirty="0"/>
              <a:t>Jean-Christian  </a:t>
            </a:r>
            <a:r>
              <a:rPr lang="fr-CH" sz="800" b="0" dirty="0" err="1"/>
              <a:t>Fauvet</a:t>
            </a:r>
            <a:r>
              <a:rPr lang="fr-CH" sz="800" b="0" dirty="0"/>
              <a:t> et Xavier Stefani, 1983 ,La </a:t>
            </a:r>
            <a:r>
              <a:rPr lang="fr-CH" sz="800" b="0" dirty="0" err="1"/>
              <a:t>sociodynamique</a:t>
            </a:r>
            <a:r>
              <a:rPr lang="fr-CH" sz="800" b="0" dirty="0"/>
              <a:t> : un art de gouverner, Les éditions d'organisation</a:t>
            </a:r>
          </a:p>
        </p:txBody>
      </p:sp>
      <p:pic>
        <p:nvPicPr>
          <p:cNvPr id="8" name="Picture 2">
            <a:extLst>
              <a:ext uri="{FF2B5EF4-FFF2-40B4-BE49-F238E27FC236}">
                <a16:creationId xmlns:a16="http://schemas.microsoft.com/office/drawing/2014/main" id="{B4A69F9B-100E-4719-855C-538CD6B140F0}"/>
              </a:ext>
            </a:extLst>
          </p:cNvPr>
          <p:cNvPicPr>
            <a:picLocks noChangeAspect="1" noChangeArrowheads="1"/>
          </p:cNvPicPr>
          <p:nvPr/>
        </p:nvPicPr>
        <p:blipFill rotWithShape="1">
          <a:blip r:embed="rId3" cstate="print"/>
          <a:srcRect t="13262" b="1717"/>
          <a:stretch/>
        </p:blipFill>
        <p:spPr bwMode="auto">
          <a:xfrm>
            <a:off x="1331639" y="2132856"/>
            <a:ext cx="5867717" cy="3930273"/>
          </a:xfrm>
          <a:prstGeom prst="rect">
            <a:avLst/>
          </a:prstGeom>
          <a:noFill/>
        </p:spPr>
      </p:pic>
      <p:sp>
        <p:nvSpPr>
          <p:cNvPr id="9" name="Triangle isocèle 8">
            <a:extLst>
              <a:ext uri="{FF2B5EF4-FFF2-40B4-BE49-F238E27FC236}">
                <a16:creationId xmlns:a16="http://schemas.microsoft.com/office/drawing/2014/main" id="{2A84C03B-5CD5-468D-8803-BF642A086603}"/>
              </a:ext>
            </a:extLst>
          </p:cNvPr>
          <p:cNvSpPr/>
          <p:nvPr/>
        </p:nvSpPr>
        <p:spPr>
          <a:xfrm rot="5400000">
            <a:off x="3563887" y="2780928"/>
            <a:ext cx="1512168" cy="1368152"/>
          </a:xfrm>
          <a:prstGeom prst="triangle">
            <a:avLst>
              <a:gd name="adj" fmla="val 0"/>
            </a:avLst>
          </a:prstGeom>
          <a:solidFill>
            <a:srgbClr val="E8ED13">
              <a:alpha val="33725"/>
            </a:srgbClr>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3623263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541858" y="2468891"/>
            <a:ext cx="7704000" cy="3526288"/>
          </a:xfrm>
        </p:spPr>
        <p:txBody>
          <a:bodyPr/>
          <a:lstStyle/>
          <a:p>
            <a:pPr marL="0" indent="0">
              <a:buNone/>
            </a:pPr>
            <a:r>
              <a:rPr lang="fr-CH" sz="1800" b="1" dirty="0"/>
              <a:t>Quelques pistes pour influencer la dynamique du projet</a:t>
            </a:r>
          </a:p>
          <a:p>
            <a:pPr marL="0" indent="0">
              <a:buNone/>
            </a:pPr>
            <a:endParaRPr lang="fr-CH" sz="1800" dirty="0"/>
          </a:p>
          <a:p>
            <a:pPr>
              <a:spcAft>
                <a:spcPts val="400"/>
              </a:spcAft>
            </a:pPr>
            <a:r>
              <a:rPr lang="fr-CH" sz="1800" b="1" dirty="0"/>
              <a:t>Réunir les acteurs du Triangle d'or </a:t>
            </a:r>
            <a:r>
              <a:rPr lang="fr-CH" sz="1800" dirty="0"/>
              <a:t>(</a:t>
            </a:r>
            <a:r>
              <a:rPr lang="fr-CH" sz="1800" dirty="0" err="1"/>
              <a:t>concertatifs</a:t>
            </a:r>
            <a:r>
              <a:rPr lang="fr-CH" sz="1800" dirty="0"/>
              <a:t>) en tant qu’ambassadeurs pour rallier d'autres acteurs au projet</a:t>
            </a:r>
          </a:p>
          <a:p>
            <a:pPr>
              <a:spcAft>
                <a:spcPts val="400"/>
              </a:spcAft>
              <a:tabLst>
                <a:tab pos="457200" algn="l"/>
              </a:tabLst>
            </a:pPr>
            <a:r>
              <a:rPr lang="fr-CH" sz="1800" b="1" dirty="0"/>
              <a:t>Faire basculer les hésitants </a:t>
            </a:r>
            <a:r>
              <a:rPr lang="fr-CH" sz="1800" dirty="0"/>
              <a:t>en faveur du projet </a:t>
            </a:r>
          </a:p>
          <a:p>
            <a:pPr>
              <a:spcAft>
                <a:spcPts val="400"/>
              </a:spcAft>
              <a:tabLst>
                <a:tab pos="457200" algn="l"/>
              </a:tabLst>
            </a:pPr>
            <a:r>
              <a:rPr lang="fr-CH" sz="1800" b="1" dirty="0"/>
              <a:t>Traiter les objections des opposants </a:t>
            </a:r>
          </a:p>
          <a:p>
            <a:pPr>
              <a:spcAft>
                <a:spcPts val="400"/>
              </a:spcAft>
            </a:pPr>
            <a:r>
              <a:rPr lang="fr-CH" sz="1800" dirty="0"/>
              <a:t>Fixer les règles de parole et de contribution avec les </a:t>
            </a:r>
            <a:r>
              <a:rPr lang="fr-CH" sz="1800" dirty="0" err="1"/>
              <a:t>divergeants</a:t>
            </a:r>
            <a:r>
              <a:rPr lang="fr-CH" sz="1800" dirty="0"/>
              <a:t> </a:t>
            </a:r>
          </a:p>
          <a:p>
            <a:pPr>
              <a:spcAft>
                <a:spcPts val="400"/>
              </a:spcAft>
            </a:pPr>
            <a:r>
              <a:rPr lang="fr-CH" sz="1800" dirty="0"/>
              <a:t>Ajouter des acteurs pour faire basculer la dynamique</a:t>
            </a:r>
          </a:p>
          <a:p>
            <a:pPr>
              <a:spcAft>
                <a:spcPts val="400"/>
              </a:spcAft>
            </a:pPr>
            <a:r>
              <a:rPr lang="fr-CH" sz="1800" dirty="0"/>
              <a:t>Rallier les passifs par l'intermédiaire des leaders d'opinion qui ont une influence sur eux</a:t>
            </a:r>
          </a:p>
          <a:p>
            <a:pPr>
              <a:spcAft>
                <a:spcPts val="400"/>
              </a:spcAft>
            </a:pPr>
            <a:r>
              <a:rPr lang="fr-CH" sz="1800" b="1" dirty="0"/>
              <a:t>Constamment réévaluer et ajuster </a:t>
            </a:r>
          </a:p>
          <a:p>
            <a:pPr marL="0" indent="0">
              <a:buNone/>
              <a:defRPr/>
            </a:pPr>
            <a:endParaRPr lang="fr-CH" sz="20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3</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Socio-dynamique des acteurs</a:t>
            </a:r>
            <a:endParaRPr lang="fr-CH" dirty="0"/>
          </a:p>
        </p:txBody>
      </p:sp>
    </p:spTree>
    <p:extLst>
      <p:ext uri="{BB962C8B-B14F-4D97-AF65-F5344CB8AC3E}">
        <p14:creationId xmlns:p14="http://schemas.microsoft.com/office/powerpoint/2010/main" val="1734928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a:xfrm>
            <a:off x="539552" y="1124744"/>
            <a:ext cx="7920880" cy="720000"/>
          </a:xfrm>
        </p:spPr>
        <p:txBody>
          <a:bodyPr/>
          <a:lstStyle/>
          <a:p>
            <a:pPr marL="30162" lvl="1" indent="-30162">
              <a:buFont typeface="Arial"/>
              <a:buNone/>
              <a:defRPr/>
            </a:pPr>
            <a:r>
              <a:rPr lang="fr-CH" sz="2500" b="1" dirty="0">
                <a:latin typeface="Tahoma"/>
                <a:ea typeface="Tahoma"/>
                <a:cs typeface="Tahoma"/>
              </a:rPr>
              <a:t>Facteurs de succès des projets </a:t>
            </a:r>
          </a:p>
        </p:txBody>
      </p:sp>
      <p:sp>
        <p:nvSpPr>
          <p:cNvPr id="5" name="Espace réservé du texte 3"/>
          <p:cNvSpPr>
            <a:spLocks noGrp="1"/>
          </p:cNvSpPr>
          <p:nvPr>
            <p:ph type="body" sz="quarter" idx="11"/>
          </p:nvPr>
        </p:nvSpPr>
        <p:spPr bwMode="auto">
          <a:xfrm>
            <a:off x="323528" y="2924944"/>
            <a:ext cx="7848424" cy="2304256"/>
          </a:xfrm>
        </p:spPr>
        <p:txBody>
          <a:bodyPr/>
          <a:lstStyle/>
          <a:p>
            <a:pPr marL="914400" lvl="1" indent="-457200">
              <a:buFont typeface="+mj-lt"/>
              <a:buAutoNum type="arabicPeriod"/>
              <a:defRPr/>
            </a:pPr>
            <a:r>
              <a:rPr lang="fr-CH" sz="2400" dirty="0"/>
              <a:t>Implication des destinataires finaux dans le projet</a:t>
            </a:r>
          </a:p>
          <a:p>
            <a:pPr marL="914400" lvl="1" indent="-457200">
              <a:buFont typeface="+mj-lt"/>
              <a:buAutoNum type="arabicPeriod"/>
              <a:defRPr/>
            </a:pPr>
            <a:r>
              <a:rPr lang="fr-CH" sz="2400" dirty="0"/>
              <a:t>Objectifs clairs</a:t>
            </a:r>
          </a:p>
          <a:p>
            <a:pPr marL="914400" lvl="1" indent="-457200">
              <a:buFont typeface="+mj-lt"/>
              <a:buAutoNum type="arabicPeriod"/>
              <a:defRPr/>
            </a:pPr>
            <a:r>
              <a:rPr lang="fr-CH" sz="2400" dirty="0"/>
              <a:t>Soutien des responsables</a:t>
            </a:r>
          </a:p>
          <a:p>
            <a:pPr marL="914400" lvl="1" indent="-457200">
              <a:buFont typeface="+mj-lt"/>
              <a:buAutoNum type="arabicPeriod"/>
              <a:defRPr/>
            </a:pPr>
            <a:r>
              <a:rPr lang="fr-CH" sz="2400" dirty="0"/>
              <a:t>Chef de projet expérimenté </a:t>
            </a:r>
          </a:p>
          <a:p>
            <a:pPr marL="914400" lvl="1" indent="-457200">
              <a:buFont typeface="+mj-lt"/>
              <a:buAutoNum type="arabicPeriod"/>
              <a:defRPr/>
            </a:pPr>
            <a:r>
              <a:rPr lang="fr-CH" sz="2400" dirty="0"/>
              <a:t>Bonne impulsion au démarrage </a:t>
            </a:r>
          </a:p>
          <a:p>
            <a:pPr>
              <a:buFont typeface="Arial"/>
              <a:buChar char="•"/>
              <a:defRPr/>
            </a:pPr>
            <a:endParaRPr lang="fr-CH" sz="36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r>
              <a:rPr lang="fr-CH" sz="800" dirty="0">
                <a:latin typeface="Tahoma"/>
              </a:rPr>
              <a:t>5</a:t>
            </a:r>
          </a:p>
        </p:txBody>
      </p:sp>
      <p:sp>
        <p:nvSpPr>
          <p:cNvPr id="7" name="ZoneTexte 6"/>
          <p:cNvSpPr txBox="1"/>
          <p:nvPr/>
        </p:nvSpPr>
        <p:spPr>
          <a:xfrm>
            <a:off x="467544" y="5877272"/>
            <a:ext cx="6336704" cy="253916"/>
          </a:xfrm>
          <a:prstGeom prst="rect">
            <a:avLst/>
          </a:prstGeom>
          <a:noFill/>
        </p:spPr>
        <p:txBody>
          <a:bodyPr wrap="square" rtlCol="0">
            <a:spAutoFit/>
          </a:bodyPr>
          <a:lstStyle/>
          <a:p>
            <a:r>
              <a:rPr lang="fr-CH" sz="1050" dirty="0"/>
              <a:t>Référence: Project management Institute, 2001, The PMI </a:t>
            </a:r>
            <a:r>
              <a:rPr lang="fr-CH" sz="1050" dirty="0" err="1"/>
              <a:t>project</a:t>
            </a:r>
            <a:r>
              <a:rPr lang="fr-CH" sz="1050" dirty="0"/>
              <a:t> management </a:t>
            </a:r>
            <a:r>
              <a:rPr lang="fr-CH" sz="1050" dirty="0" err="1"/>
              <a:t>Fact</a:t>
            </a:r>
            <a:r>
              <a:rPr lang="fr-CH" sz="1050" dirty="0"/>
              <a:t> Book</a:t>
            </a:r>
          </a:p>
        </p:txBody>
      </p:sp>
    </p:spTree>
    <p:extLst>
      <p:ext uri="{BB962C8B-B14F-4D97-AF65-F5344CB8AC3E}">
        <p14:creationId xmlns:p14="http://schemas.microsoft.com/office/powerpoint/2010/main" val="684887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marL="30162" lvl="1" indent="-30162">
              <a:buNone/>
              <a:defRPr/>
            </a:pPr>
            <a:r>
              <a:rPr lang="fr-CH" sz="2500" b="1" dirty="0">
                <a:latin typeface="Tahoma"/>
                <a:ea typeface="Tahoma"/>
                <a:cs typeface="Tahoma"/>
              </a:rPr>
              <a:t>Communication – Outil DISC</a:t>
            </a:r>
            <a:endParaRPr lang="fr-CH" dirty="0"/>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4</a:t>
            </a:r>
          </a:p>
        </p:txBody>
      </p:sp>
      <p:sp>
        <p:nvSpPr>
          <p:cNvPr id="10" name="ZoneTexte 9">
            <a:extLst>
              <a:ext uri="{FF2B5EF4-FFF2-40B4-BE49-F238E27FC236}">
                <a16:creationId xmlns:a16="http://schemas.microsoft.com/office/drawing/2014/main" id="{3EC2EDB2-7228-41CE-AAE7-07DA696877EC}"/>
              </a:ext>
            </a:extLst>
          </p:cNvPr>
          <p:cNvSpPr txBox="1"/>
          <p:nvPr/>
        </p:nvSpPr>
        <p:spPr>
          <a:xfrm>
            <a:off x="251520" y="6021288"/>
            <a:ext cx="5184576" cy="253916"/>
          </a:xfrm>
          <a:prstGeom prst="rect">
            <a:avLst/>
          </a:prstGeom>
          <a:noFill/>
        </p:spPr>
        <p:txBody>
          <a:bodyPr wrap="square" rtlCol="0">
            <a:spAutoFit/>
          </a:bodyPr>
          <a:lstStyle/>
          <a:p>
            <a:r>
              <a:rPr lang="fr-CH" sz="1050" dirty="0"/>
              <a:t>Référence: William </a:t>
            </a:r>
            <a:r>
              <a:rPr lang="fr-CH" sz="1050" dirty="0" err="1"/>
              <a:t>Moulton</a:t>
            </a:r>
            <a:r>
              <a:rPr lang="fr-CH" sz="1050" dirty="0"/>
              <a:t> Marston, 1928, Les émotions des gens normaux</a:t>
            </a:r>
          </a:p>
        </p:txBody>
      </p:sp>
      <p:pic>
        <p:nvPicPr>
          <p:cNvPr id="11" name="Picture 4" descr="Comment mieux comprendre et adopter le langage de votre ...">
            <a:extLst>
              <a:ext uri="{FF2B5EF4-FFF2-40B4-BE49-F238E27FC236}">
                <a16:creationId xmlns:a16="http://schemas.microsoft.com/office/drawing/2014/main" id="{497A168E-0B69-4AE2-81D5-79B5CD5E448E}"/>
              </a:ext>
            </a:extLst>
          </p:cNvPr>
          <p:cNvPicPr>
            <a:picLocks noChangeAspect="1" noChangeArrowheads="1"/>
          </p:cNvPicPr>
          <p:nvPr/>
        </p:nvPicPr>
        <p:blipFill>
          <a:blip r:embed="rId3" cstate="print"/>
          <a:srcRect/>
          <a:stretch>
            <a:fillRect/>
          </a:stretch>
        </p:blipFill>
        <p:spPr bwMode="auto">
          <a:xfrm>
            <a:off x="2267744" y="2015754"/>
            <a:ext cx="4008118" cy="4030080"/>
          </a:xfrm>
          <a:prstGeom prst="rect">
            <a:avLst/>
          </a:prstGeom>
          <a:noFill/>
        </p:spPr>
      </p:pic>
    </p:spTree>
    <p:extLst>
      <p:ext uri="{BB962C8B-B14F-4D97-AF65-F5344CB8AC3E}">
        <p14:creationId xmlns:p14="http://schemas.microsoft.com/office/powerpoint/2010/main" val="388069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marL="30162" lvl="1" indent="-30162">
              <a:buNone/>
              <a:defRPr/>
            </a:pPr>
            <a:r>
              <a:rPr lang="fr-CH" sz="2500" b="1" dirty="0">
                <a:latin typeface="Tahoma"/>
                <a:ea typeface="Tahoma"/>
                <a:cs typeface="Tahoma"/>
              </a:rPr>
              <a:t>Orientation des comportements</a:t>
            </a:r>
            <a:endParaRPr lang="fr-CH" dirty="0"/>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5</a:t>
            </a:r>
          </a:p>
        </p:txBody>
      </p:sp>
      <p:sp>
        <p:nvSpPr>
          <p:cNvPr id="10" name="ZoneTexte 9">
            <a:extLst>
              <a:ext uri="{FF2B5EF4-FFF2-40B4-BE49-F238E27FC236}">
                <a16:creationId xmlns:a16="http://schemas.microsoft.com/office/drawing/2014/main" id="{3EC2EDB2-7228-41CE-AAE7-07DA696877EC}"/>
              </a:ext>
            </a:extLst>
          </p:cNvPr>
          <p:cNvSpPr txBox="1"/>
          <p:nvPr/>
        </p:nvSpPr>
        <p:spPr>
          <a:xfrm>
            <a:off x="251520" y="6021288"/>
            <a:ext cx="5184576" cy="253916"/>
          </a:xfrm>
          <a:prstGeom prst="rect">
            <a:avLst/>
          </a:prstGeom>
          <a:noFill/>
        </p:spPr>
        <p:txBody>
          <a:bodyPr wrap="square" rtlCol="0">
            <a:spAutoFit/>
          </a:bodyPr>
          <a:lstStyle/>
          <a:p>
            <a:r>
              <a:rPr lang="fr-CH" sz="1050" dirty="0"/>
              <a:t>Référence: William </a:t>
            </a:r>
            <a:r>
              <a:rPr lang="fr-CH" sz="1050" dirty="0" err="1"/>
              <a:t>Moulton</a:t>
            </a:r>
            <a:r>
              <a:rPr lang="fr-CH" sz="1050" dirty="0"/>
              <a:t> Marston, 1928, Les émotions des gens normaux</a:t>
            </a:r>
          </a:p>
        </p:txBody>
      </p:sp>
      <p:pic>
        <p:nvPicPr>
          <p:cNvPr id="11" name="Picture 4" descr="Comment mieux comprendre et adopter le langage de votre ...">
            <a:extLst>
              <a:ext uri="{FF2B5EF4-FFF2-40B4-BE49-F238E27FC236}">
                <a16:creationId xmlns:a16="http://schemas.microsoft.com/office/drawing/2014/main" id="{497A168E-0B69-4AE2-81D5-79B5CD5E448E}"/>
              </a:ext>
            </a:extLst>
          </p:cNvPr>
          <p:cNvPicPr>
            <a:picLocks noChangeAspect="1" noChangeArrowheads="1"/>
          </p:cNvPicPr>
          <p:nvPr/>
        </p:nvPicPr>
        <p:blipFill>
          <a:blip r:embed="rId3" cstate="print"/>
          <a:srcRect/>
          <a:stretch>
            <a:fillRect/>
          </a:stretch>
        </p:blipFill>
        <p:spPr bwMode="auto">
          <a:xfrm>
            <a:off x="2879565" y="2650172"/>
            <a:ext cx="3028783" cy="3045379"/>
          </a:xfrm>
          <a:prstGeom prst="rect">
            <a:avLst/>
          </a:prstGeom>
          <a:noFill/>
        </p:spPr>
      </p:pic>
      <p:cxnSp>
        <p:nvCxnSpPr>
          <p:cNvPr id="20" name="Connecteur droit avec flèche 19">
            <a:extLst>
              <a:ext uri="{FF2B5EF4-FFF2-40B4-BE49-F238E27FC236}">
                <a16:creationId xmlns:a16="http://schemas.microsoft.com/office/drawing/2014/main" id="{D5E34907-0A47-4326-AF30-7B4BF682B778}"/>
              </a:ext>
            </a:extLst>
          </p:cNvPr>
          <p:cNvCxnSpPr>
            <a:cxnSpLocks/>
          </p:cNvCxnSpPr>
          <p:nvPr/>
        </p:nvCxnSpPr>
        <p:spPr>
          <a:xfrm>
            <a:off x="4408922" y="2099933"/>
            <a:ext cx="0" cy="4048313"/>
          </a:xfrm>
          <a:prstGeom prst="straightConnector1">
            <a:avLst/>
          </a:prstGeom>
          <a:ln w="5715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A6A417E8-8BA9-4F43-BDCD-27050F90E601}"/>
              </a:ext>
            </a:extLst>
          </p:cNvPr>
          <p:cNvCxnSpPr>
            <a:cxnSpLocks/>
          </p:cNvCxnSpPr>
          <p:nvPr/>
        </p:nvCxnSpPr>
        <p:spPr bwMode="auto">
          <a:xfrm flipH="1">
            <a:off x="1475656" y="4145636"/>
            <a:ext cx="5904656" cy="27225"/>
          </a:xfrm>
          <a:prstGeom prst="straightConnector1">
            <a:avLst/>
          </a:prstGeom>
          <a:ln w="5715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AD82CE41-C40D-480B-8323-2AD612C2ED31}"/>
              </a:ext>
            </a:extLst>
          </p:cNvPr>
          <p:cNvSpPr txBox="1"/>
          <p:nvPr/>
        </p:nvSpPr>
        <p:spPr>
          <a:xfrm>
            <a:off x="3970967" y="2221544"/>
            <a:ext cx="91403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Actions</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28" name="ZoneTexte 27">
            <a:extLst>
              <a:ext uri="{FF2B5EF4-FFF2-40B4-BE49-F238E27FC236}">
                <a16:creationId xmlns:a16="http://schemas.microsoft.com/office/drawing/2014/main" id="{5BC8AE8C-B286-467E-97B3-FCCF4F1DBAD8}"/>
              </a:ext>
            </a:extLst>
          </p:cNvPr>
          <p:cNvSpPr txBox="1"/>
          <p:nvPr/>
        </p:nvSpPr>
        <p:spPr bwMode="auto">
          <a:xfrm>
            <a:off x="3772884" y="5578025"/>
            <a:ext cx="1237337" cy="369332"/>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Personnes</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29" name="ZoneTexte 28">
            <a:extLst>
              <a:ext uri="{FF2B5EF4-FFF2-40B4-BE49-F238E27FC236}">
                <a16:creationId xmlns:a16="http://schemas.microsoft.com/office/drawing/2014/main" id="{DAEB1BCC-935E-42ED-A79D-5D2BC5E3795C}"/>
              </a:ext>
            </a:extLst>
          </p:cNvPr>
          <p:cNvSpPr txBox="1"/>
          <p:nvPr/>
        </p:nvSpPr>
        <p:spPr bwMode="auto">
          <a:xfrm>
            <a:off x="5796307" y="3781732"/>
            <a:ext cx="1439818"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Extraversion</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30" name="ZoneTexte 29">
            <a:extLst>
              <a:ext uri="{FF2B5EF4-FFF2-40B4-BE49-F238E27FC236}">
                <a16:creationId xmlns:a16="http://schemas.microsoft.com/office/drawing/2014/main" id="{5F1533ED-FC26-4763-BA27-CF1AFDC9DC0F}"/>
              </a:ext>
            </a:extLst>
          </p:cNvPr>
          <p:cNvSpPr txBox="1"/>
          <p:nvPr/>
        </p:nvSpPr>
        <p:spPr bwMode="auto">
          <a:xfrm>
            <a:off x="1620999" y="3781732"/>
            <a:ext cx="1414170"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Introversion</a:t>
            </a:r>
            <a:endParaRPr lang="fr-CH"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7065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1547664" y="2492896"/>
            <a:ext cx="5542310" cy="3312368"/>
          </a:xfrm>
          <a:ln w="57150">
            <a:solidFill>
              <a:srgbClr val="FF0000"/>
            </a:solidFill>
          </a:ln>
        </p:spPr>
        <p:txBody>
          <a:bodyPr/>
          <a:lstStyle/>
          <a:p>
            <a:endParaRPr lang="fr-CH" sz="1500" dirty="0">
              <a:effectLst/>
              <a:latin typeface="Tahoma" panose="020B0604030504040204" pitchFamily="34" charset="0"/>
              <a:ea typeface="Tahoma" panose="020B0604030504040204" pitchFamily="34" charset="0"/>
              <a:cs typeface="Tahoma" panose="020B0604030504040204" pitchFamily="34" charset="0"/>
            </a:endParaRPr>
          </a:p>
          <a:p>
            <a:r>
              <a:rPr lang="fr-CH" sz="2000" dirty="0">
                <a:effectLst/>
                <a:latin typeface="Tahoma" panose="020B0604030504040204" pitchFamily="34" charset="0"/>
                <a:ea typeface="Tahoma" panose="020B0604030504040204" pitchFamily="34" charset="0"/>
                <a:cs typeface="Tahoma" panose="020B0604030504040204" pitchFamily="34" charset="0"/>
              </a:rPr>
              <a:t>déborde d’énergie</a:t>
            </a:r>
          </a:p>
          <a:p>
            <a:r>
              <a:rPr lang="fr-CH" sz="2000" dirty="0">
                <a:effectLst/>
                <a:latin typeface="Tahoma" panose="020B0604030504040204" pitchFamily="34" charset="0"/>
                <a:ea typeface="Tahoma" panose="020B0604030504040204" pitchFamily="34" charset="0"/>
                <a:cs typeface="Tahoma" panose="020B0604030504040204" pitchFamily="34" charset="0"/>
              </a:rPr>
              <a:t>centré sur l’action </a:t>
            </a:r>
          </a:p>
          <a:p>
            <a:r>
              <a:rPr lang="fr-CH" sz="2000" dirty="0">
                <a:effectLst/>
                <a:latin typeface="Tahoma" panose="020B0604030504040204" pitchFamily="34" charset="0"/>
                <a:ea typeface="Tahoma" panose="020B0604030504040204" pitchFamily="34" charset="0"/>
                <a:cs typeface="Tahoma" panose="020B0604030504040204" pitchFamily="34" charset="0"/>
              </a:rPr>
              <a:t>plutôt positif et factuel</a:t>
            </a:r>
          </a:p>
          <a:p>
            <a:r>
              <a:rPr lang="fr-CH" sz="2000" dirty="0">
                <a:effectLst/>
                <a:latin typeface="Tahoma" panose="020B0604030504040204" pitchFamily="34" charset="0"/>
                <a:ea typeface="Tahoma" panose="020B0604030504040204" pitchFamily="34" charset="0"/>
                <a:cs typeface="Tahoma" panose="020B0604030504040204" pitchFamily="34" charset="0"/>
              </a:rPr>
              <a:t>parfois agressif</a:t>
            </a:r>
          </a:p>
          <a:p>
            <a:r>
              <a:rPr lang="fr-CH" sz="2000" dirty="0">
                <a:latin typeface="Tahoma" panose="020B0604030504040204" pitchFamily="34" charset="0"/>
                <a:ea typeface="Tahoma" panose="020B0604030504040204" pitchFamily="34" charset="0"/>
                <a:cs typeface="Tahoma" panose="020B0604030504040204" pitchFamily="34" charset="0"/>
              </a:rPr>
              <a:t>e</a:t>
            </a:r>
            <a:r>
              <a:rPr lang="fr-CH" sz="2000" dirty="0">
                <a:effectLst/>
                <a:latin typeface="Tahoma" panose="020B0604030504040204" pitchFamily="34" charset="0"/>
                <a:ea typeface="Tahoma" panose="020B0604030504040204" pitchFamily="34" charset="0"/>
                <a:cs typeface="Tahoma" panose="020B0604030504040204" pitchFamily="34" charset="0"/>
              </a:rPr>
              <a:t>xtraverti</a:t>
            </a:r>
          </a:p>
          <a:p>
            <a:r>
              <a:rPr lang="fr-CH" sz="2000" dirty="0">
                <a:effectLst/>
                <a:latin typeface="Tahoma" panose="020B0604030504040204" pitchFamily="34" charset="0"/>
                <a:ea typeface="Tahoma" panose="020B0604030504040204" pitchFamily="34" charset="0"/>
                <a:cs typeface="Tahoma" panose="020B0604030504040204" pitchFamily="34" charset="0"/>
              </a:rPr>
              <a:t>tenace </a:t>
            </a:r>
          </a:p>
          <a:p>
            <a:r>
              <a:rPr lang="fr-CH" sz="2000" dirty="0">
                <a:latin typeface="Tahoma" panose="020B0604030504040204" pitchFamily="34" charset="0"/>
                <a:ea typeface="Tahoma" panose="020B0604030504040204" pitchFamily="34" charset="0"/>
                <a:cs typeface="Tahoma" panose="020B0604030504040204" pitchFamily="34" charset="0"/>
              </a:rPr>
              <a:t>direct</a:t>
            </a:r>
          </a:p>
          <a:p>
            <a:r>
              <a:rPr lang="fr-CH" sz="2000" dirty="0">
                <a:effectLst/>
                <a:latin typeface="Tahoma" panose="020B0604030504040204" pitchFamily="34" charset="0"/>
                <a:ea typeface="Tahoma" panose="020B0604030504040204" pitchFamily="34" charset="0"/>
                <a:cs typeface="Tahoma" panose="020B0604030504040204" pitchFamily="34" charset="0"/>
              </a:rPr>
              <a:t>autoritaire</a:t>
            </a:r>
          </a:p>
          <a:p>
            <a:r>
              <a:rPr lang="fr-CH" sz="2000" dirty="0">
                <a:effectLst/>
                <a:latin typeface="Tahoma" panose="020B0604030504040204" pitchFamily="34" charset="0"/>
                <a:ea typeface="Tahoma" panose="020B0604030504040204" pitchFamily="34" charset="0"/>
                <a:cs typeface="Tahoma" panose="020B0604030504040204" pitchFamily="34" charset="0"/>
              </a:rPr>
              <a:t>se concentrer sur les résultats à atteindre</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6</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Dominance « Dominant »</a:t>
            </a:r>
            <a:endParaRPr lang="fr-CH" dirty="0"/>
          </a:p>
        </p:txBody>
      </p:sp>
    </p:spTree>
    <p:extLst>
      <p:ext uri="{BB962C8B-B14F-4D97-AF65-F5344CB8AC3E}">
        <p14:creationId xmlns:p14="http://schemas.microsoft.com/office/powerpoint/2010/main" val="3876673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1547664" y="2492896"/>
            <a:ext cx="5542310" cy="3312368"/>
          </a:xfrm>
          <a:ln w="57150">
            <a:solidFill>
              <a:srgbClr val="FFFF00"/>
            </a:solidFill>
          </a:ln>
        </p:spPr>
        <p:txBody>
          <a:bodyPr/>
          <a:lstStyle/>
          <a:p>
            <a:endParaRPr lang="fr-CH" sz="2000" dirty="0">
              <a:effectLst/>
              <a:latin typeface="Tahoma" panose="020B0604030504040204" pitchFamily="34" charset="0"/>
              <a:ea typeface="Tahoma" panose="020B0604030504040204" pitchFamily="34" charset="0"/>
              <a:cs typeface="Tahoma" panose="020B0604030504040204" pitchFamily="34" charset="0"/>
            </a:endParaRPr>
          </a:p>
          <a:p>
            <a:r>
              <a:rPr lang="fr-CH" sz="2000" dirty="0">
                <a:latin typeface="Tahoma" panose="020B0604030504040204" pitchFamily="34" charset="0"/>
                <a:ea typeface="Tahoma" panose="020B0604030504040204" pitchFamily="34" charset="0"/>
                <a:cs typeface="Tahoma" panose="020B0604030504040204" pitchFamily="34" charset="0"/>
              </a:rPr>
              <a:t>r</a:t>
            </a:r>
            <a:r>
              <a:rPr lang="fr-CH" sz="2000" dirty="0">
                <a:effectLst/>
                <a:latin typeface="Tahoma" panose="020B0604030504040204" pitchFamily="34" charset="0"/>
                <a:ea typeface="Tahoma" panose="020B0604030504040204" pitchFamily="34" charset="0"/>
                <a:cs typeface="Tahoma" panose="020B0604030504040204" pitchFamily="34" charset="0"/>
              </a:rPr>
              <a:t>ayonnant</a:t>
            </a:r>
          </a:p>
          <a:p>
            <a:r>
              <a:rPr lang="fr-CH" sz="2000" dirty="0">
                <a:latin typeface="Tahoma" panose="020B0604030504040204" pitchFamily="34" charset="0"/>
                <a:ea typeface="Tahoma" panose="020B0604030504040204" pitchFamily="34" charset="0"/>
                <a:cs typeface="Tahoma" panose="020B0604030504040204" pitchFamily="34" charset="0"/>
              </a:rPr>
              <a:t>amical</a:t>
            </a:r>
          </a:p>
          <a:p>
            <a:r>
              <a:rPr lang="fr-CH" sz="2000" dirty="0">
                <a:effectLst/>
                <a:latin typeface="Tahoma" panose="020B0604030504040204" pitchFamily="34" charset="0"/>
                <a:ea typeface="Tahoma" panose="020B0604030504040204" pitchFamily="34" charset="0"/>
                <a:cs typeface="Tahoma" panose="020B0604030504040204" pitchFamily="34" charset="0"/>
              </a:rPr>
              <a:t>bonnes relations interpersonnelles</a:t>
            </a:r>
          </a:p>
          <a:p>
            <a:r>
              <a:rPr lang="fr-CH" sz="2000" dirty="0">
                <a:latin typeface="Tahoma" panose="020B0604030504040204" pitchFamily="34" charset="0"/>
                <a:ea typeface="Tahoma" panose="020B0604030504040204" pitchFamily="34" charset="0"/>
                <a:cs typeface="Tahoma" panose="020B0604030504040204" pitchFamily="34" charset="0"/>
              </a:rPr>
              <a:t>g</a:t>
            </a:r>
            <a:r>
              <a:rPr lang="fr-CH" sz="2000" dirty="0">
                <a:effectLst/>
                <a:latin typeface="Tahoma" panose="020B0604030504040204" pitchFamily="34" charset="0"/>
                <a:ea typeface="Tahoma" panose="020B0604030504040204" pitchFamily="34" charset="0"/>
                <a:cs typeface="Tahoma" panose="020B0604030504040204" pitchFamily="34" charset="0"/>
              </a:rPr>
              <a:t>énéralement positif et extraverti</a:t>
            </a:r>
          </a:p>
          <a:p>
            <a:r>
              <a:rPr lang="fr-CH" sz="2000" dirty="0">
                <a:latin typeface="Tahoma" panose="020B0604030504040204" pitchFamily="34" charset="0"/>
                <a:ea typeface="Tahoma" panose="020B0604030504040204" pitchFamily="34" charset="0"/>
                <a:cs typeface="Tahoma" panose="020B0604030504040204" pitchFamily="34" charset="0"/>
              </a:rPr>
              <a:t>aime la </a:t>
            </a:r>
            <a:r>
              <a:rPr lang="fr-CH" sz="2000" dirty="0">
                <a:effectLst/>
                <a:latin typeface="Tahoma" panose="020B0604030504040204" pitchFamily="34" charset="0"/>
                <a:ea typeface="Tahoma" panose="020B0604030504040204" pitchFamily="34" charset="0"/>
                <a:cs typeface="Tahoma" panose="020B0604030504040204" pitchFamily="34" charset="0"/>
              </a:rPr>
              <a:t>compagnie des autres</a:t>
            </a:r>
          </a:p>
          <a:p>
            <a:r>
              <a:rPr lang="fr-CH" sz="2000" dirty="0">
                <a:latin typeface="Tahoma" panose="020B0604030504040204" pitchFamily="34" charset="0"/>
                <a:ea typeface="Tahoma" panose="020B0604030504040204" pitchFamily="34" charset="0"/>
                <a:cs typeface="Tahoma" panose="020B0604030504040204" pitchFamily="34" charset="0"/>
              </a:rPr>
              <a:t>hédoniste</a:t>
            </a:r>
          </a:p>
          <a:p>
            <a:r>
              <a:rPr lang="fr-CH" sz="2000" dirty="0">
                <a:effectLst/>
                <a:latin typeface="Tahoma" panose="020B0604030504040204" pitchFamily="34" charset="0"/>
                <a:ea typeface="Tahoma" panose="020B0604030504040204" pitchFamily="34" charset="0"/>
                <a:cs typeface="Tahoma" panose="020B0604030504040204" pitchFamily="34" charset="0"/>
              </a:rPr>
              <a:t>convaincant </a:t>
            </a:r>
          </a:p>
          <a:p>
            <a:r>
              <a:rPr lang="fr-CH" sz="2000" dirty="0">
                <a:effectLst/>
                <a:latin typeface="Tahoma" panose="020B0604030504040204" pitchFamily="34" charset="0"/>
                <a:ea typeface="Tahoma" panose="020B0604030504040204" pitchFamily="34" charset="0"/>
                <a:cs typeface="Tahoma" panose="020B0604030504040204" pitchFamily="34" charset="0"/>
              </a:rPr>
              <a:t>démocratique</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7</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Dominance « Influent »</a:t>
            </a:r>
            <a:endParaRPr lang="fr-CH" dirty="0"/>
          </a:p>
        </p:txBody>
      </p:sp>
    </p:spTree>
    <p:extLst>
      <p:ext uri="{BB962C8B-B14F-4D97-AF65-F5344CB8AC3E}">
        <p14:creationId xmlns:p14="http://schemas.microsoft.com/office/powerpoint/2010/main" val="41208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a:xfrm>
            <a:off x="334414" y="969842"/>
            <a:ext cx="8064896"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descr="http://blog.nicolashachet.com/wp-content/uploads/2012/12/gestion_projet_balancoire.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41850"/>
            <a:ext cx="8003774" cy="5195462"/>
          </a:xfrm>
          <a:prstGeom prst="rect">
            <a:avLst/>
          </a:prstGeom>
          <a:noFill/>
          <a:ln>
            <a:noFill/>
          </a:ln>
        </p:spPr>
      </p:pic>
    </p:spTree>
    <p:extLst>
      <p:ext uri="{BB962C8B-B14F-4D97-AF65-F5344CB8AC3E}">
        <p14:creationId xmlns:p14="http://schemas.microsoft.com/office/powerpoint/2010/main" val="2792133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1547664" y="2492896"/>
            <a:ext cx="5542310" cy="3312368"/>
          </a:xfrm>
          <a:ln w="57150">
            <a:solidFill>
              <a:srgbClr val="92D050"/>
            </a:solidFill>
          </a:ln>
        </p:spPr>
        <p:txBody>
          <a:bodyPr/>
          <a:lstStyle/>
          <a:p>
            <a:endParaRPr lang="fr-CH" sz="2000" dirty="0">
              <a:effectLst/>
              <a:latin typeface="Tahoma" panose="020B0604030504040204" pitchFamily="34" charset="0"/>
              <a:ea typeface="Tahoma" panose="020B0604030504040204" pitchFamily="34" charset="0"/>
              <a:cs typeface="Tahoma" panose="020B0604030504040204" pitchFamily="34" charset="0"/>
            </a:endParaRPr>
          </a:p>
          <a:p>
            <a:r>
              <a:rPr lang="fr-CH" sz="2000" dirty="0">
                <a:latin typeface="Tahoma" panose="020B0604030504040204" pitchFamily="34" charset="0"/>
                <a:ea typeface="Tahoma" panose="020B0604030504040204" pitchFamily="34" charset="0"/>
                <a:cs typeface="Tahoma" panose="020B0604030504040204" pitchFamily="34" charset="0"/>
              </a:rPr>
              <a:t>s</a:t>
            </a:r>
            <a:r>
              <a:rPr lang="fr-CH" sz="2000" dirty="0">
                <a:effectLst/>
                <a:latin typeface="Tahoma" panose="020B0604030504040204" pitchFamily="34" charset="0"/>
                <a:ea typeface="Tahoma" panose="020B0604030504040204" pitchFamily="34" charset="0"/>
                <a:cs typeface="Tahoma" panose="020B0604030504040204" pitchFamily="34" charset="0"/>
              </a:rPr>
              <a:t>érieux</a:t>
            </a:r>
          </a:p>
          <a:p>
            <a:r>
              <a:rPr lang="fr-CH" sz="2000" dirty="0">
                <a:latin typeface="Tahoma" panose="020B0604030504040204" pitchFamily="34" charset="0"/>
                <a:ea typeface="Tahoma" panose="020B0604030504040204" pitchFamily="34" charset="0"/>
                <a:cs typeface="Tahoma" panose="020B0604030504040204" pitchFamily="34" charset="0"/>
              </a:rPr>
              <a:t>fiable</a:t>
            </a:r>
          </a:p>
          <a:p>
            <a:r>
              <a:rPr lang="fr-CH" sz="2000" dirty="0">
                <a:latin typeface="Tahoma" panose="020B0604030504040204" pitchFamily="34" charset="0"/>
                <a:ea typeface="Tahoma" panose="020B0604030504040204" pitchFamily="34" charset="0"/>
                <a:cs typeface="Tahoma" panose="020B0604030504040204" pitchFamily="34" charset="0"/>
              </a:rPr>
              <a:t>a</a:t>
            </a:r>
            <a:r>
              <a:rPr lang="fr-CH" sz="2000" dirty="0">
                <a:effectLst/>
                <a:latin typeface="Tahoma" panose="020B0604030504040204" pitchFamily="34" charset="0"/>
                <a:ea typeface="Tahoma" panose="020B0604030504040204" pitchFamily="34" charset="0"/>
                <a:cs typeface="Tahoma" panose="020B0604030504040204" pitchFamily="34" charset="0"/>
              </a:rPr>
              <a:t>ppliqué</a:t>
            </a:r>
          </a:p>
          <a:p>
            <a:r>
              <a:rPr lang="fr-CH" sz="2000" dirty="0">
                <a:effectLst/>
                <a:latin typeface="Tahoma" panose="020B0604030504040204" pitchFamily="34" charset="0"/>
                <a:ea typeface="Tahoma" panose="020B0604030504040204" pitchFamily="34" charset="0"/>
                <a:cs typeface="Tahoma" panose="020B0604030504040204" pitchFamily="34" charset="0"/>
              </a:rPr>
              <a:t>apprécie la cohérence</a:t>
            </a:r>
          </a:p>
          <a:p>
            <a:r>
              <a:rPr lang="fr-CH" sz="2000" dirty="0">
                <a:latin typeface="Tahoma" panose="020B0604030504040204" pitchFamily="34" charset="0"/>
                <a:ea typeface="Tahoma" panose="020B0604030504040204" pitchFamily="34" charset="0"/>
                <a:cs typeface="Tahoma" panose="020B0604030504040204" pitchFamily="34" charset="0"/>
              </a:rPr>
              <a:t>peut se montrer engagé</a:t>
            </a:r>
            <a:r>
              <a:rPr lang="fr-CH" sz="2000" dirty="0">
                <a:effectLst/>
                <a:latin typeface="Tahoma" panose="020B0604030504040204" pitchFamily="34" charset="0"/>
                <a:ea typeface="Tahoma" panose="020B0604030504040204" pitchFamily="34" charset="0"/>
                <a:cs typeface="Tahoma" panose="020B0604030504040204" pitchFamily="34" charset="0"/>
              </a:rPr>
              <a:t> </a:t>
            </a:r>
          </a:p>
          <a:p>
            <a:r>
              <a:rPr lang="fr-CH" sz="2000" dirty="0">
                <a:latin typeface="Tahoma" panose="020B0604030504040204" pitchFamily="34" charset="0"/>
                <a:ea typeface="Tahoma" panose="020B0604030504040204" pitchFamily="34" charset="0"/>
                <a:cs typeface="Tahoma" panose="020B0604030504040204" pitchFamily="34" charset="0"/>
              </a:rPr>
              <a:t>a</a:t>
            </a:r>
            <a:r>
              <a:rPr lang="fr-CH" sz="2000" dirty="0">
                <a:effectLst/>
                <a:latin typeface="Tahoma" panose="020B0604030504040204" pitchFamily="34" charset="0"/>
                <a:ea typeface="Tahoma" panose="020B0604030504040204" pitchFamily="34" charset="0"/>
                <a:cs typeface="Tahoma" panose="020B0604030504040204" pitchFamily="34" charset="0"/>
              </a:rPr>
              <a:t>version pour l’ambiguïté </a:t>
            </a:r>
          </a:p>
          <a:p>
            <a:r>
              <a:rPr lang="fr-CH" sz="2000" dirty="0">
                <a:latin typeface="Tahoma" panose="020B0604030504040204" pitchFamily="34" charset="0"/>
                <a:ea typeface="Tahoma" panose="020B0604030504040204" pitchFamily="34" charset="0"/>
                <a:cs typeface="Tahoma" panose="020B0604030504040204" pitchFamily="34" charset="0"/>
              </a:rPr>
              <a:t>parfois timide</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8</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Dominance « Stable »</a:t>
            </a:r>
            <a:endParaRPr lang="fr-CH" dirty="0"/>
          </a:p>
        </p:txBody>
      </p:sp>
    </p:spTree>
    <p:extLst>
      <p:ext uri="{BB962C8B-B14F-4D97-AF65-F5344CB8AC3E}">
        <p14:creationId xmlns:p14="http://schemas.microsoft.com/office/powerpoint/2010/main" val="3111239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1547664" y="2492896"/>
            <a:ext cx="5542310" cy="3312368"/>
          </a:xfrm>
          <a:ln w="57150">
            <a:solidFill>
              <a:schemeClr val="tx2">
                <a:lumMod val="60000"/>
                <a:lumOff val="40000"/>
              </a:schemeClr>
            </a:solidFill>
          </a:ln>
        </p:spPr>
        <p:txBody>
          <a:bodyPr/>
          <a:lstStyle/>
          <a:p>
            <a:endParaRPr lang="fr-CH" sz="2000" dirty="0">
              <a:effectLst/>
              <a:latin typeface="Tahoma" panose="020B0604030504040204" pitchFamily="34" charset="0"/>
              <a:ea typeface="Tahoma" panose="020B0604030504040204" pitchFamily="34" charset="0"/>
              <a:cs typeface="Tahoma" panose="020B0604030504040204" pitchFamily="34" charset="0"/>
            </a:endParaRPr>
          </a:p>
          <a:p>
            <a:r>
              <a:rPr lang="fr-CH" sz="2000" dirty="0">
                <a:latin typeface="Tahoma" panose="020B0604030504040204" pitchFamily="34" charset="0"/>
                <a:ea typeface="Tahoma" panose="020B0604030504040204" pitchFamily="34" charset="0"/>
                <a:cs typeface="Tahoma" panose="020B0604030504040204" pitchFamily="34" charset="0"/>
              </a:rPr>
              <a:t>c</a:t>
            </a:r>
            <a:r>
              <a:rPr lang="fr-CH" sz="2000" dirty="0">
                <a:effectLst/>
                <a:latin typeface="Tahoma" panose="020B0604030504040204" pitchFamily="34" charset="0"/>
                <a:ea typeface="Tahoma" panose="020B0604030504040204" pitchFamily="34" charset="0"/>
                <a:cs typeface="Tahoma" panose="020B0604030504040204" pitchFamily="34" charset="0"/>
              </a:rPr>
              <a:t>onsciencieux </a:t>
            </a:r>
          </a:p>
          <a:p>
            <a:r>
              <a:rPr lang="fr-CH" sz="2000" dirty="0">
                <a:effectLst/>
                <a:latin typeface="Tahoma" panose="020B0604030504040204" pitchFamily="34" charset="0"/>
                <a:ea typeface="Tahoma" panose="020B0604030504040204" pitchFamily="34" charset="0"/>
                <a:cs typeface="Tahoma" panose="020B0604030504040204" pitchFamily="34" charset="0"/>
              </a:rPr>
              <a:t>réfléchit avant d’agir</a:t>
            </a:r>
          </a:p>
          <a:p>
            <a:r>
              <a:rPr lang="fr-CH" sz="2000" dirty="0">
                <a:latin typeface="Tahoma" panose="020B0604030504040204" pitchFamily="34" charset="0"/>
                <a:ea typeface="Tahoma" panose="020B0604030504040204" pitchFamily="34" charset="0"/>
                <a:cs typeface="Tahoma" panose="020B0604030504040204" pitchFamily="34" charset="0"/>
              </a:rPr>
              <a:t>soif de connaissance et de compréhension</a:t>
            </a:r>
            <a:endParaRPr lang="fr-CH" sz="2000" dirty="0">
              <a:effectLst/>
              <a:latin typeface="Tahoma" panose="020B0604030504040204" pitchFamily="34" charset="0"/>
              <a:ea typeface="Tahoma" panose="020B0604030504040204" pitchFamily="34" charset="0"/>
              <a:cs typeface="Tahoma" panose="020B0604030504040204" pitchFamily="34" charset="0"/>
            </a:endParaRPr>
          </a:p>
          <a:p>
            <a:r>
              <a:rPr lang="fr-CH" sz="2000" dirty="0">
                <a:effectLst/>
                <a:latin typeface="Tahoma" panose="020B0604030504040204" pitchFamily="34" charset="0"/>
                <a:ea typeface="Tahoma" panose="020B0604030504040204" pitchFamily="34" charset="0"/>
                <a:cs typeface="Tahoma" panose="020B0604030504040204" pitchFamily="34" charset="0"/>
              </a:rPr>
              <a:t>aversion à une pression autoritaire </a:t>
            </a:r>
          </a:p>
          <a:p>
            <a:r>
              <a:rPr lang="fr-CH" sz="2000" dirty="0">
                <a:effectLst/>
                <a:latin typeface="Tahoma" panose="020B0604030504040204" pitchFamily="34" charset="0"/>
                <a:ea typeface="Tahoma" panose="020B0604030504040204" pitchFamily="34" charset="0"/>
                <a:cs typeface="Tahoma" panose="020B0604030504040204" pitchFamily="34" charset="0"/>
              </a:rPr>
              <a:t>préfère communiquer par écrit</a:t>
            </a:r>
          </a:p>
          <a:p>
            <a:r>
              <a:rPr lang="fr-CH" sz="2000" dirty="0">
                <a:latin typeface="Tahoma" panose="020B0604030504040204" pitchFamily="34" charset="0"/>
                <a:ea typeface="Tahoma" panose="020B0604030504040204" pitchFamily="34" charset="0"/>
                <a:cs typeface="Tahoma" panose="020B0604030504040204" pitchFamily="34" charset="0"/>
              </a:rPr>
              <a:t>peut être perçu comme froid et indifférent</a:t>
            </a:r>
          </a:p>
          <a:p>
            <a:endParaRPr lang="fr-CH"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9</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Dominance « Conforme »</a:t>
            </a:r>
            <a:endParaRPr lang="fr-CH" dirty="0"/>
          </a:p>
        </p:txBody>
      </p:sp>
    </p:spTree>
    <p:extLst>
      <p:ext uri="{BB962C8B-B14F-4D97-AF65-F5344CB8AC3E}">
        <p14:creationId xmlns:p14="http://schemas.microsoft.com/office/powerpoint/2010/main" val="4088065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541858" y="3098968"/>
            <a:ext cx="7704000" cy="3526288"/>
          </a:xfrm>
        </p:spPr>
        <p:txBody>
          <a:bodyPr/>
          <a:lstStyle/>
          <a:p>
            <a:pPr marL="457200" indent="-457200">
              <a:spcAft>
                <a:spcPts val="400"/>
              </a:spcAft>
              <a:buFont typeface="+mj-lt"/>
              <a:buAutoNum type="arabicPeriod"/>
              <a:defRPr/>
            </a:pPr>
            <a:r>
              <a:rPr lang="fr-CH" sz="2000" dirty="0"/>
              <a:t>Cartographier la position des individus dans le modèle </a:t>
            </a:r>
          </a:p>
          <a:p>
            <a:pPr marL="457200" indent="-457200">
              <a:spcAft>
                <a:spcPts val="400"/>
              </a:spcAft>
              <a:buFont typeface="+mj-lt"/>
              <a:buAutoNum type="arabicPeriod"/>
              <a:defRPr/>
            </a:pPr>
            <a:r>
              <a:rPr lang="fr-CH" sz="2000" dirty="0"/>
              <a:t>Constituer une équipe plurielle, pleine de ressources </a:t>
            </a:r>
          </a:p>
          <a:p>
            <a:pPr marL="457200" indent="-457200">
              <a:spcAft>
                <a:spcPts val="400"/>
              </a:spcAft>
              <a:buFont typeface="+mj-lt"/>
              <a:buAutoNum type="arabicPeriod"/>
              <a:defRPr/>
            </a:pPr>
            <a:r>
              <a:rPr lang="fr-CH" sz="2000" dirty="0"/>
              <a:t>Comprendre les besoins de chacun</a:t>
            </a:r>
          </a:p>
          <a:p>
            <a:pPr marL="457200" indent="-457200">
              <a:spcAft>
                <a:spcPts val="400"/>
              </a:spcAft>
              <a:buAutoNum type="arabicPeriod" startAt="3"/>
            </a:pPr>
            <a:r>
              <a:rPr lang="fr-CH" sz="2000" dirty="0"/>
              <a:t>Adapter l’attitude et la communication aux personnes </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r>
              <a:rPr lang="fr-CH" sz="800" dirty="0">
                <a:latin typeface="Tahoma"/>
              </a:rPr>
              <a:t>0</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DISC - Méthode</a:t>
            </a:r>
            <a:endParaRPr lang="fr-CH" dirty="0"/>
          </a:p>
        </p:txBody>
      </p:sp>
    </p:spTree>
    <p:extLst>
      <p:ext uri="{BB962C8B-B14F-4D97-AF65-F5344CB8AC3E}">
        <p14:creationId xmlns:p14="http://schemas.microsoft.com/office/powerpoint/2010/main" val="2201569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1547664" y="2492896"/>
            <a:ext cx="5542310" cy="3312368"/>
          </a:xfrm>
          <a:ln w="57150">
            <a:solidFill>
              <a:srgbClr val="FF0000"/>
            </a:solidFill>
          </a:ln>
        </p:spPr>
        <p:txBody>
          <a:bodyPr/>
          <a:lstStyle/>
          <a:p>
            <a:endParaRPr lang="fr-CH" sz="1500" dirty="0">
              <a:effectLst/>
              <a:latin typeface="Tahoma" panose="020B0604030504040204" pitchFamily="34" charset="0"/>
              <a:ea typeface="Tahoma" panose="020B0604030504040204" pitchFamily="34" charset="0"/>
              <a:cs typeface="Tahoma" panose="020B0604030504040204" pitchFamily="34" charset="0"/>
            </a:endParaRPr>
          </a:p>
          <a:p>
            <a:r>
              <a:rPr lang="fr-CH" sz="1900" dirty="0">
                <a:effectLst/>
                <a:latin typeface="Tahoma" panose="020B0604030504040204" pitchFamily="34" charset="0"/>
                <a:ea typeface="Tahoma" panose="020B0604030504040204" pitchFamily="34" charset="0"/>
                <a:cs typeface="Tahoma" panose="020B0604030504040204" pitchFamily="34" charset="0"/>
              </a:rPr>
              <a:t>Etre direct, bref, s’en tenir au sujet</a:t>
            </a:r>
          </a:p>
          <a:p>
            <a:r>
              <a:rPr lang="fr-CH" sz="1900" dirty="0">
                <a:effectLst/>
                <a:latin typeface="Tahoma" panose="020B0604030504040204" pitchFamily="34" charset="0"/>
                <a:ea typeface="Tahoma" panose="020B0604030504040204" pitchFamily="34" charset="0"/>
                <a:cs typeface="Tahoma" panose="020B0604030504040204" pitchFamily="34" charset="0"/>
              </a:rPr>
              <a:t>Se concentrer sur la tâche, pas la relation</a:t>
            </a:r>
          </a:p>
          <a:p>
            <a:r>
              <a:rPr lang="fr-CH" sz="1900" dirty="0">
                <a:effectLst/>
                <a:latin typeface="Tahoma" panose="020B0604030504040204" pitchFamily="34" charset="0"/>
                <a:ea typeface="Tahoma" panose="020B0604030504040204" pitchFamily="34" charset="0"/>
                <a:cs typeface="Tahoma" panose="020B0604030504040204" pitchFamily="34" charset="0"/>
              </a:rPr>
              <a:t>Avoir une approche orientée vers les résultats</a:t>
            </a:r>
          </a:p>
          <a:p>
            <a:r>
              <a:rPr lang="fr-CH" sz="1900" dirty="0">
                <a:effectLst/>
                <a:latin typeface="Tahoma" panose="020B0604030504040204" pitchFamily="34" charset="0"/>
                <a:ea typeface="Tahoma" panose="020B0604030504040204" pitchFamily="34" charset="0"/>
                <a:cs typeface="Tahoma" panose="020B0604030504040204" pitchFamily="34" charset="0"/>
              </a:rPr>
              <a:t>Identifier les opportunités et les défis</a:t>
            </a:r>
          </a:p>
          <a:p>
            <a:r>
              <a:rPr lang="fr-CH" sz="1900" dirty="0">
                <a:effectLst/>
                <a:latin typeface="Tahoma" panose="020B0604030504040204" pitchFamily="34" charset="0"/>
                <a:ea typeface="Tahoma" panose="020B0604030504040204" pitchFamily="34" charset="0"/>
                <a:cs typeface="Tahoma" panose="020B0604030504040204" pitchFamily="34" charset="0"/>
              </a:rPr>
              <a:t>Créer des situations gagnant/gagnant</a:t>
            </a:r>
          </a:p>
          <a:p>
            <a:r>
              <a:rPr lang="fr-CH" sz="1900" dirty="0">
                <a:effectLst/>
                <a:latin typeface="Tahoma" panose="020B0604030504040204" pitchFamily="34" charset="0"/>
                <a:ea typeface="Tahoma" panose="020B0604030504040204" pitchFamily="34" charset="0"/>
                <a:cs typeface="Tahoma" panose="020B0604030504040204" pitchFamily="34" charset="0"/>
              </a:rPr>
              <a:t>Utiliser une approche logique et planifiée</a:t>
            </a:r>
          </a:p>
          <a:p>
            <a:r>
              <a:rPr lang="fr-CH" sz="1900" dirty="0">
                <a:effectLst/>
                <a:latin typeface="Tahoma" panose="020B0604030504040204" pitchFamily="34" charset="0"/>
                <a:ea typeface="Tahoma" panose="020B0604030504040204" pitchFamily="34" charset="0"/>
                <a:cs typeface="Tahoma" panose="020B0604030504040204" pitchFamily="34" charset="0"/>
              </a:rPr>
              <a:t>Garder ses distances</a:t>
            </a:r>
          </a:p>
          <a:p>
            <a:r>
              <a:rPr lang="fr-CH" sz="1900" dirty="0">
                <a:effectLst/>
                <a:latin typeface="Tahoma" panose="020B0604030504040204" pitchFamily="34" charset="0"/>
                <a:ea typeface="Tahoma" panose="020B0604030504040204" pitchFamily="34" charset="0"/>
                <a:cs typeface="Tahoma" panose="020B0604030504040204" pitchFamily="34" charset="0"/>
              </a:rPr>
              <a:t>Ne pas décider pour la personne </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r>
              <a:rPr lang="fr-CH" sz="800" dirty="0">
                <a:latin typeface="Tahoma"/>
              </a:rPr>
              <a:t>1</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Adapter son attitude et communication</a:t>
            </a:r>
            <a:endParaRPr lang="fr-CH" dirty="0"/>
          </a:p>
        </p:txBody>
      </p:sp>
      <p:sp>
        <p:nvSpPr>
          <p:cNvPr id="8" name="ZoneTexte 7">
            <a:extLst>
              <a:ext uri="{FF2B5EF4-FFF2-40B4-BE49-F238E27FC236}">
                <a16:creationId xmlns:a16="http://schemas.microsoft.com/office/drawing/2014/main" id="{5A9BE6EC-842F-4792-BEB3-8091BD20F2CB}"/>
              </a:ext>
            </a:extLst>
          </p:cNvPr>
          <p:cNvSpPr txBox="1"/>
          <p:nvPr/>
        </p:nvSpPr>
        <p:spPr>
          <a:xfrm>
            <a:off x="6156176" y="2231286"/>
            <a:ext cx="1224136" cy="261610"/>
          </a:xfrm>
          <a:prstGeom prst="rect">
            <a:avLst/>
          </a:prstGeom>
          <a:noFill/>
        </p:spPr>
        <p:txBody>
          <a:bodyPr wrap="square">
            <a:spAutoFit/>
          </a:bodyPr>
          <a:lstStyle/>
          <a:p>
            <a:r>
              <a:rPr lang="fr-CH" sz="1100" dirty="0">
                <a:solidFill>
                  <a:srgbClr val="FF0000"/>
                </a:solidFill>
                <a:latin typeface="Tahoma"/>
                <a:ea typeface="Tahoma"/>
                <a:cs typeface="Tahoma"/>
              </a:rPr>
              <a:t>« Dominant »</a:t>
            </a:r>
            <a:endParaRPr lang="fr-CH" sz="1100" dirty="0">
              <a:solidFill>
                <a:srgbClr val="FF0000"/>
              </a:solidFill>
            </a:endParaRPr>
          </a:p>
        </p:txBody>
      </p:sp>
    </p:spTree>
    <p:extLst>
      <p:ext uri="{BB962C8B-B14F-4D97-AF65-F5344CB8AC3E}">
        <p14:creationId xmlns:p14="http://schemas.microsoft.com/office/powerpoint/2010/main" val="1935493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1547664" y="2492896"/>
            <a:ext cx="5542310" cy="3312368"/>
          </a:xfrm>
          <a:ln w="57150">
            <a:solidFill>
              <a:srgbClr val="FFFF00"/>
            </a:solidFill>
          </a:ln>
        </p:spPr>
        <p:txBody>
          <a:bodyPr/>
          <a:lstStyle/>
          <a:p>
            <a:endParaRPr lang="fr-CH" sz="400" dirty="0">
              <a:effectLst/>
              <a:latin typeface="Tahoma" panose="020B0604030504040204" pitchFamily="34" charset="0"/>
              <a:ea typeface="Tahoma" panose="020B0604030504040204" pitchFamily="34" charset="0"/>
              <a:cs typeface="Tahoma" panose="020B0604030504040204" pitchFamily="34" charset="0"/>
            </a:endParaRPr>
          </a:p>
          <a:p>
            <a:r>
              <a:rPr lang="fr-CH" sz="1900" dirty="0">
                <a:effectLst/>
                <a:latin typeface="Tahoma" panose="020B0604030504040204" pitchFamily="34" charset="0"/>
                <a:ea typeface="Tahoma" panose="020B0604030504040204" pitchFamily="34" charset="0"/>
                <a:cs typeface="Tahoma" panose="020B0604030504040204" pitchFamily="34" charset="0"/>
              </a:rPr>
              <a:t>Laisser du temps pour les relations personnelles </a:t>
            </a:r>
          </a:p>
          <a:p>
            <a:r>
              <a:rPr lang="fr-CH" sz="1900" dirty="0">
                <a:effectLst/>
                <a:latin typeface="Tahoma" panose="020B0604030504040204" pitchFamily="34" charset="0"/>
                <a:ea typeface="Tahoma" panose="020B0604030504040204" pitchFamily="34" charset="0"/>
                <a:cs typeface="Tahoma" panose="020B0604030504040204" pitchFamily="34" charset="0"/>
              </a:rPr>
              <a:t>Se détendre, être informel</a:t>
            </a:r>
          </a:p>
          <a:p>
            <a:r>
              <a:rPr lang="fr-CH" sz="1900" dirty="0">
                <a:effectLst/>
                <a:latin typeface="Tahoma" panose="020B0604030504040204" pitchFamily="34" charset="0"/>
                <a:ea typeface="Tahoma" panose="020B0604030504040204" pitchFamily="34" charset="0"/>
                <a:cs typeface="Tahoma" panose="020B0604030504040204" pitchFamily="34" charset="0"/>
              </a:rPr>
              <a:t>S’enquérir de sentiments et d’opinions</a:t>
            </a:r>
          </a:p>
          <a:p>
            <a:r>
              <a:rPr lang="fr-CH" sz="1900" dirty="0">
                <a:effectLst/>
                <a:latin typeface="Tahoma" panose="020B0604030504040204" pitchFamily="34" charset="0"/>
                <a:ea typeface="Tahoma" panose="020B0604030504040204" pitchFamily="34" charset="0"/>
                <a:cs typeface="Tahoma" panose="020B0604030504040204" pitchFamily="34" charset="0"/>
              </a:rPr>
              <a:t>Créer un environnement amical, non menaçant</a:t>
            </a:r>
          </a:p>
          <a:p>
            <a:r>
              <a:rPr lang="fr-CH" sz="1900" dirty="0">
                <a:effectLst/>
                <a:latin typeface="Tahoma" panose="020B0604030504040204" pitchFamily="34" charset="0"/>
                <a:ea typeface="Tahoma" panose="020B0604030504040204" pitchFamily="34" charset="0"/>
                <a:cs typeface="Tahoma" panose="020B0604030504040204" pitchFamily="34" charset="0"/>
              </a:rPr>
              <a:t>Impliquer</a:t>
            </a:r>
          </a:p>
          <a:p>
            <a:r>
              <a:rPr lang="fr-CH" sz="1900" dirty="0">
                <a:effectLst/>
                <a:latin typeface="Tahoma" panose="020B0604030504040204" pitchFamily="34" charset="0"/>
                <a:ea typeface="Tahoma" panose="020B0604030504040204" pitchFamily="34" charset="0"/>
                <a:cs typeface="Tahoma" panose="020B0604030504040204" pitchFamily="34" charset="0"/>
              </a:rPr>
              <a:t>Attendre des décisions rapides</a:t>
            </a:r>
          </a:p>
          <a:p>
            <a:r>
              <a:rPr lang="fr-CH" sz="1900" dirty="0">
                <a:effectLst/>
                <a:latin typeface="Tahoma" panose="020B0604030504040204" pitchFamily="34" charset="0"/>
                <a:ea typeface="Tahoma" panose="020B0604030504040204" pitchFamily="34" charset="0"/>
                <a:cs typeface="Tahoma" panose="020B0604030504040204" pitchFamily="34" charset="0"/>
              </a:rPr>
              <a:t>Inviter à concrétiser</a:t>
            </a:r>
          </a:p>
          <a:p>
            <a:r>
              <a:rPr lang="fr-CH" sz="1900" dirty="0">
                <a:latin typeface="Tahoma" panose="020B0604030504040204" pitchFamily="34" charset="0"/>
                <a:ea typeface="Tahoma" panose="020B0604030504040204" pitchFamily="34" charset="0"/>
                <a:cs typeface="Tahoma" panose="020B0604030504040204" pitchFamily="34" charset="0"/>
              </a:rPr>
              <a:t>Être tactile</a:t>
            </a:r>
            <a:endParaRPr lang="fr-CH" sz="1900" dirty="0">
              <a:effectLst/>
              <a:latin typeface="Tahoma" panose="020B0604030504040204" pitchFamily="34" charset="0"/>
              <a:ea typeface="Tahoma" panose="020B0604030504040204" pitchFamily="34" charset="0"/>
              <a:cs typeface="Tahoma" panose="020B0604030504040204" pitchFamily="34" charset="0"/>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r>
              <a:rPr lang="fr-CH" sz="800" dirty="0">
                <a:latin typeface="Tahoma"/>
              </a:rPr>
              <a:t>2</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Adapter son attitude et communication</a:t>
            </a:r>
            <a:endParaRPr lang="fr-CH" sz="1600" dirty="0"/>
          </a:p>
        </p:txBody>
      </p:sp>
      <p:sp>
        <p:nvSpPr>
          <p:cNvPr id="8" name="ZoneTexte 7">
            <a:extLst>
              <a:ext uri="{FF2B5EF4-FFF2-40B4-BE49-F238E27FC236}">
                <a16:creationId xmlns:a16="http://schemas.microsoft.com/office/drawing/2014/main" id="{4FB87A53-04CB-4116-875D-51C0695896A8}"/>
              </a:ext>
            </a:extLst>
          </p:cNvPr>
          <p:cNvSpPr txBox="1"/>
          <p:nvPr/>
        </p:nvSpPr>
        <p:spPr bwMode="auto">
          <a:xfrm>
            <a:off x="6156176" y="2231286"/>
            <a:ext cx="1224136" cy="261610"/>
          </a:xfrm>
          <a:prstGeom prst="rect">
            <a:avLst/>
          </a:prstGeom>
          <a:noFill/>
        </p:spPr>
        <p:txBody>
          <a:bodyPr wrap="square">
            <a:spAutoFit/>
          </a:bodyPr>
          <a:lstStyle/>
          <a:p>
            <a:r>
              <a:rPr lang="fr-CH" sz="1100" dirty="0">
                <a:solidFill>
                  <a:srgbClr val="FFFF00"/>
                </a:solidFill>
                <a:latin typeface="Tahoma"/>
                <a:ea typeface="Tahoma"/>
                <a:cs typeface="Tahoma"/>
              </a:rPr>
              <a:t>« Influent »</a:t>
            </a:r>
            <a:endParaRPr lang="fr-CH" sz="1100" dirty="0">
              <a:solidFill>
                <a:srgbClr val="FFFF00"/>
              </a:solidFill>
            </a:endParaRPr>
          </a:p>
        </p:txBody>
      </p:sp>
    </p:spTree>
    <p:extLst>
      <p:ext uri="{BB962C8B-B14F-4D97-AF65-F5344CB8AC3E}">
        <p14:creationId xmlns:p14="http://schemas.microsoft.com/office/powerpoint/2010/main" val="176288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1547664" y="2492896"/>
            <a:ext cx="5542310" cy="3312368"/>
          </a:xfrm>
          <a:ln w="57150">
            <a:solidFill>
              <a:srgbClr val="92D050"/>
            </a:solidFill>
          </a:ln>
        </p:spPr>
        <p:txBody>
          <a:bodyPr/>
          <a:lstStyle/>
          <a:p>
            <a:endParaRPr lang="fr-CH" sz="500" dirty="0">
              <a:effectLst/>
              <a:latin typeface="Tahoma" panose="020B0604030504040204" pitchFamily="34" charset="0"/>
              <a:ea typeface="Tahoma" panose="020B0604030504040204" pitchFamily="34" charset="0"/>
              <a:cs typeface="Tahoma" panose="020B0604030504040204" pitchFamily="34" charset="0"/>
            </a:endParaRPr>
          </a:p>
          <a:p>
            <a:r>
              <a:rPr lang="fr-CH" sz="1900" dirty="0">
                <a:effectLst/>
                <a:latin typeface="Tahoma" panose="020B0604030504040204" pitchFamily="34" charset="0"/>
                <a:ea typeface="Tahoma" panose="020B0604030504040204" pitchFamily="34" charset="0"/>
                <a:cs typeface="Tahoma" panose="020B0604030504040204" pitchFamily="34" charset="0"/>
              </a:rPr>
              <a:t>Être patient, donner du temps à la discussion</a:t>
            </a:r>
          </a:p>
          <a:p>
            <a:r>
              <a:rPr lang="fr-CH" sz="1900" dirty="0">
                <a:latin typeface="Tahoma" panose="020B0604030504040204" pitchFamily="34" charset="0"/>
                <a:ea typeface="Tahoma" panose="020B0604030504040204" pitchFamily="34" charset="0"/>
                <a:cs typeface="Tahoma" panose="020B0604030504040204" pitchFamily="34" charset="0"/>
              </a:rPr>
              <a:t>S</a:t>
            </a:r>
            <a:r>
              <a:rPr lang="fr-CH" sz="1900" dirty="0">
                <a:effectLst/>
                <a:latin typeface="Tahoma" panose="020B0604030504040204" pitchFamily="34" charset="0"/>
                <a:ea typeface="Tahoma" panose="020B0604030504040204" pitchFamily="34" charset="0"/>
                <a:cs typeface="Tahoma" panose="020B0604030504040204" pitchFamily="34" charset="0"/>
              </a:rPr>
              <a:t>’intéresser sincèrement à la personne</a:t>
            </a:r>
          </a:p>
          <a:p>
            <a:r>
              <a:rPr lang="fr-CH" sz="1900" dirty="0">
                <a:effectLst/>
                <a:latin typeface="Tahoma" panose="020B0604030504040204" pitchFamily="34" charset="0"/>
                <a:ea typeface="Tahoma" panose="020B0604030504040204" pitchFamily="34" charset="0"/>
                <a:cs typeface="Tahoma" panose="020B0604030504040204" pitchFamily="34" charset="0"/>
              </a:rPr>
              <a:t>Encourager à exprimer le ressenti</a:t>
            </a:r>
          </a:p>
          <a:p>
            <a:r>
              <a:rPr lang="fr-CH" sz="1900" dirty="0">
                <a:effectLst/>
                <a:latin typeface="Tahoma" panose="020B0604030504040204" pitchFamily="34" charset="0"/>
                <a:ea typeface="Tahoma" panose="020B0604030504040204" pitchFamily="34" charset="0"/>
                <a:cs typeface="Tahoma" panose="020B0604030504040204" pitchFamily="34" charset="0"/>
              </a:rPr>
              <a:t>Fournir une approche méthodique des faits</a:t>
            </a:r>
          </a:p>
          <a:p>
            <a:r>
              <a:rPr lang="fr-CH" sz="1900" dirty="0">
                <a:effectLst/>
                <a:latin typeface="Tahoma" panose="020B0604030504040204" pitchFamily="34" charset="0"/>
                <a:ea typeface="Tahoma" panose="020B0604030504040204" pitchFamily="34" charset="0"/>
                <a:cs typeface="Tahoma" panose="020B0604030504040204" pitchFamily="34" charset="0"/>
              </a:rPr>
              <a:t>Créer un environnement amical, non menaçant</a:t>
            </a:r>
          </a:p>
          <a:p>
            <a:r>
              <a:rPr lang="fr-CH" sz="1900" dirty="0">
                <a:latin typeface="Tahoma" panose="020B0604030504040204" pitchFamily="34" charset="0"/>
                <a:ea typeface="Tahoma" panose="020B0604030504040204" pitchFamily="34" charset="0"/>
                <a:cs typeface="Tahoma" panose="020B0604030504040204" pitchFamily="34" charset="0"/>
              </a:rPr>
              <a:t>Impliquer dès la préparation </a:t>
            </a:r>
          </a:p>
          <a:p>
            <a:r>
              <a:rPr lang="fr-CH" sz="1900" dirty="0">
                <a:latin typeface="Tahoma" panose="020B0604030504040204" pitchFamily="34" charset="0"/>
                <a:ea typeface="Tahoma" panose="020B0604030504040204" pitchFamily="34" charset="0"/>
                <a:cs typeface="Tahoma" panose="020B0604030504040204" pitchFamily="34" charset="0"/>
              </a:rPr>
              <a:t>Ne pas forcer la décision </a:t>
            </a:r>
          </a:p>
          <a:p>
            <a:r>
              <a:rPr lang="fr-CH" sz="1900" dirty="0">
                <a:effectLst/>
                <a:latin typeface="Tahoma" panose="020B0604030504040204" pitchFamily="34" charset="0"/>
                <a:ea typeface="Tahoma" panose="020B0604030504040204" pitchFamily="34" charset="0"/>
                <a:cs typeface="Tahoma" panose="020B0604030504040204" pitchFamily="34" charset="0"/>
              </a:rPr>
              <a:t>Montrer comment il va tirer avantage des solutions</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r>
              <a:rPr lang="fr-CH" sz="800" dirty="0">
                <a:latin typeface="Tahoma"/>
              </a:rPr>
              <a:t>3</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Adapter son attitude et communication</a:t>
            </a:r>
            <a:endParaRPr lang="fr-CH" sz="1600" dirty="0"/>
          </a:p>
        </p:txBody>
      </p:sp>
      <p:sp>
        <p:nvSpPr>
          <p:cNvPr id="8" name="ZoneTexte 7">
            <a:extLst>
              <a:ext uri="{FF2B5EF4-FFF2-40B4-BE49-F238E27FC236}">
                <a16:creationId xmlns:a16="http://schemas.microsoft.com/office/drawing/2014/main" id="{E1975F5B-A839-4DFA-97C9-7E4D1451C888}"/>
              </a:ext>
            </a:extLst>
          </p:cNvPr>
          <p:cNvSpPr txBox="1"/>
          <p:nvPr/>
        </p:nvSpPr>
        <p:spPr bwMode="auto">
          <a:xfrm>
            <a:off x="6156176" y="2231286"/>
            <a:ext cx="1224136" cy="261610"/>
          </a:xfrm>
          <a:prstGeom prst="rect">
            <a:avLst/>
          </a:prstGeom>
          <a:noFill/>
        </p:spPr>
        <p:txBody>
          <a:bodyPr wrap="square">
            <a:spAutoFit/>
          </a:bodyPr>
          <a:lstStyle/>
          <a:p>
            <a:r>
              <a:rPr lang="fr-CH" sz="1100" dirty="0">
                <a:solidFill>
                  <a:srgbClr val="92D050"/>
                </a:solidFill>
                <a:latin typeface="Tahoma"/>
                <a:ea typeface="Tahoma"/>
                <a:cs typeface="Tahoma"/>
              </a:rPr>
              <a:t>« Stable »</a:t>
            </a:r>
            <a:endParaRPr lang="fr-CH" sz="1100" dirty="0">
              <a:solidFill>
                <a:srgbClr val="92D050"/>
              </a:solidFill>
            </a:endParaRPr>
          </a:p>
        </p:txBody>
      </p:sp>
    </p:spTree>
    <p:extLst>
      <p:ext uri="{BB962C8B-B14F-4D97-AF65-F5344CB8AC3E}">
        <p14:creationId xmlns:p14="http://schemas.microsoft.com/office/powerpoint/2010/main" val="509947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1547664" y="2492896"/>
            <a:ext cx="5542310" cy="3312368"/>
          </a:xfrm>
          <a:ln w="57150">
            <a:solidFill>
              <a:schemeClr val="tx2">
                <a:lumMod val="60000"/>
                <a:lumOff val="40000"/>
              </a:schemeClr>
            </a:solidFill>
          </a:ln>
        </p:spPr>
        <p:txBody>
          <a:bodyPr/>
          <a:lstStyle/>
          <a:p>
            <a:endParaRPr lang="fr-CH" sz="2000" dirty="0">
              <a:effectLst/>
              <a:latin typeface="Tahoma" panose="020B0604030504040204" pitchFamily="34" charset="0"/>
              <a:ea typeface="Tahoma" panose="020B0604030504040204" pitchFamily="34" charset="0"/>
              <a:cs typeface="Tahoma" panose="020B0604030504040204" pitchFamily="34" charset="0"/>
            </a:endParaRPr>
          </a:p>
          <a:p>
            <a:r>
              <a:rPr lang="fr-CH" sz="1900" dirty="0">
                <a:effectLst/>
                <a:latin typeface="Tahoma" panose="020B0604030504040204" pitchFamily="34" charset="0"/>
                <a:ea typeface="Tahoma" panose="020B0604030504040204" pitchFamily="34" charset="0"/>
                <a:cs typeface="Tahoma" panose="020B0604030504040204" pitchFamily="34" charset="0"/>
              </a:rPr>
              <a:t>Se servir de données et de faits</a:t>
            </a:r>
          </a:p>
          <a:p>
            <a:r>
              <a:rPr lang="fr-CH" sz="1900" dirty="0">
                <a:effectLst/>
                <a:latin typeface="Tahoma" panose="020B0604030504040204" pitchFamily="34" charset="0"/>
                <a:ea typeface="Tahoma" panose="020B0604030504040204" pitchFamily="34" charset="0"/>
                <a:cs typeface="Tahoma" panose="020B0604030504040204" pitchFamily="34" charset="0"/>
              </a:rPr>
              <a:t>Avoir une démarche réfléchie et structurée</a:t>
            </a:r>
          </a:p>
          <a:p>
            <a:r>
              <a:rPr lang="fr-CH" sz="1900" dirty="0">
                <a:effectLst/>
                <a:latin typeface="Tahoma" panose="020B0604030504040204" pitchFamily="34" charset="0"/>
                <a:ea typeface="Tahoma" panose="020B0604030504040204" pitchFamily="34" charset="0"/>
                <a:cs typeface="Tahoma" panose="020B0604030504040204" pitchFamily="34" charset="0"/>
              </a:rPr>
              <a:t>Se concentrer sur la tâche, pas sur la solution</a:t>
            </a:r>
          </a:p>
          <a:p>
            <a:r>
              <a:rPr lang="fr-CH" sz="1900" dirty="0">
                <a:effectLst/>
                <a:latin typeface="Tahoma" panose="020B0604030504040204" pitchFamily="34" charset="0"/>
                <a:ea typeface="Tahoma" panose="020B0604030504040204" pitchFamily="34" charset="0"/>
                <a:cs typeface="Tahoma" panose="020B0604030504040204" pitchFamily="34" charset="0"/>
              </a:rPr>
              <a:t>Manifester un désaccord avec les faits et non avec la personne</a:t>
            </a:r>
          </a:p>
          <a:p>
            <a:r>
              <a:rPr lang="fr-CH" sz="1900" dirty="0">
                <a:effectLst/>
                <a:latin typeface="Tahoma" panose="020B0604030504040204" pitchFamily="34" charset="0"/>
                <a:ea typeface="Tahoma" panose="020B0604030504040204" pitchFamily="34" charset="0"/>
                <a:cs typeface="Tahoma" panose="020B0604030504040204" pitchFamily="34" charset="0"/>
              </a:rPr>
              <a:t>Se concentrer sur la qualité</a:t>
            </a:r>
          </a:p>
          <a:p>
            <a:r>
              <a:rPr lang="fr-CH" sz="1900" dirty="0">
                <a:effectLst/>
                <a:latin typeface="Tahoma" panose="020B0604030504040204" pitchFamily="34" charset="0"/>
                <a:ea typeface="Tahoma" panose="020B0604030504040204" pitchFamily="34" charset="0"/>
                <a:cs typeface="Tahoma" panose="020B0604030504040204" pitchFamily="34" charset="0"/>
              </a:rPr>
              <a:t>Eviter les solutions « nouvelles »</a:t>
            </a:r>
          </a:p>
          <a:p>
            <a:r>
              <a:rPr lang="fr-CH" sz="1900" dirty="0">
                <a:effectLst/>
                <a:latin typeface="Tahoma" panose="020B0604030504040204" pitchFamily="34" charset="0"/>
                <a:ea typeface="Tahoma" panose="020B0604030504040204" pitchFamily="34" charset="0"/>
                <a:cs typeface="Tahoma" panose="020B0604030504040204" pitchFamily="34" charset="0"/>
              </a:rPr>
              <a:t>Laisser le temps de réfléchir</a:t>
            </a:r>
          </a:p>
          <a:p>
            <a:endParaRPr lang="fr-CH"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r>
              <a:rPr lang="fr-CH" sz="800" dirty="0">
                <a:latin typeface="Tahoma"/>
              </a:rPr>
              <a:t>4</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Adapter son attitude et communication</a:t>
            </a:r>
            <a:endParaRPr lang="fr-CH" sz="1600" dirty="0"/>
          </a:p>
        </p:txBody>
      </p:sp>
      <p:sp>
        <p:nvSpPr>
          <p:cNvPr id="8" name="ZoneTexte 7">
            <a:extLst>
              <a:ext uri="{FF2B5EF4-FFF2-40B4-BE49-F238E27FC236}">
                <a16:creationId xmlns:a16="http://schemas.microsoft.com/office/drawing/2014/main" id="{3A1C2A6E-6483-42E5-A937-DF515C3F69F4}"/>
              </a:ext>
            </a:extLst>
          </p:cNvPr>
          <p:cNvSpPr txBox="1"/>
          <p:nvPr/>
        </p:nvSpPr>
        <p:spPr bwMode="auto">
          <a:xfrm>
            <a:off x="6156176" y="2231286"/>
            <a:ext cx="1224136" cy="261610"/>
          </a:xfrm>
          <a:prstGeom prst="rect">
            <a:avLst/>
          </a:prstGeom>
          <a:noFill/>
        </p:spPr>
        <p:txBody>
          <a:bodyPr wrap="square">
            <a:spAutoFit/>
          </a:bodyPr>
          <a:lstStyle/>
          <a:p>
            <a:r>
              <a:rPr lang="fr-CH" sz="1100" dirty="0">
                <a:solidFill>
                  <a:srgbClr val="0070C0"/>
                </a:solidFill>
                <a:latin typeface="Tahoma"/>
                <a:ea typeface="Tahoma"/>
                <a:cs typeface="Tahoma"/>
              </a:rPr>
              <a:t>« Conforme »</a:t>
            </a:r>
            <a:endParaRPr lang="fr-CH" sz="1100" dirty="0">
              <a:solidFill>
                <a:srgbClr val="0070C0"/>
              </a:solidFill>
            </a:endParaRPr>
          </a:p>
        </p:txBody>
      </p:sp>
    </p:spTree>
    <p:extLst>
      <p:ext uri="{BB962C8B-B14F-4D97-AF65-F5344CB8AC3E}">
        <p14:creationId xmlns:p14="http://schemas.microsoft.com/office/powerpoint/2010/main" val="537384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5" name="Rectangle 4"/>
          <p:cNvSpPr/>
          <p:nvPr/>
        </p:nvSpPr>
        <p:spPr bwMode="auto">
          <a:xfrm>
            <a:off x="755576" y="1340768"/>
            <a:ext cx="7272808" cy="3222421"/>
          </a:xfrm>
          <a:prstGeom prst="rect">
            <a:avLst/>
          </a:prstGeom>
        </p:spPr>
        <p:txBody>
          <a:bodyPr wrap="square">
            <a:spAutoFit/>
          </a:bodyPr>
          <a:lstStyle/>
          <a:p>
            <a:pPr>
              <a:lnSpc>
                <a:spcPct val="115000"/>
              </a:lnSpc>
              <a:spcAft>
                <a:spcPts val="0"/>
              </a:spcAft>
            </a:pPr>
            <a:endParaRPr lang="fr-CH" b="1" dirty="0"/>
          </a:p>
          <a:p>
            <a:pPr>
              <a:lnSpc>
                <a:spcPct val="115000"/>
              </a:lnSpc>
              <a:spcAft>
                <a:spcPts val="0"/>
              </a:spcAft>
            </a:pPr>
            <a:endParaRPr lang="fr-CH" b="1" dirty="0"/>
          </a:p>
          <a:p>
            <a:r>
              <a:rPr lang="fr-CH" dirty="0"/>
              <a:t>Exercice</a:t>
            </a:r>
          </a:p>
          <a:p>
            <a:pPr marL="285750" indent="-285750">
              <a:buFontTx/>
              <a:buChar char="-"/>
            </a:pPr>
            <a:r>
              <a:rPr lang="fr-CH" dirty="0"/>
              <a:t>Déterminez quel profil vous caractérise </a:t>
            </a:r>
          </a:p>
          <a:p>
            <a:pPr marL="285750" indent="-285750">
              <a:buFontTx/>
              <a:buChar char="-"/>
            </a:pPr>
            <a:r>
              <a:rPr lang="fr-CH" dirty="0"/>
              <a:t>Pensez à des exemples de personnalités (min 2) pour chaque couleur </a:t>
            </a:r>
          </a:p>
          <a:p>
            <a:pPr marL="285750" indent="-285750">
              <a:buFontTx/>
              <a:buChar char="-"/>
            </a:pPr>
            <a:r>
              <a:rPr lang="fr-CH" dirty="0"/>
              <a:t>En groupe : </a:t>
            </a:r>
          </a:p>
          <a:p>
            <a:pPr marL="742950" lvl="1" indent="-285750">
              <a:buFontTx/>
              <a:buChar char="-"/>
            </a:pPr>
            <a:r>
              <a:rPr lang="fr-CH" dirty="0"/>
              <a:t>Présenter un risque (ex. imprimante en panne)</a:t>
            </a:r>
          </a:p>
          <a:p>
            <a:pPr marL="742950" lvl="1" indent="-285750">
              <a:buFontTx/>
              <a:buChar char="-"/>
            </a:pPr>
            <a:r>
              <a:rPr lang="fr-CH" dirty="0"/>
              <a:t>Demander une liste de risque</a:t>
            </a:r>
          </a:p>
          <a:p>
            <a:pPr marL="742950" lvl="1" indent="-285750">
              <a:buFontTx/>
              <a:buChar char="-"/>
            </a:pPr>
            <a:r>
              <a:rPr lang="fr-CH" dirty="0"/>
              <a:t>Demander un délai pour la réalisation d’une tâche</a:t>
            </a:r>
          </a:p>
          <a:p>
            <a:endParaRPr lang="fr-CH" dirty="0"/>
          </a:p>
          <a:p>
            <a:r>
              <a:rPr lang="fr-CH" dirty="0"/>
              <a:t> </a:t>
            </a:r>
          </a:p>
        </p:txBody>
      </p:sp>
      <p:pic>
        <p:nvPicPr>
          <p:cNvPr id="2" name="Image 1"/>
          <p:cNvPicPr>
            <a:picLocks noChangeAspect="1"/>
          </p:cNvPicPr>
          <p:nvPr/>
        </p:nvPicPr>
        <p:blipFill>
          <a:blip r:embed="rId3"/>
          <a:stretch>
            <a:fillRect/>
          </a:stretch>
        </p:blipFill>
        <p:spPr>
          <a:xfrm>
            <a:off x="5508104" y="4221088"/>
            <a:ext cx="2367698" cy="1647740"/>
          </a:xfrm>
          <a:prstGeom prst="rect">
            <a:avLst/>
          </a:prstGeom>
        </p:spPr>
      </p:pic>
      <p:sp>
        <p:nvSpPr>
          <p:cNvPr id="7" name="ZoneTexte 6"/>
          <p:cNvSpPr txBox="1"/>
          <p:nvPr/>
        </p:nvSpPr>
        <p:spPr bwMode="auto">
          <a:xfrm>
            <a:off x="755576" y="1340768"/>
            <a:ext cx="4599946" cy="461665"/>
          </a:xfrm>
          <a:prstGeom prst="rect">
            <a:avLst/>
          </a:prstGeom>
          <a:noFill/>
        </p:spPr>
        <p:txBody>
          <a:bodyPr wrap="square" rtlCol="0">
            <a:spAutoFit/>
          </a:bodyPr>
          <a:lstStyle/>
          <a:p>
            <a:r>
              <a:rPr lang="fr-CH" sz="2400" b="1" dirty="0">
                <a:solidFill>
                  <a:srgbClr val="1476B7"/>
                </a:solidFill>
                <a:latin typeface="Tahoma"/>
                <a:ea typeface="Tahoma"/>
                <a:cs typeface="Tahoma"/>
              </a:rPr>
              <a:t>DISC</a:t>
            </a:r>
          </a:p>
        </p:txBody>
      </p:sp>
    </p:spTree>
    <p:extLst>
      <p:ext uri="{BB962C8B-B14F-4D97-AF65-F5344CB8AC3E}">
        <p14:creationId xmlns:p14="http://schemas.microsoft.com/office/powerpoint/2010/main" val="127767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
          <p:cNvPicPr>
            <a:picLocks noChangeAspect="1"/>
          </p:cNvPicPr>
          <p:nvPr/>
        </p:nvPicPr>
        <p:blipFill>
          <a:blip r:embed="rId3" cstate="print"/>
          <a:stretch/>
        </p:blipFill>
        <p:spPr bwMode="auto">
          <a:xfrm>
            <a:off x="772319" y="1412776"/>
            <a:ext cx="7239000" cy="4076699"/>
          </a:xfrm>
          <a:prstGeom prst="rect">
            <a:avLst/>
          </a:prstGeom>
        </p:spPr>
      </p:pic>
    </p:spTree>
    <p:extLst>
      <p:ext uri="{BB962C8B-B14F-4D97-AF65-F5344CB8AC3E}">
        <p14:creationId xmlns:p14="http://schemas.microsoft.com/office/powerpoint/2010/main" val="1636949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541858" y="2468891"/>
            <a:ext cx="7704000" cy="3526288"/>
          </a:xfrm>
        </p:spPr>
        <p:txBody>
          <a:bodyPr/>
          <a:lstStyle/>
          <a:p>
            <a:pPr marL="0" indent="0">
              <a:buNone/>
              <a:defRPr/>
            </a:pPr>
            <a:r>
              <a:rPr lang="fr-CH" sz="2000" b="1" dirty="0">
                <a:latin typeface="+mn-lt"/>
              </a:rPr>
              <a:t>Recherche de solutions aux risques de manière créative</a:t>
            </a:r>
          </a:p>
          <a:p>
            <a:pPr marL="0" indent="0">
              <a:buNone/>
              <a:defRPr/>
            </a:pPr>
            <a:endParaRPr lang="fr-CH" sz="2000" b="1" dirty="0">
              <a:latin typeface="+mn-lt"/>
            </a:endParaRPr>
          </a:p>
          <a:p>
            <a:pPr>
              <a:defRPr/>
            </a:pPr>
            <a:r>
              <a:rPr lang="fr-CH" sz="2000" dirty="0">
                <a:latin typeface="+mn-lt"/>
              </a:rPr>
              <a:t>Généralement, nous recherchons des solutions par argumentation ou au mieux par brainstorming. </a:t>
            </a:r>
          </a:p>
          <a:p>
            <a:pPr>
              <a:defRPr/>
            </a:pPr>
            <a:r>
              <a:rPr lang="fr-CH" sz="2000" dirty="0">
                <a:latin typeface="+mn-lt"/>
              </a:rPr>
              <a:t>L’argumentation ne permet pas toujours d’ouvrir notre esprit et de penser </a:t>
            </a:r>
            <a:r>
              <a:rPr lang="fr-CH" sz="2000" i="1" dirty="0">
                <a:latin typeface="+mn-lt"/>
              </a:rPr>
              <a:t>out of the box</a:t>
            </a:r>
            <a:r>
              <a:rPr lang="fr-CH" sz="2000" dirty="0">
                <a:latin typeface="+mn-lt"/>
              </a:rPr>
              <a:t>.  </a:t>
            </a:r>
          </a:p>
          <a:p>
            <a:pPr>
              <a:defRPr/>
            </a:pPr>
            <a:r>
              <a:rPr lang="fr-CH" sz="2000" dirty="0">
                <a:latin typeface="+mn-lt"/>
              </a:rPr>
              <a:t>Voici une méthode utile en management de risques pour :</a:t>
            </a:r>
          </a:p>
          <a:p>
            <a:pPr lvl="1">
              <a:buFontTx/>
              <a:buChar char="-"/>
              <a:defRPr/>
            </a:pPr>
            <a:r>
              <a:rPr lang="fr-CH" dirty="0">
                <a:latin typeface="+mn-lt"/>
              </a:rPr>
              <a:t> déterminer les risques </a:t>
            </a:r>
          </a:p>
          <a:p>
            <a:pPr lvl="1">
              <a:buFontTx/>
              <a:buChar char="-"/>
              <a:defRPr/>
            </a:pPr>
            <a:r>
              <a:rPr lang="fr-CH" dirty="0">
                <a:latin typeface="+mn-lt"/>
              </a:rPr>
              <a:t> trouver des réponses aux risques.</a:t>
            </a:r>
          </a:p>
          <a:p>
            <a:pPr marL="0" indent="0">
              <a:buNone/>
              <a:defRPr/>
            </a:pPr>
            <a:endParaRPr lang="fr-CH" sz="2000" dirty="0">
              <a:solidFill>
                <a:schemeClr val="tx1"/>
              </a:solidFill>
              <a:latin typeface="+mn-lt"/>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3</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La pensée parallèle – Chapeaux de Bono</a:t>
            </a:r>
            <a:endParaRPr lang="fr-CH" dirty="0"/>
          </a:p>
        </p:txBody>
      </p:sp>
    </p:spTree>
    <p:extLst>
      <p:ext uri="{BB962C8B-B14F-4D97-AF65-F5344CB8AC3E}">
        <p14:creationId xmlns:p14="http://schemas.microsoft.com/office/powerpoint/2010/main" val="291543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339752" y="3140968"/>
            <a:ext cx="3744415" cy="461665"/>
          </a:xfrm>
          <a:prstGeom prst="rect">
            <a:avLst/>
          </a:prstGeom>
          <a:noFill/>
        </p:spPr>
        <p:txBody>
          <a:bodyPr wrap="square" rtlCol="0">
            <a:spAutoFit/>
          </a:bodyPr>
          <a:lstStyle/>
          <a:p>
            <a:r>
              <a:rPr lang="fr-CH" sz="2400" b="1" dirty="0">
                <a:solidFill>
                  <a:srgbClr val="1476B7"/>
                </a:solidFill>
                <a:latin typeface="Tahoma"/>
                <a:ea typeface="Tahoma"/>
                <a:cs typeface="Tahoma"/>
              </a:rPr>
              <a:t>Gestion des risques</a:t>
            </a:r>
          </a:p>
        </p:txBody>
      </p:sp>
    </p:spTree>
    <p:extLst>
      <p:ext uri="{BB962C8B-B14F-4D97-AF65-F5344CB8AC3E}">
        <p14:creationId xmlns:p14="http://schemas.microsoft.com/office/powerpoint/2010/main" val="1551020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Edward de Bono"/>
          <p:cNvPicPr>
            <a:picLocks noChangeAspect="1" noChangeArrowheads="1"/>
          </p:cNvPicPr>
          <p:nvPr/>
        </p:nvPicPr>
        <p:blipFill>
          <a:blip r:embed="rId3" cstate="print"/>
          <a:srcRect l="-587" t="235" r="6451" b="15307"/>
          <a:stretch/>
        </p:blipFill>
        <p:spPr bwMode="auto">
          <a:xfrm>
            <a:off x="-150019" y="857250"/>
            <a:ext cx="9294019" cy="5143500"/>
          </a:xfrm>
          <a:prstGeom prst="rect">
            <a:avLst/>
          </a:prstGeom>
          <a:noFill/>
        </p:spPr>
      </p:pic>
      <p:sp>
        <p:nvSpPr>
          <p:cNvPr id="5" name="Rectangle à coins arrondis 3"/>
          <p:cNvSpPr/>
          <p:nvPr/>
        </p:nvSpPr>
        <p:spPr bwMode="auto">
          <a:xfrm>
            <a:off x="437123" y="1600514"/>
            <a:ext cx="5802313" cy="4016993"/>
          </a:xfrm>
          <a:prstGeom prst="roundRect">
            <a:avLst>
              <a:gd name="adj" fmla="val 2940"/>
            </a:avLst>
          </a:prstGeom>
          <a:solidFill>
            <a:schemeClr val="bg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CH" dirty="0">
                <a:solidFill>
                  <a:schemeClr val="tx1"/>
                </a:solidFill>
                <a:latin typeface="Verdana"/>
                <a:ea typeface="Verdana"/>
                <a:cs typeface="Verdana"/>
              </a:rPr>
              <a:t>Edward De Bono est un expert mondialement connu pour ses travaux autour de la pensée créative. Les 6 chapeaux de la réflexion est une de ces techniques.</a:t>
            </a:r>
            <a:br>
              <a:rPr lang="fr-CH" dirty="0">
                <a:solidFill>
                  <a:schemeClr val="tx1"/>
                </a:solidFill>
                <a:latin typeface="Verdana"/>
                <a:ea typeface="Verdana"/>
                <a:cs typeface="Verdana"/>
              </a:rPr>
            </a:br>
            <a:r>
              <a:rPr lang="fr-CH" dirty="0">
                <a:solidFill>
                  <a:schemeClr val="tx1"/>
                </a:solidFill>
                <a:latin typeface="Verdana"/>
                <a:ea typeface="Verdana"/>
                <a:cs typeface="Verdana"/>
              </a:rPr>
              <a:t>La technique des «6 chapeaux» est une méthode créative pour résoudre des problèmes. L’idée est de se focaliser en groupe sur un problème en «portant un chapeau à la fois». Le port du chapeau est métaphorique. Tous les membres du groupe portent au même moment la même couleur de chapeau. Concrètement, le groupe va aborder le problème sous différentes perspectives à tour de rôle. Les perspectives étant indiquée par la couleur du chapeau.</a:t>
            </a:r>
            <a:endParaRPr dirty="0"/>
          </a:p>
        </p:txBody>
      </p:sp>
      <p:sp>
        <p:nvSpPr>
          <p:cNvPr id="6" name="Titre 1"/>
          <p:cNvSpPr>
            <a:spLocks noGrp="1"/>
          </p:cNvSpPr>
          <p:nvPr>
            <p:ph type="title"/>
          </p:nvPr>
        </p:nvSpPr>
        <p:spPr bwMode="auto">
          <a:xfrm>
            <a:off x="-396552" y="836712"/>
            <a:ext cx="7098282" cy="905256"/>
          </a:xfrm>
        </p:spPr>
        <p:txBody>
          <a:bodyPr/>
          <a:lstStyle/>
          <a:p>
            <a:pPr>
              <a:defRPr/>
            </a:pPr>
            <a:r>
              <a:rPr lang="fr-CH">
                <a:latin typeface="Verdana"/>
                <a:ea typeface="Verdana"/>
                <a:cs typeface="Verdana"/>
              </a:rPr>
              <a:t>Dr. Edward de Bono</a:t>
            </a:r>
          </a:p>
        </p:txBody>
      </p:sp>
    </p:spTree>
    <p:extLst>
      <p:ext uri="{BB962C8B-B14F-4D97-AF65-F5344CB8AC3E}">
        <p14:creationId xmlns:p14="http://schemas.microsoft.com/office/powerpoint/2010/main" val="246492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8" descr="http://blindholm73.squarespace.com/storage/Black%20Hat.jpg?__SQUARESPACE_CACHEVERSION=1338347418343"/>
          <p:cNvPicPr>
            <a:picLocks noChangeAspect="1" noChangeArrowheads="1"/>
          </p:cNvPicPr>
          <p:nvPr/>
        </p:nvPicPr>
        <p:blipFill>
          <a:blip r:embed="rId3" cstate="print"/>
          <a:srcRect r="20543" b="32738"/>
          <a:stretch/>
        </p:blipFill>
        <p:spPr bwMode="auto">
          <a:xfrm>
            <a:off x="-1520318" y="0"/>
            <a:ext cx="12162529" cy="6857999"/>
          </a:xfrm>
          <a:prstGeom prst="rect">
            <a:avLst/>
          </a:prstGeom>
          <a:noFill/>
        </p:spPr>
      </p:pic>
      <p:sp>
        <p:nvSpPr>
          <p:cNvPr id="5" name="Rectangle à coins arrondis 4"/>
          <p:cNvSpPr/>
          <p:nvPr/>
        </p:nvSpPr>
        <p:spPr bwMode="auto">
          <a:xfrm>
            <a:off x="515493" y="3683034"/>
            <a:ext cx="4913757" cy="2067686"/>
          </a:xfrm>
          <a:prstGeom prst="roundRect">
            <a:avLst>
              <a:gd name="adj" fmla="val 5679"/>
            </a:avLst>
          </a:prstGeom>
          <a:solidFill>
            <a:schemeClr val="bg1">
              <a:alpha val="42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a:buChar char="•"/>
              <a:defRPr/>
            </a:pPr>
            <a:r>
              <a:rPr lang="fr-CH" sz="1950">
                <a:solidFill>
                  <a:schemeClr val="tx1"/>
                </a:solidFill>
              </a:rPr>
              <a:t>Est-ce que ça va fonctionner?</a:t>
            </a:r>
            <a:endParaRPr/>
          </a:p>
          <a:p>
            <a:pPr marL="214313" indent="-214313">
              <a:buFont typeface="Arial"/>
              <a:buChar char="•"/>
              <a:defRPr/>
            </a:pPr>
            <a:r>
              <a:rPr lang="fr-CH" sz="1950">
                <a:solidFill>
                  <a:schemeClr val="tx1"/>
                </a:solidFill>
              </a:rPr>
              <a:t>Quelles sont les faiblesses?</a:t>
            </a:r>
            <a:endParaRPr/>
          </a:p>
          <a:p>
            <a:pPr marL="214313" indent="-214313">
              <a:buFont typeface="Arial"/>
              <a:buChar char="•"/>
              <a:defRPr/>
            </a:pPr>
            <a:r>
              <a:rPr lang="fr-CH" sz="1950">
                <a:solidFill>
                  <a:schemeClr val="tx1"/>
                </a:solidFill>
              </a:rPr>
              <a:t>Quels sont les risques?</a:t>
            </a:r>
            <a:endParaRPr/>
          </a:p>
          <a:p>
            <a:pPr marL="214313" indent="-214313">
              <a:buFont typeface="Arial"/>
              <a:buChar char="•"/>
              <a:defRPr/>
            </a:pPr>
            <a:r>
              <a:rPr lang="fr-CH" sz="1950">
                <a:solidFill>
                  <a:schemeClr val="tx1"/>
                </a:solidFill>
              </a:rPr>
              <a:t>Les réglementations ne nous autorisent pas à …</a:t>
            </a:r>
            <a:endParaRPr/>
          </a:p>
          <a:p>
            <a:pPr marL="214313" indent="-214313">
              <a:buFont typeface="Arial"/>
              <a:buChar char="•"/>
              <a:defRPr/>
            </a:pPr>
            <a:r>
              <a:rPr lang="fr-CH" sz="1950">
                <a:solidFill>
                  <a:schemeClr val="tx1"/>
                </a:solidFill>
              </a:rPr>
              <a:t>Nous n’avons pas la capacité de …</a:t>
            </a:r>
            <a:endParaRPr/>
          </a:p>
        </p:txBody>
      </p:sp>
      <p:sp>
        <p:nvSpPr>
          <p:cNvPr id="6" name="Rectangle à coins arrondis 6"/>
          <p:cNvSpPr/>
          <p:nvPr/>
        </p:nvSpPr>
        <p:spPr bwMode="auto">
          <a:xfrm>
            <a:off x="515493" y="2218459"/>
            <a:ext cx="4913757" cy="1357595"/>
          </a:xfrm>
          <a:prstGeom prst="roundRect">
            <a:avLst>
              <a:gd name="adj" fmla="val 5679"/>
            </a:avLst>
          </a:prstGeom>
          <a:solidFill>
            <a:schemeClr val="tx1">
              <a:lumMod val="75000"/>
              <a:lumOff val="25000"/>
              <a:alpha val="42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CH" sz="1950">
                <a:solidFill>
                  <a:schemeClr val="bg1">
                    <a:lumMod val="95000"/>
                  </a:schemeClr>
                </a:solidFill>
              </a:rPr>
              <a:t>Il empêche de commettre des erreurs et de faire des choses stupides.  Souvent trop utilisé!</a:t>
            </a:r>
            <a:endParaRPr/>
          </a:p>
        </p:txBody>
      </p:sp>
      <p:sp>
        <p:nvSpPr>
          <p:cNvPr id="7" name="Titre 1"/>
          <p:cNvSpPr>
            <a:spLocks/>
          </p:cNvSpPr>
          <p:nvPr/>
        </p:nvSpPr>
        <p:spPr bwMode="auto">
          <a:xfrm>
            <a:off x="515493" y="1436733"/>
            <a:ext cx="3429000" cy="842773"/>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lnSpc>
                <a:spcPct val="70000"/>
              </a:lnSpc>
              <a:defRPr/>
            </a:pPr>
            <a:r>
              <a:rPr lang="fr-CH" sz="5600">
                <a:solidFill>
                  <a:schemeClr val="bg1">
                    <a:lumMod val="95000"/>
                  </a:schemeClr>
                </a:solidFill>
              </a:rPr>
              <a:t>Jugement</a:t>
            </a:r>
            <a:endParaRPr lang="fr-CH" sz="3100">
              <a:solidFill>
                <a:schemeClr val="bg1">
                  <a:lumMod val="95000"/>
                </a:schemeClr>
              </a:solidFill>
            </a:endParaRPr>
          </a:p>
        </p:txBody>
      </p:sp>
      <p:sp>
        <p:nvSpPr>
          <p:cNvPr id="8" name="Titre 1"/>
          <p:cNvSpPr>
            <a:spLocks/>
          </p:cNvSpPr>
          <p:nvPr/>
        </p:nvSpPr>
        <p:spPr bwMode="auto">
          <a:xfrm>
            <a:off x="515493" y="660749"/>
            <a:ext cx="2842070" cy="1207008"/>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defRPr/>
            </a:pPr>
            <a:r>
              <a:rPr lang="fr-CH" sz="3000">
                <a:solidFill>
                  <a:schemeClr val="tx1">
                    <a:lumMod val="75000"/>
                    <a:lumOff val="25000"/>
                  </a:schemeClr>
                </a:solidFill>
              </a:rPr>
              <a:t>Chapeau noir</a:t>
            </a:r>
            <a:endParaRPr/>
          </a:p>
        </p:txBody>
      </p:sp>
      <p:sp>
        <p:nvSpPr>
          <p:cNvPr id="9" name="RedDiskTextElement"/>
          <p:cNvSpPr>
            <a:spLocks/>
          </p:cNvSpPr>
          <p:nvPr/>
        </p:nvSpPr>
        <p:spPr bwMode="auto">
          <a:xfrm>
            <a:off x="91439" y="6343650"/>
            <a:ext cx="2987040" cy="276999"/>
          </a:xfrm>
          <a:prstGeom prst="rect">
            <a:avLst/>
          </a:prstGeom>
          <a:noFill/>
        </p:spPr>
        <p:txBody>
          <a:bodyPr vert="horz" rtlCol="0">
            <a:spAutoFit/>
          </a:bodyPr>
          <a:lstStyle/>
          <a:p>
            <a:pPr>
              <a:defRPr/>
            </a:pPr>
            <a:r>
              <a:rPr lang="fr-CH" sz="600" i="1">
                <a:latin typeface="Tahoma"/>
              </a:rPr>
              <a:t>GES-DP180104-Risques</a:t>
            </a:r>
            <a:br>
              <a:rPr lang="fr-CH" sz="600" i="1">
                <a:latin typeface="Tahoma"/>
              </a:rPr>
            </a:br>
            <a:r>
              <a:rPr lang="fr-CH" sz="600" i="1">
                <a:latin typeface="Tahoma"/>
              </a:rPr>
              <a:t>cba-dernière mise à jour : 04.01.2018</a:t>
            </a:r>
          </a:p>
        </p:txBody>
      </p:sp>
      <p:sp>
        <p:nvSpPr>
          <p:cNvPr id="10"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29</a:t>
            </a:r>
          </a:p>
        </p:txBody>
      </p:sp>
    </p:spTree>
    <p:extLst>
      <p:ext uri="{BB962C8B-B14F-4D97-AF65-F5344CB8AC3E}">
        <p14:creationId xmlns:p14="http://schemas.microsoft.com/office/powerpoint/2010/main" val="2509470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lang="fr-CH"/>
          </a:p>
        </p:txBody>
      </p:sp>
      <p:sp>
        <p:nvSpPr>
          <p:cNvPr id="5" name="Espace réservé du contenu 2"/>
          <p:cNvSpPr>
            <a:spLocks noGrp="1"/>
          </p:cNvSpPr>
          <p:nvPr>
            <p:ph idx="1"/>
          </p:nvPr>
        </p:nvSpPr>
        <p:spPr bwMode="auto"/>
        <p:txBody>
          <a:bodyPr/>
          <a:lstStyle/>
          <a:p>
            <a:pPr>
              <a:defRPr/>
            </a:pPr>
            <a:endParaRPr lang="fr-CH"/>
          </a:p>
        </p:txBody>
      </p:sp>
      <p:pic>
        <p:nvPicPr>
          <p:cNvPr id="6" name="Picture 2" descr="Kid Construction Worker"/>
          <p:cNvPicPr>
            <a:picLocks noChangeAspect="1" noChangeArrowheads="1"/>
          </p:cNvPicPr>
          <p:nvPr/>
        </p:nvPicPr>
        <p:blipFill>
          <a:blip r:embed="rId3" cstate="print"/>
          <a:srcRect b="15390"/>
          <a:stretch/>
        </p:blipFill>
        <p:spPr bwMode="auto">
          <a:xfrm>
            <a:off x="-1519780" y="0"/>
            <a:ext cx="12158226" cy="6858000"/>
          </a:xfrm>
          <a:prstGeom prst="rect">
            <a:avLst/>
          </a:prstGeom>
          <a:noFill/>
        </p:spPr>
      </p:pic>
      <p:sp>
        <p:nvSpPr>
          <p:cNvPr id="7" name="Rectangle à coins arrondis 4"/>
          <p:cNvSpPr/>
          <p:nvPr/>
        </p:nvSpPr>
        <p:spPr bwMode="auto">
          <a:xfrm>
            <a:off x="515493" y="3683034"/>
            <a:ext cx="4913757" cy="2067686"/>
          </a:xfrm>
          <a:prstGeom prst="roundRect">
            <a:avLst>
              <a:gd name="adj" fmla="val 5679"/>
            </a:avLst>
          </a:prstGeom>
          <a:solidFill>
            <a:schemeClr val="bg1">
              <a:alpha val="42000"/>
            </a:schemeClr>
          </a:solidFill>
          <a:ln>
            <a:solidFill>
              <a:srgbClr val="DBC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a:buChar char="•"/>
              <a:defRPr/>
            </a:pPr>
            <a:r>
              <a:rPr lang="fr-CH" sz="1950">
                <a:solidFill>
                  <a:schemeClr val="tx1"/>
                </a:solidFill>
              </a:rPr>
              <a:t>Quels sont les points positifs?</a:t>
            </a:r>
            <a:endParaRPr/>
          </a:p>
          <a:p>
            <a:pPr marL="214313" indent="-214313">
              <a:buFont typeface="Arial"/>
              <a:buChar char="•"/>
              <a:defRPr/>
            </a:pPr>
            <a:r>
              <a:rPr lang="fr-CH" sz="1950">
                <a:solidFill>
                  <a:schemeClr val="tx1"/>
                </a:solidFill>
              </a:rPr>
              <a:t>Quels sont les bénéfices</a:t>
            </a:r>
            <a:endParaRPr/>
          </a:p>
          <a:p>
            <a:pPr marL="214313" indent="-214313">
              <a:buFont typeface="Arial"/>
              <a:buChar char="•"/>
              <a:defRPr/>
            </a:pPr>
            <a:r>
              <a:rPr lang="fr-CH" sz="1950">
                <a:solidFill>
                  <a:schemeClr val="tx1"/>
                </a:solidFill>
              </a:rPr>
              <a:t>Pourquoi cette idée fonctionnerait?</a:t>
            </a:r>
            <a:endParaRPr/>
          </a:p>
          <a:p>
            <a:pPr marL="214313" indent="-214313">
              <a:buFont typeface="Arial"/>
              <a:buChar char="•"/>
              <a:defRPr/>
            </a:pPr>
            <a:r>
              <a:rPr lang="fr-CH" sz="1950">
                <a:solidFill>
                  <a:schemeClr val="tx1"/>
                </a:solidFill>
              </a:rPr>
              <a:t>Pourquoi ça vaut la peine d’essayer?</a:t>
            </a:r>
            <a:endParaRPr/>
          </a:p>
          <a:p>
            <a:pPr marL="214313" indent="-214313">
              <a:buFont typeface="Arial"/>
              <a:buChar char="•"/>
              <a:defRPr/>
            </a:pPr>
            <a:r>
              <a:rPr lang="fr-CH" sz="1950">
                <a:solidFill>
                  <a:schemeClr val="tx1"/>
                </a:solidFill>
              </a:rPr>
              <a:t>Comment cela va-t-il nous aider?</a:t>
            </a:r>
            <a:endParaRPr/>
          </a:p>
        </p:txBody>
      </p:sp>
      <p:sp>
        <p:nvSpPr>
          <p:cNvPr id="8" name="Rectangle à coins arrondis 6"/>
          <p:cNvSpPr/>
          <p:nvPr/>
        </p:nvSpPr>
        <p:spPr bwMode="auto">
          <a:xfrm>
            <a:off x="515493" y="2218459"/>
            <a:ext cx="4913757" cy="1357595"/>
          </a:xfrm>
          <a:prstGeom prst="roundRect">
            <a:avLst>
              <a:gd name="adj" fmla="val 5679"/>
            </a:avLst>
          </a:prstGeom>
          <a:solidFill>
            <a:srgbClr val="DBCB42">
              <a:alpha val="42000"/>
            </a:srgbClr>
          </a:solidFill>
          <a:ln>
            <a:solidFill>
              <a:srgbClr val="DBC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CH" sz="1950" dirty="0">
                <a:solidFill>
                  <a:schemeClr val="tx1"/>
                </a:solidFill>
              </a:rPr>
              <a:t>Il couvre toutes les raisons pour lesquelles on peut penser que l’idée va fonctionner : les économies, les bénéfices, les avantages, …</a:t>
            </a:r>
            <a:endParaRPr dirty="0"/>
          </a:p>
        </p:txBody>
      </p:sp>
      <p:sp>
        <p:nvSpPr>
          <p:cNvPr id="9" name="Titre 1"/>
          <p:cNvSpPr>
            <a:spLocks/>
          </p:cNvSpPr>
          <p:nvPr/>
        </p:nvSpPr>
        <p:spPr bwMode="auto">
          <a:xfrm>
            <a:off x="515493" y="1436733"/>
            <a:ext cx="3429000" cy="842773"/>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lnSpc>
                <a:spcPct val="70000"/>
              </a:lnSpc>
              <a:defRPr/>
            </a:pPr>
            <a:r>
              <a:rPr lang="fr-CH" sz="5000">
                <a:solidFill>
                  <a:schemeClr val="tx1">
                    <a:lumMod val="95000"/>
                    <a:lumOff val="5000"/>
                  </a:schemeClr>
                </a:solidFill>
              </a:rPr>
              <a:t>Optimisme</a:t>
            </a:r>
            <a:endParaRPr lang="fr-CH" sz="2800">
              <a:solidFill>
                <a:schemeClr val="tx1">
                  <a:lumMod val="95000"/>
                  <a:lumOff val="5000"/>
                </a:schemeClr>
              </a:solidFill>
            </a:endParaRPr>
          </a:p>
        </p:txBody>
      </p:sp>
      <p:sp>
        <p:nvSpPr>
          <p:cNvPr id="10" name="Titre 1"/>
          <p:cNvSpPr>
            <a:spLocks/>
          </p:cNvSpPr>
          <p:nvPr/>
        </p:nvSpPr>
        <p:spPr bwMode="auto">
          <a:xfrm>
            <a:off x="515493" y="660749"/>
            <a:ext cx="2842070" cy="1207008"/>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defRPr/>
            </a:pPr>
            <a:r>
              <a:rPr lang="fr-CH" sz="3000">
                <a:solidFill>
                  <a:srgbClr val="DBCB42"/>
                </a:solidFill>
              </a:rPr>
              <a:t>Chapeau jaune</a:t>
            </a:r>
            <a:endParaRPr/>
          </a:p>
        </p:txBody>
      </p:sp>
      <p:sp>
        <p:nvSpPr>
          <p:cNvPr id="11"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27</a:t>
            </a:r>
          </a:p>
        </p:txBody>
      </p:sp>
    </p:spTree>
    <p:extLst>
      <p:ext uri="{BB962C8B-B14F-4D97-AF65-F5344CB8AC3E}">
        <p14:creationId xmlns:p14="http://schemas.microsoft.com/office/powerpoint/2010/main" val="485366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6" descr="http://image.toutlecine.com/photos/c/a/p/captivity-2007-08-08-19-g.jpg"/>
          <p:cNvPicPr>
            <a:picLocks noChangeAspect="1" noChangeArrowheads="1"/>
          </p:cNvPicPr>
          <p:nvPr/>
        </p:nvPicPr>
        <p:blipFill>
          <a:blip r:embed="rId3" cstate="print"/>
          <a:srcRect r="10144" b="22995"/>
          <a:stretch/>
        </p:blipFill>
        <p:spPr bwMode="auto">
          <a:xfrm>
            <a:off x="-1207079" y="0"/>
            <a:ext cx="12043775" cy="6858000"/>
          </a:xfrm>
          <a:prstGeom prst="rect">
            <a:avLst/>
          </a:prstGeom>
          <a:noFill/>
        </p:spPr>
      </p:pic>
      <p:sp>
        <p:nvSpPr>
          <p:cNvPr id="5" name="Rectangle à coins arrondis 4"/>
          <p:cNvSpPr/>
          <p:nvPr/>
        </p:nvSpPr>
        <p:spPr bwMode="auto">
          <a:xfrm>
            <a:off x="515493" y="3683034"/>
            <a:ext cx="4913757" cy="2067686"/>
          </a:xfrm>
          <a:prstGeom prst="roundRect">
            <a:avLst>
              <a:gd name="adj" fmla="val 5679"/>
            </a:avLst>
          </a:prstGeom>
          <a:solidFill>
            <a:schemeClr val="bg1">
              <a:alpha val="42000"/>
            </a:schemeClr>
          </a:solidFill>
          <a:ln>
            <a:solidFill>
              <a:srgbClr val="AE2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a:buChar char="•"/>
              <a:defRPr/>
            </a:pPr>
            <a:r>
              <a:rPr lang="fr-CH" sz="1950">
                <a:solidFill>
                  <a:schemeClr val="tx1"/>
                </a:solidFill>
              </a:rPr>
              <a:t>Comment je ressens la situation?</a:t>
            </a:r>
            <a:endParaRPr/>
          </a:p>
          <a:p>
            <a:pPr marL="214313" indent="-214313">
              <a:buFont typeface="Arial"/>
              <a:buChar char="•"/>
              <a:defRPr/>
            </a:pPr>
            <a:r>
              <a:rPr lang="fr-CH" sz="1950">
                <a:solidFill>
                  <a:schemeClr val="tx1"/>
                </a:solidFill>
              </a:rPr>
              <a:t>Quelles sont mes émotions?</a:t>
            </a:r>
            <a:endParaRPr/>
          </a:p>
          <a:p>
            <a:pPr marL="214313" indent="-214313">
              <a:buFont typeface="Arial"/>
              <a:buChar char="•"/>
              <a:defRPr/>
            </a:pPr>
            <a:r>
              <a:rPr lang="fr-CH" sz="1950">
                <a:solidFill>
                  <a:schemeClr val="tx1"/>
                </a:solidFill>
              </a:rPr>
              <a:t>Mes intuitions, mes sentiments sans aucune justification</a:t>
            </a:r>
            <a:endParaRPr/>
          </a:p>
        </p:txBody>
      </p:sp>
      <p:sp>
        <p:nvSpPr>
          <p:cNvPr id="6" name="Rectangle à coins arrondis 6"/>
          <p:cNvSpPr/>
          <p:nvPr/>
        </p:nvSpPr>
        <p:spPr bwMode="auto">
          <a:xfrm>
            <a:off x="515493" y="2218459"/>
            <a:ext cx="4913757" cy="1357595"/>
          </a:xfrm>
          <a:prstGeom prst="roundRect">
            <a:avLst>
              <a:gd name="adj" fmla="val 5679"/>
            </a:avLst>
          </a:prstGeom>
          <a:solidFill>
            <a:srgbClr val="AE2026">
              <a:alpha val="42000"/>
            </a:srgbClr>
          </a:solidFill>
          <a:ln>
            <a:solidFill>
              <a:srgbClr val="AE2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CH" sz="1950">
                <a:solidFill>
                  <a:schemeClr val="tx1"/>
                </a:solidFill>
              </a:rPr>
              <a:t>Le feu. Mettre en avant ses émotions, ses intuitions, sans aucun besoin de les justifier.</a:t>
            </a:r>
            <a:endParaRPr/>
          </a:p>
        </p:txBody>
      </p:sp>
      <p:sp>
        <p:nvSpPr>
          <p:cNvPr id="7" name="Titre 1"/>
          <p:cNvSpPr>
            <a:spLocks/>
          </p:cNvSpPr>
          <p:nvPr/>
        </p:nvSpPr>
        <p:spPr bwMode="auto">
          <a:xfrm>
            <a:off x="515493" y="1436733"/>
            <a:ext cx="3429000" cy="842773"/>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lnSpc>
                <a:spcPct val="80000"/>
              </a:lnSpc>
              <a:defRPr/>
            </a:pPr>
            <a:r>
              <a:rPr lang="fr-CH" sz="6100">
                <a:solidFill>
                  <a:schemeClr val="tx1">
                    <a:lumMod val="95000"/>
                    <a:lumOff val="5000"/>
                  </a:schemeClr>
                </a:solidFill>
              </a:rPr>
              <a:t>Emotion</a:t>
            </a:r>
            <a:endParaRPr lang="fr-CH" sz="3400">
              <a:solidFill>
                <a:schemeClr val="tx1">
                  <a:lumMod val="95000"/>
                  <a:lumOff val="5000"/>
                </a:schemeClr>
              </a:solidFill>
            </a:endParaRPr>
          </a:p>
        </p:txBody>
      </p:sp>
      <p:sp>
        <p:nvSpPr>
          <p:cNvPr id="8" name="Titre 1"/>
          <p:cNvSpPr>
            <a:spLocks/>
          </p:cNvSpPr>
          <p:nvPr/>
        </p:nvSpPr>
        <p:spPr bwMode="auto">
          <a:xfrm>
            <a:off x="515492" y="660749"/>
            <a:ext cx="3120403" cy="1207008"/>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defRPr/>
            </a:pPr>
            <a:r>
              <a:rPr lang="fr-CH" sz="3000">
                <a:solidFill>
                  <a:srgbClr val="AE2026"/>
                </a:solidFill>
              </a:rPr>
              <a:t>Chapeau Rouge</a:t>
            </a:r>
            <a:endParaRPr/>
          </a:p>
        </p:txBody>
      </p:sp>
      <p:sp>
        <p:nvSpPr>
          <p:cNvPr id="9"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31</a:t>
            </a:r>
          </a:p>
        </p:txBody>
      </p:sp>
    </p:spTree>
    <p:extLst>
      <p:ext uri="{BB962C8B-B14F-4D97-AF65-F5344CB8AC3E}">
        <p14:creationId xmlns:p14="http://schemas.microsoft.com/office/powerpoint/2010/main" val="3455887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http://www.hdwallpaperstock.in/walls/baby_with_white_hat-wide.jpg"/>
          <p:cNvPicPr>
            <a:picLocks noChangeAspect="1" noChangeArrowheads="1"/>
          </p:cNvPicPr>
          <p:nvPr/>
        </p:nvPicPr>
        <p:blipFill>
          <a:blip r:embed="rId3" cstate="print"/>
          <a:srcRect r="8164" b="16495"/>
          <a:stretch/>
        </p:blipFill>
        <p:spPr bwMode="auto">
          <a:xfrm>
            <a:off x="-1521060" y="0"/>
            <a:ext cx="12067509" cy="6858000"/>
          </a:xfrm>
          <a:prstGeom prst="rect">
            <a:avLst/>
          </a:prstGeom>
          <a:noFill/>
        </p:spPr>
      </p:pic>
      <p:sp>
        <p:nvSpPr>
          <p:cNvPr id="5" name="Rectangle à coins arrondis 4"/>
          <p:cNvSpPr/>
          <p:nvPr/>
        </p:nvSpPr>
        <p:spPr bwMode="auto">
          <a:xfrm>
            <a:off x="515493" y="3683034"/>
            <a:ext cx="4913757" cy="2067686"/>
          </a:xfrm>
          <a:prstGeom prst="roundRect">
            <a:avLst>
              <a:gd name="adj" fmla="val 5679"/>
            </a:avLst>
          </a:prstGeom>
          <a:solidFill>
            <a:schemeClr val="bg1">
              <a:alpha val="4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a:buChar char="•"/>
              <a:defRPr/>
            </a:pPr>
            <a:r>
              <a:rPr lang="fr-CH" sz="1950">
                <a:solidFill>
                  <a:schemeClr val="tx1"/>
                </a:solidFill>
              </a:rPr>
              <a:t>De quelles informations disposons-nous?</a:t>
            </a:r>
            <a:endParaRPr/>
          </a:p>
          <a:p>
            <a:pPr marL="214313" indent="-214313">
              <a:buFont typeface="Arial"/>
              <a:buChar char="•"/>
              <a:defRPr/>
            </a:pPr>
            <a:r>
              <a:rPr lang="fr-CH" sz="1950">
                <a:solidFill>
                  <a:schemeClr val="tx1"/>
                </a:solidFill>
              </a:rPr>
              <a:t>De quelle information avons-nous besoin?</a:t>
            </a:r>
            <a:endParaRPr/>
          </a:p>
          <a:p>
            <a:pPr marL="214313" indent="-214313">
              <a:buFont typeface="Arial"/>
              <a:buChar char="•"/>
              <a:defRPr/>
            </a:pPr>
            <a:r>
              <a:rPr lang="fr-CH" sz="1950">
                <a:solidFill>
                  <a:schemeClr val="tx1"/>
                </a:solidFill>
              </a:rPr>
              <a:t>Quelle information nous manque?</a:t>
            </a:r>
            <a:endParaRPr/>
          </a:p>
          <a:p>
            <a:pPr marL="214313" indent="-214313">
              <a:buFont typeface="Arial"/>
              <a:buChar char="•"/>
              <a:defRPr/>
            </a:pPr>
            <a:r>
              <a:rPr lang="fr-CH" sz="1950">
                <a:solidFill>
                  <a:schemeClr val="tx1"/>
                </a:solidFill>
              </a:rPr>
              <a:t>Comment obtenir l’information?</a:t>
            </a:r>
            <a:endParaRPr/>
          </a:p>
        </p:txBody>
      </p:sp>
      <p:sp>
        <p:nvSpPr>
          <p:cNvPr id="6" name="Rectangle à coins arrondis 6"/>
          <p:cNvSpPr/>
          <p:nvPr/>
        </p:nvSpPr>
        <p:spPr bwMode="auto">
          <a:xfrm>
            <a:off x="515493" y="2218459"/>
            <a:ext cx="4913757" cy="1357595"/>
          </a:xfrm>
          <a:prstGeom prst="roundRect">
            <a:avLst>
              <a:gd name="adj" fmla="val 5679"/>
            </a:avLst>
          </a:prstGeom>
          <a:solidFill>
            <a:srgbClr val="FEFCF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CH" sz="1950">
                <a:solidFill>
                  <a:schemeClr val="tx1"/>
                </a:solidFill>
              </a:rPr>
              <a:t>Feuille blanche. On se focalise sur l’information sans argumenter.</a:t>
            </a:r>
            <a:endParaRPr/>
          </a:p>
        </p:txBody>
      </p:sp>
      <p:sp>
        <p:nvSpPr>
          <p:cNvPr id="7" name="Titre 1"/>
          <p:cNvSpPr>
            <a:spLocks/>
          </p:cNvSpPr>
          <p:nvPr/>
        </p:nvSpPr>
        <p:spPr bwMode="auto">
          <a:xfrm>
            <a:off x="515493" y="1436733"/>
            <a:ext cx="4213670" cy="842773"/>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lnSpc>
                <a:spcPct val="80000"/>
              </a:lnSpc>
              <a:defRPr/>
            </a:pPr>
            <a:r>
              <a:rPr lang="fr-CH" sz="6100">
                <a:solidFill>
                  <a:schemeClr val="tx1">
                    <a:lumMod val="95000"/>
                    <a:lumOff val="5000"/>
                  </a:schemeClr>
                </a:solidFill>
              </a:rPr>
              <a:t>Neutralité</a:t>
            </a:r>
            <a:endParaRPr lang="fr-CH" sz="3400">
              <a:solidFill>
                <a:schemeClr val="tx1">
                  <a:lumMod val="95000"/>
                  <a:lumOff val="5000"/>
                </a:schemeClr>
              </a:solidFill>
            </a:endParaRPr>
          </a:p>
        </p:txBody>
      </p:sp>
      <p:sp>
        <p:nvSpPr>
          <p:cNvPr id="8" name="Titre 1"/>
          <p:cNvSpPr>
            <a:spLocks/>
          </p:cNvSpPr>
          <p:nvPr/>
        </p:nvSpPr>
        <p:spPr bwMode="auto">
          <a:xfrm>
            <a:off x="515493" y="660749"/>
            <a:ext cx="2842070" cy="1207008"/>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defRPr/>
            </a:pPr>
            <a:r>
              <a:rPr lang="fr-CH" sz="3000">
                <a:solidFill>
                  <a:srgbClr val="FEFCFF"/>
                </a:solidFill>
              </a:rPr>
              <a:t>Chapeau Blanc</a:t>
            </a:r>
            <a:endParaRPr/>
          </a:p>
        </p:txBody>
      </p:sp>
      <p:sp>
        <p:nvSpPr>
          <p:cNvPr id="9"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33</a:t>
            </a:r>
          </a:p>
        </p:txBody>
      </p:sp>
    </p:spTree>
    <p:extLst>
      <p:ext uri="{BB962C8B-B14F-4D97-AF65-F5344CB8AC3E}">
        <p14:creationId xmlns:p14="http://schemas.microsoft.com/office/powerpoint/2010/main" val="2022819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4" descr="St-Patrick-s-Hat-Green-Hat, lazy sunday by the pool joke, st. patrick's day joke, humor, jokes, a midnight visitor joke"/>
          <p:cNvPicPr>
            <a:picLocks noChangeAspect="1" noChangeArrowheads="1"/>
          </p:cNvPicPr>
          <p:nvPr/>
        </p:nvPicPr>
        <p:blipFill>
          <a:blip r:embed="rId3" cstate="print"/>
          <a:stretch/>
        </p:blipFill>
        <p:spPr bwMode="auto">
          <a:xfrm>
            <a:off x="3143251" y="857250"/>
            <a:ext cx="6000749" cy="6000750"/>
          </a:xfrm>
          <a:prstGeom prst="rect">
            <a:avLst/>
          </a:prstGeom>
          <a:noFill/>
        </p:spPr>
      </p:pic>
      <p:sp>
        <p:nvSpPr>
          <p:cNvPr id="5" name="Rectangle à coins arrondis 4"/>
          <p:cNvSpPr/>
          <p:nvPr/>
        </p:nvSpPr>
        <p:spPr bwMode="auto">
          <a:xfrm>
            <a:off x="515493" y="3683034"/>
            <a:ext cx="4913757" cy="2067686"/>
          </a:xfrm>
          <a:prstGeom prst="roundRect">
            <a:avLst>
              <a:gd name="adj" fmla="val 5679"/>
            </a:avLst>
          </a:prstGeom>
          <a:solidFill>
            <a:schemeClr val="bg1">
              <a:alpha val="42000"/>
            </a:schemeClr>
          </a:solidFill>
          <a:ln>
            <a:solidFill>
              <a:srgbClr val="187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a:buChar char="•"/>
              <a:defRPr/>
            </a:pPr>
            <a:r>
              <a:rPr lang="fr-CH" sz="1950">
                <a:solidFill>
                  <a:schemeClr val="tx1"/>
                </a:solidFill>
              </a:rPr>
              <a:t>Quelles sont les alternatives?</a:t>
            </a:r>
            <a:endParaRPr/>
          </a:p>
          <a:p>
            <a:pPr marL="214313" indent="-214313">
              <a:buFont typeface="Arial"/>
              <a:buChar char="•"/>
              <a:defRPr/>
            </a:pPr>
            <a:r>
              <a:rPr lang="fr-CH" sz="1950">
                <a:solidFill>
                  <a:schemeClr val="tx1"/>
                </a:solidFill>
              </a:rPr>
              <a:t>Comment faire autrement?</a:t>
            </a:r>
            <a:endParaRPr/>
          </a:p>
          <a:p>
            <a:pPr marL="214313" indent="-214313">
              <a:buFont typeface="Arial"/>
              <a:buChar char="•"/>
              <a:defRPr/>
            </a:pPr>
            <a:r>
              <a:rPr lang="fr-CH" sz="1950">
                <a:solidFill>
                  <a:schemeClr val="tx1"/>
                </a:solidFill>
              </a:rPr>
              <a:t>Y a-t-il une autre explication?</a:t>
            </a:r>
            <a:endParaRPr/>
          </a:p>
        </p:txBody>
      </p:sp>
      <p:sp>
        <p:nvSpPr>
          <p:cNvPr id="6" name="Rectangle à coins arrondis 6"/>
          <p:cNvSpPr/>
          <p:nvPr/>
        </p:nvSpPr>
        <p:spPr bwMode="auto">
          <a:xfrm>
            <a:off x="515493" y="2218459"/>
            <a:ext cx="4913757" cy="1357595"/>
          </a:xfrm>
          <a:prstGeom prst="roundRect">
            <a:avLst>
              <a:gd name="adj" fmla="val 5679"/>
            </a:avLst>
          </a:prstGeom>
          <a:solidFill>
            <a:srgbClr val="187953">
              <a:alpha val="42000"/>
            </a:srgbClr>
          </a:solidFill>
          <a:ln>
            <a:solidFill>
              <a:srgbClr val="187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CH" sz="1950" dirty="0">
                <a:solidFill>
                  <a:schemeClr val="tx1"/>
                </a:solidFill>
              </a:rPr>
              <a:t>Vise à recueillir de nouvelles idées, des suggestions, des alternatives, des provocations.</a:t>
            </a:r>
            <a:endParaRPr dirty="0"/>
          </a:p>
        </p:txBody>
      </p:sp>
      <p:sp>
        <p:nvSpPr>
          <p:cNvPr id="7" name="Titre 1"/>
          <p:cNvSpPr>
            <a:spLocks/>
          </p:cNvSpPr>
          <p:nvPr/>
        </p:nvSpPr>
        <p:spPr bwMode="auto">
          <a:xfrm>
            <a:off x="515493" y="1436733"/>
            <a:ext cx="4213670" cy="842773"/>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lnSpc>
                <a:spcPct val="70000"/>
              </a:lnSpc>
              <a:defRPr/>
            </a:pPr>
            <a:r>
              <a:rPr lang="fr-CH" sz="6700">
                <a:solidFill>
                  <a:schemeClr val="tx1">
                    <a:lumMod val="95000"/>
                    <a:lumOff val="5000"/>
                  </a:schemeClr>
                </a:solidFill>
              </a:rPr>
              <a:t>CrEativité</a:t>
            </a:r>
            <a:endParaRPr lang="fr-CH" sz="3700">
              <a:solidFill>
                <a:schemeClr val="tx1">
                  <a:lumMod val="95000"/>
                  <a:lumOff val="5000"/>
                </a:schemeClr>
              </a:solidFill>
            </a:endParaRPr>
          </a:p>
        </p:txBody>
      </p:sp>
      <p:sp>
        <p:nvSpPr>
          <p:cNvPr id="8" name="Titre 1"/>
          <p:cNvSpPr>
            <a:spLocks/>
          </p:cNvSpPr>
          <p:nvPr/>
        </p:nvSpPr>
        <p:spPr bwMode="auto">
          <a:xfrm>
            <a:off x="515493" y="660749"/>
            <a:ext cx="2842070" cy="1207008"/>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defRPr/>
            </a:pPr>
            <a:r>
              <a:rPr lang="fr-CH" sz="3000">
                <a:solidFill>
                  <a:srgbClr val="187953"/>
                </a:solidFill>
              </a:rPr>
              <a:t>Chapeau VERT</a:t>
            </a:r>
            <a:endParaRPr/>
          </a:p>
        </p:txBody>
      </p:sp>
      <p:sp>
        <p:nvSpPr>
          <p:cNvPr id="9"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35</a:t>
            </a:r>
          </a:p>
        </p:txBody>
      </p:sp>
    </p:spTree>
    <p:extLst>
      <p:ext uri="{BB962C8B-B14F-4D97-AF65-F5344CB8AC3E}">
        <p14:creationId xmlns:p14="http://schemas.microsoft.com/office/powerpoint/2010/main" val="2295030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http://www.redd.bcmd.org/wp-content/uploads/2012/04/MP900427632.jpg"/>
          <p:cNvPicPr>
            <a:picLocks noChangeAspect="1" noChangeArrowheads="1"/>
          </p:cNvPicPr>
          <p:nvPr/>
        </p:nvPicPr>
        <p:blipFill>
          <a:blip r:embed="rId3" cstate="print"/>
          <a:srcRect t="34668" b="177"/>
          <a:stretch/>
        </p:blipFill>
        <p:spPr bwMode="auto">
          <a:xfrm flipH="1">
            <a:off x="-828056" y="0"/>
            <a:ext cx="11317775" cy="7029399"/>
          </a:xfrm>
          <a:prstGeom prst="rect">
            <a:avLst/>
          </a:prstGeom>
          <a:noFill/>
        </p:spPr>
      </p:pic>
      <p:sp>
        <p:nvSpPr>
          <p:cNvPr id="5" name="Rectangle à coins arrondis 4"/>
          <p:cNvSpPr/>
          <p:nvPr/>
        </p:nvSpPr>
        <p:spPr bwMode="auto">
          <a:xfrm>
            <a:off x="515493" y="3683034"/>
            <a:ext cx="4913757" cy="2067686"/>
          </a:xfrm>
          <a:prstGeom prst="roundRect">
            <a:avLst>
              <a:gd name="adj" fmla="val 5679"/>
            </a:avLst>
          </a:prstGeom>
          <a:solidFill>
            <a:schemeClr val="bg1">
              <a:alpha val="42000"/>
            </a:schemeClr>
          </a:solidFill>
          <a:ln>
            <a:solidFill>
              <a:srgbClr val="2170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a:buChar char="•"/>
              <a:defRPr/>
            </a:pPr>
            <a:r>
              <a:rPr lang="fr-CH" sz="1950">
                <a:solidFill>
                  <a:schemeClr val="tx1"/>
                </a:solidFill>
              </a:rPr>
              <a:t>Qu’avons-nous fait jusqu’à présent?</a:t>
            </a:r>
            <a:endParaRPr/>
          </a:p>
          <a:p>
            <a:pPr marL="214313" indent="-214313">
              <a:buFont typeface="Arial"/>
              <a:buChar char="•"/>
              <a:defRPr/>
            </a:pPr>
            <a:r>
              <a:rPr lang="fr-CH" sz="1950">
                <a:solidFill>
                  <a:schemeClr val="tx1"/>
                </a:solidFill>
              </a:rPr>
              <a:t>Qu’est-ce qu’on fait maintenant?</a:t>
            </a:r>
            <a:endParaRPr/>
          </a:p>
          <a:p>
            <a:pPr marL="214313" indent="-214313">
              <a:buFont typeface="Arial"/>
              <a:buChar char="•"/>
              <a:defRPr/>
            </a:pPr>
            <a:r>
              <a:rPr lang="fr-CH" sz="1950">
                <a:solidFill>
                  <a:schemeClr val="tx1"/>
                </a:solidFill>
              </a:rPr>
              <a:t>Quelle décision avons-nous prises?</a:t>
            </a:r>
            <a:endParaRPr/>
          </a:p>
        </p:txBody>
      </p:sp>
      <p:sp>
        <p:nvSpPr>
          <p:cNvPr id="6" name="Rectangle à coins arrondis 6"/>
          <p:cNvSpPr/>
          <p:nvPr/>
        </p:nvSpPr>
        <p:spPr bwMode="auto">
          <a:xfrm>
            <a:off x="515493" y="2218459"/>
            <a:ext cx="4913757" cy="1357595"/>
          </a:xfrm>
          <a:prstGeom prst="roundRect">
            <a:avLst>
              <a:gd name="adj" fmla="val 5679"/>
            </a:avLst>
          </a:prstGeom>
          <a:solidFill>
            <a:srgbClr val="2170CF">
              <a:alpha val="42000"/>
            </a:srgbClr>
          </a:solidFill>
          <a:ln>
            <a:solidFill>
              <a:srgbClr val="2170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CH" sz="1950" dirty="0">
                <a:solidFill>
                  <a:schemeClr val="bg1">
                    <a:lumMod val="95000"/>
                  </a:schemeClr>
                </a:solidFill>
              </a:rPr>
              <a:t>Permet de prendre du recul sur la situation. On canalise les idées et on les échange.</a:t>
            </a:r>
          </a:p>
        </p:txBody>
      </p:sp>
      <p:sp>
        <p:nvSpPr>
          <p:cNvPr id="7" name="Titre 1"/>
          <p:cNvSpPr>
            <a:spLocks/>
          </p:cNvSpPr>
          <p:nvPr/>
        </p:nvSpPr>
        <p:spPr bwMode="auto">
          <a:xfrm>
            <a:off x="515493" y="1436733"/>
            <a:ext cx="4213670" cy="842773"/>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lnSpc>
                <a:spcPct val="70000"/>
              </a:lnSpc>
              <a:defRPr/>
            </a:pPr>
            <a:r>
              <a:rPr lang="fr-CH" sz="6700">
                <a:solidFill>
                  <a:schemeClr val="tx1">
                    <a:lumMod val="95000"/>
                    <a:lumOff val="5000"/>
                  </a:schemeClr>
                </a:solidFill>
              </a:rPr>
              <a:t>processus</a:t>
            </a:r>
            <a:endParaRPr lang="fr-CH" sz="3700">
              <a:solidFill>
                <a:schemeClr val="tx1">
                  <a:lumMod val="95000"/>
                  <a:lumOff val="5000"/>
                </a:schemeClr>
              </a:solidFill>
            </a:endParaRPr>
          </a:p>
        </p:txBody>
      </p:sp>
      <p:sp>
        <p:nvSpPr>
          <p:cNvPr id="8" name="Titre 1"/>
          <p:cNvSpPr>
            <a:spLocks/>
          </p:cNvSpPr>
          <p:nvPr/>
        </p:nvSpPr>
        <p:spPr bwMode="auto">
          <a:xfrm>
            <a:off x="515493" y="660749"/>
            <a:ext cx="2842070" cy="1207008"/>
          </a:xfrm>
          <a:prstGeom prst="rect">
            <a:avLst/>
          </a:prstGeom>
        </p:spPr>
        <p:txBody>
          <a:bodyPr vert="horz" lIns="68580" tIns="34290" rIns="68580" bIns="34290" rtlCol="0" anchor="ctr"/>
          <a:lstStyle>
            <a:lvl1pPr algn="l" defTabSz="914400">
              <a:lnSpc>
                <a:spcPct val="90000"/>
              </a:lnSpc>
              <a:spcBef>
                <a:spcPts val="0"/>
              </a:spcBef>
              <a:buNone/>
              <a:defRPr sz="5400" cap="all">
                <a:blipFill>
                  <a:blip r:embed="rId4"/>
                  <a:tile tx="6350" ty="-127000" sx="65000" sy="64000" flip="none" algn="tl"/>
                </a:blipFill>
                <a:latin typeface="+mj-lt"/>
                <a:ea typeface="+mj-ea"/>
                <a:cs typeface="+mj-cs"/>
              </a:defRPr>
            </a:lvl1pPr>
          </a:lstStyle>
          <a:p>
            <a:pPr>
              <a:defRPr/>
            </a:pPr>
            <a:r>
              <a:rPr lang="fr-CH" sz="3000">
                <a:solidFill>
                  <a:srgbClr val="2170CF"/>
                </a:solidFill>
              </a:rPr>
              <a:t>Chapeau bleu</a:t>
            </a:r>
            <a:endParaRPr/>
          </a:p>
        </p:txBody>
      </p:sp>
    </p:spTree>
    <p:extLst>
      <p:ext uri="{BB962C8B-B14F-4D97-AF65-F5344CB8AC3E}">
        <p14:creationId xmlns:p14="http://schemas.microsoft.com/office/powerpoint/2010/main" val="3605989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541858" y="2468891"/>
            <a:ext cx="7704000" cy="3526288"/>
          </a:xfrm>
        </p:spPr>
        <p:txBody>
          <a:bodyPr/>
          <a:lstStyle/>
          <a:p>
            <a:pPr marL="0" indent="0">
              <a:buNone/>
              <a:defRPr/>
            </a:pPr>
            <a:r>
              <a:rPr lang="fr-FR" sz="2000" b="1" dirty="0">
                <a:solidFill>
                  <a:srgbClr val="1476B7"/>
                </a:solidFill>
              </a:rPr>
              <a:t>Le chapeau bleu supervise et anime</a:t>
            </a:r>
          </a:p>
          <a:p>
            <a:pPr marL="0" indent="0">
              <a:spcBef>
                <a:spcPts val="1200"/>
              </a:spcBef>
              <a:buNone/>
              <a:defRPr/>
            </a:pPr>
            <a:r>
              <a:rPr lang="fr-FR" sz="1800" dirty="0"/>
              <a:t>Au début: </a:t>
            </a:r>
          </a:p>
          <a:p>
            <a:pPr>
              <a:defRPr/>
            </a:pPr>
            <a:r>
              <a:rPr lang="fr-FR" sz="1800" dirty="0"/>
              <a:t>présentation du thème de réflexion</a:t>
            </a:r>
          </a:p>
          <a:p>
            <a:pPr>
              <a:defRPr/>
            </a:pPr>
            <a:r>
              <a:rPr lang="fr-FR" sz="1800" dirty="0"/>
              <a:t>définition de la situation et du problème </a:t>
            </a:r>
          </a:p>
          <a:p>
            <a:pPr>
              <a:defRPr/>
            </a:pPr>
            <a:r>
              <a:rPr lang="fr-FR" sz="1800" dirty="0"/>
              <a:t>explication des objectifs</a:t>
            </a:r>
          </a:p>
          <a:p>
            <a:pPr>
              <a:defRPr/>
            </a:pPr>
            <a:r>
              <a:rPr lang="fr-FR" sz="1800" dirty="0"/>
              <a:t>explication du cadre et des règles du jeu </a:t>
            </a:r>
          </a:p>
          <a:p>
            <a:pPr marL="0" indent="0">
              <a:spcBef>
                <a:spcPts val="1200"/>
              </a:spcBef>
              <a:buNone/>
              <a:defRPr/>
            </a:pPr>
            <a:r>
              <a:rPr lang="fr-FR" sz="1800" dirty="0"/>
              <a:t>Séquence des chapeaux </a:t>
            </a:r>
          </a:p>
          <a:p>
            <a:pPr marL="0" indent="0">
              <a:spcBef>
                <a:spcPts val="1200"/>
              </a:spcBef>
              <a:buNone/>
              <a:defRPr/>
            </a:pPr>
            <a:r>
              <a:rPr lang="fr-FR" sz="1800" dirty="0"/>
              <a:t>A la fin: </a:t>
            </a:r>
          </a:p>
          <a:p>
            <a:pPr>
              <a:defRPr/>
            </a:pPr>
            <a:r>
              <a:rPr lang="fr-FR" sz="1800" dirty="0"/>
              <a:t>clôture du processus</a:t>
            </a:r>
          </a:p>
          <a:p>
            <a:pPr>
              <a:defRPr/>
            </a:pPr>
            <a:r>
              <a:rPr lang="fr-FR" sz="1800" dirty="0"/>
              <a:t>synthèse des résultats</a:t>
            </a:r>
          </a:p>
          <a:p>
            <a:pPr>
              <a:defRPr/>
            </a:pPr>
            <a:r>
              <a:rPr lang="fr-FR" sz="1800" dirty="0"/>
              <a:t>explications concernant la suite des étapes</a:t>
            </a:r>
          </a:p>
          <a:p>
            <a:pPr>
              <a:defRPr/>
            </a:pPr>
            <a:endParaRPr lang="fr-FR" dirty="0"/>
          </a:p>
          <a:p>
            <a:pPr lvl="1">
              <a:defRPr/>
            </a:pPr>
            <a:endParaRPr lang="fr-FR" dirty="0"/>
          </a:p>
          <a:p>
            <a:pPr marL="0" indent="0">
              <a:buNone/>
              <a:defRPr/>
            </a:pPr>
            <a:endParaRPr lang="fr-CH" sz="20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a:t>
            </a:r>
            <a:r>
              <a:rPr lang="fr-CH" sz="800" dirty="0">
                <a:latin typeface="Tahoma"/>
              </a:rPr>
              <a:t>9</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La pensée parallèle - Méthode</a:t>
            </a:r>
            <a:endParaRPr lang="fr-CH" dirty="0"/>
          </a:p>
        </p:txBody>
      </p:sp>
    </p:spTree>
    <p:extLst>
      <p:ext uri="{BB962C8B-B14F-4D97-AF65-F5344CB8AC3E}">
        <p14:creationId xmlns:p14="http://schemas.microsoft.com/office/powerpoint/2010/main" val="1130674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llipse 3"/>
          <p:cNvSpPr/>
          <p:nvPr/>
        </p:nvSpPr>
        <p:spPr bwMode="auto">
          <a:xfrm>
            <a:off x="251520" y="3554433"/>
            <a:ext cx="360040" cy="3600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a:p>
        </p:txBody>
      </p:sp>
      <p:sp>
        <p:nvSpPr>
          <p:cNvPr id="5" name="Ellipse 6"/>
          <p:cNvSpPr/>
          <p:nvPr/>
        </p:nvSpPr>
        <p:spPr bwMode="auto">
          <a:xfrm>
            <a:off x="7812360" y="3554433"/>
            <a:ext cx="360040" cy="3600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a:p>
        </p:txBody>
      </p:sp>
      <p:cxnSp>
        <p:nvCxnSpPr>
          <p:cNvPr id="6" name="Connecteur droit 7"/>
          <p:cNvCxnSpPr>
            <a:cxnSpLocks/>
            <a:endCxn id="5" idx="2"/>
          </p:cNvCxnSpPr>
          <p:nvPr/>
        </p:nvCxnSpPr>
        <p:spPr bwMode="auto">
          <a:xfrm>
            <a:off x="467544" y="3717032"/>
            <a:ext cx="7344816" cy="17421"/>
          </a:xfrm>
          <a:prstGeom prst="line">
            <a:avLst/>
          </a:prstGeom>
          <a:ln w="9525">
            <a:prstDash val="lgDash"/>
            <a:tailEnd type="stealth" w="lg" len="lg"/>
          </a:ln>
        </p:spPr>
        <p:style>
          <a:lnRef idx="1">
            <a:schemeClr val="accent6"/>
          </a:lnRef>
          <a:fillRef idx="0">
            <a:schemeClr val="accent6"/>
          </a:fillRef>
          <a:effectRef idx="0">
            <a:schemeClr val="accent6"/>
          </a:effectRef>
          <a:fontRef idx="minor">
            <a:schemeClr val="tx1"/>
          </a:fontRef>
        </p:style>
      </p:cxnSp>
      <p:sp>
        <p:nvSpPr>
          <p:cNvPr id="9" name="ZoneTexte 12"/>
          <p:cNvSpPr>
            <a:spLocks/>
          </p:cNvSpPr>
          <p:nvPr/>
        </p:nvSpPr>
        <p:spPr bwMode="auto">
          <a:xfrm>
            <a:off x="6676182" y="4231180"/>
            <a:ext cx="1152129" cy="461665"/>
          </a:xfrm>
          <a:prstGeom prst="rect">
            <a:avLst/>
          </a:prstGeom>
          <a:noFill/>
        </p:spPr>
        <p:txBody>
          <a:bodyPr wrap="square" rtlCol="0">
            <a:spAutoFit/>
          </a:bodyPr>
          <a:lstStyle/>
          <a:p>
            <a:pPr>
              <a:defRPr/>
            </a:pPr>
            <a:r>
              <a:rPr lang="fr-CH" sz="2400" dirty="0"/>
              <a:t>Temps</a:t>
            </a:r>
          </a:p>
        </p:txBody>
      </p:sp>
      <p:sp>
        <p:nvSpPr>
          <p:cNvPr id="15"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r>
              <a:rPr lang="fr-CH" sz="800" dirty="0">
                <a:latin typeface="Tahoma"/>
              </a:rPr>
              <a:t>0</a:t>
            </a:r>
          </a:p>
        </p:txBody>
      </p:sp>
      <p:pic>
        <p:nvPicPr>
          <p:cNvPr id="25602" name="Picture 2" descr="Chapeau de paille couleur MO9342-37, bleu royal"/>
          <p:cNvPicPr>
            <a:picLocks noChangeAspect="1" noChangeArrowheads="1"/>
          </p:cNvPicPr>
          <p:nvPr/>
        </p:nvPicPr>
        <p:blipFill>
          <a:blip r:embed="rId3" cstate="print"/>
          <a:srcRect t="10526" b="26316"/>
          <a:stretch>
            <a:fillRect/>
          </a:stretch>
        </p:blipFill>
        <p:spPr bwMode="auto">
          <a:xfrm>
            <a:off x="30524" y="2976621"/>
            <a:ext cx="859701" cy="542969"/>
          </a:xfrm>
          <a:prstGeom prst="rect">
            <a:avLst/>
          </a:prstGeom>
          <a:noFill/>
        </p:spPr>
      </p:pic>
      <p:pic>
        <p:nvPicPr>
          <p:cNvPr id="16" name="Picture 2" descr="Chapeau de paille couleur MO9342-37, bleu royal"/>
          <p:cNvPicPr>
            <a:picLocks noChangeAspect="1" noChangeArrowheads="1"/>
          </p:cNvPicPr>
          <p:nvPr/>
        </p:nvPicPr>
        <p:blipFill>
          <a:blip r:embed="rId3" cstate="print"/>
          <a:srcRect t="15789" b="26316"/>
          <a:stretch>
            <a:fillRect/>
          </a:stretch>
        </p:blipFill>
        <p:spPr bwMode="auto">
          <a:xfrm>
            <a:off x="7482664" y="2976620"/>
            <a:ext cx="905759" cy="524387"/>
          </a:xfrm>
          <a:prstGeom prst="rect">
            <a:avLst/>
          </a:prstGeom>
          <a:noFill/>
        </p:spPr>
      </p:pic>
      <p:pic>
        <p:nvPicPr>
          <p:cNvPr id="25604" name="Picture 4" descr="BORSALINO POLYESTER DE COULEURS"/>
          <p:cNvPicPr>
            <a:picLocks noChangeAspect="1" noChangeArrowheads="1"/>
          </p:cNvPicPr>
          <p:nvPr/>
        </p:nvPicPr>
        <p:blipFill>
          <a:blip r:embed="rId4" cstate="print"/>
          <a:srcRect/>
          <a:stretch>
            <a:fillRect/>
          </a:stretch>
        </p:blipFill>
        <p:spPr bwMode="auto">
          <a:xfrm>
            <a:off x="3421341" y="3237377"/>
            <a:ext cx="1034776" cy="1034776"/>
          </a:xfrm>
          <a:prstGeom prst="rect">
            <a:avLst/>
          </a:prstGeom>
          <a:noFill/>
        </p:spPr>
      </p:pic>
      <p:pic>
        <p:nvPicPr>
          <p:cNvPr id="25606" name="Picture 6" descr="Chapeau de paille bandeau couleur Petit garçon - Kiabi ..."/>
          <p:cNvPicPr>
            <a:picLocks noChangeAspect="1" noChangeArrowheads="1"/>
          </p:cNvPicPr>
          <p:nvPr/>
        </p:nvPicPr>
        <p:blipFill>
          <a:blip r:embed="rId5" cstate="print"/>
          <a:srcRect/>
          <a:stretch>
            <a:fillRect/>
          </a:stretch>
        </p:blipFill>
        <p:spPr bwMode="auto">
          <a:xfrm>
            <a:off x="4773448" y="3301651"/>
            <a:ext cx="1052158" cy="1052158"/>
          </a:xfrm>
          <a:prstGeom prst="rect">
            <a:avLst/>
          </a:prstGeom>
          <a:noFill/>
        </p:spPr>
      </p:pic>
      <p:pic>
        <p:nvPicPr>
          <p:cNvPr id="25608" name="Picture 8" descr="Chapeau capeline laine rouge | eBay"/>
          <p:cNvPicPr>
            <a:picLocks noChangeAspect="1" noChangeArrowheads="1"/>
          </p:cNvPicPr>
          <p:nvPr/>
        </p:nvPicPr>
        <p:blipFill>
          <a:blip r:embed="rId6" cstate="print"/>
          <a:srcRect/>
          <a:stretch>
            <a:fillRect/>
          </a:stretch>
        </p:blipFill>
        <p:spPr bwMode="auto">
          <a:xfrm rot="695294" flipH="1">
            <a:off x="6218697" y="3151456"/>
            <a:ext cx="1147740" cy="1147740"/>
          </a:xfrm>
          <a:prstGeom prst="rect">
            <a:avLst/>
          </a:prstGeom>
          <a:noFill/>
        </p:spPr>
      </p:pic>
      <p:pic>
        <p:nvPicPr>
          <p:cNvPr id="25610" name="Picture 10" descr="Accessoire chapeau borsalino disco à paillettes couleur ..."/>
          <p:cNvPicPr>
            <a:picLocks noChangeAspect="1" noChangeArrowheads="1"/>
          </p:cNvPicPr>
          <p:nvPr/>
        </p:nvPicPr>
        <p:blipFill>
          <a:blip r:embed="rId7" cstate="print"/>
          <a:srcRect/>
          <a:stretch>
            <a:fillRect/>
          </a:stretch>
        </p:blipFill>
        <p:spPr bwMode="auto">
          <a:xfrm>
            <a:off x="816979" y="3275472"/>
            <a:ext cx="917959" cy="917959"/>
          </a:xfrm>
          <a:prstGeom prst="rect">
            <a:avLst/>
          </a:prstGeom>
          <a:noFill/>
        </p:spPr>
      </p:pic>
      <p:sp>
        <p:nvSpPr>
          <p:cNvPr id="25612" name="AutoShape 12" descr="Chapeau Femme No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H"/>
          </a:p>
        </p:txBody>
      </p:sp>
      <p:sp>
        <p:nvSpPr>
          <p:cNvPr id="25614" name="AutoShape 14" descr="Chapeau Femme No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H"/>
          </a:p>
        </p:txBody>
      </p:sp>
      <p:pic>
        <p:nvPicPr>
          <p:cNvPr id="25616" name="Picture 16" descr="Chapeau Femme Noir"/>
          <p:cNvPicPr>
            <a:picLocks noChangeAspect="1" noChangeArrowheads="1"/>
          </p:cNvPicPr>
          <p:nvPr/>
        </p:nvPicPr>
        <p:blipFill>
          <a:blip r:embed="rId8" cstate="print"/>
          <a:srcRect t="19134" b="31968"/>
          <a:stretch>
            <a:fillRect/>
          </a:stretch>
        </p:blipFill>
        <p:spPr bwMode="auto">
          <a:xfrm>
            <a:off x="1940357" y="3425753"/>
            <a:ext cx="1061160" cy="718459"/>
          </a:xfrm>
          <a:prstGeom prst="rect">
            <a:avLst/>
          </a:prstGeom>
          <a:noFill/>
        </p:spPr>
      </p:pic>
    </p:spTree>
    <p:extLst>
      <p:ext uri="{BB962C8B-B14F-4D97-AF65-F5344CB8AC3E}">
        <p14:creationId xmlns:p14="http://schemas.microsoft.com/office/powerpoint/2010/main" val="4288136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texte 3"/>
          <p:cNvSpPr>
            <a:spLocks noGrp="1"/>
          </p:cNvSpPr>
          <p:nvPr>
            <p:ph type="body" sz="quarter" idx="11"/>
          </p:nvPr>
        </p:nvSpPr>
        <p:spPr bwMode="auto">
          <a:xfrm>
            <a:off x="541858" y="2468890"/>
            <a:ext cx="7704000" cy="3840429"/>
          </a:xfrm>
        </p:spPr>
        <p:txBody>
          <a:bodyPr/>
          <a:lstStyle/>
          <a:p>
            <a:pPr marL="0" indent="0">
              <a:buNone/>
              <a:defRPr/>
            </a:pPr>
            <a:r>
              <a:rPr lang="fr-FR" sz="1600" b="1" dirty="0">
                <a:solidFill>
                  <a:srgbClr val="1476B7"/>
                </a:solidFill>
              </a:rPr>
              <a:t>Contexte </a:t>
            </a:r>
            <a:endParaRPr lang="fr-CH"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CH" sz="1600" dirty="0">
                <a:latin typeface="Cambria" panose="02040503050406030204" pitchFamily="18" charset="0"/>
                <a:ea typeface="Times New Roman" panose="02020603050405020304" pitchFamily="18" charset="0"/>
                <a:cs typeface="Calibri" panose="020F0502020204030204" pitchFamily="34" charset="0"/>
              </a:rPr>
              <a:t>M</a:t>
            </a:r>
            <a:r>
              <a:rPr lang="fr-CH" sz="1600" dirty="0">
                <a:effectLst/>
                <a:latin typeface="Cambria" panose="02040503050406030204" pitchFamily="18" charset="0"/>
                <a:ea typeface="Times New Roman" panose="02020603050405020304" pitchFamily="18" charset="0"/>
                <a:cs typeface="Calibri" panose="020F0502020204030204" pitchFamily="34" charset="0"/>
              </a:rPr>
              <a:t>aison de retraite « Belle Retraite » </a:t>
            </a:r>
          </a:p>
          <a:p>
            <a:pPr algn="just"/>
            <a:r>
              <a:rPr lang="fr-CH" sz="1600" dirty="0">
                <a:latin typeface="Cambria" panose="02040503050406030204" pitchFamily="18" charset="0"/>
                <a:ea typeface="Times New Roman" panose="02020603050405020304" pitchFamily="18" charset="0"/>
                <a:cs typeface="Calibri" panose="020F0502020204030204" pitchFamily="34" charset="0"/>
              </a:rPr>
              <a:t>Projet </a:t>
            </a:r>
            <a:r>
              <a:rPr lang="fr-CH" sz="1600" dirty="0">
                <a:effectLst/>
                <a:latin typeface="Cambria" panose="02040503050406030204" pitchFamily="18" charset="0"/>
                <a:ea typeface="Times New Roman" panose="02020603050405020304" pitchFamily="18" charset="0"/>
                <a:cs typeface="Calibri" panose="020F0502020204030204" pitchFamily="34" charset="0"/>
              </a:rPr>
              <a:t>« Passer au vert »!</a:t>
            </a:r>
            <a:endParaRPr lang="fr-CH"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fr-FR" sz="1600" b="1" dirty="0">
                <a:solidFill>
                  <a:srgbClr val="1476B7"/>
                </a:solidFill>
              </a:rPr>
              <a:t>Consigne</a:t>
            </a:r>
            <a:r>
              <a:rPr lang="fr-CH" sz="1600" dirty="0">
                <a:effectLst/>
                <a:latin typeface="Cambria" panose="02040503050406030204" pitchFamily="18" charset="0"/>
                <a:ea typeface="Times New Roman" panose="02020603050405020304" pitchFamily="18" charset="0"/>
                <a:cs typeface="Calibri" panose="020F0502020204030204" pitchFamily="34" charset="0"/>
              </a:rPr>
              <a:t> </a:t>
            </a:r>
            <a:endParaRPr lang="fr-CH"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CH" sz="1600" dirty="0">
                <a:effectLst/>
                <a:latin typeface="Cambria" panose="02040503050406030204" pitchFamily="18" charset="0"/>
                <a:ea typeface="Times New Roman" panose="02020603050405020304" pitchFamily="18" charset="0"/>
                <a:cs typeface="Calibri" panose="020F0502020204030204" pitchFamily="34" charset="0"/>
              </a:rPr>
              <a:t>Utilisez la méthode de la pensée parallèle pour vous aider à porter des regards différents et originaux sur ce projet. </a:t>
            </a:r>
          </a:p>
          <a:p>
            <a:pPr algn="just"/>
            <a:r>
              <a:rPr lang="fr-CH" sz="1600" dirty="0">
                <a:effectLst/>
                <a:latin typeface="Cambria" panose="02040503050406030204" pitchFamily="18" charset="0"/>
                <a:ea typeface="Times New Roman" panose="02020603050405020304" pitchFamily="18" charset="0"/>
                <a:cs typeface="Calibri" panose="020F0502020204030204" pitchFamily="34" charset="0"/>
              </a:rPr>
              <a:t>Identifiez les risques du projet et proposez des mesures répondant à chaque risque. Pour l’identification des risques, pensez aux acteurs, aux phases du projet, aux principaux livrables. </a:t>
            </a:r>
          </a:p>
          <a:p>
            <a:pPr algn="just"/>
            <a:r>
              <a:rPr lang="fr-CH" sz="1600" dirty="0">
                <a:effectLst/>
                <a:latin typeface="Cambria" panose="02040503050406030204" pitchFamily="18" charset="0"/>
                <a:ea typeface="Times New Roman" panose="02020603050405020304" pitchFamily="18" charset="0"/>
                <a:cs typeface="Calibri" panose="020F0502020204030204" pitchFamily="34" charset="0"/>
              </a:rPr>
              <a:t>Prenez des notes durant la démarche, puis consolidez vos réflexions en classifiant les risques selon leur typologie. </a:t>
            </a:r>
          </a:p>
          <a:p>
            <a:pPr algn="just"/>
            <a:r>
              <a:rPr lang="fr-CH" sz="1600" dirty="0">
                <a:effectLst/>
                <a:latin typeface="Cambria" panose="02040503050406030204" pitchFamily="18" charset="0"/>
                <a:ea typeface="Times New Roman" panose="02020603050405020304" pitchFamily="18" charset="0"/>
                <a:cs typeface="Calibri" panose="020F0502020204030204" pitchFamily="34" charset="0"/>
              </a:rPr>
              <a:t>Ensuite, proposez des mesures pour améliorer la capacité à détecter les risques, réduire leur probabilité d’apparition, réduire leur impact, transférer les risque, améliorer la résilience en cas de survenue des risques, etc.  </a:t>
            </a:r>
            <a:endParaRPr lang="fr-CH"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defRPr/>
            </a:pPr>
            <a:endParaRPr lang="fr-CH" sz="16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a:t>
            </a:r>
            <a:r>
              <a:rPr lang="fr-CH" sz="800" dirty="0">
                <a:latin typeface="Tahoma"/>
              </a:rPr>
              <a:t>9</a:t>
            </a:r>
          </a:p>
        </p:txBody>
      </p:sp>
      <p:sp>
        <p:nvSpPr>
          <p:cNvPr id="7" name="Rectangle 3">
            <a:extLst>
              <a:ext uri="{FF2B5EF4-FFF2-40B4-BE49-F238E27FC236}">
                <a16:creationId xmlns:a16="http://schemas.microsoft.com/office/drawing/2014/main" id="{86E44BFB-409B-4FEF-8DC7-09222BEC4627}"/>
              </a:ext>
            </a:extLst>
          </p:cNvPr>
          <p:cNvSpPr txBox="1">
            <a:spLocks noChangeArrowheads="1"/>
          </p:cNvSpPr>
          <p:nvPr/>
        </p:nvSpPr>
        <p:spPr bwMode="auto">
          <a:xfrm>
            <a:off x="541858" y="1124744"/>
            <a:ext cx="7704000" cy="720000"/>
          </a:xfrm>
          <a:prstGeom prst="rect">
            <a:avLst/>
          </a:prstGeom>
        </p:spPr>
        <p:txBody>
          <a:bodyPr anchor="ctr" anchorCtr="0"/>
          <a:lstStyle>
            <a:lvl1pPr marL="342900" indent="-342900" algn="l" defTabSz="914400">
              <a:spcBef>
                <a:spcPts val="0"/>
              </a:spcBef>
              <a:buFont typeface="Arial"/>
              <a:buNone/>
              <a:defRPr sz="2500" b="1">
                <a:solidFill>
                  <a:schemeClr val="tx1"/>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30162" lvl="1" indent="-30162">
              <a:buFont typeface="Arial"/>
              <a:buNone/>
              <a:defRPr/>
            </a:pPr>
            <a:r>
              <a:rPr lang="fr-CH" sz="2500" b="1" dirty="0">
                <a:latin typeface="Tahoma"/>
                <a:ea typeface="Tahoma"/>
                <a:cs typeface="Tahoma"/>
              </a:rPr>
              <a:t>La pensée parallèle – Exercice pratique</a:t>
            </a:r>
            <a:endParaRPr lang="fr-CH" dirty="0"/>
          </a:p>
        </p:txBody>
      </p:sp>
      <p:pic>
        <p:nvPicPr>
          <p:cNvPr id="2" name="Image 1">
            <a:extLst>
              <a:ext uri="{FF2B5EF4-FFF2-40B4-BE49-F238E27FC236}">
                <a16:creationId xmlns:a16="http://schemas.microsoft.com/office/drawing/2014/main" id="{1E09EED3-26AA-252F-0CDB-574A7EA70358}"/>
              </a:ext>
            </a:extLst>
          </p:cNvPr>
          <p:cNvPicPr>
            <a:picLocks noChangeAspect="1"/>
          </p:cNvPicPr>
          <p:nvPr/>
        </p:nvPicPr>
        <p:blipFill>
          <a:blip r:embed="rId3"/>
          <a:stretch>
            <a:fillRect/>
          </a:stretch>
        </p:blipFill>
        <p:spPr bwMode="auto">
          <a:xfrm>
            <a:off x="5652120" y="1988840"/>
            <a:ext cx="2367698" cy="1647740"/>
          </a:xfrm>
          <a:prstGeom prst="rect">
            <a:avLst/>
          </a:prstGeom>
        </p:spPr>
      </p:pic>
    </p:spTree>
    <p:extLst>
      <p:ext uri="{BB962C8B-B14F-4D97-AF65-F5344CB8AC3E}">
        <p14:creationId xmlns:p14="http://schemas.microsoft.com/office/powerpoint/2010/main" val="155727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Objectifs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CH" sz="1950" dirty="0">
                <a:latin typeface="Tahoma" panose="020B0604030504040204" pitchFamily="34" charset="0"/>
                <a:ea typeface="Tahoma" panose="020B0604030504040204" pitchFamily="34" charset="0"/>
                <a:cs typeface="Tahoma" panose="020B0604030504040204" pitchFamily="34" charset="0"/>
              </a:rPr>
              <a:t>Expliquer le déroulement d’une analyse de risques </a:t>
            </a:r>
            <a:endParaRPr kumimoji="0" lang="fr-CH" sz="195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kumimoji="0" lang="fr-CH" sz="195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Identifier les risques d’un projet pour un cas pratique</a:t>
            </a:r>
          </a:p>
          <a:p>
            <a:pPr marL="72000" indent="-432000">
              <a:buFont typeface="Arial" pitchFamily="34" charset="0"/>
              <a:buChar char="•"/>
              <a:defRPr/>
            </a:pPr>
            <a:r>
              <a:rPr lang="fr-CH" sz="1950" dirty="0">
                <a:latin typeface="Tahoma" panose="020B0604030504040204" pitchFamily="34" charset="0"/>
                <a:ea typeface="Tahoma" panose="020B0604030504040204" pitchFamily="34" charset="0"/>
                <a:cs typeface="Tahoma" panose="020B0604030504040204" pitchFamily="34" charset="0"/>
              </a:rPr>
              <a:t>Classifier les risques d’un projet pour un cas pratique</a:t>
            </a:r>
          </a:p>
          <a:p>
            <a:pPr marL="72000" indent="-432000">
              <a:buFont typeface="Arial" pitchFamily="34" charset="0"/>
              <a:buChar char="•"/>
              <a:defRPr/>
            </a:pPr>
            <a:r>
              <a:rPr lang="fr-CH" sz="1950" dirty="0">
                <a:latin typeface="Tahoma" panose="020B0604030504040204" pitchFamily="34" charset="0"/>
                <a:ea typeface="Tahoma" panose="020B0604030504040204" pitchFamily="34" charset="0"/>
                <a:cs typeface="Tahoma" panose="020B0604030504040204" pitchFamily="34" charset="0"/>
              </a:rPr>
              <a:t>Proposer des réponses aux risques d’un projet pour un cas</a:t>
            </a:r>
            <a:br>
              <a:rPr lang="fr-CH" sz="1950" dirty="0">
                <a:latin typeface="Tahoma" panose="020B0604030504040204" pitchFamily="34" charset="0"/>
                <a:ea typeface="Tahoma" panose="020B0604030504040204" pitchFamily="34" charset="0"/>
                <a:cs typeface="Tahoma" panose="020B0604030504040204" pitchFamily="34" charset="0"/>
              </a:rPr>
            </a:br>
            <a:r>
              <a:rPr lang="fr-CH" sz="1950" dirty="0">
                <a:latin typeface="Tahoma" panose="020B0604030504040204" pitchFamily="34" charset="0"/>
                <a:ea typeface="Tahoma" panose="020B0604030504040204" pitchFamily="34" charset="0"/>
                <a:cs typeface="Tahoma" panose="020B0604030504040204" pitchFamily="34" charset="0"/>
              </a:rPr>
              <a:t>     pratique</a:t>
            </a: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CH" sz="1950" dirty="0">
                <a:latin typeface="Tahoma" panose="020B0604030504040204" pitchFamily="34" charset="0"/>
                <a:ea typeface="Tahoma" panose="020B0604030504040204" pitchFamily="34" charset="0"/>
                <a:cs typeface="Tahoma" panose="020B0604030504040204" pitchFamily="34" charset="0"/>
              </a:rPr>
              <a:t>Présenter des outils pour identifier des risques et les diminuer</a:t>
            </a: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endParaRPr kumimoji="0" lang="fr-CH" sz="1950" b="0" i="0" u="none" strike="noStrike" kern="0" cap="none" spc="0" normalizeH="0" baseline="0" noProof="0" dirty="0">
              <a:ln>
                <a:noFill/>
              </a:ln>
              <a:solidFill>
                <a:schemeClr val="tx1"/>
              </a:solidFill>
              <a:effectLst/>
              <a:highlight>
                <a:srgbClr val="FFFF00"/>
              </a:highligh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42771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Image 5">
            <a:extLst>
              <a:ext uri="{FF2B5EF4-FFF2-40B4-BE49-F238E27FC236}">
                <a16:creationId xmlns:a16="http://schemas.microsoft.com/office/drawing/2014/main" id="{5D9D28AD-E4B0-7BEA-5FFE-63E0C2A2BED5}"/>
              </a:ext>
            </a:extLst>
          </p:cNvPr>
          <p:cNvPicPr>
            <a:picLocks noChangeAspect="1"/>
          </p:cNvPicPr>
          <p:nvPr/>
        </p:nvPicPr>
        <p:blipFill>
          <a:blip r:embed="rId3"/>
          <a:stretch>
            <a:fillRect/>
          </a:stretch>
        </p:blipFill>
        <p:spPr>
          <a:xfrm>
            <a:off x="827584" y="1556792"/>
            <a:ext cx="6866861" cy="4102732"/>
          </a:xfrm>
          <a:prstGeom prst="rect">
            <a:avLst/>
          </a:prstGeom>
        </p:spPr>
      </p:pic>
    </p:spTree>
    <p:extLst>
      <p:ext uri="{BB962C8B-B14F-4D97-AF65-F5344CB8AC3E}">
        <p14:creationId xmlns:p14="http://schemas.microsoft.com/office/powerpoint/2010/main" val="170087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9" y="1412776"/>
            <a:ext cx="7239000" cy="4076700"/>
          </a:xfrm>
          <a:prstGeom prst="rect">
            <a:avLst/>
          </a:prstGeom>
        </p:spPr>
      </p:pic>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Tree>
    <p:extLst>
      <p:ext uri="{BB962C8B-B14F-4D97-AF65-F5344CB8AC3E}">
        <p14:creationId xmlns:p14="http://schemas.microsoft.com/office/powerpoint/2010/main" val="3806996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a:t>
            </a:r>
            <a:r>
              <a:rPr lang="fr-CH" sz="2400" b="1" dirty="0" err="1">
                <a:solidFill>
                  <a:srgbClr val="1476B7"/>
                </a:solidFill>
                <a:latin typeface="Tahoma"/>
                <a:ea typeface="Tahoma"/>
                <a:cs typeface="Tahoma"/>
              </a:rPr>
              <a:t>Ptis</a:t>
            </a:r>
            <a:r>
              <a:rPr lang="fr-CH" sz="2400" b="1" dirty="0">
                <a:solidFill>
                  <a:srgbClr val="1476B7"/>
                </a:solidFill>
                <a:latin typeface="Tahoma"/>
                <a:ea typeface="Tahoma"/>
                <a:cs typeface="Tahoma"/>
              </a:rPr>
              <a:t> Loups</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5482476"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Prendre connaissance du cas pratique</a:t>
            </a:r>
          </a:p>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Répondre aux questions</a:t>
            </a:r>
            <a:endParaRPr lang="en-US"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1907704" y="2852936"/>
            <a:ext cx="2367698" cy="1647740"/>
          </a:xfrm>
          <a:prstGeom prst="rect">
            <a:avLst/>
          </a:prstGeom>
        </p:spPr>
      </p:pic>
    </p:spTree>
    <p:extLst>
      <p:ext uri="{BB962C8B-B14F-4D97-AF65-F5344CB8AC3E}">
        <p14:creationId xmlns:p14="http://schemas.microsoft.com/office/powerpoint/2010/main" val="3783898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Descriptif</a:t>
            </a:r>
            <a:r>
              <a:rPr lang="de-DE" sz="2400" b="1" dirty="0">
                <a:solidFill>
                  <a:srgbClr val="1476B7"/>
                </a:solidFill>
                <a:latin typeface="Tahoma"/>
                <a:ea typeface="Tahoma"/>
                <a:cs typeface="Tahoma"/>
              </a:rPr>
              <a:t> du </a:t>
            </a:r>
            <a:r>
              <a:rPr lang="de-DE" sz="2400" b="1" dirty="0" err="1">
                <a:solidFill>
                  <a:srgbClr val="1476B7"/>
                </a:solidFill>
                <a:latin typeface="Tahoma"/>
                <a:ea typeface="Tahoma"/>
                <a:cs typeface="Tahoma"/>
              </a:rPr>
              <a:t>projet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 </a:t>
            </a:r>
            <a:r>
              <a:rPr lang="fr-CH" sz="1600" b="1" dirty="0" err="1"/>
              <a:t>Ptis</a:t>
            </a:r>
            <a:r>
              <a:rPr lang="fr-CH" sz="1600" b="1" dirty="0"/>
              <a:t> Loups » est un projet de réhabilitation d’une crèche (établissement d’accueil de jour pour enfants de 0 à 4 ans) dans une commune fortement urbanisée. </a:t>
            </a:r>
            <a:endParaRPr lang="fr-CH" sz="1600" dirty="0"/>
          </a:p>
          <a:p>
            <a:r>
              <a:rPr lang="fr-CH" sz="1600" dirty="0"/>
              <a:t> </a:t>
            </a:r>
          </a:p>
          <a:p>
            <a:r>
              <a:rPr lang="fr-CH" sz="1600" dirty="0"/>
              <a:t>En raison de la croissance démographique rapide dans le quartier, la crèche publique « </a:t>
            </a:r>
            <a:r>
              <a:rPr lang="fr-CH" sz="1600" dirty="0" err="1"/>
              <a:t>Ptis</a:t>
            </a:r>
            <a:r>
              <a:rPr lang="fr-CH" sz="1600" dirty="0"/>
              <a:t> Loups » doit augmenter sa capacité pour accueillir 50 enfants (capacité d’accueil actuelle de 35 enfants). En plus du rôle fonctionnel de la crèche, le projet vise à redynamiser le quartier et à montrer la volonté de la ville d’améliorer la qualité de vie. A savoir, le quartier compte un taux de chômage élevé, la police y dénombre de nombreux petits délits et de fréquentes dégradations des lieux publics. </a:t>
            </a:r>
          </a:p>
          <a:p>
            <a:r>
              <a:rPr lang="fr-CH" sz="1600" dirty="0"/>
              <a:t>L’initiatrice du projet, Mme </a:t>
            </a:r>
            <a:r>
              <a:rPr lang="fr-CH" sz="1600" dirty="0" err="1"/>
              <a:t>Pestacle</a:t>
            </a:r>
            <a:r>
              <a:rPr lang="fr-CH" sz="1600" dirty="0"/>
              <a:t>, est l’élue politique en charge de l’urbanisme et des constructions. Le chef de projet, M. Tiptop est un collaborateur de l’administration communale. </a:t>
            </a:r>
          </a:p>
          <a:p>
            <a:r>
              <a:rPr lang="fr-CH" sz="1600" dirty="0"/>
              <a:t> </a:t>
            </a:r>
          </a:p>
          <a:p>
            <a:r>
              <a:rPr lang="fr-CH" sz="1600" dirty="0"/>
              <a:t>Le projet comprend trois volets : les aménagements extérieurs au bâtiment, les agrandissements et mises aux normes à l’intérieur du bâtiment et une démarche de communication auprès de la population du quartier.  </a:t>
            </a:r>
          </a:p>
        </p:txBody>
      </p:sp>
    </p:spTree>
    <p:extLst>
      <p:ext uri="{BB962C8B-B14F-4D97-AF65-F5344CB8AC3E}">
        <p14:creationId xmlns:p14="http://schemas.microsoft.com/office/powerpoint/2010/main" val="1175880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Descriptif</a:t>
            </a:r>
            <a:r>
              <a:rPr lang="de-DE" sz="2400" b="1" dirty="0">
                <a:solidFill>
                  <a:srgbClr val="1476B7"/>
                </a:solidFill>
                <a:latin typeface="Tahoma"/>
                <a:ea typeface="Tahoma"/>
                <a:cs typeface="Tahoma"/>
              </a:rPr>
              <a:t> du </a:t>
            </a:r>
            <a:r>
              <a:rPr lang="de-DE" sz="2400" b="1" dirty="0" err="1">
                <a:solidFill>
                  <a:srgbClr val="1476B7"/>
                </a:solidFill>
                <a:latin typeface="Tahoma"/>
                <a:ea typeface="Tahoma"/>
                <a:cs typeface="Tahoma"/>
              </a:rPr>
              <a:t>projet</a:t>
            </a:r>
            <a:r>
              <a:rPr lang="de-DE" sz="2400" b="1" dirty="0">
                <a:solidFill>
                  <a:srgbClr val="1476B7"/>
                </a:solidFill>
                <a:latin typeface="Tahoma"/>
                <a:ea typeface="Tahoma"/>
                <a:cs typeface="Tahoma"/>
              </a:rPr>
              <a:t> (</a:t>
            </a:r>
            <a:r>
              <a:rPr lang="de-DE" sz="2400" b="1" dirty="0" err="1">
                <a:solidFill>
                  <a:srgbClr val="1476B7"/>
                </a:solidFill>
                <a:latin typeface="Tahoma"/>
                <a:ea typeface="Tahoma"/>
                <a:cs typeface="Tahoma"/>
              </a:rPr>
              <a:t>suite</a:t>
            </a:r>
            <a:r>
              <a:rPr lang="de-DE" sz="2400" b="1" dirty="0">
                <a:solidFill>
                  <a:srgbClr val="1476B7"/>
                </a:solidFill>
                <a:latin typeface="Tahoma"/>
                <a:ea typeface="Tahoma"/>
                <a:cs typeface="Tahoma"/>
              </a:rPr>
              <a: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07368" y="1772816"/>
            <a:ext cx="7416824" cy="4392488"/>
          </a:xfrm>
          <a:prstGeom prst="rect">
            <a:avLst/>
          </a:prstGeom>
        </p:spPr>
        <p:txBody>
          <a:bodyPr/>
          <a:lstStyle/>
          <a:p>
            <a:pPr lvl="0"/>
            <a:r>
              <a:rPr lang="fr-CH" sz="1600" dirty="0"/>
              <a:t>En matière d’aménagements extérieurs, le projet a pour objectif de développer la convivialité en créant un espace extérieur pour profiter du soleil, s’ébattre en plein air et prendre les collations. Cet espace, appelé « terrasse », fera également office de jardin public, profitant au quartier de par sa verdure, sa place de jeux et son lieu de piquenique. Une entreprise externe sera mandatée pour les travaux extérieurs. </a:t>
            </a:r>
          </a:p>
          <a:p>
            <a:pPr lvl="0"/>
            <a:r>
              <a:rPr lang="fr-CH" sz="1600" dirty="0"/>
              <a:t>Les travaux de réfection à l’intérieur du bâtiment touchent à la plomberie, au chauffage, à l’électricité, à la menuiserie et à la peinture. L’équipe de projet composée des techniciens communaux se chargera de ces travaux.  </a:t>
            </a:r>
          </a:p>
          <a:p>
            <a:pPr lvl="0"/>
            <a:r>
              <a:rPr lang="fr-CH" sz="1600" dirty="0"/>
              <a:t>Les démarches de communication prévues auprès de la population comprennent : un tout-ménage, l’exposition de la maquette de future crèche ainsi que l’organisation d’un événement public d’inauguration. </a:t>
            </a:r>
          </a:p>
          <a:p>
            <a:r>
              <a:rPr lang="fr-CH" sz="1600" dirty="0"/>
              <a:t> </a:t>
            </a:r>
          </a:p>
          <a:p>
            <a:r>
              <a:rPr lang="fr-CH" sz="1600" dirty="0"/>
              <a:t>Le projet de réhabilitation suivra les formalités d’usage pour les constructions publiques : appel d’offres, exposition de la maquette au public dans le hall de la mairie, et visa par la commission d’hygiène et de sécurité. Le phasage prévu est le suivant : avant-projet &gt; planification &gt; réalisation &gt; terminaison. En outre, Mme </a:t>
            </a:r>
            <a:r>
              <a:rPr lang="fr-CH" sz="1600" dirty="0" err="1"/>
              <a:t>Pestacle</a:t>
            </a:r>
            <a:r>
              <a:rPr lang="fr-CH" sz="1600" dirty="0"/>
              <a:t> a des impératifs politiques. La date d’inauguration est imposée au 30 mars 2021 pour des raisons électorales.</a:t>
            </a:r>
            <a:endPar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199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1</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Question</a:t>
            </a:r>
            <a:r>
              <a:rPr lang="fr-CH" sz="1600" dirty="0"/>
              <a:t> : Mentionnez 2 enjeux pour chacun des acteurs suivants : M. Tiptop, chef de projet, les habitants du quartier.   </a:t>
            </a:r>
          </a:p>
          <a:p>
            <a:r>
              <a:rPr lang="fr-CH" sz="1600" dirty="0"/>
              <a:t> </a:t>
            </a:r>
          </a:p>
          <a:p>
            <a:r>
              <a:rPr lang="fr-CH" sz="1600" b="1" dirty="0"/>
              <a:t>Exemples de réponses</a:t>
            </a:r>
            <a:endParaRPr lang="fr-CH" sz="1600" i="1" dirty="0">
              <a:solidFill>
                <a:schemeClr val="accent6"/>
              </a:solidFill>
            </a:endParaRPr>
          </a:p>
          <a:p>
            <a:r>
              <a:rPr lang="fr-CH" sz="1600" dirty="0"/>
              <a:t> </a:t>
            </a:r>
          </a:p>
          <a:p>
            <a:r>
              <a:rPr lang="fr-CH" sz="1600" dirty="0"/>
              <a:t> </a:t>
            </a:r>
          </a:p>
          <a:p>
            <a:r>
              <a:rPr lang="fr-CH" sz="1600" dirty="0"/>
              <a:t> </a:t>
            </a:r>
          </a:p>
          <a:p>
            <a:pPr marR="0" lvl="0" algn="l" defTabSz="914400" eaLnBrk="1" fontAlgn="auto" latinLnBrk="0" hangingPunct="1">
              <a:lnSpc>
                <a:spcPct val="100000"/>
              </a:lnSpc>
              <a:spcBef>
                <a:spcPts val="0"/>
              </a:spcBef>
              <a:spcAft>
                <a:spcPts val="0"/>
              </a:spcAft>
              <a:buClrTx/>
              <a:buSzTx/>
              <a:tabLst/>
              <a:defRPr/>
            </a:pPr>
            <a:endPar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au 1">
            <a:extLst>
              <a:ext uri="{FF2B5EF4-FFF2-40B4-BE49-F238E27FC236}">
                <a16:creationId xmlns:a16="http://schemas.microsoft.com/office/drawing/2014/main" id="{81305CAB-948B-47DC-9908-08EC13021C02}"/>
              </a:ext>
            </a:extLst>
          </p:cNvPr>
          <p:cNvGraphicFramePr>
            <a:graphicFrameLocks noGrp="1"/>
          </p:cNvGraphicFramePr>
          <p:nvPr/>
        </p:nvGraphicFramePr>
        <p:xfrm>
          <a:off x="552052" y="3119309"/>
          <a:ext cx="7006988" cy="2155952"/>
        </p:xfrm>
        <a:graphic>
          <a:graphicData uri="http://schemas.openxmlformats.org/drawingml/2006/table">
            <a:tbl>
              <a:tblPr firstRow="1" firstCol="1" bandRow="1">
                <a:tableStyleId>{2D5ABB26-0587-4C30-8999-92F81FD0307C}</a:tableStyleId>
              </a:tblPr>
              <a:tblGrid>
                <a:gridCol w="2131305">
                  <a:extLst>
                    <a:ext uri="{9D8B030D-6E8A-4147-A177-3AD203B41FA5}">
                      <a16:colId xmlns:a16="http://schemas.microsoft.com/office/drawing/2014/main" val="3801104125"/>
                    </a:ext>
                  </a:extLst>
                </a:gridCol>
                <a:gridCol w="4875683">
                  <a:extLst>
                    <a:ext uri="{9D8B030D-6E8A-4147-A177-3AD203B41FA5}">
                      <a16:colId xmlns:a16="http://schemas.microsoft.com/office/drawing/2014/main" val="124334786"/>
                    </a:ext>
                  </a:extLst>
                </a:gridCol>
              </a:tblGrid>
              <a:tr h="187447">
                <a:tc>
                  <a:txBody>
                    <a:bodyPr/>
                    <a:lstStyle/>
                    <a:p>
                      <a:pPr algn="just">
                        <a:lnSpc>
                          <a:spcPct val="115000"/>
                        </a:lnSpc>
                        <a:spcAft>
                          <a:spcPts val="0"/>
                        </a:spcAft>
                      </a:pPr>
                      <a:r>
                        <a:rPr lang="fr-CH" sz="1600">
                          <a:effectLst/>
                        </a:rPr>
                        <a:t>M. Tiptop</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600" kern="1200" dirty="0">
                          <a:effectLst/>
                        </a:rPr>
                        <a:t>Enjeu de qualité des </a:t>
                      </a:r>
                      <a:r>
                        <a:rPr lang="fr-CH" sz="1600" dirty="0">
                          <a:effectLst/>
                        </a:rPr>
                        <a:t>livrables</a:t>
                      </a:r>
                      <a:endParaRPr lang="fr-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7119275"/>
                  </a:ext>
                </a:extLst>
              </a:tr>
              <a:tr h="0">
                <a:tc>
                  <a:txBody>
                    <a:bodyPr/>
                    <a:lstStyle/>
                    <a:p>
                      <a:pPr algn="just">
                        <a:lnSpc>
                          <a:spcPct val="115000"/>
                        </a:lnSpc>
                        <a:spcAft>
                          <a:spcPts val="0"/>
                        </a:spcAft>
                      </a:pPr>
                      <a:r>
                        <a:rPr lang="fr-CH" sz="1600">
                          <a:effectLst/>
                        </a:rPr>
                        <a:t> </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600" dirty="0">
                          <a:effectLst/>
                        </a:rPr>
                        <a:t>Enjeu de respect des délais</a:t>
                      </a:r>
                      <a:endParaRPr lang="fr-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31267"/>
                  </a:ext>
                </a:extLst>
              </a:tr>
              <a:tr h="200660">
                <a:tc>
                  <a:txBody>
                    <a:bodyPr/>
                    <a:lstStyle/>
                    <a:p>
                      <a:pPr algn="just">
                        <a:lnSpc>
                          <a:spcPct val="115000"/>
                        </a:lnSpc>
                        <a:spcAft>
                          <a:spcPts val="0"/>
                        </a:spcAft>
                      </a:pPr>
                      <a:r>
                        <a:rPr lang="fr-CH" sz="1600">
                          <a:effectLst/>
                        </a:rPr>
                        <a:t> </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600" dirty="0">
                          <a:effectLst/>
                        </a:rPr>
                        <a:t>Enjeu d’enveloppe budgétaire</a:t>
                      </a:r>
                      <a:endParaRPr lang="fr-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3573378"/>
                  </a:ext>
                </a:extLst>
              </a:tr>
              <a:tr h="308610">
                <a:tc>
                  <a:txBody>
                    <a:bodyPr/>
                    <a:lstStyle/>
                    <a:p>
                      <a:pPr algn="just">
                        <a:lnSpc>
                          <a:spcPct val="115000"/>
                        </a:lnSpc>
                        <a:spcAft>
                          <a:spcPts val="0"/>
                        </a:spcAft>
                      </a:pPr>
                      <a:r>
                        <a:rPr lang="fr-CH" sz="1600">
                          <a:effectLst/>
                        </a:rPr>
                        <a:t> </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600" dirty="0">
                          <a:effectLst/>
                        </a:rPr>
                        <a:t>Enjeu de carrière professionnelle</a:t>
                      </a:r>
                      <a:endParaRPr lang="fr-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8852363"/>
                  </a:ext>
                </a:extLst>
              </a:tr>
              <a:tr h="0">
                <a:tc>
                  <a:txBody>
                    <a:bodyPr/>
                    <a:lstStyle/>
                    <a:p>
                      <a:pPr algn="just">
                        <a:lnSpc>
                          <a:spcPct val="115000"/>
                        </a:lnSpc>
                        <a:spcAft>
                          <a:spcPts val="0"/>
                        </a:spcAft>
                      </a:pPr>
                      <a:r>
                        <a:rPr lang="fr-CH" sz="1600">
                          <a:effectLst/>
                        </a:rPr>
                        <a:t>Habitants du quartier</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600">
                          <a:effectLst/>
                        </a:rPr>
                        <a:t>Enjeu de sécurité</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2702804"/>
                  </a:ext>
                </a:extLst>
              </a:tr>
              <a:tr h="0">
                <a:tc>
                  <a:txBody>
                    <a:bodyPr/>
                    <a:lstStyle/>
                    <a:p>
                      <a:pPr algn="just">
                        <a:lnSpc>
                          <a:spcPct val="115000"/>
                        </a:lnSpc>
                        <a:spcAft>
                          <a:spcPts val="0"/>
                        </a:spcAft>
                      </a:pPr>
                      <a:r>
                        <a:rPr lang="fr-CH" sz="1600">
                          <a:effectLst/>
                        </a:rPr>
                        <a:t> </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600">
                          <a:effectLst/>
                        </a:rPr>
                        <a:t>Enjeu paysager</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7315740"/>
                  </a:ext>
                </a:extLst>
              </a:tr>
              <a:tr h="0">
                <a:tc>
                  <a:txBody>
                    <a:bodyPr/>
                    <a:lstStyle/>
                    <a:p>
                      <a:pPr algn="just">
                        <a:lnSpc>
                          <a:spcPct val="115000"/>
                        </a:lnSpc>
                        <a:spcAft>
                          <a:spcPts val="0"/>
                        </a:spcAft>
                      </a:pPr>
                      <a:r>
                        <a:rPr lang="fr-CH" sz="1600">
                          <a:effectLst/>
                        </a:rPr>
                        <a:t> </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600">
                          <a:effectLst/>
                        </a:rPr>
                        <a:t>Enjeu de qualité de vie </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1627066"/>
                  </a:ext>
                </a:extLst>
              </a:tr>
              <a:tr h="0">
                <a:tc>
                  <a:txBody>
                    <a:bodyPr/>
                    <a:lstStyle/>
                    <a:p>
                      <a:pPr algn="just">
                        <a:lnSpc>
                          <a:spcPct val="115000"/>
                        </a:lnSpc>
                        <a:spcAft>
                          <a:spcPts val="0"/>
                        </a:spcAft>
                      </a:pPr>
                      <a:r>
                        <a:rPr lang="fr-CH" sz="1600">
                          <a:effectLst/>
                        </a:rPr>
                        <a:t> </a:t>
                      </a:r>
                      <a:endParaRPr lang="fr-CH"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600" dirty="0">
                          <a:effectLst/>
                        </a:rPr>
                        <a:t>Enjeu communautaire</a:t>
                      </a:r>
                      <a:endParaRPr lang="fr-CH"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7943929"/>
                  </a:ext>
                </a:extLst>
              </a:tr>
            </a:tbl>
          </a:graphicData>
        </a:graphic>
      </p:graphicFrame>
    </p:spTree>
    <p:extLst>
      <p:ext uri="{BB962C8B-B14F-4D97-AF65-F5344CB8AC3E}">
        <p14:creationId xmlns:p14="http://schemas.microsoft.com/office/powerpoint/2010/main" val="2758663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2</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Question</a:t>
            </a:r>
            <a:r>
              <a:rPr lang="fr-CH" sz="1600" dirty="0"/>
              <a:t> : Citez un outil que vous recommandez au chef de projet dans la phase de planification, expliquez pourquoi il est utile et comment l’utiliser. </a:t>
            </a:r>
          </a:p>
          <a:p>
            <a:endParaRPr lang="fr-CH" sz="1600" dirty="0"/>
          </a:p>
          <a:p>
            <a:r>
              <a:rPr lang="fr-CH" sz="1600" b="1" dirty="0"/>
              <a:t>Exemples de réponses</a:t>
            </a:r>
            <a:r>
              <a:rPr lang="fr-CH" sz="1600" dirty="0"/>
              <a:t> : </a:t>
            </a:r>
          </a:p>
          <a:p>
            <a:pPr marL="285750" indent="-285750">
              <a:buFont typeface="Arial" panose="020B0604020202020204" pitchFamily="34" charset="0"/>
              <a:buChar char="•"/>
            </a:pPr>
            <a:r>
              <a:rPr lang="fr-CH" sz="1400" dirty="0"/>
              <a:t>Diagramme de Gantt (planning du projet), utile pour avoir une représentation graphique du planning du projet et du détail des délais. C’est sur la base de cet outil qu’est suivi l’avancement du projet. Cette planification est créée sur la base des dates du calendrier annuel en prenant en compte les disponibilités des ressources humaines. </a:t>
            </a:r>
          </a:p>
          <a:p>
            <a:pPr marL="285750" indent="-285750">
              <a:buFont typeface="Arial" panose="020B0604020202020204" pitchFamily="34" charset="0"/>
              <a:buChar char="•"/>
            </a:pPr>
            <a:r>
              <a:rPr lang="fr-CH" sz="1400" dirty="0"/>
              <a:t>Ou : Organigramme des tâches (WBS), utile pour identifier les activités à planifier. A créer à partir des produits et des sous-produits du PBS. </a:t>
            </a:r>
          </a:p>
          <a:p>
            <a:pPr marL="285750" indent="-285750">
              <a:buFont typeface="Arial" panose="020B0604020202020204" pitchFamily="34" charset="0"/>
              <a:buChar char="•"/>
            </a:pPr>
            <a:r>
              <a:rPr lang="fr-CH" sz="1400" dirty="0"/>
              <a:t>Ou : Organigramme technique (PBS), utile pour identifier tout ce qu’il faudra produire/obtenir lors du projet. Première étape préalable à une bonne planification. Nécessaire pour la création du WBS, puis du diagramme de Gantt. On le crée en listant l’ensemble des produits, puis en les classant et en les hiérarchisant en produits et sous-produits.</a:t>
            </a:r>
          </a:p>
          <a:p>
            <a:pPr marL="285750" indent="-285750">
              <a:buFont typeface="Arial" panose="020B0604020202020204" pitchFamily="34" charset="0"/>
              <a:buChar char="•"/>
            </a:pPr>
            <a:r>
              <a:rPr lang="fr-CH" sz="1400" i="1" dirty="0">
                <a:solidFill>
                  <a:schemeClr val="bg1">
                    <a:lumMod val="50000"/>
                  </a:schemeClr>
                </a:solidFill>
              </a:rPr>
              <a:t>Ou : Diagramme de PERT (réseau des tâches), utile pour identifier le chemin critique, les tâches pouvant être exécutées en parallèle et la « date au plus tôt » à laquelle le projet pourra prendre fin. A créer à partir du PBS, en fonction des durées de réalisation estimées pour chaque tâche et des contraintes de succession des tâches. </a:t>
            </a:r>
          </a:p>
          <a:p>
            <a:r>
              <a:rPr lang="fr-CH" sz="1400" dirty="0"/>
              <a:t> </a:t>
            </a:r>
          </a:p>
          <a:p>
            <a:r>
              <a:rPr lang="fr-CH" sz="1600" dirty="0"/>
              <a:t> </a:t>
            </a:r>
          </a:p>
          <a:p>
            <a:r>
              <a:rPr lang="fr-CH" sz="1600" dirty="0"/>
              <a:t> </a:t>
            </a:r>
          </a:p>
        </p:txBody>
      </p:sp>
    </p:spTree>
    <p:extLst>
      <p:ext uri="{BB962C8B-B14F-4D97-AF65-F5344CB8AC3E}">
        <p14:creationId xmlns:p14="http://schemas.microsoft.com/office/powerpoint/2010/main" val="2519360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3</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Question</a:t>
            </a:r>
            <a:r>
              <a:rPr lang="fr-CH" sz="1600" dirty="0"/>
              <a:t> : Au sein de la commune, la coordination entre les services municipaux n’est pas très bonne. Ainsi, Mme </a:t>
            </a:r>
            <a:r>
              <a:rPr lang="fr-CH" sz="1600" dirty="0" err="1"/>
              <a:t>Pestacle</a:t>
            </a:r>
            <a:r>
              <a:rPr lang="fr-CH" sz="1600" dirty="0"/>
              <a:t> décide d’utiliser le projet « </a:t>
            </a:r>
            <a:r>
              <a:rPr lang="fr-CH" sz="1600" dirty="0" err="1"/>
              <a:t>Ptis</a:t>
            </a:r>
            <a:r>
              <a:rPr lang="fr-CH" sz="1600" dirty="0"/>
              <a:t> Loups » comme opération pilote pour initier une étroite collaboration entre les collaborateurs de la municipalité. Quelle méthode recommandez-vous d’appliquer au chef de projet pour favoriser les échanges, la confiance et la réciprocité au sein de l’équipe ? Lors de quelle phase du projet cette méthode devra-t-elle être utilisée ? </a:t>
            </a:r>
          </a:p>
          <a:p>
            <a:endParaRPr lang="fr-CH" sz="1600" dirty="0"/>
          </a:p>
          <a:p>
            <a:r>
              <a:rPr lang="fr-CH" sz="1600" b="1" dirty="0"/>
              <a:t>Exemples de réponses</a:t>
            </a:r>
            <a:r>
              <a:rPr lang="fr-CH" sz="1600" dirty="0"/>
              <a:t> : </a:t>
            </a:r>
            <a:endParaRPr lang="fr-CH" sz="1600" i="1" dirty="0">
              <a:solidFill>
                <a:schemeClr val="accent6"/>
              </a:solidFill>
            </a:endParaRPr>
          </a:p>
          <a:p>
            <a:pPr marL="285750" indent="-285750">
              <a:buFont typeface="Arial" panose="020B0604020202020204" pitchFamily="34" charset="0"/>
              <a:buChar char="•"/>
            </a:pPr>
            <a:r>
              <a:rPr lang="fr-CH" dirty="0"/>
              <a:t>La méthode de « la pensée parallèle » d’Edward de Bono (ou des « 6 chapeaux de la réflexion »), à appliquer lors de la phase d’avant-projet. </a:t>
            </a:r>
          </a:p>
          <a:p>
            <a:pPr marL="285750" indent="-285750">
              <a:buFont typeface="Arial" panose="020B0604020202020204" pitchFamily="34" charset="0"/>
              <a:buChar char="•"/>
            </a:pPr>
            <a:r>
              <a:rPr lang="fr-CH" dirty="0"/>
              <a:t> Ou : la méthode Scrum, à appliquer lors de la phase de réalisation. </a:t>
            </a:r>
          </a:p>
          <a:p>
            <a:endParaRPr lang="fr-CH" sz="1600" i="1" dirty="0">
              <a:solidFill>
                <a:schemeClr val="accent6"/>
              </a:solidFill>
            </a:endParaRPr>
          </a:p>
          <a:p>
            <a:endParaRPr lang="fr-CH" sz="1600" dirty="0"/>
          </a:p>
          <a:p>
            <a:r>
              <a:rPr lang="fr-CH" sz="1600" dirty="0"/>
              <a:t>  </a:t>
            </a:r>
          </a:p>
          <a:p>
            <a:r>
              <a:rPr lang="fr-CH" sz="1600" dirty="0"/>
              <a:t> </a:t>
            </a:r>
          </a:p>
        </p:txBody>
      </p:sp>
    </p:spTree>
    <p:extLst>
      <p:ext uri="{BB962C8B-B14F-4D97-AF65-F5344CB8AC3E}">
        <p14:creationId xmlns:p14="http://schemas.microsoft.com/office/powerpoint/2010/main" val="4011708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4</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Question n°4</a:t>
            </a:r>
            <a:r>
              <a:rPr lang="fr-CH" sz="1600" dirty="0"/>
              <a:t> : Le chef de projet, M. Tiptop, doit expliquer au comité de pilotage, le déroulement de l’analyse des risques qu’il prévoit de mener. Pour préparer sa présentation, il fait appel à votre expertise. Expliquez les principales phases de l’analyse des risques. </a:t>
            </a:r>
          </a:p>
          <a:p>
            <a:endParaRPr lang="fr-CH" sz="1600" dirty="0"/>
          </a:p>
          <a:p>
            <a:r>
              <a:rPr lang="fr-CH" sz="1600" b="1" dirty="0"/>
              <a:t>Réponse</a:t>
            </a:r>
            <a:r>
              <a:rPr lang="fr-CH" sz="1600" dirty="0"/>
              <a:t> : </a:t>
            </a:r>
            <a:endParaRPr lang="fr-CH" sz="1600" i="1" dirty="0">
              <a:solidFill>
                <a:schemeClr val="accent6"/>
              </a:solidFill>
            </a:endParaRPr>
          </a:p>
          <a:p>
            <a:pPr marL="285750" indent="-285750">
              <a:buFont typeface="Arial" panose="020B0604020202020204" pitchFamily="34" charset="0"/>
              <a:buChar char="•"/>
            </a:pPr>
            <a:r>
              <a:rPr lang="fr-CH" dirty="0"/>
              <a:t>1. Identification des risques (liste)</a:t>
            </a:r>
          </a:p>
          <a:p>
            <a:pPr marL="285750" indent="-285750">
              <a:buFont typeface="Arial" panose="020B0604020202020204" pitchFamily="34" charset="0"/>
              <a:buChar char="•"/>
            </a:pPr>
            <a:r>
              <a:rPr lang="fr-CH" dirty="0"/>
              <a:t>2. Evaluation de la probabilité (fréquence d’apparition) et de l’impact (gravité) des risques (matrice de classification des risques)</a:t>
            </a:r>
          </a:p>
          <a:p>
            <a:pPr marL="285750" indent="-285750">
              <a:buFont typeface="Arial" panose="020B0604020202020204" pitchFamily="34" charset="0"/>
              <a:buChar char="•"/>
            </a:pPr>
            <a:r>
              <a:rPr lang="fr-CH" dirty="0"/>
              <a:t>3. Elaboration des stratégies de réponse aux risques (plan de gestion des risques)</a:t>
            </a:r>
          </a:p>
          <a:p>
            <a:endParaRPr lang="fr-CH" sz="1600" i="1" dirty="0">
              <a:solidFill>
                <a:schemeClr val="accent6"/>
              </a:solidFill>
            </a:endParaRPr>
          </a:p>
          <a:p>
            <a:endParaRPr lang="fr-CH" sz="1600" dirty="0"/>
          </a:p>
          <a:p>
            <a:r>
              <a:rPr lang="fr-CH" sz="1600" dirty="0"/>
              <a:t> </a:t>
            </a: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endPar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9497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5</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Question</a:t>
            </a:r>
            <a:r>
              <a:rPr lang="fr-CH" sz="1600" dirty="0"/>
              <a:t> : Formulez 2 risques techniques, 2 risques externes (également appelés risques environnementaux) et 2 risques relationnels du projet « </a:t>
            </a:r>
            <a:r>
              <a:rPr lang="fr-CH" sz="1600" dirty="0" err="1"/>
              <a:t>Ptis</a:t>
            </a:r>
            <a:r>
              <a:rPr lang="fr-CH" sz="1600" dirty="0"/>
              <a:t> Loups ».   </a:t>
            </a:r>
          </a:p>
          <a:p>
            <a:endParaRPr lang="fr-CH" sz="1600" dirty="0"/>
          </a:p>
          <a:p>
            <a:r>
              <a:rPr lang="fr-CH" sz="1600" b="1" dirty="0"/>
              <a:t>Réponse</a:t>
            </a:r>
            <a:r>
              <a:rPr lang="fr-CH" sz="1600" dirty="0"/>
              <a:t> : </a:t>
            </a:r>
            <a:endParaRPr lang="fr-CH" sz="1600" i="1" dirty="0">
              <a:solidFill>
                <a:schemeClr val="accent6"/>
              </a:solidFill>
            </a:endParaRPr>
          </a:p>
          <a:p>
            <a:endParaRPr lang="fr-CH" sz="1600" i="1" dirty="0">
              <a:solidFill>
                <a:schemeClr val="accent6"/>
              </a:solidFill>
            </a:endParaRPr>
          </a:p>
          <a:p>
            <a:endParaRPr lang="fr-CH" sz="1600" dirty="0"/>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endPar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au 1">
            <a:extLst>
              <a:ext uri="{FF2B5EF4-FFF2-40B4-BE49-F238E27FC236}">
                <a16:creationId xmlns:a16="http://schemas.microsoft.com/office/drawing/2014/main" id="{94713F79-C0D9-4512-9B87-6FC99AE0441E}"/>
              </a:ext>
            </a:extLst>
          </p:cNvPr>
          <p:cNvGraphicFramePr>
            <a:graphicFrameLocks noGrp="1"/>
          </p:cNvGraphicFramePr>
          <p:nvPr/>
        </p:nvGraphicFramePr>
        <p:xfrm>
          <a:off x="395536" y="3140968"/>
          <a:ext cx="7439036" cy="2356993"/>
        </p:xfrm>
        <a:graphic>
          <a:graphicData uri="http://schemas.openxmlformats.org/drawingml/2006/table">
            <a:tbl>
              <a:tblPr firstRow="1" firstCol="1" bandRow="1">
                <a:tableStyleId>{2D5ABB26-0587-4C30-8999-92F81FD0307C}</a:tableStyleId>
              </a:tblPr>
              <a:tblGrid>
                <a:gridCol w="1804846">
                  <a:extLst>
                    <a:ext uri="{9D8B030D-6E8A-4147-A177-3AD203B41FA5}">
                      <a16:colId xmlns:a16="http://schemas.microsoft.com/office/drawing/2014/main" val="2971307096"/>
                    </a:ext>
                  </a:extLst>
                </a:gridCol>
                <a:gridCol w="5634190">
                  <a:extLst>
                    <a:ext uri="{9D8B030D-6E8A-4147-A177-3AD203B41FA5}">
                      <a16:colId xmlns:a16="http://schemas.microsoft.com/office/drawing/2014/main" val="4078194970"/>
                    </a:ext>
                  </a:extLst>
                </a:gridCol>
              </a:tblGrid>
              <a:tr h="0">
                <a:tc>
                  <a:txBody>
                    <a:bodyPr/>
                    <a:lstStyle/>
                    <a:p>
                      <a:pPr algn="just">
                        <a:lnSpc>
                          <a:spcPct val="115000"/>
                        </a:lnSpc>
                        <a:spcAft>
                          <a:spcPts val="0"/>
                        </a:spcAft>
                      </a:pPr>
                      <a:r>
                        <a:rPr lang="fr-CH" sz="1200">
                          <a:effectLst/>
                        </a:rPr>
                        <a:t>Risques techniques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a:effectLst/>
                        </a:rPr>
                        <a:t>Retard dans les travaux de plomberie.</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3564694"/>
                  </a:ext>
                </a:extLst>
              </a:tr>
              <a:tr h="0">
                <a:tc>
                  <a:txBody>
                    <a:bodyPr/>
                    <a:lstStyle/>
                    <a:p>
                      <a:pPr algn="just">
                        <a:lnSpc>
                          <a:spcPct val="115000"/>
                        </a:lnSpc>
                        <a:spcAft>
                          <a:spcPts val="0"/>
                        </a:spcAft>
                      </a:pPr>
                      <a:r>
                        <a:rPr lang="fr-CH" sz="1200">
                          <a:effectLst/>
                        </a:rPr>
                        <a: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dirty="0">
                          <a:effectLst/>
                        </a:rPr>
                        <a:t>Mauvaise qualité du travail de la part de l’entreprise externe mandatée.</a:t>
                      </a:r>
                      <a:endParaRPr lang="fr-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3811524"/>
                  </a:ext>
                </a:extLst>
              </a:tr>
              <a:tr h="302260">
                <a:tc>
                  <a:txBody>
                    <a:bodyPr/>
                    <a:lstStyle/>
                    <a:p>
                      <a:pPr algn="just">
                        <a:lnSpc>
                          <a:spcPct val="115000"/>
                        </a:lnSpc>
                        <a:spcAft>
                          <a:spcPts val="0"/>
                        </a:spcAft>
                      </a:pPr>
                      <a:r>
                        <a:rPr lang="fr-CH" sz="1200">
                          <a:effectLst/>
                        </a:rPr>
                        <a: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a:effectLst/>
                        </a:rPr>
                        <a:t>Tout-ménage mal traduit.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7220536"/>
                  </a:ext>
                </a:extLst>
              </a:tr>
              <a:tr h="0">
                <a:tc>
                  <a:txBody>
                    <a:bodyPr/>
                    <a:lstStyle/>
                    <a:p>
                      <a:pPr algn="just">
                        <a:lnSpc>
                          <a:spcPct val="115000"/>
                        </a:lnSpc>
                        <a:spcAft>
                          <a:spcPts val="0"/>
                        </a:spcAft>
                      </a:pPr>
                      <a:r>
                        <a:rPr lang="fr-CH" sz="1200">
                          <a:effectLst/>
                        </a:rPr>
                        <a:t>Risques externes</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a:effectLst/>
                        </a:rPr>
                        <a:t>Nouvelle législation sur les crèches rendant les travaux obsolètes.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3436530"/>
                  </a:ext>
                </a:extLst>
              </a:tr>
              <a:tr h="0">
                <a:tc>
                  <a:txBody>
                    <a:bodyPr/>
                    <a:lstStyle/>
                    <a:p>
                      <a:pPr algn="just">
                        <a:lnSpc>
                          <a:spcPct val="115000"/>
                        </a:lnSpc>
                        <a:spcAft>
                          <a:spcPts val="0"/>
                        </a:spcAft>
                      </a:pPr>
                      <a:r>
                        <a:rPr lang="fr-CH" sz="1200">
                          <a:effectLst/>
                        </a:rPr>
                        <a: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a:effectLst/>
                        </a:rPr>
                        <a:t>Entreprise externe mandatée qui fait faillite.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942501"/>
                  </a:ext>
                </a:extLst>
              </a:tr>
              <a:tr h="341630">
                <a:tc>
                  <a:txBody>
                    <a:bodyPr/>
                    <a:lstStyle/>
                    <a:p>
                      <a:pPr algn="just">
                        <a:lnSpc>
                          <a:spcPct val="115000"/>
                        </a:lnSpc>
                        <a:spcAft>
                          <a:spcPts val="0"/>
                        </a:spcAft>
                      </a:pPr>
                      <a:r>
                        <a:rPr lang="fr-CH" sz="1200">
                          <a:effectLst/>
                        </a:rPr>
                        <a: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a:effectLst/>
                        </a:rPr>
                        <a:t>Arrêt du projet pour des raisons politiques externes.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8766047"/>
                  </a:ext>
                </a:extLst>
              </a:tr>
              <a:tr h="0">
                <a:tc>
                  <a:txBody>
                    <a:bodyPr/>
                    <a:lstStyle/>
                    <a:p>
                      <a:pPr algn="just">
                        <a:lnSpc>
                          <a:spcPct val="115000"/>
                        </a:lnSpc>
                        <a:spcAft>
                          <a:spcPts val="0"/>
                        </a:spcAft>
                      </a:pPr>
                      <a:r>
                        <a:rPr lang="fr-CH" sz="1200">
                          <a:effectLst/>
                        </a:rPr>
                        <a:t>Risques relationnels</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a:effectLst/>
                        </a:rPr>
                        <a:t>Manque de communication entre les techniciens de l’équipe projet.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5967562"/>
                  </a:ext>
                </a:extLst>
              </a:tr>
              <a:tr h="0">
                <a:tc>
                  <a:txBody>
                    <a:bodyPr/>
                    <a:lstStyle/>
                    <a:p>
                      <a:pPr algn="just">
                        <a:lnSpc>
                          <a:spcPct val="115000"/>
                        </a:lnSpc>
                        <a:spcAft>
                          <a:spcPts val="0"/>
                        </a:spcAft>
                      </a:pPr>
                      <a:r>
                        <a:rPr lang="fr-CH" sz="1200">
                          <a:effectLst/>
                        </a:rPr>
                        <a: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a:effectLst/>
                        </a:rPr>
                        <a:t>Réticence au changement des acteurs du projet.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416780"/>
                  </a:ext>
                </a:extLst>
              </a:tr>
              <a:tr h="525145">
                <a:tc>
                  <a:txBody>
                    <a:bodyPr/>
                    <a:lstStyle/>
                    <a:p>
                      <a:pPr algn="just">
                        <a:lnSpc>
                          <a:spcPct val="115000"/>
                        </a:lnSpc>
                        <a:spcAft>
                          <a:spcPts val="0"/>
                        </a:spcAft>
                      </a:pPr>
                      <a:r>
                        <a:rPr lang="fr-CH" sz="1200">
                          <a:effectLst/>
                        </a:rPr>
                        <a:t> </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fr-CH" sz="1200" dirty="0">
                          <a:effectLst/>
                        </a:rPr>
                        <a:t>Soulèvement de la part des parents des enfants gardés par la crèche. </a:t>
                      </a:r>
                      <a:endParaRPr lang="fr-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1781656"/>
                  </a:ext>
                </a:extLst>
              </a:tr>
            </a:tbl>
          </a:graphicData>
        </a:graphic>
      </p:graphicFrame>
    </p:spTree>
    <p:extLst>
      <p:ext uri="{BB962C8B-B14F-4D97-AF65-F5344CB8AC3E}">
        <p14:creationId xmlns:p14="http://schemas.microsoft.com/office/powerpoint/2010/main" val="97788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Grp="1" noChangeArrowheads="1"/>
          </p:cNvSpPr>
          <p:nvPr>
            <p:ph type="body" sz="quarter" idx="10"/>
          </p:nvPr>
        </p:nvSpPr>
        <p:spPr bwMode="auto"/>
        <p:txBody>
          <a:bodyPr/>
          <a:lstStyle/>
          <a:p>
            <a:pPr>
              <a:defRPr/>
            </a:pPr>
            <a:r>
              <a:rPr lang="fr-CH" dirty="0"/>
              <a:t>Définition</a:t>
            </a:r>
            <a:endParaRPr dirty="0"/>
          </a:p>
        </p:txBody>
      </p:sp>
      <p:sp>
        <p:nvSpPr>
          <p:cNvPr id="5" name="Espace réservé du texte 3"/>
          <p:cNvSpPr>
            <a:spLocks noGrp="1"/>
          </p:cNvSpPr>
          <p:nvPr>
            <p:ph type="body" sz="quarter" idx="11"/>
          </p:nvPr>
        </p:nvSpPr>
        <p:spPr bwMode="auto">
          <a:xfrm>
            <a:off x="540000" y="2348880"/>
            <a:ext cx="7776416" cy="3743960"/>
          </a:xfrm>
        </p:spPr>
        <p:txBody>
          <a:bodyPr/>
          <a:lstStyle/>
          <a:p>
            <a:pPr>
              <a:spcBef>
                <a:spcPts val="1200"/>
              </a:spcBef>
              <a:buNone/>
              <a:defRPr/>
            </a:pPr>
            <a:r>
              <a:rPr lang="fr-CH" b="1" dirty="0">
                <a:solidFill>
                  <a:srgbClr val="1476B7"/>
                </a:solidFill>
              </a:rPr>
              <a:t>Risques en management de projet</a:t>
            </a:r>
          </a:p>
          <a:p>
            <a:pPr marL="0" indent="0">
              <a:spcBef>
                <a:spcPts val="1200"/>
              </a:spcBef>
              <a:buNone/>
              <a:defRPr/>
            </a:pPr>
            <a:endParaRPr dirty="0"/>
          </a:p>
          <a:p>
            <a:pPr marL="0" lvl="1" indent="0">
              <a:spcBef>
                <a:spcPts val="0"/>
              </a:spcBef>
              <a:buNone/>
              <a:defRPr/>
            </a:pPr>
            <a:r>
              <a:rPr lang="fr-CH" dirty="0"/>
              <a:t>É</a:t>
            </a:r>
            <a:r>
              <a:rPr lang="fr-CH" sz="2000" dirty="0"/>
              <a:t>vénements</a:t>
            </a:r>
            <a:r>
              <a:rPr lang="fr-CH" sz="2000" b="1" dirty="0"/>
              <a:t> incertains </a:t>
            </a:r>
            <a:r>
              <a:rPr lang="fr-CH" sz="2000" dirty="0"/>
              <a:t>dont la réalisation aurait des </a:t>
            </a:r>
            <a:r>
              <a:rPr lang="fr-CH" sz="2000" b="1" dirty="0"/>
              <a:t>conséquences négatives </a:t>
            </a:r>
            <a:r>
              <a:rPr lang="fr-CH" sz="2000" dirty="0"/>
              <a:t>sur le succès du projet</a:t>
            </a:r>
            <a:endParaRPr dirty="0"/>
          </a:p>
          <a:p>
            <a:pPr>
              <a:buFont typeface="Arial"/>
              <a:buChar char="•"/>
              <a:defRPr/>
            </a:pPr>
            <a:endParaRPr lang="fr-CH" sz="2400" dirty="0">
              <a:solidFill>
                <a:schemeClr val="tx1"/>
              </a:solidFill>
            </a:endParaRPr>
          </a:p>
          <a:p>
            <a:pPr>
              <a:buFont typeface="Arial"/>
              <a:buChar char="•"/>
              <a:defRPr/>
            </a:pPr>
            <a:endParaRPr lang="fr-CH" sz="2400" dirty="0">
              <a:solidFill>
                <a:schemeClr val="tx1"/>
              </a:solidFill>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Tree>
    <p:extLst>
      <p:ext uri="{BB962C8B-B14F-4D97-AF65-F5344CB8AC3E}">
        <p14:creationId xmlns:p14="http://schemas.microsoft.com/office/powerpoint/2010/main" val="1447698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6</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Question</a:t>
            </a:r>
            <a:r>
              <a:rPr lang="fr-CH" sz="1600" dirty="0"/>
              <a:t> : Le projet a démarré le 1</a:t>
            </a:r>
            <a:r>
              <a:rPr lang="fr-CH" sz="1600" baseline="30000" dirty="0"/>
              <a:t>er</a:t>
            </a:r>
            <a:r>
              <a:rPr lang="fr-CH" sz="1600" dirty="0"/>
              <a:t> septembre 2021 avec une durée prévue de 6 mois, un budget de 18’000.- par mois pour 3 activités par mois (toutes à un coût égal). Au 30 novembre, 10 activités sont terminées et le dépenses réelles sont de CHF 66’000.-. </a:t>
            </a:r>
          </a:p>
          <a:p>
            <a:r>
              <a:rPr lang="fr-CH" sz="1600" dirty="0"/>
              <a:t>Représentez sous forme de graphique les écarts avancement et budget. Préparez un tableau de bord de l’état du projet.</a:t>
            </a:r>
          </a:p>
          <a:p>
            <a:r>
              <a:rPr lang="fr-CH" sz="1600" dirty="0"/>
              <a:t> </a:t>
            </a:r>
          </a:p>
          <a:p>
            <a:r>
              <a:rPr lang="fr-CH" sz="1600" b="1" dirty="0"/>
              <a:t>Réponses</a:t>
            </a:r>
            <a:endParaRPr lang="fr-CH" sz="1600" dirty="0"/>
          </a:p>
          <a:p>
            <a:r>
              <a:rPr lang="fr-CH" sz="1600" dirty="0"/>
              <a:t> </a:t>
            </a:r>
          </a:p>
          <a:p>
            <a:r>
              <a:rPr lang="fr-CH" sz="1600" dirty="0"/>
              <a:t> </a:t>
            </a:r>
            <a:endPar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ZoneTexte 6">
            <a:extLst>
              <a:ext uri="{FF2B5EF4-FFF2-40B4-BE49-F238E27FC236}">
                <a16:creationId xmlns:a16="http://schemas.microsoft.com/office/drawing/2014/main" id="{95E44E8E-8495-43EA-9D6D-E62C84357586}"/>
              </a:ext>
            </a:extLst>
          </p:cNvPr>
          <p:cNvSpPr txBox="1"/>
          <p:nvPr/>
        </p:nvSpPr>
        <p:spPr>
          <a:xfrm>
            <a:off x="417748" y="3768554"/>
            <a:ext cx="7682644" cy="2462213"/>
          </a:xfrm>
          <a:prstGeom prst="rect">
            <a:avLst/>
          </a:prstGeom>
          <a:noFill/>
        </p:spPr>
        <p:txBody>
          <a:bodyPr wrap="square" rtlCol="0">
            <a:spAutoFit/>
          </a:bodyPr>
          <a:lstStyle/>
          <a:p>
            <a:r>
              <a:rPr lang="fr-CH" sz="1400" b="1" dirty="0"/>
              <a:t>Analyse globale : </a:t>
            </a:r>
          </a:p>
          <a:p>
            <a:pPr marL="285750" indent="-285750">
              <a:buFontTx/>
              <a:buChar char="-"/>
            </a:pPr>
            <a:r>
              <a:rPr lang="fr-CH" sz="1400" dirty="0"/>
              <a:t>Chaque activité coûte 6000.-</a:t>
            </a:r>
          </a:p>
          <a:p>
            <a:pPr marL="285750" indent="-285750">
              <a:buFontTx/>
              <a:buChar char="-"/>
            </a:pPr>
            <a:r>
              <a:rPr lang="fr-CH" sz="1400" dirty="0"/>
              <a:t>Fin novembre ont été effectuées 10 activités au lieu de 9 </a:t>
            </a:r>
            <a:r>
              <a:rPr lang="fr-CH" sz="1400" dirty="0">
                <a:sym typeface="Wingdings" panose="05000000000000000000" pitchFamily="2" charset="2"/>
              </a:rPr>
              <a:t> </a:t>
            </a:r>
            <a:r>
              <a:rPr lang="fr-CH" sz="1400" dirty="0"/>
              <a:t>avance, pour un budget de 66’000 au lieu de 60’000 (coût pour 10 activités) </a:t>
            </a:r>
            <a:r>
              <a:rPr lang="fr-CH" sz="1400" dirty="0">
                <a:sym typeface="Wingdings" panose="05000000000000000000" pitchFamily="2" charset="2"/>
              </a:rPr>
              <a:t> </a:t>
            </a:r>
            <a:r>
              <a:rPr lang="fr-CH" sz="1400" dirty="0"/>
              <a:t>dépassement</a:t>
            </a:r>
          </a:p>
          <a:p>
            <a:pPr marL="285750" indent="-285750">
              <a:buFontTx/>
              <a:buChar char="-"/>
            </a:pPr>
            <a:r>
              <a:rPr lang="fr-CH" sz="1400" dirty="0"/>
              <a:t>Il reste 2 activités à faire en décembre (12’000), 3 en janvier (18’000) et 3 en février ( 18’000). </a:t>
            </a:r>
          </a:p>
          <a:p>
            <a:pPr marL="285750" indent="-285750">
              <a:buFontTx/>
              <a:buChar char="-"/>
            </a:pPr>
            <a:r>
              <a:rPr lang="fr-CH" sz="1400" dirty="0"/>
              <a:t>Le dépassement total du budget est de 6’000.- (suite à dépassement de novembre </a:t>
            </a:r>
            <a:r>
              <a:rPr lang="fr-CH" sz="1400" dirty="0">
                <a:sym typeface="Wingdings" panose="05000000000000000000" pitchFamily="2" charset="2"/>
              </a:rPr>
              <a:t> une activité de plus faite (j’aurais dû être à un budget de 60’000 pour 10 activités (54’000 pour 9 activités) mais je suis à 66’000), cette activité, effectuée et payée en novembre, n’est plus ni à réaliser ni à payer en décembre </a:t>
            </a:r>
          </a:p>
          <a:p>
            <a:pPr marL="285750" indent="-285750">
              <a:buFontTx/>
              <a:buChar char="-"/>
            </a:pPr>
            <a:r>
              <a:rPr lang="fr-CH" sz="1400" dirty="0">
                <a:sym typeface="Wingdings" panose="05000000000000000000" pitchFamily="2" charset="2"/>
              </a:rPr>
              <a:t>Pas de dépassement au niveau des délais (petit gain de temps en novembre mais pas d’impact sur le planning global)</a:t>
            </a:r>
            <a:endParaRPr lang="fr-CH" sz="1400" dirty="0"/>
          </a:p>
        </p:txBody>
      </p:sp>
    </p:spTree>
    <p:extLst>
      <p:ext uri="{BB962C8B-B14F-4D97-AF65-F5344CB8AC3E}">
        <p14:creationId xmlns:p14="http://schemas.microsoft.com/office/powerpoint/2010/main" val="1664708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893691"/>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6</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graphicFrame>
        <p:nvGraphicFramePr>
          <p:cNvPr id="3" name="Objet 2">
            <a:extLst>
              <a:ext uri="{FF2B5EF4-FFF2-40B4-BE49-F238E27FC236}">
                <a16:creationId xmlns:a16="http://schemas.microsoft.com/office/drawing/2014/main" id="{8E3BB37F-AECC-4D52-8C80-33F3D076F104}"/>
              </a:ext>
            </a:extLst>
          </p:cNvPr>
          <p:cNvGraphicFramePr>
            <a:graphicFrameLocks noChangeAspect="1"/>
          </p:cNvGraphicFramePr>
          <p:nvPr/>
        </p:nvGraphicFramePr>
        <p:xfrm>
          <a:off x="539552" y="1554234"/>
          <a:ext cx="6762750" cy="4410075"/>
        </p:xfrm>
        <a:graphic>
          <a:graphicData uri="http://schemas.openxmlformats.org/presentationml/2006/ole">
            <mc:AlternateContent xmlns:mc="http://schemas.openxmlformats.org/markup-compatibility/2006">
              <mc:Choice xmlns:v="urn:schemas-microsoft-com:vml" Requires="v">
                <p:oleObj name="Worksheet" r:id="rId3" imgW="6762616" imgH="4410148" progId="Excel.Sheet.12">
                  <p:embed/>
                </p:oleObj>
              </mc:Choice>
              <mc:Fallback>
                <p:oleObj name="Worksheet" r:id="rId3" imgW="6762616" imgH="4410148" progId="Excel.Sheet.12">
                  <p:embed/>
                  <p:pic>
                    <p:nvPicPr>
                      <p:cNvPr id="3" name="Objet 2">
                        <a:extLst>
                          <a:ext uri="{FF2B5EF4-FFF2-40B4-BE49-F238E27FC236}">
                            <a16:creationId xmlns:a16="http://schemas.microsoft.com/office/drawing/2014/main" id="{8E3BB37F-AECC-4D52-8C80-33F3D076F104}"/>
                          </a:ext>
                        </a:extLst>
                      </p:cNvPr>
                      <p:cNvPicPr/>
                      <p:nvPr/>
                    </p:nvPicPr>
                    <p:blipFill>
                      <a:blip r:embed="rId4"/>
                      <a:stretch>
                        <a:fillRect/>
                      </a:stretch>
                    </p:blipFill>
                    <p:spPr>
                      <a:xfrm>
                        <a:off x="539552" y="1554234"/>
                        <a:ext cx="6762750" cy="4410075"/>
                      </a:xfrm>
                      <a:prstGeom prst="rect">
                        <a:avLst/>
                      </a:prstGeom>
                    </p:spPr>
                  </p:pic>
                </p:oleObj>
              </mc:Fallback>
            </mc:AlternateContent>
          </a:graphicData>
        </a:graphic>
      </p:graphicFrame>
    </p:spTree>
    <p:extLst>
      <p:ext uri="{BB962C8B-B14F-4D97-AF65-F5344CB8AC3E}">
        <p14:creationId xmlns:p14="http://schemas.microsoft.com/office/powerpoint/2010/main" val="39954461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6</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          Planning initial 			Planning suite revue fin novembre</a:t>
            </a:r>
          </a:p>
          <a:p>
            <a:endParaRPr lang="fr-CH" sz="1600" i="1" dirty="0">
              <a:solidFill>
                <a:schemeClr val="accent6"/>
              </a:solidFill>
            </a:endParaRPr>
          </a:p>
          <a:p>
            <a:endParaRPr lang="fr-CH" sz="1600" dirty="0"/>
          </a:p>
          <a:p>
            <a:r>
              <a:rPr lang="fr-CH" sz="1600" dirty="0"/>
              <a:t> </a:t>
            </a:r>
          </a:p>
          <a:p>
            <a:r>
              <a:rPr lang="fr-CH" sz="1600" dirty="0"/>
              <a:t> </a:t>
            </a:r>
            <a:endPar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t 2">
            <a:extLst>
              <a:ext uri="{FF2B5EF4-FFF2-40B4-BE49-F238E27FC236}">
                <a16:creationId xmlns:a16="http://schemas.microsoft.com/office/drawing/2014/main" id="{9B1DDE93-C422-4A97-8AB9-475CA79F59C9}"/>
              </a:ext>
            </a:extLst>
          </p:cNvPr>
          <p:cNvGraphicFramePr>
            <a:graphicFrameLocks noChangeAspect="1"/>
          </p:cNvGraphicFramePr>
          <p:nvPr/>
        </p:nvGraphicFramePr>
        <p:xfrm>
          <a:off x="179513" y="2484803"/>
          <a:ext cx="3384376" cy="2298480"/>
        </p:xfrm>
        <a:graphic>
          <a:graphicData uri="http://schemas.openxmlformats.org/presentationml/2006/ole">
            <mc:AlternateContent xmlns:mc="http://schemas.openxmlformats.org/markup-compatibility/2006">
              <mc:Choice xmlns:v="urn:schemas-microsoft-com:vml" Requires="v">
                <p:oleObj name="Worksheet" r:id="rId3" imgW="5343682" imgH="3629125" progId="Excel.Sheet.12">
                  <p:embed/>
                </p:oleObj>
              </mc:Choice>
              <mc:Fallback>
                <p:oleObj name="Worksheet" r:id="rId3" imgW="5343682" imgH="3629125" progId="Excel.Sheet.12">
                  <p:embed/>
                  <p:pic>
                    <p:nvPicPr>
                      <p:cNvPr id="3" name="Objet 2">
                        <a:extLst>
                          <a:ext uri="{FF2B5EF4-FFF2-40B4-BE49-F238E27FC236}">
                            <a16:creationId xmlns:a16="http://schemas.microsoft.com/office/drawing/2014/main" id="{9B1DDE93-C422-4A97-8AB9-475CA79F59C9}"/>
                          </a:ext>
                        </a:extLst>
                      </p:cNvPr>
                      <p:cNvPicPr/>
                      <p:nvPr/>
                    </p:nvPicPr>
                    <p:blipFill>
                      <a:blip r:embed="rId4"/>
                      <a:stretch>
                        <a:fillRect/>
                      </a:stretch>
                    </p:blipFill>
                    <p:spPr>
                      <a:xfrm>
                        <a:off x="179513" y="2484803"/>
                        <a:ext cx="3384376" cy="2298480"/>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A7E40661-99B3-4C4A-B5A2-7B7B54B1A2F9}"/>
              </a:ext>
            </a:extLst>
          </p:cNvPr>
          <p:cNvGraphicFramePr>
            <a:graphicFrameLocks noChangeAspect="1"/>
          </p:cNvGraphicFramePr>
          <p:nvPr/>
        </p:nvGraphicFramePr>
        <p:xfrm>
          <a:off x="4174664" y="2484803"/>
          <a:ext cx="3384376" cy="2298480"/>
        </p:xfrm>
        <a:graphic>
          <a:graphicData uri="http://schemas.openxmlformats.org/presentationml/2006/ole">
            <mc:AlternateContent xmlns:mc="http://schemas.openxmlformats.org/markup-compatibility/2006">
              <mc:Choice xmlns:v="urn:schemas-microsoft-com:vml" Requires="v">
                <p:oleObj name="Worksheet" r:id="rId5" imgW="5343682" imgH="3629125" progId="Excel.Sheet.12">
                  <p:embed/>
                </p:oleObj>
              </mc:Choice>
              <mc:Fallback>
                <p:oleObj name="Worksheet" r:id="rId5" imgW="5343682" imgH="3629125" progId="Excel.Sheet.12">
                  <p:embed/>
                  <p:pic>
                    <p:nvPicPr>
                      <p:cNvPr id="7" name="Objet 6">
                        <a:extLst>
                          <a:ext uri="{FF2B5EF4-FFF2-40B4-BE49-F238E27FC236}">
                            <a16:creationId xmlns:a16="http://schemas.microsoft.com/office/drawing/2014/main" id="{A7E40661-99B3-4C4A-B5A2-7B7B54B1A2F9}"/>
                          </a:ext>
                        </a:extLst>
                      </p:cNvPr>
                      <p:cNvPicPr/>
                      <p:nvPr/>
                    </p:nvPicPr>
                    <p:blipFill>
                      <a:blip r:embed="rId6"/>
                      <a:stretch>
                        <a:fillRect/>
                      </a:stretch>
                    </p:blipFill>
                    <p:spPr>
                      <a:xfrm>
                        <a:off x="4174664" y="2484803"/>
                        <a:ext cx="3384376" cy="2298480"/>
                      </a:xfrm>
                      <a:prstGeom prst="rect">
                        <a:avLst/>
                      </a:prstGeom>
                    </p:spPr>
                  </p:pic>
                </p:oleObj>
              </mc:Fallback>
            </mc:AlternateContent>
          </a:graphicData>
        </a:graphic>
      </p:graphicFrame>
    </p:spTree>
    <p:extLst>
      <p:ext uri="{BB962C8B-B14F-4D97-AF65-F5344CB8AC3E}">
        <p14:creationId xmlns:p14="http://schemas.microsoft.com/office/powerpoint/2010/main" val="674554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6</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			</a:t>
            </a:r>
          </a:p>
          <a:p>
            <a:endParaRPr lang="fr-CH" sz="1600" i="1" dirty="0">
              <a:solidFill>
                <a:schemeClr val="accent6"/>
              </a:solidFill>
            </a:endParaRPr>
          </a:p>
          <a:p>
            <a:endParaRPr lang="fr-CH" sz="1600" dirty="0"/>
          </a:p>
          <a:p>
            <a:r>
              <a:rPr lang="fr-CH" sz="1600" dirty="0"/>
              <a:t> </a:t>
            </a:r>
          </a:p>
          <a:p>
            <a:r>
              <a:rPr lang="fr-CH" sz="1600" dirty="0"/>
              <a:t> </a:t>
            </a:r>
            <a:endPar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Graphique 7">
            <a:extLst>
              <a:ext uri="{FF2B5EF4-FFF2-40B4-BE49-F238E27FC236}">
                <a16:creationId xmlns:a16="http://schemas.microsoft.com/office/drawing/2014/main" id="{D19CD531-3F9D-4413-B34A-F2D0EF18EDB5}"/>
              </a:ext>
            </a:extLst>
          </p:cNvPr>
          <p:cNvGraphicFramePr>
            <a:graphicFrameLocks/>
          </p:cNvGraphicFramePr>
          <p:nvPr/>
        </p:nvGraphicFramePr>
        <p:xfrm>
          <a:off x="417748" y="2309139"/>
          <a:ext cx="3074132" cy="2199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6B7C25E7-3DE8-4565-A47F-77B8A633ADB8}"/>
              </a:ext>
            </a:extLst>
          </p:cNvPr>
          <p:cNvGraphicFramePr>
            <a:graphicFrameLocks/>
          </p:cNvGraphicFramePr>
          <p:nvPr/>
        </p:nvGraphicFramePr>
        <p:xfrm>
          <a:off x="3999892" y="2282474"/>
          <a:ext cx="3956484" cy="2514678"/>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A4523D99-7BE5-F005-505C-B715BDA27684}"/>
              </a:ext>
            </a:extLst>
          </p:cNvPr>
          <p:cNvSpPr txBox="1"/>
          <p:nvPr/>
        </p:nvSpPr>
        <p:spPr>
          <a:xfrm>
            <a:off x="4857523" y="4224821"/>
            <a:ext cx="2999261" cy="276999"/>
          </a:xfrm>
          <a:prstGeom prst="rect">
            <a:avLst/>
          </a:prstGeom>
          <a:solidFill>
            <a:schemeClr val="bg1"/>
          </a:solidFill>
        </p:spPr>
        <p:txBody>
          <a:bodyPr wrap="square" rtlCol="0">
            <a:spAutoFit/>
          </a:bodyPr>
          <a:lstStyle/>
          <a:p>
            <a:r>
              <a:rPr lang="fr-CH" sz="1200" dirty="0"/>
              <a:t>09         10        11         12         01         02</a:t>
            </a:r>
          </a:p>
        </p:txBody>
      </p:sp>
    </p:spTree>
    <p:extLst>
      <p:ext uri="{BB962C8B-B14F-4D97-AF65-F5344CB8AC3E}">
        <p14:creationId xmlns:p14="http://schemas.microsoft.com/office/powerpoint/2010/main" val="3023713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Question</a:t>
            </a:r>
            <a:r>
              <a:rPr lang="de-DE" sz="2400" b="1" dirty="0">
                <a:solidFill>
                  <a:srgbClr val="1476B7"/>
                </a:solidFill>
                <a:latin typeface="Tahoma"/>
                <a:ea typeface="Tahoma"/>
                <a:cs typeface="Tahoma"/>
              </a:rPr>
              <a:t> 6</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52</a:t>
            </a:r>
            <a:endParaRPr lang="fr-CH" sz="800" dirty="0">
              <a:latin typeface="Tahoma"/>
            </a:endParaRPr>
          </a:p>
        </p:txBody>
      </p:sp>
      <p:sp>
        <p:nvSpPr>
          <p:cNvPr id="5"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908611"/>
            <a:ext cx="7416824" cy="4248472"/>
          </a:xfrm>
          <a:prstGeom prst="rect">
            <a:avLst/>
          </a:prstGeom>
        </p:spPr>
        <p:txBody>
          <a:bodyPr/>
          <a:lstStyle/>
          <a:p>
            <a:r>
              <a:rPr lang="fr-CH" sz="1600" b="1" dirty="0"/>
              <a:t>			</a:t>
            </a:r>
          </a:p>
          <a:p>
            <a:endParaRPr lang="fr-CH" sz="1600" i="1" dirty="0">
              <a:solidFill>
                <a:schemeClr val="accent6"/>
              </a:solidFill>
            </a:endParaRPr>
          </a:p>
          <a:p>
            <a:endParaRPr lang="fr-CH" sz="1600" dirty="0"/>
          </a:p>
          <a:p>
            <a:r>
              <a:rPr lang="fr-CH" sz="1600" dirty="0"/>
              <a:t> </a:t>
            </a:r>
          </a:p>
          <a:p>
            <a:r>
              <a:rPr lang="fr-CH" sz="1600" dirty="0"/>
              <a:t> </a:t>
            </a:r>
            <a:endPar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Image 1">
            <a:extLst>
              <a:ext uri="{FF2B5EF4-FFF2-40B4-BE49-F238E27FC236}">
                <a16:creationId xmlns:a16="http://schemas.microsoft.com/office/drawing/2014/main" id="{DF7A9D0C-88E3-417F-AF91-6FE47C3C5736}"/>
              </a:ext>
            </a:extLst>
          </p:cNvPr>
          <p:cNvPicPr>
            <a:picLocks noChangeAspect="1"/>
          </p:cNvPicPr>
          <p:nvPr/>
        </p:nvPicPr>
        <p:blipFill>
          <a:blip r:embed="rId3"/>
          <a:stretch>
            <a:fillRect/>
          </a:stretch>
        </p:blipFill>
        <p:spPr>
          <a:xfrm>
            <a:off x="629832" y="2571916"/>
            <a:ext cx="4286695" cy="2369253"/>
          </a:xfrm>
          <a:prstGeom prst="rect">
            <a:avLst/>
          </a:prstGeom>
        </p:spPr>
      </p:pic>
      <p:sp>
        <p:nvSpPr>
          <p:cNvPr id="3" name="ZoneTexte 2">
            <a:extLst>
              <a:ext uri="{FF2B5EF4-FFF2-40B4-BE49-F238E27FC236}">
                <a16:creationId xmlns:a16="http://schemas.microsoft.com/office/drawing/2014/main" id="{2A2F71FA-2385-4196-930A-8FEA9FA1AEA6}"/>
              </a:ext>
            </a:extLst>
          </p:cNvPr>
          <p:cNvSpPr txBox="1"/>
          <p:nvPr/>
        </p:nvSpPr>
        <p:spPr>
          <a:xfrm>
            <a:off x="611560" y="2060848"/>
            <a:ext cx="4104456" cy="369332"/>
          </a:xfrm>
          <a:prstGeom prst="rect">
            <a:avLst/>
          </a:prstGeom>
          <a:noFill/>
        </p:spPr>
        <p:txBody>
          <a:bodyPr wrap="square" rtlCol="0">
            <a:spAutoFit/>
          </a:bodyPr>
          <a:lstStyle/>
          <a:p>
            <a:r>
              <a:rPr lang="fr-CH" b="1" dirty="0"/>
              <a:t>Tableau de bord novembre </a:t>
            </a:r>
          </a:p>
        </p:txBody>
      </p:sp>
    </p:spTree>
    <p:extLst>
      <p:ext uri="{BB962C8B-B14F-4D97-AF65-F5344CB8AC3E}">
        <p14:creationId xmlns:p14="http://schemas.microsoft.com/office/powerpoint/2010/main" val="242773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9" y="1412776"/>
            <a:ext cx="7239000" cy="4076700"/>
          </a:xfrm>
          <a:prstGeom prst="rect">
            <a:avLst/>
          </a:prstGeom>
        </p:spPr>
      </p:pic>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Tree>
    <p:extLst>
      <p:ext uri="{BB962C8B-B14F-4D97-AF65-F5344CB8AC3E}">
        <p14:creationId xmlns:p14="http://schemas.microsoft.com/office/powerpoint/2010/main" val="27756021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
        <p:nvSpPr>
          <p:cNvPr id="2" name="ZoneTexte 1"/>
          <p:cNvSpPr txBox="1"/>
          <p:nvPr/>
        </p:nvSpPr>
        <p:spPr>
          <a:xfrm>
            <a:off x="323528" y="972888"/>
            <a:ext cx="8064896" cy="4524315"/>
          </a:xfrm>
          <a:prstGeom prst="rect">
            <a:avLst/>
          </a:prstGeom>
          <a:solidFill>
            <a:schemeClr val="bg1"/>
          </a:solidFill>
          <a:ln>
            <a:solidFill>
              <a:schemeClr val="bg1"/>
            </a:solidFill>
          </a:ln>
        </p:spPr>
        <p:txBody>
          <a:bodyPr wrap="square" rtlCol="0">
            <a:spAutoFit/>
          </a:bodyPr>
          <a:lstStyle/>
          <a:p>
            <a:pPr algn="ctr"/>
            <a:endParaRPr lang="fr-CH" sz="7200" dirty="0"/>
          </a:p>
          <a:p>
            <a:pPr algn="ctr"/>
            <a:r>
              <a:rPr lang="fr-CH" sz="7200" dirty="0"/>
              <a:t>Merci </a:t>
            </a:r>
          </a:p>
          <a:p>
            <a:pPr algn="ctr"/>
            <a:r>
              <a:rPr lang="fr-CH" sz="7200" dirty="0"/>
              <a:t>et </a:t>
            </a:r>
          </a:p>
          <a:p>
            <a:pPr algn="ctr"/>
            <a:r>
              <a:rPr lang="fr-CH" sz="7200" dirty="0"/>
              <a:t>bonne suite!</a:t>
            </a:r>
          </a:p>
        </p:txBody>
      </p:sp>
    </p:spTree>
    <p:extLst>
      <p:ext uri="{BB962C8B-B14F-4D97-AF65-F5344CB8AC3E}">
        <p14:creationId xmlns:p14="http://schemas.microsoft.com/office/powerpoint/2010/main" val="1926916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Annexes</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426692" cy="2195666"/>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Tableau </a:t>
            </a:r>
            <a:r>
              <a:rPr lang="fr-CH" dirty="0" err="1">
                <a:latin typeface="Tahoma" panose="020B0604030504040204" pitchFamily="34" charset="0"/>
                <a:ea typeface="Tahoma" panose="020B0604030504040204" pitchFamily="34" charset="0"/>
                <a:cs typeface="Tahoma" panose="020B0604030504040204" pitchFamily="34" charset="0"/>
              </a:rPr>
              <a:t>excel</a:t>
            </a:r>
            <a:r>
              <a:rPr lang="fr-CH" dirty="0">
                <a:latin typeface="Tahoma" panose="020B0604030504040204" pitchFamily="34" charset="0"/>
                <a:ea typeface="Tahoma" panose="020B0604030504040204" pitchFamily="34" charset="0"/>
                <a:cs typeface="Tahoma" panose="020B0604030504040204" pitchFamily="34" charset="0"/>
              </a:rPr>
              <a:t> Plan de risque (document à part)</a:t>
            </a:r>
          </a:p>
          <a:p>
            <a:pPr marL="742950" lvl="1" indent="-285750">
              <a:buFont typeface="Arial" panose="020B0604020202020204" pitchFamily="34" charset="0"/>
              <a:buChar char="•"/>
              <a:defRPr/>
            </a:pPr>
            <a:endParaRPr lang="fr-CH"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132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5" name="Rectangle 4"/>
          <p:cNvSpPr/>
          <p:nvPr/>
        </p:nvSpPr>
        <p:spPr bwMode="auto">
          <a:xfrm>
            <a:off x="755576" y="1340768"/>
            <a:ext cx="7272808" cy="2391424"/>
          </a:xfrm>
          <a:prstGeom prst="rect">
            <a:avLst/>
          </a:prstGeom>
        </p:spPr>
        <p:txBody>
          <a:bodyPr wrap="square">
            <a:spAutoFit/>
          </a:bodyPr>
          <a:lstStyle/>
          <a:p>
            <a:pPr>
              <a:lnSpc>
                <a:spcPct val="115000"/>
              </a:lnSpc>
              <a:spcAft>
                <a:spcPts val="0"/>
              </a:spcAft>
            </a:pPr>
            <a:endParaRPr lang="fr-CH" b="1" dirty="0"/>
          </a:p>
          <a:p>
            <a:pPr>
              <a:lnSpc>
                <a:spcPct val="115000"/>
              </a:lnSpc>
              <a:spcAft>
                <a:spcPts val="0"/>
              </a:spcAft>
            </a:pPr>
            <a:endParaRPr lang="fr-CH" b="1" dirty="0"/>
          </a:p>
          <a:p>
            <a:r>
              <a:rPr lang="fr-CH" dirty="0"/>
              <a:t>Exercice : </a:t>
            </a:r>
          </a:p>
          <a:p>
            <a:pPr marL="285750" indent="-285750">
              <a:buFontTx/>
              <a:buChar char="-"/>
            </a:pPr>
            <a:r>
              <a:rPr lang="fr-CH" dirty="0"/>
              <a:t>Quels différents types de risques identifiez-vous ?</a:t>
            </a:r>
          </a:p>
          <a:p>
            <a:pPr marL="285750" indent="-285750">
              <a:buFontTx/>
              <a:buChar char="-"/>
            </a:pPr>
            <a:r>
              <a:rPr lang="fr-CH" dirty="0"/>
              <a:t>Citez un/des exemples pour chaque type de risque identifié </a:t>
            </a:r>
          </a:p>
          <a:p>
            <a:endParaRPr lang="fr-CH" dirty="0"/>
          </a:p>
          <a:p>
            <a:endParaRPr lang="fr-CH" dirty="0"/>
          </a:p>
          <a:p>
            <a:r>
              <a:rPr lang="fr-CH" dirty="0"/>
              <a:t> </a:t>
            </a:r>
          </a:p>
        </p:txBody>
      </p:sp>
      <p:pic>
        <p:nvPicPr>
          <p:cNvPr id="2" name="Image 1"/>
          <p:cNvPicPr>
            <a:picLocks noChangeAspect="1"/>
          </p:cNvPicPr>
          <p:nvPr/>
        </p:nvPicPr>
        <p:blipFill>
          <a:blip r:embed="rId3"/>
          <a:stretch>
            <a:fillRect/>
          </a:stretch>
        </p:blipFill>
        <p:spPr>
          <a:xfrm>
            <a:off x="2987824" y="4161430"/>
            <a:ext cx="2367698" cy="1647740"/>
          </a:xfrm>
          <a:prstGeom prst="rect">
            <a:avLst/>
          </a:prstGeom>
        </p:spPr>
      </p:pic>
      <p:sp>
        <p:nvSpPr>
          <p:cNvPr id="7" name="ZoneTexte 6"/>
          <p:cNvSpPr txBox="1"/>
          <p:nvPr/>
        </p:nvSpPr>
        <p:spPr bwMode="auto">
          <a:xfrm>
            <a:off x="755576" y="1340768"/>
            <a:ext cx="4599946" cy="461665"/>
          </a:xfrm>
          <a:prstGeom prst="rect">
            <a:avLst/>
          </a:prstGeom>
          <a:noFill/>
        </p:spPr>
        <p:txBody>
          <a:bodyPr wrap="square" rtlCol="0">
            <a:spAutoFit/>
          </a:bodyPr>
          <a:lstStyle/>
          <a:p>
            <a:r>
              <a:rPr lang="fr-CH" sz="2400" b="1" dirty="0">
                <a:solidFill>
                  <a:srgbClr val="1476B7"/>
                </a:solidFill>
                <a:latin typeface="Tahoma"/>
                <a:ea typeface="Tahoma"/>
                <a:cs typeface="Tahoma"/>
              </a:rPr>
              <a:t>Typologie de risques ?</a:t>
            </a:r>
          </a:p>
        </p:txBody>
      </p:sp>
    </p:spTree>
    <p:extLst>
      <p:ext uri="{BB962C8B-B14F-4D97-AF65-F5344CB8AC3E}">
        <p14:creationId xmlns:p14="http://schemas.microsoft.com/office/powerpoint/2010/main" val="371672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4"/>
          <p:cNvSpPr>
            <a:spLocks noGrp="1"/>
          </p:cNvSpPr>
          <p:nvPr>
            <p:ph type="body" sz="quarter" idx="10"/>
          </p:nvPr>
        </p:nvSpPr>
        <p:spPr bwMode="auto"/>
        <p:txBody>
          <a:bodyPr/>
          <a:lstStyle/>
          <a:p>
            <a:pPr>
              <a:defRPr/>
            </a:pPr>
            <a:r>
              <a:rPr lang="fr-CH" dirty="0"/>
              <a:t>Typologies de r</a:t>
            </a:r>
            <a:r>
              <a:rPr lang="fr-CH" dirty="0">
                <a:solidFill>
                  <a:schemeClr val="tx1"/>
                </a:solidFill>
              </a:rPr>
              <a:t>isques</a:t>
            </a:r>
            <a:endParaRPr dirty="0"/>
          </a:p>
        </p:txBody>
      </p:sp>
      <p:sp>
        <p:nvSpPr>
          <p:cNvPr id="5" name="Espace réservé du texte 5"/>
          <p:cNvSpPr>
            <a:spLocks noGrp="1"/>
          </p:cNvSpPr>
          <p:nvPr>
            <p:ph type="body" sz="quarter" idx="11"/>
          </p:nvPr>
        </p:nvSpPr>
        <p:spPr bwMode="auto">
          <a:xfrm>
            <a:off x="540000" y="2132856"/>
            <a:ext cx="7848424" cy="3959984"/>
          </a:xfrm>
        </p:spPr>
        <p:txBody>
          <a:bodyPr/>
          <a:lstStyle/>
          <a:p>
            <a:pPr>
              <a:buClr>
                <a:schemeClr val="tx1"/>
              </a:buClr>
              <a:buNone/>
              <a:defRPr/>
            </a:pPr>
            <a:endParaRPr sz="800" dirty="0"/>
          </a:p>
          <a:p>
            <a:pPr>
              <a:buClr>
                <a:schemeClr val="tx1"/>
              </a:buClr>
              <a:buFont typeface="Arial"/>
              <a:buChar char="•"/>
              <a:defRPr/>
            </a:pPr>
            <a:r>
              <a:rPr lang="fr-CH" sz="2000" dirty="0">
                <a:solidFill>
                  <a:schemeClr val="tx1"/>
                </a:solidFill>
              </a:rPr>
              <a:t>Technique</a:t>
            </a:r>
            <a:endParaRPr sz="2000" dirty="0"/>
          </a:p>
          <a:p>
            <a:pPr lvl="1">
              <a:buClr>
                <a:srgbClr val="5F5F5F"/>
              </a:buClr>
              <a:buFont typeface="Arial"/>
              <a:buChar char="–"/>
              <a:defRPr/>
            </a:pPr>
            <a:r>
              <a:rPr lang="fr-CH" sz="1800" dirty="0">
                <a:latin typeface="Tahoma"/>
                <a:ea typeface="Tahoma"/>
                <a:cs typeface="Tahoma"/>
              </a:rPr>
              <a:t>Compétences et maîtrise des technologies utilisées</a:t>
            </a:r>
            <a:endParaRPr sz="1800" dirty="0"/>
          </a:p>
          <a:p>
            <a:pPr lvl="1">
              <a:buClr>
                <a:srgbClr val="5F5F5F"/>
              </a:buClr>
              <a:buFont typeface="Arial"/>
              <a:buChar char="–"/>
              <a:defRPr/>
            </a:pPr>
            <a:r>
              <a:rPr lang="fr-FR" sz="1800" dirty="0"/>
              <a:t>Risques métier </a:t>
            </a:r>
            <a:endParaRPr sz="1800" dirty="0"/>
          </a:p>
          <a:p>
            <a:pPr>
              <a:buClr>
                <a:schemeClr val="tx1"/>
              </a:buClr>
              <a:buFont typeface="Arial"/>
              <a:buChar char="•"/>
              <a:defRPr/>
            </a:pPr>
            <a:r>
              <a:rPr lang="fr-CH" sz="2000" dirty="0">
                <a:solidFill>
                  <a:schemeClr val="tx1"/>
                </a:solidFill>
              </a:rPr>
              <a:t>Externe</a:t>
            </a:r>
            <a:endParaRPr sz="2000" dirty="0"/>
          </a:p>
          <a:p>
            <a:pPr lvl="1">
              <a:buClr>
                <a:srgbClr val="5F5F5F"/>
              </a:buClr>
              <a:buFont typeface="Arial"/>
              <a:buChar char="–"/>
              <a:defRPr/>
            </a:pPr>
            <a:r>
              <a:rPr lang="fr-CH" sz="1800" dirty="0">
                <a:latin typeface="Tahoma"/>
                <a:ea typeface="Tahoma"/>
                <a:cs typeface="Tahoma"/>
              </a:rPr>
              <a:t>Élément externe au projet qui vient l’impacter</a:t>
            </a:r>
            <a:endParaRPr sz="1800" dirty="0"/>
          </a:p>
          <a:p>
            <a:pPr lvl="1">
              <a:buClr>
                <a:srgbClr val="5F5F5F"/>
              </a:buClr>
              <a:buFont typeface="Arial"/>
              <a:buChar char="–"/>
              <a:defRPr/>
            </a:pPr>
            <a:r>
              <a:rPr lang="fr-CH" sz="1800" dirty="0">
                <a:latin typeface="Tahoma"/>
                <a:ea typeface="Tahoma"/>
                <a:cs typeface="Tahoma"/>
              </a:rPr>
              <a:t>Politique, stratégie de l’entreprise, législation, évolution du marché</a:t>
            </a:r>
            <a:endParaRPr lang="fr-CH" dirty="0">
              <a:latin typeface="Tahoma"/>
              <a:ea typeface="Tahoma"/>
              <a:cs typeface="Tahoma"/>
            </a:endParaRPr>
          </a:p>
          <a:p>
            <a:pPr>
              <a:buClr>
                <a:schemeClr val="tx1"/>
              </a:buClr>
              <a:buFont typeface="Arial"/>
              <a:buChar char="•"/>
              <a:defRPr/>
            </a:pPr>
            <a:r>
              <a:rPr lang="fr-CH" sz="2000" dirty="0">
                <a:solidFill>
                  <a:schemeClr val="tx1"/>
                </a:solidFill>
              </a:rPr>
              <a:t>Relationnel</a:t>
            </a:r>
            <a:endParaRPr lang="fr-CH" sz="2000" dirty="0"/>
          </a:p>
          <a:p>
            <a:pPr lvl="1">
              <a:buClr>
                <a:srgbClr val="5F5F5F"/>
              </a:buClr>
              <a:buFont typeface="Arial"/>
              <a:buChar char="–"/>
              <a:defRPr/>
            </a:pPr>
            <a:r>
              <a:rPr lang="fr-CH" sz="1800" dirty="0">
                <a:latin typeface="Tahoma"/>
                <a:ea typeface="Tahoma"/>
                <a:cs typeface="Tahoma"/>
              </a:rPr>
              <a:t>Relations aux sein de l’équipe de projet</a:t>
            </a:r>
          </a:p>
          <a:p>
            <a:pPr lvl="1">
              <a:buClr>
                <a:srgbClr val="5F5F5F"/>
              </a:buClr>
              <a:buFont typeface="Arial"/>
              <a:buChar char="–"/>
              <a:defRPr/>
            </a:pPr>
            <a:r>
              <a:rPr lang="fr-CH" sz="1800" dirty="0"/>
              <a:t>Communication</a:t>
            </a:r>
            <a:endParaRPr lang="fr-CH" sz="1800" dirty="0">
              <a:latin typeface="Tahoma"/>
              <a:ea typeface="Tahoma"/>
              <a:cs typeface="Tahoma"/>
            </a:endParaRPr>
          </a:p>
          <a:p>
            <a:pPr>
              <a:buClr>
                <a:schemeClr val="tx1"/>
              </a:buClr>
              <a:buFont typeface="Arial"/>
              <a:buChar char="•"/>
              <a:defRPr/>
            </a:pPr>
            <a:r>
              <a:rPr lang="fr-FR" sz="2000" dirty="0">
                <a:solidFill>
                  <a:schemeClr val="tx1"/>
                </a:solidFill>
              </a:rPr>
              <a:t>Organisationnel</a:t>
            </a:r>
            <a:endParaRPr lang="fr-FR" sz="2000" dirty="0"/>
          </a:p>
          <a:p>
            <a:pPr lvl="1">
              <a:buClr>
                <a:srgbClr val="5F5F5F"/>
              </a:buClr>
              <a:buFont typeface="Arial"/>
              <a:buChar char="–"/>
              <a:defRPr/>
            </a:pPr>
            <a:r>
              <a:rPr lang="fr-FR" sz="1800" dirty="0">
                <a:latin typeface="Tahoma"/>
                <a:ea typeface="Tahoma"/>
                <a:cs typeface="Tahoma"/>
              </a:rPr>
              <a:t>Choix financiers</a:t>
            </a:r>
          </a:p>
          <a:p>
            <a:pPr lvl="1">
              <a:buClr>
                <a:srgbClr val="5F5F5F"/>
              </a:buClr>
              <a:buFont typeface="Arial"/>
              <a:buChar char="–"/>
              <a:defRPr/>
            </a:pPr>
            <a:r>
              <a:rPr lang="fr-FR" sz="1800" dirty="0"/>
              <a:t>Priorisations</a:t>
            </a:r>
          </a:p>
          <a:p>
            <a:pPr lvl="1">
              <a:buClr>
                <a:srgbClr val="5F5F5F"/>
              </a:buClr>
              <a:buFont typeface="Arial"/>
              <a:buChar char="–"/>
              <a:defRPr/>
            </a:pPr>
            <a:endParaRPr dirty="0"/>
          </a:p>
          <a:p>
            <a:pPr>
              <a:buClr>
                <a:schemeClr val="tx1"/>
              </a:buClr>
              <a:buFont typeface="Arial"/>
              <a:buChar char="•"/>
              <a:defRPr/>
            </a:pPr>
            <a:endParaRPr lang="fr-CH" dirty="0">
              <a:solidFill>
                <a:schemeClr val="tx1"/>
              </a:solidFill>
            </a:endParaRPr>
          </a:p>
          <a:p>
            <a:pPr>
              <a:buFont typeface="Arial"/>
              <a:buChar char="•"/>
              <a:defRPr/>
            </a:pPr>
            <a:endParaRPr lang="fr-CH" sz="3600" dirty="0">
              <a:solidFill>
                <a:schemeClr val="tx1"/>
              </a:solidFill>
            </a:endParaRPr>
          </a:p>
        </p:txBody>
      </p:sp>
      <p:sp>
        <p:nvSpPr>
          <p:cNvPr id="6" name="Rectangle 4"/>
          <p:cNvSpPr>
            <a:spLocks noChangeArrowheads="1"/>
          </p:cNvSpPr>
          <p:nvPr/>
        </p:nvSpPr>
        <p:spPr bwMode="auto">
          <a:xfrm>
            <a:off x="420688" y="1957388"/>
            <a:ext cx="8299450" cy="4379912"/>
          </a:xfrm>
          <a:prstGeom prst="rect">
            <a:avLst/>
          </a:prstGeom>
          <a:noFill/>
          <a:ln w="9525">
            <a:noFill/>
            <a:miter lim="800000"/>
            <a:headEnd/>
            <a:tailEnd/>
          </a:ln>
        </p:spPr>
        <p:txBody>
          <a:bodyPr/>
          <a:lstStyle/>
          <a:p>
            <a:pPr marL="342900" indent="-342900">
              <a:buClr>
                <a:schemeClr val="tx1"/>
              </a:buClr>
              <a:defRPr/>
            </a:pPr>
            <a:endParaRPr lang="fr-CH" sz="2200">
              <a:latin typeface="Arial"/>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p>
        </p:txBody>
      </p:sp>
    </p:spTree>
    <p:extLst>
      <p:ext uri="{BB962C8B-B14F-4D97-AF65-F5344CB8AC3E}">
        <p14:creationId xmlns:p14="http://schemas.microsoft.com/office/powerpoint/2010/main" val="638587928"/>
      </p:ext>
    </p:extLst>
  </p:cSld>
  <p:clrMapOvr>
    <a:masterClrMapping/>
  </p:clrMapOvr>
</p:sld>
</file>

<file path=ppt/theme/theme1.xml><?xml version="1.0" encoding="utf-8"?>
<a:theme xmlns:a="http://schemas.openxmlformats.org/drawingml/2006/main" name="HE-Arc 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4064</Words>
  <Application>Microsoft Office PowerPoint</Application>
  <DocSecurity>0</DocSecurity>
  <PresentationFormat>Affichage à l'écran (4:3)</PresentationFormat>
  <Paragraphs>958</Paragraphs>
  <Slides>77</Slides>
  <Notes>77</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77</vt:i4>
      </vt:variant>
    </vt:vector>
  </HeadingPairs>
  <TitlesOfParts>
    <vt:vector size="87" baseType="lpstr">
      <vt:lpstr>Arial</vt:lpstr>
      <vt:lpstr>Calibri</vt:lpstr>
      <vt:lpstr>Cambria</vt:lpstr>
      <vt:lpstr>Segoe Print</vt:lpstr>
      <vt:lpstr>Symbol</vt:lpstr>
      <vt:lpstr>Tahoma</vt:lpstr>
      <vt:lpstr>Times New Roman</vt:lpstr>
      <vt:lpstr>Verdana</vt:lpstr>
      <vt:lpstr>HE-Arc GES</vt:lpstr>
      <vt:lpstr>Worksheet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 Edward de Bono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HE-Arc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Baudet Cedric</dc:creator>
  <cp:lastModifiedBy>juliette schwaller</cp:lastModifiedBy>
  <cp:revision>784</cp:revision>
  <cp:lastPrinted>2023-04-26T17:58:01Z</cp:lastPrinted>
  <dcterms:created xsi:type="dcterms:W3CDTF">2010-11-23T07:41:15Z</dcterms:created>
  <dcterms:modified xsi:type="dcterms:W3CDTF">2023-04-27T14:35:45Z</dcterms:modified>
  <cp:category>ENR QUALITE HE-ARC(+PIED DE PAGE)</cp:category>
  <dc:identifier/>
  <dc:language/>
  <cp:version/>
</cp:coreProperties>
</file>