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1"/>
  </p:notesMasterIdLst>
  <p:handoutMasterIdLst>
    <p:handoutMasterId r:id="rId92"/>
  </p:handoutMasterIdLst>
  <p:sldIdLst>
    <p:sldId id="256" r:id="rId2"/>
    <p:sldId id="443" r:id="rId3"/>
    <p:sldId id="444" r:id="rId4"/>
    <p:sldId id="507" r:id="rId5"/>
    <p:sldId id="309" r:id="rId6"/>
    <p:sldId id="416" r:id="rId7"/>
    <p:sldId id="421" r:id="rId8"/>
    <p:sldId id="352" r:id="rId9"/>
    <p:sldId id="366" r:id="rId10"/>
    <p:sldId id="510" r:id="rId11"/>
    <p:sldId id="363" r:id="rId12"/>
    <p:sldId id="420" r:id="rId13"/>
    <p:sldId id="508" r:id="rId14"/>
    <p:sldId id="417" r:id="rId15"/>
    <p:sldId id="418" r:id="rId16"/>
    <p:sldId id="419" r:id="rId17"/>
    <p:sldId id="422" r:id="rId18"/>
    <p:sldId id="423" r:id="rId19"/>
    <p:sldId id="509" r:id="rId20"/>
    <p:sldId id="496" r:id="rId21"/>
    <p:sldId id="497" r:id="rId22"/>
    <p:sldId id="498" r:id="rId23"/>
    <p:sldId id="499" r:id="rId24"/>
    <p:sldId id="500" r:id="rId25"/>
    <p:sldId id="501" r:id="rId26"/>
    <p:sldId id="511" r:id="rId27"/>
    <p:sldId id="431" r:id="rId28"/>
    <p:sldId id="445" r:id="rId29"/>
    <p:sldId id="368" r:id="rId30"/>
    <p:sldId id="512" r:id="rId31"/>
    <p:sldId id="353" r:id="rId32"/>
    <p:sldId id="513" r:id="rId33"/>
    <p:sldId id="279" r:id="rId34"/>
    <p:sldId id="388" r:id="rId35"/>
    <p:sldId id="390" r:id="rId36"/>
    <p:sldId id="280" r:id="rId37"/>
    <p:sldId id="389" r:id="rId38"/>
    <p:sldId id="517" r:id="rId39"/>
    <p:sldId id="387" r:id="rId40"/>
    <p:sldId id="391" r:id="rId41"/>
    <p:sldId id="392" r:id="rId42"/>
    <p:sldId id="350" r:id="rId43"/>
    <p:sldId id="273" r:id="rId44"/>
    <p:sldId id="503" r:id="rId45"/>
    <p:sldId id="502" r:id="rId46"/>
    <p:sldId id="514" r:id="rId47"/>
    <p:sldId id="427" r:id="rId48"/>
    <p:sldId id="428" r:id="rId49"/>
    <p:sldId id="429" r:id="rId50"/>
    <p:sldId id="426" r:id="rId51"/>
    <p:sldId id="506" r:id="rId52"/>
    <p:sldId id="516" r:id="rId53"/>
    <p:sldId id="274" r:id="rId54"/>
    <p:sldId id="355" r:id="rId55"/>
    <p:sldId id="275" r:id="rId56"/>
    <p:sldId id="356" r:id="rId57"/>
    <p:sldId id="276" r:id="rId58"/>
    <p:sldId id="357" r:id="rId59"/>
    <p:sldId id="277" r:id="rId60"/>
    <p:sldId id="358" r:id="rId61"/>
    <p:sldId id="520" r:id="rId62"/>
    <p:sldId id="434" r:id="rId63"/>
    <p:sldId id="450" r:id="rId64"/>
    <p:sldId id="451" r:id="rId65"/>
    <p:sldId id="452" r:id="rId66"/>
    <p:sldId id="453" r:id="rId67"/>
    <p:sldId id="454" r:id="rId68"/>
    <p:sldId id="455" r:id="rId69"/>
    <p:sldId id="456" r:id="rId70"/>
    <p:sldId id="457" r:id="rId71"/>
    <p:sldId id="521" r:id="rId72"/>
    <p:sldId id="523" r:id="rId73"/>
    <p:sldId id="485" r:id="rId74"/>
    <p:sldId id="518" r:id="rId75"/>
    <p:sldId id="466" r:id="rId76"/>
    <p:sldId id="468" r:id="rId77"/>
    <p:sldId id="469" r:id="rId78"/>
    <p:sldId id="490" r:id="rId79"/>
    <p:sldId id="478" r:id="rId80"/>
    <p:sldId id="519" r:id="rId81"/>
    <p:sldId id="522" r:id="rId82"/>
    <p:sldId id="438" r:id="rId83"/>
    <p:sldId id="307" r:id="rId84"/>
    <p:sldId id="424" r:id="rId85"/>
    <p:sldId id="524" r:id="rId86"/>
    <p:sldId id="425" r:id="rId87"/>
    <p:sldId id="415" r:id="rId88"/>
    <p:sldId id="446" r:id="rId89"/>
    <p:sldId id="449" r:id="rId90"/>
  </p:sldIdLst>
  <p:sldSz cx="9144000" cy="6858000" type="screen4x3"/>
  <p:notesSz cx="6858000" cy="9945688"/>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34" autoAdjust="0"/>
    <p:restoredTop sz="88117" autoAdjust="0"/>
  </p:normalViewPr>
  <p:slideViewPr>
    <p:cSldViewPr>
      <p:cViewPr varScale="1">
        <p:scale>
          <a:sx n="82" d="100"/>
          <a:sy n="82" d="100"/>
        </p:scale>
        <p:origin x="131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5AC56-082A-486C-9740-638E1F4BFB4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CH"/>
        </a:p>
      </dgm:t>
    </dgm:pt>
    <dgm:pt modelId="{A2884B9C-7213-498E-8F9A-F5D829AF3C4F}">
      <dgm:prSet phldrT="[Text]" custT="1"/>
      <dgm:spPr/>
      <dgm:t>
        <a:bodyPr/>
        <a:lstStyle/>
        <a:p>
          <a:r>
            <a:rPr lang="fr-FR" sz="2000" dirty="0">
              <a:latin typeface="Tahoma" panose="020B0604030504040204" pitchFamily="34" charset="0"/>
              <a:ea typeface="Tahoma" panose="020B0604030504040204" pitchFamily="34" charset="0"/>
              <a:cs typeface="Tahoma" panose="020B0604030504040204" pitchFamily="34" charset="0"/>
            </a:rPr>
            <a:t>Direction</a:t>
          </a:r>
          <a:endParaRPr lang="fr-CH" sz="2000" dirty="0">
            <a:latin typeface="Tahoma" panose="020B0604030504040204" pitchFamily="34" charset="0"/>
            <a:ea typeface="Tahoma" panose="020B0604030504040204" pitchFamily="34" charset="0"/>
            <a:cs typeface="Tahoma" panose="020B0604030504040204" pitchFamily="34" charset="0"/>
          </a:endParaRPr>
        </a:p>
      </dgm:t>
    </dgm:pt>
    <dgm:pt modelId="{9450E80C-E6B4-4BE6-967B-91B42111F9F2}" type="parTrans" cxnId="{08230088-3C7A-4D22-879F-575BFABC2818}">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8C81BAB0-3C49-480B-BC47-10AC66B17330}" type="sibTrans" cxnId="{08230088-3C7A-4D22-879F-575BFABC2818}">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E6F191E3-9AEA-400F-B6B3-183D5D0D7169}">
      <dgm:prSet phldrT="[Text]"/>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2C4D77EE-5D21-472C-8DF2-AA9702F7A26E}" type="parTrans" cxnId="{BD37D01B-D0D6-4089-9FAE-68CA529AF1B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89215AEE-5B5C-4A93-83C6-DF05CFC0D3B0}" type="sibTrans" cxnId="{BD37D01B-D0D6-4089-9FAE-68CA529AF1B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E12C110C-1686-41D9-8F8D-A4B41C917920}">
      <dgm:prSet phldrT="[Text]"/>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9EB0833A-F845-4EBE-B1AA-CB1F6FDCAF98}" type="parTrans" cxnId="{5C753E2D-4906-49FE-A064-A0BBD8F3096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11130DF6-15E1-4519-935B-AE7AA7DB9306}" type="sibTrans" cxnId="{5C753E2D-4906-49FE-A064-A0BBD8F3096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C8FB1014-B661-40C3-A774-0EAE8913723D}">
      <dgm:prSet phldrT="[Text]"/>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CA8A73E-C6C8-45B0-854D-020970F82673}" type="parTrans" cxnId="{9B788675-B7D9-4794-B953-7945997F2AE7}">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A94C77EB-9C6F-4A23-A3BA-0275A9A90479}" type="sibTrans" cxnId="{9B788675-B7D9-4794-B953-7945997F2AE7}">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577A0056-C48D-4EFC-B60C-BB8EF3416D90}" type="asst">
      <dgm:prSet phldrT="[Text]" custT="1"/>
      <dgm:spPr/>
      <dgm:t>
        <a:bodyPr/>
        <a:lstStyle/>
        <a:p>
          <a:pPr>
            <a:lnSpc>
              <a:spcPct val="100000"/>
            </a:lnSpc>
            <a:spcAft>
              <a:spcPts val="0"/>
            </a:spcAft>
          </a:pPr>
          <a:r>
            <a:rPr lang="fr-FR" sz="2000" dirty="0">
              <a:latin typeface="Tahoma" panose="020B0604030504040204" pitchFamily="34" charset="0"/>
              <a:ea typeface="Tahoma" panose="020B0604030504040204" pitchFamily="34" charset="0"/>
              <a:cs typeface="Tahoma" panose="020B0604030504040204" pitchFamily="34" charset="0"/>
            </a:rPr>
            <a:t>Affaires générales</a:t>
          </a:r>
          <a:endParaRPr lang="fr-CH" sz="2000" dirty="0">
            <a:latin typeface="Tahoma" panose="020B0604030504040204" pitchFamily="34" charset="0"/>
            <a:ea typeface="Tahoma" panose="020B0604030504040204" pitchFamily="34" charset="0"/>
            <a:cs typeface="Tahoma" panose="020B0604030504040204" pitchFamily="34" charset="0"/>
          </a:endParaRPr>
        </a:p>
      </dgm:t>
    </dgm:pt>
    <dgm:pt modelId="{71BA4684-5F4D-4FFC-8C4F-EE51B5C66F88}" type="sibTrans" cxnId="{F9D13278-21C7-4FC6-B71F-F40B19593B41}">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09B96A7C-EDB9-4A1C-986D-EC36990D48DC}" type="parTrans" cxnId="{F9D13278-21C7-4FC6-B71F-F40B19593B41}">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3991849E-2B57-45DC-B3C3-41202A730D5D}" type="pres">
      <dgm:prSet presAssocID="{CD85AC56-082A-486C-9740-638E1F4BFB4C}" presName="hierChild1" presStyleCnt="0">
        <dgm:presLayoutVars>
          <dgm:orgChart val="1"/>
          <dgm:chPref val="1"/>
          <dgm:dir/>
          <dgm:animOne val="branch"/>
          <dgm:animLvl val="lvl"/>
          <dgm:resizeHandles/>
        </dgm:presLayoutVars>
      </dgm:prSet>
      <dgm:spPr/>
    </dgm:pt>
    <dgm:pt modelId="{459B5D89-538D-42FE-8B9A-E739D5EA8B05}" type="pres">
      <dgm:prSet presAssocID="{A2884B9C-7213-498E-8F9A-F5D829AF3C4F}" presName="hierRoot1" presStyleCnt="0">
        <dgm:presLayoutVars>
          <dgm:hierBranch val="init"/>
        </dgm:presLayoutVars>
      </dgm:prSet>
      <dgm:spPr/>
    </dgm:pt>
    <dgm:pt modelId="{09A1B21B-1182-4EA9-878F-2F79CC6ACD3F}" type="pres">
      <dgm:prSet presAssocID="{A2884B9C-7213-498E-8F9A-F5D829AF3C4F}" presName="rootComposite1" presStyleCnt="0"/>
      <dgm:spPr/>
    </dgm:pt>
    <dgm:pt modelId="{EC31563B-1754-4BEC-99FE-040BC9FB5EF7}" type="pres">
      <dgm:prSet presAssocID="{A2884B9C-7213-498E-8F9A-F5D829AF3C4F}" presName="rootText1" presStyleLbl="node0" presStyleIdx="0" presStyleCnt="1">
        <dgm:presLayoutVars>
          <dgm:chPref val="3"/>
        </dgm:presLayoutVars>
      </dgm:prSet>
      <dgm:spPr/>
    </dgm:pt>
    <dgm:pt modelId="{2A7DA301-5A78-49C5-8236-E00EF17BA819}" type="pres">
      <dgm:prSet presAssocID="{A2884B9C-7213-498E-8F9A-F5D829AF3C4F}" presName="rootConnector1" presStyleLbl="node1" presStyleIdx="0" presStyleCnt="0"/>
      <dgm:spPr/>
    </dgm:pt>
    <dgm:pt modelId="{ED341D48-6A50-4F4E-AC6F-1A700253FA69}" type="pres">
      <dgm:prSet presAssocID="{A2884B9C-7213-498E-8F9A-F5D829AF3C4F}" presName="hierChild2" presStyleCnt="0"/>
      <dgm:spPr/>
    </dgm:pt>
    <dgm:pt modelId="{678F4F9B-FD2D-4E9A-9E8E-486E8DC0D0CA}" type="pres">
      <dgm:prSet presAssocID="{2C4D77EE-5D21-472C-8DF2-AA9702F7A26E}" presName="Name37" presStyleLbl="parChTrans1D2" presStyleIdx="0" presStyleCnt="4"/>
      <dgm:spPr/>
    </dgm:pt>
    <dgm:pt modelId="{299D04B3-DFB3-4575-B6A8-1E960E2C0F3D}" type="pres">
      <dgm:prSet presAssocID="{E6F191E3-9AEA-400F-B6B3-183D5D0D7169}" presName="hierRoot2" presStyleCnt="0">
        <dgm:presLayoutVars>
          <dgm:hierBranch val="init"/>
        </dgm:presLayoutVars>
      </dgm:prSet>
      <dgm:spPr/>
    </dgm:pt>
    <dgm:pt modelId="{E4151E8C-8702-4E15-8026-5B2850E29B3B}" type="pres">
      <dgm:prSet presAssocID="{E6F191E3-9AEA-400F-B6B3-183D5D0D7169}" presName="rootComposite" presStyleCnt="0"/>
      <dgm:spPr/>
    </dgm:pt>
    <dgm:pt modelId="{F4DBC961-E589-4C5A-916C-57BC05D8B8CA}" type="pres">
      <dgm:prSet presAssocID="{E6F191E3-9AEA-400F-B6B3-183D5D0D7169}" presName="rootText" presStyleLbl="node2" presStyleIdx="0" presStyleCnt="3">
        <dgm:presLayoutVars>
          <dgm:chPref val="3"/>
        </dgm:presLayoutVars>
      </dgm:prSet>
      <dgm:spPr/>
    </dgm:pt>
    <dgm:pt modelId="{06C86995-0BE3-48A8-822D-0D7EDF978BB6}" type="pres">
      <dgm:prSet presAssocID="{E6F191E3-9AEA-400F-B6B3-183D5D0D7169}" presName="rootConnector" presStyleLbl="node2" presStyleIdx="0" presStyleCnt="3"/>
      <dgm:spPr/>
    </dgm:pt>
    <dgm:pt modelId="{F1E554D4-0A7D-4049-B0A2-4C575F4101CF}" type="pres">
      <dgm:prSet presAssocID="{E6F191E3-9AEA-400F-B6B3-183D5D0D7169}" presName="hierChild4" presStyleCnt="0"/>
      <dgm:spPr/>
    </dgm:pt>
    <dgm:pt modelId="{6DCB35C3-24BC-4BFF-8D45-FC2F6B13B52E}" type="pres">
      <dgm:prSet presAssocID="{E6F191E3-9AEA-400F-B6B3-183D5D0D7169}" presName="hierChild5" presStyleCnt="0"/>
      <dgm:spPr/>
    </dgm:pt>
    <dgm:pt modelId="{95022184-C707-4658-82AB-8EE2193353BD}" type="pres">
      <dgm:prSet presAssocID="{9EB0833A-F845-4EBE-B1AA-CB1F6FDCAF98}" presName="Name37" presStyleLbl="parChTrans1D2" presStyleIdx="1" presStyleCnt="4"/>
      <dgm:spPr/>
    </dgm:pt>
    <dgm:pt modelId="{95CA2B34-086A-4A29-8642-1E80E907E6AA}" type="pres">
      <dgm:prSet presAssocID="{E12C110C-1686-41D9-8F8D-A4B41C917920}" presName="hierRoot2" presStyleCnt="0">
        <dgm:presLayoutVars>
          <dgm:hierBranch val="init"/>
        </dgm:presLayoutVars>
      </dgm:prSet>
      <dgm:spPr/>
    </dgm:pt>
    <dgm:pt modelId="{10B3BEE1-3F43-41F9-9C4A-90AC4492E2A6}" type="pres">
      <dgm:prSet presAssocID="{E12C110C-1686-41D9-8F8D-A4B41C917920}" presName="rootComposite" presStyleCnt="0"/>
      <dgm:spPr/>
    </dgm:pt>
    <dgm:pt modelId="{675D236A-AA7C-4E97-89F0-3B14192A9164}" type="pres">
      <dgm:prSet presAssocID="{E12C110C-1686-41D9-8F8D-A4B41C917920}" presName="rootText" presStyleLbl="node2" presStyleIdx="1" presStyleCnt="3">
        <dgm:presLayoutVars>
          <dgm:chPref val="3"/>
        </dgm:presLayoutVars>
      </dgm:prSet>
      <dgm:spPr/>
    </dgm:pt>
    <dgm:pt modelId="{B0FD2535-90F6-4E4C-970C-3494D58C9841}" type="pres">
      <dgm:prSet presAssocID="{E12C110C-1686-41D9-8F8D-A4B41C917920}" presName="rootConnector" presStyleLbl="node2" presStyleIdx="1" presStyleCnt="3"/>
      <dgm:spPr/>
    </dgm:pt>
    <dgm:pt modelId="{12946B0E-4606-48E5-8F85-09B13C69E120}" type="pres">
      <dgm:prSet presAssocID="{E12C110C-1686-41D9-8F8D-A4B41C917920}" presName="hierChild4" presStyleCnt="0"/>
      <dgm:spPr/>
    </dgm:pt>
    <dgm:pt modelId="{AE7B518E-89F6-4C64-866D-8BAA323DC6DD}" type="pres">
      <dgm:prSet presAssocID="{E12C110C-1686-41D9-8F8D-A4B41C917920}" presName="hierChild5" presStyleCnt="0"/>
      <dgm:spPr/>
    </dgm:pt>
    <dgm:pt modelId="{BCC89860-A0DF-4A6E-A5FD-F9E2EC321E88}" type="pres">
      <dgm:prSet presAssocID="{7CA8A73E-C6C8-45B0-854D-020970F82673}" presName="Name37" presStyleLbl="parChTrans1D2" presStyleIdx="2" presStyleCnt="4"/>
      <dgm:spPr/>
    </dgm:pt>
    <dgm:pt modelId="{68524998-4536-49CE-88B7-53B2289CB1BA}" type="pres">
      <dgm:prSet presAssocID="{C8FB1014-B661-40C3-A774-0EAE8913723D}" presName="hierRoot2" presStyleCnt="0">
        <dgm:presLayoutVars>
          <dgm:hierBranch val="init"/>
        </dgm:presLayoutVars>
      </dgm:prSet>
      <dgm:spPr/>
    </dgm:pt>
    <dgm:pt modelId="{B2693A9A-769B-444A-91F7-CD36AA72C8E3}" type="pres">
      <dgm:prSet presAssocID="{C8FB1014-B661-40C3-A774-0EAE8913723D}" presName="rootComposite" presStyleCnt="0"/>
      <dgm:spPr/>
    </dgm:pt>
    <dgm:pt modelId="{5BEE4E2C-6BC4-482F-93E1-88495E0B76C4}" type="pres">
      <dgm:prSet presAssocID="{C8FB1014-B661-40C3-A774-0EAE8913723D}" presName="rootText" presStyleLbl="node2" presStyleIdx="2" presStyleCnt="3">
        <dgm:presLayoutVars>
          <dgm:chPref val="3"/>
        </dgm:presLayoutVars>
      </dgm:prSet>
      <dgm:spPr/>
    </dgm:pt>
    <dgm:pt modelId="{6D0173F4-A637-447B-A677-AFEDA2AA5930}" type="pres">
      <dgm:prSet presAssocID="{C8FB1014-B661-40C3-A774-0EAE8913723D}" presName="rootConnector" presStyleLbl="node2" presStyleIdx="2" presStyleCnt="3"/>
      <dgm:spPr/>
    </dgm:pt>
    <dgm:pt modelId="{1397BD2A-F9EB-42A7-BD64-BD81ABEFA026}" type="pres">
      <dgm:prSet presAssocID="{C8FB1014-B661-40C3-A774-0EAE8913723D}" presName="hierChild4" presStyleCnt="0"/>
      <dgm:spPr/>
    </dgm:pt>
    <dgm:pt modelId="{CF4CD86A-5805-42A3-A064-04A7C4CBB8FC}" type="pres">
      <dgm:prSet presAssocID="{C8FB1014-B661-40C3-A774-0EAE8913723D}" presName="hierChild5" presStyleCnt="0"/>
      <dgm:spPr/>
    </dgm:pt>
    <dgm:pt modelId="{0ACEE943-87A6-400D-BEB0-44F8255662CF}" type="pres">
      <dgm:prSet presAssocID="{A2884B9C-7213-498E-8F9A-F5D829AF3C4F}" presName="hierChild3" presStyleCnt="0"/>
      <dgm:spPr/>
    </dgm:pt>
    <dgm:pt modelId="{C1B25C1D-2CEB-4708-BE9C-418092E53D70}" type="pres">
      <dgm:prSet presAssocID="{09B96A7C-EDB9-4A1C-986D-EC36990D48DC}" presName="Name111" presStyleLbl="parChTrans1D2" presStyleIdx="3" presStyleCnt="4"/>
      <dgm:spPr/>
    </dgm:pt>
    <dgm:pt modelId="{8778DC50-BA52-47DE-B0A4-F1269BE71BED}" type="pres">
      <dgm:prSet presAssocID="{577A0056-C48D-4EFC-B60C-BB8EF3416D90}" presName="hierRoot3" presStyleCnt="0">
        <dgm:presLayoutVars>
          <dgm:hierBranch val="init"/>
        </dgm:presLayoutVars>
      </dgm:prSet>
      <dgm:spPr/>
    </dgm:pt>
    <dgm:pt modelId="{E5A33A19-8972-4FEF-89F2-AA3471F1419C}" type="pres">
      <dgm:prSet presAssocID="{577A0056-C48D-4EFC-B60C-BB8EF3416D90}" presName="rootComposite3" presStyleCnt="0"/>
      <dgm:spPr/>
    </dgm:pt>
    <dgm:pt modelId="{1379F35B-60DA-434E-B52A-5E48CDAB4B72}" type="pres">
      <dgm:prSet presAssocID="{577A0056-C48D-4EFC-B60C-BB8EF3416D90}" presName="rootText3" presStyleLbl="asst1" presStyleIdx="0" presStyleCnt="1">
        <dgm:presLayoutVars>
          <dgm:chPref val="3"/>
        </dgm:presLayoutVars>
      </dgm:prSet>
      <dgm:spPr/>
    </dgm:pt>
    <dgm:pt modelId="{FD3B1FF3-5143-4D9D-95DA-1938D6D49E1C}" type="pres">
      <dgm:prSet presAssocID="{577A0056-C48D-4EFC-B60C-BB8EF3416D90}" presName="rootConnector3" presStyleLbl="asst1" presStyleIdx="0" presStyleCnt="1"/>
      <dgm:spPr/>
    </dgm:pt>
    <dgm:pt modelId="{6CD3CDFE-5C6E-49D6-83F5-603993F6E15B}" type="pres">
      <dgm:prSet presAssocID="{577A0056-C48D-4EFC-B60C-BB8EF3416D90}" presName="hierChild6" presStyleCnt="0"/>
      <dgm:spPr/>
    </dgm:pt>
    <dgm:pt modelId="{A8EDE641-1BCC-4F3A-B66D-1DFD7C014EC7}" type="pres">
      <dgm:prSet presAssocID="{577A0056-C48D-4EFC-B60C-BB8EF3416D90}" presName="hierChild7" presStyleCnt="0"/>
      <dgm:spPr/>
    </dgm:pt>
  </dgm:ptLst>
  <dgm:cxnLst>
    <dgm:cxn modelId="{BD37D01B-D0D6-4089-9FAE-68CA529AF1BB}" srcId="{A2884B9C-7213-498E-8F9A-F5D829AF3C4F}" destId="{E6F191E3-9AEA-400F-B6B3-183D5D0D7169}" srcOrd="1" destOrd="0" parTransId="{2C4D77EE-5D21-472C-8DF2-AA9702F7A26E}" sibTransId="{89215AEE-5B5C-4A93-83C6-DF05CFC0D3B0}"/>
    <dgm:cxn modelId="{5C753E2D-4906-49FE-A064-A0BBD8F3096B}" srcId="{A2884B9C-7213-498E-8F9A-F5D829AF3C4F}" destId="{E12C110C-1686-41D9-8F8D-A4B41C917920}" srcOrd="2" destOrd="0" parTransId="{9EB0833A-F845-4EBE-B1AA-CB1F6FDCAF98}" sibTransId="{11130DF6-15E1-4519-935B-AE7AA7DB9306}"/>
    <dgm:cxn modelId="{D312843A-2EBF-4447-BBCD-339E32E7D5F7}" type="presOf" srcId="{A2884B9C-7213-498E-8F9A-F5D829AF3C4F}" destId="{2A7DA301-5A78-49C5-8236-E00EF17BA819}" srcOrd="1" destOrd="0" presId="urn:microsoft.com/office/officeart/2005/8/layout/orgChart1"/>
    <dgm:cxn modelId="{80E4F441-4BF6-4AF2-93A9-4D605277862C}" type="presOf" srcId="{E6F191E3-9AEA-400F-B6B3-183D5D0D7169}" destId="{F4DBC961-E589-4C5A-916C-57BC05D8B8CA}" srcOrd="0" destOrd="0" presId="urn:microsoft.com/office/officeart/2005/8/layout/orgChart1"/>
    <dgm:cxn modelId="{67364B45-3E02-42F8-AE75-422D7C5FB6C7}" type="presOf" srcId="{7CA8A73E-C6C8-45B0-854D-020970F82673}" destId="{BCC89860-A0DF-4A6E-A5FD-F9E2EC321E88}" srcOrd="0" destOrd="0" presId="urn:microsoft.com/office/officeart/2005/8/layout/orgChart1"/>
    <dgm:cxn modelId="{BC68656E-C1F6-481B-A309-7D8B753B0ABE}" type="presOf" srcId="{577A0056-C48D-4EFC-B60C-BB8EF3416D90}" destId="{1379F35B-60DA-434E-B52A-5E48CDAB4B72}" srcOrd="0" destOrd="0" presId="urn:microsoft.com/office/officeart/2005/8/layout/orgChart1"/>
    <dgm:cxn modelId="{DB418E4F-0DCE-47BC-8A2A-29572D559830}" type="presOf" srcId="{9EB0833A-F845-4EBE-B1AA-CB1F6FDCAF98}" destId="{95022184-C707-4658-82AB-8EE2193353BD}" srcOrd="0" destOrd="0" presId="urn:microsoft.com/office/officeart/2005/8/layout/orgChart1"/>
    <dgm:cxn modelId="{234C1455-E93F-4EE8-BF31-D525CE515884}" type="presOf" srcId="{C8FB1014-B661-40C3-A774-0EAE8913723D}" destId="{5BEE4E2C-6BC4-482F-93E1-88495E0B76C4}" srcOrd="0" destOrd="0" presId="urn:microsoft.com/office/officeart/2005/8/layout/orgChart1"/>
    <dgm:cxn modelId="{9B788675-B7D9-4794-B953-7945997F2AE7}" srcId="{A2884B9C-7213-498E-8F9A-F5D829AF3C4F}" destId="{C8FB1014-B661-40C3-A774-0EAE8913723D}" srcOrd="3" destOrd="0" parTransId="{7CA8A73E-C6C8-45B0-854D-020970F82673}" sibTransId="{A94C77EB-9C6F-4A23-A3BA-0275A9A90479}"/>
    <dgm:cxn modelId="{F9D13278-21C7-4FC6-B71F-F40B19593B41}" srcId="{A2884B9C-7213-498E-8F9A-F5D829AF3C4F}" destId="{577A0056-C48D-4EFC-B60C-BB8EF3416D90}" srcOrd="0" destOrd="0" parTransId="{09B96A7C-EDB9-4A1C-986D-EC36990D48DC}" sibTransId="{71BA4684-5F4D-4FFC-8C4F-EE51B5C66F88}"/>
    <dgm:cxn modelId="{08230088-3C7A-4D22-879F-575BFABC2818}" srcId="{CD85AC56-082A-486C-9740-638E1F4BFB4C}" destId="{A2884B9C-7213-498E-8F9A-F5D829AF3C4F}" srcOrd="0" destOrd="0" parTransId="{9450E80C-E6B4-4BE6-967B-91B42111F9F2}" sibTransId="{8C81BAB0-3C49-480B-BC47-10AC66B17330}"/>
    <dgm:cxn modelId="{91965F88-42BE-4F58-A60D-27526596B427}" type="presOf" srcId="{E12C110C-1686-41D9-8F8D-A4B41C917920}" destId="{B0FD2535-90F6-4E4C-970C-3494D58C9841}" srcOrd="1" destOrd="0" presId="urn:microsoft.com/office/officeart/2005/8/layout/orgChart1"/>
    <dgm:cxn modelId="{D4B7F690-C07F-42A7-9ED0-5E16EF6D5846}" type="presOf" srcId="{E6F191E3-9AEA-400F-B6B3-183D5D0D7169}" destId="{06C86995-0BE3-48A8-822D-0D7EDF978BB6}" srcOrd="1" destOrd="0" presId="urn:microsoft.com/office/officeart/2005/8/layout/orgChart1"/>
    <dgm:cxn modelId="{F9EF3EA6-ABE9-4F96-B7E7-3B19CEA3248A}" type="presOf" srcId="{C8FB1014-B661-40C3-A774-0EAE8913723D}" destId="{6D0173F4-A637-447B-A677-AFEDA2AA5930}" srcOrd="1" destOrd="0" presId="urn:microsoft.com/office/officeart/2005/8/layout/orgChart1"/>
    <dgm:cxn modelId="{1D914FB4-00AD-48AA-B124-EE90B8BE5820}" type="presOf" srcId="{A2884B9C-7213-498E-8F9A-F5D829AF3C4F}" destId="{EC31563B-1754-4BEC-99FE-040BC9FB5EF7}" srcOrd="0" destOrd="0" presId="urn:microsoft.com/office/officeart/2005/8/layout/orgChart1"/>
    <dgm:cxn modelId="{3346C0BE-EE2F-4378-93D4-64BB90AA52A3}" type="presOf" srcId="{577A0056-C48D-4EFC-B60C-BB8EF3416D90}" destId="{FD3B1FF3-5143-4D9D-95DA-1938D6D49E1C}" srcOrd="1" destOrd="0" presId="urn:microsoft.com/office/officeart/2005/8/layout/orgChart1"/>
    <dgm:cxn modelId="{443D93C0-30E0-4148-9459-F48DD3A74AA7}" type="presOf" srcId="{2C4D77EE-5D21-472C-8DF2-AA9702F7A26E}" destId="{678F4F9B-FD2D-4E9A-9E8E-486E8DC0D0CA}" srcOrd="0" destOrd="0" presId="urn:microsoft.com/office/officeart/2005/8/layout/orgChart1"/>
    <dgm:cxn modelId="{8F1039E3-E0A9-4B3C-B714-607E37079A3A}" type="presOf" srcId="{E12C110C-1686-41D9-8F8D-A4B41C917920}" destId="{675D236A-AA7C-4E97-89F0-3B14192A9164}" srcOrd="0" destOrd="0" presId="urn:microsoft.com/office/officeart/2005/8/layout/orgChart1"/>
    <dgm:cxn modelId="{013E07E6-44FF-4CAA-9A96-D9454722BA90}" type="presOf" srcId="{CD85AC56-082A-486C-9740-638E1F4BFB4C}" destId="{3991849E-2B57-45DC-B3C3-41202A730D5D}" srcOrd="0" destOrd="0" presId="urn:microsoft.com/office/officeart/2005/8/layout/orgChart1"/>
    <dgm:cxn modelId="{4627A5E9-7CA3-4C44-8EE5-BB05B42D04FE}" type="presOf" srcId="{09B96A7C-EDB9-4A1C-986D-EC36990D48DC}" destId="{C1B25C1D-2CEB-4708-BE9C-418092E53D70}" srcOrd="0" destOrd="0" presId="urn:microsoft.com/office/officeart/2005/8/layout/orgChart1"/>
    <dgm:cxn modelId="{18C2346C-A140-4068-8041-F888C97006AE}" type="presParOf" srcId="{3991849E-2B57-45DC-B3C3-41202A730D5D}" destId="{459B5D89-538D-42FE-8B9A-E739D5EA8B05}" srcOrd="0" destOrd="0" presId="urn:microsoft.com/office/officeart/2005/8/layout/orgChart1"/>
    <dgm:cxn modelId="{76281EA3-05DD-455F-A3C9-D5197CD71504}" type="presParOf" srcId="{459B5D89-538D-42FE-8B9A-E739D5EA8B05}" destId="{09A1B21B-1182-4EA9-878F-2F79CC6ACD3F}" srcOrd="0" destOrd="0" presId="urn:microsoft.com/office/officeart/2005/8/layout/orgChart1"/>
    <dgm:cxn modelId="{BA9C5671-9BCF-4903-A3E1-71BA7FD9BB07}" type="presParOf" srcId="{09A1B21B-1182-4EA9-878F-2F79CC6ACD3F}" destId="{EC31563B-1754-4BEC-99FE-040BC9FB5EF7}" srcOrd="0" destOrd="0" presId="urn:microsoft.com/office/officeart/2005/8/layout/orgChart1"/>
    <dgm:cxn modelId="{02F765FD-C8B2-4031-B891-6B59CB8CAA63}" type="presParOf" srcId="{09A1B21B-1182-4EA9-878F-2F79CC6ACD3F}" destId="{2A7DA301-5A78-49C5-8236-E00EF17BA819}" srcOrd="1" destOrd="0" presId="urn:microsoft.com/office/officeart/2005/8/layout/orgChart1"/>
    <dgm:cxn modelId="{D4494D94-4E7F-4502-BD7D-56A3F54DADFE}" type="presParOf" srcId="{459B5D89-538D-42FE-8B9A-E739D5EA8B05}" destId="{ED341D48-6A50-4F4E-AC6F-1A700253FA69}" srcOrd="1" destOrd="0" presId="urn:microsoft.com/office/officeart/2005/8/layout/orgChart1"/>
    <dgm:cxn modelId="{8A8D175A-25BC-4120-914A-FACAAE267308}" type="presParOf" srcId="{ED341D48-6A50-4F4E-AC6F-1A700253FA69}" destId="{678F4F9B-FD2D-4E9A-9E8E-486E8DC0D0CA}" srcOrd="0" destOrd="0" presId="urn:microsoft.com/office/officeart/2005/8/layout/orgChart1"/>
    <dgm:cxn modelId="{BAF76164-2068-407F-8D91-D4F362A4244C}" type="presParOf" srcId="{ED341D48-6A50-4F4E-AC6F-1A700253FA69}" destId="{299D04B3-DFB3-4575-B6A8-1E960E2C0F3D}" srcOrd="1" destOrd="0" presId="urn:microsoft.com/office/officeart/2005/8/layout/orgChart1"/>
    <dgm:cxn modelId="{881B2916-9AE6-4C05-A4BC-A3E6B0337638}" type="presParOf" srcId="{299D04B3-DFB3-4575-B6A8-1E960E2C0F3D}" destId="{E4151E8C-8702-4E15-8026-5B2850E29B3B}" srcOrd="0" destOrd="0" presId="urn:microsoft.com/office/officeart/2005/8/layout/orgChart1"/>
    <dgm:cxn modelId="{12BF593D-EC5E-412A-A012-A55A16B06857}" type="presParOf" srcId="{E4151E8C-8702-4E15-8026-5B2850E29B3B}" destId="{F4DBC961-E589-4C5A-916C-57BC05D8B8CA}" srcOrd="0" destOrd="0" presId="urn:microsoft.com/office/officeart/2005/8/layout/orgChart1"/>
    <dgm:cxn modelId="{B4C360A0-F406-4DBB-9E52-A2D2EA17313E}" type="presParOf" srcId="{E4151E8C-8702-4E15-8026-5B2850E29B3B}" destId="{06C86995-0BE3-48A8-822D-0D7EDF978BB6}" srcOrd="1" destOrd="0" presId="urn:microsoft.com/office/officeart/2005/8/layout/orgChart1"/>
    <dgm:cxn modelId="{A3FBA5A1-E707-4BF0-B7BE-77BBF39936C6}" type="presParOf" srcId="{299D04B3-DFB3-4575-B6A8-1E960E2C0F3D}" destId="{F1E554D4-0A7D-4049-B0A2-4C575F4101CF}" srcOrd="1" destOrd="0" presId="urn:microsoft.com/office/officeart/2005/8/layout/orgChart1"/>
    <dgm:cxn modelId="{B7C57938-E86C-4481-913D-7DAA5F6CDB1A}" type="presParOf" srcId="{299D04B3-DFB3-4575-B6A8-1E960E2C0F3D}" destId="{6DCB35C3-24BC-4BFF-8D45-FC2F6B13B52E}" srcOrd="2" destOrd="0" presId="urn:microsoft.com/office/officeart/2005/8/layout/orgChart1"/>
    <dgm:cxn modelId="{752A9002-3D62-43EE-BD1B-74B01F7C6E6A}" type="presParOf" srcId="{ED341D48-6A50-4F4E-AC6F-1A700253FA69}" destId="{95022184-C707-4658-82AB-8EE2193353BD}" srcOrd="2" destOrd="0" presId="urn:microsoft.com/office/officeart/2005/8/layout/orgChart1"/>
    <dgm:cxn modelId="{B1647558-8D64-4607-8468-E625846657D0}" type="presParOf" srcId="{ED341D48-6A50-4F4E-AC6F-1A700253FA69}" destId="{95CA2B34-086A-4A29-8642-1E80E907E6AA}" srcOrd="3" destOrd="0" presId="urn:microsoft.com/office/officeart/2005/8/layout/orgChart1"/>
    <dgm:cxn modelId="{4658631E-617C-4FD9-8916-B9B53FBB3525}" type="presParOf" srcId="{95CA2B34-086A-4A29-8642-1E80E907E6AA}" destId="{10B3BEE1-3F43-41F9-9C4A-90AC4492E2A6}" srcOrd="0" destOrd="0" presId="urn:microsoft.com/office/officeart/2005/8/layout/orgChart1"/>
    <dgm:cxn modelId="{71EB55D0-B385-4AD9-8A28-8DB5068B6758}" type="presParOf" srcId="{10B3BEE1-3F43-41F9-9C4A-90AC4492E2A6}" destId="{675D236A-AA7C-4E97-89F0-3B14192A9164}" srcOrd="0" destOrd="0" presId="urn:microsoft.com/office/officeart/2005/8/layout/orgChart1"/>
    <dgm:cxn modelId="{405C394D-E5AC-4ACA-BD6C-1F0356A1F83E}" type="presParOf" srcId="{10B3BEE1-3F43-41F9-9C4A-90AC4492E2A6}" destId="{B0FD2535-90F6-4E4C-970C-3494D58C9841}" srcOrd="1" destOrd="0" presId="urn:microsoft.com/office/officeart/2005/8/layout/orgChart1"/>
    <dgm:cxn modelId="{E10272C5-FBB5-402D-A531-0C83EC4D8971}" type="presParOf" srcId="{95CA2B34-086A-4A29-8642-1E80E907E6AA}" destId="{12946B0E-4606-48E5-8F85-09B13C69E120}" srcOrd="1" destOrd="0" presId="urn:microsoft.com/office/officeart/2005/8/layout/orgChart1"/>
    <dgm:cxn modelId="{2F7DFDC8-3C00-4E8A-BB06-E9354513B41A}" type="presParOf" srcId="{95CA2B34-086A-4A29-8642-1E80E907E6AA}" destId="{AE7B518E-89F6-4C64-866D-8BAA323DC6DD}" srcOrd="2" destOrd="0" presId="urn:microsoft.com/office/officeart/2005/8/layout/orgChart1"/>
    <dgm:cxn modelId="{558C458F-F055-4F43-9DAD-94E85FCA73A1}" type="presParOf" srcId="{ED341D48-6A50-4F4E-AC6F-1A700253FA69}" destId="{BCC89860-A0DF-4A6E-A5FD-F9E2EC321E88}" srcOrd="4" destOrd="0" presId="urn:microsoft.com/office/officeart/2005/8/layout/orgChart1"/>
    <dgm:cxn modelId="{0C4E2BFD-4D8D-4727-B338-3A44709F8ED3}" type="presParOf" srcId="{ED341D48-6A50-4F4E-AC6F-1A700253FA69}" destId="{68524998-4536-49CE-88B7-53B2289CB1BA}" srcOrd="5" destOrd="0" presId="urn:microsoft.com/office/officeart/2005/8/layout/orgChart1"/>
    <dgm:cxn modelId="{D4B4B3F8-6A1A-48A2-A022-2AA8430790A4}" type="presParOf" srcId="{68524998-4536-49CE-88B7-53B2289CB1BA}" destId="{B2693A9A-769B-444A-91F7-CD36AA72C8E3}" srcOrd="0" destOrd="0" presId="urn:microsoft.com/office/officeart/2005/8/layout/orgChart1"/>
    <dgm:cxn modelId="{1706C7A3-38E9-4462-A5AC-E47D0E783D56}" type="presParOf" srcId="{B2693A9A-769B-444A-91F7-CD36AA72C8E3}" destId="{5BEE4E2C-6BC4-482F-93E1-88495E0B76C4}" srcOrd="0" destOrd="0" presId="urn:microsoft.com/office/officeart/2005/8/layout/orgChart1"/>
    <dgm:cxn modelId="{9E4AADB1-700A-4CE6-9AAE-29EC42D01C73}" type="presParOf" srcId="{B2693A9A-769B-444A-91F7-CD36AA72C8E3}" destId="{6D0173F4-A637-447B-A677-AFEDA2AA5930}" srcOrd="1" destOrd="0" presId="urn:microsoft.com/office/officeart/2005/8/layout/orgChart1"/>
    <dgm:cxn modelId="{F082F1EA-B752-47C2-94C5-66E5FE4B53E5}" type="presParOf" srcId="{68524998-4536-49CE-88B7-53B2289CB1BA}" destId="{1397BD2A-F9EB-42A7-BD64-BD81ABEFA026}" srcOrd="1" destOrd="0" presId="urn:microsoft.com/office/officeart/2005/8/layout/orgChart1"/>
    <dgm:cxn modelId="{EB0B0241-2ED3-4E8A-BA21-E07185B8A6AE}" type="presParOf" srcId="{68524998-4536-49CE-88B7-53B2289CB1BA}" destId="{CF4CD86A-5805-42A3-A064-04A7C4CBB8FC}" srcOrd="2" destOrd="0" presId="urn:microsoft.com/office/officeart/2005/8/layout/orgChart1"/>
    <dgm:cxn modelId="{B1581B6D-4382-42D8-965B-D9C40B4181C7}" type="presParOf" srcId="{459B5D89-538D-42FE-8B9A-E739D5EA8B05}" destId="{0ACEE943-87A6-400D-BEB0-44F8255662CF}" srcOrd="2" destOrd="0" presId="urn:microsoft.com/office/officeart/2005/8/layout/orgChart1"/>
    <dgm:cxn modelId="{5AD24D1D-D0E6-4058-BC0A-A080A0EF15BF}" type="presParOf" srcId="{0ACEE943-87A6-400D-BEB0-44F8255662CF}" destId="{C1B25C1D-2CEB-4708-BE9C-418092E53D70}" srcOrd="0" destOrd="0" presId="urn:microsoft.com/office/officeart/2005/8/layout/orgChart1"/>
    <dgm:cxn modelId="{3C85631A-00D7-4AEB-94C9-90F42D002802}" type="presParOf" srcId="{0ACEE943-87A6-400D-BEB0-44F8255662CF}" destId="{8778DC50-BA52-47DE-B0A4-F1269BE71BED}" srcOrd="1" destOrd="0" presId="urn:microsoft.com/office/officeart/2005/8/layout/orgChart1"/>
    <dgm:cxn modelId="{8218C132-63DA-4514-A360-5842AAD124D6}" type="presParOf" srcId="{8778DC50-BA52-47DE-B0A4-F1269BE71BED}" destId="{E5A33A19-8972-4FEF-89F2-AA3471F1419C}" srcOrd="0" destOrd="0" presId="urn:microsoft.com/office/officeart/2005/8/layout/orgChart1"/>
    <dgm:cxn modelId="{73C524C7-CA4B-4191-8849-82BA00FA34ED}" type="presParOf" srcId="{E5A33A19-8972-4FEF-89F2-AA3471F1419C}" destId="{1379F35B-60DA-434E-B52A-5E48CDAB4B72}" srcOrd="0" destOrd="0" presId="urn:microsoft.com/office/officeart/2005/8/layout/orgChart1"/>
    <dgm:cxn modelId="{7CCE9A99-F202-488F-A2E1-78030EAB6B98}" type="presParOf" srcId="{E5A33A19-8972-4FEF-89F2-AA3471F1419C}" destId="{FD3B1FF3-5143-4D9D-95DA-1938D6D49E1C}" srcOrd="1" destOrd="0" presId="urn:microsoft.com/office/officeart/2005/8/layout/orgChart1"/>
    <dgm:cxn modelId="{CC1D9ED8-1507-4537-88FE-C1BFD20E14A4}" type="presParOf" srcId="{8778DC50-BA52-47DE-B0A4-F1269BE71BED}" destId="{6CD3CDFE-5C6E-49D6-83F5-603993F6E15B}" srcOrd="1" destOrd="0" presId="urn:microsoft.com/office/officeart/2005/8/layout/orgChart1"/>
    <dgm:cxn modelId="{2C43D0C2-1331-49CD-A3FD-6A8B6B3BBFF5}" type="presParOf" srcId="{8778DC50-BA52-47DE-B0A4-F1269BE71BED}" destId="{A8EDE641-1BCC-4F3A-B66D-1DFD7C014EC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custT="1"/>
      <dgm:spPr/>
      <dgm:t>
        <a:bodyPr/>
        <a:lstStyle/>
        <a:p>
          <a:r>
            <a:rPr lang="fr-CH" sz="1600"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sz="6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sz="6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custT="1"/>
      <dgm:spPr/>
      <dgm:t>
        <a:bodyPr/>
        <a:lstStyle/>
        <a:p>
          <a:r>
            <a:rPr lang="fr-CH" sz="1000" dirty="0" err="1">
              <a:latin typeface="Tahoma" panose="020B0604030504040204" pitchFamily="34" charset="0"/>
              <a:ea typeface="Tahoma" panose="020B0604030504040204" pitchFamily="34" charset="0"/>
              <a:cs typeface="Tahoma" panose="020B0604030504040204" pitchFamily="34" charset="0"/>
            </a:rPr>
            <a:t>Plani-fication</a:t>
          </a:r>
          <a:endParaRPr lang="fr-CH" sz="1000" dirty="0">
            <a:latin typeface="Tahoma" panose="020B0604030504040204" pitchFamily="34" charset="0"/>
            <a:ea typeface="Tahoma" panose="020B0604030504040204" pitchFamily="34" charset="0"/>
            <a:cs typeface="Tahoma" panose="020B0604030504040204" pitchFamily="34" charset="0"/>
          </a:endParaRPr>
        </a:p>
      </dgm:t>
    </dgm:pt>
    <dgm:pt modelId="{7F113080-FAD8-421D-9A0C-22790F2CB215}" type="parTrans" cxnId="{6449E3CE-DBA6-4195-9239-7C273F3EFB24}">
      <dgm:prSet/>
      <dgm:spPr/>
      <dgm:t>
        <a:bodyPr/>
        <a:lstStyle/>
        <a:p>
          <a:endParaRPr lang="fr-CH" sz="6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sz="6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custT="1"/>
      <dgm:spPr/>
      <dgm:t>
        <a:bodyPr/>
        <a:lstStyle/>
        <a:p>
          <a:endParaRPr lang="fr-CH" sz="1600" dirty="0">
            <a:latin typeface="Tahoma" panose="020B0604030504040204" pitchFamily="34" charset="0"/>
            <a:ea typeface="Tahoma" panose="020B0604030504040204" pitchFamily="34" charset="0"/>
            <a:cs typeface="Tahoma" panose="020B0604030504040204" pitchFamily="34" charset="0"/>
          </a:endParaRPr>
        </a:p>
      </dgm:t>
    </dgm:pt>
    <dgm:pt modelId="{0AB5FE1A-47CA-48E0-AFE4-F0977502F977}" type="parTrans" cxnId="{2C3061E9-4353-4F91-82D9-FB60C5FA08F0}">
      <dgm:prSet/>
      <dgm:spPr/>
      <dgm:t>
        <a:bodyPr/>
        <a:lstStyle/>
        <a:p>
          <a:endParaRPr lang="fr-CH" sz="6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sz="6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custT="1"/>
      <dgm:spPr/>
      <dgm:t>
        <a:bodyPr/>
        <a:lstStyle/>
        <a:p>
          <a:r>
            <a:rPr lang="fr-CH" sz="1000" dirty="0" err="1">
              <a:latin typeface="Tahoma" panose="020B0604030504040204" pitchFamily="34" charset="0"/>
              <a:ea typeface="Tahoma" panose="020B0604030504040204" pitchFamily="34" charset="0"/>
              <a:cs typeface="Tahoma" panose="020B0604030504040204" pitchFamily="34" charset="0"/>
            </a:rPr>
            <a:t>Termi-naison</a:t>
          </a:r>
          <a:endParaRPr lang="fr-CH" sz="1000" dirty="0">
            <a:latin typeface="Tahoma" panose="020B0604030504040204" pitchFamily="34" charset="0"/>
            <a:ea typeface="Tahoma" panose="020B0604030504040204" pitchFamily="34" charset="0"/>
            <a:cs typeface="Tahoma" panose="020B0604030504040204" pitchFamily="34" charset="0"/>
          </a:endParaRPr>
        </a:p>
      </dgm:t>
    </dgm:pt>
    <dgm:pt modelId="{7A507E4F-48C8-44C2-A382-A41BB5738E5B}" type="parTrans" cxnId="{D1C5D30F-B99A-4AB2-9B70-395776DD7DC2}">
      <dgm:prSet/>
      <dgm:spPr/>
      <dgm:t>
        <a:bodyPr/>
        <a:lstStyle/>
        <a:p>
          <a:endParaRPr lang="fr-CH" sz="6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sz="6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custScaleX="63230" custLinFactNeighborX="-6379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custScaleX="195262" custLinFactX="-2969" custLinFactNeighborX="-100000" custLinFactNeighborY="1006">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custScaleX="65105" custLinFactX="-10052" custLinFactNeighborX="-100000">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0955E05C-77E5-4504-BCC0-55F80FE4E529}" type="presOf" srcId="{DBD8C0A3-AB26-43DA-938D-0EAADFF461C4}" destId="{11F0A4A8-E94E-45C9-BA82-C8103D6584A0}" srcOrd="0" destOrd="0" presId="urn:microsoft.com/office/officeart/2005/8/layout/chevron1"/>
    <dgm:cxn modelId="{9989E941-7DA2-493B-8EF4-2B2C4806906A}" type="presOf" srcId="{255177E3-3712-468C-91FD-20F8EA733E37}" destId="{E48D9223-E484-409A-B692-5BA72EAA8487}" srcOrd="0" destOrd="0" presId="urn:microsoft.com/office/officeart/2005/8/layout/chevron1"/>
    <dgm:cxn modelId="{C8AF8496-7F60-4A45-B16E-F3C5BD959851}" type="presOf" srcId="{C7BE0D56-94A7-4ACC-AE6F-44012CAC1D51}" destId="{94CC327E-2640-41D1-8358-7002856AE95E}" srcOrd="0" destOrd="0" presId="urn:microsoft.com/office/officeart/2005/8/layout/chevron1"/>
    <dgm:cxn modelId="{ADFF1AA5-627F-47E5-A7E5-B3A4E8D0DCF6}" type="presOf" srcId="{6236EDFD-6813-4DB6-90AC-FA71E78027E7}" destId="{764159C2-C1E1-43A3-B01A-43D482FAD8F8}" srcOrd="0" destOrd="0" presId="urn:microsoft.com/office/officeart/2005/8/layout/chevron1"/>
    <dgm:cxn modelId="{787325AE-00CD-4457-B94D-ECE1E57C525E}" type="presOf" srcId="{EEC988D4-26BB-4911-A56C-15A8F13211AA}" destId="{F281C3CA-6F70-40D1-9579-D74C998AF15F}"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2C3061E9-4353-4F91-82D9-FB60C5FA08F0}" srcId="{EEC988D4-26BB-4911-A56C-15A8F13211AA}" destId="{6236EDFD-6813-4DB6-90AC-FA71E78027E7}" srcOrd="2" destOrd="0" parTransId="{0AB5FE1A-47CA-48E0-AFE4-F0977502F977}" sibTransId="{060B631C-4920-4E4E-932B-43176634EABC}"/>
    <dgm:cxn modelId="{00174CB4-140C-438B-B696-0B3507A4EF73}" type="presParOf" srcId="{F281C3CA-6F70-40D1-9579-D74C998AF15F}" destId="{E48D9223-E484-409A-B692-5BA72EAA8487}" srcOrd="0" destOrd="0" presId="urn:microsoft.com/office/officeart/2005/8/layout/chevron1"/>
    <dgm:cxn modelId="{77550AE8-818D-42D8-9412-CE8390D9B18B}" type="presParOf" srcId="{F281C3CA-6F70-40D1-9579-D74C998AF15F}" destId="{71DBDB65-2419-4A80-8409-7DC6E201CBEE}" srcOrd="1" destOrd="0" presId="urn:microsoft.com/office/officeart/2005/8/layout/chevron1"/>
    <dgm:cxn modelId="{AD86CE4F-2593-407C-89A8-89A661FD6D83}" type="presParOf" srcId="{F281C3CA-6F70-40D1-9579-D74C998AF15F}" destId="{94CC327E-2640-41D1-8358-7002856AE95E}" srcOrd="2" destOrd="0" presId="urn:microsoft.com/office/officeart/2005/8/layout/chevron1"/>
    <dgm:cxn modelId="{0C52F4C6-BA83-4566-AE1B-82D482F41E6F}" type="presParOf" srcId="{F281C3CA-6F70-40D1-9579-D74C998AF15F}" destId="{BBD651A6-1F41-427A-A3F6-963006910BC1}" srcOrd="3" destOrd="0" presId="urn:microsoft.com/office/officeart/2005/8/layout/chevron1"/>
    <dgm:cxn modelId="{44FEC8D6-2531-4ABD-A572-DB9DFF42677C}" type="presParOf" srcId="{F281C3CA-6F70-40D1-9579-D74C998AF15F}" destId="{764159C2-C1E1-43A3-B01A-43D482FAD8F8}" srcOrd="4" destOrd="0" presId="urn:microsoft.com/office/officeart/2005/8/layout/chevron1"/>
    <dgm:cxn modelId="{AD5579CB-F5C6-4B1F-AE0B-94D4BCEAAB96}" type="presParOf" srcId="{F281C3CA-6F70-40D1-9579-D74C998AF15F}" destId="{6F514820-482A-4BCF-BAF2-7337AA55909C}" srcOrd="5" destOrd="0" presId="urn:microsoft.com/office/officeart/2005/8/layout/chevron1"/>
    <dgm:cxn modelId="{83BFCA94-730F-4A7C-9994-3FC427C326E8}"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0_3" csCatId="mainScheme" phldr="1"/>
      <dgm:spPr/>
    </dgm:pt>
    <dgm:pt modelId="{255177E3-3712-468C-91FD-20F8EA733E37}">
      <dgm:prSet phldrT="[Texte]" custT="1"/>
      <dgm:spPr/>
      <dgm:t>
        <a:bodyPr/>
        <a:lstStyle/>
        <a:p>
          <a:r>
            <a:rPr lang="fr-CH" sz="1400" dirty="0" err="1">
              <a:latin typeface="Tahoma" panose="020B0604030504040204" pitchFamily="34" charset="0"/>
              <a:ea typeface="Tahoma" panose="020B0604030504040204" pitchFamily="34" charset="0"/>
              <a:cs typeface="Tahoma" panose="020B0604030504040204" pitchFamily="34" charset="0"/>
            </a:rPr>
            <a:t>Dév</a:t>
          </a:r>
          <a:r>
            <a:rPr lang="fr-CH" sz="1400" dirty="0">
              <a:latin typeface="Tahoma" panose="020B0604030504040204" pitchFamily="34" charset="0"/>
              <a:ea typeface="Tahoma" panose="020B0604030504040204" pitchFamily="34" charset="0"/>
              <a:cs typeface="Tahoma" panose="020B0604030504040204" pitchFamily="34" charset="0"/>
            </a:rPr>
            <a:t>. application</a:t>
          </a:r>
        </a:p>
      </dgm:t>
    </dgm:pt>
    <dgm:pt modelId="{32334168-F355-43EF-8111-2783DC01500A}" type="parTrans" cxnId="{812D71C3-C14D-400A-B0FB-0B0EBBC24C45}">
      <dgm:prSet/>
      <dgm:spPr/>
      <dgm:t>
        <a:bodyPr/>
        <a:lstStyle/>
        <a:p>
          <a:endParaRPr lang="fr-CH" sz="16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sz="16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1" custScaleY="145773" custLinFactNeighborX="22199" custLinFactNeighborY="-54568">
        <dgm:presLayoutVars>
          <dgm:chMax val="0"/>
          <dgm:chPref val="0"/>
          <dgm:bulletEnabled val="1"/>
        </dgm:presLayoutVars>
      </dgm:prSet>
      <dgm:spPr/>
    </dgm:pt>
  </dgm:ptLst>
  <dgm:cxnLst>
    <dgm:cxn modelId="{BC34EB21-4466-4251-8430-48BF2CD3C58D}" type="presOf" srcId="{EEC988D4-26BB-4911-A56C-15A8F13211AA}" destId="{F281C3CA-6F70-40D1-9579-D74C998AF15F}"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AE7812FE-C26A-43C9-BEC3-6414065D6FE5}" type="presOf" srcId="{255177E3-3712-468C-91FD-20F8EA733E37}" destId="{E48D9223-E484-409A-B692-5BA72EAA8487}" srcOrd="0" destOrd="0" presId="urn:microsoft.com/office/officeart/2005/8/layout/chevron1"/>
    <dgm:cxn modelId="{22E9EC3C-E134-43BA-A00F-AF566C0898CF}" type="presParOf" srcId="{F281C3CA-6F70-40D1-9579-D74C998AF15F}" destId="{E48D9223-E484-409A-B692-5BA72EAA8487}"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0_3" csCatId="mainScheme" phldr="1"/>
      <dgm:spPr/>
    </dgm:pt>
    <dgm:pt modelId="{255177E3-3712-468C-91FD-20F8EA733E37}">
      <dgm:prSet phldrT="[Texte]" custT="1"/>
      <dgm:spPr/>
      <dgm:t>
        <a:bodyPr/>
        <a:lstStyle/>
        <a:p>
          <a:r>
            <a:rPr lang="fr-CH" sz="1200" dirty="0" err="1">
              <a:latin typeface="Tahoma" panose="020B0604030504040204" pitchFamily="34" charset="0"/>
              <a:ea typeface="Tahoma" panose="020B0604030504040204" pitchFamily="34" charset="0"/>
              <a:cs typeface="Tahoma" panose="020B0604030504040204" pitchFamily="34" charset="0"/>
            </a:rPr>
            <a:t>Recens</a:t>
          </a:r>
          <a:r>
            <a:rPr lang="fr-CH" sz="1200" dirty="0">
              <a:latin typeface="Tahoma" panose="020B0604030504040204" pitchFamily="34" charset="0"/>
              <a:ea typeface="Tahoma" panose="020B0604030504040204" pitchFamily="34" charset="0"/>
              <a:cs typeface="Tahoma" panose="020B0604030504040204" pitchFamily="34" charset="0"/>
            </a:rPr>
            <a:t>. </a:t>
          </a:r>
          <a:r>
            <a:rPr lang="fr-CH" sz="1200" dirty="0" err="1">
              <a:latin typeface="Tahoma" panose="020B0604030504040204" pitchFamily="34" charset="0"/>
              <a:ea typeface="Tahoma" panose="020B0604030504040204" pitchFamily="34" charset="0"/>
              <a:cs typeface="Tahoma" panose="020B0604030504040204" pitchFamily="34" charset="0"/>
            </a:rPr>
            <a:t>défib</a:t>
          </a:r>
          <a:r>
            <a:rPr lang="fr-CH" sz="1200" dirty="0">
              <a:latin typeface="Tahoma" panose="020B0604030504040204" pitchFamily="34" charset="0"/>
              <a:ea typeface="Tahoma" panose="020B0604030504040204" pitchFamily="34" charset="0"/>
              <a:cs typeface="Tahoma" panose="020B0604030504040204" pitchFamily="34" charset="0"/>
            </a:rPr>
            <a:t>.</a:t>
          </a:r>
        </a:p>
      </dgm:t>
    </dgm:pt>
    <dgm:pt modelId="{32334168-F355-43EF-8111-2783DC01500A}" type="parTrans" cxnId="{812D71C3-C14D-400A-B0FB-0B0EBBC24C45}">
      <dgm:prSet/>
      <dgm:spPr/>
      <dgm:t>
        <a:bodyPr/>
        <a:lstStyle/>
        <a:p>
          <a:endParaRPr lang="fr-CH" sz="12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sz="12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1" custLinFactNeighborX="-44035" custLinFactNeighborY="-17667">
        <dgm:presLayoutVars>
          <dgm:chMax val="0"/>
          <dgm:chPref val="0"/>
          <dgm:bulletEnabled val="1"/>
        </dgm:presLayoutVars>
      </dgm:prSet>
      <dgm:spPr/>
    </dgm:pt>
  </dgm:ptLst>
  <dgm:cxnLst>
    <dgm:cxn modelId="{12344041-D4E7-43D6-AD11-93B73A02C992}"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8E0936D3-28AD-43E4-A802-4822DAEE056D}" type="presOf" srcId="{EEC988D4-26BB-4911-A56C-15A8F13211AA}" destId="{F281C3CA-6F70-40D1-9579-D74C998AF15F}" srcOrd="0" destOrd="0" presId="urn:microsoft.com/office/officeart/2005/8/layout/chevron1"/>
    <dgm:cxn modelId="{3A3598B3-C37B-4C44-9240-8F29A68F7A5B}" type="presParOf" srcId="{F281C3CA-6F70-40D1-9579-D74C998AF15F}" destId="{E48D9223-E484-409A-B692-5BA72EAA8487}"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0_3" csCatId="mainScheme" phldr="1"/>
      <dgm:spPr/>
    </dgm:pt>
    <dgm:pt modelId="{255177E3-3712-468C-91FD-20F8EA733E37}">
      <dgm:prSet phldrT="[Texte]" custT="1"/>
      <dgm:spPr/>
      <dgm:t>
        <a:bodyPr/>
        <a:lstStyle/>
        <a:p>
          <a:r>
            <a:rPr lang="fr-CH" sz="1200" dirty="0">
              <a:latin typeface="Tahoma" panose="020B0604030504040204" pitchFamily="34" charset="0"/>
              <a:ea typeface="Tahoma" panose="020B0604030504040204" pitchFamily="34" charset="0"/>
              <a:cs typeface="Tahoma" panose="020B0604030504040204" pitchFamily="34" charset="0"/>
            </a:rPr>
            <a:t>Réseau premiers répondants</a:t>
          </a:r>
        </a:p>
      </dgm:t>
    </dgm:pt>
    <dgm:pt modelId="{32334168-F355-43EF-8111-2783DC01500A}" type="parTrans" cxnId="{812D71C3-C14D-400A-B0FB-0B0EBBC24C45}">
      <dgm:prSet/>
      <dgm:spPr/>
      <dgm:t>
        <a:bodyPr/>
        <a:lstStyle/>
        <a:p>
          <a:endParaRPr lang="fr-CH" sz="12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sz="12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1" custLinFactY="-100000" custLinFactNeighborX="55610" custLinFactNeighborY="-100516">
        <dgm:presLayoutVars>
          <dgm:chMax val="0"/>
          <dgm:chPref val="0"/>
          <dgm:bulletEnabled val="1"/>
        </dgm:presLayoutVars>
      </dgm:prSet>
      <dgm:spPr/>
    </dgm:pt>
  </dgm:ptLst>
  <dgm:cxnLst>
    <dgm:cxn modelId="{812D71C3-C14D-400A-B0FB-0B0EBBC24C45}" srcId="{EEC988D4-26BB-4911-A56C-15A8F13211AA}" destId="{255177E3-3712-468C-91FD-20F8EA733E37}" srcOrd="0" destOrd="0" parTransId="{32334168-F355-43EF-8111-2783DC01500A}" sibTransId="{FE9E4E56-D535-4E05-9861-2064414D66C8}"/>
    <dgm:cxn modelId="{76A366CA-4F88-40C0-9408-0FCE6675F8A9}" type="presOf" srcId="{255177E3-3712-468C-91FD-20F8EA733E37}" destId="{E48D9223-E484-409A-B692-5BA72EAA8487}" srcOrd="0" destOrd="0" presId="urn:microsoft.com/office/officeart/2005/8/layout/chevron1"/>
    <dgm:cxn modelId="{8A479EEA-A1F9-44A7-ADB5-817921B0BF50}" type="presOf" srcId="{EEC988D4-26BB-4911-A56C-15A8F13211AA}" destId="{F281C3CA-6F70-40D1-9579-D74C998AF15F}" srcOrd="0" destOrd="0" presId="urn:microsoft.com/office/officeart/2005/8/layout/chevron1"/>
    <dgm:cxn modelId="{548B8BD1-A34B-4E06-9E37-ED7297E93C34}" type="presParOf" srcId="{F281C3CA-6F70-40D1-9579-D74C998AF15F}" destId="{E48D9223-E484-409A-B692-5BA72EAA8487}" srcOrd="0"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0_3" csCatId="mainScheme" phldr="1"/>
      <dgm:spPr/>
    </dgm:pt>
    <dgm:pt modelId="{255177E3-3712-468C-91FD-20F8EA733E37}">
      <dgm:prSet phldrT="[Texte]" custT="1"/>
      <dgm:spPr/>
      <dgm:t>
        <a:bodyPr/>
        <a:lstStyle/>
        <a:p>
          <a:r>
            <a:rPr lang="fr-CH" sz="1200" dirty="0">
              <a:latin typeface="Tahoma" panose="020B0604030504040204" pitchFamily="34" charset="0"/>
              <a:ea typeface="Tahoma" panose="020B0604030504040204" pitchFamily="34" charset="0"/>
              <a:cs typeface="Tahoma" panose="020B0604030504040204" pitchFamily="34" charset="0"/>
            </a:rPr>
            <a:t>Réseau défibrillateur</a:t>
          </a:r>
        </a:p>
      </dgm:t>
    </dgm:pt>
    <dgm:pt modelId="{32334168-F355-43EF-8111-2783DC01500A}" type="parTrans" cxnId="{812D71C3-C14D-400A-B0FB-0B0EBBC24C45}">
      <dgm:prSet/>
      <dgm:spPr/>
      <dgm:t>
        <a:bodyPr/>
        <a:lstStyle/>
        <a:p>
          <a:endParaRPr lang="fr-CH" sz="14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sz="14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1" custLinFactNeighborX="22357" custLinFactNeighborY="-1686">
        <dgm:presLayoutVars>
          <dgm:chMax val="0"/>
          <dgm:chPref val="0"/>
          <dgm:bulletEnabled val="1"/>
        </dgm:presLayoutVars>
      </dgm:prSet>
      <dgm:spPr/>
    </dgm:pt>
  </dgm:ptLst>
  <dgm:cxnLst>
    <dgm:cxn modelId="{B35440BB-DA89-4A9D-B6BE-299B2EB5B0A1}" type="presOf" srcId="{EEC988D4-26BB-4911-A56C-15A8F13211AA}" destId="{F281C3CA-6F70-40D1-9579-D74C998AF15F}"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545AEBEA-5A98-49E7-9B89-ACCE1F05F629}" type="presOf" srcId="{255177E3-3712-468C-91FD-20F8EA733E37}" destId="{E48D9223-E484-409A-B692-5BA72EAA8487}" srcOrd="0" destOrd="0" presId="urn:microsoft.com/office/officeart/2005/8/layout/chevron1"/>
    <dgm:cxn modelId="{EA9A2AA4-5AE0-4F68-9AFC-C8AEF69BDB0D}" type="presParOf" srcId="{F281C3CA-6F70-40D1-9579-D74C998AF15F}" destId="{E48D9223-E484-409A-B692-5BA72EAA8487}" srcOrd="0" destOrd="0" presId="urn:microsoft.com/office/officeart/2005/8/layout/chevron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E2B183-EDD3-4511-A22C-191A3D6210EE}" type="doc">
      <dgm:prSet loTypeId="urn:microsoft.com/office/officeart/2005/8/layout/hChevron3" loCatId="process" qsTypeId="urn:microsoft.com/office/officeart/2005/8/quickstyle/simple3" qsCatId="simple" csTypeId="urn:microsoft.com/office/officeart/2005/8/colors/accent1_2" csCatId="accent1" phldr="1"/>
      <dgm:spPr/>
    </dgm:pt>
    <dgm:pt modelId="{7FCDA07A-951E-4AB4-B5B8-C5D8DA0D86BF}">
      <dgm:prSet phldrT="[Texte]"/>
      <dgm:spPr>
        <a:xfrm>
          <a:off x="335" y="268371"/>
          <a:ext cx="336551" cy="134620"/>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I</a:t>
          </a:r>
        </a:p>
      </dgm:t>
    </dgm:pt>
    <dgm:pt modelId="{7EFF56A6-2C00-403F-9565-B7BEF305268B}" type="parTrans" cxnId="{5E3DF597-A862-4010-BC0E-046F10FC4E7B}">
      <dgm:prSet/>
      <dgm:spPr/>
      <dgm:t>
        <a:bodyPr/>
        <a:lstStyle/>
        <a:p>
          <a:endParaRPr lang="fr-CH"/>
        </a:p>
      </dgm:t>
    </dgm:pt>
    <dgm:pt modelId="{F13CF987-6AB1-42E8-AF16-B20ACBDFB087}" type="sibTrans" cxnId="{5E3DF597-A862-4010-BC0E-046F10FC4E7B}">
      <dgm:prSet/>
      <dgm:spPr/>
      <dgm:t>
        <a:bodyPr/>
        <a:lstStyle/>
        <a:p>
          <a:endParaRPr lang="fr-CH"/>
        </a:p>
      </dgm:t>
    </dgm:pt>
    <dgm:pt modelId="{2A7D80E9-6879-419C-8CCE-8D273E211F4D}">
      <dgm:prSet phldrT="[Texte]"/>
      <dgm:spPr>
        <a:xfrm>
          <a:off x="269576" y="268371"/>
          <a:ext cx="336551" cy="134620"/>
        </a:xfrm>
        <a:solidFill>
          <a:srgbClr val="1F49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C</a:t>
          </a:r>
        </a:p>
      </dgm:t>
    </dgm:pt>
    <dgm:pt modelId="{179D5CC1-F9A3-4935-BE6B-D7EF02BBD6A9}" type="parTrans" cxnId="{A34093C7-37F1-4599-A9FF-47C30E89AE00}">
      <dgm:prSet/>
      <dgm:spPr/>
      <dgm:t>
        <a:bodyPr/>
        <a:lstStyle/>
        <a:p>
          <a:endParaRPr lang="fr-CH"/>
        </a:p>
      </dgm:t>
    </dgm:pt>
    <dgm:pt modelId="{837D5A90-258B-473D-A106-11B4D07B0785}" type="sibTrans" cxnId="{A34093C7-37F1-4599-A9FF-47C30E89AE00}">
      <dgm:prSet/>
      <dgm:spPr/>
      <dgm:t>
        <a:bodyPr/>
        <a:lstStyle/>
        <a:p>
          <a:endParaRPr lang="fr-CH"/>
        </a:p>
      </dgm:t>
    </dgm:pt>
    <dgm:pt modelId="{7DC53046-8064-4D71-B505-E838C071274C}">
      <dgm:prSet phldrT="[Texte]"/>
      <dgm:spPr>
        <a:xfrm>
          <a:off x="538817" y="268371"/>
          <a:ext cx="336551" cy="134620"/>
        </a:xfr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R</a:t>
          </a:r>
        </a:p>
      </dgm:t>
    </dgm:pt>
    <dgm:pt modelId="{DB64BDBB-D613-4BCD-A43D-5BFE9DE6C16E}" type="parTrans" cxnId="{0DD4B765-E481-4227-BCF8-77D784AFFAA8}">
      <dgm:prSet/>
      <dgm:spPr/>
      <dgm:t>
        <a:bodyPr/>
        <a:lstStyle/>
        <a:p>
          <a:endParaRPr lang="fr-CH"/>
        </a:p>
      </dgm:t>
    </dgm:pt>
    <dgm:pt modelId="{3A2993BB-F70F-4147-8A76-AB823FD5FC21}" type="sibTrans" cxnId="{0DD4B765-E481-4227-BCF8-77D784AFFAA8}">
      <dgm:prSet/>
      <dgm:spPr/>
      <dgm:t>
        <a:bodyPr/>
        <a:lstStyle/>
        <a:p>
          <a:endParaRPr lang="fr-CH"/>
        </a:p>
      </dgm:t>
    </dgm:pt>
    <dgm:pt modelId="{A970526C-8292-4E52-9373-0FABE5C61D27}">
      <dgm:prSet phldrT="[Texte]"/>
      <dgm:spPr>
        <a:xfrm>
          <a:off x="808058" y="268371"/>
          <a:ext cx="336551" cy="134620"/>
        </a:xfr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D</a:t>
          </a:r>
        </a:p>
      </dgm:t>
    </dgm:pt>
    <dgm:pt modelId="{5262CEBD-8FAB-4533-93BA-5BAE54CFECEA}" type="parTrans" cxnId="{16A8DC39-D57F-4BCD-83DF-E6D9937EF4F7}">
      <dgm:prSet/>
      <dgm:spPr/>
      <dgm:t>
        <a:bodyPr/>
        <a:lstStyle/>
        <a:p>
          <a:endParaRPr lang="fr-CH"/>
        </a:p>
      </dgm:t>
    </dgm:pt>
    <dgm:pt modelId="{E879E918-2241-4FDE-8CBC-7D237D231F3C}" type="sibTrans" cxnId="{16A8DC39-D57F-4BCD-83DF-E6D9937EF4F7}">
      <dgm:prSet/>
      <dgm:spPr/>
      <dgm:t>
        <a:bodyPr/>
        <a:lstStyle/>
        <a:p>
          <a:endParaRPr lang="fr-CH"/>
        </a:p>
      </dgm:t>
    </dgm:pt>
    <dgm:pt modelId="{A8920406-E295-4468-8937-8EFD10BF1CF1}" type="pres">
      <dgm:prSet presAssocID="{FBE2B183-EDD3-4511-A22C-191A3D6210EE}" presName="Name0" presStyleCnt="0">
        <dgm:presLayoutVars>
          <dgm:dir/>
          <dgm:resizeHandles val="exact"/>
        </dgm:presLayoutVars>
      </dgm:prSet>
      <dgm:spPr/>
    </dgm:pt>
    <dgm:pt modelId="{9A1A1CF9-526C-4136-814D-24C2104D1CFD}" type="pres">
      <dgm:prSet presAssocID="{7FCDA07A-951E-4AB4-B5B8-C5D8DA0D86BF}" presName="parTxOnly" presStyleLbl="node1" presStyleIdx="0" presStyleCnt="4">
        <dgm:presLayoutVars>
          <dgm:bulletEnabled val="1"/>
        </dgm:presLayoutVars>
      </dgm:prSet>
      <dgm:spPr>
        <a:prstGeom prst="homePlate">
          <a:avLst/>
        </a:prstGeom>
      </dgm:spPr>
    </dgm:pt>
    <dgm:pt modelId="{B4188CB6-04DE-4FC6-B8EF-EEF5217486BB}" type="pres">
      <dgm:prSet presAssocID="{F13CF987-6AB1-42E8-AF16-B20ACBDFB087}" presName="parSpace" presStyleCnt="0"/>
      <dgm:spPr/>
    </dgm:pt>
    <dgm:pt modelId="{1269930D-6C39-4B26-A13A-F18416585CCA}" type="pres">
      <dgm:prSet presAssocID="{2A7D80E9-6879-419C-8CCE-8D273E211F4D}" presName="parTxOnly" presStyleLbl="node1" presStyleIdx="1" presStyleCnt="4">
        <dgm:presLayoutVars>
          <dgm:bulletEnabled val="1"/>
        </dgm:presLayoutVars>
      </dgm:prSet>
      <dgm:spPr>
        <a:prstGeom prst="chevron">
          <a:avLst/>
        </a:prstGeom>
      </dgm:spPr>
    </dgm:pt>
    <dgm:pt modelId="{658D2E5B-3E56-4AEA-94FD-1D458DBA584F}" type="pres">
      <dgm:prSet presAssocID="{837D5A90-258B-473D-A106-11B4D07B0785}" presName="parSpace" presStyleCnt="0"/>
      <dgm:spPr/>
    </dgm:pt>
    <dgm:pt modelId="{F00B2578-D369-4F79-B084-0673227AD1A5}" type="pres">
      <dgm:prSet presAssocID="{7DC53046-8064-4D71-B505-E838C071274C}" presName="parTxOnly" presStyleLbl="node1" presStyleIdx="2" presStyleCnt="4">
        <dgm:presLayoutVars>
          <dgm:bulletEnabled val="1"/>
        </dgm:presLayoutVars>
      </dgm:prSet>
      <dgm:spPr>
        <a:prstGeom prst="chevron">
          <a:avLst/>
        </a:prstGeom>
      </dgm:spPr>
    </dgm:pt>
    <dgm:pt modelId="{D5225A71-441A-44B4-B952-33AFCD494508}" type="pres">
      <dgm:prSet presAssocID="{3A2993BB-F70F-4147-8A76-AB823FD5FC21}" presName="parSpace" presStyleCnt="0"/>
      <dgm:spPr/>
    </dgm:pt>
    <dgm:pt modelId="{E490748E-9844-4DF5-A960-3FACAD648D35}" type="pres">
      <dgm:prSet presAssocID="{A970526C-8292-4E52-9373-0FABE5C61D27}" presName="parTxOnly" presStyleLbl="node1" presStyleIdx="3" presStyleCnt="4">
        <dgm:presLayoutVars>
          <dgm:bulletEnabled val="1"/>
        </dgm:presLayoutVars>
      </dgm:prSet>
      <dgm:spPr>
        <a:prstGeom prst="chevron">
          <a:avLst/>
        </a:prstGeom>
      </dgm:spPr>
    </dgm:pt>
  </dgm:ptLst>
  <dgm:cxnLst>
    <dgm:cxn modelId="{A6CEC611-3030-4897-9D0D-932CA079207F}" type="presOf" srcId="{FBE2B183-EDD3-4511-A22C-191A3D6210EE}" destId="{A8920406-E295-4468-8937-8EFD10BF1CF1}" srcOrd="0" destOrd="0" presId="urn:microsoft.com/office/officeart/2005/8/layout/hChevron3"/>
    <dgm:cxn modelId="{1DE0A019-86EE-44BA-903C-101BBF1F9FA9}" type="presOf" srcId="{7FCDA07A-951E-4AB4-B5B8-C5D8DA0D86BF}" destId="{9A1A1CF9-526C-4136-814D-24C2104D1CFD}" srcOrd="0" destOrd="0" presId="urn:microsoft.com/office/officeart/2005/8/layout/hChevron3"/>
    <dgm:cxn modelId="{2A749522-7072-4F28-BCD5-45A23DFE92CA}" type="presOf" srcId="{A970526C-8292-4E52-9373-0FABE5C61D27}" destId="{E490748E-9844-4DF5-A960-3FACAD648D35}" srcOrd="0" destOrd="0" presId="urn:microsoft.com/office/officeart/2005/8/layout/hChevron3"/>
    <dgm:cxn modelId="{16A8DC39-D57F-4BCD-83DF-E6D9937EF4F7}" srcId="{FBE2B183-EDD3-4511-A22C-191A3D6210EE}" destId="{A970526C-8292-4E52-9373-0FABE5C61D27}" srcOrd="3" destOrd="0" parTransId="{5262CEBD-8FAB-4533-93BA-5BAE54CFECEA}" sibTransId="{E879E918-2241-4FDE-8CBC-7D237D231F3C}"/>
    <dgm:cxn modelId="{0DD4B765-E481-4227-BCF8-77D784AFFAA8}" srcId="{FBE2B183-EDD3-4511-A22C-191A3D6210EE}" destId="{7DC53046-8064-4D71-B505-E838C071274C}" srcOrd="2" destOrd="0" parTransId="{DB64BDBB-D613-4BCD-A43D-5BFE9DE6C16E}" sibTransId="{3A2993BB-F70F-4147-8A76-AB823FD5FC21}"/>
    <dgm:cxn modelId="{E82B7193-78B3-49E3-8C79-77702F97BDEE}" type="presOf" srcId="{7DC53046-8064-4D71-B505-E838C071274C}" destId="{F00B2578-D369-4F79-B084-0673227AD1A5}" srcOrd="0" destOrd="0" presId="urn:microsoft.com/office/officeart/2005/8/layout/hChevron3"/>
    <dgm:cxn modelId="{5E3DF597-A862-4010-BC0E-046F10FC4E7B}" srcId="{FBE2B183-EDD3-4511-A22C-191A3D6210EE}" destId="{7FCDA07A-951E-4AB4-B5B8-C5D8DA0D86BF}" srcOrd="0" destOrd="0" parTransId="{7EFF56A6-2C00-403F-9565-B7BEF305268B}" sibTransId="{F13CF987-6AB1-42E8-AF16-B20ACBDFB087}"/>
    <dgm:cxn modelId="{A34093C7-37F1-4599-A9FF-47C30E89AE00}" srcId="{FBE2B183-EDD3-4511-A22C-191A3D6210EE}" destId="{2A7D80E9-6879-419C-8CCE-8D273E211F4D}" srcOrd="1" destOrd="0" parTransId="{179D5CC1-F9A3-4935-BE6B-D7EF02BBD6A9}" sibTransId="{837D5A90-258B-473D-A106-11B4D07B0785}"/>
    <dgm:cxn modelId="{B835ABD0-D4B1-47DF-AC4D-413EF228DEA9}" type="presOf" srcId="{2A7D80E9-6879-419C-8CCE-8D273E211F4D}" destId="{1269930D-6C39-4B26-A13A-F18416585CCA}" srcOrd="0" destOrd="0" presId="urn:microsoft.com/office/officeart/2005/8/layout/hChevron3"/>
    <dgm:cxn modelId="{996204C8-D2F8-4300-803E-9CED3A2B86E7}" type="presParOf" srcId="{A8920406-E295-4468-8937-8EFD10BF1CF1}" destId="{9A1A1CF9-526C-4136-814D-24C2104D1CFD}" srcOrd="0" destOrd="0" presId="urn:microsoft.com/office/officeart/2005/8/layout/hChevron3"/>
    <dgm:cxn modelId="{E4F83156-25BA-43E7-B7F3-3A1BDCAAD1F0}" type="presParOf" srcId="{A8920406-E295-4468-8937-8EFD10BF1CF1}" destId="{B4188CB6-04DE-4FC6-B8EF-EEF5217486BB}" srcOrd="1" destOrd="0" presId="urn:microsoft.com/office/officeart/2005/8/layout/hChevron3"/>
    <dgm:cxn modelId="{3AB250D7-0B90-4AA0-84EA-38BAF894800C}" type="presParOf" srcId="{A8920406-E295-4468-8937-8EFD10BF1CF1}" destId="{1269930D-6C39-4B26-A13A-F18416585CCA}" srcOrd="2" destOrd="0" presId="urn:microsoft.com/office/officeart/2005/8/layout/hChevron3"/>
    <dgm:cxn modelId="{F99A54AF-A71F-477B-BE54-FD1ED527ADC7}" type="presParOf" srcId="{A8920406-E295-4468-8937-8EFD10BF1CF1}" destId="{658D2E5B-3E56-4AEA-94FD-1D458DBA584F}" srcOrd="3" destOrd="0" presId="urn:microsoft.com/office/officeart/2005/8/layout/hChevron3"/>
    <dgm:cxn modelId="{977D477E-1D68-419A-9A2B-85109C71C1FF}" type="presParOf" srcId="{A8920406-E295-4468-8937-8EFD10BF1CF1}" destId="{F00B2578-D369-4F79-B084-0673227AD1A5}" srcOrd="4" destOrd="0" presId="urn:microsoft.com/office/officeart/2005/8/layout/hChevron3"/>
    <dgm:cxn modelId="{FFE62281-6468-4482-BB6C-F883EFB4A1AD}" type="presParOf" srcId="{A8920406-E295-4468-8937-8EFD10BF1CF1}" destId="{D5225A71-441A-44B4-B952-33AFCD494508}" srcOrd="5" destOrd="0" presId="urn:microsoft.com/office/officeart/2005/8/layout/hChevron3"/>
    <dgm:cxn modelId="{D3D738B5-3E2C-486E-967C-3F542FAD6C21}" type="presParOf" srcId="{A8920406-E295-4468-8937-8EFD10BF1CF1}" destId="{E490748E-9844-4DF5-A960-3FACAD648D35}"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custLinFactX="-16617" custLinFactY="16118" custLinFactNeighborX="-100000" custLinFactNeighborY="100000">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custLinFactX="-39807" custLinFactY="100000" custLinFactNeighborX="-100000" custLinFactNeighborY="131036">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custLinFactX="-72313" custLinFactY="136295" custLinFactNeighborX="-100000" custLinFactNeighborY="200000">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0_3" csCatId="mainScheme" phldr="1"/>
      <dgm:spPr/>
    </dgm:pt>
    <dgm:pt modelId="{F281C3CA-6F70-40D1-9579-D74C998AF15F}" type="pres">
      <dgm:prSet presAssocID="{EEC988D4-26BB-4911-A56C-15A8F13211AA}" presName="Name0" presStyleCnt="0">
        <dgm:presLayoutVars>
          <dgm:dir/>
          <dgm:animLvl val="lvl"/>
          <dgm:resizeHandles val="exact"/>
        </dgm:presLayoutVars>
      </dgm:prSet>
      <dgm:spPr/>
    </dgm:pt>
  </dgm:ptLst>
  <dgm:cxnLst>
    <dgm:cxn modelId="{6ACFE085-6DCD-4C9B-BA9F-DC60B73BCD9F}" type="presOf" srcId="{EEC988D4-26BB-4911-A56C-15A8F13211AA}" destId="{F281C3CA-6F70-40D1-9579-D74C998AF15F}"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Planification</a:t>
          </a: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Planification</a:t>
          </a: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0_3" csCatId="mainScheme" phldr="1"/>
      <dgm:spPr/>
    </dgm:pt>
    <dgm:pt modelId="{255177E3-3712-468C-91FD-20F8EA733E37}">
      <dgm:prSet phldrT="[Texte]" custT="1"/>
      <dgm:spPr/>
      <dgm:t>
        <a:bodyPr/>
        <a:lstStyle/>
        <a:p>
          <a:r>
            <a:rPr lang="fr-CH" sz="2000" dirty="0">
              <a:latin typeface="Tahoma" panose="020B0604030504040204" pitchFamily="34" charset="0"/>
              <a:ea typeface="Tahoma" panose="020B0604030504040204" pitchFamily="34" charset="0"/>
              <a:cs typeface="Tahoma" panose="020B0604030504040204" pitchFamily="34" charset="0"/>
            </a:rPr>
            <a:t>Maîtrise</a:t>
          </a:r>
        </a:p>
      </dgm:t>
    </dgm:pt>
    <dgm:pt modelId="{32334168-F355-43EF-8111-2783DC01500A}" type="parTrans" cxnId="{812D71C3-C14D-400A-B0FB-0B0EBBC24C45}">
      <dgm:prSet/>
      <dgm:spPr/>
      <dgm:t>
        <a:bodyPr/>
        <a:lstStyle/>
        <a:p>
          <a:endParaRPr lang="fr-CH"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1" custLinFactNeighborX="3437" custLinFactNeighborY="-11237">
        <dgm:presLayoutVars>
          <dgm:chMax val="0"/>
          <dgm:chPref val="0"/>
          <dgm:bulletEnabled val="1"/>
        </dgm:presLayoutVars>
      </dgm:prSet>
      <dgm:spPr/>
    </dgm:pt>
  </dgm:ptLst>
  <dgm:cxnLst>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AF56412F-3E5B-43C9-B633-FF64F29841D8}" type="presParOf" srcId="{F281C3CA-6F70-40D1-9579-D74C998AF15F}" destId="{E48D9223-E484-409A-B692-5BA72EAA8487}"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Planification</a:t>
          </a: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8DFA4334-6E82-40CC-A964-8BF0851EBB10}" type="presOf" srcId="{DBD8C0A3-AB26-43DA-938D-0EAADFF461C4}" destId="{11F0A4A8-E94E-45C9-BA82-C8103D6584A0}" srcOrd="0" destOrd="0" presId="urn:microsoft.com/office/officeart/2005/8/layout/chevron1"/>
    <dgm:cxn modelId="{49140E56-73C8-4482-BDE8-90950D6944FF}" type="presOf" srcId="{EEC988D4-26BB-4911-A56C-15A8F13211AA}" destId="{F281C3CA-6F70-40D1-9579-D74C998AF15F}" srcOrd="0" destOrd="0" presId="urn:microsoft.com/office/officeart/2005/8/layout/chevron1"/>
    <dgm:cxn modelId="{D9C8BF57-AF0A-456C-88A7-3D946782A03A}" type="presOf" srcId="{255177E3-3712-468C-91FD-20F8EA733E37}" destId="{E48D9223-E484-409A-B692-5BA72EAA8487}" srcOrd="0" destOrd="0" presId="urn:microsoft.com/office/officeart/2005/8/layout/chevron1"/>
    <dgm:cxn modelId="{8796A38A-BB65-4276-8A7C-B17E2CD2F539}" type="presOf" srcId="{6236EDFD-6813-4DB6-90AC-FA71E78027E7}" destId="{764159C2-C1E1-43A3-B01A-43D482FAD8F8}"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2C3061E9-4353-4F91-82D9-FB60C5FA08F0}" srcId="{EEC988D4-26BB-4911-A56C-15A8F13211AA}" destId="{6236EDFD-6813-4DB6-90AC-FA71E78027E7}" srcOrd="2" destOrd="0" parTransId="{0AB5FE1A-47CA-48E0-AFE4-F0977502F977}" sibTransId="{060B631C-4920-4E4E-932B-43176634EABC}"/>
    <dgm:cxn modelId="{B5440EFF-0DA6-429A-AE20-D0CFDB8E353A}" type="presOf" srcId="{C7BE0D56-94A7-4ACC-AE6F-44012CAC1D51}" destId="{94CC327E-2640-41D1-8358-7002856AE95E}" srcOrd="0" destOrd="0" presId="urn:microsoft.com/office/officeart/2005/8/layout/chevron1"/>
    <dgm:cxn modelId="{CEB8858A-BCE7-4652-A7F3-E887F853B37D}" type="presParOf" srcId="{F281C3CA-6F70-40D1-9579-D74C998AF15F}" destId="{E48D9223-E484-409A-B692-5BA72EAA8487}" srcOrd="0" destOrd="0" presId="urn:microsoft.com/office/officeart/2005/8/layout/chevron1"/>
    <dgm:cxn modelId="{F5B61B46-5105-4AA8-A2A8-DA19B34D392F}" type="presParOf" srcId="{F281C3CA-6F70-40D1-9579-D74C998AF15F}" destId="{71DBDB65-2419-4A80-8409-7DC6E201CBEE}" srcOrd="1" destOrd="0" presId="urn:microsoft.com/office/officeart/2005/8/layout/chevron1"/>
    <dgm:cxn modelId="{005E3017-256C-4085-900F-53E3380AD389}" type="presParOf" srcId="{F281C3CA-6F70-40D1-9579-D74C998AF15F}" destId="{94CC327E-2640-41D1-8358-7002856AE95E}" srcOrd="2" destOrd="0" presId="urn:microsoft.com/office/officeart/2005/8/layout/chevron1"/>
    <dgm:cxn modelId="{998EBE19-35CC-4F41-85F5-FBC733E66344}" type="presParOf" srcId="{F281C3CA-6F70-40D1-9579-D74C998AF15F}" destId="{BBD651A6-1F41-427A-A3F6-963006910BC1}" srcOrd="3" destOrd="0" presId="urn:microsoft.com/office/officeart/2005/8/layout/chevron1"/>
    <dgm:cxn modelId="{F5C2F523-64B4-4CA6-95D6-51D701B088BB}" type="presParOf" srcId="{F281C3CA-6F70-40D1-9579-D74C998AF15F}" destId="{764159C2-C1E1-43A3-B01A-43D482FAD8F8}" srcOrd="4" destOrd="0" presId="urn:microsoft.com/office/officeart/2005/8/layout/chevron1"/>
    <dgm:cxn modelId="{6F2ED239-4835-440C-A8A7-9B4570190177}" type="presParOf" srcId="{F281C3CA-6F70-40D1-9579-D74C998AF15F}" destId="{6F514820-482A-4BCF-BAF2-7337AA55909C}" srcOrd="5" destOrd="0" presId="urn:microsoft.com/office/officeart/2005/8/layout/chevron1"/>
    <dgm:cxn modelId="{46839FD3-37AF-4E1A-8C84-329AB9AFF94F}"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0_3" csCatId="mainScheme" phldr="1"/>
      <dgm:spPr/>
    </dgm:pt>
    <dgm:pt modelId="{255177E3-3712-468C-91FD-20F8EA733E37}">
      <dgm:prSet phldrT="[Texte]" custT="1"/>
      <dgm:spPr/>
      <dgm:t>
        <a:bodyPr/>
        <a:lstStyle/>
        <a:p>
          <a:r>
            <a:rPr lang="fr-CH" sz="2000" dirty="0">
              <a:latin typeface="Tahoma" panose="020B0604030504040204" pitchFamily="34" charset="0"/>
              <a:ea typeface="Tahoma" panose="020B0604030504040204" pitchFamily="34" charset="0"/>
              <a:cs typeface="Tahoma" panose="020B0604030504040204" pitchFamily="34" charset="0"/>
            </a:rPr>
            <a:t>Maîtrise</a:t>
          </a:r>
        </a:p>
      </dgm:t>
    </dgm:pt>
    <dgm:pt modelId="{FE9E4E56-D535-4E05-9861-2064414D66C8}" type="sibTrans" cxnId="{812D71C3-C14D-400A-B0FB-0B0EBBC24C45}">
      <dgm:prSet/>
      <dgm:spPr/>
      <dgm:t>
        <a:bodyPr/>
        <a:lstStyle/>
        <a:p>
          <a:endParaRPr lang="fr-CH"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32334168-F355-43EF-8111-2783DC01500A}" type="parTrans" cxnId="{812D71C3-C14D-400A-B0FB-0B0EBBC24C45}">
      <dgm:prSet/>
      <dgm:spPr/>
      <dgm:t>
        <a:bodyPr/>
        <a:lstStyle/>
        <a:p>
          <a:endParaRPr lang="fr-CH"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1" custLinFactNeighborX="3437" custLinFactNeighborY="-11237">
        <dgm:presLayoutVars>
          <dgm:chMax val="0"/>
          <dgm:chPref val="0"/>
          <dgm:bulletEnabled val="1"/>
        </dgm:presLayoutVars>
      </dgm:prSet>
      <dgm:spPr/>
    </dgm:pt>
  </dgm:ptLst>
  <dgm:cxnLst>
    <dgm:cxn modelId="{32B9598C-3C5A-4AAC-90F0-B9F4B7814DD4}"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4716E1CC-CD6A-48FC-B9DF-E4E5681C666A}" type="presOf" srcId="{EEC988D4-26BB-4911-A56C-15A8F13211AA}" destId="{F281C3CA-6F70-40D1-9579-D74C998AF15F}" srcOrd="0" destOrd="0" presId="urn:microsoft.com/office/officeart/2005/8/layout/chevron1"/>
    <dgm:cxn modelId="{C0F97599-338B-48F2-858C-9E59D8A73911}" type="presParOf" srcId="{F281C3CA-6F70-40D1-9579-D74C998AF15F}" destId="{E48D9223-E484-409A-B692-5BA72EAA8487}"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25C1D-2CEB-4708-BE9C-418092E53D70}">
      <dsp:nvSpPr>
        <dsp:cNvPr id="0" name=""/>
        <dsp:cNvSpPr/>
      </dsp:nvSpPr>
      <dsp:spPr>
        <a:xfrm>
          <a:off x="2860867" y="1212180"/>
          <a:ext cx="187132" cy="819819"/>
        </a:xfrm>
        <a:custGeom>
          <a:avLst/>
          <a:gdLst/>
          <a:ahLst/>
          <a:cxnLst/>
          <a:rect l="0" t="0" r="0" b="0"/>
          <a:pathLst>
            <a:path>
              <a:moveTo>
                <a:pt x="187132" y="0"/>
              </a:moveTo>
              <a:lnTo>
                <a:pt x="187132" y="819819"/>
              </a:lnTo>
              <a:lnTo>
                <a:pt x="0" y="819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89860-A0DF-4A6E-A5FD-F9E2EC321E88}">
      <dsp:nvSpPr>
        <dsp:cNvPr id="0" name=""/>
        <dsp:cNvSpPr/>
      </dsp:nvSpPr>
      <dsp:spPr>
        <a:xfrm>
          <a:off x="3048000" y="1212180"/>
          <a:ext cx="2156482" cy="1639639"/>
        </a:xfrm>
        <a:custGeom>
          <a:avLst/>
          <a:gdLst/>
          <a:ahLst/>
          <a:cxnLst/>
          <a:rect l="0" t="0" r="0" b="0"/>
          <a:pathLst>
            <a:path>
              <a:moveTo>
                <a:pt x="0" y="0"/>
              </a:moveTo>
              <a:lnTo>
                <a:pt x="0" y="1452506"/>
              </a:lnTo>
              <a:lnTo>
                <a:pt x="2156482" y="1452506"/>
              </a:lnTo>
              <a:lnTo>
                <a:pt x="2156482"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22184-C707-4658-82AB-8EE2193353BD}">
      <dsp:nvSpPr>
        <dsp:cNvPr id="0" name=""/>
        <dsp:cNvSpPr/>
      </dsp:nvSpPr>
      <dsp:spPr>
        <a:xfrm>
          <a:off x="3002280" y="1212180"/>
          <a:ext cx="91440" cy="1639639"/>
        </a:xfrm>
        <a:custGeom>
          <a:avLst/>
          <a:gdLst/>
          <a:ahLst/>
          <a:cxnLst/>
          <a:rect l="0" t="0" r="0" b="0"/>
          <a:pathLst>
            <a:path>
              <a:moveTo>
                <a:pt x="45720" y="0"/>
              </a:moveTo>
              <a:lnTo>
                <a:pt x="4572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8F4F9B-FD2D-4E9A-9E8E-486E8DC0D0CA}">
      <dsp:nvSpPr>
        <dsp:cNvPr id="0" name=""/>
        <dsp:cNvSpPr/>
      </dsp:nvSpPr>
      <dsp:spPr>
        <a:xfrm>
          <a:off x="891517" y="1212180"/>
          <a:ext cx="2156482" cy="1639639"/>
        </a:xfrm>
        <a:custGeom>
          <a:avLst/>
          <a:gdLst/>
          <a:ahLst/>
          <a:cxnLst/>
          <a:rect l="0" t="0" r="0" b="0"/>
          <a:pathLst>
            <a:path>
              <a:moveTo>
                <a:pt x="2156482" y="0"/>
              </a:moveTo>
              <a:lnTo>
                <a:pt x="2156482" y="1452506"/>
              </a:lnTo>
              <a:lnTo>
                <a:pt x="0" y="1452506"/>
              </a:lnTo>
              <a:lnTo>
                <a:pt x="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1563B-1754-4BEC-99FE-040BC9FB5EF7}">
      <dsp:nvSpPr>
        <dsp:cNvPr id="0" name=""/>
        <dsp:cNvSpPr/>
      </dsp:nvSpPr>
      <dsp:spPr>
        <a:xfrm>
          <a:off x="2156891" y="321071"/>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ahoma" panose="020B0604030504040204" pitchFamily="34" charset="0"/>
              <a:ea typeface="Tahoma" panose="020B0604030504040204" pitchFamily="34" charset="0"/>
              <a:cs typeface="Tahoma" panose="020B0604030504040204" pitchFamily="34" charset="0"/>
            </a:rPr>
            <a:t>Direction</a:t>
          </a:r>
          <a:endParaRPr lang="fr-CH" sz="2000" kern="1200" dirty="0">
            <a:latin typeface="Tahoma" panose="020B0604030504040204" pitchFamily="34" charset="0"/>
            <a:ea typeface="Tahoma" panose="020B0604030504040204" pitchFamily="34" charset="0"/>
            <a:cs typeface="Tahoma" panose="020B0604030504040204" pitchFamily="34" charset="0"/>
          </a:endParaRPr>
        </a:p>
      </dsp:txBody>
      <dsp:txXfrm>
        <a:off x="2156891" y="321071"/>
        <a:ext cx="1782216" cy="891108"/>
      </dsp:txXfrm>
    </dsp:sp>
    <dsp:sp modelId="{F4DBC961-E589-4C5A-916C-57BC05D8B8CA}">
      <dsp:nvSpPr>
        <dsp:cNvPr id="0" name=""/>
        <dsp:cNvSpPr/>
      </dsp:nvSpPr>
      <dsp:spPr>
        <a:xfrm>
          <a:off x="409"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fr-CH" sz="5900" kern="1200" dirty="0">
            <a:latin typeface="Tahoma" panose="020B0604030504040204" pitchFamily="34" charset="0"/>
            <a:ea typeface="Tahoma" panose="020B0604030504040204" pitchFamily="34" charset="0"/>
            <a:cs typeface="Tahoma" panose="020B0604030504040204" pitchFamily="34" charset="0"/>
          </a:endParaRPr>
        </a:p>
      </dsp:txBody>
      <dsp:txXfrm>
        <a:off x="409" y="2851819"/>
        <a:ext cx="1782216" cy="891108"/>
      </dsp:txXfrm>
    </dsp:sp>
    <dsp:sp modelId="{675D236A-AA7C-4E97-89F0-3B14192A9164}">
      <dsp:nvSpPr>
        <dsp:cNvPr id="0" name=""/>
        <dsp:cNvSpPr/>
      </dsp:nvSpPr>
      <dsp:spPr>
        <a:xfrm>
          <a:off x="2156891"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fr-CH" sz="5900" kern="1200" dirty="0">
            <a:latin typeface="Tahoma" panose="020B0604030504040204" pitchFamily="34" charset="0"/>
            <a:ea typeface="Tahoma" panose="020B0604030504040204" pitchFamily="34" charset="0"/>
            <a:cs typeface="Tahoma" panose="020B0604030504040204" pitchFamily="34" charset="0"/>
          </a:endParaRPr>
        </a:p>
      </dsp:txBody>
      <dsp:txXfrm>
        <a:off x="2156891" y="2851819"/>
        <a:ext cx="1782216" cy="891108"/>
      </dsp:txXfrm>
    </dsp:sp>
    <dsp:sp modelId="{5BEE4E2C-6BC4-482F-93E1-88495E0B76C4}">
      <dsp:nvSpPr>
        <dsp:cNvPr id="0" name=""/>
        <dsp:cNvSpPr/>
      </dsp:nvSpPr>
      <dsp:spPr>
        <a:xfrm>
          <a:off x="4313373"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fr-CH" sz="5900" kern="1200" dirty="0">
            <a:latin typeface="Tahoma" panose="020B0604030504040204" pitchFamily="34" charset="0"/>
            <a:ea typeface="Tahoma" panose="020B0604030504040204" pitchFamily="34" charset="0"/>
            <a:cs typeface="Tahoma" panose="020B0604030504040204" pitchFamily="34" charset="0"/>
          </a:endParaRPr>
        </a:p>
      </dsp:txBody>
      <dsp:txXfrm>
        <a:off x="4313373" y="2851819"/>
        <a:ext cx="1782216" cy="891108"/>
      </dsp:txXfrm>
    </dsp:sp>
    <dsp:sp modelId="{1379F35B-60DA-434E-B52A-5E48CDAB4B72}">
      <dsp:nvSpPr>
        <dsp:cNvPr id="0" name=""/>
        <dsp:cNvSpPr/>
      </dsp:nvSpPr>
      <dsp:spPr>
        <a:xfrm>
          <a:off x="1078650" y="1586445"/>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FR" sz="2000" kern="1200" dirty="0">
              <a:latin typeface="Tahoma" panose="020B0604030504040204" pitchFamily="34" charset="0"/>
              <a:ea typeface="Tahoma" panose="020B0604030504040204" pitchFamily="34" charset="0"/>
              <a:cs typeface="Tahoma" panose="020B0604030504040204" pitchFamily="34" charset="0"/>
            </a:rPr>
            <a:t>Affaires générales</a:t>
          </a:r>
          <a:endParaRPr lang="fr-CH" sz="2000" kern="1200" dirty="0">
            <a:latin typeface="Tahoma" panose="020B0604030504040204" pitchFamily="34" charset="0"/>
            <a:ea typeface="Tahoma" panose="020B0604030504040204" pitchFamily="34" charset="0"/>
            <a:cs typeface="Tahoma" panose="020B0604030504040204" pitchFamily="34" charset="0"/>
          </a:endParaRPr>
        </a:p>
      </dsp:txBody>
      <dsp:txXfrm>
        <a:off x="1078650" y="1586445"/>
        <a:ext cx="1782216" cy="8911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2596" y="979293"/>
          <a:ext cx="2084294" cy="833717"/>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19455" y="979293"/>
        <a:ext cx="1250577" cy="833717"/>
      </dsp:txXfrm>
    </dsp:sp>
    <dsp:sp modelId="{94CC327E-2640-41D1-8358-7002856AE95E}">
      <dsp:nvSpPr>
        <dsp:cNvPr id="0" name=""/>
        <dsp:cNvSpPr/>
      </dsp:nvSpPr>
      <dsp:spPr>
        <a:xfrm>
          <a:off x="1745495" y="979293"/>
          <a:ext cx="1317899" cy="833717"/>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H" sz="1000" kern="1200" dirty="0" err="1">
              <a:latin typeface="Tahoma" panose="020B0604030504040204" pitchFamily="34" charset="0"/>
              <a:ea typeface="Tahoma" panose="020B0604030504040204" pitchFamily="34" charset="0"/>
              <a:cs typeface="Tahoma" panose="020B0604030504040204" pitchFamily="34" charset="0"/>
            </a:rPr>
            <a:t>Plani-fication</a:t>
          </a:r>
          <a:endParaRPr lang="fr-CH" sz="1000" kern="1200" dirty="0">
            <a:latin typeface="Tahoma" panose="020B0604030504040204" pitchFamily="34" charset="0"/>
            <a:ea typeface="Tahoma" panose="020B0604030504040204" pitchFamily="34" charset="0"/>
            <a:cs typeface="Tahoma" panose="020B0604030504040204" pitchFamily="34" charset="0"/>
          </a:endParaRPr>
        </a:p>
      </dsp:txBody>
      <dsp:txXfrm>
        <a:off x="2162354" y="979293"/>
        <a:ext cx="484182" cy="833717"/>
      </dsp:txXfrm>
    </dsp:sp>
    <dsp:sp modelId="{764159C2-C1E1-43A3-B01A-43D482FAD8F8}">
      <dsp:nvSpPr>
        <dsp:cNvPr id="0" name=""/>
        <dsp:cNvSpPr/>
      </dsp:nvSpPr>
      <dsp:spPr>
        <a:xfrm>
          <a:off x="2717618" y="987680"/>
          <a:ext cx="4069834" cy="833717"/>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3134477" y="987680"/>
        <a:ext cx="3236117" cy="833717"/>
      </dsp:txXfrm>
    </dsp:sp>
    <dsp:sp modelId="{11F0A4A8-E94E-45C9-BA82-C8103D6584A0}">
      <dsp:nvSpPr>
        <dsp:cNvPr id="0" name=""/>
        <dsp:cNvSpPr/>
      </dsp:nvSpPr>
      <dsp:spPr>
        <a:xfrm>
          <a:off x="6431393" y="979293"/>
          <a:ext cx="1356979" cy="833717"/>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H" sz="1000" kern="1200" dirty="0" err="1">
              <a:latin typeface="Tahoma" panose="020B0604030504040204" pitchFamily="34" charset="0"/>
              <a:ea typeface="Tahoma" panose="020B0604030504040204" pitchFamily="34" charset="0"/>
              <a:cs typeface="Tahoma" panose="020B0604030504040204" pitchFamily="34" charset="0"/>
            </a:rPr>
            <a:t>Termi-naison</a:t>
          </a:r>
          <a:endParaRPr lang="fr-CH" sz="1000" kern="1200" dirty="0">
            <a:latin typeface="Tahoma" panose="020B0604030504040204" pitchFamily="34" charset="0"/>
            <a:ea typeface="Tahoma" panose="020B0604030504040204" pitchFamily="34" charset="0"/>
            <a:cs typeface="Tahoma" panose="020B0604030504040204" pitchFamily="34" charset="0"/>
          </a:endParaRPr>
        </a:p>
      </dsp:txBody>
      <dsp:txXfrm>
        <a:off x="6848252" y="979293"/>
        <a:ext cx="523262" cy="8337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1889" y="0"/>
          <a:ext cx="1932980" cy="98309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kern="1200" dirty="0" err="1">
              <a:latin typeface="Tahoma" panose="020B0604030504040204" pitchFamily="34" charset="0"/>
              <a:ea typeface="Tahoma" panose="020B0604030504040204" pitchFamily="34" charset="0"/>
              <a:cs typeface="Tahoma" panose="020B0604030504040204" pitchFamily="34" charset="0"/>
            </a:rPr>
            <a:t>Dév</a:t>
          </a:r>
          <a:r>
            <a:rPr lang="fr-CH" sz="1400" kern="1200" dirty="0">
              <a:latin typeface="Tahoma" panose="020B0604030504040204" pitchFamily="34" charset="0"/>
              <a:ea typeface="Tahoma" panose="020B0604030504040204" pitchFamily="34" charset="0"/>
              <a:cs typeface="Tahoma" panose="020B0604030504040204" pitchFamily="34" charset="0"/>
            </a:rPr>
            <a:t>. application</a:t>
          </a:r>
        </a:p>
      </dsp:txBody>
      <dsp:txXfrm>
        <a:off x="493435" y="0"/>
        <a:ext cx="949889" cy="9830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0" y="0"/>
          <a:ext cx="1100381" cy="432048"/>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err="1">
              <a:latin typeface="Tahoma" panose="020B0604030504040204" pitchFamily="34" charset="0"/>
              <a:ea typeface="Tahoma" panose="020B0604030504040204" pitchFamily="34" charset="0"/>
              <a:cs typeface="Tahoma" panose="020B0604030504040204" pitchFamily="34" charset="0"/>
            </a:rPr>
            <a:t>Recens</a:t>
          </a:r>
          <a:r>
            <a:rPr lang="fr-CH" sz="1200" kern="1200" dirty="0">
              <a:latin typeface="Tahoma" panose="020B0604030504040204" pitchFamily="34" charset="0"/>
              <a:ea typeface="Tahoma" panose="020B0604030504040204" pitchFamily="34" charset="0"/>
              <a:cs typeface="Tahoma" panose="020B0604030504040204" pitchFamily="34" charset="0"/>
            </a:rPr>
            <a:t>. </a:t>
          </a:r>
          <a:r>
            <a:rPr lang="fr-CH" sz="1200" kern="1200" dirty="0" err="1">
              <a:latin typeface="Tahoma" panose="020B0604030504040204" pitchFamily="34" charset="0"/>
              <a:ea typeface="Tahoma" panose="020B0604030504040204" pitchFamily="34" charset="0"/>
              <a:cs typeface="Tahoma" panose="020B0604030504040204" pitchFamily="34" charset="0"/>
            </a:rPr>
            <a:t>défib</a:t>
          </a:r>
          <a:r>
            <a:rPr lang="fr-CH" sz="1200" kern="1200" dirty="0">
              <a:latin typeface="Tahoma" panose="020B0604030504040204" pitchFamily="34" charset="0"/>
              <a:ea typeface="Tahoma" panose="020B0604030504040204" pitchFamily="34" charset="0"/>
              <a:cs typeface="Tahoma" panose="020B0604030504040204" pitchFamily="34" charset="0"/>
            </a:rPr>
            <a:t>.</a:t>
          </a:r>
        </a:p>
      </dsp:txBody>
      <dsp:txXfrm>
        <a:off x="216024" y="0"/>
        <a:ext cx="668333" cy="4320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2293" y="0"/>
          <a:ext cx="2345830" cy="432048"/>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latin typeface="Tahoma" panose="020B0604030504040204" pitchFamily="34" charset="0"/>
              <a:ea typeface="Tahoma" panose="020B0604030504040204" pitchFamily="34" charset="0"/>
              <a:cs typeface="Tahoma" panose="020B0604030504040204" pitchFamily="34" charset="0"/>
            </a:rPr>
            <a:t>Réseau premiers répondants</a:t>
          </a:r>
        </a:p>
      </dsp:txBody>
      <dsp:txXfrm>
        <a:off x="218317" y="0"/>
        <a:ext cx="1913782" cy="4320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1359" y="0"/>
          <a:ext cx="1390514" cy="432048"/>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latin typeface="Tahoma" panose="020B0604030504040204" pitchFamily="34" charset="0"/>
              <a:ea typeface="Tahoma" panose="020B0604030504040204" pitchFamily="34" charset="0"/>
              <a:cs typeface="Tahoma" panose="020B0604030504040204" pitchFamily="34" charset="0"/>
            </a:rPr>
            <a:t>Réseau défibrillateur</a:t>
          </a:r>
        </a:p>
      </dsp:txBody>
      <dsp:txXfrm>
        <a:off x="217383" y="0"/>
        <a:ext cx="958466" cy="4320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A1CF9-526C-4136-814D-24C2104D1CFD}">
      <dsp:nvSpPr>
        <dsp:cNvPr id="0" name=""/>
        <dsp:cNvSpPr/>
      </dsp:nvSpPr>
      <dsp:spPr>
        <a:xfrm>
          <a:off x="251" y="201278"/>
          <a:ext cx="252413" cy="100965"/>
        </a:xfrm>
        <a:prstGeom prst="homePlate">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I</a:t>
          </a:r>
        </a:p>
      </dsp:txBody>
      <dsp:txXfrm>
        <a:off x="251" y="201278"/>
        <a:ext cx="227172" cy="100965"/>
      </dsp:txXfrm>
    </dsp:sp>
    <dsp:sp modelId="{1269930D-6C39-4B26-A13A-F18416585CCA}">
      <dsp:nvSpPr>
        <dsp:cNvPr id="0" name=""/>
        <dsp:cNvSpPr/>
      </dsp:nvSpPr>
      <dsp:spPr>
        <a:xfrm>
          <a:off x="202182" y="201278"/>
          <a:ext cx="252413" cy="100965"/>
        </a:xfrm>
        <a:prstGeom prst="chevron">
          <a:avLst/>
        </a:prstGeom>
        <a:solidFill>
          <a:srgbClr val="1F49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C</a:t>
          </a:r>
        </a:p>
      </dsp:txBody>
      <dsp:txXfrm>
        <a:off x="252665" y="201278"/>
        <a:ext cx="151448" cy="100965"/>
      </dsp:txXfrm>
    </dsp:sp>
    <dsp:sp modelId="{F00B2578-D369-4F79-B084-0673227AD1A5}">
      <dsp:nvSpPr>
        <dsp:cNvPr id="0" name=""/>
        <dsp:cNvSpPr/>
      </dsp:nvSpPr>
      <dsp:spPr>
        <a:xfrm>
          <a:off x="404113" y="201278"/>
          <a:ext cx="252413" cy="100965"/>
        </a:xfrm>
        <a:prstGeom prst="chevron">
          <a:avLst/>
        </a:prstGeo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R</a:t>
          </a:r>
        </a:p>
      </dsp:txBody>
      <dsp:txXfrm>
        <a:off x="454596" y="201278"/>
        <a:ext cx="151448" cy="100965"/>
      </dsp:txXfrm>
    </dsp:sp>
    <dsp:sp modelId="{E490748E-9844-4DF5-A960-3FACAD648D35}">
      <dsp:nvSpPr>
        <dsp:cNvPr id="0" name=""/>
        <dsp:cNvSpPr/>
      </dsp:nvSpPr>
      <dsp:spPr>
        <a:xfrm>
          <a:off x="606043" y="201278"/>
          <a:ext cx="252413" cy="100965"/>
        </a:xfrm>
        <a:prstGeom prst="chevron">
          <a:avLst/>
        </a:prstGeo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D</a:t>
          </a:r>
        </a:p>
      </dsp:txBody>
      <dsp:txXfrm>
        <a:off x="656526" y="201278"/>
        <a:ext cx="151448" cy="100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1169" y="259909"/>
          <a:ext cx="680674" cy="272269"/>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7304" y="259909"/>
        <a:ext cx="408405" cy="272269"/>
      </dsp:txXfrm>
    </dsp:sp>
    <dsp:sp modelId="{94CC327E-2640-41D1-8358-7002856AE95E}">
      <dsp:nvSpPr>
        <dsp:cNvPr id="0" name=""/>
        <dsp:cNvSpPr/>
      </dsp:nvSpPr>
      <dsp:spPr>
        <a:xfrm>
          <a:off x="613776" y="259909"/>
          <a:ext cx="680674" cy="272269"/>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749911" y="259909"/>
        <a:ext cx="408405" cy="272269"/>
      </dsp:txXfrm>
    </dsp:sp>
    <dsp:sp modelId="{764159C2-C1E1-43A3-B01A-43D482FAD8F8}">
      <dsp:nvSpPr>
        <dsp:cNvPr id="0" name=""/>
        <dsp:cNvSpPr/>
      </dsp:nvSpPr>
      <dsp:spPr>
        <a:xfrm>
          <a:off x="1226383" y="259909"/>
          <a:ext cx="680674" cy="272269"/>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62518" y="259909"/>
        <a:ext cx="408405" cy="272269"/>
      </dsp:txXfrm>
    </dsp:sp>
    <dsp:sp modelId="{11F0A4A8-E94E-45C9-BA82-C8103D6584A0}">
      <dsp:nvSpPr>
        <dsp:cNvPr id="0" name=""/>
        <dsp:cNvSpPr/>
      </dsp:nvSpPr>
      <dsp:spPr>
        <a:xfrm>
          <a:off x="1838990" y="259909"/>
          <a:ext cx="680674" cy="272269"/>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975125" y="259909"/>
        <a:ext cx="408405" cy="272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1152" y="1042627"/>
          <a:ext cx="670814" cy="268325"/>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5315" y="1042627"/>
        <a:ext cx="402489" cy="268325"/>
      </dsp:txXfrm>
    </dsp:sp>
    <dsp:sp modelId="{94CC327E-2640-41D1-8358-7002856AE95E}">
      <dsp:nvSpPr>
        <dsp:cNvPr id="0" name=""/>
        <dsp:cNvSpPr/>
      </dsp:nvSpPr>
      <dsp:spPr>
        <a:xfrm>
          <a:off x="426334" y="1354202"/>
          <a:ext cx="670814" cy="268325"/>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560497" y="1354202"/>
        <a:ext cx="402489" cy="268325"/>
      </dsp:txXfrm>
    </dsp:sp>
    <dsp:sp modelId="{764159C2-C1E1-43A3-B01A-43D482FAD8F8}">
      <dsp:nvSpPr>
        <dsp:cNvPr id="0" name=""/>
        <dsp:cNvSpPr/>
      </dsp:nvSpPr>
      <dsp:spPr>
        <a:xfrm>
          <a:off x="874506" y="1662556"/>
          <a:ext cx="670814" cy="268325"/>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008669" y="1662556"/>
        <a:ext cx="402489" cy="268325"/>
      </dsp:txXfrm>
    </dsp:sp>
    <dsp:sp modelId="{11F0A4A8-E94E-45C9-BA82-C8103D6584A0}">
      <dsp:nvSpPr>
        <dsp:cNvPr id="0" name=""/>
        <dsp:cNvSpPr/>
      </dsp:nvSpPr>
      <dsp:spPr>
        <a:xfrm>
          <a:off x="1260184" y="1944994"/>
          <a:ext cx="670814" cy="268325"/>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94347" y="1944994"/>
        <a:ext cx="402489" cy="268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Planification</a:t>
          </a: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Planification</a:t>
          </a: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827" y="0"/>
          <a:ext cx="3915486" cy="86409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CH" sz="2000" kern="1200" dirty="0">
              <a:latin typeface="Tahoma" panose="020B0604030504040204" pitchFamily="34" charset="0"/>
              <a:ea typeface="Tahoma" panose="020B0604030504040204" pitchFamily="34" charset="0"/>
              <a:cs typeface="Tahoma" panose="020B0604030504040204" pitchFamily="34" charset="0"/>
            </a:rPr>
            <a:t>Maîtrise</a:t>
          </a:r>
        </a:p>
      </dsp:txBody>
      <dsp:txXfrm>
        <a:off x="435875" y="0"/>
        <a:ext cx="3051390" cy="8640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Planification</a:t>
          </a: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827" y="0"/>
          <a:ext cx="3915486" cy="86409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CH" sz="2000" kern="1200" dirty="0">
              <a:latin typeface="Tahoma" panose="020B0604030504040204" pitchFamily="34" charset="0"/>
              <a:ea typeface="Tahoma" panose="020B0604030504040204" pitchFamily="34" charset="0"/>
              <a:cs typeface="Tahoma" panose="020B0604030504040204" pitchFamily="34" charset="0"/>
            </a:rPr>
            <a:t>Maîtrise</a:t>
          </a:r>
        </a:p>
      </dsp:txBody>
      <dsp:txXfrm>
        <a:off x="435875" y="0"/>
        <a:ext cx="3051390" cy="8640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71061" cy="497203"/>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85355" y="0"/>
            <a:ext cx="2971061" cy="497203"/>
          </a:xfrm>
          <a:prstGeom prst="rect">
            <a:avLst/>
          </a:prstGeom>
        </p:spPr>
        <p:txBody>
          <a:bodyPr vert="horz" lIns="91440" tIns="45720" rIns="91440" bIns="45720" rtlCol="0"/>
          <a:lstStyle>
            <a:lvl1pPr algn="r">
              <a:defRPr sz="1200"/>
            </a:lvl1pPr>
          </a:lstStyle>
          <a:p>
            <a:fld id="{F152D099-30D5-4E4D-97DA-2379674E3DEC}" type="datetimeFigureOut">
              <a:rPr lang="fr-CH" smtClean="0"/>
              <a:pPr/>
              <a:t>22.03.2023</a:t>
            </a:fld>
            <a:endParaRPr lang="fr-CH"/>
          </a:p>
        </p:txBody>
      </p:sp>
      <p:sp>
        <p:nvSpPr>
          <p:cNvPr id="4" name="Espace réservé du pied de page 3"/>
          <p:cNvSpPr>
            <a:spLocks noGrp="1"/>
          </p:cNvSpPr>
          <p:nvPr>
            <p:ph type="ftr" sz="quarter" idx="2"/>
          </p:nvPr>
        </p:nvSpPr>
        <p:spPr>
          <a:xfrm>
            <a:off x="1" y="9446849"/>
            <a:ext cx="2971061" cy="497203"/>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85355" y="9446849"/>
            <a:ext cx="2971061" cy="497203"/>
          </a:xfrm>
          <a:prstGeom prst="rect">
            <a:avLst/>
          </a:prstGeom>
        </p:spPr>
        <p:txBody>
          <a:bodyPr vert="horz" lIns="91440" tIns="45720" rIns="91440" bIns="45720" rtlCol="0" anchor="b"/>
          <a:lstStyle>
            <a:lvl1pPr algn="r">
              <a:defRPr sz="1200"/>
            </a:lvl1pPr>
          </a:lstStyle>
          <a:p>
            <a:fld id="{FBBC28B0-DDF9-4BB8-B2C2-72323C5F3081}" type="slidenum">
              <a:rPr lang="fr-CH" smtClean="0"/>
              <a:pPr/>
              <a:t>‹N°›</a:t>
            </a:fld>
            <a:endParaRPr lang="fr-C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1" y="0"/>
            <a:ext cx="2951850" cy="540710"/>
          </a:xfrm>
          <a:prstGeom prst="rect">
            <a:avLst/>
          </a:prstGeom>
        </p:spPr>
        <p:txBody>
          <a:bodyPr vert="horz" lIns="98851" tIns="49425" rIns="98851" bIns="49425" rtlCol="0"/>
          <a:lstStyle>
            <a:lvl1pPr algn="l">
              <a:defRPr sz="1300"/>
            </a:lvl1pPr>
          </a:lstStyle>
          <a:p>
            <a:pPr>
              <a:defRPr/>
            </a:pPr>
            <a:endParaRPr lang="fr-CH"/>
          </a:p>
        </p:txBody>
      </p:sp>
      <p:sp>
        <p:nvSpPr>
          <p:cNvPr id="5" name="Espace réservé de la date 2"/>
          <p:cNvSpPr>
            <a:spLocks noGrp="1"/>
          </p:cNvSpPr>
          <p:nvPr>
            <p:ph type="dt" idx="1"/>
          </p:nvPr>
        </p:nvSpPr>
        <p:spPr bwMode="auto">
          <a:xfrm>
            <a:off x="3858537" y="0"/>
            <a:ext cx="2951850" cy="540710"/>
          </a:xfrm>
          <a:prstGeom prst="rect">
            <a:avLst/>
          </a:prstGeom>
        </p:spPr>
        <p:txBody>
          <a:bodyPr vert="horz" lIns="98851" tIns="49425" rIns="98851" bIns="49425" rtlCol="0"/>
          <a:lstStyle>
            <a:lvl1pPr algn="r">
              <a:defRPr sz="1300"/>
            </a:lvl1pPr>
          </a:lstStyle>
          <a:p>
            <a:pPr>
              <a:defRPr/>
            </a:pPr>
            <a:fld id="{6736EE9E-A2F3-4A79-A4A0-3D0E26CA5881}" type="datetimeFigureOut">
              <a:rPr lang="fr-CH"/>
              <a:pPr>
                <a:defRPr/>
              </a:pPr>
              <a:t>22.03.2023</a:t>
            </a:fld>
            <a:endParaRPr lang="fr-CH"/>
          </a:p>
        </p:txBody>
      </p:sp>
      <p:sp>
        <p:nvSpPr>
          <p:cNvPr id="6" name="Espace réservé de l'image des diapositives 3"/>
          <p:cNvSpPr>
            <a:spLocks noGrp="1" noRot="1" noChangeAspect="1"/>
          </p:cNvSpPr>
          <p:nvPr>
            <p:ph type="sldImg" idx="2"/>
          </p:nvPr>
        </p:nvSpPr>
        <p:spPr bwMode="auto">
          <a:xfrm>
            <a:off x="703263" y="811213"/>
            <a:ext cx="5405437" cy="4054475"/>
          </a:xfrm>
          <a:prstGeom prst="rect">
            <a:avLst/>
          </a:prstGeom>
          <a:noFill/>
          <a:ln w="12700">
            <a:solidFill>
              <a:prstClr val="black"/>
            </a:solidFill>
          </a:ln>
        </p:spPr>
        <p:txBody>
          <a:bodyPr vert="horz" lIns="98851" tIns="49425" rIns="98851" bIns="49425" rtlCol="0" anchor="ctr"/>
          <a:lstStyle/>
          <a:p>
            <a:pPr>
              <a:defRPr/>
            </a:pPr>
            <a:endParaRPr lang="fr-CH"/>
          </a:p>
        </p:txBody>
      </p:sp>
      <p:sp>
        <p:nvSpPr>
          <p:cNvPr id="7" name="Espace réservé des commentaires 4"/>
          <p:cNvSpPr>
            <a:spLocks noGrp="1"/>
          </p:cNvSpPr>
          <p:nvPr>
            <p:ph type="body" sz="quarter" idx="3"/>
          </p:nvPr>
        </p:nvSpPr>
        <p:spPr bwMode="auto">
          <a:xfrm>
            <a:off x="681197" y="5136749"/>
            <a:ext cx="5449570" cy="4866395"/>
          </a:xfrm>
          <a:prstGeom prst="rect">
            <a:avLst/>
          </a:prstGeom>
        </p:spPr>
        <p:txBody>
          <a:bodyPr vert="horz" lIns="98851" tIns="49425" rIns="98851" bIns="49425"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
        <p:nvSpPr>
          <p:cNvPr id="8" name="Espace réservé du pied de page 5"/>
          <p:cNvSpPr>
            <a:spLocks noGrp="1"/>
          </p:cNvSpPr>
          <p:nvPr>
            <p:ph type="ftr" sz="quarter" idx="4"/>
          </p:nvPr>
        </p:nvSpPr>
        <p:spPr bwMode="auto">
          <a:xfrm>
            <a:off x="1" y="10271623"/>
            <a:ext cx="2951850" cy="540710"/>
          </a:xfrm>
          <a:prstGeom prst="rect">
            <a:avLst/>
          </a:prstGeom>
        </p:spPr>
        <p:txBody>
          <a:bodyPr vert="horz" lIns="98851" tIns="49425" rIns="98851" bIns="49425" rtlCol="0" anchor="b"/>
          <a:lstStyle>
            <a:lvl1pPr algn="l">
              <a:defRPr sz="1300"/>
            </a:lvl1pPr>
          </a:lstStyle>
          <a:p>
            <a:pPr>
              <a:defRPr/>
            </a:pPr>
            <a:endParaRPr lang="fr-CH"/>
          </a:p>
        </p:txBody>
      </p:sp>
      <p:sp>
        <p:nvSpPr>
          <p:cNvPr id="9" name="Espace réservé du numéro de diapositive 6"/>
          <p:cNvSpPr>
            <a:spLocks noGrp="1"/>
          </p:cNvSpPr>
          <p:nvPr>
            <p:ph type="sldNum" sz="quarter" idx="5"/>
          </p:nvPr>
        </p:nvSpPr>
        <p:spPr bwMode="auto">
          <a:xfrm>
            <a:off x="3858537" y="10271623"/>
            <a:ext cx="2951850" cy="540710"/>
          </a:xfrm>
          <a:prstGeom prst="rect">
            <a:avLst/>
          </a:prstGeom>
        </p:spPr>
        <p:txBody>
          <a:bodyPr vert="horz" lIns="98851" tIns="49425" rIns="98851" bIns="49425" rtlCol="0" anchor="b"/>
          <a:lstStyle>
            <a:lvl1pPr algn="r">
              <a:defRPr sz="1300"/>
            </a:lvl1pPr>
          </a:lstStyle>
          <a:p>
            <a:pPr>
              <a:defRPr/>
            </a:pPr>
            <a:fld id="{960FE896-D961-48BA-AABD-0D6DF7EFD48B}" type="slidenum">
              <a:rPr lang="fr-CH"/>
              <a:pPr>
                <a:defRPr/>
              </a:pPr>
              <a:t>‹N°›</a:t>
            </a:fld>
            <a:endParaRPr lang="fr-CH"/>
          </a:p>
        </p:txBody>
      </p:sp>
    </p:spTree>
    <p:extLst>
      <p:ext uri="{BB962C8B-B14F-4D97-AF65-F5344CB8AC3E}">
        <p14:creationId xmlns:p14="http://schemas.microsoft.com/office/powerpoint/2010/main" val="978179657"/>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infoq.com/fr/articles/rapport-chaos-201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antotsupm.com/2013/03/page/2/"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dantotsupm.com/2013/03/25/5-facons-de-permettre-a-lequipe-de-donner-son-meilleur/"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bing.com/images/search?view=detailV2&amp;ccid=8B9h1/lQ&amp;id=54407BB8188216CE450F637DF7AF002C787C4571&amp;thid=OIP.8B9h1_lQ6ukX5bX_aanSlAHaHa&amp;mediaurl=https://image.flaticon.com/icons/png/512/431/431238.png&amp;exph=512&amp;expw=512&amp;q=concert++pictogramme+free&amp;simid=607987818577398094&amp;ck=341BE8AEE6B5D92FD013ED204D762187&amp;selectedindex=2&amp;form=IRPRST&amp;ajaxhist=0&amp;vt=0&amp;sim=11"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bing.com/images/search?view=detailV2&amp;ccid=8B9h1/lQ&amp;id=54407BB8188216CE450F637DF7AF002C787C4571&amp;thid=OIP.8B9h1_lQ6ukX5bX_aanSlAHaHa&amp;mediaurl=https://image.flaticon.com/icons/png/512/431/431238.png&amp;exph=512&amp;expw=512&amp;q=concert++pictogramme+free&amp;simid=607987818577398094&amp;ck=341BE8AEE6B5D92FD013ED204D762187&amp;selectedindex=2&amp;form=IRPRST&amp;ajaxhist=0&amp;vt=0&amp;sim=11"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a:t>
            </a:fld>
            <a:endParaRPr lang="fr-CH"/>
          </a:p>
        </p:txBody>
      </p:sp>
    </p:spTree>
    <p:extLst>
      <p:ext uri="{BB962C8B-B14F-4D97-AF65-F5344CB8AC3E}">
        <p14:creationId xmlns:p14="http://schemas.microsoft.com/office/powerpoint/2010/main" val="3041339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10</a:t>
            </a:fld>
            <a:endParaRPr lang="fr-CH"/>
          </a:p>
        </p:txBody>
      </p:sp>
    </p:spTree>
    <p:extLst>
      <p:ext uri="{BB962C8B-B14F-4D97-AF65-F5344CB8AC3E}">
        <p14:creationId xmlns:p14="http://schemas.microsoft.com/office/powerpoint/2010/main" val="209583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11</a:t>
            </a:fld>
            <a:endParaRPr lang="en-US"/>
          </a:p>
        </p:txBody>
      </p:sp>
    </p:spTree>
    <p:extLst>
      <p:ext uri="{BB962C8B-B14F-4D97-AF65-F5344CB8AC3E}">
        <p14:creationId xmlns:p14="http://schemas.microsoft.com/office/powerpoint/2010/main" val="312032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12</a:t>
            </a:fld>
            <a:endParaRPr lang="en-US"/>
          </a:p>
        </p:txBody>
      </p:sp>
    </p:spTree>
    <p:extLst>
      <p:ext uri="{BB962C8B-B14F-4D97-AF65-F5344CB8AC3E}">
        <p14:creationId xmlns:p14="http://schemas.microsoft.com/office/powerpoint/2010/main" val="386060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13</a:t>
            </a:fld>
            <a:endParaRPr lang="en-US"/>
          </a:p>
        </p:txBody>
      </p:sp>
    </p:spTree>
    <p:extLst>
      <p:ext uri="{BB962C8B-B14F-4D97-AF65-F5344CB8AC3E}">
        <p14:creationId xmlns:p14="http://schemas.microsoft.com/office/powerpoint/2010/main" val="3817629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lang="fr-CH" sz="2400" dirty="0"/>
              <a:t>Image: </a:t>
            </a:r>
            <a:r>
              <a:rPr lang="fr-CH" altLang="fr-FR" sz="2400" dirty="0"/>
              <a:t>Image: http://www.deuzzi.fr/infogerance-informatique.html</a:t>
            </a:r>
          </a:p>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14</a:t>
            </a:fld>
            <a:endParaRPr lang="en-US"/>
          </a:p>
        </p:txBody>
      </p:sp>
    </p:spTree>
    <p:extLst>
      <p:ext uri="{BB962C8B-B14F-4D97-AF65-F5344CB8AC3E}">
        <p14:creationId xmlns:p14="http://schemas.microsoft.com/office/powerpoint/2010/main" val="253593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lang="fr-CH" sz="2400" dirty="0"/>
              <a:t>Image: </a:t>
            </a:r>
            <a:r>
              <a:rPr lang="fr-CH" altLang="fr-FR" sz="2400" dirty="0"/>
              <a:t>Image: http://www.deuzzi.fr/infogerance-informatique.html</a:t>
            </a:r>
          </a:p>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15</a:t>
            </a:fld>
            <a:endParaRPr lang="en-US"/>
          </a:p>
        </p:txBody>
      </p:sp>
    </p:spTree>
    <p:extLst>
      <p:ext uri="{BB962C8B-B14F-4D97-AF65-F5344CB8AC3E}">
        <p14:creationId xmlns:p14="http://schemas.microsoft.com/office/powerpoint/2010/main" val="84248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lang="fr-CH" sz="2400" dirty="0"/>
              <a:t>Image: </a:t>
            </a:r>
            <a:r>
              <a:rPr lang="fr-CH" altLang="fr-FR" sz="2400" dirty="0"/>
              <a:t>Image: http://www.deuzzi.fr/infogerance-informatique.html</a:t>
            </a:r>
          </a:p>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16</a:t>
            </a:fld>
            <a:endParaRPr lang="en-US"/>
          </a:p>
        </p:txBody>
      </p:sp>
    </p:spTree>
    <p:extLst>
      <p:ext uri="{BB962C8B-B14F-4D97-AF65-F5344CB8AC3E}">
        <p14:creationId xmlns:p14="http://schemas.microsoft.com/office/powerpoint/2010/main" val="3771758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lang="fr-CH" sz="2400" dirty="0"/>
              <a:t>Image: </a:t>
            </a:r>
            <a:r>
              <a:rPr lang="fr-CH" altLang="fr-FR" sz="2400" dirty="0"/>
              <a:t>Image: http://www.deuzzi.fr/infogerance-informatique.html</a:t>
            </a:r>
          </a:p>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17</a:t>
            </a:fld>
            <a:endParaRPr lang="en-US"/>
          </a:p>
        </p:txBody>
      </p:sp>
    </p:spTree>
    <p:extLst>
      <p:ext uri="{BB962C8B-B14F-4D97-AF65-F5344CB8AC3E}">
        <p14:creationId xmlns:p14="http://schemas.microsoft.com/office/powerpoint/2010/main" val="3665055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A faire d’ici à la prochaine fois: </a:t>
            </a:r>
          </a:p>
          <a:p>
            <a:r>
              <a:rPr lang="fr-CH" dirty="0"/>
              <a:t>Exercer</a:t>
            </a:r>
            <a:r>
              <a:rPr lang="fr-CH" baseline="0" dirty="0"/>
              <a:t> formulation de projet</a:t>
            </a:r>
          </a:p>
          <a:p>
            <a:r>
              <a:rPr lang="fr-CH" baseline="0" dirty="0"/>
              <a:t>Terminer exercice Etude de cas « Save a life »</a:t>
            </a:r>
          </a:p>
          <a:p>
            <a:r>
              <a:rPr lang="fr-CH" baseline="0" dirty="0"/>
              <a:t>Réfléchir aux compétences de chef de projet à mettre en œuvre au </a:t>
            </a:r>
            <a:r>
              <a:rPr lang="fr-CH" baseline="0" dirty="0" err="1"/>
              <a:t>fu</a:t>
            </a:r>
            <a:r>
              <a:rPr lang="fr-CH" baseline="0" dirty="0"/>
              <a:t> et à mesure de l’évolution du projet</a:t>
            </a:r>
          </a:p>
          <a:p>
            <a:r>
              <a:rPr lang="fr-CH" baseline="0" dirty="0"/>
              <a:t>Réfléchir aux raisons qui font échouer / réussir projets dans votre institution</a:t>
            </a: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18</a:t>
            </a:fld>
            <a:endParaRPr lang="fr-CH"/>
          </a:p>
        </p:txBody>
      </p:sp>
    </p:spTree>
    <p:extLst>
      <p:ext uri="{BB962C8B-B14F-4D97-AF65-F5344CB8AC3E}">
        <p14:creationId xmlns:p14="http://schemas.microsoft.com/office/powerpoint/2010/main" val="349819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19</a:t>
            </a:fld>
            <a:endParaRPr lang="en-US"/>
          </a:p>
        </p:txBody>
      </p:sp>
    </p:spTree>
    <p:extLst>
      <p:ext uri="{BB962C8B-B14F-4D97-AF65-F5344CB8AC3E}">
        <p14:creationId xmlns:p14="http://schemas.microsoft.com/office/powerpoint/2010/main" val="372855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2</a:t>
            </a:fld>
            <a:endParaRPr lang="en-US"/>
          </a:p>
        </p:txBody>
      </p:sp>
    </p:spTree>
    <p:extLst>
      <p:ext uri="{BB962C8B-B14F-4D97-AF65-F5344CB8AC3E}">
        <p14:creationId xmlns:p14="http://schemas.microsoft.com/office/powerpoint/2010/main" val="3152800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20</a:t>
            </a:fld>
            <a:endParaRPr lang="fr-CH"/>
          </a:p>
        </p:txBody>
      </p:sp>
    </p:spTree>
    <p:extLst>
      <p:ext uri="{BB962C8B-B14F-4D97-AF65-F5344CB8AC3E}">
        <p14:creationId xmlns:p14="http://schemas.microsoft.com/office/powerpoint/2010/main" val="3001975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21</a:t>
            </a:fld>
            <a:endParaRPr lang="fr-CH"/>
          </a:p>
        </p:txBody>
      </p:sp>
    </p:spTree>
    <p:extLst>
      <p:ext uri="{BB962C8B-B14F-4D97-AF65-F5344CB8AC3E}">
        <p14:creationId xmlns:p14="http://schemas.microsoft.com/office/powerpoint/2010/main" val="2315732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22</a:t>
            </a:fld>
            <a:endParaRPr lang="fr-CH"/>
          </a:p>
        </p:txBody>
      </p:sp>
    </p:spTree>
    <p:extLst>
      <p:ext uri="{BB962C8B-B14F-4D97-AF65-F5344CB8AC3E}">
        <p14:creationId xmlns:p14="http://schemas.microsoft.com/office/powerpoint/2010/main" val="3619880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23</a:t>
            </a:fld>
            <a:endParaRPr lang="fr-CH"/>
          </a:p>
        </p:txBody>
      </p:sp>
    </p:spTree>
    <p:extLst>
      <p:ext uri="{BB962C8B-B14F-4D97-AF65-F5344CB8AC3E}">
        <p14:creationId xmlns:p14="http://schemas.microsoft.com/office/powerpoint/2010/main" val="1089760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24</a:t>
            </a:fld>
            <a:endParaRPr lang="fr-CH"/>
          </a:p>
        </p:txBody>
      </p:sp>
    </p:spTree>
    <p:extLst>
      <p:ext uri="{BB962C8B-B14F-4D97-AF65-F5344CB8AC3E}">
        <p14:creationId xmlns:p14="http://schemas.microsoft.com/office/powerpoint/2010/main" val="1132972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79">
              <a:defRPr/>
            </a:pPr>
            <a:endParaRPr lang="fr-FR" dirty="0"/>
          </a:p>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25</a:t>
            </a:fld>
            <a:endParaRPr lang="fr-CH"/>
          </a:p>
        </p:txBody>
      </p:sp>
    </p:spTree>
    <p:extLst>
      <p:ext uri="{BB962C8B-B14F-4D97-AF65-F5344CB8AC3E}">
        <p14:creationId xmlns:p14="http://schemas.microsoft.com/office/powerpoint/2010/main" val="2266727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26</a:t>
            </a:fld>
            <a:endParaRPr lang="en-US"/>
          </a:p>
        </p:txBody>
      </p:sp>
    </p:spTree>
    <p:extLst>
      <p:ext uri="{BB962C8B-B14F-4D97-AF65-F5344CB8AC3E}">
        <p14:creationId xmlns:p14="http://schemas.microsoft.com/office/powerpoint/2010/main" val="2081911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lang="fr-CH" sz="2400" dirty="0"/>
              <a:t>Image: </a:t>
            </a:r>
            <a:r>
              <a:rPr lang="fr-CH" altLang="fr-FR" sz="2400" dirty="0"/>
              <a:t>Image: http://www.deuzzi.fr/infogerance-informatique.html</a:t>
            </a:r>
          </a:p>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27</a:t>
            </a:fld>
            <a:endParaRPr lang="en-US"/>
          </a:p>
        </p:txBody>
      </p:sp>
    </p:spTree>
    <p:extLst>
      <p:ext uri="{BB962C8B-B14F-4D97-AF65-F5344CB8AC3E}">
        <p14:creationId xmlns:p14="http://schemas.microsoft.com/office/powerpoint/2010/main" val="2844783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hlinkClick r:id="rId3"/>
              </a:rPr>
              <a:t>Analyse du Rapport Chaos 2015 - Echange avec le </a:t>
            </a:r>
            <a:r>
              <a:rPr lang="fr-FR" dirty="0" err="1">
                <a:hlinkClick r:id="rId3"/>
              </a:rPr>
              <a:t>Standish</a:t>
            </a:r>
            <a:r>
              <a:rPr lang="fr-FR" dirty="0">
                <a:hlinkClick r:id="rId3"/>
              </a:rPr>
              <a:t> Group (infoq.com)</a:t>
            </a:r>
            <a:endParaRPr lang="fr-FR" dirty="0"/>
          </a:p>
          <a:p>
            <a:endParaRPr lang="fr-FR" dirty="0"/>
          </a:p>
          <a:p>
            <a:r>
              <a:rPr lang="fr-FR" dirty="0"/>
              <a:t>P</a:t>
            </a:r>
            <a:r>
              <a:rPr lang="fr-CH" dirty="0" err="1"/>
              <a:t>rojets</a:t>
            </a:r>
            <a:r>
              <a:rPr lang="fr-CH" dirty="0"/>
              <a:t> informatiques qui ont le plus de succès: ceux qui ont le support des dirigeants. </a:t>
            </a:r>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28</a:t>
            </a:fld>
            <a:endParaRPr lang="fr-CH"/>
          </a:p>
        </p:txBody>
      </p:sp>
    </p:spTree>
    <p:extLst>
      <p:ext uri="{BB962C8B-B14F-4D97-AF65-F5344CB8AC3E}">
        <p14:creationId xmlns:p14="http://schemas.microsoft.com/office/powerpoint/2010/main" val="2281392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29</a:t>
            </a:fld>
            <a:endParaRPr lang="fr-CH"/>
          </a:p>
        </p:txBody>
      </p:sp>
    </p:spTree>
    <p:extLst>
      <p:ext uri="{BB962C8B-B14F-4D97-AF65-F5344CB8AC3E}">
        <p14:creationId xmlns:p14="http://schemas.microsoft.com/office/powerpoint/2010/main" val="366728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en-US" u="none" baseline="0" dirty="0"/>
              <a:t> </a:t>
            </a: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a:t>
            </a:fld>
            <a:endParaRPr lang="en-US"/>
          </a:p>
        </p:txBody>
      </p:sp>
    </p:spTree>
    <p:extLst>
      <p:ext uri="{BB962C8B-B14F-4D97-AF65-F5344CB8AC3E}">
        <p14:creationId xmlns:p14="http://schemas.microsoft.com/office/powerpoint/2010/main" val="262387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30</a:t>
            </a:fld>
            <a:endParaRPr lang="en-US"/>
          </a:p>
        </p:txBody>
      </p:sp>
    </p:spTree>
    <p:extLst>
      <p:ext uri="{BB962C8B-B14F-4D97-AF65-F5344CB8AC3E}">
        <p14:creationId xmlns:p14="http://schemas.microsoft.com/office/powerpoint/2010/main" val="3904425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47500" lnSpcReduction="20000"/>
          </a:bodyPr>
          <a:lstStyle/>
          <a:p>
            <a:r>
              <a:rPr lang="fr-CH" dirty="0"/>
              <a:t>Les projets dans mon institution</a:t>
            </a:r>
          </a:p>
          <a:p>
            <a:endParaRPr lang="fr-CH" dirty="0"/>
          </a:p>
          <a:p>
            <a:r>
              <a:rPr lang="fr-CH" dirty="0"/>
              <a:t>Quelques termes: </a:t>
            </a:r>
          </a:p>
          <a:p>
            <a:r>
              <a:rPr lang="fr-CH" dirty="0"/>
              <a:t>- Politique de management par projet: beaucoup ou peu dans mon institution? </a:t>
            </a:r>
          </a:p>
          <a:p>
            <a:r>
              <a:rPr lang="fr-CH" dirty="0"/>
              <a:t>- Project management office: dans institutions où grande maturité d’organisation par projets -&gt; standards projets, outils standardisés, vision d’ensemble de tous les projets. </a:t>
            </a:r>
          </a:p>
          <a:p>
            <a:r>
              <a:rPr lang="fr-CH" dirty="0"/>
              <a:t>- Portefeuille de projet: plusieurs projets qui n’ont pas de liens entre eux et sont en quelque sorte concurrents d’un point de vue de l’allocation des ressources financières. Ex: projets financés par le fonds de promotion de la santé du canton de Vaud. Une fois argent attribué à 1 projet, n’est plus disponible pour les autres. </a:t>
            </a:r>
          </a:p>
          <a:p>
            <a:r>
              <a:rPr lang="fr-CH" dirty="0"/>
              <a:t>- Programme: ensemble de projet qui se complètent et visent un but commun. Ex: valoriser et améliorer la situation des proches aidants sur le canton. </a:t>
            </a:r>
          </a:p>
          <a:p>
            <a:pPr defTabSz="944209">
              <a:defRPr/>
            </a:pPr>
            <a:r>
              <a:rPr lang="fr-CH" dirty="0"/>
              <a:t>- Gestion de projet. </a:t>
            </a:r>
            <a:r>
              <a:rPr lang="fr-FR" dirty="0"/>
              <a:t>La gestion de projet a pour portée le « projet ». La gestion par projet a pour portée « l’entreprise ».</a:t>
            </a:r>
          </a:p>
          <a:p>
            <a:endParaRPr lang="fr-CH" dirty="0"/>
          </a:p>
          <a:p>
            <a:pPr>
              <a:defRPr/>
            </a:pPr>
            <a:r>
              <a:rPr lang="fr-FR" dirty="0"/>
              <a:t>Où sont les projets dans mon </a:t>
            </a:r>
            <a:r>
              <a:rPr lang="fr-FR" dirty="0" err="1"/>
              <a:t>instution</a:t>
            </a:r>
            <a:r>
              <a:rPr lang="fr-FR" dirty="0"/>
              <a:t>? </a:t>
            </a:r>
          </a:p>
          <a:p>
            <a:pPr>
              <a:defRPr/>
            </a:pPr>
            <a:r>
              <a:rPr lang="fr-FR" dirty="0"/>
              <a:t>Organisation fonctionnelle: Direction générale, puis:</a:t>
            </a:r>
            <a:r>
              <a:rPr lang="fr-FR" baseline="0" dirty="0"/>
              <a:t> </a:t>
            </a:r>
            <a:r>
              <a:rPr lang="fr-FR" dirty="0"/>
              <a:t>Recherche</a:t>
            </a:r>
            <a:r>
              <a:rPr lang="fr-FR" baseline="0" dirty="0"/>
              <a:t> et développement / Finance / RH / Soins (+/- état major pour du transversal)</a:t>
            </a:r>
          </a:p>
          <a:p>
            <a:pPr>
              <a:defRPr/>
            </a:pPr>
            <a:r>
              <a:rPr lang="fr-FR" baseline="0" dirty="0"/>
              <a:t>Organisation divisionnelle: </a:t>
            </a:r>
            <a:r>
              <a:rPr lang="fr-FR" dirty="0"/>
              <a:t>Direction générale, puis:</a:t>
            </a:r>
            <a:r>
              <a:rPr lang="fr-FR" baseline="0" dirty="0"/>
              <a:t> Soins intensifs / Cardiologie / Diabétologie / Immunologie ///// ex: projet rdv manqués </a:t>
            </a:r>
            <a:r>
              <a:rPr lang="fr-FR" baseline="0" dirty="0" err="1"/>
              <a:t>ds</a:t>
            </a:r>
            <a:r>
              <a:rPr lang="fr-FR" baseline="0" dirty="0"/>
              <a:t> service ambulatoire HUG. CDD dédié, utile qu’à une division. </a:t>
            </a:r>
          </a:p>
          <a:p>
            <a:pPr>
              <a:defRPr/>
            </a:pPr>
            <a:r>
              <a:rPr lang="fr-FR" baseline="0" dirty="0"/>
              <a:t>Organisation matricielle: </a:t>
            </a:r>
            <a:r>
              <a:rPr lang="fr-FR" dirty="0"/>
              <a:t>Direction générale, puis:</a:t>
            </a:r>
            <a:r>
              <a:rPr lang="fr-FR" baseline="0" dirty="0"/>
              <a:t> multidimensionnel (on peut entrer dans compréhension de l’organisation par les fonctions ou par les projets)</a:t>
            </a:r>
          </a:p>
          <a:p>
            <a:pPr>
              <a:defRPr/>
            </a:pPr>
            <a:r>
              <a:rPr lang="fr-FR" baseline="0" dirty="0"/>
              <a:t>Organisation par projet: fédère des moyens et compétences transversales (dans des temps limité) ///// ex: Etat de Vaud, Service de la santé publique, une division où presque tous les programmes, là où se situait beaucoup l’innovation et donc la gestion de projet. Projet de stratégie PSP a échoué car pas placé suffisamment proche du pouvoir stratégique. </a:t>
            </a:r>
          </a:p>
          <a:p>
            <a:pPr>
              <a:defRPr/>
            </a:pPr>
            <a:r>
              <a:rPr lang="fr-FR" baseline="0" dirty="0"/>
              <a:t>Organisation en réseau: le futur? </a:t>
            </a:r>
          </a:p>
          <a:p>
            <a:pPr>
              <a:defRPr/>
            </a:pPr>
            <a:endParaRPr lang="fr-FR" baseline="0" dirty="0"/>
          </a:p>
          <a:p>
            <a:pPr>
              <a:defRPr/>
            </a:pPr>
            <a:r>
              <a:rPr lang="fr-FR" baseline="0" dirty="0"/>
              <a:t>Chef projet dédié ou non? </a:t>
            </a:r>
          </a:p>
          <a:p>
            <a:pPr>
              <a:defRPr/>
            </a:pPr>
            <a:r>
              <a:rPr lang="fr-FR" baseline="0" dirty="0"/>
              <a:t>Dans l’institution ou externe? </a:t>
            </a:r>
          </a:p>
          <a:p>
            <a:pPr>
              <a:defRPr/>
            </a:pPr>
            <a:r>
              <a:rPr lang="fr-FR" baseline="0" dirty="0"/>
              <a:t>Position dans l’organigramme (proche de la stratégie) et pouvoir décisionnel? (pouvoir centralisé ou décentralisé)</a:t>
            </a:r>
          </a:p>
          <a:p>
            <a:pPr>
              <a:defRPr/>
            </a:pPr>
            <a:r>
              <a:rPr lang="fr-FR" baseline="0" dirty="0"/>
              <a:t>A-t-il une main sur les ressources financières? </a:t>
            </a:r>
          </a:p>
          <a:p>
            <a:pPr>
              <a:defRPr/>
            </a:pPr>
            <a:r>
              <a:rPr lang="fr-FR" baseline="0" dirty="0"/>
              <a:t>Présence physique ou virtuelle? </a:t>
            </a:r>
          </a:p>
          <a:p>
            <a:pPr>
              <a:defRPr/>
            </a:pPr>
            <a:endParaRPr lang="fr-FR" baseline="0" dirty="0"/>
          </a:p>
          <a:p>
            <a:pPr>
              <a:defRPr/>
            </a:pPr>
            <a:r>
              <a:rPr lang="fr-FR" baseline="0" dirty="0"/>
              <a:t>Si on est dans un environnement plutôt stable mais avec des activités complexes, la structure est plutôt fonctionnelle. C’est le cas dans la majorité des institutions socio-sanitaires. </a:t>
            </a:r>
          </a:p>
          <a:p>
            <a:pPr defTabSz="944209">
              <a:defRPr/>
            </a:pPr>
            <a:r>
              <a:rPr lang="fr-FR" baseline="0" dirty="0"/>
              <a:t>Plus les opérations sont complexes et l’environnement est incertain, plus il faut gérer par projet. Les consultants </a:t>
            </a:r>
            <a:r>
              <a:rPr lang="fr-FR" baseline="0" dirty="0" err="1"/>
              <a:t>fonctionnennent</a:t>
            </a:r>
            <a:r>
              <a:rPr lang="fr-FR" baseline="0" dirty="0"/>
              <a:t> beaucoup dans des structures par projet.  </a:t>
            </a:r>
          </a:p>
          <a:p>
            <a:pPr>
              <a:defRPr/>
            </a:pPr>
            <a:r>
              <a:rPr lang="fr-FR" baseline="0" dirty="0"/>
              <a:t>Le risque si on fait que de la gestion par projet, c’est couper les possibilités de carrière, d’évolution. </a:t>
            </a:r>
          </a:p>
          <a:p>
            <a:pPr>
              <a:defRPr/>
            </a:pPr>
            <a:endParaRPr lang="fr-FR" dirty="0"/>
          </a:p>
          <a:p>
            <a:pPr>
              <a:defRPr/>
            </a:pPr>
            <a:r>
              <a:rPr lang="fr-FR" dirty="0"/>
              <a:t>L’important est de documenter et expliquer la structure du projet, l’organisation du projet, les rôles (matrice de responsabilités), le pouvoir décisionnel. </a:t>
            </a:r>
          </a:p>
          <a:p>
            <a:pPr>
              <a:defRPr/>
            </a:pPr>
            <a:r>
              <a:rPr lang="fr-FR" dirty="0"/>
              <a:t>La</a:t>
            </a:r>
            <a:r>
              <a:rPr lang="fr-FR" baseline="0" dirty="0"/>
              <a:t> structure peut être adaptée en fonction des gens présents. </a:t>
            </a:r>
          </a:p>
          <a:p>
            <a:pPr>
              <a:defRPr/>
            </a:pPr>
            <a:r>
              <a:rPr lang="fr-FR" baseline="0" dirty="0"/>
              <a:t>Et communiquer, communiquer, communiquer. </a:t>
            </a:r>
          </a:p>
          <a:p>
            <a:pPr>
              <a:defRPr/>
            </a:pPr>
            <a:endParaRPr lang="fr-FR" dirty="0"/>
          </a:p>
          <a:p>
            <a:pPr>
              <a:defRPr/>
            </a:pPr>
            <a:r>
              <a:rPr lang="fr-CH" dirty="0">
                <a:hlinkClick r:id="rId3"/>
              </a:rPr>
              <a:t>https://dantotsupm.com/2013/03/page/2/</a:t>
            </a:r>
            <a:endParaRPr lang="fr-FR" dirty="0"/>
          </a:p>
          <a:p>
            <a:r>
              <a:rPr lang="en-US" b="1" dirty="0"/>
              <a:t>A deficiency of many Project Management Communication models is they are rooted in a 2 dimensional model.</a:t>
            </a:r>
          </a:p>
          <a:p>
            <a:r>
              <a:rPr lang="en-US" dirty="0"/>
              <a:t>This model is rooted in organizational hierarchy or functional job responsibility. In reality, communication models are multidimensional. An individual can fit in various categories and might be at a higher level on an org chart, but actually responsible for performing tasks completion. Additionally, the Project Manager is in the middle of an org chart, but must be an effective leader. Multi-dimensional views of the leadership roles.</a:t>
            </a:r>
          </a:p>
          <a:p>
            <a:pPr>
              <a:defRPr/>
            </a:pPr>
            <a:endParaRPr lang="fr-CH" dirty="0"/>
          </a:p>
          <a:p>
            <a:pPr>
              <a:defRPr/>
            </a:pPr>
            <a:endParaRPr lang="fr-CH" dirty="0"/>
          </a:p>
          <a:p>
            <a:pPr defTabSz="912579">
              <a:defRPr/>
            </a:pPr>
            <a:r>
              <a:rPr lang="fr-CH" dirty="0">
                <a:hlinkClick r:id="rId3"/>
              </a:rPr>
              <a:t>https://dantotsupm.com/2013/03/page/2/</a:t>
            </a:r>
            <a:endParaRPr lang="fr-CH" dirty="0"/>
          </a:p>
          <a:p>
            <a:pPr defTabSz="944209">
              <a:defRPr/>
            </a:pPr>
            <a:r>
              <a:rPr lang="fr-CH" b="1" u="sng" dirty="0">
                <a:hlinkClick r:id="rId4"/>
              </a:rPr>
              <a:t>5 façons de permettre à l’équipe de donner son meilleur</a:t>
            </a:r>
            <a:endParaRPr lang="fr-CH" b="1" dirty="0"/>
          </a:p>
          <a:p>
            <a:r>
              <a:rPr lang="fr-CH" b="1" dirty="0"/>
              <a:t>1. Défier et inspirer</a:t>
            </a:r>
            <a:endParaRPr lang="fr-CH" dirty="0"/>
          </a:p>
          <a:p>
            <a:r>
              <a:rPr lang="fr-CH" dirty="0"/>
              <a:t>« La génération de talents moderne d’aujourd’hui désire personnellement contribuer à un niveau élevé et être ‘managée’ par les leaders qui inspirent et qui mettent au défi leur capacité d’innover et de produire des résultats par leur propre performance, » écrit </a:t>
            </a:r>
            <a:r>
              <a:rPr lang="fr-CH" dirty="0" err="1"/>
              <a:t>Derner</a:t>
            </a:r>
            <a:r>
              <a:rPr lang="fr-CH" dirty="0"/>
              <a:t>.</a:t>
            </a:r>
          </a:p>
          <a:p>
            <a:r>
              <a:rPr lang="fr-CH" b="1" dirty="0"/>
              <a:t>2. Leader bien formé</a:t>
            </a:r>
            <a:endParaRPr lang="fr-CH" dirty="0"/>
          </a:p>
          <a:p>
            <a:r>
              <a:rPr lang="fr-CH" dirty="0" err="1"/>
              <a:t>Dermer</a:t>
            </a:r>
            <a:r>
              <a:rPr lang="fr-CH" dirty="0"/>
              <a:t> suggère que des dirigeants d’entreprise qui réussissent prennent du temps pour réfléchir personnellement sur leurs activités d’une perspective leadership comme ils travaillent pour améliorer leurs qualités de leader et continuent à grandir professionnellement. Je suis d’accord. En tant que leaders de projets, je pense qu</a:t>
            </a:r>
            <a:r>
              <a:rPr lang="fr-CH" b="1" dirty="0"/>
              <a:t>‘il est critique que nous investissions dans l’étude et l’exécution des bonnes pratiques</a:t>
            </a:r>
            <a:r>
              <a:rPr lang="fr-CH" dirty="0"/>
              <a:t> qui nous permettent d’améliorer nos compétences et d’apporter plus de valeur à l’équipe.</a:t>
            </a:r>
          </a:p>
          <a:p>
            <a:r>
              <a:rPr lang="fr-CH" b="1" dirty="0"/>
              <a:t>3. Restez personnel</a:t>
            </a:r>
            <a:endParaRPr lang="fr-CH" dirty="0"/>
          </a:p>
          <a:p>
            <a:r>
              <a:rPr lang="fr-CH" dirty="0"/>
              <a:t>« Les dirigeants d’entreprise à succès reconnaissent de plus que diriger des équipes exige </a:t>
            </a:r>
            <a:r>
              <a:rPr lang="fr-CH" b="1" dirty="0"/>
              <a:t>un investissement en temps centré sur la communication</a:t>
            </a:r>
            <a:r>
              <a:rPr lang="fr-CH" dirty="0"/>
              <a:t> quand ils travaillent à construire une organisation qui soit agile et autonome » écrit </a:t>
            </a:r>
            <a:r>
              <a:rPr lang="fr-CH" dirty="0" err="1"/>
              <a:t>Dermer</a:t>
            </a:r>
            <a:r>
              <a:rPr lang="fr-CH" dirty="0"/>
              <a:t>. Au cours des années, j’ai appris que</a:t>
            </a:r>
            <a:r>
              <a:rPr lang="fr-CH" b="1" dirty="0"/>
              <a:t> le business est avant tout fait de relations personnelles</a:t>
            </a:r>
            <a:r>
              <a:rPr lang="fr-CH" dirty="0"/>
              <a:t>. </a:t>
            </a:r>
            <a:endParaRPr lang="fr-FR" baseline="0" dirty="0"/>
          </a:p>
          <a:p>
            <a:r>
              <a:rPr lang="fr-CH" b="1" dirty="0"/>
              <a:t>4. Créez une culture d’autonomie</a:t>
            </a:r>
            <a:endParaRPr lang="fr-CH" dirty="0"/>
          </a:p>
          <a:p>
            <a:r>
              <a:rPr lang="fr-CH" dirty="0"/>
              <a:t>Selon </a:t>
            </a:r>
            <a:r>
              <a:rPr lang="fr-CH" dirty="0" err="1"/>
              <a:t>Dermer</a:t>
            </a:r>
            <a:r>
              <a:rPr lang="fr-CH" dirty="0"/>
              <a:t>, « Pour augmenter le niveau d’autonomie, il est important de construire </a:t>
            </a:r>
            <a:r>
              <a:rPr lang="fr-CH" b="1" dirty="0"/>
              <a:t>un environnement</a:t>
            </a:r>
            <a:r>
              <a:rPr lang="fr-CH" dirty="0"/>
              <a:t> partout dans votre organisation </a:t>
            </a:r>
            <a:r>
              <a:rPr lang="fr-CH" b="1" dirty="0"/>
              <a:t>qui encourage et récompense authentiquement les personnes quand elles prennent leurs propres décisions</a:t>
            </a:r>
            <a:r>
              <a:rPr lang="fr-CH" dirty="0"/>
              <a:t> en toute indépendance dans le meilleur intérêt de vos clients et de la société ». Beaucoup de leaders de projet pourraient considérer cela comme un peu risqué, mais les environnements de projet les plus réussis dont j’ai été témoin ont une culture d’autonomie où les membres de l’équipe ont non seulement une voix à faire entendre, mais jouissent d’un peu d’autonomie sur comment ils font leur travail et avec qui ils le font. Une culture d’autonomie favorise l’autonomie des membres de l’équipe.</a:t>
            </a:r>
          </a:p>
          <a:p>
            <a:pPr defTabSz="912579">
              <a:defRPr/>
            </a:pPr>
            <a:r>
              <a:rPr lang="fr-CH" b="1" dirty="0"/>
              <a:t>5. Encouragez toujours et encore</a:t>
            </a:r>
          </a:p>
          <a:p>
            <a:pPr defTabSz="912579">
              <a:defRPr/>
            </a:pPr>
            <a:r>
              <a:rPr lang="fr-CH" b="1" dirty="0"/>
              <a:t>La reconnaissance de l’accomplissement encourage les gens à aller au-delà de ce qui peut être habituellement attendu</a:t>
            </a:r>
            <a:r>
              <a:rPr lang="fr-CH" dirty="0"/>
              <a:t>.</a:t>
            </a:r>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31</a:t>
            </a:fld>
            <a:endParaRPr lang="en-US"/>
          </a:p>
        </p:txBody>
      </p:sp>
    </p:spTree>
    <p:extLst>
      <p:ext uri="{BB962C8B-B14F-4D97-AF65-F5344CB8AC3E}">
        <p14:creationId xmlns:p14="http://schemas.microsoft.com/office/powerpoint/2010/main" val="3272783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32</a:t>
            </a:fld>
            <a:endParaRPr lang="en-US"/>
          </a:p>
        </p:txBody>
      </p:sp>
    </p:spTree>
    <p:extLst>
      <p:ext uri="{BB962C8B-B14F-4D97-AF65-F5344CB8AC3E}">
        <p14:creationId xmlns:p14="http://schemas.microsoft.com/office/powerpoint/2010/main" val="2119764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33</a:t>
            </a:fld>
            <a:endParaRPr lang="en-US"/>
          </a:p>
        </p:txBody>
      </p:sp>
    </p:spTree>
    <p:extLst>
      <p:ext uri="{BB962C8B-B14F-4D97-AF65-F5344CB8AC3E}">
        <p14:creationId xmlns:p14="http://schemas.microsoft.com/office/powerpoint/2010/main" val="2286114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34</a:t>
            </a:fld>
            <a:endParaRPr lang="fr-CH"/>
          </a:p>
        </p:txBody>
      </p:sp>
    </p:spTree>
    <p:extLst>
      <p:ext uri="{BB962C8B-B14F-4D97-AF65-F5344CB8AC3E}">
        <p14:creationId xmlns:p14="http://schemas.microsoft.com/office/powerpoint/2010/main" val="284354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35</a:t>
            </a:fld>
            <a:endParaRPr lang="fr-CH"/>
          </a:p>
        </p:txBody>
      </p:sp>
    </p:spTree>
    <p:extLst>
      <p:ext uri="{BB962C8B-B14F-4D97-AF65-F5344CB8AC3E}">
        <p14:creationId xmlns:p14="http://schemas.microsoft.com/office/powerpoint/2010/main" val="1987140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defTabSz="912579">
              <a:defRPr/>
            </a:pPr>
            <a:r>
              <a:rPr lang="fr-FR" dirty="0"/>
              <a:t>Un projet</a:t>
            </a:r>
            <a:r>
              <a:rPr lang="fr-FR" baseline="0" dirty="0"/>
              <a:t> itératif… </a:t>
            </a:r>
          </a:p>
          <a:p>
            <a:pPr defTabSz="912579">
              <a:defRPr/>
            </a:pPr>
            <a:endParaRPr lang="fr-FR" baseline="0" dirty="0"/>
          </a:p>
          <a:p>
            <a:pPr defTabSz="912579">
              <a:defRPr/>
            </a:pPr>
            <a:endParaRPr lang="fr-FR" baseline="0" dirty="0"/>
          </a:p>
          <a:p>
            <a:pPr defTabSz="912579">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36</a:t>
            </a:fld>
            <a:endParaRPr lang="en-US"/>
          </a:p>
        </p:txBody>
      </p:sp>
    </p:spTree>
    <p:extLst>
      <p:ext uri="{BB962C8B-B14F-4D97-AF65-F5344CB8AC3E}">
        <p14:creationId xmlns:p14="http://schemas.microsoft.com/office/powerpoint/2010/main" val="2930376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37</a:t>
            </a:fld>
            <a:endParaRPr lang="fr-CH"/>
          </a:p>
        </p:txBody>
      </p:sp>
    </p:spTree>
    <p:extLst>
      <p:ext uri="{BB962C8B-B14F-4D97-AF65-F5344CB8AC3E}">
        <p14:creationId xmlns:p14="http://schemas.microsoft.com/office/powerpoint/2010/main" val="2148826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38</a:t>
            </a:fld>
            <a:endParaRPr lang="fr-CH"/>
          </a:p>
        </p:txBody>
      </p:sp>
    </p:spTree>
    <p:extLst>
      <p:ext uri="{BB962C8B-B14F-4D97-AF65-F5344CB8AC3E}">
        <p14:creationId xmlns:p14="http://schemas.microsoft.com/office/powerpoint/2010/main" val="1545924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42</a:t>
            </a:fld>
            <a:endParaRPr lang="en-US"/>
          </a:p>
        </p:txBody>
      </p:sp>
    </p:spTree>
    <p:extLst>
      <p:ext uri="{BB962C8B-B14F-4D97-AF65-F5344CB8AC3E}">
        <p14:creationId xmlns:p14="http://schemas.microsoft.com/office/powerpoint/2010/main" val="198366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a:t>
            </a:fld>
            <a:endParaRPr lang="en-US"/>
          </a:p>
        </p:txBody>
      </p:sp>
    </p:spTree>
    <p:extLst>
      <p:ext uri="{BB962C8B-B14F-4D97-AF65-F5344CB8AC3E}">
        <p14:creationId xmlns:p14="http://schemas.microsoft.com/office/powerpoint/2010/main" val="858316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Nomenclatures</a:t>
            </a:r>
            <a:r>
              <a:rPr lang="fr-CH" baseline="0" dirty="0"/>
              <a:t> différentes</a:t>
            </a: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43</a:t>
            </a:fld>
            <a:endParaRPr lang="fr-CH"/>
          </a:p>
        </p:txBody>
      </p:sp>
    </p:spTree>
    <p:extLst>
      <p:ext uri="{BB962C8B-B14F-4D97-AF65-F5344CB8AC3E}">
        <p14:creationId xmlns:p14="http://schemas.microsoft.com/office/powerpoint/2010/main" val="2643653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concert </a:t>
            </a:r>
            <a:r>
              <a:rPr lang="en-US" dirty="0" err="1">
                <a:hlinkClick r:id="rId3"/>
              </a:rPr>
              <a:t>pictogramme</a:t>
            </a:r>
            <a:r>
              <a:rPr lang="en-US" dirty="0">
                <a:hlinkClick r:id="rId3"/>
              </a:rPr>
              <a:t> free - Bing images</a:t>
            </a:r>
            <a:endParaRPr lang="en-US" dirty="0"/>
          </a:p>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44</a:t>
            </a:fld>
            <a:endParaRPr lang="fr-CH"/>
          </a:p>
        </p:txBody>
      </p:sp>
    </p:spTree>
    <p:extLst>
      <p:ext uri="{BB962C8B-B14F-4D97-AF65-F5344CB8AC3E}">
        <p14:creationId xmlns:p14="http://schemas.microsoft.com/office/powerpoint/2010/main" val="5048193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concert </a:t>
            </a:r>
            <a:r>
              <a:rPr lang="en-US" dirty="0" err="1">
                <a:hlinkClick r:id="rId3"/>
              </a:rPr>
              <a:t>pictogramme</a:t>
            </a:r>
            <a:r>
              <a:rPr lang="en-US" dirty="0">
                <a:hlinkClick r:id="rId3"/>
              </a:rPr>
              <a:t> free - Bing images</a:t>
            </a:r>
            <a:endParaRPr lang="en-US" dirty="0"/>
          </a:p>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45</a:t>
            </a:fld>
            <a:endParaRPr lang="fr-CH"/>
          </a:p>
        </p:txBody>
      </p:sp>
    </p:spTree>
    <p:extLst>
      <p:ext uri="{BB962C8B-B14F-4D97-AF65-F5344CB8AC3E}">
        <p14:creationId xmlns:p14="http://schemas.microsoft.com/office/powerpoint/2010/main" val="14805481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46</a:t>
            </a:fld>
            <a:endParaRPr lang="en-US"/>
          </a:p>
        </p:txBody>
      </p:sp>
    </p:spTree>
    <p:extLst>
      <p:ext uri="{BB962C8B-B14F-4D97-AF65-F5344CB8AC3E}">
        <p14:creationId xmlns:p14="http://schemas.microsoft.com/office/powerpoint/2010/main" val="26202186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lang="fr-CH" sz="2400" dirty="0"/>
              <a:t>Image: </a:t>
            </a:r>
            <a:r>
              <a:rPr lang="fr-CH" altLang="fr-FR" sz="2400" dirty="0"/>
              <a:t>Image: http://www.deuzzi.fr/infogerance-informatique.html</a:t>
            </a:r>
          </a:p>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47</a:t>
            </a:fld>
            <a:endParaRPr lang="en-US"/>
          </a:p>
        </p:txBody>
      </p:sp>
    </p:spTree>
    <p:extLst>
      <p:ext uri="{BB962C8B-B14F-4D97-AF65-F5344CB8AC3E}">
        <p14:creationId xmlns:p14="http://schemas.microsoft.com/office/powerpoint/2010/main" val="2320234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lang="fr-CH" sz="2400" dirty="0"/>
              <a:t>Image: </a:t>
            </a:r>
            <a:r>
              <a:rPr lang="fr-CH" altLang="fr-FR" sz="2400" dirty="0"/>
              <a:t>Image: http://www.deuzzi.fr/infogerance-informatique.html</a:t>
            </a:r>
          </a:p>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48</a:t>
            </a:fld>
            <a:endParaRPr lang="en-US"/>
          </a:p>
        </p:txBody>
      </p:sp>
    </p:spTree>
    <p:extLst>
      <p:ext uri="{BB962C8B-B14F-4D97-AF65-F5344CB8AC3E}">
        <p14:creationId xmlns:p14="http://schemas.microsoft.com/office/powerpoint/2010/main" val="774538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lang="fr-CH" sz="2400" dirty="0"/>
              <a:t>Image: </a:t>
            </a:r>
            <a:r>
              <a:rPr lang="fr-CH" altLang="fr-FR" sz="2400" dirty="0"/>
              <a:t>Image: http://www.deuzzi.fr/infogerance-informatique.html</a:t>
            </a:r>
          </a:p>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49</a:t>
            </a:fld>
            <a:endParaRPr lang="en-US"/>
          </a:p>
        </p:txBody>
      </p:sp>
    </p:spTree>
    <p:extLst>
      <p:ext uri="{BB962C8B-B14F-4D97-AF65-F5344CB8AC3E}">
        <p14:creationId xmlns:p14="http://schemas.microsoft.com/office/powerpoint/2010/main" val="5629199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A faire d’ici à la prochaine fois: </a:t>
            </a:r>
          </a:p>
          <a:p>
            <a:r>
              <a:rPr lang="fr-CH" dirty="0"/>
              <a:t>Exercer</a:t>
            </a:r>
            <a:r>
              <a:rPr lang="fr-CH" baseline="0" dirty="0"/>
              <a:t> formulation de projet</a:t>
            </a:r>
          </a:p>
          <a:p>
            <a:r>
              <a:rPr lang="fr-CH" baseline="0" dirty="0"/>
              <a:t>Terminer exercice Etude de cas « Save a life »</a:t>
            </a:r>
          </a:p>
          <a:p>
            <a:r>
              <a:rPr lang="fr-CH" baseline="0" dirty="0"/>
              <a:t>Réfléchir aux compétences de chef de projet à mettre en œuvre au </a:t>
            </a:r>
            <a:r>
              <a:rPr lang="fr-CH" baseline="0" dirty="0" err="1"/>
              <a:t>fu</a:t>
            </a:r>
            <a:r>
              <a:rPr lang="fr-CH" baseline="0" dirty="0"/>
              <a:t> et à mesure de l’évolution du projet</a:t>
            </a:r>
          </a:p>
          <a:p>
            <a:r>
              <a:rPr lang="fr-CH" baseline="0" dirty="0"/>
              <a:t>Réfléchir aux raisons qui font échouer / réussir projets dans votre institution</a:t>
            </a: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50</a:t>
            </a:fld>
            <a:endParaRPr lang="fr-CH"/>
          </a:p>
        </p:txBody>
      </p:sp>
    </p:spTree>
    <p:extLst>
      <p:ext uri="{BB962C8B-B14F-4D97-AF65-F5344CB8AC3E}">
        <p14:creationId xmlns:p14="http://schemas.microsoft.com/office/powerpoint/2010/main" val="10124880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A faire d’ici à la prochaine fois: </a:t>
            </a:r>
          </a:p>
          <a:p>
            <a:r>
              <a:rPr lang="fr-CH" dirty="0"/>
              <a:t>Exercer</a:t>
            </a:r>
            <a:r>
              <a:rPr lang="fr-CH" baseline="0" dirty="0"/>
              <a:t> formulation de projet</a:t>
            </a:r>
          </a:p>
          <a:p>
            <a:r>
              <a:rPr lang="fr-CH" baseline="0" dirty="0"/>
              <a:t>Terminer exercice Etude de cas « Save a life »</a:t>
            </a:r>
          </a:p>
          <a:p>
            <a:r>
              <a:rPr lang="fr-CH" baseline="0" dirty="0"/>
              <a:t>Réfléchir aux compétences de chef de projet à mettre en œuvre au </a:t>
            </a:r>
            <a:r>
              <a:rPr lang="fr-CH" baseline="0" dirty="0" err="1"/>
              <a:t>fu</a:t>
            </a:r>
            <a:r>
              <a:rPr lang="fr-CH" baseline="0" dirty="0"/>
              <a:t> et à mesure de l’évolution du projet</a:t>
            </a:r>
          </a:p>
          <a:p>
            <a:r>
              <a:rPr lang="fr-CH" baseline="0" dirty="0"/>
              <a:t>Réfléchir aux raisons qui font échouer / réussir projets dans votre institution</a:t>
            </a: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51</a:t>
            </a:fld>
            <a:endParaRPr lang="fr-CH"/>
          </a:p>
        </p:txBody>
      </p:sp>
    </p:spTree>
    <p:extLst>
      <p:ext uri="{BB962C8B-B14F-4D97-AF65-F5344CB8AC3E}">
        <p14:creationId xmlns:p14="http://schemas.microsoft.com/office/powerpoint/2010/main" val="13744201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52</a:t>
            </a:fld>
            <a:endParaRPr lang="en-US"/>
          </a:p>
        </p:txBody>
      </p:sp>
    </p:spTree>
    <p:extLst>
      <p:ext uri="{BB962C8B-B14F-4D97-AF65-F5344CB8AC3E}">
        <p14:creationId xmlns:p14="http://schemas.microsoft.com/office/powerpoint/2010/main" val="311825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a:t>
            </a:fld>
            <a:endParaRPr lang="en-US"/>
          </a:p>
        </p:txBody>
      </p:sp>
    </p:spTree>
    <p:extLst>
      <p:ext uri="{BB962C8B-B14F-4D97-AF65-F5344CB8AC3E}">
        <p14:creationId xmlns:p14="http://schemas.microsoft.com/office/powerpoint/2010/main" val="39577656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53</a:t>
            </a:fld>
            <a:endParaRPr lang="en-US"/>
          </a:p>
        </p:txBody>
      </p:sp>
    </p:spTree>
    <p:extLst>
      <p:ext uri="{BB962C8B-B14F-4D97-AF65-F5344CB8AC3E}">
        <p14:creationId xmlns:p14="http://schemas.microsoft.com/office/powerpoint/2010/main" val="16418936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54</a:t>
            </a:fld>
            <a:endParaRPr lang="fr-CH"/>
          </a:p>
        </p:txBody>
      </p:sp>
    </p:spTree>
    <p:extLst>
      <p:ext uri="{BB962C8B-B14F-4D97-AF65-F5344CB8AC3E}">
        <p14:creationId xmlns:p14="http://schemas.microsoft.com/office/powerpoint/2010/main" val="1991059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55</a:t>
            </a:fld>
            <a:endParaRPr lang="en-US"/>
          </a:p>
        </p:txBody>
      </p:sp>
    </p:spTree>
    <p:extLst>
      <p:ext uri="{BB962C8B-B14F-4D97-AF65-F5344CB8AC3E}">
        <p14:creationId xmlns:p14="http://schemas.microsoft.com/office/powerpoint/2010/main" val="984463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56</a:t>
            </a:fld>
            <a:endParaRPr lang="fr-CH"/>
          </a:p>
        </p:txBody>
      </p:sp>
    </p:spTree>
    <p:extLst>
      <p:ext uri="{BB962C8B-B14F-4D97-AF65-F5344CB8AC3E}">
        <p14:creationId xmlns:p14="http://schemas.microsoft.com/office/powerpoint/2010/main" val="30637806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57</a:t>
            </a:fld>
            <a:endParaRPr lang="en-US"/>
          </a:p>
        </p:txBody>
      </p:sp>
    </p:spTree>
    <p:extLst>
      <p:ext uri="{BB962C8B-B14F-4D97-AF65-F5344CB8AC3E}">
        <p14:creationId xmlns:p14="http://schemas.microsoft.com/office/powerpoint/2010/main" val="31380496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79">
              <a:defRPr/>
            </a:pPr>
            <a:r>
              <a:rPr lang="fr-FR" dirty="0"/>
              <a:t>Différents noms sont donnés à cette phase comme nous l’avons vu dans le chapitre précédent. L’avant-projet est clairement la phase de démarrage du PMI. </a:t>
            </a:r>
          </a:p>
          <a:p>
            <a:pPr defTabSz="912579">
              <a:defRPr/>
            </a:pPr>
            <a:r>
              <a:rPr lang="fr-FR" dirty="0"/>
              <a:t>Elle regroupe les phases d’initialisation et d’analyse préliminaire de HERMES ou encore la proposition, les études initiales et une partie des études détaillées pour </a:t>
            </a:r>
            <a:r>
              <a:rPr lang="fr-FR" dirty="0" err="1"/>
              <a:t>Buttrick</a:t>
            </a:r>
            <a:r>
              <a:rPr lang="fr-FR" dirty="0"/>
              <a:t>.</a:t>
            </a:r>
          </a:p>
          <a:p>
            <a:pPr defTabSz="912579">
              <a:defRPr/>
            </a:pPr>
            <a:endParaRPr lang="fr-FR" dirty="0"/>
          </a:p>
          <a:p>
            <a:pPr defTabSz="912579">
              <a:defRPr/>
            </a:pPr>
            <a:r>
              <a:rPr lang="fr-FR" dirty="0"/>
              <a:t>Beaucoup de réorientations du projet durant cette phase. Ex: Au-potager de </a:t>
            </a:r>
            <a:r>
              <a:rPr lang="fr-FR" dirty="0" err="1"/>
              <a:t>Prangins</a:t>
            </a:r>
            <a:r>
              <a:rPr lang="fr-FR" dirty="0"/>
              <a:t>:</a:t>
            </a:r>
            <a:r>
              <a:rPr lang="fr-FR" baseline="0" dirty="0"/>
              <a:t> paniers de légumes livrés à domicile, puis culture de légumes en potager commun. </a:t>
            </a:r>
            <a:endParaRPr lang="fr-CH" dirty="0"/>
          </a:p>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58</a:t>
            </a:fld>
            <a:endParaRPr lang="fr-CH"/>
          </a:p>
        </p:txBody>
      </p:sp>
    </p:spTree>
    <p:extLst>
      <p:ext uri="{BB962C8B-B14F-4D97-AF65-F5344CB8AC3E}">
        <p14:creationId xmlns:p14="http://schemas.microsoft.com/office/powerpoint/2010/main" val="32195153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59</a:t>
            </a:fld>
            <a:endParaRPr lang="en-US"/>
          </a:p>
        </p:txBody>
      </p:sp>
    </p:spTree>
    <p:extLst>
      <p:ext uri="{BB962C8B-B14F-4D97-AF65-F5344CB8AC3E}">
        <p14:creationId xmlns:p14="http://schemas.microsoft.com/office/powerpoint/2010/main" val="4275080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60</a:t>
            </a:fld>
            <a:endParaRPr lang="fr-CH"/>
          </a:p>
        </p:txBody>
      </p:sp>
    </p:spTree>
    <p:extLst>
      <p:ext uri="{BB962C8B-B14F-4D97-AF65-F5344CB8AC3E}">
        <p14:creationId xmlns:p14="http://schemas.microsoft.com/office/powerpoint/2010/main" val="21541186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61</a:t>
            </a:fld>
            <a:endParaRPr lang="en-US"/>
          </a:p>
        </p:txBody>
      </p:sp>
    </p:spTree>
    <p:extLst>
      <p:ext uri="{BB962C8B-B14F-4D97-AF65-F5344CB8AC3E}">
        <p14:creationId xmlns:p14="http://schemas.microsoft.com/office/powerpoint/2010/main" val="36282709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62</a:t>
            </a:fld>
            <a:endParaRPr lang="en-US"/>
          </a:p>
        </p:txBody>
      </p:sp>
    </p:spTree>
    <p:extLst>
      <p:ext uri="{BB962C8B-B14F-4D97-AF65-F5344CB8AC3E}">
        <p14:creationId xmlns:p14="http://schemas.microsoft.com/office/powerpoint/2010/main" val="35859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a:t>
            </a:fld>
            <a:endParaRPr lang="en-US"/>
          </a:p>
        </p:txBody>
      </p:sp>
    </p:spTree>
    <p:extLst>
      <p:ext uri="{BB962C8B-B14F-4D97-AF65-F5344CB8AC3E}">
        <p14:creationId xmlns:p14="http://schemas.microsoft.com/office/powerpoint/2010/main" val="4426422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64</a:t>
            </a:fld>
            <a:endParaRPr lang="en-US"/>
          </a:p>
        </p:txBody>
      </p:sp>
    </p:spTree>
    <p:extLst>
      <p:ext uri="{BB962C8B-B14F-4D97-AF65-F5344CB8AC3E}">
        <p14:creationId xmlns:p14="http://schemas.microsoft.com/office/powerpoint/2010/main" val="31095076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65</a:t>
            </a:fld>
            <a:endParaRPr lang="en-US"/>
          </a:p>
        </p:txBody>
      </p:sp>
    </p:spTree>
    <p:extLst>
      <p:ext uri="{BB962C8B-B14F-4D97-AF65-F5344CB8AC3E}">
        <p14:creationId xmlns:p14="http://schemas.microsoft.com/office/powerpoint/2010/main" val="27097204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66</a:t>
            </a:fld>
            <a:endParaRPr lang="en-US"/>
          </a:p>
        </p:txBody>
      </p:sp>
    </p:spTree>
    <p:extLst>
      <p:ext uri="{BB962C8B-B14F-4D97-AF65-F5344CB8AC3E}">
        <p14:creationId xmlns:p14="http://schemas.microsoft.com/office/powerpoint/2010/main" val="34057228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67</a:t>
            </a:fld>
            <a:endParaRPr lang="en-US"/>
          </a:p>
        </p:txBody>
      </p:sp>
    </p:spTree>
    <p:extLst>
      <p:ext uri="{BB962C8B-B14F-4D97-AF65-F5344CB8AC3E}">
        <p14:creationId xmlns:p14="http://schemas.microsoft.com/office/powerpoint/2010/main" val="14088101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68</a:t>
            </a:fld>
            <a:endParaRPr lang="en-US"/>
          </a:p>
        </p:txBody>
      </p:sp>
    </p:spTree>
    <p:extLst>
      <p:ext uri="{BB962C8B-B14F-4D97-AF65-F5344CB8AC3E}">
        <p14:creationId xmlns:p14="http://schemas.microsoft.com/office/powerpoint/2010/main" val="19319793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69</a:t>
            </a:fld>
            <a:endParaRPr lang="en-US"/>
          </a:p>
        </p:txBody>
      </p:sp>
    </p:spTree>
    <p:extLst>
      <p:ext uri="{BB962C8B-B14F-4D97-AF65-F5344CB8AC3E}">
        <p14:creationId xmlns:p14="http://schemas.microsoft.com/office/powerpoint/2010/main" val="117039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70</a:t>
            </a:fld>
            <a:endParaRPr lang="en-US"/>
          </a:p>
        </p:txBody>
      </p:sp>
    </p:spTree>
    <p:extLst>
      <p:ext uri="{BB962C8B-B14F-4D97-AF65-F5344CB8AC3E}">
        <p14:creationId xmlns:p14="http://schemas.microsoft.com/office/powerpoint/2010/main" val="33154034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71</a:t>
            </a:fld>
            <a:endParaRPr lang="en-US"/>
          </a:p>
        </p:txBody>
      </p:sp>
    </p:spTree>
    <p:extLst>
      <p:ext uri="{BB962C8B-B14F-4D97-AF65-F5344CB8AC3E}">
        <p14:creationId xmlns:p14="http://schemas.microsoft.com/office/powerpoint/2010/main" val="35497255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72</a:t>
            </a:fld>
            <a:endParaRPr lang="en-US"/>
          </a:p>
        </p:txBody>
      </p:sp>
    </p:spTree>
    <p:extLst>
      <p:ext uri="{BB962C8B-B14F-4D97-AF65-F5344CB8AC3E}">
        <p14:creationId xmlns:p14="http://schemas.microsoft.com/office/powerpoint/2010/main" val="7589232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73</a:t>
            </a:fld>
            <a:endParaRPr lang="en-US"/>
          </a:p>
        </p:txBody>
      </p:sp>
    </p:spTree>
    <p:extLst>
      <p:ext uri="{BB962C8B-B14F-4D97-AF65-F5344CB8AC3E}">
        <p14:creationId xmlns:p14="http://schemas.microsoft.com/office/powerpoint/2010/main" val="2262123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a:t>
            </a:fld>
            <a:endParaRPr lang="en-US"/>
          </a:p>
        </p:txBody>
      </p:sp>
    </p:spTree>
    <p:extLst>
      <p:ext uri="{BB962C8B-B14F-4D97-AF65-F5344CB8AC3E}">
        <p14:creationId xmlns:p14="http://schemas.microsoft.com/office/powerpoint/2010/main" val="18376127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74</a:t>
            </a:fld>
            <a:endParaRPr lang="en-US"/>
          </a:p>
        </p:txBody>
      </p:sp>
    </p:spTree>
    <p:extLst>
      <p:ext uri="{BB962C8B-B14F-4D97-AF65-F5344CB8AC3E}">
        <p14:creationId xmlns:p14="http://schemas.microsoft.com/office/powerpoint/2010/main" val="39323502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fr-FR" dirty="0"/>
              <a:t>Comme soutient à ce processus de planification, nous proposons de mettre en œuvre l’approche mature du Project Management Institute (PMI).</a:t>
            </a:r>
          </a:p>
          <a:p>
            <a:pPr>
              <a:defRPr/>
            </a:pPr>
            <a:endParaRPr lang="fr-FR" u="none" dirty="0"/>
          </a:p>
          <a:p>
            <a:r>
              <a:rPr lang="fr-FR" b="1" dirty="0"/>
              <a:t>Organigramme technique: Visualiser tout ce qu’il nous faut. </a:t>
            </a:r>
            <a:r>
              <a:rPr lang="fr-FR" dirty="0"/>
              <a:t>PBS exemple: </a:t>
            </a:r>
          </a:p>
          <a:p>
            <a:r>
              <a:rPr lang="fr-FR" dirty="0"/>
              <a:t>Forum « Vulnérabilités en santé »</a:t>
            </a:r>
          </a:p>
          <a:p>
            <a:pPr>
              <a:buFontTx/>
              <a:buChar char="-"/>
            </a:pPr>
            <a:r>
              <a:rPr lang="fr-FR" dirty="0"/>
              <a:t>Lieu (salle de conférence, lieu d’apéritif, guichet d’accueil, lieu de repas)</a:t>
            </a:r>
          </a:p>
          <a:p>
            <a:pPr>
              <a:buFontTx/>
              <a:buChar char="-"/>
            </a:pPr>
            <a:r>
              <a:rPr lang="fr-FR" dirty="0"/>
              <a:t>Matériel (</a:t>
            </a:r>
            <a:r>
              <a:rPr lang="fr-FR" dirty="0" err="1"/>
              <a:t>beamer</a:t>
            </a:r>
            <a:r>
              <a:rPr lang="fr-FR" dirty="0"/>
              <a:t>, ordinateur, clé USB, chaises, tables)</a:t>
            </a:r>
          </a:p>
          <a:p>
            <a:pPr>
              <a:buFontTx/>
              <a:buChar char="-"/>
            </a:pPr>
            <a:r>
              <a:rPr lang="fr-FR" dirty="0"/>
              <a:t>Documents (descriptif de l’événement, liste des invités, lette d’invitation, plan d’accès au lieu)</a:t>
            </a:r>
          </a:p>
          <a:p>
            <a:endParaRPr lang="fr-FR" b="1" dirty="0"/>
          </a:p>
          <a:p>
            <a:r>
              <a:rPr lang="fr-FR" b="1" dirty="0"/>
              <a:t>Découpez votre projet en produits et sous-produits</a:t>
            </a:r>
            <a:endParaRPr lang="fr-FR" dirty="0"/>
          </a:p>
          <a:p>
            <a:r>
              <a:rPr lang="fr-FR" dirty="0"/>
              <a:t>Ce travail est très important et </a:t>
            </a:r>
            <a:r>
              <a:rPr lang="fr-FR" b="1" dirty="0"/>
              <a:t>sa réussite conditionne une bonne planification de votre projet</a:t>
            </a:r>
            <a:r>
              <a:rPr lang="fr-FR" dirty="0"/>
              <a:t>. Il faut trouver le juste milieu : découper le projet suffisamment finement pour ne rien oublier d’important mais pas trop quand même sinon le projet peut devenir ingérable.</a:t>
            </a:r>
            <a:endParaRPr lang="fr-FR" u="none" dirty="0"/>
          </a:p>
          <a:p>
            <a:pPr>
              <a:defRPr/>
            </a:pPr>
            <a:r>
              <a:rPr lang="fr-FR" dirty="0"/>
              <a:t>Vous allez ensuite hiérarchiser les produits et vous pourrez établir le PBS ( </a:t>
            </a:r>
            <a:r>
              <a:rPr lang="fr-FR" b="1" dirty="0"/>
              <a:t>Product</a:t>
            </a:r>
            <a:r>
              <a:rPr lang="fr-FR" dirty="0"/>
              <a:t> </a:t>
            </a:r>
            <a:r>
              <a:rPr lang="fr-FR" b="1" dirty="0"/>
              <a:t>B</a:t>
            </a:r>
            <a:r>
              <a:rPr lang="fr-FR" dirty="0"/>
              <a:t>reakdown </a:t>
            </a:r>
            <a:r>
              <a:rPr lang="fr-FR" b="1" dirty="0"/>
              <a:t>S</a:t>
            </a:r>
            <a:r>
              <a:rPr lang="fr-FR" dirty="0"/>
              <a:t>tructure) de votre projet, qui est préalable à une bonne planification.</a:t>
            </a:r>
          </a:p>
          <a:p>
            <a:pPr>
              <a:defRPr/>
            </a:pPr>
            <a:endParaRPr lang="fr-FR" dirty="0"/>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75</a:t>
            </a:fld>
            <a:endParaRPr lang="en-US"/>
          </a:p>
        </p:txBody>
      </p:sp>
    </p:spTree>
    <p:extLst>
      <p:ext uri="{BB962C8B-B14F-4D97-AF65-F5344CB8AC3E}">
        <p14:creationId xmlns:p14="http://schemas.microsoft.com/office/powerpoint/2010/main" val="26863238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en-US" u="none" dirty="0"/>
              <a:t>A </a:t>
            </a:r>
            <a:r>
              <a:rPr lang="en-US" u="none" dirty="0" err="1"/>
              <a:t>partir</a:t>
            </a:r>
            <a:r>
              <a:rPr lang="en-US" u="none" dirty="0"/>
              <a:t> du </a:t>
            </a:r>
            <a:r>
              <a:rPr lang="en-US" u="none" dirty="0" err="1"/>
              <a:t>cas</a:t>
            </a:r>
            <a:r>
              <a:rPr lang="en-US" u="none" dirty="0"/>
              <a:t> </a:t>
            </a:r>
            <a:r>
              <a:rPr lang="en-US" u="none" dirty="0" err="1"/>
              <a:t>pratique</a:t>
            </a:r>
            <a:r>
              <a:rPr lang="en-US" u="none" dirty="0"/>
              <a:t> que nous </a:t>
            </a:r>
            <a:r>
              <a:rPr lang="en-US" u="none" dirty="0" err="1"/>
              <a:t>avons</a:t>
            </a:r>
            <a:r>
              <a:rPr lang="en-US" u="none" dirty="0"/>
              <a:t> vu </a:t>
            </a:r>
            <a:r>
              <a:rPr lang="en-US" u="none" dirty="0" err="1"/>
              <a:t>en</a:t>
            </a:r>
            <a:r>
              <a:rPr lang="en-US" u="none" dirty="0"/>
              <a:t> </a:t>
            </a:r>
            <a:r>
              <a:rPr lang="en-US" u="none" dirty="0" err="1"/>
              <a:t>classe</a:t>
            </a:r>
            <a:r>
              <a:rPr lang="en-US" u="none" dirty="0"/>
              <a:t>, </a:t>
            </a:r>
            <a:r>
              <a:rPr lang="en-US" u="none" dirty="0" err="1"/>
              <a:t>voici</a:t>
            </a:r>
            <a:r>
              <a:rPr lang="en-US" u="none" dirty="0"/>
              <a:t> un </a:t>
            </a:r>
            <a:r>
              <a:rPr lang="en-US" u="none" dirty="0" err="1"/>
              <a:t>exemple</a:t>
            </a:r>
            <a:r>
              <a:rPr lang="en-US" u="none" dirty="0"/>
              <a:t> de </a:t>
            </a:r>
            <a:r>
              <a:rPr lang="en-US" u="none" dirty="0" err="1"/>
              <a:t>ce</a:t>
            </a:r>
            <a:r>
              <a:rPr lang="en-US" u="none" dirty="0"/>
              <a:t> à qui </a:t>
            </a:r>
            <a:r>
              <a:rPr lang="en-US" u="none" dirty="0" err="1"/>
              <a:t>pourrait</a:t>
            </a:r>
            <a:r>
              <a:rPr lang="en-US" u="none" dirty="0"/>
              <a:t> </a:t>
            </a:r>
            <a:r>
              <a:rPr lang="en-US" u="none" dirty="0" err="1"/>
              <a:t>ressempler</a:t>
            </a:r>
            <a:r>
              <a:rPr lang="en-US" u="none" dirty="0"/>
              <a:t> le PBS. </a:t>
            </a:r>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76</a:t>
            </a:fld>
            <a:endParaRPr lang="en-US"/>
          </a:p>
        </p:txBody>
      </p:sp>
    </p:spTree>
    <p:extLst>
      <p:ext uri="{BB962C8B-B14F-4D97-AF65-F5344CB8AC3E}">
        <p14:creationId xmlns:p14="http://schemas.microsoft.com/office/powerpoint/2010/main" val="30926138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u="none" dirty="0"/>
              <a:t>A </a:t>
            </a:r>
            <a:r>
              <a:rPr lang="en-US" u="none" dirty="0" err="1"/>
              <a:t>partir</a:t>
            </a:r>
            <a:r>
              <a:rPr lang="en-US" u="none" dirty="0"/>
              <a:t> du </a:t>
            </a:r>
            <a:r>
              <a:rPr lang="en-US" u="none" dirty="0" err="1"/>
              <a:t>cas</a:t>
            </a:r>
            <a:r>
              <a:rPr lang="en-US" u="none" dirty="0"/>
              <a:t> </a:t>
            </a:r>
            <a:r>
              <a:rPr lang="en-US" u="none" dirty="0" err="1"/>
              <a:t>pratique</a:t>
            </a:r>
            <a:r>
              <a:rPr lang="en-US" u="none" dirty="0"/>
              <a:t> que nous </a:t>
            </a:r>
            <a:r>
              <a:rPr lang="en-US" u="none" dirty="0" err="1"/>
              <a:t>avons</a:t>
            </a:r>
            <a:r>
              <a:rPr lang="en-US" u="none" dirty="0"/>
              <a:t> vu </a:t>
            </a:r>
            <a:r>
              <a:rPr lang="en-US" u="none" dirty="0" err="1"/>
              <a:t>en</a:t>
            </a:r>
            <a:r>
              <a:rPr lang="en-US" u="none" dirty="0"/>
              <a:t> </a:t>
            </a:r>
            <a:r>
              <a:rPr lang="en-US" u="none" dirty="0" err="1"/>
              <a:t>classe</a:t>
            </a:r>
            <a:r>
              <a:rPr lang="en-US" u="none" dirty="0"/>
              <a:t>, </a:t>
            </a:r>
            <a:r>
              <a:rPr lang="en-US" u="none" dirty="0" err="1"/>
              <a:t>voici</a:t>
            </a:r>
            <a:r>
              <a:rPr lang="en-US" u="none" dirty="0"/>
              <a:t> un </a:t>
            </a:r>
            <a:r>
              <a:rPr lang="en-US" u="none" dirty="0" err="1"/>
              <a:t>exemple</a:t>
            </a:r>
            <a:r>
              <a:rPr lang="en-US" u="none" dirty="0"/>
              <a:t> de </a:t>
            </a:r>
            <a:r>
              <a:rPr lang="en-US" u="none" dirty="0" err="1"/>
              <a:t>ce</a:t>
            </a:r>
            <a:r>
              <a:rPr lang="en-US" u="none" dirty="0"/>
              <a:t> à qui </a:t>
            </a:r>
            <a:r>
              <a:rPr lang="en-US" u="none" dirty="0" err="1"/>
              <a:t>pourrait</a:t>
            </a:r>
            <a:r>
              <a:rPr lang="en-US" u="none" dirty="0"/>
              <a:t> </a:t>
            </a:r>
            <a:r>
              <a:rPr lang="en-US" u="none" dirty="0" err="1"/>
              <a:t>ressempler</a:t>
            </a:r>
            <a:r>
              <a:rPr lang="en-US" u="none" dirty="0"/>
              <a:t> le WBS. </a:t>
            </a:r>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77</a:t>
            </a:fld>
            <a:endParaRPr lang="en-US"/>
          </a:p>
        </p:txBody>
      </p:sp>
    </p:spTree>
    <p:extLst>
      <p:ext uri="{BB962C8B-B14F-4D97-AF65-F5344CB8AC3E}">
        <p14:creationId xmlns:p14="http://schemas.microsoft.com/office/powerpoint/2010/main" val="26712032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r>
              <a:rPr lang="fr-FR" dirty="0"/>
              <a:t>Diagramme de Gantt = planning du projet</a:t>
            </a:r>
          </a:p>
          <a:p>
            <a:pPr>
              <a:defRPr/>
            </a:pPr>
            <a:r>
              <a:rPr lang="fr-FR" dirty="0"/>
              <a:t>Après avoir déterminé la séquence des différentes activités, le chef de projet peut </a:t>
            </a:r>
            <a:r>
              <a:rPr lang="fr-FR" b="1" dirty="0"/>
              <a:t>représenter graphiquement le planning du projet</a:t>
            </a:r>
            <a:r>
              <a:rPr lang="fr-FR" dirty="0"/>
              <a:t>. Pour cela, le diagramme de Gantt (ou diagramme à barres) représente graphiquement le déroulement d’un projet.</a:t>
            </a:r>
          </a:p>
          <a:p>
            <a:pPr>
              <a:defRPr/>
            </a:pPr>
            <a:r>
              <a:rPr lang="fr-FR" b="1" dirty="0"/>
              <a:t>Chaque activité est insérée sur le diagramme de Gantt</a:t>
            </a:r>
            <a:r>
              <a:rPr lang="fr-FR" dirty="0"/>
              <a:t>. Elles peuvent être regroupées dans ce que l’on nomme une « tâche récapitulative » (ici </a:t>
            </a:r>
            <a:r>
              <a:rPr lang="fr-FR" dirty="0" err="1"/>
              <a:t>Artictectural</a:t>
            </a:r>
            <a:r>
              <a:rPr lang="fr-FR" dirty="0"/>
              <a:t> Design par exemple). Vous verrez régulièrement </a:t>
            </a:r>
            <a:r>
              <a:rPr lang="fr-FR" b="1" dirty="0"/>
              <a:t>des jalons </a:t>
            </a:r>
            <a:r>
              <a:rPr lang="fr-FR" dirty="0"/>
              <a:t>dans ce type de diagramme. </a:t>
            </a:r>
            <a:r>
              <a:rPr lang="fr-FR" b="1" dirty="0"/>
              <a:t>Un jalon est une activité avec une durée à zéro</a:t>
            </a:r>
            <a:r>
              <a:rPr lang="fr-FR" dirty="0"/>
              <a:t>. Cela marque un point de référence </a:t>
            </a:r>
            <a:r>
              <a:rPr lang="fr-FR" b="1" dirty="0"/>
              <a:t>marquant un événement important </a:t>
            </a:r>
            <a:r>
              <a:rPr lang="fr-FR" dirty="0"/>
              <a:t>dans l’avancement du projet ou un livrable particulier.</a:t>
            </a:r>
          </a:p>
          <a:p>
            <a:pPr>
              <a:defRPr/>
            </a:pPr>
            <a:r>
              <a:rPr lang="fr-FR" dirty="0"/>
              <a:t>Notez que le </a:t>
            </a:r>
            <a:r>
              <a:rPr lang="fr-FR" b="1" dirty="0"/>
              <a:t>Gantt est relié à un calendrier </a:t>
            </a:r>
            <a:r>
              <a:rPr lang="fr-FR" dirty="0"/>
              <a:t>ce qui n’est pas le cas du diagramme de PERT. Il est possible d’associer des ressources humaines et des coûts aux activités du Gantt. Notez encore que le PERT ne considère que peu les ressources disponibles. Avec le Gantt, on pensera à </a:t>
            </a:r>
            <a:r>
              <a:rPr lang="fr-FR" b="1" dirty="0"/>
              <a:t>vérifier la disponibilité des ressources humaines </a:t>
            </a:r>
            <a:r>
              <a:rPr lang="fr-FR" dirty="0"/>
              <a:t>et on peut y indiquer des </a:t>
            </a:r>
            <a:r>
              <a:rPr lang="fr-FR" b="1" dirty="0"/>
              <a:t>zones tampons.</a:t>
            </a:r>
            <a:endParaRPr lang="fr-FR" dirty="0"/>
          </a:p>
          <a:p>
            <a:pPr>
              <a:defRPr/>
            </a:pPr>
            <a:r>
              <a:rPr lang="fr-FR" dirty="0"/>
              <a:t>Le Gantt est le livrable final découlant de la démarche mature du PMI (du PBS au Gantt).</a:t>
            </a:r>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78</a:t>
            </a:fld>
            <a:endParaRPr lang="en-US"/>
          </a:p>
        </p:txBody>
      </p:sp>
    </p:spTree>
    <p:extLst>
      <p:ext uri="{BB962C8B-B14F-4D97-AF65-F5344CB8AC3E}">
        <p14:creationId xmlns:p14="http://schemas.microsoft.com/office/powerpoint/2010/main" val="22731952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r>
              <a:rPr lang="fr-FR" dirty="0"/>
              <a:t>Cet outil de suivi reprend le diagramme de Gantt et le </a:t>
            </a:r>
            <a:r>
              <a:rPr lang="fr-FR" b="1" dirty="0"/>
              <a:t>complète avec un % de suivi sur chaque activité</a:t>
            </a:r>
            <a:r>
              <a:rPr lang="fr-FR" dirty="0"/>
              <a:t>. Généralement, les logiciels ajoutent une barre graphique de suivi. Cet outil est </a:t>
            </a:r>
            <a:r>
              <a:rPr lang="fr-FR" b="1" dirty="0"/>
              <a:t>assez utilisé en entreprise </a:t>
            </a:r>
            <a:r>
              <a:rPr lang="fr-FR" dirty="0"/>
              <a:t>et permet de </a:t>
            </a:r>
            <a:r>
              <a:rPr lang="fr-FR" b="1" dirty="0"/>
              <a:t>bien</a:t>
            </a:r>
            <a:r>
              <a:rPr lang="fr-FR" dirty="0"/>
              <a:t> </a:t>
            </a:r>
            <a:r>
              <a:rPr lang="fr-FR" b="1" dirty="0"/>
              <a:t>suivre les délais</a:t>
            </a:r>
            <a:r>
              <a:rPr lang="fr-FR" dirty="0"/>
              <a:t>. Cet outil est principalement destiné aux chefs de projet et au comité de pilotage du projet.</a:t>
            </a:r>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79</a:t>
            </a:fld>
            <a:endParaRPr lang="en-US"/>
          </a:p>
        </p:txBody>
      </p:sp>
    </p:spTree>
    <p:extLst>
      <p:ext uri="{BB962C8B-B14F-4D97-AF65-F5344CB8AC3E}">
        <p14:creationId xmlns:p14="http://schemas.microsoft.com/office/powerpoint/2010/main" val="40606024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u="none" dirty="0"/>
              <a:t>A </a:t>
            </a:r>
            <a:r>
              <a:rPr lang="en-US" u="none" dirty="0" err="1"/>
              <a:t>partir</a:t>
            </a:r>
            <a:r>
              <a:rPr lang="en-US" u="none" dirty="0"/>
              <a:t> du </a:t>
            </a:r>
            <a:r>
              <a:rPr lang="en-US" u="none" dirty="0" err="1"/>
              <a:t>cas</a:t>
            </a:r>
            <a:r>
              <a:rPr lang="en-US" u="none" dirty="0"/>
              <a:t> </a:t>
            </a:r>
            <a:r>
              <a:rPr lang="en-US" u="none" dirty="0" err="1"/>
              <a:t>pratique</a:t>
            </a:r>
            <a:r>
              <a:rPr lang="en-US" u="none" dirty="0"/>
              <a:t> que nous </a:t>
            </a:r>
            <a:r>
              <a:rPr lang="en-US" u="none" dirty="0" err="1"/>
              <a:t>avons</a:t>
            </a:r>
            <a:r>
              <a:rPr lang="en-US" u="none" dirty="0"/>
              <a:t> vu </a:t>
            </a:r>
            <a:r>
              <a:rPr lang="en-US" u="none" dirty="0" err="1"/>
              <a:t>en</a:t>
            </a:r>
            <a:r>
              <a:rPr lang="en-US" u="none" dirty="0"/>
              <a:t> </a:t>
            </a:r>
            <a:r>
              <a:rPr lang="en-US" u="none" dirty="0" err="1"/>
              <a:t>classe</a:t>
            </a:r>
            <a:r>
              <a:rPr lang="en-US" u="none" dirty="0"/>
              <a:t>, </a:t>
            </a:r>
            <a:r>
              <a:rPr lang="en-US" u="none" dirty="0" err="1"/>
              <a:t>voici</a:t>
            </a:r>
            <a:r>
              <a:rPr lang="en-US" u="none" dirty="0"/>
              <a:t> un </a:t>
            </a:r>
            <a:r>
              <a:rPr lang="en-US" u="none" dirty="0" err="1"/>
              <a:t>exemple</a:t>
            </a:r>
            <a:r>
              <a:rPr lang="en-US" u="none" dirty="0"/>
              <a:t> de </a:t>
            </a:r>
            <a:r>
              <a:rPr lang="en-US" u="none" dirty="0" err="1"/>
              <a:t>ce</a:t>
            </a:r>
            <a:r>
              <a:rPr lang="en-US" u="none" dirty="0"/>
              <a:t> à qui </a:t>
            </a:r>
            <a:r>
              <a:rPr lang="en-US" u="none" dirty="0" err="1"/>
              <a:t>pourrait</a:t>
            </a:r>
            <a:r>
              <a:rPr lang="en-US" u="none" dirty="0"/>
              <a:t> </a:t>
            </a:r>
            <a:r>
              <a:rPr lang="en-US" u="none" dirty="0" err="1"/>
              <a:t>ressempler</a:t>
            </a:r>
            <a:r>
              <a:rPr lang="en-US" u="none" dirty="0"/>
              <a:t> le WBS. </a:t>
            </a:r>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80</a:t>
            </a:fld>
            <a:endParaRPr lang="en-US"/>
          </a:p>
        </p:txBody>
      </p:sp>
    </p:spTree>
    <p:extLst>
      <p:ext uri="{BB962C8B-B14F-4D97-AF65-F5344CB8AC3E}">
        <p14:creationId xmlns:p14="http://schemas.microsoft.com/office/powerpoint/2010/main" val="5983082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81</a:t>
            </a:fld>
            <a:endParaRPr lang="en-US"/>
          </a:p>
        </p:txBody>
      </p:sp>
    </p:spTree>
    <p:extLst>
      <p:ext uri="{BB962C8B-B14F-4D97-AF65-F5344CB8AC3E}">
        <p14:creationId xmlns:p14="http://schemas.microsoft.com/office/powerpoint/2010/main" val="36470428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82</a:t>
            </a:fld>
            <a:endParaRPr lang="en-US"/>
          </a:p>
        </p:txBody>
      </p:sp>
    </p:spTree>
    <p:extLst>
      <p:ext uri="{BB962C8B-B14F-4D97-AF65-F5344CB8AC3E}">
        <p14:creationId xmlns:p14="http://schemas.microsoft.com/office/powerpoint/2010/main" val="33297818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A faire d’ici à la prochaine fois: </a:t>
            </a:r>
          </a:p>
          <a:p>
            <a:r>
              <a:rPr lang="fr-CH" dirty="0"/>
              <a:t>Exercer</a:t>
            </a:r>
            <a:r>
              <a:rPr lang="fr-CH" baseline="0" dirty="0"/>
              <a:t> formulation de projet</a:t>
            </a:r>
          </a:p>
          <a:p>
            <a:r>
              <a:rPr lang="fr-CH" baseline="0" dirty="0"/>
              <a:t>Terminer exercice Etude de cas « Save a life »</a:t>
            </a:r>
          </a:p>
          <a:p>
            <a:r>
              <a:rPr lang="fr-CH" baseline="0" dirty="0"/>
              <a:t>Réfléchir aux compétences de chef de projet à mettre en œuvre au </a:t>
            </a:r>
            <a:r>
              <a:rPr lang="fr-CH" baseline="0" dirty="0" err="1"/>
              <a:t>fu</a:t>
            </a:r>
            <a:r>
              <a:rPr lang="fr-CH" baseline="0" dirty="0"/>
              <a:t> et à mesure de l’évolution du projet</a:t>
            </a:r>
          </a:p>
          <a:p>
            <a:r>
              <a:rPr lang="fr-CH" baseline="0" dirty="0"/>
              <a:t>Réfléchir aux raisons qui font échouer / réussir projets dans votre institution</a:t>
            </a: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83</a:t>
            </a:fld>
            <a:endParaRPr lang="fr-CH"/>
          </a:p>
        </p:txBody>
      </p:sp>
    </p:spTree>
    <p:extLst>
      <p:ext uri="{BB962C8B-B14F-4D97-AF65-F5344CB8AC3E}">
        <p14:creationId xmlns:p14="http://schemas.microsoft.com/office/powerpoint/2010/main" val="2881018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a:t>
            </a:fld>
            <a:endParaRPr lang="en-US"/>
          </a:p>
        </p:txBody>
      </p:sp>
    </p:spTree>
    <p:extLst>
      <p:ext uri="{BB962C8B-B14F-4D97-AF65-F5344CB8AC3E}">
        <p14:creationId xmlns:p14="http://schemas.microsoft.com/office/powerpoint/2010/main" val="29262526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r>
              <a:rPr lang="fr-FR" b="1" dirty="0"/>
              <a:t>Afin de responsabiliser chaque collaborateur</a:t>
            </a:r>
            <a:r>
              <a:rPr lang="fr-FR" dirty="0"/>
              <a:t>, il est possible de </a:t>
            </a:r>
            <a:r>
              <a:rPr lang="fr-FR" b="1" dirty="0"/>
              <a:t>leur demander de livrer à intervalles réguliers un état du projet</a:t>
            </a:r>
            <a:r>
              <a:rPr lang="fr-FR" dirty="0"/>
              <a:t> avec une vision synthétique. </a:t>
            </a:r>
            <a:r>
              <a:rPr lang="fr-FR" b="1" dirty="0"/>
              <a:t>Des feux vert/orange/rouge sont adéquats </a:t>
            </a:r>
            <a:r>
              <a:rPr lang="fr-FR" dirty="0"/>
              <a:t>pour un tel suivi. Cet outil permet de visualiser rapidement les activités en ordre et celles où il faut intervenir rapidement.</a:t>
            </a:r>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84</a:t>
            </a:fld>
            <a:endParaRPr lang="en-US"/>
          </a:p>
        </p:txBody>
      </p:sp>
    </p:spTree>
    <p:extLst>
      <p:ext uri="{BB962C8B-B14F-4D97-AF65-F5344CB8AC3E}">
        <p14:creationId xmlns:p14="http://schemas.microsoft.com/office/powerpoint/2010/main" val="9953538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85</a:t>
            </a:fld>
            <a:endParaRPr lang="fr-CH"/>
          </a:p>
        </p:txBody>
      </p:sp>
    </p:spTree>
    <p:extLst>
      <p:ext uri="{BB962C8B-B14F-4D97-AF65-F5344CB8AC3E}">
        <p14:creationId xmlns:p14="http://schemas.microsoft.com/office/powerpoint/2010/main" val="20958360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en-US" u="none" dirty="0" err="1"/>
              <a:t>Voici</a:t>
            </a:r>
            <a:r>
              <a:rPr lang="en-US" u="none" dirty="0"/>
              <a:t> les </a:t>
            </a:r>
            <a:r>
              <a:rPr lang="en-US" u="none" dirty="0" err="1"/>
              <a:t>objectifs</a:t>
            </a:r>
            <a:r>
              <a:rPr lang="en-US" u="none" dirty="0"/>
              <a:t> du </a:t>
            </a:r>
            <a:r>
              <a:rPr lang="en-US" u="none" dirty="0" err="1"/>
              <a:t>cours</a:t>
            </a:r>
            <a:r>
              <a:rPr lang="en-US" u="none" dirty="0"/>
              <a:t>,</a:t>
            </a:r>
            <a:r>
              <a:rPr lang="en-US" u="none" baseline="0" dirty="0"/>
              <a:t> </a:t>
            </a:r>
            <a:r>
              <a:rPr lang="en-US" u="none" baseline="0" dirty="0" err="1"/>
              <a:t>ils</a:t>
            </a:r>
            <a:r>
              <a:rPr lang="en-US" u="none" baseline="0" dirty="0"/>
              <a:t> correspondent aux </a:t>
            </a:r>
            <a:r>
              <a:rPr lang="en-US" u="none" baseline="0" dirty="0" err="1"/>
              <a:t>compétences</a:t>
            </a:r>
            <a:r>
              <a:rPr lang="en-US" u="none" baseline="0" dirty="0"/>
              <a:t> </a:t>
            </a:r>
            <a:r>
              <a:rPr lang="en-US" u="none" baseline="0" dirty="0" err="1"/>
              <a:t>qu’il</a:t>
            </a:r>
            <a:r>
              <a:rPr lang="en-US" u="none" baseline="0" dirty="0"/>
              <a:t> </a:t>
            </a:r>
            <a:r>
              <a:rPr lang="en-US" u="none" baseline="0" dirty="0" err="1"/>
              <a:t>vous</a:t>
            </a:r>
            <a:r>
              <a:rPr lang="en-US" u="none" baseline="0" dirty="0"/>
              <a:t> </a:t>
            </a:r>
            <a:r>
              <a:rPr lang="en-US" u="none" baseline="0" dirty="0" err="1"/>
              <a:t>est</a:t>
            </a:r>
            <a:r>
              <a:rPr lang="en-US" u="none" baseline="0" dirty="0"/>
              <a:t> </a:t>
            </a:r>
            <a:r>
              <a:rPr lang="en-US" u="none" baseline="0" dirty="0" err="1"/>
              <a:t>nécessaire</a:t>
            </a:r>
            <a:r>
              <a:rPr lang="en-US" u="none" baseline="0" dirty="0"/>
              <a:t> </a:t>
            </a:r>
            <a:r>
              <a:rPr lang="en-US" u="none" baseline="0" dirty="0" err="1"/>
              <a:t>d’avoir</a:t>
            </a:r>
            <a:r>
              <a:rPr lang="en-US" u="none" baseline="0" dirty="0"/>
              <a:t> </a:t>
            </a:r>
            <a:r>
              <a:rPr lang="en-US" u="none" baseline="0" dirty="0" err="1"/>
              <a:t>acquis</a:t>
            </a:r>
            <a:r>
              <a:rPr lang="en-US" u="none" baseline="0" dirty="0"/>
              <a:t> </a:t>
            </a:r>
            <a:r>
              <a:rPr lang="en-US" u="none" baseline="0" dirty="0" err="1"/>
              <a:t>d’ici</a:t>
            </a:r>
            <a:r>
              <a:rPr lang="en-US" u="none" baseline="0" dirty="0"/>
              <a:t> à </a:t>
            </a:r>
            <a:r>
              <a:rPr lang="en-US" u="none" baseline="0" dirty="0" err="1"/>
              <a:t>l’examen</a:t>
            </a:r>
            <a:r>
              <a:rPr lang="en-US" u="none" baseline="0" dirty="0"/>
              <a:t>. </a:t>
            </a: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87</a:t>
            </a:fld>
            <a:endParaRPr lang="en-US"/>
          </a:p>
        </p:txBody>
      </p:sp>
    </p:spTree>
    <p:extLst>
      <p:ext uri="{BB962C8B-B14F-4D97-AF65-F5344CB8AC3E}">
        <p14:creationId xmlns:p14="http://schemas.microsoft.com/office/powerpoint/2010/main" val="12022945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en-US" u="none" dirty="0" err="1"/>
              <a:t>Voici</a:t>
            </a:r>
            <a:r>
              <a:rPr lang="en-US" u="none" dirty="0"/>
              <a:t> les </a:t>
            </a:r>
            <a:r>
              <a:rPr lang="en-US" u="none" dirty="0" err="1"/>
              <a:t>objectifs</a:t>
            </a:r>
            <a:r>
              <a:rPr lang="en-US" u="none" dirty="0"/>
              <a:t> du </a:t>
            </a:r>
            <a:r>
              <a:rPr lang="en-US" u="none" dirty="0" err="1"/>
              <a:t>cours</a:t>
            </a:r>
            <a:r>
              <a:rPr lang="en-US" u="none" dirty="0"/>
              <a:t>,</a:t>
            </a:r>
            <a:r>
              <a:rPr lang="en-US" u="none" baseline="0" dirty="0"/>
              <a:t> </a:t>
            </a:r>
            <a:r>
              <a:rPr lang="en-US" u="none" baseline="0" dirty="0" err="1"/>
              <a:t>ils</a:t>
            </a:r>
            <a:r>
              <a:rPr lang="en-US" u="none" baseline="0" dirty="0"/>
              <a:t> correspondent aux </a:t>
            </a:r>
            <a:r>
              <a:rPr lang="en-US" u="none" baseline="0" dirty="0" err="1"/>
              <a:t>compétences</a:t>
            </a:r>
            <a:r>
              <a:rPr lang="en-US" u="none" baseline="0" dirty="0"/>
              <a:t> </a:t>
            </a:r>
            <a:r>
              <a:rPr lang="en-US" u="none" baseline="0" dirty="0" err="1"/>
              <a:t>qu’il</a:t>
            </a:r>
            <a:r>
              <a:rPr lang="en-US" u="none" baseline="0" dirty="0"/>
              <a:t> </a:t>
            </a:r>
            <a:r>
              <a:rPr lang="en-US" u="none" baseline="0" dirty="0" err="1"/>
              <a:t>vous</a:t>
            </a:r>
            <a:r>
              <a:rPr lang="en-US" u="none" baseline="0" dirty="0"/>
              <a:t> </a:t>
            </a:r>
            <a:r>
              <a:rPr lang="en-US" u="none" baseline="0" dirty="0" err="1"/>
              <a:t>est</a:t>
            </a:r>
            <a:r>
              <a:rPr lang="en-US" u="none" baseline="0" dirty="0"/>
              <a:t> </a:t>
            </a:r>
            <a:r>
              <a:rPr lang="en-US" u="none" baseline="0" dirty="0" err="1"/>
              <a:t>nécessaire</a:t>
            </a:r>
            <a:r>
              <a:rPr lang="en-US" u="none" baseline="0" dirty="0"/>
              <a:t> </a:t>
            </a:r>
            <a:r>
              <a:rPr lang="en-US" u="none" baseline="0" dirty="0" err="1"/>
              <a:t>d’avoir</a:t>
            </a:r>
            <a:r>
              <a:rPr lang="en-US" u="none" baseline="0" dirty="0"/>
              <a:t> </a:t>
            </a:r>
            <a:r>
              <a:rPr lang="en-US" u="none" baseline="0" dirty="0" err="1"/>
              <a:t>acquis</a:t>
            </a:r>
            <a:r>
              <a:rPr lang="en-US" u="none" baseline="0" dirty="0"/>
              <a:t> </a:t>
            </a:r>
            <a:r>
              <a:rPr lang="en-US" u="none" baseline="0" dirty="0" err="1"/>
              <a:t>d’ici</a:t>
            </a:r>
            <a:r>
              <a:rPr lang="en-US" u="none" baseline="0" dirty="0"/>
              <a:t> à </a:t>
            </a:r>
            <a:r>
              <a:rPr lang="en-US" u="none" baseline="0" dirty="0" err="1"/>
              <a:t>l’examen</a:t>
            </a:r>
            <a:r>
              <a:rPr lang="en-US" u="none" baseline="0" dirty="0"/>
              <a:t>. </a:t>
            </a: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88</a:t>
            </a:fld>
            <a:endParaRPr lang="en-US"/>
          </a:p>
        </p:txBody>
      </p:sp>
    </p:spTree>
    <p:extLst>
      <p:ext uri="{BB962C8B-B14F-4D97-AF65-F5344CB8AC3E}">
        <p14:creationId xmlns:p14="http://schemas.microsoft.com/office/powerpoint/2010/main" val="20861751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en-US" u="none" dirty="0" err="1"/>
              <a:t>Voici</a:t>
            </a:r>
            <a:r>
              <a:rPr lang="en-US" u="none" dirty="0"/>
              <a:t> les </a:t>
            </a:r>
            <a:r>
              <a:rPr lang="en-US" u="none" dirty="0" err="1"/>
              <a:t>objectifs</a:t>
            </a:r>
            <a:r>
              <a:rPr lang="en-US" u="none" dirty="0"/>
              <a:t> du </a:t>
            </a:r>
            <a:r>
              <a:rPr lang="en-US" u="none" dirty="0" err="1"/>
              <a:t>cours</a:t>
            </a:r>
            <a:r>
              <a:rPr lang="en-US" u="none" dirty="0"/>
              <a:t>,</a:t>
            </a:r>
            <a:r>
              <a:rPr lang="en-US" u="none" baseline="0" dirty="0"/>
              <a:t> </a:t>
            </a:r>
            <a:r>
              <a:rPr lang="en-US" u="none" baseline="0" dirty="0" err="1"/>
              <a:t>ils</a:t>
            </a:r>
            <a:r>
              <a:rPr lang="en-US" u="none" baseline="0" dirty="0"/>
              <a:t> correspondent aux </a:t>
            </a:r>
            <a:r>
              <a:rPr lang="en-US" u="none" baseline="0" dirty="0" err="1"/>
              <a:t>compétences</a:t>
            </a:r>
            <a:r>
              <a:rPr lang="en-US" u="none" baseline="0" dirty="0"/>
              <a:t> </a:t>
            </a:r>
            <a:r>
              <a:rPr lang="en-US" u="none" baseline="0" dirty="0" err="1"/>
              <a:t>qu’il</a:t>
            </a:r>
            <a:r>
              <a:rPr lang="en-US" u="none" baseline="0" dirty="0"/>
              <a:t> </a:t>
            </a:r>
            <a:r>
              <a:rPr lang="en-US" u="none" baseline="0" dirty="0" err="1"/>
              <a:t>vous</a:t>
            </a:r>
            <a:r>
              <a:rPr lang="en-US" u="none" baseline="0" dirty="0"/>
              <a:t> </a:t>
            </a:r>
            <a:r>
              <a:rPr lang="en-US" u="none" baseline="0" dirty="0" err="1"/>
              <a:t>est</a:t>
            </a:r>
            <a:r>
              <a:rPr lang="en-US" u="none" baseline="0" dirty="0"/>
              <a:t> </a:t>
            </a:r>
            <a:r>
              <a:rPr lang="en-US" u="none" baseline="0" dirty="0" err="1"/>
              <a:t>nécessaire</a:t>
            </a:r>
            <a:r>
              <a:rPr lang="en-US" u="none" baseline="0" dirty="0"/>
              <a:t> </a:t>
            </a:r>
            <a:r>
              <a:rPr lang="en-US" u="none" baseline="0" dirty="0" err="1"/>
              <a:t>d’avoir</a:t>
            </a:r>
            <a:r>
              <a:rPr lang="en-US" u="none" baseline="0" dirty="0"/>
              <a:t> </a:t>
            </a:r>
            <a:r>
              <a:rPr lang="en-US" u="none" baseline="0" dirty="0" err="1"/>
              <a:t>acquis</a:t>
            </a:r>
            <a:r>
              <a:rPr lang="en-US" u="none" baseline="0" dirty="0"/>
              <a:t> </a:t>
            </a:r>
            <a:r>
              <a:rPr lang="en-US" u="none" baseline="0" dirty="0" err="1"/>
              <a:t>d’ici</a:t>
            </a:r>
            <a:r>
              <a:rPr lang="en-US" u="none" baseline="0" dirty="0"/>
              <a:t> à </a:t>
            </a:r>
            <a:r>
              <a:rPr lang="en-US" u="none" baseline="0" dirty="0" err="1"/>
              <a:t>l’examen</a:t>
            </a:r>
            <a:r>
              <a:rPr lang="en-US" u="none" baseline="0" dirty="0"/>
              <a:t>. </a:t>
            </a: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89</a:t>
            </a:fld>
            <a:endParaRPr lang="en-US"/>
          </a:p>
        </p:txBody>
      </p:sp>
    </p:spTree>
    <p:extLst>
      <p:ext uri="{BB962C8B-B14F-4D97-AF65-F5344CB8AC3E}">
        <p14:creationId xmlns:p14="http://schemas.microsoft.com/office/powerpoint/2010/main" val="360961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9</a:t>
            </a:fld>
            <a:endParaRPr lang="en-US"/>
          </a:p>
        </p:txBody>
      </p:sp>
    </p:spTree>
    <p:extLst>
      <p:ext uri="{BB962C8B-B14F-4D97-AF65-F5344CB8AC3E}">
        <p14:creationId xmlns:p14="http://schemas.microsoft.com/office/powerpoint/2010/main" val="642068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Accueil">
    <p:spTree>
      <p:nvGrpSpPr>
        <p:cNvPr id="1" name=""/>
        <p:cNvGrpSpPr/>
        <p:nvPr/>
      </p:nvGrpSpPr>
      <p:grpSpPr bwMode="auto">
        <a:xfrm>
          <a:off x="0" y="0"/>
          <a:ext cx="0" cy="0"/>
          <a:chOff x="0" y="0"/>
          <a:chExt cx="0" cy="0"/>
        </a:xfrm>
      </p:grpSpPr>
      <p:pic>
        <p:nvPicPr>
          <p:cNvPr id="4" name="Image 3" descr="GrisBienvenue.png"/>
          <p:cNvPicPr>
            <a:picLocks noChangeAspect="1"/>
          </p:cNvPicPr>
          <p:nvPr userDrawn="1"/>
        </p:nvPicPr>
        <p:blipFill>
          <a:blip r:embed="rId2" cstate="print"/>
          <a:stretch/>
        </p:blipFill>
        <p:spPr bwMode="auto">
          <a:xfrm>
            <a:off x="0" y="0"/>
            <a:ext cx="9144000" cy="6858000"/>
          </a:xfrm>
          <a:prstGeom prst="rect">
            <a:avLst/>
          </a:prstGeom>
          <a:noFill/>
          <a:ln w="9525">
            <a:noFill/>
            <a:miter lim="800000"/>
            <a:headEnd/>
            <a:tailEnd/>
          </a:ln>
        </p:spPr>
      </p:pic>
      <p:sp>
        <p:nvSpPr>
          <p:cNvPr id="5" name="Espace réservé du texte 4"/>
          <p:cNvSpPr>
            <a:spLocks noGrp="1"/>
          </p:cNvSpPr>
          <p:nvPr>
            <p:ph type="body" sz="quarter" idx="10" hasCustomPrompt="1"/>
          </p:nvPr>
        </p:nvSpPr>
        <p:spPr bwMode="auto">
          <a:xfrm>
            <a:off x="539750" y="2492375"/>
            <a:ext cx="7704138" cy="792163"/>
          </a:xfrm>
          <a:prstGeom prst="rect">
            <a:avLst/>
          </a:prstGeom>
        </p:spPr>
        <p:txBody>
          <a:bodyPr anchor="ctr" anchorCtr="0"/>
          <a:lstStyle>
            <a:lvl1pPr>
              <a:buNone/>
              <a:defRPr sz="3500" b="1">
                <a:solidFill>
                  <a:srgbClr val="1476B7"/>
                </a:solidFill>
                <a:latin typeface="Tahoma"/>
                <a:ea typeface="Tahoma"/>
                <a:cs typeface="Tahoma"/>
              </a:defRPr>
            </a:lvl1pPr>
          </a:lstStyle>
          <a:p>
            <a:pPr lvl="0">
              <a:defRPr/>
            </a:pPr>
            <a:r>
              <a:rPr lang="fr-FR"/>
              <a:t>Bienvenue!</a:t>
            </a:r>
            <a:endParaRPr/>
          </a:p>
        </p:txBody>
      </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blank" userDrawn="1">
  <p:cSld name="1_Vide">
    <p:spTree>
      <p:nvGrpSpPr>
        <p:cNvPr id="1" name=""/>
        <p:cNvGrpSpPr/>
        <p:nvPr/>
      </p:nvGrpSpPr>
      <p:grpSpPr bwMode="auto">
        <a:xfrm>
          <a:off x="0" y="0"/>
          <a:ext cx="0" cy="0"/>
          <a:chOff x="0" y="0"/>
          <a:chExt cx="0" cy="0"/>
        </a:xfrm>
      </p:grpSpPr>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28650" y="365126"/>
            <a:ext cx="7886700" cy="1325563"/>
          </a:xfrm>
          <a:prstGeom prst="rect">
            <a:avLst/>
          </a:prstGeom>
        </p:spPr>
        <p:txBody>
          <a:bodyPr/>
          <a:lstStyle/>
          <a:p>
            <a:pPr>
              <a:defRPr/>
            </a:pPr>
            <a:r>
              <a:rPr lang="fr-FR"/>
              <a:t>Modifiez le style du titre</a:t>
            </a:r>
            <a:endParaRPr lang="en-US"/>
          </a:p>
        </p:txBody>
      </p:sp>
      <p:sp>
        <p:nvSpPr>
          <p:cNvPr id="5" name="Espace réservé du contenu 2"/>
          <p:cNvSpPr>
            <a:spLocks noGrp="1"/>
          </p:cNvSpPr>
          <p:nvPr>
            <p:ph idx="1"/>
          </p:nvPr>
        </p:nvSpPr>
        <p:spPr bwMode="auto">
          <a:xfrm>
            <a:off x="628650" y="1825625"/>
            <a:ext cx="7886700" cy="4351338"/>
          </a:xfrm>
          <a:prstGeom prst="rect">
            <a:avLst/>
          </a:prstGeo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Espace réservé de la date 3"/>
          <p:cNvSpPr>
            <a:spLocks noGrp="1"/>
          </p:cNvSpPr>
          <p:nvPr>
            <p:ph type="dt" sz="half" idx="10"/>
          </p:nvPr>
        </p:nvSpPr>
        <p:spPr bwMode="auto">
          <a:xfrm>
            <a:off x="628650" y="6356351"/>
            <a:ext cx="2057400" cy="365125"/>
          </a:xfrm>
          <a:prstGeom prst="rect">
            <a:avLst/>
          </a:prstGeom>
        </p:spPr>
        <p:txBody>
          <a:bodyPr/>
          <a:lstStyle/>
          <a:p>
            <a:pPr>
              <a:defRPr/>
            </a:pPr>
            <a:fld id="{700F3E22-8FDA-4626-8F82-D82BAB427043}" type="datetimeFigureOut">
              <a:rPr lang="en-US"/>
              <a:pPr>
                <a:defRPr/>
              </a:pPr>
              <a:t>3/22/2023</a:t>
            </a:fld>
            <a:endParaRPr lang="en-US"/>
          </a:p>
        </p:txBody>
      </p:sp>
      <p:sp>
        <p:nvSpPr>
          <p:cNvPr id="7" name="Espace réservé du pied de page 4"/>
          <p:cNvSpPr>
            <a:spLocks noGrp="1"/>
          </p:cNvSpPr>
          <p:nvPr>
            <p:ph type="ftr" sz="quarter" idx="11"/>
          </p:nvPr>
        </p:nvSpPr>
        <p:spPr bwMode="auto">
          <a:xfrm>
            <a:off x="3028950" y="6356351"/>
            <a:ext cx="3086100" cy="365125"/>
          </a:xfrm>
          <a:prstGeom prst="rect">
            <a:avLst/>
          </a:prstGeom>
        </p:spPr>
        <p:txBody>
          <a:bodyPr/>
          <a:lstStyle/>
          <a:p>
            <a:pPr>
              <a:defRPr/>
            </a:pPr>
            <a:endParaRPr lang="en-US"/>
          </a:p>
        </p:txBody>
      </p:sp>
      <p:sp>
        <p:nvSpPr>
          <p:cNvPr id="8" name="Espace réservé du numéro de diapositive 5"/>
          <p:cNvSpPr>
            <a:spLocks noGrp="1"/>
          </p:cNvSpPr>
          <p:nvPr>
            <p:ph type="sldNum" sz="quarter" idx="12"/>
          </p:nvPr>
        </p:nvSpPr>
        <p:spPr bwMode="auto">
          <a:xfrm>
            <a:off x="6457950" y="6356351"/>
            <a:ext cx="2057400" cy="365125"/>
          </a:xfrm>
          <a:prstGeom prst="rect">
            <a:avLst/>
          </a:prstGeom>
        </p:spPr>
        <p:txBody>
          <a:bodyPr/>
          <a:lstStyle/>
          <a:p>
            <a:pPr>
              <a:defRPr/>
            </a:pPr>
            <a:fld id="{396DFAE8-71C4-4C32-BB8B-5E71A8BBFC16}" type="slidenum">
              <a:rPr lang="en-US"/>
              <a:pPr>
                <a:defRPr/>
              </a:pPr>
              <a:t>‹N°›</a:t>
            </a:fld>
            <a:endParaRPr lang="en-US"/>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p:spTree>
      <p:nvGrpSpPr>
        <p:cNvPr id="1" name=""/>
        <p:cNvGrpSpPr/>
        <p:nvPr/>
      </p:nvGrpSpPr>
      <p:grpSpPr bwMode="auto">
        <a:xfrm>
          <a:off x="0" y="0"/>
          <a:ext cx="0" cy="0"/>
          <a:chOff x="0" y="0"/>
          <a:chExt cx="0" cy="0"/>
        </a:xfrm>
      </p:grpSpPr>
      <p:sp>
        <p:nvSpPr>
          <p:cNvPr id="4" name="Rectangle 6"/>
          <p:cNvSpPr/>
          <p:nvPr userDrawn="1"/>
        </p:nvSpPr>
        <p:spPr bwMode="auto">
          <a:xfrm>
            <a:off x="358775" y="962025"/>
            <a:ext cx="8048625" cy="1819275"/>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5"/>
          <p:cNvSpPr>
            <a:spLocks noGrp="1"/>
          </p:cNvSpPr>
          <p:nvPr>
            <p:ph type="body" sz="quarter" idx="10" hasCustomPrompt="1"/>
          </p:nvPr>
        </p:nvSpPr>
        <p:spPr bwMode="auto">
          <a:xfrm>
            <a:off x="539750" y="1916113"/>
            <a:ext cx="7704138" cy="720724"/>
          </a:xfrm>
          <a:prstGeom prst="rect">
            <a:avLst/>
          </a:prstGeom>
        </p:spPr>
        <p:txBody>
          <a:bodyPr anchor="ctr" anchorCtr="0"/>
          <a:lstStyle>
            <a:lvl1pPr>
              <a:buNone/>
              <a:defRPr sz="2500" b="1">
                <a:solidFill>
                  <a:srgbClr val="1476B7"/>
                </a:solidFill>
                <a:latin typeface="Tahoma"/>
                <a:ea typeface="Tahoma"/>
                <a:cs typeface="Tahoma"/>
              </a:defRPr>
            </a:lvl1pPr>
          </a:lstStyle>
          <a:p>
            <a:pPr lvl="0">
              <a:defRPr/>
            </a:pPr>
            <a:r>
              <a:rPr lang="fr-FR"/>
              <a:t>Titre de la présentation</a:t>
            </a:r>
            <a:endParaRP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Rectangle 6"/>
          <p:cNvSpPr/>
          <p:nvPr userDrawn="1"/>
        </p:nvSpPr>
        <p:spPr bwMode="auto">
          <a:xfrm>
            <a:off x="358775" y="962025"/>
            <a:ext cx="8048625" cy="1819275"/>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8"/>
          <p:cNvSpPr>
            <a:spLocks noGrp="1"/>
          </p:cNvSpPr>
          <p:nvPr>
            <p:ph type="body" sz="quarter" idx="10" hasCustomPrompt="1"/>
          </p:nvPr>
        </p:nvSpPr>
        <p:spPr bwMode="auto">
          <a:xfrm>
            <a:off x="540000" y="1915200"/>
            <a:ext cx="7704000" cy="720000"/>
          </a:xfrm>
          <a:prstGeom prst="rect">
            <a:avLst/>
          </a:prstGeom>
        </p:spPr>
        <p:txBody>
          <a:bodyPr anchor="ctr" anchorCtr="0"/>
          <a:lstStyle>
            <a:lvl1pPr>
              <a:buNone/>
              <a:defRPr sz="2500" b="1">
                <a:solidFill>
                  <a:srgbClr val="1476B7"/>
                </a:solidFill>
                <a:latin typeface="Tahoma"/>
                <a:ea typeface="Tahoma"/>
                <a:cs typeface="Tahoma"/>
              </a:defRPr>
            </a:lvl1pPr>
          </a:lstStyle>
          <a:p>
            <a:pPr lvl="0">
              <a:defRPr/>
            </a:pPr>
            <a:r>
              <a:rPr lang="fr-FR"/>
              <a:t>Sommaire</a:t>
            </a:r>
            <a:endParaRPr/>
          </a:p>
        </p:txBody>
      </p:sp>
      <p:sp>
        <p:nvSpPr>
          <p:cNvPr id="6" name="Espace réservé du texte 12"/>
          <p:cNvSpPr>
            <a:spLocks noGrp="1"/>
          </p:cNvSpPr>
          <p:nvPr>
            <p:ph type="body" sz="quarter" idx="11" hasCustomPrompt="1"/>
          </p:nvPr>
        </p:nvSpPr>
        <p:spPr bwMode="auto">
          <a:xfrm>
            <a:off x="2854800" y="3013200"/>
            <a:ext cx="2606400" cy="2541600"/>
          </a:xfrm>
          <a:prstGeom prst="rect">
            <a:avLst/>
          </a:prstGeom>
        </p:spPr>
        <p:txBody>
          <a:bodyPr/>
          <a:lstStyle>
            <a:lvl1pPr>
              <a:buFont typeface="Tahoma"/>
              <a:buChar char="—"/>
              <a:defRPr sz="1400" b="1">
                <a:solidFill>
                  <a:srgbClr val="1476B7"/>
                </a:solidFill>
                <a:latin typeface="Tahoma"/>
                <a:ea typeface="Tahoma"/>
                <a:cs typeface="Tahoma"/>
              </a:defRPr>
            </a:lvl1pPr>
            <a:lvl2pPr marL="1188000">
              <a:buFontTx/>
              <a:buNone/>
              <a:defRPr sz="1100" b="1">
                <a:solidFill>
                  <a:srgbClr val="707173"/>
                </a:solidFill>
                <a:latin typeface="Tahoma"/>
                <a:ea typeface="Tahoma"/>
                <a:cs typeface="Tahoma"/>
              </a:defRPr>
            </a:lvl2pPr>
            <a:lvl3pPr>
              <a:buFontTx/>
              <a:buNone/>
              <a:defRPr sz="1100" b="1">
                <a:solidFill>
                  <a:srgbClr val="707173"/>
                </a:solidFill>
                <a:latin typeface="Tahoma"/>
                <a:ea typeface="Tahoma"/>
                <a:cs typeface="Tahoma"/>
              </a:defRPr>
            </a:lvl3pPr>
          </a:lstStyle>
          <a:p>
            <a:pPr lvl="0">
              <a:defRPr/>
            </a:pPr>
            <a:r>
              <a:rPr lang="fr-CH"/>
              <a:t>Thème 1</a:t>
            </a:r>
            <a:endParaRPr/>
          </a:p>
          <a:p>
            <a:pPr lvl="1">
              <a:defRPr/>
            </a:pPr>
            <a:r>
              <a:rPr lang="fr-CH"/>
              <a:t>Sous-thème</a:t>
            </a:r>
            <a:endParaRPr/>
          </a:p>
          <a:p>
            <a:pPr lvl="2">
              <a:defRPr/>
            </a:pPr>
            <a:endParaRPr lang="fr-CH"/>
          </a:p>
          <a:p>
            <a:pPr lvl="0">
              <a:defRPr/>
            </a:pPr>
            <a:r>
              <a:rPr lang="fr-CH"/>
              <a:t>Thème 2</a:t>
            </a:r>
            <a:endParaRPr/>
          </a:p>
          <a:p>
            <a:pPr lvl="1">
              <a:defRPr/>
            </a:pPr>
            <a:r>
              <a:rPr lang="fr-CH"/>
              <a:t>Sous-thème</a:t>
            </a:r>
            <a:endParaRPr/>
          </a:p>
          <a:p>
            <a:pPr lvl="1">
              <a:defRPr/>
            </a:pPr>
            <a:r>
              <a:rPr lang="fr-CH"/>
              <a:t>Sous-thème</a:t>
            </a:r>
            <a:endParaRPr/>
          </a:p>
          <a:p>
            <a:pPr lvl="2">
              <a:defRPr/>
            </a:pPr>
            <a:endParaRPr lang="fr-CH"/>
          </a:p>
          <a:p>
            <a:pPr lvl="0">
              <a:defRPr/>
            </a:pPr>
            <a:r>
              <a:rPr lang="fr-CH"/>
              <a:t>Thème 3</a:t>
            </a:r>
            <a:endParaRPr/>
          </a:p>
          <a:p>
            <a:pPr lvl="0">
              <a:defRPr/>
            </a:pPr>
            <a:r>
              <a:rPr lang="fr-CH"/>
              <a:t>Thème 4</a:t>
            </a:r>
            <a:endParaRPr/>
          </a:p>
          <a:p>
            <a:pPr lvl="0">
              <a:defRPr/>
            </a:pPr>
            <a:r>
              <a:rPr lang="fr-CH"/>
              <a:t>Thème 5</a:t>
            </a:r>
            <a:endParaRPr/>
          </a:p>
        </p:txBody>
      </p:sp>
      <p:sp>
        <p:nvSpPr>
          <p:cNvPr id="7" name="Espace réservé du texte 14"/>
          <p:cNvSpPr>
            <a:spLocks noGrp="1"/>
          </p:cNvSpPr>
          <p:nvPr>
            <p:ph type="body" sz="quarter" idx="12" hasCustomPrompt="1"/>
          </p:nvPr>
        </p:nvSpPr>
        <p:spPr bwMode="auto">
          <a:xfrm>
            <a:off x="5461200" y="3013200"/>
            <a:ext cx="2606400" cy="2541600"/>
          </a:xfrm>
          <a:prstGeom prst="rect">
            <a:avLst/>
          </a:prstGeom>
        </p:spPr>
        <p:txBody>
          <a:bodyPr/>
          <a:lstStyle>
            <a:lvl1pPr>
              <a:buFont typeface="Tahoma"/>
              <a:buChar char="—"/>
              <a:defRPr sz="1400" b="1">
                <a:solidFill>
                  <a:srgbClr val="1476B7"/>
                </a:solidFill>
                <a:latin typeface="Tahoma"/>
                <a:ea typeface="Tahoma"/>
                <a:cs typeface="Tahoma"/>
              </a:defRPr>
            </a:lvl1pPr>
            <a:lvl2pPr marL="1188000">
              <a:buNone/>
              <a:defRPr sz="1100" b="1">
                <a:solidFill>
                  <a:srgbClr val="707173"/>
                </a:solidFill>
                <a:latin typeface="Tahoma"/>
                <a:ea typeface="Tahoma"/>
                <a:cs typeface="Tahoma"/>
              </a:defRPr>
            </a:lvl2pPr>
            <a:lvl3pPr>
              <a:buFontTx/>
              <a:buNone/>
              <a:defRPr sz="1100" b="1">
                <a:solidFill>
                  <a:srgbClr val="707173"/>
                </a:solidFill>
                <a:latin typeface="Tahoma"/>
                <a:ea typeface="Tahoma"/>
                <a:cs typeface="Tahoma"/>
              </a:defRPr>
            </a:lvl3pPr>
          </a:lstStyle>
          <a:p>
            <a:pPr lvl="0">
              <a:defRPr/>
            </a:pPr>
            <a:r>
              <a:rPr lang="fr-FR"/>
              <a:t>Thème 6</a:t>
            </a:r>
            <a:endParaRPr/>
          </a:p>
          <a:p>
            <a:pPr lvl="1">
              <a:defRPr/>
            </a:pPr>
            <a:r>
              <a:rPr lang="fr-CH" b="1">
                <a:solidFill>
                  <a:srgbClr val="707173"/>
                </a:solidFill>
              </a:rPr>
              <a:t>Sous-thème</a:t>
            </a:r>
            <a:endParaRPr/>
          </a:p>
          <a:p>
            <a:pPr lvl="2">
              <a:defRPr/>
            </a:pPr>
            <a:endParaRPr lang="fr-CH" b="1">
              <a:solidFill>
                <a:srgbClr val="707173"/>
              </a:solidFill>
            </a:endParaRPr>
          </a:p>
          <a:p>
            <a:pPr lvl="0">
              <a:defRPr/>
            </a:pPr>
            <a:r>
              <a:rPr lang="fr-CH"/>
              <a:t>Thème 7</a:t>
            </a:r>
            <a:endParaRPr/>
          </a:p>
          <a:p>
            <a:pPr lvl="1">
              <a:defRPr/>
            </a:pPr>
            <a:r>
              <a:rPr lang="fr-CH"/>
              <a:t>Sous-thème</a:t>
            </a:r>
            <a:endParaRPr/>
          </a:p>
          <a:p>
            <a:pPr lvl="1">
              <a:defRPr/>
            </a:pPr>
            <a:r>
              <a:rPr lang="fr-CH"/>
              <a:t>Sous-thème</a:t>
            </a:r>
            <a:endParaRPr/>
          </a:p>
          <a:p>
            <a:pPr lvl="2">
              <a:defRPr/>
            </a:pPr>
            <a:endParaRPr lang="fr-CH"/>
          </a:p>
          <a:p>
            <a:pPr lvl="0">
              <a:defRPr/>
            </a:pPr>
            <a:r>
              <a:rPr lang="fr-CH"/>
              <a:t>Thème 8</a:t>
            </a:r>
            <a:endParaRPr/>
          </a:p>
          <a:p>
            <a:pPr lvl="0">
              <a:defRPr/>
            </a:pPr>
            <a:r>
              <a:rPr lang="fr-CH"/>
              <a:t>Thème 9</a:t>
            </a:r>
            <a:endParaRPr/>
          </a:p>
          <a:p>
            <a:pPr lvl="0">
              <a:defRPr/>
            </a:pPr>
            <a:r>
              <a:rPr lang="fr-CH"/>
              <a:t>Thème 10</a:t>
            </a:r>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exte simple">
    <p:spTree>
      <p:nvGrpSpPr>
        <p:cNvPr id="1" name=""/>
        <p:cNvGrpSpPr/>
        <p:nvPr/>
      </p:nvGrpSpPr>
      <p:grpSpPr bwMode="auto">
        <a:xfrm>
          <a:off x="0" y="0"/>
          <a:ext cx="0" cy="0"/>
          <a:chOff x="0" y="0"/>
          <a:chExt cx="0" cy="0"/>
        </a:xfrm>
      </p:grpSpPr>
      <p:sp>
        <p:nvSpPr>
          <p:cNvPr id="4" name="Rectangle 2"/>
          <p:cNvSpPr/>
          <p:nvPr userDrawn="1"/>
        </p:nvSpPr>
        <p:spPr bwMode="auto">
          <a:xfrm>
            <a:off x="358775" y="962025"/>
            <a:ext cx="8048625" cy="1006474"/>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4"/>
          <p:cNvSpPr>
            <a:spLocks noGrp="1"/>
          </p:cNvSpPr>
          <p:nvPr>
            <p:ph type="body" sz="quarter" idx="10" hasCustomPrompt="1"/>
          </p:nvPr>
        </p:nvSpPr>
        <p:spPr bwMode="auto">
          <a:xfrm>
            <a:off x="539552" y="1124744"/>
            <a:ext cx="7704000" cy="720000"/>
          </a:xfrm>
          <a:prstGeom prst="rect">
            <a:avLst/>
          </a:prstGeom>
        </p:spPr>
        <p:txBody>
          <a:bodyPr anchor="ctr" anchorCtr="0"/>
          <a:lstStyle>
            <a:lvl1pPr>
              <a:buNone/>
              <a:defRPr sz="2500" b="1">
                <a:solidFill>
                  <a:schemeClr val="tx1"/>
                </a:solidFill>
                <a:latin typeface="Tahoma"/>
                <a:ea typeface="Tahoma"/>
                <a:cs typeface="Tahoma"/>
              </a:defRPr>
            </a:lvl1pPr>
          </a:lstStyle>
          <a:p>
            <a:pPr lvl="0">
              <a:defRPr/>
            </a:pPr>
            <a:r>
              <a:rPr lang="fr-FR"/>
              <a:t>Titre</a:t>
            </a:r>
            <a:endParaRPr lang="fr-CH"/>
          </a:p>
        </p:txBody>
      </p:sp>
      <p:sp>
        <p:nvSpPr>
          <p:cNvPr id="6" name="Espace réservé du texte 5"/>
          <p:cNvSpPr>
            <a:spLocks noGrp="1"/>
          </p:cNvSpPr>
          <p:nvPr>
            <p:ph type="body" sz="quarter" idx="11" hasCustomPrompt="1"/>
          </p:nvPr>
        </p:nvSpPr>
        <p:spPr bwMode="auto">
          <a:xfrm>
            <a:off x="540000" y="2059200"/>
            <a:ext cx="7704000" cy="4104000"/>
          </a:xfrm>
          <a:prstGeom prst="rect">
            <a:avLst/>
          </a:prstGeom>
        </p:spPr>
        <p:txBody>
          <a:bodyPr/>
          <a:lstStyle>
            <a:lvl1pPr>
              <a:buFont typeface="Arial"/>
              <a:buChar char="•"/>
              <a:defRPr sz="2400">
                <a:solidFill>
                  <a:schemeClr val="tx1"/>
                </a:solidFill>
                <a:latin typeface="Tahoma"/>
                <a:ea typeface="Tahoma"/>
                <a:cs typeface="Tahoma"/>
              </a:defRPr>
            </a:lvl1pPr>
            <a:lvl2pPr>
              <a:defRPr sz="2000">
                <a:solidFill>
                  <a:schemeClr val="tx1"/>
                </a:solidFill>
                <a:latin typeface="Tahoma"/>
                <a:ea typeface="Tahoma"/>
                <a:cs typeface="Tahoma"/>
              </a:defRPr>
            </a:lvl2pPr>
            <a:lvl3pPr>
              <a:defRPr sz="1800">
                <a:solidFill>
                  <a:schemeClr val="tx1"/>
                </a:solidFill>
              </a:defRPr>
            </a:lvl3pPr>
          </a:lstStyle>
          <a:p>
            <a:pPr lvl="0">
              <a:defRPr/>
            </a:pPr>
            <a:r>
              <a:rPr lang="fr-CH"/>
              <a:t>Texte</a:t>
            </a:r>
            <a:endParaRPr/>
          </a:p>
          <a:p>
            <a:pPr lvl="1">
              <a:defRPr/>
            </a:pPr>
            <a:endParaRPr lang="fr-CH" sz="2000">
              <a:latin typeface="Tahoma"/>
              <a:ea typeface="Tahoma"/>
              <a:cs typeface="Tahoma"/>
            </a:endParaRPr>
          </a:p>
          <a:p>
            <a:pPr lvl="2">
              <a:defRPr/>
            </a:pPr>
            <a:endParaRPr lang="fr-CH"/>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eux colonnes">
    <p:spTree>
      <p:nvGrpSpPr>
        <p:cNvPr id="1" name=""/>
        <p:cNvGrpSpPr/>
        <p:nvPr/>
      </p:nvGrpSpPr>
      <p:grpSpPr bwMode="auto">
        <a:xfrm>
          <a:off x="0" y="0"/>
          <a:ext cx="0" cy="0"/>
          <a:chOff x="0" y="0"/>
          <a:chExt cx="0" cy="0"/>
        </a:xfrm>
      </p:grpSpPr>
      <p:sp>
        <p:nvSpPr>
          <p:cNvPr id="4" name="Rectangle 9"/>
          <p:cNvSpPr/>
          <p:nvPr userDrawn="1"/>
        </p:nvSpPr>
        <p:spPr bwMode="auto">
          <a:xfrm>
            <a:off x="358775" y="962025"/>
            <a:ext cx="8048625" cy="1006474"/>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6"/>
          <p:cNvSpPr>
            <a:spLocks noGrp="1"/>
          </p:cNvSpPr>
          <p:nvPr>
            <p:ph type="body" sz="quarter" idx="10" hasCustomPrompt="1"/>
          </p:nvPr>
        </p:nvSpPr>
        <p:spPr bwMode="auto">
          <a:xfrm>
            <a:off x="540000" y="1123200"/>
            <a:ext cx="7704000" cy="720000"/>
          </a:xfrm>
          <a:prstGeom prst="rect">
            <a:avLst/>
          </a:prstGeom>
        </p:spPr>
        <p:txBody>
          <a:bodyPr anchor="ctr" anchorCtr="0"/>
          <a:lstStyle>
            <a:lvl1pPr>
              <a:buNone/>
              <a:defRPr sz="2500" b="1">
                <a:solidFill>
                  <a:srgbClr val="1476B7"/>
                </a:solidFill>
                <a:latin typeface="Tahoma"/>
                <a:ea typeface="Tahoma"/>
                <a:cs typeface="Tahoma"/>
              </a:defRPr>
            </a:lvl1pPr>
          </a:lstStyle>
          <a:p>
            <a:pPr lvl="0">
              <a:defRPr/>
            </a:pPr>
            <a:r>
              <a:rPr lang="fr-FR"/>
              <a:t>Deux colonnes</a:t>
            </a:r>
            <a:endParaRPr lang="fr-CH"/>
          </a:p>
        </p:txBody>
      </p:sp>
      <p:sp>
        <p:nvSpPr>
          <p:cNvPr id="6" name="Espace réservé du texte 8"/>
          <p:cNvSpPr>
            <a:spLocks noGrp="1"/>
          </p:cNvSpPr>
          <p:nvPr>
            <p:ph type="body" sz="quarter" idx="11" hasCustomPrompt="1"/>
          </p:nvPr>
        </p:nvSpPr>
        <p:spPr bwMode="auto">
          <a:xfrm>
            <a:off x="1728000" y="2170800"/>
            <a:ext cx="3124800" cy="1656829"/>
          </a:xfrm>
          <a:prstGeom prst="rect">
            <a:avLst/>
          </a:prstGeom>
        </p:spPr>
        <p:txBody>
          <a:bodyPr/>
          <a:lstStyle>
            <a:lvl1pPr>
              <a:buFont typeface="Tahoma"/>
              <a:buChar char="—"/>
              <a:defRPr sz="1200" b="1">
                <a:solidFill>
                  <a:srgbClr val="1476B7"/>
                </a:solidFill>
                <a:latin typeface="Tahoma"/>
                <a:ea typeface="Tahoma"/>
                <a:cs typeface="Tahoma"/>
              </a:defRPr>
            </a:lvl1pPr>
            <a:lvl2pPr marL="648000">
              <a:buNone/>
              <a:defRPr sz="1000">
                <a:solidFill>
                  <a:srgbClr val="707173"/>
                </a:solidFill>
                <a:latin typeface="Tahoma"/>
                <a:ea typeface="Tahoma"/>
                <a:cs typeface="Tahoma"/>
              </a:defRPr>
            </a:lvl2pPr>
          </a:lstStyle>
          <a:p>
            <a:pPr lvl="0">
              <a:defRPr/>
            </a:pPr>
            <a:r>
              <a:rPr lang="fr-FR"/>
              <a:t>Titre 1</a:t>
            </a:r>
            <a:endParaRPr/>
          </a:p>
          <a:p>
            <a:pPr lvl="1">
              <a:defRPr/>
            </a:pPr>
            <a:r>
              <a:rPr lang="fr-FR"/>
              <a:t>Texte 1</a:t>
            </a:r>
            <a:endParaRPr/>
          </a:p>
          <a:p>
            <a:pPr lvl="1">
              <a:defRPr/>
            </a:pPr>
            <a:endParaRPr lang="fr-FR"/>
          </a:p>
          <a:p>
            <a:pPr lvl="0">
              <a:defRPr/>
            </a:pPr>
            <a:r>
              <a:rPr lang="fr-CH"/>
              <a:t>Titre 2</a:t>
            </a:r>
            <a:endParaRPr/>
          </a:p>
          <a:p>
            <a:pPr lvl="1">
              <a:defRPr/>
            </a:pPr>
            <a:r>
              <a:rPr lang="fr-CH"/>
              <a:t>Texte 2</a:t>
            </a:r>
            <a:endParaRPr/>
          </a:p>
          <a:p>
            <a:pPr lvl="1">
              <a:defRPr/>
            </a:pPr>
            <a:endParaRPr lang="fr-CH"/>
          </a:p>
          <a:p>
            <a:pPr lvl="0">
              <a:defRPr/>
            </a:pPr>
            <a:r>
              <a:rPr lang="fr-CH"/>
              <a:t>Titre 3</a:t>
            </a:r>
            <a:endParaRPr/>
          </a:p>
          <a:p>
            <a:pPr lvl="1">
              <a:defRPr/>
            </a:pPr>
            <a:r>
              <a:rPr lang="fr-CH"/>
              <a:t>Texte 3</a:t>
            </a:r>
          </a:p>
        </p:txBody>
      </p:sp>
      <p:sp>
        <p:nvSpPr>
          <p:cNvPr id="7" name="Espace réservé du texte 14"/>
          <p:cNvSpPr>
            <a:spLocks noGrp="1"/>
          </p:cNvSpPr>
          <p:nvPr>
            <p:ph type="body" sz="quarter" idx="12" hasCustomPrompt="1"/>
          </p:nvPr>
        </p:nvSpPr>
        <p:spPr bwMode="auto">
          <a:xfrm>
            <a:off x="5068800" y="2170800"/>
            <a:ext cx="3124800" cy="1656000"/>
          </a:xfrm>
          <a:prstGeom prst="rect">
            <a:avLst/>
          </a:prstGeom>
        </p:spPr>
        <p:txBody>
          <a:bodyPr/>
          <a:lstStyle>
            <a:lvl1pPr>
              <a:buFont typeface="Tahoma"/>
              <a:buChar char="—"/>
              <a:defRPr sz="1200" b="1">
                <a:solidFill>
                  <a:srgbClr val="1476B7"/>
                </a:solidFill>
                <a:latin typeface="Tahoma"/>
                <a:ea typeface="Tahoma"/>
                <a:cs typeface="Tahoma"/>
              </a:defRPr>
            </a:lvl1pPr>
            <a:lvl2pPr marL="648000">
              <a:buFontTx/>
              <a:buNone/>
              <a:defRPr sz="1000">
                <a:solidFill>
                  <a:srgbClr val="707173"/>
                </a:solidFill>
                <a:latin typeface="Tahoma"/>
                <a:ea typeface="Tahoma"/>
                <a:cs typeface="Tahoma"/>
              </a:defRPr>
            </a:lvl2pPr>
          </a:lstStyle>
          <a:p>
            <a:pPr lvl="0">
              <a:defRPr/>
            </a:pPr>
            <a:r>
              <a:rPr lang="fr-FR"/>
              <a:t>Titre 4</a:t>
            </a:r>
            <a:endParaRPr/>
          </a:p>
          <a:p>
            <a:pPr lvl="1">
              <a:defRPr/>
            </a:pPr>
            <a:r>
              <a:rPr lang="fr-CH" sz="1000">
                <a:solidFill>
                  <a:srgbClr val="707173"/>
                </a:solidFill>
                <a:latin typeface="Tahoma"/>
                <a:ea typeface="Tahoma"/>
                <a:cs typeface="Tahoma"/>
              </a:rPr>
              <a:t>Texte 4</a:t>
            </a:r>
            <a:endParaRPr/>
          </a:p>
          <a:p>
            <a:pPr lvl="1">
              <a:defRPr/>
            </a:pPr>
            <a:endParaRPr lang="fr-CH" sz="1000">
              <a:solidFill>
                <a:srgbClr val="707173"/>
              </a:solidFill>
              <a:latin typeface="Tahoma"/>
              <a:ea typeface="Tahoma"/>
              <a:cs typeface="Tahoma"/>
            </a:endParaRPr>
          </a:p>
          <a:p>
            <a:pPr lvl="0">
              <a:defRPr/>
            </a:pPr>
            <a:r>
              <a:rPr lang="fr-CH"/>
              <a:t>Titre 5</a:t>
            </a:r>
            <a:endParaRPr/>
          </a:p>
          <a:p>
            <a:pPr lvl="1">
              <a:defRPr/>
            </a:pPr>
            <a:r>
              <a:rPr lang="fr-CH"/>
              <a:t>Texte 5</a:t>
            </a:r>
            <a:endParaRPr/>
          </a:p>
          <a:p>
            <a:pPr lvl="1">
              <a:defRPr/>
            </a:pPr>
            <a:endParaRPr lang="fr-CH"/>
          </a:p>
          <a:p>
            <a:pPr lvl="0">
              <a:defRPr/>
            </a:pPr>
            <a:r>
              <a:rPr lang="fr-CH"/>
              <a:t>Titre 6</a:t>
            </a:r>
            <a:endParaRPr/>
          </a:p>
          <a:p>
            <a:pPr lvl="1">
              <a:defRPr/>
            </a:pPr>
            <a:r>
              <a:rPr lang="fr-CH"/>
              <a:t>Texte 6</a:t>
            </a:r>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Vide">
    <p:spTree>
      <p:nvGrpSpPr>
        <p:cNvPr id="1" name=""/>
        <p:cNvGrpSpPr/>
        <p:nvPr/>
      </p:nvGrpSpPr>
      <p:grpSpPr bwMode="auto">
        <a:xfrm>
          <a:off x="0" y="0"/>
          <a:ext cx="0" cy="0"/>
          <a:chOff x="0" y="0"/>
          <a:chExt cx="0" cy="0"/>
        </a:xfrm>
      </p:grpSpPr>
      <p:sp>
        <p:nvSpPr>
          <p:cNvPr id="4" name="Rectangle 7"/>
          <p:cNvSpPr/>
          <p:nvPr userDrawn="1"/>
        </p:nvSpPr>
        <p:spPr bwMode="auto">
          <a:xfrm>
            <a:off x="358775" y="962025"/>
            <a:ext cx="8048625" cy="1006474"/>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4"/>
          <p:cNvSpPr>
            <a:spLocks noGrp="1"/>
          </p:cNvSpPr>
          <p:nvPr>
            <p:ph type="body" sz="quarter" idx="10" hasCustomPrompt="1"/>
          </p:nvPr>
        </p:nvSpPr>
        <p:spPr bwMode="auto">
          <a:xfrm>
            <a:off x="539552" y="1124744"/>
            <a:ext cx="7704000" cy="720000"/>
          </a:xfrm>
          <a:prstGeom prst="rect">
            <a:avLst/>
          </a:prstGeom>
        </p:spPr>
        <p:txBody>
          <a:bodyPr anchor="ctr" anchorCtr="0"/>
          <a:lstStyle>
            <a:lvl1pPr>
              <a:buNone/>
              <a:defRPr sz="2500" b="1">
                <a:solidFill>
                  <a:srgbClr val="1476B7"/>
                </a:solidFill>
                <a:latin typeface="Tahoma"/>
                <a:ea typeface="Tahoma"/>
                <a:cs typeface="Tahoma"/>
              </a:defRPr>
            </a:lvl1pPr>
          </a:lstStyle>
          <a:p>
            <a:pPr lvl="0">
              <a:defRPr/>
            </a:pPr>
            <a:r>
              <a:rPr lang="fr-FR"/>
              <a:t>Vide</a:t>
            </a:r>
            <a:endParaRPr lang="fr-CH"/>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Avec image">
    <p:spTree>
      <p:nvGrpSpPr>
        <p:cNvPr id="1" name=""/>
        <p:cNvGrpSpPr/>
        <p:nvPr/>
      </p:nvGrpSpPr>
      <p:grpSpPr bwMode="auto">
        <a:xfrm>
          <a:off x="0" y="0"/>
          <a:ext cx="0" cy="0"/>
          <a:chOff x="0" y="0"/>
          <a:chExt cx="0" cy="0"/>
        </a:xfrm>
      </p:grpSpPr>
      <p:sp>
        <p:nvSpPr>
          <p:cNvPr id="4" name="Rectangle 5"/>
          <p:cNvSpPr/>
          <p:nvPr userDrawn="1"/>
        </p:nvSpPr>
        <p:spPr bwMode="auto">
          <a:xfrm>
            <a:off x="358775" y="962025"/>
            <a:ext cx="8048625" cy="3902075"/>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8"/>
          <p:cNvSpPr>
            <a:spLocks noGrp="1"/>
          </p:cNvSpPr>
          <p:nvPr>
            <p:ph type="body" sz="quarter" idx="10" hasCustomPrompt="1"/>
          </p:nvPr>
        </p:nvSpPr>
        <p:spPr bwMode="auto">
          <a:xfrm>
            <a:off x="1800000" y="5050800"/>
            <a:ext cx="4827600" cy="360040"/>
          </a:xfrm>
          <a:prstGeom prst="rect">
            <a:avLst/>
          </a:prstGeom>
        </p:spPr>
        <p:txBody>
          <a:bodyPr/>
          <a:lstStyle>
            <a:lvl1pPr>
              <a:buNone/>
              <a:defRPr sz="2000" b="1">
                <a:solidFill>
                  <a:srgbClr val="1476B7"/>
                </a:solidFill>
                <a:latin typeface="Tahoma"/>
                <a:ea typeface="Tahoma"/>
                <a:cs typeface="Tahoma"/>
              </a:defRPr>
            </a:lvl1pPr>
          </a:lstStyle>
          <a:p>
            <a:pPr lvl="0">
              <a:defRPr/>
            </a:pPr>
            <a:r>
              <a:rPr lang="fr-CH"/>
              <a:t>Avec image</a:t>
            </a:r>
            <a:endParaRPr/>
          </a:p>
        </p:txBody>
      </p:sp>
      <p:sp>
        <p:nvSpPr>
          <p:cNvPr id="6" name="Espace réservé du texte 10"/>
          <p:cNvSpPr>
            <a:spLocks noGrp="1"/>
          </p:cNvSpPr>
          <p:nvPr>
            <p:ph type="body" sz="quarter" idx="11" hasCustomPrompt="1"/>
          </p:nvPr>
        </p:nvSpPr>
        <p:spPr bwMode="auto">
          <a:xfrm>
            <a:off x="1800000" y="5410800"/>
            <a:ext cx="4827600" cy="360362"/>
          </a:xfrm>
          <a:prstGeom prst="rect">
            <a:avLst/>
          </a:prstGeom>
        </p:spPr>
        <p:txBody>
          <a:bodyPr/>
          <a:lstStyle>
            <a:lvl1pPr>
              <a:buNone/>
              <a:defRPr sz="900">
                <a:solidFill>
                  <a:srgbClr val="707173"/>
                </a:solidFill>
                <a:latin typeface="Tahoma"/>
                <a:ea typeface="Tahoma"/>
                <a:cs typeface="Tahoma"/>
              </a:defRPr>
            </a:lvl1pPr>
            <a:lvl5pPr>
              <a:buNone/>
              <a:defRPr/>
            </a:lvl5pPr>
          </a:lstStyle>
          <a:p>
            <a:pPr lvl="0">
              <a:defRPr/>
            </a:pPr>
            <a:r>
              <a:rPr lang="fr-CH" sz="900">
                <a:solidFill>
                  <a:srgbClr val="707173"/>
                </a:solidFill>
                <a:latin typeface="Tahoma"/>
                <a:ea typeface="Tahoma"/>
                <a:cs typeface="Tahoma"/>
              </a:rPr>
              <a:t>Texte</a:t>
            </a:r>
            <a:endParaRPr lang="fr-CH"/>
          </a:p>
        </p:txBody>
      </p:sp>
      <p:sp>
        <p:nvSpPr>
          <p:cNvPr id="7" name="Espace réservé pour une image  12"/>
          <p:cNvSpPr>
            <a:spLocks noGrp="1"/>
          </p:cNvSpPr>
          <p:nvPr>
            <p:ph type="pic" sz="quarter" idx="12"/>
          </p:nvPr>
        </p:nvSpPr>
        <p:spPr bwMode="auto">
          <a:xfrm>
            <a:off x="1800000" y="961200"/>
            <a:ext cx="6624000" cy="3740400"/>
          </a:xfrm>
          <a:prstGeom prst="rect">
            <a:avLst/>
          </a:prstGeom>
        </p:spPr>
        <p:txBody>
          <a:bodyPr/>
          <a:lstStyle>
            <a:lvl1pPr>
              <a:buNone/>
              <a:defRPr/>
            </a:lvl1pPr>
          </a:lstStyle>
          <a:p>
            <a:pPr>
              <a:defRPr/>
            </a:pPr>
            <a:r>
              <a:rPr lang="fr-FR"/>
              <a:t>Cliquez sur l'icône pour ajouter une image</a:t>
            </a:r>
            <a:endParaRPr lang="fr-CH"/>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itle" userDrawn="1">
  <p:cSld name="Diapositive de tit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685800" y="2130425"/>
            <a:ext cx="7772400" cy="1470025"/>
          </a:xfrm>
          <a:prstGeom prst="roundRect">
            <a:avLst>
              <a:gd name="adj" fmla="val 21667"/>
            </a:avLst>
          </a:prstGeom>
        </p:spPr>
        <p:txBody>
          <a:bodyPr/>
          <a:lstStyle/>
          <a:p>
            <a:pPr>
              <a:defRPr/>
            </a:pPr>
            <a:r>
              <a:rPr lang="fr-FR"/>
              <a:t>Cliquez pour modifier le style du titre</a:t>
            </a:r>
            <a:endParaRPr lang="fr-CH"/>
          </a:p>
        </p:txBody>
      </p:sp>
      <p:sp>
        <p:nvSpPr>
          <p:cNvPr id="5" name="Sous-titre 2"/>
          <p:cNvSpPr>
            <a:spLocks noGrp="1"/>
          </p:cNvSpPr>
          <p:nvPr>
            <p:ph type="subTitle" idx="1"/>
          </p:nvPr>
        </p:nvSpPr>
        <p:spPr bwMode="auto">
          <a:xfrm>
            <a:off x="1371600" y="3886200"/>
            <a:ext cx="6400800" cy="1752599"/>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fr-FR"/>
              <a:t>Cliquez pour modifier le style des sous-titres du masque</a:t>
            </a:r>
            <a:endParaRPr lang="fr-CH"/>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xAndObj" userDrawn="1">
  <p:cSld name="Titre. Text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049215" y="228600"/>
            <a:ext cx="7813431" cy="742950"/>
          </a:xfrm>
          <a:prstGeom prst="roundRect">
            <a:avLst>
              <a:gd name="adj" fmla="val 21667"/>
            </a:avLst>
          </a:prstGeom>
        </p:spPr>
        <p:txBody>
          <a:bodyPr/>
          <a:lstStyle/>
          <a:p>
            <a:pPr>
              <a:defRPr/>
            </a:pPr>
            <a:r>
              <a:rPr lang="fr-FR"/>
              <a:t>Cliquez pour modifier le style du titre</a:t>
            </a:r>
            <a:endParaRPr lang="fr-CH"/>
          </a:p>
        </p:txBody>
      </p:sp>
      <p:sp>
        <p:nvSpPr>
          <p:cNvPr id="5" name="Espace réservé du texte 2"/>
          <p:cNvSpPr>
            <a:spLocks noGrp="1"/>
          </p:cNvSpPr>
          <p:nvPr>
            <p:ph type="body" sz="half" idx="1"/>
          </p:nvPr>
        </p:nvSpPr>
        <p:spPr bwMode="auto">
          <a:xfrm>
            <a:off x="984738" y="1524000"/>
            <a:ext cx="3938954" cy="4876800"/>
          </a:xfrm>
          <a:prstGeom prst="rect">
            <a:avLst/>
          </a:prstGeo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
        <p:nvSpPr>
          <p:cNvPr id="6" name="Espace réservé du contenu 3"/>
          <p:cNvSpPr>
            <a:spLocks noGrp="1"/>
          </p:cNvSpPr>
          <p:nvPr>
            <p:ph sz="half" idx="2"/>
          </p:nvPr>
        </p:nvSpPr>
        <p:spPr bwMode="auto">
          <a:xfrm>
            <a:off x="5064369" y="1524000"/>
            <a:ext cx="3938954" cy="4876800"/>
          </a:xfrm>
          <a:prstGeom prst="rect">
            <a:avLst/>
          </a:prstGeo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4" name="Image 3" descr="Bleu_P1.png"/>
          <p:cNvPicPr>
            <a:picLocks noChangeAspect="1"/>
          </p:cNvPicPr>
          <p:nvPr/>
        </p:nvPicPr>
        <p:blipFill>
          <a:blip r:embed="rId13" cstate="prin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hyperlink" Target="https://www.scrum.org/" TargetMode="Externa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jpeg"/><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22.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1.xml"/><Relationship Id="rId5" Type="http://schemas.openxmlformats.org/officeDocument/2006/relationships/image" Target="../media/image29.wmf"/><Relationship Id="rId4" Type="http://schemas.openxmlformats.org/officeDocument/2006/relationships/oleObject" Target="../embeddings/oleObject2.bin"/></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18" Type="http://schemas.openxmlformats.org/officeDocument/2006/relationships/diagramLayout" Target="../diagrams/layout13.xml"/><Relationship Id="rId26" Type="http://schemas.microsoft.com/office/2007/relationships/diagramDrawing" Target="../diagrams/drawing14.xml"/><Relationship Id="rId3" Type="http://schemas.openxmlformats.org/officeDocument/2006/relationships/diagramLayout" Target="../diagrams/layout10.xml"/><Relationship Id="rId21" Type="http://schemas.microsoft.com/office/2007/relationships/diagramDrawing" Target="../diagrams/drawing13.xm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diagramData" Target="../diagrams/data13.xml"/><Relationship Id="rId25" Type="http://schemas.openxmlformats.org/officeDocument/2006/relationships/diagramColors" Target="../diagrams/colors14.xml"/><Relationship Id="rId2" Type="http://schemas.openxmlformats.org/officeDocument/2006/relationships/diagramData" Target="../diagrams/data10.xml"/><Relationship Id="rId16" Type="http://schemas.microsoft.com/office/2007/relationships/diagramDrawing" Target="../diagrams/drawing12.xml"/><Relationship Id="rId20" Type="http://schemas.openxmlformats.org/officeDocument/2006/relationships/diagramColors" Target="../diagrams/colors13.xml"/><Relationship Id="rId1" Type="http://schemas.openxmlformats.org/officeDocument/2006/relationships/slideLayout" Target="../slideLayouts/slideLayout11.xml"/><Relationship Id="rId6" Type="http://schemas.microsoft.com/office/2007/relationships/diagramDrawing" Target="../diagrams/drawing10.xml"/><Relationship Id="rId11" Type="http://schemas.microsoft.com/office/2007/relationships/diagramDrawing" Target="../diagrams/drawing11.xml"/><Relationship Id="rId24" Type="http://schemas.openxmlformats.org/officeDocument/2006/relationships/diagramQuickStyle" Target="../diagrams/quickStyle14.xml"/><Relationship Id="rId5" Type="http://schemas.openxmlformats.org/officeDocument/2006/relationships/diagramColors" Target="../diagrams/colors10.xml"/><Relationship Id="rId15" Type="http://schemas.openxmlformats.org/officeDocument/2006/relationships/diagramColors" Target="../diagrams/colors12.xml"/><Relationship Id="rId23" Type="http://schemas.openxmlformats.org/officeDocument/2006/relationships/diagramLayout" Target="../diagrams/layout14.xml"/><Relationship Id="rId10" Type="http://schemas.openxmlformats.org/officeDocument/2006/relationships/diagramColors" Target="../diagrams/colors11.xml"/><Relationship Id="rId19" Type="http://schemas.openxmlformats.org/officeDocument/2006/relationships/diagramQuickStyle" Target="../diagrams/quickStyle13.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 Id="rId22" Type="http://schemas.openxmlformats.org/officeDocument/2006/relationships/diagramData" Target="../diagrams/data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hyperlink" Target="https://www.hermes.admin.ch/fr/" TargetMode="External"/><Relationship Id="rId2" Type="http://schemas.openxmlformats.org/officeDocument/2006/relationships/notesSlide" Target="../notesSlides/notesSlide81.xml"/><Relationship Id="rId1" Type="http://schemas.openxmlformats.org/officeDocument/2006/relationships/slideLayout" Target="../slideLayouts/slideLayout11.xml"/><Relationship Id="rId4" Type="http://schemas.openxmlformats.org/officeDocument/2006/relationships/hyperlink" Target="https://www.ecommercemag.fr/Thematique/methodologie-1247/fiche-outils-10182/cycle-vie-projet-308092.htm#AvXo2dior4OG85My.97" TargetMode="Externa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4.png"/><Relationship Id="rId2" Type="http://schemas.openxmlformats.org/officeDocument/2006/relationships/diagramData" Target="../diagrams/data15.xml"/><Relationship Id="rId1" Type="http://schemas.openxmlformats.org/officeDocument/2006/relationships/slideLayout" Target="../slideLayouts/slideLayout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7.xml.rels><?xml version="1.0" encoding="UTF-8" standalone="yes"?>
<Relationships xmlns="http://schemas.openxmlformats.org/package/2006/relationships"><Relationship Id="rId3" Type="http://schemas.openxmlformats.org/officeDocument/2006/relationships/hyperlink" Target="https://dantotsupm.com/2012/03/06/20-questions-que-tous-les-chefs-de-projet-devraient-poser/" TargetMode="External"/><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0"/>
          </p:nvPr>
        </p:nvSpPr>
        <p:spPr bwMode="auto"/>
        <p:txBody>
          <a:bodyPr/>
          <a:lstStyle/>
          <a:p>
            <a:pPr>
              <a:defRPr/>
            </a:pPr>
            <a:r>
              <a:rPr lang="fr-CH"/>
              <a:t>CAS en conduite opérationnelle d’équipe sanitaire et sociale</a:t>
            </a:r>
          </a:p>
        </p:txBody>
      </p:sp>
      <p:sp>
        <p:nvSpPr>
          <p:cNvPr id="5" name="Espace réservé du texte 1"/>
          <p:cNvSpPr>
            <a:spLocks/>
          </p:cNvSpPr>
          <p:nvPr/>
        </p:nvSpPr>
        <p:spPr bwMode="auto">
          <a:xfrm>
            <a:off x="539750" y="2996952"/>
            <a:ext cx="7704138" cy="1584175"/>
          </a:xfrm>
          <a:prstGeom prst="rect">
            <a:avLst/>
          </a:prstGeom>
        </p:spPr>
        <p:txBody>
          <a:bodyPr anchor="ctr" anchorCtr="0"/>
          <a:lstStyle>
            <a:lvl1pPr marL="342900" indent="-342900" algn="l" defTabSz="914400">
              <a:spcBef>
                <a:spcPts val="0"/>
              </a:spcBef>
              <a:buFont typeface="Arial"/>
              <a:buNone/>
              <a:defRPr sz="2500" b="1">
                <a:solidFill>
                  <a:srgbClr val="1476B7"/>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defRPr/>
            </a:pPr>
            <a:r>
              <a:rPr lang="fr-CH" sz="1800" dirty="0">
                <a:solidFill>
                  <a:schemeClr val="tx1"/>
                </a:solidFill>
              </a:rPr>
              <a:t>Module : Outils de conduite et d'organisation</a:t>
            </a:r>
            <a:endParaRPr dirty="0"/>
          </a:p>
          <a:p>
            <a:pPr>
              <a:defRPr/>
            </a:pPr>
            <a:endParaRPr lang="fr-CH" sz="1800" dirty="0">
              <a:solidFill>
                <a:schemeClr val="tx1"/>
              </a:solidFill>
            </a:endParaRPr>
          </a:p>
          <a:p>
            <a:pPr>
              <a:defRPr/>
            </a:pPr>
            <a:r>
              <a:rPr lang="fr-CH" sz="1800" dirty="0">
                <a:solidFill>
                  <a:schemeClr val="tx1"/>
                </a:solidFill>
              </a:rPr>
              <a:t>Quelques fondements sur la gestion de projet</a:t>
            </a:r>
            <a:endParaRPr dirty="0"/>
          </a:p>
          <a:p>
            <a:pPr>
              <a:defRPr/>
            </a:pPr>
            <a:endParaRPr lang="fr-CH" sz="1800" dirty="0">
              <a:solidFill>
                <a:schemeClr val="tx1"/>
              </a:solidFill>
            </a:endParaRPr>
          </a:p>
          <a:p>
            <a:pPr>
              <a:defRPr/>
            </a:pPr>
            <a:r>
              <a:rPr lang="fr-CH" sz="1800" dirty="0"/>
              <a:t>Juliette Schwaller</a:t>
            </a: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Raison d´être</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7</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552728" cy="4032448"/>
          </a:xfrm>
          <a:prstGeom prst="rect">
            <a:avLst/>
          </a:prstGeom>
        </p:spPr>
        <p:txBody>
          <a:bodyPr/>
          <a:lstStyle/>
          <a:p>
            <a:r>
              <a:rPr lang="fr-CH" sz="2000" dirty="0">
                <a:latin typeface="Tahoma" panose="020B0604030504040204" pitchFamily="34" charset="0"/>
                <a:ea typeface="Tahoma" panose="020B0604030504040204" pitchFamily="34" charset="0"/>
                <a:cs typeface="Tahoma" panose="020B0604030504040204" pitchFamily="34" charset="0"/>
              </a:rPr>
              <a:t>Créer de la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nouveauté</a:t>
            </a:r>
          </a:p>
          <a:p>
            <a:r>
              <a:rPr lang="fr-CH" sz="2000" dirty="0">
                <a:latin typeface="Tahoma" panose="020B0604030504040204" pitchFamily="34" charset="0"/>
                <a:ea typeface="Tahoma" panose="020B0604030504040204" pitchFamily="34" charset="0"/>
                <a:cs typeface="Tahoma" panose="020B0604030504040204" pitchFamily="34" charset="0"/>
              </a:rPr>
              <a:t>Apporter de la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valeur supplémentaire </a:t>
            </a:r>
            <a:r>
              <a:rPr lang="fr-CH" sz="2000" dirty="0">
                <a:latin typeface="Tahoma" panose="020B0604030504040204" pitchFamily="34" charset="0"/>
                <a:ea typeface="Tahoma" panose="020B0604030504040204" pitchFamily="34" charset="0"/>
                <a:cs typeface="Tahoma" panose="020B0604030504040204" pitchFamily="34" charset="0"/>
              </a:rPr>
              <a:t>à l’institution</a:t>
            </a:r>
          </a:p>
          <a:p>
            <a:r>
              <a:rPr lang="fr-CH" sz="2000" dirty="0">
                <a:latin typeface="Tahoma" panose="020B0604030504040204" pitchFamily="34" charset="0"/>
                <a:ea typeface="Tahoma" panose="020B0604030504040204" pitchFamily="34" charset="0"/>
                <a:cs typeface="Tahoma" panose="020B0604030504040204" pitchFamily="34" charset="0"/>
              </a:rPr>
              <a:t> </a:t>
            </a:r>
          </a:p>
          <a:p>
            <a:r>
              <a:rPr lang="fr-CH" sz="2000" dirty="0">
                <a:latin typeface="Tahoma" panose="020B0604030504040204" pitchFamily="34" charset="0"/>
                <a:ea typeface="Tahoma" panose="020B0604030504040204" pitchFamily="34" charset="0"/>
                <a:cs typeface="Tahoma" panose="020B0604030504040204" pitchFamily="34" charset="0"/>
              </a:rPr>
              <a:t>Par exemple : </a:t>
            </a:r>
          </a:p>
          <a:p>
            <a:pPr marL="285750" lvl="0" indent="-28575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pour être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davantage concurrentielle</a:t>
            </a:r>
          </a:p>
          <a:p>
            <a:pPr marL="285750" lvl="0" indent="-28575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pour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élargir ses services </a:t>
            </a:r>
          </a:p>
          <a:p>
            <a:pPr marL="285750" lvl="0" indent="-28575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en vue d’améliorer la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qualité de ses prestations</a:t>
            </a:r>
          </a:p>
        </p:txBody>
      </p:sp>
    </p:spTree>
    <p:extLst>
      <p:ext uri="{BB962C8B-B14F-4D97-AF65-F5344CB8AC3E}">
        <p14:creationId xmlns:p14="http://schemas.microsoft.com/office/powerpoint/2010/main" val="294633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Image 6"/>
          <p:cNvPicPr>
            <a:picLocks noChangeAspect="1"/>
          </p:cNvPicPr>
          <p:nvPr/>
        </p:nvPicPr>
        <p:blipFill>
          <a:blip r:embed="rId3"/>
          <a:stretch>
            <a:fillRect/>
          </a:stretch>
        </p:blipFill>
        <p:spPr bwMode="auto">
          <a:xfrm>
            <a:off x="2483768" y="2636912"/>
            <a:ext cx="3086379" cy="2147888"/>
          </a:xfrm>
          <a:prstGeom prst="rect">
            <a:avLst/>
          </a:prstGeom>
        </p:spPr>
      </p:pic>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478860"/>
            <a:ext cx="511256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   </a:t>
            </a:r>
          </a:p>
        </p:txBody>
      </p:sp>
      <p:sp>
        <p:nvSpPr>
          <p:cNvPr id="8" name="Espace réservé du contenu 2"/>
          <p:cNvSpPr>
            <a:spLocks noGrp="1"/>
          </p:cNvSpPr>
          <p:nvPr>
            <p:ph idx="1"/>
          </p:nvPr>
        </p:nvSpPr>
        <p:spPr bwMode="auto">
          <a:xfrm>
            <a:off x="805069" y="2157422"/>
            <a:ext cx="6192688" cy="3863866"/>
          </a:xfrm>
        </p:spPr>
        <p:txBody>
          <a:bodyPr anchor="ctr"/>
          <a:lstStyle/>
          <a:p>
            <a:pPr marL="0" indent="0" algn="ctr">
              <a:buNone/>
              <a:defRPr/>
            </a:pP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r>
              <a:rPr lang="fr-FR" sz="1800" b="1" dirty="0">
                <a:latin typeface="Tahoma" panose="020B0604030504040204" pitchFamily="34" charset="0"/>
                <a:ea typeface="Tahoma" panose="020B0604030504040204" pitchFamily="34" charset="0"/>
                <a:cs typeface="Tahoma" panose="020B0604030504040204" pitchFamily="34" charset="0"/>
              </a:rPr>
              <a:t>Est-ce un projet?</a:t>
            </a:r>
          </a:p>
          <a:p>
            <a:pPr marL="0" indent="0" algn="ctr">
              <a:buNone/>
              <a:defRPr/>
            </a:pPr>
            <a:endParaRPr lang="fr-FR" sz="1800" b="1" dirty="0">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b="1" dirty="0">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r>
              <a:rPr lang="fr-FR" sz="1800" dirty="0">
                <a:latin typeface="Tahoma" panose="020B0604030504040204" pitchFamily="34" charset="0"/>
                <a:ea typeface="Tahoma" panose="020B0604030504040204" pitchFamily="34" charset="0"/>
                <a:cs typeface="Tahoma" panose="020B0604030504040204" pitchFamily="34" charset="0"/>
              </a:rPr>
              <a:t>Connectez-vous à menti.com et entrer le code </a:t>
            </a:r>
            <a:r>
              <a:rPr lang="fr-FR" sz="1800" b="1" dirty="0">
                <a:latin typeface="Tahoma" panose="020B0604030504040204" pitchFamily="34" charset="0"/>
                <a:ea typeface="Tahoma" panose="020B0604030504040204" pitchFamily="34" charset="0"/>
                <a:cs typeface="Tahoma" panose="020B0604030504040204" pitchFamily="34" charset="0"/>
              </a:rPr>
              <a:t>4239 3622</a:t>
            </a:r>
          </a:p>
          <a:p>
            <a:pPr marL="0" indent="0" algn="ctr">
              <a:buNone/>
              <a:defRPr/>
            </a:pPr>
            <a:r>
              <a:rPr lang="fr-FR" sz="1800" i="1" dirty="0">
                <a:latin typeface="Tahoma" panose="020B0604030504040204" pitchFamily="34" charset="0"/>
                <a:ea typeface="Tahoma" panose="020B0604030504040204" pitchFamily="34" charset="0"/>
                <a:cs typeface="Tahoma" panose="020B0604030504040204" pitchFamily="34" charset="0"/>
              </a:rPr>
              <a:t>(ou attendez l’affichage de la nouvelle question </a:t>
            </a:r>
          </a:p>
          <a:p>
            <a:pPr marL="0" indent="0" algn="ctr">
              <a:buNone/>
              <a:defRPr/>
            </a:pPr>
            <a:r>
              <a:rPr lang="fr-FR" sz="1800" i="1" dirty="0">
                <a:latin typeface="Tahoma" panose="020B0604030504040204" pitchFamily="34" charset="0"/>
                <a:ea typeface="Tahoma" panose="020B0604030504040204" pitchFamily="34" charset="0"/>
                <a:cs typeface="Tahoma" panose="020B0604030504040204" pitchFamily="34" charset="0"/>
              </a:rPr>
              <a:t>si vous êtes déjà connectés)</a:t>
            </a:r>
            <a:endParaRPr lang="fr-CH" sz="1800" i="1" dirty="0">
              <a:latin typeface="Verdana"/>
              <a:ea typeface="Verdana"/>
              <a:cs typeface="Verdana"/>
            </a:endParaRPr>
          </a:p>
          <a:p>
            <a:pPr>
              <a:defRPr/>
            </a:pPr>
            <a:endParaRPr lang="en-US" sz="1800" dirty="0"/>
          </a:p>
        </p:txBody>
      </p:sp>
    </p:spTree>
    <p:extLst>
      <p:ext uri="{BB962C8B-B14F-4D97-AF65-F5344CB8AC3E}">
        <p14:creationId xmlns:p14="http://schemas.microsoft.com/office/powerpoint/2010/main" val="359219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5112568" cy="461665"/>
          </a:xfrm>
          <a:prstGeom prst="rect">
            <a:avLst/>
          </a:prstGeom>
          <a:noFill/>
        </p:spPr>
        <p:txBody>
          <a:bodyPr wrap="square" rtlCol="0">
            <a:spAutoFit/>
          </a:bodyPr>
          <a:lstStyle/>
          <a:p>
            <a:r>
              <a:rPr lang="fr-CH" sz="2400" b="1" dirty="0">
                <a:solidFill>
                  <a:srgbClr val="1476B7"/>
                </a:solidFill>
                <a:latin typeface="Tahoma"/>
                <a:ea typeface="Tahoma"/>
                <a:cs typeface="Tahoma"/>
              </a:rPr>
              <a:t>Est-ce un projet ?  </a:t>
            </a:r>
          </a:p>
        </p:txBody>
      </p:sp>
      <p:sp>
        <p:nvSpPr>
          <p:cNvPr id="12" name="Espace réservé du texte 1">
            <a:extLst>
              <a:ext uri="{FF2B5EF4-FFF2-40B4-BE49-F238E27FC236}">
                <a16:creationId xmlns:a16="http://schemas.microsoft.com/office/drawing/2014/main" id="{FD823502-F873-4B14-B835-1272C317A44B}"/>
              </a:ext>
            </a:extLst>
          </p:cNvPr>
          <p:cNvSpPr txBox="1">
            <a:spLocks/>
          </p:cNvSpPr>
          <p:nvPr/>
        </p:nvSpPr>
        <p:spPr bwMode="auto">
          <a:xfrm>
            <a:off x="4716016" y="1988840"/>
            <a:ext cx="3664527" cy="4032448"/>
          </a:xfrm>
          <a:prstGeom prst="rect">
            <a:avLst/>
          </a:prstGeom>
        </p:spPr>
        <p:txBody>
          <a:bodyPr/>
          <a:lstStyle/>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Construire un hôpital</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Créer une nouvelle division</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Mettre en place un restaurant visant la réinsertion professionnelle</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Créer un centre d’intégration professionnelle</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Concevoir et mettre en </a:t>
            </a:r>
            <a:r>
              <a:rPr lang="fr-FR" sz="1600" dirty="0" err="1">
                <a:latin typeface="Tahoma" panose="020B0604030504040204" pitchFamily="34" charset="0"/>
                <a:ea typeface="Tahoma" panose="020B0604030504040204" pitchFamily="34" charset="0"/>
                <a:cs typeface="Tahoma" panose="020B0604030504040204" pitchFamily="34" charset="0"/>
              </a:rPr>
              <a:t>oeuvre</a:t>
            </a:r>
            <a:r>
              <a:rPr lang="fr-FR" sz="1600" dirty="0">
                <a:latin typeface="Tahoma" panose="020B0604030504040204" pitchFamily="34" charset="0"/>
                <a:ea typeface="Tahoma" panose="020B0604030504040204" pitchFamily="34" charset="0"/>
                <a:cs typeface="Tahoma" panose="020B0604030504040204" pitchFamily="34" charset="0"/>
              </a:rPr>
              <a:t> un projet de recherche appliquée</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Organiser un symposium</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Instituer une nouvelle thérapie</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Développer un logiciel informatique « dossier patient »</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Créer un cursus de formation</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Créer et réaliser une campagne de communication</a:t>
            </a:r>
          </a:p>
          <a:p>
            <a:pPr>
              <a:defRPr/>
            </a:pPr>
            <a:endParaRPr lang="fr-FR" sz="1600" dirty="0">
              <a:latin typeface="Tahoma" panose="020B0604030504040204" pitchFamily="34" charset="0"/>
              <a:ea typeface="Tahoma" panose="020B0604030504040204" pitchFamily="34" charset="0"/>
              <a:cs typeface="Tahoma" panose="020B0604030504040204" pitchFamily="34" charset="0"/>
            </a:endParaRPr>
          </a:p>
          <a:p>
            <a:pPr marL="171108" indent="-171108">
              <a:defRPr/>
            </a:pPr>
            <a:endParaRPr lang="fr-CH" sz="1600" dirty="0">
              <a:latin typeface="Tahoma" panose="020B0604030504040204" pitchFamily="34" charset="0"/>
              <a:ea typeface="Tahoma" panose="020B0604030504040204" pitchFamily="34" charset="0"/>
              <a:cs typeface="Tahoma" panose="020B0604030504040204" pitchFamily="34" charset="0"/>
            </a:endParaRP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3744416" cy="4032448"/>
          </a:xfrm>
          <a:prstGeom prst="rect">
            <a:avLst/>
          </a:prstGeom>
        </p:spPr>
        <p:txBody>
          <a:bodyPr/>
          <a:lstStyle/>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Gérer le fonctionnement récurrent de l’unité</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Contrôler les processus métier</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Élaborer le planning annuel de la division</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Effectuer un acte de soin</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Prendre un charge un patient</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Donner une formation </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Evaluer les ressources personnelles d’une personne en décrochage</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Accompagner une personne en situation de handicap</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Rédiger un rapport de statistiques</a:t>
            </a:r>
          </a:p>
          <a:p>
            <a:pPr marL="285750" indent="-285750">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Organiser une réunion </a:t>
            </a:r>
          </a:p>
        </p:txBody>
      </p:sp>
      <p:sp>
        <p:nvSpPr>
          <p:cNvPr id="3" name="Rectangle 2">
            <a:extLst>
              <a:ext uri="{FF2B5EF4-FFF2-40B4-BE49-F238E27FC236}">
                <a16:creationId xmlns:a16="http://schemas.microsoft.com/office/drawing/2014/main" id="{2AA5C8A6-FF2D-4493-8B6D-072A9B01AC23}"/>
              </a:ext>
            </a:extLst>
          </p:cNvPr>
          <p:cNvSpPr/>
          <p:nvPr/>
        </p:nvSpPr>
        <p:spPr>
          <a:xfrm rot="2241524">
            <a:off x="6914247" y="1993464"/>
            <a:ext cx="1512168" cy="360040"/>
          </a:xfrm>
          <a:prstGeom prst="rect">
            <a:avLst/>
          </a:prstGeom>
          <a:ln>
            <a:noFill/>
          </a:ln>
          <a:effectLst>
            <a:glow rad="63500">
              <a:schemeClr val="accent1">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OUI</a:t>
            </a:r>
            <a:endParaRPr lang="fr-CH" dirty="0"/>
          </a:p>
        </p:txBody>
      </p:sp>
      <p:sp>
        <p:nvSpPr>
          <p:cNvPr id="14" name="Rectangle 13">
            <a:extLst>
              <a:ext uri="{FF2B5EF4-FFF2-40B4-BE49-F238E27FC236}">
                <a16:creationId xmlns:a16="http://schemas.microsoft.com/office/drawing/2014/main" id="{654126F4-9189-42F1-A149-D32A0021985F}"/>
              </a:ext>
            </a:extLst>
          </p:cNvPr>
          <p:cNvSpPr/>
          <p:nvPr/>
        </p:nvSpPr>
        <p:spPr bwMode="auto">
          <a:xfrm rot="2241524">
            <a:off x="3446008" y="1993464"/>
            <a:ext cx="1512168" cy="360040"/>
          </a:xfrm>
          <a:prstGeom prst="rect">
            <a:avLst/>
          </a:prstGeom>
          <a:ln>
            <a:noFill/>
          </a:ln>
          <a:effectLst>
            <a:glow rad="63500">
              <a:schemeClr val="accent1">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NON</a:t>
            </a:r>
            <a:endParaRPr lang="fr-CH" dirty="0"/>
          </a:p>
        </p:txBody>
      </p:sp>
    </p:spTree>
    <p:extLst>
      <p:ext uri="{BB962C8B-B14F-4D97-AF65-F5344CB8AC3E}">
        <p14:creationId xmlns:p14="http://schemas.microsoft.com/office/powerpoint/2010/main" val="62305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2339753" y="3140968"/>
            <a:ext cx="3240360" cy="461665"/>
          </a:xfrm>
          <a:prstGeom prst="rect">
            <a:avLst/>
          </a:prstGeom>
          <a:noFill/>
        </p:spPr>
        <p:txBody>
          <a:bodyPr wrap="square" rtlCol="0">
            <a:spAutoFit/>
          </a:bodyPr>
          <a:lstStyle/>
          <a:p>
            <a:r>
              <a:rPr lang="fr-CH" sz="2400" b="1" dirty="0">
                <a:solidFill>
                  <a:srgbClr val="1476B7"/>
                </a:solidFill>
                <a:latin typeface="Tahoma"/>
                <a:ea typeface="Tahoma"/>
                <a:cs typeface="Tahoma"/>
              </a:rPr>
              <a:t>Triangle du projet</a:t>
            </a:r>
          </a:p>
        </p:txBody>
      </p:sp>
    </p:spTree>
    <p:extLst>
      <p:ext uri="{BB962C8B-B14F-4D97-AF65-F5344CB8AC3E}">
        <p14:creationId xmlns:p14="http://schemas.microsoft.com/office/powerpoint/2010/main" val="346973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7" name="Triangle isocèle 2">
            <a:extLst>
              <a:ext uri="{FF2B5EF4-FFF2-40B4-BE49-F238E27FC236}">
                <a16:creationId xmlns:a16="http://schemas.microsoft.com/office/drawing/2014/main" id="{C2872A68-74A8-40AA-A28A-28F4440F6152}"/>
              </a:ext>
            </a:extLst>
          </p:cNvPr>
          <p:cNvSpPr/>
          <p:nvPr/>
        </p:nvSpPr>
        <p:spPr>
          <a:xfrm>
            <a:off x="2416524" y="2226319"/>
            <a:ext cx="3789019" cy="2698766"/>
          </a:xfrm>
          <a:prstGeom prst="triangle">
            <a:avLst/>
          </a:prstGeom>
          <a:solidFill>
            <a:schemeClr val="tx2">
              <a:lumMod val="60000"/>
              <a:lumOff val="4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charset="0"/>
              <a:buNone/>
              <a:defRPr/>
            </a:pPr>
            <a:endParaRPr lang="fr-CH" dirty="0"/>
          </a:p>
        </p:txBody>
      </p:sp>
      <p:pic>
        <p:nvPicPr>
          <p:cNvPr id="8" name="Picture 2" descr="Résultat de recherche d'images pour &quot;image pilotage&quot;">
            <a:extLst>
              <a:ext uri="{FF2B5EF4-FFF2-40B4-BE49-F238E27FC236}">
                <a16:creationId xmlns:a16="http://schemas.microsoft.com/office/drawing/2014/main" id="{104D4C91-EA9B-468A-8254-9253D636E8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6484" y="2853089"/>
            <a:ext cx="1958291" cy="151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77AB814-1D24-4D1E-A362-ED97796EB4B0}"/>
              </a:ext>
            </a:extLst>
          </p:cNvPr>
          <p:cNvSpPr txBox="1"/>
          <p:nvPr/>
        </p:nvSpPr>
        <p:spPr>
          <a:xfrm>
            <a:off x="4071614" y="1941239"/>
            <a:ext cx="1372492" cy="461665"/>
          </a:xfrm>
          <a:prstGeom prst="rect">
            <a:avLst/>
          </a:prstGeom>
          <a:noFill/>
        </p:spPr>
        <p:txBody>
          <a:bodyPr wrap="non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Objectifs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A3188963-6F8D-47ED-AEA3-CF307059BD65}"/>
              </a:ext>
            </a:extLst>
          </p:cNvPr>
          <p:cNvSpPr txBox="1"/>
          <p:nvPr/>
        </p:nvSpPr>
        <p:spPr bwMode="auto">
          <a:xfrm>
            <a:off x="1331640" y="4221088"/>
            <a:ext cx="947695" cy="461665"/>
          </a:xfrm>
          <a:prstGeom prst="rect">
            <a:avLst/>
          </a:prstGeom>
          <a:noFill/>
        </p:spPr>
        <p:txBody>
          <a:bodyPr wrap="non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Coûts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38F1E80E-090D-47C4-A773-C618BABCDEA5}"/>
              </a:ext>
            </a:extLst>
          </p:cNvPr>
          <p:cNvSpPr txBox="1"/>
          <p:nvPr/>
        </p:nvSpPr>
        <p:spPr bwMode="auto">
          <a:xfrm>
            <a:off x="5171493" y="5321074"/>
            <a:ext cx="1224136" cy="461665"/>
          </a:xfrm>
          <a:prstGeom prst="rect">
            <a:avLst/>
          </a:prstGeom>
          <a:noFill/>
        </p:spPr>
        <p:txBody>
          <a:bodyPr wrap="squar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Délais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76F8C9AC-F6FE-4DC9-9962-6D6DC8CC22CC}"/>
              </a:ext>
            </a:extLst>
          </p:cNvPr>
          <p:cNvSpPr txBox="1"/>
          <p:nvPr/>
        </p:nvSpPr>
        <p:spPr>
          <a:xfrm>
            <a:off x="6732240" y="3684994"/>
            <a:ext cx="1055097" cy="369332"/>
          </a:xfrm>
          <a:prstGeom prst="rect">
            <a:avLst/>
          </a:prstGeom>
          <a:noFill/>
        </p:spPr>
        <p:txBody>
          <a:bodyPr wrap="none" rtlCol="0">
            <a:spAutoFit/>
          </a:bodyPr>
          <a:lstStyle/>
          <a:p>
            <a:r>
              <a:rPr lang="fr-FR" i="1" dirty="0">
                <a:latin typeface="Tahoma" panose="020B0604030504040204" pitchFamily="34" charset="0"/>
                <a:ea typeface="Tahoma" panose="020B0604030504040204" pitchFamily="34" charset="0"/>
                <a:cs typeface="Tahoma" panose="020B0604030504040204" pitchFamily="34" charset="0"/>
              </a:rPr>
              <a:t>équilibre</a:t>
            </a:r>
            <a:endParaRPr lang="fr-CH" i="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32901FC8-D532-46B0-AFF0-2B906D020279}"/>
              </a:ext>
            </a:extLst>
          </p:cNvPr>
          <p:cNvSpPr txBox="1"/>
          <p:nvPr/>
        </p:nvSpPr>
        <p:spPr bwMode="auto">
          <a:xfrm>
            <a:off x="6876256" y="3938142"/>
            <a:ext cx="1103187" cy="369332"/>
          </a:xfrm>
          <a:prstGeom prst="rect">
            <a:avLst/>
          </a:prstGeom>
          <a:noFill/>
        </p:spPr>
        <p:txBody>
          <a:bodyPr wrap="none" rtlCol="0">
            <a:spAutoFit/>
          </a:bodyPr>
          <a:lstStyle/>
          <a:p>
            <a:r>
              <a:rPr lang="fr-FR" i="1" dirty="0">
                <a:latin typeface="Tahoma" panose="020B0604030504040204" pitchFamily="34" charset="0"/>
                <a:ea typeface="Tahoma" panose="020B0604030504040204" pitchFamily="34" charset="0"/>
                <a:cs typeface="Tahoma" panose="020B0604030504040204" pitchFamily="34" charset="0"/>
              </a:rPr>
              <a:t>arbitrage</a:t>
            </a:r>
            <a:endParaRPr lang="fr-CH" i="1" dirty="0">
              <a:latin typeface="Tahoma" panose="020B0604030504040204" pitchFamily="34" charset="0"/>
              <a:ea typeface="Tahoma" panose="020B0604030504040204" pitchFamily="34" charset="0"/>
              <a:cs typeface="Tahoma" panose="020B0604030504040204" pitchFamily="34" charset="0"/>
            </a:endParaRPr>
          </a:p>
        </p:txBody>
      </p:sp>
      <p:sp>
        <p:nvSpPr>
          <p:cNvPr id="12" name="ZoneTexte 11"/>
          <p:cNvSpPr txBox="1"/>
          <p:nvPr/>
        </p:nvSpPr>
        <p:spPr bwMode="auto">
          <a:xfrm>
            <a:off x="755576" y="1340768"/>
            <a:ext cx="3316038" cy="461665"/>
          </a:xfrm>
          <a:prstGeom prst="rect">
            <a:avLst/>
          </a:prstGeom>
          <a:noFill/>
        </p:spPr>
        <p:txBody>
          <a:bodyPr wrap="square" rtlCol="0">
            <a:spAutoFit/>
          </a:bodyPr>
          <a:lstStyle/>
          <a:p>
            <a:r>
              <a:rPr lang="fr-CH" sz="2400" b="1" dirty="0">
                <a:solidFill>
                  <a:srgbClr val="1476B7"/>
                </a:solidFill>
                <a:latin typeface="Tahoma"/>
                <a:ea typeface="Tahoma"/>
                <a:cs typeface="Tahoma"/>
              </a:rPr>
              <a:t>Triangle du projet</a:t>
            </a:r>
          </a:p>
        </p:txBody>
      </p:sp>
    </p:spTree>
    <p:extLst>
      <p:ext uri="{BB962C8B-B14F-4D97-AF65-F5344CB8AC3E}">
        <p14:creationId xmlns:p14="http://schemas.microsoft.com/office/powerpoint/2010/main" val="394366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4" name="ZoneTexte 3"/>
          <p:cNvSpPr txBox="1"/>
          <p:nvPr/>
        </p:nvSpPr>
        <p:spPr>
          <a:xfrm>
            <a:off x="467544" y="1340768"/>
            <a:ext cx="7776864" cy="4185761"/>
          </a:xfrm>
          <a:prstGeom prst="rect">
            <a:avLst/>
          </a:prstGeom>
          <a:solidFill>
            <a:schemeClr val="accent1">
              <a:lumMod val="20000"/>
              <a:lumOff val="80000"/>
            </a:schemeClr>
          </a:solidFill>
        </p:spPr>
        <p:txBody>
          <a:bodyPr wrap="square" rtlCol="0">
            <a:spAutoFit/>
          </a:bodyPr>
          <a:lstStyle/>
          <a:p>
            <a:pPr fontAlgn="auto" hangingPunct="1"/>
            <a:r>
              <a:rPr lang="fr-FR" sz="1400" b="1" dirty="0">
                <a:solidFill>
                  <a:srgbClr val="0070C0"/>
                </a:solidFill>
              </a:rPr>
              <a:t>Comment s’y prendre pour piloter les dérives du triangle de projet :</a:t>
            </a:r>
            <a:endParaRPr lang="fr-CH" sz="1400" dirty="0">
              <a:solidFill>
                <a:srgbClr val="0070C0"/>
              </a:solidFill>
            </a:endParaRPr>
          </a:p>
          <a:p>
            <a:pPr fontAlgn="auto" hangingPunct="1"/>
            <a:r>
              <a:rPr lang="fr-FR" sz="1400" dirty="0"/>
              <a:t> </a:t>
            </a:r>
            <a:endParaRPr lang="fr-CH" sz="1400" dirty="0"/>
          </a:p>
          <a:p>
            <a:pPr fontAlgn="auto" hangingPunct="1"/>
            <a:r>
              <a:rPr lang="fr-FR" sz="1400" dirty="0"/>
              <a:t>Pour </a:t>
            </a:r>
            <a:r>
              <a:rPr lang="fr-FR" sz="1400" b="1" dirty="0"/>
              <a:t>économiser du temps</a:t>
            </a:r>
            <a:r>
              <a:rPr lang="fr-FR" sz="1400" dirty="0"/>
              <a:t>, il existe 2 options :</a:t>
            </a:r>
            <a:endParaRPr lang="fr-CH" sz="1400" dirty="0"/>
          </a:p>
          <a:p>
            <a:pPr lvl="0" fontAlgn="auto" hangingPunct="1"/>
            <a:r>
              <a:rPr lang="fr-CH" sz="1400" dirty="0"/>
              <a:t>augmenter le budget (argent) et/ ou les ressources </a:t>
            </a:r>
          </a:p>
          <a:p>
            <a:pPr lvl="0" fontAlgn="auto" hangingPunct="1"/>
            <a:r>
              <a:rPr lang="fr-CH" sz="1400" dirty="0"/>
              <a:t>réduire le périmètre/objectif du projet initialement visé</a:t>
            </a:r>
          </a:p>
          <a:p>
            <a:pPr fontAlgn="auto" hangingPunct="1"/>
            <a:r>
              <a:rPr lang="fr-FR" sz="1400" dirty="0"/>
              <a:t> </a:t>
            </a:r>
            <a:endParaRPr lang="fr-CH" sz="1400" dirty="0"/>
          </a:p>
          <a:p>
            <a:pPr fontAlgn="auto" hangingPunct="1"/>
            <a:r>
              <a:rPr lang="fr-FR" sz="1400" dirty="0"/>
              <a:t>Pour </a:t>
            </a:r>
            <a:r>
              <a:rPr lang="fr-FR" sz="1400" b="1" dirty="0"/>
              <a:t>économiser sur les ressources/ coûts</a:t>
            </a:r>
            <a:r>
              <a:rPr lang="fr-FR" sz="1400" dirty="0"/>
              <a:t> d’un projet (argent), il existe 2 options : </a:t>
            </a:r>
            <a:endParaRPr lang="fr-CH" sz="1400" dirty="0"/>
          </a:p>
          <a:p>
            <a:pPr lvl="0" fontAlgn="auto" hangingPunct="1"/>
            <a:r>
              <a:rPr lang="fr-CH" sz="1400" dirty="0"/>
              <a:t>reporter l’échéance du projet (délai) ou</a:t>
            </a:r>
          </a:p>
          <a:p>
            <a:pPr lvl="0" fontAlgn="auto" hangingPunct="1"/>
            <a:r>
              <a:rPr lang="fr-CH" sz="1400" dirty="0"/>
              <a:t>réduire le périmètre/ objectif du projet initialement visé</a:t>
            </a:r>
          </a:p>
          <a:p>
            <a:pPr fontAlgn="auto" hangingPunct="1"/>
            <a:r>
              <a:rPr lang="fr-FR" sz="1400" dirty="0"/>
              <a:t> </a:t>
            </a:r>
            <a:endParaRPr lang="fr-CH" sz="1400" dirty="0"/>
          </a:p>
          <a:p>
            <a:pPr fontAlgn="auto" hangingPunct="1"/>
            <a:r>
              <a:rPr lang="fr-FR" sz="1400" dirty="0"/>
              <a:t>Pour </a:t>
            </a:r>
            <a:r>
              <a:rPr lang="fr-FR" sz="1400" b="1" dirty="0"/>
              <a:t>étendre le périmètre/objectif du projet</a:t>
            </a:r>
            <a:r>
              <a:rPr lang="fr-FR" sz="1400" dirty="0"/>
              <a:t>, il existe 2 options :</a:t>
            </a:r>
            <a:endParaRPr lang="fr-CH" sz="1400" dirty="0"/>
          </a:p>
          <a:p>
            <a:pPr lvl="0" fontAlgn="auto" hangingPunct="1"/>
            <a:r>
              <a:rPr lang="fr-CH" sz="1400" dirty="0"/>
              <a:t>reporter l’échéance du projet (délai) ou</a:t>
            </a:r>
          </a:p>
          <a:p>
            <a:pPr lvl="0" fontAlgn="auto" hangingPunct="1"/>
            <a:r>
              <a:rPr lang="fr-CH" sz="1400" dirty="0"/>
              <a:t>augmenter les ressources/ budget (argent) </a:t>
            </a:r>
          </a:p>
          <a:p>
            <a:pPr fontAlgn="auto" hangingPunct="1"/>
            <a:r>
              <a:rPr lang="fr-FR" sz="1400" dirty="0"/>
              <a:t> </a:t>
            </a:r>
            <a:endParaRPr lang="fr-CH" sz="1400" dirty="0"/>
          </a:p>
          <a:p>
            <a:pPr fontAlgn="auto" hangingPunct="1"/>
            <a:r>
              <a:rPr lang="fr-FR" sz="1400" b="1" dirty="0"/>
              <a:t>Quand aucune de ces options n’est possible, le projet tel que posé initialement sort de sa zone de viabilité. C’est le moment de considérer l’abandon du projet ou sa redéfinition fondamentale.</a:t>
            </a:r>
            <a:r>
              <a:rPr lang="fr-FR" sz="1400" dirty="0"/>
              <a:t> </a:t>
            </a:r>
            <a:r>
              <a:rPr lang="fr-FR" sz="1400" b="1" dirty="0"/>
              <a:t>Si le projet est sur la voie de l'échec, il est fortement probable que la phase d’analyse préliminaire ait été déficiente ou que des événements externes imprévus se sont invités en cours de jeu...</a:t>
            </a:r>
            <a:endParaRPr lang="fr-CH" sz="1400" dirty="0"/>
          </a:p>
          <a:p>
            <a:endParaRPr lang="fr-CH" sz="1400" dirty="0"/>
          </a:p>
        </p:txBody>
      </p:sp>
    </p:spTree>
    <p:extLst>
      <p:ext uri="{BB962C8B-B14F-4D97-AF65-F5344CB8AC3E}">
        <p14:creationId xmlns:p14="http://schemas.microsoft.com/office/powerpoint/2010/main" val="351990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5" name="Rectangle 4"/>
          <p:cNvSpPr/>
          <p:nvPr/>
        </p:nvSpPr>
        <p:spPr bwMode="auto">
          <a:xfrm>
            <a:off x="755576" y="2053904"/>
            <a:ext cx="7272808" cy="2959272"/>
          </a:xfrm>
          <a:prstGeom prst="rect">
            <a:avLst/>
          </a:prstGeom>
        </p:spPr>
        <p:txBody>
          <a:bodyPr wrap="square">
            <a:spAutoFit/>
          </a:bodyPr>
          <a:lstStyle/>
          <a:p>
            <a:pPr>
              <a:lnSpc>
                <a:spcPct val="115000"/>
              </a:lnSpc>
              <a:spcAft>
                <a:spcPts val="0"/>
              </a:spcAft>
            </a:pPr>
            <a:r>
              <a:rPr lang="fr-CH" b="1" dirty="0"/>
              <a:t>Certains projets sont d’avantage définis par le délai, d’autre par la qualité de l’objectif à atteindre et encore d’autres par les ressources financières à disposition </a:t>
            </a:r>
            <a:r>
              <a:rPr lang="fr-CH" b="1" dirty="0">
                <a:sym typeface="Wingdings" panose="05000000000000000000" pitchFamily="2" charset="2"/>
              </a:rPr>
              <a:t> dépend de la nature du projet</a:t>
            </a:r>
            <a:r>
              <a:rPr lang="fr-CH" b="1" dirty="0"/>
              <a:t>. </a:t>
            </a:r>
          </a:p>
          <a:p>
            <a:pPr>
              <a:lnSpc>
                <a:spcPct val="115000"/>
              </a:lnSpc>
              <a:spcAft>
                <a:spcPts val="0"/>
              </a:spcAft>
            </a:pPr>
            <a:endParaRPr lang="fr-CH" b="1" dirty="0"/>
          </a:p>
          <a:p>
            <a:pPr>
              <a:lnSpc>
                <a:spcPct val="115000"/>
              </a:lnSpc>
              <a:spcAft>
                <a:spcPts val="0"/>
              </a:spcAft>
            </a:pPr>
            <a:endParaRPr lang="fr-CH" b="1" dirty="0"/>
          </a:p>
          <a:p>
            <a:pPr>
              <a:lnSpc>
                <a:spcPct val="115000"/>
              </a:lnSpc>
              <a:spcAft>
                <a:spcPts val="0"/>
              </a:spcAft>
            </a:pPr>
            <a:r>
              <a:rPr lang="fr-CH" b="1" dirty="0"/>
              <a:t>Exemples de projet : </a:t>
            </a:r>
          </a:p>
          <a:p>
            <a:pPr marL="285750" indent="-285750">
              <a:lnSpc>
                <a:spcPct val="115000"/>
              </a:lnSpc>
              <a:spcAft>
                <a:spcPts val="0"/>
              </a:spcAft>
              <a:buFontTx/>
              <a:buChar char="-"/>
            </a:pPr>
            <a:r>
              <a:rPr lang="fr-CH" dirty="0"/>
              <a:t>Piloter par </a:t>
            </a:r>
            <a:r>
              <a:rPr lang="fr-CH" b="1" dirty="0"/>
              <a:t>les objectifs</a:t>
            </a:r>
          </a:p>
          <a:p>
            <a:pPr marL="285750" indent="-285750">
              <a:lnSpc>
                <a:spcPct val="115000"/>
              </a:lnSpc>
              <a:spcAft>
                <a:spcPts val="0"/>
              </a:spcAft>
              <a:buFontTx/>
              <a:buChar char="-"/>
            </a:pPr>
            <a:r>
              <a:rPr lang="fr-CH" dirty="0"/>
              <a:t>Piloter par </a:t>
            </a:r>
            <a:r>
              <a:rPr lang="fr-CH" b="1" dirty="0"/>
              <a:t>les coûts</a:t>
            </a:r>
          </a:p>
          <a:p>
            <a:pPr marL="285750" indent="-285750">
              <a:lnSpc>
                <a:spcPct val="115000"/>
              </a:lnSpc>
              <a:spcAft>
                <a:spcPts val="0"/>
              </a:spcAft>
              <a:buFontTx/>
              <a:buChar char="-"/>
            </a:pPr>
            <a:r>
              <a:rPr lang="fr-CH" dirty="0"/>
              <a:t>Piloter par </a:t>
            </a:r>
            <a:r>
              <a:rPr lang="fr-CH" b="1" dirty="0"/>
              <a:t>délais</a:t>
            </a:r>
          </a:p>
        </p:txBody>
      </p:sp>
      <p:pic>
        <p:nvPicPr>
          <p:cNvPr id="2" name="Image 1"/>
          <p:cNvPicPr>
            <a:picLocks noChangeAspect="1"/>
          </p:cNvPicPr>
          <p:nvPr/>
        </p:nvPicPr>
        <p:blipFill>
          <a:blip r:embed="rId3"/>
          <a:stretch>
            <a:fillRect/>
          </a:stretch>
        </p:blipFill>
        <p:spPr>
          <a:xfrm>
            <a:off x="4391980" y="3558721"/>
            <a:ext cx="3038475" cy="2114550"/>
          </a:xfrm>
          <a:prstGeom prst="rect">
            <a:avLst/>
          </a:prstGeom>
        </p:spPr>
      </p:pic>
      <p:sp>
        <p:nvSpPr>
          <p:cNvPr id="7" name="ZoneTexte 6"/>
          <p:cNvSpPr txBox="1"/>
          <p:nvPr/>
        </p:nvSpPr>
        <p:spPr bwMode="auto">
          <a:xfrm>
            <a:off x="755576" y="1340768"/>
            <a:ext cx="331603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a:t>
            </a:r>
          </a:p>
        </p:txBody>
      </p:sp>
    </p:spTree>
    <p:extLst>
      <p:ext uri="{BB962C8B-B14F-4D97-AF65-F5344CB8AC3E}">
        <p14:creationId xmlns:p14="http://schemas.microsoft.com/office/powerpoint/2010/main" val="1546525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5" name="Rectangle 4"/>
          <p:cNvSpPr/>
          <p:nvPr/>
        </p:nvSpPr>
        <p:spPr bwMode="auto">
          <a:xfrm>
            <a:off x="755576" y="1880474"/>
            <a:ext cx="7272808" cy="4068806"/>
          </a:xfrm>
          <a:prstGeom prst="rect">
            <a:avLst/>
          </a:prstGeom>
        </p:spPr>
        <p:txBody>
          <a:bodyPr wrap="square">
            <a:spAutoFit/>
          </a:bodyPr>
          <a:lstStyle/>
          <a:p>
            <a:r>
              <a:rPr lang="fr-CH" sz="1600" b="1" dirty="0"/>
              <a:t>Projet événementiel</a:t>
            </a:r>
            <a:r>
              <a:rPr lang="fr-CH" sz="1600" dirty="0"/>
              <a:t>, telle que l’organisation d’une conférence.</a:t>
            </a:r>
          </a:p>
          <a:p>
            <a:r>
              <a:rPr lang="fr-CH" sz="1600" dirty="0"/>
              <a:t>La </a:t>
            </a:r>
            <a:r>
              <a:rPr lang="fr-CH" sz="1600" b="1" dirty="0"/>
              <a:t>date de l’événement est fixe</a:t>
            </a:r>
            <a:r>
              <a:rPr lang="fr-CH" sz="1600" dirty="0"/>
              <a:t>, les délais sont donc non négociables. </a:t>
            </a:r>
          </a:p>
          <a:p>
            <a:r>
              <a:rPr lang="fr-CH" sz="1600" dirty="0"/>
              <a:t>Si le projet prend du </a:t>
            </a:r>
            <a:r>
              <a:rPr lang="fr-CH" sz="1600" b="1" dirty="0"/>
              <a:t>retard</a:t>
            </a:r>
            <a:r>
              <a:rPr lang="fr-CH" sz="1600" dirty="0"/>
              <a:t>, on décidera probablement de </a:t>
            </a:r>
            <a:r>
              <a:rPr lang="fr-CH" sz="1600" b="1" dirty="0"/>
              <a:t>réduire la qualité de l’événement</a:t>
            </a:r>
            <a:r>
              <a:rPr lang="fr-CH" sz="1600" dirty="0"/>
              <a:t>, donc les objectifs, plutôt que de repousser sa date de quelques jours. </a:t>
            </a:r>
          </a:p>
          <a:p>
            <a:r>
              <a:rPr lang="fr-CH" sz="1600" b="1" dirty="0"/>
              <a:t>Il s’agit alors d’un arbitrage entre objectif et délais. </a:t>
            </a:r>
            <a:endParaRPr lang="fr-CH" sz="1600" dirty="0"/>
          </a:p>
          <a:p>
            <a:r>
              <a:rPr lang="fr-CH" sz="1600" dirty="0"/>
              <a:t> </a:t>
            </a:r>
          </a:p>
          <a:p>
            <a:r>
              <a:rPr lang="fr-CH" sz="1600" b="1" dirty="0"/>
              <a:t>Solution destinée à des patients ou des résidents</a:t>
            </a:r>
            <a:r>
              <a:rPr lang="fr-CH" sz="1600" dirty="0"/>
              <a:t>, il est probable que </a:t>
            </a:r>
            <a:r>
              <a:rPr lang="fr-CH" sz="1600" b="1" dirty="0"/>
              <a:t>la qualité de la solution sera primordiale</a:t>
            </a:r>
            <a:r>
              <a:rPr lang="fr-CH" sz="1600" dirty="0"/>
              <a:t>. </a:t>
            </a:r>
          </a:p>
          <a:p>
            <a:r>
              <a:rPr lang="fr-CH" sz="1600" b="1" dirty="0"/>
              <a:t>En cas de retard, l’arbitrage privilégiera probablement d’allonger la durée du projet et son enveloppe budgétaire</a:t>
            </a:r>
            <a:r>
              <a:rPr lang="fr-CH" sz="1600" dirty="0"/>
              <a:t> plutôt que de réduire les objectifs. </a:t>
            </a:r>
          </a:p>
          <a:p>
            <a:r>
              <a:rPr lang="fr-CH" sz="1600" dirty="0"/>
              <a:t> </a:t>
            </a:r>
          </a:p>
          <a:p>
            <a:r>
              <a:rPr lang="fr-CH" sz="1600" b="1" dirty="0"/>
              <a:t>D’autres projets ont des coûts non négociables et une enveloppe budgétaire non extensible. </a:t>
            </a:r>
            <a:endParaRPr lang="fr-CH" sz="1600" dirty="0"/>
          </a:p>
          <a:p>
            <a:r>
              <a:rPr lang="fr-CH" sz="1600" dirty="0"/>
              <a:t>C’est par exemple le cas lorsqu’on dépose une demande de financement auprès de la </a:t>
            </a:r>
            <a:r>
              <a:rPr lang="fr-CH" sz="1600" b="1" dirty="0"/>
              <a:t>Loterie romande</a:t>
            </a:r>
            <a:r>
              <a:rPr lang="fr-CH" sz="1600" dirty="0"/>
              <a:t>. </a:t>
            </a:r>
          </a:p>
          <a:p>
            <a:pPr>
              <a:lnSpc>
                <a:spcPct val="115000"/>
              </a:lnSpc>
              <a:spcAft>
                <a:spcPts val="0"/>
              </a:spcAft>
            </a:pPr>
            <a:endParaRPr lang="fr-CH" sz="1600" b="1" dirty="0"/>
          </a:p>
        </p:txBody>
      </p:sp>
      <p:sp>
        <p:nvSpPr>
          <p:cNvPr id="9" name="ZoneTexte 8"/>
          <p:cNvSpPr txBox="1"/>
          <p:nvPr/>
        </p:nvSpPr>
        <p:spPr bwMode="auto">
          <a:xfrm>
            <a:off x="755576" y="1340768"/>
            <a:ext cx="3316038" cy="461665"/>
          </a:xfrm>
          <a:prstGeom prst="rect">
            <a:avLst/>
          </a:prstGeom>
          <a:noFill/>
        </p:spPr>
        <p:txBody>
          <a:bodyPr wrap="square" rtlCol="0">
            <a:spAutoFit/>
          </a:bodyPr>
          <a:lstStyle/>
          <a:p>
            <a:r>
              <a:rPr lang="fr-CH" sz="2400" b="1" dirty="0">
                <a:solidFill>
                  <a:srgbClr val="1476B7"/>
                </a:solidFill>
                <a:latin typeface="Tahoma"/>
                <a:ea typeface="Tahoma"/>
                <a:cs typeface="Tahoma"/>
              </a:rPr>
              <a:t>Exemples</a:t>
            </a:r>
          </a:p>
        </p:txBody>
      </p:sp>
    </p:spTree>
    <p:extLst>
      <p:ext uri="{BB962C8B-B14F-4D97-AF65-F5344CB8AC3E}">
        <p14:creationId xmlns:p14="http://schemas.microsoft.com/office/powerpoint/2010/main" val="1200041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Rectangle 2"/>
          <p:cNvSpPr/>
          <p:nvPr/>
        </p:nvSpPr>
        <p:spPr bwMode="auto">
          <a:xfrm>
            <a:off x="334414" y="974036"/>
            <a:ext cx="8054010" cy="3231654"/>
          </a:xfrm>
          <a:prstGeom prst="rect">
            <a:avLst/>
          </a:prstGeom>
          <a:solidFill>
            <a:schemeClr val="bg1"/>
          </a:solidFill>
        </p:spPr>
        <p:txBody>
          <a:bodyPr wrap="square">
            <a:spAutoFit/>
          </a:bodyPr>
          <a:lstStyle/>
          <a:p>
            <a:pPr>
              <a:lnSpc>
                <a:spcPct val="115000"/>
              </a:lnSpc>
              <a:spcAft>
                <a:spcPts val="0"/>
              </a:spcAft>
            </a:pPr>
            <a:endParaRPr lang="fr-CH" sz="1600" b="1" dirty="0"/>
          </a:p>
          <a:p>
            <a:pPr>
              <a:lnSpc>
                <a:spcPct val="115000"/>
              </a:lnSpc>
              <a:spcAft>
                <a:spcPts val="0"/>
              </a:spcAft>
            </a:pPr>
            <a:endParaRPr lang="fr-CH" sz="1600" b="1" dirty="0"/>
          </a:p>
          <a:p>
            <a:pPr>
              <a:lnSpc>
                <a:spcPct val="115000"/>
              </a:lnSpc>
              <a:spcAft>
                <a:spcPts val="0"/>
              </a:spcAft>
            </a:pPr>
            <a:endParaRPr lang="fr-CH" sz="1600" b="1" dirty="0"/>
          </a:p>
          <a:p>
            <a:pPr>
              <a:lnSpc>
                <a:spcPct val="115000"/>
              </a:lnSpc>
              <a:spcAft>
                <a:spcPts val="0"/>
              </a:spcAft>
            </a:pPr>
            <a:endParaRPr lang="fr-CH" sz="1600" b="1" dirty="0"/>
          </a:p>
          <a:p>
            <a:pPr marL="357188"/>
            <a:r>
              <a:rPr lang="fr-CH" sz="1600" b="1" dirty="0"/>
              <a:t>Définition et les éléments essentiels d’un projet, soit : </a:t>
            </a:r>
            <a:endParaRPr lang="fr-CH" sz="1600" dirty="0"/>
          </a:p>
          <a:p>
            <a:pPr marL="1100138" lvl="1" indent="-285750">
              <a:buFont typeface="Courier New" panose="02070309020205020404" pitchFamily="49" charset="0"/>
              <a:buChar char="o"/>
            </a:pPr>
            <a:r>
              <a:rPr lang="fr-CH" sz="1600" dirty="0"/>
              <a:t> le caractère unique, la durée temporaire et le but à atteindre qui apporte une nouveauté et de la plus-value </a:t>
            </a:r>
          </a:p>
          <a:p>
            <a:pPr marL="1100138" lvl="1" indent="-285750">
              <a:buFont typeface="Courier New" panose="02070309020205020404" pitchFamily="49" charset="0"/>
              <a:buChar char="o"/>
            </a:pPr>
            <a:r>
              <a:rPr lang="fr-CH" sz="1600" dirty="0"/>
              <a:t> les relations entre coûts, délais et objectif qui existent dans tous les projets</a:t>
            </a:r>
          </a:p>
          <a:p>
            <a:pPr marL="357188"/>
            <a:r>
              <a:rPr lang="fr-CH" sz="1600" dirty="0"/>
              <a:t> </a:t>
            </a:r>
          </a:p>
          <a:p>
            <a:pPr marL="357188"/>
            <a:r>
              <a:rPr lang="fr-CH" sz="1600" dirty="0"/>
              <a:t>Est-ce que vous avez des questions ? </a:t>
            </a:r>
          </a:p>
          <a:p>
            <a:endParaRPr lang="fr-CH" sz="1600" dirty="0"/>
          </a:p>
          <a:p>
            <a:pPr>
              <a:lnSpc>
                <a:spcPct val="115000"/>
              </a:lnSpc>
              <a:spcAft>
                <a:spcPts val="0"/>
              </a:spcAft>
            </a:pPr>
            <a:endParaRPr lang="fr-CH" sz="1600" b="1" dirty="0"/>
          </a:p>
        </p:txBody>
      </p:sp>
      <p:sp>
        <p:nvSpPr>
          <p:cNvPr id="5" name="ZoneTexte 4"/>
          <p:cNvSpPr txBox="1"/>
          <p:nvPr/>
        </p:nvSpPr>
        <p:spPr bwMode="auto">
          <a:xfrm>
            <a:off x="755576" y="1340768"/>
            <a:ext cx="3316038" cy="461665"/>
          </a:xfrm>
          <a:prstGeom prst="rect">
            <a:avLst/>
          </a:prstGeom>
          <a:noFill/>
        </p:spPr>
        <p:txBody>
          <a:bodyPr wrap="square" rtlCol="0">
            <a:spAutoFit/>
          </a:bodyPr>
          <a:lstStyle/>
          <a:p>
            <a:r>
              <a:rPr lang="fr-CH" sz="2400" b="1" dirty="0">
                <a:solidFill>
                  <a:srgbClr val="1476B7"/>
                </a:solidFill>
                <a:latin typeface="Tahoma"/>
                <a:ea typeface="Tahoma"/>
                <a:cs typeface="Tahoma"/>
              </a:rPr>
              <a:t>Récapitulatif</a:t>
            </a:r>
          </a:p>
        </p:txBody>
      </p:sp>
      <p:pic>
        <p:nvPicPr>
          <p:cNvPr id="4" name="Image 2"/>
          <p:cNvPicPr>
            <a:picLocks noChangeAspect="1"/>
          </p:cNvPicPr>
          <p:nvPr/>
        </p:nvPicPr>
        <p:blipFill>
          <a:blip r:embed="rId3" cstate="print"/>
          <a:stretch/>
        </p:blipFill>
        <p:spPr bwMode="auto">
          <a:xfrm>
            <a:off x="1991914" y="3750898"/>
            <a:ext cx="4159399" cy="2342398"/>
          </a:xfrm>
          <a:prstGeom prst="rect">
            <a:avLst/>
          </a:prstGeom>
        </p:spPr>
      </p:pic>
    </p:spTree>
    <p:extLst>
      <p:ext uri="{BB962C8B-B14F-4D97-AF65-F5344CB8AC3E}">
        <p14:creationId xmlns:p14="http://schemas.microsoft.com/office/powerpoint/2010/main" val="339018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2339752" y="3140968"/>
            <a:ext cx="3744415" cy="461665"/>
          </a:xfrm>
          <a:prstGeom prst="rect">
            <a:avLst/>
          </a:prstGeom>
          <a:noFill/>
        </p:spPr>
        <p:txBody>
          <a:bodyPr wrap="square" rtlCol="0">
            <a:spAutoFit/>
          </a:bodyPr>
          <a:lstStyle/>
          <a:p>
            <a:r>
              <a:rPr lang="fr-CH" sz="2400" b="1" dirty="0">
                <a:solidFill>
                  <a:srgbClr val="1476B7"/>
                </a:solidFill>
                <a:latin typeface="Tahoma"/>
                <a:ea typeface="Tahoma"/>
                <a:cs typeface="Tahoma"/>
              </a:rPr>
              <a:t>Les acteurs du projet </a:t>
            </a:r>
          </a:p>
        </p:txBody>
      </p:sp>
    </p:spTree>
    <p:extLst>
      <p:ext uri="{BB962C8B-B14F-4D97-AF65-F5344CB8AC3E}">
        <p14:creationId xmlns:p14="http://schemas.microsoft.com/office/powerpoint/2010/main" val="11806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1400" b="1" dirty="0">
                <a:solidFill>
                  <a:srgbClr val="1476B7"/>
                </a:solidFill>
                <a:latin typeface="Tahoma"/>
                <a:ea typeface="Tahoma"/>
                <a:cs typeface="Tahoma"/>
              </a:rPr>
              <a:t>Ordre du jour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CH" sz="14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r>
              <a:rPr lang="fr-CH" sz="1400" b="1" dirty="0">
                <a:solidFill>
                  <a:srgbClr val="0070C0"/>
                </a:solidFill>
                <a:latin typeface="Tahoma" panose="020B0604030504040204" pitchFamily="34" charset="0"/>
                <a:ea typeface="Tahoma" panose="020B0604030504040204" pitchFamily="34" charset="0"/>
                <a:cs typeface="Tahoma" panose="020B0604030504040204" pitchFamily="34" charset="0"/>
              </a:rPr>
              <a:t>Timing : </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8h45 – 12h 15 (pause 30 minutes)</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13h30 – 16h45 (pause 15 minutes)</a:t>
            </a:r>
          </a:p>
          <a:p>
            <a:pPr marL="804863" lvl="2" indent="-180975">
              <a:buFont typeface="Arial" pitchFamily="34" charset="0"/>
              <a:buChar char="•"/>
              <a:tabLst>
                <a:tab pos="804863" algn="l"/>
              </a:tabLst>
              <a:defRPr/>
            </a:pPr>
            <a:endParaRPr lang="fr-CH" sz="1400" dirty="0">
              <a:latin typeface="Tahoma" panose="020B0604030504040204" pitchFamily="34" charset="0"/>
              <a:ea typeface="Tahoma" panose="020B0604030504040204" pitchFamily="34" charset="0"/>
              <a:cs typeface="Tahoma" panose="020B0604030504040204" pitchFamily="34" charset="0"/>
            </a:endParaRPr>
          </a:p>
          <a:p>
            <a:pPr marL="529200" lvl="1" indent="-432000">
              <a:buFont typeface="Arial" pitchFamily="34" charset="0"/>
              <a:buChar char="•"/>
              <a:defRPr/>
            </a:pPr>
            <a:r>
              <a:rPr lang="fr-CH" sz="1400" b="1" dirty="0">
                <a:solidFill>
                  <a:srgbClr val="0070C0"/>
                </a:solidFill>
                <a:latin typeface="Tahoma" panose="020B0604030504040204" pitchFamily="34" charset="0"/>
                <a:ea typeface="Tahoma" panose="020B0604030504040204" pitchFamily="34" charset="0"/>
                <a:cs typeface="Tahoma" panose="020B0604030504040204" pitchFamily="34" charset="0"/>
              </a:rPr>
              <a:t>Contenu : </a:t>
            </a:r>
          </a:p>
          <a:p>
            <a:pPr marL="554400" lvl="2">
              <a:defRPr/>
            </a:pPr>
            <a:r>
              <a:rPr lang="fr-CH" sz="1400" b="1" dirty="0">
                <a:latin typeface="Tahoma" panose="020B0604030504040204" pitchFamily="34" charset="0"/>
                <a:ea typeface="Tahoma" panose="020B0604030504040204" pitchFamily="34" charset="0"/>
                <a:cs typeface="Tahoma" panose="020B0604030504040204" pitchFamily="34" charset="0"/>
              </a:rPr>
              <a:t>Matin : </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Introduction </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Fondement / Caractéristiques d’un projet</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Triangle du projet</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Les acteurs du projet</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Vos projets et obstacles</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Les projets dans l’organisation</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Organisation et cycle de vie des projets</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Trucs et astuces pour réussir un projet</a:t>
            </a:r>
          </a:p>
          <a:p>
            <a:pPr marL="554400" lvl="2">
              <a:defRPr/>
            </a:pPr>
            <a:r>
              <a:rPr lang="fr-CH" sz="1400" b="1" dirty="0">
                <a:latin typeface="Tahoma" panose="020B0604030504040204" pitchFamily="34" charset="0"/>
                <a:ea typeface="Tahoma" panose="020B0604030504040204" pitchFamily="34" charset="0"/>
                <a:cs typeface="Tahoma" panose="020B0604030504040204" pitchFamily="34" charset="0"/>
              </a:rPr>
              <a:t>Après-midi</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Quels outils utilisez-vous?</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Phases du projet</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Exercice pratique</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Outils</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Vos attentes / besoins / retours</a:t>
            </a:r>
          </a:p>
        </p:txBody>
      </p:sp>
    </p:spTree>
    <p:extLst>
      <p:ext uri="{BB962C8B-B14F-4D97-AF65-F5344CB8AC3E}">
        <p14:creationId xmlns:p14="http://schemas.microsoft.com/office/powerpoint/2010/main" val="3277839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Acteurs</a:t>
            </a:r>
            <a:endParaRPr lang="en-US" sz="2400" b="1" dirty="0">
              <a:solidFill>
                <a:srgbClr val="1476B7"/>
              </a:solidFill>
              <a:latin typeface="Tahoma"/>
              <a:ea typeface="Tahoma"/>
              <a:cs typeface="Tahoma"/>
            </a:endParaRPr>
          </a:p>
        </p:txBody>
      </p:sp>
      <p:pic>
        <p:nvPicPr>
          <p:cNvPr id="8" name="Picture 11" descr="Personnel clipart gratuit – Bureau images">
            <a:extLst>
              <a:ext uri="{FF2B5EF4-FFF2-40B4-BE49-F238E27FC236}">
                <a16:creationId xmlns:a16="http://schemas.microsoft.com/office/drawing/2014/main" id="{B8640712-1E4E-42DD-937B-8F6E4850C3E4}"/>
              </a:ext>
            </a:extLst>
          </p:cNvPr>
          <p:cNvPicPr>
            <a:picLocks noChangeAspect="1" noChangeArrowheads="1"/>
          </p:cNvPicPr>
          <p:nvPr/>
        </p:nvPicPr>
        <p:blipFill>
          <a:blip r:embed="rId3" cstate="print"/>
          <a:srcRect l="30976" r="31612" b="22761"/>
          <a:stretch>
            <a:fillRect/>
          </a:stretch>
        </p:blipFill>
        <p:spPr bwMode="auto">
          <a:xfrm flipH="1">
            <a:off x="1698420" y="1554748"/>
            <a:ext cx="765085" cy="1184648"/>
          </a:xfrm>
          <a:prstGeom prst="rect">
            <a:avLst/>
          </a:prstGeom>
          <a:noFill/>
        </p:spPr>
      </p:pic>
      <p:pic>
        <p:nvPicPr>
          <p:cNvPr id="9" name="Picture 9" descr="Cliparts gratuis diagramme – Bureau images">
            <a:extLst>
              <a:ext uri="{FF2B5EF4-FFF2-40B4-BE49-F238E27FC236}">
                <a16:creationId xmlns:a16="http://schemas.microsoft.com/office/drawing/2014/main" id="{077DF578-5709-402A-8D75-9A4C7D9D463F}"/>
              </a:ext>
            </a:extLst>
          </p:cNvPr>
          <p:cNvPicPr>
            <a:picLocks noChangeAspect="1" noChangeArrowheads="1"/>
          </p:cNvPicPr>
          <p:nvPr/>
        </p:nvPicPr>
        <p:blipFill>
          <a:blip r:embed="rId4" cstate="print"/>
          <a:srcRect l="34636" t="7574" r="10451" b="52030"/>
          <a:stretch>
            <a:fillRect/>
          </a:stretch>
        </p:blipFill>
        <p:spPr bwMode="auto">
          <a:xfrm>
            <a:off x="3347864" y="2132856"/>
            <a:ext cx="2088232" cy="1152128"/>
          </a:xfrm>
          <a:prstGeom prst="rect">
            <a:avLst/>
          </a:prstGeom>
          <a:noFill/>
        </p:spPr>
      </p:pic>
      <p:sp>
        <p:nvSpPr>
          <p:cNvPr id="10" name="Zone de texte 28">
            <a:extLst>
              <a:ext uri="{FF2B5EF4-FFF2-40B4-BE49-F238E27FC236}">
                <a16:creationId xmlns:a16="http://schemas.microsoft.com/office/drawing/2014/main" id="{866991A1-5EF4-4B57-931A-10D95653E19C}"/>
              </a:ext>
            </a:extLst>
          </p:cNvPr>
          <p:cNvSpPr>
            <a:spLocks/>
          </p:cNvSpPr>
          <p:nvPr/>
        </p:nvSpPr>
        <p:spPr bwMode="auto">
          <a:xfrm flipH="1">
            <a:off x="1480046" y="2839371"/>
            <a:ext cx="1152128" cy="216024"/>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r>
              <a:rPr lang="fr-FR" dirty="0">
                <a:latin typeface="Tahoma"/>
                <a:ea typeface="Times New Roman"/>
              </a:rPr>
              <a:t>Mandante</a:t>
            </a:r>
            <a:endParaRPr lang="fr-CH" dirty="0">
              <a:latin typeface="Tahoma"/>
              <a:ea typeface="Times New Roman"/>
            </a:endParaRPr>
          </a:p>
        </p:txBody>
      </p:sp>
      <p:sp>
        <p:nvSpPr>
          <p:cNvPr id="11" name="Zone de texte 28">
            <a:extLst>
              <a:ext uri="{FF2B5EF4-FFF2-40B4-BE49-F238E27FC236}">
                <a16:creationId xmlns:a16="http://schemas.microsoft.com/office/drawing/2014/main" id="{8181C602-0C40-43EB-A6E5-911058D12934}"/>
              </a:ext>
            </a:extLst>
          </p:cNvPr>
          <p:cNvSpPr>
            <a:spLocks/>
          </p:cNvSpPr>
          <p:nvPr/>
        </p:nvSpPr>
        <p:spPr bwMode="auto">
          <a:xfrm>
            <a:off x="3503775" y="3284984"/>
            <a:ext cx="1776409" cy="360040"/>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defRPr/>
            </a:pPr>
            <a:r>
              <a:rPr lang="fr-FR" dirty="0">
                <a:latin typeface="Tahoma"/>
                <a:ea typeface="Times New Roman"/>
              </a:rPr>
              <a:t>Cheffe de projet</a:t>
            </a:r>
            <a:endParaRPr lang="fr-CH" dirty="0">
              <a:latin typeface="Tahoma"/>
              <a:ea typeface="Times New Roman"/>
            </a:endParaRPr>
          </a:p>
        </p:txBody>
      </p:sp>
      <p:pic>
        <p:nvPicPr>
          <p:cNvPr id="12" name="Picture 13" descr="Femme d'affaire image gratuite – Bureau illustration">
            <a:extLst>
              <a:ext uri="{FF2B5EF4-FFF2-40B4-BE49-F238E27FC236}">
                <a16:creationId xmlns:a16="http://schemas.microsoft.com/office/drawing/2014/main" id="{695F6BC5-DE3D-4BC0-A4C2-3FBC7154063F}"/>
              </a:ext>
            </a:extLst>
          </p:cNvPr>
          <p:cNvPicPr>
            <a:picLocks noChangeAspect="1" noChangeArrowheads="1"/>
          </p:cNvPicPr>
          <p:nvPr/>
        </p:nvPicPr>
        <p:blipFill>
          <a:blip r:embed="rId5" cstate="print"/>
          <a:srcRect l="11806" r="29861" b="38889"/>
          <a:stretch>
            <a:fillRect/>
          </a:stretch>
        </p:blipFill>
        <p:spPr bwMode="auto">
          <a:xfrm>
            <a:off x="6281459" y="1054507"/>
            <a:ext cx="1374698" cy="1080120"/>
          </a:xfrm>
          <a:prstGeom prst="rect">
            <a:avLst/>
          </a:prstGeom>
          <a:noFill/>
        </p:spPr>
      </p:pic>
      <p:sp>
        <p:nvSpPr>
          <p:cNvPr id="14" name="Zone de texte 29">
            <a:extLst>
              <a:ext uri="{FF2B5EF4-FFF2-40B4-BE49-F238E27FC236}">
                <a16:creationId xmlns:a16="http://schemas.microsoft.com/office/drawing/2014/main" id="{9F380E0C-B41E-4D94-A158-1E09EB1BAE7B}"/>
              </a:ext>
            </a:extLst>
          </p:cNvPr>
          <p:cNvSpPr>
            <a:spLocks/>
          </p:cNvSpPr>
          <p:nvPr/>
        </p:nvSpPr>
        <p:spPr bwMode="auto">
          <a:xfrm>
            <a:off x="6228184" y="2276872"/>
            <a:ext cx="1699503" cy="648072"/>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r>
              <a:rPr lang="fr-FR" dirty="0">
                <a:latin typeface="Tahoma"/>
                <a:ea typeface="Times New Roman"/>
              </a:rPr>
              <a:t>Direction</a:t>
            </a:r>
          </a:p>
          <a:p>
            <a:pPr algn="ctr">
              <a:lnSpc>
                <a:spcPts val="975"/>
              </a:lnSpc>
              <a:defRPr/>
            </a:pPr>
            <a:endParaRPr lang="fr-FR" dirty="0">
              <a:latin typeface="Tahoma"/>
              <a:ea typeface="Times New Roman"/>
            </a:endParaRPr>
          </a:p>
          <a:p>
            <a:pPr algn="ctr">
              <a:lnSpc>
                <a:spcPts val="975"/>
              </a:lnSpc>
              <a:defRPr/>
            </a:pPr>
            <a:r>
              <a:rPr lang="fr-FR" dirty="0">
                <a:latin typeface="Tahoma"/>
                <a:ea typeface="Times New Roman"/>
              </a:rPr>
              <a:t>hiérarchique</a:t>
            </a:r>
            <a:endParaRPr lang="fr-CH" dirty="0">
              <a:latin typeface="Tahoma"/>
              <a:ea typeface="Times New Roman"/>
            </a:endParaRPr>
          </a:p>
        </p:txBody>
      </p:sp>
      <p:pic>
        <p:nvPicPr>
          <p:cNvPr id="15" name="Picture 2">
            <a:extLst>
              <a:ext uri="{FF2B5EF4-FFF2-40B4-BE49-F238E27FC236}">
                <a16:creationId xmlns:a16="http://schemas.microsoft.com/office/drawing/2014/main" id="{D2B0843A-9D58-4B51-8B39-693D10AA354F}"/>
              </a:ext>
            </a:extLst>
          </p:cNvPr>
          <p:cNvPicPr>
            <a:picLocks noChangeAspect="1" noChangeArrowheads="1"/>
          </p:cNvPicPr>
          <p:nvPr/>
        </p:nvPicPr>
        <p:blipFill>
          <a:blip r:embed="rId6" cstate="print"/>
          <a:srcRect l="30825" t="42440" r="56418" b="39920"/>
          <a:stretch>
            <a:fillRect/>
          </a:stretch>
        </p:blipFill>
        <p:spPr bwMode="auto">
          <a:xfrm>
            <a:off x="755576" y="3429000"/>
            <a:ext cx="1100694" cy="856095"/>
          </a:xfrm>
          <a:prstGeom prst="rect">
            <a:avLst/>
          </a:prstGeom>
          <a:noFill/>
          <a:ln w="9525">
            <a:noFill/>
            <a:miter lim="800000"/>
            <a:headEnd/>
            <a:tailEnd/>
          </a:ln>
        </p:spPr>
      </p:pic>
      <p:sp>
        <p:nvSpPr>
          <p:cNvPr id="16" name="Zone de texte 28">
            <a:extLst>
              <a:ext uri="{FF2B5EF4-FFF2-40B4-BE49-F238E27FC236}">
                <a16:creationId xmlns:a16="http://schemas.microsoft.com/office/drawing/2014/main" id="{6DDC4361-F1DE-4ED9-B387-EB706CA3ED99}"/>
              </a:ext>
            </a:extLst>
          </p:cNvPr>
          <p:cNvSpPr>
            <a:spLocks/>
          </p:cNvSpPr>
          <p:nvPr/>
        </p:nvSpPr>
        <p:spPr bwMode="auto">
          <a:xfrm>
            <a:off x="251520" y="4293096"/>
            <a:ext cx="2376264" cy="288032"/>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endParaRPr lang="fr-FR" dirty="0">
              <a:latin typeface="Tahoma"/>
              <a:ea typeface="Times New Roman"/>
            </a:endParaRPr>
          </a:p>
          <a:p>
            <a:pPr algn="ctr">
              <a:lnSpc>
                <a:spcPts val="975"/>
              </a:lnSpc>
              <a:defRPr/>
            </a:pPr>
            <a:r>
              <a:rPr lang="fr-FR" dirty="0">
                <a:latin typeface="Tahoma"/>
                <a:ea typeface="Times New Roman"/>
              </a:rPr>
              <a:t>Bénéficiaires finaux</a:t>
            </a:r>
            <a:endParaRPr lang="fr-CH" dirty="0">
              <a:latin typeface="Tahoma"/>
              <a:ea typeface="Times New Roman"/>
            </a:endParaRPr>
          </a:p>
        </p:txBody>
      </p:sp>
      <p:sp>
        <p:nvSpPr>
          <p:cNvPr id="17" name="Zone de texte 28">
            <a:extLst>
              <a:ext uri="{FF2B5EF4-FFF2-40B4-BE49-F238E27FC236}">
                <a16:creationId xmlns:a16="http://schemas.microsoft.com/office/drawing/2014/main" id="{BC50B3C3-8381-428A-872C-26BB9F14012D}"/>
              </a:ext>
            </a:extLst>
          </p:cNvPr>
          <p:cNvSpPr>
            <a:spLocks/>
          </p:cNvSpPr>
          <p:nvPr/>
        </p:nvSpPr>
        <p:spPr bwMode="auto">
          <a:xfrm>
            <a:off x="251520" y="5085184"/>
            <a:ext cx="2376264" cy="1152128"/>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defRPr/>
            </a:pPr>
            <a:r>
              <a:rPr lang="fr-FR" dirty="0">
                <a:latin typeface="Tahoma"/>
                <a:ea typeface="Times New Roman"/>
              </a:rPr>
              <a:t>Autres groupes</a:t>
            </a:r>
          </a:p>
          <a:p>
            <a:pPr algn="ctr">
              <a:defRPr/>
            </a:pPr>
            <a:r>
              <a:rPr lang="fr-FR" dirty="0">
                <a:latin typeface="Tahoma"/>
                <a:ea typeface="Times New Roman"/>
              </a:rPr>
              <a:t>Prestataires externes</a:t>
            </a:r>
          </a:p>
          <a:p>
            <a:pPr algn="ctr">
              <a:defRPr/>
            </a:pPr>
            <a:r>
              <a:rPr lang="fr-CH" dirty="0">
                <a:latin typeface="Tahoma"/>
                <a:ea typeface="Times New Roman"/>
              </a:rPr>
              <a:t>Leaders d’opinion</a:t>
            </a:r>
          </a:p>
          <a:p>
            <a:pPr algn="ctr">
              <a:defRPr/>
            </a:pPr>
            <a:r>
              <a:rPr lang="fr-CH" dirty="0">
                <a:latin typeface="Tahoma"/>
                <a:ea typeface="Times New Roman"/>
              </a:rPr>
              <a:t>Partenaires</a:t>
            </a:r>
          </a:p>
        </p:txBody>
      </p:sp>
      <p:pic>
        <p:nvPicPr>
          <p:cNvPr id="18" name="Picture 15" descr="Homme d'affaire image gratuite – Bureau cliparts">
            <a:extLst>
              <a:ext uri="{FF2B5EF4-FFF2-40B4-BE49-F238E27FC236}">
                <a16:creationId xmlns:a16="http://schemas.microsoft.com/office/drawing/2014/main" id="{044EB5AB-C7F3-40A6-BE54-558F4B1CA522}"/>
              </a:ext>
            </a:extLst>
          </p:cNvPr>
          <p:cNvPicPr>
            <a:picLocks noChangeAspect="1" noChangeArrowheads="1"/>
          </p:cNvPicPr>
          <p:nvPr/>
        </p:nvPicPr>
        <p:blipFill>
          <a:blip r:embed="rId7" cstate="print"/>
          <a:srcRect l="9375" r="15625" b="8333"/>
          <a:stretch>
            <a:fillRect/>
          </a:stretch>
        </p:blipFill>
        <p:spPr bwMode="auto">
          <a:xfrm>
            <a:off x="2487040" y="4997252"/>
            <a:ext cx="968835" cy="1152128"/>
          </a:xfrm>
          <a:prstGeom prst="rect">
            <a:avLst/>
          </a:prstGeom>
          <a:noFill/>
        </p:spPr>
      </p:pic>
      <p:pic>
        <p:nvPicPr>
          <p:cNvPr id="19" name="Picture 4" descr="Résultat de recherche d'images pour &quot;acteurs projet&quot;">
            <a:extLst>
              <a:ext uri="{FF2B5EF4-FFF2-40B4-BE49-F238E27FC236}">
                <a16:creationId xmlns:a16="http://schemas.microsoft.com/office/drawing/2014/main" id="{85891DDF-E44C-4453-B48E-497ABB63887F}"/>
              </a:ext>
            </a:extLst>
          </p:cNvPr>
          <p:cNvPicPr>
            <a:picLocks noChangeAspect="1" noChangeArrowheads="1"/>
          </p:cNvPicPr>
          <p:nvPr/>
        </p:nvPicPr>
        <p:blipFill>
          <a:blip r:embed="rId8" cstate="print"/>
          <a:srcRect/>
          <a:stretch>
            <a:fillRect/>
          </a:stretch>
        </p:blipFill>
        <p:spPr bwMode="auto">
          <a:xfrm>
            <a:off x="4283967" y="4514572"/>
            <a:ext cx="1530871" cy="1146676"/>
          </a:xfrm>
          <a:prstGeom prst="rect">
            <a:avLst/>
          </a:prstGeom>
          <a:noFill/>
        </p:spPr>
      </p:pic>
      <p:sp>
        <p:nvSpPr>
          <p:cNvPr id="20" name="Zone de texte 28">
            <a:extLst>
              <a:ext uri="{FF2B5EF4-FFF2-40B4-BE49-F238E27FC236}">
                <a16:creationId xmlns:a16="http://schemas.microsoft.com/office/drawing/2014/main" id="{95293A08-F02D-466D-9CEE-0818FC93F465}"/>
              </a:ext>
            </a:extLst>
          </p:cNvPr>
          <p:cNvSpPr>
            <a:spLocks/>
          </p:cNvSpPr>
          <p:nvPr/>
        </p:nvSpPr>
        <p:spPr bwMode="auto">
          <a:xfrm>
            <a:off x="3905195" y="5795654"/>
            <a:ext cx="2376264" cy="288032"/>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r>
              <a:rPr lang="fr-FR" dirty="0">
                <a:latin typeface="Tahoma"/>
                <a:ea typeface="Times New Roman"/>
              </a:rPr>
              <a:t>Equipe de projet</a:t>
            </a:r>
            <a:endParaRPr lang="fr-CH" dirty="0">
              <a:latin typeface="Tahoma"/>
              <a:ea typeface="Times New Roman"/>
            </a:endParaRPr>
          </a:p>
        </p:txBody>
      </p:sp>
      <p:pic>
        <p:nvPicPr>
          <p:cNvPr id="21" name="Picture 17" descr="Meeting clipart free clipart images 2">
            <a:extLst>
              <a:ext uri="{FF2B5EF4-FFF2-40B4-BE49-F238E27FC236}">
                <a16:creationId xmlns:a16="http://schemas.microsoft.com/office/drawing/2014/main" id="{D6278C15-15DE-4BD5-8351-E9E01EDD1EA1}"/>
              </a:ext>
            </a:extLst>
          </p:cNvPr>
          <p:cNvPicPr>
            <a:picLocks noChangeAspect="1" noChangeArrowheads="1"/>
          </p:cNvPicPr>
          <p:nvPr/>
        </p:nvPicPr>
        <p:blipFill>
          <a:blip r:embed="rId9" cstate="print"/>
          <a:srcRect/>
          <a:stretch>
            <a:fillRect/>
          </a:stretch>
        </p:blipFill>
        <p:spPr bwMode="auto">
          <a:xfrm>
            <a:off x="6372200" y="3416511"/>
            <a:ext cx="1661723" cy="1224136"/>
          </a:xfrm>
          <a:prstGeom prst="rect">
            <a:avLst/>
          </a:prstGeom>
          <a:noFill/>
        </p:spPr>
      </p:pic>
      <p:sp>
        <p:nvSpPr>
          <p:cNvPr id="22" name="Zone de texte 30">
            <a:extLst>
              <a:ext uri="{FF2B5EF4-FFF2-40B4-BE49-F238E27FC236}">
                <a16:creationId xmlns:a16="http://schemas.microsoft.com/office/drawing/2014/main" id="{874F6C73-F67E-48D6-871B-F8D7B972D411}"/>
              </a:ext>
            </a:extLst>
          </p:cNvPr>
          <p:cNvSpPr>
            <a:spLocks/>
          </p:cNvSpPr>
          <p:nvPr/>
        </p:nvSpPr>
        <p:spPr bwMode="auto">
          <a:xfrm>
            <a:off x="6372200" y="4698112"/>
            <a:ext cx="1838837" cy="598281"/>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defRPr/>
            </a:pPr>
            <a:r>
              <a:rPr lang="fr-FR" dirty="0">
                <a:latin typeface="Tahoma"/>
                <a:ea typeface="Times New Roman"/>
              </a:rPr>
              <a:t>Comité de pilotage</a:t>
            </a:r>
            <a:endParaRPr lang="fr-CH" dirty="0">
              <a:latin typeface="Tahoma"/>
              <a:ea typeface="Times New Roman"/>
            </a:endParaRPr>
          </a:p>
        </p:txBody>
      </p:sp>
      <p:sp>
        <p:nvSpPr>
          <p:cNvPr id="23" name="Rectangle 22">
            <a:extLst>
              <a:ext uri="{FF2B5EF4-FFF2-40B4-BE49-F238E27FC236}">
                <a16:creationId xmlns:a16="http://schemas.microsoft.com/office/drawing/2014/main" id="{7A98D19C-1FDF-4D8A-8086-46831688808B}"/>
              </a:ext>
            </a:extLst>
          </p:cNvPr>
          <p:cNvSpPr/>
          <p:nvPr/>
        </p:nvSpPr>
        <p:spPr bwMode="auto">
          <a:xfrm>
            <a:off x="1619672" y="3284984"/>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24" name="Connecteur en arc 42">
            <a:extLst>
              <a:ext uri="{FF2B5EF4-FFF2-40B4-BE49-F238E27FC236}">
                <a16:creationId xmlns:a16="http://schemas.microsoft.com/office/drawing/2014/main" id="{9C7EF8D6-F912-4243-8A94-FA4D35CF10A2}"/>
              </a:ext>
            </a:extLst>
          </p:cNvPr>
          <p:cNvCxnSpPr>
            <a:cxnSpLocks/>
          </p:cNvCxnSpPr>
          <p:nvPr/>
        </p:nvCxnSpPr>
        <p:spPr bwMode="auto">
          <a:xfrm rot="10800000" flipV="1">
            <a:off x="1480047" y="3082273"/>
            <a:ext cx="670807" cy="334237"/>
          </a:xfrm>
          <a:prstGeom prst="curvedConnector3">
            <a:avLst>
              <a:gd name="adj1" fmla="val 50000"/>
            </a:avLst>
          </a:prstGeom>
          <a:ln w="38100">
            <a:headEnd type="arrow"/>
            <a:tailEnd type="arrow"/>
          </a:ln>
        </p:spPr>
        <p:style>
          <a:lnRef idx="3">
            <a:schemeClr val="accent1"/>
          </a:lnRef>
          <a:fillRef idx="0">
            <a:schemeClr val="accent1"/>
          </a:fillRef>
          <a:effectRef idx="2">
            <a:schemeClr val="accent1"/>
          </a:effectRef>
          <a:fontRef idx="minor">
            <a:schemeClr val="tx1"/>
          </a:fontRef>
        </p:style>
      </p:cxnSp>
      <p:cxnSp>
        <p:nvCxnSpPr>
          <p:cNvPr id="25" name="Connecteur en arc 43">
            <a:extLst>
              <a:ext uri="{FF2B5EF4-FFF2-40B4-BE49-F238E27FC236}">
                <a16:creationId xmlns:a16="http://schemas.microsoft.com/office/drawing/2014/main" id="{2FBD7D45-8BA1-49B2-B00E-7A167661D574}"/>
              </a:ext>
            </a:extLst>
          </p:cNvPr>
          <p:cNvCxnSpPr>
            <a:cxnSpLocks/>
          </p:cNvCxnSpPr>
          <p:nvPr/>
        </p:nvCxnSpPr>
        <p:spPr bwMode="auto">
          <a:xfrm rot="10800000" flipV="1">
            <a:off x="5458746" y="2029728"/>
            <a:ext cx="936104" cy="720080"/>
          </a:xfrm>
          <a:prstGeom prst="curvedConnector3">
            <a:avLst>
              <a:gd name="adj1" fmla="val 50000"/>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26" name="Connecteur en arc 47">
            <a:extLst>
              <a:ext uri="{FF2B5EF4-FFF2-40B4-BE49-F238E27FC236}">
                <a16:creationId xmlns:a16="http://schemas.microsoft.com/office/drawing/2014/main" id="{876B2801-9368-48D2-A93B-5094D7D9BCB0}"/>
              </a:ext>
            </a:extLst>
          </p:cNvPr>
          <p:cNvCxnSpPr>
            <a:cxnSpLocks/>
          </p:cNvCxnSpPr>
          <p:nvPr/>
        </p:nvCxnSpPr>
        <p:spPr bwMode="auto">
          <a:xfrm rot="5400000">
            <a:off x="2866128" y="3739352"/>
            <a:ext cx="1368152" cy="1323513"/>
          </a:xfrm>
          <a:prstGeom prst="curvedConnector3">
            <a:avLst>
              <a:gd name="adj1" fmla="val 50000"/>
            </a:avLst>
          </a:prstGeom>
          <a:ln w="38100">
            <a:headEnd type="arrow"/>
            <a:tailEnd type="arrow"/>
          </a:ln>
        </p:spPr>
        <p:style>
          <a:lnRef idx="3">
            <a:schemeClr val="accent1"/>
          </a:lnRef>
          <a:fillRef idx="0">
            <a:schemeClr val="accent1"/>
          </a:fillRef>
          <a:effectRef idx="2">
            <a:schemeClr val="accent1"/>
          </a:effectRef>
          <a:fontRef idx="minor">
            <a:schemeClr val="tx1"/>
          </a:fontRef>
        </p:style>
      </p:cxnSp>
      <p:cxnSp>
        <p:nvCxnSpPr>
          <p:cNvPr id="29" name="Connecteur en arc 44">
            <a:extLst>
              <a:ext uri="{FF2B5EF4-FFF2-40B4-BE49-F238E27FC236}">
                <a16:creationId xmlns:a16="http://schemas.microsoft.com/office/drawing/2014/main" id="{4AD458E7-7834-4C58-94A6-99207E3F3D41}"/>
              </a:ext>
            </a:extLst>
          </p:cNvPr>
          <p:cNvCxnSpPr>
            <a:cxnSpLocks/>
          </p:cNvCxnSpPr>
          <p:nvPr/>
        </p:nvCxnSpPr>
        <p:spPr bwMode="auto">
          <a:xfrm rot="16200000" flipH="1">
            <a:off x="4563326" y="3797714"/>
            <a:ext cx="797540" cy="636176"/>
          </a:xfrm>
          <a:prstGeom prst="curvedConnector3">
            <a:avLst>
              <a:gd name="adj1" fmla="val 50000"/>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35" name="Connecteur en arc 44">
            <a:extLst>
              <a:ext uri="{FF2B5EF4-FFF2-40B4-BE49-F238E27FC236}">
                <a16:creationId xmlns:a16="http://schemas.microsoft.com/office/drawing/2014/main" id="{26478572-8BB1-4164-8A09-C9A14680AD92}"/>
              </a:ext>
            </a:extLst>
          </p:cNvPr>
          <p:cNvCxnSpPr>
            <a:cxnSpLocks/>
          </p:cNvCxnSpPr>
          <p:nvPr/>
        </p:nvCxnSpPr>
        <p:spPr bwMode="auto">
          <a:xfrm>
            <a:off x="5364088" y="3284984"/>
            <a:ext cx="1065240" cy="432047"/>
          </a:xfrm>
          <a:prstGeom prst="curvedConnector3">
            <a:avLst>
              <a:gd name="adj1" fmla="val 50000"/>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38" name="Connecteur en arc 42">
            <a:extLst>
              <a:ext uri="{FF2B5EF4-FFF2-40B4-BE49-F238E27FC236}">
                <a16:creationId xmlns:a16="http://schemas.microsoft.com/office/drawing/2014/main" id="{CFDFC910-59AA-4592-B4AD-ACDC3F10E8F0}"/>
              </a:ext>
            </a:extLst>
          </p:cNvPr>
          <p:cNvCxnSpPr>
            <a:cxnSpLocks/>
          </p:cNvCxnSpPr>
          <p:nvPr/>
        </p:nvCxnSpPr>
        <p:spPr bwMode="auto">
          <a:xfrm>
            <a:off x="2555776" y="1944076"/>
            <a:ext cx="730442" cy="584881"/>
          </a:xfrm>
          <a:prstGeom prst="curvedConnector3">
            <a:avLst>
              <a:gd name="adj1" fmla="val 50000"/>
            </a:avLst>
          </a:prstGeom>
          <a:ln w="38100">
            <a:headEnd type="arrow"/>
            <a:tailEnd type="arrow"/>
          </a:ln>
        </p:spPr>
        <p:style>
          <a:lnRef idx="3">
            <a:schemeClr val="accent1"/>
          </a:lnRef>
          <a:fillRef idx="0">
            <a:schemeClr val="accent1"/>
          </a:fillRef>
          <a:effectRef idx="2">
            <a:schemeClr val="accent1"/>
          </a:effectRef>
          <a:fontRef idx="minor">
            <a:schemeClr val="tx1"/>
          </a:fontRef>
        </p:style>
      </p:cxnSp>
      <p:sp>
        <p:nvSpPr>
          <p:cNvPr id="27" name="RedDiskSlideNumber">
            <a:extLst>
              <a:ext uri="{FF2B5EF4-FFF2-40B4-BE49-F238E27FC236}">
                <a16:creationId xmlns:a16="http://schemas.microsoft.com/office/drawing/2014/main" id="{2E785361-8E27-46A0-B8F1-D5F266419DD0}"/>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35</a:t>
            </a:r>
            <a:endParaRPr lang="fr-CH" sz="800" dirty="0">
              <a:latin typeface="Tahoma"/>
            </a:endParaRPr>
          </a:p>
        </p:txBody>
      </p:sp>
    </p:spTree>
    <p:extLst>
      <p:ext uri="{BB962C8B-B14F-4D97-AF65-F5344CB8AC3E}">
        <p14:creationId xmlns:p14="http://schemas.microsoft.com/office/powerpoint/2010/main" val="407584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Le/la mandant-e</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416824" cy="4032448"/>
          </a:xfrm>
          <a:prstGeom prst="rect">
            <a:avLst/>
          </a:prstGeom>
        </p:spPr>
        <p:txBody>
          <a:bodyPr/>
          <a:lstStyle/>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CH" sz="2400" dirty="0">
                <a:latin typeface="Tahoma" pitchFamily="34" charset="0"/>
                <a:ea typeface="Tahoma" pitchFamily="34" charset="0"/>
                <a:cs typeface="Tahoma" pitchFamily="34" charset="0"/>
              </a:rPr>
              <a:t>Mandant, sponsor, commanditaire, maître d’ouvrage </a:t>
            </a:r>
          </a:p>
          <a:p>
            <a:pPr marL="171108" indent="-171108">
              <a:buFont typeface="Arial"/>
              <a:buChar char="•"/>
              <a:defRPr/>
            </a:pPr>
            <a:r>
              <a:rPr lang="fr-CH" sz="2400" dirty="0">
                <a:latin typeface="Tahoma" pitchFamily="34" charset="0"/>
                <a:ea typeface="Tahoma" pitchFamily="34" charset="0"/>
                <a:cs typeface="Tahoma" pitchFamily="34" charset="0"/>
              </a:rPr>
              <a:t>A l’idée </a:t>
            </a:r>
          </a:p>
          <a:p>
            <a:pPr marL="171108" indent="-171108">
              <a:buFont typeface="Arial"/>
              <a:buChar char="•"/>
              <a:defRPr/>
            </a:pPr>
            <a:r>
              <a:rPr lang="fr-CH" sz="2400" dirty="0">
                <a:latin typeface="Tahoma" pitchFamily="34" charset="0"/>
                <a:ea typeface="Tahoma" pitchFamily="34" charset="0"/>
                <a:cs typeface="Tahoma" pitchFamily="34" charset="0"/>
              </a:rPr>
              <a:t>Demande le projet</a:t>
            </a:r>
          </a:p>
          <a:p>
            <a:pPr marL="171108" indent="-171108">
              <a:buFont typeface="Arial"/>
              <a:buChar char="•"/>
              <a:defRPr/>
            </a:pPr>
            <a:endParaRPr lang="fr-CH" sz="2400" dirty="0">
              <a:latin typeface="Tahoma" pitchFamily="34" charset="0"/>
              <a:ea typeface="Tahoma" pitchFamily="34" charset="0"/>
              <a:cs typeface="Tahoma" pitchFamily="34" charset="0"/>
            </a:endParaRPr>
          </a:p>
        </p:txBody>
      </p:sp>
      <p:pic>
        <p:nvPicPr>
          <p:cNvPr id="4" name="Picture 11" descr="Personnel clipart gratuit – Bureau images">
            <a:extLst>
              <a:ext uri="{FF2B5EF4-FFF2-40B4-BE49-F238E27FC236}">
                <a16:creationId xmlns:a16="http://schemas.microsoft.com/office/drawing/2014/main" id="{39F1B482-E859-4381-901B-09511BA5505E}"/>
              </a:ext>
            </a:extLst>
          </p:cNvPr>
          <p:cNvPicPr>
            <a:picLocks noChangeAspect="1" noChangeArrowheads="1"/>
          </p:cNvPicPr>
          <p:nvPr/>
        </p:nvPicPr>
        <p:blipFill>
          <a:blip r:embed="rId3" cstate="print"/>
          <a:srcRect l="30976" r="31612" b="22761"/>
          <a:stretch>
            <a:fillRect/>
          </a:stretch>
        </p:blipFill>
        <p:spPr bwMode="auto">
          <a:xfrm flipH="1">
            <a:off x="7092280" y="1124744"/>
            <a:ext cx="765085" cy="1184648"/>
          </a:xfrm>
          <a:prstGeom prst="rect">
            <a:avLst/>
          </a:prstGeom>
          <a:noFill/>
        </p:spPr>
      </p:pic>
      <p:sp>
        <p:nvSpPr>
          <p:cNvPr id="5" name="RedDiskSlideNumber">
            <a:extLst>
              <a:ext uri="{FF2B5EF4-FFF2-40B4-BE49-F238E27FC236}">
                <a16:creationId xmlns:a16="http://schemas.microsoft.com/office/drawing/2014/main" id="{56E83BBE-2BC0-4CCE-BA89-402FF4CC95C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36</a:t>
            </a:r>
            <a:endParaRPr lang="fr-CH" sz="800" dirty="0">
              <a:latin typeface="Tahoma"/>
            </a:endParaRPr>
          </a:p>
        </p:txBody>
      </p:sp>
    </p:spTree>
    <p:extLst>
      <p:ext uri="{BB962C8B-B14F-4D97-AF65-F5344CB8AC3E}">
        <p14:creationId xmlns:p14="http://schemas.microsoft.com/office/powerpoint/2010/main" val="20145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Le/la direction hiérarchique</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416824" cy="4032448"/>
          </a:xfrm>
          <a:prstGeom prst="rect">
            <a:avLst/>
          </a:prstGeom>
        </p:spPr>
        <p:txBody>
          <a:bodyPr/>
          <a:lstStyle/>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FR" sz="2400" dirty="0">
                <a:latin typeface="Tahoma" pitchFamily="34" charset="0"/>
                <a:ea typeface="Tahoma" pitchFamily="34" charset="0"/>
                <a:cs typeface="Tahoma" pitchFamily="34" charset="0"/>
              </a:rPr>
              <a:t>E</a:t>
            </a:r>
            <a:r>
              <a:rPr lang="fr-CH" sz="2400" dirty="0" err="1">
                <a:latin typeface="Tahoma" pitchFamily="34" charset="0"/>
                <a:ea typeface="Tahoma" pitchFamily="34" charset="0"/>
                <a:cs typeface="Tahoma" pitchFamily="34" charset="0"/>
              </a:rPr>
              <a:t>ngage</a:t>
            </a:r>
            <a:r>
              <a:rPr lang="fr-CH" sz="2400" dirty="0">
                <a:latin typeface="Tahoma" pitchFamily="34" charset="0"/>
                <a:ea typeface="Tahoma" pitchFamily="34" charset="0"/>
                <a:cs typeface="Tahoma" pitchFamily="34" charset="0"/>
              </a:rPr>
              <a:t> les ressources humaines sur le projet</a:t>
            </a:r>
          </a:p>
          <a:p>
            <a:pPr marL="171108" indent="-171108">
              <a:buFont typeface="Arial"/>
              <a:buChar char="•"/>
              <a:defRPr/>
            </a:pPr>
            <a:r>
              <a:rPr lang="fr-CH" sz="2400" dirty="0">
                <a:latin typeface="Tahoma" pitchFamily="34" charset="0"/>
                <a:ea typeface="Tahoma" pitchFamily="34" charset="0"/>
                <a:cs typeface="Tahoma" pitchFamily="34" charset="0"/>
              </a:rPr>
              <a:t>Jongle entre fonctionnement par projet et fonctionnement de routine</a:t>
            </a:r>
          </a:p>
        </p:txBody>
      </p:sp>
      <p:sp>
        <p:nvSpPr>
          <p:cNvPr id="5" name="RedDiskSlideNumber">
            <a:extLst>
              <a:ext uri="{FF2B5EF4-FFF2-40B4-BE49-F238E27FC236}">
                <a16:creationId xmlns:a16="http://schemas.microsoft.com/office/drawing/2014/main" id="{56E83BBE-2BC0-4CCE-BA89-402FF4CC95C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37</a:t>
            </a:r>
            <a:endParaRPr lang="fr-CH" sz="800" dirty="0">
              <a:latin typeface="Tahoma"/>
            </a:endParaRPr>
          </a:p>
        </p:txBody>
      </p:sp>
      <p:pic>
        <p:nvPicPr>
          <p:cNvPr id="7" name="Picture 13" descr="Femme d'affaire image gratuite – Bureau illustration">
            <a:extLst>
              <a:ext uri="{FF2B5EF4-FFF2-40B4-BE49-F238E27FC236}">
                <a16:creationId xmlns:a16="http://schemas.microsoft.com/office/drawing/2014/main" id="{7742C8D7-8DB8-41DC-A848-7F0740EA1442}"/>
              </a:ext>
            </a:extLst>
          </p:cNvPr>
          <p:cNvPicPr>
            <a:picLocks noChangeAspect="1" noChangeArrowheads="1"/>
          </p:cNvPicPr>
          <p:nvPr/>
        </p:nvPicPr>
        <p:blipFill>
          <a:blip r:embed="rId3" cstate="print"/>
          <a:srcRect l="11806" r="29861" b="38889"/>
          <a:stretch>
            <a:fillRect/>
          </a:stretch>
        </p:blipFill>
        <p:spPr bwMode="auto">
          <a:xfrm>
            <a:off x="6444208" y="1208710"/>
            <a:ext cx="1374698" cy="1080120"/>
          </a:xfrm>
          <a:prstGeom prst="rect">
            <a:avLst/>
          </a:prstGeom>
          <a:noFill/>
        </p:spPr>
      </p:pic>
    </p:spTree>
    <p:extLst>
      <p:ext uri="{BB962C8B-B14F-4D97-AF65-F5344CB8AC3E}">
        <p14:creationId xmlns:p14="http://schemas.microsoft.com/office/powerpoint/2010/main" val="95903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Le Comité de pilotage</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416824" cy="4032448"/>
          </a:xfrm>
          <a:prstGeom prst="rect">
            <a:avLst/>
          </a:prstGeom>
        </p:spPr>
        <p:txBody>
          <a:bodyPr/>
          <a:lstStyle/>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FR" sz="2400" dirty="0">
                <a:latin typeface="Tahoma" pitchFamily="34" charset="0"/>
                <a:ea typeface="Tahoma" pitchFamily="34" charset="0"/>
                <a:cs typeface="Tahoma" pitchFamily="34" charset="0"/>
              </a:rPr>
              <a:t>Copil</a:t>
            </a:r>
          </a:p>
          <a:p>
            <a:pPr marL="171108" indent="-171108">
              <a:buFont typeface="Arial"/>
              <a:buChar char="•"/>
              <a:defRPr/>
            </a:pPr>
            <a:r>
              <a:rPr lang="fr-FR" sz="2400" dirty="0">
                <a:latin typeface="Tahoma" pitchFamily="34" charset="0"/>
                <a:ea typeface="Tahoma" pitchFamily="34" charset="0"/>
                <a:cs typeface="Tahoma" pitchFamily="34" charset="0"/>
              </a:rPr>
              <a:t>Direction générale de projet</a:t>
            </a:r>
          </a:p>
          <a:p>
            <a:pPr marL="171108" indent="-171108">
              <a:buFont typeface="Arial"/>
              <a:buChar char="•"/>
              <a:defRPr/>
            </a:pPr>
            <a:r>
              <a:rPr lang="fr-FR" sz="2400" dirty="0">
                <a:latin typeface="Tahoma" pitchFamily="34" charset="0"/>
                <a:ea typeface="Tahoma" pitchFamily="34" charset="0"/>
                <a:cs typeface="Tahoma" pitchFamily="34" charset="0"/>
              </a:rPr>
              <a:t>Prend les décisions</a:t>
            </a:r>
          </a:p>
        </p:txBody>
      </p:sp>
      <p:sp>
        <p:nvSpPr>
          <p:cNvPr id="5" name="RedDiskSlideNumber">
            <a:extLst>
              <a:ext uri="{FF2B5EF4-FFF2-40B4-BE49-F238E27FC236}">
                <a16:creationId xmlns:a16="http://schemas.microsoft.com/office/drawing/2014/main" id="{56E83BBE-2BC0-4CCE-BA89-402FF4CC95C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38</a:t>
            </a:r>
            <a:endParaRPr lang="fr-CH" sz="800" dirty="0">
              <a:latin typeface="Tahoma"/>
            </a:endParaRPr>
          </a:p>
        </p:txBody>
      </p:sp>
      <p:pic>
        <p:nvPicPr>
          <p:cNvPr id="6" name="Picture 17" descr="Meeting clipart free clipart images 2">
            <a:extLst>
              <a:ext uri="{FF2B5EF4-FFF2-40B4-BE49-F238E27FC236}">
                <a16:creationId xmlns:a16="http://schemas.microsoft.com/office/drawing/2014/main" id="{7EA2F780-3FDA-481E-965D-94C55DDCDA41}"/>
              </a:ext>
            </a:extLst>
          </p:cNvPr>
          <p:cNvPicPr>
            <a:picLocks noChangeAspect="1" noChangeArrowheads="1"/>
          </p:cNvPicPr>
          <p:nvPr/>
        </p:nvPicPr>
        <p:blipFill>
          <a:blip r:embed="rId3" cstate="print"/>
          <a:srcRect/>
          <a:stretch>
            <a:fillRect/>
          </a:stretch>
        </p:blipFill>
        <p:spPr bwMode="auto">
          <a:xfrm>
            <a:off x="6732240" y="1244714"/>
            <a:ext cx="1368478" cy="1008112"/>
          </a:xfrm>
          <a:prstGeom prst="rect">
            <a:avLst/>
          </a:prstGeom>
          <a:noFill/>
        </p:spPr>
      </p:pic>
    </p:spTree>
    <p:extLst>
      <p:ext uri="{BB962C8B-B14F-4D97-AF65-F5344CB8AC3E}">
        <p14:creationId xmlns:p14="http://schemas.microsoft.com/office/powerpoint/2010/main" val="199264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Le/la chef-fe de projet</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416824" cy="4032448"/>
          </a:xfrm>
          <a:prstGeom prst="rect">
            <a:avLst/>
          </a:prstGeom>
        </p:spPr>
        <p:txBody>
          <a:bodyPr/>
          <a:lstStyle/>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CH" sz="2400" dirty="0" err="1">
                <a:latin typeface="Tahoma" pitchFamily="34" charset="0"/>
                <a:ea typeface="Tahoma" pitchFamily="34" charset="0"/>
                <a:cs typeface="Tahoma" pitchFamily="34" charset="0"/>
              </a:rPr>
              <a:t>Chef-fe</a:t>
            </a:r>
            <a:r>
              <a:rPr lang="fr-CH" sz="2400" dirty="0">
                <a:latin typeface="Tahoma" pitchFamily="34" charset="0"/>
                <a:ea typeface="Tahoma" pitchFamily="34" charset="0"/>
                <a:cs typeface="Tahoma" pitchFamily="34" charset="0"/>
              </a:rPr>
              <a:t> de projet, maître d’œuvre</a:t>
            </a:r>
          </a:p>
          <a:p>
            <a:pPr marL="171108" indent="-171108">
              <a:buFont typeface="Arial"/>
              <a:buChar char="•"/>
              <a:defRPr/>
            </a:pPr>
            <a:r>
              <a:rPr lang="fr-FR" sz="2400" dirty="0">
                <a:latin typeface="Tahoma" pitchFamily="34" charset="0"/>
                <a:ea typeface="Tahoma" pitchFamily="34" charset="0"/>
                <a:cs typeface="Tahoma" pitchFamily="34" charset="0"/>
              </a:rPr>
              <a:t>M</a:t>
            </a:r>
            <a:r>
              <a:rPr lang="fr-CH" sz="2400" dirty="0" err="1">
                <a:latin typeface="Tahoma" pitchFamily="34" charset="0"/>
                <a:ea typeface="Tahoma" pitchFamily="34" charset="0"/>
                <a:cs typeface="Tahoma" pitchFamily="34" charset="0"/>
              </a:rPr>
              <a:t>ène</a:t>
            </a:r>
            <a:r>
              <a:rPr lang="fr-CH" sz="2400" dirty="0">
                <a:latin typeface="Tahoma" pitchFamily="34" charset="0"/>
                <a:ea typeface="Tahoma" pitchFamily="34" charset="0"/>
                <a:cs typeface="Tahoma" pitchFamily="34" charset="0"/>
              </a:rPr>
              <a:t> le projet</a:t>
            </a:r>
          </a:p>
          <a:p>
            <a:pPr marL="171108" indent="-171108">
              <a:buFont typeface="Arial"/>
              <a:buChar char="•"/>
              <a:defRPr/>
            </a:pPr>
            <a:r>
              <a:rPr lang="fr-FR" sz="2400" dirty="0">
                <a:latin typeface="Tahoma" pitchFamily="34" charset="0"/>
                <a:ea typeface="Tahoma" pitchFamily="34" charset="0"/>
                <a:cs typeface="Tahoma" pitchFamily="34" charset="0"/>
              </a:rPr>
              <a:t>C</a:t>
            </a:r>
            <a:r>
              <a:rPr lang="fr-CH" sz="2400" dirty="0" err="1">
                <a:latin typeface="Tahoma" pitchFamily="34" charset="0"/>
                <a:ea typeface="Tahoma" pitchFamily="34" charset="0"/>
                <a:cs typeface="Tahoma" pitchFamily="34" charset="0"/>
              </a:rPr>
              <a:t>oordonne</a:t>
            </a:r>
            <a:endParaRPr lang="fr-CH" sz="2400" dirty="0">
              <a:latin typeface="Tahoma" pitchFamily="34" charset="0"/>
              <a:ea typeface="Tahoma" pitchFamily="34" charset="0"/>
              <a:cs typeface="Tahoma" pitchFamily="34" charset="0"/>
            </a:endParaRPr>
          </a:p>
          <a:p>
            <a:pPr marL="171108" indent="-171108">
              <a:buFont typeface="Arial"/>
              <a:buChar char="•"/>
              <a:defRPr/>
            </a:pPr>
            <a:r>
              <a:rPr lang="fr-FR" sz="2400" dirty="0">
                <a:latin typeface="Tahoma" pitchFamily="34" charset="0"/>
                <a:ea typeface="Tahoma" pitchFamily="34" charset="0"/>
                <a:cs typeface="Tahoma" pitchFamily="34" charset="0"/>
              </a:rPr>
              <a:t>C</a:t>
            </a:r>
            <a:r>
              <a:rPr lang="fr-CH" sz="2400" dirty="0" err="1">
                <a:latin typeface="Tahoma" pitchFamily="34" charset="0"/>
                <a:ea typeface="Tahoma" pitchFamily="34" charset="0"/>
                <a:cs typeface="Tahoma" pitchFamily="34" charset="0"/>
              </a:rPr>
              <a:t>ommunique</a:t>
            </a:r>
            <a:endParaRPr lang="fr-CH" sz="2400" dirty="0">
              <a:latin typeface="Tahoma" pitchFamily="34" charset="0"/>
              <a:ea typeface="Tahoma" pitchFamily="34" charset="0"/>
              <a:cs typeface="Tahoma" pitchFamily="34" charset="0"/>
            </a:endParaRPr>
          </a:p>
          <a:p>
            <a:pPr marL="171108" indent="-171108">
              <a:buFont typeface="Arial"/>
              <a:buChar char="•"/>
              <a:defRPr/>
            </a:pPr>
            <a:r>
              <a:rPr lang="fr-FR" sz="2400" dirty="0">
                <a:latin typeface="Tahoma" pitchFamily="34" charset="0"/>
                <a:ea typeface="Tahoma" pitchFamily="34" charset="0"/>
                <a:cs typeface="Tahoma" pitchFamily="34" charset="0"/>
              </a:rPr>
              <a:t>Gère les </a:t>
            </a:r>
            <a:r>
              <a:rPr lang="fr-CH" sz="2400" dirty="0">
                <a:latin typeface="Tahoma" pitchFamily="34" charset="0"/>
                <a:ea typeface="Tahoma" pitchFamily="34" charset="0"/>
                <a:cs typeface="Tahoma" pitchFamily="34" charset="0"/>
              </a:rPr>
              <a:t>coûts, délais, objectifs </a:t>
            </a:r>
          </a:p>
          <a:p>
            <a:pPr marL="171108" indent="-171108">
              <a:buFont typeface="Arial"/>
              <a:buChar char="•"/>
              <a:defRPr/>
            </a:pPr>
            <a:r>
              <a:rPr lang="fr-FR" sz="2400" dirty="0">
                <a:latin typeface="Tahoma" pitchFamily="34" charset="0"/>
                <a:ea typeface="Tahoma" pitchFamily="34" charset="0"/>
                <a:cs typeface="Tahoma" pitchFamily="34" charset="0"/>
              </a:rPr>
              <a:t>D</a:t>
            </a:r>
            <a:r>
              <a:rPr lang="fr-CH" sz="2400" dirty="0" err="1">
                <a:latin typeface="Tahoma" pitchFamily="34" charset="0"/>
                <a:ea typeface="Tahoma" pitchFamily="34" charset="0"/>
                <a:cs typeface="Tahoma" pitchFamily="34" charset="0"/>
              </a:rPr>
              <a:t>ispose</a:t>
            </a:r>
            <a:r>
              <a:rPr lang="fr-CH" sz="2400" dirty="0">
                <a:latin typeface="Tahoma" pitchFamily="34" charset="0"/>
                <a:ea typeface="Tahoma" pitchFamily="34" charset="0"/>
                <a:cs typeface="Tahoma" pitchFamily="34" charset="0"/>
              </a:rPr>
              <a:t> de concepts, méthodes, outils</a:t>
            </a:r>
          </a:p>
          <a:p>
            <a:pPr marL="171108" indent="-171108">
              <a:buFont typeface="Arial"/>
              <a:buChar char="•"/>
              <a:defRPr/>
            </a:pPr>
            <a:r>
              <a:rPr lang="fr-FR" sz="2400" dirty="0">
                <a:latin typeface="Tahoma" pitchFamily="34" charset="0"/>
                <a:ea typeface="Tahoma" pitchFamily="34" charset="0"/>
                <a:cs typeface="Tahoma" pitchFamily="34" charset="0"/>
              </a:rPr>
              <a:t>E</a:t>
            </a:r>
            <a:r>
              <a:rPr lang="fr-CH" sz="2400" dirty="0">
                <a:latin typeface="Tahoma" pitchFamily="34" charset="0"/>
                <a:ea typeface="Tahoma" pitchFamily="34" charset="0"/>
                <a:cs typeface="Tahoma" pitchFamily="34" charset="0"/>
              </a:rPr>
              <a:t>st responsable des livrables </a:t>
            </a:r>
          </a:p>
          <a:p>
            <a:pPr marL="171108" indent="-171108">
              <a:buFont typeface="Arial"/>
              <a:buChar char="•"/>
              <a:defRPr/>
            </a:pPr>
            <a:endParaRPr lang="fr-CH" sz="2400" dirty="0">
              <a:latin typeface="Tahoma" pitchFamily="34" charset="0"/>
              <a:ea typeface="Tahoma" pitchFamily="34" charset="0"/>
              <a:cs typeface="Tahoma" pitchFamily="34" charset="0"/>
            </a:endParaRPr>
          </a:p>
        </p:txBody>
      </p:sp>
      <p:sp>
        <p:nvSpPr>
          <p:cNvPr id="5" name="RedDiskSlideNumber">
            <a:extLst>
              <a:ext uri="{FF2B5EF4-FFF2-40B4-BE49-F238E27FC236}">
                <a16:creationId xmlns:a16="http://schemas.microsoft.com/office/drawing/2014/main" id="{56E83BBE-2BC0-4CCE-BA89-402FF4CC95C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39</a:t>
            </a:r>
            <a:endParaRPr lang="fr-CH" sz="800" dirty="0">
              <a:latin typeface="Tahoma"/>
            </a:endParaRPr>
          </a:p>
        </p:txBody>
      </p:sp>
      <p:pic>
        <p:nvPicPr>
          <p:cNvPr id="6" name="Picture 9" descr="Cliparts gratuis diagramme – Bureau images">
            <a:extLst>
              <a:ext uri="{FF2B5EF4-FFF2-40B4-BE49-F238E27FC236}">
                <a16:creationId xmlns:a16="http://schemas.microsoft.com/office/drawing/2014/main" id="{A6AB7F3F-929F-4A8B-803D-DF0F1888F685}"/>
              </a:ext>
            </a:extLst>
          </p:cNvPr>
          <p:cNvPicPr>
            <a:picLocks noChangeAspect="1" noChangeArrowheads="1"/>
          </p:cNvPicPr>
          <p:nvPr/>
        </p:nvPicPr>
        <p:blipFill>
          <a:blip r:embed="rId3" cstate="print"/>
          <a:srcRect l="34636" t="7574" r="10451" b="52030"/>
          <a:stretch>
            <a:fillRect/>
          </a:stretch>
        </p:blipFill>
        <p:spPr bwMode="auto">
          <a:xfrm>
            <a:off x="6084168" y="1124744"/>
            <a:ext cx="2088232" cy="1152128"/>
          </a:xfrm>
          <a:prstGeom prst="rect">
            <a:avLst/>
          </a:prstGeom>
          <a:noFill/>
        </p:spPr>
      </p:pic>
    </p:spTree>
    <p:extLst>
      <p:ext uri="{BB962C8B-B14F-4D97-AF65-F5344CB8AC3E}">
        <p14:creationId xmlns:p14="http://schemas.microsoft.com/office/powerpoint/2010/main" val="2483192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0" y="980728"/>
            <a:ext cx="8172400" cy="1440160"/>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000" b="1" dirty="0">
                <a:solidFill>
                  <a:srgbClr val="1476B7"/>
                </a:solidFill>
                <a:latin typeface="Tahoma"/>
                <a:ea typeface="Tahoma"/>
                <a:cs typeface="Tahoma"/>
              </a:rPr>
              <a:t>Chef de </a:t>
            </a:r>
            <a:r>
              <a:rPr lang="de-DE" sz="2000" b="1" dirty="0" err="1">
                <a:solidFill>
                  <a:srgbClr val="1476B7"/>
                </a:solidFill>
                <a:latin typeface="Tahoma"/>
                <a:ea typeface="Tahoma"/>
                <a:cs typeface="Tahoma"/>
              </a:rPr>
              <a:t>projet</a:t>
            </a:r>
            <a:r>
              <a:rPr lang="de-DE" sz="2000" b="1" dirty="0">
                <a:solidFill>
                  <a:srgbClr val="1476B7"/>
                </a:solidFill>
                <a:latin typeface="Tahoma"/>
                <a:ea typeface="Tahoma"/>
                <a:cs typeface="Tahoma"/>
              </a:rPr>
              <a:t> – </a:t>
            </a:r>
            <a:r>
              <a:rPr lang="de-DE" sz="2000" b="1" dirty="0" err="1">
                <a:solidFill>
                  <a:srgbClr val="1476B7"/>
                </a:solidFill>
                <a:latin typeface="Tahoma"/>
                <a:ea typeface="Tahoma"/>
                <a:cs typeface="Tahoma"/>
              </a:rPr>
              <a:t>tâches</a:t>
            </a:r>
            <a:endParaRPr lang="de-DE" sz="2000" b="1" dirty="0">
              <a:solidFill>
                <a:srgbClr val="1476B7"/>
              </a:solidFill>
              <a:latin typeface="Tahoma"/>
              <a:ea typeface="Tahoma"/>
              <a:cs typeface="Tahoma"/>
            </a:endParaRPr>
          </a:p>
          <a:p>
            <a:pPr>
              <a:defRPr/>
            </a:pPr>
            <a:endParaRPr lang="de-DE" sz="2000" b="1" dirty="0">
              <a:solidFill>
                <a:srgbClr val="1476B7"/>
              </a:solidFill>
              <a:latin typeface="Tahoma"/>
              <a:ea typeface="Tahoma"/>
              <a:cs typeface="Tahoma"/>
            </a:endParaRPr>
          </a:p>
          <a:p>
            <a:pPr>
              <a:defRPr/>
            </a:pPr>
            <a:endParaRPr lang="de-DE" sz="2000" b="1" dirty="0">
              <a:solidFill>
                <a:srgbClr val="1476B7"/>
              </a:solidFill>
              <a:latin typeface="Tahoma"/>
              <a:ea typeface="Tahoma"/>
              <a:cs typeface="Tahoma"/>
            </a:endParaRPr>
          </a:p>
          <a:p>
            <a:pPr>
              <a:defRPr/>
            </a:pPr>
            <a:endParaRPr lang="de-DE" sz="2000" b="1" dirty="0">
              <a:solidFill>
                <a:srgbClr val="1476B7"/>
              </a:solidFill>
              <a:latin typeface="Tahoma"/>
              <a:ea typeface="Tahoma"/>
              <a:cs typeface="Tahoma"/>
            </a:endParaRPr>
          </a:p>
          <a:p>
            <a:pPr>
              <a:defRPr/>
            </a:pPr>
            <a:endParaRPr lang="en-US" sz="2000" b="1" dirty="0">
              <a:solidFill>
                <a:srgbClr val="1476B7"/>
              </a:solidFill>
              <a:latin typeface="Tahoma"/>
              <a:ea typeface="Tahoma"/>
              <a:cs typeface="Tahoma"/>
            </a:endParaRPr>
          </a:p>
        </p:txBody>
      </p:sp>
      <p:sp>
        <p:nvSpPr>
          <p:cNvPr id="8" name="RedDiskSlideNumber">
            <a:extLst>
              <a:ext uri="{FF2B5EF4-FFF2-40B4-BE49-F238E27FC236}">
                <a16:creationId xmlns:a16="http://schemas.microsoft.com/office/drawing/2014/main" id="{C99E058F-A692-450D-A89E-CE489377F840}"/>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40</a:t>
            </a:r>
            <a:endParaRPr lang="fr-CH" sz="800" dirty="0">
              <a:latin typeface="Tahoma"/>
            </a:endParaRPr>
          </a:p>
        </p:txBody>
      </p:sp>
      <p:sp>
        <p:nvSpPr>
          <p:cNvPr id="2" name="Rectangle 2"/>
          <p:cNvSpPr>
            <a:spLocks noChangeArrowheads="1"/>
          </p:cNvSpPr>
          <p:nvPr/>
        </p:nvSpPr>
        <p:spPr bwMode="auto">
          <a:xfrm>
            <a:off x="827584" y="16474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graphicFrame>
        <p:nvGraphicFramePr>
          <p:cNvPr id="3" name="Objet 2"/>
          <p:cNvGraphicFramePr>
            <a:graphicFrameLocks noChangeAspect="1"/>
          </p:cNvGraphicFramePr>
          <p:nvPr/>
        </p:nvGraphicFramePr>
        <p:xfrm>
          <a:off x="827584" y="1308110"/>
          <a:ext cx="6480720" cy="4855493"/>
        </p:xfrm>
        <a:graphic>
          <a:graphicData uri="http://schemas.openxmlformats.org/presentationml/2006/ole">
            <mc:AlternateContent xmlns:mc="http://schemas.openxmlformats.org/markup-compatibility/2006">
              <mc:Choice xmlns:v="urn:schemas-microsoft-com:vml" Requires="v">
                <p:oleObj r:id="rId3" imgW="9856746" imgH="6202937" progId="Visio.Drawing.11">
                  <p:embed/>
                </p:oleObj>
              </mc:Choice>
              <mc:Fallback>
                <p:oleObj r:id="rId3" imgW="9856746" imgH="620293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308110"/>
                        <a:ext cx="6480720" cy="4855493"/>
                      </a:xfrm>
                      <a:prstGeom prst="rect">
                        <a:avLst/>
                      </a:prstGeom>
                      <a:noFill/>
                    </p:spPr>
                  </p:pic>
                </p:oleObj>
              </mc:Fallback>
            </mc:AlternateContent>
          </a:graphicData>
        </a:graphic>
      </p:graphicFrame>
      <p:sp>
        <p:nvSpPr>
          <p:cNvPr id="4" name="Rectangle 3"/>
          <p:cNvSpPr/>
          <p:nvPr/>
        </p:nvSpPr>
        <p:spPr>
          <a:xfrm>
            <a:off x="6372200" y="2708920"/>
            <a:ext cx="86409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6372200" y="3284984"/>
            <a:ext cx="86409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7126992" y="3163618"/>
            <a:ext cx="109304" cy="121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562358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2339752" y="3140968"/>
            <a:ext cx="4176464" cy="461665"/>
          </a:xfrm>
          <a:prstGeom prst="rect">
            <a:avLst/>
          </a:prstGeom>
          <a:noFill/>
        </p:spPr>
        <p:txBody>
          <a:bodyPr wrap="square" rtlCol="0">
            <a:spAutoFit/>
          </a:bodyPr>
          <a:lstStyle/>
          <a:p>
            <a:r>
              <a:rPr lang="fr-CH" sz="2400" b="1" dirty="0">
                <a:solidFill>
                  <a:srgbClr val="1476B7"/>
                </a:solidFill>
                <a:latin typeface="Tahoma"/>
                <a:ea typeface="Tahoma"/>
                <a:cs typeface="Tahoma"/>
              </a:rPr>
              <a:t>Vos projets et obstacles</a:t>
            </a:r>
          </a:p>
        </p:txBody>
      </p:sp>
    </p:spTree>
    <p:extLst>
      <p:ext uri="{BB962C8B-B14F-4D97-AF65-F5344CB8AC3E}">
        <p14:creationId xmlns:p14="http://schemas.microsoft.com/office/powerpoint/2010/main" val="1128495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5" name="Rectangle 4"/>
          <p:cNvSpPr/>
          <p:nvPr/>
        </p:nvSpPr>
        <p:spPr bwMode="auto">
          <a:xfrm>
            <a:off x="755576" y="1340768"/>
            <a:ext cx="7272808" cy="3222421"/>
          </a:xfrm>
          <a:prstGeom prst="rect">
            <a:avLst/>
          </a:prstGeom>
        </p:spPr>
        <p:txBody>
          <a:bodyPr wrap="square">
            <a:spAutoFit/>
          </a:bodyPr>
          <a:lstStyle/>
          <a:p>
            <a:pPr>
              <a:lnSpc>
                <a:spcPct val="115000"/>
              </a:lnSpc>
              <a:spcAft>
                <a:spcPts val="0"/>
              </a:spcAft>
            </a:pPr>
            <a:endParaRPr lang="fr-CH" b="1" dirty="0"/>
          </a:p>
          <a:p>
            <a:pPr>
              <a:lnSpc>
                <a:spcPct val="115000"/>
              </a:lnSpc>
              <a:spcAft>
                <a:spcPts val="0"/>
              </a:spcAft>
            </a:pPr>
            <a:endParaRPr lang="fr-CH" b="1" dirty="0"/>
          </a:p>
          <a:p>
            <a:r>
              <a:rPr lang="fr-CH" dirty="0"/>
              <a:t>Exercice : </a:t>
            </a:r>
          </a:p>
          <a:p>
            <a:pPr marL="285750" indent="-285750">
              <a:buFontTx/>
              <a:buChar char="-"/>
            </a:pPr>
            <a:r>
              <a:rPr lang="fr-CH" dirty="0"/>
              <a:t>Réfléchir à un projet en cours auquel vous participez, que vous menez, que vous coordonnez, ou que vous supervisez. </a:t>
            </a:r>
          </a:p>
          <a:p>
            <a:pPr marL="285750" indent="-285750">
              <a:buFontTx/>
              <a:buChar char="-"/>
            </a:pPr>
            <a:r>
              <a:rPr lang="fr-CH" dirty="0"/>
              <a:t>Formulez une difficulté/obstacle rencontré lors de ce projet. </a:t>
            </a:r>
          </a:p>
          <a:p>
            <a:endParaRPr lang="fr-CH" dirty="0"/>
          </a:p>
          <a:p>
            <a:r>
              <a:rPr lang="fr-CH" i="1" dirty="0"/>
              <a:t>Nb. Si vous n’avez pas de projet en cours dans votre institution, vous pouvez penser à un projet passé, futur, ou à un projet para-professionnel.  </a:t>
            </a:r>
          </a:p>
          <a:p>
            <a:endParaRPr lang="fr-CH" dirty="0"/>
          </a:p>
          <a:p>
            <a:r>
              <a:rPr lang="fr-CH" dirty="0"/>
              <a:t> </a:t>
            </a:r>
          </a:p>
        </p:txBody>
      </p:sp>
      <p:pic>
        <p:nvPicPr>
          <p:cNvPr id="2" name="Image 1"/>
          <p:cNvPicPr>
            <a:picLocks noChangeAspect="1"/>
          </p:cNvPicPr>
          <p:nvPr/>
        </p:nvPicPr>
        <p:blipFill>
          <a:blip r:embed="rId3"/>
          <a:stretch>
            <a:fillRect/>
          </a:stretch>
        </p:blipFill>
        <p:spPr>
          <a:xfrm>
            <a:off x="2987824" y="4161430"/>
            <a:ext cx="2367698" cy="1647740"/>
          </a:xfrm>
          <a:prstGeom prst="rect">
            <a:avLst/>
          </a:prstGeom>
        </p:spPr>
      </p:pic>
      <p:sp>
        <p:nvSpPr>
          <p:cNvPr id="7" name="ZoneTexte 6"/>
          <p:cNvSpPr txBox="1"/>
          <p:nvPr/>
        </p:nvSpPr>
        <p:spPr bwMode="auto">
          <a:xfrm>
            <a:off x="755576" y="1340768"/>
            <a:ext cx="4599946" cy="461665"/>
          </a:xfrm>
          <a:prstGeom prst="rect">
            <a:avLst/>
          </a:prstGeom>
          <a:noFill/>
        </p:spPr>
        <p:txBody>
          <a:bodyPr wrap="square" rtlCol="0">
            <a:spAutoFit/>
          </a:bodyPr>
          <a:lstStyle/>
          <a:p>
            <a:r>
              <a:rPr lang="fr-CH" sz="2400" b="1" dirty="0">
                <a:solidFill>
                  <a:srgbClr val="1476B7"/>
                </a:solidFill>
                <a:latin typeface="Tahoma"/>
                <a:ea typeface="Tahoma"/>
                <a:cs typeface="Tahoma"/>
              </a:rPr>
              <a:t>Mon projet / mes obstacles</a:t>
            </a:r>
          </a:p>
        </p:txBody>
      </p:sp>
    </p:spTree>
    <p:extLst>
      <p:ext uri="{BB962C8B-B14F-4D97-AF65-F5344CB8AC3E}">
        <p14:creationId xmlns:p14="http://schemas.microsoft.com/office/powerpoint/2010/main" val="3664257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D838CBE0-7259-4E40-A8D9-7600B6F80F81}"/>
              </a:ext>
            </a:extLst>
          </p:cNvPr>
          <p:cNvSpPr txBox="1">
            <a:spLocks/>
          </p:cNvSpPr>
          <p:nvPr/>
        </p:nvSpPr>
        <p:spPr bwMode="auto">
          <a:xfrm>
            <a:off x="367617" y="5949280"/>
            <a:ext cx="8408766" cy="287455"/>
          </a:xfrm>
          <a:prstGeom prst="rect">
            <a:avLst/>
          </a:prstGeom>
        </p:spPr>
        <p:txBody>
          <a:bodyPr>
            <a:no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lang="de-DE" sz="1100" dirty="0"/>
              <a:t>Référence: Standish Group, 2015</a:t>
            </a:r>
            <a:endParaRPr lang="de-DE" sz="1400" dirty="0"/>
          </a:p>
        </p:txBody>
      </p:sp>
      <p:sp>
        <p:nvSpPr>
          <p:cNvPr id="7" name="RedDiskSlideNumber">
            <a:extLst>
              <a:ext uri="{FF2B5EF4-FFF2-40B4-BE49-F238E27FC236}">
                <a16:creationId xmlns:a16="http://schemas.microsoft.com/office/drawing/2014/main" id="{61606F98-7767-4AF9-90DA-99D5F4AAF3B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12</a:t>
            </a:r>
            <a:endParaRPr lang="fr-CH" sz="800" dirty="0">
              <a:latin typeface="Tahoma"/>
            </a:endParaRPr>
          </a:p>
        </p:txBody>
      </p:sp>
      <p:pic>
        <p:nvPicPr>
          <p:cNvPr id="6" name="Image 5"/>
          <p:cNvPicPr>
            <a:picLocks noChangeAspect="1"/>
          </p:cNvPicPr>
          <p:nvPr/>
        </p:nvPicPr>
        <p:blipFill>
          <a:blip r:embed="rId3"/>
          <a:stretch>
            <a:fillRect/>
          </a:stretch>
        </p:blipFill>
        <p:spPr bwMode="auto">
          <a:xfrm>
            <a:off x="6732240" y="526679"/>
            <a:ext cx="1115406" cy="776239"/>
          </a:xfrm>
          <a:prstGeom prst="rect">
            <a:avLst/>
          </a:prstGeom>
        </p:spPr>
      </p:pic>
      <p:sp>
        <p:nvSpPr>
          <p:cNvPr id="8" name="ZoneTexte 7"/>
          <p:cNvSpPr txBox="1"/>
          <p:nvPr/>
        </p:nvSpPr>
        <p:spPr bwMode="auto">
          <a:xfrm>
            <a:off x="755576" y="1340768"/>
            <a:ext cx="6480720" cy="461665"/>
          </a:xfrm>
          <a:prstGeom prst="rect">
            <a:avLst/>
          </a:prstGeom>
          <a:noFill/>
        </p:spPr>
        <p:txBody>
          <a:bodyPr wrap="square" rtlCol="0">
            <a:spAutoFit/>
          </a:bodyPr>
          <a:lstStyle/>
          <a:p>
            <a:r>
              <a:rPr lang="fr-CH" sz="2400" b="1" dirty="0">
                <a:solidFill>
                  <a:srgbClr val="1476B7"/>
                </a:solidFill>
                <a:latin typeface="Tahoma"/>
                <a:ea typeface="Tahoma"/>
                <a:cs typeface="Tahoma"/>
              </a:rPr>
              <a:t>Echanges sur vos projets et obstacles</a:t>
            </a:r>
          </a:p>
        </p:txBody>
      </p:sp>
      <p:pic>
        <p:nvPicPr>
          <p:cNvPr id="2" name="Image 1" descr="Une image contenant texte&#10;&#10;Description générée automatiquement">
            <a:extLst>
              <a:ext uri="{FF2B5EF4-FFF2-40B4-BE49-F238E27FC236}">
                <a16:creationId xmlns:a16="http://schemas.microsoft.com/office/drawing/2014/main" id="{BACD5397-8012-265D-6548-1FE9AF5FE2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4" t="23750" r="4326" b="11151"/>
          <a:stretch/>
        </p:blipFill>
        <p:spPr>
          <a:xfrm>
            <a:off x="127919" y="1802432"/>
            <a:ext cx="8618666" cy="4431341"/>
          </a:xfrm>
          <a:prstGeom prst="rect">
            <a:avLst/>
          </a:prstGeom>
        </p:spPr>
      </p:pic>
    </p:spTree>
    <p:extLst>
      <p:ext uri="{BB962C8B-B14F-4D97-AF65-F5344CB8AC3E}">
        <p14:creationId xmlns:p14="http://schemas.microsoft.com/office/powerpoint/2010/main" val="859800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Variabilité d´un projet à l´autre</a:t>
            </a:r>
            <a:endParaRPr lang="en-US" sz="2400" b="1" dirty="0">
              <a:solidFill>
                <a:srgbClr val="1476B7"/>
              </a:solidFill>
              <a:latin typeface="Tahoma"/>
              <a:ea typeface="Tahoma"/>
              <a:cs typeface="Tahoma"/>
            </a:endParaRPr>
          </a:p>
        </p:txBody>
      </p:sp>
      <p:sp>
        <p:nvSpPr>
          <p:cNvPr id="10" name="Oval 9">
            <a:extLst>
              <a:ext uri="{FF2B5EF4-FFF2-40B4-BE49-F238E27FC236}">
                <a16:creationId xmlns:a16="http://schemas.microsoft.com/office/drawing/2014/main" id="{FCCD51E1-C8BD-47C4-B346-1C98B0CFEE05}"/>
              </a:ext>
            </a:extLst>
          </p:cNvPr>
          <p:cNvSpPr/>
          <p:nvPr/>
        </p:nvSpPr>
        <p:spPr bwMode="auto">
          <a:xfrm>
            <a:off x="5381453" y="4271038"/>
            <a:ext cx="2232248" cy="1404155"/>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Importance </a:t>
            </a:r>
          </a:p>
          <a:p>
            <a:pPr algn="ctr"/>
            <a:r>
              <a:rPr lang="fr-FR" dirty="0"/>
              <a:t>et </a:t>
            </a:r>
          </a:p>
          <a:p>
            <a:pPr algn="ctr"/>
            <a:r>
              <a:rPr lang="fr-FR" dirty="0"/>
              <a:t>Priorité</a:t>
            </a:r>
            <a:endParaRPr lang="fr-CH" dirty="0"/>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11</a:t>
            </a:r>
            <a:endParaRPr lang="fr-CH" sz="800" dirty="0">
              <a:latin typeface="Tahoma"/>
            </a:endParaRPr>
          </a:p>
        </p:txBody>
      </p:sp>
      <p:sp>
        <p:nvSpPr>
          <p:cNvPr id="12" name="Oval 11">
            <a:extLst>
              <a:ext uri="{FF2B5EF4-FFF2-40B4-BE49-F238E27FC236}">
                <a16:creationId xmlns:a16="http://schemas.microsoft.com/office/drawing/2014/main" id="{6DF76D44-C041-44BF-A30E-AA71FF8D1F0A}"/>
              </a:ext>
            </a:extLst>
          </p:cNvPr>
          <p:cNvSpPr/>
          <p:nvPr/>
        </p:nvSpPr>
        <p:spPr bwMode="auto">
          <a:xfrm>
            <a:off x="729036" y="2099067"/>
            <a:ext cx="2232248" cy="1404155"/>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Domaine d’activité</a:t>
            </a:r>
            <a:endParaRPr lang="fr-CH" dirty="0"/>
          </a:p>
        </p:txBody>
      </p:sp>
      <p:sp>
        <p:nvSpPr>
          <p:cNvPr id="15" name="Oval 14">
            <a:extLst>
              <a:ext uri="{FF2B5EF4-FFF2-40B4-BE49-F238E27FC236}">
                <a16:creationId xmlns:a16="http://schemas.microsoft.com/office/drawing/2014/main" id="{728A111B-F091-475D-87DE-9E5F2032FF01}"/>
              </a:ext>
            </a:extLst>
          </p:cNvPr>
          <p:cNvSpPr/>
          <p:nvPr/>
        </p:nvSpPr>
        <p:spPr bwMode="auto">
          <a:xfrm>
            <a:off x="1845160" y="3698525"/>
            <a:ext cx="2232248" cy="1404155"/>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Taille</a:t>
            </a:r>
            <a:endParaRPr lang="fr-CH" dirty="0"/>
          </a:p>
        </p:txBody>
      </p:sp>
      <p:sp>
        <p:nvSpPr>
          <p:cNvPr id="16" name="Oval 15">
            <a:extLst>
              <a:ext uri="{FF2B5EF4-FFF2-40B4-BE49-F238E27FC236}">
                <a16:creationId xmlns:a16="http://schemas.microsoft.com/office/drawing/2014/main" id="{30EC78A2-CF93-499C-9541-783B634345DB}"/>
              </a:ext>
            </a:extLst>
          </p:cNvPr>
          <p:cNvSpPr/>
          <p:nvPr/>
        </p:nvSpPr>
        <p:spPr bwMode="auto">
          <a:xfrm>
            <a:off x="4139952" y="2801144"/>
            <a:ext cx="2232248" cy="1404155"/>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Complexité</a:t>
            </a:r>
            <a:endParaRPr lang="fr-CH" dirty="0"/>
          </a:p>
        </p:txBody>
      </p:sp>
    </p:spTree>
    <p:extLst>
      <p:ext uri="{BB962C8B-B14F-4D97-AF65-F5344CB8AC3E}">
        <p14:creationId xmlns:p14="http://schemas.microsoft.com/office/powerpoint/2010/main" val="321397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Objectifs du cours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CH" sz="13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Décrire les éléments essentiels aux projets </a:t>
            </a:r>
          </a:p>
          <a:p>
            <a:pPr marL="285750" indent="-285750" algn="just">
              <a:buFont typeface="Arial" panose="020B0604020202020204" pitchFamily="34" charset="0"/>
              <a:buChar char="•"/>
              <a:defRPr/>
            </a:pPr>
            <a:r>
              <a:rPr lang="fr-CH" sz="1600" dirty="0">
                <a:latin typeface="Tahoma" panose="020B0604030504040204" pitchFamily="34" charset="0"/>
                <a:ea typeface="Tahoma" panose="020B0604030504040204" pitchFamily="34" charset="0"/>
                <a:cs typeface="Tahoma" panose="020B0604030504040204" pitchFamily="34" charset="0"/>
              </a:rPr>
              <a:t>Différencier ce qui est un projet de ce qui ne l’est pas</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latin typeface="Tahoma" panose="020B0604030504040204" pitchFamily="34" charset="0"/>
                <a:ea typeface="Tahoma" panose="020B0604030504040204" pitchFamily="34" charset="0"/>
                <a:cs typeface="Tahoma" panose="020B0604030504040204" pitchFamily="34" charset="0"/>
              </a:rPr>
              <a:t>Décrire les</a:t>
            </a:r>
            <a:r>
              <a:rPr lang="fr-CH" sz="1600" dirty="0">
                <a:latin typeface="Tahoma" panose="020B0604030504040204" pitchFamily="34" charset="0"/>
                <a:ea typeface="Tahoma" panose="020B0604030504040204" pitchFamily="34" charset="0"/>
                <a:cs typeface="Tahoma" panose="020B0604030504040204" pitchFamily="34" charset="0"/>
              </a:rPr>
              <a:t> interrelations entre coûts - délais - objectifs</a:t>
            </a:r>
            <a:endParaRPr kumimoji="0" lang="fr-CH" sz="16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Expliquer les concepts de « </a:t>
            </a:r>
            <a:r>
              <a:rPr lang="fr-CH" sz="1600" dirty="0">
                <a:latin typeface="Tahoma" panose="020B0604030504040204" pitchFamily="34" charset="0"/>
                <a:ea typeface="Tahoma" panose="020B0604030504040204" pitchFamily="34" charset="0"/>
                <a:cs typeface="Tahoma" panose="020B0604030504040204" pitchFamily="34" charset="0"/>
              </a:rPr>
              <a:t>phasage », « jalons », « livrables » </a:t>
            </a:r>
            <a:r>
              <a:rPr lang="fr-FR" sz="1600" dirty="0">
                <a:latin typeface="Tahoma" panose="020B0604030504040204" pitchFamily="34" charset="0"/>
                <a:ea typeface="Tahoma" panose="020B0604030504040204" pitchFamily="34" charset="0"/>
                <a:cs typeface="Tahoma" panose="020B0604030504040204" pitchFamily="34" charset="0"/>
              </a:rPr>
              <a:t>et les appliquer à des cas pratiques</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Expliquer les </a:t>
            </a:r>
            <a:r>
              <a:rPr kumimoji="0" lang="fr-CH" sz="16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méthodes de gestion de projet </a:t>
            </a:r>
            <a:r>
              <a:rPr lang="fr-CH" sz="1600" dirty="0">
                <a:latin typeface="Tahoma" panose="020B0604030504040204" pitchFamily="34" charset="0"/>
                <a:ea typeface="Tahoma" panose="020B0604030504040204" pitchFamily="34" charset="0"/>
                <a:cs typeface="Tahoma" panose="020B0604030504040204" pitchFamily="34" charset="0"/>
              </a:rPr>
              <a:t>en cascade et itératives</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Définir les objectifs d’un projet pour un cas pratique </a:t>
            </a:r>
          </a:p>
          <a:p>
            <a:pPr marL="285750" indent="-285750" algn="just">
              <a:buFont typeface="Arial" panose="020B0604020202020204" pitchFamily="34" charset="0"/>
              <a:buChar char="•"/>
              <a:defRPr/>
            </a:pPr>
            <a:r>
              <a:rPr lang="fr-CH" sz="1600" dirty="0">
                <a:latin typeface="Tahoma" panose="020B0604030504040204" pitchFamily="34" charset="0"/>
                <a:ea typeface="Tahoma" panose="020B0604030504040204" pitchFamily="34" charset="0"/>
                <a:cs typeface="Tahoma" panose="020B0604030504040204" pitchFamily="34" charset="0"/>
              </a:rPr>
              <a:t>Définir des critères de succès d’un projet pour un cas pratique</a:t>
            </a:r>
          </a:p>
          <a:p>
            <a:pPr marL="285750" indent="-285750" algn="just">
              <a:buFont typeface="Arial" panose="020B0604020202020204" pitchFamily="34" charset="0"/>
              <a:buChar char="•"/>
              <a:defRPr/>
            </a:pPr>
            <a:r>
              <a:rPr lang="fr-CH" sz="1600" dirty="0">
                <a:latin typeface="Tahoma" panose="020B0604030504040204" pitchFamily="34" charset="0"/>
                <a:ea typeface="Tahoma" panose="020B0604030504040204" pitchFamily="34" charset="0"/>
                <a:cs typeface="Tahoma" panose="020B0604030504040204" pitchFamily="34" charset="0"/>
              </a:rPr>
              <a:t>Expliquer les principaux rôles, responsabilités et enjeux des acteurs </a:t>
            </a:r>
            <a:r>
              <a:rPr lang="fr-FR" sz="1600" dirty="0">
                <a:latin typeface="Tahoma" panose="020B0604030504040204" pitchFamily="34" charset="0"/>
                <a:ea typeface="Tahoma" panose="020B0604030504040204" pitchFamily="34" charset="0"/>
                <a:cs typeface="Tahoma" panose="020B0604030504040204" pitchFamily="34" charset="0"/>
              </a:rPr>
              <a:t>et les appliquer à des cas pratiques</a:t>
            </a:r>
          </a:p>
          <a:p>
            <a:pPr marL="285750" indent="-285750" algn="just">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Expliquer les </a:t>
            </a:r>
            <a:r>
              <a:rPr lang="fr-CH" sz="1600" dirty="0">
                <a:latin typeface="Tahoma" panose="020B0604030504040204" pitchFamily="34" charset="0"/>
                <a:ea typeface="Tahoma" panose="020B0604030504040204" pitchFamily="34" charset="0"/>
                <a:cs typeface="Tahoma" panose="020B0604030504040204" pitchFamily="34" charset="0"/>
              </a:rPr>
              <a:t>compétences du chef de projet </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Enumérer les principales activités par phases de projet pour un cas pratique</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Expliquer les principaux outils utilisés en gestion de projet (PBS,</a:t>
            </a:r>
            <a:r>
              <a:rPr kumimoji="0" lang="fr-CH" sz="1600" b="0" i="0" u="none" strike="noStrike" kern="0" cap="none" spc="0" normalizeH="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lang="fr-CH" sz="1600" dirty="0">
                <a:latin typeface="Tahoma" panose="020B0604030504040204" pitchFamily="34" charset="0"/>
                <a:ea typeface="Tahoma" panose="020B0604030504040204" pitchFamily="34" charset="0"/>
                <a:cs typeface="Tahoma" panose="020B0604030504040204" pitchFamily="34" charset="0"/>
              </a:rPr>
              <a:t>WBS, </a:t>
            </a:r>
            <a:r>
              <a:rPr kumimoji="0" lang="fr-CH" sz="16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Gantt, WBS, etc.) </a:t>
            </a:r>
          </a:p>
        </p:txBody>
      </p:sp>
    </p:spTree>
    <p:extLst>
      <p:ext uri="{BB962C8B-B14F-4D97-AF65-F5344CB8AC3E}">
        <p14:creationId xmlns:p14="http://schemas.microsoft.com/office/powerpoint/2010/main" val="3060139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2123728" y="2996952"/>
            <a:ext cx="5040560" cy="461665"/>
          </a:xfrm>
          <a:prstGeom prst="rect">
            <a:avLst/>
          </a:prstGeom>
          <a:noFill/>
        </p:spPr>
        <p:txBody>
          <a:bodyPr wrap="square" rtlCol="0">
            <a:spAutoFit/>
          </a:bodyPr>
          <a:lstStyle/>
          <a:p>
            <a:r>
              <a:rPr lang="fr-CH" sz="2400" b="1" dirty="0">
                <a:solidFill>
                  <a:srgbClr val="1476B7"/>
                </a:solidFill>
                <a:latin typeface="Tahoma"/>
                <a:ea typeface="Tahoma"/>
                <a:cs typeface="Tahoma"/>
              </a:rPr>
              <a:t>Les projets dans l’organisation </a:t>
            </a:r>
          </a:p>
        </p:txBody>
      </p:sp>
    </p:spTree>
    <p:extLst>
      <p:ext uri="{BB962C8B-B14F-4D97-AF65-F5344CB8AC3E}">
        <p14:creationId xmlns:p14="http://schemas.microsoft.com/office/powerpoint/2010/main" val="3415508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a:t>
            </a:r>
            <a:r>
              <a:rPr lang="fr-CH" sz="800" dirty="0">
                <a:latin typeface="Tahoma"/>
              </a:rPr>
              <a:t>5</a:t>
            </a:r>
          </a:p>
        </p:txBody>
      </p:sp>
      <p:sp>
        <p:nvSpPr>
          <p:cNvPr id="11" name="Rectangle 5">
            <a:extLst>
              <a:ext uri="{FF2B5EF4-FFF2-40B4-BE49-F238E27FC236}">
                <a16:creationId xmlns:a16="http://schemas.microsoft.com/office/drawing/2014/main" id="{4558AC57-ED76-4156-B4DE-BB39801782D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Organisation institutionelle et projets</a:t>
            </a:r>
            <a:endParaRPr lang="en-US" sz="2400" b="1" dirty="0">
              <a:solidFill>
                <a:srgbClr val="1476B7"/>
              </a:solidFill>
              <a:latin typeface="Tahoma"/>
              <a:ea typeface="Tahoma"/>
              <a:cs typeface="Tahoma"/>
            </a:endParaRPr>
          </a:p>
        </p:txBody>
      </p:sp>
      <p:graphicFrame>
        <p:nvGraphicFramePr>
          <p:cNvPr id="12" name="Diagram 11">
            <a:extLst>
              <a:ext uri="{FF2B5EF4-FFF2-40B4-BE49-F238E27FC236}">
                <a16:creationId xmlns:a16="http://schemas.microsoft.com/office/drawing/2014/main" id="{67DB93CF-D974-4A90-AC09-DCDB71D19D2B}"/>
              </a:ext>
            </a:extLst>
          </p:cNvPr>
          <p:cNvGraphicFramePr/>
          <p:nvPr>
            <p:extLst>
              <p:ext uri="{D42A27DB-BD31-4B8C-83A1-F6EECF244321}">
                <p14:modId xmlns:p14="http://schemas.microsoft.com/office/powerpoint/2010/main" val="2903543224"/>
              </p:ext>
            </p:extLst>
          </p:nvPr>
        </p:nvGraphicFramePr>
        <p:xfrm>
          <a:off x="1331640"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BBF0B58-EB47-4E7A-8D57-0F8A708E14C9}"/>
              </a:ext>
            </a:extLst>
          </p:cNvPr>
          <p:cNvSpPr txBox="1"/>
          <p:nvPr/>
        </p:nvSpPr>
        <p:spPr>
          <a:xfrm>
            <a:off x="1619672" y="5717273"/>
            <a:ext cx="1170513"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Division 1</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3207A69F-C145-48EA-B2B2-44486FAA2ACB}"/>
              </a:ext>
            </a:extLst>
          </p:cNvPr>
          <p:cNvSpPr txBox="1"/>
          <p:nvPr/>
        </p:nvSpPr>
        <p:spPr bwMode="auto">
          <a:xfrm>
            <a:off x="3746641" y="5731925"/>
            <a:ext cx="1170513"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Division 2</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06B7B91D-0E53-44F2-9E1D-091A92A01C84}"/>
              </a:ext>
            </a:extLst>
          </p:cNvPr>
          <p:cNvSpPr txBox="1"/>
          <p:nvPr/>
        </p:nvSpPr>
        <p:spPr bwMode="auto">
          <a:xfrm>
            <a:off x="5940152" y="5717273"/>
            <a:ext cx="1170513"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Division 3</a:t>
            </a:r>
            <a:endParaRPr lang="fr-CH" dirty="0">
              <a:latin typeface="Tahoma" panose="020B0604030504040204" pitchFamily="34" charset="0"/>
              <a:ea typeface="Tahoma" panose="020B0604030504040204" pitchFamily="34" charset="0"/>
              <a:cs typeface="Tahoma" panose="020B0604030504040204" pitchFamily="34" charset="0"/>
            </a:endParaRPr>
          </a:p>
        </p:txBody>
      </p:sp>
      <p:grpSp>
        <p:nvGrpSpPr>
          <p:cNvPr id="28" name="Group 27">
            <a:extLst>
              <a:ext uri="{FF2B5EF4-FFF2-40B4-BE49-F238E27FC236}">
                <a16:creationId xmlns:a16="http://schemas.microsoft.com/office/drawing/2014/main" id="{A3C021A4-EDAF-44BF-8B1C-9313EEF2DD5B}"/>
              </a:ext>
            </a:extLst>
          </p:cNvPr>
          <p:cNvGrpSpPr/>
          <p:nvPr/>
        </p:nvGrpSpPr>
        <p:grpSpPr>
          <a:xfrm>
            <a:off x="1556856" y="4797152"/>
            <a:ext cx="1296144" cy="648072"/>
            <a:chOff x="1556856" y="4797152"/>
            <a:chExt cx="1296144" cy="648072"/>
          </a:xfrm>
        </p:grpSpPr>
        <p:cxnSp>
          <p:nvCxnSpPr>
            <p:cNvPr id="5" name="Straight Connector 4">
              <a:extLst>
                <a:ext uri="{FF2B5EF4-FFF2-40B4-BE49-F238E27FC236}">
                  <a16:creationId xmlns:a16="http://schemas.microsoft.com/office/drawing/2014/main" id="{1E47D096-6BAF-43D7-97D5-CB53CC3BBE21}"/>
                </a:ext>
              </a:extLst>
            </p:cNvPr>
            <p:cNvCxnSpPr>
              <a:cxnSpLocks/>
            </p:cNvCxnSpPr>
            <p:nvPr/>
          </p:nvCxnSpPr>
          <p:spPr>
            <a:xfrm>
              <a:off x="2204928" y="4797152"/>
              <a:ext cx="0" cy="6480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2CE8FB8-9651-4A12-ABAE-CDFE94F79628}"/>
                </a:ext>
              </a:extLst>
            </p:cNvPr>
            <p:cNvCxnSpPr/>
            <p:nvPr/>
          </p:nvCxnSpPr>
          <p:spPr bwMode="auto">
            <a:xfrm>
              <a:off x="2483768"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DA0221-83B7-42D1-A2E3-492B0DACCDEA}"/>
                </a:ext>
              </a:extLst>
            </p:cNvPr>
            <p:cNvCxnSpPr/>
            <p:nvPr/>
          </p:nvCxnSpPr>
          <p:spPr bwMode="auto">
            <a:xfrm>
              <a:off x="1556856"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2ECA45B-27F1-46CD-9549-DD3BE17DAA70}"/>
                </a:ext>
              </a:extLst>
            </p:cNvPr>
            <p:cNvCxnSpPr/>
            <p:nvPr/>
          </p:nvCxnSpPr>
          <p:spPr bwMode="auto">
            <a:xfrm>
              <a:off x="2853000"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93AEE4-8117-4572-BDA8-31E3AC3A32D1}"/>
                </a:ext>
              </a:extLst>
            </p:cNvPr>
            <p:cNvCxnSpPr/>
            <p:nvPr/>
          </p:nvCxnSpPr>
          <p:spPr bwMode="auto">
            <a:xfrm>
              <a:off x="1907704"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6CB4F43-5D2A-4F87-B883-B55CBB27E75C}"/>
                </a:ext>
              </a:extLst>
            </p:cNvPr>
            <p:cNvCxnSpPr>
              <a:cxnSpLocks/>
            </p:cNvCxnSpPr>
            <p:nvPr/>
          </p:nvCxnSpPr>
          <p:spPr bwMode="auto">
            <a:xfrm>
              <a:off x="1556856" y="5013176"/>
              <a:ext cx="1296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38E5AAAF-D60C-4F5C-8A0D-5C344B9ADB0B}"/>
              </a:ext>
            </a:extLst>
          </p:cNvPr>
          <p:cNvGrpSpPr/>
          <p:nvPr/>
        </p:nvGrpSpPr>
        <p:grpSpPr>
          <a:xfrm>
            <a:off x="5891765" y="4784922"/>
            <a:ext cx="1296144" cy="648072"/>
            <a:chOff x="1556856" y="4797152"/>
            <a:chExt cx="1296144" cy="648072"/>
          </a:xfrm>
        </p:grpSpPr>
        <p:cxnSp>
          <p:nvCxnSpPr>
            <p:cNvPr id="30" name="Straight Connector 29">
              <a:extLst>
                <a:ext uri="{FF2B5EF4-FFF2-40B4-BE49-F238E27FC236}">
                  <a16:creationId xmlns:a16="http://schemas.microsoft.com/office/drawing/2014/main" id="{185E6035-E40A-4EB2-927A-3037D48F6BE2}"/>
                </a:ext>
              </a:extLst>
            </p:cNvPr>
            <p:cNvCxnSpPr>
              <a:cxnSpLocks/>
            </p:cNvCxnSpPr>
            <p:nvPr/>
          </p:nvCxnSpPr>
          <p:spPr>
            <a:xfrm>
              <a:off x="2204928" y="4797152"/>
              <a:ext cx="0" cy="6480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44F402B-186C-4CB0-BB11-9B89A45D5700}"/>
                </a:ext>
              </a:extLst>
            </p:cNvPr>
            <p:cNvCxnSpPr/>
            <p:nvPr/>
          </p:nvCxnSpPr>
          <p:spPr bwMode="auto">
            <a:xfrm>
              <a:off x="2483768"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728A11-5C10-43CA-B45A-3280BE2C0009}"/>
                </a:ext>
              </a:extLst>
            </p:cNvPr>
            <p:cNvCxnSpPr/>
            <p:nvPr/>
          </p:nvCxnSpPr>
          <p:spPr bwMode="auto">
            <a:xfrm>
              <a:off x="1556856"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12516B-AB7E-4EAD-B6E0-09CE5091A9B9}"/>
                </a:ext>
              </a:extLst>
            </p:cNvPr>
            <p:cNvCxnSpPr/>
            <p:nvPr/>
          </p:nvCxnSpPr>
          <p:spPr bwMode="auto">
            <a:xfrm>
              <a:off x="2853000"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28B3FF1-C62E-45E1-B09E-22B9C82F2F69}"/>
                </a:ext>
              </a:extLst>
            </p:cNvPr>
            <p:cNvCxnSpPr/>
            <p:nvPr/>
          </p:nvCxnSpPr>
          <p:spPr bwMode="auto">
            <a:xfrm>
              <a:off x="1907704"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5219184-5963-4887-956E-75880ABC7D08}"/>
                </a:ext>
              </a:extLst>
            </p:cNvPr>
            <p:cNvCxnSpPr>
              <a:cxnSpLocks/>
            </p:cNvCxnSpPr>
            <p:nvPr/>
          </p:nvCxnSpPr>
          <p:spPr bwMode="auto">
            <a:xfrm>
              <a:off x="1556856" y="5013176"/>
              <a:ext cx="1296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A686790C-5380-4DB8-9B5F-A85F9A924640}"/>
              </a:ext>
            </a:extLst>
          </p:cNvPr>
          <p:cNvGrpSpPr/>
          <p:nvPr/>
        </p:nvGrpSpPr>
        <p:grpSpPr>
          <a:xfrm>
            <a:off x="3724311" y="4797152"/>
            <a:ext cx="1296144" cy="648072"/>
            <a:chOff x="1556856" y="4797152"/>
            <a:chExt cx="1296144" cy="648072"/>
          </a:xfrm>
        </p:grpSpPr>
        <p:cxnSp>
          <p:nvCxnSpPr>
            <p:cNvPr id="37" name="Straight Connector 36">
              <a:extLst>
                <a:ext uri="{FF2B5EF4-FFF2-40B4-BE49-F238E27FC236}">
                  <a16:creationId xmlns:a16="http://schemas.microsoft.com/office/drawing/2014/main" id="{54618450-D64E-4507-9362-16EFED99BF78}"/>
                </a:ext>
              </a:extLst>
            </p:cNvPr>
            <p:cNvCxnSpPr>
              <a:cxnSpLocks/>
            </p:cNvCxnSpPr>
            <p:nvPr/>
          </p:nvCxnSpPr>
          <p:spPr>
            <a:xfrm>
              <a:off x="2204928" y="4797152"/>
              <a:ext cx="0" cy="6480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688A10-95C0-492F-94D2-6A88749C23F3}"/>
                </a:ext>
              </a:extLst>
            </p:cNvPr>
            <p:cNvCxnSpPr/>
            <p:nvPr/>
          </p:nvCxnSpPr>
          <p:spPr bwMode="auto">
            <a:xfrm>
              <a:off x="2483768"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D6F882-379B-44FD-B2D1-7A0E4658D95B}"/>
                </a:ext>
              </a:extLst>
            </p:cNvPr>
            <p:cNvCxnSpPr/>
            <p:nvPr/>
          </p:nvCxnSpPr>
          <p:spPr bwMode="auto">
            <a:xfrm>
              <a:off x="1556856"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86BAFE4-BBAC-4499-87C6-0B1D854F05BB}"/>
                </a:ext>
              </a:extLst>
            </p:cNvPr>
            <p:cNvCxnSpPr/>
            <p:nvPr/>
          </p:nvCxnSpPr>
          <p:spPr bwMode="auto">
            <a:xfrm>
              <a:off x="2853000"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6328C3A-FB6D-41CB-B6FB-E986A93FB8DC}"/>
                </a:ext>
              </a:extLst>
            </p:cNvPr>
            <p:cNvCxnSpPr/>
            <p:nvPr/>
          </p:nvCxnSpPr>
          <p:spPr bwMode="auto">
            <a:xfrm>
              <a:off x="1907704"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51EF04-2988-4924-BCD8-986BC045212B}"/>
                </a:ext>
              </a:extLst>
            </p:cNvPr>
            <p:cNvCxnSpPr>
              <a:cxnSpLocks/>
            </p:cNvCxnSpPr>
            <p:nvPr/>
          </p:nvCxnSpPr>
          <p:spPr bwMode="auto">
            <a:xfrm>
              <a:off x="1556856" y="5013176"/>
              <a:ext cx="1296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46FCD4C9-7EDD-4218-AB71-C31B826E66F4}"/>
              </a:ext>
            </a:extLst>
          </p:cNvPr>
          <p:cNvSpPr/>
          <p:nvPr/>
        </p:nvSpPr>
        <p:spPr>
          <a:xfrm>
            <a:off x="6102855" y="2708920"/>
            <a:ext cx="629367" cy="576057"/>
          </a:xfrm>
          <a:prstGeom prst="ellipse">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43" name="Oval 42">
            <a:extLst>
              <a:ext uri="{FF2B5EF4-FFF2-40B4-BE49-F238E27FC236}">
                <a16:creationId xmlns:a16="http://schemas.microsoft.com/office/drawing/2014/main" id="{474DBBED-F2CD-4923-B3A6-252D2B69179E}"/>
              </a:ext>
            </a:extLst>
          </p:cNvPr>
          <p:cNvSpPr/>
          <p:nvPr/>
        </p:nvSpPr>
        <p:spPr bwMode="auto">
          <a:xfrm>
            <a:off x="1942882" y="5105148"/>
            <a:ext cx="2640574" cy="432048"/>
          </a:xfrm>
          <a:prstGeom prst="ellipse">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44" name="Oval 43">
            <a:extLst>
              <a:ext uri="{FF2B5EF4-FFF2-40B4-BE49-F238E27FC236}">
                <a16:creationId xmlns:a16="http://schemas.microsoft.com/office/drawing/2014/main" id="{72F2A2B5-AC1F-4882-8591-1AB92C05F0DA}"/>
              </a:ext>
            </a:extLst>
          </p:cNvPr>
          <p:cNvSpPr/>
          <p:nvPr/>
        </p:nvSpPr>
        <p:spPr bwMode="auto">
          <a:xfrm rot="16200000">
            <a:off x="5687717" y="5036953"/>
            <a:ext cx="1080112" cy="360035"/>
          </a:xfrm>
          <a:prstGeom prst="ellipse">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149554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971600" y="2996952"/>
            <a:ext cx="6587440" cy="461665"/>
          </a:xfrm>
          <a:prstGeom prst="rect">
            <a:avLst/>
          </a:prstGeom>
          <a:noFill/>
        </p:spPr>
        <p:txBody>
          <a:bodyPr wrap="square" rtlCol="0">
            <a:spAutoFit/>
          </a:bodyPr>
          <a:lstStyle/>
          <a:p>
            <a:r>
              <a:rPr lang="fr-CH" sz="2400" b="1" dirty="0">
                <a:solidFill>
                  <a:srgbClr val="1476B7"/>
                </a:solidFill>
                <a:latin typeface="Tahoma"/>
                <a:ea typeface="Tahoma"/>
                <a:cs typeface="Tahoma"/>
              </a:rPr>
              <a:t>Organisation et cycles de vie des projets</a:t>
            </a:r>
          </a:p>
        </p:txBody>
      </p:sp>
    </p:spTree>
    <p:extLst>
      <p:ext uri="{BB962C8B-B14F-4D97-AF65-F5344CB8AC3E}">
        <p14:creationId xmlns:p14="http://schemas.microsoft.com/office/powerpoint/2010/main" val="3784110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lang="en-US"/>
          </a:p>
        </p:txBody>
      </p:sp>
      <p:pic>
        <p:nvPicPr>
          <p:cNvPr id="5" name="Espace réservé du contenu 6"/>
          <p:cNvPicPr>
            <a:picLocks noGrp="1" noChangeAspect="1"/>
          </p:cNvPicPr>
          <p:nvPr>
            <p:ph idx="1"/>
          </p:nvPr>
        </p:nvPicPr>
        <p:blipFill>
          <a:blip r:embed="rId3" cstate="print"/>
          <a:srcRect t="6847" b="6198"/>
          <a:stretch/>
        </p:blipFill>
        <p:spPr bwMode="auto">
          <a:xfrm>
            <a:off x="-603861" y="476672"/>
            <a:ext cx="10123308" cy="5832648"/>
          </a:xfrm>
          <a:prstGeom prst="rect">
            <a:avLst/>
          </a:prstGeom>
        </p:spPr>
      </p:pic>
      <p:sp>
        <p:nvSpPr>
          <p:cNvPr id="6" name="Rectangle 7"/>
          <p:cNvSpPr/>
          <p:nvPr/>
        </p:nvSpPr>
        <p:spPr bwMode="auto">
          <a:xfrm>
            <a:off x="1" y="4177390"/>
            <a:ext cx="9161585" cy="772886"/>
          </a:xfrm>
          <a:prstGeom prst="rect">
            <a:avLst/>
          </a:prstGeom>
          <a:gradFill>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path path="circle"/>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lgn="r">
              <a:defRPr/>
            </a:pPr>
            <a:r>
              <a:rPr lang="en-US" sz="4050" b="1">
                <a:solidFill>
                  <a:schemeClr val="bg1">
                    <a:lumMod val="95000"/>
                  </a:schemeClr>
                </a:solidFill>
                <a:latin typeface="Verdana"/>
                <a:ea typeface="Verdana"/>
                <a:cs typeface="Verdana"/>
              </a:rPr>
              <a:t>Cycle de vie </a:t>
            </a:r>
            <a:r>
              <a:rPr lang="en-US" sz="4050" b="1">
                <a:solidFill>
                  <a:srgbClr val="6C9432"/>
                </a:solidFill>
                <a:latin typeface="Verdana"/>
                <a:ea typeface="Verdana"/>
                <a:cs typeface="Verdana"/>
              </a:rPr>
              <a:t>en cascade</a:t>
            </a:r>
            <a:endParaRPr lang="en-US" sz="25800" b="1">
              <a:solidFill>
                <a:srgbClr val="6C9432"/>
              </a:solidFill>
              <a:latin typeface="Verdana"/>
              <a:ea typeface="Verdana"/>
              <a:cs typeface="Verdana"/>
            </a:endParaRPr>
          </a:p>
        </p:txBody>
      </p:sp>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25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Cycle de vie en cascade</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17</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048672" cy="4032448"/>
          </a:xfrm>
          <a:prstGeom prst="rect">
            <a:avLst/>
          </a:prstGeom>
        </p:spPr>
        <p:txBody>
          <a:bodyPr/>
          <a:lstStyle/>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Méthode traditionnelle </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Séquentiel</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Phases successives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D</a:t>
            </a:r>
            <a:r>
              <a:rPr lang="fr-CH" sz="2000" dirty="0" err="1">
                <a:latin typeface="Tahoma" panose="020B0604030504040204" pitchFamily="34" charset="0"/>
                <a:ea typeface="Tahoma" panose="020B0604030504040204" pitchFamily="34" charset="0"/>
                <a:cs typeface="Tahoma" panose="020B0604030504040204" pitchFamily="34" charset="0"/>
              </a:rPr>
              <a:t>éroulement</a:t>
            </a:r>
            <a:r>
              <a:rPr lang="fr-CH" sz="2000" dirty="0">
                <a:latin typeface="Tahoma" panose="020B0604030504040204" pitchFamily="34" charset="0"/>
                <a:ea typeface="Tahoma" panose="020B0604030504040204" pitchFamily="34" charset="0"/>
                <a:cs typeface="Tahoma" panose="020B0604030504040204" pitchFamily="34" charset="0"/>
              </a:rPr>
              <a:t> du projet clair, anticipé, planifié</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U</a:t>
            </a:r>
            <a:r>
              <a:rPr lang="fr-CH" sz="2000" dirty="0">
                <a:latin typeface="Tahoma" panose="020B0604030504040204" pitchFamily="34" charset="0"/>
                <a:ea typeface="Tahoma" panose="020B0604030504040204" pitchFamily="34" charset="0"/>
                <a:cs typeface="Tahoma" panose="020B0604030504040204" pitchFamily="34" charset="0"/>
              </a:rPr>
              <a:t>ne phase ne peut pas remettre en cause les phases précédentes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L</a:t>
            </a:r>
            <a:r>
              <a:rPr lang="fr-CH" sz="2000" dirty="0">
                <a:latin typeface="Tahoma" panose="020B0604030504040204" pitchFamily="34" charset="0"/>
                <a:ea typeface="Tahoma" panose="020B0604030504040204" pitchFamily="34" charset="0"/>
                <a:cs typeface="Tahoma" panose="020B0604030504040204" pitchFamily="34" charset="0"/>
              </a:rPr>
              <a:t>es utilisateurs finaux découvrent le résultat en fin de projet</a:t>
            </a:r>
          </a:p>
          <a:p>
            <a:r>
              <a:rPr lang="fr-CH" sz="2000" dirty="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5" name="Diagramme 3">
            <a:extLst>
              <a:ext uri="{FF2B5EF4-FFF2-40B4-BE49-F238E27FC236}">
                <a16:creationId xmlns:a16="http://schemas.microsoft.com/office/drawing/2014/main" id="{C04F7EDB-4379-4B97-83FE-BE0C11939B27}"/>
              </a:ext>
            </a:extLst>
          </p:cNvPr>
          <p:cNvGraphicFramePr/>
          <p:nvPr>
            <p:extLst>
              <p:ext uri="{D42A27DB-BD31-4B8C-83A1-F6EECF244321}">
                <p14:modId xmlns:p14="http://schemas.microsoft.com/office/powerpoint/2010/main" val="2804367183"/>
              </p:ext>
            </p:extLst>
          </p:nvPr>
        </p:nvGraphicFramePr>
        <p:xfrm>
          <a:off x="5435541" y="5157192"/>
          <a:ext cx="2520835"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0226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Cycle de vie en cascade</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18</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048672" cy="4032448"/>
          </a:xfrm>
          <a:prstGeom prst="rect">
            <a:avLst/>
          </a:prstGeom>
        </p:spPr>
        <p:txBody>
          <a:bodyPr/>
          <a:lstStyle/>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Méthode traditionnelle </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Séquentiel</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Phases successives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D</a:t>
            </a:r>
            <a:r>
              <a:rPr lang="fr-CH" sz="2000" dirty="0" err="1">
                <a:latin typeface="Tahoma" panose="020B0604030504040204" pitchFamily="34" charset="0"/>
                <a:ea typeface="Tahoma" panose="020B0604030504040204" pitchFamily="34" charset="0"/>
                <a:cs typeface="Tahoma" panose="020B0604030504040204" pitchFamily="34" charset="0"/>
              </a:rPr>
              <a:t>éroulement</a:t>
            </a:r>
            <a:r>
              <a:rPr lang="fr-CH" sz="2000" dirty="0">
                <a:latin typeface="Tahoma" panose="020B0604030504040204" pitchFamily="34" charset="0"/>
                <a:ea typeface="Tahoma" panose="020B0604030504040204" pitchFamily="34" charset="0"/>
                <a:cs typeface="Tahoma" panose="020B0604030504040204" pitchFamily="34" charset="0"/>
              </a:rPr>
              <a:t> du projet clair, anticipé, planifié</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U</a:t>
            </a:r>
            <a:r>
              <a:rPr lang="fr-CH" sz="2000" dirty="0">
                <a:latin typeface="Tahoma" panose="020B0604030504040204" pitchFamily="34" charset="0"/>
                <a:ea typeface="Tahoma" panose="020B0604030504040204" pitchFamily="34" charset="0"/>
                <a:cs typeface="Tahoma" panose="020B0604030504040204" pitchFamily="34" charset="0"/>
              </a:rPr>
              <a:t>ne phase ne peut pas remettre en cause les phases précédentes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L</a:t>
            </a:r>
            <a:r>
              <a:rPr lang="fr-CH" sz="2000" dirty="0">
                <a:latin typeface="Tahoma" panose="020B0604030504040204" pitchFamily="34" charset="0"/>
                <a:ea typeface="Tahoma" panose="020B0604030504040204" pitchFamily="34" charset="0"/>
                <a:cs typeface="Tahoma" panose="020B0604030504040204" pitchFamily="34" charset="0"/>
              </a:rPr>
              <a:t>es utilisateurs finaux découvrent le résultat en fin de projet</a:t>
            </a:r>
          </a:p>
          <a:p>
            <a:r>
              <a:rPr lang="fr-CH" sz="2000" dirty="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5" name="Diagramme 3">
            <a:extLst>
              <a:ext uri="{FF2B5EF4-FFF2-40B4-BE49-F238E27FC236}">
                <a16:creationId xmlns:a16="http://schemas.microsoft.com/office/drawing/2014/main" id="{C04F7EDB-4379-4B97-83FE-BE0C11939B27}"/>
              </a:ext>
            </a:extLst>
          </p:cNvPr>
          <p:cNvGraphicFramePr/>
          <p:nvPr>
            <p:extLst>
              <p:ext uri="{D42A27DB-BD31-4B8C-83A1-F6EECF244321}">
                <p14:modId xmlns:p14="http://schemas.microsoft.com/office/powerpoint/2010/main" val="3301291279"/>
              </p:ext>
            </p:extLst>
          </p:nvPr>
        </p:nvGraphicFramePr>
        <p:xfrm>
          <a:off x="6065520" y="3776297"/>
          <a:ext cx="2484319" cy="2353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Isosceles Triangle 2">
            <a:extLst>
              <a:ext uri="{FF2B5EF4-FFF2-40B4-BE49-F238E27FC236}">
                <a16:creationId xmlns:a16="http://schemas.microsoft.com/office/drawing/2014/main" id="{DBD57346-DAFC-44A4-BC6D-3F9A7B3258E7}"/>
              </a:ext>
            </a:extLst>
          </p:cNvPr>
          <p:cNvSpPr/>
          <p:nvPr/>
        </p:nvSpPr>
        <p:spPr>
          <a:xfrm rot="3479274">
            <a:off x="6589356" y="4894911"/>
            <a:ext cx="144016" cy="116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6" name="Group 5">
            <a:extLst>
              <a:ext uri="{FF2B5EF4-FFF2-40B4-BE49-F238E27FC236}">
                <a16:creationId xmlns:a16="http://schemas.microsoft.com/office/drawing/2014/main" id="{45D85880-4383-44C1-845C-C19AE5B6C4EB}"/>
              </a:ext>
            </a:extLst>
          </p:cNvPr>
          <p:cNvGrpSpPr/>
          <p:nvPr/>
        </p:nvGrpSpPr>
        <p:grpSpPr>
          <a:xfrm>
            <a:off x="6429847" y="4937456"/>
            <a:ext cx="288032" cy="367459"/>
            <a:chOff x="6444208" y="4941168"/>
            <a:chExt cx="288032" cy="367459"/>
          </a:xfrm>
        </p:grpSpPr>
        <p:sp>
          <p:nvSpPr>
            <p:cNvPr id="2" name="Flowchart: Connector 1">
              <a:extLst>
                <a:ext uri="{FF2B5EF4-FFF2-40B4-BE49-F238E27FC236}">
                  <a16:creationId xmlns:a16="http://schemas.microsoft.com/office/drawing/2014/main" id="{E43AB7B7-1A14-43B0-A918-1BB395AB8699}"/>
                </a:ext>
              </a:extLst>
            </p:cNvPr>
            <p:cNvSpPr/>
            <p:nvPr/>
          </p:nvSpPr>
          <p:spPr>
            <a:xfrm>
              <a:off x="6444208" y="4941168"/>
              <a:ext cx="288032" cy="27611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Isosceles Triangle 8">
              <a:extLst>
                <a:ext uri="{FF2B5EF4-FFF2-40B4-BE49-F238E27FC236}">
                  <a16:creationId xmlns:a16="http://schemas.microsoft.com/office/drawing/2014/main" id="{4233D71D-63D8-4FFF-81CC-85ED9473EDB0}"/>
                </a:ext>
              </a:extLst>
            </p:cNvPr>
            <p:cNvSpPr/>
            <p:nvPr/>
          </p:nvSpPr>
          <p:spPr>
            <a:xfrm rot="7996132">
              <a:off x="6440279" y="5165683"/>
              <a:ext cx="183530" cy="1023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19" name="Group 18">
            <a:extLst>
              <a:ext uri="{FF2B5EF4-FFF2-40B4-BE49-F238E27FC236}">
                <a16:creationId xmlns:a16="http://schemas.microsoft.com/office/drawing/2014/main" id="{384CDD4E-0700-4A16-82C1-BB88070544DB}"/>
              </a:ext>
            </a:extLst>
          </p:cNvPr>
          <p:cNvGrpSpPr/>
          <p:nvPr/>
        </p:nvGrpSpPr>
        <p:grpSpPr>
          <a:xfrm>
            <a:off x="6872431" y="5237086"/>
            <a:ext cx="288032" cy="367459"/>
            <a:chOff x="6444208" y="4941168"/>
            <a:chExt cx="288032" cy="367459"/>
          </a:xfrm>
        </p:grpSpPr>
        <p:sp>
          <p:nvSpPr>
            <p:cNvPr id="20" name="Flowchart: Connector 19">
              <a:extLst>
                <a:ext uri="{FF2B5EF4-FFF2-40B4-BE49-F238E27FC236}">
                  <a16:creationId xmlns:a16="http://schemas.microsoft.com/office/drawing/2014/main" id="{04B7EBF9-5AB2-4166-9153-D86B17AB5458}"/>
                </a:ext>
              </a:extLst>
            </p:cNvPr>
            <p:cNvSpPr/>
            <p:nvPr/>
          </p:nvSpPr>
          <p:spPr>
            <a:xfrm>
              <a:off x="6444208" y="4941168"/>
              <a:ext cx="288032" cy="27611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Isosceles Triangle 20">
              <a:extLst>
                <a:ext uri="{FF2B5EF4-FFF2-40B4-BE49-F238E27FC236}">
                  <a16:creationId xmlns:a16="http://schemas.microsoft.com/office/drawing/2014/main" id="{EF5C117A-DEE2-4C06-AECB-DB205670C4A5}"/>
                </a:ext>
              </a:extLst>
            </p:cNvPr>
            <p:cNvSpPr/>
            <p:nvPr/>
          </p:nvSpPr>
          <p:spPr>
            <a:xfrm rot="7996132">
              <a:off x="6440279" y="5165683"/>
              <a:ext cx="183530" cy="1023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22" name="Group 21">
            <a:extLst>
              <a:ext uri="{FF2B5EF4-FFF2-40B4-BE49-F238E27FC236}">
                <a16:creationId xmlns:a16="http://schemas.microsoft.com/office/drawing/2014/main" id="{ADE170FE-7D52-43AE-B1A8-20A79D6BD14B}"/>
              </a:ext>
            </a:extLst>
          </p:cNvPr>
          <p:cNvGrpSpPr/>
          <p:nvPr/>
        </p:nvGrpSpPr>
        <p:grpSpPr>
          <a:xfrm>
            <a:off x="7310643" y="5549526"/>
            <a:ext cx="288032" cy="367459"/>
            <a:chOff x="6444208" y="4941168"/>
            <a:chExt cx="288032" cy="367459"/>
          </a:xfrm>
        </p:grpSpPr>
        <p:sp>
          <p:nvSpPr>
            <p:cNvPr id="23" name="Flowchart: Connector 22">
              <a:extLst>
                <a:ext uri="{FF2B5EF4-FFF2-40B4-BE49-F238E27FC236}">
                  <a16:creationId xmlns:a16="http://schemas.microsoft.com/office/drawing/2014/main" id="{C1A2B23A-3318-4A00-AFBC-619305DD9C41}"/>
                </a:ext>
              </a:extLst>
            </p:cNvPr>
            <p:cNvSpPr/>
            <p:nvPr/>
          </p:nvSpPr>
          <p:spPr>
            <a:xfrm>
              <a:off x="6444208" y="4941168"/>
              <a:ext cx="288032" cy="27611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Isosceles Triangle 23">
              <a:extLst>
                <a:ext uri="{FF2B5EF4-FFF2-40B4-BE49-F238E27FC236}">
                  <a16:creationId xmlns:a16="http://schemas.microsoft.com/office/drawing/2014/main" id="{7FB34A85-661D-4C90-AD01-8E91B01B496C}"/>
                </a:ext>
              </a:extLst>
            </p:cNvPr>
            <p:cNvSpPr/>
            <p:nvPr/>
          </p:nvSpPr>
          <p:spPr>
            <a:xfrm rot="7996132">
              <a:off x="6440279" y="5165683"/>
              <a:ext cx="183530" cy="1023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25" name="Isosceles Triangle 24">
            <a:extLst>
              <a:ext uri="{FF2B5EF4-FFF2-40B4-BE49-F238E27FC236}">
                <a16:creationId xmlns:a16="http://schemas.microsoft.com/office/drawing/2014/main" id="{F2B6C2A0-F613-4168-B88E-BBB0078494DD}"/>
              </a:ext>
            </a:extLst>
          </p:cNvPr>
          <p:cNvSpPr/>
          <p:nvPr/>
        </p:nvSpPr>
        <p:spPr>
          <a:xfrm rot="3479274">
            <a:off x="7487032" y="5529457"/>
            <a:ext cx="144016" cy="116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Isosceles Triangle 25">
            <a:extLst>
              <a:ext uri="{FF2B5EF4-FFF2-40B4-BE49-F238E27FC236}">
                <a16:creationId xmlns:a16="http://schemas.microsoft.com/office/drawing/2014/main" id="{5EE76EDB-24E7-4C8C-B735-7D1227D1657B}"/>
              </a:ext>
            </a:extLst>
          </p:cNvPr>
          <p:cNvSpPr/>
          <p:nvPr/>
        </p:nvSpPr>
        <p:spPr>
          <a:xfrm rot="3479274">
            <a:off x="7075924" y="5225068"/>
            <a:ext cx="144016" cy="116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00076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4"/>
          <p:cNvPicPr>
            <a:picLocks noChangeAspect="1"/>
          </p:cNvPicPr>
          <p:nvPr/>
        </p:nvPicPr>
        <p:blipFill>
          <a:blip r:embed="rId3" cstate="print"/>
          <a:stretch/>
        </p:blipFill>
        <p:spPr bwMode="auto">
          <a:xfrm>
            <a:off x="-379732" y="0"/>
            <a:ext cx="10289512" cy="6858000"/>
          </a:xfrm>
          <a:prstGeom prst="rect">
            <a:avLst/>
          </a:prstGeom>
        </p:spPr>
      </p:pic>
      <p:sp>
        <p:nvSpPr>
          <p:cNvPr id="5" name="Rectangle 7"/>
          <p:cNvSpPr/>
          <p:nvPr/>
        </p:nvSpPr>
        <p:spPr bwMode="auto">
          <a:xfrm>
            <a:off x="-7677" y="4177390"/>
            <a:ext cx="9161585" cy="772886"/>
          </a:xfrm>
          <a:prstGeom prst="rect">
            <a:avLst/>
          </a:prstGeom>
          <a:gradFill>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path path="circle"/>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lgn="r">
              <a:defRPr/>
            </a:pPr>
            <a:r>
              <a:rPr lang="en-US" sz="4050" b="1">
                <a:solidFill>
                  <a:schemeClr val="bg1">
                    <a:lumMod val="95000"/>
                  </a:schemeClr>
                </a:solidFill>
                <a:latin typeface="Verdana"/>
                <a:ea typeface="Verdana"/>
                <a:cs typeface="Verdana"/>
              </a:rPr>
              <a:t>Cycle de vie </a:t>
            </a:r>
            <a:r>
              <a:rPr lang="en-US" sz="4050" b="1">
                <a:solidFill>
                  <a:srgbClr val="B43019"/>
                </a:solidFill>
                <a:latin typeface="Verdana"/>
                <a:ea typeface="Verdana"/>
                <a:cs typeface="Verdana"/>
              </a:rPr>
              <a:t>itératif</a:t>
            </a:r>
            <a:endParaRPr lang="en-US" sz="25800" b="1">
              <a:solidFill>
                <a:srgbClr val="B43019"/>
              </a:solidFill>
              <a:latin typeface="Verdana"/>
              <a:ea typeface="Verdana"/>
              <a:cs typeface="Verdana"/>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26</a:t>
            </a:r>
          </a:p>
        </p:txBody>
      </p:sp>
    </p:spTree>
    <p:extLst>
      <p:ext uri="{BB962C8B-B14F-4D97-AF65-F5344CB8AC3E}">
        <p14:creationId xmlns:p14="http://schemas.microsoft.com/office/powerpoint/2010/main" val="1725261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Cycle de vie itératif – Agilité </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20</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552728" cy="4032448"/>
          </a:xfrm>
          <a:prstGeom prst="rect">
            <a:avLst/>
          </a:prstGeom>
        </p:spPr>
        <p:txBody>
          <a:bodyPr/>
          <a:lstStyle/>
          <a:p>
            <a:endParaRPr lang="fr-FR" sz="20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Méthodes agiles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Efficacité, souplesse</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La priorité est le besoin de l’utilisateur final</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Découpage en sous-projets </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Validations intermédiaires par les utilisateurs finaux</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Grande réactivité aux attentes</a:t>
            </a:r>
            <a:endParaRPr lang="fr-CH" sz="2000" dirty="0">
              <a:latin typeface="Tahoma" panose="020B0604030504040204" pitchFamily="34" charset="0"/>
              <a:ea typeface="Tahoma" panose="020B0604030504040204" pitchFamily="34" charset="0"/>
              <a:cs typeface="Tahoma" panose="020B0604030504040204" pitchFamily="34" charset="0"/>
            </a:endParaRPr>
          </a:p>
        </p:txBody>
      </p:sp>
      <p:sp>
        <p:nvSpPr>
          <p:cNvPr id="6" name="Flowchart: Connector 5">
            <a:extLst>
              <a:ext uri="{FF2B5EF4-FFF2-40B4-BE49-F238E27FC236}">
                <a16:creationId xmlns:a16="http://schemas.microsoft.com/office/drawing/2014/main" id="{52076597-CC29-41B5-B4FA-673BB689C07E}"/>
              </a:ext>
            </a:extLst>
          </p:cNvPr>
          <p:cNvSpPr/>
          <p:nvPr/>
        </p:nvSpPr>
        <p:spPr>
          <a:xfrm>
            <a:off x="6012160" y="5013176"/>
            <a:ext cx="446409" cy="435760"/>
          </a:xfrm>
          <a:prstGeom prst="flowChartConnector">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2" name="Straight Arrow Connector 11">
            <a:extLst>
              <a:ext uri="{FF2B5EF4-FFF2-40B4-BE49-F238E27FC236}">
                <a16:creationId xmlns:a16="http://schemas.microsoft.com/office/drawing/2014/main" id="{6465EC85-2D5F-4FFD-B9E8-EC1F99BF4F03}"/>
              </a:ext>
            </a:extLst>
          </p:cNvPr>
          <p:cNvCxnSpPr>
            <a:cxnSpLocks/>
          </p:cNvCxnSpPr>
          <p:nvPr/>
        </p:nvCxnSpPr>
        <p:spPr>
          <a:xfrm>
            <a:off x="5879537" y="5448936"/>
            <a:ext cx="2364871"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Connector 13">
            <a:extLst>
              <a:ext uri="{FF2B5EF4-FFF2-40B4-BE49-F238E27FC236}">
                <a16:creationId xmlns:a16="http://schemas.microsoft.com/office/drawing/2014/main" id="{25ADF728-C0D8-43DB-A171-F59A5A369788}"/>
              </a:ext>
            </a:extLst>
          </p:cNvPr>
          <p:cNvSpPr/>
          <p:nvPr/>
        </p:nvSpPr>
        <p:spPr>
          <a:xfrm>
            <a:off x="6660232" y="5013176"/>
            <a:ext cx="446409" cy="435760"/>
          </a:xfrm>
          <a:prstGeom prst="flowChartConnector">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owchart: Connector 14">
            <a:extLst>
              <a:ext uri="{FF2B5EF4-FFF2-40B4-BE49-F238E27FC236}">
                <a16:creationId xmlns:a16="http://schemas.microsoft.com/office/drawing/2014/main" id="{87A84868-2EDC-41C0-9620-5266195128AA}"/>
              </a:ext>
            </a:extLst>
          </p:cNvPr>
          <p:cNvSpPr/>
          <p:nvPr/>
        </p:nvSpPr>
        <p:spPr>
          <a:xfrm>
            <a:off x="7278538" y="5013176"/>
            <a:ext cx="446409" cy="435760"/>
          </a:xfrm>
          <a:prstGeom prst="flowChartConnector">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Isosceles Triangle 16">
            <a:extLst>
              <a:ext uri="{FF2B5EF4-FFF2-40B4-BE49-F238E27FC236}">
                <a16:creationId xmlns:a16="http://schemas.microsoft.com/office/drawing/2014/main" id="{54312D04-7CCD-4611-81E2-BF86AA2F1146}"/>
              </a:ext>
            </a:extLst>
          </p:cNvPr>
          <p:cNvSpPr/>
          <p:nvPr/>
        </p:nvSpPr>
        <p:spPr>
          <a:xfrm rot="18656794">
            <a:off x="6284883" y="4996085"/>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Isosceles Triangle 21">
            <a:extLst>
              <a:ext uri="{FF2B5EF4-FFF2-40B4-BE49-F238E27FC236}">
                <a16:creationId xmlns:a16="http://schemas.microsoft.com/office/drawing/2014/main" id="{DFF3888C-0AAC-4B35-A986-43F67CF76147}"/>
              </a:ext>
            </a:extLst>
          </p:cNvPr>
          <p:cNvSpPr/>
          <p:nvPr/>
        </p:nvSpPr>
        <p:spPr>
          <a:xfrm rot="18301448">
            <a:off x="5904148" y="5102209"/>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Isosceles Triangle 22">
            <a:extLst>
              <a:ext uri="{FF2B5EF4-FFF2-40B4-BE49-F238E27FC236}">
                <a16:creationId xmlns:a16="http://schemas.microsoft.com/office/drawing/2014/main" id="{C17B2651-F4BF-481B-BE8B-CD77823080F6}"/>
              </a:ext>
            </a:extLst>
          </p:cNvPr>
          <p:cNvSpPr/>
          <p:nvPr/>
        </p:nvSpPr>
        <p:spPr>
          <a:xfrm rot="18845428">
            <a:off x="6920362" y="4987930"/>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Isosceles Triangle 23">
            <a:extLst>
              <a:ext uri="{FF2B5EF4-FFF2-40B4-BE49-F238E27FC236}">
                <a16:creationId xmlns:a16="http://schemas.microsoft.com/office/drawing/2014/main" id="{1B74FCCD-9B89-460A-A105-47431880A77F}"/>
              </a:ext>
            </a:extLst>
          </p:cNvPr>
          <p:cNvSpPr/>
          <p:nvPr/>
        </p:nvSpPr>
        <p:spPr>
          <a:xfrm rot="19105985">
            <a:off x="6537348" y="5060373"/>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Isosceles Triangle 24">
            <a:extLst>
              <a:ext uri="{FF2B5EF4-FFF2-40B4-BE49-F238E27FC236}">
                <a16:creationId xmlns:a16="http://schemas.microsoft.com/office/drawing/2014/main" id="{CCE5638B-A5EB-4C6C-A9A3-3AC2B1D7E31C}"/>
              </a:ext>
            </a:extLst>
          </p:cNvPr>
          <p:cNvSpPr/>
          <p:nvPr/>
        </p:nvSpPr>
        <p:spPr>
          <a:xfrm rot="19191396">
            <a:off x="7162608" y="5076172"/>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Isosceles Triangle 26">
            <a:extLst>
              <a:ext uri="{FF2B5EF4-FFF2-40B4-BE49-F238E27FC236}">
                <a16:creationId xmlns:a16="http://schemas.microsoft.com/office/drawing/2014/main" id="{CBB5097F-CF69-4E02-B883-054C1AF41A87}"/>
              </a:ext>
            </a:extLst>
          </p:cNvPr>
          <p:cNvSpPr/>
          <p:nvPr/>
        </p:nvSpPr>
        <p:spPr>
          <a:xfrm rot="19391317">
            <a:off x="7557733" y="5014088"/>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72637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Cycle de vie itératif – Agilité </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20</a:t>
            </a:r>
            <a:endParaRPr lang="fr-CH" sz="800" dirty="0">
              <a:latin typeface="Tahoma"/>
            </a:endParaRPr>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pic>
        <p:nvPicPr>
          <p:cNvPr id="4100" name="Imag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04141"/>
            <a:ext cx="6947480" cy="40609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395536" y="6021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Documentation SCRUM disponible sur internet :  </a:t>
            </a:r>
            <a:r>
              <a:rPr kumimoji="0" lang="fr-FR" altLang="fr-FR"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4"/>
              </a:rPr>
              <a:t>https://www.scrum.org/</a:t>
            </a:r>
            <a:r>
              <a:rPr kumimoji="0" lang="fr-FR" altLang="fr-FR"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297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Scrum</a:t>
            </a:r>
            <a:endParaRPr lang="en-US" sz="2400" b="1" dirty="0">
              <a:solidFill>
                <a:srgbClr val="1476B7"/>
              </a:solidFill>
              <a:latin typeface="Tahoma"/>
              <a:ea typeface="Tahoma"/>
              <a:cs typeface="Tahoma"/>
            </a:endParaRPr>
          </a:p>
        </p:txBody>
      </p:sp>
      <p:graphicFrame>
        <p:nvGraphicFramePr>
          <p:cNvPr id="14" name="Diagramme 3">
            <a:extLst>
              <a:ext uri="{FF2B5EF4-FFF2-40B4-BE49-F238E27FC236}">
                <a16:creationId xmlns:a16="http://schemas.microsoft.com/office/drawing/2014/main" id="{CCEA8EFB-47A0-4A24-A429-01AF98C913E2}"/>
              </a:ext>
            </a:extLst>
          </p:cNvPr>
          <p:cNvGraphicFramePr/>
          <p:nvPr>
            <p:extLst>
              <p:ext uri="{D42A27DB-BD31-4B8C-83A1-F6EECF244321}">
                <p14:modId xmlns:p14="http://schemas.microsoft.com/office/powerpoint/2010/main" val="645420304"/>
              </p:ext>
            </p:extLst>
          </p:nvPr>
        </p:nvGraphicFramePr>
        <p:xfrm>
          <a:off x="2195736" y="4077072"/>
          <a:ext cx="3919314"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Scrum – Why Jeff probably never played Rugby, but your ...">
            <a:extLst>
              <a:ext uri="{FF2B5EF4-FFF2-40B4-BE49-F238E27FC236}">
                <a16:creationId xmlns:a16="http://schemas.microsoft.com/office/drawing/2014/main" id="{AA8E8147-27A4-4076-A94C-8C7BA8046BE7}"/>
              </a:ext>
            </a:extLst>
          </p:cNvPr>
          <p:cNvPicPr>
            <a:picLocks noChangeAspect="1" noChangeArrowheads="1"/>
          </p:cNvPicPr>
          <p:nvPr/>
        </p:nvPicPr>
        <p:blipFill>
          <a:blip r:embed="rId7" cstate="print"/>
          <a:srcRect/>
          <a:stretch>
            <a:fillRect/>
          </a:stretch>
        </p:blipFill>
        <p:spPr bwMode="auto">
          <a:xfrm>
            <a:off x="6186038" y="1017310"/>
            <a:ext cx="2057668" cy="1403578"/>
          </a:xfrm>
          <a:prstGeom prst="rect">
            <a:avLst/>
          </a:prstGeom>
          <a:noFill/>
        </p:spPr>
      </p:pic>
      <p:sp>
        <p:nvSpPr>
          <p:cNvPr id="6" name="Espace réservé du texte 1">
            <a:extLst>
              <a:ext uri="{FF2B5EF4-FFF2-40B4-BE49-F238E27FC236}">
                <a16:creationId xmlns:a16="http://schemas.microsoft.com/office/drawing/2014/main" id="{F2CA5F12-C1AA-48CD-828C-07D9DB766015}"/>
              </a:ext>
            </a:extLst>
          </p:cNvPr>
          <p:cNvSpPr txBox="1">
            <a:spLocks/>
          </p:cNvSpPr>
          <p:nvPr/>
        </p:nvSpPr>
        <p:spPr bwMode="auto">
          <a:xfrm>
            <a:off x="1043959" y="1916832"/>
            <a:ext cx="7056081" cy="4213046"/>
          </a:xfrm>
          <a:prstGeom prst="rect">
            <a:avLst/>
          </a:prstGeom>
        </p:spPr>
        <p:txBody>
          <a:bodyPr/>
          <a:lstStyle/>
          <a:p>
            <a:pPr marL="285750" indent="-285750">
              <a:buFont typeface="Arial" panose="020B0604020202020204" pitchFamily="34" charset="0"/>
              <a:buChar char="•"/>
            </a:pPr>
            <a:r>
              <a:rPr lang="fr-FR" sz="1700" dirty="0">
                <a:latin typeface="Tahoma" panose="020B0604030504040204" pitchFamily="34" charset="0"/>
                <a:ea typeface="Tahoma" panose="020B0604030504040204" pitchFamily="34" charset="0"/>
                <a:cs typeface="Tahoma" panose="020B0604030504040204" pitchFamily="34" charset="0"/>
              </a:rPr>
              <a:t>Cadre de travail itératif </a:t>
            </a:r>
          </a:p>
          <a:p>
            <a:pPr marL="285750" indent="-285750">
              <a:buFont typeface="Arial" panose="020B0604020202020204" pitchFamily="34" charset="0"/>
              <a:buChar char="•"/>
            </a:pPr>
            <a:r>
              <a:rPr lang="fr-FR" sz="1700" dirty="0">
                <a:latin typeface="Tahoma" panose="020B0604030504040204" pitchFamily="34" charset="0"/>
                <a:ea typeface="Tahoma" panose="020B0604030504040204" pitchFamily="34" charset="0"/>
                <a:cs typeface="Tahoma" panose="020B0604030504040204" pitchFamily="34" charset="0"/>
              </a:rPr>
              <a:t>Travail en équipe </a:t>
            </a:r>
          </a:p>
          <a:p>
            <a:pPr marL="285750" indent="-285750">
              <a:buFont typeface="Arial" panose="020B0604020202020204" pitchFamily="34" charset="0"/>
              <a:buChar char="•"/>
            </a:pPr>
            <a:r>
              <a:rPr lang="fr-FR" sz="1700" dirty="0">
                <a:latin typeface="Tahoma" panose="020B0604030504040204" pitchFamily="34" charset="0"/>
                <a:ea typeface="Tahoma" panose="020B0604030504040204" pitchFamily="34" charset="0"/>
                <a:cs typeface="Tahoma" panose="020B0604030504040204" pitchFamily="34" charset="0"/>
              </a:rPr>
              <a:t>Se concentre sur l’objectif commun</a:t>
            </a:r>
          </a:p>
          <a:p>
            <a:pPr marL="285750" indent="-285750">
              <a:buFont typeface="Arial" panose="020B0604020202020204" pitchFamily="34" charset="0"/>
              <a:buChar char="•"/>
            </a:pPr>
            <a:r>
              <a:rPr lang="fr-FR" sz="1700" dirty="0">
                <a:latin typeface="Tahoma" panose="020B0604030504040204" pitchFamily="34" charset="0"/>
                <a:ea typeface="Tahoma" panose="020B0604030504040204" pitchFamily="34" charset="0"/>
                <a:cs typeface="Tahoma" panose="020B0604030504040204" pitchFamily="34" charset="0"/>
              </a:rPr>
              <a:t>Découpage du projet en sprints </a:t>
            </a:r>
          </a:p>
          <a:p>
            <a:pPr marL="285750" indent="-285750">
              <a:buFont typeface="Arial" panose="020B0604020202020204" pitchFamily="34" charset="0"/>
              <a:buChar char="•"/>
            </a:pPr>
            <a:r>
              <a:rPr lang="fr-FR" sz="1700" dirty="0">
                <a:latin typeface="Tahoma" panose="020B0604030504040204" pitchFamily="34" charset="0"/>
                <a:ea typeface="Tahoma" panose="020B0604030504040204" pitchFamily="34" charset="0"/>
                <a:cs typeface="Tahoma" panose="020B0604030504040204" pitchFamily="34" charset="0"/>
              </a:rPr>
              <a:t>Sprint: estimation - planification opérationnelle - résultat</a:t>
            </a:r>
          </a:p>
          <a:p>
            <a:pPr marL="285750" indent="-285750">
              <a:buFont typeface="Arial" panose="020B0604020202020204" pitchFamily="34" charset="0"/>
              <a:buChar char="•"/>
            </a:pPr>
            <a:r>
              <a:rPr lang="fr-FR" sz="1700" dirty="0">
                <a:latin typeface="Tahoma" panose="020B0604030504040204" pitchFamily="34" charset="0"/>
                <a:ea typeface="Tahoma" panose="020B0604030504040204" pitchFamily="34" charset="0"/>
                <a:cs typeface="Tahoma" panose="020B0604030504040204" pitchFamily="34" charset="0"/>
              </a:rPr>
              <a:t>Auto-organisation</a:t>
            </a:r>
          </a:p>
          <a:p>
            <a:endParaRPr lang="fr-FR" sz="1700" dirty="0">
              <a:latin typeface="Tahoma" panose="020B0604030504040204" pitchFamily="34" charset="0"/>
              <a:ea typeface="Tahoma" panose="020B0604030504040204" pitchFamily="34" charset="0"/>
              <a:cs typeface="Tahoma" panose="020B0604030504040204" pitchFamily="34" charset="0"/>
            </a:endParaRPr>
          </a:p>
          <a:p>
            <a:r>
              <a:rPr lang="de-CH" sz="1700" dirty="0">
                <a:latin typeface="Tahoma" panose="020B0604030504040204" pitchFamily="34" charset="0"/>
                <a:ea typeface="Tahoma" panose="020B0604030504040204" pitchFamily="34" charset="0"/>
                <a:cs typeface="Tahoma" panose="020B0604030504040204" pitchFamily="34" charset="0"/>
              </a:rPr>
              <a:t>Daily scrum: </a:t>
            </a:r>
            <a:endParaRPr lang="fr-CH" sz="17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CH" sz="1700" dirty="0">
                <a:latin typeface="Tahoma" panose="020B0604030504040204" pitchFamily="34" charset="0"/>
                <a:ea typeface="Tahoma" panose="020B0604030504040204" pitchFamily="34" charset="0"/>
                <a:cs typeface="Tahoma" panose="020B0604030504040204" pitchFamily="34" charset="0"/>
              </a:rPr>
              <a:t>réunion quotidienne de l’équipe, le matin, debout, courte (15 minutes)</a:t>
            </a:r>
          </a:p>
          <a:p>
            <a:pPr marL="285750" lvl="0" indent="-285750">
              <a:buFont typeface="Arial" panose="020B0604020202020204" pitchFamily="34" charset="0"/>
              <a:buChar char="•"/>
            </a:pPr>
            <a:r>
              <a:rPr lang="fr-CH" sz="1700" dirty="0">
                <a:latin typeface="Tahoma" panose="020B0604030504040204" pitchFamily="34" charset="0"/>
                <a:ea typeface="Tahoma" panose="020B0604030504040204" pitchFamily="34" charset="0"/>
                <a:cs typeface="Tahoma" panose="020B0604030504040204" pitchFamily="34" charset="0"/>
              </a:rPr>
              <a:t>1 gardien du temps</a:t>
            </a:r>
          </a:p>
          <a:p>
            <a:pPr marL="285750" lvl="0" indent="-285750">
              <a:buFont typeface="Arial" panose="020B0604020202020204" pitchFamily="34" charset="0"/>
              <a:buChar char="•"/>
            </a:pPr>
            <a:r>
              <a:rPr lang="fr-CH" sz="1700" dirty="0">
                <a:latin typeface="Tahoma" panose="020B0604030504040204" pitchFamily="34" charset="0"/>
                <a:ea typeface="Tahoma" panose="020B0604030504040204" pitchFamily="34" charset="0"/>
                <a:cs typeface="Tahoma" panose="020B0604030504040204" pitchFamily="34" charset="0"/>
              </a:rPr>
              <a:t>But : faire le point de l’avancement vers l’objectif du sprint </a:t>
            </a:r>
          </a:p>
          <a:p>
            <a:pPr marL="285750" lvl="0" indent="-285750">
              <a:buFont typeface="Arial" panose="020B0604020202020204" pitchFamily="34" charset="0"/>
              <a:buChar char="•"/>
            </a:pPr>
            <a:r>
              <a:rPr lang="fr-CH" sz="1700" dirty="0">
                <a:latin typeface="Tahoma" panose="020B0604030504040204" pitchFamily="34" charset="0"/>
                <a:ea typeface="Tahoma" panose="020B0604030504040204" pitchFamily="34" charset="0"/>
                <a:cs typeface="Tahoma" panose="020B0604030504040204" pitchFamily="34" charset="0"/>
              </a:rPr>
              <a:t>Chaque personne s’exprime sur : </a:t>
            </a:r>
          </a:p>
          <a:p>
            <a:pPr marL="742950" lvl="1" indent="-285750">
              <a:buFont typeface="Arial" panose="020B0604020202020204" pitchFamily="34" charset="0"/>
              <a:buChar char="•"/>
            </a:pPr>
            <a:r>
              <a:rPr lang="fr-CH" sz="1700" dirty="0">
                <a:latin typeface="Tahoma" panose="020B0604030504040204" pitchFamily="34" charset="0"/>
                <a:ea typeface="Tahoma" panose="020B0604030504040204" pitchFamily="34" charset="0"/>
                <a:cs typeface="Tahoma" panose="020B0604030504040204" pitchFamily="34" charset="0"/>
              </a:rPr>
              <a:t>ses activités réalisées hier</a:t>
            </a:r>
          </a:p>
          <a:p>
            <a:pPr marL="742950" lvl="1" indent="-285750">
              <a:buFont typeface="Arial" panose="020B0604020202020204" pitchFamily="34" charset="0"/>
              <a:buChar char="•"/>
            </a:pPr>
            <a:r>
              <a:rPr lang="fr-CH" sz="1700" dirty="0">
                <a:latin typeface="Tahoma" panose="020B0604030504040204" pitchFamily="34" charset="0"/>
                <a:ea typeface="Tahoma" panose="020B0604030504040204" pitchFamily="34" charset="0"/>
                <a:cs typeface="Tahoma" panose="020B0604030504040204" pitchFamily="34" charset="0"/>
              </a:rPr>
              <a:t>ses activités prévues aujourd’hui</a:t>
            </a:r>
          </a:p>
          <a:p>
            <a:pPr marL="742950" lvl="1" indent="-285750">
              <a:buFont typeface="Arial" panose="020B0604020202020204" pitchFamily="34" charset="0"/>
              <a:buChar char="•"/>
            </a:pPr>
            <a:r>
              <a:rPr lang="fr-CH" sz="1700" dirty="0">
                <a:latin typeface="Tahoma" panose="020B0604030504040204" pitchFamily="34" charset="0"/>
                <a:ea typeface="Tahoma" panose="020B0604030504040204" pitchFamily="34" charset="0"/>
                <a:cs typeface="Tahoma" panose="020B0604030504040204" pitchFamily="34" charset="0"/>
              </a:rPr>
              <a:t>ses obstacles</a:t>
            </a:r>
          </a:p>
          <a:p>
            <a:endParaRPr lang="fr-FR" sz="1700" dirty="0">
              <a:latin typeface="Tahoma" panose="020B0604030504040204" pitchFamily="34" charset="0"/>
              <a:ea typeface="Tahoma" panose="020B0604030504040204" pitchFamily="34" charset="0"/>
              <a:cs typeface="Tahoma" panose="020B0604030504040204" pitchFamily="34" charset="0"/>
            </a:endParaRPr>
          </a:p>
          <a:p>
            <a:endParaRPr lang="fr-FR" sz="1700" dirty="0">
              <a:latin typeface="Tahoma" panose="020B0604030504040204" pitchFamily="34" charset="0"/>
              <a:ea typeface="Tahoma" panose="020B0604030504040204" pitchFamily="34" charset="0"/>
              <a:cs typeface="Tahoma" panose="020B0604030504040204" pitchFamily="34" charset="0"/>
            </a:endParaRPr>
          </a:p>
        </p:txBody>
      </p:sp>
      <p:sp>
        <p:nvSpPr>
          <p:cNvPr id="8" name="RedDiskSlideNumber">
            <a:extLst>
              <a:ext uri="{FF2B5EF4-FFF2-40B4-BE49-F238E27FC236}">
                <a16:creationId xmlns:a16="http://schemas.microsoft.com/office/drawing/2014/main" id="{AAB96BED-232F-4293-AA88-E04D7ADA8592}"/>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21</a:t>
            </a:r>
            <a:endParaRPr lang="fr-CH" sz="800" dirty="0">
              <a:latin typeface="Tahoma"/>
            </a:endParaRPr>
          </a:p>
        </p:txBody>
      </p:sp>
    </p:spTree>
    <p:extLst>
      <p:ext uri="{BB962C8B-B14F-4D97-AF65-F5344CB8AC3E}">
        <p14:creationId xmlns:p14="http://schemas.microsoft.com/office/powerpoint/2010/main" val="96507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899592" y="3068960"/>
            <a:ext cx="6983423" cy="461665"/>
          </a:xfrm>
          <a:prstGeom prst="rect">
            <a:avLst/>
          </a:prstGeom>
          <a:noFill/>
        </p:spPr>
        <p:txBody>
          <a:bodyPr wrap="square" rtlCol="0">
            <a:spAutoFit/>
          </a:bodyPr>
          <a:lstStyle/>
          <a:p>
            <a:r>
              <a:rPr lang="fr-CH" sz="2400" b="1" dirty="0">
                <a:solidFill>
                  <a:srgbClr val="1476B7"/>
                </a:solidFill>
                <a:latin typeface="Tahoma"/>
                <a:ea typeface="Tahoma"/>
                <a:cs typeface="Tahoma"/>
              </a:rPr>
              <a:t>Fondements et caractéristiques d’un projet</a:t>
            </a:r>
          </a:p>
        </p:txBody>
      </p:sp>
    </p:spTree>
    <p:extLst>
      <p:ext uri="{BB962C8B-B14F-4D97-AF65-F5344CB8AC3E}">
        <p14:creationId xmlns:p14="http://schemas.microsoft.com/office/powerpoint/2010/main" val="2676546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Le découpage en phases</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22</a:t>
            </a:r>
            <a:endParaRPr lang="fr-CH" sz="800" dirty="0">
              <a:latin typeface="Tahoma"/>
            </a:endParaRPr>
          </a:p>
        </p:txBody>
      </p:sp>
    </p:spTree>
    <p:extLst>
      <p:ext uri="{BB962C8B-B14F-4D97-AF65-F5344CB8AC3E}">
        <p14:creationId xmlns:p14="http://schemas.microsoft.com/office/powerpoint/2010/main" val="2982169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Jalons principaux et jalons intermédiaire</a:t>
            </a:r>
            <a:endParaRPr lang="en-US" sz="2400" b="1" dirty="0">
              <a:solidFill>
                <a:srgbClr val="1476B7"/>
              </a:solidFill>
              <a:latin typeface="Tahoma"/>
              <a:ea typeface="Tahoma"/>
              <a:cs typeface="Tahoma"/>
            </a:endParaRPr>
          </a:p>
        </p:txBody>
      </p:sp>
      <p:graphicFrame>
        <p:nvGraphicFramePr>
          <p:cNvPr id="14" name="Diagramme 3">
            <a:extLst>
              <a:ext uri="{FF2B5EF4-FFF2-40B4-BE49-F238E27FC236}">
                <a16:creationId xmlns:a16="http://schemas.microsoft.com/office/drawing/2014/main" id="{CCEA8EFB-47A0-4A24-A429-01AF98C913E2}"/>
              </a:ext>
            </a:extLst>
          </p:cNvPr>
          <p:cNvGraphicFramePr/>
          <p:nvPr/>
        </p:nvGraphicFramePr>
        <p:xfrm>
          <a:off x="2195736" y="4077072"/>
          <a:ext cx="3919314"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Flowchart: Decision 4">
            <a:extLst>
              <a:ext uri="{FF2B5EF4-FFF2-40B4-BE49-F238E27FC236}">
                <a16:creationId xmlns:a16="http://schemas.microsoft.com/office/drawing/2014/main" id="{8231022D-B3CF-45DC-AFD0-D70C7BCA5E3B}"/>
              </a:ext>
            </a:extLst>
          </p:cNvPr>
          <p:cNvSpPr/>
          <p:nvPr/>
        </p:nvSpPr>
        <p:spPr bwMode="auto">
          <a:xfrm>
            <a:off x="2339752"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6" name="Flowchart: Decision 5">
            <a:extLst>
              <a:ext uri="{FF2B5EF4-FFF2-40B4-BE49-F238E27FC236}">
                <a16:creationId xmlns:a16="http://schemas.microsoft.com/office/drawing/2014/main" id="{09C79F76-DFDF-4554-9EB1-B84908D3242D}"/>
              </a:ext>
            </a:extLst>
          </p:cNvPr>
          <p:cNvSpPr/>
          <p:nvPr/>
        </p:nvSpPr>
        <p:spPr bwMode="auto">
          <a:xfrm>
            <a:off x="4284245"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8" name="Flowchart: Decision 7">
            <a:extLst>
              <a:ext uri="{FF2B5EF4-FFF2-40B4-BE49-F238E27FC236}">
                <a16:creationId xmlns:a16="http://schemas.microsoft.com/office/drawing/2014/main" id="{7C2851BF-B1DE-4CC1-9F42-07E60EE6B334}"/>
              </a:ext>
            </a:extLst>
          </p:cNvPr>
          <p:cNvSpPr/>
          <p:nvPr/>
        </p:nvSpPr>
        <p:spPr bwMode="auto">
          <a:xfrm>
            <a:off x="6123928"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Flowchart: Decision 10">
            <a:extLst>
              <a:ext uri="{FF2B5EF4-FFF2-40B4-BE49-F238E27FC236}">
                <a16:creationId xmlns:a16="http://schemas.microsoft.com/office/drawing/2014/main" id="{CB79734C-B5E1-47C2-AF57-446CCA626625}"/>
              </a:ext>
            </a:extLst>
          </p:cNvPr>
          <p:cNvSpPr/>
          <p:nvPr/>
        </p:nvSpPr>
        <p:spPr bwMode="auto">
          <a:xfrm>
            <a:off x="2819628" y="4354206"/>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2" name="Flowchart: Decision 11">
            <a:extLst>
              <a:ext uri="{FF2B5EF4-FFF2-40B4-BE49-F238E27FC236}">
                <a16:creationId xmlns:a16="http://schemas.microsoft.com/office/drawing/2014/main" id="{7F5CD5C1-74BC-4E58-B3D8-2968546F29BA}"/>
              </a:ext>
            </a:extLst>
          </p:cNvPr>
          <p:cNvSpPr/>
          <p:nvPr/>
        </p:nvSpPr>
        <p:spPr bwMode="auto">
          <a:xfrm>
            <a:off x="8172955" y="3092420"/>
            <a:ext cx="278179"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 name="Flowchart: Decision 16">
            <a:extLst>
              <a:ext uri="{FF2B5EF4-FFF2-40B4-BE49-F238E27FC236}">
                <a16:creationId xmlns:a16="http://schemas.microsoft.com/office/drawing/2014/main" id="{B71DA003-2EE7-4090-9E27-D684AC5DA9BB}"/>
              </a:ext>
            </a:extLst>
          </p:cNvPr>
          <p:cNvSpPr/>
          <p:nvPr/>
        </p:nvSpPr>
        <p:spPr bwMode="auto">
          <a:xfrm>
            <a:off x="3257119" y="4363893"/>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Flowchart: Decision 18">
            <a:extLst>
              <a:ext uri="{FF2B5EF4-FFF2-40B4-BE49-F238E27FC236}">
                <a16:creationId xmlns:a16="http://schemas.microsoft.com/office/drawing/2014/main" id="{04D6A6D8-E075-41C7-A9A9-77AAF631ABFE}"/>
              </a:ext>
            </a:extLst>
          </p:cNvPr>
          <p:cNvSpPr/>
          <p:nvPr/>
        </p:nvSpPr>
        <p:spPr bwMode="auto">
          <a:xfrm>
            <a:off x="5394680" y="4354942"/>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 name="Flowchart: Decision 19">
            <a:extLst>
              <a:ext uri="{FF2B5EF4-FFF2-40B4-BE49-F238E27FC236}">
                <a16:creationId xmlns:a16="http://schemas.microsoft.com/office/drawing/2014/main" id="{B6BD755F-E267-47EE-826E-C76125F1ACFC}"/>
              </a:ext>
            </a:extLst>
          </p:cNvPr>
          <p:cNvSpPr/>
          <p:nvPr/>
        </p:nvSpPr>
        <p:spPr bwMode="auto">
          <a:xfrm>
            <a:off x="5068414" y="4354943"/>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1" name="Flowchart: Decision 20">
            <a:extLst>
              <a:ext uri="{FF2B5EF4-FFF2-40B4-BE49-F238E27FC236}">
                <a16:creationId xmlns:a16="http://schemas.microsoft.com/office/drawing/2014/main" id="{91A336E3-814E-4C2E-8103-0DB0BBA4E4DD}"/>
              </a:ext>
            </a:extLst>
          </p:cNvPr>
          <p:cNvSpPr/>
          <p:nvPr/>
        </p:nvSpPr>
        <p:spPr bwMode="auto">
          <a:xfrm>
            <a:off x="4738960" y="4344512"/>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2" name="RedDiskSlideNumber">
            <a:extLst>
              <a:ext uri="{FF2B5EF4-FFF2-40B4-BE49-F238E27FC236}">
                <a16:creationId xmlns:a16="http://schemas.microsoft.com/office/drawing/2014/main" id="{45C4320C-2DE1-4A39-B99F-BA6F58FD641F}"/>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23</a:t>
            </a:r>
            <a:endParaRPr lang="fr-CH" sz="800" dirty="0">
              <a:latin typeface="Tahoma"/>
            </a:endParaRPr>
          </a:p>
        </p:txBody>
      </p:sp>
    </p:spTree>
    <p:extLst>
      <p:ext uri="{BB962C8B-B14F-4D97-AF65-F5344CB8AC3E}">
        <p14:creationId xmlns:p14="http://schemas.microsoft.com/office/powerpoint/2010/main" val="3738182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a:t>
            </a:r>
            <a:r>
              <a:rPr lang="fr-CH" sz="800" dirty="0">
                <a:latin typeface="Tahoma"/>
              </a:rPr>
              <a:t>4</a:t>
            </a: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Jalon</a:t>
            </a:r>
          </a:p>
          <a:p>
            <a:pPr marL="342900" marR="0" lvl="0" indent="-342900" eaLnBrk="1" fontAlgn="auto" latinLnBrk="0" hangingPunct="1">
              <a:lnSpc>
                <a:spcPct val="100000"/>
              </a:lnSpc>
              <a:spcAft>
                <a:spcPts val="0"/>
              </a:spcAft>
              <a:buClrTx/>
              <a:buSzTx/>
              <a:tabLst/>
              <a:defRPr/>
            </a:pPr>
            <a:endParaRPr lang="fr-CH" sz="400" b="1" dirty="0">
              <a:solidFill>
                <a:srgbClr val="1476B7"/>
              </a:solidFill>
              <a:latin typeface="Tahoma" panose="020B0604030504040204" pitchFamily="34" charset="0"/>
              <a:ea typeface="Tahoma" panose="020B0604030504040204" pitchFamily="34" charset="0"/>
              <a:cs typeface="Tahoma" panose="020B0604030504040204" pitchFamily="34" charset="0"/>
            </a:endParaRPr>
          </a:p>
          <a:p>
            <a:pPr indent="-342900">
              <a:defRPr/>
            </a:pPr>
            <a:r>
              <a:rPr lang="fr-CH" sz="2000" dirty="0">
                <a:latin typeface="Tahoma" panose="020B0604030504040204" pitchFamily="34" charset="0"/>
                <a:ea typeface="Tahoma" panose="020B0604030504040204" pitchFamily="34" charset="0"/>
                <a:cs typeface="Tahoma" panose="020B0604030504040204" pitchFamily="34" charset="0"/>
              </a:rPr>
              <a:t>Point de référence marquant un événement important dans l’avancement du projet. </a:t>
            </a:r>
          </a:p>
          <a:p>
            <a:pPr indent="-342900">
              <a:defRPr/>
            </a:pPr>
            <a:r>
              <a:rPr lang="fr-CH" sz="2000" dirty="0">
                <a:latin typeface="Tahoma" panose="020B0604030504040204" pitchFamily="34" charset="0"/>
                <a:ea typeface="Tahoma" panose="020B0604030504040204" pitchFamily="34" charset="0"/>
                <a:cs typeface="Tahoma" panose="020B0604030504040204" pitchFamily="34" charset="0"/>
              </a:rPr>
              <a:t>Utilisé pour contrôler l’avancement du projet. </a:t>
            </a:r>
          </a:p>
          <a:p>
            <a:pPr marR="0" lvl="0" indent="-342900" eaLnBrk="1" fontAlgn="auto" latinLnBrk="0" hangingPunct="1">
              <a:lnSpc>
                <a:spcPct val="100000"/>
              </a:lnSpc>
              <a:spcAft>
                <a:spcPts val="0"/>
              </a:spcAft>
              <a:buClrTx/>
              <a:buSzTx/>
              <a:tabLst/>
              <a:defRPr/>
            </a:pPr>
            <a:endParaRPr lang="fr-CH" sz="2000" dirty="0">
              <a:latin typeface="Tahoma" panose="020B0604030504040204" pitchFamily="34" charset="0"/>
              <a:ea typeface="Tahoma" panose="020B0604030504040204" pitchFamily="34" charset="0"/>
              <a:cs typeface="Tahoma" panose="020B0604030504040204" pitchFamily="34" charset="0"/>
            </a:endParaRPr>
          </a:p>
          <a:p>
            <a:pPr marL="342900" marR="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Jalons principaux</a:t>
            </a:r>
          </a:p>
          <a:p>
            <a:r>
              <a:rPr lang="fr-CH" sz="2000" dirty="0">
                <a:latin typeface="Tahoma" panose="020B0604030504040204" pitchFamily="34" charset="0"/>
                <a:ea typeface="Tahoma" panose="020B0604030504040204" pitchFamily="34" charset="0"/>
                <a:cs typeface="Tahoma" panose="020B0604030504040204" pitchFamily="34" charset="0"/>
              </a:rPr>
              <a:t>Entre chaque phase du projet.</a:t>
            </a:r>
          </a:p>
          <a:p>
            <a:pPr lvl="0"/>
            <a:endParaRPr lang="fr-CH" sz="2000" b="1" dirty="0">
              <a:solidFill>
                <a:srgbClr val="1476B7"/>
              </a:solidFill>
              <a:latin typeface="Tahoma" panose="020B0604030504040204" pitchFamily="34" charset="0"/>
              <a:ea typeface="Tahoma" panose="020B0604030504040204" pitchFamily="34" charset="0"/>
              <a:cs typeface="Tahoma" panose="020B0604030504040204" pitchFamily="34" charset="0"/>
            </a:endParaRPr>
          </a:p>
          <a:p>
            <a:pPr marL="342900" indent="-342900">
              <a:defRPr/>
            </a:pPr>
            <a:r>
              <a:rPr lang="fr-CH" sz="2400" b="1" dirty="0">
                <a:solidFill>
                  <a:srgbClr val="1476B7"/>
                </a:solidFill>
                <a:latin typeface="Tahoma"/>
                <a:ea typeface="Tahoma"/>
                <a:cs typeface="Tahoma"/>
              </a:rPr>
              <a:t>Jalons intermédiaires</a:t>
            </a:r>
          </a:p>
          <a:p>
            <a:pPr lvl="0"/>
            <a:r>
              <a:rPr lang="fr-CH" sz="2000" dirty="0">
                <a:latin typeface="Tahoma" panose="020B0604030504040204" pitchFamily="34" charset="0"/>
                <a:ea typeface="Tahoma" panose="020B0604030504040204" pitchFamily="34" charset="0"/>
                <a:cs typeface="Tahoma" panose="020B0604030504040204" pitchFamily="34" charset="0"/>
              </a:rPr>
              <a:t>Des jalons intermédiaires peuvent être prévus au sein d’une phase, par exemple durant la phase de réalisation.</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2" name="Flowchart: Decision 1">
            <a:extLst>
              <a:ext uri="{FF2B5EF4-FFF2-40B4-BE49-F238E27FC236}">
                <a16:creationId xmlns:a16="http://schemas.microsoft.com/office/drawing/2014/main" id="{4273CD3F-E8A4-44C4-BC42-B214B4AF23A7}"/>
              </a:ext>
            </a:extLst>
          </p:cNvPr>
          <p:cNvSpPr/>
          <p:nvPr/>
        </p:nvSpPr>
        <p:spPr>
          <a:xfrm>
            <a:off x="467544" y="1196752"/>
            <a:ext cx="288032" cy="432048"/>
          </a:xfrm>
          <a:prstGeom prst="flowChartDecision">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2974583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 Box 3"/>
          <p:cNvSpPr>
            <a:spLocks/>
          </p:cNvSpPr>
          <p:nvPr/>
        </p:nvSpPr>
        <p:spPr bwMode="auto">
          <a:xfrm>
            <a:off x="1521009" y="1323933"/>
            <a:ext cx="1458249" cy="3005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69056" tIns="34529" rIns="69056" bIns="34529">
            <a:spAutoFit/>
          </a:bodyPr>
          <a:lstStyle/>
          <a:p>
            <a:pPr marL="257175" indent="-257175" algn="ctr">
              <a:spcBef>
                <a:spcPts val="0"/>
              </a:spcBef>
              <a:defRPr/>
            </a:pPr>
            <a:r>
              <a:rPr lang="fr-CH" sz="1500"/>
              <a:t>Avant-projet</a:t>
            </a:r>
            <a:endParaRPr lang="fr-FR" sz="1500"/>
          </a:p>
        </p:txBody>
      </p:sp>
      <p:sp>
        <p:nvSpPr>
          <p:cNvPr id="5" name="Text Box 4"/>
          <p:cNvSpPr>
            <a:spLocks/>
          </p:cNvSpPr>
          <p:nvPr/>
        </p:nvSpPr>
        <p:spPr bwMode="auto">
          <a:xfrm>
            <a:off x="1521009" y="3853936"/>
            <a:ext cx="1458249" cy="30056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p>
            <a:pPr marL="257175" indent="-257175" algn="ctr">
              <a:spcBef>
                <a:spcPts val="0"/>
              </a:spcBef>
              <a:defRPr/>
            </a:pPr>
            <a:r>
              <a:rPr lang="fr-CH" sz="1500" dirty="0"/>
              <a:t>Initialisation</a:t>
            </a:r>
            <a:endParaRPr lang="fr-FR" sz="1500" dirty="0"/>
          </a:p>
        </p:txBody>
      </p:sp>
      <p:sp>
        <p:nvSpPr>
          <p:cNvPr id="6" name="Text Box 6"/>
          <p:cNvSpPr>
            <a:spLocks/>
          </p:cNvSpPr>
          <p:nvPr/>
        </p:nvSpPr>
        <p:spPr bwMode="auto">
          <a:xfrm>
            <a:off x="5395890" y="2633193"/>
            <a:ext cx="1101329" cy="3005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69056" tIns="34529" rIns="69056" bIns="34529">
            <a:spAutoFit/>
          </a:bodyPr>
          <a:lstStyle/>
          <a:p>
            <a:pPr marL="257175" indent="-257175" algn="ctr">
              <a:spcBef>
                <a:spcPts val="0"/>
              </a:spcBef>
              <a:defRPr/>
            </a:pPr>
            <a:r>
              <a:rPr lang="fr-CH" sz="1500" dirty="0"/>
              <a:t>Réalisation</a:t>
            </a:r>
            <a:endParaRPr lang="fr-FR" sz="1500" dirty="0"/>
          </a:p>
        </p:txBody>
      </p:sp>
      <p:sp>
        <p:nvSpPr>
          <p:cNvPr id="7" name="Text Box 7"/>
          <p:cNvSpPr>
            <a:spLocks/>
          </p:cNvSpPr>
          <p:nvPr/>
        </p:nvSpPr>
        <p:spPr bwMode="auto">
          <a:xfrm>
            <a:off x="3421908" y="2623880"/>
            <a:ext cx="1101328" cy="3005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69056" tIns="34529" rIns="69056" bIns="34529">
            <a:spAutoFit/>
          </a:bodyPr>
          <a:lstStyle/>
          <a:p>
            <a:pPr marL="257175" indent="-257175" algn="ctr">
              <a:spcBef>
                <a:spcPts val="0"/>
              </a:spcBef>
              <a:defRPr/>
            </a:pPr>
            <a:r>
              <a:rPr lang="fr-CH" sz="1500"/>
              <a:t>Planification</a:t>
            </a:r>
            <a:endParaRPr lang="fr-FR" sz="1500"/>
          </a:p>
        </p:txBody>
      </p:sp>
      <p:sp>
        <p:nvSpPr>
          <p:cNvPr id="8" name="Text Box 8"/>
          <p:cNvSpPr>
            <a:spLocks/>
          </p:cNvSpPr>
          <p:nvPr/>
        </p:nvSpPr>
        <p:spPr bwMode="auto">
          <a:xfrm>
            <a:off x="1521009" y="2623880"/>
            <a:ext cx="1458249" cy="3005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69056" tIns="34529" rIns="69056" bIns="34529">
            <a:spAutoFit/>
          </a:bodyPr>
          <a:lstStyle/>
          <a:p>
            <a:pPr marL="257175" indent="-257175" algn="ctr">
              <a:spcBef>
                <a:spcPts val="0"/>
              </a:spcBef>
              <a:defRPr/>
            </a:pPr>
            <a:r>
              <a:rPr lang="fr-CH" sz="1500"/>
              <a:t>Lancement</a:t>
            </a:r>
            <a:endParaRPr lang="fr-FR" sz="1500"/>
          </a:p>
        </p:txBody>
      </p:sp>
      <p:sp>
        <p:nvSpPr>
          <p:cNvPr id="10" name="Text Box 10"/>
          <p:cNvSpPr>
            <a:spLocks/>
          </p:cNvSpPr>
          <p:nvPr/>
        </p:nvSpPr>
        <p:spPr bwMode="auto">
          <a:xfrm>
            <a:off x="6939871" y="1323933"/>
            <a:ext cx="1344157" cy="3005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69056" tIns="34529" rIns="69056" bIns="34529">
            <a:spAutoFit/>
          </a:bodyPr>
          <a:lstStyle/>
          <a:p>
            <a:pPr marL="257175" indent="-257175" algn="ctr">
              <a:spcBef>
                <a:spcPts val="0"/>
              </a:spcBef>
              <a:defRPr/>
            </a:pPr>
            <a:r>
              <a:rPr lang="fr-CH" sz="1500"/>
              <a:t>Terminaison</a:t>
            </a:r>
            <a:endParaRPr lang="fr-FR" sz="1500"/>
          </a:p>
        </p:txBody>
      </p:sp>
      <p:sp>
        <p:nvSpPr>
          <p:cNvPr id="11" name="Text Box 11"/>
          <p:cNvSpPr>
            <a:spLocks/>
          </p:cNvSpPr>
          <p:nvPr/>
        </p:nvSpPr>
        <p:spPr bwMode="auto">
          <a:xfrm>
            <a:off x="5395890" y="1323933"/>
            <a:ext cx="1101329" cy="3005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69056" tIns="34529" rIns="69056" bIns="34529">
            <a:spAutoFit/>
          </a:bodyPr>
          <a:lstStyle/>
          <a:p>
            <a:pPr marL="257175" indent="-257175" algn="ctr">
              <a:spcBef>
                <a:spcPts val="0"/>
              </a:spcBef>
              <a:defRPr/>
            </a:pPr>
            <a:r>
              <a:rPr lang="fr-CH" sz="1500"/>
              <a:t>Réalisation</a:t>
            </a:r>
            <a:endParaRPr lang="fr-FR" sz="1500"/>
          </a:p>
        </p:txBody>
      </p:sp>
      <p:sp>
        <p:nvSpPr>
          <p:cNvPr id="12" name="Text Box 12"/>
          <p:cNvSpPr>
            <a:spLocks/>
          </p:cNvSpPr>
          <p:nvPr/>
        </p:nvSpPr>
        <p:spPr bwMode="auto">
          <a:xfrm>
            <a:off x="3435747" y="1325930"/>
            <a:ext cx="1101328" cy="3005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69056" tIns="34529" rIns="69056" bIns="34529">
            <a:spAutoFit/>
          </a:bodyPr>
          <a:lstStyle/>
          <a:p>
            <a:pPr marL="257175" indent="-257175" algn="ctr">
              <a:spcBef>
                <a:spcPts val="0"/>
              </a:spcBef>
              <a:defRPr/>
            </a:pPr>
            <a:r>
              <a:rPr lang="fr-CH" sz="1500"/>
              <a:t>Planification</a:t>
            </a:r>
            <a:endParaRPr lang="fr-FR" sz="1500"/>
          </a:p>
        </p:txBody>
      </p:sp>
      <p:sp>
        <p:nvSpPr>
          <p:cNvPr id="14" name="Text Box 14"/>
          <p:cNvSpPr>
            <a:spLocks/>
          </p:cNvSpPr>
          <p:nvPr/>
        </p:nvSpPr>
        <p:spPr bwMode="auto">
          <a:xfrm>
            <a:off x="6939871" y="2633193"/>
            <a:ext cx="1344157" cy="3005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69056" tIns="34529" rIns="69056" bIns="34529">
            <a:spAutoFit/>
          </a:bodyPr>
          <a:lstStyle/>
          <a:p>
            <a:pPr marL="257175" indent="-257175" algn="ctr">
              <a:spcBef>
                <a:spcPts val="0"/>
              </a:spcBef>
              <a:defRPr/>
            </a:pPr>
            <a:r>
              <a:rPr lang="fr-CH" sz="1500"/>
              <a:t>Clôture</a:t>
            </a:r>
            <a:endParaRPr lang="fr-FR" sz="1500"/>
          </a:p>
        </p:txBody>
      </p:sp>
      <p:sp>
        <p:nvSpPr>
          <p:cNvPr id="15" name="Text Box 16"/>
          <p:cNvSpPr>
            <a:spLocks/>
          </p:cNvSpPr>
          <p:nvPr/>
        </p:nvSpPr>
        <p:spPr bwMode="auto">
          <a:xfrm>
            <a:off x="3674063" y="5238828"/>
            <a:ext cx="2643188" cy="30056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69056" tIns="34529" rIns="69056" bIns="34529">
            <a:spAutoFit/>
          </a:bodyPr>
          <a:lstStyle/>
          <a:p>
            <a:pPr marL="257175" indent="-257175" algn="ctr">
              <a:spcBef>
                <a:spcPts val="0"/>
              </a:spcBef>
              <a:defRPr/>
            </a:pPr>
            <a:r>
              <a:rPr lang="fr-CH" sz="1500"/>
              <a:t>Projet de réalisation</a:t>
            </a:r>
            <a:endParaRPr lang="fr-FR" sz="1500"/>
          </a:p>
        </p:txBody>
      </p:sp>
      <p:sp>
        <p:nvSpPr>
          <p:cNvPr id="16" name="Text Box 17"/>
          <p:cNvSpPr>
            <a:spLocks/>
          </p:cNvSpPr>
          <p:nvPr/>
        </p:nvSpPr>
        <p:spPr bwMode="auto">
          <a:xfrm>
            <a:off x="1524001" y="5134954"/>
            <a:ext cx="1447214" cy="5313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69056" tIns="34529" rIns="69056" bIns="34529">
            <a:spAutoFit/>
          </a:bodyPr>
          <a:lstStyle/>
          <a:p>
            <a:pPr marL="1191" indent="-1191" algn="ctr">
              <a:spcBef>
                <a:spcPts val="0"/>
              </a:spcBef>
              <a:defRPr/>
            </a:pPr>
            <a:r>
              <a:rPr lang="fr-CH" sz="1500"/>
              <a:t>Projet amont </a:t>
            </a:r>
            <a:br>
              <a:rPr lang="fr-CH" sz="1500"/>
            </a:br>
            <a:r>
              <a:rPr lang="fr-CH" sz="1500"/>
              <a:t>Conception</a:t>
            </a:r>
            <a:endParaRPr lang="fr-FR" sz="1500"/>
          </a:p>
        </p:txBody>
      </p:sp>
      <p:sp>
        <p:nvSpPr>
          <p:cNvPr id="18" name="Text Box 19"/>
          <p:cNvSpPr>
            <a:spLocks/>
          </p:cNvSpPr>
          <p:nvPr/>
        </p:nvSpPr>
        <p:spPr bwMode="auto">
          <a:xfrm>
            <a:off x="6939871" y="3856145"/>
            <a:ext cx="1344157" cy="30056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p>
            <a:pPr marL="257175" indent="-257175" algn="ctr">
              <a:spcBef>
                <a:spcPts val="0"/>
              </a:spcBef>
              <a:defRPr/>
            </a:pPr>
            <a:r>
              <a:rPr lang="fr-CH" sz="1500" dirty="0"/>
              <a:t>Déploiement</a:t>
            </a:r>
            <a:endParaRPr lang="fr-FR" sz="1500" dirty="0"/>
          </a:p>
        </p:txBody>
      </p:sp>
      <p:sp>
        <p:nvSpPr>
          <p:cNvPr id="19" name="Text Box 20"/>
          <p:cNvSpPr>
            <a:spLocks/>
          </p:cNvSpPr>
          <p:nvPr/>
        </p:nvSpPr>
        <p:spPr bwMode="auto">
          <a:xfrm>
            <a:off x="5269942" y="3856145"/>
            <a:ext cx="1101329" cy="30056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p>
            <a:pPr marL="257175" indent="-257175" algn="ctr">
              <a:spcBef>
                <a:spcPts val="0"/>
              </a:spcBef>
              <a:defRPr/>
            </a:pPr>
            <a:r>
              <a:rPr lang="fr-CH" sz="1500" dirty="0"/>
              <a:t>Réalisation</a:t>
            </a:r>
            <a:endParaRPr lang="fr-FR" sz="1500" dirty="0"/>
          </a:p>
        </p:txBody>
      </p:sp>
      <p:sp>
        <p:nvSpPr>
          <p:cNvPr id="20" name="Text Box 21"/>
          <p:cNvSpPr>
            <a:spLocks/>
          </p:cNvSpPr>
          <p:nvPr/>
        </p:nvSpPr>
        <p:spPr bwMode="auto">
          <a:xfrm>
            <a:off x="3435747" y="3856145"/>
            <a:ext cx="1101328" cy="30056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p>
            <a:pPr marL="257175" indent="-257175" algn="ctr">
              <a:spcBef>
                <a:spcPts val="0"/>
              </a:spcBef>
              <a:defRPr/>
            </a:pPr>
            <a:r>
              <a:rPr lang="fr-CH" sz="1500" dirty="0"/>
              <a:t>Conception</a:t>
            </a:r>
            <a:endParaRPr lang="fr-FR" sz="1500" dirty="0"/>
          </a:p>
        </p:txBody>
      </p:sp>
      <p:sp>
        <p:nvSpPr>
          <p:cNvPr id="21" name="Text Box 22"/>
          <p:cNvSpPr>
            <a:spLocks/>
          </p:cNvSpPr>
          <p:nvPr/>
        </p:nvSpPr>
        <p:spPr bwMode="auto">
          <a:xfrm>
            <a:off x="6939872" y="5238829"/>
            <a:ext cx="1344157" cy="30056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69056" tIns="34529" rIns="69056" bIns="34529">
            <a:spAutoFit/>
          </a:bodyPr>
          <a:lstStyle/>
          <a:p>
            <a:pPr marL="257175" indent="-257175" algn="ctr">
              <a:spcBef>
                <a:spcPts val="0"/>
              </a:spcBef>
              <a:defRPr/>
            </a:pPr>
            <a:r>
              <a:rPr lang="fr-CH" sz="1500"/>
              <a:t>Projet aval</a:t>
            </a:r>
            <a:endParaRPr lang="fr-FR" sz="1500"/>
          </a:p>
        </p:txBody>
      </p:sp>
      <p:cxnSp>
        <p:nvCxnSpPr>
          <p:cNvPr id="22" name="AutoShape 25"/>
          <p:cNvCxnSpPr>
            <a:cxnSpLocks noChangeShapeType="1"/>
            <a:stCxn id="4" idx="3"/>
            <a:endCxn id="12" idx="1"/>
          </p:cNvCxnSpPr>
          <p:nvPr/>
        </p:nvCxnSpPr>
        <p:spPr bwMode="auto">
          <a:xfrm>
            <a:off x="2979258" y="1474216"/>
            <a:ext cx="456488" cy="1997"/>
          </a:xfrm>
          <a:prstGeom prst="straightConnector1">
            <a:avLst/>
          </a:prstGeom>
          <a:noFill/>
          <a:ln w="9525">
            <a:solidFill>
              <a:schemeClr val="tx1"/>
            </a:solidFill>
            <a:round/>
            <a:headEnd/>
            <a:tailEnd type="triangle" w="med" len="med"/>
          </a:ln>
        </p:spPr>
      </p:cxnSp>
      <p:cxnSp>
        <p:nvCxnSpPr>
          <p:cNvPr id="23" name="AutoShape 26"/>
          <p:cNvCxnSpPr>
            <a:cxnSpLocks noChangeShapeType="1"/>
            <a:stCxn id="12" idx="3"/>
            <a:endCxn id="11" idx="1"/>
          </p:cNvCxnSpPr>
          <p:nvPr/>
        </p:nvCxnSpPr>
        <p:spPr bwMode="auto">
          <a:xfrm flipV="1">
            <a:off x="4537075" y="1474216"/>
            <a:ext cx="858814" cy="1997"/>
          </a:xfrm>
          <a:prstGeom prst="straightConnector1">
            <a:avLst/>
          </a:prstGeom>
          <a:noFill/>
          <a:ln w="9525">
            <a:solidFill>
              <a:schemeClr val="tx1"/>
            </a:solidFill>
            <a:round/>
            <a:headEnd/>
            <a:tailEnd type="triangle" w="med" len="med"/>
          </a:ln>
        </p:spPr>
      </p:cxnSp>
      <p:cxnSp>
        <p:nvCxnSpPr>
          <p:cNvPr id="24" name="AutoShape 27"/>
          <p:cNvCxnSpPr>
            <a:cxnSpLocks noChangeShapeType="1"/>
            <a:stCxn id="11" idx="3"/>
            <a:endCxn id="10" idx="1"/>
          </p:cNvCxnSpPr>
          <p:nvPr/>
        </p:nvCxnSpPr>
        <p:spPr bwMode="auto">
          <a:xfrm>
            <a:off x="6497219" y="1474216"/>
            <a:ext cx="442652" cy="0"/>
          </a:xfrm>
          <a:prstGeom prst="straightConnector1">
            <a:avLst/>
          </a:prstGeom>
          <a:noFill/>
          <a:ln w="9525">
            <a:solidFill>
              <a:schemeClr val="tx1"/>
            </a:solidFill>
            <a:round/>
            <a:headEnd/>
            <a:tailEnd type="triangle" w="med" len="med"/>
          </a:ln>
        </p:spPr>
      </p:cxnSp>
      <p:cxnSp>
        <p:nvCxnSpPr>
          <p:cNvPr id="27" name="AutoShape 30"/>
          <p:cNvCxnSpPr>
            <a:cxnSpLocks noChangeShapeType="1"/>
            <a:stCxn id="8" idx="3"/>
            <a:endCxn id="7" idx="1"/>
          </p:cNvCxnSpPr>
          <p:nvPr/>
        </p:nvCxnSpPr>
        <p:spPr bwMode="auto">
          <a:xfrm>
            <a:off x="2979258" y="2774163"/>
            <a:ext cx="442651" cy="0"/>
          </a:xfrm>
          <a:prstGeom prst="straightConnector1">
            <a:avLst/>
          </a:prstGeom>
          <a:ln>
            <a:headEnd/>
            <a:tailEnd type="triangle" w="med" len="med"/>
          </a:ln>
        </p:spPr>
        <p:style>
          <a:lnRef idx="2">
            <a:schemeClr val="accent2"/>
          </a:lnRef>
          <a:fillRef idx="1">
            <a:schemeClr val="lt1"/>
          </a:fillRef>
          <a:effectRef idx="0">
            <a:schemeClr val="accent2"/>
          </a:effectRef>
          <a:fontRef idx="minor">
            <a:schemeClr val="dk1"/>
          </a:fontRef>
        </p:style>
      </p:cxnSp>
      <p:cxnSp>
        <p:nvCxnSpPr>
          <p:cNvPr id="28" name="AutoShape 31"/>
          <p:cNvCxnSpPr>
            <a:cxnSpLocks noChangeShapeType="1"/>
            <a:stCxn id="7" idx="3"/>
            <a:endCxn id="6" idx="1"/>
          </p:cNvCxnSpPr>
          <p:nvPr/>
        </p:nvCxnSpPr>
        <p:spPr bwMode="auto">
          <a:xfrm>
            <a:off x="4523237" y="2774163"/>
            <a:ext cx="872653" cy="9313"/>
          </a:xfrm>
          <a:prstGeom prst="straightConnector1">
            <a:avLst/>
          </a:prstGeom>
          <a:ln>
            <a:headEnd/>
            <a:tailEnd type="triangle" w="med" len="med"/>
          </a:ln>
        </p:spPr>
        <p:style>
          <a:lnRef idx="2">
            <a:schemeClr val="accent2"/>
          </a:lnRef>
          <a:fillRef idx="1">
            <a:schemeClr val="lt1"/>
          </a:fillRef>
          <a:effectRef idx="0">
            <a:schemeClr val="accent2"/>
          </a:effectRef>
          <a:fontRef idx="minor">
            <a:schemeClr val="dk1"/>
          </a:fontRef>
        </p:style>
      </p:cxnSp>
      <p:cxnSp>
        <p:nvCxnSpPr>
          <p:cNvPr id="32" name="AutoShape 35"/>
          <p:cNvCxnSpPr>
            <a:cxnSpLocks noChangeShapeType="1"/>
            <a:stCxn id="5" idx="3"/>
            <a:endCxn id="20" idx="1"/>
          </p:cNvCxnSpPr>
          <p:nvPr/>
        </p:nvCxnSpPr>
        <p:spPr bwMode="auto">
          <a:xfrm>
            <a:off x="2979258" y="4004219"/>
            <a:ext cx="456489" cy="2209"/>
          </a:xfrm>
          <a:prstGeom prst="straightConnector1">
            <a:avLst/>
          </a:prstGeom>
          <a:ln>
            <a:headEnd/>
            <a:tailEnd type="triangle" w="med" len="med"/>
          </a:ln>
        </p:spPr>
        <p:style>
          <a:lnRef idx="2">
            <a:schemeClr val="accent4"/>
          </a:lnRef>
          <a:fillRef idx="1">
            <a:schemeClr val="lt1"/>
          </a:fillRef>
          <a:effectRef idx="0">
            <a:schemeClr val="accent4"/>
          </a:effectRef>
          <a:fontRef idx="minor">
            <a:schemeClr val="dk1"/>
          </a:fontRef>
        </p:style>
      </p:cxnSp>
      <p:cxnSp>
        <p:nvCxnSpPr>
          <p:cNvPr id="33" name="AutoShape 36"/>
          <p:cNvCxnSpPr>
            <a:cxnSpLocks noChangeShapeType="1"/>
            <a:stCxn id="20" idx="3"/>
            <a:endCxn id="19" idx="1"/>
          </p:cNvCxnSpPr>
          <p:nvPr/>
        </p:nvCxnSpPr>
        <p:spPr bwMode="auto">
          <a:xfrm>
            <a:off x="4537075" y="4006428"/>
            <a:ext cx="732867" cy="0"/>
          </a:xfrm>
          <a:prstGeom prst="straightConnector1">
            <a:avLst/>
          </a:prstGeom>
          <a:ln>
            <a:headEnd/>
            <a:tailEnd type="triangle" w="med" len="med"/>
          </a:ln>
        </p:spPr>
        <p:style>
          <a:lnRef idx="2">
            <a:schemeClr val="accent4"/>
          </a:lnRef>
          <a:fillRef idx="1">
            <a:schemeClr val="lt1"/>
          </a:fillRef>
          <a:effectRef idx="0">
            <a:schemeClr val="accent4"/>
          </a:effectRef>
          <a:fontRef idx="minor">
            <a:schemeClr val="dk1"/>
          </a:fontRef>
        </p:style>
      </p:cxnSp>
      <p:cxnSp>
        <p:nvCxnSpPr>
          <p:cNvPr id="37" name="AutoShape 40"/>
          <p:cNvCxnSpPr>
            <a:cxnSpLocks noChangeShapeType="1"/>
            <a:stCxn id="16" idx="3"/>
            <a:endCxn id="15" idx="1"/>
          </p:cNvCxnSpPr>
          <p:nvPr/>
        </p:nvCxnSpPr>
        <p:spPr bwMode="auto">
          <a:xfrm flipV="1">
            <a:off x="2971215" y="5389111"/>
            <a:ext cx="702848" cy="11542"/>
          </a:xfrm>
          <a:prstGeom prst="straightConnector1">
            <a:avLst/>
          </a:prstGeom>
          <a:ln>
            <a:headEnd/>
            <a:tailEnd type="triangle" w="med" len="med"/>
          </a:ln>
        </p:spPr>
        <p:style>
          <a:lnRef idx="2">
            <a:schemeClr val="accent6"/>
          </a:lnRef>
          <a:fillRef idx="1">
            <a:schemeClr val="lt1"/>
          </a:fillRef>
          <a:effectRef idx="0">
            <a:schemeClr val="accent6"/>
          </a:effectRef>
          <a:fontRef idx="minor">
            <a:schemeClr val="dk1"/>
          </a:fontRef>
        </p:style>
      </p:cxnSp>
      <p:cxnSp>
        <p:nvCxnSpPr>
          <p:cNvPr id="38" name="AutoShape 41"/>
          <p:cNvCxnSpPr>
            <a:cxnSpLocks noChangeShapeType="1"/>
            <a:stCxn id="15" idx="3"/>
            <a:endCxn id="21" idx="1"/>
          </p:cNvCxnSpPr>
          <p:nvPr/>
        </p:nvCxnSpPr>
        <p:spPr bwMode="auto">
          <a:xfrm>
            <a:off x="6317250" y="5389111"/>
            <a:ext cx="622621" cy="1"/>
          </a:xfrm>
          <a:prstGeom prst="straightConnector1">
            <a:avLst/>
          </a:prstGeom>
          <a:ln>
            <a:headEnd/>
            <a:tailEnd type="triangle" w="med" len="med"/>
          </a:ln>
        </p:spPr>
        <p:style>
          <a:lnRef idx="2">
            <a:schemeClr val="accent6"/>
          </a:lnRef>
          <a:fillRef idx="1">
            <a:schemeClr val="lt1"/>
          </a:fillRef>
          <a:effectRef idx="0">
            <a:schemeClr val="accent6"/>
          </a:effectRef>
          <a:fontRef idx="minor">
            <a:schemeClr val="dk1"/>
          </a:fontRef>
        </p:style>
      </p:cxnSp>
      <p:sp>
        <p:nvSpPr>
          <p:cNvPr id="39" name="Text Box 5"/>
          <p:cNvSpPr>
            <a:spLocks/>
          </p:cNvSpPr>
          <p:nvPr/>
        </p:nvSpPr>
        <p:spPr bwMode="auto">
          <a:xfrm>
            <a:off x="300109" y="2623880"/>
            <a:ext cx="1101328" cy="300565"/>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lIns="69056" tIns="34529" rIns="69056" bIns="34529">
            <a:spAutoFit/>
          </a:bodyPr>
          <a:lstStyle/>
          <a:p>
            <a:pPr marL="257175" indent="-257175">
              <a:spcBef>
                <a:spcPts val="0"/>
              </a:spcBef>
              <a:defRPr/>
            </a:pPr>
            <a:r>
              <a:rPr lang="fr-CH" sz="1500" b="1"/>
              <a:t>ISO 10’006</a:t>
            </a:r>
            <a:endParaRPr lang="fr-FR" sz="1500" b="1"/>
          </a:p>
        </p:txBody>
      </p:sp>
      <p:sp>
        <p:nvSpPr>
          <p:cNvPr id="40" name="Text Box 15"/>
          <p:cNvSpPr>
            <a:spLocks/>
          </p:cNvSpPr>
          <p:nvPr/>
        </p:nvSpPr>
        <p:spPr bwMode="auto">
          <a:xfrm>
            <a:off x="302686" y="3853936"/>
            <a:ext cx="1101328" cy="300565"/>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p>
            <a:pPr marL="257175" indent="-257175">
              <a:spcBef>
                <a:spcPts val="0"/>
              </a:spcBef>
              <a:defRPr/>
            </a:pPr>
            <a:r>
              <a:rPr lang="fr-CH" sz="1500" b="1" dirty="0" err="1"/>
              <a:t>Hermes</a:t>
            </a:r>
            <a:r>
              <a:rPr lang="fr-CH" sz="1500" b="1" dirty="0"/>
              <a:t> 5</a:t>
            </a:r>
            <a:endParaRPr lang="fr-FR" sz="1500" b="1" dirty="0"/>
          </a:p>
        </p:txBody>
      </p:sp>
      <p:sp>
        <p:nvSpPr>
          <p:cNvPr id="41" name="Text Box 23"/>
          <p:cNvSpPr>
            <a:spLocks/>
          </p:cNvSpPr>
          <p:nvPr/>
        </p:nvSpPr>
        <p:spPr bwMode="auto">
          <a:xfrm>
            <a:off x="300108" y="1323933"/>
            <a:ext cx="1101328" cy="300565"/>
          </a:xfrm>
          <a:prstGeom prst="rect">
            <a:avLst/>
          </a:prstGeom>
          <a:noFill/>
          <a:ln w="9525">
            <a:noFill/>
            <a:miter lim="800000"/>
            <a:headEnd/>
            <a:tailEnd/>
          </a:ln>
        </p:spPr>
        <p:txBody>
          <a:bodyPr lIns="69056" tIns="34529" rIns="69056" bIns="34529">
            <a:spAutoFit/>
          </a:bodyPr>
          <a:lstStyle/>
          <a:p>
            <a:pPr marL="257175" indent="-257175">
              <a:spcBef>
                <a:spcPts val="0"/>
              </a:spcBef>
              <a:defRPr/>
            </a:pPr>
            <a:r>
              <a:rPr lang="fr-CH" sz="1500" b="1" dirty="0"/>
              <a:t>Cours</a:t>
            </a:r>
            <a:endParaRPr lang="fr-FR" sz="1500" b="1" dirty="0"/>
          </a:p>
        </p:txBody>
      </p:sp>
      <p:sp>
        <p:nvSpPr>
          <p:cNvPr id="42" name="Text Box 24"/>
          <p:cNvSpPr>
            <a:spLocks/>
          </p:cNvSpPr>
          <p:nvPr/>
        </p:nvSpPr>
        <p:spPr bwMode="auto">
          <a:xfrm>
            <a:off x="300108" y="5238828"/>
            <a:ext cx="1101328" cy="300565"/>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lIns="69056" tIns="34529" rIns="69056" bIns="34529">
            <a:spAutoFit/>
          </a:bodyPr>
          <a:lstStyle/>
          <a:p>
            <a:pPr marL="257175" indent="-257175">
              <a:spcBef>
                <a:spcPts val="0"/>
              </a:spcBef>
              <a:defRPr/>
            </a:pPr>
            <a:r>
              <a:rPr lang="fr-CH" sz="1500" b="1"/>
              <a:t>Autres…</a:t>
            </a:r>
            <a:endParaRPr lang="fr-FR" sz="1500" b="1"/>
          </a:p>
        </p:txBody>
      </p:sp>
      <p:sp>
        <p:nvSpPr>
          <p:cNvPr id="43"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25</a:t>
            </a:r>
            <a:endParaRPr lang="fr-CH" sz="800" dirty="0">
              <a:latin typeface="Tahom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L´exemple d´un projet événementiel</a:t>
            </a:r>
            <a:endParaRPr lang="en-US" sz="2400" b="1" dirty="0">
              <a:solidFill>
                <a:srgbClr val="1476B7"/>
              </a:solidFill>
              <a:latin typeface="Tahoma"/>
              <a:ea typeface="Tahoma"/>
              <a:cs typeface="Tahoma"/>
            </a:endParaRPr>
          </a:p>
        </p:txBody>
      </p:sp>
      <p:graphicFrame>
        <p:nvGraphicFramePr>
          <p:cNvPr id="14" name="Diagramme 3">
            <a:extLst>
              <a:ext uri="{FF2B5EF4-FFF2-40B4-BE49-F238E27FC236}">
                <a16:creationId xmlns:a16="http://schemas.microsoft.com/office/drawing/2014/main" id="{CCEA8EFB-47A0-4A24-A429-01AF98C913E2}"/>
              </a:ext>
            </a:extLst>
          </p:cNvPr>
          <p:cNvGraphicFramePr/>
          <p:nvPr/>
        </p:nvGraphicFramePr>
        <p:xfrm>
          <a:off x="2195736" y="4077072"/>
          <a:ext cx="3919314" cy="864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Flowchart: Decision 4">
            <a:extLst>
              <a:ext uri="{FF2B5EF4-FFF2-40B4-BE49-F238E27FC236}">
                <a16:creationId xmlns:a16="http://schemas.microsoft.com/office/drawing/2014/main" id="{8231022D-B3CF-45DC-AFD0-D70C7BCA5E3B}"/>
              </a:ext>
            </a:extLst>
          </p:cNvPr>
          <p:cNvSpPr/>
          <p:nvPr/>
        </p:nvSpPr>
        <p:spPr bwMode="auto">
          <a:xfrm>
            <a:off x="2339752"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6" name="Flowchart: Decision 5">
            <a:extLst>
              <a:ext uri="{FF2B5EF4-FFF2-40B4-BE49-F238E27FC236}">
                <a16:creationId xmlns:a16="http://schemas.microsoft.com/office/drawing/2014/main" id="{09C79F76-DFDF-4554-9EB1-B84908D3242D}"/>
              </a:ext>
            </a:extLst>
          </p:cNvPr>
          <p:cNvSpPr/>
          <p:nvPr/>
        </p:nvSpPr>
        <p:spPr bwMode="auto">
          <a:xfrm>
            <a:off x="4284245"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8" name="Flowchart: Decision 7">
            <a:extLst>
              <a:ext uri="{FF2B5EF4-FFF2-40B4-BE49-F238E27FC236}">
                <a16:creationId xmlns:a16="http://schemas.microsoft.com/office/drawing/2014/main" id="{7C2851BF-B1DE-4CC1-9F42-07E60EE6B334}"/>
              </a:ext>
            </a:extLst>
          </p:cNvPr>
          <p:cNvSpPr/>
          <p:nvPr/>
        </p:nvSpPr>
        <p:spPr bwMode="auto">
          <a:xfrm>
            <a:off x="6123928"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Flowchart: Decision 10">
            <a:extLst>
              <a:ext uri="{FF2B5EF4-FFF2-40B4-BE49-F238E27FC236}">
                <a16:creationId xmlns:a16="http://schemas.microsoft.com/office/drawing/2014/main" id="{CB79734C-B5E1-47C2-AF57-446CCA626625}"/>
              </a:ext>
            </a:extLst>
          </p:cNvPr>
          <p:cNvSpPr/>
          <p:nvPr/>
        </p:nvSpPr>
        <p:spPr bwMode="auto">
          <a:xfrm>
            <a:off x="2819628" y="4354206"/>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2" name="Flowchart: Decision 11">
            <a:extLst>
              <a:ext uri="{FF2B5EF4-FFF2-40B4-BE49-F238E27FC236}">
                <a16:creationId xmlns:a16="http://schemas.microsoft.com/office/drawing/2014/main" id="{7F5CD5C1-74BC-4E58-B3D8-2968546F29BA}"/>
              </a:ext>
            </a:extLst>
          </p:cNvPr>
          <p:cNvSpPr/>
          <p:nvPr/>
        </p:nvSpPr>
        <p:spPr bwMode="auto">
          <a:xfrm>
            <a:off x="8172955" y="3092420"/>
            <a:ext cx="278179"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 name="Flowchart: Decision 16">
            <a:extLst>
              <a:ext uri="{FF2B5EF4-FFF2-40B4-BE49-F238E27FC236}">
                <a16:creationId xmlns:a16="http://schemas.microsoft.com/office/drawing/2014/main" id="{B71DA003-2EE7-4090-9E27-D684AC5DA9BB}"/>
              </a:ext>
            </a:extLst>
          </p:cNvPr>
          <p:cNvSpPr/>
          <p:nvPr/>
        </p:nvSpPr>
        <p:spPr bwMode="auto">
          <a:xfrm>
            <a:off x="3257119" y="4363893"/>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Flowchart: Decision 18">
            <a:extLst>
              <a:ext uri="{FF2B5EF4-FFF2-40B4-BE49-F238E27FC236}">
                <a16:creationId xmlns:a16="http://schemas.microsoft.com/office/drawing/2014/main" id="{04D6A6D8-E075-41C7-A9A9-77AAF631ABFE}"/>
              </a:ext>
            </a:extLst>
          </p:cNvPr>
          <p:cNvSpPr/>
          <p:nvPr/>
        </p:nvSpPr>
        <p:spPr bwMode="auto">
          <a:xfrm>
            <a:off x="5394680" y="4354942"/>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 name="Flowchart: Decision 19">
            <a:extLst>
              <a:ext uri="{FF2B5EF4-FFF2-40B4-BE49-F238E27FC236}">
                <a16:creationId xmlns:a16="http://schemas.microsoft.com/office/drawing/2014/main" id="{B6BD755F-E267-47EE-826E-C76125F1ACFC}"/>
              </a:ext>
            </a:extLst>
          </p:cNvPr>
          <p:cNvSpPr/>
          <p:nvPr/>
        </p:nvSpPr>
        <p:spPr bwMode="auto">
          <a:xfrm>
            <a:off x="5068414" y="4354943"/>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1" name="Flowchart: Decision 20">
            <a:extLst>
              <a:ext uri="{FF2B5EF4-FFF2-40B4-BE49-F238E27FC236}">
                <a16:creationId xmlns:a16="http://schemas.microsoft.com/office/drawing/2014/main" id="{91A336E3-814E-4C2E-8103-0DB0BBA4E4DD}"/>
              </a:ext>
            </a:extLst>
          </p:cNvPr>
          <p:cNvSpPr/>
          <p:nvPr/>
        </p:nvSpPr>
        <p:spPr bwMode="auto">
          <a:xfrm>
            <a:off x="4738960" y="4344512"/>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2" name="RedDiskSlideNumber">
            <a:extLst>
              <a:ext uri="{FF2B5EF4-FFF2-40B4-BE49-F238E27FC236}">
                <a16:creationId xmlns:a16="http://schemas.microsoft.com/office/drawing/2014/main" id="{45C4320C-2DE1-4A39-B99F-BA6F58FD641F}"/>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26</a:t>
            </a:r>
            <a:endParaRPr lang="fr-CH" sz="800" dirty="0">
              <a:latin typeface="Tahoma"/>
            </a:endParaRPr>
          </a:p>
        </p:txBody>
      </p:sp>
      <p:pic>
        <p:nvPicPr>
          <p:cNvPr id="1026" name="Picture 2" descr="Afficher l’image source">
            <a:extLst>
              <a:ext uri="{FF2B5EF4-FFF2-40B4-BE49-F238E27FC236}">
                <a16:creationId xmlns:a16="http://schemas.microsoft.com/office/drawing/2014/main" id="{64341EA3-1A75-4024-81C5-C83B30EECCF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0970" y="2108214"/>
            <a:ext cx="833022"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222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bwMode="auto">
          <a:xfrm>
            <a:off x="755576" y="1340768"/>
            <a:ext cx="4599946" cy="461665"/>
          </a:xfrm>
          <a:prstGeom prst="rect">
            <a:avLst/>
          </a:prstGeom>
          <a:noFill/>
        </p:spPr>
        <p:txBody>
          <a:bodyPr wrap="square" rtlCol="0">
            <a:spAutoFit/>
          </a:bodyPr>
          <a:lstStyle/>
          <a:p>
            <a:r>
              <a:rPr lang="fr-CH" sz="2400" b="1" dirty="0">
                <a:solidFill>
                  <a:srgbClr val="1476B7"/>
                </a:solidFill>
                <a:latin typeface="Tahoma"/>
                <a:ea typeface="Tahoma"/>
                <a:cs typeface="Tahoma"/>
              </a:rPr>
              <a:t>Exemple d’un projet</a:t>
            </a:r>
          </a:p>
        </p:txBody>
      </p:sp>
      <p:sp>
        <p:nvSpPr>
          <p:cNvPr id="2" name="Rectangle 1"/>
          <p:cNvSpPr/>
          <p:nvPr/>
        </p:nvSpPr>
        <p:spPr>
          <a:xfrm>
            <a:off x="61122" y="116632"/>
            <a:ext cx="9036496" cy="6624736"/>
          </a:xfrm>
          <a:prstGeom prst="rect">
            <a:avLst/>
          </a:prstGeom>
          <a:solidFill>
            <a:schemeClr val="bg1"/>
          </a:solidFill>
        </p:spPr>
        <p:txBody>
          <a:bodyPr wrap="square">
            <a:spAutoFit/>
          </a:bodyPr>
          <a:lstStyle/>
          <a:p>
            <a:pPr>
              <a:lnSpc>
                <a:spcPct val="115000"/>
              </a:lnSpc>
              <a:spcAft>
                <a:spcPts val="0"/>
              </a:spcAft>
            </a:pPr>
            <a:r>
              <a:rPr lang="fr-CH" sz="1300" b="1" dirty="0">
                <a:latin typeface="Calibri" panose="020F0502020204030204" pitchFamily="34" charset="0"/>
                <a:ea typeface="Calibri" panose="020F0502020204030204" pitchFamily="34" charset="0"/>
                <a:cs typeface="Arial" panose="020B0604020202020204" pitchFamily="34" charset="0"/>
              </a:rPr>
              <a:t>Projet : concert organisé par des éducateurs sociaux et des jeunes en décrochage. </a:t>
            </a:r>
          </a:p>
          <a:p>
            <a:pPr>
              <a:lnSpc>
                <a:spcPct val="115000"/>
              </a:lnSpc>
              <a:spcAft>
                <a:spcPts val="0"/>
              </a:spcAft>
            </a:pPr>
            <a:endParaRPr lang="fr-CH" sz="13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fr-CH" sz="1300" dirty="0">
                <a:latin typeface="Calibri" panose="020F0502020204030204" pitchFamily="34" charset="0"/>
                <a:ea typeface="Calibri" panose="020F0502020204030204" pitchFamily="34" charset="0"/>
                <a:cs typeface="Arial" panose="020B0604020202020204" pitchFamily="34" charset="0"/>
              </a:rPr>
              <a:t>Durant l’</a:t>
            </a:r>
            <a:r>
              <a:rPr lang="fr-CH" sz="1300" b="1" dirty="0">
                <a:latin typeface="Calibri" panose="020F0502020204030204" pitchFamily="34" charset="0"/>
                <a:ea typeface="Calibri" panose="020F0502020204030204" pitchFamily="34" charset="0"/>
                <a:cs typeface="Arial" panose="020B0604020202020204" pitchFamily="34" charset="0"/>
              </a:rPr>
              <a:t>avant-projet</a:t>
            </a:r>
            <a:r>
              <a:rPr lang="fr-CH" sz="1300" dirty="0">
                <a:latin typeface="Calibri" panose="020F0502020204030204" pitchFamily="34" charset="0"/>
                <a:ea typeface="Calibri" panose="020F0502020204030204" pitchFamily="34" charset="0"/>
                <a:cs typeface="Arial" panose="020B0604020202020204" pitchFamily="34" charset="0"/>
              </a:rPr>
              <a:t>, on </a:t>
            </a:r>
            <a:r>
              <a:rPr lang="fr-CH" sz="1300" b="1" dirty="0">
                <a:latin typeface="Calibri" panose="020F0502020204030204" pitchFamily="34" charset="0"/>
                <a:ea typeface="Calibri" panose="020F0502020204030204" pitchFamily="34" charset="0"/>
                <a:cs typeface="Arial" panose="020B0604020202020204" pitchFamily="34" charset="0"/>
              </a:rPr>
              <a:t>détermine l’objectif</a:t>
            </a:r>
            <a:r>
              <a:rPr lang="fr-CH" sz="1300" dirty="0">
                <a:latin typeface="Calibri" panose="020F0502020204030204" pitchFamily="34" charset="0"/>
                <a:ea typeface="Calibri" panose="020F0502020204030204" pitchFamily="34" charset="0"/>
                <a:cs typeface="Arial" panose="020B0604020202020204" pitchFamily="34" charset="0"/>
              </a:rPr>
              <a:t> (organiser un concert), le </a:t>
            </a:r>
            <a:r>
              <a:rPr lang="fr-CH" sz="1300" b="1" dirty="0">
                <a:latin typeface="Calibri" panose="020F0502020204030204" pitchFamily="34" charset="0"/>
                <a:ea typeface="Calibri" panose="020F0502020204030204" pitchFamily="34" charset="0"/>
                <a:cs typeface="Arial" panose="020B0604020202020204" pitchFamily="34" charset="0"/>
              </a:rPr>
              <a:t>type de concert</a:t>
            </a:r>
            <a:r>
              <a:rPr lang="fr-CH" sz="1300" dirty="0">
                <a:latin typeface="Calibri" panose="020F0502020204030204" pitchFamily="34" charset="0"/>
                <a:ea typeface="Calibri" panose="020F0502020204030204" pitchFamily="34" charset="0"/>
                <a:cs typeface="Arial" panose="020B0604020202020204" pitchFamily="34" charset="0"/>
              </a:rPr>
              <a:t>, les grandes </a:t>
            </a:r>
            <a:r>
              <a:rPr lang="fr-CH" sz="1300" b="1" dirty="0">
                <a:latin typeface="Calibri" panose="020F0502020204030204" pitchFamily="34" charset="0"/>
                <a:ea typeface="Calibri" panose="020F0502020204030204" pitchFamily="34" charset="0"/>
                <a:cs typeface="Arial" panose="020B0604020202020204" pitchFamily="34" charset="0"/>
              </a:rPr>
              <a:t>infrastructures nécessaires</a:t>
            </a:r>
            <a:r>
              <a:rPr lang="fr-CH" sz="1300" dirty="0">
                <a:latin typeface="Calibri" panose="020F0502020204030204" pitchFamily="34" charset="0"/>
                <a:ea typeface="Calibri" panose="020F0502020204030204" pitchFamily="34" charset="0"/>
                <a:cs typeface="Arial" panose="020B0604020202020204" pitchFamily="34" charset="0"/>
              </a:rPr>
              <a:t> (</a:t>
            </a:r>
            <a:r>
              <a:rPr lang="fr-CH" sz="1300" b="1" dirty="0">
                <a:latin typeface="Calibri" panose="020F0502020204030204" pitchFamily="34" charset="0"/>
                <a:ea typeface="Calibri" panose="020F0502020204030204" pitchFamily="34" charset="0"/>
                <a:cs typeface="Arial" panose="020B0604020202020204" pitchFamily="34" charset="0"/>
              </a:rPr>
              <a:t>scène, audio, sécurité, stands de ravitaillement</a:t>
            </a:r>
            <a:r>
              <a:rPr lang="fr-CH" sz="1300" dirty="0">
                <a:latin typeface="Calibri" panose="020F0502020204030204" pitchFamily="34" charset="0"/>
                <a:ea typeface="Calibri" panose="020F0502020204030204" pitchFamily="34" charset="0"/>
                <a:cs typeface="Arial" panose="020B0604020202020204" pitchFamily="34" charset="0"/>
              </a:rPr>
              <a:t>, </a:t>
            </a:r>
            <a:r>
              <a:rPr lang="fr-CH" sz="1300" dirty="0" err="1">
                <a:latin typeface="Calibri" panose="020F0502020204030204" pitchFamily="34" charset="0"/>
                <a:ea typeface="Calibri" panose="020F0502020204030204" pitchFamily="34" charset="0"/>
                <a:cs typeface="Arial" panose="020B0604020202020204" pitchFamily="34" charset="0"/>
              </a:rPr>
              <a:t>etc</a:t>
            </a:r>
            <a:r>
              <a:rPr lang="fr-CH" sz="1300" dirty="0">
                <a:latin typeface="Calibri" panose="020F0502020204030204" pitchFamily="34" charset="0"/>
                <a:ea typeface="Calibri" panose="020F0502020204030204" pitchFamily="34" charset="0"/>
                <a:cs typeface="Arial" panose="020B0604020202020204" pitchFamily="34" charset="0"/>
              </a:rPr>
              <a:t>), </a:t>
            </a:r>
            <a:r>
              <a:rPr lang="fr-CH" sz="1300" b="1" dirty="0">
                <a:latin typeface="Calibri" panose="020F0502020204030204" pitchFamily="34" charset="0"/>
                <a:ea typeface="Calibri" panose="020F0502020204030204" pitchFamily="34" charset="0"/>
                <a:cs typeface="Arial" panose="020B0604020202020204" pitchFamily="34" charset="0"/>
              </a:rPr>
              <a:t>l’enveloppe globale </a:t>
            </a:r>
            <a:r>
              <a:rPr lang="fr-CH" sz="1300" dirty="0">
                <a:latin typeface="Calibri" panose="020F0502020204030204" pitchFamily="34" charset="0"/>
                <a:ea typeface="Calibri" panose="020F0502020204030204" pitchFamily="34" charset="0"/>
                <a:cs typeface="Arial" panose="020B0604020202020204" pitchFamily="34" charset="0"/>
              </a:rPr>
              <a:t>du projet, on recherche les </a:t>
            </a:r>
            <a:r>
              <a:rPr lang="fr-CH" sz="1300" b="1" dirty="0">
                <a:latin typeface="Calibri" panose="020F0502020204030204" pitchFamily="34" charset="0"/>
                <a:ea typeface="Calibri" panose="020F0502020204030204" pitchFamily="34" charset="0"/>
                <a:cs typeface="Arial" panose="020B0604020202020204" pitchFamily="34" charset="0"/>
              </a:rPr>
              <a:t>lieux envisageables</a:t>
            </a:r>
            <a:r>
              <a:rPr lang="fr-CH" sz="1300" dirty="0">
                <a:latin typeface="Calibri" panose="020F0502020204030204" pitchFamily="34" charset="0"/>
                <a:ea typeface="Calibri" panose="020F0502020204030204" pitchFamily="34" charset="0"/>
                <a:cs typeface="Arial" panose="020B0604020202020204" pitchFamily="34" charset="0"/>
              </a:rPr>
              <a:t> et on décide </a:t>
            </a:r>
            <a:r>
              <a:rPr lang="fr-CH" sz="1300" b="1" dirty="0">
                <a:latin typeface="Calibri" panose="020F0502020204030204" pitchFamily="34" charset="0"/>
                <a:ea typeface="Calibri" panose="020F0502020204030204" pitchFamily="34" charset="0"/>
                <a:cs typeface="Arial" panose="020B0604020202020204" pitchFamily="34" charset="0"/>
              </a:rPr>
              <a:t>qui va coordonner l’événement</a:t>
            </a:r>
            <a:r>
              <a:rPr lang="fr-CH" sz="1300" dirty="0">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fr-CH" sz="1300" dirty="0">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fr-CH" sz="1300" b="1" dirty="0">
                <a:latin typeface="Calibri" panose="020F0502020204030204" pitchFamily="34" charset="0"/>
                <a:ea typeface="Calibri" panose="020F0502020204030204" pitchFamily="34" charset="0"/>
                <a:cs typeface="Arial" panose="020B0604020202020204" pitchFamily="34" charset="0"/>
              </a:rPr>
              <a:t>A la fin de l’avant-projet, on valide la proposition</a:t>
            </a:r>
            <a:r>
              <a:rPr lang="fr-CH" sz="1300" dirty="0">
                <a:latin typeface="Calibri" panose="020F0502020204030204" pitchFamily="34" charset="0"/>
                <a:ea typeface="Calibri" panose="020F0502020204030204" pitchFamily="34" charset="0"/>
                <a:cs typeface="Arial" panose="020B0604020202020204" pitchFamily="34" charset="0"/>
              </a:rPr>
              <a:t> (ou non) et on </a:t>
            </a:r>
            <a:r>
              <a:rPr lang="fr-CH" sz="1300" b="1" dirty="0">
                <a:latin typeface="Calibri" panose="020F0502020204030204" pitchFamily="34" charset="0"/>
                <a:ea typeface="Calibri" panose="020F0502020204030204" pitchFamily="34" charset="0"/>
                <a:cs typeface="Arial" panose="020B0604020202020204" pitchFamily="34" charset="0"/>
              </a:rPr>
              <a:t>décide d’un des scénarios</a:t>
            </a:r>
            <a:r>
              <a:rPr lang="fr-CH" sz="1300" dirty="0">
                <a:latin typeface="Calibri" panose="020F0502020204030204" pitchFamily="34" charset="0"/>
                <a:ea typeface="Calibri" panose="020F0502020204030204" pitchFamily="34" charset="0"/>
                <a:cs typeface="Arial" panose="020B0604020202020204" pitchFamily="34" charset="0"/>
              </a:rPr>
              <a:t> de lieux possibles. C’est le </a:t>
            </a:r>
            <a:r>
              <a:rPr lang="fr-CH" sz="1300" b="1" dirty="0">
                <a:latin typeface="Calibri" panose="020F0502020204030204" pitchFamily="34" charset="0"/>
                <a:ea typeface="Calibri" panose="020F0502020204030204" pitchFamily="34" charset="0"/>
                <a:cs typeface="Arial" panose="020B0604020202020204" pitchFamily="34" charset="0"/>
              </a:rPr>
              <a:t>jalon de libération du projet</a:t>
            </a:r>
            <a:r>
              <a:rPr lang="fr-CH" sz="1300" dirty="0">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fr-CH" sz="1300" dirty="0">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fr-CH" sz="1300" b="1" dirty="0">
                <a:latin typeface="Calibri" panose="020F0502020204030204" pitchFamily="34" charset="0"/>
                <a:ea typeface="Calibri" panose="020F0502020204030204" pitchFamily="34" charset="0"/>
                <a:cs typeface="Arial" panose="020B0604020202020204" pitchFamily="34" charset="0"/>
              </a:rPr>
              <a:t>Durant la planification</a:t>
            </a:r>
            <a:r>
              <a:rPr lang="fr-CH" sz="1300" dirty="0">
                <a:latin typeface="Calibri" panose="020F0502020204030204" pitchFamily="34" charset="0"/>
                <a:ea typeface="Calibri" panose="020F0502020204030204" pitchFamily="34" charset="0"/>
                <a:cs typeface="Arial" panose="020B0604020202020204" pitchFamily="34" charset="0"/>
              </a:rPr>
              <a:t>, le chef de projet, coordinateur de l’événement, travaille avec les éducatrices et éducateurs sociaux et avec les jeunes pour </a:t>
            </a:r>
            <a:r>
              <a:rPr lang="fr-CH" sz="1300" b="1" dirty="0">
                <a:latin typeface="Calibri" panose="020F0502020204030204" pitchFamily="34" charset="0"/>
                <a:ea typeface="Calibri" panose="020F0502020204030204" pitchFamily="34" charset="0"/>
                <a:cs typeface="Arial" panose="020B0604020202020204" pitchFamily="34" charset="0"/>
              </a:rPr>
              <a:t>établir le programme du concert</a:t>
            </a:r>
            <a:r>
              <a:rPr lang="fr-CH" sz="1300" dirty="0">
                <a:latin typeface="Calibri" panose="020F0502020204030204" pitchFamily="34" charset="0"/>
                <a:ea typeface="Calibri" panose="020F0502020204030204" pitchFamily="34" charset="0"/>
                <a:cs typeface="Arial" panose="020B0604020202020204" pitchFamily="34" charset="0"/>
              </a:rPr>
              <a:t> et </a:t>
            </a:r>
            <a:r>
              <a:rPr lang="fr-CH" sz="1300" b="1" dirty="0">
                <a:latin typeface="Calibri" panose="020F0502020204030204" pitchFamily="34" charset="0"/>
                <a:ea typeface="Calibri" panose="020F0502020204030204" pitchFamily="34" charset="0"/>
                <a:cs typeface="Arial" panose="020B0604020202020204" pitchFamily="34" charset="0"/>
              </a:rPr>
              <a:t>planifie et organise toute la préparation nécessaire à l’événement</a:t>
            </a:r>
            <a:r>
              <a:rPr lang="fr-CH" sz="1300" dirty="0">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fr-CH" sz="1300" dirty="0">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fr-CH" sz="1300" b="1" dirty="0">
                <a:latin typeface="Calibri" panose="020F0502020204030204" pitchFamily="34" charset="0"/>
                <a:ea typeface="Calibri" panose="020F0502020204030204" pitchFamily="34" charset="0"/>
                <a:cs typeface="Arial" panose="020B0604020202020204" pitchFamily="34" charset="0"/>
              </a:rPr>
              <a:t>Durant la maîtrise, il y a des interactions entre ceux qui s’occupent de la logistique, ceux qui s’occupent de la programmation, ceux qui s’occupent des infrastructures</a:t>
            </a:r>
            <a:r>
              <a:rPr lang="fr-CH" sz="1300" dirty="0">
                <a:latin typeface="Calibri" panose="020F0502020204030204" pitchFamily="34" charset="0"/>
                <a:ea typeface="Calibri" panose="020F0502020204030204" pitchFamily="34" charset="0"/>
                <a:cs typeface="Arial" panose="020B0604020202020204" pitchFamily="34" charset="0"/>
              </a:rPr>
              <a:t>, etc. </a:t>
            </a:r>
          </a:p>
          <a:p>
            <a:pPr>
              <a:lnSpc>
                <a:spcPct val="115000"/>
              </a:lnSpc>
              <a:spcAft>
                <a:spcPts val="0"/>
              </a:spcAft>
            </a:pPr>
            <a:r>
              <a:rPr lang="fr-CH" sz="1300" dirty="0">
                <a:latin typeface="Calibri" panose="020F0502020204030204" pitchFamily="34" charset="0"/>
                <a:ea typeface="Calibri" panose="020F0502020204030204" pitchFamily="34" charset="0"/>
                <a:cs typeface="Arial" panose="020B0604020202020204" pitchFamily="34" charset="0"/>
              </a:rPr>
              <a:t>Des </a:t>
            </a:r>
            <a:r>
              <a:rPr lang="fr-CH" sz="1300" b="1" dirty="0">
                <a:latin typeface="Calibri" panose="020F0502020204030204" pitchFamily="34" charset="0"/>
                <a:ea typeface="Calibri" panose="020F0502020204030204" pitchFamily="34" charset="0"/>
                <a:cs typeface="Arial" panose="020B0604020202020204" pitchFamily="34" charset="0"/>
              </a:rPr>
              <a:t>activités sont à faire concorder</a:t>
            </a:r>
            <a:r>
              <a:rPr lang="fr-CH" sz="1300" dirty="0">
                <a:latin typeface="Calibri" panose="020F0502020204030204" pitchFamily="34" charset="0"/>
                <a:ea typeface="Calibri" panose="020F0502020204030204" pitchFamily="34" charset="0"/>
                <a:cs typeface="Arial" panose="020B0604020202020204" pitchFamily="34" charset="0"/>
              </a:rPr>
              <a:t>, on fait de la </a:t>
            </a:r>
            <a:r>
              <a:rPr lang="fr-CH" sz="1300" b="1" dirty="0">
                <a:latin typeface="Calibri" panose="020F0502020204030204" pitchFamily="34" charset="0"/>
                <a:ea typeface="Calibri" panose="020F0502020204030204" pitchFamily="34" charset="0"/>
                <a:cs typeface="Arial" panose="020B0604020202020204" pitchFamily="34" charset="0"/>
              </a:rPr>
              <a:t>planification fine</a:t>
            </a:r>
            <a:r>
              <a:rPr lang="fr-CH" sz="1300" dirty="0">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fr-CH" sz="1300" b="1" dirty="0">
                <a:latin typeface="Calibri" panose="020F0502020204030204" pitchFamily="34" charset="0"/>
                <a:ea typeface="Calibri" panose="020F0502020204030204" pitchFamily="34" charset="0"/>
                <a:cs typeface="Arial" panose="020B0604020202020204" pitchFamily="34" charset="0"/>
              </a:rPr>
              <a:t>Plusieurs documents et propositions sont à valider, représentées par des jalons intermédiaires. </a:t>
            </a:r>
            <a:endParaRPr lang="fr-CH" sz="13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fr-CH" sz="1300" dirty="0">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fr-CH" sz="1300" b="1" dirty="0">
                <a:latin typeface="Calibri" panose="020F0502020204030204" pitchFamily="34" charset="0"/>
                <a:ea typeface="Calibri" panose="020F0502020204030204" pitchFamily="34" charset="0"/>
                <a:cs typeface="Arial" panose="020B0604020202020204" pitchFamily="34" charset="0"/>
              </a:rPr>
              <a:t>Quelques heures avant l’événement</a:t>
            </a:r>
            <a:r>
              <a:rPr lang="fr-CH" sz="1300" dirty="0">
                <a:latin typeface="Calibri" panose="020F0502020204030204" pitchFamily="34" charset="0"/>
                <a:ea typeface="Calibri" panose="020F0502020204030204" pitchFamily="34" charset="0"/>
                <a:cs typeface="Arial" panose="020B0604020202020204" pitchFamily="34" charset="0"/>
              </a:rPr>
              <a:t>, on doit être prêt. </a:t>
            </a:r>
          </a:p>
          <a:p>
            <a:pPr>
              <a:lnSpc>
                <a:spcPct val="115000"/>
              </a:lnSpc>
              <a:spcAft>
                <a:spcPts val="0"/>
              </a:spcAft>
            </a:pPr>
            <a:r>
              <a:rPr lang="fr-CH" sz="1300" b="1" dirty="0">
                <a:latin typeface="Calibri" panose="020F0502020204030204" pitchFamily="34" charset="0"/>
                <a:ea typeface="Calibri" panose="020F0502020204030204" pitchFamily="34" charset="0"/>
                <a:cs typeface="Arial" panose="020B0604020202020204" pitchFamily="34" charset="0"/>
              </a:rPr>
              <a:t>Symboliquement, il y a un jalon là aussi</a:t>
            </a:r>
            <a:r>
              <a:rPr lang="fr-CH" sz="1300" dirty="0">
                <a:latin typeface="Calibri" panose="020F0502020204030204" pitchFamily="34" charset="0"/>
                <a:ea typeface="Calibri" panose="020F0502020204030204" pitchFamily="34" charset="0"/>
                <a:cs typeface="Arial" panose="020B0604020202020204" pitchFamily="34" charset="0"/>
              </a:rPr>
              <a:t>. On décide d’</a:t>
            </a:r>
            <a:r>
              <a:rPr lang="fr-CH" sz="1300" b="1" dirty="0">
                <a:latin typeface="Calibri" panose="020F0502020204030204" pitchFamily="34" charset="0"/>
                <a:ea typeface="Calibri" panose="020F0502020204030204" pitchFamily="34" charset="0"/>
                <a:cs typeface="Arial" panose="020B0604020202020204" pitchFamily="34" charset="0"/>
              </a:rPr>
              <a:t>ouvrir les portes </a:t>
            </a:r>
            <a:r>
              <a:rPr lang="fr-CH" sz="1300" dirty="0">
                <a:latin typeface="Calibri" panose="020F0502020204030204" pitchFamily="34" charset="0"/>
                <a:ea typeface="Calibri" panose="020F0502020204030204" pitchFamily="34" charset="0"/>
                <a:cs typeface="Arial" panose="020B0604020202020204" pitchFamily="34" charset="0"/>
              </a:rPr>
              <a:t>de l’enceinte du concert. </a:t>
            </a:r>
          </a:p>
          <a:p>
            <a:pPr>
              <a:lnSpc>
                <a:spcPct val="115000"/>
              </a:lnSpc>
              <a:spcAft>
                <a:spcPts val="0"/>
              </a:spcAft>
            </a:pPr>
            <a:r>
              <a:rPr lang="fr-CH" sz="1300" dirty="0">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fr-CH" sz="1300" b="1" dirty="0">
                <a:latin typeface="Calibri" panose="020F0502020204030204" pitchFamily="34" charset="0"/>
                <a:ea typeface="Calibri" panose="020F0502020204030204" pitchFamily="34" charset="0"/>
                <a:cs typeface="Arial" panose="020B0604020202020204" pitchFamily="34" charset="0"/>
              </a:rPr>
              <a:t>Pour ce projet, la phase de réalisation</a:t>
            </a:r>
            <a:r>
              <a:rPr lang="fr-CH" sz="1300" dirty="0">
                <a:latin typeface="Calibri" panose="020F0502020204030204" pitchFamily="34" charset="0"/>
                <a:ea typeface="Calibri" panose="020F0502020204030204" pitchFamily="34" charset="0"/>
                <a:cs typeface="Arial" panose="020B0604020202020204" pitchFamily="34" charset="0"/>
              </a:rPr>
              <a:t> dure 1 jour, c’est le jour de l’événement. </a:t>
            </a:r>
          </a:p>
          <a:p>
            <a:pPr>
              <a:lnSpc>
                <a:spcPct val="115000"/>
              </a:lnSpc>
              <a:spcAft>
                <a:spcPts val="0"/>
              </a:spcAft>
            </a:pPr>
            <a:r>
              <a:rPr lang="fr-CH" sz="1300" dirty="0">
                <a:latin typeface="Calibri" panose="020F0502020204030204" pitchFamily="34" charset="0"/>
                <a:ea typeface="Calibri" panose="020F0502020204030204" pitchFamily="34" charset="0"/>
                <a:cs typeface="Arial" panose="020B0604020202020204" pitchFamily="34" charset="0"/>
              </a:rPr>
              <a:t>Il s’y passe de nombreuses choses et beaucoup de personnes sont mobilisées, dont des bénévoles. </a:t>
            </a:r>
          </a:p>
          <a:p>
            <a:pPr>
              <a:lnSpc>
                <a:spcPct val="115000"/>
              </a:lnSpc>
              <a:spcAft>
                <a:spcPts val="0"/>
              </a:spcAft>
            </a:pPr>
            <a:r>
              <a:rPr lang="fr-CH" sz="1300" dirty="0">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fr-CH" sz="1300" b="1" dirty="0">
                <a:latin typeface="Calibri" panose="020F0502020204030204" pitchFamily="34" charset="0"/>
                <a:ea typeface="Calibri" panose="020F0502020204030204" pitchFamily="34" charset="0"/>
                <a:cs typeface="Arial" panose="020B0604020202020204" pitchFamily="34" charset="0"/>
              </a:rPr>
              <a:t>A la fin de la journée</a:t>
            </a:r>
            <a:r>
              <a:rPr lang="fr-CH" sz="1300" dirty="0">
                <a:latin typeface="Calibri" panose="020F0502020204030204" pitchFamily="34" charset="0"/>
                <a:ea typeface="Calibri" panose="020F0502020204030204" pitchFamily="34" charset="0"/>
                <a:cs typeface="Arial" panose="020B0604020202020204" pitchFamily="34" charset="0"/>
              </a:rPr>
              <a:t>, tout le monde a quitté les lieux. </a:t>
            </a:r>
          </a:p>
          <a:p>
            <a:pPr>
              <a:lnSpc>
                <a:spcPct val="115000"/>
              </a:lnSpc>
              <a:spcAft>
                <a:spcPts val="0"/>
              </a:spcAft>
            </a:pPr>
            <a:r>
              <a:rPr lang="fr-CH" sz="1300" b="1" dirty="0">
                <a:latin typeface="Calibri" panose="020F0502020204030204" pitchFamily="34" charset="0"/>
                <a:ea typeface="Calibri" panose="020F0502020204030204" pitchFamily="34" charset="0"/>
                <a:cs typeface="Arial" panose="020B0604020202020204" pitchFamily="34" charset="0"/>
              </a:rPr>
              <a:t>Symboliquement, il y a un jalon, on considère l’événement comme terminé. </a:t>
            </a:r>
            <a:endParaRPr lang="fr-CH" sz="13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fr-CH" sz="1300" dirty="0">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fr-CH" sz="1300" b="1" dirty="0">
                <a:latin typeface="Calibri" panose="020F0502020204030204" pitchFamily="34" charset="0"/>
                <a:ea typeface="Calibri" panose="020F0502020204030204" pitchFamily="34" charset="0"/>
                <a:cs typeface="Arial" panose="020B0604020202020204" pitchFamily="34" charset="0"/>
              </a:rPr>
              <a:t>La phase de terminaison</a:t>
            </a:r>
            <a:r>
              <a:rPr lang="fr-CH" sz="1300" dirty="0">
                <a:latin typeface="Calibri" panose="020F0502020204030204" pitchFamily="34" charset="0"/>
                <a:ea typeface="Calibri" panose="020F0502020204030204" pitchFamily="34" charset="0"/>
                <a:cs typeface="Arial" panose="020B0604020202020204" pitchFamily="34" charset="0"/>
              </a:rPr>
              <a:t>, c’est le </a:t>
            </a:r>
            <a:r>
              <a:rPr lang="fr-CH" sz="1300" b="1" dirty="0">
                <a:latin typeface="Calibri" panose="020F0502020204030204" pitchFamily="34" charset="0"/>
                <a:ea typeface="Calibri" panose="020F0502020204030204" pitchFamily="34" charset="0"/>
                <a:cs typeface="Arial" panose="020B0604020202020204" pitchFamily="34" charset="0"/>
              </a:rPr>
              <a:t>démontage, le rangement</a:t>
            </a:r>
            <a:r>
              <a:rPr lang="fr-CH" sz="1300" dirty="0">
                <a:latin typeface="Calibri" panose="020F0502020204030204" pitchFamily="34" charset="0"/>
                <a:ea typeface="Calibri" panose="020F0502020204030204" pitchFamily="34" charset="0"/>
                <a:cs typeface="Arial" panose="020B0604020202020204" pitchFamily="34" charset="0"/>
              </a:rPr>
              <a:t>, là où on fait aussi le </a:t>
            </a:r>
            <a:r>
              <a:rPr lang="fr-CH" sz="1300" b="1" dirty="0">
                <a:latin typeface="Calibri" panose="020F0502020204030204" pitchFamily="34" charset="0"/>
                <a:ea typeface="Calibri" panose="020F0502020204030204" pitchFamily="34" charset="0"/>
                <a:cs typeface="Arial" panose="020B0604020202020204" pitchFamily="34" charset="0"/>
              </a:rPr>
              <a:t>bilan des comptes.</a:t>
            </a:r>
            <a:r>
              <a:rPr lang="fr-CH" sz="1300" dirty="0">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0"/>
              </a:spcAft>
            </a:pPr>
            <a:r>
              <a:rPr lang="fr-CH" sz="1300" b="1" dirty="0">
                <a:latin typeface="Calibri" panose="020F0502020204030204" pitchFamily="34" charset="0"/>
                <a:ea typeface="Calibri" panose="020F0502020204030204" pitchFamily="34" charset="0"/>
                <a:cs typeface="Arial" panose="020B0604020202020204" pitchFamily="34" charset="0"/>
              </a:rPr>
              <a:t>Le jalon final correspond au moment où on dresse le bilan du projet. </a:t>
            </a:r>
            <a:endParaRPr lang="fr-CH" sz="13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3"/>
          <a:stretch>
            <a:fillRect/>
          </a:stretch>
        </p:blipFill>
        <p:spPr>
          <a:xfrm>
            <a:off x="5379041" y="6369414"/>
            <a:ext cx="3790751" cy="488586"/>
          </a:xfrm>
          <a:prstGeom prst="rect">
            <a:avLst/>
          </a:prstGeom>
        </p:spPr>
      </p:pic>
    </p:spTree>
    <p:extLst>
      <p:ext uri="{BB962C8B-B14F-4D97-AF65-F5344CB8AC3E}">
        <p14:creationId xmlns:p14="http://schemas.microsoft.com/office/powerpoint/2010/main" val="219810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971600" y="2996952"/>
            <a:ext cx="6587440" cy="461665"/>
          </a:xfrm>
          <a:prstGeom prst="rect">
            <a:avLst/>
          </a:prstGeom>
          <a:noFill/>
        </p:spPr>
        <p:txBody>
          <a:bodyPr wrap="square" rtlCol="0">
            <a:spAutoFit/>
          </a:bodyPr>
          <a:lstStyle/>
          <a:p>
            <a:r>
              <a:rPr lang="fr-CH" sz="2400" b="1" dirty="0">
                <a:solidFill>
                  <a:srgbClr val="1476B7"/>
                </a:solidFill>
                <a:latin typeface="Tahoma"/>
                <a:ea typeface="Tahoma"/>
                <a:cs typeface="Tahoma"/>
              </a:rPr>
              <a:t>Trucs et astuces pour réussir un projet</a:t>
            </a:r>
          </a:p>
        </p:txBody>
      </p:sp>
    </p:spTree>
    <p:extLst>
      <p:ext uri="{BB962C8B-B14F-4D97-AF65-F5344CB8AC3E}">
        <p14:creationId xmlns:p14="http://schemas.microsoft.com/office/powerpoint/2010/main" val="1618071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4" name="ZoneTexte 3"/>
          <p:cNvSpPr txBox="1"/>
          <p:nvPr/>
        </p:nvSpPr>
        <p:spPr>
          <a:xfrm>
            <a:off x="467544" y="1340768"/>
            <a:ext cx="7776864" cy="4616648"/>
          </a:xfrm>
          <a:prstGeom prst="rect">
            <a:avLst/>
          </a:prstGeom>
          <a:solidFill>
            <a:schemeClr val="accent1">
              <a:lumMod val="20000"/>
              <a:lumOff val="80000"/>
            </a:schemeClr>
          </a:solidFill>
        </p:spPr>
        <p:txBody>
          <a:bodyPr wrap="square" rtlCol="0">
            <a:spAutoFit/>
          </a:bodyPr>
          <a:lstStyle/>
          <a:p>
            <a:pPr fontAlgn="auto" hangingPunct="1"/>
            <a:r>
              <a:rPr lang="fr-FR" sz="1400" b="1" dirty="0">
                <a:solidFill>
                  <a:srgbClr val="0070C0"/>
                </a:solidFill>
              </a:rPr>
              <a:t>Comment s’y prendre / que mettre en place : </a:t>
            </a:r>
            <a:endParaRPr lang="fr-CH" sz="1400" dirty="0">
              <a:solidFill>
                <a:srgbClr val="0070C0"/>
              </a:solidFill>
            </a:endParaRPr>
          </a:p>
          <a:p>
            <a:pPr hangingPunct="0"/>
            <a:r>
              <a:rPr lang="fr-FR" sz="1400" b="1" dirty="0"/>
              <a:t>Dire ce qu’on fait, faire ce qu’on dit</a:t>
            </a:r>
          </a:p>
          <a:p>
            <a:pPr hangingPunct="0"/>
            <a:endParaRPr lang="fr-FR" sz="1400" b="1" dirty="0"/>
          </a:p>
          <a:p>
            <a:pPr hangingPunct="0"/>
            <a:r>
              <a:rPr lang="fr-FR" sz="1400" b="1" dirty="0"/>
              <a:t>Bien poser le problème</a:t>
            </a:r>
            <a:endParaRPr lang="fr-CH" sz="1400" dirty="0"/>
          </a:p>
          <a:p>
            <a:pPr lvl="0" fontAlgn="auto" hangingPunct="1"/>
            <a:r>
              <a:rPr lang="fr-FR" sz="1400" dirty="0"/>
              <a:t>Idée bonne (que faut-il réaliser?) et correspondant à une véritable attente (le pourquoi ?) </a:t>
            </a:r>
            <a:endParaRPr lang="fr-CH" sz="1400" dirty="0"/>
          </a:p>
          <a:p>
            <a:pPr lvl="0" fontAlgn="auto" hangingPunct="1"/>
            <a:r>
              <a:rPr lang="fr-FR" sz="1400" dirty="0"/>
              <a:t>L'objectif doit être compris et partagé par tous les acteurs du projet</a:t>
            </a:r>
            <a:endParaRPr lang="fr-CH" sz="1400" dirty="0"/>
          </a:p>
          <a:p>
            <a:pPr hangingPunct="0"/>
            <a:r>
              <a:rPr lang="fr-FR" sz="1400" dirty="0"/>
              <a:t> </a:t>
            </a:r>
            <a:endParaRPr lang="fr-CH" sz="1400" dirty="0"/>
          </a:p>
          <a:p>
            <a:pPr hangingPunct="0"/>
            <a:r>
              <a:rPr lang="fr-FR" sz="1400" b="1" dirty="0"/>
              <a:t>Réunir les compétences nécessaires, définir les responsabilités</a:t>
            </a:r>
            <a:endParaRPr lang="fr-CH" sz="1400" dirty="0"/>
          </a:p>
          <a:p>
            <a:pPr lvl="0" fontAlgn="auto" hangingPunct="1"/>
            <a:r>
              <a:rPr lang="fr-FR" sz="1400" dirty="0"/>
              <a:t>Définir clairement les responsabilités des différents acteurs </a:t>
            </a:r>
            <a:endParaRPr lang="fr-CH" sz="1400" dirty="0"/>
          </a:p>
          <a:p>
            <a:pPr lvl="0" fontAlgn="auto" hangingPunct="1"/>
            <a:r>
              <a:rPr lang="fr-FR" sz="1400" dirty="0"/>
              <a:t>Savoir qui décide de quoi et qui valide quoi</a:t>
            </a:r>
            <a:endParaRPr lang="fr-CH" sz="1400" dirty="0"/>
          </a:p>
          <a:p>
            <a:pPr lvl="0" fontAlgn="auto" hangingPunct="1"/>
            <a:r>
              <a:rPr lang="fr-FR" sz="1400" dirty="0"/>
              <a:t>Disposer des ressources nécessaires </a:t>
            </a:r>
            <a:endParaRPr lang="fr-CH" sz="1400" dirty="0"/>
          </a:p>
          <a:p>
            <a:pPr lvl="0" fontAlgn="auto" hangingPunct="1"/>
            <a:r>
              <a:rPr lang="fr-FR" sz="1400" dirty="0"/>
              <a:t>Entretenir la motivation au sein de l'équipe </a:t>
            </a:r>
            <a:endParaRPr lang="fr-CH" sz="1400" dirty="0"/>
          </a:p>
          <a:p>
            <a:pPr lvl="0" fontAlgn="auto" hangingPunct="1"/>
            <a:r>
              <a:rPr lang="fr-FR" sz="1400" dirty="0"/>
              <a:t>Entretenir l'esprit d'équipe </a:t>
            </a:r>
          </a:p>
          <a:p>
            <a:pPr fontAlgn="auto" hangingPunct="1"/>
            <a:endParaRPr lang="fr-FR" sz="1400" dirty="0"/>
          </a:p>
          <a:p>
            <a:pPr fontAlgn="auto" hangingPunct="1"/>
            <a:r>
              <a:rPr lang="fr-FR" sz="1400" b="1" dirty="0"/>
              <a:t>Mettre en place un comité de validation ad hoc</a:t>
            </a:r>
          </a:p>
          <a:p>
            <a:pPr fontAlgn="auto" hangingPunct="1"/>
            <a:r>
              <a:rPr lang="fr-FR" sz="1400" dirty="0"/>
              <a:t>L’organisation d’un </a:t>
            </a:r>
            <a:r>
              <a:rPr lang="fr-FR" sz="1400" b="1" dirty="0"/>
              <a:t>comité de validation</a:t>
            </a:r>
            <a:r>
              <a:rPr lang="fr-FR" sz="1400" dirty="0"/>
              <a:t> </a:t>
            </a:r>
            <a:r>
              <a:rPr lang="fr-FR" sz="1400" b="1" i="1" dirty="0"/>
              <a:t>ad hoc</a:t>
            </a:r>
            <a:r>
              <a:rPr lang="fr-FR" sz="1400" dirty="0"/>
              <a:t> réunissant les personnes avec le niveau de connaissances et le pouvoir décisionnel suffisants est souvent utile à certains moments du projet, comme par exemple :</a:t>
            </a:r>
            <a:endParaRPr lang="fr-CH" sz="1400" dirty="0"/>
          </a:p>
          <a:p>
            <a:pPr marL="285750" indent="-285750" fontAlgn="auto" hangingPunct="1">
              <a:buFont typeface="Arial" panose="020B0604020202020204" pitchFamily="34" charset="0"/>
              <a:buChar char="•"/>
            </a:pPr>
            <a:r>
              <a:rPr lang="fr-FR" sz="1400" dirty="0"/>
              <a:t>Validation de Rapports de besoins/ cahier des charges</a:t>
            </a:r>
            <a:endParaRPr lang="fr-CH" sz="1400" dirty="0"/>
          </a:p>
          <a:p>
            <a:pPr marL="285750" indent="-285750" fontAlgn="auto" hangingPunct="1">
              <a:buFont typeface="Arial" panose="020B0604020202020204" pitchFamily="34" charset="0"/>
              <a:buChar char="•"/>
            </a:pPr>
            <a:r>
              <a:rPr lang="fr-FR" sz="1400" dirty="0"/>
              <a:t>Validation du dispositif de formation </a:t>
            </a:r>
            <a:endParaRPr lang="fr-CH" sz="1400" dirty="0"/>
          </a:p>
          <a:p>
            <a:pPr marL="285750" indent="-285750" fontAlgn="auto" hangingPunct="1">
              <a:buFont typeface="Arial" panose="020B0604020202020204" pitchFamily="34" charset="0"/>
              <a:buChar char="•"/>
            </a:pPr>
            <a:r>
              <a:rPr lang="fr-FR" sz="1400" dirty="0"/>
              <a:t>Validation des procédures</a:t>
            </a:r>
          </a:p>
        </p:txBody>
      </p:sp>
    </p:spTree>
    <p:extLst>
      <p:ext uri="{BB962C8B-B14F-4D97-AF65-F5344CB8AC3E}">
        <p14:creationId xmlns:p14="http://schemas.microsoft.com/office/powerpoint/2010/main" val="2963843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4" name="ZoneTexte 3"/>
          <p:cNvSpPr txBox="1"/>
          <p:nvPr/>
        </p:nvSpPr>
        <p:spPr>
          <a:xfrm>
            <a:off x="467544" y="1340768"/>
            <a:ext cx="7776864" cy="3970318"/>
          </a:xfrm>
          <a:prstGeom prst="rect">
            <a:avLst/>
          </a:prstGeom>
          <a:solidFill>
            <a:schemeClr val="accent1">
              <a:lumMod val="20000"/>
              <a:lumOff val="80000"/>
            </a:schemeClr>
          </a:solidFill>
        </p:spPr>
        <p:txBody>
          <a:bodyPr wrap="square" rtlCol="0">
            <a:spAutoFit/>
          </a:bodyPr>
          <a:lstStyle/>
          <a:p>
            <a:pPr hangingPunct="0"/>
            <a:r>
              <a:rPr lang="fr-FR" sz="1400" b="1" dirty="0"/>
              <a:t>Réduire la complexité</a:t>
            </a:r>
            <a:endParaRPr lang="fr-CH" sz="1400" dirty="0"/>
          </a:p>
          <a:p>
            <a:pPr lvl="0" fontAlgn="auto" hangingPunct="1"/>
            <a:r>
              <a:rPr lang="fr-FR" sz="1400" dirty="0"/>
              <a:t>Découper le projet en entités simples </a:t>
            </a:r>
            <a:endParaRPr lang="fr-CH" sz="1400" dirty="0"/>
          </a:p>
          <a:p>
            <a:pPr lvl="0" fontAlgn="auto" hangingPunct="1"/>
            <a:r>
              <a:rPr lang="fr-FR" sz="1400" dirty="0"/>
              <a:t>Décrire clairement les tâches </a:t>
            </a:r>
            <a:endParaRPr lang="fr-CH" sz="1400" dirty="0"/>
          </a:p>
          <a:p>
            <a:pPr lvl="0" fontAlgn="auto" hangingPunct="1"/>
            <a:r>
              <a:rPr lang="fr-FR" sz="1400" dirty="0"/>
              <a:t>Prévoir des points de contrôles </a:t>
            </a:r>
            <a:endParaRPr lang="fr-CH" sz="1400" dirty="0"/>
          </a:p>
          <a:p>
            <a:pPr lvl="0" fontAlgn="auto" hangingPunct="1"/>
            <a:r>
              <a:rPr lang="fr-FR" sz="1400" dirty="0"/>
              <a:t>Planifier, mesurer, corriger et coordonner</a:t>
            </a:r>
            <a:endParaRPr lang="fr-CH" sz="1400" dirty="0"/>
          </a:p>
          <a:p>
            <a:pPr fontAlgn="auto" hangingPunct="1"/>
            <a:r>
              <a:rPr lang="fr-FR" sz="1400" dirty="0"/>
              <a:t> </a:t>
            </a:r>
            <a:endParaRPr lang="fr-CH" sz="1400" dirty="0"/>
          </a:p>
          <a:p>
            <a:pPr hangingPunct="0"/>
            <a:r>
              <a:rPr lang="fr-FR" sz="1400" b="1" dirty="0"/>
              <a:t>Bien commencer et bien finir le projet </a:t>
            </a:r>
            <a:endParaRPr lang="fr-CH" sz="1400" dirty="0"/>
          </a:p>
          <a:p>
            <a:pPr lvl="0" fontAlgn="auto" hangingPunct="1"/>
            <a:r>
              <a:rPr lang="fr-FR" sz="1400" dirty="0"/>
              <a:t>Un bon démarrage (partir du bon pied) dès </a:t>
            </a:r>
            <a:r>
              <a:rPr lang="fr-CH" sz="1400" dirty="0"/>
              <a:t>l’initialisation</a:t>
            </a:r>
          </a:p>
          <a:p>
            <a:pPr lvl="0" fontAlgn="auto" hangingPunct="1"/>
            <a:r>
              <a:rPr lang="fr-FR" sz="1400" dirty="0"/>
              <a:t>Une exécution maitrisée (produire des résultats) </a:t>
            </a:r>
            <a:endParaRPr lang="fr-CH" sz="1400" dirty="0"/>
          </a:p>
          <a:p>
            <a:pPr lvl="0" fontAlgn="auto" hangingPunct="1"/>
            <a:r>
              <a:rPr lang="fr-FR" sz="1400" dirty="0"/>
              <a:t>Une conclusion (terminer élégamment, faire un bilan, tirer des leçons)</a:t>
            </a:r>
            <a:endParaRPr lang="fr-CH" sz="1400" dirty="0"/>
          </a:p>
          <a:p>
            <a:pPr lvl="0" fontAlgn="auto" hangingPunct="1"/>
            <a:r>
              <a:rPr lang="fr-FR" sz="1400" dirty="0"/>
              <a:t>Avoir une stratégie de désengagement négociée avec les récipiendaires du projet</a:t>
            </a:r>
            <a:endParaRPr lang="fr-CH" sz="1400" dirty="0"/>
          </a:p>
          <a:p>
            <a:pPr fontAlgn="auto" hangingPunct="1"/>
            <a:r>
              <a:rPr lang="fr-FR" sz="1400" dirty="0"/>
              <a:t> </a:t>
            </a:r>
            <a:endParaRPr lang="fr-CH" sz="1400" dirty="0"/>
          </a:p>
          <a:p>
            <a:pPr hangingPunct="0"/>
            <a:r>
              <a:rPr lang="fr-FR" sz="1400" b="1" dirty="0"/>
              <a:t>Anticiper les risques</a:t>
            </a:r>
            <a:endParaRPr lang="fr-CH" sz="1400" dirty="0"/>
          </a:p>
          <a:p>
            <a:pPr lvl="0" fontAlgn="auto" hangingPunct="1"/>
            <a:r>
              <a:rPr lang="fr-FR" sz="1400" dirty="0"/>
              <a:t>Anticiper les risques et les mesures à mettre en place pour réduire leur impact sur le projet : quand il y a le feu, c'est trop tard ! </a:t>
            </a:r>
            <a:endParaRPr lang="fr-CH" sz="1400" dirty="0"/>
          </a:p>
          <a:p>
            <a:pPr lvl="0" fontAlgn="auto" hangingPunct="1"/>
            <a:r>
              <a:rPr lang="fr-FR" sz="1400" dirty="0"/>
              <a:t>Disposer de scénarios alternatifs </a:t>
            </a:r>
            <a:endParaRPr lang="fr-CH" sz="1400" dirty="0"/>
          </a:p>
          <a:p>
            <a:pPr lvl="0" fontAlgn="auto" hangingPunct="1"/>
            <a:r>
              <a:rPr lang="fr-FR" sz="1400" dirty="0"/>
              <a:t>Procéder régulièrement à des tests</a:t>
            </a:r>
          </a:p>
          <a:p>
            <a:pPr hangingPunct="0"/>
            <a:r>
              <a:rPr lang="fr-FR" sz="1400" dirty="0"/>
              <a:t> </a:t>
            </a:r>
          </a:p>
        </p:txBody>
      </p:sp>
    </p:spTree>
    <p:extLst>
      <p:ext uri="{BB962C8B-B14F-4D97-AF65-F5344CB8AC3E}">
        <p14:creationId xmlns:p14="http://schemas.microsoft.com/office/powerpoint/2010/main" val="44567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4" name="ZoneTexte 3"/>
          <p:cNvSpPr txBox="1"/>
          <p:nvPr/>
        </p:nvSpPr>
        <p:spPr>
          <a:xfrm>
            <a:off x="467544" y="1340768"/>
            <a:ext cx="7776864" cy="4401205"/>
          </a:xfrm>
          <a:prstGeom prst="rect">
            <a:avLst/>
          </a:prstGeom>
          <a:solidFill>
            <a:schemeClr val="accent1">
              <a:lumMod val="20000"/>
              <a:lumOff val="80000"/>
            </a:schemeClr>
          </a:solidFill>
        </p:spPr>
        <p:txBody>
          <a:bodyPr wrap="square" rtlCol="0">
            <a:spAutoFit/>
          </a:bodyPr>
          <a:lstStyle/>
          <a:p>
            <a:pPr hangingPunct="0"/>
            <a:r>
              <a:rPr lang="fr-FR" sz="1400" b="1" dirty="0"/>
              <a:t>Bien intégrer les facteurs relationnels et humains</a:t>
            </a:r>
            <a:endParaRPr lang="fr-CH" sz="1400" dirty="0"/>
          </a:p>
          <a:p>
            <a:pPr lvl="0" fontAlgn="auto" hangingPunct="1"/>
            <a:r>
              <a:rPr lang="fr-FR" sz="1400" dirty="0"/>
              <a:t>Les facteurs relationnels et humains sont déterminants </a:t>
            </a:r>
            <a:endParaRPr lang="fr-CH" sz="1400" dirty="0"/>
          </a:p>
          <a:p>
            <a:pPr lvl="0" fontAlgn="auto" hangingPunct="1"/>
            <a:r>
              <a:rPr lang="fr-FR" sz="1400" dirty="0"/>
              <a:t>Former les acteurs à temps </a:t>
            </a:r>
            <a:endParaRPr lang="fr-CH" sz="1400" dirty="0"/>
          </a:p>
          <a:p>
            <a:pPr lvl="0" fontAlgn="auto" hangingPunct="1"/>
            <a:r>
              <a:rPr lang="fr-FR" sz="1400" dirty="0"/>
              <a:t>Communiquer efficacement (ni trop, ni trop peu) </a:t>
            </a:r>
            <a:endParaRPr lang="fr-CH" sz="1400" dirty="0"/>
          </a:p>
          <a:p>
            <a:pPr lvl="0" fontAlgn="auto" hangingPunct="1"/>
            <a:r>
              <a:rPr lang="fr-FR" sz="1400" dirty="0"/>
              <a:t>Veiller à l'appropriation des changements</a:t>
            </a:r>
            <a:endParaRPr lang="fr-CH" sz="1400" dirty="0"/>
          </a:p>
          <a:p>
            <a:pPr hangingPunct="0"/>
            <a:r>
              <a:rPr lang="fr-FR" sz="1400" dirty="0"/>
              <a:t> </a:t>
            </a:r>
            <a:endParaRPr lang="fr-CH" sz="1400" dirty="0"/>
          </a:p>
          <a:p>
            <a:pPr hangingPunct="0"/>
            <a:r>
              <a:rPr lang="fr-FR" sz="1400" b="1" dirty="0"/>
              <a:t>Mettre en place les outils de gestion appropriés</a:t>
            </a:r>
            <a:endParaRPr lang="fr-CH" sz="1400" dirty="0"/>
          </a:p>
          <a:p>
            <a:pPr lvl="0" fontAlgn="auto" hangingPunct="1"/>
            <a:r>
              <a:rPr lang="fr-FR" sz="1400" dirty="0"/>
              <a:t>Les outils doivent servir le projet</a:t>
            </a:r>
            <a:endParaRPr lang="fr-CH" sz="1400" dirty="0"/>
          </a:p>
          <a:p>
            <a:pPr lvl="0" fontAlgn="auto" hangingPunct="1"/>
            <a:r>
              <a:rPr lang="fr-FR" sz="1400" dirty="0"/>
              <a:t>Le chef de projet doit choisir et adapter les outils</a:t>
            </a:r>
          </a:p>
          <a:p>
            <a:pPr lvl="0" fontAlgn="auto" hangingPunct="1"/>
            <a:endParaRPr lang="fr-FR" sz="1400" dirty="0"/>
          </a:p>
          <a:p>
            <a:pPr fontAlgn="auto" hangingPunct="1"/>
            <a:r>
              <a:rPr lang="fr-FR" sz="1400" b="1" dirty="0"/>
              <a:t>Gérer les attentes, espoirs, craintes, etc.</a:t>
            </a:r>
            <a:endParaRPr lang="fr-CH" sz="1400" dirty="0"/>
          </a:p>
          <a:p>
            <a:pPr fontAlgn="auto" hangingPunct="1"/>
            <a:r>
              <a:rPr lang="fr-FR" sz="1400" dirty="0"/>
              <a:t>Communiquer : </a:t>
            </a:r>
          </a:p>
          <a:p>
            <a:pPr marL="285750" indent="-104775" fontAlgn="auto" hangingPunct="1">
              <a:buFont typeface="Arial" panose="020B0604020202020204" pitchFamily="34" charset="0"/>
              <a:buChar char="•"/>
            </a:pPr>
            <a:r>
              <a:rPr lang="fr-FR" sz="1400" dirty="0"/>
              <a:t>avec toutes les parties prenantes (équipe de projets, bénéficiaires projet, mandants, influenceurs, réfractaires, direction, COPIL, partenaires externes, etc.)</a:t>
            </a:r>
          </a:p>
          <a:p>
            <a:pPr marL="285750" indent="-104775" fontAlgn="auto" hangingPunct="1">
              <a:buFont typeface="Arial" panose="020B0604020202020204" pitchFamily="34" charset="0"/>
              <a:buChar char="•"/>
            </a:pPr>
            <a:r>
              <a:rPr lang="fr-FR" sz="1400" dirty="0"/>
              <a:t>adapter sa communication au public</a:t>
            </a:r>
          </a:p>
          <a:p>
            <a:pPr fontAlgn="auto" hangingPunct="1"/>
            <a:r>
              <a:rPr lang="fr-FR" sz="1400" dirty="0"/>
              <a:t>Accompagnement au changement : pendant tout le projet (voire en amont) et pendant les premiers mois suivants la mise en place</a:t>
            </a:r>
          </a:p>
          <a:p>
            <a:r>
              <a:rPr lang="fr-FR" sz="1400" dirty="0"/>
              <a:t>Eventuel pilote</a:t>
            </a:r>
          </a:p>
          <a:p>
            <a:r>
              <a:rPr lang="fr-FR" sz="1400" dirty="0"/>
              <a:t>Prévoir et communiquer la roadmap envisagée après le projet </a:t>
            </a:r>
            <a:endParaRPr lang="fr-CH" sz="1400" dirty="0"/>
          </a:p>
          <a:p>
            <a:endParaRPr lang="fr-FR" sz="1400" dirty="0"/>
          </a:p>
        </p:txBody>
      </p:sp>
    </p:spTree>
    <p:extLst>
      <p:ext uri="{BB962C8B-B14F-4D97-AF65-F5344CB8AC3E}">
        <p14:creationId xmlns:p14="http://schemas.microsoft.com/office/powerpoint/2010/main" val="18653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nvPr>
        </p:nvSpPr>
        <p:spPr bwMode="auto">
          <a:xfrm>
            <a:off x="756522" y="2132856"/>
            <a:ext cx="6192688" cy="3263504"/>
          </a:xfrm>
        </p:spPr>
        <p:txBody>
          <a:bodyPr anchor="ctr"/>
          <a:lstStyle/>
          <a:p>
            <a:pPr marL="0" indent="0" algn="ctr">
              <a:buNone/>
              <a:defRPr/>
            </a:pPr>
            <a:r>
              <a:rPr lang="fr-FR" sz="1800" b="1" dirty="0">
                <a:solidFill>
                  <a:schemeClr val="tx1"/>
                </a:solidFill>
                <a:latin typeface="Tahoma" panose="020B0604030504040204" pitchFamily="34" charset="0"/>
                <a:ea typeface="Tahoma" panose="020B0604030504040204" pitchFamily="34" charset="0"/>
                <a:cs typeface="Tahoma" panose="020B0604030504040204" pitchFamily="34" charset="0"/>
              </a:rPr>
              <a:t>Quelles sont les caractéristique d’un projet?</a:t>
            </a:r>
          </a:p>
          <a:p>
            <a:pPr marL="0" indent="0" algn="ctr">
              <a:buNone/>
              <a:defRPr/>
            </a:pP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r>
              <a:rPr lang="fr-FR" sz="1800" dirty="0">
                <a:latin typeface="Tahoma" panose="020B0604030504040204" pitchFamily="34" charset="0"/>
                <a:ea typeface="Tahoma" panose="020B0604030504040204" pitchFamily="34" charset="0"/>
                <a:cs typeface="Tahoma" panose="020B0604030504040204" pitchFamily="34" charset="0"/>
              </a:rPr>
              <a:t>Connectez-vous à menti.com et entrer le code </a:t>
            </a:r>
            <a:r>
              <a:rPr lang="fr-FR" sz="1800" b="1" dirty="0">
                <a:latin typeface="Tahoma" panose="020B0604030504040204" pitchFamily="34" charset="0"/>
                <a:ea typeface="Tahoma" panose="020B0604030504040204" pitchFamily="34" charset="0"/>
                <a:cs typeface="Tahoma" panose="020B0604030504040204" pitchFamily="34" charset="0"/>
              </a:rPr>
              <a:t>4239 3622</a:t>
            </a:r>
            <a:endParaRPr lang="en-US" sz="1800" b="1" dirty="0"/>
          </a:p>
        </p:txBody>
      </p:sp>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755576" y="1340768"/>
            <a:ext cx="2808312"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a:t>
            </a:r>
          </a:p>
        </p:txBody>
      </p:sp>
      <p:pic>
        <p:nvPicPr>
          <p:cNvPr id="8" name="Image 7"/>
          <p:cNvPicPr>
            <a:picLocks noChangeAspect="1"/>
          </p:cNvPicPr>
          <p:nvPr/>
        </p:nvPicPr>
        <p:blipFill>
          <a:blip r:embed="rId3"/>
          <a:stretch>
            <a:fillRect/>
          </a:stretch>
        </p:blipFill>
        <p:spPr bwMode="auto">
          <a:xfrm>
            <a:off x="2555776" y="2564904"/>
            <a:ext cx="3038475" cy="211455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a:xfrm>
            <a:off x="334414" y="969842"/>
            <a:ext cx="8064896"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4" name="Image 2"/>
          <p:cNvPicPr>
            <a:picLocks noChangeAspect="1"/>
          </p:cNvPicPr>
          <p:nvPr/>
        </p:nvPicPr>
        <p:blipFill>
          <a:blip r:embed="rId3" cstate="print"/>
          <a:stretch/>
        </p:blipFill>
        <p:spPr bwMode="auto">
          <a:xfrm>
            <a:off x="1998969" y="2276872"/>
            <a:ext cx="4735785" cy="2666994"/>
          </a:xfrm>
          <a:prstGeom prst="rect">
            <a:avLst/>
          </a:prstGeom>
        </p:spPr>
      </p:pic>
    </p:spTree>
    <p:extLst>
      <p:ext uri="{BB962C8B-B14F-4D97-AF65-F5344CB8AC3E}">
        <p14:creationId xmlns:p14="http://schemas.microsoft.com/office/powerpoint/2010/main" val="2176512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a:xfrm>
            <a:off x="334414" y="969842"/>
            <a:ext cx="8064896"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 name="Image 5" descr="http://blog.nicolashachet.com/wp-content/uploads/2012/12/gestion_projet_balancoire.jpg"/>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41850"/>
            <a:ext cx="8003774" cy="5195462"/>
          </a:xfrm>
          <a:prstGeom prst="rect">
            <a:avLst/>
          </a:prstGeom>
          <a:noFill/>
          <a:ln>
            <a:noFill/>
          </a:ln>
        </p:spPr>
      </p:pic>
    </p:spTree>
    <p:extLst>
      <p:ext uri="{BB962C8B-B14F-4D97-AF65-F5344CB8AC3E}">
        <p14:creationId xmlns:p14="http://schemas.microsoft.com/office/powerpoint/2010/main" val="2792133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2627784" y="2571874"/>
            <a:ext cx="3528392" cy="461665"/>
          </a:xfrm>
          <a:prstGeom prst="rect">
            <a:avLst/>
          </a:prstGeom>
          <a:noFill/>
        </p:spPr>
        <p:txBody>
          <a:bodyPr wrap="square" rtlCol="0">
            <a:spAutoFit/>
          </a:bodyPr>
          <a:lstStyle/>
          <a:p>
            <a:r>
              <a:rPr lang="fr-CH" sz="2400" b="1" dirty="0">
                <a:solidFill>
                  <a:srgbClr val="1476B7"/>
                </a:solidFill>
                <a:latin typeface="Tahoma"/>
                <a:ea typeface="Tahoma"/>
                <a:cs typeface="Tahoma"/>
              </a:rPr>
              <a:t>Phases du projet</a:t>
            </a:r>
          </a:p>
        </p:txBody>
      </p:sp>
    </p:spTree>
    <p:extLst>
      <p:ext uri="{BB962C8B-B14F-4D97-AF65-F5344CB8AC3E}">
        <p14:creationId xmlns:p14="http://schemas.microsoft.com/office/powerpoint/2010/main" val="1881096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bwMode="auto">
        <a:xfrm>
          <a:off x="0" y="0"/>
          <a:ext cx="0" cy="0"/>
          <a:chOff x="0" y="0"/>
          <a:chExt cx="0" cy="0"/>
        </a:xfrm>
      </p:grpSpPr>
      <p:pic>
        <p:nvPicPr>
          <p:cNvPr id="4" name="Image 1"/>
          <p:cNvPicPr>
            <a:picLocks noChangeAspect="1"/>
          </p:cNvPicPr>
          <p:nvPr/>
        </p:nvPicPr>
        <p:blipFill>
          <a:blip r:embed="rId3" cstate="print"/>
          <a:srcRect t="30418" b="30847"/>
          <a:stretch/>
        </p:blipFill>
        <p:spPr bwMode="auto">
          <a:xfrm>
            <a:off x="1" y="748393"/>
            <a:ext cx="9161585" cy="5323115"/>
          </a:xfrm>
          <a:prstGeom prst="rect">
            <a:avLst/>
          </a:prstGeom>
        </p:spPr>
      </p:pic>
      <p:sp>
        <p:nvSpPr>
          <p:cNvPr id="5" name="Rectangle 4"/>
          <p:cNvSpPr/>
          <p:nvPr/>
        </p:nvSpPr>
        <p:spPr bwMode="auto">
          <a:xfrm>
            <a:off x="1" y="1424731"/>
            <a:ext cx="9161585" cy="1315747"/>
          </a:xfrm>
          <a:prstGeom prst="rect">
            <a:avLst/>
          </a:prstGeom>
          <a:gradFill>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path path="circle"/>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en-US" sz="4050" b="1">
                <a:solidFill>
                  <a:srgbClr val="FF0000"/>
                </a:solidFill>
                <a:latin typeface="Verdana"/>
                <a:ea typeface="Verdana"/>
                <a:cs typeface="Verdana"/>
              </a:rPr>
              <a:t>			</a:t>
            </a:r>
            <a:r>
              <a:rPr lang="en-US" sz="4950" b="1">
                <a:solidFill>
                  <a:schemeClr val="bg1">
                    <a:lumMod val="95000"/>
                  </a:schemeClr>
                </a:solidFill>
                <a:latin typeface="Verdana"/>
                <a:ea typeface="Verdana"/>
                <a:cs typeface="Verdana"/>
              </a:rPr>
              <a:t>phase</a:t>
            </a:r>
            <a:endParaRPr/>
          </a:p>
          <a:p>
            <a:pPr>
              <a:defRPr/>
            </a:pPr>
            <a:r>
              <a:rPr lang="en-US" sz="4950" b="1">
                <a:solidFill>
                  <a:schemeClr val="bg1">
                    <a:lumMod val="95000"/>
                  </a:schemeClr>
                </a:solidFill>
                <a:latin typeface="Verdana"/>
                <a:ea typeface="Verdana"/>
                <a:cs typeface="Verdana"/>
              </a:rPr>
              <a:t>			d’</a:t>
            </a:r>
            <a:r>
              <a:rPr lang="en-US" sz="4950" b="1">
                <a:solidFill>
                  <a:schemeClr val="accent4"/>
                </a:solidFill>
                <a:latin typeface="Verdana"/>
                <a:ea typeface="Verdana"/>
                <a:cs typeface="Verdana"/>
              </a:rPr>
              <a:t>AVANT-PROJET</a:t>
            </a:r>
            <a:endParaRPr lang="en-US" sz="25800" b="1">
              <a:solidFill>
                <a:schemeClr val="accent4"/>
              </a:solidFill>
              <a:latin typeface="Verdana"/>
              <a:ea typeface="Verdana"/>
              <a:cs typeface="Verdana"/>
            </a:endParaRPr>
          </a:p>
        </p:txBody>
      </p:sp>
      <p:sp>
        <p:nvSpPr>
          <p:cNvPr id="6" name="ZoneTexte 5"/>
          <p:cNvSpPr>
            <a:spLocks/>
          </p:cNvSpPr>
          <p:nvPr/>
        </p:nvSpPr>
        <p:spPr bwMode="auto">
          <a:xfrm>
            <a:off x="239486" y="595993"/>
            <a:ext cx="2046514" cy="2781531"/>
          </a:xfrm>
          <a:prstGeom prst="rect">
            <a:avLst/>
          </a:prstGeom>
          <a:noFill/>
        </p:spPr>
        <p:txBody>
          <a:bodyPr wrap="square" rtlCol="0">
            <a:spAutoFit/>
          </a:bodyPr>
          <a:lstStyle/>
          <a:p>
            <a:pPr>
              <a:defRPr/>
            </a:pPr>
            <a:r>
              <a:rPr lang="en-US" sz="17500" b="1">
                <a:solidFill>
                  <a:schemeClr val="accent4"/>
                </a:solidFill>
                <a:latin typeface="Verdana"/>
                <a:ea typeface="Verdana"/>
                <a:cs typeface="Verdana"/>
              </a:rPr>
              <a:t>1</a:t>
            </a:r>
            <a:endParaRPr lang="en-US" sz="21000" b="1">
              <a:solidFill>
                <a:schemeClr val="accent4"/>
              </a:solidFill>
              <a:latin typeface="Verdana"/>
              <a:ea typeface="Verdana"/>
              <a:cs typeface="Verdana"/>
            </a:endParaRPr>
          </a:p>
        </p:txBody>
      </p:sp>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20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d´avant-projet</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marL="171108" indent="-171108">
              <a:defRPr/>
            </a:pPr>
            <a:r>
              <a:rPr lang="fr-CH" sz="2400" dirty="0">
                <a:latin typeface="Tahoma" panose="020B0604030504040204" pitchFamily="34" charset="0"/>
                <a:ea typeface="Tahoma" panose="020B0604030504040204" pitchFamily="34" charset="0"/>
                <a:cs typeface="Tahoma" panose="020B0604030504040204" pitchFamily="34" charset="0"/>
              </a:rPr>
              <a:t>C’est le projet avant le projet…</a:t>
            </a:r>
          </a:p>
          <a:p>
            <a:pPr marL="171108" indent="-171108">
              <a:defRPr/>
            </a:pPr>
            <a:endParaRPr lang="fr-CH" sz="2400" dirty="0">
              <a:latin typeface="Tahoma" panose="020B0604030504040204" pitchFamily="34" charset="0"/>
              <a:ea typeface="Tahoma" panose="020B0604030504040204" pitchFamily="34" charset="0"/>
              <a:cs typeface="Tahoma" panose="020B0604030504040204" pitchFamily="34" charset="0"/>
            </a:endParaRP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Déterminer le but du projet</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Estimer les ressources, coûts et délais</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Définir le type d'organisation</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Choisir le chef de projet</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Estimation des risques</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Estimation de la rentabilité</a:t>
            </a:r>
          </a:p>
        </p:txBody>
      </p:sp>
      <p:sp>
        <p:nvSpPr>
          <p:cNvPr id="5" name="RedDiskSlideNumber">
            <a:extLst>
              <a:ext uri="{FF2B5EF4-FFF2-40B4-BE49-F238E27FC236}">
                <a16:creationId xmlns:a16="http://schemas.microsoft.com/office/drawing/2014/main" id="{136F0CA5-99E8-4C8B-ABC1-025F39F145A5}"/>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28</a:t>
            </a:r>
            <a:endParaRPr lang="fr-CH" sz="800" dirty="0">
              <a:latin typeface="Tahoma"/>
            </a:endParaRPr>
          </a:p>
        </p:txBody>
      </p:sp>
    </p:spTree>
    <p:extLst>
      <p:ext uri="{BB962C8B-B14F-4D97-AF65-F5344CB8AC3E}">
        <p14:creationId xmlns:p14="http://schemas.microsoft.com/office/powerpoint/2010/main" val="177440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bwMode="auto">
        <a:xfrm>
          <a:off x="0" y="0"/>
          <a:ext cx="0" cy="0"/>
          <a:chOff x="0" y="0"/>
          <a:chExt cx="0" cy="0"/>
        </a:xfrm>
      </p:grpSpPr>
      <p:pic>
        <p:nvPicPr>
          <p:cNvPr id="4" name="Image 2"/>
          <p:cNvPicPr>
            <a:picLocks noChangeAspect="1"/>
          </p:cNvPicPr>
          <p:nvPr/>
        </p:nvPicPr>
        <p:blipFill>
          <a:blip r:embed="rId3" cstate="print"/>
          <a:stretch/>
        </p:blipFill>
        <p:spPr bwMode="auto">
          <a:xfrm>
            <a:off x="0" y="857250"/>
            <a:ext cx="9128640" cy="5529943"/>
          </a:xfrm>
          <a:prstGeom prst="rect">
            <a:avLst/>
          </a:prstGeom>
        </p:spPr>
      </p:pic>
      <p:sp>
        <p:nvSpPr>
          <p:cNvPr id="5" name="Rectangle 4"/>
          <p:cNvSpPr/>
          <p:nvPr/>
        </p:nvSpPr>
        <p:spPr bwMode="auto">
          <a:xfrm>
            <a:off x="1" y="4298559"/>
            <a:ext cx="9161585" cy="1315747"/>
          </a:xfrm>
          <a:prstGeom prst="rect">
            <a:avLst/>
          </a:prstGeom>
          <a:gradFill>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path path="circle"/>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en-US" sz="3200" b="1">
                <a:solidFill>
                  <a:srgbClr val="FF0000"/>
                </a:solidFill>
                <a:latin typeface="Verdana"/>
                <a:ea typeface="Verdana"/>
                <a:cs typeface="Verdana"/>
              </a:rPr>
              <a:t>			</a:t>
            </a:r>
            <a:r>
              <a:rPr lang="en-US" sz="4400" b="1">
                <a:solidFill>
                  <a:schemeClr val="bg1">
                    <a:lumMod val="95000"/>
                  </a:schemeClr>
                </a:solidFill>
                <a:latin typeface="Verdana"/>
                <a:ea typeface="Verdana"/>
                <a:cs typeface="Verdana"/>
              </a:rPr>
              <a:t>phase</a:t>
            </a:r>
            <a:endParaRPr/>
          </a:p>
          <a:p>
            <a:pPr>
              <a:defRPr/>
            </a:pPr>
            <a:r>
              <a:rPr lang="en-US" sz="4400" b="1">
                <a:solidFill>
                  <a:schemeClr val="bg1">
                    <a:lumMod val="95000"/>
                  </a:schemeClr>
                </a:solidFill>
                <a:latin typeface="Verdana"/>
                <a:ea typeface="Verdana"/>
                <a:cs typeface="Verdana"/>
              </a:rPr>
              <a:t>			de </a:t>
            </a:r>
            <a:r>
              <a:rPr lang="en-US" sz="4400" b="1">
                <a:solidFill>
                  <a:schemeClr val="accent6"/>
                </a:solidFill>
                <a:latin typeface="Verdana"/>
                <a:ea typeface="Verdana"/>
                <a:cs typeface="Verdana"/>
              </a:rPr>
              <a:t>PLANIFICATION</a:t>
            </a:r>
            <a:endParaRPr lang="en-US" sz="17900" b="1">
              <a:solidFill>
                <a:schemeClr val="accent6"/>
              </a:solidFill>
              <a:latin typeface="Verdana"/>
              <a:ea typeface="Verdana"/>
              <a:cs typeface="Verdana"/>
            </a:endParaRPr>
          </a:p>
        </p:txBody>
      </p:sp>
      <p:sp>
        <p:nvSpPr>
          <p:cNvPr id="6" name="ZoneTexte 5"/>
          <p:cNvSpPr>
            <a:spLocks/>
          </p:cNvSpPr>
          <p:nvPr/>
        </p:nvSpPr>
        <p:spPr bwMode="auto">
          <a:xfrm>
            <a:off x="239486" y="3469821"/>
            <a:ext cx="2046514" cy="2781531"/>
          </a:xfrm>
          <a:prstGeom prst="rect">
            <a:avLst/>
          </a:prstGeom>
          <a:noFill/>
        </p:spPr>
        <p:txBody>
          <a:bodyPr wrap="square" rtlCol="0">
            <a:spAutoFit/>
          </a:bodyPr>
          <a:lstStyle/>
          <a:p>
            <a:pPr>
              <a:defRPr/>
            </a:pPr>
            <a:r>
              <a:rPr lang="en-US" sz="17500" b="1">
                <a:solidFill>
                  <a:schemeClr val="accent6"/>
                </a:solidFill>
                <a:latin typeface="Verdana"/>
                <a:ea typeface="Verdana"/>
                <a:cs typeface="Verdana"/>
              </a:rPr>
              <a:t>2</a:t>
            </a:r>
            <a:endParaRPr lang="en-US" sz="21000" b="1">
              <a:solidFill>
                <a:schemeClr val="accent6"/>
              </a:solidFill>
              <a:latin typeface="Verdana"/>
              <a:ea typeface="Verdana"/>
              <a:cs typeface="Verdana"/>
            </a:endParaRPr>
          </a:p>
        </p:txBody>
      </p:sp>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21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de planification </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a:defRPr/>
            </a:pPr>
            <a:r>
              <a:rPr lang="fr-CH" sz="2400" dirty="0">
                <a:solidFill>
                  <a:srgbClr val="000000"/>
                </a:solidFill>
                <a:latin typeface="Tahoma" pitchFamily="34" charset="0"/>
                <a:ea typeface="Tahoma" pitchFamily="34" charset="0"/>
                <a:cs typeface="Tahoma" pitchFamily="34" charset="0"/>
              </a:rPr>
              <a:t>Mise en place de la structure du projet…</a:t>
            </a:r>
          </a:p>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CH" sz="2400" dirty="0">
                <a:latin typeface="Tahoma" pitchFamily="34" charset="0"/>
                <a:ea typeface="Tahoma" pitchFamily="34" charset="0"/>
                <a:cs typeface="Tahoma" pitchFamily="34" charset="0"/>
              </a:rPr>
              <a:t>Planification globale </a:t>
            </a:r>
          </a:p>
          <a:p>
            <a:pPr marL="171108" indent="-171108">
              <a:buFont typeface="Arial"/>
              <a:buChar char="•"/>
              <a:defRPr/>
            </a:pPr>
            <a:r>
              <a:rPr lang="fr-CH" sz="2400" dirty="0">
                <a:latin typeface="Tahoma" pitchFamily="34" charset="0"/>
                <a:ea typeface="Tahoma" pitchFamily="34" charset="0"/>
                <a:cs typeface="Tahoma" pitchFamily="34" charset="0"/>
              </a:rPr>
              <a:t>Détail des coûts et délais</a:t>
            </a:r>
          </a:p>
          <a:p>
            <a:pPr marL="171108" indent="-171108">
              <a:buFont typeface="Arial"/>
              <a:buChar char="•"/>
              <a:defRPr/>
            </a:pPr>
            <a:r>
              <a:rPr lang="fr-CH" sz="2400" dirty="0">
                <a:latin typeface="Tahoma" pitchFamily="34" charset="0"/>
                <a:ea typeface="Tahoma" pitchFamily="34" charset="0"/>
                <a:cs typeface="Tahoma" pitchFamily="34" charset="0"/>
              </a:rPr>
              <a:t>Engagement des hommes-clés</a:t>
            </a:r>
          </a:p>
          <a:p>
            <a:pPr marL="171108" indent="-171108">
              <a:buFont typeface="Arial"/>
              <a:buChar char="•"/>
              <a:defRPr/>
            </a:pPr>
            <a:r>
              <a:rPr lang="fr-CH" sz="2400" dirty="0">
                <a:latin typeface="Tahoma" pitchFamily="34" charset="0"/>
                <a:ea typeface="Tahoma" pitchFamily="34" charset="0"/>
                <a:cs typeface="Tahoma" pitchFamily="34" charset="0"/>
              </a:rPr>
              <a:t>Définition des responsabilités</a:t>
            </a:r>
          </a:p>
        </p:txBody>
      </p:sp>
      <p:sp>
        <p:nvSpPr>
          <p:cNvPr id="5" name="RedDiskSlideNumber">
            <a:extLst>
              <a:ext uri="{FF2B5EF4-FFF2-40B4-BE49-F238E27FC236}">
                <a16:creationId xmlns:a16="http://schemas.microsoft.com/office/drawing/2014/main" id="{334B8AC7-ECB2-4762-A1D2-5970B5A8DA05}"/>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30</a:t>
            </a:r>
            <a:endParaRPr lang="fr-CH" sz="800" dirty="0">
              <a:latin typeface="Tahoma"/>
            </a:endParaRPr>
          </a:p>
        </p:txBody>
      </p:sp>
    </p:spTree>
    <p:extLst>
      <p:ext uri="{BB962C8B-B14F-4D97-AF65-F5344CB8AC3E}">
        <p14:creationId xmlns:p14="http://schemas.microsoft.com/office/powerpoint/2010/main" val="2402303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bwMode="auto">
        <a:xfrm>
          <a:off x="0" y="0"/>
          <a:ext cx="0" cy="0"/>
          <a:chOff x="0" y="0"/>
          <a:chExt cx="0" cy="0"/>
        </a:xfrm>
      </p:grpSpPr>
      <p:pic>
        <p:nvPicPr>
          <p:cNvPr id="4" name="Picture 2" descr="https://upload.wikimedia.org/wikipedia/commons/5/50/Krispy_Kreme_Doughnuts.jpg"/>
          <p:cNvPicPr>
            <a:picLocks noChangeAspect="1" noChangeArrowheads="1"/>
          </p:cNvPicPr>
          <p:nvPr/>
        </p:nvPicPr>
        <p:blipFill>
          <a:blip r:embed="rId3" cstate="print"/>
          <a:stretch/>
        </p:blipFill>
        <p:spPr bwMode="auto">
          <a:xfrm>
            <a:off x="17585" y="717667"/>
            <a:ext cx="9144000" cy="6858001"/>
          </a:xfrm>
          <a:prstGeom prst="rect">
            <a:avLst/>
          </a:prstGeom>
          <a:noFill/>
        </p:spPr>
      </p:pic>
      <p:sp>
        <p:nvSpPr>
          <p:cNvPr id="5" name="Rectangle 4"/>
          <p:cNvSpPr/>
          <p:nvPr/>
        </p:nvSpPr>
        <p:spPr bwMode="auto">
          <a:xfrm>
            <a:off x="1" y="1424731"/>
            <a:ext cx="9161585" cy="1315747"/>
          </a:xfrm>
          <a:prstGeom prst="rect">
            <a:avLst/>
          </a:prstGeom>
          <a:gradFill>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path path="circle"/>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en-US" sz="4050" b="1">
                <a:solidFill>
                  <a:srgbClr val="FF0000"/>
                </a:solidFill>
                <a:latin typeface="Verdana"/>
                <a:ea typeface="Verdana"/>
                <a:cs typeface="Verdana"/>
              </a:rPr>
              <a:t>			</a:t>
            </a:r>
            <a:r>
              <a:rPr lang="en-US" sz="4400" b="1">
                <a:solidFill>
                  <a:schemeClr val="bg1">
                    <a:lumMod val="95000"/>
                  </a:schemeClr>
                </a:solidFill>
                <a:latin typeface="Verdana"/>
                <a:ea typeface="Verdana"/>
                <a:cs typeface="Verdana"/>
              </a:rPr>
              <a:t>phase</a:t>
            </a:r>
            <a:endParaRPr/>
          </a:p>
          <a:p>
            <a:pPr>
              <a:defRPr/>
            </a:pPr>
            <a:r>
              <a:rPr lang="en-US" sz="4400" b="1">
                <a:solidFill>
                  <a:schemeClr val="bg1">
                    <a:lumMod val="95000"/>
                  </a:schemeClr>
                </a:solidFill>
                <a:latin typeface="Verdana"/>
                <a:ea typeface="Verdana"/>
                <a:cs typeface="Verdana"/>
              </a:rPr>
              <a:t>			de </a:t>
            </a:r>
            <a:r>
              <a:rPr lang="en-US" sz="4400" b="1">
                <a:solidFill>
                  <a:srgbClr val="00B0F0"/>
                </a:solidFill>
                <a:latin typeface="Verdana"/>
                <a:ea typeface="Verdana"/>
                <a:cs typeface="Verdana"/>
              </a:rPr>
              <a:t>REALISATION</a:t>
            </a:r>
            <a:endParaRPr lang="en-US" sz="17900" b="1">
              <a:solidFill>
                <a:srgbClr val="00B0F0"/>
              </a:solidFill>
              <a:latin typeface="Verdana"/>
              <a:ea typeface="Verdana"/>
              <a:cs typeface="Verdana"/>
            </a:endParaRPr>
          </a:p>
        </p:txBody>
      </p:sp>
      <p:sp>
        <p:nvSpPr>
          <p:cNvPr id="6" name="ZoneTexte 5"/>
          <p:cNvSpPr>
            <a:spLocks/>
          </p:cNvSpPr>
          <p:nvPr/>
        </p:nvSpPr>
        <p:spPr bwMode="auto">
          <a:xfrm>
            <a:off x="239486" y="595993"/>
            <a:ext cx="2046514" cy="2781531"/>
          </a:xfrm>
          <a:prstGeom prst="rect">
            <a:avLst/>
          </a:prstGeom>
          <a:noFill/>
        </p:spPr>
        <p:txBody>
          <a:bodyPr wrap="square" rtlCol="0">
            <a:spAutoFit/>
          </a:bodyPr>
          <a:lstStyle/>
          <a:p>
            <a:pPr>
              <a:defRPr/>
            </a:pPr>
            <a:r>
              <a:rPr lang="en-US" sz="17500" b="1">
                <a:solidFill>
                  <a:srgbClr val="00B0F0"/>
                </a:solidFill>
                <a:latin typeface="Verdana"/>
                <a:ea typeface="Verdana"/>
                <a:cs typeface="Verdana"/>
              </a:rPr>
              <a:t>3</a:t>
            </a:r>
            <a:endParaRPr lang="en-US" sz="21000" b="1">
              <a:solidFill>
                <a:srgbClr val="00B0F0"/>
              </a:solidFill>
              <a:latin typeface="Verdana"/>
              <a:ea typeface="Verdana"/>
              <a:cs typeface="Verdana"/>
            </a:endParaRPr>
          </a:p>
        </p:txBody>
      </p:sp>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22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de réalisation</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a:defRPr/>
            </a:pPr>
            <a:r>
              <a:rPr lang="fr-CH" sz="2400" dirty="0">
                <a:latin typeface="Tahoma" pitchFamily="34" charset="0"/>
                <a:ea typeface="Tahoma" pitchFamily="34" charset="0"/>
                <a:cs typeface="Tahoma" pitchFamily="34" charset="0"/>
              </a:rPr>
              <a:t>Réaliser un projet, </a:t>
            </a:r>
          </a:p>
          <a:p>
            <a:pPr>
              <a:defRPr/>
            </a:pPr>
            <a:r>
              <a:rPr lang="fr-CH" sz="2400" dirty="0">
                <a:latin typeface="Tahoma" pitchFamily="34" charset="0"/>
                <a:ea typeface="Tahoma" pitchFamily="34" charset="0"/>
                <a:cs typeface="Tahoma" pitchFamily="34" charset="0"/>
              </a:rPr>
              <a:t>c’est amener un projet à sa fin…</a:t>
            </a:r>
          </a:p>
          <a:p>
            <a:pPr>
              <a:defRPr/>
            </a:pPr>
            <a:endParaRPr lang="fr-CH" sz="2400" dirty="0">
              <a:latin typeface="Tahoma" pitchFamily="34" charset="0"/>
              <a:ea typeface="Tahoma" pitchFamily="34" charset="0"/>
              <a:cs typeface="Tahoma" pitchFamily="34" charset="0"/>
            </a:endParaRPr>
          </a:p>
          <a:p>
            <a:pPr lvl="0">
              <a:buFont typeface="Arial" pitchFamily="34" charset="0"/>
              <a:buChar char="•"/>
              <a:defRPr/>
            </a:pPr>
            <a:r>
              <a:rPr lang="fr-CH" sz="2400" dirty="0">
                <a:latin typeface="Tahoma" pitchFamily="34" charset="0"/>
                <a:ea typeface="Tahoma" pitchFamily="34" charset="0"/>
                <a:cs typeface="Tahoma" pitchFamily="34" charset="0"/>
              </a:rPr>
              <a:t> Mettre en place l’organisation choisie</a:t>
            </a:r>
          </a:p>
          <a:p>
            <a:pPr marL="171108" indent="-171108">
              <a:buFont typeface="Arial"/>
              <a:buChar char="•"/>
              <a:defRPr/>
            </a:pPr>
            <a:r>
              <a:rPr lang="fr-CH" sz="2400" dirty="0">
                <a:latin typeface="Tahoma" pitchFamily="34" charset="0"/>
                <a:ea typeface="Tahoma" pitchFamily="34" charset="0"/>
                <a:cs typeface="Tahoma" pitchFamily="34" charset="0"/>
              </a:rPr>
              <a:t>Exécuter le travail</a:t>
            </a:r>
          </a:p>
          <a:p>
            <a:pPr marL="171108" indent="-171108">
              <a:buFont typeface="Arial"/>
              <a:buChar char="•"/>
              <a:defRPr/>
            </a:pPr>
            <a:r>
              <a:rPr lang="fr-CH" sz="2400" dirty="0">
                <a:latin typeface="Tahoma" pitchFamily="34" charset="0"/>
                <a:ea typeface="Tahoma" pitchFamily="34" charset="0"/>
                <a:cs typeface="Tahoma" pitchFamily="34" charset="0"/>
              </a:rPr>
              <a:t>Piloter le projet selon le triptyque objectifs, coûts et délais</a:t>
            </a:r>
          </a:p>
          <a:p>
            <a:pPr marL="171108" indent="-171108">
              <a:buFont typeface="Arial"/>
              <a:buChar char="•"/>
              <a:defRPr/>
            </a:pPr>
            <a:r>
              <a:rPr lang="fr-CH" sz="2400" dirty="0">
                <a:latin typeface="Tahoma" pitchFamily="34" charset="0"/>
                <a:ea typeface="Tahoma" pitchFamily="34" charset="0"/>
                <a:cs typeface="Tahoma" pitchFamily="34" charset="0"/>
              </a:rPr>
              <a:t>Résoudre les problèmes !</a:t>
            </a:r>
          </a:p>
        </p:txBody>
      </p:sp>
      <p:sp>
        <p:nvSpPr>
          <p:cNvPr id="5" name="RedDiskSlideNumber">
            <a:extLst>
              <a:ext uri="{FF2B5EF4-FFF2-40B4-BE49-F238E27FC236}">
                <a16:creationId xmlns:a16="http://schemas.microsoft.com/office/drawing/2014/main" id="{48C42616-C041-42E9-860F-BDCB41262D2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32</a:t>
            </a:r>
            <a:endParaRPr lang="fr-CH" sz="800" dirty="0">
              <a:latin typeface="Tahoma"/>
            </a:endParaRPr>
          </a:p>
        </p:txBody>
      </p:sp>
    </p:spTree>
    <p:extLst>
      <p:ext uri="{BB962C8B-B14F-4D97-AF65-F5344CB8AC3E}">
        <p14:creationId xmlns:p14="http://schemas.microsoft.com/office/powerpoint/2010/main" val="25472199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bwMode="auto">
        <a:xfrm>
          <a:off x="0" y="0"/>
          <a:ext cx="0" cy="0"/>
          <a:chOff x="0" y="0"/>
          <a:chExt cx="0" cy="0"/>
        </a:xfrm>
      </p:grpSpPr>
      <p:pic>
        <p:nvPicPr>
          <p:cNvPr id="4" name="Picture 4" descr="https://upload.wikimedia.org/wikipedia/commons/c/c7/USS_Fort_Worth_(LCS-3)_Ship_christening_01.jpg"/>
          <p:cNvPicPr>
            <a:picLocks noChangeAspect="1" noChangeArrowheads="1"/>
          </p:cNvPicPr>
          <p:nvPr/>
        </p:nvPicPr>
        <p:blipFill>
          <a:blip r:embed="rId3" cstate="print"/>
          <a:stretch/>
        </p:blipFill>
        <p:spPr bwMode="auto">
          <a:xfrm>
            <a:off x="-4538" y="306440"/>
            <a:ext cx="9144000" cy="6096000"/>
          </a:xfrm>
          <a:prstGeom prst="rect">
            <a:avLst/>
          </a:prstGeom>
          <a:noFill/>
        </p:spPr>
      </p:pic>
      <p:sp>
        <p:nvSpPr>
          <p:cNvPr id="5" name="Rectangle 4"/>
          <p:cNvSpPr/>
          <p:nvPr/>
        </p:nvSpPr>
        <p:spPr bwMode="auto">
          <a:xfrm>
            <a:off x="1" y="1424731"/>
            <a:ext cx="9161585" cy="1315747"/>
          </a:xfrm>
          <a:prstGeom prst="rect">
            <a:avLst/>
          </a:prstGeom>
          <a:gradFill>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path path="circle"/>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en-US" sz="4050" b="1">
                <a:solidFill>
                  <a:srgbClr val="FF0000"/>
                </a:solidFill>
                <a:latin typeface="Verdana"/>
                <a:ea typeface="Verdana"/>
                <a:cs typeface="Verdana"/>
              </a:rPr>
              <a:t>			</a:t>
            </a:r>
            <a:r>
              <a:rPr lang="en-US" sz="4400" b="1">
                <a:solidFill>
                  <a:schemeClr val="bg1">
                    <a:lumMod val="95000"/>
                  </a:schemeClr>
                </a:solidFill>
                <a:latin typeface="Verdana"/>
                <a:ea typeface="Verdana"/>
                <a:cs typeface="Verdana"/>
              </a:rPr>
              <a:t>phase</a:t>
            </a:r>
            <a:endParaRPr/>
          </a:p>
          <a:p>
            <a:pPr>
              <a:defRPr/>
            </a:pPr>
            <a:r>
              <a:rPr lang="en-US" sz="4400" b="1">
                <a:solidFill>
                  <a:schemeClr val="bg1">
                    <a:lumMod val="95000"/>
                  </a:schemeClr>
                </a:solidFill>
                <a:latin typeface="Verdana"/>
                <a:ea typeface="Verdana"/>
                <a:cs typeface="Verdana"/>
              </a:rPr>
              <a:t>			de </a:t>
            </a:r>
            <a:r>
              <a:rPr lang="en-US" sz="4400" b="1">
                <a:solidFill>
                  <a:srgbClr val="C00000"/>
                </a:solidFill>
                <a:latin typeface="Verdana"/>
                <a:ea typeface="Verdana"/>
                <a:cs typeface="Verdana"/>
              </a:rPr>
              <a:t>TERMINAISON</a:t>
            </a:r>
            <a:endParaRPr lang="en-US" sz="17900" b="1">
              <a:solidFill>
                <a:srgbClr val="C00000"/>
              </a:solidFill>
              <a:latin typeface="Verdana"/>
              <a:ea typeface="Verdana"/>
              <a:cs typeface="Verdana"/>
            </a:endParaRPr>
          </a:p>
        </p:txBody>
      </p:sp>
      <p:sp>
        <p:nvSpPr>
          <p:cNvPr id="6" name="ZoneTexte 5"/>
          <p:cNvSpPr>
            <a:spLocks/>
          </p:cNvSpPr>
          <p:nvPr/>
        </p:nvSpPr>
        <p:spPr bwMode="auto">
          <a:xfrm>
            <a:off x="239486" y="595993"/>
            <a:ext cx="2046514" cy="2781531"/>
          </a:xfrm>
          <a:prstGeom prst="rect">
            <a:avLst/>
          </a:prstGeom>
          <a:noFill/>
        </p:spPr>
        <p:txBody>
          <a:bodyPr wrap="square" rtlCol="0">
            <a:spAutoFit/>
          </a:bodyPr>
          <a:lstStyle/>
          <a:p>
            <a:pPr>
              <a:defRPr/>
            </a:pPr>
            <a:r>
              <a:rPr lang="en-US" sz="17500" b="1">
                <a:solidFill>
                  <a:srgbClr val="C00000"/>
                </a:solidFill>
                <a:latin typeface="Verdana"/>
                <a:ea typeface="Verdana"/>
                <a:cs typeface="Verdana"/>
              </a:rPr>
              <a:t>4</a:t>
            </a:r>
            <a:endParaRPr lang="en-US" sz="21000" b="1">
              <a:solidFill>
                <a:srgbClr val="C00000"/>
              </a:solidFill>
              <a:latin typeface="Verdana"/>
              <a:ea typeface="Verdana"/>
              <a:cs typeface="Verdana"/>
            </a:endParaRPr>
          </a:p>
        </p:txBody>
      </p:sp>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755575" y="1340768"/>
            <a:ext cx="6983423" cy="461665"/>
          </a:xfrm>
          <a:prstGeom prst="rect">
            <a:avLst/>
          </a:prstGeom>
          <a:noFill/>
        </p:spPr>
        <p:txBody>
          <a:bodyPr wrap="square" rtlCol="0">
            <a:spAutoFit/>
          </a:bodyPr>
          <a:lstStyle/>
          <a:p>
            <a:r>
              <a:rPr lang="fr-CH" sz="2400" b="1" dirty="0">
                <a:solidFill>
                  <a:srgbClr val="1476B7"/>
                </a:solidFill>
                <a:latin typeface="Tahoma"/>
                <a:ea typeface="Tahoma"/>
                <a:cs typeface="Tahoma"/>
              </a:rPr>
              <a:t>Réponses participants</a:t>
            </a:r>
          </a:p>
        </p:txBody>
      </p:sp>
      <p:pic>
        <p:nvPicPr>
          <p:cNvPr id="5" name="Image 4">
            <a:extLst>
              <a:ext uri="{FF2B5EF4-FFF2-40B4-BE49-F238E27FC236}">
                <a16:creationId xmlns:a16="http://schemas.microsoft.com/office/drawing/2014/main" id="{35566218-8F2D-CEBA-4AB2-096C044BD6C7}"/>
              </a:ext>
            </a:extLst>
          </p:cNvPr>
          <p:cNvPicPr>
            <a:picLocks noChangeAspect="1"/>
          </p:cNvPicPr>
          <p:nvPr/>
        </p:nvPicPr>
        <p:blipFill rotWithShape="1">
          <a:blip r:embed="rId3"/>
          <a:srcRect t="4069" b="7150"/>
          <a:stretch/>
        </p:blipFill>
        <p:spPr>
          <a:xfrm>
            <a:off x="438361" y="1802432"/>
            <a:ext cx="7647413" cy="4362871"/>
          </a:xfrm>
          <a:prstGeom prst="rect">
            <a:avLst/>
          </a:prstGeom>
        </p:spPr>
      </p:pic>
    </p:spTree>
    <p:extLst>
      <p:ext uri="{BB962C8B-B14F-4D97-AF65-F5344CB8AC3E}">
        <p14:creationId xmlns:p14="http://schemas.microsoft.com/office/powerpoint/2010/main" val="3887657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de terminaison</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a:defRPr/>
            </a:pPr>
            <a:r>
              <a:rPr lang="fr-CH" sz="2400" dirty="0">
                <a:solidFill>
                  <a:srgbClr val="000000"/>
                </a:solidFill>
                <a:latin typeface="Tahoma" pitchFamily="34" charset="0"/>
                <a:ea typeface="Tahoma" pitchFamily="34" charset="0"/>
                <a:cs typeface="Tahoma" pitchFamily="34" charset="0"/>
              </a:rPr>
              <a:t>Engranger du savoir et du savoir-faire…</a:t>
            </a:r>
          </a:p>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CH" sz="2400" dirty="0">
                <a:latin typeface="Tahoma" pitchFamily="34" charset="0"/>
                <a:ea typeface="Tahoma" pitchFamily="34" charset="0"/>
                <a:cs typeface="Tahoma" pitchFamily="34" charset="0"/>
              </a:rPr>
              <a:t>Analyse des écarts entre planifié et réalisé</a:t>
            </a:r>
          </a:p>
          <a:p>
            <a:pPr marL="171108" indent="-171108">
              <a:buFont typeface="Arial"/>
              <a:buChar char="•"/>
              <a:defRPr/>
            </a:pPr>
            <a:r>
              <a:rPr lang="fr-CH" sz="2400" dirty="0">
                <a:latin typeface="Tahoma" pitchFamily="34" charset="0"/>
                <a:ea typeface="Tahoma" pitchFamily="34" charset="0"/>
                <a:cs typeface="Tahoma" pitchFamily="34" charset="0"/>
              </a:rPr>
              <a:t>Mémoire des opérations passées</a:t>
            </a:r>
          </a:p>
          <a:p>
            <a:pPr marL="171108" indent="-171108">
              <a:buFont typeface="Arial"/>
              <a:buChar char="•"/>
              <a:defRPr/>
            </a:pPr>
            <a:r>
              <a:rPr lang="fr-CH" sz="2400" dirty="0">
                <a:latin typeface="Tahoma" pitchFamily="34" charset="0"/>
                <a:ea typeface="Tahoma" pitchFamily="34" charset="0"/>
                <a:cs typeface="Tahoma" pitchFamily="34" charset="0"/>
              </a:rPr>
              <a:t>Evaluation du projet</a:t>
            </a:r>
          </a:p>
          <a:p>
            <a:pPr marL="171108" indent="-171108">
              <a:buFont typeface="Arial"/>
              <a:buChar char="•"/>
              <a:defRPr/>
            </a:pPr>
            <a:r>
              <a:rPr lang="fr-CH" sz="2400" dirty="0">
                <a:latin typeface="Tahoma" pitchFamily="34" charset="0"/>
                <a:ea typeface="Tahoma" pitchFamily="34" charset="0"/>
                <a:cs typeface="Tahoma" pitchFamily="34" charset="0"/>
              </a:rPr>
              <a:t>Réaffectation du personnel</a:t>
            </a:r>
          </a:p>
          <a:p>
            <a:pPr marL="171108" indent="-171108">
              <a:buFont typeface="Arial"/>
              <a:buChar char="•"/>
              <a:defRPr/>
            </a:pPr>
            <a:r>
              <a:rPr lang="fr-CH" sz="2400">
                <a:latin typeface="Tahoma" pitchFamily="34" charset="0"/>
                <a:ea typeface="Tahoma" pitchFamily="34" charset="0"/>
                <a:cs typeface="Tahoma" pitchFamily="34" charset="0"/>
              </a:rPr>
              <a:t>Décharge </a:t>
            </a:r>
            <a:r>
              <a:rPr lang="fr-CH" sz="2400" dirty="0">
                <a:latin typeface="Tahoma" pitchFamily="34" charset="0"/>
                <a:ea typeface="Tahoma" pitchFamily="34" charset="0"/>
                <a:cs typeface="Tahoma" pitchFamily="34" charset="0"/>
              </a:rPr>
              <a:t>d</a:t>
            </a:r>
            <a:r>
              <a:rPr lang="fr-CH" sz="2400">
                <a:latin typeface="Tahoma" pitchFamily="34" charset="0"/>
                <a:ea typeface="Tahoma" pitchFamily="34" charset="0"/>
                <a:cs typeface="Tahoma" pitchFamily="34" charset="0"/>
              </a:rPr>
              <a:t>u </a:t>
            </a:r>
            <a:r>
              <a:rPr lang="fr-CH" sz="2400" dirty="0">
                <a:latin typeface="Tahoma" pitchFamily="34" charset="0"/>
                <a:ea typeface="Tahoma" pitchFamily="34" charset="0"/>
                <a:cs typeface="Tahoma" pitchFamily="34" charset="0"/>
              </a:rPr>
              <a:t>chef de projet</a:t>
            </a:r>
          </a:p>
        </p:txBody>
      </p:sp>
      <p:sp>
        <p:nvSpPr>
          <p:cNvPr id="5" name="RedDiskSlideNumber">
            <a:extLst>
              <a:ext uri="{FF2B5EF4-FFF2-40B4-BE49-F238E27FC236}">
                <a16:creationId xmlns:a16="http://schemas.microsoft.com/office/drawing/2014/main" id="{3D405497-D7B9-4225-BAD4-921F991E6016}"/>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34</a:t>
            </a:r>
            <a:endParaRPr lang="fr-CH" sz="800" dirty="0">
              <a:latin typeface="Tahoma"/>
            </a:endParaRPr>
          </a:p>
        </p:txBody>
      </p:sp>
    </p:spTree>
    <p:extLst>
      <p:ext uri="{BB962C8B-B14F-4D97-AF65-F5344CB8AC3E}">
        <p14:creationId xmlns:p14="http://schemas.microsoft.com/office/powerpoint/2010/main" val="2638387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2627784" y="2571874"/>
            <a:ext cx="3528392"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 pratique</a:t>
            </a:r>
          </a:p>
        </p:txBody>
      </p:sp>
    </p:spTree>
    <p:extLst>
      <p:ext uri="{BB962C8B-B14F-4D97-AF65-F5344CB8AC3E}">
        <p14:creationId xmlns:p14="http://schemas.microsoft.com/office/powerpoint/2010/main" val="2342267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Exercice pratique</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5482476" cy="4032448"/>
          </a:xfrm>
          <a:prstGeom prst="rect">
            <a:avLst/>
          </a:prstGeom>
        </p:spPr>
        <p:txBody>
          <a:bodyPr/>
          <a:lstStyle/>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Prendre connaissance du cas pratique (double cliquer sur l’icône pour ouvrir le document :          )</a:t>
            </a: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Esquisse du phasage </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Activités par phases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Acteurs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Enjeux des acteurs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Objectifs du projet</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Critères de succès</a:t>
            </a:r>
          </a:p>
          <a:p>
            <a:pPr>
              <a:lnSpc>
                <a:spcPct val="115000"/>
              </a:lnSpc>
              <a:spcAft>
                <a:spcPts val="1000"/>
              </a:spcAft>
            </a:pPr>
            <a:r>
              <a:rPr lang="fr-CH"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CH" sz="18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lang="en-US"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a:stretch>
            <a:fillRect/>
          </a:stretch>
        </p:blipFill>
        <p:spPr bwMode="auto">
          <a:xfrm>
            <a:off x="4860032" y="3293428"/>
            <a:ext cx="2367698" cy="1647740"/>
          </a:xfrm>
          <a:prstGeom prst="rect">
            <a:avLst/>
          </a:prstGeom>
        </p:spPr>
      </p:pic>
      <p:graphicFrame>
        <p:nvGraphicFramePr>
          <p:cNvPr id="2" name="Objet 1">
            <a:extLst>
              <a:ext uri="{FF2B5EF4-FFF2-40B4-BE49-F238E27FC236}">
                <a16:creationId xmlns:a16="http://schemas.microsoft.com/office/drawing/2014/main" id="{10FCBC5A-6EDB-8409-B825-DECF7C7324D7}"/>
              </a:ext>
            </a:extLst>
          </p:cNvPr>
          <p:cNvGraphicFramePr>
            <a:graphicFrameLocks noChangeAspect="1"/>
          </p:cNvGraphicFramePr>
          <p:nvPr>
            <p:extLst>
              <p:ext uri="{D42A27DB-BD31-4B8C-83A1-F6EECF244321}">
                <p14:modId xmlns:p14="http://schemas.microsoft.com/office/powerpoint/2010/main" val="742235185"/>
              </p:ext>
            </p:extLst>
          </p:nvPr>
        </p:nvGraphicFramePr>
        <p:xfrm>
          <a:off x="2449785" y="2616093"/>
          <a:ext cx="754063" cy="439738"/>
        </p:xfrm>
        <a:graphic>
          <a:graphicData uri="http://schemas.openxmlformats.org/presentationml/2006/ole">
            <mc:AlternateContent xmlns:mc="http://schemas.openxmlformats.org/markup-compatibility/2006">
              <mc:Choice xmlns:v="urn:schemas-microsoft-com:vml" Requires="v">
                <p:oleObj name="Objet d’environnement du Gestionnaire de liaisons" showAsIcon="1" r:id="rId4" imgW="754560" imgH="439560" progId="Package">
                  <p:embed/>
                </p:oleObj>
              </mc:Choice>
              <mc:Fallback>
                <p:oleObj name="Objet d’environnement du Gestionnaire de liaisons" showAsIcon="1" r:id="rId4" imgW="754560" imgH="439560" progId="Package">
                  <p:embed/>
                  <p:pic>
                    <p:nvPicPr>
                      <p:cNvPr id="0" name=""/>
                      <p:cNvPicPr/>
                      <p:nvPr/>
                    </p:nvPicPr>
                    <p:blipFill>
                      <a:blip r:embed="rId5"/>
                      <a:stretch>
                        <a:fillRect/>
                      </a:stretch>
                    </p:blipFill>
                    <p:spPr>
                      <a:xfrm>
                        <a:off x="2449785" y="2616093"/>
                        <a:ext cx="754063" cy="439738"/>
                      </a:xfrm>
                      <a:prstGeom prst="rect">
                        <a:avLst/>
                      </a:prstGeom>
                    </p:spPr>
                  </p:pic>
                </p:oleObj>
              </mc:Fallback>
            </mc:AlternateContent>
          </a:graphicData>
        </a:graphic>
      </p:graphicFrame>
    </p:spTree>
    <p:extLst>
      <p:ext uri="{BB962C8B-B14F-4D97-AF65-F5344CB8AC3E}">
        <p14:creationId xmlns:p14="http://schemas.microsoft.com/office/powerpoint/2010/main" val="674166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1916832"/>
          <a:ext cx="8208912" cy="2792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738381"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Save a life - phasage (exemple)</a:t>
            </a:r>
            <a:endParaRPr lang="en-US" sz="2400" b="1" dirty="0">
              <a:solidFill>
                <a:srgbClr val="1476B7"/>
              </a:solidFill>
              <a:latin typeface="Tahoma"/>
              <a:ea typeface="Tahoma"/>
              <a:cs typeface="Tahoma"/>
            </a:endParaRPr>
          </a:p>
        </p:txBody>
      </p:sp>
      <p:graphicFrame>
        <p:nvGraphicFramePr>
          <p:cNvPr id="14" name="Diagramme 3">
            <a:extLst>
              <a:ext uri="{FF2B5EF4-FFF2-40B4-BE49-F238E27FC236}">
                <a16:creationId xmlns:a16="http://schemas.microsoft.com/office/drawing/2014/main" id="{CCEA8EFB-47A0-4A24-A429-01AF98C913E2}"/>
              </a:ext>
            </a:extLst>
          </p:cNvPr>
          <p:cNvGraphicFramePr/>
          <p:nvPr/>
        </p:nvGraphicFramePr>
        <p:xfrm>
          <a:off x="5193414" y="3958078"/>
          <a:ext cx="1934870" cy="9830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Flowchart: Decision 4">
            <a:extLst>
              <a:ext uri="{FF2B5EF4-FFF2-40B4-BE49-F238E27FC236}">
                <a16:creationId xmlns:a16="http://schemas.microsoft.com/office/drawing/2014/main" id="{8231022D-B3CF-45DC-AFD0-D70C7BCA5E3B}"/>
              </a:ext>
            </a:extLst>
          </p:cNvPr>
          <p:cNvSpPr/>
          <p:nvPr/>
        </p:nvSpPr>
        <p:spPr bwMode="auto">
          <a:xfrm>
            <a:off x="2415238" y="3104815"/>
            <a:ext cx="216024" cy="336580"/>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5" name="Flowchart: Decision 14">
            <a:extLst>
              <a:ext uri="{FF2B5EF4-FFF2-40B4-BE49-F238E27FC236}">
                <a16:creationId xmlns:a16="http://schemas.microsoft.com/office/drawing/2014/main" id="{81B80FC1-556A-4EDB-8707-3C04CE6B6EB5}"/>
              </a:ext>
            </a:extLst>
          </p:cNvPr>
          <p:cNvSpPr/>
          <p:nvPr/>
        </p:nvSpPr>
        <p:spPr bwMode="auto">
          <a:xfrm>
            <a:off x="7020272" y="3137051"/>
            <a:ext cx="216024" cy="336580"/>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6" name="Flowchart: Decision 15">
            <a:extLst>
              <a:ext uri="{FF2B5EF4-FFF2-40B4-BE49-F238E27FC236}">
                <a16:creationId xmlns:a16="http://schemas.microsoft.com/office/drawing/2014/main" id="{20B36E9A-BBF2-40CB-9DDB-14D0FFA67C8C}"/>
              </a:ext>
            </a:extLst>
          </p:cNvPr>
          <p:cNvSpPr/>
          <p:nvPr/>
        </p:nvSpPr>
        <p:spPr bwMode="auto">
          <a:xfrm>
            <a:off x="3257119" y="3144694"/>
            <a:ext cx="216024" cy="336580"/>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8" name="Flowchart: Decision 17">
            <a:extLst>
              <a:ext uri="{FF2B5EF4-FFF2-40B4-BE49-F238E27FC236}">
                <a16:creationId xmlns:a16="http://schemas.microsoft.com/office/drawing/2014/main" id="{C9888D53-A405-4D30-8824-9AD51C136086}"/>
              </a:ext>
            </a:extLst>
          </p:cNvPr>
          <p:cNvSpPr/>
          <p:nvPr/>
        </p:nvSpPr>
        <p:spPr bwMode="auto">
          <a:xfrm>
            <a:off x="8154212" y="3137051"/>
            <a:ext cx="216024" cy="336580"/>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aphicFrame>
        <p:nvGraphicFramePr>
          <p:cNvPr id="23" name="Diagramme 3">
            <a:extLst>
              <a:ext uri="{FF2B5EF4-FFF2-40B4-BE49-F238E27FC236}">
                <a16:creationId xmlns:a16="http://schemas.microsoft.com/office/drawing/2014/main" id="{1001C8E9-8DCD-4054-B02C-D57F067DF270}"/>
              </a:ext>
            </a:extLst>
          </p:cNvPr>
          <p:cNvGraphicFramePr/>
          <p:nvPr/>
        </p:nvGraphicFramePr>
        <p:xfrm>
          <a:off x="2994337" y="3958079"/>
          <a:ext cx="1101457" cy="4320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4" name="Diagramme 3">
            <a:extLst>
              <a:ext uri="{FF2B5EF4-FFF2-40B4-BE49-F238E27FC236}">
                <a16:creationId xmlns:a16="http://schemas.microsoft.com/office/drawing/2014/main" id="{6C7D886C-B0D7-4EC8-8180-EE98C46C5822}"/>
              </a:ext>
            </a:extLst>
          </p:cNvPr>
          <p:cNvGraphicFramePr/>
          <p:nvPr/>
        </p:nvGraphicFramePr>
        <p:xfrm>
          <a:off x="2994337" y="4509122"/>
          <a:ext cx="2348124" cy="43204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5" name="Diagramme 3">
            <a:extLst>
              <a:ext uri="{FF2B5EF4-FFF2-40B4-BE49-F238E27FC236}">
                <a16:creationId xmlns:a16="http://schemas.microsoft.com/office/drawing/2014/main" id="{D0967784-1611-4593-91E7-142CBDC67623}"/>
              </a:ext>
            </a:extLst>
          </p:cNvPr>
          <p:cNvGraphicFramePr/>
          <p:nvPr/>
        </p:nvGraphicFramePr>
        <p:xfrm>
          <a:off x="3950587" y="3958079"/>
          <a:ext cx="1391874" cy="43204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7" name="Flowchart: Decision 26">
            <a:extLst>
              <a:ext uri="{FF2B5EF4-FFF2-40B4-BE49-F238E27FC236}">
                <a16:creationId xmlns:a16="http://schemas.microsoft.com/office/drawing/2014/main" id="{00E59168-5FDC-49D6-A7A4-D9186BEDB152}"/>
              </a:ext>
            </a:extLst>
          </p:cNvPr>
          <p:cNvSpPr/>
          <p:nvPr/>
        </p:nvSpPr>
        <p:spPr bwMode="auto">
          <a:xfrm>
            <a:off x="3943966" y="3153230"/>
            <a:ext cx="216024" cy="336580"/>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8" name="Flowchart: Decision 27">
            <a:extLst>
              <a:ext uri="{FF2B5EF4-FFF2-40B4-BE49-F238E27FC236}">
                <a16:creationId xmlns:a16="http://schemas.microsoft.com/office/drawing/2014/main" id="{090EBF5B-DD47-4EA3-B461-F062ACD71E87}"/>
              </a:ext>
            </a:extLst>
          </p:cNvPr>
          <p:cNvSpPr/>
          <p:nvPr/>
        </p:nvSpPr>
        <p:spPr bwMode="auto">
          <a:xfrm>
            <a:off x="5344296" y="3144694"/>
            <a:ext cx="216024" cy="336580"/>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extBox 1">
            <a:extLst>
              <a:ext uri="{FF2B5EF4-FFF2-40B4-BE49-F238E27FC236}">
                <a16:creationId xmlns:a16="http://schemas.microsoft.com/office/drawing/2014/main" id="{99EDC568-5E35-4219-9807-55D876F43C5D}"/>
              </a:ext>
            </a:extLst>
          </p:cNvPr>
          <p:cNvSpPr txBox="1"/>
          <p:nvPr/>
        </p:nvSpPr>
        <p:spPr>
          <a:xfrm>
            <a:off x="4132329" y="3127011"/>
            <a:ext cx="1210132" cy="338554"/>
          </a:xfrm>
          <a:prstGeom prst="rect">
            <a:avLst/>
          </a:prstGeom>
          <a:noFill/>
        </p:spPr>
        <p:txBody>
          <a:bodyPr wrap="square" rtlCol="0">
            <a:spAutoFit/>
          </a:bodyPr>
          <a:lstStyle/>
          <a:p>
            <a:r>
              <a:rPr lang="fr-CH" sz="1600" dirty="0">
                <a:solidFill>
                  <a:schemeClr val="bg1"/>
                </a:solidFill>
                <a:latin typeface="Tahoma" panose="020B0604030504040204" pitchFamily="34" charset="0"/>
                <a:ea typeface="Tahoma" panose="020B0604030504040204" pitchFamily="34" charset="0"/>
                <a:cs typeface="Tahoma" panose="020B0604030504040204" pitchFamily="34" charset="0"/>
              </a:rPr>
              <a:t>Réalisation</a:t>
            </a:r>
          </a:p>
        </p:txBody>
      </p:sp>
      <p:sp>
        <p:nvSpPr>
          <p:cNvPr id="29" name="Flowchart: Decision 28">
            <a:extLst>
              <a:ext uri="{FF2B5EF4-FFF2-40B4-BE49-F238E27FC236}">
                <a16:creationId xmlns:a16="http://schemas.microsoft.com/office/drawing/2014/main" id="{5023D970-B3CC-4793-9EC5-E104343CE8B1}"/>
              </a:ext>
            </a:extLst>
          </p:cNvPr>
          <p:cNvSpPr/>
          <p:nvPr/>
        </p:nvSpPr>
        <p:spPr bwMode="auto">
          <a:xfrm>
            <a:off x="6103095" y="3153882"/>
            <a:ext cx="216024" cy="336580"/>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31688690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activités par phases (exemples)</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5482476" cy="4032448"/>
          </a:xfrm>
          <a:prstGeom prst="rect">
            <a:avLst/>
          </a:prstGeom>
        </p:spPr>
        <p:txBody>
          <a:bodyPr/>
          <a:lstStyle/>
          <a:p>
            <a:pPr marL="342900" indent="-342900">
              <a:defRPr/>
            </a:pPr>
            <a:r>
              <a:rPr lang="fr-FR" sz="2000" b="1" dirty="0">
                <a:solidFill>
                  <a:srgbClr val="1476B7"/>
                </a:solidFill>
                <a:latin typeface="Tahoma" panose="020B0604030504040204" pitchFamily="34" charset="0"/>
                <a:ea typeface="Tahoma" panose="020B0604030504040204" pitchFamily="34" charset="0"/>
                <a:cs typeface="Tahoma" panose="020B0604030504040204" pitchFamily="34" charset="0"/>
              </a:rPr>
              <a:t>Avant-projet</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Comprendre le besoin</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Déterminer l’objectif</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Développer 3 scénarios </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Analyser la faisabilité</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Estimer l’enveloppe budgétaire</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Esquisser le phasage du projet </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Imaginer un type d’organisation pour le projet</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Choisir le chef de projet</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130434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activités par phases (exemples)</a:t>
            </a:r>
            <a:endParaRPr lang="fr-CH" sz="2400" dirty="0">
              <a:solidFill>
                <a:srgbClr val="1476B7"/>
              </a:solidFill>
              <a:latin typeface="Tahoma"/>
              <a:ea typeface="Tahoma"/>
              <a:cs typeface="Tahoma"/>
            </a:endParaRP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6922636" cy="4032448"/>
          </a:xfrm>
          <a:prstGeom prst="rect">
            <a:avLst/>
          </a:prstGeom>
        </p:spPr>
        <p:txBody>
          <a:bodyPr/>
          <a:lstStyle/>
          <a:p>
            <a:pPr marL="342900" indent="-342900">
              <a:defRPr/>
            </a:pPr>
            <a:r>
              <a:rPr lang="fr-FR" sz="2000" b="1" dirty="0">
                <a:solidFill>
                  <a:srgbClr val="1476B7"/>
                </a:solidFill>
                <a:latin typeface="Tahoma" panose="020B0604030504040204" pitchFamily="34" charset="0"/>
                <a:ea typeface="Tahoma" panose="020B0604030504040204" pitchFamily="34" charset="0"/>
                <a:cs typeface="Tahoma" panose="020B0604030504040204" pitchFamily="34" charset="0"/>
              </a:rPr>
              <a:t>Planification</a:t>
            </a:r>
            <a:endParaRPr lang="fr-FR" sz="1600"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Lister et classer les livrables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Lister et classer les activités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Chiffrer le temps nécessaire pour accomplir les activités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Définir la durée totale du projet</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Préparer le calendrier du projet </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Engager les personnes-clés </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Élaborer une matrice des responsabilités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t>
            </a:r>
          </a:p>
          <a:p>
            <a:pPr lvl="1">
              <a:defRPr/>
            </a:pPr>
            <a:endParaRPr lang="fr-FR"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4552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activités par phases (exemples)</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498700" cy="4139882"/>
          </a:xfrm>
          <a:prstGeom prst="rect">
            <a:avLst/>
          </a:prstGeom>
        </p:spPr>
        <p:txBody>
          <a:bodyPr/>
          <a:lstStyle/>
          <a:p>
            <a:pPr marL="342900" indent="-342900">
              <a:defRPr/>
            </a:pPr>
            <a:r>
              <a:rPr lang="fr-FR" sz="2000" b="1" dirty="0">
                <a:solidFill>
                  <a:srgbClr val="1476B7"/>
                </a:solidFill>
                <a:latin typeface="Tahoma" panose="020B0604030504040204" pitchFamily="34" charset="0"/>
                <a:ea typeface="Tahoma" panose="020B0604030504040204" pitchFamily="34" charset="0"/>
                <a:cs typeface="Tahoma" panose="020B0604030504040204" pitchFamily="34" charset="0"/>
              </a:rPr>
              <a:t>Réalisation</a:t>
            </a:r>
            <a:endParaRPr lang="fr-FR" sz="1600"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Recenser les défibrillateurs dans une base de données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Rendre les défibrillateurs existants accessibles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Installer des défibrillateurs </a:t>
            </a:r>
            <a:r>
              <a:rPr lang="fr-FR" dirty="0" err="1">
                <a:latin typeface="Tahoma" panose="020B0604030504040204" pitchFamily="34" charset="0"/>
                <a:ea typeface="Tahoma" panose="020B0604030504040204" pitchFamily="34" charset="0"/>
                <a:cs typeface="Tahoma" panose="020B0604030504040204" pitchFamily="34" charset="0"/>
              </a:rPr>
              <a:t>extra-hospitaliers</a:t>
            </a:r>
            <a:r>
              <a:rPr lang="fr-FR" dirty="0">
                <a:latin typeface="Tahoma" panose="020B0604030504040204" pitchFamily="34" charset="0"/>
                <a:ea typeface="Tahoma" panose="020B0604030504040204" pitchFamily="34" charset="0"/>
                <a:cs typeface="Tahoma" panose="020B0604030504040204" pitchFamily="34" charset="0"/>
              </a:rPr>
              <a:t> supplémentaires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Créer un réseau de premiers répondants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Former les premiers répondants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Développer l’application smartphone</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Tester l’application</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Implémenter l’application</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Faire connaître l’application (la diffuser pour augmenter le nombre d’utilisateurs)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Coordonner les acteurs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Résoudre les problèmes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t>
            </a: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a:p>
            <a:pPr lvl="1">
              <a:defRPr/>
            </a:pPr>
            <a:endParaRPr lang="fr-FR"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3467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activités par phases (exemples)</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6346572" cy="4032448"/>
          </a:xfrm>
          <a:prstGeom prst="rect">
            <a:avLst/>
          </a:prstGeom>
        </p:spPr>
        <p:txBody>
          <a:bodyPr/>
          <a:lstStyle/>
          <a:p>
            <a:pPr marL="342900" indent="-342900">
              <a:defRPr/>
            </a:pPr>
            <a:r>
              <a:rPr lang="fr-FR" sz="2000" b="1" dirty="0">
                <a:solidFill>
                  <a:srgbClr val="1476B7"/>
                </a:solidFill>
                <a:latin typeface="Tahoma" panose="020B0604030504040204" pitchFamily="34" charset="0"/>
                <a:ea typeface="Tahoma" panose="020B0604030504040204" pitchFamily="34" charset="0"/>
                <a:cs typeface="Tahoma" panose="020B0604030504040204" pitchFamily="34" charset="0"/>
              </a:rPr>
              <a:t>Terminaison</a:t>
            </a:r>
            <a:endParaRPr lang="fr-FR" sz="1600"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Analyser les écarts entre le planifié et le réalisé</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Evaluer le projet</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Fêter la fin du projet</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Remercier les partenaires </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Mettre en place la transition vers une pérennisation de la solution</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t>
            </a: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a:p>
            <a:pPr lvl="1">
              <a:defRPr/>
            </a:pPr>
            <a:endParaRPr lang="fr-FR"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3138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200800"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acteurs et enjeux (exemples) </a:t>
            </a:r>
          </a:p>
        </p:txBody>
      </p:sp>
      <p:graphicFrame>
        <p:nvGraphicFramePr>
          <p:cNvPr id="2" name="Table 1">
            <a:extLst>
              <a:ext uri="{FF2B5EF4-FFF2-40B4-BE49-F238E27FC236}">
                <a16:creationId xmlns:a16="http://schemas.microsoft.com/office/drawing/2014/main" id="{5BAF64FB-CFD2-4ED7-BA15-4BA1B0E44509}"/>
              </a:ext>
            </a:extLst>
          </p:cNvPr>
          <p:cNvGraphicFramePr>
            <a:graphicFrameLocks noGrp="1"/>
          </p:cNvGraphicFramePr>
          <p:nvPr/>
        </p:nvGraphicFramePr>
        <p:xfrm>
          <a:off x="647564" y="2420888"/>
          <a:ext cx="7416824" cy="3220720"/>
        </p:xfrm>
        <a:graphic>
          <a:graphicData uri="http://schemas.openxmlformats.org/drawingml/2006/table">
            <a:tbl>
              <a:tblPr firstRow="1" bandRow="1">
                <a:tableStyleId>{5C22544A-7EE6-4342-B048-85BDC9FD1C3A}</a:tableStyleId>
              </a:tblPr>
              <a:tblGrid>
                <a:gridCol w="1693381">
                  <a:extLst>
                    <a:ext uri="{9D8B030D-6E8A-4147-A177-3AD203B41FA5}">
                      <a16:colId xmlns:a16="http://schemas.microsoft.com/office/drawing/2014/main" val="4157909572"/>
                    </a:ext>
                  </a:extLst>
                </a:gridCol>
                <a:gridCol w="5723443">
                  <a:extLst>
                    <a:ext uri="{9D8B030D-6E8A-4147-A177-3AD203B41FA5}">
                      <a16:colId xmlns:a16="http://schemas.microsoft.com/office/drawing/2014/main" val="2182948946"/>
                    </a:ext>
                  </a:extLst>
                </a:gridCol>
              </a:tblGrid>
              <a:tr h="370840">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Acteurs</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Enjeux</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096313410"/>
                  </a:ext>
                </a:extLst>
              </a:tr>
              <a:tr h="370840">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144</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Mobiliser les autres acteurs de la chaîne de secours</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531425876"/>
                  </a:ext>
                </a:extLst>
              </a:tr>
              <a:tr h="370840">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Ambulanciers</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Sentiment d’impuissance </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640271909"/>
                  </a:ext>
                </a:extLst>
              </a:tr>
              <a:tr h="370840">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Instances politiques</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Enjeux d’image dans un pays où le système de santé est considéré comme exemplaire</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370121490"/>
                  </a:ext>
                </a:extLst>
              </a:tr>
              <a:tr h="370840">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Instances citoyennes</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Capacité d’entraide</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74835"/>
                  </a:ext>
                </a:extLst>
              </a:tr>
              <a:tr h="370840">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1</a:t>
                      </a:r>
                      <a:r>
                        <a:rPr lang="fr-FR" sz="1600" baseline="30000" dirty="0">
                          <a:latin typeface="Tahoma" panose="020B0604030504040204" pitchFamily="34" charset="0"/>
                          <a:ea typeface="Tahoma" panose="020B0604030504040204" pitchFamily="34" charset="0"/>
                          <a:cs typeface="Tahoma" panose="020B0604030504040204" pitchFamily="34" charset="0"/>
                        </a:rPr>
                        <a:t>ers</a:t>
                      </a:r>
                      <a:r>
                        <a:rPr lang="fr-FR" sz="1600" dirty="0">
                          <a:latin typeface="Tahoma" panose="020B0604030504040204" pitchFamily="34" charset="0"/>
                          <a:ea typeface="Tahoma" panose="020B0604030504040204" pitchFamily="34" charset="0"/>
                          <a:cs typeface="Tahoma" panose="020B0604030504040204" pitchFamily="34" charset="0"/>
                        </a:rPr>
                        <a:t> répondants</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600" dirty="0">
                          <a:latin typeface="Tahoma" panose="020B0604030504040204" pitchFamily="34" charset="0"/>
                          <a:ea typeface="Tahoma" panose="020B0604030504040204" pitchFamily="34" charset="0"/>
                          <a:cs typeface="Tahoma" panose="020B0604030504040204" pitchFamily="34" charset="0"/>
                        </a:rPr>
                        <a:t>Pression sociale </a:t>
                      </a:r>
                      <a:endParaRPr lang="fr-CH" sz="1600" dirty="0">
                        <a:latin typeface="Tahoma" panose="020B0604030504040204" pitchFamily="34" charset="0"/>
                        <a:ea typeface="Tahoma" panose="020B0604030504040204" pitchFamily="34" charset="0"/>
                        <a:cs typeface="Tahoma" panose="020B0604030504040204" pitchFamily="34" charset="0"/>
                      </a:endParaRPr>
                    </a:p>
                    <a:p>
                      <a:r>
                        <a:rPr lang="fr-FR" sz="1600" dirty="0">
                          <a:latin typeface="Tahoma" panose="020B0604030504040204" pitchFamily="34" charset="0"/>
                          <a:ea typeface="Tahoma" panose="020B0604030504040204" pitchFamily="34" charset="0"/>
                          <a:cs typeface="Tahoma" panose="020B0604030504040204" pitchFamily="34" charset="0"/>
                        </a:rPr>
                        <a:t>Sentiment d’incompétence</a:t>
                      </a:r>
                    </a:p>
                  </a:txBody>
                  <a:tcPr/>
                </a:tc>
                <a:extLst>
                  <a:ext uri="{0D108BD9-81ED-4DB2-BD59-A6C34878D82A}">
                    <a16:rowId xmlns:a16="http://schemas.microsoft.com/office/drawing/2014/main" val="2322008399"/>
                  </a:ext>
                </a:extLst>
              </a:tr>
              <a:tr h="370840">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Victimes d’ACR</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Activation du système de secours suffisamment précocement </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273301204"/>
                  </a:ext>
                </a:extLst>
              </a:tr>
            </a:tbl>
          </a:graphicData>
        </a:graphic>
      </p:graphicFrame>
    </p:spTree>
    <p:extLst>
      <p:ext uri="{BB962C8B-B14F-4D97-AF65-F5344CB8AC3E}">
        <p14:creationId xmlns:p14="http://schemas.microsoft.com/office/powerpoint/2010/main" val="6235284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128792"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objectifs du projet (exemples)  </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354684" cy="4032448"/>
          </a:xfrm>
          <a:prstGeom prst="rect">
            <a:avLst/>
          </a:prstGeom>
        </p:spPr>
        <p:txBody>
          <a:bodyPr/>
          <a:lstStyle/>
          <a:p>
            <a:pPr>
              <a:defRPr/>
            </a:pPr>
            <a:r>
              <a:rPr lang="fr-FR" b="1" dirty="0">
                <a:solidFill>
                  <a:srgbClr val="1476B7"/>
                </a:solidFill>
                <a:latin typeface="Tahoma" panose="020B0604030504040204" pitchFamily="34" charset="0"/>
                <a:ea typeface="Tahoma" panose="020B0604030504040204" pitchFamily="34" charset="0"/>
                <a:cs typeface="Tahoma" panose="020B0604030504040204" pitchFamily="34" charset="0"/>
              </a:rPr>
              <a:t>Objectif global</a:t>
            </a: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D’ici au 31 décembre 2025, avoir réduit de 30% de nombre de décès par ACR dans le périmètre géographique. </a:t>
            </a:r>
          </a:p>
          <a:p>
            <a:pPr>
              <a:defRPr/>
            </a:pPr>
            <a:endParaRPr lang="fr-FR" dirty="0">
              <a:latin typeface="Tahoma" panose="020B0604030504040204" pitchFamily="34" charset="0"/>
              <a:ea typeface="Tahoma" panose="020B0604030504040204" pitchFamily="34" charset="0"/>
              <a:cs typeface="Tahoma" panose="020B0604030504040204" pitchFamily="34" charset="0"/>
            </a:endParaRPr>
          </a:p>
          <a:p>
            <a:pPr>
              <a:defRPr/>
            </a:pPr>
            <a:r>
              <a:rPr lang="fr-FR" b="1" dirty="0">
                <a:solidFill>
                  <a:srgbClr val="1476B7"/>
                </a:solidFill>
                <a:latin typeface="Tahoma" panose="020B0604030504040204" pitchFamily="34" charset="0"/>
                <a:ea typeface="Tahoma" panose="020B0604030504040204" pitchFamily="34" charset="0"/>
                <a:cs typeface="Tahoma" panose="020B0604030504040204" pitchFamily="34" charset="0"/>
              </a:rPr>
              <a:t>O</a:t>
            </a:r>
            <a:r>
              <a:rPr lang="fr-CH" b="1" dirty="0" err="1">
                <a:solidFill>
                  <a:srgbClr val="1476B7"/>
                </a:solidFill>
                <a:latin typeface="Tahoma" panose="020B0604030504040204" pitchFamily="34" charset="0"/>
                <a:ea typeface="Tahoma" panose="020B0604030504040204" pitchFamily="34" charset="0"/>
                <a:cs typeface="Tahoma" panose="020B0604030504040204" pitchFamily="34" charset="0"/>
              </a:rPr>
              <a:t>bjectifs</a:t>
            </a:r>
            <a:r>
              <a:rPr lang="fr-CH" b="1" dirty="0">
                <a:solidFill>
                  <a:srgbClr val="1476B7"/>
                </a:solidFill>
                <a:latin typeface="Tahoma" panose="020B0604030504040204" pitchFamily="34" charset="0"/>
                <a:ea typeface="Tahoma" panose="020B0604030504040204" pitchFamily="34" charset="0"/>
                <a:cs typeface="Tahoma" panose="020B0604030504040204" pitchFamily="34" charset="0"/>
              </a:rPr>
              <a:t> spécifiques</a:t>
            </a: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Réduire de 50% le temps moyen entre l’ARC et la défibrillation d’ici au 31 décembre 2023.</a:t>
            </a:r>
          </a:p>
          <a:p>
            <a:pPr marL="285750"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D’ici la fin du projet, tripler le nombre de premiers répondants formés se sentant prêts à intervenir en cas d’ACR.</a:t>
            </a:r>
          </a:p>
          <a:p>
            <a:pPr marL="285750"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D’ici la fin du projet, doubler le nombre de défibrillateurs accessible à la population sur le canton de Genève et répertoriés dans la base de données de l’application smartphone. </a:t>
            </a:r>
          </a:p>
          <a:p>
            <a:pPr marL="285750" indent="-285750">
              <a:buFont typeface="Arial" panose="020B0604020202020204" pitchFamily="34" charset="0"/>
              <a:buChar char="•"/>
              <a:defRPr/>
            </a:pPr>
            <a:endParaRPr lang="fr-FR"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451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nvPr>
        </p:nvSpPr>
        <p:spPr bwMode="auto">
          <a:xfrm>
            <a:off x="1546311" y="2597327"/>
            <a:ext cx="6192688" cy="3263504"/>
          </a:xfrm>
        </p:spPr>
        <p:txBody>
          <a:bodyPr anchor="ctr"/>
          <a:lstStyle/>
          <a:p>
            <a:pPr marL="0" indent="0" algn="ctr">
              <a:buNone/>
              <a:defRPr/>
            </a:pPr>
            <a:r>
              <a:rPr lang="fr-CH" sz="2600" dirty="0">
                <a:latin typeface="Tahoma" panose="020B0604030504040204" pitchFamily="34" charset="0"/>
                <a:ea typeface="Tahoma" panose="020B0604030504040204" pitchFamily="34" charset="0"/>
                <a:cs typeface="Tahoma" panose="020B0604030504040204" pitchFamily="34" charset="0"/>
              </a:rPr>
              <a:t>« </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Une entreprise </a:t>
            </a:r>
            <a:r>
              <a:rPr lang="fr-FR" sz="2600" dirty="0">
                <a:solidFill>
                  <a:schemeClr val="accent1"/>
                </a:solidFill>
                <a:latin typeface="Tahoma" panose="020B0604030504040204" pitchFamily="34" charset="0"/>
                <a:ea typeface="Tahoma" panose="020B0604030504040204" pitchFamily="34" charset="0"/>
                <a:cs typeface="Tahoma" panose="020B0604030504040204" pitchFamily="34" charset="0"/>
              </a:rPr>
              <a:t>temporaire</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ctr">
              <a:buNone/>
              <a:defRPr/>
            </a:pP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initiée dans le </a:t>
            </a:r>
            <a:r>
              <a:rPr lang="fr-FR" sz="2600" dirty="0">
                <a:solidFill>
                  <a:schemeClr val="accent1"/>
                </a:solidFill>
                <a:latin typeface="Tahoma" panose="020B0604030504040204" pitchFamily="34" charset="0"/>
                <a:ea typeface="Tahoma" panose="020B0604030504040204" pitchFamily="34" charset="0"/>
                <a:cs typeface="Tahoma" panose="020B0604030504040204" pitchFamily="34" charset="0"/>
              </a:rPr>
              <a:t>but </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de fournir </a:t>
            </a:r>
          </a:p>
          <a:p>
            <a:pPr marL="0" indent="0" algn="ctr">
              <a:buNone/>
              <a:defRPr/>
            </a:pP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un produit, un service </a:t>
            </a:r>
          </a:p>
          <a:p>
            <a:pPr marL="0" indent="0" algn="ctr">
              <a:buNone/>
              <a:defRPr/>
            </a:pP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ou un résultat </a:t>
            </a:r>
            <a:r>
              <a:rPr lang="fr-FR" sz="2600" dirty="0">
                <a:solidFill>
                  <a:schemeClr val="accent1"/>
                </a:solidFill>
                <a:latin typeface="Tahoma" panose="020B0604030504040204" pitchFamily="34" charset="0"/>
                <a:ea typeface="Tahoma" panose="020B0604030504040204" pitchFamily="34" charset="0"/>
                <a:cs typeface="Tahoma" panose="020B0604030504040204" pitchFamily="34" charset="0"/>
              </a:rPr>
              <a:t>unique</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fr-FR" sz="2600" dirty="0">
                <a:latin typeface="Tahoma" panose="020B0604030504040204" pitchFamily="34" charset="0"/>
                <a:ea typeface="Tahoma" panose="020B0604030504040204" pitchFamily="34" charset="0"/>
                <a:cs typeface="Tahoma" panose="020B0604030504040204" pitchFamily="34" charset="0"/>
              </a:rPr>
              <a:t> »</a:t>
            </a:r>
          </a:p>
          <a:p>
            <a:pPr marL="0" indent="0" algn="r">
              <a:lnSpc>
                <a:spcPct val="150000"/>
              </a:lnSpc>
              <a:buNone/>
              <a:defRPr/>
            </a:pPr>
            <a:r>
              <a:rPr lang="fr-CH" sz="2600" i="1" dirty="0">
                <a:solidFill>
                  <a:schemeClr val="accent1"/>
                </a:solidFill>
                <a:latin typeface="Tahoma" panose="020B0604030504040204" pitchFamily="34" charset="0"/>
                <a:ea typeface="Tahoma" panose="020B0604030504040204" pitchFamily="34" charset="0"/>
                <a:cs typeface="Tahoma" panose="020B0604030504040204" pitchFamily="34" charset="0"/>
              </a:rPr>
              <a:t>PMBOK</a:t>
            </a:r>
            <a:r>
              <a:rPr lang="fr-CH" sz="2600" i="1" baseline="30000"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fr-CH" sz="2600" i="1" dirty="0">
                <a:solidFill>
                  <a:schemeClr val="accent1"/>
                </a:solidFill>
                <a:latin typeface="Tahoma" panose="020B0604030504040204" pitchFamily="34" charset="0"/>
                <a:ea typeface="Tahoma" panose="020B0604030504040204" pitchFamily="34" charset="0"/>
                <a:cs typeface="Tahoma" panose="020B0604030504040204" pitchFamily="34" charset="0"/>
              </a:rPr>
              <a:t> Guide</a:t>
            </a:r>
            <a:r>
              <a:rPr lang="fr-CH" sz="2600" dirty="0">
                <a:solidFill>
                  <a:schemeClr val="accent1"/>
                </a:solidFill>
              </a:rPr>
              <a:t> </a:t>
            </a:r>
            <a:endParaRPr lang="fr-CH" sz="2600" dirty="0">
              <a:solidFill>
                <a:schemeClr val="accent1"/>
              </a:solidFill>
              <a:latin typeface="Verdana"/>
              <a:ea typeface="Verdana"/>
              <a:cs typeface="Verdana"/>
            </a:endParaRPr>
          </a:p>
          <a:p>
            <a:pPr>
              <a:defRPr/>
            </a:pPr>
            <a:endParaRPr lang="en-US" sz="2600" dirty="0"/>
          </a:p>
        </p:txBody>
      </p:sp>
      <p:pic>
        <p:nvPicPr>
          <p:cNvPr id="5" name="Image 7"/>
          <p:cNvPicPr>
            <a:picLocks noChangeAspect="1"/>
          </p:cNvPicPr>
          <p:nvPr/>
        </p:nvPicPr>
        <p:blipFill>
          <a:blip r:embed="rId3" cstate="print"/>
          <a:srcRect r="33015"/>
          <a:stretch/>
        </p:blipFill>
        <p:spPr bwMode="auto">
          <a:xfrm>
            <a:off x="-315685" y="2079172"/>
            <a:ext cx="2677885" cy="3997778"/>
          </a:xfrm>
          <a:prstGeom prst="rect">
            <a:avLst/>
          </a:prstGeom>
        </p:spPr>
      </p:pic>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755576" y="1340768"/>
            <a:ext cx="2808312" cy="461665"/>
          </a:xfrm>
          <a:prstGeom prst="rect">
            <a:avLst/>
          </a:prstGeom>
          <a:noFill/>
        </p:spPr>
        <p:txBody>
          <a:bodyPr wrap="square" rtlCol="0">
            <a:spAutoFit/>
          </a:bodyPr>
          <a:lstStyle/>
          <a:p>
            <a:r>
              <a:rPr lang="fr-CH" sz="2400" b="1" dirty="0">
                <a:solidFill>
                  <a:srgbClr val="1476B7"/>
                </a:solidFill>
                <a:latin typeface="Tahoma"/>
                <a:ea typeface="Tahoma"/>
                <a:cs typeface="Tahoma"/>
              </a:rPr>
              <a:t>Définition</a:t>
            </a:r>
          </a:p>
        </p:txBody>
      </p:sp>
      <p:pic>
        <p:nvPicPr>
          <p:cNvPr id="1026" name="Picture 2" descr="Afficher l’image source">
            <a:extLst>
              <a:ext uri="{FF2B5EF4-FFF2-40B4-BE49-F238E27FC236}">
                <a16:creationId xmlns:a16="http://schemas.microsoft.com/office/drawing/2014/main" id="{CA6BA59F-6C3C-4D79-AB13-7468CA21BE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3109" y="1196752"/>
            <a:ext cx="1271861" cy="165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82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128792"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critères de succès (exemples)  </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354684" cy="4032448"/>
          </a:xfrm>
          <a:prstGeom prst="rect">
            <a:avLst/>
          </a:prstGeom>
        </p:spPr>
        <p:txBody>
          <a:bodyPr/>
          <a:lstStyle/>
          <a:p>
            <a:pPr marL="285750" lvl="0" indent="-285750">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Application smartphone fonctionnelle mettant en relation le patient en ACR, le 144 le défibrillateur et le 1</a:t>
            </a:r>
            <a:r>
              <a:rPr lang="fr-FR" baseline="30000" dirty="0">
                <a:latin typeface="Tahoma" panose="020B0604030504040204" pitchFamily="34" charset="0"/>
                <a:ea typeface="Tahoma" panose="020B0604030504040204" pitchFamily="34" charset="0"/>
                <a:cs typeface="Tahoma" panose="020B0604030504040204" pitchFamily="34" charset="0"/>
              </a:rPr>
              <a:t>er</a:t>
            </a:r>
            <a:r>
              <a:rPr lang="fr-FR" dirty="0">
                <a:latin typeface="Tahoma" panose="020B0604030504040204" pitchFamily="34" charset="0"/>
                <a:ea typeface="Tahoma" panose="020B0604030504040204" pitchFamily="34" charset="0"/>
                <a:cs typeface="Tahoma" panose="020B0604030504040204" pitchFamily="34" charset="0"/>
              </a:rPr>
              <a:t> répondant au 31 décembre 2022.</a:t>
            </a:r>
            <a:endParaRPr lang="fr-CH"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2’000 défibrillateurs accessibles à la population dans le périmètre géographique du projet au 31 décembre 2022.</a:t>
            </a:r>
            <a:endParaRPr lang="fr-CH"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2’000 premiers répondants formés dans le périmètre géographique du projet et figurant dans la base de données de l’application au 31 décembre 2022. </a:t>
            </a:r>
            <a:endParaRPr lang="fr-CH"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Temps moyen entre l’ACR et la défibrillation de maximum 3 minutes au 31 décembre 2023.  </a:t>
            </a:r>
          </a:p>
          <a:p>
            <a:pPr marL="285750" lvl="0" indent="-285750">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Nombre de décès annuels par ACR de maximum 600 cas dans le périmètre géographique du projet dès 2025.</a:t>
            </a:r>
            <a:endParaRPr lang="fr-CH"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endParaRPr lang="fr-FR"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78176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2627784" y="2571874"/>
            <a:ext cx="3528392" cy="461665"/>
          </a:xfrm>
          <a:prstGeom prst="rect">
            <a:avLst/>
          </a:prstGeom>
          <a:noFill/>
        </p:spPr>
        <p:txBody>
          <a:bodyPr wrap="square" rtlCol="0">
            <a:spAutoFit/>
          </a:bodyPr>
          <a:lstStyle/>
          <a:p>
            <a:r>
              <a:rPr lang="fr-CH" sz="2400" b="1" dirty="0">
                <a:solidFill>
                  <a:srgbClr val="1476B7"/>
                </a:solidFill>
                <a:latin typeface="Tahoma"/>
                <a:ea typeface="Tahoma"/>
                <a:cs typeface="Tahoma"/>
              </a:rPr>
              <a:t>Outils</a:t>
            </a:r>
          </a:p>
        </p:txBody>
      </p:sp>
    </p:spTree>
    <p:extLst>
      <p:ext uri="{BB962C8B-B14F-4D97-AF65-F5344CB8AC3E}">
        <p14:creationId xmlns:p14="http://schemas.microsoft.com/office/powerpoint/2010/main" val="2574657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539552" y="1988840"/>
            <a:ext cx="6696744" cy="4032448"/>
          </a:xfrm>
          <a:prstGeom prst="rect">
            <a:avLst/>
          </a:prstGeom>
        </p:spPr>
        <p:txBody>
          <a:bodyPr/>
          <a:lstStyle/>
          <a:p>
            <a:pPr lvl="2">
              <a:defRPr/>
            </a:pPr>
            <a:r>
              <a:rPr lang="fr-CH" b="1" dirty="0">
                <a:latin typeface="Tahoma" panose="020B0604030504040204" pitchFamily="34" charset="0"/>
                <a:ea typeface="Tahoma" panose="020B0604030504040204" pitchFamily="34" charset="0"/>
                <a:cs typeface="Tahoma" panose="020B0604030504040204" pitchFamily="34" charset="0"/>
              </a:rPr>
              <a:t>Quels outils de gestion de projet utilisez-vous?</a:t>
            </a:r>
            <a:endParaRPr lang="en-US" b="1"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a:stretch>
            <a:fillRect/>
          </a:stretch>
        </p:blipFill>
        <p:spPr bwMode="auto">
          <a:xfrm>
            <a:off x="3131840" y="2852936"/>
            <a:ext cx="2367698" cy="1647740"/>
          </a:xfrm>
          <a:prstGeom prst="rect">
            <a:avLst/>
          </a:prstGeom>
        </p:spPr>
      </p:pic>
      <p:sp>
        <p:nvSpPr>
          <p:cNvPr id="2" name="Rectangle 1"/>
          <p:cNvSpPr/>
          <p:nvPr/>
        </p:nvSpPr>
        <p:spPr>
          <a:xfrm>
            <a:off x="1187625" y="4653136"/>
            <a:ext cx="6696743" cy="646331"/>
          </a:xfrm>
          <a:prstGeom prst="rect">
            <a:avLst/>
          </a:prstGeom>
        </p:spPr>
        <p:txBody>
          <a:bodyPr wrap="square">
            <a:spAutoFit/>
          </a:bodyPr>
          <a:lstStyle/>
          <a:p>
            <a:pPr algn="ctr">
              <a:defRPr/>
            </a:pPr>
            <a:r>
              <a:rPr lang="fr-FR" dirty="0">
                <a:latin typeface="Tahoma" panose="020B0604030504040204" pitchFamily="34" charset="0"/>
                <a:ea typeface="Tahoma" panose="020B0604030504040204" pitchFamily="34" charset="0"/>
                <a:cs typeface="Tahoma" panose="020B0604030504040204" pitchFamily="34" charset="0"/>
              </a:rPr>
              <a:t>Connectez-vous à menti.com et entrer le code </a:t>
            </a:r>
            <a:r>
              <a:rPr lang="fr-FR" b="1" dirty="0">
                <a:latin typeface="Tahoma" panose="020B0604030504040204" pitchFamily="34" charset="0"/>
                <a:ea typeface="Tahoma" panose="020B0604030504040204" pitchFamily="34" charset="0"/>
                <a:cs typeface="Tahoma" panose="020B0604030504040204" pitchFamily="34" charset="0"/>
              </a:rPr>
              <a:t>8585 5388</a:t>
            </a:r>
            <a:endParaRPr lang="fr-FR" dirty="0">
              <a:latin typeface="Tahoma" panose="020B0604030504040204" pitchFamily="34" charset="0"/>
              <a:ea typeface="Tahoma" panose="020B0604030504040204" pitchFamily="34" charset="0"/>
              <a:cs typeface="Tahoma" panose="020B0604030504040204" pitchFamily="34" charset="0"/>
            </a:endParaRPr>
          </a:p>
          <a:p>
            <a:pPr algn="ctr">
              <a:defRPr/>
            </a:pPr>
            <a:r>
              <a:rPr lang="fr-FR" i="1" dirty="0">
                <a:latin typeface="Tahoma" panose="020B0604030504040204" pitchFamily="34" charset="0"/>
                <a:ea typeface="Tahoma" panose="020B0604030504040204" pitchFamily="34" charset="0"/>
                <a:cs typeface="Tahoma" panose="020B0604030504040204" pitchFamily="34" charset="0"/>
              </a:rPr>
              <a:t>(code différent de celui du matin)</a:t>
            </a:r>
            <a:endParaRPr lang="fr-CH" i="1" dirty="0">
              <a:latin typeface="Verdana"/>
              <a:ea typeface="Verdana"/>
              <a:cs typeface="Verdana"/>
            </a:endParaRPr>
          </a:p>
        </p:txBody>
      </p:sp>
    </p:spTree>
    <p:extLst>
      <p:ext uri="{BB962C8B-B14F-4D97-AF65-F5344CB8AC3E}">
        <p14:creationId xmlns:p14="http://schemas.microsoft.com/office/powerpoint/2010/main" val="25823165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Réponses participants</a:t>
            </a:r>
          </a:p>
        </p:txBody>
      </p:sp>
      <p:pic>
        <p:nvPicPr>
          <p:cNvPr id="5" name="Image 4">
            <a:extLst>
              <a:ext uri="{FF2B5EF4-FFF2-40B4-BE49-F238E27FC236}">
                <a16:creationId xmlns:a16="http://schemas.microsoft.com/office/drawing/2014/main" id="{3536E3E3-25D7-406D-62EB-D585049E862D}"/>
              </a:ext>
            </a:extLst>
          </p:cNvPr>
          <p:cNvPicPr>
            <a:picLocks noChangeAspect="1"/>
          </p:cNvPicPr>
          <p:nvPr/>
        </p:nvPicPr>
        <p:blipFill rotWithShape="1">
          <a:blip r:embed="rId3"/>
          <a:srcRect r="38188" b="30263"/>
          <a:stretch/>
        </p:blipFill>
        <p:spPr>
          <a:xfrm>
            <a:off x="1403648" y="2084043"/>
            <a:ext cx="5501431" cy="2971525"/>
          </a:xfrm>
          <a:prstGeom prst="rect">
            <a:avLst/>
          </a:prstGeom>
        </p:spPr>
      </p:pic>
    </p:spTree>
    <p:extLst>
      <p:ext uri="{BB962C8B-B14F-4D97-AF65-F5344CB8AC3E}">
        <p14:creationId xmlns:p14="http://schemas.microsoft.com/office/powerpoint/2010/main" val="21763070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Quelques outils de gestion de projet</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5482476" cy="4032448"/>
          </a:xfrm>
          <a:prstGeom prst="rect">
            <a:avLst/>
          </a:prstGeom>
        </p:spPr>
        <p:txBody>
          <a:bodyPr/>
          <a:lstStyle/>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450000" y="1802433"/>
            <a:ext cx="7858740" cy="4524315"/>
          </a:xfrm>
          <a:prstGeom prst="rect">
            <a:avLst/>
          </a:prstGeom>
          <a:noFill/>
        </p:spPr>
        <p:txBody>
          <a:bodyPr wrap="square" rtlCol="0">
            <a:spAutoFit/>
          </a:bodyPr>
          <a:lstStyle/>
          <a:p>
            <a:r>
              <a:rPr lang="fr-CH" sz="1600" dirty="0"/>
              <a:t>Les outils sont </a:t>
            </a:r>
            <a:r>
              <a:rPr lang="fr-CH" sz="1600" b="1" dirty="0"/>
              <a:t>à choisir </a:t>
            </a:r>
            <a:r>
              <a:rPr lang="fr-CH" sz="1600" dirty="0"/>
              <a:t>en fonction du type de projet, de sa complexité, des intervenants et de leur maturité, etc. Ils doivent </a:t>
            </a:r>
            <a:r>
              <a:rPr lang="fr-CH" sz="1600" b="1" dirty="0"/>
              <a:t>être adaptés </a:t>
            </a:r>
            <a:r>
              <a:rPr lang="fr-CH" sz="1600" dirty="0"/>
              <a:t>aux </a:t>
            </a:r>
            <a:r>
              <a:rPr lang="fr-CH" sz="1600" b="1" dirty="0"/>
              <a:t>besoins</a:t>
            </a:r>
            <a:r>
              <a:rPr lang="fr-CH" sz="1600" dirty="0"/>
              <a:t> et </a:t>
            </a:r>
            <a:r>
              <a:rPr lang="fr-CH" sz="1600" b="1" dirty="0"/>
              <a:t>publics</a:t>
            </a:r>
            <a:r>
              <a:rPr lang="fr-CH" sz="1600" dirty="0"/>
              <a:t> concernés.</a:t>
            </a:r>
          </a:p>
          <a:p>
            <a:endParaRPr lang="fr-CH" sz="1600" dirty="0"/>
          </a:p>
          <a:p>
            <a:r>
              <a:rPr lang="fr-CH" sz="1600" b="1" dirty="0"/>
              <a:t>Quelques exemples d’outils : </a:t>
            </a:r>
          </a:p>
          <a:p>
            <a:pPr marL="285750" indent="-285750">
              <a:buFontTx/>
              <a:buChar char="-"/>
            </a:pPr>
            <a:r>
              <a:rPr lang="fr-CH" sz="1600" dirty="0"/>
              <a:t>Avant-projet : Lettre de mission </a:t>
            </a:r>
          </a:p>
          <a:p>
            <a:pPr marL="285750" indent="-285750">
              <a:buFontTx/>
              <a:buChar char="-"/>
            </a:pPr>
            <a:r>
              <a:rPr lang="fr-CH" sz="1600" dirty="0"/>
              <a:t>Initialisation : Mandat de projet</a:t>
            </a:r>
          </a:p>
          <a:p>
            <a:pPr marL="285750" indent="-285750">
              <a:buFontTx/>
              <a:buChar char="-"/>
            </a:pPr>
            <a:r>
              <a:rPr lang="fr-CH" sz="1600" dirty="0"/>
              <a:t>Conception : plan de projet, cahier des charges, plan d’accompagnement au changement (y compris formations)</a:t>
            </a:r>
          </a:p>
          <a:p>
            <a:pPr marL="285750" indent="-285750">
              <a:buFontTx/>
              <a:buChar char="-"/>
            </a:pPr>
            <a:r>
              <a:rPr lang="fr-CH" sz="1600" dirty="0"/>
              <a:t>Réalisation : Protocoles de tests, Manuel de formation</a:t>
            </a:r>
          </a:p>
          <a:p>
            <a:pPr marL="285750" indent="-285750">
              <a:buFontTx/>
              <a:buChar char="-"/>
            </a:pPr>
            <a:r>
              <a:rPr lang="fr-CH" sz="1600" dirty="0"/>
              <a:t>Terminaison : Bilan de projet, apéro </a:t>
            </a:r>
          </a:p>
          <a:p>
            <a:pPr marL="285750" indent="-285750">
              <a:buFontTx/>
              <a:buChar char="-"/>
            </a:pPr>
            <a:r>
              <a:rPr lang="fr-CH" sz="1600" dirty="0"/>
              <a:t>Transverse : </a:t>
            </a:r>
          </a:p>
          <a:p>
            <a:pPr marL="742950" lvl="1" indent="-285750">
              <a:buFontTx/>
              <a:buChar char="-"/>
            </a:pPr>
            <a:r>
              <a:rPr lang="fr-CH" sz="1600" dirty="0"/>
              <a:t>PBS</a:t>
            </a:r>
          </a:p>
          <a:p>
            <a:pPr marL="742950" lvl="1" indent="-285750">
              <a:buFontTx/>
              <a:buChar char="-"/>
            </a:pPr>
            <a:r>
              <a:rPr lang="fr-CH" sz="1600" dirty="0"/>
              <a:t>WBS</a:t>
            </a:r>
          </a:p>
          <a:p>
            <a:pPr marL="742950" lvl="1" indent="-285750">
              <a:buFontTx/>
              <a:buChar char="-"/>
            </a:pPr>
            <a:r>
              <a:rPr lang="fr-CH" sz="1600" dirty="0"/>
              <a:t>GANTT</a:t>
            </a:r>
          </a:p>
          <a:p>
            <a:pPr marL="742950" lvl="1" indent="-285750">
              <a:buFontTx/>
              <a:buChar char="-"/>
            </a:pPr>
            <a:r>
              <a:rPr lang="fr-CH" sz="1600" dirty="0"/>
              <a:t>RACI(P)</a:t>
            </a:r>
          </a:p>
          <a:p>
            <a:pPr marL="742950" lvl="1" indent="-285750">
              <a:buFontTx/>
              <a:buChar char="-"/>
            </a:pPr>
            <a:r>
              <a:rPr lang="fr-CH" sz="1600" dirty="0"/>
              <a:t>Grille de gestion des risques</a:t>
            </a:r>
          </a:p>
          <a:p>
            <a:pPr marL="742950" lvl="1" indent="-285750">
              <a:buFontTx/>
              <a:buChar char="-"/>
            </a:pPr>
            <a:r>
              <a:rPr lang="fr-CH" sz="1600" dirty="0"/>
              <a:t>…</a:t>
            </a:r>
            <a:endParaRPr lang="en-US" sz="1600" dirty="0"/>
          </a:p>
          <a:p>
            <a:pPr marL="742950" lvl="1" indent="-285750">
              <a:buFontTx/>
              <a:buChar char="-"/>
            </a:pPr>
            <a:endParaRPr lang="fr-CH" sz="1600" dirty="0"/>
          </a:p>
        </p:txBody>
      </p:sp>
    </p:spTree>
    <p:extLst>
      <p:ext uri="{BB962C8B-B14F-4D97-AF65-F5344CB8AC3E}">
        <p14:creationId xmlns:p14="http://schemas.microsoft.com/office/powerpoint/2010/main" val="10669206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57</a:t>
            </a:r>
            <a:endParaRPr lang="fr-CH" sz="800" dirty="0">
              <a:latin typeface="Tahoma"/>
            </a:endParaRP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Processus de planification</a:t>
            </a:r>
            <a:endParaRPr kumimoji="0" lang="fr-CH" sz="2400" b="0" i="0" u="none" strike="noStrike" kern="0" cap="none" spc="0" normalizeH="0" baseline="0" noProof="0" dirty="0">
              <a:ln>
                <a:noFill/>
              </a:ln>
              <a:solidFill>
                <a:schemeClr val="tx1"/>
              </a:solidFill>
              <a:effectLst/>
              <a:uLnTx/>
              <a:uFillTx/>
              <a:latin typeface="+mn-lt"/>
              <a:ea typeface="+mn-ea"/>
              <a:cs typeface="+mn-cs"/>
            </a:endParaRPr>
          </a:p>
        </p:txBody>
      </p:sp>
      <p:grpSp>
        <p:nvGrpSpPr>
          <p:cNvPr id="4" name="Diagramme 4">
            <a:extLst>
              <a:ext uri="{FF2B5EF4-FFF2-40B4-BE49-F238E27FC236}">
                <a16:creationId xmlns:a16="http://schemas.microsoft.com/office/drawing/2014/main" id="{0B4BBD32-F902-4D62-A27F-9B6A6FE94B3F}"/>
              </a:ext>
            </a:extLst>
          </p:cNvPr>
          <p:cNvGrpSpPr/>
          <p:nvPr/>
        </p:nvGrpSpPr>
        <p:grpSpPr bwMode="auto">
          <a:xfrm>
            <a:off x="467544" y="1988840"/>
            <a:ext cx="7416825" cy="4013805"/>
            <a:chOff x="0" y="3112"/>
            <a:chExt cx="7372348" cy="4011858"/>
          </a:xfrm>
        </p:grpSpPr>
        <p:sp>
          <p:nvSpPr>
            <p:cNvPr id="5" name="Chevron 5">
              <a:extLst>
                <a:ext uri="{FF2B5EF4-FFF2-40B4-BE49-F238E27FC236}">
                  <a16:creationId xmlns:a16="http://schemas.microsoft.com/office/drawing/2014/main" id="{EBF540F1-242D-4E69-B336-DCC9609E44B6}"/>
                </a:ext>
              </a:extLst>
            </p:cNvPr>
            <p:cNvSpPr/>
            <p:nvPr/>
          </p:nvSpPr>
          <p:spPr bwMode="auto">
            <a:xfrm rot="5400000">
              <a:off x="-167158" y="170270"/>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000">
                  <a:latin typeface="Tahoma" panose="020B0604030504040204" pitchFamily="34" charset="0"/>
                  <a:ea typeface="Tahoma" panose="020B0604030504040204" pitchFamily="34" charset="0"/>
                  <a:cs typeface="Tahoma" panose="020B0604030504040204" pitchFamily="34" charset="0"/>
                </a:rPr>
                <a:t>1</a:t>
              </a:r>
            </a:p>
          </p:txBody>
        </p:sp>
        <p:sp>
          <p:nvSpPr>
            <p:cNvPr id="8" name="Arrondir un rectangle avec un coin du même côté 6">
              <a:extLst>
                <a:ext uri="{FF2B5EF4-FFF2-40B4-BE49-F238E27FC236}">
                  <a16:creationId xmlns:a16="http://schemas.microsoft.com/office/drawing/2014/main" id="{4D38C03E-B1CD-4529-8E83-730F85DB29DF}"/>
                </a:ext>
              </a:extLst>
            </p:cNvPr>
            <p:cNvSpPr/>
            <p:nvPr/>
          </p:nvSpPr>
          <p:spPr bwMode="auto">
            <a:xfrm rot="5400000">
              <a:off x="3714034" y="-2930848"/>
              <a:ext cx="724353"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000" dirty="0">
                  <a:latin typeface="Tahoma" panose="020B0604030504040204" pitchFamily="34" charset="0"/>
                  <a:ea typeface="Tahoma" panose="020B0604030504040204" pitchFamily="34" charset="0"/>
                  <a:cs typeface="Tahoma" panose="020B0604030504040204" pitchFamily="34" charset="0"/>
                </a:rPr>
                <a:t>   Identifier les activités (ou tâches) à planifier</a:t>
              </a:r>
            </a:p>
          </p:txBody>
        </p:sp>
        <p:sp>
          <p:nvSpPr>
            <p:cNvPr id="9" name="Chevron 7">
              <a:extLst>
                <a:ext uri="{FF2B5EF4-FFF2-40B4-BE49-F238E27FC236}">
                  <a16:creationId xmlns:a16="http://schemas.microsoft.com/office/drawing/2014/main" id="{0F7F3939-2C6E-448F-8FF3-1D3F443D2086}"/>
                </a:ext>
              </a:extLst>
            </p:cNvPr>
            <p:cNvSpPr/>
            <p:nvPr/>
          </p:nvSpPr>
          <p:spPr bwMode="auto">
            <a:xfrm rot="5400000">
              <a:off x="-167158" y="1136093"/>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000">
                  <a:latin typeface="Tahoma" panose="020B0604030504040204" pitchFamily="34" charset="0"/>
                  <a:ea typeface="Tahoma" panose="020B0604030504040204" pitchFamily="34" charset="0"/>
                  <a:cs typeface="Tahoma" panose="020B0604030504040204" pitchFamily="34" charset="0"/>
                </a:rPr>
                <a:t>2</a:t>
              </a:r>
              <a:endParaRPr sz="2000">
                <a:latin typeface="Tahoma" panose="020B0604030504040204" pitchFamily="34" charset="0"/>
                <a:ea typeface="Tahoma" panose="020B0604030504040204" pitchFamily="34" charset="0"/>
                <a:cs typeface="Tahoma" panose="020B0604030504040204" pitchFamily="34" charset="0"/>
              </a:endParaRPr>
            </a:p>
          </p:txBody>
        </p:sp>
        <p:sp>
          <p:nvSpPr>
            <p:cNvPr id="10" name="Arrondir un rectangle avec un coin du même côté 8">
              <a:extLst>
                <a:ext uri="{FF2B5EF4-FFF2-40B4-BE49-F238E27FC236}">
                  <a16:creationId xmlns:a16="http://schemas.microsoft.com/office/drawing/2014/main" id="{250E972D-F319-4AF0-820C-293A2E4F9680}"/>
                </a:ext>
              </a:extLst>
            </p:cNvPr>
            <p:cNvSpPr/>
            <p:nvPr/>
          </p:nvSpPr>
          <p:spPr bwMode="auto">
            <a:xfrm rot="5400000">
              <a:off x="3714034" y="-1965026"/>
              <a:ext cx="724353"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000" dirty="0">
                  <a:latin typeface="Tahoma" panose="020B0604030504040204" pitchFamily="34" charset="0"/>
                  <a:ea typeface="Tahoma" panose="020B0604030504040204" pitchFamily="34" charset="0"/>
                  <a:cs typeface="Tahoma" panose="020B0604030504040204" pitchFamily="34" charset="0"/>
                </a:rPr>
                <a:t>   É</a:t>
              </a:r>
              <a:r>
                <a:rPr lang="fr-CH" sz="2000" dirty="0">
                  <a:solidFill>
                    <a:schemeClr val="tx1"/>
                  </a:solidFill>
                  <a:latin typeface="Tahoma" panose="020B0604030504040204" pitchFamily="34" charset="0"/>
                  <a:ea typeface="Tahoma" panose="020B0604030504040204" pitchFamily="34" charset="0"/>
                  <a:cs typeface="Tahoma" panose="020B0604030504040204" pitchFamily="34" charset="0"/>
                </a:rPr>
                <a:t>valuer la durée et les coûts des activités</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1" name="Chevron 9">
              <a:extLst>
                <a:ext uri="{FF2B5EF4-FFF2-40B4-BE49-F238E27FC236}">
                  <a16:creationId xmlns:a16="http://schemas.microsoft.com/office/drawing/2014/main" id="{05374C30-DA5C-4FC8-ADF4-5577A4D589BB}"/>
                </a:ext>
              </a:extLst>
            </p:cNvPr>
            <p:cNvSpPr/>
            <p:nvPr/>
          </p:nvSpPr>
          <p:spPr bwMode="auto">
            <a:xfrm rot="5400000">
              <a:off x="-167158" y="2101916"/>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000">
                  <a:solidFill>
                    <a:schemeClr val="bg1"/>
                  </a:solidFill>
                  <a:latin typeface="Tahoma" panose="020B0604030504040204" pitchFamily="34" charset="0"/>
                  <a:ea typeface="Tahoma" panose="020B0604030504040204" pitchFamily="34" charset="0"/>
                  <a:cs typeface="Tahoma" panose="020B0604030504040204" pitchFamily="34" charset="0"/>
                </a:rPr>
                <a:t>3</a:t>
              </a:r>
              <a:endParaRPr sz="2000">
                <a:latin typeface="Tahoma" panose="020B0604030504040204" pitchFamily="34" charset="0"/>
                <a:ea typeface="Tahoma" panose="020B0604030504040204" pitchFamily="34" charset="0"/>
                <a:cs typeface="Tahoma" panose="020B0604030504040204" pitchFamily="34" charset="0"/>
              </a:endParaRPr>
            </a:p>
          </p:txBody>
        </p:sp>
        <p:sp>
          <p:nvSpPr>
            <p:cNvPr id="12" name="Arrondir un rectangle avec un coin du même côté 10">
              <a:extLst>
                <a:ext uri="{FF2B5EF4-FFF2-40B4-BE49-F238E27FC236}">
                  <a16:creationId xmlns:a16="http://schemas.microsoft.com/office/drawing/2014/main" id="{45EEE0FE-3BD2-46AC-9D91-AE38DDAEF981}"/>
                </a:ext>
              </a:extLst>
            </p:cNvPr>
            <p:cNvSpPr/>
            <p:nvPr/>
          </p:nvSpPr>
          <p:spPr bwMode="auto">
            <a:xfrm rot="5400000">
              <a:off x="3714034" y="-999203"/>
              <a:ext cx="724353"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000" dirty="0">
                  <a:latin typeface="Tahoma" panose="020B0604030504040204" pitchFamily="34" charset="0"/>
                  <a:ea typeface="Tahoma" panose="020B0604030504040204" pitchFamily="34" charset="0"/>
                  <a:cs typeface="Tahoma" panose="020B0604030504040204" pitchFamily="34" charset="0"/>
                </a:rPr>
                <a:t>   D</a:t>
              </a:r>
              <a:r>
                <a:rPr lang="fr-CH" sz="2000" dirty="0">
                  <a:solidFill>
                    <a:schemeClr val="tx1"/>
                  </a:solidFill>
                  <a:latin typeface="Tahoma" panose="020B0604030504040204" pitchFamily="34" charset="0"/>
                  <a:ea typeface="Tahoma" panose="020B0604030504040204" pitchFamily="34" charset="0"/>
                  <a:cs typeface="Tahoma" panose="020B0604030504040204" pitchFamily="34" charset="0"/>
                </a:rPr>
                <a:t>éfinir le séquencement des activités</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3" name="Chevron 11">
              <a:extLst>
                <a:ext uri="{FF2B5EF4-FFF2-40B4-BE49-F238E27FC236}">
                  <a16:creationId xmlns:a16="http://schemas.microsoft.com/office/drawing/2014/main" id="{B1136640-5271-4533-94DE-46A5279B3583}"/>
                </a:ext>
              </a:extLst>
            </p:cNvPr>
            <p:cNvSpPr/>
            <p:nvPr/>
          </p:nvSpPr>
          <p:spPr bwMode="auto">
            <a:xfrm rot="5400000">
              <a:off x="-167158" y="3067738"/>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000">
                  <a:latin typeface="Tahoma" panose="020B0604030504040204" pitchFamily="34" charset="0"/>
                  <a:ea typeface="Tahoma" panose="020B0604030504040204" pitchFamily="34" charset="0"/>
                  <a:cs typeface="Tahoma" panose="020B0604030504040204" pitchFamily="34" charset="0"/>
                </a:rPr>
                <a:t>4</a:t>
              </a:r>
            </a:p>
          </p:txBody>
        </p:sp>
        <p:sp>
          <p:nvSpPr>
            <p:cNvPr id="14" name="Arrondir un rectangle avec un coin du même côté 12">
              <a:extLst>
                <a:ext uri="{FF2B5EF4-FFF2-40B4-BE49-F238E27FC236}">
                  <a16:creationId xmlns:a16="http://schemas.microsoft.com/office/drawing/2014/main" id="{15255E1F-CEC7-48BF-B5A8-CB4911E39E74}"/>
                </a:ext>
              </a:extLst>
            </p:cNvPr>
            <p:cNvSpPr/>
            <p:nvPr/>
          </p:nvSpPr>
          <p:spPr bwMode="auto">
            <a:xfrm rot="5400000">
              <a:off x="3605847" y="61260"/>
              <a:ext cx="940726"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000" dirty="0">
                  <a:latin typeface="Tahoma" panose="020B0604030504040204" pitchFamily="34" charset="0"/>
                  <a:ea typeface="Tahoma" panose="020B0604030504040204" pitchFamily="34" charset="0"/>
                  <a:cs typeface="Tahoma" panose="020B0604030504040204" pitchFamily="34" charset="0"/>
                </a:rPr>
                <a:t>   A</a:t>
              </a:r>
              <a:r>
                <a:rPr lang="fr-CH" sz="2000" dirty="0">
                  <a:solidFill>
                    <a:schemeClr val="tx1"/>
                  </a:solidFill>
                  <a:latin typeface="Tahoma" panose="020B0604030504040204" pitchFamily="34" charset="0"/>
                  <a:ea typeface="Tahoma" panose="020B0604030504040204" pitchFamily="34" charset="0"/>
                  <a:cs typeface="Tahoma" panose="020B0604030504040204" pitchFamily="34" charset="0"/>
                </a:rPr>
                <a:t>ffecter des ressources (humaines et matérielles) sur les activités</a:t>
              </a:r>
            </a:p>
          </p:txBody>
        </p:sp>
      </p:grpSp>
    </p:spTree>
    <p:extLst>
      <p:ext uri="{BB962C8B-B14F-4D97-AF65-F5344CB8AC3E}">
        <p14:creationId xmlns:p14="http://schemas.microsoft.com/office/powerpoint/2010/main" val="5065175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59</a:t>
            </a:r>
            <a:endParaRPr lang="fr-CH" sz="800" dirty="0">
              <a:latin typeface="Tahoma"/>
            </a:endParaRPr>
          </a:p>
        </p:txBody>
      </p:sp>
      <p:sp>
        <p:nvSpPr>
          <p:cNvPr id="7" name="Espace réservé du texte 1"/>
          <p:cNvSpPr txBox="1">
            <a:spLocks/>
          </p:cNvSpPr>
          <p:nvPr/>
        </p:nvSpPr>
        <p:spPr bwMode="auto">
          <a:xfrm>
            <a:off x="755576" y="1052736"/>
            <a:ext cx="7416824" cy="5112568"/>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PBS </a:t>
            </a:r>
          </a:p>
          <a:p>
            <a:pPr marL="342900" marR="0" lvl="0" indent="-342900" algn="l" defTabSz="914400" eaLnBrk="1" fontAlgn="auto" latinLnBrk="0" hangingPunct="1">
              <a:lnSpc>
                <a:spcPct val="100000"/>
              </a:lnSpc>
              <a:spcBef>
                <a:spcPts val="0"/>
              </a:spcBef>
              <a:spcAft>
                <a:spcPts val="0"/>
              </a:spcAft>
              <a:buClrTx/>
              <a:buSzTx/>
              <a:tabLst/>
              <a:defRPr/>
            </a:pPr>
            <a:endParaRPr kumimoji="0" lang="fr-CH" sz="600" b="0" i="0" u="none" strike="noStrike" kern="0" cap="none" spc="0" normalizeH="0" baseline="0" noProof="0" dirty="0">
              <a:ln>
                <a:noFill/>
              </a:ln>
              <a:solidFill>
                <a:schemeClr val="tx1"/>
              </a:solidFill>
              <a:effectLst/>
              <a:uLnTx/>
              <a:uFillTx/>
              <a:latin typeface="+mn-lt"/>
              <a:ea typeface="+mn-ea"/>
              <a:cs typeface="+mn-cs"/>
            </a:endParaRPr>
          </a:p>
          <a:p>
            <a:pPr lvl="0" indent="17463">
              <a:defRPr/>
            </a:pPr>
            <a:r>
              <a:rPr lang="fr-CH" sz="1500" b="1" dirty="0"/>
              <a:t>Définition : </a:t>
            </a:r>
            <a:r>
              <a:rPr lang="fr-CH" sz="1500" dirty="0"/>
              <a:t>La </a:t>
            </a:r>
            <a:r>
              <a:rPr lang="fr-CH" sz="1500" b="1" dirty="0"/>
              <a:t>structure de décomposition du produit </a:t>
            </a:r>
            <a:r>
              <a:rPr lang="fr-CH" sz="1500" dirty="0"/>
              <a:t>(SDP) ou </a:t>
            </a:r>
            <a:r>
              <a:rPr lang="fr-CH" sz="1500" b="1" dirty="0"/>
              <a:t>le Product Breakdown Structure </a:t>
            </a:r>
            <a:r>
              <a:rPr lang="fr-CH" sz="1500" dirty="0"/>
              <a:t>(PBS) est une décomposition de projet basée exclusivement sur les produits (livrables).</a:t>
            </a:r>
          </a:p>
          <a:p>
            <a:pPr lvl="0" indent="17463">
              <a:defRPr/>
            </a:pPr>
            <a:endParaRPr lang="fr-CH" sz="1500" dirty="0"/>
          </a:p>
          <a:p>
            <a:pPr marL="342900" lvl="0" indent="-342900">
              <a:defRPr/>
            </a:pPr>
            <a:r>
              <a:rPr lang="fr-CH" sz="1500" b="1" dirty="0"/>
              <a:t>Exemple de PBS « Save a life » (livrables)</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1. Base de donnée « Défibrillateurs »</a:t>
            </a:r>
          </a:p>
          <a:p>
            <a:pPr marL="914400" lvl="1" indent="-457200">
              <a:defRPr/>
            </a:pPr>
            <a:r>
              <a:rPr lang="fr-CH" sz="1500" dirty="0"/>
              <a:t>1.1 Défibrillateurs existants accessibles</a:t>
            </a:r>
          </a:p>
          <a:p>
            <a:pPr marL="1257300" lvl="2" indent="-342900">
              <a:defRPr/>
            </a:pPr>
            <a:r>
              <a:rPr lang="fr-CH" sz="1500" dirty="0"/>
              <a:t>1.1.1 Systèmes de boitier + clé, nécessitant un code</a:t>
            </a:r>
          </a:p>
          <a:p>
            <a:pPr marL="800100" lvl="1" indent="-342900">
              <a:defRPr/>
            </a:pPr>
            <a:r>
              <a:rPr lang="fr-CH" sz="1500" dirty="0"/>
              <a:t>1.2 Nouveaux défibrillateurs</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2. Base de donnée « 1</a:t>
            </a:r>
            <a:r>
              <a:rPr lang="fr-CH" sz="1500" baseline="30000" dirty="0"/>
              <a:t>er</a:t>
            </a:r>
            <a:r>
              <a:rPr lang="fr-CH" sz="1500" dirty="0"/>
              <a:t> répondants »</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	2.1 1</a:t>
            </a:r>
            <a:r>
              <a:rPr lang="fr-CH" sz="1500" baseline="30000" dirty="0"/>
              <a:t>er</a:t>
            </a:r>
            <a:r>
              <a:rPr lang="fr-CH" sz="1500" dirty="0"/>
              <a:t> répondants formés</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3. Application </a:t>
            </a:r>
            <a:r>
              <a:rPr lang="fr-CH" sz="1500" dirty="0" err="1"/>
              <a:t>smartphone</a:t>
            </a:r>
            <a:endParaRPr lang="fr-CH" sz="1500" dirty="0"/>
          </a:p>
          <a:p>
            <a:pPr marL="342900" marR="0" lvl="0" indent="-342900" algn="l" defTabSz="914400" eaLnBrk="1" fontAlgn="auto" latinLnBrk="0" hangingPunct="1">
              <a:lnSpc>
                <a:spcPct val="100000"/>
              </a:lnSpc>
              <a:spcBef>
                <a:spcPts val="0"/>
              </a:spcBef>
              <a:spcAft>
                <a:spcPts val="0"/>
              </a:spcAft>
              <a:buClrTx/>
              <a:buSzTx/>
              <a:tabLst/>
              <a:defRPr/>
            </a:pPr>
            <a:r>
              <a:rPr lang="fr-CH" sz="1500" dirty="0"/>
              <a:t>	3.1 Interface utilisateur</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		3.1.1 Système gestion confidentialité</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	3.2 Mise en lien patient – 144</a:t>
            </a:r>
          </a:p>
          <a:p>
            <a:pPr marL="342900" lvl="0" indent="-342900">
              <a:defRPr/>
            </a:pPr>
            <a:r>
              <a:rPr lang="fr-CH" sz="1500" dirty="0"/>
              <a:t>	3.3 Mise en lien patient – Base de donnée « 1</a:t>
            </a:r>
            <a:r>
              <a:rPr lang="fr-CH" sz="1500" baseline="30000" dirty="0"/>
              <a:t>er</a:t>
            </a:r>
            <a:r>
              <a:rPr lang="fr-CH" sz="1500" dirty="0"/>
              <a:t> répondant »</a:t>
            </a:r>
          </a:p>
          <a:p>
            <a:pPr marL="342900" lvl="0" indent="-342900">
              <a:defRPr/>
            </a:pPr>
            <a:r>
              <a:rPr lang="fr-CH" sz="1500" dirty="0"/>
              <a:t>	3.4 Mise en lien Base de donné défibrillateurs - 1</a:t>
            </a:r>
            <a:r>
              <a:rPr lang="fr-CH" sz="1500" baseline="30000" dirty="0"/>
              <a:t>er</a:t>
            </a:r>
            <a:r>
              <a:rPr lang="fr-CH" sz="1500" dirty="0"/>
              <a:t> répondant</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4. Plan de promotion de l’application </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	4.1 Plan promotion cardiologues</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	4.2 Plan de promotion médecins de famille ...</a:t>
            </a:r>
          </a:p>
          <a:p>
            <a:pPr marL="342900" marR="0" lvl="0" indent="-342900" algn="l" defTabSz="914400" eaLnBrk="1" fontAlgn="auto" latinLnBrk="0" hangingPunct="1">
              <a:lnSpc>
                <a:spcPct val="100000"/>
              </a:lnSpc>
              <a:spcBef>
                <a:spcPts val="0"/>
              </a:spcBef>
              <a:spcAft>
                <a:spcPts val="0"/>
              </a:spcAft>
              <a:buClrTx/>
              <a:buSzTx/>
              <a:buFont typeface="+mj-lt"/>
              <a:buAutoNum type="arabicPeriod"/>
              <a:tabLst/>
              <a:defRPr/>
            </a:pP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925834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60</a:t>
            </a:r>
            <a:endParaRPr lang="fr-CH" sz="800" dirty="0">
              <a:latin typeface="Tahoma"/>
            </a:endParaRP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WBS </a:t>
            </a:r>
          </a:p>
          <a:p>
            <a:pPr lvl="0">
              <a:defRPr/>
            </a:pPr>
            <a:r>
              <a:rPr lang="fr-CH" sz="1600" b="1" dirty="0"/>
              <a:t>Définition : </a:t>
            </a:r>
            <a:r>
              <a:rPr lang="fr-CH" sz="1600" dirty="0"/>
              <a:t>un </a:t>
            </a:r>
            <a:r>
              <a:rPr lang="fr-CH" sz="1600" b="1" dirty="0"/>
              <a:t>organigramme des tâches du projet</a:t>
            </a:r>
            <a:r>
              <a:rPr lang="fr-CH" sz="1600" dirty="0"/>
              <a:t> (OTP) ou </a:t>
            </a:r>
            <a:r>
              <a:rPr lang="fr-CH" sz="1600" b="1" dirty="0"/>
              <a:t>structure de découpage du projet</a:t>
            </a:r>
            <a:r>
              <a:rPr lang="fr-CH" sz="1600" dirty="0"/>
              <a:t> (SDP), ou encore </a:t>
            </a:r>
            <a:r>
              <a:rPr lang="fr-CH" sz="1600" b="1" dirty="0" err="1"/>
              <a:t>work</a:t>
            </a:r>
            <a:r>
              <a:rPr lang="fr-CH" sz="1600" b="1" dirty="0"/>
              <a:t> breakdown structure</a:t>
            </a:r>
            <a:r>
              <a:rPr lang="fr-CH" sz="1600" dirty="0"/>
              <a:t> (WBS), est une décomposition hiérarchique des travaux nécessaires pour réaliser les objectifs d'un projet</a:t>
            </a:r>
          </a:p>
          <a:p>
            <a:pPr lvl="0">
              <a:defRPr/>
            </a:pPr>
            <a:endParaRPr lang="fr-CH" sz="1600" dirty="0"/>
          </a:p>
          <a:p>
            <a:pPr lvl="0">
              <a:defRPr/>
            </a:pPr>
            <a:r>
              <a:rPr lang="fr-CH" sz="1600" dirty="0"/>
              <a:t>Exemple de WBS « Save a life » (activités)</a:t>
            </a:r>
          </a:p>
          <a:p>
            <a:pPr marL="342900" marR="0" lvl="0" indent="-342900" algn="l" defTabSz="914400" eaLnBrk="1" fontAlgn="auto" latinLnBrk="0" hangingPunct="1">
              <a:lnSpc>
                <a:spcPct val="100000"/>
              </a:lnSpc>
              <a:spcBef>
                <a:spcPts val="0"/>
              </a:spcBef>
              <a:spcAft>
                <a:spcPts val="0"/>
              </a:spcAft>
              <a:buClrTx/>
              <a:buSzTx/>
              <a:tabLst/>
              <a:defRPr/>
            </a:pPr>
            <a:r>
              <a:rPr lang="fr-CH" sz="1600" dirty="0"/>
              <a:t>1. Créer une base de donnée « Défibrillateurs »</a:t>
            </a:r>
          </a:p>
          <a:p>
            <a:pPr marL="914400" lvl="1" indent="-457200">
              <a:defRPr/>
            </a:pPr>
            <a:r>
              <a:rPr lang="fr-CH" sz="1600" dirty="0"/>
              <a:t>1.1 Rendre les défibrillateurs existants accessibles</a:t>
            </a:r>
          </a:p>
          <a:p>
            <a:pPr marL="914400" lvl="1" indent="-457200">
              <a:defRPr/>
            </a:pPr>
            <a:r>
              <a:rPr lang="fr-CH" sz="1600" dirty="0"/>
              <a:t>	1.1.1 Contacter tous les lieux disposant d’un défibrillateur</a:t>
            </a:r>
          </a:p>
          <a:p>
            <a:pPr marL="914400" lvl="1" indent="-457200">
              <a:defRPr/>
            </a:pPr>
            <a:r>
              <a:rPr lang="fr-CH" sz="1600" dirty="0"/>
              <a:t>	1.1.2 Répertorier les raisons d’une inaccessibilité</a:t>
            </a:r>
          </a:p>
          <a:p>
            <a:pPr marL="914400" lvl="1" indent="-457200">
              <a:defRPr/>
            </a:pPr>
            <a:r>
              <a:rPr lang="fr-CH" sz="1600" dirty="0"/>
              <a:t>	1.1.3 Rechercher des solutions pour les rendre accessibles</a:t>
            </a:r>
          </a:p>
          <a:p>
            <a:pPr marL="914400" lvl="1" indent="-457200">
              <a:defRPr/>
            </a:pPr>
            <a:r>
              <a:rPr lang="fr-CH" sz="1600" dirty="0"/>
              <a:t>	1.1.4 Acheter des boîtiers à clé</a:t>
            </a:r>
          </a:p>
          <a:p>
            <a:pPr marL="1257300" lvl="2" indent="-342900">
              <a:defRPr/>
            </a:pPr>
            <a:r>
              <a:rPr lang="fr-CH" sz="1600" dirty="0"/>
              <a:t>1.1.5 Installer les boîtiers à clé à l’entrée des bâtiments</a:t>
            </a:r>
          </a:p>
          <a:p>
            <a:pPr marL="1257300" lvl="2" indent="-342900">
              <a:defRPr/>
            </a:pPr>
            <a:r>
              <a:rPr lang="fr-CH" sz="1600" dirty="0"/>
              <a:t>1.1.6 Intégrer les lieux disposant d’un défibrillateur dans       la base de donnée « Défibrillateurs »</a:t>
            </a:r>
          </a:p>
          <a:p>
            <a:pPr marL="1257300" lvl="2" indent="-342900">
              <a:defRPr/>
            </a:pPr>
            <a:r>
              <a:rPr lang="fr-CH" sz="1600" dirty="0"/>
              <a:t>…</a:t>
            </a:r>
          </a:p>
          <a:p>
            <a:pPr marL="1257300" lvl="2" indent="-342900">
              <a:defRPr/>
            </a:pPr>
            <a:endParaRPr lang="fr-CH" sz="2000" dirty="0"/>
          </a:p>
          <a:p>
            <a:pPr marL="342900" marR="0" lvl="0" indent="-342900" algn="l" defTabSz="914400" eaLnBrk="1" fontAlgn="auto" latinLnBrk="0" hangingPunct="1">
              <a:lnSpc>
                <a:spcPct val="100000"/>
              </a:lnSpc>
              <a:spcBef>
                <a:spcPts val="0"/>
              </a:spcBef>
              <a:spcAft>
                <a:spcPts val="0"/>
              </a:spcAft>
              <a:buClrTx/>
              <a:buSzTx/>
              <a:buFont typeface="+mj-lt"/>
              <a:buAutoNum type="arabicPeriod"/>
              <a:tabLst/>
              <a:defRPr/>
            </a:pP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617881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66</a:t>
            </a:r>
            <a:endParaRPr lang="fr-CH" sz="800" dirty="0">
              <a:latin typeface="Tahoma"/>
            </a:endParaRP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Diagramme de GANTT</a:t>
            </a:r>
            <a:endParaRPr lang="fr-CH" sz="2000" dirty="0"/>
          </a:p>
          <a:p>
            <a:pPr marL="1257300" lvl="2" indent="-342900">
              <a:defRPr/>
            </a:pPr>
            <a:endParaRPr lang="fr-CH" sz="2000" dirty="0"/>
          </a:p>
          <a:p>
            <a:pPr marL="342900" marR="0" lvl="0" indent="-342900" algn="l" defTabSz="914400" eaLnBrk="1" fontAlgn="auto" latinLnBrk="0" hangingPunct="1">
              <a:lnSpc>
                <a:spcPct val="100000"/>
              </a:lnSpc>
              <a:spcBef>
                <a:spcPts val="0"/>
              </a:spcBef>
              <a:spcAft>
                <a:spcPts val="0"/>
              </a:spcAft>
              <a:buClrTx/>
              <a:buSzTx/>
              <a:buFont typeface="+mj-lt"/>
              <a:buAutoNum type="arabicPeriod"/>
              <a:tabLst/>
              <a:defRPr/>
            </a:pP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Image 4" descr="http://img.generation-nt.com/gantt-project-screen1_0904B002D201295502.png">
            <a:extLst>
              <a:ext uri="{FF2B5EF4-FFF2-40B4-BE49-F238E27FC236}">
                <a16:creationId xmlns:a16="http://schemas.microsoft.com/office/drawing/2014/main" id="{5EEC9433-5941-4AFA-AC07-6C99E5312A46}"/>
              </a:ext>
            </a:extLst>
          </p:cNvPr>
          <p:cNvPicPr/>
          <p:nvPr/>
        </p:nvPicPr>
        <p:blipFill>
          <a:blip r:embed="rId3" cstate="print"/>
          <a:stretch/>
        </p:blipFill>
        <p:spPr bwMode="auto">
          <a:xfrm>
            <a:off x="683568" y="1760792"/>
            <a:ext cx="7416824" cy="4404511"/>
          </a:xfrm>
          <a:prstGeom prst="rect">
            <a:avLst/>
          </a:prstGeom>
          <a:noFill/>
          <a:ln>
            <a:noFill/>
          </a:ln>
        </p:spPr>
      </p:pic>
    </p:spTree>
    <p:extLst>
      <p:ext uri="{BB962C8B-B14F-4D97-AF65-F5344CB8AC3E}">
        <p14:creationId xmlns:p14="http://schemas.microsoft.com/office/powerpoint/2010/main" val="1535570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69</a:t>
            </a: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Diagramme de GANTT « réalisé »</a:t>
            </a:r>
            <a:endParaRPr lang="fr-CH" sz="2000" dirty="0"/>
          </a:p>
          <a:p>
            <a:pPr marL="1257300" lvl="2" indent="-342900">
              <a:defRPr/>
            </a:pPr>
            <a:endParaRPr lang="fr-CH" sz="2000" dirty="0"/>
          </a:p>
          <a:p>
            <a:pPr marL="342900" marR="0" lvl="0" indent="-342900" algn="l" defTabSz="914400" eaLnBrk="1" fontAlgn="auto" latinLnBrk="0" hangingPunct="1">
              <a:lnSpc>
                <a:spcPct val="100000"/>
              </a:lnSpc>
              <a:spcBef>
                <a:spcPts val="0"/>
              </a:spcBef>
              <a:spcAft>
                <a:spcPts val="0"/>
              </a:spcAft>
              <a:buClrTx/>
              <a:buSzTx/>
              <a:buFont typeface="+mj-lt"/>
              <a:buAutoNum type="arabicPeriod"/>
              <a:tabLst/>
              <a:defRPr/>
            </a:pP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pic>
        <p:nvPicPr>
          <p:cNvPr id="8" name="Picture 4" descr="spiderclipboard6">
            <a:extLst>
              <a:ext uri="{FF2B5EF4-FFF2-40B4-BE49-F238E27FC236}">
                <a16:creationId xmlns:a16="http://schemas.microsoft.com/office/drawing/2014/main" id="{4048DE17-505E-427B-A24E-7DDA00506982}"/>
              </a:ext>
            </a:extLst>
          </p:cNvPr>
          <p:cNvPicPr>
            <a:picLocks noChangeAspect="1" noChangeArrowheads="1"/>
          </p:cNvPicPr>
          <p:nvPr/>
        </p:nvPicPr>
        <p:blipFill>
          <a:blip r:embed="rId3" cstate="print"/>
          <a:stretch/>
        </p:blipFill>
        <p:spPr bwMode="auto">
          <a:xfrm>
            <a:off x="755576" y="1814985"/>
            <a:ext cx="6912768" cy="4352808"/>
          </a:xfrm>
          <a:prstGeom prst="rect">
            <a:avLst/>
          </a:prstGeom>
          <a:noFill/>
          <a:ln w="9525">
            <a:noFill/>
            <a:miter lim="800000"/>
            <a:headEnd/>
            <a:tailEnd/>
          </a:ln>
        </p:spPr>
      </p:pic>
    </p:spTree>
    <p:extLst>
      <p:ext uri="{BB962C8B-B14F-4D97-AF65-F5344CB8AC3E}">
        <p14:creationId xmlns:p14="http://schemas.microsoft.com/office/powerpoint/2010/main" val="62472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nvPr>
        </p:nvSpPr>
        <p:spPr bwMode="auto">
          <a:xfrm>
            <a:off x="2123728" y="2079172"/>
            <a:ext cx="6192688" cy="3997778"/>
          </a:xfrm>
        </p:spPr>
        <p:txBody>
          <a:bodyPr anchor="ctr"/>
          <a:lstStyle/>
          <a:p>
            <a:pPr marL="0" indent="0" algn="ctr">
              <a:buNone/>
              <a:defRPr/>
            </a:pPr>
            <a:r>
              <a:rPr lang="fr-CH" sz="2400" dirty="0">
                <a:latin typeface="Tahoma" panose="020B0604030504040204" pitchFamily="34" charset="0"/>
                <a:ea typeface="Tahoma" panose="020B0604030504040204" pitchFamily="34" charset="0"/>
                <a:cs typeface="Tahoma" panose="020B0604030504040204" pitchFamily="34" charset="0"/>
              </a:rPr>
              <a:t>«</a:t>
            </a:r>
            <a:r>
              <a:rPr lang="fr-FR" sz="2400" dirty="0">
                <a:latin typeface="Tahoma" panose="020B0604030504040204" pitchFamily="34" charset="0"/>
                <a:ea typeface="Tahoma" panose="020B0604030504040204" pitchFamily="34" charset="0"/>
                <a:cs typeface="Tahoma" panose="020B0604030504040204" pitchFamily="34" charset="0"/>
              </a:rPr>
              <a:t> Un processus </a:t>
            </a:r>
            <a:r>
              <a:rPr lang="fr-FR" sz="2400" dirty="0">
                <a:solidFill>
                  <a:schemeClr val="accent1"/>
                </a:solidFill>
                <a:latin typeface="Tahoma" panose="020B0604030504040204" pitchFamily="34" charset="0"/>
                <a:ea typeface="Tahoma" panose="020B0604030504040204" pitchFamily="34" charset="0"/>
                <a:cs typeface="Tahoma" panose="020B0604030504040204" pitchFamily="34" charset="0"/>
              </a:rPr>
              <a:t>unique </a:t>
            </a:r>
            <a:r>
              <a:rPr lang="fr-FR" sz="2400" dirty="0">
                <a:latin typeface="Tahoma" panose="020B0604030504040204" pitchFamily="34" charset="0"/>
                <a:ea typeface="Tahoma" panose="020B0604030504040204" pitchFamily="34" charset="0"/>
                <a:cs typeface="Tahoma" panose="020B0604030504040204" pitchFamily="34" charset="0"/>
              </a:rPr>
              <a:t>qui consiste en un ensemble d’activités coordonnées et maîtrisées comportant des dates de </a:t>
            </a:r>
            <a:r>
              <a:rPr lang="fr-FR" sz="2400" dirty="0">
                <a:solidFill>
                  <a:schemeClr val="accent1"/>
                </a:solidFill>
                <a:latin typeface="Tahoma" panose="020B0604030504040204" pitchFamily="34" charset="0"/>
                <a:ea typeface="Tahoma" panose="020B0604030504040204" pitchFamily="34" charset="0"/>
                <a:cs typeface="Tahoma" panose="020B0604030504040204" pitchFamily="34" charset="0"/>
              </a:rPr>
              <a:t>début </a:t>
            </a:r>
            <a:r>
              <a:rPr lang="fr-FR" sz="2400" dirty="0">
                <a:latin typeface="Tahoma" panose="020B0604030504040204" pitchFamily="34" charset="0"/>
                <a:ea typeface="Tahoma" panose="020B0604030504040204" pitchFamily="34" charset="0"/>
                <a:cs typeface="Tahoma" panose="020B0604030504040204" pitchFamily="34" charset="0"/>
              </a:rPr>
              <a:t>et de </a:t>
            </a:r>
            <a:r>
              <a:rPr lang="fr-FR" sz="2400" dirty="0">
                <a:solidFill>
                  <a:schemeClr val="accent1"/>
                </a:solidFill>
                <a:latin typeface="Tahoma" panose="020B0604030504040204" pitchFamily="34" charset="0"/>
                <a:ea typeface="Tahoma" panose="020B0604030504040204" pitchFamily="34" charset="0"/>
                <a:cs typeface="Tahoma" panose="020B0604030504040204" pitchFamily="34" charset="0"/>
              </a:rPr>
              <a:t>fin</a:t>
            </a:r>
            <a:r>
              <a:rPr lang="fr-FR" sz="2400" dirty="0">
                <a:latin typeface="Tahoma" panose="020B0604030504040204" pitchFamily="34" charset="0"/>
                <a:ea typeface="Tahoma" panose="020B0604030504040204" pitchFamily="34" charset="0"/>
                <a:cs typeface="Tahoma" panose="020B0604030504040204" pitchFamily="34" charset="0"/>
              </a:rPr>
              <a:t>, entrepris dans le but d’atteindre un </a:t>
            </a:r>
            <a:r>
              <a:rPr lang="fr-FR" sz="2400" dirty="0">
                <a:solidFill>
                  <a:schemeClr val="accent1"/>
                </a:solidFill>
                <a:latin typeface="Tahoma" panose="020B0604030504040204" pitchFamily="34" charset="0"/>
                <a:ea typeface="Tahoma" panose="020B0604030504040204" pitchFamily="34" charset="0"/>
                <a:cs typeface="Tahoma" panose="020B0604030504040204" pitchFamily="34" charset="0"/>
              </a:rPr>
              <a:t>objectif </a:t>
            </a:r>
            <a:r>
              <a:rPr lang="fr-FR" sz="2400" dirty="0">
                <a:latin typeface="Tahoma" panose="020B0604030504040204" pitchFamily="34" charset="0"/>
                <a:ea typeface="Tahoma" panose="020B0604030504040204" pitchFamily="34" charset="0"/>
                <a:cs typeface="Tahoma" panose="020B0604030504040204" pitchFamily="34" charset="0"/>
              </a:rPr>
              <a:t>conforme à des exigences spécifiques, incluant les contraintes de</a:t>
            </a:r>
            <a:r>
              <a:rPr lang="fr-FR" sz="2400" dirty="0">
                <a:solidFill>
                  <a:schemeClr val="accent1"/>
                </a:solidFill>
                <a:latin typeface="Tahoma" panose="020B0604030504040204" pitchFamily="34" charset="0"/>
                <a:ea typeface="Tahoma" panose="020B0604030504040204" pitchFamily="34" charset="0"/>
                <a:cs typeface="Tahoma" panose="020B0604030504040204" pitchFamily="34" charset="0"/>
              </a:rPr>
              <a:t> délais</a:t>
            </a:r>
            <a:r>
              <a:rPr lang="fr-FR" sz="2400" dirty="0">
                <a:latin typeface="Tahoma" panose="020B0604030504040204" pitchFamily="34" charset="0"/>
                <a:ea typeface="Tahoma" panose="020B0604030504040204" pitchFamily="34" charset="0"/>
                <a:cs typeface="Tahoma" panose="020B0604030504040204" pitchFamily="34" charset="0"/>
              </a:rPr>
              <a:t>, de</a:t>
            </a:r>
            <a:r>
              <a:rPr lang="fr-FR" sz="2400" dirty="0">
                <a:solidFill>
                  <a:schemeClr val="accent1"/>
                </a:solidFill>
                <a:latin typeface="Tahoma" panose="020B0604030504040204" pitchFamily="34" charset="0"/>
                <a:ea typeface="Tahoma" panose="020B0604030504040204" pitchFamily="34" charset="0"/>
                <a:cs typeface="Tahoma" panose="020B0604030504040204" pitchFamily="34" charset="0"/>
              </a:rPr>
              <a:t> coûts</a:t>
            </a:r>
            <a:r>
              <a:rPr lang="fr-FR" sz="2400" dirty="0">
                <a:latin typeface="Tahoma" panose="020B0604030504040204" pitchFamily="34" charset="0"/>
                <a:ea typeface="Tahoma" panose="020B0604030504040204" pitchFamily="34" charset="0"/>
                <a:cs typeface="Tahoma" panose="020B0604030504040204" pitchFamily="34" charset="0"/>
              </a:rPr>
              <a:t> et de </a:t>
            </a:r>
            <a:r>
              <a:rPr lang="fr-FR" sz="2400" dirty="0">
                <a:solidFill>
                  <a:schemeClr val="accent1"/>
                </a:solidFill>
                <a:latin typeface="Tahoma" panose="020B0604030504040204" pitchFamily="34" charset="0"/>
                <a:ea typeface="Tahoma" panose="020B0604030504040204" pitchFamily="34" charset="0"/>
                <a:cs typeface="Tahoma" panose="020B0604030504040204" pitchFamily="34" charset="0"/>
              </a:rPr>
              <a:t>ressource.</a:t>
            </a:r>
            <a:r>
              <a:rPr lang="fr-FR" sz="2400" dirty="0">
                <a:latin typeface="Tahoma" panose="020B0604030504040204" pitchFamily="34" charset="0"/>
                <a:ea typeface="Tahoma" panose="020B0604030504040204" pitchFamily="34" charset="0"/>
                <a:cs typeface="Tahoma" panose="020B0604030504040204" pitchFamily="34" charset="0"/>
              </a:rPr>
              <a:t> »</a:t>
            </a:r>
            <a:endParaRPr lang="fr-CH" sz="2400" dirty="0">
              <a:latin typeface="Tahoma" panose="020B0604030504040204" pitchFamily="34" charset="0"/>
              <a:ea typeface="Tahoma" panose="020B0604030504040204" pitchFamily="34" charset="0"/>
              <a:cs typeface="Tahoma" panose="020B0604030504040204" pitchFamily="34" charset="0"/>
            </a:endParaRPr>
          </a:p>
          <a:p>
            <a:pPr marL="0" indent="0" algn="r">
              <a:lnSpc>
                <a:spcPct val="150000"/>
              </a:lnSpc>
              <a:buNone/>
              <a:defRPr/>
            </a:pPr>
            <a:r>
              <a:rPr lang="fr-CH" sz="2600" i="1" dirty="0">
                <a:solidFill>
                  <a:schemeClr val="accent1"/>
                </a:solidFill>
                <a:latin typeface="Tahoma" panose="020B0604030504040204" pitchFamily="34" charset="0"/>
                <a:ea typeface="Tahoma" panose="020B0604030504040204" pitchFamily="34" charset="0"/>
                <a:cs typeface="Tahoma" panose="020B0604030504040204" pitchFamily="34" charset="0"/>
              </a:rPr>
              <a:t>ISO 10006</a:t>
            </a:r>
            <a:r>
              <a:rPr lang="fr-CH" sz="2600" dirty="0">
                <a:solidFill>
                  <a:schemeClr val="accent1"/>
                </a:solidFill>
              </a:rPr>
              <a:t> </a:t>
            </a:r>
            <a:endParaRPr lang="fr-CH" sz="2600" dirty="0">
              <a:solidFill>
                <a:schemeClr val="accent1"/>
              </a:solidFill>
              <a:latin typeface="Verdana"/>
              <a:ea typeface="Verdana"/>
              <a:cs typeface="Verdana"/>
            </a:endParaRPr>
          </a:p>
          <a:p>
            <a:pPr>
              <a:defRPr/>
            </a:pPr>
            <a:endParaRPr lang="en-US" sz="2600" dirty="0"/>
          </a:p>
        </p:txBody>
      </p:sp>
      <p:pic>
        <p:nvPicPr>
          <p:cNvPr id="5" name="Image 7"/>
          <p:cNvPicPr>
            <a:picLocks noChangeAspect="1"/>
          </p:cNvPicPr>
          <p:nvPr/>
        </p:nvPicPr>
        <p:blipFill>
          <a:blip r:embed="rId3" cstate="print"/>
          <a:srcRect r="33015"/>
          <a:stretch/>
        </p:blipFill>
        <p:spPr bwMode="auto">
          <a:xfrm>
            <a:off x="-315685" y="2079172"/>
            <a:ext cx="2677885" cy="3997778"/>
          </a:xfrm>
          <a:prstGeom prst="rect">
            <a:avLst/>
          </a:prstGeom>
        </p:spPr>
      </p:pic>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a:t>
            </a:r>
            <a:endParaRPr lang="fr-CH" sz="800" dirty="0">
              <a:latin typeface="Tahoma"/>
            </a:endParaRPr>
          </a:p>
        </p:txBody>
      </p:sp>
      <p:sp>
        <p:nvSpPr>
          <p:cNvPr id="9" name="ZoneTexte 8"/>
          <p:cNvSpPr txBox="1"/>
          <p:nvPr/>
        </p:nvSpPr>
        <p:spPr>
          <a:xfrm>
            <a:off x="755576" y="1340768"/>
            <a:ext cx="2808312" cy="461665"/>
          </a:xfrm>
          <a:prstGeom prst="rect">
            <a:avLst/>
          </a:prstGeom>
          <a:noFill/>
        </p:spPr>
        <p:txBody>
          <a:bodyPr wrap="square" rtlCol="0">
            <a:spAutoFit/>
          </a:bodyPr>
          <a:lstStyle/>
          <a:p>
            <a:r>
              <a:rPr lang="fr-CH" sz="2400" b="1" dirty="0">
                <a:solidFill>
                  <a:srgbClr val="1476B7"/>
                </a:solidFill>
                <a:latin typeface="Tahoma"/>
                <a:ea typeface="Tahoma"/>
                <a:cs typeface="Tahoma"/>
              </a:rPr>
              <a:t>Définition</a:t>
            </a:r>
          </a:p>
        </p:txBody>
      </p:sp>
    </p:spTree>
    <p:extLst>
      <p:ext uri="{BB962C8B-B14F-4D97-AF65-F5344CB8AC3E}">
        <p14:creationId xmlns:p14="http://schemas.microsoft.com/office/powerpoint/2010/main" val="21757329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60</a:t>
            </a:r>
            <a:endParaRPr lang="fr-CH" sz="800" dirty="0">
              <a:latin typeface="Tahoma"/>
            </a:endParaRP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RACI(P) </a:t>
            </a:r>
          </a:p>
          <a:p>
            <a:pPr lvl="0">
              <a:defRPr/>
            </a:pPr>
            <a:r>
              <a:rPr lang="fr-CH" sz="1600" b="1" dirty="0"/>
              <a:t>Définition : </a:t>
            </a:r>
            <a:r>
              <a:rPr lang="fr-CH" sz="1600" dirty="0"/>
              <a:t>L'acronyme </a:t>
            </a:r>
            <a:r>
              <a:rPr lang="fr-CH" sz="1600" b="1" dirty="0"/>
              <a:t>RACI</a:t>
            </a:r>
            <a:r>
              <a:rPr lang="fr-CH" sz="1600" dirty="0"/>
              <a:t> (</a:t>
            </a:r>
            <a:r>
              <a:rPr lang="fr-CH" sz="1600" i="1" dirty="0" err="1"/>
              <a:t>responsible</a:t>
            </a:r>
            <a:r>
              <a:rPr lang="fr-CH" sz="1600" dirty="0"/>
              <a:t>, </a:t>
            </a:r>
            <a:r>
              <a:rPr lang="fr-CH" sz="1600" i="1" dirty="0" err="1"/>
              <a:t>accountable</a:t>
            </a:r>
            <a:r>
              <a:rPr lang="fr-CH" sz="1600" dirty="0"/>
              <a:t>, </a:t>
            </a:r>
            <a:r>
              <a:rPr lang="fr-CH" sz="1600" i="1" dirty="0" err="1"/>
              <a:t>consulted</a:t>
            </a:r>
            <a:r>
              <a:rPr lang="fr-CH" sz="1600" dirty="0"/>
              <a:t> et </a:t>
            </a:r>
            <a:r>
              <a:rPr lang="fr-CH" sz="1600" i="1" dirty="0" err="1"/>
              <a:t>informed</a:t>
            </a:r>
            <a:r>
              <a:rPr lang="fr-CH" sz="1600" i="1" dirty="0"/>
              <a:t> + éventuellement «</a:t>
            </a:r>
            <a:r>
              <a:rPr lang="fr-CH" sz="1600" i="1" dirty="0" err="1"/>
              <a:t>participates</a:t>
            </a:r>
            <a:r>
              <a:rPr lang="fr-CH" sz="1600" i="1" dirty="0"/>
              <a:t>»)</a:t>
            </a:r>
            <a:r>
              <a:rPr lang="fr-CH" sz="1600" dirty="0"/>
              <a:t> est une matrice des responsabilité. Elle indique les rôles et les responsabilités des intervenants au sein de chaque processus et activité. </a:t>
            </a:r>
          </a:p>
          <a:p>
            <a:pPr lvl="0">
              <a:defRPr/>
            </a:pPr>
            <a:endParaRPr lang="fr-CH" sz="1600" dirty="0"/>
          </a:p>
          <a:p>
            <a:pPr lvl="0">
              <a:defRPr/>
            </a:pPr>
            <a:endParaRPr lang="fr-CH" sz="2000" dirty="0"/>
          </a:p>
          <a:p>
            <a:pPr marL="342900" marR="0" lvl="0" indent="-342900" algn="l" defTabSz="914400" eaLnBrk="1" fontAlgn="auto" latinLnBrk="0" hangingPunct="1">
              <a:lnSpc>
                <a:spcPct val="100000"/>
              </a:lnSpc>
              <a:spcBef>
                <a:spcPts val="0"/>
              </a:spcBef>
              <a:spcAft>
                <a:spcPts val="0"/>
              </a:spcAft>
              <a:buClrTx/>
              <a:buSzTx/>
              <a:buFont typeface="+mj-lt"/>
              <a:buAutoNum type="arabicPeriod"/>
              <a:tabLst/>
              <a:defRPr/>
            </a:pP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pic>
        <p:nvPicPr>
          <p:cNvPr id="2" name="Image 1"/>
          <p:cNvPicPr>
            <a:picLocks noChangeAspect="1"/>
          </p:cNvPicPr>
          <p:nvPr/>
        </p:nvPicPr>
        <p:blipFill>
          <a:blip r:embed="rId3"/>
          <a:stretch>
            <a:fillRect/>
          </a:stretch>
        </p:blipFill>
        <p:spPr>
          <a:xfrm>
            <a:off x="1835696" y="2276873"/>
            <a:ext cx="4494885" cy="3888432"/>
          </a:xfrm>
          <a:prstGeom prst="rect">
            <a:avLst/>
          </a:prstGeom>
        </p:spPr>
      </p:pic>
    </p:spTree>
    <p:extLst>
      <p:ext uri="{BB962C8B-B14F-4D97-AF65-F5344CB8AC3E}">
        <p14:creationId xmlns:p14="http://schemas.microsoft.com/office/powerpoint/2010/main" val="41871947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1259632" y="2571874"/>
            <a:ext cx="6696744" cy="461665"/>
          </a:xfrm>
          <a:prstGeom prst="rect">
            <a:avLst/>
          </a:prstGeom>
          <a:noFill/>
        </p:spPr>
        <p:txBody>
          <a:bodyPr wrap="square" rtlCol="0">
            <a:spAutoFit/>
          </a:bodyPr>
          <a:lstStyle/>
          <a:p>
            <a:r>
              <a:rPr lang="fr-CH" sz="2400" b="1" dirty="0">
                <a:solidFill>
                  <a:srgbClr val="1476B7"/>
                </a:solidFill>
                <a:latin typeface="Tahoma"/>
                <a:ea typeface="Tahoma"/>
                <a:cs typeface="Tahoma"/>
              </a:rPr>
              <a:t>Débriefing / retours / attentes / besoins</a:t>
            </a:r>
          </a:p>
        </p:txBody>
      </p:sp>
    </p:spTree>
    <p:extLst>
      <p:ext uri="{BB962C8B-B14F-4D97-AF65-F5344CB8AC3E}">
        <p14:creationId xmlns:p14="http://schemas.microsoft.com/office/powerpoint/2010/main" val="36221024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Vos retours et attentes</a:t>
            </a:r>
          </a:p>
        </p:txBody>
      </p:sp>
    </p:spTree>
    <p:extLst>
      <p:ext uri="{BB962C8B-B14F-4D97-AF65-F5344CB8AC3E}">
        <p14:creationId xmlns:p14="http://schemas.microsoft.com/office/powerpoint/2010/main" val="1487053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pic>
        <p:nvPicPr>
          <p:cNvPr id="4" name="Image 2"/>
          <p:cNvPicPr>
            <a:picLocks noChangeAspect="1"/>
          </p:cNvPicPr>
          <p:nvPr/>
        </p:nvPicPr>
        <p:blipFill>
          <a:blip r:embed="rId3" cstate="print"/>
          <a:stretch/>
        </p:blipFill>
        <p:spPr bwMode="auto">
          <a:xfrm>
            <a:off x="772319" y="1412776"/>
            <a:ext cx="7239000" cy="4076699"/>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71</a:t>
            </a:r>
            <a:endParaRPr lang="fr-CH" sz="800" dirty="0">
              <a:latin typeface="Tahoma"/>
            </a:endParaRP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Annexes</a:t>
            </a:r>
          </a:p>
          <a:p>
            <a:pPr marL="342900" marR="0" lvl="0" indent="-342900" eaLnBrk="1" fontAlgn="auto" latinLnBrk="0" hangingPunct="1">
              <a:lnSpc>
                <a:spcPct val="100000"/>
              </a:lnSpc>
              <a:spcAft>
                <a:spcPts val="0"/>
              </a:spcAft>
              <a:buClrTx/>
              <a:buSzTx/>
              <a:tabLst/>
              <a:defRPr/>
            </a:pPr>
            <a:endParaRPr kumimoji="0" lang="fr-CH" sz="2400" b="1" i="0" u="none" strike="noStrike" kern="0" cap="none" spc="0" normalizeH="0" baseline="0" noProof="0" dirty="0">
              <a:ln>
                <a:noFill/>
              </a:ln>
              <a:solidFill>
                <a:srgbClr val="1476B7"/>
              </a:solidFill>
              <a:effectLst/>
              <a:uLnTx/>
              <a:uFillTx/>
              <a:latin typeface="Tahoma"/>
              <a:ea typeface="Tahoma"/>
              <a:cs typeface="Tahoma"/>
            </a:endParaRPr>
          </a:p>
          <a:p>
            <a:pPr marL="342900" marR="0" lvl="0" indent="-342900" eaLnBrk="1" fontAlgn="auto" latinLnBrk="0" hangingPunct="1">
              <a:lnSpc>
                <a:spcPct val="100000"/>
              </a:lnSpc>
              <a:spcAft>
                <a:spcPts val="0"/>
              </a:spcAft>
              <a:buClrTx/>
              <a:buSzTx/>
              <a:buFontTx/>
              <a:buChar char="-"/>
              <a:tabLst/>
              <a:defRPr/>
            </a:pPr>
            <a:r>
              <a:rPr lang="fr-CH" sz="1600" b="1" dirty="0">
                <a:solidFill>
                  <a:srgbClr val="1476B7"/>
                </a:solidFill>
                <a:latin typeface="Tahoma"/>
                <a:ea typeface="Tahoma"/>
                <a:cs typeface="Tahoma"/>
              </a:rPr>
              <a:t>Bibliographie / références</a:t>
            </a:r>
          </a:p>
          <a:p>
            <a:pPr marL="342900" marR="0" lvl="0" indent="-342900" eaLnBrk="1" fontAlgn="auto" latinLnBrk="0" hangingPunct="1">
              <a:lnSpc>
                <a:spcPct val="100000"/>
              </a:lnSpc>
              <a:spcAft>
                <a:spcPts val="0"/>
              </a:spcAft>
              <a:buClrTx/>
              <a:buSzTx/>
              <a:buFontTx/>
              <a:buChar char="-"/>
              <a:tabLst/>
              <a:defRPr/>
            </a:pPr>
            <a:r>
              <a:rPr lang="fr-CH" sz="1600" b="1" dirty="0">
                <a:solidFill>
                  <a:srgbClr val="1476B7"/>
                </a:solidFill>
                <a:latin typeface="Tahoma"/>
                <a:ea typeface="Tahoma"/>
                <a:cs typeface="Tahoma"/>
              </a:rPr>
              <a:t>Cartographie projet</a:t>
            </a:r>
          </a:p>
          <a:p>
            <a:pPr marL="342900" marR="0" lvl="0" indent="-342900" eaLnBrk="1" fontAlgn="auto" latinLnBrk="0" hangingPunct="1">
              <a:lnSpc>
                <a:spcPct val="100000"/>
              </a:lnSpc>
              <a:spcAft>
                <a:spcPts val="0"/>
              </a:spcAft>
              <a:buClrTx/>
              <a:buSzTx/>
              <a:buFontTx/>
              <a:buChar char="-"/>
              <a:tabLst/>
              <a:defRPr/>
            </a:pPr>
            <a:r>
              <a:rPr lang="fr-CH" sz="1600" b="1" dirty="0">
                <a:solidFill>
                  <a:srgbClr val="1476B7"/>
                </a:solidFill>
                <a:latin typeface="Tahoma"/>
                <a:ea typeface="Tahoma"/>
                <a:cs typeface="Tahoma"/>
              </a:rPr>
              <a:t>20 questions à se poser</a:t>
            </a:r>
          </a:p>
          <a:p>
            <a:pPr marL="342900" marR="0" lvl="0" indent="-342900" eaLnBrk="1" fontAlgn="auto" latinLnBrk="0" hangingPunct="1">
              <a:lnSpc>
                <a:spcPct val="100000"/>
              </a:lnSpc>
              <a:spcAft>
                <a:spcPts val="0"/>
              </a:spcAft>
              <a:buClrTx/>
              <a:buSzTx/>
              <a:buFontTx/>
              <a:buChar char="-"/>
              <a:tabLst/>
              <a:defRPr/>
            </a:pPr>
            <a:r>
              <a:rPr lang="fr-CH" sz="1600" b="1" dirty="0">
                <a:solidFill>
                  <a:srgbClr val="1476B7"/>
                </a:solidFill>
                <a:latin typeface="Tahoma"/>
                <a:ea typeface="Tahoma"/>
                <a:cs typeface="Tahoma"/>
              </a:rPr>
              <a:t>Mandat sous forme de </a:t>
            </a:r>
            <a:r>
              <a:rPr lang="fr-CH" sz="1600" b="1" dirty="0" err="1">
                <a:solidFill>
                  <a:srgbClr val="1476B7"/>
                </a:solidFill>
                <a:latin typeface="Tahoma"/>
                <a:ea typeface="Tahoma"/>
                <a:cs typeface="Tahoma"/>
              </a:rPr>
              <a:t>Mindmap</a:t>
            </a:r>
            <a:endParaRPr lang="fr-CH" sz="1600" b="1" dirty="0">
              <a:solidFill>
                <a:srgbClr val="1476B7"/>
              </a:solidFill>
              <a:latin typeface="Tahoma"/>
              <a:ea typeface="Tahoma"/>
              <a:cs typeface="Tahoma"/>
            </a:endParaRPr>
          </a:p>
        </p:txBody>
      </p:sp>
    </p:spTree>
    <p:extLst>
      <p:ext uri="{BB962C8B-B14F-4D97-AF65-F5344CB8AC3E}">
        <p14:creationId xmlns:p14="http://schemas.microsoft.com/office/powerpoint/2010/main" val="1671351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Bibliographie / </a:t>
            </a:r>
            <a:r>
              <a:rPr lang="de-DE" sz="2400" b="1">
                <a:solidFill>
                  <a:srgbClr val="1476B7"/>
                </a:solidFill>
                <a:latin typeface="Tahoma"/>
                <a:ea typeface="Tahoma"/>
                <a:cs typeface="Tahoma"/>
              </a:rPr>
              <a:t>références </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7</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989184" y="1892848"/>
            <a:ext cx="6552728" cy="4200448"/>
          </a:xfrm>
          <a:prstGeom prst="rect">
            <a:avLst/>
          </a:prstGeom>
        </p:spPr>
        <p:txBody>
          <a:bodyPr/>
          <a:lstStyle/>
          <a:p>
            <a:pPr marL="285750" lvl="0" indent="-285750">
              <a:buFont typeface="Arial" panose="020B0604020202020204" pitchFamily="34" charset="0"/>
              <a:buChar char="•"/>
            </a:pPr>
            <a:r>
              <a:rPr lang="fr-CH" sz="1600" dirty="0" err="1">
                <a:latin typeface="Tahoma" panose="020B0604030504040204" pitchFamily="34" charset="0"/>
                <a:ea typeface="Tahoma" panose="020B0604030504040204" pitchFamily="34" charset="0"/>
                <a:cs typeface="Tahoma" panose="020B0604030504040204" pitchFamily="34" charset="0"/>
              </a:rPr>
              <a:t>Hermes</a:t>
            </a:r>
            <a:r>
              <a:rPr lang="fr-CH" sz="1600" dirty="0">
                <a:latin typeface="Tahoma" panose="020B0604030504040204" pitchFamily="34" charset="0"/>
                <a:ea typeface="Tahoma" panose="020B0604030504040204" pitchFamily="34" charset="0"/>
                <a:cs typeface="Tahoma" panose="020B0604030504040204" pitchFamily="34" charset="0"/>
              </a:rPr>
              <a:t> : </a:t>
            </a:r>
            <a:r>
              <a:rPr lang="fr-CH" sz="1600" dirty="0">
                <a:latin typeface="Tahoma" panose="020B0604030504040204" pitchFamily="34" charset="0"/>
                <a:ea typeface="Tahoma" panose="020B0604030504040204" pitchFamily="34" charset="0"/>
                <a:cs typeface="Tahoma" panose="020B0604030504040204" pitchFamily="34" charset="0"/>
                <a:hlinkClick r:id="rId3"/>
              </a:rPr>
              <a:t>https://www.hermes.admin.ch/fr/</a:t>
            </a:r>
            <a:endParaRPr lang="fr-CH" sz="1600" dirty="0">
              <a:latin typeface="Tahoma" panose="020B0604030504040204" pitchFamily="34" charset="0"/>
              <a:ea typeface="Tahoma" panose="020B0604030504040204" pitchFamily="34" charset="0"/>
              <a:cs typeface="Tahoma" panose="020B0604030504040204" pitchFamily="34" charset="0"/>
            </a:endParaRPr>
          </a:p>
          <a:p>
            <a:pPr marL="285750" indent="-285750" hangingPunct="0">
              <a:spcBef>
                <a:spcPts val="1200"/>
              </a:spcBef>
              <a:buFont typeface="Arial" panose="020B0604020202020204" pitchFamily="34" charset="0"/>
              <a:buChar char="•"/>
            </a:pPr>
            <a:r>
              <a:rPr lang="fr-CH" sz="1600" dirty="0">
                <a:latin typeface="Tahoma" panose="020B0604030504040204" pitchFamily="34" charset="0"/>
                <a:ea typeface="Tahoma" panose="020B0604030504040204" pitchFamily="34" charset="0"/>
                <a:cs typeface="Tahoma" panose="020B0604030504040204" pitchFamily="34" charset="0"/>
              </a:rPr>
              <a:t>La boîte à outil du chef de projet : </a:t>
            </a:r>
            <a:r>
              <a:rPr lang="fr-CH" sz="1600" u="sng" dirty="0">
                <a:solidFill>
                  <a:srgbClr val="0000FF"/>
                </a:solidFill>
                <a:latin typeface="Tahoma" panose="020B0604030504040204" pitchFamily="34" charset="0"/>
                <a:ea typeface="Tahoma" panose="020B0604030504040204" pitchFamily="34" charset="0"/>
                <a:cs typeface="Tahoma" panose="020B0604030504040204" pitchFamily="34" charset="0"/>
                <a:hlinkClick r:id="rId4"/>
              </a:rPr>
              <a:t>https://www.ecommercemag.fr/Thematique/methodologie-1247/fiche-outils-10182/cycle-vie-projet-308092.htm#AvXo2dior4OG85My.97</a:t>
            </a:r>
            <a:endParaRPr lang="fr-CH" sz="1600" u="sng"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1200"/>
              </a:spcBef>
              <a:buFont typeface="Arial" panose="020B0604020202020204" pitchFamily="34" charset="0"/>
              <a:buChar char="•"/>
            </a:pPr>
            <a:r>
              <a:rPr lang="fr-FR" sz="1600" dirty="0">
                <a:latin typeface="Tahoma" panose="020B0604030504040204" pitchFamily="34" charset="0"/>
                <a:ea typeface="Tahoma" panose="020B0604030504040204" pitchFamily="34" charset="0"/>
                <a:cs typeface="Tahoma" panose="020B0604030504040204" pitchFamily="34" charset="0"/>
              </a:rPr>
              <a:t>Gestion de projets - Le guide exhaustif du management de projets (</a:t>
            </a:r>
            <a:r>
              <a:rPr lang="fr-CH" sz="1600" dirty="0">
                <a:latin typeface="Tahoma" panose="020B0604030504040204" pitchFamily="34" charset="0"/>
                <a:ea typeface="Tahoma" panose="020B0604030504040204" pitchFamily="34" charset="0"/>
                <a:cs typeface="Tahoma" panose="020B0604030504040204" pitchFamily="34" charset="0"/>
              </a:rPr>
              <a:t>Robert </a:t>
            </a:r>
            <a:r>
              <a:rPr lang="fr-CH" sz="1600" dirty="0" err="1">
                <a:latin typeface="Tahoma" panose="020B0604030504040204" pitchFamily="34" charset="0"/>
                <a:ea typeface="Tahoma" panose="020B0604030504040204" pitchFamily="34" charset="0"/>
                <a:cs typeface="Tahoma" panose="020B0604030504040204" pitchFamily="34" charset="0"/>
              </a:rPr>
              <a:t>Buttrick</a:t>
            </a:r>
            <a:r>
              <a:rPr lang="fr-CH" sz="1600" dirty="0">
                <a:latin typeface="Tahoma" panose="020B0604030504040204" pitchFamily="34" charset="0"/>
                <a:ea typeface="Tahoma" panose="020B0604030504040204" pitchFamily="34" charset="0"/>
                <a:cs typeface="Tahoma" panose="020B0604030504040204" pitchFamily="34" charset="0"/>
              </a:rPr>
              <a:t>, Guillaume Chanson)</a:t>
            </a:r>
          </a:p>
          <a:p>
            <a:pPr marL="285750" indent="-285750">
              <a:spcBef>
                <a:spcPts val="1200"/>
              </a:spcBef>
              <a:buFont typeface="Arial" panose="020B0604020202020204" pitchFamily="34" charset="0"/>
              <a:buChar char="•"/>
            </a:pPr>
            <a:r>
              <a:rPr lang="fr-FR" sz="1600" dirty="0">
                <a:latin typeface="Tahoma" panose="020B0604030504040204" pitchFamily="34" charset="0"/>
                <a:ea typeface="Tahoma" panose="020B0604030504040204" pitchFamily="34" charset="0"/>
                <a:cs typeface="Tahoma" panose="020B0604030504040204" pitchFamily="34" charset="0"/>
              </a:rPr>
              <a:t>Concevoir et lancer un projet (Raphaël H. Cohen)</a:t>
            </a:r>
          </a:p>
          <a:p>
            <a:pPr marL="285750" indent="-285750">
              <a:spcBef>
                <a:spcPts val="1200"/>
              </a:spcBef>
              <a:buFont typeface="Arial" panose="020B0604020202020204" pitchFamily="34" charset="0"/>
              <a:buChar char="•"/>
            </a:pPr>
            <a:r>
              <a:rPr lang="fr-FR" sz="1600" dirty="0">
                <a:latin typeface="Tahoma" panose="020B0604030504040204" pitchFamily="34" charset="0"/>
                <a:ea typeface="Tahoma" panose="020B0604030504040204" pitchFamily="34" charset="0"/>
                <a:cs typeface="Tahoma" panose="020B0604030504040204" pitchFamily="34" charset="0"/>
              </a:rPr>
              <a:t>La boîte à outils du chef de projet (Jérôme Maes, François </a:t>
            </a:r>
            <a:r>
              <a:rPr lang="fr-FR" sz="1600" dirty="0" err="1">
                <a:latin typeface="Tahoma" panose="020B0604030504040204" pitchFamily="34" charset="0"/>
                <a:ea typeface="Tahoma" panose="020B0604030504040204" pitchFamily="34" charset="0"/>
                <a:cs typeface="Tahoma" panose="020B0604030504040204" pitchFamily="34" charset="0"/>
              </a:rPr>
              <a:t>Debois</a:t>
            </a:r>
            <a:r>
              <a:rPr lang="fr-FR" sz="1600" dirty="0">
                <a:latin typeface="Tahoma" panose="020B0604030504040204" pitchFamily="34" charset="0"/>
                <a:ea typeface="Tahoma" panose="020B0604030504040204" pitchFamily="34" charset="0"/>
                <a:cs typeface="Tahoma" panose="020B0604030504040204" pitchFamily="34" charset="0"/>
              </a:rPr>
              <a:t>)</a:t>
            </a:r>
          </a:p>
          <a:p>
            <a:pPr marL="285750" indent="-285750">
              <a:spcBef>
                <a:spcPts val="1200"/>
              </a:spcBef>
              <a:buFont typeface="Arial" panose="020B0604020202020204" pitchFamily="34" charset="0"/>
              <a:buChar char="•"/>
            </a:pPr>
            <a:r>
              <a:rPr lang="fr-FR" sz="1600" dirty="0">
                <a:latin typeface="Tahoma" panose="020B0604030504040204" pitchFamily="34" charset="0"/>
                <a:ea typeface="Tahoma" panose="020B0604030504040204" pitchFamily="34" charset="0"/>
                <a:cs typeface="Tahoma" panose="020B0604030504040204" pitchFamily="34" charset="0"/>
              </a:rPr>
              <a:t>Design </a:t>
            </a:r>
            <a:r>
              <a:rPr lang="fr-FR" sz="1600" dirty="0" err="1">
                <a:latin typeface="Tahoma" panose="020B0604030504040204" pitchFamily="34" charset="0"/>
                <a:ea typeface="Tahoma" panose="020B0604030504040204" pitchFamily="34" charset="0"/>
                <a:cs typeface="Tahoma" panose="020B0604030504040204" pitchFamily="34" charset="0"/>
              </a:rPr>
              <a:t>Thinking</a:t>
            </a:r>
            <a:r>
              <a:rPr lang="fr-FR" sz="1600" dirty="0">
                <a:latin typeface="Tahoma" panose="020B0604030504040204" pitchFamily="34" charset="0"/>
                <a:ea typeface="Tahoma" panose="020B0604030504040204" pitchFamily="34" charset="0"/>
                <a:cs typeface="Tahoma" panose="020B0604030504040204" pitchFamily="34" charset="0"/>
              </a:rPr>
              <a:t> - Accélérez vos projets par l'innovation collaborative (Stéphane </a:t>
            </a:r>
            <a:r>
              <a:rPr lang="fr-FR" sz="1600" dirty="0" err="1">
                <a:latin typeface="Tahoma" panose="020B0604030504040204" pitchFamily="34" charset="0"/>
                <a:ea typeface="Tahoma" panose="020B0604030504040204" pitchFamily="34" charset="0"/>
                <a:cs typeface="Tahoma" panose="020B0604030504040204" pitchFamily="34" charset="0"/>
              </a:rPr>
              <a:t>Biso</a:t>
            </a:r>
            <a:r>
              <a:rPr lang="fr-FR" sz="1600" dirty="0">
                <a:latin typeface="Tahoma" panose="020B0604030504040204" pitchFamily="34" charset="0"/>
                <a:ea typeface="Tahoma" panose="020B0604030504040204" pitchFamily="34" charset="0"/>
                <a:cs typeface="Tahoma" panose="020B0604030504040204" pitchFamily="34" charset="0"/>
              </a:rPr>
              <a:t>, Marjorie Le </a:t>
            </a:r>
            <a:r>
              <a:rPr lang="fr-FR" sz="1600" dirty="0" err="1">
                <a:latin typeface="Tahoma" panose="020B0604030504040204" pitchFamily="34" charset="0"/>
                <a:ea typeface="Tahoma" panose="020B0604030504040204" pitchFamily="34" charset="0"/>
                <a:cs typeface="Tahoma" panose="020B0604030504040204" pitchFamily="34" charset="0"/>
              </a:rPr>
              <a:t>Naour</a:t>
            </a:r>
            <a:r>
              <a:rPr lang="fr-FR" sz="1600" dirty="0">
                <a:latin typeface="Tahoma" panose="020B0604030504040204" pitchFamily="34" charset="0"/>
                <a:ea typeface="Tahoma" panose="020B0604030504040204" pitchFamily="34" charset="0"/>
                <a:cs typeface="Tahoma" panose="020B0604030504040204" pitchFamily="34" charset="0"/>
              </a:rPr>
              <a:t>)</a:t>
            </a:r>
          </a:p>
          <a:p>
            <a:pPr marL="285750" indent="-285750">
              <a:spcBef>
                <a:spcPts val="1200"/>
              </a:spcBef>
              <a:buFont typeface="Arial" panose="020B0604020202020204" pitchFamily="34" charset="0"/>
              <a:buChar char="•"/>
            </a:pPr>
            <a:r>
              <a:rPr lang="fr-FR" sz="1600" dirty="0">
                <a:latin typeface="Tahoma" panose="020B0604030504040204" pitchFamily="34" charset="0"/>
                <a:ea typeface="Tahoma" panose="020B0604030504040204" pitchFamily="34" charset="0"/>
                <a:cs typeface="Tahoma" panose="020B0604030504040204" pitchFamily="34" charset="0"/>
              </a:rPr>
              <a:t>La Gestion </a:t>
            </a:r>
            <a:r>
              <a:rPr lang="fr-FR" sz="1600" i="0" strike="noStrike" dirty="0">
                <a:effectLst/>
                <a:latin typeface="Tahoma" panose="020B0604030504040204" pitchFamily="34" charset="0"/>
                <a:ea typeface="Tahoma" panose="020B0604030504040204" pitchFamily="34" charset="0"/>
                <a:cs typeface="Tahoma" panose="020B0604030504040204" pitchFamily="34" charset="0"/>
              </a:rPr>
              <a:t>de projet pour les Nuls (Stanley E. </a:t>
            </a:r>
            <a:r>
              <a:rPr lang="fr-FR" sz="1600" i="0" strike="noStrike" dirty="0" err="1">
                <a:effectLst/>
                <a:latin typeface="Tahoma" panose="020B0604030504040204" pitchFamily="34" charset="0"/>
                <a:ea typeface="Tahoma" panose="020B0604030504040204" pitchFamily="34" charset="0"/>
                <a:cs typeface="Tahoma" panose="020B0604030504040204" pitchFamily="34" charset="0"/>
              </a:rPr>
              <a:t>Portny</a:t>
            </a:r>
            <a:r>
              <a:rPr lang="fr-FR" sz="1600" i="0" dirty="0">
                <a:effectLst/>
                <a:latin typeface="Tahoma" panose="020B0604030504040204" pitchFamily="34" charset="0"/>
                <a:ea typeface="Tahoma" panose="020B0604030504040204" pitchFamily="34" charset="0"/>
                <a:cs typeface="Tahoma" panose="020B0604030504040204" pitchFamily="34" charset="0"/>
              </a:rPr>
              <a:t>, </a:t>
            </a:r>
            <a:r>
              <a:rPr lang="fr-FR" sz="1600" i="0" strike="noStrike" dirty="0">
                <a:effectLst/>
                <a:latin typeface="Tahoma" panose="020B0604030504040204" pitchFamily="34" charset="0"/>
                <a:ea typeface="Tahoma" panose="020B0604030504040204" pitchFamily="34" charset="0"/>
                <a:cs typeface="Tahoma" panose="020B0604030504040204" pitchFamily="34" charset="0"/>
              </a:rPr>
              <a:t>Sandrine Sage,</a:t>
            </a:r>
            <a:r>
              <a:rPr lang="fr-FR" sz="1600" i="0" dirty="0">
                <a:effectLst/>
                <a:latin typeface="Tahoma" panose="020B0604030504040204" pitchFamily="34" charset="0"/>
                <a:ea typeface="Tahoma" panose="020B0604030504040204" pitchFamily="34" charset="0"/>
                <a:cs typeface="Tahoma" panose="020B0604030504040204" pitchFamily="34" charset="0"/>
              </a:rPr>
              <a:t> Christophe Billon)</a:t>
            </a:r>
          </a:p>
          <a:p>
            <a:pPr algn="l"/>
            <a:endParaRPr lang="fr-FR" sz="1600" i="0" dirty="0">
              <a:solidFill>
                <a:srgbClr val="0F1111"/>
              </a:solidFill>
              <a:effectLst/>
              <a:latin typeface="Tahoma" panose="020B0604030504040204" pitchFamily="34" charset="0"/>
              <a:ea typeface="Tahoma" panose="020B0604030504040204" pitchFamily="34" charset="0"/>
              <a:cs typeface="Tahoma" panose="020B0604030504040204" pitchFamily="34" charset="0"/>
            </a:endParaRPr>
          </a:p>
          <a:p>
            <a:pPr algn="l"/>
            <a:endParaRPr lang="fr-FR" sz="1600" i="0" dirty="0">
              <a:solidFill>
                <a:srgbClr val="0F111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fr-CH"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935602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D11014-B914-4A65-BC45-10F7DE58C910}"/>
              </a:ext>
            </a:extLst>
          </p:cNvPr>
          <p:cNvSpPr/>
          <p:nvPr/>
        </p:nvSpPr>
        <p:spPr>
          <a:xfrm>
            <a:off x="1581382" y="5427570"/>
            <a:ext cx="1701190" cy="472004"/>
          </a:xfrm>
          <a:prstGeom prst="rect">
            <a:avLst/>
          </a:prstGeom>
          <a:solidFill>
            <a:srgbClr val="FFFFFF"/>
          </a:solidFill>
          <a:ln w="25400" cap="flat" cmpd="sng" algn="ctr">
            <a:noFill/>
            <a:prstDash val="solid"/>
          </a:ln>
          <a:effectLst/>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lnSpc>
                <a:spcPct val="120000"/>
              </a:lnSpc>
              <a:spcBef>
                <a:spcPct val="0"/>
              </a:spcBef>
              <a:spcAft>
                <a:spcPct val="0"/>
              </a:spcAft>
              <a:defRPr/>
            </a:pPr>
            <a:endParaRPr lang="fr-CH" sz="600" kern="0">
              <a:solidFill>
                <a:srgbClr val="FFFFFF"/>
              </a:solidFill>
              <a:latin typeface="Trebuchet MS"/>
            </a:endParaRPr>
          </a:p>
        </p:txBody>
      </p:sp>
      <p:sp>
        <p:nvSpPr>
          <p:cNvPr id="5" name="Rectangle 4">
            <a:extLst>
              <a:ext uri="{FF2B5EF4-FFF2-40B4-BE49-F238E27FC236}">
                <a16:creationId xmlns:a16="http://schemas.microsoft.com/office/drawing/2014/main" id="{E699FE72-EEBD-4C4E-BBB9-18678CD5958B}"/>
              </a:ext>
            </a:extLst>
          </p:cNvPr>
          <p:cNvSpPr/>
          <p:nvPr/>
        </p:nvSpPr>
        <p:spPr bwMode="auto">
          <a:xfrm>
            <a:off x="1432323" y="2403172"/>
            <a:ext cx="3078956" cy="1476375"/>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endParaRPr lang="fr-FR" sz="600" kern="0" dirty="0">
              <a:solidFill>
                <a:srgbClr val="000000"/>
              </a:solidFill>
              <a:ea typeface="Arial Unicode MS"/>
              <a:cs typeface="Arial" panose="020B0604020202020204" pitchFamily="34" charset="0"/>
            </a:endParaRPr>
          </a:p>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endParaRPr lang="fr-FR" sz="600" kern="0" dirty="0">
              <a:solidFill>
                <a:srgbClr val="FF0000"/>
              </a:solidFill>
              <a:ea typeface="Arial Unicode MS"/>
              <a:cs typeface="Arial" panose="020B0604020202020204" pitchFamily="34" charset="0"/>
            </a:endParaRP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endParaRPr lang="fr-FR" sz="600" kern="0" dirty="0">
              <a:solidFill>
                <a:srgbClr val="FF0000"/>
              </a:solidFill>
              <a:ea typeface="Arial Unicode MS"/>
              <a:cs typeface="Arial" panose="020B0604020202020204" pitchFamily="34" charset="0"/>
            </a:endParaRPr>
          </a:p>
          <a:p>
            <a:pPr marL="136922" lvl="1" defTabSz="801291" fontAlgn="base">
              <a:lnSpc>
                <a:spcPct val="120000"/>
              </a:lnSpc>
              <a:spcBef>
                <a:spcPct val="0"/>
              </a:spcBef>
              <a:spcAft>
                <a:spcPct val="0"/>
              </a:spcAft>
              <a:defRPr/>
            </a:pPr>
            <a:endParaRPr lang="fr-CH" sz="600" kern="0" dirty="0">
              <a:solidFill>
                <a:srgbClr val="000000"/>
              </a:solidFill>
              <a:ea typeface="Arial Unicode MS"/>
              <a:cs typeface="Arial" panose="020B0604020202020204" pitchFamily="34" charset="0"/>
              <a:sym typeface="Wingdings" panose="05000000000000000000" pitchFamily="2" charset="2"/>
            </a:endParaRPr>
          </a:p>
        </p:txBody>
      </p:sp>
      <p:sp>
        <p:nvSpPr>
          <p:cNvPr id="6" name="ZoneTexte 27">
            <a:extLst>
              <a:ext uri="{FF2B5EF4-FFF2-40B4-BE49-F238E27FC236}">
                <a16:creationId xmlns:a16="http://schemas.microsoft.com/office/drawing/2014/main" id="{13A66638-3FFC-4AA6-80F5-185BE47FDC72}"/>
              </a:ext>
            </a:extLst>
          </p:cNvPr>
          <p:cNvSpPr txBox="1"/>
          <p:nvPr/>
        </p:nvSpPr>
        <p:spPr>
          <a:xfrm>
            <a:off x="1564482" y="2295222"/>
            <a:ext cx="1569244"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Actions réalisées depuis la dernière revue</a:t>
            </a:r>
          </a:p>
        </p:txBody>
      </p:sp>
      <p:sp>
        <p:nvSpPr>
          <p:cNvPr id="7" name="Rectangle 6">
            <a:extLst>
              <a:ext uri="{FF2B5EF4-FFF2-40B4-BE49-F238E27FC236}">
                <a16:creationId xmlns:a16="http://schemas.microsoft.com/office/drawing/2014/main" id="{7092CFE9-B6AD-4EC1-AEEF-C6C6F13CF235}"/>
              </a:ext>
            </a:extLst>
          </p:cNvPr>
          <p:cNvSpPr/>
          <p:nvPr/>
        </p:nvSpPr>
        <p:spPr bwMode="auto">
          <a:xfrm>
            <a:off x="4564858" y="2403172"/>
            <a:ext cx="3077765" cy="1476375"/>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endParaRPr lang="fr-FR" sz="600" kern="0" dirty="0">
              <a:solidFill>
                <a:srgbClr val="000000"/>
              </a:solidFill>
              <a:ea typeface="Arial Unicode MS"/>
              <a:cs typeface="Arial" panose="020B0604020202020204" pitchFamily="34" charset="0"/>
            </a:endParaRPr>
          </a:p>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endParaRPr lang="fr-FR" sz="600" kern="0" dirty="0">
              <a:solidFill>
                <a:srgbClr val="FF0000"/>
              </a:solidFill>
              <a:ea typeface="Arial Unicode MS"/>
              <a:cs typeface="Arial" panose="020B0604020202020204" pitchFamily="34" charset="0"/>
            </a:endParaRPr>
          </a:p>
        </p:txBody>
      </p:sp>
      <p:sp>
        <p:nvSpPr>
          <p:cNvPr id="8" name="ZoneTexte 29">
            <a:extLst>
              <a:ext uri="{FF2B5EF4-FFF2-40B4-BE49-F238E27FC236}">
                <a16:creationId xmlns:a16="http://schemas.microsoft.com/office/drawing/2014/main" id="{968AD533-C911-4D68-905B-34599E932C29}"/>
              </a:ext>
            </a:extLst>
          </p:cNvPr>
          <p:cNvSpPr txBox="1"/>
          <p:nvPr/>
        </p:nvSpPr>
        <p:spPr>
          <a:xfrm>
            <a:off x="4781550" y="2295222"/>
            <a:ext cx="1538288"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Actions à réaliser d’ici la prochaine revue</a:t>
            </a:r>
          </a:p>
        </p:txBody>
      </p:sp>
      <p:sp>
        <p:nvSpPr>
          <p:cNvPr id="9" name="Rectangle 8">
            <a:extLst>
              <a:ext uri="{FF2B5EF4-FFF2-40B4-BE49-F238E27FC236}">
                <a16:creationId xmlns:a16="http://schemas.microsoft.com/office/drawing/2014/main" id="{6A05CE09-2B04-4958-8877-8744AAE77FFE}"/>
              </a:ext>
            </a:extLst>
          </p:cNvPr>
          <p:cNvSpPr/>
          <p:nvPr/>
        </p:nvSpPr>
        <p:spPr bwMode="auto">
          <a:xfrm>
            <a:off x="3525440" y="4057768"/>
            <a:ext cx="2025254" cy="1621829"/>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759" indent="-112759" defTabSz="801291">
              <a:spcBef>
                <a:spcPct val="0"/>
              </a:spcBef>
              <a:spcAft>
                <a:spcPct val="0"/>
              </a:spcAft>
              <a:buFont typeface="Wingdings" panose="05000000000000000000" pitchFamily="2" charset="2"/>
              <a:buChar char="§"/>
              <a:defRPr/>
            </a:pPr>
            <a:r>
              <a:rPr lang="fr-CH" sz="600" kern="0" dirty="0">
                <a:solidFill>
                  <a:srgbClr val="000000"/>
                </a:solidFill>
                <a:ea typeface="Arial Unicode MS"/>
                <a:cs typeface="Arial" panose="020B0604020202020204" pitchFamily="34" charset="0"/>
              </a:rPr>
              <a:t>…</a:t>
            </a:r>
            <a:br>
              <a:rPr lang="fr-CH" sz="600" kern="0" dirty="0">
                <a:solidFill>
                  <a:srgbClr val="000000"/>
                </a:solidFill>
                <a:ea typeface="Arial Unicode MS"/>
                <a:cs typeface="Arial" panose="020B0604020202020204" pitchFamily="34" charset="0"/>
              </a:rPr>
            </a:br>
            <a:r>
              <a:rPr lang="fr-CH" sz="600" i="1" kern="0" dirty="0">
                <a:solidFill>
                  <a:srgbClr val="000000"/>
                </a:solidFill>
                <a:ea typeface="Arial Unicode MS"/>
                <a:cs typeface="Arial" panose="020B0604020202020204" pitchFamily="34" charset="0"/>
                <a:sym typeface="Wingdings" panose="05000000000000000000" pitchFamily="2" charset="2"/>
              </a:rPr>
              <a:t> …</a:t>
            </a:r>
          </a:p>
          <a:p>
            <a:pPr marL="112759" indent="-112759" defTabSz="801291">
              <a:spcBef>
                <a:spcPct val="0"/>
              </a:spcBef>
              <a:spcAft>
                <a:spcPct val="0"/>
              </a:spcAft>
              <a:buFont typeface="Wingdings" panose="05000000000000000000" pitchFamily="2" charset="2"/>
              <a:buChar char="§"/>
              <a:defRPr/>
            </a:pPr>
            <a:endParaRPr lang="fr-CH" sz="600" b="1" i="1" kern="0" dirty="0">
              <a:solidFill>
                <a:srgbClr val="000000"/>
              </a:solidFill>
              <a:ea typeface="Arial Unicode MS"/>
              <a:cs typeface="Arial" panose="020B0604020202020204" pitchFamily="34" charset="0"/>
              <a:sym typeface="Wingdings" panose="05000000000000000000" pitchFamily="2" charset="2"/>
            </a:endParaRPr>
          </a:p>
          <a:p>
            <a:pPr marL="112759" indent="-112759" defTabSz="801291">
              <a:spcBef>
                <a:spcPct val="0"/>
              </a:spcBef>
              <a:spcAft>
                <a:spcPct val="0"/>
              </a:spcAft>
              <a:buFont typeface="Wingdings" panose="05000000000000000000" pitchFamily="2" charset="2"/>
              <a:buChar char="§"/>
              <a:defRPr/>
            </a:pPr>
            <a:r>
              <a:rPr lang="fr-CH" sz="600" kern="0" dirty="0">
                <a:solidFill>
                  <a:srgbClr val="000000"/>
                </a:solidFill>
                <a:ea typeface="Arial Unicode MS"/>
                <a:cs typeface="Arial" panose="020B0604020202020204" pitchFamily="34" charset="0"/>
              </a:rPr>
              <a:t>…</a:t>
            </a:r>
            <a:br>
              <a:rPr lang="fr-CH" sz="600" kern="0" dirty="0">
                <a:solidFill>
                  <a:srgbClr val="000000"/>
                </a:solidFill>
                <a:ea typeface="Arial Unicode MS"/>
                <a:cs typeface="Arial" panose="020B0604020202020204" pitchFamily="34" charset="0"/>
              </a:rPr>
            </a:br>
            <a:r>
              <a:rPr lang="fr-CH" sz="600" i="1" kern="0" dirty="0">
                <a:solidFill>
                  <a:srgbClr val="000000"/>
                </a:solidFill>
                <a:ea typeface="Arial Unicode MS"/>
                <a:cs typeface="Arial" panose="020B0604020202020204" pitchFamily="34" charset="0"/>
                <a:sym typeface="Wingdings" panose="05000000000000000000" pitchFamily="2" charset="2"/>
              </a:rPr>
              <a:t> …</a:t>
            </a:r>
            <a:endParaRPr lang="fr-CH" sz="600" b="1" i="1" kern="0" dirty="0">
              <a:solidFill>
                <a:srgbClr val="000000"/>
              </a:solidFill>
              <a:ea typeface="Arial Unicode MS"/>
              <a:cs typeface="Arial" panose="020B0604020202020204" pitchFamily="34" charset="0"/>
              <a:sym typeface="Wingdings" panose="05000000000000000000" pitchFamily="2" charset="2"/>
            </a:endParaRPr>
          </a:p>
          <a:p>
            <a:pPr marL="112759" indent="-112759" defTabSz="801291">
              <a:spcBef>
                <a:spcPct val="0"/>
              </a:spcBef>
              <a:spcAft>
                <a:spcPct val="0"/>
              </a:spcAft>
              <a:buFont typeface="Wingdings" panose="05000000000000000000" pitchFamily="2" charset="2"/>
              <a:buChar char="§"/>
              <a:defRPr/>
            </a:pPr>
            <a:endParaRPr lang="fr-CH" sz="600" b="1" i="1" kern="0" dirty="0">
              <a:solidFill>
                <a:srgbClr val="000000"/>
              </a:solidFill>
              <a:ea typeface="Arial Unicode MS"/>
              <a:cs typeface="Arial" panose="020B0604020202020204" pitchFamily="34" charset="0"/>
              <a:sym typeface="Wingdings" panose="05000000000000000000" pitchFamily="2" charset="2"/>
            </a:endParaRPr>
          </a:p>
        </p:txBody>
      </p:sp>
      <p:sp>
        <p:nvSpPr>
          <p:cNvPr id="10" name="ZoneTexte 31">
            <a:extLst>
              <a:ext uri="{FF2B5EF4-FFF2-40B4-BE49-F238E27FC236}">
                <a16:creationId xmlns:a16="http://schemas.microsoft.com/office/drawing/2014/main" id="{BAD12328-B443-48A7-A1E6-D40F519FF536}"/>
              </a:ext>
            </a:extLst>
          </p:cNvPr>
          <p:cNvSpPr txBox="1"/>
          <p:nvPr/>
        </p:nvSpPr>
        <p:spPr>
          <a:xfrm>
            <a:off x="3642121" y="3951405"/>
            <a:ext cx="1472804"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Points d’attention / difficultés /risques</a:t>
            </a:r>
          </a:p>
        </p:txBody>
      </p:sp>
      <p:sp>
        <p:nvSpPr>
          <p:cNvPr id="11" name="Rectangle 10">
            <a:extLst>
              <a:ext uri="{FF2B5EF4-FFF2-40B4-BE49-F238E27FC236}">
                <a16:creationId xmlns:a16="http://schemas.microsoft.com/office/drawing/2014/main" id="{4D0B6FFE-F9AD-4001-B453-43D347F437F4}"/>
              </a:ext>
            </a:extLst>
          </p:cNvPr>
          <p:cNvSpPr/>
          <p:nvPr/>
        </p:nvSpPr>
        <p:spPr bwMode="auto">
          <a:xfrm>
            <a:off x="1432321" y="1693039"/>
            <a:ext cx="2025254" cy="602183"/>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6675" indent="-61913" defTabSz="801291" fontAlgn="base">
              <a:lnSpc>
                <a:spcPct val="90000"/>
              </a:lnSpc>
              <a:spcBef>
                <a:spcPct val="30000"/>
              </a:spcBef>
              <a:spcAft>
                <a:spcPct val="10000"/>
              </a:spcAft>
              <a:buFont typeface="Arial" panose="020B0604020202020204" pitchFamily="34" charset="0"/>
              <a:buChar char="•"/>
              <a:defRPr/>
            </a:pPr>
            <a:r>
              <a:rPr lang="fr-CH" sz="600" dirty="0">
                <a:solidFill>
                  <a:srgbClr val="000000"/>
                </a:solidFill>
                <a:cs typeface="Calibri" panose="020F0502020204030204" pitchFamily="34" charset="0"/>
              </a:rPr>
              <a:t>…</a:t>
            </a:r>
            <a:endParaRPr lang="fr-CH" sz="600" kern="0" dirty="0">
              <a:solidFill>
                <a:srgbClr val="000000"/>
              </a:solidFill>
              <a:ea typeface="Arial Unicode MS"/>
              <a:cs typeface="Calibri" panose="020F0502020204030204" pitchFamily="34" charset="0"/>
            </a:endParaRPr>
          </a:p>
        </p:txBody>
      </p:sp>
      <p:sp>
        <p:nvSpPr>
          <p:cNvPr id="12" name="ZoneTexte 33">
            <a:extLst>
              <a:ext uri="{FF2B5EF4-FFF2-40B4-BE49-F238E27FC236}">
                <a16:creationId xmlns:a16="http://schemas.microsoft.com/office/drawing/2014/main" id="{933E39AF-ED7A-42E4-A660-ACBC07253C99}"/>
              </a:ext>
            </a:extLst>
          </p:cNvPr>
          <p:cNvSpPr txBox="1"/>
          <p:nvPr/>
        </p:nvSpPr>
        <p:spPr>
          <a:xfrm>
            <a:off x="1562100" y="1575142"/>
            <a:ext cx="814388"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Rappel des objectifs</a:t>
            </a:r>
          </a:p>
        </p:txBody>
      </p:sp>
      <p:sp>
        <p:nvSpPr>
          <p:cNvPr id="13" name="Rectangle 12">
            <a:extLst>
              <a:ext uri="{FF2B5EF4-FFF2-40B4-BE49-F238E27FC236}">
                <a16:creationId xmlns:a16="http://schemas.microsoft.com/office/drawing/2014/main" id="{94C001E3-3D95-4F12-A8E0-47EBE3F725CC}"/>
              </a:ext>
            </a:extLst>
          </p:cNvPr>
          <p:cNvSpPr/>
          <p:nvPr/>
        </p:nvSpPr>
        <p:spPr bwMode="auto">
          <a:xfrm>
            <a:off x="3525440" y="1684679"/>
            <a:ext cx="2025254" cy="610542"/>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a:t>
            </a:r>
          </a:p>
        </p:txBody>
      </p:sp>
      <p:sp>
        <p:nvSpPr>
          <p:cNvPr id="14" name="ZoneTexte 35">
            <a:extLst>
              <a:ext uri="{FF2B5EF4-FFF2-40B4-BE49-F238E27FC236}">
                <a16:creationId xmlns:a16="http://schemas.microsoft.com/office/drawing/2014/main" id="{67423647-F64D-4E48-A302-AF32975AC387}"/>
              </a:ext>
            </a:extLst>
          </p:cNvPr>
          <p:cNvSpPr txBox="1"/>
          <p:nvPr/>
        </p:nvSpPr>
        <p:spPr>
          <a:xfrm>
            <a:off x="3642123" y="1575142"/>
            <a:ext cx="432197"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Livrables</a:t>
            </a:r>
          </a:p>
        </p:txBody>
      </p:sp>
      <p:sp>
        <p:nvSpPr>
          <p:cNvPr id="15" name="Rectangle 14">
            <a:extLst>
              <a:ext uri="{FF2B5EF4-FFF2-40B4-BE49-F238E27FC236}">
                <a16:creationId xmlns:a16="http://schemas.microsoft.com/office/drawing/2014/main" id="{E232860F-E1B0-4991-8302-8958CD995873}"/>
              </a:ext>
            </a:extLst>
          </p:cNvPr>
          <p:cNvSpPr/>
          <p:nvPr/>
        </p:nvSpPr>
        <p:spPr bwMode="auto">
          <a:xfrm>
            <a:off x="5618559" y="4057768"/>
            <a:ext cx="2024063" cy="1621829"/>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1291">
              <a:lnSpc>
                <a:spcPct val="90000"/>
              </a:lnSpc>
              <a:spcBef>
                <a:spcPct val="30000"/>
              </a:spcBef>
              <a:spcAft>
                <a:spcPct val="10000"/>
              </a:spcAft>
              <a:defRPr/>
            </a:pPr>
            <a:r>
              <a:rPr lang="fr-CH" sz="600" kern="0" dirty="0">
                <a:solidFill>
                  <a:srgbClr val="000000"/>
                </a:solidFill>
                <a:ea typeface="Arial Unicode MS"/>
                <a:cs typeface="Arial" panose="020B0604020202020204" pitchFamily="34" charset="0"/>
              </a:rPr>
              <a:t>Phase actuelle: </a:t>
            </a:r>
          </a:p>
        </p:txBody>
      </p:sp>
      <p:sp>
        <p:nvSpPr>
          <p:cNvPr id="16" name="ZoneTexte 37">
            <a:extLst>
              <a:ext uri="{FF2B5EF4-FFF2-40B4-BE49-F238E27FC236}">
                <a16:creationId xmlns:a16="http://schemas.microsoft.com/office/drawing/2014/main" id="{CE8121F2-AAEE-4E9C-B53B-1AB7C6D62ED9}"/>
              </a:ext>
            </a:extLst>
          </p:cNvPr>
          <p:cNvSpPr txBox="1"/>
          <p:nvPr/>
        </p:nvSpPr>
        <p:spPr>
          <a:xfrm>
            <a:off x="5748337" y="3952993"/>
            <a:ext cx="432197"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Statuts</a:t>
            </a:r>
          </a:p>
        </p:txBody>
      </p:sp>
      <p:sp>
        <p:nvSpPr>
          <p:cNvPr id="17" name="Rectangle 16">
            <a:extLst>
              <a:ext uri="{FF2B5EF4-FFF2-40B4-BE49-F238E27FC236}">
                <a16:creationId xmlns:a16="http://schemas.microsoft.com/office/drawing/2014/main" id="{37AE9B52-D928-4E84-845E-65521EB87982}"/>
              </a:ext>
            </a:extLst>
          </p:cNvPr>
          <p:cNvSpPr/>
          <p:nvPr/>
        </p:nvSpPr>
        <p:spPr bwMode="auto">
          <a:xfrm>
            <a:off x="1432321" y="4057768"/>
            <a:ext cx="2025254" cy="1621829"/>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759" lvl="1" indent="-112759" defTabSz="801291" fontAlgn="base">
              <a:lnSpc>
                <a:spcPct val="120000"/>
              </a:lnSpc>
              <a:spcBef>
                <a:spcPct val="0"/>
              </a:spcBef>
              <a:spcAft>
                <a:spcPct val="0"/>
              </a:spcAft>
              <a:buFont typeface="Wingdings" panose="05000000000000000000" pitchFamily="2" charset="2"/>
              <a:buChar char="§"/>
              <a:defRPr/>
            </a:pPr>
            <a:r>
              <a:rPr lang="fr-CH" sz="600" kern="0" dirty="0">
                <a:solidFill>
                  <a:prstClr val="black"/>
                </a:solidFill>
                <a:ea typeface="Arial Unicode MS"/>
                <a:cs typeface="Arial" panose="020B0604020202020204" pitchFamily="34" charset="0"/>
              </a:rPr>
              <a:t>…</a:t>
            </a:r>
          </a:p>
          <a:p>
            <a:pPr defTabSz="801291" fontAlgn="base">
              <a:lnSpc>
                <a:spcPct val="90000"/>
              </a:lnSpc>
              <a:spcBef>
                <a:spcPct val="30000"/>
              </a:spcBef>
              <a:spcAft>
                <a:spcPct val="10000"/>
              </a:spcAft>
              <a:defRPr/>
            </a:pPr>
            <a:r>
              <a:rPr lang="fr-CH" sz="600" kern="0" dirty="0">
                <a:solidFill>
                  <a:prstClr val="black"/>
                </a:solidFill>
                <a:ea typeface="Arial Unicode MS"/>
                <a:cs typeface="Arial" panose="020B0604020202020204" pitchFamily="34" charset="0"/>
                <a:sym typeface="Wingdings" panose="05000000000000000000" pitchFamily="2" charset="2"/>
              </a:rPr>
              <a:t>  </a:t>
            </a:r>
          </a:p>
          <a:p>
            <a:pPr marL="112759" indent="-112759" defTabSz="801291">
              <a:lnSpc>
                <a:spcPct val="90000"/>
              </a:lnSpc>
              <a:spcBef>
                <a:spcPct val="30000"/>
              </a:spcBef>
              <a:spcAft>
                <a:spcPct val="10000"/>
              </a:spcAft>
              <a:buFont typeface="Wingdings" panose="05000000000000000000" pitchFamily="2" charset="2"/>
              <a:buChar char="§"/>
              <a:defRPr/>
            </a:pPr>
            <a:endParaRPr lang="fr-CH" sz="600" kern="0" dirty="0">
              <a:solidFill>
                <a:prstClr val="black"/>
              </a:solidFill>
              <a:ea typeface="Arial Unicode MS"/>
              <a:cs typeface="Arial" panose="020B0604020202020204" pitchFamily="34" charset="0"/>
            </a:endParaRPr>
          </a:p>
        </p:txBody>
      </p:sp>
      <p:sp>
        <p:nvSpPr>
          <p:cNvPr id="18" name="ZoneTexte 39">
            <a:extLst>
              <a:ext uri="{FF2B5EF4-FFF2-40B4-BE49-F238E27FC236}">
                <a16:creationId xmlns:a16="http://schemas.microsoft.com/office/drawing/2014/main" id="{89833D14-1401-4FF2-A3F8-1EFB312A001F}"/>
              </a:ext>
            </a:extLst>
          </p:cNvPr>
          <p:cNvSpPr txBox="1"/>
          <p:nvPr/>
        </p:nvSpPr>
        <p:spPr>
          <a:xfrm>
            <a:off x="1562101" y="3951405"/>
            <a:ext cx="1101328"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Principales échéances </a:t>
            </a:r>
            <a:r>
              <a:rPr lang="fr-CH" sz="675" kern="0" dirty="0">
                <a:solidFill>
                  <a:prstClr val="white">
                    <a:lumMod val="50000"/>
                  </a:prstClr>
                </a:solidFill>
                <a:cs typeface="Arial" panose="020B0604020202020204" pitchFamily="34" charset="0"/>
                <a:sym typeface="Wingdings"/>
              </a:rPr>
              <a:t></a:t>
            </a:r>
            <a:endParaRPr lang="fr-CH" sz="675" kern="0" dirty="0">
              <a:solidFill>
                <a:prstClr val="white">
                  <a:lumMod val="50000"/>
                </a:prstClr>
              </a:solidFill>
              <a:cs typeface="Arial" panose="020B0604020202020204" pitchFamily="34" charset="0"/>
            </a:endParaRPr>
          </a:p>
        </p:txBody>
      </p:sp>
      <p:sp>
        <p:nvSpPr>
          <p:cNvPr id="19" name="Rectangle 18">
            <a:extLst>
              <a:ext uri="{FF2B5EF4-FFF2-40B4-BE49-F238E27FC236}">
                <a16:creationId xmlns:a16="http://schemas.microsoft.com/office/drawing/2014/main" id="{DBFB42F3-CEF5-4397-B480-BC73EAA67D35}"/>
              </a:ext>
            </a:extLst>
          </p:cNvPr>
          <p:cNvSpPr/>
          <p:nvPr/>
        </p:nvSpPr>
        <p:spPr bwMode="auto">
          <a:xfrm>
            <a:off x="5618559" y="1693039"/>
            <a:ext cx="2024063" cy="602183"/>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Budget : </a:t>
            </a:r>
          </a:p>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Charges (j/p) :</a:t>
            </a:r>
          </a:p>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Consommation : …</a:t>
            </a:r>
          </a:p>
        </p:txBody>
      </p:sp>
      <p:sp>
        <p:nvSpPr>
          <p:cNvPr id="20" name="ZoneTexte 41">
            <a:extLst>
              <a:ext uri="{FF2B5EF4-FFF2-40B4-BE49-F238E27FC236}">
                <a16:creationId xmlns:a16="http://schemas.microsoft.com/office/drawing/2014/main" id="{F9E3CFFC-C120-4F73-A36B-553BDC77B9EB}"/>
              </a:ext>
            </a:extLst>
          </p:cNvPr>
          <p:cNvSpPr txBox="1"/>
          <p:nvPr/>
        </p:nvSpPr>
        <p:spPr>
          <a:xfrm>
            <a:off x="5748339" y="1583501"/>
            <a:ext cx="1759744"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Commentaires / informations complémentaires</a:t>
            </a:r>
          </a:p>
        </p:txBody>
      </p:sp>
      <p:sp>
        <p:nvSpPr>
          <p:cNvPr id="21" name="Titre 6">
            <a:extLst>
              <a:ext uri="{FF2B5EF4-FFF2-40B4-BE49-F238E27FC236}">
                <a16:creationId xmlns:a16="http://schemas.microsoft.com/office/drawing/2014/main" id="{DA259604-5F19-4B71-B720-DBF6B6D4AEBC}"/>
              </a:ext>
            </a:extLst>
          </p:cNvPr>
          <p:cNvSpPr txBox="1">
            <a:spLocks/>
          </p:cNvSpPr>
          <p:nvPr/>
        </p:nvSpPr>
        <p:spPr bwMode="auto">
          <a:xfrm>
            <a:off x="1662114" y="998855"/>
            <a:ext cx="6049565" cy="68421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eaLnBrk="0" fontAlgn="base" hangingPunct="0">
              <a:spcBef>
                <a:spcPct val="0"/>
              </a:spcBef>
              <a:spcAft>
                <a:spcPct val="0"/>
              </a:spcAft>
              <a:defRPr/>
            </a:pPr>
            <a:r>
              <a:rPr lang="fr-FR" sz="1350" b="1" kern="0">
                <a:solidFill>
                  <a:srgbClr val="000099"/>
                </a:solidFill>
                <a:latin typeface="Trebuchet MS"/>
                <a:ea typeface="+mj-ea"/>
                <a:cs typeface="+mj-cs"/>
              </a:rPr>
              <a:t>Nom du projet- Cartographie</a:t>
            </a:r>
            <a:endParaRPr lang="fr-FR" sz="900" b="1" dirty="0">
              <a:solidFill>
                <a:srgbClr val="000099"/>
              </a:solidFill>
              <a:latin typeface="Trebuchet MS"/>
              <a:ea typeface="+mj-ea"/>
              <a:cs typeface="+mj-cs"/>
            </a:endParaRPr>
          </a:p>
        </p:txBody>
      </p:sp>
      <p:sp>
        <p:nvSpPr>
          <p:cNvPr id="22" name="ZoneTexte 43">
            <a:extLst>
              <a:ext uri="{FF2B5EF4-FFF2-40B4-BE49-F238E27FC236}">
                <a16:creationId xmlns:a16="http://schemas.microsoft.com/office/drawing/2014/main" id="{A4ECEF89-867C-4D5D-B9CF-40E7629F82CE}"/>
              </a:ext>
            </a:extLst>
          </p:cNvPr>
          <p:cNvSpPr txBox="1"/>
          <p:nvPr/>
        </p:nvSpPr>
        <p:spPr>
          <a:xfrm>
            <a:off x="6947699" y="958428"/>
            <a:ext cx="768159" cy="203133"/>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pPr>
            <a:r>
              <a:rPr lang="fr-CH" sz="600" b="1" dirty="0">
                <a:solidFill>
                  <a:srgbClr val="003399"/>
                </a:solidFill>
                <a:latin typeface="Arial" charset="0"/>
              </a:rPr>
              <a:t>Date </a:t>
            </a:r>
            <a:r>
              <a:rPr lang="fr-CH" sz="600" b="1" dirty="0" err="1">
                <a:solidFill>
                  <a:srgbClr val="003399"/>
                </a:solidFill>
                <a:latin typeface="Arial" charset="0"/>
              </a:rPr>
              <a:t>jj.mm.aaaa</a:t>
            </a:r>
            <a:endParaRPr lang="fr-CH" sz="600" b="1" dirty="0">
              <a:solidFill>
                <a:srgbClr val="003399"/>
              </a:solidFill>
              <a:latin typeface="Arial" charset="0"/>
            </a:endParaRPr>
          </a:p>
        </p:txBody>
      </p:sp>
      <p:graphicFrame>
        <p:nvGraphicFramePr>
          <p:cNvPr id="23" name="Diagramme 22">
            <a:extLst>
              <a:ext uri="{FF2B5EF4-FFF2-40B4-BE49-F238E27FC236}">
                <a16:creationId xmlns:a16="http://schemas.microsoft.com/office/drawing/2014/main" id="{F0BBCC38-7677-4A02-876C-EB4172AEFE93}"/>
              </a:ext>
            </a:extLst>
          </p:cNvPr>
          <p:cNvGraphicFramePr/>
          <p:nvPr/>
        </p:nvGraphicFramePr>
        <p:xfrm>
          <a:off x="6474314" y="3915402"/>
          <a:ext cx="858709" cy="503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Image 23">
            <a:extLst>
              <a:ext uri="{FF2B5EF4-FFF2-40B4-BE49-F238E27FC236}">
                <a16:creationId xmlns:a16="http://schemas.microsoft.com/office/drawing/2014/main" id="{66D6039A-0075-42C8-8C84-45C081489BCD}"/>
              </a:ext>
            </a:extLst>
          </p:cNvPr>
          <p:cNvPicPr>
            <a:picLocks noChangeAspect="1"/>
          </p:cNvPicPr>
          <p:nvPr/>
        </p:nvPicPr>
        <p:blipFill>
          <a:blip r:embed="rId7"/>
          <a:stretch>
            <a:fillRect/>
          </a:stretch>
        </p:blipFill>
        <p:spPr>
          <a:xfrm>
            <a:off x="5618560" y="4260712"/>
            <a:ext cx="1925511" cy="936950"/>
          </a:xfrm>
          <a:prstGeom prst="rect">
            <a:avLst/>
          </a:prstGeom>
        </p:spPr>
      </p:pic>
    </p:spTree>
    <p:extLst>
      <p:ext uri="{BB962C8B-B14F-4D97-AF65-F5344CB8AC3E}">
        <p14:creationId xmlns:p14="http://schemas.microsoft.com/office/powerpoint/2010/main" val="21932584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1000" b="1" dirty="0">
                <a:solidFill>
                  <a:srgbClr val="1476B7"/>
                </a:solidFill>
                <a:latin typeface="Tahoma"/>
                <a:ea typeface="Tahoma"/>
                <a:cs typeface="Tahoma"/>
              </a:rPr>
              <a:t>20 questions à se poser (extrait internet : </a:t>
            </a:r>
            <a:r>
              <a:rPr lang="fr-CH" sz="1000" dirty="0">
                <a:hlinkClick r:id="rId3"/>
              </a:rPr>
              <a:t>20 questions que tous les chefs de projet devraient poser – DantotsuPM.com</a:t>
            </a:r>
            <a:r>
              <a:rPr lang="fr-CH" sz="1000" dirty="0"/>
              <a:t>)</a:t>
            </a:r>
            <a:endParaRPr lang="fr-CH" sz="1000" b="1" dirty="0">
              <a:solidFill>
                <a:srgbClr val="1476B7"/>
              </a:solidFill>
              <a:latin typeface="Tahoma"/>
              <a:ea typeface="Tahoma"/>
              <a:cs typeface="Tahoma"/>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CH" sz="10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fontAlgn="auto" hangingPunct="1"/>
            <a:r>
              <a:rPr lang="fr-FR" sz="1000" dirty="0"/>
              <a:t>Aucune liste de questions n’est jamais complète, mais voici 20 questions qu’un chef de projet devrait toujours poser, indépendamment du type de projet sur lequel il travaille et quel que soit le type d’organisation :</a:t>
            </a:r>
            <a:endParaRPr lang="fr-CH" sz="1000" dirty="0"/>
          </a:p>
          <a:p>
            <a:pPr lvl="0" fontAlgn="auto" hangingPunct="1"/>
            <a:r>
              <a:rPr lang="fr-FR" sz="1000" dirty="0"/>
              <a:t>Quels sont les</a:t>
            </a:r>
            <a:r>
              <a:rPr lang="fr-FR" sz="1000" b="1" dirty="0"/>
              <a:t> objectifs </a:t>
            </a:r>
            <a:r>
              <a:rPr lang="fr-FR" sz="1000" dirty="0"/>
              <a:t>business que le projet aspire à réaliser ?</a:t>
            </a:r>
            <a:endParaRPr lang="fr-CH" sz="1000" dirty="0"/>
          </a:p>
          <a:p>
            <a:pPr lvl="0" fontAlgn="auto" hangingPunct="1"/>
            <a:r>
              <a:rPr lang="fr-FR" sz="1000" dirty="0"/>
              <a:t>Quel </a:t>
            </a:r>
            <a:r>
              <a:rPr lang="fr-FR" sz="1000" b="1" dirty="0"/>
              <a:t>bénéfices </a:t>
            </a:r>
            <a:r>
              <a:rPr lang="fr-FR" sz="1000" dirty="0"/>
              <a:t>business ces objectifs </a:t>
            </a:r>
            <a:r>
              <a:rPr lang="fr-FR" sz="1000" dirty="0" err="1"/>
              <a:t>délivreront-ils</a:t>
            </a:r>
            <a:r>
              <a:rPr lang="fr-FR" sz="1000" dirty="0"/>
              <a:t> si atteints ?</a:t>
            </a:r>
            <a:endParaRPr lang="fr-CH" sz="1000" dirty="0"/>
          </a:p>
          <a:p>
            <a:pPr lvl="0" fontAlgn="auto" hangingPunct="1"/>
            <a:r>
              <a:rPr lang="fr-FR" sz="1000" dirty="0"/>
              <a:t>Quelles seront les </a:t>
            </a:r>
            <a:r>
              <a:rPr lang="fr-FR" sz="1000" b="1" dirty="0"/>
              <a:t>conséquences</a:t>
            </a:r>
            <a:r>
              <a:rPr lang="fr-FR" sz="1000" dirty="0"/>
              <a:t> sur le business (financières, réputation, etc.) si le projet n’est pas entrepris ou échoue à atteindre les objectifs ?</a:t>
            </a:r>
            <a:endParaRPr lang="fr-CH" sz="1000" dirty="0"/>
          </a:p>
          <a:p>
            <a:pPr lvl="0" fontAlgn="auto" hangingPunct="1"/>
            <a:r>
              <a:rPr lang="fr-FR" sz="1000" dirty="0"/>
              <a:t>Existe-t-il des </a:t>
            </a:r>
            <a:r>
              <a:rPr lang="fr-FR" sz="1000" b="1" dirty="0"/>
              <a:t>alternatives</a:t>
            </a:r>
            <a:r>
              <a:rPr lang="fr-FR" sz="1000" dirty="0"/>
              <a:t> « faciles à réaliser » à ce projet ? Parfois d’autres solutions existent qui n’exigeront pas les mêmes coûts qu’un projet complet.</a:t>
            </a:r>
            <a:endParaRPr lang="fr-CH" sz="1000" dirty="0"/>
          </a:p>
          <a:p>
            <a:pPr lvl="0" fontAlgn="auto" hangingPunct="1"/>
            <a:r>
              <a:rPr lang="fr-FR" sz="1000" dirty="0"/>
              <a:t>Y-a-t-il des </a:t>
            </a:r>
            <a:r>
              <a:rPr lang="fr-FR" sz="1000" b="1" dirty="0"/>
              <a:t>inconvénients</a:t>
            </a:r>
            <a:r>
              <a:rPr lang="fr-FR" sz="1000" dirty="0"/>
              <a:t> à l’implémentation de ce projet ?</a:t>
            </a:r>
            <a:endParaRPr lang="fr-CH" sz="1000" dirty="0"/>
          </a:p>
          <a:p>
            <a:pPr lvl="0" fontAlgn="auto" hangingPunct="1"/>
            <a:r>
              <a:rPr lang="fr-FR" sz="1000" dirty="0"/>
              <a:t>Qui est la partie prenante principale, avec la </a:t>
            </a:r>
            <a:r>
              <a:rPr lang="fr-FR" sz="1000" b="1" dirty="0"/>
              <a:t>responsabilité</a:t>
            </a:r>
            <a:r>
              <a:rPr lang="fr-FR" sz="1000" dirty="0"/>
              <a:t> suprême de piloter le projet à terme ? Il est important que quelqu’un de senior prenne la propriété d’un projet. Cette personne ne devrait jamais être le chef de projet.</a:t>
            </a:r>
            <a:endParaRPr lang="fr-CH" sz="1000" dirty="0"/>
          </a:p>
          <a:p>
            <a:pPr lvl="0" fontAlgn="auto" hangingPunct="1"/>
            <a:r>
              <a:rPr lang="fr-FR" sz="1000" dirty="0"/>
              <a:t>Qui est responsable d’assurer des ressources appropriées (le temps, les personnes et l’argent) sont allouées au projet ? Cela devrait être quelqu’un avec l’</a:t>
            </a:r>
            <a:r>
              <a:rPr lang="fr-FR" sz="1000" b="1" dirty="0"/>
              <a:t>autorité</a:t>
            </a:r>
            <a:r>
              <a:rPr lang="fr-FR" sz="1000" dirty="0"/>
              <a:t> pour allouer toute ressource exigée.</a:t>
            </a:r>
            <a:endParaRPr lang="fr-CH" sz="1000" dirty="0"/>
          </a:p>
          <a:p>
            <a:pPr lvl="0" fontAlgn="auto" hangingPunct="1"/>
            <a:r>
              <a:rPr lang="fr-FR" sz="1000" dirty="0"/>
              <a:t>Qui sera responsable de se </a:t>
            </a:r>
            <a:r>
              <a:rPr lang="fr-FR" sz="1000" b="1" dirty="0"/>
              <a:t>décider</a:t>
            </a:r>
            <a:r>
              <a:rPr lang="fr-FR" sz="1000" dirty="0"/>
              <a:t> si le projet continue ou pas après les enquêtes préliminaires ? Ce sera souvent un groupe de personnes, parfois avec des buts conflictuels.</a:t>
            </a:r>
            <a:endParaRPr lang="fr-CH" sz="1000" dirty="0"/>
          </a:p>
          <a:p>
            <a:pPr lvl="0" fontAlgn="auto" hangingPunct="1"/>
            <a:r>
              <a:rPr lang="fr-FR" sz="1000" dirty="0"/>
              <a:t>Le nouveau projet dépend-il de la livraison réussie d’un projet actuel ? Si c’est le cas,  un rapport complet sur le statut du projet en cours de réalisation devrait être obtenu avant de s’engager sur le nouveau projet.</a:t>
            </a:r>
            <a:endParaRPr lang="fr-CH" sz="1000" dirty="0"/>
          </a:p>
          <a:p>
            <a:pPr lvl="0" fontAlgn="auto" hangingPunct="1"/>
            <a:r>
              <a:rPr lang="fr-FR" sz="1000" dirty="0"/>
              <a:t>Quels sont les </a:t>
            </a:r>
            <a:r>
              <a:rPr lang="fr-FR" sz="1000" b="1" dirty="0"/>
              <a:t>critères de succès</a:t>
            </a:r>
            <a:r>
              <a:rPr lang="fr-FR" sz="1000" dirty="0"/>
              <a:t> qui indiqueront que les objectifs ont été atteints et les bénéfices obtenus ?</a:t>
            </a:r>
            <a:endParaRPr lang="fr-CH" sz="1000" dirty="0"/>
          </a:p>
          <a:p>
            <a:pPr lvl="0" fontAlgn="auto" hangingPunct="1"/>
            <a:r>
              <a:rPr lang="fr-FR" sz="1000" dirty="0"/>
              <a:t>De </a:t>
            </a:r>
            <a:r>
              <a:rPr lang="fr-FR" sz="1000" b="1" dirty="0"/>
              <a:t>nouveaux équipement/produits</a:t>
            </a:r>
            <a:r>
              <a:rPr lang="fr-FR" sz="1000" dirty="0"/>
              <a:t> seront-ils exigés pour permettre la réalisation du projet, par exemple un nouveau logiciel est-il nécessaire ?</a:t>
            </a:r>
            <a:endParaRPr lang="fr-CH" sz="1000" dirty="0"/>
          </a:p>
          <a:p>
            <a:pPr lvl="0" fontAlgn="auto" hangingPunct="1"/>
            <a:r>
              <a:rPr lang="fr-FR" sz="1000" dirty="0"/>
              <a:t>Y </a:t>
            </a:r>
            <a:r>
              <a:rPr lang="fr-FR" sz="1000" dirty="0" err="1"/>
              <a:t>aura-t-il</a:t>
            </a:r>
            <a:r>
              <a:rPr lang="fr-FR" sz="1000" dirty="0"/>
              <a:t> des </a:t>
            </a:r>
            <a:r>
              <a:rPr lang="fr-FR" sz="1000" b="1" dirty="0"/>
              <a:t>changements de personnel</a:t>
            </a:r>
            <a:r>
              <a:rPr lang="fr-FR" sz="1000" dirty="0"/>
              <a:t> nécessaires (des licenciements économiques ou de nouvelles embauches) ?</a:t>
            </a:r>
            <a:endParaRPr lang="fr-CH" sz="1000" dirty="0"/>
          </a:p>
          <a:p>
            <a:pPr lvl="0" fontAlgn="auto" hangingPunct="1"/>
            <a:r>
              <a:rPr lang="fr-FR" sz="1000" dirty="0"/>
              <a:t>Le personnel existant </a:t>
            </a:r>
            <a:r>
              <a:rPr lang="fr-FR" sz="1000" dirty="0" err="1"/>
              <a:t>aura-t-il</a:t>
            </a:r>
            <a:r>
              <a:rPr lang="fr-FR" sz="1000" dirty="0"/>
              <a:t> besoin de </a:t>
            </a:r>
            <a:r>
              <a:rPr lang="fr-FR" sz="1000" b="1" dirty="0"/>
              <a:t>formation</a:t>
            </a:r>
            <a:r>
              <a:rPr lang="fr-FR" sz="1000" dirty="0"/>
              <a:t>, par exemple apprendre de nouveaux processus métier ?</a:t>
            </a:r>
            <a:endParaRPr lang="fr-CH" sz="1000" dirty="0"/>
          </a:p>
          <a:p>
            <a:pPr lvl="0" fontAlgn="auto" hangingPunct="1"/>
            <a:r>
              <a:rPr lang="fr-FR" sz="1000" dirty="0"/>
              <a:t>Quelles personnes, équipes ou organisations seront impliqués dans le projet ?</a:t>
            </a:r>
            <a:endParaRPr lang="fr-CH" sz="1000" dirty="0"/>
          </a:p>
          <a:p>
            <a:pPr lvl="0" fontAlgn="auto" hangingPunct="1"/>
            <a:r>
              <a:rPr lang="fr-FR" sz="1000" dirty="0"/>
              <a:t>Qui sera responsable de documenter les </a:t>
            </a:r>
            <a:r>
              <a:rPr lang="fr-FR" sz="1000" b="1" dirty="0"/>
              <a:t>besoins business</a:t>
            </a:r>
            <a:r>
              <a:rPr lang="fr-FR" sz="1000" dirty="0"/>
              <a:t> dans le détail ?</a:t>
            </a:r>
            <a:endParaRPr lang="fr-CH" sz="1000" dirty="0"/>
          </a:p>
          <a:p>
            <a:pPr lvl="0" fontAlgn="auto" hangingPunct="1"/>
            <a:r>
              <a:rPr lang="fr-FR" sz="1000" dirty="0"/>
              <a:t>Qui déterminera les </a:t>
            </a:r>
            <a:r>
              <a:rPr lang="fr-FR" sz="1000" b="1" dirty="0"/>
              <a:t>délais</a:t>
            </a:r>
            <a:r>
              <a:rPr lang="fr-FR" sz="1000" dirty="0"/>
              <a:t> intermédiaires et finaux ? Les projets où le service marketing, par exemple, choisit un délai ferme pour un projet informatique ont un beaucoup moins réussi que quand des évaluations éduquées sont faites par les ressources requises.</a:t>
            </a:r>
            <a:endParaRPr lang="fr-CH" sz="1000" dirty="0"/>
          </a:p>
          <a:p>
            <a:pPr lvl="0" fontAlgn="auto" hangingPunct="1"/>
            <a:r>
              <a:rPr lang="fr-FR" sz="1000" dirty="0"/>
              <a:t>Combien de </a:t>
            </a:r>
            <a:r>
              <a:rPr lang="fr-FR" sz="1000" b="1" dirty="0"/>
              <a:t>provisions</a:t>
            </a:r>
            <a:r>
              <a:rPr lang="fr-FR" sz="1000" dirty="0"/>
              <a:t> seront disponibles dans le budget ?</a:t>
            </a:r>
            <a:endParaRPr lang="fr-CH" sz="1000" dirty="0"/>
          </a:p>
          <a:p>
            <a:pPr lvl="0" fontAlgn="auto" hangingPunct="1"/>
            <a:r>
              <a:rPr lang="fr-FR" sz="1000" dirty="0"/>
              <a:t>Qui sera responsable de prendre les décisions pour inclure ou exclure des </a:t>
            </a:r>
            <a:r>
              <a:rPr lang="fr-FR" sz="1000" b="1" dirty="0"/>
              <a:t>changements</a:t>
            </a:r>
            <a:r>
              <a:rPr lang="fr-FR" sz="1000" dirty="0"/>
              <a:t> demandés une fois que le projet est démarré ?</a:t>
            </a:r>
            <a:endParaRPr lang="fr-CH" sz="1000" dirty="0"/>
          </a:p>
          <a:p>
            <a:pPr lvl="0" fontAlgn="auto" hangingPunct="1"/>
            <a:r>
              <a:rPr lang="fr-FR" sz="1000" dirty="0"/>
              <a:t>Les livrables de projet devront-ils être </a:t>
            </a:r>
            <a:r>
              <a:rPr lang="fr-FR" sz="1000" b="1" dirty="0"/>
              <a:t>test</a:t>
            </a:r>
            <a:r>
              <a:rPr lang="fr-FR" sz="1000" dirty="0"/>
              <a:t>és et, s’il en est ainsi, par qui ?</a:t>
            </a:r>
            <a:endParaRPr lang="fr-CH" sz="1000" dirty="0"/>
          </a:p>
          <a:p>
            <a:pPr lvl="0" fontAlgn="auto" hangingPunct="1"/>
            <a:r>
              <a:rPr lang="fr-FR" sz="1000" dirty="0"/>
              <a:t>Qui fournira l’</a:t>
            </a:r>
            <a:r>
              <a:rPr lang="fr-FR" sz="1000" b="1" dirty="0"/>
              <a:t>approbation finale</a:t>
            </a:r>
            <a:r>
              <a:rPr lang="fr-FR" sz="1000" dirty="0"/>
              <a:t> du livrable de projet ?</a:t>
            </a:r>
            <a:endParaRPr lang="fr-CH" sz="1000" dirty="0"/>
          </a:p>
        </p:txBody>
      </p:sp>
    </p:spTree>
    <p:extLst>
      <p:ext uri="{BB962C8B-B14F-4D97-AF65-F5344CB8AC3E}">
        <p14:creationId xmlns:p14="http://schemas.microsoft.com/office/powerpoint/2010/main" val="14214728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0" y="21094"/>
            <a:ext cx="9144000" cy="6743739"/>
          </a:xfrm>
          <a:prstGeom prst="rect">
            <a:avLst/>
          </a:prstGeom>
          <a:solidFill>
            <a:schemeClr val="bg1"/>
          </a:solidFill>
          <a:ln>
            <a:noFill/>
          </a:ln>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Mandat de projet sous forme de </a:t>
            </a:r>
            <a:r>
              <a:rPr lang="fr-CH" sz="2400" b="1" dirty="0" err="1">
                <a:solidFill>
                  <a:srgbClr val="1476B7"/>
                </a:solidFill>
                <a:latin typeface="Tahoma"/>
                <a:ea typeface="Tahoma"/>
                <a:cs typeface="Tahoma"/>
              </a:rPr>
              <a:t>Mindmap</a:t>
            </a:r>
            <a:endParaRPr lang="fr-CH" sz="2400" b="1" dirty="0">
              <a:solidFill>
                <a:srgbClr val="1476B7"/>
              </a:solidFill>
              <a:latin typeface="Tahoma"/>
              <a:ea typeface="Tahoma"/>
              <a:cs typeface="Tahoma"/>
            </a:endParaRPr>
          </a:p>
        </p:txBody>
      </p:sp>
      <p:pic>
        <p:nvPicPr>
          <p:cNvPr id="5" name="Picture 12"/>
          <p:cNvPicPr/>
          <p:nvPr/>
        </p:nvPicPr>
        <p:blipFill rotWithShape="1">
          <a:blip r:embed="rId3"/>
          <a:srcRect t="5611"/>
          <a:stretch/>
        </p:blipFill>
        <p:spPr bwMode="auto">
          <a:xfrm>
            <a:off x="323528" y="1124744"/>
            <a:ext cx="8352928" cy="44792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9616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0" y="21094"/>
            <a:ext cx="9144000" cy="6743739"/>
          </a:xfrm>
          <a:prstGeom prst="rect">
            <a:avLst/>
          </a:prstGeom>
          <a:solidFill>
            <a:schemeClr val="bg1"/>
          </a:solidFill>
          <a:ln>
            <a:noFill/>
          </a:ln>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Mandat de projet sous forme de </a:t>
            </a:r>
            <a:r>
              <a:rPr lang="fr-CH" sz="2400" b="1" dirty="0" err="1">
                <a:solidFill>
                  <a:srgbClr val="1476B7"/>
                </a:solidFill>
                <a:latin typeface="Tahoma"/>
                <a:ea typeface="Tahoma"/>
                <a:cs typeface="Tahoma"/>
              </a:rPr>
              <a:t>Mindmap</a:t>
            </a:r>
            <a:endParaRPr lang="fr-CH" sz="2400" b="1" dirty="0">
              <a:solidFill>
                <a:srgbClr val="1476B7"/>
              </a:solidFill>
              <a:latin typeface="Tahoma"/>
              <a:ea typeface="Tahoma"/>
              <a:cs typeface="Tahoma"/>
            </a:endParaRPr>
          </a:p>
        </p:txBody>
      </p:sp>
      <p:pic>
        <p:nvPicPr>
          <p:cNvPr id="2" name="Image 1"/>
          <p:cNvPicPr>
            <a:picLocks noChangeAspect="1"/>
          </p:cNvPicPr>
          <p:nvPr/>
        </p:nvPicPr>
        <p:blipFill rotWithShape="1">
          <a:blip r:embed="rId3"/>
          <a:srcRect l="1991" r="5831"/>
          <a:stretch/>
        </p:blipFill>
        <p:spPr>
          <a:xfrm>
            <a:off x="0" y="1016699"/>
            <a:ext cx="9036496" cy="4831086"/>
          </a:xfrm>
          <a:prstGeom prst="rect">
            <a:avLst/>
          </a:prstGeom>
        </p:spPr>
      </p:pic>
    </p:spTree>
    <p:extLst>
      <p:ext uri="{BB962C8B-B14F-4D97-AF65-F5344CB8AC3E}">
        <p14:creationId xmlns:p14="http://schemas.microsoft.com/office/powerpoint/2010/main" val="2718679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6</a:t>
            </a:r>
            <a:endParaRPr lang="fr-CH" sz="800" dirty="0">
              <a:latin typeface="Tahoma"/>
            </a:endParaRPr>
          </a:p>
        </p:txBody>
      </p:sp>
      <p:sp>
        <p:nvSpPr>
          <p:cNvPr id="11" name="ZoneTexte 8">
            <a:extLst>
              <a:ext uri="{FF2B5EF4-FFF2-40B4-BE49-F238E27FC236}">
                <a16:creationId xmlns:a16="http://schemas.microsoft.com/office/drawing/2014/main" id="{21136898-231A-43A3-8592-1BE4E4244075}"/>
              </a:ext>
            </a:extLst>
          </p:cNvPr>
          <p:cNvSpPr txBox="1"/>
          <p:nvPr/>
        </p:nvSpPr>
        <p:spPr bwMode="auto">
          <a:xfrm>
            <a:off x="395536" y="1273243"/>
            <a:ext cx="7811576" cy="461665"/>
          </a:xfrm>
          <a:prstGeom prst="rect">
            <a:avLst/>
          </a:prstGeom>
          <a:noFill/>
        </p:spPr>
        <p:txBody>
          <a:bodyPr wrap="square" rtlCol="0">
            <a:spAutoFit/>
          </a:bodyPr>
          <a:lstStyle/>
          <a:p>
            <a:r>
              <a:rPr lang="fr-CH" sz="2400" b="1" dirty="0">
                <a:solidFill>
                  <a:srgbClr val="1476B7"/>
                </a:solidFill>
                <a:latin typeface="Tahoma"/>
                <a:ea typeface="Tahoma"/>
                <a:cs typeface="Tahoma"/>
              </a:rPr>
              <a:t>	       Projet 			      Opération  </a:t>
            </a:r>
          </a:p>
        </p:txBody>
      </p:sp>
      <p:sp>
        <p:nvSpPr>
          <p:cNvPr id="10" name="Oval 9">
            <a:extLst>
              <a:ext uri="{FF2B5EF4-FFF2-40B4-BE49-F238E27FC236}">
                <a16:creationId xmlns:a16="http://schemas.microsoft.com/office/drawing/2014/main" id="{3C6686CA-ED09-4198-A8DE-BAFBF6C3F8F2}"/>
              </a:ext>
            </a:extLst>
          </p:cNvPr>
          <p:cNvSpPr/>
          <p:nvPr/>
        </p:nvSpPr>
        <p:spPr bwMode="auto">
          <a:xfrm>
            <a:off x="539552" y="2600908"/>
            <a:ext cx="1656184" cy="648072"/>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innovant</a:t>
            </a:r>
            <a:endParaRPr lang="fr-CH" dirty="0"/>
          </a:p>
        </p:txBody>
      </p:sp>
      <p:sp>
        <p:nvSpPr>
          <p:cNvPr id="15" name="Oval 14">
            <a:extLst>
              <a:ext uri="{FF2B5EF4-FFF2-40B4-BE49-F238E27FC236}">
                <a16:creationId xmlns:a16="http://schemas.microsoft.com/office/drawing/2014/main" id="{B04B5553-11B3-41EF-A63A-86BF4BB0952C}"/>
              </a:ext>
            </a:extLst>
          </p:cNvPr>
          <p:cNvSpPr/>
          <p:nvPr/>
        </p:nvSpPr>
        <p:spPr bwMode="auto">
          <a:xfrm>
            <a:off x="2339752" y="2764192"/>
            <a:ext cx="1656184" cy="648072"/>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organisation temporaire</a:t>
            </a:r>
            <a:endParaRPr lang="fr-CH" sz="1400" dirty="0"/>
          </a:p>
        </p:txBody>
      </p:sp>
      <p:sp>
        <p:nvSpPr>
          <p:cNvPr id="16" name="Oval 15">
            <a:extLst>
              <a:ext uri="{FF2B5EF4-FFF2-40B4-BE49-F238E27FC236}">
                <a16:creationId xmlns:a16="http://schemas.microsoft.com/office/drawing/2014/main" id="{9E6C004C-1ADE-44BE-9048-32B25F5A5543}"/>
              </a:ext>
            </a:extLst>
          </p:cNvPr>
          <p:cNvSpPr/>
          <p:nvPr/>
        </p:nvSpPr>
        <p:spPr bwMode="auto">
          <a:xfrm>
            <a:off x="1731138" y="1931850"/>
            <a:ext cx="1656184" cy="648072"/>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milieu inconnu</a:t>
            </a:r>
            <a:endParaRPr lang="fr-CH" sz="1600" dirty="0"/>
          </a:p>
        </p:txBody>
      </p:sp>
      <p:sp>
        <p:nvSpPr>
          <p:cNvPr id="18" name="Oval 17">
            <a:extLst>
              <a:ext uri="{FF2B5EF4-FFF2-40B4-BE49-F238E27FC236}">
                <a16:creationId xmlns:a16="http://schemas.microsoft.com/office/drawing/2014/main" id="{7F947F82-0951-45B0-B5CF-256E6E85AC76}"/>
              </a:ext>
            </a:extLst>
          </p:cNvPr>
          <p:cNvSpPr/>
          <p:nvPr/>
        </p:nvSpPr>
        <p:spPr bwMode="auto">
          <a:xfrm>
            <a:off x="751775" y="4218001"/>
            <a:ext cx="1656184" cy="648072"/>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incertitude forte</a:t>
            </a:r>
            <a:endParaRPr lang="fr-CH" sz="1600" dirty="0"/>
          </a:p>
        </p:txBody>
      </p:sp>
      <p:sp>
        <p:nvSpPr>
          <p:cNvPr id="19" name="Oval 18">
            <a:extLst>
              <a:ext uri="{FF2B5EF4-FFF2-40B4-BE49-F238E27FC236}">
                <a16:creationId xmlns:a16="http://schemas.microsoft.com/office/drawing/2014/main" id="{A2018E65-60C0-46D1-93AF-CB0E502DCCE4}"/>
              </a:ext>
            </a:extLst>
          </p:cNvPr>
          <p:cNvSpPr/>
          <p:nvPr/>
        </p:nvSpPr>
        <p:spPr bwMode="auto">
          <a:xfrm>
            <a:off x="647564" y="5267931"/>
            <a:ext cx="1760395" cy="800472"/>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t>dépend de variables exogènes</a:t>
            </a:r>
            <a:endParaRPr lang="fr-CH" sz="1500" dirty="0"/>
          </a:p>
        </p:txBody>
      </p:sp>
      <p:sp>
        <p:nvSpPr>
          <p:cNvPr id="20" name="Oval 19">
            <a:extLst>
              <a:ext uri="{FF2B5EF4-FFF2-40B4-BE49-F238E27FC236}">
                <a16:creationId xmlns:a16="http://schemas.microsoft.com/office/drawing/2014/main" id="{21B0EDB0-DB51-4136-B324-9B27A95F16E2}"/>
              </a:ext>
            </a:extLst>
          </p:cNvPr>
          <p:cNvSpPr/>
          <p:nvPr/>
        </p:nvSpPr>
        <p:spPr bwMode="auto">
          <a:xfrm>
            <a:off x="6584770" y="2577902"/>
            <a:ext cx="1656184" cy="648072"/>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t>processus récurrents</a:t>
            </a:r>
            <a:endParaRPr lang="fr-CH" sz="1600" dirty="0"/>
          </a:p>
        </p:txBody>
      </p:sp>
      <p:sp>
        <p:nvSpPr>
          <p:cNvPr id="21" name="Oval 20">
            <a:extLst>
              <a:ext uri="{FF2B5EF4-FFF2-40B4-BE49-F238E27FC236}">
                <a16:creationId xmlns:a16="http://schemas.microsoft.com/office/drawing/2014/main" id="{1B8AA04E-DF16-42AC-92CD-44B2A8F9C3D3}"/>
              </a:ext>
            </a:extLst>
          </p:cNvPr>
          <p:cNvSpPr/>
          <p:nvPr/>
        </p:nvSpPr>
        <p:spPr bwMode="auto">
          <a:xfrm>
            <a:off x="6444208" y="3392340"/>
            <a:ext cx="1762904" cy="756741"/>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t>organisation stable</a:t>
            </a:r>
            <a:endParaRPr lang="fr-CH" sz="1600" dirty="0"/>
          </a:p>
        </p:txBody>
      </p:sp>
      <p:sp>
        <p:nvSpPr>
          <p:cNvPr id="22" name="Oval 21">
            <a:extLst>
              <a:ext uri="{FF2B5EF4-FFF2-40B4-BE49-F238E27FC236}">
                <a16:creationId xmlns:a16="http://schemas.microsoft.com/office/drawing/2014/main" id="{2349C8C7-C77A-4ADF-BBC9-4289AD7F40A3}"/>
              </a:ext>
            </a:extLst>
          </p:cNvPr>
          <p:cNvSpPr/>
          <p:nvPr/>
        </p:nvSpPr>
        <p:spPr bwMode="auto">
          <a:xfrm>
            <a:off x="4673699" y="2758815"/>
            <a:ext cx="1656184" cy="648072"/>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pérenne</a:t>
            </a:r>
            <a:endParaRPr lang="fr-CH" dirty="0"/>
          </a:p>
        </p:txBody>
      </p:sp>
      <p:sp>
        <p:nvSpPr>
          <p:cNvPr id="23" name="Oval 22">
            <a:extLst>
              <a:ext uri="{FF2B5EF4-FFF2-40B4-BE49-F238E27FC236}">
                <a16:creationId xmlns:a16="http://schemas.microsoft.com/office/drawing/2014/main" id="{C1F4E099-93AE-4C4F-9539-632D66B9DFE2}"/>
              </a:ext>
            </a:extLst>
          </p:cNvPr>
          <p:cNvSpPr/>
          <p:nvPr/>
        </p:nvSpPr>
        <p:spPr bwMode="auto">
          <a:xfrm>
            <a:off x="4620339" y="3979255"/>
            <a:ext cx="1762904" cy="648072"/>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t>incertitude faible</a:t>
            </a:r>
            <a:endParaRPr lang="fr-CH" sz="1600" dirty="0"/>
          </a:p>
        </p:txBody>
      </p:sp>
      <p:sp>
        <p:nvSpPr>
          <p:cNvPr id="24" name="Oval 23">
            <a:extLst>
              <a:ext uri="{FF2B5EF4-FFF2-40B4-BE49-F238E27FC236}">
                <a16:creationId xmlns:a16="http://schemas.microsoft.com/office/drawing/2014/main" id="{CC8DEAF7-B910-493E-9E48-63961A331A0C}"/>
              </a:ext>
            </a:extLst>
          </p:cNvPr>
          <p:cNvSpPr/>
          <p:nvPr/>
        </p:nvSpPr>
        <p:spPr bwMode="auto">
          <a:xfrm>
            <a:off x="6012160" y="4771345"/>
            <a:ext cx="2167148" cy="985956"/>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fait vivre l’institution </a:t>
            </a:r>
            <a:endParaRPr lang="fr-CH" dirty="0"/>
          </a:p>
        </p:txBody>
      </p:sp>
      <p:sp>
        <p:nvSpPr>
          <p:cNvPr id="25" name="Oval 24">
            <a:extLst>
              <a:ext uri="{FF2B5EF4-FFF2-40B4-BE49-F238E27FC236}">
                <a16:creationId xmlns:a16="http://schemas.microsoft.com/office/drawing/2014/main" id="{D2EDC0B4-DEF6-4CE3-8440-8DEBF1B8A610}"/>
              </a:ext>
            </a:extLst>
          </p:cNvPr>
          <p:cNvSpPr/>
          <p:nvPr/>
        </p:nvSpPr>
        <p:spPr bwMode="auto">
          <a:xfrm>
            <a:off x="323528" y="3428343"/>
            <a:ext cx="1656184" cy="648072"/>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durée limitée</a:t>
            </a:r>
            <a:endParaRPr lang="fr-CH" dirty="0"/>
          </a:p>
        </p:txBody>
      </p:sp>
      <p:sp>
        <p:nvSpPr>
          <p:cNvPr id="26" name="Oval 25">
            <a:extLst>
              <a:ext uri="{FF2B5EF4-FFF2-40B4-BE49-F238E27FC236}">
                <a16:creationId xmlns:a16="http://schemas.microsoft.com/office/drawing/2014/main" id="{633AEC67-647B-45CE-848F-BF57BB379371}"/>
              </a:ext>
            </a:extLst>
          </p:cNvPr>
          <p:cNvSpPr/>
          <p:nvPr/>
        </p:nvSpPr>
        <p:spPr bwMode="auto">
          <a:xfrm>
            <a:off x="3189008" y="1528538"/>
            <a:ext cx="1203429" cy="476244"/>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unique</a:t>
            </a:r>
            <a:endParaRPr lang="fr-CH" dirty="0"/>
          </a:p>
        </p:txBody>
      </p:sp>
      <p:sp>
        <p:nvSpPr>
          <p:cNvPr id="27" name="Oval 26">
            <a:extLst>
              <a:ext uri="{FF2B5EF4-FFF2-40B4-BE49-F238E27FC236}">
                <a16:creationId xmlns:a16="http://schemas.microsoft.com/office/drawing/2014/main" id="{2250EB68-E6FD-4F09-8FB5-B03F486B1B9A}"/>
              </a:ext>
            </a:extLst>
          </p:cNvPr>
          <p:cNvSpPr/>
          <p:nvPr/>
        </p:nvSpPr>
        <p:spPr bwMode="auto">
          <a:xfrm>
            <a:off x="2567466" y="3596534"/>
            <a:ext cx="1864615" cy="827435"/>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t>ressources humaines temporaires</a:t>
            </a:r>
            <a:endParaRPr lang="fr-CH" sz="1500" dirty="0"/>
          </a:p>
        </p:txBody>
      </p:sp>
      <p:sp>
        <p:nvSpPr>
          <p:cNvPr id="28" name="Oval 27">
            <a:extLst>
              <a:ext uri="{FF2B5EF4-FFF2-40B4-BE49-F238E27FC236}">
                <a16:creationId xmlns:a16="http://schemas.microsoft.com/office/drawing/2014/main" id="{0214325D-2508-463D-AB18-88EFDC9494E3}"/>
              </a:ext>
            </a:extLst>
          </p:cNvPr>
          <p:cNvSpPr/>
          <p:nvPr/>
        </p:nvSpPr>
        <p:spPr bwMode="auto">
          <a:xfrm>
            <a:off x="3221067" y="5531302"/>
            <a:ext cx="1203429" cy="476244"/>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endParaRPr lang="fr-CH" dirty="0"/>
          </a:p>
        </p:txBody>
      </p:sp>
      <p:sp>
        <p:nvSpPr>
          <p:cNvPr id="29" name="Oval 28">
            <a:extLst>
              <a:ext uri="{FF2B5EF4-FFF2-40B4-BE49-F238E27FC236}">
                <a16:creationId xmlns:a16="http://schemas.microsoft.com/office/drawing/2014/main" id="{1649BC70-CB45-44D2-AB2D-554B884D1C38}"/>
              </a:ext>
            </a:extLst>
          </p:cNvPr>
          <p:cNvSpPr/>
          <p:nvPr/>
        </p:nvSpPr>
        <p:spPr bwMode="auto">
          <a:xfrm>
            <a:off x="2245483" y="4575247"/>
            <a:ext cx="2055841" cy="689076"/>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rallie plusieurs personnes</a:t>
            </a:r>
            <a:endParaRPr lang="fr-CH" sz="1600" dirty="0"/>
          </a:p>
        </p:txBody>
      </p:sp>
      <p:sp>
        <p:nvSpPr>
          <p:cNvPr id="30" name="Oval 29">
            <a:extLst>
              <a:ext uri="{FF2B5EF4-FFF2-40B4-BE49-F238E27FC236}">
                <a16:creationId xmlns:a16="http://schemas.microsoft.com/office/drawing/2014/main" id="{A72328EA-23FA-4714-864D-607C65476685}"/>
              </a:ext>
            </a:extLst>
          </p:cNvPr>
          <p:cNvSpPr/>
          <p:nvPr/>
        </p:nvSpPr>
        <p:spPr bwMode="auto">
          <a:xfrm>
            <a:off x="7061220" y="1580072"/>
            <a:ext cx="1316159" cy="556773"/>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t>répétitif</a:t>
            </a:r>
            <a:endParaRPr lang="fr-CH" sz="1600" dirty="0"/>
          </a:p>
        </p:txBody>
      </p:sp>
      <p:sp>
        <p:nvSpPr>
          <p:cNvPr id="31" name="Oval 30">
            <a:extLst>
              <a:ext uri="{FF2B5EF4-FFF2-40B4-BE49-F238E27FC236}">
                <a16:creationId xmlns:a16="http://schemas.microsoft.com/office/drawing/2014/main" id="{6E8E08F6-49DD-4CAF-A3B7-857BFFBF8F37}"/>
              </a:ext>
            </a:extLst>
          </p:cNvPr>
          <p:cNvSpPr/>
          <p:nvPr/>
        </p:nvSpPr>
        <p:spPr bwMode="auto">
          <a:xfrm>
            <a:off x="5439550" y="1881315"/>
            <a:ext cx="1656184" cy="648072"/>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t>milieu connu</a:t>
            </a:r>
            <a:endParaRPr lang="fr-CH" sz="1600" dirty="0"/>
          </a:p>
        </p:txBody>
      </p:sp>
    </p:spTree>
    <p:extLst>
      <p:ext uri="{BB962C8B-B14F-4D97-AF65-F5344CB8AC3E}">
        <p14:creationId xmlns:p14="http://schemas.microsoft.com/office/powerpoint/2010/main" val="727279146"/>
      </p:ext>
    </p:extLst>
  </p:cSld>
  <p:clrMapOvr>
    <a:masterClrMapping/>
  </p:clrMapOvr>
</p:sld>
</file>

<file path=ppt/theme/theme1.xml><?xml version="1.0" encoding="utf-8"?>
<a:theme xmlns:a="http://schemas.openxmlformats.org/drawingml/2006/main" name="HE-Arc 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6538</Words>
  <Application>Microsoft Office PowerPoint</Application>
  <DocSecurity>0</DocSecurity>
  <PresentationFormat>Affichage à l'écran (4:3)</PresentationFormat>
  <Paragraphs>973</Paragraphs>
  <Slides>89</Slides>
  <Notes>84</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2</vt:i4>
      </vt:variant>
      <vt:variant>
        <vt:lpstr>Titres des diapositives</vt:lpstr>
      </vt:variant>
      <vt:variant>
        <vt:i4>89</vt:i4>
      </vt:variant>
    </vt:vector>
  </HeadingPairs>
  <TitlesOfParts>
    <vt:vector size="100" baseType="lpstr">
      <vt:lpstr>Arial</vt:lpstr>
      <vt:lpstr>Calibri</vt:lpstr>
      <vt:lpstr>Courier New</vt:lpstr>
      <vt:lpstr>Tahoma</vt:lpstr>
      <vt:lpstr>Times New Roman</vt:lpstr>
      <vt:lpstr>Trebuchet MS</vt:lpstr>
      <vt:lpstr>Verdana</vt:lpstr>
      <vt:lpstr>Wingdings</vt:lpstr>
      <vt:lpstr>HE-Arc GES</vt:lpstr>
      <vt:lpstr>Visio.Drawing.11</vt:lpstr>
      <vt:lpstr>Package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HE-Arc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Baudet Cedric</dc:creator>
  <cp:lastModifiedBy>juliette schwaller</cp:lastModifiedBy>
  <cp:revision>739</cp:revision>
  <cp:lastPrinted>2021-01-20T20:02:16Z</cp:lastPrinted>
  <dcterms:created xsi:type="dcterms:W3CDTF">2010-11-23T07:41:15Z</dcterms:created>
  <dcterms:modified xsi:type="dcterms:W3CDTF">2023-03-22T20:21:45Z</dcterms:modified>
  <cp:category>ENR QUALITE HE-ARC(+PIED DE PAGE)</cp:category>
  <dc:identifier/>
  <dc:language/>
  <cp:version/>
</cp:coreProperties>
</file>