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9"/>
  </p:notesMasterIdLst>
  <p:handoutMasterIdLst>
    <p:handoutMasterId r:id="rId90"/>
  </p:handoutMasterIdLst>
  <p:sldIdLst>
    <p:sldId id="256" r:id="rId2"/>
    <p:sldId id="443" r:id="rId3"/>
    <p:sldId id="444" r:id="rId4"/>
    <p:sldId id="507" r:id="rId5"/>
    <p:sldId id="309" r:id="rId6"/>
    <p:sldId id="416" r:id="rId7"/>
    <p:sldId id="421" r:id="rId8"/>
    <p:sldId id="352" r:id="rId9"/>
    <p:sldId id="366" r:id="rId10"/>
    <p:sldId id="510" r:id="rId11"/>
    <p:sldId id="363" r:id="rId12"/>
    <p:sldId id="524" r:id="rId13"/>
    <p:sldId id="508" r:id="rId14"/>
    <p:sldId id="417" r:id="rId15"/>
    <p:sldId id="418" r:id="rId16"/>
    <p:sldId id="419" r:id="rId17"/>
    <p:sldId id="422" r:id="rId18"/>
    <p:sldId id="423" r:id="rId19"/>
    <p:sldId id="509" r:id="rId20"/>
    <p:sldId id="496" r:id="rId21"/>
    <p:sldId id="497" r:id="rId22"/>
    <p:sldId id="498" r:id="rId23"/>
    <p:sldId id="499" r:id="rId24"/>
    <p:sldId id="500" r:id="rId25"/>
    <p:sldId id="501" r:id="rId26"/>
    <p:sldId id="511" r:id="rId27"/>
    <p:sldId id="431" r:id="rId28"/>
    <p:sldId id="445" r:id="rId29"/>
    <p:sldId id="368" r:id="rId30"/>
    <p:sldId id="512" r:id="rId31"/>
    <p:sldId id="353" r:id="rId32"/>
    <p:sldId id="513" r:id="rId33"/>
    <p:sldId id="279" r:id="rId34"/>
    <p:sldId id="388" r:id="rId35"/>
    <p:sldId id="390" r:id="rId36"/>
    <p:sldId id="280" r:id="rId37"/>
    <p:sldId id="389" r:id="rId38"/>
    <p:sldId id="517" r:id="rId39"/>
    <p:sldId id="387" r:id="rId40"/>
    <p:sldId id="391" r:id="rId41"/>
    <p:sldId id="392" r:id="rId42"/>
    <p:sldId id="350" r:id="rId43"/>
    <p:sldId id="273" r:id="rId44"/>
    <p:sldId id="525" r:id="rId45"/>
    <p:sldId id="514" r:id="rId46"/>
    <p:sldId id="427" r:id="rId47"/>
    <p:sldId id="428" r:id="rId48"/>
    <p:sldId id="429" r:id="rId49"/>
    <p:sldId id="426" r:id="rId50"/>
    <p:sldId id="506" r:id="rId51"/>
    <p:sldId id="516" r:id="rId52"/>
    <p:sldId id="274" r:id="rId53"/>
    <p:sldId id="355" r:id="rId54"/>
    <p:sldId id="275" r:id="rId55"/>
    <p:sldId id="356" r:id="rId56"/>
    <p:sldId id="276" r:id="rId57"/>
    <p:sldId id="357" r:id="rId58"/>
    <p:sldId id="277" r:id="rId59"/>
    <p:sldId id="358" r:id="rId60"/>
    <p:sldId id="434" r:id="rId61"/>
    <p:sldId id="451" r:id="rId62"/>
    <p:sldId id="526" r:id="rId63"/>
    <p:sldId id="452" r:id="rId64"/>
    <p:sldId id="453" r:id="rId65"/>
    <p:sldId id="454" r:id="rId66"/>
    <p:sldId id="455" r:id="rId67"/>
    <p:sldId id="456" r:id="rId68"/>
    <p:sldId id="457" r:id="rId69"/>
    <p:sldId id="521" r:id="rId70"/>
    <p:sldId id="523" r:id="rId71"/>
    <p:sldId id="485" r:id="rId72"/>
    <p:sldId id="518" r:id="rId73"/>
    <p:sldId id="466" r:id="rId74"/>
    <p:sldId id="468" r:id="rId75"/>
    <p:sldId id="469" r:id="rId76"/>
    <p:sldId id="490" r:id="rId77"/>
    <p:sldId id="478" r:id="rId78"/>
    <p:sldId id="519" r:id="rId79"/>
    <p:sldId id="522" r:id="rId80"/>
    <p:sldId id="438" r:id="rId81"/>
    <p:sldId id="307" r:id="rId82"/>
    <p:sldId id="424" r:id="rId83"/>
    <p:sldId id="527" r:id="rId84"/>
    <p:sldId id="425" r:id="rId85"/>
    <p:sldId id="415" r:id="rId86"/>
    <p:sldId id="446" r:id="rId87"/>
    <p:sldId id="449" r:id="rId88"/>
  </p:sldIdLst>
  <p:sldSz cx="9144000" cy="6858000" type="screen4x3"/>
  <p:notesSz cx="6858000" cy="994568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134" autoAdjust="0"/>
    <p:restoredTop sz="88117" autoAdjust="0"/>
  </p:normalViewPr>
  <p:slideViewPr>
    <p:cSldViewPr>
      <p:cViewPr varScale="1">
        <p:scale>
          <a:sx n="82" d="100"/>
          <a:sy n="82" d="100"/>
        </p:scale>
        <p:origin x="1315" y="72"/>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3317" y="3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5AC56-082A-486C-9740-638E1F4BFB4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CH"/>
        </a:p>
      </dgm:t>
    </dgm:pt>
    <dgm:pt modelId="{A2884B9C-7213-498E-8F9A-F5D829AF3C4F}">
      <dgm:prSet phldrT="[Text]" custT="1"/>
      <dgm:spPr/>
      <dgm:t>
        <a:bodyPr/>
        <a:lstStyle/>
        <a:p>
          <a:r>
            <a:rPr lang="fr-FR" sz="2000" dirty="0">
              <a:latin typeface="Tahoma" panose="020B0604030504040204" pitchFamily="34" charset="0"/>
              <a:ea typeface="Tahoma" panose="020B0604030504040204" pitchFamily="34" charset="0"/>
              <a:cs typeface="Tahoma" panose="020B0604030504040204" pitchFamily="34" charset="0"/>
            </a:rPr>
            <a:t>Direction</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9450E80C-E6B4-4BE6-967B-91B42111F9F2}" type="par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C81BAB0-3C49-480B-BC47-10AC66B17330}" type="sibTrans" cxnId="{08230088-3C7A-4D22-879F-575BFABC2818}">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6F191E3-9AEA-400F-B6B3-183D5D0D7169}">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2C4D77EE-5D21-472C-8DF2-AA9702F7A26E}" type="par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89215AEE-5B5C-4A93-83C6-DF05CFC0D3B0}" type="sibTrans" cxnId="{BD37D01B-D0D6-4089-9FAE-68CA529AF1B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E12C110C-1686-41D9-8F8D-A4B41C917920}">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9EB0833A-F845-4EBE-B1AA-CB1F6FDCAF98}" type="par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11130DF6-15E1-4519-935B-AE7AA7DB9306}" type="sibTrans" cxnId="{5C753E2D-4906-49FE-A064-A0BBD8F3096B}">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C8FB1014-B661-40C3-A774-0EAE8913723D}">
      <dgm:prSet phldrT="[Text]"/>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CA8A73E-C6C8-45B0-854D-020970F82673}" type="par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A94C77EB-9C6F-4A23-A3BA-0275A9A90479}" type="sibTrans" cxnId="{9B788675-B7D9-4794-B953-7945997F2AE7}">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577A0056-C48D-4EFC-B60C-BB8EF3416D90}" type="asst">
      <dgm:prSet phldrT="[Text]" custT="1"/>
      <dgm:spPr/>
      <dgm:t>
        <a:bodyPr/>
        <a:lstStyle/>
        <a:p>
          <a:pPr>
            <a:lnSpc>
              <a:spcPct val="100000"/>
            </a:lnSpc>
            <a:spcAft>
              <a:spcPts val="0"/>
            </a:spcAft>
          </a:pPr>
          <a:r>
            <a:rPr lang="fr-FR" sz="20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dirty="0">
            <a:latin typeface="Tahoma" panose="020B0604030504040204" pitchFamily="34" charset="0"/>
            <a:ea typeface="Tahoma" panose="020B0604030504040204" pitchFamily="34" charset="0"/>
            <a:cs typeface="Tahoma" panose="020B0604030504040204" pitchFamily="34" charset="0"/>
          </a:endParaRPr>
        </a:p>
      </dgm:t>
    </dgm:pt>
    <dgm:pt modelId="{71BA4684-5F4D-4FFC-8C4F-EE51B5C66F88}" type="sib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09B96A7C-EDB9-4A1C-986D-EC36990D48DC}" type="parTrans" cxnId="{F9D13278-21C7-4FC6-B71F-F40B19593B41}">
      <dgm:prSet/>
      <dgm:spPr/>
      <dgm:t>
        <a:bodyPr/>
        <a:lstStyle/>
        <a:p>
          <a:endParaRPr lang="fr-CH">
            <a:latin typeface="Tahoma" panose="020B0604030504040204" pitchFamily="34" charset="0"/>
            <a:ea typeface="Tahoma" panose="020B0604030504040204" pitchFamily="34" charset="0"/>
            <a:cs typeface="Tahoma" panose="020B0604030504040204" pitchFamily="34" charset="0"/>
          </a:endParaRPr>
        </a:p>
      </dgm:t>
    </dgm:pt>
    <dgm:pt modelId="{3991849E-2B57-45DC-B3C3-41202A730D5D}" type="pres">
      <dgm:prSet presAssocID="{CD85AC56-082A-486C-9740-638E1F4BFB4C}" presName="hierChild1" presStyleCnt="0">
        <dgm:presLayoutVars>
          <dgm:orgChart val="1"/>
          <dgm:chPref val="1"/>
          <dgm:dir/>
          <dgm:animOne val="branch"/>
          <dgm:animLvl val="lvl"/>
          <dgm:resizeHandles/>
        </dgm:presLayoutVars>
      </dgm:prSet>
      <dgm:spPr/>
    </dgm:pt>
    <dgm:pt modelId="{459B5D89-538D-42FE-8B9A-E739D5EA8B05}" type="pres">
      <dgm:prSet presAssocID="{A2884B9C-7213-498E-8F9A-F5D829AF3C4F}" presName="hierRoot1" presStyleCnt="0">
        <dgm:presLayoutVars>
          <dgm:hierBranch val="init"/>
        </dgm:presLayoutVars>
      </dgm:prSet>
      <dgm:spPr/>
    </dgm:pt>
    <dgm:pt modelId="{09A1B21B-1182-4EA9-878F-2F79CC6ACD3F}" type="pres">
      <dgm:prSet presAssocID="{A2884B9C-7213-498E-8F9A-F5D829AF3C4F}" presName="rootComposite1" presStyleCnt="0"/>
      <dgm:spPr/>
    </dgm:pt>
    <dgm:pt modelId="{EC31563B-1754-4BEC-99FE-040BC9FB5EF7}" type="pres">
      <dgm:prSet presAssocID="{A2884B9C-7213-498E-8F9A-F5D829AF3C4F}" presName="rootText1" presStyleLbl="node0" presStyleIdx="0" presStyleCnt="1">
        <dgm:presLayoutVars>
          <dgm:chPref val="3"/>
        </dgm:presLayoutVars>
      </dgm:prSet>
      <dgm:spPr/>
    </dgm:pt>
    <dgm:pt modelId="{2A7DA301-5A78-49C5-8236-E00EF17BA819}" type="pres">
      <dgm:prSet presAssocID="{A2884B9C-7213-498E-8F9A-F5D829AF3C4F}" presName="rootConnector1" presStyleLbl="node1" presStyleIdx="0" presStyleCnt="0"/>
      <dgm:spPr/>
    </dgm:pt>
    <dgm:pt modelId="{ED341D48-6A50-4F4E-AC6F-1A700253FA69}" type="pres">
      <dgm:prSet presAssocID="{A2884B9C-7213-498E-8F9A-F5D829AF3C4F}" presName="hierChild2" presStyleCnt="0"/>
      <dgm:spPr/>
    </dgm:pt>
    <dgm:pt modelId="{678F4F9B-FD2D-4E9A-9E8E-486E8DC0D0CA}" type="pres">
      <dgm:prSet presAssocID="{2C4D77EE-5D21-472C-8DF2-AA9702F7A26E}" presName="Name37" presStyleLbl="parChTrans1D2" presStyleIdx="0" presStyleCnt="4"/>
      <dgm:spPr/>
    </dgm:pt>
    <dgm:pt modelId="{299D04B3-DFB3-4575-B6A8-1E960E2C0F3D}" type="pres">
      <dgm:prSet presAssocID="{E6F191E3-9AEA-400F-B6B3-183D5D0D7169}" presName="hierRoot2" presStyleCnt="0">
        <dgm:presLayoutVars>
          <dgm:hierBranch val="init"/>
        </dgm:presLayoutVars>
      </dgm:prSet>
      <dgm:spPr/>
    </dgm:pt>
    <dgm:pt modelId="{E4151E8C-8702-4E15-8026-5B2850E29B3B}" type="pres">
      <dgm:prSet presAssocID="{E6F191E3-9AEA-400F-B6B3-183D5D0D7169}" presName="rootComposite" presStyleCnt="0"/>
      <dgm:spPr/>
    </dgm:pt>
    <dgm:pt modelId="{F4DBC961-E589-4C5A-916C-57BC05D8B8CA}" type="pres">
      <dgm:prSet presAssocID="{E6F191E3-9AEA-400F-B6B3-183D5D0D7169}" presName="rootText" presStyleLbl="node2" presStyleIdx="0" presStyleCnt="3">
        <dgm:presLayoutVars>
          <dgm:chPref val="3"/>
        </dgm:presLayoutVars>
      </dgm:prSet>
      <dgm:spPr/>
    </dgm:pt>
    <dgm:pt modelId="{06C86995-0BE3-48A8-822D-0D7EDF978BB6}" type="pres">
      <dgm:prSet presAssocID="{E6F191E3-9AEA-400F-B6B3-183D5D0D7169}" presName="rootConnector" presStyleLbl="node2" presStyleIdx="0" presStyleCnt="3"/>
      <dgm:spPr/>
    </dgm:pt>
    <dgm:pt modelId="{F1E554D4-0A7D-4049-B0A2-4C575F4101CF}" type="pres">
      <dgm:prSet presAssocID="{E6F191E3-9AEA-400F-B6B3-183D5D0D7169}" presName="hierChild4" presStyleCnt="0"/>
      <dgm:spPr/>
    </dgm:pt>
    <dgm:pt modelId="{6DCB35C3-24BC-4BFF-8D45-FC2F6B13B52E}" type="pres">
      <dgm:prSet presAssocID="{E6F191E3-9AEA-400F-B6B3-183D5D0D7169}" presName="hierChild5" presStyleCnt="0"/>
      <dgm:spPr/>
    </dgm:pt>
    <dgm:pt modelId="{95022184-C707-4658-82AB-8EE2193353BD}" type="pres">
      <dgm:prSet presAssocID="{9EB0833A-F845-4EBE-B1AA-CB1F6FDCAF98}" presName="Name37" presStyleLbl="parChTrans1D2" presStyleIdx="1" presStyleCnt="4"/>
      <dgm:spPr/>
    </dgm:pt>
    <dgm:pt modelId="{95CA2B34-086A-4A29-8642-1E80E907E6AA}" type="pres">
      <dgm:prSet presAssocID="{E12C110C-1686-41D9-8F8D-A4B41C917920}" presName="hierRoot2" presStyleCnt="0">
        <dgm:presLayoutVars>
          <dgm:hierBranch val="init"/>
        </dgm:presLayoutVars>
      </dgm:prSet>
      <dgm:spPr/>
    </dgm:pt>
    <dgm:pt modelId="{10B3BEE1-3F43-41F9-9C4A-90AC4492E2A6}" type="pres">
      <dgm:prSet presAssocID="{E12C110C-1686-41D9-8F8D-A4B41C917920}" presName="rootComposite" presStyleCnt="0"/>
      <dgm:spPr/>
    </dgm:pt>
    <dgm:pt modelId="{675D236A-AA7C-4E97-89F0-3B14192A9164}" type="pres">
      <dgm:prSet presAssocID="{E12C110C-1686-41D9-8F8D-A4B41C917920}" presName="rootText" presStyleLbl="node2" presStyleIdx="1" presStyleCnt="3">
        <dgm:presLayoutVars>
          <dgm:chPref val="3"/>
        </dgm:presLayoutVars>
      </dgm:prSet>
      <dgm:spPr/>
    </dgm:pt>
    <dgm:pt modelId="{B0FD2535-90F6-4E4C-970C-3494D58C9841}" type="pres">
      <dgm:prSet presAssocID="{E12C110C-1686-41D9-8F8D-A4B41C917920}" presName="rootConnector" presStyleLbl="node2" presStyleIdx="1" presStyleCnt="3"/>
      <dgm:spPr/>
    </dgm:pt>
    <dgm:pt modelId="{12946B0E-4606-48E5-8F85-09B13C69E120}" type="pres">
      <dgm:prSet presAssocID="{E12C110C-1686-41D9-8F8D-A4B41C917920}" presName="hierChild4" presStyleCnt="0"/>
      <dgm:spPr/>
    </dgm:pt>
    <dgm:pt modelId="{AE7B518E-89F6-4C64-866D-8BAA323DC6DD}" type="pres">
      <dgm:prSet presAssocID="{E12C110C-1686-41D9-8F8D-A4B41C917920}" presName="hierChild5" presStyleCnt="0"/>
      <dgm:spPr/>
    </dgm:pt>
    <dgm:pt modelId="{BCC89860-A0DF-4A6E-A5FD-F9E2EC321E88}" type="pres">
      <dgm:prSet presAssocID="{7CA8A73E-C6C8-45B0-854D-020970F82673}" presName="Name37" presStyleLbl="parChTrans1D2" presStyleIdx="2" presStyleCnt="4"/>
      <dgm:spPr/>
    </dgm:pt>
    <dgm:pt modelId="{68524998-4536-49CE-88B7-53B2289CB1BA}" type="pres">
      <dgm:prSet presAssocID="{C8FB1014-B661-40C3-A774-0EAE8913723D}" presName="hierRoot2" presStyleCnt="0">
        <dgm:presLayoutVars>
          <dgm:hierBranch val="init"/>
        </dgm:presLayoutVars>
      </dgm:prSet>
      <dgm:spPr/>
    </dgm:pt>
    <dgm:pt modelId="{B2693A9A-769B-444A-91F7-CD36AA72C8E3}" type="pres">
      <dgm:prSet presAssocID="{C8FB1014-B661-40C3-A774-0EAE8913723D}" presName="rootComposite" presStyleCnt="0"/>
      <dgm:spPr/>
    </dgm:pt>
    <dgm:pt modelId="{5BEE4E2C-6BC4-482F-93E1-88495E0B76C4}" type="pres">
      <dgm:prSet presAssocID="{C8FB1014-B661-40C3-A774-0EAE8913723D}" presName="rootText" presStyleLbl="node2" presStyleIdx="2" presStyleCnt="3">
        <dgm:presLayoutVars>
          <dgm:chPref val="3"/>
        </dgm:presLayoutVars>
      </dgm:prSet>
      <dgm:spPr/>
    </dgm:pt>
    <dgm:pt modelId="{6D0173F4-A637-447B-A677-AFEDA2AA5930}" type="pres">
      <dgm:prSet presAssocID="{C8FB1014-B661-40C3-A774-0EAE8913723D}" presName="rootConnector" presStyleLbl="node2" presStyleIdx="2" presStyleCnt="3"/>
      <dgm:spPr/>
    </dgm:pt>
    <dgm:pt modelId="{1397BD2A-F9EB-42A7-BD64-BD81ABEFA026}" type="pres">
      <dgm:prSet presAssocID="{C8FB1014-B661-40C3-A774-0EAE8913723D}" presName="hierChild4" presStyleCnt="0"/>
      <dgm:spPr/>
    </dgm:pt>
    <dgm:pt modelId="{CF4CD86A-5805-42A3-A064-04A7C4CBB8FC}" type="pres">
      <dgm:prSet presAssocID="{C8FB1014-B661-40C3-A774-0EAE8913723D}" presName="hierChild5" presStyleCnt="0"/>
      <dgm:spPr/>
    </dgm:pt>
    <dgm:pt modelId="{0ACEE943-87A6-400D-BEB0-44F8255662CF}" type="pres">
      <dgm:prSet presAssocID="{A2884B9C-7213-498E-8F9A-F5D829AF3C4F}" presName="hierChild3" presStyleCnt="0"/>
      <dgm:spPr/>
    </dgm:pt>
    <dgm:pt modelId="{C1B25C1D-2CEB-4708-BE9C-418092E53D70}" type="pres">
      <dgm:prSet presAssocID="{09B96A7C-EDB9-4A1C-986D-EC36990D48DC}" presName="Name111" presStyleLbl="parChTrans1D2" presStyleIdx="3" presStyleCnt="4"/>
      <dgm:spPr/>
    </dgm:pt>
    <dgm:pt modelId="{8778DC50-BA52-47DE-B0A4-F1269BE71BED}" type="pres">
      <dgm:prSet presAssocID="{577A0056-C48D-4EFC-B60C-BB8EF3416D90}" presName="hierRoot3" presStyleCnt="0">
        <dgm:presLayoutVars>
          <dgm:hierBranch val="init"/>
        </dgm:presLayoutVars>
      </dgm:prSet>
      <dgm:spPr/>
    </dgm:pt>
    <dgm:pt modelId="{E5A33A19-8972-4FEF-89F2-AA3471F1419C}" type="pres">
      <dgm:prSet presAssocID="{577A0056-C48D-4EFC-B60C-BB8EF3416D90}" presName="rootComposite3" presStyleCnt="0"/>
      <dgm:spPr/>
    </dgm:pt>
    <dgm:pt modelId="{1379F35B-60DA-434E-B52A-5E48CDAB4B72}" type="pres">
      <dgm:prSet presAssocID="{577A0056-C48D-4EFC-B60C-BB8EF3416D90}" presName="rootText3" presStyleLbl="asst1" presStyleIdx="0" presStyleCnt="1">
        <dgm:presLayoutVars>
          <dgm:chPref val="3"/>
        </dgm:presLayoutVars>
      </dgm:prSet>
      <dgm:spPr/>
    </dgm:pt>
    <dgm:pt modelId="{FD3B1FF3-5143-4D9D-95DA-1938D6D49E1C}" type="pres">
      <dgm:prSet presAssocID="{577A0056-C48D-4EFC-B60C-BB8EF3416D90}" presName="rootConnector3" presStyleLbl="asst1" presStyleIdx="0" presStyleCnt="1"/>
      <dgm:spPr/>
    </dgm:pt>
    <dgm:pt modelId="{6CD3CDFE-5C6E-49D6-83F5-603993F6E15B}" type="pres">
      <dgm:prSet presAssocID="{577A0056-C48D-4EFC-B60C-BB8EF3416D90}" presName="hierChild6" presStyleCnt="0"/>
      <dgm:spPr/>
    </dgm:pt>
    <dgm:pt modelId="{A8EDE641-1BCC-4F3A-B66D-1DFD7C014EC7}" type="pres">
      <dgm:prSet presAssocID="{577A0056-C48D-4EFC-B60C-BB8EF3416D90}" presName="hierChild7" presStyleCnt="0"/>
      <dgm:spPr/>
    </dgm:pt>
  </dgm:ptLst>
  <dgm:cxnLst>
    <dgm:cxn modelId="{BD37D01B-D0D6-4089-9FAE-68CA529AF1BB}" srcId="{A2884B9C-7213-498E-8F9A-F5D829AF3C4F}" destId="{E6F191E3-9AEA-400F-B6B3-183D5D0D7169}" srcOrd="1" destOrd="0" parTransId="{2C4D77EE-5D21-472C-8DF2-AA9702F7A26E}" sibTransId="{89215AEE-5B5C-4A93-83C6-DF05CFC0D3B0}"/>
    <dgm:cxn modelId="{5C753E2D-4906-49FE-A064-A0BBD8F3096B}" srcId="{A2884B9C-7213-498E-8F9A-F5D829AF3C4F}" destId="{E12C110C-1686-41D9-8F8D-A4B41C917920}" srcOrd="2" destOrd="0" parTransId="{9EB0833A-F845-4EBE-B1AA-CB1F6FDCAF98}" sibTransId="{11130DF6-15E1-4519-935B-AE7AA7DB9306}"/>
    <dgm:cxn modelId="{D312843A-2EBF-4447-BBCD-339E32E7D5F7}" type="presOf" srcId="{A2884B9C-7213-498E-8F9A-F5D829AF3C4F}" destId="{2A7DA301-5A78-49C5-8236-E00EF17BA819}" srcOrd="1" destOrd="0" presId="urn:microsoft.com/office/officeart/2005/8/layout/orgChart1"/>
    <dgm:cxn modelId="{80E4F441-4BF6-4AF2-93A9-4D605277862C}" type="presOf" srcId="{E6F191E3-9AEA-400F-B6B3-183D5D0D7169}" destId="{F4DBC961-E589-4C5A-916C-57BC05D8B8CA}" srcOrd="0" destOrd="0" presId="urn:microsoft.com/office/officeart/2005/8/layout/orgChart1"/>
    <dgm:cxn modelId="{67364B45-3E02-42F8-AE75-422D7C5FB6C7}" type="presOf" srcId="{7CA8A73E-C6C8-45B0-854D-020970F82673}" destId="{BCC89860-A0DF-4A6E-A5FD-F9E2EC321E88}" srcOrd="0" destOrd="0" presId="urn:microsoft.com/office/officeart/2005/8/layout/orgChart1"/>
    <dgm:cxn modelId="{BC68656E-C1F6-481B-A309-7D8B753B0ABE}" type="presOf" srcId="{577A0056-C48D-4EFC-B60C-BB8EF3416D90}" destId="{1379F35B-60DA-434E-B52A-5E48CDAB4B72}" srcOrd="0" destOrd="0" presId="urn:microsoft.com/office/officeart/2005/8/layout/orgChart1"/>
    <dgm:cxn modelId="{DB418E4F-0DCE-47BC-8A2A-29572D559830}" type="presOf" srcId="{9EB0833A-F845-4EBE-B1AA-CB1F6FDCAF98}" destId="{95022184-C707-4658-82AB-8EE2193353BD}" srcOrd="0" destOrd="0" presId="urn:microsoft.com/office/officeart/2005/8/layout/orgChart1"/>
    <dgm:cxn modelId="{234C1455-E93F-4EE8-BF31-D525CE515884}" type="presOf" srcId="{C8FB1014-B661-40C3-A774-0EAE8913723D}" destId="{5BEE4E2C-6BC4-482F-93E1-88495E0B76C4}" srcOrd="0" destOrd="0" presId="urn:microsoft.com/office/officeart/2005/8/layout/orgChart1"/>
    <dgm:cxn modelId="{9B788675-B7D9-4794-B953-7945997F2AE7}" srcId="{A2884B9C-7213-498E-8F9A-F5D829AF3C4F}" destId="{C8FB1014-B661-40C3-A774-0EAE8913723D}" srcOrd="3" destOrd="0" parTransId="{7CA8A73E-C6C8-45B0-854D-020970F82673}" sibTransId="{A94C77EB-9C6F-4A23-A3BA-0275A9A90479}"/>
    <dgm:cxn modelId="{F9D13278-21C7-4FC6-B71F-F40B19593B41}" srcId="{A2884B9C-7213-498E-8F9A-F5D829AF3C4F}" destId="{577A0056-C48D-4EFC-B60C-BB8EF3416D90}" srcOrd="0" destOrd="0" parTransId="{09B96A7C-EDB9-4A1C-986D-EC36990D48DC}" sibTransId="{71BA4684-5F4D-4FFC-8C4F-EE51B5C66F88}"/>
    <dgm:cxn modelId="{08230088-3C7A-4D22-879F-575BFABC2818}" srcId="{CD85AC56-082A-486C-9740-638E1F4BFB4C}" destId="{A2884B9C-7213-498E-8F9A-F5D829AF3C4F}" srcOrd="0" destOrd="0" parTransId="{9450E80C-E6B4-4BE6-967B-91B42111F9F2}" sibTransId="{8C81BAB0-3C49-480B-BC47-10AC66B17330}"/>
    <dgm:cxn modelId="{91965F88-42BE-4F58-A60D-27526596B427}" type="presOf" srcId="{E12C110C-1686-41D9-8F8D-A4B41C917920}" destId="{B0FD2535-90F6-4E4C-970C-3494D58C9841}" srcOrd="1" destOrd="0" presId="urn:microsoft.com/office/officeart/2005/8/layout/orgChart1"/>
    <dgm:cxn modelId="{D4B7F690-C07F-42A7-9ED0-5E16EF6D5846}" type="presOf" srcId="{E6F191E3-9AEA-400F-B6B3-183D5D0D7169}" destId="{06C86995-0BE3-48A8-822D-0D7EDF978BB6}" srcOrd="1" destOrd="0" presId="urn:microsoft.com/office/officeart/2005/8/layout/orgChart1"/>
    <dgm:cxn modelId="{F9EF3EA6-ABE9-4F96-B7E7-3B19CEA3248A}" type="presOf" srcId="{C8FB1014-B661-40C3-A774-0EAE8913723D}" destId="{6D0173F4-A637-447B-A677-AFEDA2AA5930}" srcOrd="1" destOrd="0" presId="urn:microsoft.com/office/officeart/2005/8/layout/orgChart1"/>
    <dgm:cxn modelId="{1D914FB4-00AD-48AA-B124-EE90B8BE5820}" type="presOf" srcId="{A2884B9C-7213-498E-8F9A-F5D829AF3C4F}" destId="{EC31563B-1754-4BEC-99FE-040BC9FB5EF7}" srcOrd="0" destOrd="0" presId="urn:microsoft.com/office/officeart/2005/8/layout/orgChart1"/>
    <dgm:cxn modelId="{3346C0BE-EE2F-4378-93D4-64BB90AA52A3}" type="presOf" srcId="{577A0056-C48D-4EFC-B60C-BB8EF3416D90}" destId="{FD3B1FF3-5143-4D9D-95DA-1938D6D49E1C}" srcOrd="1" destOrd="0" presId="urn:microsoft.com/office/officeart/2005/8/layout/orgChart1"/>
    <dgm:cxn modelId="{443D93C0-30E0-4148-9459-F48DD3A74AA7}" type="presOf" srcId="{2C4D77EE-5D21-472C-8DF2-AA9702F7A26E}" destId="{678F4F9B-FD2D-4E9A-9E8E-486E8DC0D0CA}" srcOrd="0" destOrd="0" presId="urn:microsoft.com/office/officeart/2005/8/layout/orgChart1"/>
    <dgm:cxn modelId="{8F1039E3-E0A9-4B3C-B714-607E37079A3A}" type="presOf" srcId="{E12C110C-1686-41D9-8F8D-A4B41C917920}" destId="{675D236A-AA7C-4E97-89F0-3B14192A9164}" srcOrd="0" destOrd="0" presId="urn:microsoft.com/office/officeart/2005/8/layout/orgChart1"/>
    <dgm:cxn modelId="{013E07E6-44FF-4CAA-9A96-D9454722BA90}" type="presOf" srcId="{CD85AC56-082A-486C-9740-638E1F4BFB4C}" destId="{3991849E-2B57-45DC-B3C3-41202A730D5D}" srcOrd="0" destOrd="0" presId="urn:microsoft.com/office/officeart/2005/8/layout/orgChart1"/>
    <dgm:cxn modelId="{4627A5E9-7CA3-4C44-8EE5-BB05B42D04FE}" type="presOf" srcId="{09B96A7C-EDB9-4A1C-986D-EC36990D48DC}" destId="{C1B25C1D-2CEB-4708-BE9C-418092E53D70}" srcOrd="0" destOrd="0" presId="urn:microsoft.com/office/officeart/2005/8/layout/orgChart1"/>
    <dgm:cxn modelId="{18C2346C-A140-4068-8041-F888C97006AE}" type="presParOf" srcId="{3991849E-2B57-45DC-B3C3-41202A730D5D}" destId="{459B5D89-538D-42FE-8B9A-E739D5EA8B05}" srcOrd="0" destOrd="0" presId="urn:microsoft.com/office/officeart/2005/8/layout/orgChart1"/>
    <dgm:cxn modelId="{76281EA3-05DD-455F-A3C9-D5197CD71504}" type="presParOf" srcId="{459B5D89-538D-42FE-8B9A-E739D5EA8B05}" destId="{09A1B21B-1182-4EA9-878F-2F79CC6ACD3F}" srcOrd="0" destOrd="0" presId="urn:microsoft.com/office/officeart/2005/8/layout/orgChart1"/>
    <dgm:cxn modelId="{BA9C5671-9BCF-4903-A3E1-71BA7FD9BB07}" type="presParOf" srcId="{09A1B21B-1182-4EA9-878F-2F79CC6ACD3F}" destId="{EC31563B-1754-4BEC-99FE-040BC9FB5EF7}" srcOrd="0" destOrd="0" presId="urn:microsoft.com/office/officeart/2005/8/layout/orgChart1"/>
    <dgm:cxn modelId="{02F765FD-C8B2-4031-B891-6B59CB8CAA63}" type="presParOf" srcId="{09A1B21B-1182-4EA9-878F-2F79CC6ACD3F}" destId="{2A7DA301-5A78-49C5-8236-E00EF17BA819}" srcOrd="1" destOrd="0" presId="urn:microsoft.com/office/officeart/2005/8/layout/orgChart1"/>
    <dgm:cxn modelId="{D4494D94-4E7F-4502-BD7D-56A3F54DADFE}" type="presParOf" srcId="{459B5D89-538D-42FE-8B9A-E739D5EA8B05}" destId="{ED341D48-6A50-4F4E-AC6F-1A700253FA69}" srcOrd="1" destOrd="0" presId="urn:microsoft.com/office/officeart/2005/8/layout/orgChart1"/>
    <dgm:cxn modelId="{8A8D175A-25BC-4120-914A-FACAAE267308}" type="presParOf" srcId="{ED341D48-6A50-4F4E-AC6F-1A700253FA69}" destId="{678F4F9B-FD2D-4E9A-9E8E-486E8DC0D0CA}" srcOrd="0" destOrd="0" presId="urn:microsoft.com/office/officeart/2005/8/layout/orgChart1"/>
    <dgm:cxn modelId="{BAF76164-2068-407F-8D91-D4F362A4244C}" type="presParOf" srcId="{ED341D48-6A50-4F4E-AC6F-1A700253FA69}" destId="{299D04B3-DFB3-4575-B6A8-1E960E2C0F3D}" srcOrd="1" destOrd="0" presId="urn:microsoft.com/office/officeart/2005/8/layout/orgChart1"/>
    <dgm:cxn modelId="{881B2916-9AE6-4C05-A4BC-A3E6B0337638}" type="presParOf" srcId="{299D04B3-DFB3-4575-B6A8-1E960E2C0F3D}" destId="{E4151E8C-8702-4E15-8026-5B2850E29B3B}" srcOrd="0" destOrd="0" presId="urn:microsoft.com/office/officeart/2005/8/layout/orgChart1"/>
    <dgm:cxn modelId="{12BF593D-EC5E-412A-A012-A55A16B06857}" type="presParOf" srcId="{E4151E8C-8702-4E15-8026-5B2850E29B3B}" destId="{F4DBC961-E589-4C5A-916C-57BC05D8B8CA}" srcOrd="0" destOrd="0" presId="urn:microsoft.com/office/officeart/2005/8/layout/orgChart1"/>
    <dgm:cxn modelId="{B4C360A0-F406-4DBB-9E52-A2D2EA17313E}" type="presParOf" srcId="{E4151E8C-8702-4E15-8026-5B2850E29B3B}" destId="{06C86995-0BE3-48A8-822D-0D7EDF978BB6}" srcOrd="1" destOrd="0" presId="urn:microsoft.com/office/officeart/2005/8/layout/orgChart1"/>
    <dgm:cxn modelId="{A3FBA5A1-E707-4BF0-B7BE-77BBF39936C6}" type="presParOf" srcId="{299D04B3-DFB3-4575-B6A8-1E960E2C0F3D}" destId="{F1E554D4-0A7D-4049-B0A2-4C575F4101CF}" srcOrd="1" destOrd="0" presId="urn:microsoft.com/office/officeart/2005/8/layout/orgChart1"/>
    <dgm:cxn modelId="{B7C57938-E86C-4481-913D-7DAA5F6CDB1A}" type="presParOf" srcId="{299D04B3-DFB3-4575-B6A8-1E960E2C0F3D}" destId="{6DCB35C3-24BC-4BFF-8D45-FC2F6B13B52E}" srcOrd="2" destOrd="0" presId="urn:microsoft.com/office/officeart/2005/8/layout/orgChart1"/>
    <dgm:cxn modelId="{752A9002-3D62-43EE-BD1B-74B01F7C6E6A}" type="presParOf" srcId="{ED341D48-6A50-4F4E-AC6F-1A700253FA69}" destId="{95022184-C707-4658-82AB-8EE2193353BD}" srcOrd="2" destOrd="0" presId="urn:microsoft.com/office/officeart/2005/8/layout/orgChart1"/>
    <dgm:cxn modelId="{B1647558-8D64-4607-8468-E625846657D0}" type="presParOf" srcId="{ED341D48-6A50-4F4E-AC6F-1A700253FA69}" destId="{95CA2B34-086A-4A29-8642-1E80E907E6AA}" srcOrd="3" destOrd="0" presId="urn:microsoft.com/office/officeart/2005/8/layout/orgChart1"/>
    <dgm:cxn modelId="{4658631E-617C-4FD9-8916-B9B53FBB3525}" type="presParOf" srcId="{95CA2B34-086A-4A29-8642-1E80E907E6AA}" destId="{10B3BEE1-3F43-41F9-9C4A-90AC4492E2A6}" srcOrd="0" destOrd="0" presId="urn:microsoft.com/office/officeart/2005/8/layout/orgChart1"/>
    <dgm:cxn modelId="{71EB55D0-B385-4AD9-8A28-8DB5068B6758}" type="presParOf" srcId="{10B3BEE1-3F43-41F9-9C4A-90AC4492E2A6}" destId="{675D236A-AA7C-4E97-89F0-3B14192A9164}" srcOrd="0" destOrd="0" presId="urn:microsoft.com/office/officeart/2005/8/layout/orgChart1"/>
    <dgm:cxn modelId="{405C394D-E5AC-4ACA-BD6C-1F0356A1F83E}" type="presParOf" srcId="{10B3BEE1-3F43-41F9-9C4A-90AC4492E2A6}" destId="{B0FD2535-90F6-4E4C-970C-3494D58C9841}" srcOrd="1" destOrd="0" presId="urn:microsoft.com/office/officeart/2005/8/layout/orgChart1"/>
    <dgm:cxn modelId="{E10272C5-FBB5-402D-A531-0C83EC4D8971}" type="presParOf" srcId="{95CA2B34-086A-4A29-8642-1E80E907E6AA}" destId="{12946B0E-4606-48E5-8F85-09B13C69E120}" srcOrd="1" destOrd="0" presId="urn:microsoft.com/office/officeart/2005/8/layout/orgChart1"/>
    <dgm:cxn modelId="{2F7DFDC8-3C00-4E8A-BB06-E9354513B41A}" type="presParOf" srcId="{95CA2B34-086A-4A29-8642-1E80E907E6AA}" destId="{AE7B518E-89F6-4C64-866D-8BAA323DC6DD}" srcOrd="2" destOrd="0" presId="urn:microsoft.com/office/officeart/2005/8/layout/orgChart1"/>
    <dgm:cxn modelId="{558C458F-F055-4F43-9DAD-94E85FCA73A1}" type="presParOf" srcId="{ED341D48-6A50-4F4E-AC6F-1A700253FA69}" destId="{BCC89860-A0DF-4A6E-A5FD-F9E2EC321E88}" srcOrd="4" destOrd="0" presId="urn:microsoft.com/office/officeart/2005/8/layout/orgChart1"/>
    <dgm:cxn modelId="{0C4E2BFD-4D8D-4727-B338-3A44709F8ED3}" type="presParOf" srcId="{ED341D48-6A50-4F4E-AC6F-1A700253FA69}" destId="{68524998-4536-49CE-88B7-53B2289CB1BA}" srcOrd="5" destOrd="0" presId="urn:microsoft.com/office/officeart/2005/8/layout/orgChart1"/>
    <dgm:cxn modelId="{D4B4B3F8-6A1A-48A2-A022-2AA8430790A4}" type="presParOf" srcId="{68524998-4536-49CE-88B7-53B2289CB1BA}" destId="{B2693A9A-769B-444A-91F7-CD36AA72C8E3}" srcOrd="0" destOrd="0" presId="urn:microsoft.com/office/officeart/2005/8/layout/orgChart1"/>
    <dgm:cxn modelId="{1706C7A3-38E9-4462-A5AC-E47D0E783D56}" type="presParOf" srcId="{B2693A9A-769B-444A-91F7-CD36AA72C8E3}" destId="{5BEE4E2C-6BC4-482F-93E1-88495E0B76C4}" srcOrd="0" destOrd="0" presId="urn:microsoft.com/office/officeart/2005/8/layout/orgChart1"/>
    <dgm:cxn modelId="{9E4AADB1-700A-4CE6-9AAE-29EC42D01C73}" type="presParOf" srcId="{B2693A9A-769B-444A-91F7-CD36AA72C8E3}" destId="{6D0173F4-A637-447B-A677-AFEDA2AA5930}" srcOrd="1" destOrd="0" presId="urn:microsoft.com/office/officeart/2005/8/layout/orgChart1"/>
    <dgm:cxn modelId="{F082F1EA-B752-47C2-94C5-66E5FE4B53E5}" type="presParOf" srcId="{68524998-4536-49CE-88B7-53B2289CB1BA}" destId="{1397BD2A-F9EB-42A7-BD64-BD81ABEFA026}" srcOrd="1" destOrd="0" presId="urn:microsoft.com/office/officeart/2005/8/layout/orgChart1"/>
    <dgm:cxn modelId="{EB0B0241-2ED3-4E8A-BA21-E07185B8A6AE}" type="presParOf" srcId="{68524998-4536-49CE-88B7-53B2289CB1BA}" destId="{CF4CD86A-5805-42A3-A064-04A7C4CBB8FC}" srcOrd="2" destOrd="0" presId="urn:microsoft.com/office/officeart/2005/8/layout/orgChart1"/>
    <dgm:cxn modelId="{B1581B6D-4382-42D8-965B-D9C40B4181C7}" type="presParOf" srcId="{459B5D89-538D-42FE-8B9A-E739D5EA8B05}" destId="{0ACEE943-87A6-400D-BEB0-44F8255662CF}" srcOrd="2" destOrd="0" presId="urn:microsoft.com/office/officeart/2005/8/layout/orgChart1"/>
    <dgm:cxn modelId="{5AD24D1D-D0E6-4058-BC0A-A080A0EF15BF}" type="presParOf" srcId="{0ACEE943-87A6-400D-BEB0-44F8255662CF}" destId="{C1B25C1D-2CEB-4708-BE9C-418092E53D70}" srcOrd="0" destOrd="0" presId="urn:microsoft.com/office/officeart/2005/8/layout/orgChart1"/>
    <dgm:cxn modelId="{3C85631A-00D7-4AEB-94C9-90F42D002802}" type="presParOf" srcId="{0ACEE943-87A6-400D-BEB0-44F8255662CF}" destId="{8778DC50-BA52-47DE-B0A4-F1269BE71BED}" srcOrd="1" destOrd="0" presId="urn:microsoft.com/office/officeart/2005/8/layout/orgChart1"/>
    <dgm:cxn modelId="{8218C132-63DA-4514-A360-5842AAD124D6}" type="presParOf" srcId="{8778DC50-BA52-47DE-B0A4-F1269BE71BED}" destId="{E5A33A19-8972-4FEF-89F2-AA3471F1419C}" srcOrd="0" destOrd="0" presId="urn:microsoft.com/office/officeart/2005/8/layout/orgChart1"/>
    <dgm:cxn modelId="{73C524C7-CA4B-4191-8849-82BA00FA34ED}" type="presParOf" srcId="{E5A33A19-8972-4FEF-89F2-AA3471F1419C}" destId="{1379F35B-60DA-434E-B52A-5E48CDAB4B72}" srcOrd="0" destOrd="0" presId="urn:microsoft.com/office/officeart/2005/8/layout/orgChart1"/>
    <dgm:cxn modelId="{7CCE9A99-F202-488F-A2E1-78030EAB6B98}" type="presParOf" srcId="{E5A33A19-8972-4FEF-89F2-AA3471F1419C}" destId="{FD3B1FF3-5143-4D9D-95DA-1938D6D49E1C}" srcOrd="1" destOrd="0" presId="urn:microsoft.com/office/officeart/2005/8/layout/orgChart1"/>
    <dgm:cxn modelId="{CC1D9ED8-1507-4537-88FE-C1BFD20E14A4}" type="presParOf" srcId="{8778DC50-BA52-47DE-B0A4-F1269BE71BED}" destId="{6CD3CDFE-5C6E-49D6-83F5-603993F6E15B}" srcOrd="1" destOrd="0" presId="urn:microsoft.com/office/officeart/2005/8/layout/orgChart1"/>
    <dgm:cxn modelId="{2C43D0C2-1331-49CD-A3FD-6A8B6B3BBFF5}" type="presParOf" srcId="{8778DC50-BA52-47DE-B0A4-F1269BE71BED}" destId="{A8EDE641-1BCC-4F3A-B66D-1DFD7C014EC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endParaRPr lang="fr-CH" dirty="0">
            <a:latin typeface="Tahoma" panose="020B0604030504040204" pitchFamily="34" charset="0"/>
            <a:ea typeface="Tahoma" panose="020B0604030504040204" pitchFamily="34" charset="0"/>
            <a:cs typeface="Tahoma" panose="020B0604030504040204" pitchFamily="34" charset="0"/>
          </a:endParaRP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custLinFactX="-16617" custLinFactY="16118" custLinFactNeighborX="-100000" custLinFactNeighborY="100000">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custLinFactX="-39807" custLinFactY="100000" custLinFactNeighborX="-100000" custLinFactNeighborY="131036">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custLinFactX="-72313" custLinFactY="136295" custLinFactNeighborX="-100000" custLinFactNeighborY="200000">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F281C3CA-6F70-40D1-9579-D74C998AF15F}" type="pres">
      <dgm:prSet presAssocID="{EEC988D4-26BB-4911-A56C-15A8F13211AA}" presName="Name0" presStyleCnt="0">
        <dgm:presLayoutVars>
          <dgm:dir/>
          <dgm:animLvl val="lvl"/>
          <dgm:resizeHandles val="exact"/>
        </dgm:presLayoutVars>
      </dgm:prSet>
      <dgm:spPr/>
    </dgm:pt>
  </dgm:ptLst>
  <dgm:cxnLst>
    <dgm:cxn modelId="{6ACFE085-6DCD-4C9B-BA9F-DC60B73BCD9F}" type="presOf" srcId="{EEC988D4-26BB-4911-A56C-15A8F13211AA}" destId="{F281C3CA-6F70-40D1-9579-D74C998AF15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Planification</a:t>
          </a: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1_5" csCatId="accent1" phldr="1"/>
      <dgm:spPr/>
    </dgm:pt>
    <dgm:pt modelId="{255177E3-3712-468C-91FD-20F8EA733E3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Avant-projet</a:t>
          </a:r>
        </a:p>
      </dgm:t>
    </dgm:pt>
    <dgm:pt modelId="{32334168-F355-43EF-8111-2783DC01500A}" type="par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7BE0D56-94A7-4ACC-AE6F-44012CAC1D51}">
      <dgm:prSet phldrT="[Texte]"/>
      <dgm:spPr/>
      <dgm:t>
        <a:bodyPr/>
        <a:lstStyle/>
        <a:p>
          <a:r>
            <a:rPr lang="fr-CH">
              <a:latin typeface="Tahoma" panose="020B0604030504040204" pitchFamily="34" charset="0"/>
              <a:ea typeface="Tahoma" panose="020B0604030504040204" pitchFamily="34" charset="0"/>
              <a:cs typeface="Tahoma" panose="020B0604030504040204" pitchFamily="34" charset="0"/>
            </a:rPr>
            <a:t>Planification</a:t>
          </a:r>
          <a:endParaRPr lang="fr-CH" dirty="0">
            <a:latin typeface="Tahoma" panose="020B0604030504040204" pitchFamily="34" charset="0"/>
            <a:ea typeface="Tahoma" panose="020B0604030504040204" pitchFamily="34" charset="0"/>
            <a:cs typeface="Tahoma" panose="020B0604030504040204" pitchFamily="34" charset="0"/>
          </a:endParaRPr>
        </a:p>
      </dgm:t>
    </dgm:pt>
    <dgm:pt modelId="{7F113080-FAD8-421D-9A0C-22790F2CB215}" type="par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8923C4A-51FE-4AB1-B25E-804D569D51B9}" type="sibTrans" cxnId="{6449E3CE-DBA6-4195-9239-7C273F3EFB24}">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236EDFD-6813-4DB6-90AC-FA71E78027E7}">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Réalisation</a:t>
          </a:r>
        </a:p>
      </dgm:t>
    </dgm:pt>
    <dgm:pt modelId="{0AB5FE1A-47CA-48E0-AFE4-F0977502F977}" type="par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0B631C-4920-4E4E-932B-43176634EABC}" type="sibTrans" cxnId="{2C3061E9-4353-4F91-82D9-FB60C5FA08F0}">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BD8C0A3-AB26-43DA-938D-0EAADFF461C4}">
      <dgm:prSet phldrT="[Texte]"/>
      <dgm:spPr/>
      <dgm:t>
        <a:bodyPr/>
        <a:lstStyle/>
        <a:p>
          <a:r>
            <a:rPr lang="fr-CH" dirty="0">
              <a:latin typeface="Tahoma" panose="020B0604030504040204" pitchFamily="34" charset="0"/>
              <a:ea typeface="Tahoma" panose="020B0604030504040204" pitchFamily="34" charset="0"/>
              <a:cs typeface="Tahoma" panose="020B0604030504040204" pitchFamily="34" charset="0"/>
            </a:rPr>
            <a:t>Terminaison</a:t>
          </a:r>
        </a:p>
      </dgm:t>
    </dgm:pt>
    <dgm:pt modelId="{7A507E4F-48C8-44C2-A382-A41BB5738E5B}" type="par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0E44F7-93D6-40EF-8EC9-05A9D6ABBDC2}" type="sibTrans" cxnId="{D1C5D30F-B99A-4AB2-9B70-395776DD7DC2}">
      <dgm:prSet/>
      <dgm:spPr/>
      <dgm:t>
        <a:bodyPr/>
        <a:lstStyle/>
        <a:p>
          <a:endParaRPr lang="fr-CH">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4">
        <dgm:presLayoutVars>
          <dgm:chMax val="0"/>
          <dgm:chPref val="0"/>
          <dgm:bulletEnabled val="1"/>
        </dgm:presLayoutVars>
      </dgm:prSet>
      <dgm:spPr/>
    </dgm:pt>
    <dgm:pt modelId="{71DBDB65-2419-4A80-8409-7DC6E201CBEE}" type="pres">
      <dgm:prSet presAssocID="{FE9E4E56-D535-4E05-9861-2064414D66C8}" presName="parTxOnlySpace" presStyleCnt="0"/>
      <dgm:spPr/>
    </dgm:pt>
    <dgm:pt modelId="{94CC327E-2640-41D1-8358-7002856AE95E}" type="pres">
      <dgm:prSet presAssocID="{C7BE0D56-94A7-4ACC-AE6F-44012CAC1D51}" presName="parTxOnly" presStyleLbl="node1" presStyleIdx="1" presStyleCnt="4">
        <dgm:presLayoutVars>
          <dgm:chMax val="0"/>
          <dgm:chPref val="0"/>
          <dgm:bulletEnabled val="1"/>
        </dgm:presLayoutVars>
      </dgm:prSet>
      <dgm:spPr/>
    </dgm:pt>
    <dgm:pt modelId="{BBD651A6-1F41-427A-A3F6-963006910BC1}" type="pres">
      <dgm:prSet presAssocID="{A8923C4A-51FE-4AB1-B25E-804D569D51B9}" presName="parTxOnlySpace" presStyleCnt="0"/>
      <dgm:spPr/>
    </dgm:pt>
    <dgm:pt modelId="{764159C2-C1E1-43A3-B01A-43D482FAD8F8}" type="pres">
      <dgm:prSet presAssocID="{6236EDFD-6813-4DB6-90AC-FA71E78027E7}" presName="parTxOnly" presStyleLbl="node1" presStyleIdx="2" presStyleCnt="4">
        <dgm:presLayoutVars>
          <dgm:chMax val="0"/>
          <dgm:chPref val="0"/>
          <dgm:bulletEnabled val="1"/>
        </dgm:presLayoutVars>
      </dgm:prSet>
      <dgm:spPr/>
    </dgm:pt>
    <dgm:pt modelId="{6F514820-482A-4BCF-BAF2-7337AA55909C}" type="pres">
      <dgm:prSet presAssocID="{060B631C-4920-4E4E-932B-43176634EABC}" presName="parTxOnlySpace" presStyleCnt="0"/>
      <dgm:spPr/>
    </dgm:pt>
    <dgm:pt modelId="{11F0A4A8-E94E-45C9-BA82-C8103D6584A0}" type="pres">
      <dgm:prSet presAssocID="{DBD8C0A3-AB26-43DA-938D-0EAADFF461C4}" presName="parTxOnly" presStyleLbl="node1" presStyleIdx="3" presStyleCnt="4">
        <dgm:presLayoutVars>
          <dgm:chMax val="0"/>
          <dgm:chPref val="0"/>
          <dgm:bulletEnabled val="1"/>
        </dgm:presLayoutVars>
      </dgm:prSet>
      <dgm:spPr/>
    </dgm:pt>
  </dgm:ptLst>
  <dgm:cxnLst>
    <dgm:cxn modelId="{D1C5D30F-B99A-4AB2-9B70-395776DD7DC2}" srcId="{EEC988D4-26BB-4911-A56C-15A8F13211AA}" destId="{DBD8C0A3-AB26-43DA-938D-0EAADFF461C4}" srcOrd="3" destOrd="0" parTransId="{7A507E4F-48C8-44C2-A382-A41BB5738E5B}" sibTransId="{1C0E44F7-93D6-40EF-8EC9-05A9D6ABBDC2}"/>
    <dgm:cxn modelId="{AAE1FC81-1733-4571-9D7D-AD0B56FE4C4F}" type="presOf" srcId="{C7BE0D56-94A7-4ACC-AE6F-44012CAC1D51}" destId="{94CC327E-2640-41D1-8358-7002856AE95E}" srcOrd="0" destOrd="0" presId="urn:microsoft.com/office/officeart/2005/8/layout/chevron1"/>
    <dgm:cxn modelId="{560D6683-7D59-4C91-B9B0-826DF07C3109}" type="presOf" srcId="{6236EDFD-6813-4DB6-90AC-FA71E78027E7}" destId="{764159C2-C1E1-43A3-B01A-43D482FAD8F8}" srcOrd="0" destOrd="0" presId="urn:microsoft.com/office/officeart/2005/8/layout/chevron1"/>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6449E3CE-DBA6-4195-9239-7C273F3EFB24}" srcId="{EEC988D4-26BB-4911-A56C-15A8F13211AA}" destId="{C7BE0D56-94A7-4ACC-AE6F-44012CAC1D51}" srcOrd="1" destOrd="0" parTransId="{7F113080-FAD8-421D-9A0C-22790F2CB215}" sibTransId="{A8923C4A-51FE-4AB1-B25E-804D569D51B9}"/>
    <dgm:cxn modelId="{641B39D5-252B-49E4-B46E-D115471F64D7}" type="presOf" srcId="{DBD8C0A3-AB26-43DA-938D-0EAADFF461C4}" destId="{11F0A4A8-E94E-45C9-BA82-C8103D6584A0}" srcOrd="0" destOrd="0" presId="urn:microsoft.com/office/officeart/2005/8/layout/chevron1"/>
    <dgm:cxn modelId="{2C3061E9-4353-4F91-82D9-FB60C5FA08F0}" srcId="{EEC988D4-26BB-4911-A56C-15A8F13211AA}" destId="{6236EDFD-6813-4DB6-90AC-FA71E78027E7}" srcOrd="2" destOrd="0" parTransId="{0AB5FE1A-47CA-48E0-AFE4-F0977502F977}" sibTransId="{060B631C-4920-4E4E-932B-43176634EABC}"/>
    <dgm:cxn modelId="{AF56412F-3E5B-43C9-B633-FF64F29841D8}" type="presParOf" srcId="{F281C3CA-6F70-40D1-9579-D74C998AF15F}" destId="{E48D9223-E484-409A-B692-5BA72EAA8487}" srcOrd="0" destOrd="0" presId="urn:microsoft.com/office/officeart/2005/8/layout/chevron1"/>
    <dgm:cxn modelId="{5D3E9C1A-646E-4CBE-B85A-00A75B05523F}" type="presParOf" srcId="{F281C3CA-6F70-40D1-9579-D74C998AF15F}" destId="{71DBDB65-2419-4A80-8409-7DC6E201CBEE}" srcOrd="1" destOrd="0" presId="urn:microsoft.com/office/officeart/2005/8/layout/chevron1"/>
    <dgm:cxn modelId="{66F7DB63-8588-4228-AF06-02E726D061F3}" type="presParOf" srcId="{F281C3CA-6F70-40D1-9579-D74C998AF15F}" destId="{94CC327E-2640-41D1-8358-7002856AE95E}" srcOrd="2" destOrd="0" presId="urn:microsoft.com/office/officeart/2005/8/layout/chevron1"/>
    <dgm:cxn modelId="{A309F8C0-9A5D-4DC5-A8CE-7A8F8355B508}" type="presParOf" srcId="{F281C3CA-6F70-40D1-9579-D74C998AF15F}" destId="{BBD651A6-1F41-427A-A3F6-963006910BC1}" srcOrd="3" destOrd="0" presId="urn:microsoft.com/office/officeart/2005/8/layout/chevron1"/>
    <dgm:cxn modelId="{F49B699B-5982-4E11-9BAD-26CA6337B6AE}" type="presParOf" srcId="{F281C3CA-6F70-40D1-9579-D74C998AF15F}" destId="{764159C2-C1E1-43A3-B01A-43D482FAD8F8}" srcOrd="4" destOrd="0" presId="urn:microsoft.com/office/officeart/2005/8/layout/chevron1"/>
    <dgm:cxn modelId="{3D0823A6-4A09-49D0-85DF-9B224CB10770}" type="presParOf" srcId="{F281C3CA-6F70-40D1-9579-D74C998AF15F}" destId="{6F514820-482A-4BCF-BAF2-7337AA55909C}" srcOrd="5" destOrd="0" presId="urn:microsoft.com/office/officeart/2005/8/layout/chevron1"/>
    <dgm:cxn modelId="{122B50D7-4614-4CBE-B2DA-5DB7F769575E}" type="presParOf" srcId="{F281C3CA-6F70-40D1-9579-D74C998AF15F}" destId="{11F0A4A8-E94E-45C9-BA82-C8103D6584A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C988D4-26BB-4911-A56C-15A8F13211AA}" type="doc">
      <dgm:prSet loTypeId="urn:microsoft.com/office/officeart/2005/8/layout/chevron1" loCatId="process" qsTypeId="urn:microsoft.com/office/officeart/2005/8/quickstyle/simple4" qsCatId="simple" csTypeId="urn:microsoft.com/office/officeart/2005/8/colors/accent0_3" csCatId="mainScheme" phldr="1"/>
      <dgm:spPr/>
    </dgm:pt>
    <dgm:pt modelId="{255177E3-3712-468C-91FD-20F8EA733E37}">
      <dgm:prSet phldrT="[Texte]" custT="1"/>
      <dgm:spPr/>
      <dgm:t>
        <a:bodyPr/>
        <a:lstStyle/>
        <a:p>
          <a:r>
            <a:rPr lang="fr-CH" sz="2000" dirty="0">
              <a:latin typeface="Tahoma" panose="020B0604030504040204" pitchFamily="34" charset="0"/>
              <a:ea typeface="Tahoma" panose="020B0604030504040204" pitchFamily="34" charset="0"/>
              <a:cs typeface="Tahoma" panose="020B0604030504040204" pitchFamily="34" charset="0"/>
            </a:rPr>
            <a:t>Maîtrise</a:t>
          </a:r>
        </a:p>
      </dgm:t>
    </dgm:pt>
    <dgm:pt modelId="{32334168-F355-43EF-8111-2783DC01500A}" type="par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E9E4E56-D535-4E05-9861-2064414D66C8}" type="sibTrans" cxnId="{812D71C3-C14D-400A-B0FB-0B0EBBC24C45}">
      <dgm:prSet/>
      <dgm:spPr/>
      <dgm:t>
        <a:bodyPr/>
        <a:lstStyle/>
        <a:p>
          <a:endParaRPr lang="fr-CH" sz="20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81C3CA-6F70-40D1-9579-D74C998AF15F}" type="pres">
      <dgm:prSet presAssocID="{EEC988D4-26BB-4911-A56C-15A8F13211AA}" presName="Name0" presStyleCnt="0">
        <dgm:presLayoutVars>
          <dgm:dir/>
          <dgm:animLvl val="lvl"/>
          <dgm:resizeHandles val="exact"/>
        </dgm:presLayoutVars>
      </dgm:prSet>
      <dgm:spPr/>
    </dgm:pt>
    <dgm:pt modelId="{E48D9223-E484-409A-B692-5BA72EAA8487}" type="pres">
      <dgm:prSet presAssocID="{255177E3-3712-468C-91FD-20F8EA733E37}" presName="parTxOnly" presStyleLbl="node1" presStyleIdx="0" presStyleCnt="1" custLinFactNeighborX="3437" custLinFactNeighborY="-11237">
        <dgm:presLayoutVars>
          <dgm:chMax val="0"/>
          <dgm:chPref val="0"/>
          <dgm:bulletEnabled val="1"/>
        </dgm:presLayoutVars>
      </dgm:prSet>
      <dgm:spPr/>
    </dgm:pt>
  </dgm:ptLst>
  <dgm:cxnLst>
    <dgm:cxn modelId="{6ACFE085-6DCD-4C9B-BA9F-DC60B73BCD9F}" type="presOf" srcId="{EEC988D4-26BB-4911-A56C-15A8F13211AA}" destId="{F281C3CA-6F70-40D1-9579-D74C998AF15F}" srcOrd="0" destOrd="0" presId="urn:microsoft.com/office/officeart/2005/8/layout/chevron1"/>
    <dgm:cxn modelId="{B6EA18B6-AA12-40FE-B6DE-A58878093D00}" type="presOf" srcId="{255177E3-3712-468C-91FD-20F8EA733E37}" destId="{E48D9223-E484-409A-B692-5BA72EAA8487}" srcOrd="0" destOrd="0" presId="urn:microsoft.com/office/officeart/2005/8/layout/chevron1"/>
    <dgm:cxn modelId="{812D71C3-C14D-400A-B0FB-0B0EBBC24C45}" srcId="{EEC988D4-26BB-4911-A56C-15A8F13211AA}" destId="{255177E3-3712-468C-91FD-20F8EA733E37}" srcOrd="0" destOrd="0" parTransId="{32334168-F355-43EF-8111-2783DC01500A}" sibTransId="{FE9E4E56-D535-4E05-9861-2064414D66C8}"/>
    <dgm:cxn modelId="{AF56412F-3E5B-43C9-B633-FF64F29841D8}" type="presParOf" srcId="{F281C3CA-6F70-40D1-9579-D74C998AF15F}" destId="{E48D9223-E484-409A-B692-5BA72EAA8487}"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E2B183-EDD3-4511-A22C-191A3D6210EE}" type="doc">
      <dgm:prSet loTypeId="urn:microsoft.com/office/officeart/2005/8/layout/hChevron3" loCatId="process" qsTypeId="urn:microsoft.com/office/officeart/2005/8/quickstyle/simple3" qsCatId="simple" csTypeId="urn:microsoft.com/office/officeart/2005/8/colors/accent1_2" csCatId="accent1" phldr="1"/>
      <dgm:spPr/>
    </dgm:pt>
    <dgm:pt modelId="{7FCDA07A-951E-4AB4-B5B8-C5D8DA0D86BF}">
      <dgm:prSet phldrT="[Texte]"/>
      <dgm:spPr>
        <a:xfrm>
          <a:off x="335" y="268371"/>
          <a:ext cx="336551" cy="13462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I</a:t>
          </a:r>
        </a:p>
      </dgm:t>
    </dgm:pt>
    <dgm:pt modelId="{7EFF56A6-2C00-403F-9565-B7BEF305268B}" type="parTrans" cxnId="{5E3DF597-A862-4010-BC0E-046F10FC4E7B}">
      <dgm:prSet/>
      <dgm:spPr/>
      <dgm:t>
        <a:bodyPr/>
        <a:lstStyle/>
        <a:p>
          <a:endParaRPr lang="fr-CH"/>
        </a:p>
      </dgm:t>
    </dgm:pt>
    <dgm:pt modelId="{F13CF987-6AB1-42E8-AF16-B20ACBDFB087}" type="sibTrans" cxnId="{5E3DF597-A862-4010-BC0E-046F10FC4E7B}">
      <dgm:prSet/>
      <dgm:spPr/>
      <dgm:t>
        <a:bodyPr/>
        <a:lstStyle/>
        <a:p>
          <a:endParaRPr lang="fr-CH"/>
        </a:p>
      </dgm:t>
    </dgm:pt>
    <dgm:pt modelId="{2A7D80E9-6879-419C-8CCE-8D273E211F4D}">
      <dgm:prSet phldrT="[Texte]"/>
      <dgm:spPr>
        <a:xfrm>
          <a:off x="269576" y="268371"/>
          <a:ext cx="336551" cy="134620"/>
        </a:xfr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C</a:t>
          </a:r>
        </a:p>
      </dgm:t>
    </dgm:pt>
    <dgm:pt modelId="{179D5CC1-F9A3-4935-BE6B-D7EF02BBD6A9}" type="parTrans" cxnId="{A34093C7-37F1-4599-A9FF-47C30E89AE00}">
      <dgm:prSet/>
      <dgm:spPr/>
      <dgm:t>
        <a:bodyPr/>
        <a:lstStyle/>
        <a:p>
          <a:endParaRPr lang="fr-CH"/>
        </a:p>
      </dgm:t>
    </dgm:pt>
    <dgm:pt modelId="{837D5A90-258B-473D-A106-11B4D07B0785}" type="sibTrans" cxnId="{A34093C7-37F1-4599-A9FF-47C30E89AE00}">
      <dgm:prSet/>
      <dgm:spPr/>
      <dgm:t>
        <a:bodyPr/>
        <a:lstStyle/>
        <a:p>
          <a:endParaRPr lang="fr-CH"/>
        </a:p>
      </dgm:t>
    </dgm:pt>
    <dgm:pt modelId="{7DC53046-8064-4D71-B505-E838C071274C}">
      <dgm:prSet phldrT="[Texte]"/>
      <dgm:spPr>
        <a:xfrm>
          <a:off x="538817"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R</a:t>
          </a:r>
        </a:p>
      </dgm:t>
    </dgm:pt>
    <dgm:pt modelId="{DB64BDBB-D613-4BCD-A43D-5BFE9DE6C16E}" type="parTrans" cxnId="{0DD4B765-E481-4227-BCF8-77D784AFFAA8}">
      <dgm:prSet/>
      <dgm:spPr/>
      <dgm:t>
        <a:bodyPr/>
        <a:lstStyle/>
        <a:p>
          <a:endParaRPr lang="fr-CH"/>
        </a:p>
      </dgm:t>
    </dgm:pt>
    <dgm:pt modelId="{3A2993BB-F70F-4147-8A76-AB823FD5FC21}" type="sibTrans" cxnId="{0DD4B765-E481-4227-BCF8-77D784AFFAA8}">
      <dgm:prSet/>
      <dgm:spPr/>
      <dgm:t>
        <a:bodyPr/>
        <a:lstStyle/>
        <a:p>
          <a:endParaRPr lang="fr-CH"/>
        </a:p>
      </dgm:t>
    </dgm:pt>
    <dgm:pt modelId="{A970526C-8292-4E52-9373-0FABE5C61D27}">
      <dgm:prSet phldrT="[Texte]"/>
      <dgm:spPr>
        <a:xfrm>
          <a:off x="808058" y="268371"/>
          <a:ext cx="336551" cy="134620"/>
        </a:xfr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CH" dirty="0">
              <a:solidFill>
                <a:sysClr val="windowText" lastClr="000000"/>
              </a:solidFill>
              <a:latin typeface="Calibri"/>
              <a:ea typeface="+mn-ea"/>
              <a:cs typeface="+mn-cs"/>
            </a:rPr>
            <a:t>D</a:t>
          </a:r>
        </a:p>
      </dgm:t>
    </dgm:pt>
    <dgm:pt modelId="{5262CEBD-8FAB-4533-93BA-5BAE54CFECEA}" type="parTrans" cxnId="{16A8DC39-D57F-4BCD-83DF-E6D9937EF4F7}">
      <dgm:prSet/>
      <dgm:spPr/>
      <dgm:t>
        <a:bodyPr/>
        <a:lstStyle/>
        <a:p>
          <a:endParaRPr lang="fr-CH"/>
        </a:p>
      </dgm:t>
    </dgm:pt>
    <dgm:pt modelId="{E879E918-2241-4FDE-8CBC-7D237D231F3C}" type="sibTrans" cxnId="{16A8DC39-D57F-4BCD-83DF-E6D9937EF4F7}">
      <dgm:prSet/>
      <dgm:spPr/>
      <dgm:t>
        <a:bodyPr/>
        <a:lstStyle/>
        <a:p>
          <a:endParaRPr lang="fr-CH"/>
        </a:p>
      </dgm:t>
    </dgm:pt>
    <dgm:pt modelId="{A8920406-E295-4468-8937-8EFD10BF1CF1}" type="pres">
      <dgm:prSet presAssocID="{FBE2B183-EDD3-4511-A22C-191A3D6210EE}" presName="Name0" presStyleCnt="0">
        <dgm:presLayoutVars>
          <dgm:dir/>
          <dgm:resizeHandles val="exact"/>
        </dgm:presLayoutVars>
      </dgm:prSet>
      <dgm:spPr/>
    </dgm:pt>
    <dgm:pt modelId="{9A1A1CF9-526C-4136-814D-24C2104D1CFD}" type="pres">
      <dgm:prSet presAssocID="{7FCDA07A-951E-4AB4-B5B8-C5D8DA0D86BF}" presName="parTxOnly" presStyleLbl="node1" presStyleIdx="0" presStyleCnt="4">
        <dgm:presLayoutVars>
          <dgm:bulletEnabled val="1"/>
        </dgm:presLayoutVars>
      </dgm:prSet>
      <dgm:spPr>
        <a:prstGeom prst="homePlate">
          <a:avLst/>
        </a:prstGeom>
      </dgm:spPr>
    </dgm:pt>
    <dgm:pt modelId="{B4188CB6-04DE-4FC6-B8EF-EEF5217486BB}" type="pres">
      <dgm:prSet presAssocID="{F13CF987-6AB1-42E8-AF16-B20ACBDFB087}" presName="parSpace" presStyleCnt="0"/>
      <dgm:spPr/>
    </dgm:pt>
    <dgm:pt modelId="{1269930D-6C39-4B26-A13A-F18416585CCA}" type="pres">
      <dgm:prSet presAssocID="{2A7D80E9-6879-419C-8CCE-8D273E211F4D}" presName="parTxOnly" presStyleLbl="node1" presStyleIdx="1" presStyleCnt="4">
        <dgm:presLayoutVars>
          <dgm:bulletEnabled val="1"/>
        </dgm:presLayoutVars>
      </dgm:prSet>
      <dgm:spPr>
        <a:prstGeom prst="chevron">
          <a:avLst/>
        </a:prstGeom>
      </dgm:spPr>
    </dgm:pt>
    <dgm:pt modelId="{658D2E5B-3E56-4AEA-94FD-1D458DBA584F}" type="pres">
      <dgm:prSet presAssocID="{837D5A90-258B-473D-A106-11B4D07B0785}" presName="parSpace" presStyleCnt="0"/>
      <dgm:spPr/>
    </dgm:pt>
    <dgm:pt modelId="{F00B2578-D369-4F79-B084-0673227AD1A5}" type="pres">
      <dgm:prSet presAssocID="{7DC53046-8064-4D71-B505-E838C071274C}" presName="parTxOnly" presStyleLbl="node1" presStyleIdx="2" presStyleCnt="4">
        <dgm:presLayoutVars>
          <dgm:bulletEnabled val="1"/>
        </dgm:presLayoutVars>
      </dgm:prSet>
      <dgm:spPr>
        <a:prstGeom prst="chevron">
          <a:avLst/>
        </a:prstGeom>
      </dgm:spPr>
    </dgm:pt>
    <dgm:pt modelId="{D5225A71-441A-44B4-B952-33AFCD494508}" type="pres">
      <dgm:prSet presAssocID="{3A2993BB-F70F-4147-8A76-AB823FD5FC21}" presName="parSpace" presStyleCnt="0"/>
      <dgm:spPr/>
    </dgm:pt>
    <dgm:pt modelId="{E490748E-9844-4DF5-A960-3FACAD648D35}" type="pres">
      <dgm:prSet presAssocID="{A970526C-8292-4E52-9373-0FABE5C61D27}" presName="parTxOnly" presStyleLbl="node1" presStyleIdx="3" presStyleCnt="4">
        <dgm:presLayoutVars>
          <dgm:bulletEnabled val="1"/>
        </dgm:presLayoutVars>
      </dgm:prSet>
      <dgm:spPr>
        <a:prstGeom prst="chevron">
          <a:avLst/>
        </a:prstGeom>
      </dgm:spPr>
    </dgm:pt>
  </dgm:ptLst>
  <dgm:cxnLst>
    <dgm:cxn modelId="{A6CEC611-3030-4897-9D0D-932CA079207F}" type="presOf" srcId="{FBE2B183-EDD3-4511-A22C-191A3D6210EE}" destId="{A8920406-E295-4468-8937-8EFD10BF1CF1}" srcOrd="0" destOrd="0" presId="urn:microsoft.com/office/officeart/2005/8/layout/hChevron3"/>
    <dgm:cxn modelId="{1DE0A019-86EE-44BA-903C-101BBF1F9FA9}" type="presOf" srcId="{7FCDA07A-951E-4AB4-B5B8-C5D8DA0D86BF}" destId="{9A1A1CF9-526C-4136-814D-24C2104D1CFD}" srcOrd="0" destOrd="0" presId="urn:microsoft.com/office/officeart/2005/8/layout/hChevron3"/>
    <dgm:cxn modelId="{2A749522-7072-4F28-BCD5-45A23DFE92CA}" type="presOf" srcId="{A970526C-8292-4E52-9373-0FABE5C61D27}" destId="{E490748E-9844-4DF5-A960-3FACAD648D35}" srcOrd="0" destOrd="0" presId="urn:microsoft.com/office/officeart/2005/8/layout/hChevron3"/>
    <dgm:cxn modelId="{16A8DC39-D57F-4BCD-83DF-E6D9937EF4F7}" srcId="{FBE2B183-EDD3-4511-A22C-191A3D6210EE}" destId="{A970526C-8292-4E52-9373-0FABE5C61D27}" srcOrd="3" destOrd="0" parTransId="{5262CEBD-8FAB-4533-93BA-5BAE54CFECEA}" sibTransId="{E879E918-2241-4FDE-8CBC-7D237D231F3C}"/>
    <dgm:cxn modelId="{0DD4B765-E481-4227-BCF8-77D784AFFAA8}" srcId="{FBE2B183-EDD3-4511-A22C-191A3D6210EE}" destId="{7DC53046-8064-4D71-B505-E838C071274C}" srcOrd="2" destOrd="0" parTransId="{DB64BDBB-D613-4BCD-A43D-5BFE9DE6C16E}" sibTransId="{3A2993BB-F70F-4147-8A76-AB823FD5FC21}"/>
    <dgm:cxn modelId="{E82B7193-78B3-49E3-8C79-77702F97BDEE}" type="presOf" srcId="{7DC53046-8064-4D71-B505-E838C071274C}" destId="{F00B2578-D369-4F79-B084-0673227AD1A5}" srcOrd="0" destOrd="0" presId="urn:microsoft.com/office/officeart/2005/8/layout/hChevron3"/>
    <dgm:cxn modelId="{5E3DF597-A862-4010-BC0E-046F10FC4E7B}" srcId="{FBE2B183-EDD3-4511-A22C-191A3D6210EE}" destId="{7FCDA07A-951E-4AB4-B5B8-C5D8DA0D86BF}" srcOrd="0" destOrd="0" parTransId="{7EFF56A6-2C00-403F-9565-B7BEF305268B}" sibTransId="{F13CF987-6AB1-42E8-AF16-B20ACBDFB087}"/>
    <dgm:cxn modelId="{A34093C7-37F1-4599-A9FF-47C30E89AE00}" srcId="{FBE2B183-EDD3-4511-A22C-191A3D6210EE}" destId="{2A7D80E9-6879-419C-8CCE-8D273E211F4D}" srcOrd="1" destOrd="0" parTransId="{179D5CC1-F9A3-4935-BE6B-D7EF02BBD6A9}" sibTransId="{837D5A90-258B-473D-A106-11B4D07B0785}"/>
    <dgm:cxn modelId="{B835ABD0-D4B1-47DF-AC4D-413EF228DEA9}" type="presOf" srcId="{2A7D80E9-6879-419C-8CCE-8D273E211F4D}" destId="{1269930D-6C39-4B26-A13A-F18416585CCA}" srcOrd="0" destOrd="0" presId="urn:microsoft.com/office/officeart/2005/8/layout/hChevron3"/>
    <dgm:cxn modelId="{996204C8-D2F8-4300-803E-9CED3A2B86E7}" type="presParOf" srcId="{A8920406-E295-4468-8937-8EFD10BF1CF1}" destId="{9A1A1CF9-526C-4136-814D-24C2104D1CFD}" srcOrd="0" destOrd="0" presId="urn:microsoft.com/office/officeart/2005/8/layout/hChevron3"/>
    <dgm:cxn modelId="{E4F83156-25BA-43E7-B7F3-3A1BDCAAD1F0}" type="presParOf" srcId="{A8920406-E295-4468-8937-8EFD10BF1CF1}" destId="{B4188CB6-04DE-4FC6-B8EF-EEF5217486BB}" srcOrd="1" destOrd="0" presId="urn:microsoft.com/office/officeart/2005/8/layout/hChevron3"/>
    <dgm:cxn modelId="{3AB250D7-0B90-4AA0-84EA-38BAF894800C}" type="presParOf" srcId="{A8920406-E295-4468-8937-8EFD10BF1CF1}" destId="{1269930D-6C39-4B26-A13A-F18416585CCA}" srcOrd="2" destOrd="0" presId="urn:microsoft.com/office/officeart/2005/8/layout/hChevron3"/>
    <dgm:cxn modelId="{F99A54AF-A71F-477B-BE54-FD1ED527ADC7}" type="presParOf" srcId="{A8920406-E295-4468-8937-8EFD10BF1CF1}" destId="{658D2E5B-3E56-4AEA-94FD-1D458DBA584F}" srcOrd="3" destOrd="0" presId="urn:microsoft.com/office/officeart/2005/8/layout/hChevron3"/>
    <dgm:cxn modelId="{977D477E-1D68-419A-9A2B-85109C71C1FF}" type="presParOf" srcId="{A8920406-E295-4468-8937-8EFD10BF1CF1}" destId="{F00B2578-D369-4F79-B084-0673227AD1A5}" srcOrd="4" destOrd="0" presId="urn:microsoft.com/office/officeart/2005/8/layout/hChevron3"/>
    <dgm:cxn modelId="{FFE62281-6468-4482-BB6C-F883EFB4A1AD}" type="presParOf" srcId="{A8920406-E295-4468-8937-8EFD10BF1CF1}" destId="{D5225A71-441A-44B4-B952-33AFCD494508}" srcOrd="5" destOrd="0" presId="urn:microsoft.com/office/officeart/2005/8/layout/hChevron3"/>
    <dgm:cxn modelId="{D3D738B5-3E2C-486E-967C-3F542FAD6C21}" type="presParOf" srcId="{A8920406-E295-4468-8937-8EFD10BF1CF1}" destId="{E490748E-9844-4DF5-A960-3FACAD648D3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25C1D-2CEB-4708-BE9C-418092E53D70}">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89860-A0DF-4A6E-A5FD-F9E2EC321E88}">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22184-C707-4658-82AB-8EE2193353BD}">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F4F9B-FD2D-4E9A-9E8E-486E8DC0D0CA}">
      <dsp:nvSpPr>
        <dsp:cNvPr id="0" name=""/>
        <dsp:cNvSpPr/>
      </dsp:nvSpPr>
      <dsp:spPr>
        <a:xfrm>
          <a:off x="891517" y="1212180"/>
          <a:ext cx="2156482" cy="1639639"/>
        </a:xfrm>
        <a:custGeom>
          <a:avLst/>
          <a:gdLst/>
          <a:ahLst/>
          <a:cxnLst/>
          <a:rect l="0" t="0" r="0" b="0"/>
          <a:pathLst>
            <a:path>
              <a:moveTo>
                <a:pt x="2156482" y="0"/>
              </a:moveTo>
              <a:lnTo>
                <a:pt x="2156482" y="1452506"/>
              </a:lnTo>
              <a:lnTo>
                <a:pt x="0" y="1452506"/>
              </a:lnTo>
              <a:lnTo>
                <a:pt x="0" y="16396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31563B-1754-4BEC-99FE-040BC9FB5EF7}">
      <dsp:nvSpPr>
        <dsp:cNvPr id="0" name=""/>
        <dsp:cNvSpPr/>
      </dsp:nvSpPr>
      <dsp:spPr>
        <a:xfrm>
          <a:off x="2156891" y="321071"/>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Direction</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2156891" y="321071"/>
        <a:ext cx="1782216" cy="891108"/>
      </dsp:txXfrm>
    </dsp:sp>
    <dsp:sp modelId="{F4DBC961-E589-4C5A-916C-57BC05D8B8CA}">
      <dsp:nvSpPr>
        <dsp:cNvPr id="0" name=""/>
        <dsp:cNvSpPr/>
      </dsp:nvSpPr>
      <dsp:spPr>
        <a:xfrm>
          <a:off x="409"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09" y="2851819"/>
        <a:ext cx="1782216" cy="891108"/>
      </dsp:txXfrm>
    </dsp:sp>
    <dsp:sp modelId="{675D236A-AA7C-4E97-89F0-3B14192A9164}">
      <dsp:nvSpPr>
        <dsp:cNvPr id="0" name=""/>
        <dsp:cNvSpPr/>
      </dsp:nvSpPr>
      <dsp:spPr>
        <a:xfrm>
          <a:off x="2156891"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2156891" y="2851819"/>
        <a:ext cx="1782216" cy="891108"/>
      </dsp:txXfrm>
    </dsp:sp>
    <dsp:sp modelId="{5BEE4E2C-6BC4-482F-93E1-88495E0B76C4}">
      <dsp:nvSpPr>
        <dsp:cNvPr id="0" name=""/>
        <dsp:cNvSpPr/>
      </dsp:nvSpPr>
      <dsp:spPr>
        <a:xfrm>
          <a:off x="4313373" y="2851819"/>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fr-CH" sz="5900" kern="1200" dirty="0">
            <a:latin typeface="Tahoma" panose="020B0604030504040204" pitchFamily="34" charset="0"/>
            <a:ea typeface="Tahoma" panose="020B0604030504040204" pitchFamily="34" charset="0"/>
            <a:cs typeface="Tahoma" panose="020B0604030504040204" pitchFamily="34" charset="0"/>
          </a:endParaRPr>
        </a:p>
      </dsp:txBody>
      <dsp:txXfrm>
        <a:off x="4313373" y="2851819"/>
        <a:ext cx="1782216" cy="891108"/>
      </dsp:txXfrm>
    </dsp:sp>
    <dsp:sp modelId="{1379F35B-60DA-434E-B52A-5E48CDAB4B72}">
      <dsp:nvSpPr>
        <dsp:cNvPr id="0" name=""/>
        <dsp:cNvSpPr/>
      </dsp:nvSpPr>
      <dsp:spPr>
        <a:xfrm>
          <a:off x="1078650" y="1586445"/>
          <a:ext cx="1782216" cy="891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fr-FR" sz="2000" kern="1200" dirty="0">
              <a:latin typeface="Tahoma" panose="020B0604030504040204" pitchFamily="34" charset="0"/>
              <a:ea typeface="Tahoma" panose="020B0604030504040204" pitchFamily="34" charset="0"/>
              <a:cs typeface="Tahoma" panose="020B0604030504040204" pitchFamily="34" charset="0"/>
            </a:rPr>
            <a:t>Affaires générales</a:t>
          </a:r>
          <a:endParaRPr lang="fr-CH" sz="2000" kern="1200" dirty="0">
            <a:latin typeface="Tahoma" panose="020B0604030504040204" pitchFamily="34" charset="0"/>
            <a:ea typeface="Tahoma" panose="020B0604030504040204" pitchFamily="34" charset="0"/>
            <a:cs typeface="Tahoma" panose="020B0604030504040204" pitchFamily="34" charset="0"/>
          </a:endParaRPr>
        </a:p>
      </dsp:txBody>
      <dsp:txXfrm>
        <a:off x="1078650" y="1586445"/>
        <a:ext cx="1782216" cy="891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69" y="259909"/>
          <a:ext cx="680674" cy="272269"/>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7304" y="259909"/>
        <a:ext cx="408405" cy="272269"/>
      </dsp:txXfrm>
    </dsp:sp>
    <dsp:sp modelId="{94CC327E-2640-41D1-8358-7002856AE95E}">
      <dsp:nvSpPr>
        <dsp:cNvPr id="0" name=""/>
        <dsp:cNvSpPr/>
      </dsp:nvSpPr>
      <dsp:spPr>
        <a:xfrm>
          <a:off x="613776" y="259909"/>
          <a:ext cx="680674" cy="272269"/>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749911" y="259909"/>
        <a:ext cx="408405" cy="272269"/>
      </dsp:txXfrm>
    </dsp:sp>
    <dsp:sp modelId="{764159C2-C1E1-43A3-B01A-43D482FAD8F8}">
      <dsp:nvSpPr>
        <dsp:cNvPr id="0" name=""/>
        <dsp:cNvSpPr/>
      </dsp:nvSpPr>
      <dsp:spPr>
        <a:xfrm>
          <a:off x="1226383" y="259909"/>
          <a:ext cx="680674" cy="272269"/>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62518" y="259909"/>
        <a:ext cx="408405" cy="272269"/>
      </dsp:txXfrm>
    </dsp:sp>
    <dsp:sp modelId="{11F0A4A8-E94E-45C9-BA82-C8103D6584A0}">
      <dsp:nvSpPr>
        <dsp:cNvPr id="0" name=""/>
        <dsp:cNvSpPr/>
      </dsp:nvSpPr>
      <dsp:spPr>
        <a:xfrm>
          <a:off x="1838990" y="259909"/>
          <a:ext cx="680674" cy="272269"/>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975125" y="259909"/>
        <a:ext cx="408405" cy="272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1152" y="1042627"/>
          <a:ext cx="670814" cy="268325"/>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5315" y="1042627"/>
        <a:ext cx="402489" cy="268325"/>
      </dsp:txXfrm>
    </dsp:sp>
    <dsp:sp modelId="{94CC327E-2640-41D1-8358-7002856AE95E}">
      <dsp:nvSpPr>
        <dsp:cNvPr id="0" name=""/>
        <dsp:cNvSpPr/>
      </dsp:nvSpPr>
      <dsp:spPr>
        <a:xfrm>
          <a:off x="426334" y="1354202"/>
          <a:ext cx="670814" cy="268325"/>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560497" y="1354202"/>
        <a:ext cx="402489" cy="268325"/>
      </dsp:txXfrm>
    </dsp:sp>
    <dsp:sp modelId="{764159C2-C1E1-43A3-B01A-43D482FAD8F8}">
      <dsp:nvSpPr>
        <dsp:cNvPr id="0" name=""/>
        <dsp:cNvSpPr/>
      </dsp:nvSpPr>
      <dsp:spPr>
        <a:xfrm>
          <a:off x="874506" y="1662556"/>
          <a:ext cx="670814" cy="268325"/>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008669" y="1662556"/>
        <a:ext cx="402489" cy="268325"/>
      </dsp:txXfrm>
    </dsp:sp>
    <dsp:sp modelId="{11F0A4A8-E94E-45C9-BA82-C8103D6584A0}">
      <dsp:nvSpPr>
        <dsp:cNvPr id="0" name=""/>
        <dsp:cNvSpPr/>
      </dsp:nvSpPr>
      <dsp:spPr>
        <a:xfrm>
          <a:off x="1260184" y="1944994"/>
          <a:ext cx="670814" cy="268325"/>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fr-CH" sz="1600" kern="1200" dirty="0">
            <a:latin typeface="Tahoma" panose="020B0604030504040204" pitchFamily="34" charset="0"/>
            <a:ea typeface="Tahoma" panose="020B0604030504040204" pitchFamily="34" charset="0"/>
            <a:cs typeface="Tahoma" panose="020B0604030504040204" pitchFamily="34" charset="0"/>
          </a:endParaRPr>
        </a:p>
      </dsp:txBody>
      <dsp:txXfrm>
        <a:off x="1394347" y="1944994"/>
        <a:ext cx="402489" cy="2683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Planification</a:t>
          </a: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607" y="908672"/>
          <a:ext cx="2100055" cy="840022"/>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Avant-projet</a:t>
          </a:r>
        </a:p>
      </dsp:txBody>
      <dsp:txXfrm>
        <a:off x="423618" y="908672"/>
        <a:ext cx="1260033" cy="840022"/>
      </dsp:txXfrm>
    </dsp:sp>
    <dsp:sp modelId="{94CC327E-2640-41D1-8358-7002856AE95E}">
      <dsp:nvSpPr>
        <dsp:cNvPr id="0" name=""/>
        <dsp:cNvSpPr/>
      </dsp:nvSpPr>
      <dsp:spPr>
        <a:xfrm>
          <a:off x="1893657" y="908672"/>
          <a:ext cx="2100055" cy="840022"/>
        </a:xfrm>
        <a:prstGeom prst="chevron">
          <a:avLst/>
        </a:prstGeom>
        <a:gradFill rotWithShape="0">
          <a:gsLst>
            <a:gs pos="0">
              <a:schemeClr val="accent1">
                <a:alpha val="90000"/>
                <a:hueOff val="0"/>
                <a:satOff val="0"/>
                <a:lumOff val="0"/>
                <a:alphaOff val="-13333"/>
                <a:shade val="51000"/>
                <a:satMod val="130000"/>
              </a:schemeClr>
            </a:gs>
            <a:gs pos="80000">
              <a:schemeClr val="accent1">
                <a:alpha val="90000"/>
                <a:hueOff val="0"/>
                <a:satOff val="0"/>
                <a:lumOff val="0"/>
                <a:alphaOff val="-13333"/>
                <a:shade val="93000"/>
                <a:satMod val="130000"/>
              </a:schemeClr>
            </a:gs>
            <a:gs pos="100000">
              <a:schemeClr val="accent1">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a:latin typeface="Tahoma" panose="020B0604030504040204" pitchFamily="34" charset="0"/>
              <a:ea typeface="Tahoma" panose="020B0604030504040204" pitchFamily="34" charset="0"/>
              <a:cs typeface="Tahoma" panose="020B0604030504040204" pitchFamily="34" charset="0"/>
            </a:rPr>
            <a:t>Planification</a:t>
          </a:r>
          <a:endParaRPr lang="fr-CH" sz="1700" kern="1200" dirty="0">
            <a:latin typeface="Tahoma" panose="020B0604030504040204" pitchFamily="34" charset="0"/>
            <a:ea typeface="Tahoma" panose="020B0604030504040204" pitchFamily="34" charset="0"/>
            <a:cs typeface="Tahoma" panose="020B0604030504040204" pitchFamily="34" charset="0"/>
          </a:endParaRPr>
        </a:p>
      </dsp:txBody>
      <dsp:txXfrm>
        <a:off x="2313668" y="908672"/>
        <a:ext cx="1260033" cy="840022"/>
      </dsp:txXfrm>
    </dsp:sp>
    <dsp:sp modelId="{764159C2-C1E1-43A3-B01A-43D482FAD8F8}">
      <dsp:nvSpPr>
        <dsp:cNvPr id="0" name=""/>
        <dsp:cNvSpPr/>
      </dsp:nvSpPr>
      <dsp:spPr>
        <a:xfrm>
          <a:off x="3783706" y="908672"/>
          <a:ext cx="2100055" cy="840022"/>
        </a:xfrm>
        <a:prstGeom prst="chevron">
          <a:avLst/>
        </a:prstGeom>
        <a:gradFill rotWithShape="0">
          <a:gsLst>
            <a:gs pos="0">
              <a:schemeClr val="accent1">
                <a:alpha val="90000"/>
                <a:hueOff val="0"/>
                <a:satOff val="0"/>
                <a:lumOff val="0"/>
                <a:alphaOff val="-26667"/>
                <a:shade val="51000"/>
                <a:satMod val="130000"/>
              </a:schemeClr>
            </a:gs>
            <a:gs pos="80000">
              <a:schemeClr val="accent1">
                <a:alpha val="90000"/>
                <a:hueOff val="0"/>
                <a:satOff val="0"/>
                <a:lumOff val="0"/>
                <a:alphaOff val="-26667"/>
                <a:shade val="93000"/>
                <a:satMod val="130000"/>
              </a:schemeClr>
            </a:gs>
            <a:gs pos="100000">
              <a:schemeClr val="accent1">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Réalisation</a:t>
          </a:r>
        </a:p>
      </dsp:txBody>
      <dsp:txXfrm>
        <a:off x="4203717" y="908672"/>
        <a:ext cx="1260033" cy="840022"/>
      </dsp:txXfrm>
    </dsp:sp>
    <dsp:sp modelId="{11F0A4A8-E94E-45C9-BA82-C8103D6584A0}">
      <dsp:nvSpPr>
        <dsp:cNvPr id="0" name=""/>
        <dsp:cNvSpPr/>
      </dsp:nvSpPr>
      <dsp:spPr>
        <a:xfrm>
          <a:off x="5673756" y="908672"/>
          <a:ext cx="2100055" cy="840022"/>
        </a:xfrm>
        <a:prstGeom prst="chevron">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CH" sz="1700" kern="1200" dirty="0">
              <a:latin typeface="Tahoma" panose="020B0604030504040204" pitchFamily="34" charset="0"/>
              <a:ea typeface="Tahoma" panose="020B0604030504040204" pitchFamily="34" charset="0"/>
              <a:cs typeface="Tahoma" panose="020B0604030504040204" pitchFamily="34" charset="0"/>
            </a:rPr>
            <a:t>Terminaison</a:t>
          </a:r>
        </a:p>
      </dsp:txBody>
      <dsp:txXfrm>
        <a:off x="6093767" y="908672"/>
        <a:ext cx="1260033" cy="8400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D9223-E484-409A-B692-5BA72EAA8487}">
      <dsp:nvSpPr>
        <dsp:cNvPr id="0" name=""/>
        <dsp:cNvSpPr/>
      </dsp:nvSpPr>
      <dsp:spPr>
        <a:xfrm>
          <a:off x="3827" y="0"/>
          <a:ext cx="3915486" cy="864096"/>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fr-CH" sz="2000" kern="1200" dirty="0">
              <a:latin typeface="Tahoma" panose="020B0604030504040204" pitchFamily="34" charset="0"/>
              <a:ea typeface="Tahoma" panose="020B0604030504040204" pitchFamily="34" charset="0"/>
              <a:cs typeface="Tahoma" panose="020B0604030504040204" pitchFamily="34" charset="0"/>
            </a:rPr>
            <a:t>Maîtrise</a:t>
          </a:r>
        </a:p>
      </dsp:txBody>
      <dsp:txXfrm>
        <a:off x="435875" y="0"/>
        <a:ext cx="3051390" cy="864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A1CF9-526C-4136-814D-24C2104D1CFD}">
      <dsp:nvSpPr>
        <dsp:cNvPr id="0" name=""/>
        <dsp:cNvSpPr/>
      </dsp:nvSpPr>
      <dsp:spPr>
        <a:xfrm>
          <a:off x="251" y="201278"/>
          <a:ext cx="252413" cy="100965"/>
        </a:xfrm>
        <a:prstGeom prst="homePlate">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I</a:t>
          </a:r>
        </a:p>
      </dsp:txBody>
      <dsp:txXfrm>
        <a:off x="251" y="201278"/>
        <a:ext cx="227172" cy="100965"/>
      </dsp:txXfrm>
    </dsp:sp>
    <dsp:sp modelId="{1269930D-6C39-4B26-A13A-F18416585CCA}">
      <dsp:nvSpPr>
        <dsp:cNvPr id="0" name=""/>
        <dsp:cNvSpPr/>
      </dsp:nvSpPr>
      <dsp:spPr>
        <a:xfrm>
          <a:off x="202182" y="201278"/>
          <a:ext cx="252413" cy="100965"/>
        </a:xfrm>
        <a:prstGeom prst="chevron">
          <a:avLst/>
        </a:prstGeom>
        <a:solidFill>
          <a:srgbClr val="1F497D"/>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C</a:t>
          </a:r>
        </a:p>
      </dsp:txBody>
      <dsp:txXfrm>
        <a:off x="252665" y="201278"/>
        <a:ext cx="151448" cy="100965"/>
      </dsp:txXfrm>
    </dsp:sp>
    <dsp:sp modelId="{F00B2578-D369-4F79-B084-0673227AD1A5}">
      <dsp:nvSpPr>
        <dsp:cNvPr id="0" name=""/>
        <dsp:cNvSpPr/>
      </dsp:nvSpPr>
      <dsp:spPr>
        <a:xfrm>
          <a:off x="40411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R</a:t>
          </a:r>
        </a:p>
      </dsp:txBody>
      <dsp:txXfrm>
        <a:off x="454596" y="201278"/>
        <a:ext cx="151448" cy="100965"/>
      </dsp:txXfrm>
    </dsp:sp>
    <dsp:sp modelId="{E490748E-9844-4DF5-A960-3FACAD648D35}">
      <dsp:nvSpPr>
        <dsp:cNvPr id="0" name=""/>
        <dsp:cNvSpPr/>
      </dsp:nvSpPr>
      <dsp:spPr>
        <a:xfrm>
          <a:off x="606043" y="201278"/>
          <a:ext cx="252413" cy="100965"/>
        </a:xfrm>
        <a:prstGeom prst="chevron">
          <a:avLst/>
        </a:prstGeom>
        <a:solidFill>
          <a:sysClr val="window" lastClr="FFFF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003" tIns="13335" rIns="6668" bIns="13335" numCol="1" spcCol="1270" anchor="ctr" anchorCtr="0">
          <a:noAutofit/>
        </a:bodyPr>
        <a:lstStyle/>
        <a:p>
          <a:pPr marL="0" lvl="0" indent="0" algn="ctr" defTabSz="222250">
            <a:lnSpc>
              <a:spcPct val="90000"/>
            </a:lnSpc>
            <a:spcBef>
              <a:spcPct val="0"/>
            </a:spcBef>
            <a:spcAft>
              <a:spcPct val="35000"/>
            </a:spcAft>
            <a:buNone/>
          </a:pPr>
          <a:r>
            <a:rPr lang="fr-CH" sz="500" kern="1200" dirty="0">
              <a:solidFill>
                <a:sysClr val="windowText" lastClr="000000"/>
              </a:solidFill>
              <a:latin typeface="Calibri"/>
              <a:ea typeface="+mn-ea"/>
              <a:cs typeface="+mn-cs"/>
            </a:rPr>
            <a:t>D</a:t>
          </a:r>
        </a:p>
      </dsp:txBody>
      <dsp:txXfrm>
        <a:off x="656526" y="201278"/>
        <a:ext cx="151448" cy="10096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71061" cy="49720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5355" y="0"/>
            <a:ext cx="2971061" cy="497203"/>
          </a:xfrm>
          <a:prstGeom prst="rect">
            <a:avLst/>
          </a:prstGeom>
        </p:spPr>
        <p:txBody>
          <a:bodyPr vert="horz" lIns="91440" tIns="45720" rIns="91440" bIns="45720" rtlCol="0"/>
          <a:lstStyle>
            <a:lvl1pPr algn="r">
              <a:defRPr sz="1200"/>
            </a:lvl1pPr>
          </a:lstStyle>
          <a:p>
            <a:fld id="{F152D099-30D5-4E4D-97DA-2379674E3DEC}" type="datetimeFigureOut">
              <a:rPr lang="fr-CH" smtClean="0"/>
              <a:pPr/>
              <a:t>15.02.2023</a:t>
            </a:fld>
            <a:endParaRPr lang="fr-CH"/>
          </a:p>
        </p:txBody>
      </p:sp>
      <p:sp>
        <p:nvSpPr>
          <p:cNvPr id="4" name="Espace réservé du pied de page 3"/>
          <p:cNvSpPr>
            <a:spLocks noGrp="1"/>
          </p:cNvSpPr>
          <p:nvPr>
            <p:ph type="ftr" sz="quarter" idx="2"/>
          </p:nvPr>
        </p:nvSpPr>
        <p:spPr>
          <a:xfrm>
            <a:off x="1" y="9446849"/>
            <a:ext cx="2971061" cy="49720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5355" y="9446849"/>
            <a:ext cx="2971061" cy="497203"/>
          </a:xfrm>
          <a:prstGeom prst="rect">
            <a:avLst/>
          </a:prstGeom>
        </p:spPr>
        <p:txBody>
          <a:bodyPr vert="horz" lIns="91440" tIns="45720" rIns="91440" bIns="45720" rtlCol="0" anchor="b"/>
          <a:lstStyle>
            <a:lvl1pPr algn="r">
              <a:defRPr sz="1200"/>
            </a:lvl1pPr>
          </a:lstStyle>
          <a:p>
            <a:fld id="{FBBC28B0-DDF9-4BB8-B2C2-72323C5F3081}" type="slidenum">
              <a:rPr lang="fr-CH" smtClean="0"/>
              <a:pPr/>
              <a:t>‹N°›</a:t>
            </a:fld>
            <a:endParaRPr lang="fr-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1" y="0"/>
            <a:ext cx="2951850" cy="540710"/>
          </a:xfrm>
          <a:prstGeom prst="rect">
            <a:avLst/>
          </a:prstGeom>
        </p:spPr>
        <p:txBody>
          <a:bodyPr vert="horz" lIns="98851" tIns="49425" rIns="98851" bIns="49425" rtlCol="0"/>
          <a:lstStyle>
            <a:lvl1pPr algn="l">
              <a:defRPr sz="1300"/>
            </a:lvl1pPr>
          </a:lstStyle>
          <a:p>
            <a:pPr>
              <a:defRPr/>
            </a:pPr>
            <a:endParaRPr lang="fr-CH"/>
          </a:p>
        </p:txBody>
      </p:sp>
      <p:sp>
        <p:nvSpPr>
          <p:cNvPr id="5" name="Espace réservé de la date 2"/>
          <p:cNvSpPr>
            <a:spLocks noGrp="1"/>
          </p:cNvSpPr>
          <p:nvPr>
            <p:ph type="dt" idx="1"/>
          </p:nvPr>
        </p:nvSpPr>
        <p:spPr bwMode="auto">
          <a:xfrm>
            <a:off x="3858537" y="0"/>
            <a:ext cx="2951850" cy="540710"/>
          </a:xfrm>
          <a:prstGeom prst="rect">
            <a:avLst/>
          </a:prstGeom>
        </p:spPr>
        <p:txBody>
          <a:bodyPr vert="horz" lIns="98851" tIns="49425" rIns="98851" bIns="49425" rtlCol="0"/>
          <a:lstStyle>
            <a:lvl1pPr algn="r">
              <a:defRPr sz="1300"/>
            </a:lvl1pPr>
          </a:lstStyle>
          <a:p>
            <a:pPr>
              <a:defRPr/>
            </a:pPr>
            <a:fld id="{6736EE9E-A2F3-4A79-A4A0-3D0E26CA5881}" type="datetimeFigureOut">
              <a:rPr lang="fr-CH"/>
              <a:pPr>
                <a:defRPr/>
              </a:pPr>
              <a:t>15.02.2023</a:t>
            </a:fld>
            <a:endParaRPr lang="fr-CH"/>
          </a:p>
        </p:txBody>
      </p:sp>
      <p:sp>
        <p:nvSpPr>
          <p:cNvPr id="6" name="Espace réservé de l'image des diapositives 3"/>
          <p:cNvSpPr>
            <a:spLocks noGrp="1" noRot="1" noChangeAspect="1"/>
          </p:cNvSpPr>
          <p:nvPr>
            <p:ph type="sldImg" idx="2"/>
          </p:nvPr>
        </p:nvSpPr>
        <p:spPr bwMode="auto">
          <a:xfrm>
            <a:off x="703263" y="811213"/>
            <a:ext cx="5405437" cy="4054475"/>
          </a:xfrm>
          <a:prstGeom prst="rect">
            <a:avLst/>
          </a:prstGeom>
          <a:noFill/>
          <a:ln w="12700">
            <a:solidFill>
              <a:prstClr val="black"/>
            </a:solidFill>
          </a:ln>
        </p:spPr>
        <p:txBody>
          <a:bodyPr vert="horz" lIns="98851" tIns="49425" rIns="98851" bIns="49425" rtlCol="0" anchor="ctr"/>
          <a:lstStyle/>
          <a:p>
            <a:pPr>
              <a:defRPr/>
            </a:pPr>
            <a:endParaRPr lang="fr-CH"/>
          </a:p>
        </p:txBody>
      </p:sp>
      <p:sp>
        <p:nvSpPr>
          <p:cNvPr id="7" name="Espace réservé des commentaires 4"/>
          <p:cNvSpPr>
            <a:spLocks noGrp="1"/>
          </p:cNvSpPr>
          <p:nvPr>
            <p:ph type="body" sz="quarter" idx="3"/>
          </p:nvPr>
        </p:nvSpPr>
        <p:spPr bwMode="auto">
          <a:xfrm>
            <a:off x="681197" y="5136749"/>
            <a:ext cx="5449570" cy="4866395"/>
          </a:xfrm>
          <a:prstGeom prst="rect">
            <a:avLst/>
          </a:prstGeom>
        </p:spPr>
        <p:txBody>
          <a:bodyPr vert="horz" lIns="98851" tIns="49425" rIns="98851" bIns="49425"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8" name="Espace réservé du pied de page 5"/>
          <p:cNvSpPr>
            <a:spLocks noGrp="1"/>
          </p:cNvSpPr>
          <p:nvPr>
            <p:ph type="ftr" sz="quarter" idx="4"/>
          </p:nvPr>
        </p:nvSpPr>
        <p:spPr bwMode="auto">
          <a:xfrm>
            <a:off x="1" y="10271623"/>
            <a:ext cx="2951850" cy="540710"/>
          </a:xfrm>
          <a:prstGeom prst="rect">
            <a:avLst/>
          </a:prstGeom>
        </p:spPr>
        <p:txBody>
          <a:bodyPr vert="horz" lIns="98851" tIns="49425" rIns="98851" bIns="49425" rtlCol="0" anchor="b"/>
          <a:lstStyle>
            <a:lvl1pPr algn="l">
              <a:defRPr sz="1300"/>
            </a:lvl1pPr>
          </a:lstStyle>
          <a:p>
            <a:pPr>
              <a:defRPr/>
            </a:pPr>
            <a:endParaRPr lang="fr-CH"/>
          </a:p>
        </p:txBody>
      </p:sp>
      <p:sp>
        <p:nvSpPr>
          <p:cNvPr id="9" name="Espace réservé du numéro de diapositive 6"/>
          <p:cNvSpPr>
            <a:spLocks noGrp="1"/>
          </p:cNvSpPr>
          <p:nvPr>
            <p:ph type="sldNum" sz="quarter" idx="5"/>
          </p:nvPr>
        </p:nvSpPr>
        <p:spPr bwMode="auto">
          <a:xfrm>
            <a:off x="3858537" y="10271623"/>
            <a:ext cx="2951850" cy="540710"/>
          </a:xfrm>
          <a:prstGeom prst="rect">
            <a:avLst/>
          </a:prstGeom>
        </p:spPr>
        <p:txBody>
          <a:bodyPr vert="horz" lIns="98851" tIns="49425" rIns="98851" bIns="49425" rtlCol="0" anchor="b"/>
          <a:lstStyle>
            <a:lvl1pPr algn="r">
              <a:defRPr sz="1300"/>
            </a:lvl1pPr>
          </a:lstStyle>
          <a:p>
            <a:pPr>
              <a:defRPr/>
            </a:pPr>
            <a:fld id="{960FE896-D961-48BA-AABD-0D6DF7EFD48B}" type="slidenum">
              <a:rPr lang="fr-CH"/>
              <a:pPr>
                <a:defRPr/>
              </a:pPr>
              <a:t>‹N°›</a:t>
            </a:fld>
            <a:endParaRPr lang="fr-CH"/>
          </a:p>
        </p:txBody>
      </p:sp>
    </p:spTree>
    <p:extLst>
      <p:ext uri="{BB962C8B-B14F-4D97-AF65-F5344CB8AC3E}">
        <p14:creationId xmlns:p14="http://schemas.microsoft.com/office/powerpoint/2010/main" val="978179657"/>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a:t>
            </a:fld>
            <a:endParaRPr lang="fr-CH"/>
          </a:p>
        </p:txBody>
      </p:sp>
    </p:spTree>
    <p:extLst>
      <p:ext uri="{BB962C8B-B14F-4D97-AF65-F5344CB8AC3E}">
        <p14:creationId xmlns:p14="http://schemas.microsoft.com/office/powerpoint/2010/main" val="3041339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10</a:t>
            </a:fld>
            <a:endParaRPr lang="fr-CH"/>
          </a:p>
        </p:txBody>
      </p:sp>
    </p:spTree>
    <p:extLst>
      <p:ext uri="{BB962C8B-B14F-4D97-AF65-F5344CB8AC3E}">
        <p14:creationId xmlns:p14="http://schemas.microsoft.com/office/powerpoint/2010/main" val="209583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11</a:t>
            </a:fld>
            <a:endParaRPr lang="en-US"/>
          </a:p>
        </p:txBody>
      </p:sp>
    </p:spTree>
    <p:extLst>
      <p:ext uri="{BB962C8B-B14F-4D97-AF65-F5344CB8AC3E}">
        <p14:creationId xmlns:p14="http://schemas.microsoft.com/office/powerpoint/2010/main" val="312032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12</a:t>
            </a:fld>
            <a:endParaRPr lang="en-US"/>
          </a:p>
        </p:txBody>
      </p:sp>
    </p:spTree>
    <p:extLst>
      <p:ext uri="{BB962C8B-B14F-4D97-AF65-F5344CB8AC3E}">
        <p14:creationId xmlns:p14="http://schemas.microsoft.com/office/powerpoint/2010/main" val="192081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13</a:t>
            </a:fld>
            <a:endParaRPr lang="en-US"/>
          </a:p>
        </p:txBody>
      </p:sp>
    </p:spTree>
    <p:extLst>
      <p:ext uri="{BB962C8B-B14F-4D97-AF65-F5344CB8AC3E}">
        <p14:creationId xmlns:p14="http://schemas.microsoft.com/office/powerpoint/2010/main" val="3817629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14</a:t>
            </a:fld>
            <a:endParaRPr lang="en-US"/>
          </a:p>
        </p:txBody>
      </p:sp>
    </p:spTree>
    <p:extLst>
      <p:ext uri="{BB962C8B-B14F-4D97-AF65-F5344CB8AC3E}">
        <p14:creationId xmlns:p14="http://schemas.microsoft.com/office/powerpoint/2010/main" val="253593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15</a:t>
            </a:fld>
            <a:endParaRPr lang="en-US"/>
          </a:p>
        </p:txBody>
      </p:sp>
    </p:spTree>
    <p:extLst>
      <p:ext uri="{BB962C8B-B14F-4D97-AF65-F5344CB8AC3E}">
        <p14:creationId xmlns:p14="http://schemas.microsoft.com/office/powerpoint/2010/main" val="84248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16</a:t>
            </a:fld>
            <a:endParaRPr lang="en-US"/>
          </a:p>
        </p:txBody>
      </p:sp>
    </p:spTree>
    <p:extLst>
      <p:ext uri="{BB962C8B-B14F-4D97-AF65-F5344CB8AC3E}">
        <p14:creationId xmlns:p14="http://schemas.microsoft.com/office/powerpoint/2010/main" val="377175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17</a:t>
            </a:fld>
            <a:endParaRPr lang="en-US"/>
          </a:p>
        </p:txBody>
      </p:sp>
    </p:spTree>
    <p:extLst>
      <p:ext uri="{BB962C8B-B14F-4D97-AF65-F5344CB8AC3E}">
        <p14:creationId xmlns:p14="http://schemas.microsoft.com/office/powerpoint/2010/main" val="3665055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18</a:t>
            </a:fld>
            <a:endParaRPr lang="fr-CH"/>
          </a:p>
        </p:txBody>
      </p:sp>
    </p:spTree>
    <p:extLst>
      <p:ext uri="{BB962C8B-B14F-4D97-AF65-F5344CB8AC3E}">
        <p14:creationId xmlns:p14="http://schemas.microsoft.com/office/powerpoint/2010/main" val="349819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19</a:t>
            </a:fld>
            <a:endParaRPr lang="en-US"/>
          </a:p>
        </p:txBody>
      </p:sp>
    </p:spTree>
    <p:extLst>
      <p:ext uri="{BB962C8B-B14F-4D97-AF65-F5344CB8AC3E}">
        <p14:creationId xmlns:p14="http://schemas.microsoft.com/office/powerpoint/2010/main" val="372855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a:t>
            </a:fld>
            <a:endParaRPr lang="en-US"/>
          </a:p>
        </p:txBody>
      </p:sp>
    </p:spTree>
    <p:extLst>
      <p:ext uri="{BB962C8B-B14F-4D97-AF65-F5344CB8AC3E}">
        <p14:creationId xmlns:p14="http://schemas.microsoft.com/office/powerpoint/2010/main" val="3152800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20</a:t>
            </a:fld>
            <a:endParaRPr lang="fr-CH"/>
          </a:p>
        </p:txBody>
      </p:sp>
    </p:spTree>
    <p:extLst>
      <p:ext uri="{BB962C8B-B14F-4D97-AF65-F5344CB8AC3E}">
        <p14:creationId xmlns:p14="http://schemas.microsoft.com/office/powerpoint/2010/main" val="300197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21</a:t>
            </a:fld>
            <a:endParaRPr lang="fr-CH"/>
          </a:p>
        </p:txBody>
      </p:sp>
    </p:spTree>
    <p:extLst>
      <p:ext uri="{BB962C8B-B14F-4D97-AF65-F5344CB8AC3E}">
        <p14:creationId xmlns:p14="http://schemas.microsoft.com/office/powerpoint/2010/main" val="2315732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22</a:t>
            </a:fld>
            <a:endParaRPr lang="fr-CH"/>
          </a:p>
        </p:txBody>
      </p:sp>
    </p:spTree>
    <p:extLst>
      <p:ext uri="{BB962C8B-B14F-4D97-AF65-F5344CB8AC3E}">
        <p14:creationId xmlns:p14="http://schemas.microsoft.com/office/powerpoint/2010/main" val="3619880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23</a:t>
            </a:fld>
            <a:endParaRPr lang="fr-CH"/>
          </a:p>
        </p:txBody>
      </p:sp>
    </p:spTree>
    <p:extLst>
      <p:ext uri="{BB962C8B-B14F-4D97-AF65-F5344CB8AC3E}">
        <p14:creationId xmlns:p14="http://schemas.microsoft.com/office/powerpoint/2010/main" val="108976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24</a:t>
            </a:fld>
            <a:endParaRPr lang="fr-CH"/>
          </a:p>
        </p:txBody>
      </p:sp>
    </p:spTree>
    <p:extLst>
      <p:ext uri="{BB962C8B-B14F-4D97-AF65-F5344CB8AC3E}">
        <p14:creationId xmlns:p14="http://schemas.microsoft.com/office/powerpoint/2010/main" val="1132972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9">
              <a:defRPr/>
            </a:pPr>
            <a:endParaRPr lang="fr-FR" dirty="0"/>
          </a:p>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25</a:t>
            </a:fld>
            <a:endParaRPr lang="fr-CH"/>
          </a:p>
        </p:txBody>
      </p:sp>
    </p:spTree>
    <p:extLst>
      <p:ext uri="{BB962C8B-B14F-4D97-AF65-F5344CB8AC3E}">
        <p14:creationId xmlns:p14="http://schemas.microsoft.com/office/powerpoint/2010/main" val="2266727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26</a:t>
            </a:fld>
            <a:endParaRPr lang="en-US"/>
          </a:p>
        </p:txBody>
      </p:sp>
    </p:spTree>
    <p:extLst>
      <p:ext uri="{BB962C8B-B14F-4D97-AF65-F5344CB8AC3E}">
        <p14:creationId xmlns:p14="http://schemas.microsoft.com/office/powerpoint/2010/main" val="2081911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27</a:t>
            </a:fld>
            <a:endParaRPr lang="en-US"/>
          </a:p>
        </p:txBody>
      </p:sp>
    </p:spTree>
    <p:extLst>
      <p:ext uri="{BB962C8B-B14F-4D97-AF65-F5344CB8AC3E}">
        <p14:creationId xmlns:p14="http://schemas.microsoft.com/office/powerpoint/2010/main" val="2844783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28</a:t>
            </a:fld>
            <a:endParaRPr lang="fr-CH"/>
          </a:p>
        </p:txBody>
      </p:sp>
    </p:spTree>
    <p:extLst>
      <p:ext uri="{BB962C8B-B14F-4D97-AF65-F5344CB8AC3E}">
        <p14:creationId xmlns:p14="http://schemas.microsoft.com/office/powerpoint/2010/main" val="2281392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29</a:t>
            </a:fld>
            <a:endParaRPr lang="fr-CH"/>
          </a:p>
        </p:txBody>
      </p:sp>
    </p:spTree>
    <p:extLst>
      <p:ext uri="{BB962C8B-B14F-4D97-AF65-F5344CB8AC3E}">
        <p14:creationId xmlns:p14="http://schemas.microsoft.com/office/powerpoint/2010/main" val="366728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a:t>
            </a:fld>
            <a:endParaRPr lang="en-US"/>
          </a:p>
        </p:txBody>
      </p:sp>
    </p:spTree>
    <p:extLst>
      <p:ext uri="{BB962C8B-B14F-4D97-AF65-F5344CB8AC3E}">
        <p14:creationId xmlns:p14="http://schemas.microsoft.com/office/powerpoint/2010/main" val="262387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30</a:t>
            </a:fld>
            <a:endParaRPr lang="en-US"/>
          </a:p>
        </p:txBody>
      </p:sp>
    </p:spTree>
    <p:extLst>
      <p:ext uri="{BB962C8B-B14F-4D97-AF65-F5344CB8AC3E}">
        <p14:creationId xmlns:p14="http://schemas.microsoft.com/office/powerpoint/2010/main" val="3904425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31</a:t>
            </a:fld>
            <a:endParaRPr lang="en-US"/>
          </a:p>
        </p:txBody>
      </p:sp>
    </p:spTree>
    <p:extLst>
      <p:ext uri="{BB962C8B-B14F-4D97-AF65-F5344CB8AC3E}">
        <p14:creationId xmlns:p14="http://schemas.microsoft.com/office/powerpoint/2010/main" val="3272783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32</a:t>
            </a:fld>
            <a:endParaRPr lang="en-US"/>
          </a:p>
        </p:txBody>
      </p:sp>
    </p:spTree>
    <p:extLst>
      <p:ext uri="{BB962C8B-B14F-4D97-AF65-F5344CB8AC3E}">
        <p14:creationId xmlns:p14="http://schemas.microsoft.com/office/powerpoint/2010/main" val="211976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33</a:t>
            </a:fld>
            <a:endParaRPr lang="en-US"/>
          </a:p>
        </p:txBody>
      </p:sp>
    </p:spTree>
    <p:extLst>
      <p:ext uri="{BB962C8B-B14F-4D97-AF65-F5344CB8AC3E}">
        <p14:creationId xmlns:p14="http://schemas.microsoft.com/office/powerpoint/2010/main" val="2286114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34</a:t>
            </a:fld>
            <a:endParaRPr lang="fr-CH"/>
          </a:p>
        </p:txBody>
      </p:sp>
    </p:spTree>
    <p:extLst>
      <p:ext uri="{BB962C8B-B14F-4D97-AF65-F5344CB8AC3E}">
        <p14:creationId xmlns:p14="http://schemas.microsoft.com/office/powerpoint/2010/main" val="284354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35</a:t>
            </a:fld>
            <a:endParaRPr lang="fr-CH"/>
          </a:p>
        </p:txBody>
      </p:sp>
    </p:spTree>
    <p:extLst>
      <p:ext uri="{BB962C8B-B14F-4D97-AF65-F5344CB8AC3E}">
        <p14:creationId xmlns:p14="http://schemas.microsoft.com/office/powerpoint/2010/main" val="1987140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defTabSz="912579">
              <a:defRPr/>
            </a:pPr>
            <a:r>
              <a:rPr lang="fr-FR" dirty="0"/>
              <a:t>Un projet</a:t>
            </a:r>
            <a:r>
              <a:rPr lang="fr-FR" baseline="0" dirty="0"/>
              <a:t> itératif… </a:t>
            </a:r>
          </a:p>
          <a:p>
            <a:pPr defTabSz="912579">
              <a:defRPr/>
            </a:pPr>
            <a:endParaRPr lang="fr-FR" baseline="0" dirty="0"/>
          </a:p>
          <a:p>
            <a:pPr defTabSz="912579">
              <a:defRPr/>
            </a:pPr>
            <a:endParaRPr lang="fr-FR" baseline="0" dirty="0"/>
          </a:p>
          <a:p>
            <a:pPr defTabSz="912579">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36</a:t>
            </a:fld>
            <a:endParaRPr lang="en-US"/>
          </a:p>
        </p:txBody>
      </p:sp>
    </p:spTree>
    <p:extLst>
      <p:ext uri="{BB962C8B-B14F-4D97-AF65-F5344CB8AC3E}">
        <p14:creationId xmlns:p14="http://schemas.microsoft.com/office/powerpoint/2010/main" val="29303764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37</a:t>
            </a:fld>
            <a:endParaRPr lang="fr-CH"/>
          </a:p>
        </p:txBody>
      </p:sp>
    </p:spTree>
    <p:extLst>
      <p:ext uri="{BB962C8B-B14F-4D97-AF65-F5344CB8AC3E}">
        <p14:creationId xmlns:p14="http://schemas.microsoft.com/office/powerpoint/2010/main" val="2148826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38</a:t>
            </a:fld>
            <a:endParaRPr lang="fr-CH"/>
          </a:p>
        </p:txBody>
      </p:sp>
    </p:spTree>
    <p:extLst>
      <p:ext uri="{BB962C8B-B14F-4D97-AF65-F5344CB8AC3E}">
        <p14:creationId xmlns:p14="http://schemas.microsoft.com/office/powerpoint/2010/main" val="15459241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pPr>
              <a:defRPr/>
            </a:pPr>
            <a:fld id="{960FE896-D961-48BA-AABD-0D6DF7EFD48B}" type="slidenum">
              <a:rPr lang="fr-CH" smtClean="0"/>
              <a:pPr>
                <a:defRPr/>
              </a:pPr>
              <a:t>39</a:t>
            </a:fld>
            <a:endParaRPr lang="fr-CH"/>
          </a:p>
        </p:txBody>
      </p:sp>
    </p:spTree>
    <p:extLst>
      <p:ext uri="{BB962C8B-B14F-4D97-AF65-F5344CB8AC3E}">
        <p14:creationId xmlns:p14="http://schemas.microsoft.com/office/powerpoint/2010/main" val="322100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a:t>
            </a:fld>
            <a:endParaRPr lang="en-US"/>
          </a:p>
        </p:txBody>
      </p:sp>
    </p:spTree>
    <p:extLst>
      <p:ext uri="{BB962C8B-B14F-4D97-AF65-F5344CB8AC3E}">
        <p14:creationId xmlns:p14="http://schemas.microsoft.com/office/powerpoint/2010/main" val="858316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pPr>
              <a:defRPr/>
            </a:pPr>
            <a:fld id="{960FE896-D961-48BA-AABD-0D6DF7EFD48B}" type="slidenum">
              <a:rPr lang="fr-CH" smtClean="0"/>
              <a:pPr>
                <a:defRPr/>
              </a:pPr>
              <a:t>40</a:t>
            </a:fld>
            <a:endParaRPr lang="fr-CH"/>
          </a:p>
        </p:txBody>
      </p:sp>
    </p:spTree>
    <p:extLst>
      <p:ext uri="{BB962C8B-B14F-4D97-AF65-F5344CB8AC3E}">
        <p14:creationId xmlns:p14="http://schemas.microsoft.com/office/powerpoint/2010/main" val="3567795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pPr>
              <a:defRPr/>
            </a:pPr>
            <a:fld id="{960FE896-D961-48BA-AABD-0D6DF7EFD48B}" type="slidenum">
              <a:rPr lang="fr-CH" smtClean="0"/>
              <a:pPr>
                <a:defRPr/>
              </a:pPr>
              <a:t>41</a:t>
            </a:fld>
            <a:endParaRPr lang="fr-CH"/>
          </a:p>
        </p:txBody>
      </p:sp>
    </p:spTree>
    <p:extLst>
      <p:ext uri="{BB962C8B-B14F-4D97-AF65-F5344CB8AC3E}">
        <p14:creationId xmlns:p14="http://schemas.microsoft.com/office/powerpoint/2010/main" val="1346910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42</a:t>
            </a:fld>
            <a:endParaRPr lang="en-US"/>
          </a:p>
        </p:txBody>
      </p:sp>
    </p:spTree>
    <p:extLst>
      <p:ext uri="{BB962C8B-B14F-4D97-AF65-F5344CB8AC3E}">
        <p14:creationId xmlns:p14="http://schemas.microsoft.com/office/powerpoint/2010/main" val="1983667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a:t>Nomenclatures</a:t>
            </a:r>
            <a:r>
              <a:rPr lang="fr-CH" baseline="0" dirty="0"/>
              <a:t> différentes</a:t>
            </a:r>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43</a:t>
            </a:fld>
            <a:endParaRPr lang="fr-CH"/>
          </a:p>
        </p:txBody>
      </p:sp>
    </p:spTree>
    <p:extLst>
      <p:ext uri="{BB962C8B-B14F-4D97-AF65-F5344CB8AC3E}">
        <p14:creationId xmlns:p14="http://schemas.microsoft.com/office/powerpoint/2010/main" val="2643653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44</a:t>
            </a:fld>
            <a:endParaRPr lang="en-US"/>
          </a:p>
        </p:txBody>
      </p:sp>
    </p:spTree>
    <p:extLst>
      <p:ext uri="{BB962C8B-B14F-4D97-AF65-F5344CB8AC3E}">
        <p14:creationId xmlns:p14="http://schemas.microsoft.com/office/powerpoint/2010/main" val="3572483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45</a:t>
            </a:fld>
            <a:endParaRPr lang="en-US"/>
          </a:p>
        </p:txBody>
      </p:sp>
    </p:spTree>
    <p:extLst>
      <p:ext uri="{BB962C8B-B14F-4D97-AF65-F5344CB8AC3E}">
        <p14:creationId xmlns:p14="http://schemas.microsoft.com/office/powerpoint/2010/main" val="2620218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46</a:t>
            </a:fld>
            <a:endParaRPr lang="en-US"/>
          </a:p>
        </p:txBody>
      </p:sp>
    </p:spTree>
    <p:extLst>
      <p:ext uri="{BB962C8B-B14F-4D97-AF65-F5344CB8AC3E}">
        <p14:creationId xmlns:p14="http://schemas.microsoft.com/office/powerpoint/2010/main" val="23202344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47</a:t>
            </a:fld>
            <a:endParaRPr lang="en-US"/>
          </a:p>
        </p:txBody>
      </p:sp>
    </p:spTree>
    <p:extLst>
      <p:ext uri="{BB962C8B-B14F-4D97-AF65-F5344CB8AC3E}">
        <p14:creationId xmlns:p14="http://schemas.microsoft.com/office/powerpoint/2010/main" val="7745381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buFont typeface="Arial"/>
              <a:buNone/>
              <a:defRPr/>
            </a:pPr>
            <a:endParaRPr lang="fr-CH" sz="2400"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48</a:t>
            </a:fld>
            <a:endParaRPr lang="en-US"/>
          </a:p>
        </p:txBody>
      </p:sp>
    </p:spTree>
    <p:extLst>
      <p:ext uri="{BB962C8B-B14F-4D97-AF65-F5344CB8AC3E}">
        <p14:creationId xmlns:p14="http://schemas.microsoft.com/office/powerpoint/2010/main" val="562919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49</a:t>
            </a:fld>
            <a:endParaRPr lang="fr-CH"/>
          </a:p>
        </p:txBody>
      </p:sp>
    </p:spTree>
    <p:extLst>
      <p:ext uri="{BB962C8B-B14F-4D97-AF65-F5344CB8AC3E}">
        <p14:creationId xmlns:p14="http://schemas.microsoft.com/office/powerpoint/2010/main" val="101248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a:t>
            </a:fld>
            <a:endParaRPr lang="en-US"/>
          </a:p>
        </p:txBody>
      </p:sp>
    </p:spTree>
    <p:extLst>
      <p:ext uri="{BB962C8B-B14F-4D97-AF65-F5344CB8AC3E}">
        <p14:creationId xmlns:p14="http://schemas.microsoft.com/office/powerpoint/2010/main" val="39577656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50</a:t>
            </a:fld>
            <a:endParaRPr lang="fr-CH"/>
          </a:p>
        </p:txBody>
      </p:sp>
    </p:spTree>
    <p:extLst>
      <p:ext uri="{BB962C8B-B14F-4D97-AF65-F5344CB8AC3E}">
        <p14:creationId xmlns:p14="http://schemas.microsoft.com/office/powerpoint/2010/main" val="1374420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51</a:t>
            </a:fld>
            <a:endParaRPr lang="en-US"/>
          </a:p>
        </p:txBody>
      </p:sp>
    </p:spTree>
    <p:extLst>
      <p:ext uri="{BB962C8B-B14F-4D97-AF65-F5344CB8AC3E}">
        <p14:creationId xmlns:p14="http://schemas.microsoft.com/office/powerpoint/2010/main" val="3118256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52</a:t>
            </a:fld>
            <a:endParaRPr lang="en-US"/>
          </a:p>
        </p:txBody>
      </p:sp>
    </p:spTree>
    <p:extLst>
      <p:ext uri="{BB962C8B-B14F-4D97-AF65-F5344CB8AC3E}">
        <p14:creationId xmlns:p14="http://schemas.microsoft.com/office/powerpoint/2010/main" val="1641893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53</a:t>
            </a:fld>
            <a:endParaRPr lang="fr-CH"/>
          </a:p>
        </p:txBody>
      </p:sp>
    </p:spTree>
    <p:extLst>
      <p:ext uri="{BB962C8B-B14F-4D97-AF65-F5344CB8AC3E}">
        <p14:creationId xmlns:p14="http://schemas.microsoft.com/office/powerpoint/2010/main" val="1991059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54</a:t>
            </a:fld>
            <a:endParaRPr lang="en-US"/>
          </a:p>
        </p:txBody>
      </p:sp>
    </p:spTree>
    <p:extLst>
      <p:ext uri="{BB962C8B-B14F-4D97-AF65-F5344CB8AC3E}">
        <p14:creationId xmlns:p14="http://schemas.microsoft.com/office/powerpoint/2010/main" val="984463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55</a:t>
            </a:fld>
            <a:endParaRPr lang="fr-CH"/>
          </a:p>
        </p:txBody>
      </p:sp>
    </p:spTree>
    <p:extLst>
      <p:ext uri="{BB962C8B-B14F-4D97-AF65-F5344CB8AC3E}">
        <p14:creationId xmlns:p14="http://schemas.microsoft.com/office/powerpoint/2010/main" val="30637806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fr-CH"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56</a:t>
            </a:fld>
            <a:endParaRPr lang="en-US"/>
          </a:p>
        </p:txBody>
      </p:sp>
    </p:spTree>
    <p:extLst>
      <p:ext uri="{BB962C8B-B14F-4D97-AF65-F5344CB8AC3E}">
        <p14:creationId xmlns:p14="http://schemas.microsoft.com/office/powerpoint/2010/main" val="31380496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57</a:t>
            </a:fld>
            <a:endParaRPr lang="fr-CH"/>
          </a:p>
        </p:txBody>
      </p:sp>
    </p:spTree>
    <p:extLst>
      <p:ext uri="{BB962C8B-B14F-4D97-AF65-F5344CB8AC3E}">
        <p14:creationId xmlns:p14="http://schemas.microsoft.com/office/powerpoint/2010/main" val="3219515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58</a:t>
            </a:fld>
            <a:endParaRPr lang="en-US"/>
          </a:p>
        </p:txBody>
      </p:sp>
    </p:spTree>
    <p:extLst>
      <p:ext uri="{BB962C8B-B14F-4D97-AF65-F5344CB8AC3E}">
        <p14:creationId xmlns:p14="http://schemas.microsoft.com/office/powerpoint/2010/main" val="4275080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59</a:t>
            </a:fld>
            <a:endParaRPr lang="fr-CH"/>
          </a:p>
        </p:txBody>
      </p:sp>
    </p:spTree>
    <p:extLst>
      <p:ext uri="{BB962C8B-B14F-4D97-AF65-F5344CB8AC3E}">
        <p14:creationId xmlns:p14="http://schemas.microsoft.com/office/powerpoint/2010/main" val="215411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a:t>
            </a:fld>
            <a:endParaRPr lang="en-US"/>
          </a:p>
        </p:txBody>
      </p:sp>
    </p:spTree>
    <p:extLst>
      <p:ext uri="{BB962C8B-B14F-4D97-AF65-F5344CB8AC3E}">
        <p14:creationId xmlns:p14="http://schemas.microsoft.com/office/powerpoint/2010/main" val="4426422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60</a:t>
            </a:fld>
            <a:endParaRPr lang="en-US"/>
          </a:p>
        </p:txBody>
      </p:sp>
    </p:spTree>
    <p:extLst>
      <p:ext uri="{BB962C8B-B14F-4D97-AF65-F5344CB8AC3E}">
        <p14:creationId xmlns:p14="http://schemas.microsoft.com/office/powerpoint/2010/main" val="3585973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61</a:t>
            </a:fld>
            <a:endParaRPr lang="en-US"/>
          </a:p>
        </p:txBody>
      </p:sp>
    </p:spTree>
    <p:extLst>
      <p:ext uri="{BB962C8B-B14F-4D97-AF65-F5344CB8AC3E}">
        <p14:creationId xmlns:p14="http://schemas.microsoft.com/office/powerpoint/2010/main" val="31095076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62</a:t>
            </a:fld>
            <a:endParaRPr lang="en-US"/>
          </a:p>
        </p:txBody>
      </p:sp>
    </p:spTree>
    <p:extLst>
      <p:ext uri="{BB962C8B-B14F-4D97-AF65-F5344CB8AC3E}">
        <p14:creationId xmlns:p14="http://schemas.microsoft.com/office/powerpoint/2010/main" val="2607823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63</a:t>
            </a:fld>
            <a:endParaRPr lang="en-US"/>
          </a:p>
        </p:txBody>
      </p:sp>
    </p:spTree>
    <p:extLst>
      <p:ext uri="{BB962C8B-B14F-4D97-AF65-F5344CB8AC3E}">
        <p14:creationId xmlns:p14="http://schemas.microsoft.com/office/powerpoint/2010/main" val="27097204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64</a:t>
            </a:fld>
            <a:endParaRPr lang="en-US"/>
          </a:p>
        </p:txBody>
      </p:sp>
    </p:spTree>
    <p:extLst>
      <p:ext uri="{BB962C8B-B14F-4D97-AF65-F5344CB8AC3E}">
        <p14:creationId xmlns:p14="http://schemas.microsoft.com/office/powerpoint/2010/main" val="3405722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65</a:t>
            </a:fld>
            <a:endParaRPr lang="en-US"/>
          </a:p>
        </p:txBody>
      </p:sp>
    </p:spTree>
    <p:extLst>
      <p:ext uri="{BB962C8B-B14F-4D97-AF65-F5344CB8AC3E}">
        <p14:creationId xmlns:p14="http://schemas.microsoft.com/office/powerpoint/2010/main" val="14088101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66</a:t>
            </a:fld>
            <a:endParaRPr lang="en-US"/>
          </a:p>
        </p:txBody>
      </p:sp>
    </p:spTree>
    <p:extLst>
      <p:ext uri="{BB962C8B-B14F-4D97-AF65-F5344CB8AC3E}">
        <p14:creationId xmlns:p14="http://schemas.microsoft.com/office/powerpoint/2010/main" val="19319793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67</a:t>
            </a:fld>
            <a:endParaRPr lang="en-US"/>
          </a:p>
        </p:txBody>
      </p:sp>
    </p:spTree>
    <p:extLst>
      <p:ext uri="{BB962C8B-B14F-4D97-AF65-F5344CB8AC3E}">
        <p14:creationId xmlns:p14="http://schemas.microsoft.com/office/powerpoint/2010/main" val="117039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68</a:t>
            </a:fld>
            <a:endParaRPr lang="en-US"/>
          </a:p>
        </p:txBody>
      </p:sp>
    </p:spTree>
    <p:extLst>
      <p:ext uri="{BB962C8B-B14F-4D97-AF65-F5344CB8AC3E}">
        <p14:creationId xmlns:p14="http://schemas.microsoft.com/office/powerpoint/2010/main" val="33154034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69</a:t>
            </a:fld>
            <a:endParaRPr lang="en-US"/>
          </a:p>
        </p:txBody>
      </p:sp>
    </p:spTree>
    <p:extLst>
      <p:ext uri="{BB962C8B-B14F-4D97-AF65-F5344CB8AC3E}">
        <p14:creationId xmlns:p14="http://schemas.microsoft.com/office/powerpoint/2010/main" val="354972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a:t>
            </a:fld>
            <a:endParaRPr lang="en-US"/>
          </a:p>
        </p:txBody>
      </p:sp>
    </p:spTree>
    <p:extLst>
      <p:ext uri="{BB962C8B-B14F-4D97-AF65-F5344CB8AC3E}">
        <p14:creationId xmlns:p14="http://schemas.microsoft.com/office/powerpoint/2010/main" val="18376127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70</a:t>
            </a:fld>
            <a:endParaRPr lang="en-US"/>
          </a:p>
        </p:txBody>
      </p:sp>
    </p:spTree>
    <p:extLst>
      <p:ext uri="{BB962C8B-B14F-4D97-AF65-F5344CB8AC3E}">
        <p14:creationId xmlns:p14="http://schemas.microsoft.com/office/powerpoint/2010/main" val="7589232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71</a:t>
            </a:fld>
            <a:endParaRPr lang="en-US"/>
          </a:p>
        </p:txBody>
      </p:sp>
    </p:spTree>
    <p:extLst>
      <p:ext uri="{BB962C8B-B14F-4D97-AF65-F5344CB8AC3E}">
        <p14:creationId xmlns:p14="http://schemas.microsoft.com/office/powerpoint/2010/main" val="22621233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72</a:t>
            </a:fld>
            <a:endParaRPr lang="en-US"/>
          </a:p>
        </p:txBody>
      </p:sp>
    </p:spTree>
    <p:extLst>
      <p:ext uri="{BB962C8B-B14F-4D97-AF65-F5344CB8AC3E}">
        <p14:creationId xmlns:p14="http://schemas.microsoft.com/office/powerpoint/2010/main" val="39323502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fr-FR" dirty="0"/>
              <a:t>Comme soutient à ce processus de planification, nous proposons de mettre en œuvre l’approche mature du Project Management Institute (PMI).</a:t>
            </a:r>
          </a:p>
          <a:p>
            <a:pPr>
              <a:defRPr/>
            </a:pPr>
            <a:endParaRPr lang="fr-FR" u="none" dirty="0"/>
          </a:p>
          <a:p>
            <a:r>
              <a:rPr lang="fr-FR" b="1" dirty="0"/>
              <a:t>Découpez votre projet en produits et sous-produits</a:t>
            </a:r>
            <a:endParaRPr lang="fr-FR" dirty="0"/>
          </a:p>
          <a:p>
            <a:r>
              <a:rPr lang="fr-FR" dirty="0"/>
              <a:t>Ce travail est très important et </a:t>
            </a:r>
            <a:r>
              <a:rPr lang="fr-FR" b="1" dirty="0"/>
              <a:t>sa réussite conditionne une bonne planification de votre projet</a:t>
            </a:r>
            <a:r>
              <a:rPr lang="fr-FR" dirty="0"/>
              <a:t>. Il faut trouver le juste milieu : découper le projet suffisamment finement pour ne rien oublier d’important mais pas trop quand même sinon le projet peut devenir ingérable.</a:t>
            </a:r>
            <a:endParaRPr lang="fr-FR" u="none" dirty="0"/>
          </a:p>
          <a:p>
            <a:pPr>
              <a:defRPr/>
            </a:pPr>
            <a:r>
              <a:rPr lang="fr-FR" dirty="0"/>
              <a:t>Vous allez ensuite hiérarchiser les produits et vous pourrez établir le PBS ( </a:t>
            </a:r>
            <a:r>
              <a:rPr lang="fr-FR" b="1" dirty="0"/>
              <a:t>Product</a:t>
            </a:r>
            <a:r>
              <a:rPr lang="fr-FR" dirty="0"/>
              <a:t> </a:t>
            </a:r>
            <a:r>
              <a:rPr lang="fr-FR" b="1" dirty="0"/>
              <a:t>B</a:t>
            </a:r>
            <a:r>
              <a:rPr lang="fr-FR" dirty="0"/>
              <a:t>reakdown </a:t>
            </a:r>
            <a:r>
              <a:rPr lang="fr-FR" b="1" dirty="0"/>
              <a:t>S</a:t>
            </a:r>
            <a:r>
              <a:rPr lang="fr-FR" dirty="0"/>
              <a:t>tructure) de votre projet, qui est préalable à une bonne planification.</a:t>
            </a:r>
          </a:p>
          <a:p>
            <a:pPr>
              <a:defRPr/>
            </a:pPr>
            <a:endParaRPr lang="fr-FR" dirty="0"/>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73</a:t>
            </a:fld>
            <a:endParaRPr lang="en-US"/>
          </a:p>
        </p:txBody>
      </p:sp>
    </p:spTree>
    <p:extLst>
      <p:ext uri="{BB962C8B-B14F-4D97-AF65-F5344CB8AC3E}">
        <p14:creationId xmlns:p14="http://schemas.microsoft.com/office/powerpoint/2010/main" val="26863238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dirty="0"/>
              <a:t>A </a:t>
            </a:r>
            <a:r>
              <a:rPr lang="en-US" u="none" dirty="0" err="1"/>
              <a:t>partir</a:t>
            </a:r>
            <a:r>
              <a:rPr lang="en-US" u="none" dirty="0"/>
              <a:t> du </a:t>
            </a:r>
            <a:r>
              <a:rPr lang="en-US" u="none" dirty="0" err="1"/>
              <a:t>cas</a:t>
            </a:r>
            <a:r>
              <a:rPr lang="en-US" u="none" dirty="0"/>
              <a:t> </a:t>
            </a:r>
            <a:r>
              <a:rPr lang="en-US" u="none" dirty="0" err="1"/>
              <a:t>pratique</a:t>
            </a:r>
            <a:r>
              <a:rPr lang="en-US" u="none" dirty="0"/>
              <a:t> que nous </a:t>
            </a:r>
            <a:r>
              <a:rPr lang="en-US" u="none" dirty="0" err="1"/>
              <a:t>avons</a:t>
            </a:r>
            <a:r>
              <a:rPr lang="en-US" u="none" dirty="0"/>
              <a:t> vu </a:t>
            </a:r>
            <a:r>
              <a:rPr lang="en-US" u="none" dirty="0" err="1"/>
              <a:t>en</a:t>
            </a:r>
            <a:r>
              <a:rPr lang="en-US" u="none" dirty="0"/>
              <a:t> </a:t>
            </a:r>
            <a:r>
              <a:rPr lang="en-US" u="none" dirty="0" err="1"/>
              <a:t>classe</a:t>
            </a:r>
            <a:r>
              <a:rPr lang="en-US" u="none" dirty="0"/>
              <a:t>, </a:t>
            </a:r>
            <a:r>
              <a:rPr lang="en-US" u="none" dirty="0" err="1"/>
              <a:t>voici</a:t>
            </a:r>
            <a:r>
              <a:rPr lang="en-US" u="none" dirty="0"/>
              <a:t> un </a:t>
            </a:r>
            <a:r>
              <a:rPr lang="en-US" u="none" dirty="0" err="1"/>
              <a:t>exemple</a:t>
            </a:r>
            <a:r>
              <a:rPr lang="en-US" u="none" dirty="0"/>
              <a:t> de </a:t>
            </a:r>
            <a:r>
              <a:rPr lang="en-US" u="none" dirty="0" err="1"/>
              <a:t>ce</a:t>
            </a:r>
            <a:r>
              <a:rPr lang="en-US" u="none" dirty="0"/>
              <a:t> à qui </a:t>
            </a:r>
            <a:r>
              <a:rPr lang="en-US" u="none" dirty="0" err="1"/>
              <a:t>pourrait</a:t>
            </a:r>
            <a:r>
              <a:rPr lang="en-US" u="none" dirty="0"/>
              <a:t> </a:t>
            </a:r>
            <a:r>
              <a:rPr lang="en-US" u="none" dirty="0" err="1"/>
              <a:t>ressempler</a:t>
            </a:r>
            <a:r>
              <a:rPr lang="en-US" u="none" dirty="0"/>
              <a:t> le PBS. </a:t>
            </a:r>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74</a:t>
            </a:fld>
            <a:endParaRPr lang="en-US"/>
          </a:p>
        </p:txBody>
      </p:sp>
    </p:spTree>
    <p:extLst>
      <p:ext uri="{BB962C8B-B14F-4D97-AF65-F5344CB8AC3E}">
        <p14:creationId xmlns:p14="http://schemas.microsoft.com/office/powerpoint/2010/main" val="30926138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u="none" dirty="0"/>
              <a:t>A </a:t>
            </a:r>
            <a:r>
              <a:rPr lang="en-US" u="none" dirty="0" err="1"/>
              <a:t>partir</a:t>
            </a:r>
            <a:r>
              <a:rPr lang="en-US" u="none" dirty="0"/>
              <a:t> du </a:t>
            </a:r>
            <a:r>
              <a:rPr lang="en-US" u="none" dirty="0" err="1"/>
              <a:t>cas</a:t>
            </a:r>
            <a:r>
              <a:rPr lang="en-US" u="none" dirty="0"/>
              <a:t> </a:t>
            </a:r>
            <a:r>
              <a:rPr lang="en-US" u="none" dirty="0" err="1"/>
              <a:t>pratique</a:t>
            </a:r>
            <a:r>
              <a:rPr lang="en-US" u="none" dirty="0"/>
              <a:t> que nous </a:t>
            </a:r>
            <a:r>
              <a:rPr lang="en-US" u="none" dirty="0" err="1"/>
              <a:t>avons</a:t>
            </a:r>
            <a:r>
              <a:rPr lang="en-US" u="none" dirty="0"/>
              <a:t> vu </a:t>
            </a:r>
            <a:r>
              <a:rPr lang="en-US" u="none" dirty="0" err="1"/>
              <a:t>en</a:t>
            </a:r>
            <a:r>
              <a:rPr lang="en-US" u="none" dirty="0"/>
              <a:t> </a:t>
            </a:r>
            <a:r>
              <a:rPr lang="en-US" u="none" dirty="0" err="1"/>
              <a:t>classe</a:t>
            </a:r>
            <a:r>
              <a:rPr lang="en-US" u="none" dirty="0"/>
              <a:t>, </a:t>
            </a:r>
            <a:r>
              <a:rPr lang="en-US" u="none" dirty="0" err="1"/>
              <a:t>voici</a:t>
            </a:r>
            <a:r>
              <a:rPr lang="en-US" u="none" dirty="0"/>
              <a:t> un </a:t>
            </a:r>
            <a:r>
              <a:rPr lang="en-US" u="none" dirty="0" err="1"/>
              <a:t>exemple</a:t>
            </a:r>
            <a:r>
              <a:rPr lang="en-US" u="none" dirty="0"/>
              <a:t> de </a:t>
            </a:r>
            <a:r>
              <a:rPr lang="en-US" u="none" dirty="0" err="1"/>
              <a:t>ce</a:t>
            </a:r>
            <a:r>
              <a:rPr lang="en-US" u="none" dirty="0"/>
              <a:t> à qui </a:t>
            </a:r>
            <a:r>
              <a:rPr lang="en-US" u="none" dirty="0" err="1"/>
              <a:t>pourrait</a:t>
            </a:r>
            <a:r>
              <a:rPr lang="en-US" u="none" dirty="0"/>
              <a:t> </a:t>
            </a:r>
            <a:r>
              <a:rPr lang="en-US" u="none" dirty="0" err="1"/>
              <a:t>ressempler</a:t>
            </a:r>
            <a:r>
              <a:rPr lang="en-US" u="none" dirty="0"/>
              <a:t> le WBS. </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75</a:t>
            </a:fld>
            <a:endParaRPr lang="en-US"/>
          </a:p>
        </p:txBody>
      </p:sp>
    </p:spTree>
    <p:extLst>
      <p:ext uri="{BB962C8B-B14F-4D97-AF65-F5344CB8AC3E}">
        <p14:creationId xmlns:p14="http://schemas.microsoft.com/office/powerpoint/2010/main" val="26712032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dirty="0"/>
              <a:t>Diagramme de Gantt = planning du projet</a:t>
            </a:r>
          </a:p>
          <a:p>
            <a:pPr>
              <a:defRPr/>
            </a:pPr>
            <a:r>
              <a:rPr lang="fr-FR" dirty="0"/>
              <a:t>Après avoir déterminé la séquence des différentes activités, le chef de projet peut </a:t>
            </a:r>
            <a:r>
              <a:rPr lang="fr-FR" b="1" dirty="0"/>
              <a:t>représenter graphiquement le planning du projet</a:t>
            </a:r>
            <a:r>
              <a:rPr lang="fr-FR" dirty="0"/>
              <a:t>. Pour cela, le diagramme de Gantt (ou diagramme à barres) représente graphiquement le déroulement d’un projet.</a:t>
            </a:r>
          </a:p>
          <a:p>
            <a:pPr>
              <a:defRPr/>
            </a:pPr>
            <a:r>
              <a:rPr lang="fr-FR" b="1" dirty="0"/>
              <a:t>Chaque activité est insérée sur le diagramme de Gantt</a:t>
            </a:r>
            <a:r>
              <a:rPr lang="fr-FR" dirty="0"/>
              <a:t>. Elles peuvent être regroupées dans ce que l’on nomme une « tâche récapitulative » (ici </a:t>
            </a:r>
            <a:r>
              <a:rPr lang="fr-FR" dirty="0" err="1"/>
              <a:t>Artictectural</a:t>
            </a:r>
            <a:r>
              <a:rPr lang="fr-FR" dirty="0"/>
              <a:t> Design par exemple). Vous verrez régulièrement </a:t>
            </a:r>
            <a:r>
              <a:rPr lang="fr-FR" b="1" dirty="0"/>
              <a:t>des jalons </a:t>
            </a:r>
            <a:r>
              <a:rPr lang="fr-FR" dirty="0"/>
              <a:t>dans ce type de diagramme. </a:t>
            </a:r>
            <a:r>
              <a:rPr lang="fr-FR" b="1" dirty="0"/>
              <a:t>Un jalon est une activité avec une durée à zéro</a:t>
            </a:r>
            <a:r>
              <a:rPr lang="fr-FR" dirty="0"/>
              <a:t>. Cela marque un point de référence </a:t>
            </a:r>
            <a:r>
              <a:rPr lang="fr-FR" b="1" dirty="0"/>
              <a:t>marquant un événement important </a:t>
            </a:r>
            <a:r>
              <a:rPr lang="fr-FR" dirty="0"/>
              <a:t>dans l’avancement du projet ou un livrable particulier.</a:t>
            </a:r>
          </a:p>
          <a:p>
            <a:pPr>
              <a:defRPr/>
            </a:pPr>
            <a:r>
              <a:rPr lang="fr-FR" dirty="0"/>
              <a:t>Notez que le </a:t>
            </a:r>
            <a:r>
              <a:rPr lang="fr-FR" b="1" dirty="0"/>
              <a:t>Gantt est relié à un calendrier </a:t>
            </a:r>
            <a:r>
              <a:rPr lang="fr-FR" dirty="0"/>
              <a:t>ce qui n’est pas le cas du diagramme de PERT. Il est possible d’associer des ressources humaines et des coûts aux activités du Gantt. Notez encore que le PERT ne considère que peu les ressources disponibles. Avec le Gantt, on pensera à </a:t>
            </a:r>
            <a:r>
              <a:rPr lang="fr-FR" b="1" dirty="0"/>
              <a:t>vérifier la disponibilité des ressources humaines </a:t>
            </a:r>
            <a:r>
              <a:rPr lang="fr-FR" dirty="0"/>
              <a:t>et on peut y indiquer des </a:t>
            </a:r>
            <a:r>
              <a:rPr lang="fr-FR" b="1" dirty="0"/>
              <a:t>zones tampons.</a:t>
            </a:r>
            <a:endParaRPr lang="fr-FR" dirty="0"/>
          </a:p>
          <a:p>
            <a:pPr>
              <a:defRPr/>
            </a:pPr>
            <a:r>
              <a:rPr lang="fr-FR" dirty="0"/>
              <a:t>Le Gantt est le livrable final découlant de la démarche mature du PMI (du PBS au Gantt).</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76</a:t>
            </a:fld>
            <a:endParaRPr lang="en-US"/>
          </a:p>
        </p:txBody>
      </p:sp>
    </p:spTree>
    <p:extLst>
      <p:ext uri="{BB962C8B-B14F-4D97-AF65-F5344CB8AC3E}">
        <p14:creationId xmlns:p14="http://schemas.microsoft.com/office/powerpoint/2010/main" val="22731952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r>
              <a:rPr lang="fr-FR" dirty="0"/>
              <a:t>Cet outil de suivi reprend le diagramme de Gantt et le </a:t>
            </a:r>
            <a:r>
              <a:rPr lang="fr-FR" b="1" dirty="0"/>
              <a:t>complète avec un % de suivi sur chaque activité</a:t>
            </a:r>
            <a:r>
              <a:rPr lang="fr-FR" dirty="0"/>
              <a:t>. Généralement, les logiciels ajoutent une barre graphique de suivi. Cet outil est </a:t>
            </a:r>
            <a:r>
              <a:rPr lang="fr-FR" b="1" dirty="0"/>
              <a:t>assez utilisé en entreprise </a:t>
            </a:r>
            <a:r>
              <a:rPr lang="fr-FR" dirty="0"/>
              <a:t>et permet de </a:t>
            </a:r>
            <a:r>
              <a:rPr lang="fr-FR" b="1" dirty="0"/>
              <a:t>bien</a:t>
            </a:r>
            <a:r>
              <a:rPr lang="fr-FR" dirty="0"/>
              <a:t> </a:t>
            </a:r>
            <a:r>
              <a:rPr lang="fr-FR" b="1" dirty="0"/>
              <a:t>suivre les délais</a:t>
            </a:r>
            <a:r>
              <a:rPr lang="fr-FR" dirty="0"/>
              <a:t>. Cet outil est principalement destiné aux chefs de projet et au comité de pilotage du projet.</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77</a:t>
            </a:fld>
            <a:endParaRPr lang="en-US"/>
          </a:p>
        </p:txBody>
      </p:sp>
    </p:spTree>
    <p:extLst>
      <p:ext uri="{BB962C8B-B14F-4D97-AF65-F5344CB8AC3E}">
        <p14:creationId xmlns:p14="http://schemas.microsoft.com/office/powerpoint/2010/main" val="40606024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u="none" dirty="0"/>
              <a:t> </a:t>
            </a:r>
          </a:p>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78</a:t>
            </a:fld>
            <a:endParaRPr lang="en-US"/>
          </a:p>
        </p:txBody>
      </p:sp>
    </p:spTree>
    <p:extLst>
      <p:ext uri="{BB962C8B-B14F-4D97-AF65-F5344CB8AC3E}">
        <p14:creationId xmlns:p14="http://schemas.microsoft.com/office/powerpoint/2010/main" val="5983082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79</a:t>
            </a:fld>
            <a:endParaRPr lang="en-US"/>
          </a:p>
        </p:txBody>
      </p:sp>
    </p:spTree>
    <p:extLst>
      <p:ext uri="{BB962C8B-B14F-4D97-AF65-F5344CB8AC3E}">
        <p14:creationId xmlns:p14="http://schemas.microsoft.com/office/powerpoint/2010/main" val="364704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a:t>
            </a:fld>
            <a:endParaRPr lang="en-US"/>
          </a:p>
        </p:txBody>
      </p:sp>
    </p:spTree>
    <p:extLst>
      <p:ext uri="{BB962C8B-B14F-4D97-AF65-F5344CB8AC3E}">
        <p14:creationId xmlns:p14="http://schemas.microsoft.com/office/powerpoint/2010/main" val="2926252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80</a:t>
            </a:fld>
            <a:endParaRPr lang="en-US"/>
          </a:p>
        </p:txBody>
      </p:sp>
    </p:spTree>
    <p:extLst>
      <p:ext uri="{BB962C8B-B14F-4D97-AF65-F5344CB8AC3E}">
        <p14:creationId xmlns:p14="http://schemas.microsoft.com/office/powerpoint/2010/main" val="33297818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960FE896-D961-48BA-AABD-0D6DF7EFD48B}" type="slidenum">
              <a:rPr lang="fr-CH" smtClean="0"/>
              <a:pPr>
                <a:defRPr/>
              </a:pPr>
              <a:t>81</a:t>
            </a:fld>
            <a:endParaRPr lang="fr-CH"/>
          </a:p>
        </p:txBody>
      </p:sp>
    </p:spTree>
    <p:extLst>
      <p:ext uri="{BB962C8B-B14F-4D97-AF65-F5344CB8AC3E}">
        <p14:creationId xmlns:p14="http://schemas.microsoft.com/office/powerpoint/2010/main" val="2881018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82</a:t>
            </a:fld>
            <a:endParaRPr lang="en-US"/>
          </a:p>
        </p:txBody>
      </p:sp>
    </p:spTree>
    <p:extLst>
      <p:ext uri="{BB962C8B-B14F-4D97-AF65-F5344CB8AC3E}">
        <p14:creationId xmlns:p14="http://schemas.microsoft.com/office/powerpoint/2010/main" val="9953538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a:defRPr/>
            </a:pPr>
            <a:fld id="{960FE896-D961-48BA-AABD-0D6DF7EFD48B}" type="slidenum">
              <a:rPr lang="fr-CH" smtClean="0"/>
              <a:pPr>
                <a:defRPr/>
              </a:pPr>
              <a:t>83</a:t>
            </a:fld>
            <a:endParaRPr lang="fr-CH"/>
          </a:p>
        </p:txBody>
      </p:sp>
    </p:spTree>
    <p:extLst>
      <p:ext uri="{BB962C8B-B14F-4D97-AF65-F5344CB8AC3E}">
        <p14:creationId xmlns:p14="http://schemas.microsoft.com/office/powerpoint/2010/main" val="209583602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pPr>
              <a:defRPr/>
            </a:pPr>
            <a:fld id="{960FE896-D961-48BA-AABD-0D6DF7EFD48B}" type="slidenum">
              <a:rPr lang="fr-CH" smtClean="0"/>
              <a:pPr>
                <a:defRPr/>
              </a:pPr>
              <a:t>84</a:t>
            </a:fld>
            <a:endParaRPr lang="fr-CH"/>
          </a:p>
        </p:txBody>
      </p:sp>
    </p:spTree>
    <p:extLst>
      <p:ext uri="{BB962C8B-B14F-4D97-AF65-F5344CB8AC3E}">
        <p14:creationId xmlns:p14="http://schemas.microsoft.com/office/powerpoint/2010/main" val="18534971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85</a:t>
            </a:fld>
            <a:endParaRPr lang="en-US"/>
          </a:p>
        </p:txBody>
      </p:sp>
    </p:spTree>
    <p:extLst>
      <p:ext uri="{BB962C8B-B14F-4D97-AF65-F5344CB8AC3E}">
        <p14:creationId xmlns:p14="http://schemas.microsoft.com/office/powerpoint/2010/main" val="12022945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86</a:t>
            </a:fld>
            <a:endParaRPr lang="en-US"/>
          </a:p>
        </p:txBody>
      </p:sp>
    </p:spTree>
    <p:extLst>
      <p:ext uri="{BB962C8B-B14F-4D97-AF65-F5344CB8AC3E}">
        <p14:creationId xmlns:p14="http://schemas.microsoft.com/office/powerpoint/2010/main" val="20861751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lstStyle/>
          <a:p>
            <a:pPr>
              <a:defRPr/>
            </a:pPr>
            <a:r>
              <a:rPr lang="en-US" u="none" baseline="0" dirty="0"/>
              <a:t>. </a:t>
            </a: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87</a:t>
            </a:fld>
            <a:endParaRPr lang="en-US"/>
          </a:p>
        </p:txBody>
      </p:sp>
    </p:spTree>
    <p:extLst>
      <p:ext uri="{BB962C8B-B14F-4D97-AF65-F5344CB8AC3E}">
        <p14:creationId xmlns:p14="http://schemas.microsoft.com/office/powerpoint/2010/main" val="360961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commentaires 2"/>
          <p:cNvSpPr>
            <a:spLocks noGrp="1"/>
          </p:cNvSpPr>
          <p:nvPr>
            <p:ph type="body" idx="1"/>
          </p:nvPr>
        </p:nvSpPr>
        <p:spPr bwMode="auto"/>
        <p:txBody>
          <a:bodyPr>
            <a:normAutofit/>
          </a:bodyPr>
          <a:lstStyle/>
          <a:p>
            <a:pPr>
              <a:defRPr/>
            </a:pPr>
            <a:endParaRPr lang="en-US" u="none" dirty="0"/>
          </a:p>
        </p:txBody>
      </p:sp>
      <p:sp>
        <p:nvSpPr>
          <p:cNvPr id="6" name="Espace réservé du numéro de diapositive 3"/>
          <p:cNvSpPr>
            <a:spLocks noGrp="1"/>
          </p:cNvSpPr>
          <p:nvPr>
            <p:ph type="sldNum" sz="quarter" idx="10"/>
          </p:nvPr>
        </p:nvSpPr>
        <p:spPr bwMode="auto"/>
        <p:txBody>
          <a:bodyPr/>
          <a:lstStyle/>
          <a:p>
            <a:pPr>
              <a:defRPr/>
            </a:pPr>
            <a:fld id="{B58F4328-D0D3-4F5D-9A29-9E94B48F16D3}" type="slidenum">
              <a:rPr lang="en-US"/>
              <a:pPr>
                <a:defRPr/>
              </a:pPr>
              <a:t>9</a:t>
            </a:fld>
            <a:endParaRPr lang="en-US"/>
          </a:p>
        </p:txBody>
      </p:sp>
    </p:spTree>
    <p:extLst>
      <p:ext uri="{BB962C8B-B14F-4D97-AF65-F5344CB8AC3E}">
        <p14:creationId xmlns:p14="http://schemas.microsoft.com/office/powerpoint/2010/main" val="642068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Accueil">
    <p:spTree>
      <p:nvGrpSpPr>
        <p:cNvPr id="1" name=""/>
        <p:cNvGrpSpPr/>
        <p:nvPr/>
      </p:nvGrpSpPr>
      <p:grpSpPr bwMode="auto">
        <a:xfrm>
          <a:off x="0" y="0"/>
          <a:ext cx="0" cy="0"/>
          <a:chOff x="0" y="0"/>
          <a:chExt cx="0" cy="0"/>
        </a:xfrm>
      </p:grpSpPr>
      <p:pic>
        <p:nvPicPr>
          <p:cNvPr id="4" name="Image 3" descr="GrisBienvenue.png"/>
          <p:cNvPicPr>
            <a:picLocks noChangeAspect="1"/>
          </p:cNvPicPr>
          <p:nvPr userDrawn="1"/>
        </p:nvPicPr>
        <p:blipFill>
          <a:blip r:embed="rId2" cstate="print"/>
          <a:stretch/>
        </p:blipFill>
        <p:spPr bwMode="auto">
          <a:xfrm>
            <a:off x="0" y="0"/>
            <a:ext cx="9144000" cy="6858000"/>
          </a:xfrm>
          <a:prstGeom prst="rect">
            <a:avLst/>
          </a:prstGeom>
          <a:noFill/>
          <a:ln w="9525">
            <a:noFill/>
            <a:miter lim="800000"/>
            <a:headEnd/>
            <a:tailEnd/>
          </a:ln>
        </p:spPr>
      </p:pic>
      <p:sp>
        <p:nvSpPr>
          <p:cNvPr id="5" name="Espace réservé du texte 4"/>
          <p:cNvSpPr>
            <a:spLocks noGrp="1"/>
          </p:cNvSpPr>
          <p:nvPr>
            <p:ph type="body" sz="quarter" idx="10" hasCustomPrompt="1"/>
          </p:nvPr>
        </p:nvSpPr>
        <p:spPr bwMode="auto">
          <a:xfrm>
            <a:off x="539750" y="2492375"/>
            <a:ext cx="7704138" cy="792163"/>
          </a:xfrm>
          <a:prstGeom prst="rect">
            <a:avLst/>
          </a:prstGeom>
        </p:spPr>
        <p:txBody>
          <a:bodyPr anchor="ctr" anchorCtr="0"/>
          <a:lstStyle>
            <a:lvl1pPr>
              <a:buNone/>
              <a:defRPr sz="3500" b="1">
                <a:solidFill>
                  <a:srgbClr val="1476B7"/>
                </a:solidFill>
                <a:latin typeface="Tahoma"/>
                <a:ea typeface="Tahoma"/>
                <a:cs typeface="Tahoma"/>
              </a:defRPr>
            </a:lvl1pPr>
          </a:lstStyle>
          <a:p>
            <a:pPr lvl="0">
              <a:defRPr/>
            </a:pPr>
            <a:r>
              <a:rPr lang="fr-FR"/>
              <a:t>Bienvenue!</a:t>
            </a:r>
            <a:endParaRP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userDrawn="1">
  <p:cSld name="1_Vide">
    <p:spTree>
      <p:nvGrpSpPr>
        <p:cNvPr id="1" name=""/>
        <p:cNvGrpSpPr/>
        <p:nvPr/>
      </p:nvGrpSpPr>
      <p:grpSpPr bwMode="auto">
        <a:xfrm>
          <a:off x="0" y="0"/>
          <a:ext cx="0" cy="0"/>
          <a:chOff x="0" y="0"/>
          <a:chExt cx="0" cy="0"/>
        </a:xfrm>
      </p:grpSpPr>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obj"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628650" y="365126"/>
            <a:ext cx="7886700" cy="1325563"/>
          </a:xfrm>
          <a:prstGeom prst="rect">
            <a:avLst/>
          </a:prstGeom>
        </p:spPr>
        <p:txBody>
          <a:bodyPr/>
          <a:lstStyle/>
          <a:p>
            <a:pPr>
              <a:defRPr/>
            </a:pPr>
            <a:r>
              <a:rPr lang="fr-FR"/>
              <a:t>Modifiez le style du titre</a:t>
            </a:r>
            <a:endParaRPr lang="en-US"/>
          </a:p>
        </p:txBody>
      </p:sp>
      <p:sp>
        <p:nvSpPr>
          <p:cNvPr id="5" name="Espace réservé du contenu 2"/>
          <p:cNvSpPr>
            <a:spLocks noGrp="1"/>
          </p:cNvSpPr>
          <p:nvPr>
            <p:ph idx="1"/>
          </p:nvPr>
        </p:nvSpPr>
        <p:spPr bwMode="auto">
          <a:xfrm>
            <a:off x="628650" y="1825625"/>
            <a:ext cx="7886700" cy="4351338"/>
          </a:xfrm>
          <a:prstGeom prst="rect">
            <a:avLst/>
          </a:prstGeo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6" name="Espace réservé de la date 3"/>
          <p:cNvSpPr>
            <a:spLocks noGrp="1"/>
          </p:cNvSpPr>
          <p:nvPr>
            <p:ph type="dt" sz="half" idx="10"/>
          </p:nvPr>
        </p:nvSpPr>
        <p:spPr bwMode="auto">
          <a:xfrm>
            <a:off x="628650" y="6356351"/>
            <a:ext cx="2057400" cy="365125"/>
          </a:xfrm>
          <a:prstGeom prst="rect">
            <a:avLst/>
          </a:prstGeom>
        </p:spPr>
        <p:txBody>
          <a:bodyPr/>
          <a:lstStyle/>
          <a:p>
            <a:pPr>
              <a:defRPr/>
            </a:pPr>
            <a:fld id="{700F3E22-8FDA-4626-8F82-D82BAB427043}" type="datetimeFigureOut">
              <a:rPr lang="en-US"/>
              <a:pPr>
                <a:defRPr/>
              </a:pPr>
              <a:t>2/15/2023</a:t>
            </a:fld>
            <a:endParaRPr lang="en-US"/>
          </a:p>
        </p:txBody>
      </p:sp>
      <p:sp>
        <p:nvSpPr>
          <p:cNvPr id="7" name="Espace réservé du pied de page 4"/>
          <p:cNvSpPr>
            <a:spLocks noGrp="1"/>
          </p:cNvSpPr>
          <p:nvPr>
            <p:ph type="ftr" sz="quarter" idx="11"/>
          </p:nvPr>
        </p:nvSpPr>
        <p:spPr bwMode="auto">
          <a:xfrm>
            <a:off x="3028950" y="6356351"/>
            <a:ext cx="3086100" cy="365125"/>
          </a:xfrm>
          <a:prstGeom prst="rect">
            <a:avLst/>
          </a:prstGeom>
        </p:spPr>
        <p:txBody>
          <a:bodyPr/>
          <a:lstStyle/>
          <a:p>
            <a:pPr>
              <a:defRPr/>
            </a:pPr>
            <a:endParaRPr lang="en-US"/>
          </a:p>
        </p:txBody>
      </p:sp>
      <p:sp>
        <p:nvSpPr>
          <p:cNvPr id="8" name="Espace réservé du numéro de diapositive 5"/>
          <p:cNvSpPr>
            <a:spLocks noGrp="1"/>
          </p:cNvSpPr>
          <p:nvPr>
            <p:ph type="sldNum" sz="quarter" idx="12"/>
          </p:nvPr>
        </p:nvSpPr>
        <p:spPr bwMode="auto">
          <a:xfrm>
            <a:off x="6457950" y="6356351"/>
            <a:ext cx="2057400" cy="365125"/>
          </a:xfrm>
          <a:prstGeom prst="rect">
            <a:avLst/>
          </a:prstGeom>
        </p:spPr>
        <p:txBody>
          <a:bodyPr/>
          <a:lstStyle/>
          <a:p>
            <a:pPr>
              <a:defRPr/>
            </a:pPr>
            <a:fld id="{396DFAE8-71C4-4C32-BB8B-5E71A8BBFC16}" type="slidenum">
              <a:rPr lang="en-US"/>
              <a:pPr>
                <a:defRPr/>
              </a:pPr>
              <a:t>‹N°›</a:t>
            </a:fld>
            <a:endParaRPr lang="en-US"/>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p:spTree>
      <p:nvGrpSpPr>
        <p:cNvPr id="1" name=""/>
        <p:cNvGrpSpPr/>
        <p:nvPr/>
      </p:nvGrpSpPr>
      <p:grpSpPr bwMode="auto">
        <a:xfrm>
          <a:off x="0" y="0"/>
          <a:ext cx="0" cy="0"/>
          <a:chOff x="0" y="0"/>
          <a:chExt cx="0" cy="0"/>
        </a:xfrm>
      </p:grpSpPr>
      <p:sp>
        <p:nvSpPr>
          <p:cNvPr id="4" name="Rectangle 6"/>
          <p:cNvSpPr/>
          <p:nvPr userDrawn="1"/>
        </p:nvSpPr>
        <p:spPr bwMode="auto">
          <a:xfrm>
            <a:off x="358775" y="962025"/>
            <a:ext cx="8048625" cy="18192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5"/>
          <p:cNvSpPr>
            <a:spLocks noGrp="1"/>
          </p:cNvSpPr>
          <p:nvPr>
            <p:ph type="body" sz="quarter" idx="10" hasCustomPrompt="1"/>
          </p:nvPr>
        </p:nvSpPr>
        <p:spPr bwMode="auto">
          <a:xfrm>
            <a:off x="539750" y="1916113"/>
            <a:ext cx="7704138" cy="720724"/>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Titre de la présentation</a:t>
            </a:r>
            <a:endParaRP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4" name="Rectangle 6"/>
          <p:cNvSpPr/>
          <p:nvPr userDrawn="1"/>
        </p:nvSpPr>
        <p:spPr bwMode="auto">
          <a:xfrm>
            <a:off x="358775" y="962025"/>
            <a:ext cx="8048625" cy="18192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8"/>
          <p:cNvSpPr>
            <a:spLocks noGrp="1"/>
          </p:cNvSpPr>
          <p:nvPr>
            <p:ph type="body" sz="quarter" idx="10" hasCustomPrompt="1"/>
          </p:nvPr>
        </p:nvSpPr>
        <p:spPr bwMode="auto">
          <a:xfrm>
            <a:off x="540000" y="1915200"/>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Sommaire</a:t>
            </a:r>
            <a:endParaRPr/>
          </a:p>
        </p:txBody>
      </p:sp>
      <p:sp>
        <p:nvSpPr>
          <p:cNvPr id="6" name="Espace réservé du texte 12"/>
          <p:cNvSpPr>
            <a:spLocks noGrp="1"/>
          </p:cNvSpPr>
          <p:nvPr>
            <p:ph type="body" sz="quarter" idx="11" hasCustomPrompt="1"/>
          </p:nvPr>
        </p:nvSpPr>
        <p:spPr bwMode="auto">
          <a:xfrm>
            <a:off x="2854800" y="3013200"/>
            <a:ext cx="2606400" cy="2541600"/>
          </a:xfrm>
          <a:prstGeom prst="rect">
            <a:avLst/>
          </a:prstGeom>
        </p:spPr>
        <p:txBody>
          <a:bodyPr/>
          <a:lstStyle>
            <a:lvl1pPr>
              <a:buFont typeface="Tahoma"/>
              <a:buChar char="—"/>
              <a:defRPr sz="1400" b="1">
                <a:solidFill>
                  <a:srgbClr val="1476B7"/>
                </a:solidFill>
                <a:latin typeface="Tahoma"/>
                <a:ea typeface="Tahoma"/>
                <a:cs typeface="Tahoma"/>
              </a:defRPr>
            </a:lvl1pPr>
            <a:lvl2pPr marL="1188000">
              <a:buFontTx/>
              <a:buNone/>
              <a:defRPr sz="1100" b="1">
                <a:solidFill>
                  <a:srgbClr val="707173"/>
                </a:solidFill>
                <a:latin typeface="Tahoma"/>
                <a:ea typeface="Tahoma"/>
                <a:cs typeface="Tahoma"/>
              </a:defRPr>
            </a:lvl2pPr>
            <a:lvl3pPr>
              <a:buFontTx/>
              <a:buNone/>
              <a:defRPr sz="1100" b="1">
                <a:solidFill>
                  <a:srgbClr val="707173"/>
                </a:solidFill>
                <a:latin typeface="Tahoma"/>
                <a:ea typeface="Tahoma"/>
                <a:cs typeface="Tahoma"/>
              </a:defRPr>
            </a:lvl3pPr>
          </a:lstStyle>
          <a:p>
            <a:pPr lvl="0">
              <a:defRPr/>
            </a:pPr>
            <a:r>
              <a:rPr lang="fr-CH"/>
              <a:t>Thème 1</a:t>
            </a:r>
            <a:endParaRPr/>
          </a:p>
          <a:p>
            <a:pPr lvl="1">
              <a:defRPr/>
            </a:pPr>
            <a:r>
              <a:rPr lang="fr-CH"/>
              <a:t>Sous-thème</a:t>
            </a:r>
            <a:endParaRPr/>
          </a:p>
          <a:p>
            <a:pPr lvl="2">
              <a:defRPr/>
            </a:pPr>
            <a:endParaRPr lang="fr-CH"/>
          </a:p>
          <a:p>
            <a:pPr lvl="0">
              <a:defRPr/>
            </a:pPr>
            <a:r>
              <a:rPr lang="fr-CH"/>
              <a:t>Thème 2</a:t>
            </a:r>
            <a:endParaRPr/>
          </a:p>
          <a:p>
            <a:pPr lvl="1">
              <a:defRPr/>
            </a:pPr>
            <a:r>
              <a:rPr lang="fr-CH"/>
              <a:t>Sous-thème</a:t>
            </a:r>
            <a:endParaRPr/>
          </a:p>
          <a:p>
            <a:pPr lvl="1">
              <a:defRPr/>
            </a:pPr>
            <a:r>
              <a:rPr lang="fr-CH"/>
              <a:t>Sous-thème</a:t>
            </a:r>
            <a:endParaRPr/>
          </a:p>
          <a:p>
            <a:pPr lvl="2">
              <a:defRPr/>
            </a:pPr>
            <a:endParaRPr lang="fr-CH"/>
          </a:p>
          <a:p>
            <a:pPr lvl="0">
              <a:defRPr/>
            </a:pPr>
            <a:r>
              <a:rPr lang="fr-CH"/>
              <a:t>Thème 3</a:t>
            </a:r>
            <a:endParaRPr/>
          </a:p>
          <a:p>
            <a:pPr lvl="0">
              <a:defRPr/>
            </a:pPr>
            <a:r>
              <a:rPr lang="fr-CH"/>
              <a:t>Thème 4</a:t>
            </a:r>
            <a:endParaRPr/>
          </a:p>
          <a:p>
            <a:pPr lvl="0">
              <a:defRPr/>
            </a:pPr>
            <a:r>
              <a:rPr lang="fr-CH"/>
              <a:t>Thème 5</a:t>
            </a:r>
            <a:endParaRPr/>
          </a:p>
        </p:txBody>
      </p:sp>
      <p:sp>
        <p:nvSpPr>
          <p:cNvPr id="7" name="Espace réservé du texte 14"/>
          <p:cNvSpPr>
            <a:spLocks noGrp="1"/>
          </p:cNvSpPr>
          <p:nvPr>
            <p:ph type="body" sz="quarter" idx="12" hasCustomPrompt="1"/>
          </p:nvPr>
        </p:nvSpPr>
        <p:spPr bwMode="auto">
          <a:xfrm>
            <a:off x="5461200" y="3013200"/>
            <a:ext cx="2606400" cy="2541600"/>
          </a:xfrm>
          <a:prstGeom prst="rect">
            <a:avLst/>
          </a:prstGeom>
        </p:spPr>
        <p:txBody>
          <a:bodyPr/>
          <a:lstStyle>
            <a:lvl1pPr>
              <a:buFont typeface="Tahoma"/>
              <a:buChar char="—"/>
              <a:defRPr sz="1400" b="1">
                <a:solidFill>
                  <a:srgbClr val="1476B7"/>
                </a:solidFill>
                <a:latin typeface="Tahoma"/>
                <a:ea typeface="Tahoma"/>
                <a:cs typeface="Tahoma"/>
              </a:defRPr>
            </a:lvl1pPr>
            <a:lvl2pPr marL="1188000">
              <a:buNone/>
              <a:defRPr sz="1100" b="1">
                <a:solidFill>
                  <a:srgbClr val="707173"/>
                </a:solidFill>
                <a:latin typeface="Tahoma"/>
                <a:ea typeface="Tahoma"/>
                <a:cs typeface="Tahoma"/>
              </a:defRPr>
            </a:lvl2pPr>
            <a:lvl3pPr>
              <a:buFontTx/>
              <a:buNone/>
              <a:defRPr sz="1100" b="1">
                <a:solidFill>
                  <a:srgbClr val="707173"/>
                </a:solidFill>
                <a:latin typeface="Tahoma"/>
                <a:ea typeface="Tahoma"/>
                <a:cs typeface="Tahoma"/>
              </a:defRPr>
            </a:lvl3pPr>
          </a:lstStyle>
          <a:p>
            <a:pPr lvl="0">
              <a:defRPr/>
            </a:pPr>
            <a:r>
              <a:rPr lang="fr-FR"/>
              <a:t>Thème 6</a:t>
            </a:r>
            <a:endParaRPr/>
          </a:p>
          <a:p>
            <a:pPr lvl="1">
              <a:defRPr/>
            </a:pPr>
            <a:r>
              <a:rPr lang="fr-CH" b="1">
                <a:solidFill>
                  <a:srgbClr val="707173"/>
                </a:solidFill>
              </a:rPr>
              <a:t>Sous-thème</a:t>
            </a:r>
            <a:endParaRPr/>
          </a:p>
          <a:p>
            <a:pPr lvl="2">
              <a:defRPr/>
            </a:pPr>
            <a:endParaRPr lang="fr-CH" b="1">
              <a:solidFill>
                <a:srgbClr val="707173"/>
              </a:solidFill>
            </a:endParaRPr>
          </a:p>
          <a:p>
            <a:pPr lvl="0">
              <a:defRPr/>
            </a:pPr>
            <a:r>
              <a:rPr lang="fr-CH"/>
              <a:t>Thème 7</a:t>
            </a:r>
            <a:endParaRPr/>
          </a:p>
          <a:p>
            <a:pPr lvl="1">
              <a:defRPr/>
            </a:pPr>
            <a:r>
              <a:rPr lang="fr-CH"/>
              <a:t>Sous-thème</a:t>
            </a:r>
            <a:endParaRPr/>
          </a:p>
          <a:p>
            <a:pPr lvl="1">
              <a:defRPr/>
            </a:pPr>
            <a:r>
              <a:rPr lang="fr-CH"/>
              <a:t>Sous-thème</a:t>
            </a:r>
            <a:endParaRPr/>
          </a:p>
          <a:p>
            <a:pPr lvl="2">
              <a:defRPr/>
            </a:pPr>
            <a:endParaRPr lang="fr-CH"/>
          </a:p>
          <a:p>
            <a:pPr lvl="0">
              <a:defRPr/>
            </a:pPr>
            <a:r>
              <a:rPr lang="fr-CH"/>
              <a:t>Thème 8</a:t>
            </a:r>
            <a:endParaRPr/>
          </a:p>
          <a:p>
            <a:pPr lvl="0">
              <a:defRPr/>
            </a:pPr>
            <a:r>
              <a:rPr lang="fr-CH"/>
              <a:t>Thème 9</a:t>
            </a:r>
            <a:endParaRPr/>
          </a:p>
          <a:p>
            <a:pPr lvl="0">
              <a:defRPr/>
            </a:pPr>
            <a:r>
              <a:rPr lang="fr-CH"/>
              <a:t>Thème 10</a:t>
            </a: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Texte simple">
    <p:spTree>
      <p:nvGrpSpPr>
        <p:cNvPr id="1" name=""/>
        <p:cNvGrpSpPr/>
        <p:nvPr/>
      </p:nvGrpSpPr>
      <p:grpSpPr bwMode="auto">
        <a:xfrm>
          <a:off x="0" y="0"/>
          <a:ext cx="0" cy="0"/>
          <a:chOff x="0" y="0"/>
          <a:chExt cx="0" cy="0"/>
        </a:xfrm>
      </p:grpSpPr>
      <p:sp>
        <p:nvSpPr>
          <p:cNvPr id="4" name="Rectangle 2"/>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4"/>
          <p:cNvSpPr>
            <a:spLocks noGrp="1"/>
          </p:cNvSpPr>
          <p:nvPr>
            <p:ph type="body" sz="quarter" idx="10" hasCustomPrompt="1"/>
          </p:nvPr>
        </p:nvSpPr>
        <p:spPr bwMode="auto">
          <a:xfrm>
            <a:off x="539552" y="1124744"/>
            <a:ext cx="7704000" cy="720000"/>
          </a:xfrm>
          <a:prstGeom prst="rect">
            <a:avLst/>
          </a:prstGeom>
        </p:spPr>
        <p:txBody>
          <a:bodyPr anchor="ctr" anchorCtr="0"/>
          <a:lstStyle>
            <a:lvl1pPr>
              <a:buNone/>
              <a:defRPr sz="2500" b="1">
                <a:solidFill>
                  <a:schemeClr val="tx1"/>
                </a:solidFill>
                <a:latin typeface="Tahoma"/>
                <a:ea typeface="Tahoma"/>
                <a:cs typeface="Tahoma"/>
              </a:defRPr>
            </a:lvl1pPr>
          </a:lstStyle>
          <a:p>
            <a:pPr lvl="0">
              <a:defRPr/>
            </a:pPr>
            <a:r>
              <a:rPr lang="fr-FR"/>
              <a:t>Titre</a:t>
            </a:r>
            <a:endParaRPr lang="fr-CH"/>
          </a:p>
        </p:txBody>
      </p:sp>
      <p:sp>
        <p:nvSpPr>
          <p:cNvPr id="6" name="Espace réservé du texte 5"/>
          <p:cNvSpPr>
            <a:spLocks noGrp="1"/>
          </p:cNvSpPr>
          <p:nvPr>
            <p:ph type="body" sz="quarter" idx="11" hasCustomPrompt="1"/>
          </p:nvPr>
        </p:nvSpPr>
        <p:spPr bwMode="auto">
          <a:xfrm>
            <a:off x="540000" y="2059200"/>
            <a:ext cx="7704000" cy="4104000"/>
          </a:xfrm>
          <a:prstGeom prst="rect">
            <a:avLst/>
          </a:prstGeom>
        </p:spPr>
        <p:txBody>
          <a:bodyPr/>
          <a:lstStyle>
            <a:lvl1pPr>
              <a:buFont typeface="Arial"/>
              <a:buChar char="•"/>
              <a:defRPr sz="2400">
                <a:solidFill>
                  <a:schemeClr val="tx1"/>
                </a:solidFill>
                <a:latin typeface="Tahoma"/>
                <a:ea typeface="Tahoma"/>
                <a:cs typeface="Tahoma"/>
              </a:defRPr>
            </a:lvl1pPr>
            <a:lvl2pPr>
              <a:defRPr sz="2000">
                <a:solidFill>
                  <a:schemeClr val="tx1"/>
                </a:solidFill>
                <a:latin typeface="Tahoma"/>
                <a:ea typeface="Tahoma"/>
                <a:cs typeface="Tahoma"/>
              </a:defRPr>
            </a:lvl2pPr>
            <a:lvl3pPr>
              <a:defRPr sz="1800">
                <a:solidFill>
                  <a:schemeClr val="tx1"/>
                </a:solidFill>
              </a:defRPr>
            </a:lvl3pPr>
          </a:lstStyle>
          <a:p>
            <a:pPr lvl="0">
              <a:defRPr/>
            </a:pPr>
            <a:r>
              <a:rPr lang="fr-CH"/>
              <a:t>Texte</a:t>
            </a:r>
            <a:endParaRPr/>
          </a:p>
          <a:p>
            <a:pPr lvl="1">
              <a:defRPr/>
            </a:pPr>
            <a:endParaRPr lang="fr-CH" sz="2000">
              <a:latin typeface="Tahoma"/>
              <a:ea typeface="Tahoma"/>
              <a:cs typeface="Tahoma"/>
            </a:endParaRPr>
          </a:p>
          <a:p>
            <a:pPr lvl="2">
              <a:defRPr/>
            </a:pPr>
            <a:endParaRPr lang="fr-CH"/>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eux colonnes">
    <p:spTree>
      <p:nvGrpSpPr>
        <p:cNvPr id="1" name=""/>
        <p:cNvGrpSpPr/>
        <p:nvPr/>
      </p:nvGrpSpPr>
      <p:grpSpPr bwMode="auto">
        <a:xfrm>
          <a:off x="0" y="0"/>
          <a:ext cx="0" cy="0"/>
          <a:chOff x="0" y="0"/>
          <a:chExt cx="0" cy="0"/>
        </a:xfrm>
      </p:grpSpPr>
      <p:sp>
        <p:nvSpPr>
          <p:cNvPr id="4" name="Rectangle 9"/>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6"/>
          <p:cNvSpPr>
            <a:spLocks noGrp="1"/>
          </p:cNvSpPr>
          <p:nvPr>
            <p:ph type="body" sz="quarter" idx="10" hasCustomPrompt="1"/>
          </p:nvPr>
        </p:nvSpPr>
        <p:spPr bwMode="auto">
          <a:xfrm>
            <a:off x="540000" y="1123200"/>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Deux colonnes</a:t>
            </a:r>
            <a:endParaRPr lang="fr-CH"/>
          </a:p>
        </p:txBody>
      </p:sp>
      <p:sp>
        <p:nvSpPr>
          <p:cNvPr id="6" name="Espace réservé du texte 8"/>
          <p:cNvSpPr>
            <a:spLocks noGrp="1"/>
          </p:cNvSpPr>
          <p:nvPr>
            <p:ph type="body" sz="quarter" idx="11" hasCustomPrompt="1"/>
          </p:nvPr>
        </p:nvSpPr>
        <p:spPr bwMode="auto">
          <a:xfrm>
            <a:off x="1728000" y="2170800"/>
            <a:ext cx="3124800" cy="1656829"/>
          </a:xfrm>
          <a:prstGeom prst="rect">
            <a:avLst/>
          </a:prstGeom>
        </p:spPr>
        <p:txBody>
          <a:bodyPr/>
          <a:lstStyle>
            <a:lvl1pPr>
              <a:buFont typeface="Tahoma"/>
              <a:buChar char="—"/>
              <a:defRPr sz="1200" b="1">
                <a:solidFill>
                  <a:srgbClr val="1476B7"/>
                </a:solidFill>
                <a:latin typeface="Tahoma"/>
                <a:ea typeface="Tahoma"/>
                <a:cs typeface="Tahoma"/>
              </a:defRPr>
            </a:lvl1pPr>
            <a:lvl2pPr marL="648000">
              <a:buNone/>
              <a:defRPr sz="1000">
                <a:solidFill>
                  <a:srgbClr val="707173"/>
                </a:solidFill>
                <a:latin typeface="Tahoma"/>
                <a:ea typeface="Tahoma"/>
                <a:cs typeface="Tahoma"/>
              </a:defRPr>
            </a:lvl2pPr>
          </a:lstStyle>
          <a:p>
            <a:pPr lvl="0">
              <a:defRPr/>
            </a:pPr>
            <a:r>
              <a:rPr lang="fr-FR"/>
              <a:t>Titre 1</a:t>
            </a:r>
            <a:endParaRPr/>
          </a:p>
          <a:p>
            <a:pPr lvl="1">
              <a:defRPr/>
            </a:pPr>
            <a:r>
              <a:rPr lang="fr-FR"/>
              <a:t>Texte 1</a:t>
            </a:r>
            <a:endParaRPr/>
          </a:p>
          <a:p>
            <a:pPr lvl="1">
              <a:defRPr/>
            </a:pPr>
            <a:endParaRPr lang="fr-FR"/>
          </a:p>
          <a:p>
            <a:pPr lvl="0">
              <a:defRPr/>
            </a:pPr>
            <a:r>
              <a:rPr lang="fr-CH"/>
              <a:t>Titre 2</a:t>
            </a:r>
            <a:endParaRPr/>
          </a:p>
          <a:p>
            <a:pPr lvl="1">
              <a:defRPr/>
            </a:pPr>
            <a:r>
              <a:rPr lang="fr-CH"/>
              <a:t>Texte 2</a:t>
            </a:r>
            <a:endParaRPr/>
          </a:p>
          <a:p>
            <a:pPr lvl="1">
              <a:defRPr/>
            </a:pPr>
            <a:endParaRPr lang="fr-CH"/>
          </a:p>
          <a:p>
            <a:pPr lvl="0">
              <a:defRPr/>
            </a:pPr>
            <a:r>
              <a:rPr lang="fr-CH"/>
              <a:t>Titre 3</a:t>
            </a:r>
            <a:endParaRPr/>
          </a:p>
          <a:p>
            <a:pPr lvl="1">
              <a:defRPr/>
            </a:pPr>
            <a:r>
              <a:rPr lang="fr-CH"/>
              <a:t>Texte 3</a:t>
            </a:r>
          </a:p>
        </p:txBody>
      </p:sp>
      <p:sp>
        <p:nvSpPr>
          <p:cNvPr id="7" name="Espace réservé du texte 14"/>
          <p:cNvSpPr>
            <a:spLocks noGrp="1"/>
          </p:cNvSpPr>
          <p:nvPr>
            <p:ph type="body" sz="quarter" idx="12" hasCustomPrompt="1"/>
          </p:nvPr>
        </p:nvSpPr>
        <p:spPr bwMode="auto">
          <a:xfrm>
            <a:off x="5068800" y="2170800"/>
            <a:ext cx="3124800" cy="1656000"/>
          </a:xfrm>
          <a:prstGeom prst="rect">
            <a:avLst/>
          </a:prstGeom>
        </p:spPr>
        <p:txBody>
          <a:bodyPr/>
          <a:lstStyle>
            <a:lvl1pPr>
              <a:buFont typeface="Tahoma"/>
              <a:buChar char="—"/>
              <a:defRPr sz="1200" b="1">
                <a:solidFill>
                  <a:srgbClr val="1476B7"/>
                </a:solidFill>
                <a:latin typeface="Tahoma"/>
                <a:ea typeface="Tahoma"/>
                <a:cs typeface="Tahoma"/>
              </a:defRPr>
            </a:lvl1pPr>
            <a:lvl2pPr marL="648000">
              <a:buFontTx/>
              <a:buNone/>
              <a:defRPr sz="1000">
                <a:solidFill>
                  <a:srgbClr val="707173"/>
                </a:solidFill>
                <a:latin typeface="Tahoma"/>
                <a:ea typeface="Tahoma"/>
                <a:cs typeface="Tahoma"/>
              </a:defRPr>
            </a:lvl2pPr>
          </a:lstStyle>
          <a:p>
            <a:pPr lvl="0">
              <a:defRPr/>
            </a:pPr>
            <a:r>
              <a:rPr lang="fr-FR"/>
              <a:t>Titre 4</a:t>
            </a:r>
            <a:endParaRPr/>
          </a:p>
          <a:p>
            <a:pPr lvl="1">
              <a:defRPr/>
            </a:pPr>
            <a:r>
              <a:rPr lang="fr-CH" sz="1000">
                <a:solidFill>
                  <a:srgbClr val="707173"/>
                </a:solidFill>
                <a:latin typeface="Tahoma"/>
                <a:ea typeface="Tahoma"/>
                <a:cs typeface="Tahoma"/>
              </a:rPr>
              <a:t>Texte 4</a:t>
            </a:r>
            <a:endParaRPr/>
          </a:p>
          <a:p>
            <a:pPr lvl="1">
              <a:defRPr/>
            </a:pPr>
            <a:endParaRPr lang="fr-CH" sz="1000">
              <a:solidFill>
                <a:srgbClr val="707173"/>
              </a:solidFill>
              <a:latin typeface="Tahoma"/>
              <a:ea typeface="Tahoma"/>
              <a:cs typeface="Tahoma"/>
            </a:endParaRPr>
          </a:p>
          <a:p>
            <a:pPr lvl="0">
              <a:defRPr/>
            </a:pPr>
            <a:r>
              <a:rPr lang="fr-CH"/>
              <a:t>Titre 5</a:t>
            </a:r>
            <a:endParaRPr/>
          </a:p>
          <a:p>
            <a:pPr lvl="1">
              <a:defRPr/>
            </a:pPr>
            <a:r>
              <a:rPr lang="fr-CH"/>
              <a:t>Texte 5</a:t>
            </a:r>
            <a:endParaRPr/>
          </a:p>
          <a:p>
            <a:pPr lvl="1">
              <a:defRPr/>
            </a:pPr>
            <a:endParaRPr lang="fr-CH"/>
          </a:p>
          <a:p>
            <a:pPr lvl="0">
              <a:defRPr/>
            </a:pPr>
            <a:r>
              <a:rPr lang="fr-CH"/>
              <a:t>Titre 6</a:t>
            </a:r>
            <a:endParaRPr/>
          </a:p>
          <a:p>
            <a:pPr lvl="1">
              <a:defRPr/>
            </a:pPr>
            <a:r>
              <a:rPr lang="fr-CH"/>
              <a:t>Texte 6</a:t>
            </a: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Vide">
    <p:spTree>
      <p:nvGrpSpPr>
        <p:cNvPr id="1" name=""/>
        <p:cNvGrpSpPr/>
        <p:nvPr/>
      </p:nvGrpSpPr>
      <p:grpSpPr bwMode="auto">
        <a:xfrm>
          <a:off x="0" y="0"/>
          <a:ext cx="0" cy="0"/>
          <a:chOff x="0" y="0"/>
          <a:chExt cx="0" cy="0"/>
        </a:xfrm>
      </p:grpSpPr>
      <p:sp>
        <p:nvSpPr>
          <p:cNvPr id="4" name="Rectangle 7"/>
          <p:cNvSpPr/>
          <p:nvPr userDrawn="1"/>
        </p:nvSpPr>
        <p:spPr bwMode="auto">
          <a:xfrm>
            <a:off x="358775" y="962025"/>
            <a:ext cx="8048625" cy="1006474"/>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4"/>
          <p:cNvSpPr>
            <a:spLocks noGrp="1"/>
          </p:cNvSpPr>
          <p:nvPr>
            <p:ph type="body" sz="quarter" idx="10" hasCustomPrompt="1"/>
          </p:nvPr>
        </p:nvSpPr>
        <p:spPr bwMode="auto">
          <a:xfrm>
            <a:off x="539552" y="1124744"/>
            <a:ext cx="7704000" cy="720000"/>
          </a:xfrm>
          <a:prstGeom prst="rect">
            <a:avLst/>
          </a:prstGeom>
        </p:spPr>
        <p:txBody>
          <a:bodyPr anchor="ctr" anchorCtr="0"/>
          <a:lstStyle>
            <a:lvl1pPr>
              <a:buNone/>
              <a:defRPr sz="2500" b="1">
                <a:solidFill>
                  <a:srgbClr val="1476B7"/>
                </a:solidFill>
                <a:latin typeface="Tahoma"/>
                <a:ea typeface="Tahoma"/>
                <a:cs typeface="Tahoma"/>
              </a:defRPr>
            </a:lvl1pPr>
          </a:lstStyle>
          <a:p>
            <a:pPr lvl="0">
              <a:defRPr/>
            </a:pPr>
            <a:r>
              <a:rPr lang="fr-FR"/>
              <a:t>Vide</a:t>
            </a:r>
            <a:endParaRPr lang="fr-CH"/>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Avec image">
    <p:spTree>
      <p:nvGrpSpPr>
        <p:cNvPr id="1" name=""/>
        <p:cNvGrpSpPr/>
        <p:nvPr/>
      </p:nvGrpSpPr>
      <p:grpSpPr bwMode="auto">
        <a:xfrm>
          <a:off x="0" y="0"/>
          <a:ext cx="0" cy="0"/>
          <a:chOff x="0" y="0"/>
          <a:chExt cx="0" cy="0"/>
        </a:xfrm>
      </p:grpSpPr>
      <p:sp>
        <p:nvSpPr>
          <p:cNvPr id="4" name="Rectangle 5"/>
          <p:cNvSpPr/>
          <p:nvPr userDrawn="1"/>
        </p:nvSpPr>
        <p:spPr bwMode="auto">
          <a:xfrm>
            <a:off x="358775" y="962025"/>
            <a:ext cx="8048625" cy="3902075"/>
          </a:xfrm>
          <a:prstGeom prst="rect">
            <a:avLst/>
          </a:prstGeom>
          <a:solidFill>
            <a:srgbClr val="EFEEE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solidFill>
                <a:srgbClr val="FFFFFF"/>
              </a:solidFill>
              <a:ea typeface="ＭＳ Ｐゴシック"/>
            </a:endParaRPr>
          </a:p>
        </p:txBody>
      </p:sp>
      <p:sp>
        <p:nvSpPr>
          <p:cNvPr id="5" name="Espace réservé du texte 8"/>
          <p:cNvSpPr>
            <a:spLocks noGrp="1"/>
          </p:cNvSpPr>
          <p:nvPr>
            <p:ph type="body" sz="quarter" idx="10" hasCustomPrompt="1"/>
          </p:nvPr>
        </p:nvSpPr>
        <p:spPr bwMode="auto">
          <a:xfrm>
            <a:off x="1800000" y="5050800"/>
            <a:ext cx="4827600" cy="360040"/>
          </a:xfrm>
          <a:prstGeom prst="rect">
            <a:avLst/>
          </a:prstGeom>
        </p:spPr>
        <p:txBody>
          <a:bodyPr/>
          <a:lstStyle>
            <a:lvl1pPr>
              <a:buNone/>
              <a:defRPr sz="2000" b="1">
                <a:solidFill>
                  <a:srgbClr val="1476B7"/>
                </a:solidFill>
                <a:latin typeface="Tahoma"/>
                <a:ea typeface="Tahoma"/>
                <a:cs typeface="Tahoma"/>
              </a:defRPr>
            </a:lvl1pPr>
          </a:lstStyle>
          <a:p>
            <a:pPr lvl="0">
              <a:defRPr/>
            </a:pPr>
            <a:r>
              <a:rPr lang="fr-CH"/>
              <a:t>Avec image</a:t>
            </a:r>
            <a:endParaRPr/>
          </a:p>
        </p:txBody>
      </p:sp>
      <p:sp>
        <p:nvSpPr>
          <p:cNvPr id="6" name="Espace réservé du texte 10"/>
          <p:cNvSpPr>
            <a:spLocks noGrp="1"/>
          </p:cNvSpPr>
          <p:nvPr>
            <p:ph type="body" sz="quarter" idx="11" hasCustomPrompt="1"/>
          </p:nvPr>
        </p:nvSpPr>
        <p:spPr bwMode="auto">
          <a:xfrm>
            <a:off x="1800000" y="5410800"/>
            <a:ext cx="4827600" cy="360362"/>
          </a:xfrm>
          <a:prstGeom prst="rect">
            <a:avLst/>
          </a:prstGeom>
        </p:spPr>
        <p:txBody>
          <a:bodyPr/>
          <a:lstStyle>
            <a:lvl1pPr>
              <a:buNone/>
              <a:defRPr sz="900">
                <a:solidFill>
                  <a:srgbClr val="707173"/>
                </a:solidFill>
                <a:latin typeface="Tahoma"/>
                <a:ea typeface="Tahoma"/>
                <a:cs typeface="Tahoma"/>
              </a:defRPr>
            </a:lvl1pPr>
            <a:lvl5pPr>
              <a:buNone/>
              <a:defRPr/>
            </a:lvl5pPr>
          </a:lstStyle>
          <a:p>
            <a:pPr lvl="0">
              <a:defRPr/>
            </a:pPr>
            <a:r>
              <a:rPr lang="fr-CH" sz="900">
                <a:solidFill>
                  <a:srgbClr val="707173"/>
                </a:solidFill>
                <a:latin typeface="Tahoma"/>
                <a:ea typeface="Tahoma"/>
                <a:cs typeface="Tahoma"/>
              </a:rPr>
              <a:t>Texte</a:t>
            </a:r>
            <a:endParaRPr lang="fr-CH"/>
          </a:p>
        </p:txBody>
      </p:sp>
      <p:sp>
        <p:nvSpPr>
          <p:cNvPr id="7" name="Espace réservé pour une image  12"/>
          <p:cNvSpPr>
            <a:spLocks noGrp="1"/>
          </p:cNvSpPr>
          <p:nvPr>
            <p:ph type="pic" sz="quarter" idx="12"/>
          </p:nvPr>
        </p:nvSpPr>
        <p:spPr bwMode="auto">
          <a:xfrm>
            <a:off x="1800000" y="961200"/>
            <a:ext cx="6624000" cy="3740400"/>
          </a:xfrm>
          <a:prstGeom prst="rect">
            <a:avLst/>
          </a:prstGeom>
        </p:spPr>
        <p:txBody>
          <a:bodyPr/>
          <a:lstStyle>
            <a:lvl1pPr>
              <a:buNone/>
              <a:defRPr/>
            </a:lvl1pPr>
          </a:lstStyle>
          <a:p>
            <a:pPr>
              <a:defRPr/>
            </a:pPr>
            <a:r>
              <a:rPr lang="fr-FR"/>
              <a:t>Cliquez sur l'icône pour ajouter une image</a:t>
            </a:r>
            <a:endParaRPr lang="fr-CH"/>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title"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685800" y="2130425"/>
            <a:ext cx="7772400" cy="1470025"/>
          </a:xfrm>
          <a:prstGeom prst="roundRect">
            <a:avLst>
              <a:gd name="adj" fmla="val 21667"/>
            </a:avLst>
          </a:prstGeom>
        </p:spPr>
        <p:txBody>
          <a:bodyPr/>
          <a:lstStyle/>
          <a:p>
            <a:pPr>
              <a:defRPr/>
            </a:pPr>
            <a:r>
              <a:rPr lang="fr-FR"/>
              <a:t>Cliquez pour modifier le style du titre</a:t>
            </a:r>
            <a:endParaRPr lang="fr-CH"/>
          </a:p>
        </p:txBody>
      </p:sp>
      <p:sp>
        <p:nvSpPr>
          <p:cNvPr id="5" name="Sous-titre 2"/>
          <p:cNvSpPr>
            <a:spLocks noGrp="1"/>
          </p:cNvSpPr>
          <p:nvPr>
            <p:ph type="subTitle" idx="1"/>
          </p:nvPr>
        </p:nvSpPr>
        <p:spPr bwMode="auto">
          <a:xfrm>
            <a:off x="1371600" y="3886200"/>
            <a:ext cx="6400800" cy="1752599"/>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a:defRPr/>
            </a:pPr>
            <a:r>
              <a:rPr lang="fr-FR"/>
              <a:t>Cliquez pour modifier le style des sous-titres du masque</a:t>
            </a:r>
            <a:endParaRPr lang="fr-CH"/>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txAndObj" userDrawn="1">
  <p:cSld name="Titre. Text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1049215" y="228600"/>
            <a:ext cx="7813431" cy="742950"/>
          </a:xfrm>
          <a:prstGeom prst="roundRect">
            <a:avLst>
              <a:gd name="adj" fmla="val 21667"/>
            </a:avLst>
          </a:prstGeom>
        </p:spPr>
        <p:txBody>
          <a:bodyPr/>
          <a:lstStyle/>
          <a:p>
            <a:pPr>
              <a:defRPr/>
            </a:pPr>
            <a:r>
              <a:rPr lang="fr-FR"/>
              <a:t>Cliquez pour modifier le style du titre</a:t>
            </a:r>
            <a:endParaRPr lang="fr-CH"/>
          </a:p>
        </p:txBody>
      </p:sp>
      <p:sp>
        <p:nvSpPr>
          <p:cNvPr id="5" name="Espace réservé du texte 2"/>
          <p:cNvSpPr>
            <a:spLocks noGrp="1"/>
          </p:cNvSpPr>
          <p:nvPr>
            <p:ph type="body" sz="half" idx="1"/>
          </p:nvPr>
        </p:nvSpPr>
        <p:spPr bwMode="auto">
          <a:xfrm>
            <a:off x="984738" y="1524000"/>
            <a:ext cx="3938954" cy="4876800"/>
          </a:xfrm>
          <a:prstGeom prst="rect">
            <a:avLst/>
          </a:prstGeo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
        <p:nvSpPr>
          <p:cNvPr id="6" name="Espace réservé du contenu 3"/>
          <p:cNvSpPr>
            <a:spLocks noGrp="1"/>
          </p:cNvSpPr>
          <p:nvPr>
            <p:ph sz="half" idx="2"/>
          </p:nvPr>
        </p:nvSpPr>
        <p:spPr bwMode="auto">
          <a:xfrm>
            <a:off x="5064369" y="1524000"/>
            <a:ext cx="3938954" cy="4876800"/>
          </a:xfrm>
          <a:prstGeom prst="rect">
            <a:avLst/>
          </a:prstGeo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fr-CH"/>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4" name="Image 3" descr="Bleu_P1.png"/>
          <p:cNvPicPr>
            <a:picLocks noChangeAspect="1"/>
          </p:cNvPicPr>
          <p:nvPr/>
        </p:nvPicPr>
        <p:blipFill>
          <a:blip r:embed="rId13" cstate="prin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s://www.scrum.or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hyperlink" Target="https://www.hermes.admin.ch/fr/" TargetMode="External"/><Relationship Id="rId2" Type="http://schemas.openxmlformats.org/officeDocument/2006/relationships/notesSlide" Target="../notesSlides/notesSlide83.xml"/><Relationship Id="rId1" Type="http://schemas.openxmlformats.org/officeDocument/2006/relationships/slideLayout" Target="../slideLayouts/slideLayout11.xml"/><Relationship Id="rId4" Type="http://schemas.openxmlformats.org/officeDocument/2006/relationships/hyperlink" Target="https://www.ecommercemag.fr/Thematique/methodologie-1247/fiche-outils-10182/cycle-vie-projet-308092.htm#AvXo2dior4OG85My.97"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5.xml.rels><?xml version="1.0" encoding="UTF-8" standalone="yes"?>
<Relationships xmlns="http://schemas.openxmlformats.org/package/2006/relationships"><Relationship Id="rId3" Type="http://schemas.openxmlformats.org/officeDocument/2006/relationships/hyperlink" Target="https://dantotsupm.com/2012/03/06/20-questions-que-tous-les-chefs-de-projet-devraient-poser/" TargetMode="External"/><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texte 1"/>
          <p:cNvSpPr>
            <a:spLocks noGrp="1"/>
          </p:cNvSpPr>
          <p:nvPr>
            <p:ph type="body" sz="quarter" idx="10"/>
          </p:nvPr>
        </p:nvSpPr>
        <p:spPr bwMode="auto"/>
        <p:txBody>
          <a:bodyPr/>
          <a:lstStyle/>
          <a:p>
            <a:pPr>
              <a:defRPr/>
            </a:pPr>
            <a:r>
              <a:rPr lang="fr-CH"/>
              <a:t>CAS en conduite opérationnelle d’équipe sanitaire et sociale</a:t>
            </a:r>
          </a:p>
        </p:txBody>
      </p:sp>
      <p:sp>
        <p:nvSpPr>
          <p:cNvPr id="5" name="Espace réservé du texte 1"/>
          <p:cNvSpPr>
            <a:spLocks/>
          </p:cNvSpPr>
          <p:nvPr/>
        </p:nvSpPr>
        <p:spPr bwMode="auto">
          <a:xfrm>
            <a:off x="539750" y="2996952"/>
            <a:ext cx="7704138" cy="1584175"/>
          </a:xfrm>
          <a:prstGeom prst="rect">
            <a:avLst/>
          </a:prstGeom>
        </p:spPr>
        <p:txBody>
          <a:bodyPr anchor="ctr" anchorCtr="0"/>
          <a:lstStyle>
            <a:lvl1pPr marL="342900" indent="-342900" algn="l" defTabSz="914400">
              <a:spcBef>
                <a:spcPts val="0"/>
              </a:spcBef>
              <a:buFont typeface="Arial"/>
              <a:buNone/>
              <a:defRPr sz="2500" b="1">
                <a:solidFill>
                  <a:srgbClr val="1476B7"/>
                </a:solidFill>
                <a:latin typeface="Tahoma"/>
                <a:ea typeface="Tahoma"/>
                <a:cs typeface="Tahoma"/>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fr-CH" sz="1800" dirty="0">
                <a:solidFill>
                  <a:schemeClr val="tx1"/>
                </a:solidFill>
              </a:rPr>
              <a:t>Module 2 : Outils de conduite et d'organisation</a:t>
            </a:r>
            <a:endParaRPr dirty="0"/>
          </a:p>
          <a:p>
            <a:pPr>
              <a:defRPr/>
            </a:pPr>
            <a:endParaRPr lang="fr-CH" sz="1800" dirty="0">
              <a:solidFill>
                <a:schemeClr val="tx1"/>
              </a:solidFill>
            </a:endParaRPr>
          </a:p>
          <a:p>
            <a:pPr>
              <a:defRPr/>
            </a:pPr>
            <a:r>
              <a:rPr lang="fr-CH" sz="1800" dirty="0">
                <a:solidFill>
                  <a:schemeClr val="tx1"/>
                </a:solidFill>
              </a:rPr>
              <a:t>Quelques fondements sur la gestion de projet</a:t>
            </a:r>
            <a:endParaRPr dirty="0"/>
          </a:p>
          <a:p>
            <a:pPr>
              <a:defRPr/>
            </a:pPr>
            <a:endParaRPr lang="fr-CH" sz="1800" dirty="0">
              <a:solidFill>
                <a:schemeClr val="tx1"/>
              </a:solidFill>
            </a:endParaRPr>
          </a:p>
          <a:p>
            <a:pPr>
              <a:defRPr/>
            </a:pPr>
            <a:r>
              <a:rPr lang="fr-CH" sz="1800" dirty="0"/>
              <a:t>Juliette Schwaller</a:t>
            </a: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Raison d´être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r>
              <a:rPr lang="fr-CH" sz="2000" dirty="0">
                <a:latin typeface="Tahoma" panose="020B0604030504040204" pitchFamily="34" charset="0"/>
                <a:ea typeface="Tahoma" panose="020B0604030504040204" pitchFamily="34" charset="0"/>
                <a:cs typeface="Tahoma" panose="020B0604030504040204" pitchFamily="34" charset="0"/>
              </a:rPr>
              <a:t>Créer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nouveauté</a:t>
            </a:r>
          </a:p>
          <a:p>
            <a:r>
              <a:rPr lang="fr-CH" sz="2000" dirty="0">
                <a:latin typeface="Tahoma" panose="020B0604030504040204" pitchFamily="34" charset="0"/>
                <a:ea typeface="Tahoma" panose="020B0604030504040204" pitchFamily="34" charset="0"/>
                <a:cs typeface="Tahoma" panose="020B0604030504040204" pitchFamily="34" charset="0"/>
              </a:rPr>
              <a:t>Apporter de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valeur supplémentaire </a:t>
            </a:r>
            <a:r>
              <a:rPr lang="fr-CH" sz="2000" dirty="0">
                <a:latin typeface="Tahoma" panose="020B0604030504040204" pitchFamily="34" charset="0"/>
                <a:ea typeface="Tahoma" panose="020B0604030504040204" pitchFamily="34" charset="0"/>
                <a:cs typeface="Tahoma" panose="020B0604030504040204" pitchFamily="34" charset="0"/>
              </a:rPr>
              <a:t>à l’institution</a:t>
            </a:r>
          </a:p>
          <a:p>
            <a:r>
              <a:rPr lang="fr-CH" sz="2000" dirty="0">
                <a:latin typeface="Tahoma" panose="020B0604030504040204" pitchFamily="34" charset="0"/>
                <a:ea typeface="Tahoma" panose="020B0604030504040204" pitchFamily="34" charset="0"/>
                <a:cs typeface="Tahoma" panose="020B0604030504040204" pitchFamily="34" charset="0"/>
              </a:rPr>
              <a:t> </a:t>
            </a:r>
          </a:p>
          <a:p>
            <a:r>
              <a:rPr lang="fr-CH" sz="2000" dirty="0">
                <a:latin typeface="Tahoma" panose="020B0604030504040204" pitchFamily="34" charset="0"/>
                <a:ea typeface="Tahoma" panose="020B0604030504040204" pitchFamily="34" charset="0"/>
                <a:cs typeface="Tahoma" panose="020B0604030504040204" pitchFamily="34" charset="0"/>
              </a:rPr>
              <a:t>Par exemple :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être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davantage concurrentielle</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pour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élargir ses services </a:t>
            </a:r>
          </a:p>
          <a:p>
            <a:pPr marL="285750" lvl="0" indent="-285750">
              <a:buFont typeface="Arial" panose="020B0604020202020204" pitchFamily="34" charset="0"/>
              <a:buChar char="•"/>
            </a:pPr>
            <a:r>
              <a:rPr lang="fr-CH" sz="2000" dirty="0">
                <a:latin typeface="Tahoma" panose="020B0604030504040204" pitchFamily="34" charset="0"/>
                <a:ea typeface="Tahoma" panose="020B0604030504040204" pitchFamily="34" charset="0"/>
                <a:cs typeface="Tahoma" panose="020B0604030504040204" pitchFamily="34" charset="0"/>
              </a:rPr>
              <a:t>en vue d’améliorer la </a:t>
            </a:r>
            <a:r>
              <a:rPr lang="fr-CH" sz="20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qualité de ses prestations</a:t>
            </a:r>
          </a:p>
        </p:txBody>
      </p:sp>
    </p:spTree>
    <p:extLst>
      <p:ext uri="{BB962C8B-B14F-4D97-AF65-F5344CB8AC3E}">
        <p14:creationId xmlns:p14="http://schemas.microsoft.com/office/powerpoint/2010/main" val="294633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7" name="Image 6"/>
          <p:cNvPicPr>
            <a:picLocks noChangeAspect="1"/>
          </p:cNvPicPr>
          <p:nvPr/>
        </p:nvPicPr>
        <p:blipFill>
          <a:blip r:embed="rId3"/>
          <a:stretch>
            <a:fillRect/>
          </a:stretch>
        </p:blipFill>
        <p:spPr bwMode="auto">
          <a:xfrm>
            <a:off x="2483768" y="2636912"/>
            <a:ext cx="3086379" cy="2147888"/>
          </a:xfrm>
          <a:prstGeom prst="rect">
            <a:avLst/>
          </a:prstGeom>
        </p:spPr>
      </p:pic>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9</a:t>
            </a:r>
            <a:endParaRPr lang="fr-CH" sz="800" dirty="0">
              <a:latin typeface="Tahoma"/>
            </a:endParaRPr>
          </a:p>
        </p:txBody>
      </p:sp>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478860"/>
            <a:ext cx="511256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   </a:t>
            </a:r>
          </a:p>
        </p:txBody>
      </p:sp>
      <p:sp>
        <p:nvSpPr>
          <p:cNvPr id="8" name="Espace réservé du contenu 2"/>
          <p:cNvSpPr>
            <a:spLocks noGrp="1"/>
          </p:cNvSpPr>
          <p:nvPr>
            <p:ph idx="1"/>
          </p:nvPr>
        </p:nvSpPr>
        <p:spPr bwMode="auto">
          <a:xfrm>
            <a:off x="805069" y="2157422"/>
            <a:ext cx="6192688" cy="3863866"/>
          </a:xfrm>
        </p:spPr>
        <p:txBody>
          <a:bodyPr anchor="ctr"/>
          <a:lstStyle/>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fr-FR" sz="1800" b="1" dirty="0">
                <a:latin typeface="Tahoma" panose="020B0604030504040204" pitchFamily="34" charset="0"/>
                <a:ea typeface="Tahoma" panose="020B0604030504040204" pitchFamily="34" charset="0"/>
                <a:cs typeface="Tahoma" panose="020B0604030504040204" pitchFamily="34" charset="0"/>
              </a:rPr>
              <a:t>Est-ce un projet?</a:t>
            </a:r>
          </a:p>
          <a:p>
            <a:pPr marL="0" indent="0" algn="ctr">
              <a:buNone/>
              <a:defRPr/>
            </a:pPr>
            <a:endParaRPr lang="fr-FR" sz="1800" b="1" dirty="0">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b="1" dirty="0">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fr-FR" sz="1800" dirty="0">
                <a:latin typeface="Tahoma" panose="020B0604030504040204" pitchFamily="34" charset="0"/>
                <a:ea typeface="Tahoma" panose="020B0604030504040204" pitchFamily="34" charset="0"/>
                <a:cs typeface="Tahoma" panose="020B0604030504040204" pitchFamily="34" charset="0"/>
              </a:rPr>
              <a:t>Connectez-vous à menti.com et entrer le code</a:t>
            </a:r>
          </a:p>
          <a:p>
            <a:pPr marL="0" indent="0" algn="ctr">
              <a:buNone/>
              <a:defRPr/>
            </a:pPr>
            <a:r>
              <a:rPr lang="fr-FR" sz="1800" i="1" dirty="0">
                <a:latin typeface="Tahoma" panose="020B0604030504040204" pitchFamily="34" charset="0"/>
                <a:ea typeface="Tahoma" panose="020B0604030504040204" pitchFamily="34" charset="0"/>
                <a:cs typeface="Tahoma" panose="020B0604030504040204" pitchFamily="34" charset="0"/>
              </a:rPr>
              <a:t>(ou attendez l’affichage de la nouvelle question </a:t>
            </a:r>
          </a:p>
          <a:p>
            <a:pPr marL="0" indent="0" algn="ctr">
              <a:buNone/>
              <a:defRPr/>
            </a:pPr>
            <a:r>
              <a:rPr lang="fr-FR" sz="1800" i="1" dirty="0">
                <a:latin typeface="Tahoma" panose="020B0604030504040204" pitchFamily="34" charset="0"/>
                <a:ea typeface="Tahoma" panose="020B0604030504040204" pitchFamily="34" charset="0"/>
                <a:cs typeface="Tahoma" panose="020B0604030504040204" pitchFamily="34" charset="0"/>
              </a:rPr>
              <a:t>si vous êtes déjà connectés)</a:t>
            </a:r>
            <a:endParaRPr lang="fr-CH" sz="1800" i="1" dirty="0">
              <a:latin typeface="Verdana"/>
              <a:ea typeface="Verdana"/>
              <a:cs typeface="Verdana"/>
            </a:endParaRPr>
          </a:p>
          <a:p>
            <a:pPr>
              <a:defRPr/>
            </a:pPr>
            <a:endParaRPr lang="en-US" sz="1800" dirty="0"/>
          </a:p>
        </p:txBody>
      </p:sp>
    </p:spTree>
    <p:extLst>
      <p:ext uri="{BB962C8B-B14F-4D97-AF65-F5344CB8AC3E}">
        <p14:creationId xmlns:p14="http://schemas.microsoft.com/office/powerpoint/2010/main" val="359219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5" y="1340768"/>
            <a:ext cx="6983423" cy="461665"/>
          </a:xfrm>
          <a:prstGeom prst="rect">
            <a:avLst/>
          </a:prstGeom>
          <a:noFill/>
        </p:spPr>
        <p:txBody>
          <a:bodyPr wrap="square" rtlCol="0">
            <a:spAutoFit/>
          </a:bodyPr>
          <a:lstStyle/>
          <a:p>
            <a:r>
              <a:rPr lang="fr-CH" sz="2400" b="1" dirty="0">
                <a:solidFill>
                  <a:srgbClr val="1476B7"/>
                </a:solidFill>
                <a:latin typeface="Tahoma"/>
                <a:ea typeface="Tahoma"/>
                <a:cs typeface="Tahoma"/>
              </a:rPr>
              <a:t>Réponses participants</a:t>
            </a:r>
          </a:p>
        </p:txBody>
      </p:sp>
    </p:spTree>
    <p:extLst>
      <p:ext uri="{BB962C8B-B14F-4D97-AF65-F5344CB8AC3E}">
        <p14:creationId xmlns:p14="http://schemas.microsoft.com/office/powerpoint/2010/main" val="224873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3" y="3140968"/>
            <a:ext cx="3240360" cy="461665"/>
          </a:xfrm>
          <a:prstGeom prst="rect">
            <a:avLst/>
          </a:prstGeom>
          <a:noFill/>
        </p:spPr>
        <p:txBody>
          <a:bodyPr wrap="square" rtlCol="0">
            <a:spAutoFit/>
          </a:bodyPr>
          <a:lstStyle/>
          <a:p>
            <a:r>
              <a:rPr lang="fr-CH" sz="2400" b="1" dirty="0">
                <a:solidFill>
                  <a:srgbClr val="1476B7"/>
                </a:solidFill>
                <a:latin typeface="Tahoma"/>
                <a:ea typeface="Tahoma"/>
                <a:cs typeface="Tahoma"/>
              </a:rPr>
              <a:t>Triangle du projet</a:t>
            </a:r>
          </a:p>
        </p:txBody>
      </p:sp>
    </p:spTree>
    <p:extLst>
      <p:ext uri="{BB962C8B-B14F-4D97-AF65-F5344CB8AC3E}">
        <p14:creationId xmlns:p14="http://schemas.microsoft.com/office/powerpoint/2010/main" val="346973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7" name="Triangle isocèle 2">
            <a:extLst>
              <a:ext uri="{FF2B5EF4-FFF2-40B4-BE49-F238E27FC236}">
                <a16:creationId xmlns:a16="http://schemas.microsoft.com/office/drawing/2014/main" id="{C2872A68-74A8-40AA-A28A-28F4440F6152}"/>
              </a:ext>
            </a:extLst>
          </p:cNvPr>
          <p:cNvSpPr/>
          <p:nvPr/>
        </p:nvSpPr>
        <p:spPr>
          <a:xfrm>
            <a:off x="2416524" y="2226319"/>
            <a:ext cx="3789019" cy="2698766"/>
          </a:xfrm>
          <a:prstGeom prst="triangle">
            <a:avLst/>
          </a:prstGeom>
          <a:solidFill>
            <a:schemeClr val="tx2">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eaLnBrk="1">
              <a:lnSpc>
                <a:spcPct val="93000"/>
              </a:lnSpc>
              <a:buClr>
                <a:srgbClr val="000000"/>
              </a:buClr>
              <a:buSzPct val="100000"/>
              <a:buFont typeface="Times New Roman" charset="0"/>
              <a:buNone/>
              <a:defRPr/>
            </a:pPr>
            <a:endParaRPr lang="fr-CH" dirty="0"/>
          </a:p>
        </p:txBody>
      </p:sp>
      <p:pic>
        <p:nvPicPr>
          <p:cNvPr id="8" name="Picture 2" descr="Résultat de recherche d'images pour &quot;image pilotage&quot;">
            <a:extLst>
              <a:ext uri="{FF2B5EF4-FFF2-40B4-BE49-F238E27FC236}">
                <a16:creationId xmlns:a16="http://schemas.microsoft.com/office/drawing/2014/main" id="{104D4C91-EA9B-468A-8254-9253D636E81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6484" y="2853089"/>
            <a:ext cx="1958291" cy="151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77AB814-1D24-4D1E-A362-ED97796EB4B0}"/>
              </a:ext>
            </a:extLst>
          </p:cNvPr>
          <p:cNvSpPr txBox="1"/>
          <p:nvPr/>
        </p:nvSpPr>
        <p:spPr>
          <a:xfrm>
            <a:off x="4071614" y="1941239"/>
            <a:ext cx="1372492"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Objectifs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3188963-6F8D-47ED-AEA3-CF307059BD65}"/>
              </a:ext>
            </a:extLst>
          </p:cNvPr>
          <p:cNvSpPr txBox="1"/>
          <p:nvPr/>
        </p:nvSpPr>
        <p:spPr bwMode="auto">
          <a:xfrm>
            <a:off x="1331640" y="4221088"/>
            <a:ext cx="947695" cy="461665"/>
          </a:xfrm>
          <a:prstGeom prst="rect">
            <a:avLst/>
          </a:prstGeom>
          <a:noFill/>
        </p:spPr>
        <p:txBody>
          <a:bodyPr wrap="non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Coûts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8F1E80E-090D-47C4-A773-C618BABCDEA5}"/>
              </a:ext>
            </a:extLst>
          </p:cNvPr>
          <p:cNvSpPr txBox="1"/>
          <p:nvPr/>
        </p:nvSpPr>
        <p:spPr bwMode="auto">
          <a:xfrm>
            <a:off x="5171493" y="5321074"/>
            <a:ext cx="1224136" cy="461665"/>
          </a:xfrm>
          <a:prstGeom prst="rect">
            <a:avLst/>
          </a:prstGeom>
          <a:noFill/>
        </p:spPr>
        <p:txBody>
          <a:bodyPr wrap="square" rtlCol="0">
            <a:spAutoFit/>
          </a:bodyPr>
          <a:lstStyle/>
          <a:p>
            <a:r>
              <a:rPr lang="fr-FR" sz="2400" dirty="0">
                <a:latin typeface="Tahoma" panose="020B0604030504040204" pitchFamily="34" charset="0"/>
                <a:ea typeface="Tahoma" panose="020B0604030504040204" pitchFamily="34" charset="0"/>
                <a:cs typeface="Tahoma" panose="020B0604030504040204" pitchFamily="34" charset="0"/>
              </a:rPr>
              <a:t>Délais</a:t>
            </a:r>
            <a:endParaRPr lang="fr-CH" sz="24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76F8C9AC-F6FE-4DC9-9962-6D6DC8CC22CC}"/>
              </a:ext>
            </a:extLst>
          </p:cNvPr>
          <p:cNvSpPr txBox="1"/>
          <p:nvPr/>
        </p:nvSpPr>
        <p:spPr>
          <a:xfrm>
            <a:off x="6732240" y="3684994"/>
            <a:ext cx="105509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équilibre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32901FC8-D532-46B0-AFF0-2B906D020279}"/>
              </a:ext>
            </a:extLst>
          </p:cNvPr>
          <p:cNvSpPr txBox="1"/>
          <p:nvPr/>
        </p:nvSpPr>
        <p:spPr bwMode="auto">
          <a:xfrm>
            <a:off x="6876256" y="3938142"/>
            <a:ext cx="1103187" cy="369332"/>
          </a:xfrm>
          <a:prstGeom prst="rect">
            <a:avLst/>
          </a:prstGeom>
          <a:noFill/>
        </p:spPr>
        <p:txBody>
          <a:bodyPr wrap="none" rtlCol="0">
            <a:spAutoFit/>
          </a:bodyPr>
          <a:lstStyle/>
          <a:p>
            <a:r>
              <a:rPr lang="fr-FR" i="1" dirty="0">
                <a:latin typeface="Tahoma" panose="020B0604030504040204" pitchFamily="34" charset="0"/>
                <a:ea typeface="Tahoma" panose="020B0604030504040204" pitchFamily="34" charset="0"/>
                <a:cs typeface="Tahoma" panose="020B0604030504040204" pitchFamily="34" charset="0"/>
              </a:rPr>
              <a:t>arbitrage</a:t>
            </a:r>
            <a:endParaRPr lang="fr-CH" i="1" dirty="0">
              <a:latin typeface="Tahoma" panose="020B0604030504040204" pitchFamily="34" charset="0"/>
              <a:ea typeface="Tahoma" panose="020B0604030504040204" pitchFamily="34" charset="0"/>
              <a:cs typeface="Tahoma" panose="020B0604030504040204" pitchFamily="34" charset="0"/>
            </a:endParaRPr>
          </a:p>
        </p:txBody>
      </p:sp>
      <p:sp>
        <p:nvSpPr>
          <p:cNvPr id="12" name="ZoneTexte 11"/>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Triangle du projet</a:t>
            </a:r>
          </a:p>
        </p:txBody>
      </p:sp>
    </p:spTree>
    <p:extLst>
      <p:ext uri="{BB962C8B-B14F-4D97-AF65-F5344CB8AC3E}">
        <p14:creationId xmlns:p14="http://schemas.microsoft.com/office/powerpoint/2010/main" val="3943664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4185761"/>
          </a:xfrm>
          <a:prstGeom prst="rect">
            <a:avLst/>
          </a:prstGeom>
          <a:solidFill>
            <a:schemeClr val="accent1">
              <a:lumMod val="20000"/>
              <a:lumOff val="80000"/>
            </a:schemeClr>
          </a:solidFill>
        </p:spPr>
        <p:txBody>
          <a:bodyPr wrap="square" rtlCol="0">
            <a:spAutoFit/>
          </a:bodyPr>
          <a:lstStyle/>
          <a:p>
            <a:pPr fontAlgn="auto" hangingPunct="1"/>
            <a:r>
              <a:rPr lang="fr-FR" sz="1400" b="1" dirty="0">
                <a:solidFill>
                  <a:srgbClr val="0070C0"/>
                </a:solidFill>
              </a:rPr>
              <a:t>Comment s’y prendre pour piloter les dérives du triangle de projet :</a:t>
            </a:r>
            <a:endParaRPr lang="fr-CH" sz="1400" dirty="0">
              <a:solidFill>
                <a:srgbClr val="0070C0"/>
              </a:solidFill>
            </a:endParaRPr>
          </a:p>
          <a:p>
            <a:pPr fontAlgn="auto" hangingPunct="1"/>
            <a:r>
              <a:rPr lang="fr-FR" sz="1400" dirty="0"/>
              <a:t> </a:t>
            </a:r>
            <a:endParaRPr lang="fr-CH" sz="1400" dirty="0"/>
          </a:p>
          <a:p>
            <a:pPr fontAlgn="auto" hangingPunct="1"/>
            <a:r>
              <a:rPr lang="fr-FR" sz="1400" dirty="0"/>
              <a:t>Pour </a:t>
            </a:r>
            <a:r>
              <a:rPr lang="fr-FR" sz="1400" b="1" dirty="0"/>
              <a:t>économiser du temps</a:t>
            </a:r>
            <a:r>
              <a:rPr lang="fr-FR" sz="1400" dirty="0"/>
              <a:t>, il existe 2 options :</a:t>
            </a:r>
            <a:endParaRPr lang="fr-CH" sz="1400" dirty="0"/>
          </a:p>
          <a:p>
            <a:pPr lvl="0" fontAlgn="auto" hangingPunct="1"/>
            <a:r>
              <a:rPr lang="fr-CH" sz="1400" dirty="0"/>
              <a:t>augmenter le budget (argent) et/ ou les ressources </a:t>
            </a:r>
          </a:p>
          <a:p>
            <a:pPr lvl="0" fontAlgn="auto" hangingPunct="1"/>
            <a:r>
              <a:rPr lang="fr-CH" sz="1400" dirty="0"/>
              <a:t>réduire le périmètre/objectif du projet initialement visé</a:t>
            </a:r>
          </a:p>
          <a:p>
            <a:pPr fontAlgn="auto" hangingPunct="1"/>
            <a:r>
              <a:rPr lang="fr-FR" sz="1400" dirty="0"/>
              <a:t> </a:t>
            </a:r>
            <a:endParaRPr lang="fr-CH" sz="1400" dirty="0"/>
          </a:p>
          <a:p>
            <a:pPr fontAlgn="auto" hangingPunct="1"/>
            <a:r>
              <a:rPr lang="fr-FR" sz="1400" dirty="0"/>
              <a:t>Pour </a:t>
            </a:r>
            <a:r>
              <a:rPr lang="fr-FR" sz="1400" b="1" dirty="0"/>
              <a:t>économiser sur les ressources/ coûts</a:t>
            </a:r>
            <a:r>
              <a:rPr lang="fr-FR" sz="1400" dirty="0"/>
              <a:t> d’un projet (argent), il existe 2 options : </a:t>
            </a:r>
            <a:endParaRPr lang="fr-CH" sz="1400" dirty="0"/>
          </a:p>
          <a:p>
            <a:pPr lvl="0" fontAlgn="auto" hangingPunct="1"/>
            <a:r>
              <a:rPr lang="fr-CH" sz="1400" dirty="0"/>
              <a:t>reporter l’échéance du projet (délai) ou</a:t>
            </a:r>
          </a:p>
          <a:p>
            <a:pPr lvl="0" fontAlgn="auto" hangingPunct="1"/>
            <a:r>
              <a:rPr lang="fr-CH" sz="1400" dirty="0"/>
              <a:t>réduire le périmètre/ objectif du projet initialement visé</a:t>
            </a:r>
          </a:p>
          <a:p>
            <a:pPr fontAlgn="auto" hangingPunct="1"/>
            <a:r>
              <a:rPr lang="fr-FR" sz="1400" dirty="0"/>
              <a:t> </a:t>
            </a:r>
            <a:endParaRPr lang="fr-CH" sz="1400" dirty="0"/>
          </a:p>
          <a:p>
            <a:pPr fontAlgn="auto" hangingPunct="1"/>
            <a:r>
              <a:rPr lang="fr-FR" sz="1400" dirty="0"/>
              <a:t>Pour </a:t>
            </a:r>
            <a:r>
              <a:rPr lang="fr-FR" sz="1400" b="1" dirty="0"/>
              <a:t>étendre le périmètre/objectif du projet</a:t>
            </a:r>
            <a:r>
              <a:rPr lang="fr-FR" sz="1400" dirty="0"/>
              <a:t>, il existe 2 options :</a:t>
            </a:r>
            <a:endParaRPr lang="fr-CH" sz="1400" dirty="0"/>
          </a:p>
          <a:p>
            <a:pPr lvl="0" fontAlgn="auto" hangingPunct="1"/>
            <a:r>
              <a:rPr lang="fr-CH" sz="1400" dirty="0"/>
              <a:t>reporter l’échéance du projet (délai) ou</a:t>
            </a:r>
          </a:p>
          <a:p>
            <a:pPr lvl="0" fontAlgn="auto" hangingPunct="1"/>
            <a:r>
              <a:rPr lang="fr-CH" sz="1400" dirty="0"/>
              <a:t>augmenter les ressources/ budget (argent) </a:t>
            </a:r>
          </a:p>
          <a:p>
            <a:pPr fontAlgn="auto" hangingPunct="1"/>
            <a:r>
              <a:rPr lang="fr-FR" sz="1400" dirty="0"/>
              <a:t> </a:t>
            </a:r>
            <a:endParaRPr lang="fr-CH" sz="1400" dirty="0"/>
          </a:p>
          <a:p>
            <a:pPr fontAlgn="auto" hangingPunct="1"/>
            <a:r>
              <a:rPr lang="fr-FR" sz="1400" b="1" dirty="0"/>
              <a:t>Quand aucune de ces options n’est possible, le projet tel que posé initialement sort de sa zone de viabilité. C’est le moment de considérer l’abandon du projet ou sa redéfinition fondamentale.</a:t>
            </a:r>
            <a:r>
              <a:rPr lang="fr-FR" sz="1400" dirty="0"/>
              <a:t> </a:t>
            </a:r>
            <a:r>
              <a:rPr lang="fr-FR" sz="1400" b="1" dirty="0"/>
              <a:t>Si le projet est sur la voie de l'échec, il est fortement probable que la phase d’analyse préliminaire ait été déficiente ou que des événements externes imprévus se sont invités en cours de jeu...</a:t>
            </a:r>
            <a:endParaRPr lang="fr-CH" sz="1400" dirty="0"/>
          </a:p>
          <a:p>
            <a:endParaRPr lang="fr-CH" sz="1400" dirty="0"/>
          </a:p>
        </p:txBody>
      </p:sp>
    </p:spTree>
    <p:extLst>
      <p:ext uri="{BB962C8B-B14F-4D97-AF65-F5344CB8AC3E}">
        <p14:creationId xmlns:p14="http://schemas.microsoft.com/office/powerpoint/2010/main" val="351990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2053904"/>
            <a:ext cx="7272808" cy="2959272"/>
          </a:xfrm>
          <a:prstGeom prst="rect">
            <a:avLst/>
          </a:prstGeom>
        </p:spPr>
        <p:txBody>
          <a:bodyPr wrap="square">
            <a:spAutoFit/>
          </a:bodyPr>
          <a:lstStyle/>
          <a:p>
            <a:pPr>
              <a:lnSpc>
                <a:spcPct val="115000"/>
              </a:lnSpc>
              <a:spcAft>
                <a:spcPts val="0"/>
              </a:spcAft>
            </a:pPr>
            <a:r>
              <a:rPr lang="fr-CH" b="1" dirty="0"/>
              <a:t>Certains projets sont d’avantage définis par le délai, d’autre par la qualité de l’objectif à atteindre et encore d’autres par les ressources financières à disposition </a:t>
            </a:r>
            <a:r>
              <a:rPr lang="fr-CH" b="1" dirty="0">
                <a:sym typeface="Wingdings" panose="05000000000000000000" pitchFamily="2" charset="2"/>
              </a:rPr>
              <a:t> dépend de la nature du projet</a:t>
            </a:r>
            <a:r>
              <a:rPr lang="fr-CH" b="1" dirty="0"/>
              <a:t>. </a:t>
            </a:r>
          </a:p>
          <a:p>
            <a:pPr>
              <a:lnSpc>
                <a:spcPct val="115000"/>
              </a:lnSpc>
              <a:spcAft>
                <a:spcPts val="0"/>
              </a:spcAft>
            </a:pPr>
            <a:endParaRPr lang="fr-CH" b="1" dirty="0"/>
          </a:p>
          <a:p>
            <a:pPr>
              <a:lnSpc>
                <a:spcPct val="115000"/>
              </a:lnSpc>
              <a:spcAft>
                <a:spcPts val="0"/>
              </a:spcAft>
            </a:pPr>
            <a:endParaRPr lang="fr-CH" b="1" dirty="0"/>
          </a:p>
          <a:p>
            <a:pPr>
              <a:lnSpc>
                <a:spcPct val="115000"/>
              </a:lnSpc>
              <a:spcAft>
                <a:spcPts val="0"/>
              </a:spcAft>
            </a:pPr>
            <a:r>
              <a:rPr lang="fr-CH" b="1" dirty="0"/>
              <a:t>Exemples de projet : </a:t>
            </a:r>
          </a:p>
          <a:p>
            <a:pPr marL="285750" indent="-285750">
              <a:lnSpc>
                <a:spcPct val="115000"/>
              </a:lnSpc>
              <a:spcAft>
                <a:spcPts val="0"/>
              </a:spcAft>
              <a:buFontTx/>
              <a:buChar char="-"/>
            </a:pPr>
            <a:r>
              <a:rPr lang="fr-CH" dirty="0"/>
              <a:t>Piloter par </a:t>
            </a:r>
            <a:r>
              <a:rPr lang="fr-CH" b="1" dirty="0"/>
              <a:t>les objectifs</a:t>
            </a:r>
          </a:p>
          <a:p>
            <a:pPr marL="285750" indent="-285750">
              <a:lnSpc>
                <a:spcPct val="115000"/>
              </a:lnSpc>
              <a:spcAft>
                <a:spcPts val="0"/>
              </a:spcAft>
              <a:buFontTx/>
              <a:buChar char="-"/>
            </a:pPr>
            <a:r>
              <a:rPr lang="fr-CH" dirty="0"/>
              <a:t>Piloter par </a:t>
            </a:r>
            <a:r>
              <a:rPr lang="fr-CH" b="1" dirty="0"/>
              <a:t>les coûts</a:t>
            </a:r>
          </a:p>
          <a:p>
            <a:pPr marL="285750" indent="-285750">
              <a:lnSpc>
                <a:spcPct val="115000"/>
              </a:lnSpc>
              <a:spcAft>
                <a:spcPts val="0"/>
              </a:spcAft>
              <a:buFontTx/>
              <a:buChar char="-"/>
            </a:pPr>
            <a:r>
              <a:rPr lang="fr-CH" dirty="0"/>
              <a:t>Piloter par </a:t>
            </a:r>
            <a:r>
              <a:rPr lang="fr-CH" b="1" dirty="0"/>
              <a:t>délais</a:t>
            </a:r>
          </a:p>
        </p:txBody>
      </p:sp>
      <p:pic>
        <p:nvPicPr>
          <p:cNvPr id="2" name="Image 1"/>
          <p:cNvPicPr>
            <a:picLocks noChangeAspect="1"/>
          </p:cNvPicPr>
          <p:nvPr/>
        </p:nvPicPr>
        <p:blipFill>
          <a:blip r:embed="rId3"/>
          <a:stretch>
            <a:fillRect/>
          </a:stretch>
        </p:blipFill>
        <p:spPr>
          <a:xfrm>
            <a:off x="4391980" y="3558721"/>
            <a:ext cx="3038475" cy="2114550"/>
          </a:xfrm>
          <a:prstGeom prst="rect">
            <a:avLst/>
          </a:prstGeom>
        </p:spPr>
      </p:pic>
      <p:sp>
        <p:nvSpPr>
          <p:cNvPr id="7" name="ZoneTexte 6"/>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a:t>
            </a:r>
          </a:p>
        </p:txBody>
      </p:sp>
    </p:spTree>
    <p:extLst>
      <p:ext uri="{BB962C8B-B14F-4D97-AF65-F5344CB8AC3E}">
        <p14:creationId xmlns:p14="http://schemas.microsoft.com/office/powerpoint/2010/main" val="154652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9" name="ZoneTexte 8"/>
          <p:cNvSpPr txBox="1"/>
          <p:nvPr/>
        </p:nvSpPr>
        <p:spPr bwMode="auto">
          <a:xfrm>
            <a:off x="755576" y="1340768"/>
            <a:ext cx="4896544" cy="461665"/>
          </a:xfrm>
          <a:prstGeom prst="rect">
            <a:avLst/>
          </a:prstGeom>
          <a:noFill/>
        </p:spPr>
        <p:txBody>
          <a:bodyPr wrap="square" rtlCol="0">
            <a:spAutoFit/>
          </a:bodyPr>
          <a:lstStyle/>
          <a:p>
            <a:r>
              <a:rPr lang="fr-CH" sz="2400" b="1" dirty="0">
                <a:solidFill>
                  <a:srgbClr val="1476B7"/>
                </a:solidFill>
                <a:latin typeface="Tahoma"/>
                <a:ea typeface="Tahoma"/>
                <a:cs typeface="Tahoma"/>
              </a:rPr>
              <a:t>Cas pratiques / exemples</a:t>
            </a:r>
          </a:p>
        </p:txBody>
      </p:sp>
    </p:spTree>
    <p:extLst>
      <p:ext uri="{BB962C8B-B14F-4D97-AF65-F5344CB8AC3E}">
        <p14:creationId xmlns:p14="http://schemas.microsoft.com/office/powerpoint/2010/main" val="120004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p:cNvSpPr/>
          <p:nvPr/>
        </p:nvSpPr>
        <p:spPr bwMode="auto">
          <a:xfrm>
            <a:off x="334414" y="974036"/>
            <a:ext cx="8054010" cy="3231654"/>
          </a:xfrm>
          <a:prstGeom prst="rect">
            <a:avLst/>
          </a:prstGeom>
          <a:solidFill>
            <a:schemeClr val="bg1"/>
          </a:solidFill>
        </p:spPr>
        <p:txBody>
          <a:bodyPr wrap="square">
            <a:spAutoFit/>
          </a:bodyPr>
          <a:lstStyle/>
          <a:p>
            <a:pPr>
              <a:lnSpc>
                <a:spcPct val="115000"/>
              </a:lnSpc>
              <a:spcAft>
                <a:spcPts val="0"/>
              </a:spcAft>
            </a:pPr>
            <a:endParaRPr lang="fr-CH" sz="1600" b="1" dirty="0"/>
          </a:p>
          <a:p>
            <a:pPr>
              <a:lnSpc>
                <a:spcPct val="115000"/>
              </a:lnSpc>
              <a:spcAft>
                <a:spcPts val="0"/>
              </a:spcAft>
            </a:pPr>
            <a:endParaRPr lang="fr-CH" sz="1600" b="1" dirty="0"/>
          </a:p>
          <a:p>
            <a:pPr>
              <a:lnSpc>
                <a:spcPct val="115000"/>
              </a:lnSpc>
              <a:spcAft>
                <a:spcPts val="0"/>
              </a:spcAft>
            </a:pPr>
            <a:endParaRPr lang="fr-CH" sz="1600" b="1" dirty="0"/>
          </a:p>
          <a:p>
            <a:pPr>
              <a:lnSpc>
                <a:spcPct val="115000"/>
              </a:lnSpc>
              <a:spcAft>
                <a:spcPts val="0"/>
              </a:spcAft>
            </a:pPr>
            <a:endParaRPr lang="fr-CH" sz="1600" b="1" dirty="0"/>
          </a:p>
          <a:p>
            <a:pPr marL="357188"/>
            <a:r>
              <a:rPr lang="fr-CH" sz="1600" b="1" dirty="0"/>
              <a:t>Définition et les éléments essentiels d’un projet, soit : </a:t>
            </a:r>
            <a:endParaRPr lang="fr-CH" sz="1600" dirty="0"/>
          </a:p>
          <a:p>
            <a:pPr marL="1100138" lvl="1" indent="-285750">
              <a:buFont typeface="Courier New" panose="02070309020205020404" pitchFamily="49" charset="0"/>
              <a:buChar char="o"/>
            </a:pPr>
            <a:r>
              <a:rPr lang="fr-CH" sz="1600" dirty="0"/>
              <a:t> le caractère unique, la durée temporaire et le but à atteindre qui apporte une nouveauté et de la plus-value </a:t>
            </a:r>
          </a:p>
          <a:p>
            <a:pPr marL="1100138" lvl="1" indent="-285750">
              <a:buFont typeface="Courier New" panose="02070309020205020404" pitchFamily="49" charset="0"/>
              <a:buChar char="o"/>
            </a:pPr>
            <a:r>
              <a:rPr lang="fr-CH" sz="1600" dirty="0"/>
              <a:t> les relations entre coûts, délais et objectif qui existent dans tous les projets</a:t>
            </a:r>
          </a:p>
          <a:p>
            <a:pPr marL="357188"/>
            <a:r>
              <a:rPr lang="fr-CH" sz="1600" dirty="0"/>
              <a:t> </a:t>
            </a:r>
          </a:p>
          <a:p>
            <a:pPr marL="357188"/>
            <a:r>
              <a:rPr lang="fr-CH" sz="1600" dirty="0"/>
              <a:t>Est-ce que vous avez des questions ? </a:t>
            </a:r>
          </a:p>
          <a:p>
            <a:endParaRPr lang="fr-CH" sz="1600" dirty="0"/>
          </a:p>
          <a:p>
            <a:pPr>
              <a:lnSpc>
                <a:spcPct val="115000"/>
              </a:lnSpc>
              <a:spcAft>
                <a:spcPts val="0"/>
              </a:spcAft>
            </a:pPr>
            <a:endParaRPr lang="fr-CH" sz="1600" b="1" dirty="0"/>
          </a:p>
        </p:txBody>
      </p:sp>
      <p:sp>
        <p:nvSpPr>
          <p:cNvPr id="5" name="ZoneTexte 4"/>
          <p:cNvSpPr txBox="1"/>
          <p:nvPr/>
        </p:nvSpPr>
        <p:spPr bwMode="auto">
          <a:xfrm>
            <a:off x="755576" y="1340768"/>
            <a:ext cx="3316038" cy="461665"/>
          </a:xfrm>
          <a:prstGeom prst="rect">
            <a:avLst/>
          </a:prstGeom>
          <a:noFill/>
        </p:spPr>
        <p:txBody>
          <a:bodyPr wrap="square" rtlCol="0">
            <a:spAutoFit/>
          </a:bodyPr>
          <a:lstStyle/>
          <a:p>
            <a:r>
              <a:rPr lang="fr-CH" sz="2400" b="1" dirty="0">
                <a:solidFill>
                  <a:srgbClr val="1476B7"/>
                </a:solidFill>
                <a:latin typeface="Tahoma"/>
                <a:ea typeface="Tahoma"/>
                <a:cs typeface="Tahoma"/>
              </a:rPr>
              <a:t>Récapitulatif</a:t>
            </a:r>
          </a:p>
        </p:txBody>
      </p:sp>
      <p:pic>
        <p:nvPicPr>
          <p:cNvPr id="4" name="Image 2"/>
          <p:cNvPicPr>
            <a:picLocks noChangeAspect="1"/>
          </p:cNvPicPr>
          <p:nvPr/>
        </p:nvPicPr>
        <p:blipFill>
          <a:blip r:embed="rId3" cstate="print"/>
          <a:stretch/>
        </p:blipFill>
        <p:spPr bwMode="auto">
          <a:xfrm>
            <a:off x="1991914" y="3750898"/>
            <a:ext cx="4159399" cy="2342398"/>
          </a:xfrm>
          <a:prstGeom prst="rect">
            <a:avLst/>
          </a:prstGeom>
        </p:spPr>
      </p:pic>
    </p:spTree>
    <p:extLst>
      <p:ext uri="{BB962C8B-B14F-4D97-AF65-F5344CB8AC3E}">
        <p14:creationId xmlns:p14="http://schemas.microsoft.com/office/powerpoint/2010/main" val="33901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2" y="3140968"/>
            <a:ext cx="3744415" cy="461665"/>
          </a:xfrm>
          <a:prstGeom prst="rect">
            <a:avLst/>
          </a:prstGeom>
          <a:noFill/>
        </p:spPr>
        <p:txBody>
          <a:bodyPr wrap="square" rtlCol="0">
            <a:spAutoFit/>
          </a:bodyPr>
          <a:lstStyle/>
          <a:p>
            <a:r>
              <a:rPr lang="fr-CH" sz="2400" b="1" dirty="0">
                <a:solidFill>
                  <a:srgbClr val="1476B7"/>
                </a:solidFill>
                <a:latin typeface="Tahoma"/>
                <a:ea typeface="Tahoma"/>
                <a:cs typeface="Tahoma"/>
              </a:rPr>
              <a:t>Les acteurs du projet </a:t>
            </a:r>
          </a:p>
        </p:txBody>
      </p:sp>
    </p:spTree>
    <p:extLst>
      <p:ext uri="{BB962C8B-B14F-4D97-AF65-F5344CB8AC3E}">
        <p14:creationId xmlns:p14="http://schemas.microsoft.com/office/powerpoint/2010/main" val="11806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1400" b="1" dirty="0">
                <a:solidFill>
                  <a:srgbClr val="1476B7"/>
                </a:solidFill>
                <a:latin typeface="Tahoma"/>
                <a:ea typeface="Tahoma"/>
                <a:cs typeface="Tahoma"/>
              </a:rPr>
              <a:t>Ordre du jour</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4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72000" marR="0" lvl="0" indent="-432000" algn="l" defTabSz="914400" eaLnBrk="1" fontAlgn="auto" latinLnBrk="0" hangingPunct="1">
              <a:lnSpc>
                <a:spcPct val="100000"/>
              </a:lnSpc>
              <a:spcBef>
                <a:spcPts val="0"/>
              </a:spcBef>
              <a:spcAft>
                <a:spcPts val="0"/>
              </a:spcAft>
              <a:buClrTx/>
              <a:buSzTx/>
              <a:buFont typeface="Arial" pitchFamily="34" charset="0"/>
              <a:buChar char="•"/>
              <a:tabLst/>
              <a:defRPr/>
            </a:pPr>
            <a:r>
              <a:rPr lang="fr-CH" sz="1400" b="1" dirty="0">
                <a:solidFill>
                  <a:srgbClr val="0070C0"/>
                </a:solidFill>
                <a:latin typeface="Tahoma" panose="020B0604030504040204" pitchFamily="34" charset="0"/>
                <a:ea typeface="Tahoma" panose="020B0604030504040204" pitchFamily="34" charset="0"/>
                <a:cs typeface="Tahoma" panose="020B0604030504040204" pitchFamily="34" charset="0"/>
              </a:rPr>
              <a:t>Timing :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8h45 – 12h 15 (pause 30 minutes)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13h30 – 16h45 (pause 15 minutes)</a:t>
            </a:r>
          </a:p>
          <a:p>
            <a:pPr marL="804863" lvl="2" indent="-180975">
              <a:buFont typeface="Arial" pitchFamily="34" charset="0"/>
              <a:buChar char="•"/>
              <a:tabLst>
                <a:tab pos="804863" algn="l"/>
              </a:tabLst>
              <a:defRPr/>
            </a:pPr>
            <a:endParaRPr lang="fr-CH" sz="1400" dirty="0">
              <a:latin typeface="Tahoma" panose="020B0604030504040204" pitchFamily="34" charset="0"/>
              <a:ea typeface="Tahoma" panose="020B0604030504040204" pitchFamily="34" charset="0"/>
              <a:cs typeface="Tahoma" panose="020B0604030504040204" pitchFamily="34" charset="0"/>
            </a:endParaRPr>
          </a:p>
          <a:p>
            <a:pPr marL="529200" lvl="1" indent="-432000">
              <a:buFont typeface="Arial" pitchFamily="34" charset="0"/>
              <a:buChar char="•"/>
              <a:defRPr/>
            </a:pPr>
            <a:r>
              <a:rPr lang="fr-CH" sz="1400" b="1" dirty="0">
                <a:solidFill>
                  <a:srgbClr val="0070C0"/>
                </a:solidFill>
                <a:latin typeface="Tahoma" panose="020B0604030504040204" pitchFamily="34" charset="0"/>
                <a:ea typeface="Tahoma" panose="020B0604030504040204" pitchFamily="34" charset="0"/>
                <a:cs typeface="Tahoma" panose="020B0604030504040204" pitchFamily="34" charset="0"/>
              </a:rPr>
              <a:t>Contenu : </a:t>
            </a:r>
          </a:p>
          <a:p>
            <a:pPr marL="554400" lvl="2">
              <a:defRPr/>
            </a:pPr>
            <a:r>
              <a:rPr lang="fr-CH" sz="1400" b="1" dirty="0">
                <a:latin typeface="Tahoma" panose="020B0604030504040204" pitchFamily="34" charset="0"/>
                <a:ea typeface="Tahoma" panose="020B0604030504040204" pitchFamily="34" charset="0"/>
                <a:cs typeface="Tahoma" panose="020B0604030504040204" pitchFamily="34" charset="0"/>
              </a:rPr>
              <a:t>Matin :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Introduction </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Fondement / Caractéristiques d’un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Triangle du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Les acteurs du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Vos projets et obstacles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Les projets dans l’organisation</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Organisation et cycle de vie des projets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Trucs et astuces pour réussir un projet</a:t>
            </a:r>
          </a:p>
          <a:p>
            <a:pPr marL="554400" lvl="2">
              <a:defRPr/>
            </a:pPr>
            <a:r>
              <a:rPr lang="fr-CH" sz="1400" b="1" dirty="0">
                <a:latin typeface="Tahoma" panose="020B0604030504040204" pitchFamily="34" charset="0"/>
                <a:ea typeface="Tahoma" panose="020B0604030504040204" pitchFamily="34" charset="0"/>
                <a:cs typeface="Tahoma" panose="020B0604030504040204" pitchFamily="34" charset="0"/>
              </a:rPr>
              <a:t>Après-midi</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Quels outils utilisez-vous?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Phases du projet</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Exercice pratique</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Outils</a:t>
            </a:r>
          </a:p>
          <a:p>
            <a:pPr marL="804863" lvl="2" indent="-180975">
              <a:buFont typeface="Arial" pitchFamily="34" charset="0"/>
              <a:buChar char="•"/>
              <a:tabLst>
                <a:tab pos="804863" algn="l"/>
              </a:tabLst>
              <a:defRPr/>
            </a:pPr>
            <a:r>
              <a:rPr lang="fr-CH" sz="1400" dirty="0">
                <a:latin typeface="Tahoma" panose="020B0604030504040204" pitchFamily="34" charset="0"/>
                <a:ea typeface="Tahoma" panose="020B0604030504040204" pitchFamily="34" charset="0"/>
                <a:cs typeface="Tahoma" panose="020B0604030504040204" pitchFamily="34" charset="0"/>
              </a:rPr>
              <a:t>Vos attentes / besoins / retours</a:t>
            </a:r>
          </a:p>
        </p:txBody>
      </p:sp>
    </p:spTree>
    <p:extLst>
      <p:ext uri="{BB962C8B-B14F-4D97-AF65-F5344CB8AC3E}">
        <p14:creationId xmlns:p14="http://schemas.microsoft.com/office/powerpoint/2010/main" val="3277839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Acteurs</a:t>
            </a:r>
            <a:endParaRPr lang="en-US" sz="2400" b="1" dirty="0">
              <a:solidFill>
                <a:srgbClr val="1476B7"/>
              </a:solidFill>
              <a:latin typeface="Tahoma"/>
              <a:ea typeface="Tahoma"/>
              <a:cs typeface="Tahoma"/>
            </a:endParaRPr>
          </a:p>
        </p:txBody>
      </p:sp>
      <p:pic>
        <p:nvPicPr>
          <p:cNvPr id="8" name="Picture 11" descr="Personnel clipart gratuit – Bureau images">
            <a:extLst>
              <a:ext uri="{FF2B5EF4-FFF2-40B4-BE49-F238E27FC236}">
                <a16:creationId xmlns:a16="http://schemas.microsoft.com/office/drawing/2014/main" id="{B8640712-1E4E-42DD-937B-8F6E4850C3E4}"/>
              </a:ext>
            </a:extLst>
          </p:cNvPr>
          <p:cNvPicPr>
            <a:picLocks noChangeAspect="1" noChangeArrowheads="1"/>
          </p:cNvPicPr>
          <p:nvPr/>
        </p:nvPicPr>
        <p:blipFill>
          <a:blip r:embed="rId3" cstate="print"/>
          <a:srcRect l="30976" r="31612" b="22761"/>
          <a:stretch>
            <a:fillRect/>
          </a:stretch>
        </p:blipFill>
        <p:spPr bwMode="auto">
          <a:xfrm flipH="1">
            <a:off x="1698420" y="1554748"/>
            <a:ext cx="765085" cy="1184648"/>
          </a:xfrm>
          <a:prstGeom prst="rect">
            <a:avLst/>
          </a:prstGeom>
          <a:noFill/>
        </p:spPr>
      </p:pic>
      <p:pic>
        <p:nvPicPr>
          <p:cNvPr id="9" name="Picture 9" descr="Cliparts gratuis diagramme – Bureau images">
            <a:extLst>
              <a:ext uri="{FF2B5EF4-FFF2-40B4-BE49-F238E27FC236}">
                <a16:creationId xmlns:a16="http://schemas.microsoft.com/office/drawing/2014/main" id="{077DF578-5709-402A-8D75-9A4C7D9D463F}"/>
              </a:ext>
            </a:extLst>
          </p:cNvPr>
          <p:cNvPicPr>
            <a:picLocks noChangeAspect="1" noChangeArrowheads="1"/>
          </p:cNvPicPr>
          <p:nvPr/>
        </p:nvPicPr>
        <p:blipFill>
          <a:blip r:embed="rId4" cstate="print"/>
          <a:srcRect l="34636" t="7574" r="10451" b="52030"/>
          <a:stretch>
            <a:fillRect/>
          </a:stretch>
        </p:blipFill>
        <p:spPr bwMode="auto">
          <a:xfrm>
            <a:off x="3347864" y="2132856"/>
            <a:ext cx="2088232" cy="1152128"/>
          </a:xfrm>
          <a:prstGeom prst="rect">
            <a:avLst/>
          </a:prstGeom>
          <a:noFill/>
        </p:spPr>
      </p:pic>
      <p:sp>
        <p:nvSpPr>
          <p:cNvPr id="10" name="Zone de texte 28">
            <a:extLst>
              <a:ext uri="{FF2B5EF4-FFF2-40B4-BE49-F238E27FC236}">
                <a16:creationId xmlns:a16="http://schemas.microsoft.com/office/drawing/2014/main" id="{866991A1-5EF4-4B57-931A-10D95653E19C}"/>
              </a:ext>
            </a:extLst>
          </p:cNvPr>
          <p:cNvSpPr>
            <a:spLocks/>
          </p:cNvSpPr>
          <p:nvPr/>
        </p:nvSpPr>
        <p:spPr bwMode="auto">
          <a:xfrm flipH="1">
            <a:off x="1480046" y="2839371"/>
            <a:ext cx="1152128" cy="216024"/>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Mandante</a:t>
            </a:r>
            <a:endParaRPr lang="fr-CH" dirty="0">
              <a:latin typeface="Tahoma"/>
              <a:ea typeface="Times New Roman"/>
            </a:endParaRPr>
          </a:p>
        </p:txBody>
      </p:sp>
      <p:sp>
        <p:nvSpPr>
          <p:cNvPr id="11" name="Zone de texte 28">
            <a:extLst>
              <a:ext uri="{FF2B5EF4-FFF2-40B4-BE49-F238E27FC236}">
                <a16:creationId xmlns:a16="http://schemas.microsoft.com/office/drawing/2014/main" id="{8181C602-0C40-43EB-A6E5-911058D12934}"/>
              </a:ext>
            </a:extLst>
          </p:cNvPr>
          <p:cNvSpPr>
            <a:spLocks/>
          </p:cNvSpPr>
          <p:nvPr/>
        </p:nvSpPr>
        <p:spPr bwMode="auto">
          <a:xfrm>
            <a:off x="3503775" y="3284984"/>
            <a:ext cx="1776409" cy="360040"/>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Cheffe de projet</a:t>
            </a:r>
            <a:endParaRPr lang="fr-CH" dirty="0">
              <a:latin typeface="Tahoma"/>
              <a:ea typeface="Times New Roman"/>
            </a:endParaRPr>
          </a:p>
        </p:txBody>
      </p:sp>
      <p:pic>
        <p:nvPicPr>
          <p:cNvPr id="12" name="Picture 13" descr="Femme d'affaire image gratuite – Bureau illustration">
            <a:extLst>
              <a:ext uri="{FF2B5EF4-FFF2-40B4-BE49-F238E27FC236}">
                <a16:creationId xmlns:a16="http://schemas.microsoft.com/office/drawing/2014/main" id="{695F6BC5-DE3D-4BC0-A4C2-3FBC7154063F}"/>
              </a:ext>
            </a:extLst>
          </p:cNvPr>
          <p:cNvPicPr>
            <a:picLocks noChangeAspect="1" noChangeArrowheads="1"/>
          </p:cNvPicPr>
          <p:nvPr/>
        </p:nvPicPr>
        <p:blipFill>
          <a:blip r:embed="rId5" cstate="print"/>
          <a:srcRect l="11806" r="29861" b="38889"/>
          <a:stretch>
            <a:fillRect/>
          </a:stretch>
        </p:blipFill>
        <p:spPr bwMode="auto">
          <a:xfrm>
            <a:off x="6281459" y="1054507"/>
            <a:ext cx="1374698" cy="1080120"/>
          </a:xfrm>
          <a:prstGeom prst="rect">
            <a:avLst/>
          </a:prstGeom>
          <a:noFill/>
        </p:spPr>
      </p:pic>
      <p:sp>
        <p:nvSpPr>
          <p:cNvPr id="14" name="Zone de texte 29">
            <a:extLst>
              <a:ext uri="{FF2B5EF4-FFF2-40B4-BE49-F238E27FC236}">
                <a16:creationId xmlns:a16="http://schemas.microsoft.com/office/drawing/2014/main" id="{9F380E0C-B41E-4D94-A158-1E09EB1BAE7B}"/>
              </a:ext>
            </a:extLst>
          </p:cNvPr>
          <p:cNvSpPr>
            <a:spLocks/>
          </p:cNvSpPr>
          <p:nvPr/>
        </p:nvSpPr>
        <p:spPr bwMode="auto">
          <a:xfrm>
            <a:off x="6228184" y="2276872"/>
            <a:ext cx="1699503" cy="64807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Direction</a:t>
            </a:r>
          </a:p>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hiérarchique</a:t>
            </a:r>
            <a:endParaRPr lang="fr-CH" dirty="0">
              <a:latin typeface="Tahoma"/>
              <a:ea typeface="Times New Roman"/>
            </a:endParaRPr>
          </a:p>
        </p:txBody>
      </p:sp>
      <p:pic>
        <p:nvPicPr>
          <p:cNvPr id="15" name="Picture 2">
            <a:extLst>
              <a:ext uri="{FF2B5EF4-FFF2-40B4-BE49-F238E27FC236}">
                <a16:creationId xmlns:a16="http://schemas.microsoft.com/office/drawing/2014/main" id="{D2B0843A-9D58-4B51-8B39-693D10AA354F}"/>
              </a:ext>
            </a:extLst>
          </p:cNvPr>
          <p:cNvPicPr>
            <a:picLocks noChangeAspect="1" noChangeArrowheads="1"/>
          </p:cNvPicPr>
          <p:nvPr/>
        </p:nvPicPr>
        <p:blipFill>
          <a:blip r:embed="rId6" cstate="print"/>
          <a:srcRect l="30825" t="42440" r="56418" b="39920"/>
          <a:stretch>
            <a:fillRect/>
          </a:stretch>
        </p:blipFill>
        <p:spPr bwMode="auto">
          <a:xfrm>
            <a:off x="755576" y="3429000"/>
            <a:ext cx="1100694" cy="856095"/>
          </a:xfrm>
          <a:prstGeom prst="rect">
            <a:avLst/>
          </a:prstGeom>
          <a:noFill/>
          <a:ln w="9525">
            <a:noFill/>
            <a:miter lim="800000"/>
            <a:headEnd/>
            <a:tailEnd/>
          </a:ln>
        </p:spPr>
      </p:pic>
      <p:sp>
        <p:nvSpPr>
          <p:cNvPr id="16" name="Zone de texte 28">
            <a:extLst>
              <a:ext uri="{FF2B5EF4-FFF2-40B4-BE49-F238E27FC236}">
                <a16:creationId xmlns:a16="http://schemas.microsoft.com/office/drawing/2014/main" id="{6DDC4361-F1DE-4ED9-B387-EB706CA3ED99}"/>
              </a:ext>
            </a:extLst>
          </p:cNvPr>
          <p:cNvSpPr>
            <a:spLocks/>
          </p:cNvSpPr>
          <p:nvPr/>
        </p:nvSpPr>
        <p:spPr bwMode="auto">
          <a:xfrm>
            <a:off x="251520" y="4293096"/>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endParaRPr lang="fr-FR" dirty="0">
              <a:latin typeface="Tahoma"/>
              <a:ea typeface="Times New Roman"/>
            </a:endParaRPr>
          </a:p>
          <a:p>
            <a:pPr algn="ctr">
              <a:lnSpc>
                <a:spcPts val="975"/>
              </a:lnSpc>
              <a:defRPr/>
            </a:pPr>
            <a:r>
              <a:rPr lang="fr-FR" dirty="0">
                <a:latin typeface="Tahoma"/>
                <a:ea typeface="Times New Roman"/>
              </a:rPr>
              <a:t>Bénéficiaires finaux</a:t>
            </a:r>
            <a:endParaRPr lang="fr-CH" dirty="0">
              <a:latin typeface="Tahoma"/>
              <a:ea typeface="Times New Roman"/>
            </a:endParaRPr>
          </a:p>
        </p:txBody>
      </p:sp>
      <p:sp>
        <p:nvSpPr>
          <p:cNvPr id="17" name="Zone de texte 28">
            <a:extLst>
              <a:ext uri="{FF2B5EF4-FFF2-40B4-BE49-F238E27FC236}">
                <a16:creationId xmlns:a16="http://schemas.microsoft.com/office/drawing/2014/main" id="{BC50B3C3-8381-428A-872C-26BB9F14012D}"/>
              </a:ext>
            </a:extLst>
          </p:cNvPr>
          <p:cNvSpPr>
            <a:spLocks/>
          </p:cNvSpPr>
          <p:nvPr/>
        </p:nvSpPr>
        <p:spPr bwMode="auto">
          <a:xfrm>
            <a:off x="251520" y="5085184"/>
            <a:ext cx="2376264" cy="1152128"/>
          </a:xfrm>
          <a:prstGeom prst="rect">
            <a:avLst/>
          </a:prstGeom>
          <a:no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Autres groupes</a:t>
            </a:r>
          </a:p>
          <a:p>
            <a:pPr algn="ctr">
              <a:defRPr/>
            </a:pPr>
            <a:r>
              <a:rPr lang="fr-FR" dirty="0">
                <a:latin typeface="Tahoma"/>
                <a:ea typeface="Times New Roman"/>
              </a:rPr>
              <a:t>Prestataires externes</a:t>
            </a:r>
          </a:p>
          <a:p>
            <a:pPr algn="ctr">
              <a:defRPr/>
            </a:pPr>
            <a:r>
              <a:rPr lang="fr-CH" dirty="0">
                <a:latin typeface="Tahoma"/>
                <a:ea typeface="Times New Roman"/>
              </a:rPr>
              <a:t>Leaders d’opinion</a:t>
            </a:r>
          </a:p>
          <a:p>
            <a:pPr algn="ctr">
              <a:defRPr/>
            </a:pPr>
            <a:r>
              <a:rPr lang="fr-CH" dirty="0">
                <a:latin typeface="Tahoma"/>
                <a:ea typeface="Times New Roman"/>
              </a:rPr>
              <a:t>Partenaires</a:t>
            </a:r>
          </a:p>
        </p:txBody>
      </p:sp>
      <p:pic>
        <p:nvPicPr>
          <p:cNvPr id="18" name="Picture 15" descr="Homme d'affaire image gratuite – Bureau cliparts">
            <a:extLst>
              <a:ext uri="{FF2B5EF4-FFF2-40B4-BE49-F238E27FC236}">
                <a16:creationId xmlns:a16="http://schemas.microsoft.com/office/drawing/2014/main" id="{044EB5AB-C7F3-40A6-BE54-558F4B1CA522}"/>
              </a:ext>
            </a:extLst>
          </p:cNvPr>
          <p:cNvPicPr>
            <a:picLocks noChangeAspect="1" noChangeArrowheads="1"/>
          </p:cNvPicPr>
          <p:nvPr/>
        </p:nvPicPr>
        <p:blipFill>
          <a:blip r:embed="rId7" cstate="print"/>
          <a:srcRect l="9375" r="15625" b="8333"/>
          <a:stretch>
            <a:fillRect/>
          </a:stretch>
        </p:blipFill>
        <p:spPr bwMode="auto">
          <a:xfrm>
            <a:off x="2487040" y="4997252"/>
            <a:ext cx="968835" cy="1152128"/>
          </a:xfrm>
          <a:prstGeom prst="rect">
            <a:avLst/>
          </a:prstGeom>
          <a:noFill/>
        </p:spPr>
      </p:pic>
      <p:pic>
        <p:nvPicPr>
          <p:cNvPr id="19" name="Picture 4" descr="Résultat de recherche d'images pour &quot;acteurs projet&quot;">
            <a:extLst>
              <a:ext uri="{FF2B5EF4-FFF2-40B4-BE49-F238E27FC236}">
                <a16:creationId xmlns:a16="http://schemas.microsoft.com/office/drawing/2014/main" id="{85891DDF-E44C-4453-B48E-497ABB63887F}"/>
              </a:ext>
            </a:extLst>
          </p:cNvPr>
          <p:cNvPicPr>
            <a:picLocks noChangeAspect="1" noChangeArrowheads="1"/>
          </p:cNvPicPr>
          <p:nvPr/>
        </p:nvPicPr>
        <p:blipFill>
          <a:blip r:embed="rId8" cstate="print"/>
          <a:srcRect/>
          <a:stretch>
            <a:fillRect/>
          </a:stretch>
        </p:blipFill>
        <p:spPr bwMode="auto">
          <a:xfrm>
            <a:off x="4283967" y="4514572"/>
            <a:ext cx="1530871" cy="1146676"/>
          </a:xfrm>
          <a:prstGeom prst="rect">
            <a:avLst/>
          </a:prstGeom>
          <a:noFill/>
        </p:spPr>
      </p:pic>
      <p:sp>
        <p:nvSpPr>
          <p:cNvPr id="20" name="Zone de texte 28">
            <a:extLst>
              <a:ext uri="{FF2B5EF4-FFF2-40B4-BE49-F238E27FC236}">
                <a16:creationId xmlns:a16="http://schemas.microsoft.com/office/drawing/2014/main" id="{95293A08-F02D-466D-9CEE-0818FC93F465}"/>
              </a:ext>
            </a:extLst>
          </p:cNvPr>
          <p:cNvSpPr>
            <a:spLocks/>
          </p:cNvSpPr>
          <p:nvPr/>
        </p:nvSpPr>
        <p:spPr bwMode="auto">
          <a:xfrm>
            <a:off x="3905195" y="5795654"/>
            <a:ext cx="2376264" cy="288032"/>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lnSpc>
                <a:spcPts val="975"/>
              </a:lnSpc>
              <a:defRPr/>
            </a:pPr>
            <a:r>
              <a:rPr lang="fr-FR" dirty="0">
                <a:latin typeface="Tahoma"/>
                <a:ea typeface="Times New Roman"/>
              </a:rPr>
              <a:t>Equipe de projet</a:t>
            </a:r>
            <a:endParaRPr lang="fr-CH" dirty="0">
              <a:latin typeface="Tahoma"/>
              <a:ea typeface="Times New Roman"/>
            </a:endParaRPr>
          </a:p>
        </p:txBody>
      </p:sp>
      <p:pic>
        <p:nvPicPr>
          <p:cNvPr id="21" name="Picture 17" descr="Meeting clipart free clipart images 2">
            <a:extLst>
              <a:ext uri="{FF2B5EF4-FFF2-40B4-BE49-F238E27FC236}">
                <a16:creationId xmlns:a16="http://schemas.microsoft.com/office/drawing/2014/main" id="{D6278C15-15DE-4BD5-8351-E9E01EDD1EA1}"/>
              </a:ext>
            </a:extLst>
          </p:cNvPr>
          <p:cNvPicPr>
            <a:picLocks noChangeAspect="1" noChangeArrowheads="1"/>
          </p:cNvPicPr>
          <p:nvPr/>
        </p:nvPicPr>
        <p:blipFill>
          <a:blip r:embed="rId9" cstate="print"/>
          <a:srcRect/>
          <a:stretch>
            <a:fillRect/>
          </a:stretch>
        </p:blipFill>
        <p:spPr bwMode="auto">
          <a:xfrm>
            <a:off x="6372200" y="3416511"/>
            <a:ext cx="1661723" cy="1224136"/>
          </a:xfrm>
          <a:prstGeom prst="rect">
            <a:avLst/>
          </a:prstGeom>
          <a:noFill/>
        </p:spPr>
      </p:pic>
      <p:sp>
        <p:nvSpPr>
          <p:cNvPr id="22" name="Zone de texte 30">
            <a:extLst>
              <a:ext uri="{FF2B5EF4-FFF2-40B4-BE49-F238E27FC236}">
                <a16:creationId xmlns:a16="http://schemas.microsoft.com/office/drawing/2014/main" id="{874F6C73-F67E-48D6-871B-F8D7B972D411}"/>
              </a:ext>
            </a:extLst>
          </p:cNvPr>
          <p:cNvSpPr>
            <a:spLocks/>
          </p:cNvSpPr>
          <p:nvPr/>
        </p:nvSpPr>
        <p:spPr bwMode="auto">
          <a:xfrm>
            <a:off x="6372200" y="4698112"/>
            <a:ext cx="1838837" cy="598281"/>
          </a:xfrm>
          <a:prstGeom prst="rect">
            <a:avLst/>
          </a:prstGeom>
          <a:solidFill>
            <a:schemeClr val="lt1"/>
          </a:solidFill>
          <a:ln w="6350">
            <a:noFill/>
          </a:ln>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ctr">
              <a:defRPr/>
            </a:pPr>
            <a:r>
              <a:rPr lang="fr-FR" dirty="0">
                <a:latin typeface="Tahoma"/>
                <a:ea typeface="Times New Roman"/>
              </a:rPr>
              <a:t>Comité de pilotage</a:t>
            </a:r>
            <a:endParaRPr lang="fr-CH" dirty="0">
              <a:latin typeface="Tahoma"/>
              <a:ea typeface="Times New Roman"/>
            </a:endParaRPr>
          </a:p>
        </p:txBody>
      </p:sp>
      <p:sp>
        <p:nvSpPr>
          <p:cNvPr id="23" name="Rectangle 22">
            <a:extLst>
              <a:ext uri="{FF2B5EF4-FFF2-40B4-BE49-F238E27FC236}">
                <a16:creationId xmlns:a16="http://schemas.microsoft.com/office/drawing/2014/main" id="{7A98D19C-1FDF-4D8A-8086-46831688808B}"/>
              </a:ext>
            </a:extLst>
          </p:cNvPr>
          <p:cNvSpPr/>
          <p:nvPr/>
        </p:nvSpPr>
        <p:spPr bwMode="auto">
          <a:xfrm>
            <a:off x="1619672" y="3284984"/>
            <a:ext cx="3600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24" name="Connecteur en arc 42">
            <a:extLst>
              <a:ext uri="{FF2B5EF4-FFF2-40B4-BE49-F238E27FC236}">
                <a16:creationId xmlns:a16="http://schemas.microsoft.com/office/drawing/2014/main" id="{9C7EF8D6-F912-4243-8A94-FA4D35CF10A2}"/>
              </a:ext>
            </a:extLst>
          </p:cNvPr>
          <p:cNvCxnSpPr>
            <a:cxnSpLocks/>
          </p:cNvCxnSpPr>
          <p:nvPr/>
        </p:nvCxnSpPr>
        <p:spPr bwMode="auto">
          <a:xfrm rot="10800000" flipV="1">
            <a:off x="1480047" y="3082273"/>
            <a:ext cx="670807" cy="334237"/>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5" name="Connecteur en arc 43">
            <a:extLst>
              <a:ext uri="{FF2B5EF4-FFF2-40B4-BE49-F238E27FC236}">
                <a16:creationId xmlns:a16="http://schemas.microsoft.com/office/drawing/2014/main" id="{2FBD7D45-8BA1-49B2-B00E-7A167661D574}"/>
              </a:ext>
            </a:extLst>
          </p:cNvPr>
          <p:cNvCxnSpPr>
            <a:cxnSpLocks/>
          </p:cNvCxnSpPr>
          <p:nvPr/>
        </p:nvCxnSpPr>
        <p:spPr bwMode="auto">
          <a:xfrm rot="10800000" flipV="1">
            <a:off x="5458746" y="2029728"/>
            <a:ext cx="936104" cy="720080"/>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26" name="Connecteur en arc 47">
            <a:extLst>
              <a:ext uri="{FF2B5EF4-FFF2-40B4-BE49-F238E27FC236}">
                <a16:creationId xmlns:a16="http://schemas.microsoft.com/office/drawing/2014/main" id="{876B2801-9368-48D2-A93B-5094D7D9BCB0}"/>
              </a:ext>
            </a:extLst>
          </p:cNvPr>
          <p:cNvCxnSpPr>
            <a:cxnSpLocks/>
          </p:cNvCxnSpPr>
          <p:nvPr/>
        </p:nvCxnSpPr>
        <p:spPr bwMode="auto">
          <a:xfrm rot="5400000">
            <a:off x="2866128" y="3739352"/>
            <a:ext cx="1368152" cy="1323513"/>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cxnSp>
        <p:nvCxnSpPr>
          <p:cNvPr id="29" name="Connecteur en arc 44">
            <a:extLst>
              <a:ext uri="{FF2B5EF4-FFF2-40B4-BE49-F238E27FC236}">
                <a16:creationId xmlns:a16="http://schemas.microsoft.com/office/drawing/2014/main" id="{4AD458E7-7834-4C58-94A6-99207E3F3D41}"/>
              </a:ext>
            </a:extLst>
          </p:cNvPr>
          <p:cNvCxnSpPr>
            <a:cxnSpLocks/>
          </p:cNvCxnSpPr>
          <p:nvPr/>
        </p:nvCxnSpPr>
        <p:spPr bwMode="auto">
          <a:xfrm rot="16200000" flipH="1">
            <a:off x="4563326" y="3797714"/>
            <a:ext cx="797540" cy="636176"/>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5" name="Connecteur en arc 44">
            <a:extLst>
              <a:ext uri="{FF2B5EF4-FFF2-40B4-BE49-F238E27FC236}">
                <a16:creationId xmlns:a16="http://schemas.microsoft.com/office/drawing/2014/main" id="{26478572-8BB1-4164-8A09-C9A14680AD92}"/>
              </a:ext>
            </a:extLst>
          </p:cNvPr>
          <p:cNvCxnSpPr>
            <a:cxnSpLocks/>
          </p:cNvCxnSpPr>
          <p:nvPr/>
        </p:nvCxnSpPr>
        <p:spPr bwMode="auto">
          <a:xfrm>
            <a:off x="5364088" y="3284984"/>
            <a:ext cx="1065240" cy="432047"/>
          </a:xfrm>
          <a:prstGeom prst="curvedConnector3">
            <a:avLst>
              <a:gd name="adj1" fmla="val 50000"/>
            </a:avLst>
          </a:prstGeom>
          <a:ln w="38100">
            <a:tailEnd type="arrow"/>
          </a:ln>
        </p:spPr>
        <p:style>
          <a:lnRef idx="3">
            <a:schemeClr val="accent1"/>
          </a:lnRef>
          <a:fillRef idx="0">
            <a:schemeClr val="accent1"/>
          </a:fillRef>
          <a:effectRef idx="2">
            <a:schemeClr val="accent1"/>
          </a:effectRef>
          <a:fontRef idx="minor">
            <a:schemeClr val="tx1"/>
          </a:fontRef>
        </p:style>
      </p:cxnSp>
      <p:cxnSp>
        <p:nvCxnSpPr>
          <p:cNvPr id="38" name="Connecteur en arc 42">
            <a:extLst>
              <a:ext uri="{FF2B5EF4-FFF2-40B4-BE49-F238E27FC236}">
                <a16:creationId xmlns:a16="http://schemas.microsoft.com/office/drawing/2014/main" id="{CFDFC910-59AA-4592-B4AD-ACDC3F10E8F0}"/>
              </a:ext>
            </a:extLst>
          </p:cNvPr>
          <p:cNvCxnSpPr>
            <a:cxnSpLocks/>
          </p:cNvCxnSpPr>
          <p:nvPr/>
        </p:nvCxnSpPr>
        <p:spPr bwMode="auto">
          <a:xfrm>
            <a:off x="2555776" y="1944076"/>
            <a:ext cx="730442" cy="584881"/>
          </a:xfrm>
          <a:prstGeom prst="curvedConnector3">
            <a:avLst>
              <a:gd name="adj1" fmla="val 50000"/>
            </a:avLst>
          </a:prstGeom>
          <a:ln w="38100">
            <a:headEnd type="arrow"/>
            <a:tailEnd type="arrow"/>
          </a:ln>
        </p:spPr>
        <p:style>
          <a:lnRef idx="3">
            <a:schemeClr val="accent1"/>
          </a:lnRef>
          <a:fillRef idx="0">
            <a:schemeClr val="accent1"/>
          </a:fillRef>
          <a:effectRef idx="2">
            <a:schemeClr val="accent1"/>
          </a:effectRef>
          <a:fontRef idx="minor">
            <a:schemeClr val="tx1"/>
          </a:fontRef>
        </p:style>
      </p:cxnSp>
      <p:sp>
        <p:nvSpPr>
          <p:cNvPr id="27" name="RedDiskSlideNumber">
            <a:extLst>
              <a:ext uri="{FF2B5EF4-FFF2-40B4-BE49-F238E27FC236}">
                <a16:creationId xmlns:a16="http://schemas.microsoft.com/office/drawing/2014/main" id="{2E785361-8E27-46A0-B8F1-D5F266419DD0}"/>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35</a:t>
            </a:r>
            <a:endParaRPr lang="fr-CH" sz="800" dirty="0">
              <a:latin typeface="Tahoma"/>
            </a:endParaRPr>
          </a:p>
        </p:txBody>
      </p:sp>
    </p:spTree>
    <p:extLst>
      <p:ext uri="{BB962C8B-B14F-4D97-AF65-F5344CB8AC3E}">
        <p14:creationId xmlns:p14="http://schemas.microsoft.com/office/powerpoint/2010/main" val="40758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Le/la mandant-e</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Mandant, sponsor, commanditaire, maître d’ouvrage </a:t>
            </a:r>
          </a:p>
          <a:p>
            <a:pPr marL="171108" indent="-171108">
              <a:buFont typeface="Arial"/>
              <a:buChar char="•"/>
              <a:defRPr/>
            </a:pPr>
            <a:r>
              <a:rPr lang="fr-CH" sz="2400" dirty="0">
                <a:latin typeface="Tahoma" pitchFamily="34" charset="0"/>
                <a:ea typeface="Tahoma" pitchFamily="34" charset="0"/>
                <a:cs typeface="Tahoma" pitchFamily="34" charset="0"/>
              </a:rPr>
              <a:t>A l’idée </a:t>
            </a:r>
          </a:p>
          <a:p>
            <a:pPr marL="171108" indent="-171108">
              <a:buFont typeface="Arial"/>
              <a:buChar char="•"/>
              <a:defRPr/>
            </a:pPr>
            <a:r>
              <a:rPr lang="fr-CH" sz="2400" dirty="0">
                <a:latin typeface="Tahoma" pitchFamily="34" charset="0"/>
                <a:ea typeface="Tahoma" pitchFamily="34" charset="0"/>
                <a:cs typeface="Tahoma" pitchFamily="34" charset="0"/>
              </a:rPr>
              <a:t>Demande le projet</a:t>
            </a:r>
          </a:p>
          <a:p>
            <a:pPr marL="171108" indent="-171108">
              <a:buFont typeface="Arial"/>
              <a:buChar char="•"/>
              <a:defRPr/>
            </a:pPr>
            <a:endParaRPr lang="fr-CH" sz="2400" dirty="0">
              <a:latin typeface="Tahoma" pitchFamily="34" charset="0"/>
              <a:ea typeface="Tahoma" pitchFamily="34" charset="0"/>
              <a:cs typeface="Tahoma" pitchFamily="34" charset="0"/>
            </a:endParaRPr>
          </a:p>
        </p:txBody>
      </p:sp>
      <p:pic>
        <p:nvPicPr>
          <p:cNvPr id="4" name="Picture 11" descr="Personnel clipart gratuit – Bureau images">
            <a:extLst>
              <a:ext uri="{FF2B5EF4-FFF2-40B4-BE49-F238E27FC236}">
                <a16:creationId xmlns:a16="http://schemas.microsoft.com/office/drawing/2014/main" id="{39F1B482-E859-4381-901B-09511BA5505E}"/>
              </a:ext>
            </a:extLst>
          </p:cNvPr>
          <p:cNvPicPr>
            <a:picLocks noChangeAspect="1" noChangeArrowheads="1"/>
          </p:cNvPicPr>
          <p:nvPr/>
        </p:nvPicPr>
        <p:blipFill>
          <a:blip r:embed="rId3" cstate="print"/>
          <a:srcRect l="30976" r="31612" b="22761"/>
          <a:stretch>
            <a:fillRect/>
          </a:stretch>
        </p:blipFill>
        <p:spPr bwMode="auto">
          <a:xfrm flipH="1">
            <a:off x="7092280" y="1124744"/>
            <a:ext cx="765085" cy="1184648"/>
          </a:xfrm>
          <a:prstGeom prst="rect">
            <a:avLst/>
          </a:prstGeom>
          <a:noFill/>
        </p:spPr>
      </p:pic>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36</a:t>
            </a:r>
            <a:endParaRPr lang="fr-CH" sz="800" dirty="0">
              <a:latin typeface="Tahoma"/>
            </a:endParaRPr>
          </a:p>
        </p:txBody>
      </p:sp>
    </p:spTree>
    <p:extLst>
      <p:ext uri="{BB962C8B-B14F-4D97-AF65-F5344CB8AC3E}">
        <p14:creationId xmlns:p14="http://schemas.microsoft.com/office/powerpoint/2010/main" val="20145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Le/la direction hiérarchique</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E</a:t>
            </a:r>
            <a:r>
              <a:rPr lang="fr-CH" sz="2400" dirty="0" err="1">
                <a:latin typeface="Tahoma" pitchFamily="34" charset="0"/>
                <a:ea typeface="Tahoma" pitchFamily="34" charset="0"/>
                <a:cs typeface="Tahoma" pitchFamily="34" charset="0"/>
              </a:rPr>
              <a:t>ngage</a:t>
            </a:r>
            <a:r>
              <a:rPr lang="fr-CH" sz="2400" dirty="0">
                <a:latin typeface="Tahoma" pitchFamily="34" charset="0"/>
                <a:ea typeface="Tahoma" pitchFamily="34" charset="0"/>
                <a:cs typeface="Tahoma" pitchFamily="34" charset="0"/>
              </a:rPr>
              <a:t> les ressources humaines sur le projet</a:t>
            </a:r>
          </a:p>
          <a:p>
            <a:pPr marL="171108" indent="-171108">
              <a:buFont typeface="Arial"/>
              <a:buChar char="•"/>
              <a:defRPr/>
            </a:pPr>
            <a:r>
              <a:rPr lang="fr-CH" sz="2400" dirty="0">
                <a:latin typeface="Tahoma" pitchFamily="34" charset="0"/>
                <a:ea typeface="Tahoma" pitchFamily="34" charset="0"/>
                <a:cs typeface="Tahoma" pitchFamily="34" charset="0"/>
              </a:rPr>
              <a:t>Jongle entre fonctionnement par projet et fonctionnement de routine</a:t>
            </a:r>
          </a:p>
        </p:txBody>
      </p:sp>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37</a:t>
            </a:r>
            <a:endParaRPr lang="fr-CH" sz="800" dirty="0">
              <a:latin typeface="Tahoma"/>
            </a:endParaRPr>
          </a:p>
        </p:txBody>
      </p:sp>
      <p:pic>
        <p:nvPicPr>
          <p:cNvPr id="7" name="Picture 13" descr="Femme d'affaire image gratuite – Bureau illustration">
            <a:extLst>
              <a:ext uri="{FF2B5EF4-FFF2-40B4-BE49-F238E27FC236}">
                <a16:creationId xmlns:a16="http://schemas.microsoft.com/office/drawing/2014/main" id="{7742C8D7-8DB8-41DC-A848-7F0740EA1442}"/>
              </a:ext>
            </a:extLst>
          </p:cNvPr>
          <p:cNvPicPr>
            <a:picLocks noChangeAspect="1" noChangeArrowheads="1"/>
          </p:cNvPicPr>
          <p:nvPr/>
        </p:nvPicPr>
        <p:blipFill>
          <a:blip r:embed="rId3" cstate="print"/>
          <a:srcRect l="11806" r="29861" b="38889"/>
          <a:stretch>
            <a:fillRect/>
          </a:stretch>
        </p:blipFill>
        <p:spPr bwMode="auto">
          <a:xfrm>
            <a:off x="6444208" y="1208710"/>
            <a:ext cx="1374698" cy="1080120"/>
          </a:xfrm>
          <a:prstGeom prst="rect">
            <a:avLst/>
          </a:prstGeom>
          <a:noFill/>
        </p:spPr>
      </p:pic>
    </p:spTree>
    <p:extLst>
      <p:ext uri="{BB962C8B-B14F-4D97-AF65-F5344CB8AC3E}">
        <p14:creationId xmlns:p14="http://schemas.microsoft.com/office/powerpoint/2010/main" val="959033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 Comité de pilotage</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Copil</a:t>
            </a:r>
          </a:p>
          <a:p>
            <a:pPr marL="171108" indent="-171108">
              <a:buFont typeface="Arial"/>
              <a:buChar char="•"/>
              <a:defRPr/>
            </a:pPr>
            <a:r>
              <a:rPr lang="fr-FR" sz="2400" dirty="0">
                <a:latin typeface="Tahoma" pitchFamily="34" charset="0"/>
                <a:ea typeface="Tahoma" pitchFamily="34" charset="0"/>
                <a:cs typeface="Tahoma" pitchFamily="34" charset="0"/>
              </a:rPr>
              <a:t>Direction générale de projet</a:t>
            </a:r>
          </a:p>
          <a:p>
            <a:pPr marL="171108" indent="-171108">
              <a:buFont typeface="Arial"/>
              <a:buChar char="•"/>
              <a:defRPr/>
            </a:pPr>
            <a:r>
              <a:rPr lang="fr-FR" sz="2400" dirty="0">
                <a:latin typeface="Tahoma" pitchFamily="34" charset="0"/>
                <a:ea typeface="Tahoma" pitchFamily="34" charset="0"/>
                <a:cs typeface="Tahoma" pitchFamily="34" charset="0"/>
              </a:rPr>
              <a:t>Prend les décisions</a:t>
            </a:r>
          </a:p>
        </p:txBody>
      </p:sp>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38</a:t>
            </a:r>
            <a:endParaRPr lang="fr-CH" sz="800" dirty="0">
              <a:latin typeface="Tahoma"/>
            </a:endParaRPr>
          </a:p>
        </p:txBody>
      </p:sp>
      <p:pic>
        <p:nvPicPr>
          <p:cNvPr id="6" name="Picture 17" descr="Meeting clipart free clipart images 2">
            <a:extLst>
              <a:ext uri="{FF2B5EF4-FFF2-40B4-BE49-F238E27FC236}">
                <a16:creationId xmlns:a16="http://schemas.microsoft.com/office/drawing/2014/main" id="{7EA2F780-3FDA-481E-965D-94C55DDCDA41}"/>
              </a:ext>
            </a:extLst>
          </p:cNvPr>
          <p:cNvPicPr>
            <a:picLocks noChangeAspect="1" noChangeArrowheads="1"/>
          </p:cNvPicPr>
          <p:nvPr/>
        </p:nvPicPr>
        <p:blipFill>
          <a:blip r:embed="rId3" cstate="print"/>
          <a:srcRect/>
          <a:stretch>
            <a:fillRect/>
          </a:stretch>
        </p:blipFill>
        <p:spPr bwMode="auto">
          <a:xfrm>
            <a:off x="6732240" y="1244714"/>
            <a:ext cx="1368478" cy="1008112"/>
          </a:xfrm>
          <a:prstGeom prst="rect">
            <a:avLst/>
          </a:prstGeom>
          <a:noFill/>
        </p:spPr>
      </p:pic>
    </p:spTree>
    <p:extLst>
      <p:ext uri="{BB962C8B-B14F-4D97-AF65-F5344CB8AC3E}">
        <p14:creationId xmlns:p14="http://schemas.microsoft.com/office/powerpoint/2010/main" val="199264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Le/la chef-fe de projet</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416824" cy="4032448"/>
          </a:xfrm>
          <a:prstGeom prst="rect">
            <a:avLst/>
          </a:prstGeom>
        </p:spPr>
        <p:txBody>
          <a:bodyPr/>
          <a:lstStyle/>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err="1">
                <a:latin typeface="Tahoma" pitchFamily="34" charset="0"/>
                <a:ea typeface="Tahoma" pitchFamily="34" charset="0"/>
                <a:cs typeface="Tahoma" pitchFamily="34" charset="0"/>
              </a:rPr>
              <a:t>Chef-fe</a:t>
            </a:r>
            <a:r>
              <a:rPr lang="fr-CH" sz="2400" dirty="0">
                <a:latin typeface="Tahoma" pitchFamily="34" charset="0"/>
                <a:ea typeface="Tahoma" pitchFamily="34" charset="0"/>
                <a:cs typeface="Tahoma" pitchFamily="34" charset="0"/>
              </a:rPr>
              <a:t> de projet, maître d’œuvre</a:t>
            </a:r>
          </a:p>
          <a:p>
            <a:pPr marL="171108" indent="-171108">
              <a:buFont typeface="Arial"/>
              <a:buChar char="•"/>
              <a:defRPr/>
            </a:pPr>
            <a:r>
              <a:rPr lang="fr-FR" sz="2400" dirty="0">
                <a:latin typeface="Tahoma" pitchFamily="34" charset="0"/>
                <a:ea typeface="Tahoma" pitchFamily="34" charset="0"/>
                <a:cs typeface="Tahoma" pitchFamily="34" charset="0"/>
              </a:rPr>
              <a:t>M</a:t>
            </a:r>
            <a:r>
              <a:rPr lang="fr-CH" sz="2400" dirty="0" err="1">
                <a:latin typeface="Tahoma" pitchFamily="34" charset="0"/>
                <a:ea typeface="Tahoma" pitchFamily="34" charset="0"/>
                <a:cs typeface="Tahoma" pitchFamily="34" charset="0"/>
              </a:rPr>
              <a:t>ène</a:t>
            </a:r>
            <a:r>
              <a:rPr lang="fr-CH" sz="2400" dirty="0">
                <a:latin typeface="Tahoma" pitchFamily="34" charset="0"/>
                <a:ea typeface="Tahoma" pitchFamily="34" charset="0"/>
                <a:cs typeface="Tahoma" pitchFamily="34" charset="0"/>
              </a:rPr>
              <a:t> le projet</a:t>
            </a:r>
          </a:p>
          <a:p>
            <a:pPr marL="171108" indent="-171108">
              <a:buFont typeface="Arial"/>
              <a:buChar char="•"/>
              <a:defRPr/>
            </a:pPr>
            <a:r>
              <a:rPr lang="fr-FR" sz="2400" dirty="0">
                <a:latin typeface="Tahoma" pitchFamily="34" charset="0"/>
                <a:ea typeface="Tahoma" pitchFamily="34" charset="0"/>
                <a:cs typeface="Tahoma" pitchFamily="34" charset="0"/>
              </a:rPr>
              <a:t>C</a:t>
            </a:r>
            <a:r>
              <a:rPr lang="fr-CH" sz="2400" dirty="0" err="1">
                <a:latin typeface="Tahoma" pitchFamily="34" charset="0"/>
                <a:ea typeface="Tahoma" pitchFamily="34" charset="0"/>
                <a:cs typeface="Tahoma" pitchFamily="34" charset="0"/>
              </a:rPr>
              <a:t>oordonne</a:t>
            </a: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C</a:t>
            </a:r>
            <a:r>
              <a:rPr lang="fr-CH" sz="2400" dirty="0" err="1">
                <a:latin typeface="Tahoma" pitchFamily="34" charset="0"/>
                <a:ea typeface="Tahoma" pitchFamily="34" charset="0"/>
                <a:cs typeface="Tahoma" pitchFamily="34" charset="0"/>
              </a:rPr>
              <a:t>ommunique</a:t>
            </a:r>
            <a:endParaRPr lang="fr-CH" sz="2400" dirty="0">
              <a:latin typeface="Tahoma" pitchFamily="34" charset="0"/>
              <a:ea typeface="Tahoma" pitchFamily="34" charset="0"/>
              <a:cs typeface="Tahoma" pitchFamily="34" charset="0"/>
            </a:endParaRPr>
          </a:p>
          <a:p>
            <a:pPr marL="171108" indent="-171108">
              <a:buFont typeface="Arial"/>
              <a:buChar char="•"/>
              <a:defRPr/>
            </a:pPr>
            <a:r>
              <a:rPr lang="fr-FR" sz="2400" dirty="0">
                <a:latin typeface="Tahoma" pitchFamily="34" charset="0"/>
                <a:ea typeface="Tahoma" pitchFamily="34" charset="0"/>
                <a:cs typeface="Tahoma" pitchFamily="34" charset="0"/>
              </a:rPr>
              <a:t>Gère les </a:t>
            </a:r>
            <a:r>
              <a:rPr lang="fr-CH" sz="2400" dirty="0">
                <a:latin typeface="Tahoma" pitchFamily="34" charset="0"/>
                <a:ea typeface="Tahoma" pitchFamily="34" charset="0"/>
                <a:cs typeface="Tahoma" pitchFamily="34" charset="0"/>
              </a:rPr>
              <a:t>coûts, délais, objectifs </a:t>
            </a:r>
          </a:p>
          <a:p>
            <a:pPr marL="171108" indent="-171108">
              <a:buFont typeface="Arial"/>
              <a:buChar char="•"/>
              <a:defRPr/>
            </a:pPr>
            <a:r>
              <a:rPr lang="fr-FR" sz="2400" dirty="0">
                <a:latin typeface="Tahoma" pitchFamily="34" charset="0"/>
                <a:ea typeface="Tahoma" pitchFamily="34" charset="0"/>
                <a:cs typeface="Tahoma" pitchFamily="34" charset="0"/>
              </a:rPr>
              <a:t>D</a:t>
            </a:r>
            <a:r>
              <a:rPr lang="fr-CH" sz="2400" dirty="0" err="1">
                <a:latin typeface="Tahoma" pitchFamily="34" charset="0"/>
                <a:ea typeface="Tahoma" pitchFamily="34" charset="0"/>
                <a:cs typeface="Tahoma" pitchFamily="34" charset="0"/>
              </a:rPr>
              <a:t>ispose</a:t>
            </a:r>
            <a:r>
              <a:rPr lang="fr-CH" sz="2400" dirty="0">
                <a:latin typeface="Tahoma" pitchFamily="34" charset="0"/>
                <a:ea typeface="Tahoma" pitchFamily="34" charset="0"/>
                <a:cs typeface="Tahoma" pitchFamily="34" charset="0"/>
              </a:rPr>
              <a:t> de concepts, méthodes, outils</a:t>
            </a:r>
          </a:p>
          <a:p>
            <a:pPr marL="171108" indent="-171108">
              <a:buFont typeface="Arial"/>
              <a:buChar char="•"/>
              <a:defRPr/>
            </a:pPr>
            <a:r>
              <a:rPr lang="fr-FR" sz="2400" dirty="0">
                <a:latin typeface="Tahoma" pitchFamily="34" charset="0"/>
                <a:ea typeface="Tahoma" pitchFamily="34" charset="0"/>
                <a:cs typeface="Tahoma" pitchFamily="34" charset="0"/>
              </a:rPr>
              <a:t>E</a:t>
            </a:r>
            <a:r>
              <a:rPr lang="fr-CH" sz="2400" dirty="0">
                <a:latin typeface="Tahoma" pitchFamily="34" charset="0"/>
                <a:ea typeface="Tahoma" pitchFamily="34" charset="0"/>
                <a:cs typeface="Tahoma" pitchFamily="34" charset="0"/>
              </a:rPr>
              <a:t>st responsable des livrables </a:t>
            </a:r>
          </a:p>
          <a:p>
            <a:pPr marL="171108" indent="-171108">
              <a:buFont typeface="Arial"/>
              <a:buChar char="•"/>
              <a:defRPr/>
            </a:pPr>
            <a:endParaRPr lang="fr-CH" sz="2400" dirty="0">
              <a:latin typeface="Tahoma" pitchFamily="34" charset="0"/>
              <a:ea typeface="Tahoma" pitchFamily="34" charset="0"/>
              <a:cs typeface="Tahoma" pitchFamily="34" charset="0"/>
            </a:endParaRPr>
          </a:p>
        </p:txBody>
      </p:sp>
      <p:sp>
        <p:nvSpPr>
          <p:cNvPr id="5" name="RedDiskSlideNumber">
            <a:extLst>
              <a:ext uri="{FF2B5EF4-FFF2-40B4-BE49-F238E27FC236}">
                <a16:creationId xmlns:a16="http://schemas.microsoft.com/office/drawing/2014/main" id="{56E83BBE-2BC0-4CCE-BA89-402FF4CC95C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39</a:t>
            </a:r>
            <a:endParaRPr lang="fr-CH" sz="800" dirty="0">
              <a:latin typeface="Tahoma"/>
            </a:endParaRPr>
          </a:p>
        </p:txBody>
      </p:sp>
      <p:pic>
        <p:nvPicPr>
          <p:cNvPr id="6" name="Picture 9" descr="Cliparts gratuis diagramme – Bureau images">
            <a:extLst>
              <a:ext uri="{FF2B5EF4-FFF2-40B4-BE49-F238E27FC236}">
                <a16:creationId xmlns:a16="http://schemas.microsoft.com/office/drawing/2014/main" id="{A6AB7F3F-929F-4A8B-803D-DF0F1888F685}"/>
              </a:ext>
            </a:extLst>
          </p:cNvPr>
          <p:cNvPicPr>
            <a:picLocks noChangeAspect="1" noChangeArrowheads="1"/>
          </p:cNvPicPr>
          <p:nvPr/>
        </p:nvPicPr>
        <p:blipFill>
          <a:blip r:embed="rId3" cstate="print"/>
          <a:srcRect l="34636" t="7574" r="10451" b="52030"/>
          <a:stretch>
            <a:fillRect/>
          </a:stretch>
        </p:blipFill>
        <p:spPr bwMode="auto">
          <a:xfrm>
            <a:off x="6084168" y="1124744"/>
            <a:ext cx="2088232" cy="1152128"/>
          </a:xfrm>
          <a:prstGeom prst="rect">
            <a:avLst/>
          </a:prstGeom>
          <a:noFill/>
        </p:spPr>
      </p:pic>
    </p:spTree>
    <p:extLst>
      <p:ext uri="{BB962C8B-B14F-4D97-AF65-F5344CB8AC3E}">
        <p14:creationId xmlns:p14="http://schemas.microsoft.com/office/powerpoint/2010/main" val="248319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0" y="980728"/>
            <a:ext cx="8172400" cy="1440160"/>
          </a:xfrm>
          <a:prstGeom prst="rect">
            <a:avLst/>
          </a:prstGeom>
          <a:solidFill>
            <a:schemeClr val="bg1"/>
          </a:soli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000" b="1" dirty="0">
                <a:solidFill>
                  <a:srgbClr val="1476B7"/>
                </a:solidFill>
                <a:latin typeface="Tahoma"/>
                <a:ea typeface="Tahoma"/>
                <a:cs typeface="Tahoma"/>
              </a:rPr>
              <a:t>Chef de </a:t>
            </a:r>
            <a:r>
              <a:rPr lang="de-DE" sz="2000" b="1" dirty="0" err="1">
                <a:solidFill>
                  <a:srgbClr val="1476B7"/>
                </a:solidFill>
                <a:latin typeface="Tahoma"/>
                <a:ea typeface="Tahoma"/>
                <a:cs typeface="Tahoma"/>
              </a:rPr>
              <a:t>projet</a:t>
            </a:r>
            <a:r>
              <a:rPr lang="de-DE" sz="2000" b="1" dirty="0">
                <a:solidFill>
                  <a:srgbClr val="1476B7"/>
                </a:solidFill>
                <a:latin typeface="Tahoma"/>
                <a:ea typeface="Tahoma"/>
                <a:cs typeface="Tahoma"/>
              </a:rPr>
              <a:t> – </a:t>
            </a:r>
            <a:r>
              <a:rPr lang="de-DE" sz="2000" b="1" dirty="0" err="1">
                <a:solidFill>
                  <a:srgbClr val="1476B7"/>
                </a:solidFill>
                <a:latin typeface="Tahoma"/>
                <a:ea typeface="Tahoma"/>
                <a:cs typeface="Tahoma"/>
              </a:rPr>
              <a:t>tâches</a:t>
            </a:r>
            <a:endParaRPr lang="de-DE" sz="2000" b="1" dirty="0">
              <a:solidFill>
                <a:srgbClr val="1476B7"/>
              </a:solidFill>
              <a:latin typeface="Tahoma"/>
              <a:ea typeface="Tahoma"/>
              <a:cs typeface="Tahoma"/>
            </a:endParaRPr>
          </a:p>
          <a:p>
            <a:pPr>
              <a:defRPr/>
            </a:pPr>
            <a:endParaRPr lang="de-DE" sz="2000" b="1" dirty="0">
              <a:solidFill>
                <a:srgbClr val="1476B7"/>
              </a:solidFill>
              <a:latin typeface="Tahoma"/>
              <a:ea typeface="Tahoma"/>
              <a:cs typeface="Tahoma"/>
            </a:endParaRPr>
          </a:p>
          <a:p>
            <a:pPr>
              <a:defRPr/>
            </a:pPr>
            <a:endParaRPr lang="de-DE" sz="2000" b="1" dirty="0">
              <a:solidFill>
                <a:srgbClr val="1476B7"/>
              </a:solidFill>
              <a:latin typeface="Tahoma"/>
              <a:ea typeface="Tahoma"/>
              <a:cs typeface="Tahoma"/>
            </a:endParaRPr>
          </a:p>
          <a:p>
            <a:pPr>
              <a:defRPr/>
            </a:pPr>
            <a:endParaRPr lang="de-DE" sz="2000" b="1" dirty="0">
              <a:solidFill>
                <a:srgbClr val="1476B7"/>
              </a:solidFill>
              <a:latin typeface="Tahoma"/>
              <a:ea typeface="Tahoma"/>
              <a:cs typeface="Tahoma"/>
            </a:endParaRPr>
          </a:p>
          <a:p>
            <a:pPr>
              <a:defRPr/>
            </a:pPr>
            <a:endParaRPr lang="en-US" sz="2000" b="1" dirty="0">
              <a:solidFill>
                <a:srgbClr val="1476B7"/>
              </a:solidFill>
              <a:latin typeface="Tahoma"/>
              <a:ea typeface="Tahoma"/>
              <a:cs typeface="Tahoma"/>
            </a:endParaRPr>
          </a:p>
        </p:txBody>
      </p:sp>
      <p:sp>
        <p:nvSpPr>
          <p:cNvPr id="8" name="RedDiskSlideNumber">
            <a:extLst>
              <a:ext uri="{FF2B5EF4-FFF2-40B4-BE49-F238E27FC236}">
                <a16:creationId xmlns:a16="http://schemas.microsoft.com/office/drawing/2014/main" id="{C99E058F-A692-450D-A89E-CE489377F840}"/>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40</a:t>
            </a:r>
            <a:endParaRPr lang="fr-CH" sz="800" dirty="0">
              <a:latin typeface="Tahoma"/>
            </a:endParaRPr>
          </a:p>
        </p:txBody>
      </p:sp>
      <p:sp>
        <p:nvSpPr>
          <p:cNvPr id="2" name="Rectangle 2"/>
          <p:cNvSpPr>
            <a:spLocks noChangeArrowheads="1"/>
          </p:cNvSpPr>
          <p:nvPr/>
        </p:nvSpPr>
        <p:spPr bwMode="auto">
          <a:xfrm>
            <a:off x="827584" y="16474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3" name="Objet 2"/>
          <p:cNvGraphicFramePr>
            <a:graphicFrameLocks noChangeAspect="1"/>
          </p:cNvGraphicFramePr>
          <p:nvPr/>
        </p:nvGraphicFramePr>
        <p:xfrm>
          <a:off x="827584" y="1308110"/>
          <a:ext cx="6480720" cy="4855493"/>
        </p:xfrm>
        <a:graphic>
          <a:graphicData uri="http://schemas.openxmlformats.org/presentationml/2006/ole">
            <mc:AlternateContent xmlns:mc="http://schemas.openxmlformats.org/markup-compatibility/2006">
              <mc:Choice xmlns:v="urn:schemas-microsoft-com:vml" Requires="v">
                <p:oleObj r:id="rId3" imgW="9856746" imgH="6202937" progId="Visio.Drawing.11">
                  <p:embed/>
                </p:oleObj>
              </mc:Choice>
              <mc:Fallback>
                <p:oleObj r:id="rId3" imgW="9856746" imgH="620293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308110"/>
                        <a:ext cx="6480720" cy="4855493"/>
                      </a:xfrm>
                      <a:prstGeom prst="rect">
                        <a:avLst/>
                      </a:prstGeom>
                      <a:noFill/>
                    </p:spPr>
                  </p:pic>
                </p:oleObj>
              </mc:Fallback>
            </mc:AlternateContent>
          </a:graphicData>
        </a:graphic>
      </p:graphicFrame>
      <p:sp>
        <p:nvSpPr>
          <p:cNvPr id="4" name="Rectangle 3"/>
          <p:cNvSpPr/>
          <p:nvPr/>
        </p:nvSpPr>
        <p:spPr>
          <a:xfrm>
            <a:off x="6372200" y="2708920"/>
            <a:ext cx="8640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6372200" y="3284984"/>
            <a:ext cx="86409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7126992" y="3163618"/>
            <a:ext cx="109304" cy="121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62358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339752" y="3140968"/>
            <a:ext cx="4176464" cy="461665"/>
          </a:xfrm>
          <a:prstGeom prst="rect">
            <a:avLst/>
          </a:prstGeom>
          <a:noFill/>
        </p:spPr>
        <p:txBody>
          <a:bodyPr wrap="square" rtlCol="0">
            <a:spAutoFit/>
          </a:bodyPr>
          <a:lstStyle/>
          <a:p>
            <a:r>
              <a:rPr lang="fr-CH" sz="2400" b="1" dirty="0">
                <a:solidFill>
                  <a:srgbClr val="1476B7"/>
                </a:solidFill>
                <a:latin typeface="Tahoma"/>
                <a:ea typeface="Tahoma"/>
                <a:cs typeface="Tahoma"/>
              </a:rPr>
              <a:t>Vos projets et obstacles</a:t>
            </a:r>
          </a:p>
        </p:txBody>
      </p:sp>
    </p:spTree>
    <p:extLst>
      <p:ext uri="{BB962C8B-B14F-4D97-AF65-F5344CB8AC3E}">
        <p14:creationId xmlns:p14="http://schemas.microsoft.com/office/powerpoint/2010/main" val="1128495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5" name="Rectangle 4"/>
          <p:cNvSpPr/>
          <p:nvPr/>
        </p:nvSpPr>
        <p:spPr bwMode="auto">
          <a:xfrm>
            <a:off x="755576" y="1340768"/>
            <a:ext cx="7272808" cy="3222421"/>
          </a:xfrm>
          <a:prstGeom prst="rect">
            <a:avLst/>
          </a:prstGeom>
        </p:spPr>
        <p:txBody>
          <a:bodyPr wrap="square">
            <a:spAutoFit/>
          </a:bodyPr>
          <a:lstStyle/>
          <a:p>
            <a:pPr>
              <a:lnSpc>
                <a:spcPct val="115000"/>
              </a:lnSpc>
              <a:spcAft>
                <a:spcPts val="0"/>
              </a:spcAft>
            </a:pPr>
            <a:endParaRPr lang="fr-CH" b="1" dirty="0"/>
          </a:p>
          <a:p>
            <a:pPr>
              <a:lnSpc>
                <a:spcPct val="115000"/>
              </a:lnSpc>
              <a:spcAft>
                <a:spcPts val="0"/>
              </a:spcAft>
            </a:pPr>
            <a:endParaRPr lang="fr-CH" b="1" dirty="0"/>
          </a:p>
          <a:p>
            <a:r>
              <a:rPr lang="fr-CH" dirty="0"/>
              <a:t>Exercice : </a:t>
            </a:r>
          </a:p>
          <a:p>
            <a:pPr marL="285750" indent="-285750">
              <a:buFontTx/>
              <a:buChar char="-"/>
            </a:pPr>
            <a:r>
              <a:rPr lang="fr-CH" dirty="0"/>
              <a:t>Réfléchir à un projet en cours auquel vous participez, que vous menez, que vous coordonnez, ou que vous supervisez. </a:t>
            </a:r>
          </a:p>
          <a:p>
            <a:pPr marL="285750" indent="-285750">
              <a:buFontTx/>
              <a:buChar char="-"/>
            </a:pPr>
            <a:r>
              <a:rPr lang="fr-CH" dirty="0"/>
              <a:t>Formulez une difficulté/obstacle rencontré lors de ce projet. </a:t>
            </a:r>
          </a:p>
          <a:p>
            <a:endParaRPr lang="fr-CH" dirty="0"/>
          </a:p>
          <a:p>
            <a:r>
              <a:rPr lang="fr-CH" i="1" dirty="0"/>
              <a:t>Nb. Si vous n’avez pas de projet en cours dans votre institution, vous pouvez penser à un projet passé, futur, ou à un projet para-professionnel.  </a:t>
            </a:r>
          </a:p>
          <a:p>
            <a:endParaRPr lang="fr-CH" dirty="0"/>
          </a:p>
          <a:p>
            <a:r>
              <a:rPr lang="fr-CH" dirty="0"/>
              <a:t> </a:t>
            </a:r>
          </a:p>
        </p:txBody>
      </p:sp>
      <p:pic>
        <p:nvPicPr>
          <p:cNvPr id="2" name="Image 1"/>
          <p:cNvPicPr>
            <a:picLocks noChangeAspect="1"/>
          </p:cNvPicPr>
          <p:nvPr/>
        </p:nvPicPr>
        <p:blipFill>
          <a:blip r:embed="rId3"/>
          <a:stretch>
            <a:fillRect/>
          </a:stretch>
        </p:blipFill>
        <p:spPr>
          <a:xfrm>
            <a:off x="2987824" y="4161430"/>
            <a:ext cx="2367698" cy="1647740"/>
          </a:xfrm>
          <a:prstGeom prst="rect">
            <a:avLst/>
          </a:prstGeom>
        </p:spPr>
      </p:pic>
      <p:sp>
        <p:nvSpPr>
          <p:cNvPr id="7" name="ZoneTexte 6"/>
          <p:cNvSpPr txBox="1"/>
          <p:nvPr/>
        </p:nvSpPr>
        <p:spPr bwMode="auto">
          <a:xfrm>
            <a:off x="755576" y="1340768"/>
            <a:ext cx="4599946" cy="461665"/>
          </a:xfrm>
          <a:prstGeom prst="rect">
            <a:avLst/>
          </a:prstGeom>
          <a:noFill/>
        </p:spPr>
        <p:txBody>
          <a:bodyPr wrap="square" rtlCol="0">
            <a:spAutoFit/>
          </a:bodyPr>
          <a:lstStyle/>
          <a:p>
            <a:r>
              <a:rPr lang="fr-CH" sz="2400" b="1" dirty="0">
                <a:solidFill>
                  <a:srgbClr val="1476B7"/>
                </a:solidFill>
                <a:latin typeface="Tahoma"/>
                <a:ea typeface="Tahoma"/>
                <a:cs typeface="Tahoma"/>
              </a:rPr>
              <a:t>Mon projet / mes obstacles</a:t>
            </a:r>
          </a:p>
        </p:txBody>
      </p:sp>
    </p:spTree>
    <p:extLst>
      <p:ext uri="{BB962C8B-B14F-4D97-AF65-F5344CB8AC3E}">
        <p14:creationId xmlns:p14="http://schemas.microsoft.com/office/powerpoint/2010/main" val="366425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dDiskSlideNumber">
            <a:extLst>
              <a:ext uri="{FF2B5EF4-FFF2-40B4-BE49-F238E27FC236}">
                <a16:creationId xmlns:a16="http://schemas.microsoft.com/office/drawing/2014/main" id="{61606F98-7767-4AF9-90DA-99D5F4AAF3B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12</a:t>
            </a:r>
            <a:endParaRPr lang="fr-CH" sz="800" dirty="0">
              <a:latin typeface="Tahoma"/>
            </a:endParaRPr>
          </a:p>
        </p:txBody>
      </p:sp>
      <p:pic>
        <p:nvPicPr>
          <p:cNvPr id="6" name="Image 5"/>
          <p:cNvPicPr>
            <a:picLocks noChangeAspect="1"/>
          </p:cNvPicPr>
          <p:nvPr/>
        </p:nvPicPr>
        <p:blipFill>
          <a:blip r:embed="rId3"/>
          <a:stretch>
            <a:fillRect/>
          </a:stretch>
        </p:blipFill>
        <p:spPr bwMode="auto">
          <a:xfrm>
            <a:off x="2987824" y="4161430"/>
            <a:ext cx="2367698" cy="1647740"/>
          </a:xfrm>
          <a:prstGeom prst="rect">
            <a:avLst/>
          </a:prstGeom>
        </p:spPr>
      </p:pic>
      <p:sp>
        <p:nvSpPr>
          <p:cNvPr id="8" name="ZoneTexte 7"/>
          <p:cNvSpPr txBox="1"/>
          <p:nvPr/>
        </p:nvSpPr>
        <p:spPr bwMode="auto">
          <a:xfrm>
            <a:off x="755576" y="1340768"/>
            <a:ext cx="6480720" cy="461665"/>
          </a:xfrm>
          <a:prstGeom prst="rect">
            <a:avLst/>
          </a:prstGeom>
          <a:noFill/>
        </p:spPr>
        <p:txBody>
          <a:bodyPr wrap="square" rtlCol="0">
            <a:spAutoFit/>
          </a:bodyPr>
          <a:lstStyle/>
          <a:p>
            <a:r>
              <a:rPr lang="fr-CH" sz="2400" b="1" dirty="0">
                <a:solidFill>
                  <a:srgbClr val="1476B7"/>
                </a:solidFill>
                <a:latin typeface="Tahoma"/>
                <a:ea typeface="Tahoma"/>
                <a:cs typeface="Tahoma"/>
              </a:rPr>
              <a:t>Echanges sur vos projets et obstacles</a:t>
            </a:r>
          </a:p>
        </p:txBody>
      </p:sp>
    </p:spTree>
    <p:extLst>
      <p:ext uri="{BB962C8B-B14F-4D97-AF65-F5344CB8AC3E}">
        <p14:creationId xmlns:p14="http://schemas.microsoft.com/office/powerpoint/2010/main" val="859800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Variabilité d´un projet à l´autre</a:t>
            </a:r>
            <a:endParaRPr lang="en-US" sz="2400" b="1" dirty="0">
              <a:solidFill>
                <a:srgbClr val="1476B7"/>
              </a:solidFill>
              <a:latin typeface="Tahoma"/>
              <a:ea typeface="Tahoma"/>
              <a:cs typeface="Tahoma"/>
            </a:endParaRPr>
          </a:p>
        </p:txBody>
      </p:sp>
      <p:sp>
        <p:nvSpPr>
          <p:cNvPr id="10" name="Oval 9">
            <a:extLst>
              <a:ext uri="{FF2B5EF4-FFF2-40B4-BE49-F238E27FC236}">
                <a16:creationId xmlns:a16="http://schemas.microsoft.com/office/drawing/2014/main" id="{FCCD51E1-C8BD-47C4-B346-1C98B0CFEE05}"/>
              </a:ext>
            </a:extLst>
          </p:cNvPr>
          <p:cNvSpPr/>
          <p:nvPr/>
        </p:nvSpPr>
        <p:spPr bwMode="auto">
          <a:xfrm>
            <a:off x="5381453" y="4271038"/>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Importance </a:t>
            </a:r>
          </a:p>
          <a:p>
            <a:pPr algn="ctr"/>
            <a:r>
              <a:rPr lang="fr-FR" dirty="0"/>
              <a:t>et </a:t>
            </a:r>
          </a:p>
          <a:p>
            <a:pPr algn="ctr"/>
            <a:r>
              <a:rPr lang="fr-FR" dirty="0"/>
              <a:t>Priorité</a:t>
            </a:r>
            <a:endParaRPr lang="fr-CH" dirty="0"/>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11</a:t>
            </a:r>
            <a:endParaRPr lang="fr-CH" sz="800" dirty="0">
              <a:latin typeface="Tahoma"/>
            </a:endParaRPr>
          </a:p>
        </p:txBody>
      </p:sp>
      <p:sp>
        <p:nvSpPr>
          <p:cNvPr id="12" name="Oval 11">
            <a:extLst>
              <a:ext uri="{FF2B5EF4-FFF2-40B4-BE49-F238E27FC236}">
                <a16:creationId xmlns:a16="http://schemas.microsoft.com/office/drawing/2014/main" id="{6DF76D44-C041-44BF-A30E-AA71FF8D1F0A}"/>
              </a:ext>
            </a:extLst>
          </p:cNvPr>
          <p:cNvSpPr/>
          <p:nvPr/>
        </p:nvSpPr>
        <p:spPr bwMode="auto">
          <a:xfrm>
            <a:off x="729036" y="2099067"/>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Domaine d’activité</a:t>
            </a:r>
            <a:endParaRPr lang="fr-CH" dirty="0"/>
          </a:p>
        </p:txBody>
      </p:sp>
      <p:sp>
        <p:nvSpPr>
          <p:cNvPr id="15" name="Oval 14">
            <a:extLst>
              <a:ext uri="{FF2B5EF4-FFF2-40B4-BE49-F238E27FC236}">
                <a16:creationId xmlns:a16="http://schemas.microsoft.com/office/drawing/2014/main" id="{728A111B-F091-475D-87DE-9E5F2032FF01}"/>
              </a:ext>
            </a:extLst>
          </p:cNvPr>
          <p:cNvSpPr/>
          <p:nvPr/>
        </p:nvSpPr>
        <p:spPr bwMode="auto">
          <a:xfrm>
            <a:off x="1845160" y="3698525"/>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Taille</a:t>
            </a:r>
            <a:endParaRPr lang="fr-CH" dirty="0"/>
          </a:p>
        </p:txBody>
      </p:sp>
      <p:sp>
        <p:nvSpPr>
          <p:cNvPr id="16" name="Oval 15">
            <a:extLst>
              <a:ext uri="{FF2B5EF4-FFF2-40B4-BE49-F238E27FC236}">
                <a16:creationId xmlns:a16="http://schemas.microsoft.com/office/drawing/2014/main" id="{30EC78A2-CF93-499C-9541-783B634345DB}"/>
              </a:ext>
            </a:extLst>
          </p:cNvPr>
          <p:cNvSpPr/>
          <p:nvPr/>
        </p:nvSpPr>
        <p:spPr bwMode="auto">
          <a:xfrm>
            <a:off x="4139952" y="2801144"/>
            <a:ext cx="2232248" cy="140415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Complexité</a:t>
            </a:r>
            <a:endParaRPr lang="fr-CH" dirty="0"/>
          </a:p>
        </p:txBody>
      </p:sp>
    </p:spTree>
    <p:extLst>
      <p:ext uri="{BB962C8B-B14F-4D97-AF65-F5344CB8AC3E}">
        <p14:creationId xmlns:p14="http://schemas.microsoft.com/office/powerpoint/2010/main" val="321397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Objectifs du cours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3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Décrire les éléments essentiels aux projets </a:t>
            </a:r>
          </a:p>
          <a:p>
            <a:pPr marL="285750" indent="-285750" algn="just">
              <a:buFont typeface="Arial" panose="020B0604020202020204" pitchFamily="34" charset="0"/>
              <a:buChar char="•"/>
              <a:defRPr/>
            </a:pPr>
            <a:r>
              <a:rPr lang="fr-CH" sz="1600" dirty="0">
                <a:latin typeface="Tahoma" panose="020B0604030504040204" pitchFamily="34" charset="0"/>
                <a:ea typeface="Tahoma" panose="020B0604030504040204" pitchFamily="34" charset="0"/>
                <a:cs typeface="Tahoma" panose="020B0604030504040204" pitchFamily="34" charset="0"/>
              </a:rPr>
              <a:t>Différencier ce qui est un projet de ce qui ne l’est pas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latin typeface="Tahoma" panose="020B0604030504040204" pitchFamily="34" charset="0"/>
                <a:ea typeface="Tahoma" panose="020B0604030504040204" pitchFamily="34" charset="0"/>
                <a:cs typeface="Tahoma" panose="020B0604030504040204" pitchFamily="34" charset="0"/>
              </a:rPr>
              <a:t>Décrire les</a:t>
            </a:r>
            <a:r>
              <a:rPr lang="fr-CH" sz="1600" dirty="0">
                <a:latin typeface="Tahoma" panose="020B0604030504040204" pitchFamily="34" charset="0"/>
                <a:ea typeface="Tahoma" panose="020B0604030504040204" pitchFamily="34" charset="0"/>
                <a:cs typeface="Tahoma" panose="020B0604030504040204" pitchFamily="34" charset="0"/>
              </a:rPr>
              <a:t> interrelations entre coûts - délais - objectifs</a:t>
            </a:r>
            <a:endPar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Expliquer les concepts de « </a:t>
            </a:r>
            <a:r>
              <a:rPr lang="fr-CH" sz="1600" dirty="0">
                <a:latin typeface="Tahoma" panose="020B0604030504040204" pitchFamily="34" charset="0"/>
                <a:ea typeface="Tahoma" panose="020B0604030504040204" pitchFamily="34" charset="0"/>
                <a:cs typeface="Tahoma" panose="020B0604030504040204" pitchFamily="34" charset="0"/>
              </a:rPr>
              <a:t>phasage », « jalons », « livrables » </a:t>
            </a:r>
            <a:r>
              <a:rPr lang="fr-FR" sz="1600" dirty="0">
                <a:latin typeface="Tahoma" panose="020B0604030504040204" pitchFamily="34" charset="0"/>
                <a:ea typeface="Tahoma" panose="020B0604030504040204" pitchFamily="34" charset="0"/>
                <a:cs typeface="Tahoma" panose="020B0604030504040204" pitchFamily="34" charset="0"/>
              </a:rPr>
              <a:t>et les appliquer à des cas pratiques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Expliquer les </a:t>
            </a:r>
            <a:r>
              <a:rPr kumimoji="0" lang="fr-CH" sz="1600" b="0" i="0" u="none" strike="noStrike" kern="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méthodes de gestion de projet </a:t>
            </a:r>
            <a:r>
              <a:rPr lang="fr-CH" sz="1600" dirty="0">
                <a:latin typeface="Tahoma" panose="020B0604030504040204" pitchFamily="34" charset="0"/>
                <a:ea typeface="Tahoma" panose="020B0604030504040204" pitchFamily="34" charset="0"/>
                <a:cs typeface="Tahoma" panose="020B0604030504040204" pitchFamily="34" charset="0"/>
              </a:rPr>
              <a:t>en cascade et itératives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Définir les objectifs d’un projet pour un cas pratique </a:t>
            </a:r>
          </a:p>
          <a:p>
            <a:pPr marL="285750" indent="-285750" algn="just">
              <a:buFont typeface="Arial" panose="020B0604020202020204" pitchFamily="34" charset="0"/>
              <a:buChar char="•"/>
              <a:defRPr/>
            </a:pPr>
            <a:r>
              <a:rPr lang="fr-CH" sz="1600" dirty="0">
                <a:latin typeface="Tahoma" panose="020B0604030504040204" pitchFamily="34" charset="0"/>
                <a:ea typeface="Tahoma" panose="020B0604030504040204" pitchFamily="34" charset="0"/>
                <a:cs typeface="Tahoma" panose="020B0604030504040204" pitchFamily="34" charset="0"/>
              </a:rPr>
              <a:t>Définir des critères de succès d’un projet pour un cas pratique</a:t>
            </a:r>
          </a:p>
          <a:p>
            <a:pPr marL="285750" indent="-285750" algn="just">
              <a:buFont typeface="Arial" panose="020B0604020202020204" pitchFamily="34" charset="0"/>
              <a:buChar char="•"/>
              <a:defRPr/>
            </a:pPr>
            <a:r>
              <a:rPr lang="fr-CH" sz="1600" dirty="0">
                <a:latin typeface="Tahoma" panose="020B0604030504040204" pitchFamily="34" charset="0"/>
                <a:ea typeface="Tahoma" panose="020B0604030504040204" pitchFamily="34" charset="0"/>
                <a:cs typeface="Tahoma" panose="020B0604030504040204" pitchFamily="34" charset="0"/>
              </a:rPr>
              <a:t>Expliquer les principaux rôles, responsabilités et enjeux des acteurs </a:t>
            </a:r>
            <a:r>
              <a:rPr lang="fr-FR" sz="1600" dirty="0">
                <a:latin typeface="Tahoma" panose="020B0604030504040204" pitchFamily="34" charset="0"/>
                <a:ea typeface="Tahoma" panose="020B0604030504040204" pitchFamily="34" charset="0"/>
                <a:cs typeface="Tahoma" panose="020B0604030504040204" pitchFamily="34" charset="0"/>
              </a:rPr>
              <a:t>et les appliquer à des cas pratiques</a:t>
            </a:r>
          </a:p>
          <a:p>
            <a:pPr marL="285750" indent="-285750" algn="just">
              <a:buFont typeface="Arial" panose="020B0604020202020204" pitchFamily="34" charset="0"/>
              <a:buChar char="•"/>
              <a:defRPr/>
            </a:pPr>
            <a:r>
              <a:rPr lang="fr-FR" sz="1600" dirty="0">
                <a:latin typeface="Tahoma" panose="020B0604030504040204" pitchFamily="34" charset="0"/>
                <a:ea typeface="Tahoma" panose="020B0604030504040204" pitchFamily="34" charset="0"/>
                <a:cs typeface="Tahoma" panose="020B0604030504040204" pitchFamily="34" charset="0"/>
              </a:rPr>
              <a:t>Expliquer les </a:t>
            </a:r>
            <a:r>
              <a:rPr lang="fr-CH" sz="1600" dirty="0">
                <a:latin typeface="Tahoma" panose="020B0604030504040204" pitchFamily="34" charset="0"/>
                <a:ea typeface="Tahoma" panose="020B0604030504040204" pitchFamily="34" charset="0"/>
                <a:cs typeface="Tahoma" panose="020B0604030504040204" pitchFamily="34" charset="0"/>
              </a:rPr>
              <a:t>compétences du chef de projet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Enumérer les principales activités par phases de projet pour un cas pratique</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Expliquer les principaux outils utilisés en gestion de projet (PBS,</a:t>
            </a:r>
            <a:r>
              <a:rPr kumimoji="0" lang="fr-CH" sz="1600" b="0" i="0" u="none" strike="noStrike" kern="0" cap="none" spc="0" normalizeH="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 </a:t>
            </a:r>
            <a:r>
              <a:rPr lang="fr-CH" sz="1600" dirty="0">
                <a:latin typeface="Tahoma" panose="020B0604030504040204" pitchFamily="34" charset="0"/>
                <a:ea typeface="Tahoma" panose="020B0604030504040204" pitchFamily="34" charset="0"/>
                <a:cs typeface="Tahoma" panose="020B0604030504040204" pitchFamily="34" charset="0"/>
              </a:rPr>
              <a:t>WBS, </a:t>
            </a:r>
            <a:r>
              <a:rPr kumimoji="0" lang="fr-CH" sz="16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Gantt, WBS, etc.) </a:t>
            </a:r>
          </a:p>
        </p:txBody>
      </p:sp>
    </p:spTree>
    <p:extLst>
      <p:ext uri="{BB962C8B-B14F-4D97-AF65-F5344CB8AC3E}">
        <p14:creationId xmlns:p14="http://schemas.microsoft.com/office/powerpoint/2010/main" val="306013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123728" y="2996952"/>
            <a:ext cx="5040560" cy="461665"/>
          </a:xfrm>
          <a:prstGeom prst="rect">
            <a:avLst/>
          </a:prstGeom>
          <a:noFill/>
        </p:spPr>
        <p:txBody>
          <a:bodyPr wrap="square" rtlCol="0">
            <a:spAutoFit/>
          </a:bodyPr>
          <a:lstStyle/>
          <a:p>
            <a:r>
              <a:rPr lang="fr-CH" sz="2400" b="1" dirty="0">
                <a:solidFill>
                  <a:srgbClr val="1476B7"/>
                </a:solidFill>
                <a:latin typeface="Tahoma"/>
                <a:ea typeface="Tahoma"/>
                <a:cs typeface="Tahoma"/>
              </a:rPr>
              <a:t>Les projets dans l’organisation </a:t>
            </a:r>
          </a:p>
        </p:txBody>
      </p:sp>
    </p:spTree>
    <p:extLst>
      <p:ext uri="{BB962C8B-B14F-4D97-AF65-F5344CB8AC3E}">
        <p14:creationId xmlns:p14="http://schemas.microsoft.com/office/powerpoint/2010/main" val="3415508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a:t>
            </a:r>
            <a:r>
              <a:rPr lang="fr-CH" sz="800" dirty="0">
                <a:latin typeface="Tahoma"/>
              </a:rPr>
              <a:t>5</a:t>
            </a:r>
          </a:p>
        </p:txBody>
      </p:sp>
      <p:sp>
        <p:nvSpPr>
          <p:cNvPr id="11" name="Rectangle 5">
            <a:extLst>
              <a:ext uri="{FF2B5EF4-FFF2-40B4-BE49-F238E27FC236}">
                <a16:creationId xmlns:a16="http://schemas.microsoft.com/office/drawing/2014/main" id="{4558AC57-ED76-4156-B4DE-BB39801782D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Organisation institutionelle et projets</a:t>
            </a:r>
            <a:endParaRPr lang="en-US" sz="2400" b="1" dirty="0">
              <a:solidFill>
                <a:srgbClr val="1476B7"/>
              </a:solidFill>
              <a:latin typeface="Tahoma"/>
              <a:ea typeface="Tahoma"/>
              <a:cs typeface="Tahoma"/>
            </a:endParaRPr>
          </a:p>
        </p:txBody>
      </p:sp>
      <p:graphicFrame>
        <p:nvGraphicFramePr>
          <p:cNvPr id="12" name="Diagram 11">
            <a:extLst>
              <a:ext uri="{FF2B5EF4-FFF2-40B4-BE49-F238E27FC236}">
                <a16:creationId xmlns:a16="http://schemas.microsoft.com/office/drawing/2014/main" id="{67DB93CF-D974-4A90-AC09-DCDB71D19D2B}"/>
              </a:ext>
            </a:extLst>
          </p:cNvPr>
          <p:cNvGraphicFramePr/>
          <p:nvPr>
            <p:extLst>
              <p:ext uri="{D42A27DB-BD31-4B8C-83A1-F6EECF244321}">
                <p14:modId xmlns:p14="http://schemas.microsoft.com/office/powerpoint/2010/main" val="2903543224"/>
              </p:ext>
            </p:extLst>
          </p:nvPr>
        </p:nvGraphicFramePr>
        <p:xfrm>
          <a:off x="1331640" y="19168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BBF0B58-EB47-4E7A-8D57-0F8A708E14C9}"/>
              </a:ext>
            </a:extLst>
          </p:cNvPr>
          <p:cNvSpPr txBox="1"/>
          <p:nvPr/>
        </p:nvSpPr>
        <p:spPr>
          <a:xfrm>
            <a:off x="161967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1</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3207A69F-C145-48EA-B2B2-44486FAA2ACB}"/>
              </a:ext>
            </a:extLst>
          </p:cNvPr>
          <p:cNvSpPr txBox="1"/>
          <p:nvPr/>
        </p:nvSpPr>
        <p:spPr bwMode="auto">
          <a:xfrm>
            <a:off x="3746641" y="5731925"/>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2</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06B7B91D-0E53-44F2-9E1D-091A92A01C84}"/>
              </a:ext>
            </a:extLst>
          </p:cNvPr>
          <p:cNvSpPr txBox="1"/>
          <p:nvPr/>
        </p:nvSpPr>
        <p:spPr bwMode="auto">
          <a:xfrm>
            <a:off x="5940152" y="5717273"/>
            <a:ext cx="1170513" cy="369332"/>
          </a:xfrm>
          <a:prstGeom prst="rect">
            <a:avLst/>
          </a:prstGeom>
          <a:noFill/>
        </p:spPr>
        <p:txBody>
          <a:bodyPr wrap="none" rtlCol="0">
            <a:spAutoFit/>
          </a:bodyPr>
          <a:lstStyle/>
          <a:p>
            <a:r>
              <a:rPr lang="fr-FR" dirty="0">
                <a:latin typeface="Tahoma" panose="020B0604030504040204" pitchFamily="34" charset="0"/>
                <a:ea typeface="Tahoma" panose="020B0604030504040204" pitchFamily="34" charset="0"/>
                <a:cs typeface="Tahoma" panose="020B0604030504040204" pitchFamily="34" charset="0"/>
              </a:rPr>
              <a:t>Division 3</a:t>
            </a:r>
            <a:endParaRPr lang="fr-CH"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27">
            <a:extLst>
              <a:ext uri="{FF2B5EF4-FFF2-40B4-BE49-F238E27FC236}">
                <a16:creationId xmlns:a16="http://schemas.microsoft.com/office/drawing/2014/main" id="{A3C021A4-EDAF-44BF-8B1C-9313EEF2DD5B}"/>
              </a:ext>
            </a:extLst>
          </p:cNvPr>
          <p:cNvGrpSpPr/>
          <p:nvPr/>
        </p:nvGrpSpPr>
        <p:grpSpPr>
          <a:xfrm>
            <a:off x="1556856" y="4797152"/>
            <a:ext cx="1296144" cy="648072"/>
            <a:chOff x="1556856" y="4797152"/>
            <a:chExt cx="1296144" cy="648072"/>
          </a:xfrm>
        </p:grpSpPr>
        <p:cxnSp>
          <p:nvCxnSpPr>
            <p:cNvPr id="5" name="Straight Connector 4">
              <a:extLst>
                <a:ext uri="{FF2B5EF4-FFF2-40B4-BE49-F238E27FC236}">
                  <a16:creationId xmlns:a16="http://schemas.microsoft.com/office/drawing/2014/main" id="{1E47D096-6BAF-43D7-97D5-CB53CC3BBE21}"/>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CE8FB8-9651-4A12-ABAE-CDFE94F79628}"/>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DA0221-83B7-42D1-A2E3-492B0DACCDEA}"/>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2ECA45B-27F1-46CD-9549-DD3BE17DAA70}"/>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3AEE4-8117-4572-BDA8-31E3AC3A32D1}"/>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CB4F43-5D2A-4F87-B883-B55CBB27E75C}"/>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8E5AAAF-D60C-4F5C-8A0D-5C344B9ADB0B}"/>
              </a:ext>
            </a:extLst>
          </p:cNvPr>
          <p:cNvGrpSpPr/>
          <p:nvPr/>
        </p:nvGrpSpPr>
        <p:grpSpPr>
          <a:xfrm>
            <a:off x="5891765" y="4784922"/>
            <a:ext cx="1296144" cy="648072"/>
            <a:chOff x="1556856" y="4797152"/>
            <a:chExt cx="1296144" cy="648072"/>
          </a:xfrm>
        </p:grpSpPr>
        <p:cxnSp>
          <p:nvCxnSpPr>
            <p:cNvPr id="30" name="Straight Connector 29">
              <a:extLst>
                <a:ext uri="{FF2B5EF4-FFF2-40B4-BE49-F238E27FC236}">
                  <a16:creationId xmlns:a16="http://schemas.microsoft.com/office/drawing/2014/main" id="{185E6035-E40A-4EB2-927A-3037D48F6BE2}"/>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44F402B-186C-4CB0-BB11-9B89A45D5700}"/>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C728A11-5C10-43CA-B45A-3280BE2C0009}"/>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12516B-AB7E-4EAD-B6E0-09CE5091A9B9}"/>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8B3FF1-C62E-45E1-B09E-22B9C82F2F69}"/>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5219184-5963-4887-956E-75880ABC7D08}"/>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A686790C-5380-4DB8-9B5F-A85F9A924640}"/>
              </a:ext>
            </a:extLst>
          </p:cNvPr>
          <p:cNvGrpSpPr/>
          <p:nvPr/>
        </p:nvGrpSpPr>
        <p:grpSpPr>
          <a:xfrm>
            <a:off x="3724311" y="4797152"/>
            <a:ext cx="1296144" cy="648072"/>
            <a:chOff x="1556856" y="4797152"/>
            <a:chExt cx="1296144" cy="648072"/>
          </a:xfrm>
        </p:grpSpPr>
        <p:cxnSp>
          <p:nvCxnSpPr>
            <p:cNvPr id="37" name="Straight Connector 36">
              <a:extLst>
                <a:ext uri="{FF2B5EF4-FFF2-40B4-BE49-F238E27FC236}">
                  <a16:creationId xmlns:a16="http://schemas.microsoft.com/office/drawing/2014/main" id="{54618450-D64E-4507-9362-16EFED99BF78}"/>
                </a:ext>
              </a:extLst>
            </p:cNvPr>
            <p:cNvCxnSpPr>
              <a:cxnSpLocks/>
            </p:cNvCxnSpPr>
            <p:nvPr/>
          </p:nvCxnSpPr>
          <p:spPr>
            <a:xfrm>
              <a:off x="2204928" y="4797152"/>
              <a:ext cx="0" cy="6480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688A10-95C0-492F-94D2-6A88749C23F3}"/>
                </a:ext>
              </a:extLst>
            </p:cNvPr>
            <p:cNvCxnSpPr/>
            <p:nvPr/>
          </p:nvCxnSpPr>
          <p:spPr bwMode="auto">
            <a:xfrm>
              <a:off x="2483768"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AD6F882-379B-44FD-B2D1-7A0E4658D95B}"/>
                </a:ext>
              </a:extLst>
            </p:cNvPr>
            <p:cNvCxnSpPr/>
            <p:nvPr/>
          </p:nvCxnSpPr>
          <p:spPr bwMode="auto">
            <a:xfrm>
              <a:off x="1556856"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6BAFE4-BBAC-4499-87C6-0B1D854F05BB}"/>
                </a:ext>
              </a:extLst>
            </p:cNvPr>
            <p:cNvCxnSpPr/>
            <p:nvPr/>
          </p:nvCxnSpPr>
          <p:spPr bwMode="auto">
            <a:xfrm>
              <a:off x="2853000"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6328C3A-FB6D-41CB-B6FB-E986A93FB8DC}"/>
                </a:ext>
              </a:extLst>
            </p:cNvPr>
            <p:cNvCxnSpPr/>
            <p:nvPr/>
          </p:nvCxnSpPr>
          <p:spPr bwMode="auto">
            <a:xfrm>
              <a:off x="1907704" y="5013176"/>
              <a:ext cx="0" cy="43204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51EF04-2988-4924-BCD8-986BC045212B}"/>
                </a:ext>
              </a:extLst>
            </p:cNvPr>
            <p:cNvCxnSpPr>
              <a:cxnSpLocks/>
            </p:cNvCxnSpPr>
            <p:nvPr/>
          </p:nvCxnSpPr>
          <p:spPr bwMode="auto">
            <a:xfrm>
              <a:off x="1556856" y="5013176"/>
              <a:ext cx="129614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46FCD4C9-7EDD-4218-AB71-C31B826E66F4}"/>
              </a:ext>
            </a:extLst>
          </p:cNvPr>
          <p:cNvSpPr/>
          <p:nvPr/>
        </p:nvSpPr>
        <p:spPr>
          <a:xfrm>
            <a:off x="6102855" y="2708920"/>
            <a:ext cx="629367" cy="576057"/>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3" name="Oval 42">
            <a:extLst>
              <a:ext uri="{FF2B5EF4-FFF2-40B4-BE49-F238E27FC236}">
                <a16:creationId xmlns:a16="http://schemas.microsoft.com/office/drawing/2014/main" id="{474DBBED-F2CD-4923-B3A6-252D2B69179E}"/>
              </a:ext>
            </a:extLst>
          </p:cNvPr>
          <p:cNvSpPr/>
          <p:nvPr/>
        </p:nvSpPr>
        <p:spPr bwMode="auto">
          <a:xfrm>
            <a:off x="1942882" y="5105148"/>
            <a:ext cx="2640574" cy="432048"/>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4" name="Oval 43">
            <a:extLst>
              <a:ext uri="{FF2B5EF4-FFF2-40B4-BE49-F238E27FC236}">
                <a16:creationId xmlns:a16="http://schemas.microsoft.com/office/drawing/2014/main" id="{72F2A2B5-AC1F-4882-8591-1AB92C05F0DA}"/>
              </a:ext>
            </a:extLst>
          </p:cNvPr>
          <p:cNvSpPr/>
          <p:nvPr/>
        </p:nvSpPr>
        <p:spPr bwMode="auto">
          <a:xfrm rot="16200000">
            <a:off x="5687717" y="5036953"/>
            <a:ext cx="1080112" cy="360035"/>
          </a:xfrm>
          <a:prstGeom prst="ellipse">
            <a:avLst/>
          </a:prstGeom>
          <a:solidFill>
            <a:srgbClr val="C00000"/>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14955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971600" y="2996952"/>
            <a:ext cx="6587440" cy="461665"/>
          </a:xfrm>
          <a:prstGeom prst="rect">
            <a:avLst/>
          </a:prstGeom>
          <a:noFill/>
        </p:spPr>
        <p:txBody>
          <a:bodyPr wrap="square" rtlCol="0">
            <a:spAutoFit/>
          </a:bodyPr>
          <a:lstStyle/>
          <a:p>
            <a:r>
              <a:rPr lang="fr-CH" sz="2400" b="1" dirty="0">
                <a:solidFill>
                  <a:srgbClr val="1476B7"/>
                </a:solidFill>
                <a:latin typeface="Tahoma"/>
                <a:ea typeface="Tahoma"/>
                <a:cs typeface="Tahoma"/>
              </a:rPr>
              <a:t>Organisation et cycles de vie des projets</a:t>
            </a:r>
          </a:p>
        </p:txBody>
      </p:sp>
    </p:spTree>
    <p:extLst>
      <p:ext uri="{BB962C8B-B14F-4D97-AF65-F5344CB8AC3E}">
        <p14:creationId xmlns:p14="http://schemas.microsoft.com/office/powerpoint/2010/main" val="378411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endParaRPr lang="en-US"/>
          </a:p>
        </p:txBody>
      </p:sp>
      <p:pic>
        <p:nvPicPr>
          <p:cNvPr id="5" name="Espace réservé du contenu 6"/>
          <p:cNvPicPr>
            <a:picLocks noGrp="1" noChangeAspect="1"/>
          </p:cNvPicPr>
          <p:nvPr>
            <p:ph idx="1"/>
          </p:nvPr>
        </p:nvPicPr>
        <p:blipFill>
          <a:blip r:embed="rId3" cstate="print"/>
          <a:srcRect t="6847" b="6198"/>
          <a:stretch/>
        </p:blipFill>
        <p:spPr bwMode="auto">
          <a:xfrm>
            <a:off x="-603861" y="476672"/>
            <a:ext cx="10123308" cy="5832648"/>
          </a:xfrm>
          <a:prstGeom prst="rect">
            <a:avLst/>
          </a:prstGeom>
        </p:spPr>
      </p:pic>
      <p:sp>
        <p:nvSpPr>
          <p:cNvPr id="6" name="Rectangle 7"/>
          <p:cNvSpPr/>
          <p:nvPr/>
        </p:nvSpPr>
        <p:spPr bwMode="auto">
          <a:xfrm>
            <a:off x="1" y="4177390"/>
            <a:ext cx="9161585" cy="772886"/>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lgn="r">
              <a:defRPr/>
            </a:pPr>
            <a:r>
              <a:rPr lang="en-US" sz="4050" b="1">
                <a:solidFill>
                  <a:schemeClr val="bg1">
                    <a:lumMod val="95000"/>
                  </a:schemeClr>
                </a:solidFill>
                <a:latin typeface="Verdana"/>
                <a:ea typeface="Verdana"/>
                <a:cs typeface="Verdana"/>
              </a:rPr>
              <a:t>Cycle de vie </a:t>
            </a:r>
            <a:r>
              <a:rPr lang="en-US" sz="4050" b="1">
                <a:solidFill>
                  <a:srgbClr val="6C9432"/>
                </a:solidFill>
                <a:latin typeface="Verdana"/>
                <a:ea typeface="Verdana"/>
                <a:cs typeface="Verdana"/>
              </a:rPr>
              <a:t>en cascade</a:t>
            </a:r>
            <a:endParaRPr lang="en-US" sz="25800" b="1">
              <a:solidFill>
                <a:srgbClr val="6C9432"/>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a:t>
            </a:r>
            <a:r>
              <a:rPr lang="fr-CH" sz="2000" dirty="0" err="1">
                <a:latin typeface="Tahoma" panose="020B0604030504040204" pitchFamily="34" charset="0"/>
                <a:ea typeface="Tahoma" panose="020B0604030504040204" pitchFamily="34" charset="0"/>
                <a:cs typeface="Tahoma" panose="020B0604030504040204" pitchFamily="34" charset="0"/>
              </a:rPr>
              <a:t>éroulement</a:t>
            </a:r>
            <a:r>
              <a:rPr lang="fr-CH" sz="2000" dirty="0">
                <a:latin typeface="Tahoma" panose="020B0604030504040204" pitchFamily="34" charset="0"/>
                <a:ea typeface="Tahoma" panose="020B0604030504040204" pitchFamily="34" charset="0"/>
                <a:cs typeface="Tahoma" panose="020B0604030504040204" pitchFamily="34" charset="0"/>
              </a:rPr>
              <a: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extLst>
              <p:ext uri="{D42A27DB-BD31-4B8C-83A1-F6EECF244321}">
                <p14:modId xmlns:p14="http://schemas.microsoft.com/office/powerpoint/2010/main" val="2804367183"/>
              </p:ext>
            </p:extLst>
          </p:nvPr>
        </p:nvGraphicFramePr>
        <p:xfrm>
          <a:off x="5435541" y="5157192"/>
          <a:ext cx="2520835"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022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en cascade</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18</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048672" cy="4032448"/>
          </a:xfrm>
          <a:prstGeom prst="rect">
            <a:avLst/>
          </a:prstGeom>
        </p:spPr>
        <p:txBody>
          <a:bodyPr/>
          <a:lstStyle/>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 traditionnelle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Séquentiel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Phases successives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a:t>
            </a:r>
            <a:r>
              <a:rPr lang="fr-CH" sz="2000" dirty="0" err="1">
                <a:latin typeface="Tahoma" panose="020B0604030504040204" pitchFamily="34" charset="0"/>
                <a:ea typeface="Tahoma" panose="020B0604030504040204" pitchFamily="34" charset="0"/>
                <a:cs typeface="Tahoma" panose="020B0604030504040204" pitchFamily="34" charset="0"/>
              </a:rPr>
              <a:t>éroulement</a:t>
            </a:r>
            <a:r>
              <a:rPr lang="fr-CH" sz="2000" dirty="0">
                <a:latin typeface="Tahoma" panose="020B0604030504040204" pitchFamily="34" charset="0"/>
                <a:ea typeface="Tahoma" panose="020B0604030504040204" pitchFamily="34" charset="0"/>
                <a:cs typeface="Tahoma" panose="020B0604030504040204" pitchFamily="34" charset="0"/>
              </a:rPr>
              <a:t> du projet clair, anticipé, planifié</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U</a:t>
            </a:r>
            <a:r>
              <a:rPr lang="fr-CH" sz="2000" dirty="0">
                <a:latin typeface="Tahoma" panose="020B0604030504040204" pitchFamily="34" charset="0"/>
                <a:ea typeface="Tahoma" panose="020B0604030504040204" pitchFamily="34" charset="0"/>
                <a:cs typeface="Tahoma" panose="020B0604030504040204" pitchFamily="34" charset="0"/>
              </a:rPr>
              <a:t>ne phase ne peut pas remettre en cause les phases précédentes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t>
            </a:r>
            <a:r>
              <a:rPr lang="fr-CH" sz="2000" dirty="0">
                <a:latin typeface="Tahoma" panose="020B0604030504040204" pitchFamily="34" charset="0"/>
                <a:ea typeface="Tahoma" panose="020B0604030504040204" pitchFamily="34" charset="0"/>
                <a:cs typeface="Tahoma" panose="020B0604030504040204" pitchFamily="34" charset="0"/>
              </a:rPr>
              <a:t>es utilisateurs finaux découvrent le résultat en fin de projet</a:t>
            </a:r>
          </a:p>
          <a:p>
            <a:r>
              <a:rPr lang="fr-CH" sz="200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5" name="Diagramme 3">
            <a:extLst>
              <a:ext uri="{FF2B5EF4-FFF2-40B4-BE49-F238E27FC236}">
                <a16:creationId xmlns:a16="http://schemas.microsoft.com/office/drawing/2014/main" id="{C04F7EDB-4379-4B97-83FE-BE0C11939B27}"/>
              </a:ext>
            </a:extLst>
          </p:cNvPr>
          <p:cNvGraphicFramePr/>
          <p:nvPr>
            <p:extLst>
              <p:ext uri="{D42A27DB-BD31-4B8C-83A1-F6EECF244321}">
                <p14:modId xmlns:p14="http://schemas.microsoft.com/office/powerpoint/2010/main" val="3301291279"/>
              </p:ext>
            </p:extLst>
          </p:nvPr>
        </p:nvGraphicFramePr>
        <p:xfrm>
          <a:off x="6065520" y="3776297"/>
          <a:ext cx="2484319" cy="2353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a:extLst>
              <a:ext uri="{FF2B5EF4-FFF2-40B4-BE49-F238E27FC236}">
                <a16:creationId xmlns:a16="http://schemas.microsoft.com/office/drawing/2014/main" id="{DBD57346-DAFC-44A4-BC6D-3F9A7B3258E7}"/>
              </a:ext>
            </a:extLst>
          </p:cNvPr>
          <p:cNvSpPr/>
          <p:nvPr/>
        </p:nvSpPr>
        <p:spPr>
          <a:xfrm rot="3479274">
            <a:off x="6589356" y="4894911"/>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6" name="Group 5">
            <a:extLst>
              <a:ext uri="{FF2B5EF4-FFF2-40B4-BE49-F238E27FC236}">
                <a16:creationId xmlns:a16="http://schemas.microsoft.com/office/drawing/2014/main" id="{45D85880-4383-44C1-845C-C19AE5B6C4EB}"/>
              </a:ext>
            </a:extLst>
          </p:cNvPr>
          <p:cNvGrpSpPr/>
          <p:nvPr/>
        </p:nvGrpSpPr>
        <p:grpSpPr>
          <a:xfrm>
            <a:off x="6429847" y="4937456"/>
            <a:ext cx="288032" cy="367459"/>
            <a:chOff x="6444208" y="4941168"/>
            <a:chExt cx="288032" cy="367459"/>
          </a:xfrm>
        </p:grpSpPr>
        <p:sp>
          <p:nvSpPr>
            <p:cNvPr id="2" name="Flowchart: Connector 1">
              <a:extLst>
                <a:ext uri="{FF2B5EF4-FFF2-40B4-BE49-F238E27FC236}">
                  <a16:creationId xmlns:a16="http://schemas.microsoft.com/office/drawing/2014/main" id="{E43AB7B7-1A14-43B0-A918-1BB395AB8699}"/>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Isosceles Triangle 8">
              <a:extLst>
                <a:ext uri="{FF2B5EF4-FFF2-40B4-BE49-F238E27FC236}">
                  <a16:creationId xmlns:a16="http://schemas.microsoft.com/office/drawing/2014/main" id="{4233D71D-63D8-4FFF-81CC-85ED9473EDB0}"/>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19" name="Group 18">
            <a:extLst>
              <a:ext uri="{FF2B5EF4-FFF2-40B4-BE49-F238E27FC236}">
                <a16:creationId xmlns:a16="http://schemas.microsoft.com/office/drawing/2014/main" id="{384CDD4E-0700-4A16-82C1-BB88070544DB}"/>
              </a:ext>
            </a:extLst>
          </p:cNvPr>
          <p:cNvGrpSpPr/>
          <p:nvPr/>
        </p:nvGrpSpPr>
        <p:grpSpPr>
          <a:xfrm>
            <a:off x="6872431" y="5237086"/>
            <a:ext cx="288032" cy="367459"/>
            <a:chOff x="6444208" y="4941168"/>
            <a:chExt cx="288032" cy="367459"/>
          </a:xfrm>
        </p:grpSpPr>
        <p:sp>
          <p:nvSpPr>
            <p:cNvPr id="20" name="Flowchart: Connector 19">
              <a:extLst>
                <a:ext uri="{FF2B5EF4-FFF2-40B4-BE49-F238E27FC236}">
                  <a16:creationId xmlns:a16="http://schemas.microsoft.com/office/drawing/2014/main" id="{04B7EBF9-5AB2-4166-9153-D86B17AB5458}"/>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Isosceles Triangle 20">
              <a:extLst>
                <a:ext uri="{FF2B5EF4-FFF2-40B4-BE49-F238E27FC236}">
                  <a16:creationId xmlns:a16="http://schemas.microsoft.com/office/drawing/2014/main" id="{EF5C117A-DEE2-4C06-AECB-DB205670C4A5}"/>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22" name="Group 21">
            <a:extLst>
              <a:ext uri="{FF2B5EF4-FFF2-40B4-BE49-F238E27FC236}">
                <a16:creationId xmlns:a16="http://schemas.microsoft.com/office/drawing/2014/main" id="{ADE170FE-7D52-43AE-B1A8-20A79D6BD14B}"/>
              </a:ext>
            </a:extLst>
          </p:cNvPr>
          <p:cNvGrpSpPr/>
          <p:nvPr/>
        </p:nvGrpSpPr>
        <p:grpSpPr>
          <a:xfrm>
            <a:off x="7310643" y="5549526"/>
            <a:ext cx="288032" cy="367459"/>
            <a:chOff x="6444208" y="4941168"/>
            <a:chExt cx="288032" cy="367459"/>
          </a:xfrm>
        </p:grpSpPr>
        <p:sp>
          <p:nvSpPr>
            <p:cNvPr id="23" name="Flowchart: Connector 22">
              <a:extLst>
                <a:ext uri="{FF2B5EF4-FFF2-40B4-BE49-F238E27FC236}">
                  <a16:creationId xmlns:a16="http://schemas.microsoft.com/office/drawing/2014/main" id="{C1A2B23A-3318-4A00-AFBC-619305DD9C41}"/>
                </a:ext>
              </a:extLst>
            </p:cNvPr>
            <p:cNvSpPr/>
            <p:nvPr/>
          </p:nvSpPr>
          <p:spPr>
            <a:xfrm>
              <a:off x="6444208" y="4941168"/>
              <a:ext cx="288032" cy="276113"/>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7FB34A85-661D-4C90-AD01-8E91B01B496C}"/>
                </a:ext>
              </a:extLst>
            </p:cNvPr>
            <p:cNvSpPr/>
            <p:nvPr/>
          </p:nvSpPr>
          <p:spPr>
            <a:xfrm rot="7996132">
              <a:off x="6440279" y="5165683"/>
              <a:ext cx="183530" cy="10235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25" name="Isosceles Triangle 24">
            <a:extLst>
              <a:ext uri="{FF2B5EF4-FFF2-40B4-BE49-F238E27FC236}">
                <a16:creationId xmlns:a16="http://schemas.microsoft.com/office/drawing/2014/main" id="{F2B6C2A0-F613-4168-B88E-BBB0078494DD}"/>
              </a:ext>
            </a:extLst>
          </p:cNvPr>
          <p:cNvSpPr/>
          <p:nvPr/>
        </p:nvSpPr>
        <p:spPr>
          <a:xfrm rot="3479274">
            <a:off x="7487032" y="5529457"/>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Isosceles Triangle 25">
            <a:extLst>
              <a:ext uri="{FF2B5EF4-FFF2-40B4-BE49-F238E27FC236}">
                <a16:creationId xmlns:a16="http://schemas.microsoft.com/office/drawing/2014/main" id="{5EE76EDB-24E7-4C8C-B735-7D1227D1657B}"/>
              </a:ext>
            </a:extLst>
          </p:cNvPr>
          <p:cNvSpPr/>
          <p:nvPr/>
        </p:nvSpPr>
        <p:spPr>
          <a:xfrm rot="3479274">
            <a:off x="7075924" y="5225068"/>
            <a:ext cx="144016" cy="11635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00076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4"/>
          <p:cNvPicPr>
            <a:picLocks noChangeAspect="1"/>
          </p:cNvPicPr>
          <p:nvPr/>
        </p:nvPicPr>
        <p:blipFill>
          <a:blip r:embed="rId3" cstate="print"/>
          <a:stretch/>
        </p:blipFill>
        <p:spPr bwMode="auto">
          <a:xfrm>
            <a:off x="-379732" y="0"/>
            <a:ext cx="10289512" cy="6858000"/>
          </a:xfrm>
          <a:prstGeom prst="rect">
            <a:avLst/>
          </a:prstGeom>
        </p:spPr>
      </p:pic>
      <p:sp>
        <p:nvSpPr>
          <p:cNvPr id="5" name="Rectangle 7"/>
          <p:cNvSpPr/>
          <p:nvPr/>
        </p:nvSpPr>
        <p:spPr bwMode="auto">
          <a:xfrm>
            <a:off x="-7677" y="4177390"/>
            <a:ext cx="9161585" cy="772886"/>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lgn="r">
              <a:defRPr/>
            </a:pPr>
            <a:r>
              <a:rPr lang="en-US" sz="4050" b="1">
                <a:solidFill>
                  <a:schemeClr val="bg1">
                    <a:lumMod val="95000"/>
                  </a:schemeClr>
                </a:solidFill>
                <a:latin typeface="Verdana"/>
                <a:ea typeface="Verdana"/>
                <a:cs typeface="Verdana"/>
              </a:rPr>
              <a:t>Cycle de vie </a:t>
            </a:r>
            <a:r>
              <a:rPr lang="en-US" sz="4050" b="1">
                <a:solidFill>
                  <a:srgbClr val="B43019"/>
                </a:solidFill>
                <a:latin typeface="Verdana"/>
                <a:ea typeface="Verdana"/>
                <a:cs typeface="Verdana"/>
              </a:rPr>
              <a:t>itératif</a:t>
            </a:r>
            <a:endParaRPr lang="en-US" sz="25800" b="1">
              <a:solidFill>
                <a:srgbClr val="B43019"/>
              </a:solidFill>
              <a:latin typeface="Verdana"/>
              <a:ea typeface="Verdana"/>
              <a:cs typeface="Verdana"/>
            </a:endParaRPr>
          </a:p>
        </p:txBody>
      </p:sp>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26</a:t>
            </a:r>
          </a:p>
        </p:txBody>
      </p:sp>
    </p:spTree>
    <p:extLst>
      <p:ext uri="{BB962C8B-B14F-4D97-AF65-F5344CB8AC3E}">
        <p14:creationId xmlns:p14="http://schemas.microsoft.com/office/powerpoint/2010/main" val="1725261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itératif – Agilité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1187624" y="2097430"/>
            <a:ext cx="6552728" cy="4032448"/>
          </a:xfrm>
          <a:prstGeom prst="rect">
            <a:avLst/>
          </a:prstGeom>
        </p:spPr>
        <p:txBody>
          <a:bodyPr/>
          <a:lstStyle/>
          <a:p>
            <a:endParaRPr lang="fr-FR"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Méthodes agiles</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Efficacité, souplesse</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La priorité est le besoin de l’utilisateur final</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Découpage en sous-projets </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Validations intermédiaires par les utilisateurs finaux</a:t>
            </a:r>
          </a:p>
          <a:p>
            <a:pPr marL="342900" indent="-342900">
              <a:buFont typeface="Arial" panose="020B0604020202020204" pitchFamily="34" charset="0"/>
              <a:buChar char="•"/>
            </a:pPr>
            <a:r>
              <a:rPr lang="fr-FR" sz="2000" dirty="0">
                <a:latin typeface="Tahoma" panose="020B0604030504040204" pitchFamily="34" charset="0"/>
                <a:ea typeface="Tahoma" panose="020B0604030504040204" pitchFamily="34" charset="0"/>
                <a:cs typeface="Tahoma" panose="020B0604030504040204" pitchFamily="34" charset="0"/>
              </a:rPr>
              <a:t>Grande réactivité aux attentes</a:t>
            </a:r>
            <a:endParaRPr lang="fr-CH"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lowchart: Connector 5">
            <a:extLst>
              <a:ext uri="{FF2B5EF4-FFF2-40B4-BE49-F238E27FC236}">
                <a16:creationId xmlns:a16="http://schemas.microsoft.com/office/drawing/2014/main" id="{52076597-CC29-41B5-B4FA-673BB689C07E}"/>
              </a:ext>
            </a:extLst>
          </p:cNvPr>
          <p:cNvSpPr/>
          <p:nvPr/>
        </p:nvSpPr>
        <p:spPr>
          <a:xfrm>
            <a:off x="6012160"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2" name="Straight Arrow Connector 11">
            <a:extLst>
              <a:ext uri="{FF2B5EF4-FFF2-40B4-BE49-F238E27FC236}">
                <a16:creationId xmlns:a16="http://schemas.microsoft.com/office/drawing/2014/main" id="{6465EC85-2D5F-4FFD-B9E8-EC1F99BF4F03}"/>
              </a:ext>
            </a:extLst>
          </p:cNvPr>
          <p:cNvCxnSpPr>
            <a:cxnSpLocks/>
          </p:cNvCxnSpPr>
          <p:nvPr/>
        </p:nvCxnSpPr>
        <p:spPr>
          <a:xfrm>
            <a:off x="5879537" y="5448936"/>
            <a:ext cx="23648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Connector 13">
            <a:extLst>
              <a:ext uri="{FF2B5EF4-FFF2-40B4-BE49-F238E27FC236}">
                <a16:creationId xmlns:a16="http://schemas.microsoft.com/office/drawing/2014/main" id="{25ADF728-C0D8-43DB-A171-F59A5A369788}"/>
              </a:ext>
            </a:extLst>
          </p:cNvPr>
          <p:cNvSpPr/>
          <p:nvPr/>
        </p:nvSpPr>
        <p:spPr>
          <a:xfrm>
            <a:off x="6660232"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owchart: Connector 14">
            <a:extLst>
              <a:ext uri="{FF2B5EF4-FFF2-40B4-BE49-F238E27FC236}">
                <a16:creationId xmlns:a16="http://schemas.microsoft.com/office/drawing/2014/main" id="{87A84868-2EDC-41C0-9620-5266195128AA}"/>
              </a:ext>
            </a:extLst>
          </p:cNvPr>
          <p:cNvSpPr/>
          <p:nvPr/>
        </p:nvSpPr>
        <p:spPr>
          <a:xfrm>
            <a:off x="7278538" y="5013176"/>
            <a:ext cx="446409" cy="43576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Isosceles Triangle 16">
            <a:extLst>
              <a:ext uri="{FF2B5EF4-FFF2-40B4-BE49-F238E27FC236}">
                <a16:creationId xmlns:a16="http://schemas.microsoft.com/office/drawing/2014/main" id="{54312D04-7CCD-4611-81E2-BF86AA2F1146}"/>
              </a:ext>
            </a:extLst>
          </p:cNvPr>
          <p:cNvSpPr/>
          <p:nvPr/>
        </p:nvSpPr>
        <p:spPr>
          <a:xfrm rot="18656794">
            <a:off x="6284883" y="4996085"/>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Isosceles Triangle 21">
            <a:extLst>
              <a:ext uri="{FF2B5EF4-FFF2-40B4-BE49-F238E27FC236}">
                <a16:creationId xmlns:a16="http://schemas.microsoft.com/office/drawing/2014/main" id="{DFF3888C-0AAC-4B35-A986-43F67CF76147}"/>
              </a:ext>
            </a:extLst>
          </p:cNvPr>
          <p:cNvSpPr/>
          <p:nvPr/>
        </p:nvSpPr>
        <p:spPr>
          <a:xfrm rot="18301448">
            <a:off x="5904148" y="5102209"/>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Isosceles Triangle 22">
            <a:extLst>
              <a:ext uri="{FF2B5EF4-FFF2-40B4-BE49-F238E27FC236}">
                <a16:creationId xmlns:a16="http://schemas.microsoft.com/office/drawing/2014/main" id="{C17B2651-F4BF-481B-BE8B-CD77823080F6}"/>
              </a:ext>
            </a:extLst>
          </p:cNvPr>
          <p:cNvSpPr/>
          <p:nvPr/>
        </p:nvSpPr>
        <p:spPr>
          <a:xfrm rot="18845428">
            <a:off x="6920362" y="4987930"/>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Isosceles Triangle 23">
            <a:extLst>
              <a:ext uri="{FF2B5EF4-FFF2-40B4-BE49-F238E27FC236}">
                <a16:creationId xmlns:a16="http://schemas.microsoft.com/office/drawing/2014/main" id="{1B74FCCD-9B89-460A-A105-47431880A77F}"/>
              </a:ext>
            </a:extLst>
          </p:cNvPr>
          <p:cNvSpPr/>
          <p:nvPr/>
        </p:nvSpPr>
        <p:spPr>
          <a:xfrm rot="19105985">
            <a:off x="6537348" y="5060373"/>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Isosceles Triangle 24">
            <a:extLst>
              <a:ext uri="{FF2B5EF4-FFF2-40B4-BE49-F238E27FC236}">
                <a16:creationId xmlns:a16="http://schemas.microsoft.com/office/drawing/2014/main" id="{CCE5638B-A5EB-4C6C-A9A3-3AC2B1D7E31C}"/>
              </a:ext>
            </a:extLst>
          </p:cNvPr>
          <p:cNvSpPr/>
          <p:nvPr/>
        </p:nvSpPr>
        <p:spPr>
          <a:xfrm rot="19191396">
            <a:off x="7162608" y="5076172"/>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Isosceles Triangle 26">
            <a:extLst>
              <a:ext uri="{FF2B5EF4-FFF2-40B4-BE49-F238E27FC236}">
                <a16:creationId xmlns:a16="http://schemas.microsoft.com/office/drawing/2014/main" id="{CBB5097F-CF69-4E02-B883-054C1AF41A87}"/>
              </a:ext>
            </a:extLst>
          </p:cNvPr>
          <p:cNvSpPr/>
          <p:nvPr/>
        </p:nvSpPr>
        <p:spPr>
          <a:xfrm rot="19391317">
            <a:off x="7557733" y="5014088"/>
            <a:ext cx="216024" cy="19432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72637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Cycle de vie itératif – Agilité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20</a:t>
            </a:r>
            <a:endParaRPr lang="fr-CH" sz="800" dirty="0">
              <a:latin typeface="Tahoma"/>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pic>
        <p:nvPicPr>
          <p:cNvPr id="4100" name="Imag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04141"/>
            <a:ext cx="6947480" cy="4060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395536" y="6021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Documentation SCRUM disponible sur internet :  </a:t>
            </a:r>
            <a:r>
              <a:rPr kumimoji="0" lang="fr-FR" altLang="fr-F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rPr>
              <a:t>https://www.scrum.org/</a:t>
            </a:r>
            <a:r>
              <a:rPr kumimoji="0" lang="fr-FR" altLang="fr-FR"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5297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Scrum</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extLst>
              <p:ext uri="{D42A27DB-BD31-4B8C-83A1-F6EECF244321}">
                <p14:modId xmlns:p14="http://schemas.microsoft.com/office/powerpoint/2010/main" val="645420304"/>
              </p:ext>
            </p:extLst>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Scrum – Why Jeff probably never played Rugby, but your ...">
            <a:extLst>
              <a:ext uri="{FF2B5EF4-FFF2-40B4-BE49-F238E27FC236}">
                <a16:creationId xmlns:a16="http://schemas.microsoft.com/office/drawing/2014/main" id="{AA8E8147-27A4-4076-A94C-8C7BA8046BE7}"/>
              </a:ext>
            </a:extLst>
          </p:cNvPr>
          <p:cNvPicPr>
            <a:picLocks noChangeAspect="1" noChangeArrowheads="1"/>
          </p:cNvPicPr>
          <p:nvPr/>
        </p:nvPicPr>
        <p:blipFill>
          <a:blip r:embed="rId8" cstate="print"/>
          <a:srcRect/>
          <a:stretch>
            <a:fillRect/>
          </a:stretch>
        </p:blipFill>
        <p:spPr bwMode="auto">
          <a:xfrm>
            <a:off x="6186038" y="1017310"/>
            <a:ext cx="2057668" cy="1403578"/>
          </a:xfrm>
          <a:prstGeom prst="rect">
            <a:avLst/>
          </a:prstGeom>
          <a:noFill/>
        </p:spPr>
      </p:pic>
      <p:sp>
        <p:nvSpPr>
          <p:cNvPr id="6" name="Espace réservé du texte 1">
            <a:extLst>
              <a:ext uri="{FF2B5EF4-FFF2-40B4-BE49-F238E27FC236}">
                <a16:creationId xmlns:a16="http://schemas.microsoft.com/office/drawing/2014/main" id="{F2CA5F12-C1AA-48CD-828C-07D9DB766015}"/>
              </a:ext>
            </a:extLst>
          </p:cNvPr>
          <p:cNvSpPr txBox="1">
            <a:spLocks/>
          </p:cNvSpPr>
          <p:nvPr/>
        </p:nvSpPr>
        <p:spPr bwMode="auto">
          <a:xfrm>
            <a:off x="1043959" y="1916832"/>
            <a:ext cx="7056081" cy="4213046"/>
          </a:xfrm>
          <a:prstGeom prst="rect">
            <a:avLst/>
          </a:prstGeom>
        </p:spPr>
        <p:txBody>
          <a:bodyPr/>
          <a:lstStyle/>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Cadre de travail itératif </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Travail en équipe </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Se concentre sur l’objectif commun</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Découpage du projet en sprints </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Sprint: estimation - planification opérationnelle - résultat</a:t>
            </a:r>
          </a:p>
          <a:p>
            <a:pPr marL="285750" indent="-285750">
              <a:buFont typeface="Arial" panose="020B0604020202020204" pitchFamily="34" charset="0"/>
              <a:buChar char="•"/>
            </a:pPr>
            <a:r>
              <a:rPr lang="fr-FR" sz="1700" dirty="0">
                <a:latin typeface="Tahoma" panose="020B0604030504040204" pitchFamily="34" charset="0"/>
                <a:ea typeface="Tahoma" panose="020B0604030504040204" pitchFamily="34" charset="0"/>
                <a:cs typeface="Tahoma" panose="020B0604030504040204" pitchFamily="34" charset="0"/>
              </a:rPr>
              <a:t>Auto-organisation</a:t>
            </a:r>
          </a:p>
          <a:p>
            <a:endParaRPr lang="fr-FR" sz="1700" dirty="0">
              <a:latin typeface="Tahoma" panose="020B0604030504040204" pitchFamily="34" charset="0"/>
              <a:ea typeface="Tahoma" panose="020B0604030504040204" pitchFamily="34" charset="0"/>
              <a:cs typeface="Tahoma" panose="020B0604030504040204" pitchFamily="34" charset="0"/>
            </a:endParaRPr>
          </a:p>
          <a:p>
            <a:r>
              <a:rPr lang="de-CH" sz="1700" dirty="0">
                <a:latin typeface="Tahoma" panose="020B0604030504040204" pitchFamily="34" charset="0"/>
                <a:ea typeface="Tahoma" panose="020B0604030504040204" pitchFamily="34" charset="0"/>
                <a:cs typeface="Tahoma" panose="020B0604030504040204" pitchFamily="34" charset="0"/>
              </a:rPr>
              <a:t>Daily scrum: </a:t>
            </a:r>
            <a:endParaRPr lang="fr-CH" sz="17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réunion quotidienne de l’équipe, le matin, debout, courte (15 minutes)</a:t>
            </a:r>
          </a:p>
          <a:p>
            <a:pPr marL="285750" lvl="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1 gardien du temps</a:t>
            </a:r>
          </a:p>
          <a:p>
            <a:pPr marL="285750" lvl="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But : faire le point de l’avancement vers l’objectif du sprint </a:t>
            </a:r>
          </a:p>
          <a:p>
            <a:pPr marL="285750" lvl="0"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Chaque personne s’exprime sur : </a:t>
            </a:r>
          </a:p>
          <a:p>
            <a:pPr marL="742950" lvl="1"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ses activités réalisées hier</a:t>
            </a:r>
          </a:p>
          <a:p>
            <a:pPr marL="742950" lvl="1"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ses activités prévues aujourd’hui</a:t>
            </a:r>
          </a:p>
          <a:p>
            <a:pPr marL="742950" lvl="1" indent="-285750">
              <a:buFont typeface="Arial" panose="020B0604020202020204" pitchFamily="34" charset="0"/>
              <a:buChar char="•"/>
            </a:pPr>
            <a:r>
              <a:rPr lang="fr-CH" sz="1700" dirty="0">
                <a:latin typeface="Tahoma" panose="020B0604030504040204" pitchFamily="34" charset="0"/>
                <a:ea typeface="Tahoma" panose="020B0604030504040204" pitchFamily="34" charset="0"/>
                <a:cs typeface="Tahoma" panose="020B0604030504040204" pitchFamily="34" charset="0"/>
              </a:rPr>
              <a:t>ses obstacles</a:t>
            </a:r>
          </a:p>
          <a:p>
            <a:endParaRPr lang="fr-FR" sz="1700" dirty="0">
              <a:latin typeface="Tahoma" panose="020B0604030504040204" pitchFamily="34" charset="0"/>
              <a:ea typeface="Tahoma" panose="020B0604030504040204" pitchFamily="34" charset="0"/>
              <a:cs typeface="Tahoma" panose="020B0604030504040204" pitchFamily="34" charset="0"/>
            </a:endParaRPr>
          </a:p>
          <a:p>
            <a:endParaRPr lang="fr-FR" sz="1700" dirty="0">
              <a:latin typeface="Tahoma" panose="020B0604030504040204" pitchFamily="34" charset="0"/>
              <a:ea typeface="Tahoma" panose="020B0604030504040204" pitchFamily="34" charset="0"/>
              <a:cs typeface="Tahoma" panose="020B0604030504040204" pitchFamily="34" charset="0"/>
            </a:endParaRPr>
          </a:p>
        </p:txBody>
      </p:sp>
      <p:sp>
        <p:nvSpPr>
          <p:cNvPr id="8" name="RedDiskSlideNumber">
            <a:extLst>
              <a:ext uri="{FF2B5EF4-FFF2-40B4-BE49-F238E27FC236}">
                <a16:creationId xmlns:a16="http://schemas.microsoft.com/office/drawing/2014/main" id="{AAB96BED-232F-4293-AA88-E04D7ADA8592}"/>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21</a:t>
            </a:r>
            <a:endParaRPr lang="fr-CH" sz="800" dirty="0">
              <a:latin typeface="Tahoma"/>
            </a:endParaRPr>
          </a:p>
        </p:txBody>
      </p:sp>
    </p:spTree>
    <p:extLst>
      <p:ext uri="{BB962C8B-B14F-4D97-AF65-F5344CB8AC3E}">
        <p14:creationId xmlns:p14="http://schemas.microsoft.com/office/powerpoint/2010/main" val="965070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899592" y="3068960"/>
            <a:ext cx="6983423" cy="461665"/>
          </a:xfrm>
          <a:prstGeom prst="rect">
            <a:avLst/>
          </a:prstGeom>
          <a:noFill/>
        </p:spPr>
        <p:txBody>
          <a:bodyPr wrap="square" rtlCol="0">
            <a:spAutoFit/>
          </a:bodyPr>
          <a:lstStyle/>
          <a:p>
            <a:r>
              <a:rPr lang="fr-CH" sz="2400" b="1" dirty="0">
                <a:solidFill>
                  <a:srgbClr val="1476B7"/>
                </a:solidFill>
                <a:latin typeface="Tahoma"/>
                <a:ea typeface="Tahoma"/>
                <a:cs typeface="Tahoma"/>
              </a:rPr>
              <a:t>Fondements et caractéristiques d’un projet</a:t>
            </a:r>
          </a:p>
        </p:txBody>
      </p:sp>
    </p:spTree>
    <p:extLst>
      <p:ext uri="{BB962C8B-B14F-4D97-AF65-F5344CB8AC3E}">
        <p14:creationId xmlns:p14="http://schemas.microsoft.com/office/powerpoint/2010/main" val="2676546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Le découpage en phases</a:t>
            </a:r>
            <a:endParaRPr lang="en-US" sz="2400" b="1" dirty="0">
              <a:solidFill>
                <a:srgbClr val="1476B7"/>
              </a:solidFill>
              <a:latin typeface="Tahoma"/>
              <a:ea typeface="Tahoma"/>
              <a:cs typeface="Tahoma"/>
            </a:endParaRPr>
          </a:p>
        </p:txBody>
      </p:sp>
      <p:sp>
        <p:nvSpPr>
          <p:cNvPr id="6" name="RedDiskSlideNumber">
            <a:extLst>
              <a:ext uri="{FF2B5EF4-FFF2-40B4-BE49-F238E27FC236}">
                <a16:creationId xmlns:a16="http://schemas.microsoft.com/office/drawing/2014/main" id="{A0F5FCD0-8412-4B13-9489-B3A1ADF4671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22</a:t>
            </a:r>
            <a:endParaRPr lang="fr-CH" sz="800" dirty="0">
              <a:latin typeface="Tahoma"/>
            </a:endParaRPr>
          </a:p>
        </p:txBody>
      </p:sp>
    </p:spTree>
    <p:extLst>
      <p:ext uri="{BB962C8B-B14F-4D97-AF65-F5344CB8AC3E}">
        <p14:creationId xmlns:p14="http://schemas.microsoft.com/office/powerpoint/2010/main" val="2982169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3">
            <a:extLst>
              <a:ext uri="{FF2B5EF4-FFF2-40B4-BE49-F238E27FC236}">
                <a16:creationId xmlns:a16="http://schemas.microsoft.com/office/drawing/2014/main" id="{CB35BEE8-A2F1-4D4C-8A9F-F03942E71E34}"/>
              </a:ext>
            </a:extLst>
          </p:cNvPr>
          <p:cNvGraphicFramePr/>
          <p:nvPr/>
        </p:nvGraphicFramePr>
        <p:xfrm>
          <a:off x="395536" y="2051768"/>
          <a:ext cx="7777419" cy="265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5">
            <a:extLst>
              <a:ext uri="{FF2B5EF4-FFF2-40B4-BE49-F238E27FC236}">
                <a16:creationId xmlns:a16="http://schemas.microsoft.com/office/drawing/2014/main" id="{625133A2-F589-4634-B214-13830BA16A32}"/>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Jalons principaux et jalons intermédiaire</a:t>
            </a:r>
            <a:endParaRPr lang="en-US" sz="2400" b="1" dirty="0">
              <a:solidFill>
                <a:srgbClr val="1476B7"/>
              </a:solidFill>
              <a:latin typeface="Tahoma"/>
              <a:ea typeface="Tahoma"/>
              <a:cs typeface="Tahoma"/>
            </a:endParaRPr>
          </a:p>
        </p:txBody>
      </p:sp>
      <p:graphicFrame>
        <p:nvGraphicFramePr>
          <p:cNvPr id="14" name="Diagramme 3">
            <a:extLst>
              <a:ext uri="{FF2B5EF4-FFF2-40B4-BE49-F238E27FC236}">
                <a16:creationId xmlns:a16="http://schemas.microsoft.com/office/drawing/2014/main" id="{CCEA8EFB-47A0-4A24-A429-01AF98C913E2}"/>
              </a:ext>
            </a:extLst>
          </p:cNvPr>
          <p:cNvGraphicFramePr/>
          <p:nvPr/>
        </p:nvGraphicFramePr>
        <p:xfrm>
          <a:off x="2195736" y="4077072"/>
          <a:ext cx="3919314" cy="864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lowchart: Decision 4">
            <a:extLst>
              <a:ext uri="{FF2B5EF4-FFF2-40B4-BE49-F238E27FC236}">
                <a16:creationId xmlns:a16="http://schemas.microsoft.com/office/drawing/2014/main" id="{8231022D-B3CF-45DC-AFD0-D70C7BCA5E3B}"/>
              </a:ext>
            </a:extLst>
          </p:cNvPr>
          <p:cNvSpPr/>
          <p:nvPr/>
        </p:nvSpPr>
        <p:spPr bwMode="auto">
          <a:xfrm>
            <a:off x="2339752"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 name="Flowchart: Decision 5">
            <a:extLst>
              <a:ext uri="{FF2B5EF4-FFF2-40B4-BE49-F238E27FC236}">
                <a16:creationId xmlns:a16="http://schemas.microsoft.com/office/drawing/2014/main" id="{09C79F76-DFDF-4554-9EB1-B84908D3242D}"/>
              </a:ext>
            </a:extLst>
          </p:cNvPr>
          <p:cNvSpPr/>
          <p:nvPr/>
        </p:nvSpPr>
        <p:spPr bwMode="auto">
          <a:xfrm>
            <a:off x="4284245"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8" name="Flowchart: Decision 7">
            <a:extLst>
              <a:ext uri="{FF2B5EF4-FFF2-40B4-BE49-F238E27FC236}">
                <a16:creationId xmlns:a16="http://schemas.microsoft.com/office/drawing/2014/main" id="{7C2851BF-B1DE-4CC1-9F42-07E60EE6B334}"/>
              </a:ext>
            </a:extLst>
          </p:cNvPr>
          <p:cNvSpPr/>
          <p:nvPr/>
        </p:nvSpPr>
        <p:spPr bwMode="auto">
          <a:xfrm>
            <a:off x="6123928" y="3092420"/>
            <a:ext cx="288032"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1" name="Flowchart: Decision 10">
            <a:extLst>
              <a:ext uri="{FF2B5EF4-FFF2-40B4-BE49-F238E27FC236}">
                <a16:creationId xmlns:a16="http://schemas.microsoft.com/office/drawing/2014/main" id="{CB79734C-B5E1-47C2-AF57-446CCA626625}"/>
              </a:ext>
            </a:extLst>
          </p:cNvPr>
          <p:cNvSpPr/>
          <p:nvPr/>
        </p:nvSpPr>
        <p:spPr bwMode="auto">
          <a:xfrm>
            <a:off x="2819628" y="4354206"/>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2" name="Flowchart: Decision 11">
            <a:extLst>
              <a:ext uri="{FF2B5EF4-FFF2-40B4-BE49-F238E27FC236}">
                <a16:creationId xmlns:a16="http://schemas.microsoft.com/office/drawing/2014/main" id="{7F5CD5C1-74BC-4E58-B3D8-2968546F29BA}"/>
              </a:ext>
            </a:extLst>
          </p:cNvPr>
          <p:cNvSpPr/>
          <p:nvPr/>
        </p:nvSpPr>
        <p:spPr bwMode="auto">
          <a:xfrm>
            <a:off x="8172955" y="3092420"/>
            <a:ext cx="278179" cy="576064"/>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Flowchart: Decision 16">
            <a:extLst>
              <a:ext uri="{FF2B5EF4-FFF2-40B4-BE49-F238E27FC236}">
                <a16:creationId xmlns:a16="http://schemas.microsoft.com/office/drawing/2014/main" id="{B71DA003-2EE7-4090-9E27-D684AC5DA9BB}"/>
              </a:ext>
            </a:extLst>
          </p:cNvPr>
          <p:cNvSpPr/>
          <p:nvPr/>
        </p:nvSpPr>
        <p:spPr bwMode="auto">
          <a:xfrm>
            <a:off x="3257119" y="436389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Flowchart: Decision 18">
            <a:extLst>
              <a:ext uri="{FF2B5EF4-FFF2-40B4-BE49-F238E27FC236}">
                <a16:creationId xmlns:a16="http://schemas.microsoft.com/office/drawing/2014/main" id="{04D6A6D8-E075-41C7-A9A9-77AAF631ABFE}"/>
              </a:ext>
            </a:extLst>
          </p:cNvPr>
          <p:cNvSpPr/>
          <p:nvPr/>
        </p:nvSpPr>
        <p:spPr bwMode="auto">
          <a:xfrm>
            <a:off x="5394680" y="435494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Flowchart: Decision 19">
            <a:extLst>
              <a:ext uri="{FF2B5EF4-FFF2-40B4-BE49-F238E27FC236}">
                <a16:creationId xmlns:a16="http://schemas.microsoft.com/office/drawing/2014/main" id="{B6BD755F-E267-47EE-826E-C76125F1ACFC}"/>
              </a:ext>
            </a:extLst>
          </p:cNvPr>
          <p:cNvSpPr/>
          <p:nvPr/>
        </p:nvSpPr>
        <p:spPr bwMode="auto">
          <a:xfrm>
            <a:off x="5068414" y="4354943"/>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1" name="Flowchart: Decision 20">
            <a:extLst>
              <a:ext uri="{FF2B5EF4-FFF2-40B4-BE49-F238E27FC236}">
                <a16:creationId xmlns:a16="http://schemas.microsoft.com/office/drawing/2014/main" id="{91A336E3-814E-4C2E-8103-0DB0BBA4E4DD}"/>
              </a:ext>
            </a:extLst>
          </p:cNvPr>
          <p:cNvSpPr/>
          <p:nvPr/>
        </p:nvSpPr>
        <p:spPr bwMode="auto">
          <a:xfrm>
            <a:off x="4738960" y="4344512"/>
            <a:ext cx="159312" cy="345145"/>
          </a:xfrm>
          <a:prstGeom prst="flowChartDecisio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2" name="RedDiskSlideNumber">
            <a:extLst>
              <a:ext uri="{FF2B5EF4-FFF2-40B4-BE49-F238E27FC236}">
                <a16:creationId xmlns:a16="http://schemas.microsoft.com/office/drawing/2014/main" id="{45C4320C-2DE1-4A39-B99F-BA6F58FD641F}"/>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23</a:t>
            </a:r>
            <a:endParaRPr lang="fr-CH" sz="800" dirty="0">
              <a:latin typeface="Tahoma"/>
            </a:endParaRPr>
          </a:p>
        </p:txBody>
      </p:sp>
    </p:spTree>
    <p:extLst>
      <p:ext uri="{BB962C8B-B14F-4D97-AF65-F5344CB8AC3E}">
        <p14:creationId xmlns:p14="http://schemas.microsoft.com/office/powerpoint/2010/main" val="373818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a:t>
            </a:r>
            <a:r>
              <a:rPr lang="fr-CH" sz="800" dirty="0">
                <a:latin typeface="Tahoma"/>
              </a:rPr>
              <a:t>4</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a:t>
            </a:r>
          </a:p>
          <a:p>
            <a:pPr marL="342900" marR="0" lvl="0" indent="-342900" eaLnBrk="1" fontAlgn="auto" latinLnBrk="0" hangingPunct="1">
              <a:lnSpc>
                <a:spcPct val="100000"/>
              </a:lnSpc>
              <a:spcAft>
                <a:spcPts val="0"/>
              </a:spcAft>
              <a:buClrTx/>
              <a:buSzTx/>
              <a:tabLst/>
              <a:defRPr/>
            </a:pPr>
            <a:endParaRPr lang="fr-CH" sz="4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Point de référence marquant un événement important dans l’avancement du projet. </a:t>
            </a:r>
          </a:p>
          <a:p>
            <a:pPr indent="-342900">
              <a:defRPr/>
            </a:pPr>
            <a:r>
              <a:rPr lang="fr-CH" sz="2000" dirty="0">
                <a:latin typeface="Tahoma" panose="020B0604030504040204" pitchFamily="34" charset="0"/>
                <a:ea typeface="Tahoma" panose="020B0604030504040204" pitchFamily="34" charset="0"/>
                <a:cs typeface="Tahoma" panose="020B0604030504040204" pitchFamily="34" charset="0"/>
              </a:rPr>
              <a:t>Utilisé pour contrôler l’avancement du projet. </a:t>
            </a:r>
          </a:p>
          <a:p>
            <a:pPr marR="0" lvl="0" indent="-342900" eaLnBrk="1" fontAlgn="auto" latinLnBrk="0" hangingPunct="1">
              <a:lnSpc>
                <a:spcPct val="100000"/>
              </a:lnSpc>
              <a:spcAft>
                <a:spcPts val="0"/>
              </a:spcAft>
              <a:buClrTx/>
              <a:buSzTx/>
              <a:tabLst/>
              <a:defRPr/>
            </a:pPr>
            <a:endParaRPr lang="fr-CH" sz="2000" dirty="0">
              <a:latin typeface="Tahoma" panose="020B0604030504040204" pitchFamily="34" charset="0"/>
              <a:ea typeface="Tahoma" panose="020B0604030504040204" pitchFamily="34" charset="0"/>
              <a:cs typeface="Tahoma" panose="020B0604030504040204" pitchFamily="34" charset="0"/>
            </a:endParaRPr>
          </a:p>
          <a:p>
            <a:pPr marL="342900" marR="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Jalons principaux</a:t>
            </a:r>
          </a:p>
          <a:p>
            <a:r>
              <a:rPr lang="fr-CH" sz="2000" dirty="0">
                <a:latin typeface="Tahoma" panose="020B0604030504040204" pitchFamily="34" charset="0"/>
                <a:ea typeface="Tahoma" panose="020B0604030504040204" pitchFamily="34" charset="0"/>
                <a:cs typeface="Tahoma" panose="020B0604030504040204" pitchFamily="34" charset="0"/>
              </a:rPr>
              <a:t>Entre chaque phase du projet.</a:t>
            </a:r>
          </a:p>
          <a:p>
            <a:pPr lvl="0"/>
            <a:endParaRPr lang="fr-CH" sz="2000" b="1" dirty="0">
              <a:solidFill>
                <a:srgbClr val="1476B7"/>
              </a:solidFill>
              <a:latin typeface="Tahoma" panose="020B0604030504040204" pitchFamily="34" charset="0"/>
              <a:ea typeface="Tahoma" panose="020B0604030504040204" pitchFamily="34" charset="0"/>
              <a:cs typeface="Tahoma" panose="020B0604030504040204" pitchFamily="34" charset="0"/>
            </a:endParaRPr>
          </a:p>
          <a:p>
            <a:pPr marL="342900" indent="-342900">
              <a:defRPr/>
            </a:pPr>
            <a:r>
              <a:rPr lang="fr-CH" sz="2400" b="1" dirty="0">
                <a:solidFill>
                  <a:srgbClr val="1476B7"/>
                </a:solidFill>
                <a:latin typeface="Tahoma"/>
                <a:ea typeface="Tahoma"/>
                <a:cs typeface="Tahoma"/>
              </a:rPr>
              <a:t>Jalons intermédiaires</a:t>
            </a:r>
          </a:p>
          <a:p>
            <a:pPr lvl="0"/>
            <a:r>
              <a:rPr lang="fr-CH" sz="2000" dirty="0">
                <a:latin typeface="Tahoma" panose="020B0604030504040204" pitchFamily="34" charset="0"/>
                <a:ea typeface="Tahoma" panose="020B0604030504040204" pitchFamily="34" charset="0"/>
                <a:cs typeface="Tahoma" panose="020B0604030504040204" pitchFamily="34" charset="0"/>
              </a:rPr>
              <a:t>Des jalons intermédiaires peuvent être prévus au sein d’une phase, par exemple durant la phase de réalisation.</a:t>
            </a:r>
            <a:endParaRPr lang="fr-CH" dirty="0">
              <a:latin typeface="Tahoma" panose="020B0604030504040204" pitchFamily="34" charset="0"/>
              <a:ea typeface="Tahoma" panose="020B0604030504040204" pitchFamily="34" charset="0"/>
              <a:cs typeface="Tahoma" panose="020B0604030504040204" pitchFamily="34" charset="0"/>
            </a:endParaRPr>
          </a:p>
        </p:txBody>
      </p:sp>
      <p:sp>
        <p:nvSpPr>
          <p:cNvPr id="2" name="Flowchart: Decision 1">
            <a:extLst>
              <a:ext uri="{FF2B5EF4-FFF2-40B4-BE49-F238E27FC236}">
                <a16:creationId xmlns:a16="http://schemas.microsoft.com/office/drawing/2014/main" id="{4273CD3F-E8A4-44C4-BC42-B214B4AF23A7}"/>
              </a:ext>
            </a:extLst>
          </p:cNvPr>
          <p:cNvSpPr/>
          <p:nvPr/>
        </p:nvSpPr>
        <p:spPr>
          <a:xfrm>
            <a:off x="467544" y="1196752"/>
            <a:ext cx="288032" cy="432048"/>
          </a:xfrm>
          <a:prstGeom prst="flowChartDecision">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Tree>
    <p:extLst>
      <p:ext uri="{BB962C8B-B14F-4D97-AF65-F5344CB8AC3E}">
        <p14:creationId xmlns:p14="http://schemas.microsoft.com/office/powerpoint/2010/main" val="2974583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 Box 3"/>
          <p:cNvSpPr>
            <a:spLocks/>
          </p:cNvSpPr>
          <p:nvPr/>
        </p:nvSpPr>
        <p:spPr bwMode="auto">
          <a:xfrm>
            <a:off x="1521009" y="1323933"/>
            <a:ext cx="1458249"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9056" tIns="34529" rIns="69056" bIns="34529">
            <a:spAutoFit/>
          </a:bodyPr>
          <a:lstStyle/>
          <a:p>
            <a:pPr marL="257175" indent="-257175" algn="ctr">
              <a:spcBef>
                <a:spcPts val="0"/>
              </a:spcBef>
              <a:defRPr/>
            </a:pPr>
            <a:r>
              <a:rPr lang="fr-CH" sz="1500"/>
              <a:t>Avant-projet</a:t>
            </a:r>
            <a:endParaRPr lang="fr-FR" sz="1500"/>
          </a:p>
        </p:txBody>
      </p:sp>
      <p:sp>
        <p:nvSpPr>
          <p:cNvPr id="5" name="Text Box 4"/>
          <p:cNvSpPr>
            <a:spLocks/>
          </p:cNvSpPr>
          <p:nvPr/>
        </p:nvSpPr>
        <p:spPr bwMode="auto">
          <a:xfrm>
            <a:off x="1521009" y="3853936"/>
            <a:ext cx="1458249"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marL="257175" indent="-257175" algn="ctr">
              <a:spcBef>
                <a:spcPts val="0"/>
              </a:spcBef>
              <a:defRPr/>
            </a:pPr>
            <a:r>
              <a:rPr lang="fr-CH" sz="1500" dirty="0"/>
              <a:t>Initialisation</a:t>
            </a:r>
            <a:endParaRPr lang="fr-FR" sz="1500" dirty="0"/>
          </a:p>
        </p:txBody>
      </p:sp>
      <p:sp>
        <p:nvSpPr>
          <p:cNvPr id="6" name="Text Box 6"/>
          <p:cNvSpPr>
            <a:spLocks/>
          </p:cNvSpPr>
          <p:nvPr/>
        </p:nvSpPr>
        <p:spPr bwMode="auto">
          <a:xfrm>
            <a:off x="5395890" y="2633193"/>
            <a:ext cx="1101329"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69056" tIns="34529" rIns="69056" bIns="34529">
            <a:spAutoFit/>
          </a:bodyPr>
          <a:lstStyle/>
          <a:p>
            <a:pPr marL="257175" indent="-257175" algn="ctr">
              <a:spcBef>
                <a:spcPts val="0"/>
              </a:spcBef>
              <a:defRPr/>
            </a:pPr>
            <a:r>
              <a:rPr lang="fr-CH" sz="1500" dirty="0"/>
              <a:t>Réalisation</a:t>
            </a:r>
            <a:endParaRPr lang="fr-FR" sz="1500" dirty="0"/>
          </a:p>
        </p:txBody>
      </p:sp>
      <p:sp>
        <p:nvSpPr>
          <p:cNvPr id="7" name="Text Box 7"/>
          <p:cNvSpPr>
            <a:spLocks/>
          </p:cNvSpPr>
          <p:nvPr/>
        </p:nvSpPr>
        <p:spPr bwMode="auto">
          <a:xfrm>
            <a:off x="3421908" y="2623880"/>
            <a:ext cx="1101328"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69056" tIns="34529" rIns="69056" bIns="34529">
            <a:spAutoFit/>
          </a:bodyPr>
          <a:lstStyle/>
          <a:p>
            <a:pPr marL="257175" indent="-257175" algn="ctr">
              <a:spcBef>
                <a:spcPts val="0"/>
              </a:spcBef>
              <a:defRPr/>
            </a:pPr>
            <a:r>
              <a:rPr lang="fr-CH" sz="1500"/>
              <a:t>Planification</a:t>
            </a:r>
            <a:endParaRPr lang="fr-FR" sz="1500"/>
          </a:p>
        </p:txBody>
      </p:sp>
      <p:sp>
        <p:nvSpPr>
          <p:cNvPr id="8" name="Text Box 8"/>
          <p:cNvSpPr>
            <a:spLocks/>
          </p:cNvSpPr>
          <p:nvPr/>
        </p:nvSpPr>
        <p:spPr bwMode="auto">
          <a:xfrm>
            <a:off x="1521009" y="2623880"/>
            <a:ext cx="1458249"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9056" tIns="34529" rIns="69056" bIns="34529">
            <a:spAutoFit/>
          </a:bodyPr>
          <a:lstStyle/>
          <a:p>
            <a:pPr marL="257175" indent="-257175" algn="ctr">
              <a:spcBef>
                <a:spcPts val="0"/>
              </a:spcBef>
              <a:defRPr/>
            </a:pPr>
            <a:r>
              <a:rPr lang="fr-CH" sz="1500"/>
              <a:t>Lancement</a:t>
            </a:r>
            <a:endParaRPr lang="fr-FR" sz="1500"/>
          </a:p>
        </p:txBody>
      </p:sp>
      <p:sp>
        <p:nvSpPr>
          <p:cNvPr id="10" name="Text Box 10"/>
          <p:cNvSpPr>
            <a:spLocks/>
          </p:cNvSpPr>
          <p:nvPr/>
        </p:nvSpPr>
        <p:spPr bwMode="auto">
          <a:xfrm>
            <a:off x="6939871" y="1323933"/>
            <a:ext cx="1344157"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9056" tIns="34529" rIns="69056" bIns="34529">
            <a:spAutoFit/>
          </a:bodyPr>
          <a:lstStyle/>
          <a:p>
            <a:pPr marL="257175" indent="-257175" algn="ctr">
              <a:spcBef>
                <a:spcPts val="0"/>
              </a:spcBef>
              <a:defRPr/>
            </a:pPr>
            <a:r>
              <a:rPr lang="fr-CH" sz="1500"/>
              <a:t>Terminaison</a:t>
            </a:r>
            <a:endParaRPr lang="fr-FR" sz="1500"/>
          </a:p>
        </p:txBody>
      </p:sp>
      <p:sp>
        <p:nvSpPr>
          <p:cNvPr id="11" name="Text Box 11"/>
          <p:cNvSpPr>
            <a:spLocks/>
          </p:cNvSpPr>
          <p:nvPr/>
        </p:nvSpPr>
        <p:spPr bwMode="auto">
          <a:xfrm>
            <a:off x="5395890" y="1323933"/>
            <a:ext cx="1101329"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9056" tIns="34529" rIns="69056" bIns="34529">
            <a:spAutoFit/>
          </a:bodyPr>
          <a:lstStyle/>
          <a:p>
            <a:pPr marL="257175" indent="-257175" algn="ctr">
              <a:spcBef>
                <a:spcPts val="0"/>
              </a:spcBef>
              <a:defRPr/>
            </a:pPr>
            <a:r>
              <a:rPr lang="fr-CH" sz="1500"/>
              <a:t>Réalisation</a:t>
            </a:r>
            <a:endParaRPr lang="fr-FR" sz="1500"/>
          </a:p>
        </p:txBody>
      </p:sp>
      <p:sp>
        <p:nvSpPr>
          <p:cNvPr id="12" name="Text Box 12"/>
          <p:cNvSpPr>
            <a:spLocks/>
          </p:cNvSpPr>
          <p:nvPr/>
        </p:nvSpPr>
        <p:spPr bwMode="auto">
          <a:xfrm>
            <a:off x="3435747" y="1325930"/>
            <a:ext cx="1101328" cy="3005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69056" tIns="34529" rIns="69056" bIns="34529">
            <a:spAutoFit/>
          </a:bodyPr>
          <a:lstStyle/>
          <a:p>
            <a:pPr marL="257175" indent="-257175" algn="ctr">
              <a:spcBef>
                <a:spcPts val="0"/>
              </a:spcBef>
              <a:defRPr/>
            </a:pPr>
            <a:r>
              <a:rPr lang="fr-CH" sz="1500"/>
              <a:t>Planification</a:t>
            </a:r>
            <a:endParaRPr lang="fr-FR" sz="1500"/>
          </a:p>
        </p:txBody>
      </p:sp>
      <p:sp>
        <p:nvSpPr>
          <p:cNvPr id="14" name="Text Box 14"/>
          <p:cNvSpPr>
            <a:spLocks/>
          </p:cNvSpPr>
          <p:nvPr/>
        </p:nvSpPr>
        <p:spPr bwMode="auto">
          <a:xfrm>
            <a:off x="6939871" y="2633193"/>
            <a:ext cx="1344157" cy="3005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69056" tIns="34529" rIns="69056" bIns="34529">
            <a:spAutoFit/>
          </a:bodyPr>
          <a:lstStyle/>
          <a:p>
            <a:pPr marL="257175" indent="-257175" algn="ctr">
              <a:spcBef>
                <a:spcPts val="0"/>
              </a:spcBef>
              <a:defRPr/>
            </a:pPr>
            <a:r>
              <a:rPr lang="fr-CH" sz="1500"/>
              <a:t>Clôture</a:t>
            </a:r>
            <a:endParaRPr lang="fr-FR" sz="1500"/>
          </a:p>
        </p:txBody>
      </p:sp>
      <p:sp>
        <p:nvSpPr>
          <p:cNvPr id="15" name="Text Box 16"/>
          <p:cNvSpPr>
            <a:spLocks/>
          </p:cNvSpPr>
          <p:nvPr/>
        </p:nvSpPr>
        <p:spPr bwMode="auto">
          <a:xfrm>
            <a:off x="3674063" y="5238828"/>
            <a:ext cx="2643188" cy="3005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lIns="69056" tIns="34529" rIns="69056" bIns="34529">
            <a:spAutoFit/>
          </a:bodyPr>
          <a:lstStyle/>
          <a:p>
            <a:pPr marL="257175" indent="-257175" algn="ctr">
              <a:spcBef>
                <a:spcPts val="0"/>
              </a:spcBef>
              <a:defRPr/>
            </a:pPr>
            <a:r>
              <a:rPr lang="fr-CH" sz="1500"/>
              <a:t>Projet de réalisation</a:t>
            </a:r>
            <a:endParaRPr lang="fr-FR" sz="1500"/>
          </a:p>
        </p:txBody>
      </p:sp>
      <p:sp>
        <p:nvSpPr>
          <p:cNvPr id="16" name="Text Box 17"/>
          <p:cNvSpPr>
            <a:spLocks/>
          </p:cNvSpPr>
          <p:nvPr/>
        </p:nvSpPr>
        <p:spPr bwMode="auto">
          <a:xfrm>
            <a:off x="1524001" y="5134954"/>
            <a:ext cx="1447214" cy="53139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69056" tIns="34529" rIns="69056" bIns="34529">
            <a:spAutoFit/>
          </a:bodyPr>
          <a:lstStyle/>
          <a:p>
            <a:pPr marL="1191" indent="-1191" algn="ctr">
              <a:spcBef>
                <a:spcPts val="0"/>
              </a:spcBef>
              <a:defRPr/>
            </a:pPr>
            <a:r>
              <a:rPr lang="fr-CH" sz="1500"/>
              <a:t>Projet amont </a:t>
            </a:r>
            <a:br>
              <a:rPr lang="fr-CH" sz="1500"/>
            </a:br>
            <a:r>
              <a:rPr lang="fr-CH" sz="1500"/>
              <a:t>Conception</a:t>
            </a:r>
            <a:endParaRPr lang="fr-FR" sz="1500"/>
          </a:p>
        </p:txBody>
      </p:sp>
      <p:sp>
        <p:nvSpPr>
          <p:cNvPr id="18" name="Text Box 19"/>
          <p:cNvSpPr>
            <a:spLocks/>
          </p:cNvSpPr>
          <p:nvPr/>
        </p:nvSpPr>
        <p:spPr bwMode="auto">
          <a:xfrm>
            <a:off x="6939871" y="3856145"/>
            <a:ext cx="1344157"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square" lIns="69056" tIns="34529" rIns="69056" bIns="34529">
            <a:spAutoFit/>
          </a:bodyPr>
          <a:lstStyle/>
          <a:p>
            <a:pPr marL="257175" indent="-257175" algn="ctr">
              <a:spcBef>
                <a:spcPts val="0"/>
              </a:spcBef>
              <a:defRPr/>
            </a:pPr>
            <a:r>
              <a:rPr lang="fr-CH" sz="1500" dirty="0"/>
              <a:t>Déploiement</a:t>
            </a:r>
            <a:endParaRPr lang="fr-FR" sz="1500" dirty="0"/>
          </a:p>
        </p:txBody>
      </p:sp>
      <p:sp>
        <p:nvSpPr>
          <p:cNvPr id="19" name="Text Box 20"/>
          <p:cNvSpPr>
            <a:spLocks/>
          </p:cNvSpPr>
          <p:nvPr/>
        </p:nvSpPr>
        <p:spPr bwMode="auto">
          <a:xfrm>
            <a:off x="5269942" y="3856145"/>
            <a:ext cx="1101329"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p>
            <a:pPr marL="257175" indent="-257175" algn="ctr">
              <a:spcBef>
                <a:spcPts val="0"/>
              </a:spcBef>
              <a:defRPr/>
            </a:pPr>
            <a:r>
              <a:rPr lang="fr-CH" sz="1500" dirty="0"/>
              <a:t>Réalisation</a:t>
            </a:r>
            <a:endParaRPr lang="fr-FR" sz="1500" dirty="0"/>
          </a:p>
        </p:txBody>
      </p:sp>
      <p:sp>
        <p:nvSpPr>
          <p:cNvPr id="20" name="Text Box 21"/>
          <p:cNvSpPr>
            <a:spLocks/>
          </p:cNvSpPr>
          <p:nvPr/>
        </p:nvSpPr>
        <p:spPr bwMode="auto">
          <a:xfrm>
            <a:off x="3435747" y="3856145"/>
            <a:ext cx="1101328" cy="30056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p>
            <a:pPr marL="257175" indent="-257175" algn="ctr">
              <a:spcBef>
                <a:spcPts val="0"/>
              </a:spcBef>
              <a:defRPr/>
            </a:pPr>
            <a:r>
              <a:rPr lang="fr-CH" sz="1500" dirty="0"/>
              <a:t>Conception</a:t>
            </a:r>
            <a:endParaRPr lang="fr-FR" sz="1500" dirty="0"/>
          </a:p>
        </p:txBody>
      </p:sp>
      <p:sp>
        <p:nvSpPr>
          <p:cNvPr id="21" name="Text Box 22"/>
          <p:cNvSpPr>
            <a:spLocks/>
          </p:cNvSpPr>
          <p:nvPr/>
        </p:nvSpPr>
        <p:spPr bwMode="auto">
          <a:xfrm>
            <a:off x="6939872" y="5238829"/>
            <a:ext cx="1344157" cy="30056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lIns="69056" tIns="34529" rIns="69056" bIns="34529">
            <a:spAutoFit/>
          </a:bodyPr>
          <a:lstStyle/>
          <a:p>
            <a:pPr marL="257175" indent="-257175" algn="ctr">
              <a:spcBef>
                <a:spcPts val="0"/>
              </a:spcBef>
              <a:defRPr/>
            </a:pPr>
            <a:r>
              <a:rPr lang="fr-CH" sz="1500"/>
              <a:t>Projet aval</a:t>
            </a:r>
            <a:endParaRPr lang="fr-FR" sz="1500"/>
          </a:p>
        </p:txBody>
      </p:sp>
      <p:cxnSp>
        <p:nvCxnSpPr>
          <p:cNvPr id="22" name="AutoShape 25"/>
          <p:cNvCxnSpPr>
            <a:cxnSpLocks noChangeShapeType="1"/>
            <a:stCxn id="4" idx="3"/>
            <a:endCxn id="12" idx="1"/>
          </p:cNvCxnSpPr>
          <p:nvPr/>
        </p:nvCxnSpPr>
        <p:spPr bwMode="auto">
          <a:xfrm>
            <a:off x="2979258" y="1474216"/>
            <a:ext cx="456488" cy="1997"/>
          </a:xfrm>
          <a:prstGeom prst="straightConnector1">
            <a:avLst/>
          </a:prstGeom>
          <a:noFill/>
          <a:ln w="9525">
            <a:solidFill>
              <a:schemeClr val="tx1"/>
            </a:solidFill>
            <a:round/>
            <a:headEnd/>
            <a:tailEnd type="triangle" w="med" len="med"/>
          </a:ln>
        </p:spPr>
      </p:cxnSp>
      <p:cxnSp>
        <p:nvCxnSpPr>
          <p:cNvPr id="23" name="AutoShape 26"/>
          <p:cNvCxnSpPr>
            <a:cxnSpLocks noChangeShapeType="1"/>
            <a:stCxn id="12" idx="3"/>
            <a:endCxn id="11" idx="1"/>
          </p:cNvCxnSpPr>
          <p:nvPr/>
        </p:nvCxnSpPr>
        <p:spPr bwMode="auto">
          <a:xfrm flipV="1">
            <a:off x="4537075" y="1474216"/>
            <a:ext cx="858814" cy="1997"/>
          </a:xfrm>
          <a:prstGeom prst="straightConnector1">
            <a:avLst/>
          </a:prstGeom>
          <a:noFill/>
          <a:ln w="9525">
            <a:solidFill>
              <a:schemeClr val="tx1"/>
            </a:solidFill>
            <a:round/>
            <a:headEnd/>
            <a:tailEnd type="triangle" w="med" len="med"/>
          </a:ln>
        </p:spPr>
      </p:cxnSp>
      <p:cxnSp>
        <p:nvCxnSpPr>
          <p:cNvPr id="24" name="AutoShape 27"/>
          <p:cNvCxnSpPr>
            <a:cxnSpLocks noChangeShapeType="1"/>
            <a:stCxn id="11" idx="3"/>
            <a:endCxn id="10" idx="1"/>
          </p:cNvCxnSpPr>
          <p:nvPr/>
        </p:nvCxnSpPr>
        <p:spPr bwMode="auto">
          <a:xfrm>
            <a:off x="6497219" y="1474216"/>
            <a:ext cx="442652" cy="0"/>
          </a:xfrm>
          <a:prstGeom prst="straightConnector1">
            <a:avLst/>
          </a:prstGeom>
          <a:noFill/>
          <a:ln w="9525">
            <a:solidFill>
              <a:schemeClr val="tx1"/>
            </a:solidFill>
            <a:round/>
            <a:headEnd/>
            <a:tailEnd type="triangle" w="med" len="med"/>
          </a:ln>
        </p:spPr>
      </p:cxnSp>
      <p:cxnSp>
        <p:nvCxnSpPr>
          <p:cNvPr id="27" name="AutoShape 30"/>
          <p:cNvCxnSpPr>
            <a:cxnSpLocks noChangeShapeType="1"/>
            <a:stCxn id="8" idx="3"/>
            <a:endCxn id="7" idx="1"/>
          </p:cNvCxnSpPr>
          <p:nvPr/>
        </p:nvCxnSpPr>
        <p:spPr bwMode="auto">
          <a:xfrm>
            <a:off x="2979258" y="2774163"/>
            <a:ext cx="442651" cy="0"/>
          </a:xfrm>
          <a:prstGeom prst="straightConnector1">
            <a:avLst/>
          </a:prstGeom>
          <a:ln>
            <a:headEnd/>
            <a:tailEnd type="triangle" w="med" len="med"/>
          </a:ln>
        </p:spPr>
        <p:style>
          <a:lnRef idx="2">
            <a:schemeClr val="accent2"/>
          </a:lnRef>
          <a:fillRef idx="1">
            <a:schemeClr val="lt1"/>
          </a:fillRef>
          <a:effectRef idx="0">
            <a:schemeClr val="accent2"/>
          </a:effectRef>
          <a:fontRef idx="minor">
            <a:schemeClr val="dk1"/>
          </a:fontRef>
        </p:style>
      </p:cxnSp>
      <p:cxnSp>
        <p:nvCxnSpPr>
          <p:cNvPr id="28" name="AutoShape 31"/>
          <p:cNvCxnSpPr>
            <a:cxnSpLocks noChangeShapeType="1"/>
            <a:stCxn id="7" idx="3"/>
            <a:endCxn id="6" idx="1"/>
          </p:cNvCxnSpPr>
          <p:nvPr/>
        </p:nvCxnSpPr>
        <p:spPr bwMode="auto">
          <a:xfrm>
            <a:off x="4523237" y="2774163"/>
            <a:ext cx="872653" cy="9313"/>
          </a:xfrm>
          <a:prstGeom prst="straightConnector1">
            <a:avLst/>
          </a:prstGeom>
          <a:ln>
            <a:headEnd/>
            <a:tailEnd type="triangle" w="med" len="med"/>
          </a:ln>
        </p:spPr>
        <p:style>
          <a:lnRef idx="2">
            <a:schemeClr val="accent2"/>
          </a:lnRef>
          <a:fillRef idx="1">
            <a:schemeClr val="lt1"/>
          </a:fillRef>
          <a:effectRef idx="0">
            <a:schemeClr val="accent2"/>
          </a:effectRef>
          <a:fontRef idx="minor">
            <a:schemeClr val="dk1"/>
          </a:fontRef>
        </p:style>
      </p:cxnSp>
      <p:cxnSp>
        <p:nvCxnSpPr>
          <p:cNvPr id="32" name="AutoShape 35"/>
          <p:cNvCxnSpPr>
            <a:cxnSpLocks noChangeShapeType="1"/>
            <a:stCxn id="5" idx="3"/>
            <a:endCxn id="20" idx="1"/>
          </p:cNvCxnSpPr>
          <p:nvPr/>
        </p:nvCxnSpPr>
        <p:spPr bwMode="auto">
          <a:xfrm>
            <a:off x="2979258" y="4004219"/>
            <a:ext cx="456489" cy="2209"/>
          </a:xfrm>
          <a:prstGeom prst="straightConnector1">
            <a:avLst/>
          </a:prstGeom>
          <a:ln>
            <a:headEnd/>
            <a:tailEnd type="triangle" w="med" len="med"/>
          </a:ln>
        </p:spPr>
        <p:style>
          <a:lnRef idx="2">
            <a:schemeClr val="accent4"/>
          </a:lnRef>
          <a:fillRef idx="1">
            <a:schemeClr val="lt1"/>
          </a:fillRef>
          <a:effectRef idx="0">
            <a:schemeClr val="accent4"/>
          </a:effectRef>
          <a:fontRef idx="minor">
            <a:schemeClr val="dk1"/>
          </a:fontRef>
        </p:style>
      </p:cxnSp>
      <p:cxnSp>
        <p:nvCxnSpPr>
          <p:cNvPr id="33" name="AutoShape 36"/>
          <p:cNvCxnSpPr>
            <a:cxnSpLocks noChangeShapeType="1"/>
            <a:stCxn id="20" idx="3"/>
            <a:endCxn id="19" idx="1"/>
          </p:cNvCxnSpPr>
          <p:nvPr/>
        </p:nvCxnSpPr>
        <p:spPr bwMode="auto">
          <a:xfrm>
            <a:off x="4537075" y="4006428"/>
            <a:ext cx="732867" cy="0"/>
          </a:xfrm>
          <a:prstGeom prst="straightConnector1">
            <a:avLst/>
          </a:prstGeom>
          <a:ln>
            <a:headEnd/>
            <a:tailEnd type="triangle" w="med" len="med"/>
          </a:ln>
        </p:spPr>
        <p:style>
          <a:lnRef idx="2">
            <a:schemeClr val="accent4"/>
          </a:lnRef>
          <a:fillRef idx="1">
            <a:schemeClr val="lt1"/>
          </a:fillRef>
          <a:effectRef idx="0">
            <a:schemeClr val="accent4"/>
          </a:effectRef>
          <a:fontRef idx="minor">
            <a:schemeClr val="dk1"/>
          </a:fontRef>
        </p:style>
      </p:cxnSp>
      <p:cxnSp>
        <p:nvCxnSpPr>
          <p:cNvPr id="37" name="AutoShape 40"/>
          <p:cNvCxnSpPr>
            <a:cxnSpLocks noChangeShapeType="1"/>
            <a:stCxn id="16" idx="3"/>
            <a:endCxn id="15" idx="1"/>
          </p:cNvCxnSpPr>
          <p:nvPr/>
        </p:nvCxnSpPr>
        <p:spPr bwMode="auto">
          <a:xfrm flipV="1">
            <a:off x="2971215" y="5389111"/>
            <a:ext cx="702848" cy="11542"/>
          </a:xfrm>
          <a:prstGeom prst="straightConnector1">
            <a:avLst/>
          </a:prstGeom>
          <a:ln>
            <a:headEnd/>
            <a:tailEnd type="triangle" w="med" len="med"/>
          </a:ln>
        </p:spPr>
        <p:style>
          <a:lnRef idx="2">
            <a:schemeClr val="accent6"/>
          </a:lnRef>
          <a:fillRef idx="1">
            <a:schemeClr val="lt1"/>
          </a:fillRef>
          <a:effectRef idx="0">
            <a:schemeClr val="accent6"/>
          </a:effectRef>
          <a:fontRef idx="minor">
            <a:schemeClr val="dk1"/>
          </a:fontRef>
        </p:style>
      </p:cxnSp>
      <p:cxnSp>
        <p:nvCxnSpPr>
          <p:cNvPr id="38" name="AutoShape 41"/>
          <p:cNvCxnSpPr>
            <a:cxnSpLocks noChangeShapeType="1"/>
            <a:stCxn id="15" idx="3"/>
            <a:endCxn id="21" idx="1"/>
          </p:cNvCxnSpPr>
          <p:nvPr/>
        </p:nvCxnSpPr>
        <p:spPr bwMode="auto">
          <a:xfrm>
            <a:off x="6317250" y="5389111"/>
            <a:ext cx="622621" cy="1"/>
          </a:xfrm>
          <a:prstGeom prst="straightConnector1">
            <a:avLst/>
          </a:prstGeom>
          <a:ln>
            <a:headEnd/>
            <a:tailEnd type="triangle" w="med" len="med"/>
          </a:ln>
        </p:spPr>
        <p:style>
          <a:lnRef idx="2">
            <a:schemeClr val="accent6"/>
          </a:lnRef>
          <a:fillRef idx="1">
            <a:schemeClr val="lt1"/>
          </a:fillRef>
          <a:effectRef idx="0">
            <a:schemeClr val="accent6"/>
          </a:effectRef>
          <a:fontRef idx="minor">
            <a:schemeClr val="dk1"/>
          </a:fontRef>
        </p:style>
      </p:cxnSp>
      <p:sp>
        <p:nvSpPr>
          <p:cNvPr id="39" name="Text Box 5"/>
          <p:cNvSpPr>
            <a:spLocks/>
          </p:cNvSpPr>
          <p:nvPr/>
        </p:nvSpPr>
        <p:spPr bwMode="auto">
          <a:xfrm>
            <a:off x="300109" y="2623880"/>
            <a:ext cx="1101328" cy="300565"/>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lIns="69056" tIns="34529" rIns="69056" bIns="34529">
            <a:spAutoFit/>
          </a:bodyPr>
          <a:lstStyle/>
          <a:p>
            <a:pPr marL="257175" indent="-257175">
              <a:spcBef>
                <a:spcPts val="0"/>
              </a:spcBef>
              <a:defRPr/>
            </a:pPr>
            <a:r>
              <a:rPr lang="fr-CH" sz="1500" b="1"/>
              <a:t>ISO 10’006</a:t>
            </a:r>
            <a:endParaRPr lang="fr-FR" sz="1500" b="1"/>
          </a:p>
        </p:txBody>
      </p:sp>
      <p:sp>
        <p:nvSpPr>
          <p:cNvPr id="40" name="Text Box 15"/>
          <p:cNvSpPr>
            <a:spLocks/>
          </p:cNvSpPr>
          <p:nvPr/>
        </p:nvSpPr>
        <p:spPr bwMode="auto">
          <a:xfrm>
            <a:off x="302686" y="3853936"/>
            <a:ext cx="1101328" cy="300565"/>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lIns="69056" tIns="34529" rIns="69056" bIns="34529">
            <a:spAutoFit/>
          </a:bodyPr>
          <a:lstStyle/>
          <a:p>
            <a:pPr marL="257175" indent="-257175">
              <a:spcBef>
                <a:spcPts val="0"/>
              </a:spcBef>
              <a:defRPr/>
            </a:pPr>
            <a:r>
              <a:rPr lang="fr-CH" sz="1500" b="1" dirty="0" err="1"/>
              <a:t>Hermes</a:t>
            </a:r>
            <a:r>
              <a:rPr lang="fr-CH" sz="1500" b="1" dirty="0"/>
              <a:t> 5</a:t>
            </a:r>
            <a:endParaRPr lang="fr-FR" sz="1500" b="1" dirty="0"/>
          </a:p>
        </p:txBody>
      </p:sp>
      <p:sp>
        <p:nvSpPr>
          <p:cNvPr id="41" name="Text Box 23"/>
          <p:cNvSpPr>
            <a:spLocks/>
          </p:cNvSpPr>
          <p:nvPr/>
        </p:nvSpPr>
        <p:spPr bwMode="auto">
          <a:xfrm>
            <a:off x="300108" y="1323933"/>
            <a:ext cx="1101328" cy="300565"/>
          </a:xfrm>
          <a:prstGeom prst="rect">
            <a:avLst/>
          </a:prstGeom>
          <a:noFill/>
          <a:ln w="9525">
            <a:noFill/>
            <a:miter lim="800000"/>
            <a:headEnd/>
            <a:tailEnd/>
          </a:ln>
        </p:spPr>
        <p:txBody>
          <a:bodyPr lIns="69056" tIns="34529" rIns="69056" bIns="34529">
            <a:spAutoFit/>
          </a:bodyPr>
          <a:lstStyle/>
          <a:p>
            <a:pPr marL="257175" indent="-257175">
              <a:spcBef>
                <a:spcPts val="0"/>
              </a:spcBef>
              <a:defRPr/>
            </a:pPr>
            <a:r>
              <a:rPr lang="fr-CH" sz="1500" b="1" dirty="0"/>
              <a:t>Cours</a:t>
            </a:r>
            <a:endParaRPr lang="fr-FR" sz="1500" b="1" dirty="0"/>
          </a:p>
        </p:txBody>
      </p:sp>
      <p:sp>
        <p:nvSpPr>
          <p:cNvPr id="42" name="Text Box 24"/>
          <p:cNvSpPr>
            <a:spLocks/>
          </p:cNvSpPr>
          <p:nvPr/>
        </p:nvSpPr>
        <p:spPr bwMode="auto">
          <a:xfrm>
            <a:off x="300108" y="5238828"/>
            <a:ext cx="1101328" cy="300565"/>
          </a:xfrm>
          <a:prstGeom prst="rect">
            <a:avLst/>
          </a:prstGeom>
          <a:ln>
            <a:noFill/>
            <a:headEnd/>
            <a:tailEnd/>
          </a:ln>
        </p:spPr>
        <p:style>
          <a:lnRef idx="2">
            <a:schemeClr val="accent6"/>
          </a:lnRef>
          <a:fillRef idx="1">
            <a:schemeClr val="lt1"/>
          </a:fillRef>
          <a:effectRef idx="0">
            <a:schemeClr val="accent6"/>
          </a:effectRef>
          <a:fontRef idx="minor">
            <a:schemeClr val="dk1"/>
          </a:fontRef>
        </p:style>
        <p:txBody>
          <a:bodyPr lIns="69056" tIns="34529" rIns="69056" bIns="34529">
            <a:spAutoFit/>
          </a:bodyPr>
          <a:lstStyle/>
          <a:p>
            <a:pPr marL="257175" indent="-257175">
              <a:spcBef>
                <a:spcPts val="0"/>
              </a:spcBef>
              <a:defRPr/>
            </a:pPr>
            <a:r>
              <a:rPr lang="fr-CH" sz="1500" b="1"/>
              <a:t>Autres…</a:t>
            </a:r>
            <a:endParaRPr lang="fr-FR" sz="1500" b="1"/>
          </a:p>
        </p:txBody>
      </p:sp>
      <p:sp>
        <p:nvSpPr>
          <p:cNvPr id="43"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25</a:t>
            </a:r>
            <a:endParaRPr lang="fr-CH" sz="800" dirty="0">
              <a:latin typeface="Tahom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9" name="ZoneTexte 8"/>
          <p:cNvSpPr txBox="1"/>
          <p:nvPr/>
        </p:nvSpPr>
        <p:spPr bwMode="auto">
          <a:xfrm>
            <a:off x="755576" y="1340768"/>
            <a:ext cx="4896544" cy="461665"/>
          </a:xfrm>
          <a:prstGeom prst="rect">
            <a:avLst/>
          </a:prstGeom>
          <a:noFill/>
        </p:spPr>
        <p:txBody>
          <a:bodyPr wrap="square" rtlCol="0">
            <a:spAutoFit/>
          </a:bodyPr>
          <a:lstStyle/>
          <a:p>
            <a:r>
              <a:rPr lang="fr-CH" sz="2400" b="1" dirty="0">
                <a:solidFill>
                  <a:srgbClr val="1476B7"/>
                </a:solidFill>
                <a:latin typeface="Tahoma"/>
                <a:ea typeface="Tahoma"/>
                <a:cs typeface="Tahoma"/>
              </a:rPr>
              <a:t>Cas pratique / exemple</a:t>
            </a:r>
          </a:p>
        </p:txBody>
      </p:sp>
    </p:spTree>
    <p:extLst>
      <p:ext uri="{BB962C8B-B14F-4D97-AF65-F5344CB8AC3E}">
        <p14:creationId xmlns:p14="http://schemas.microsoft.com/office/powerpoint/2010/main" val="3365246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971600" y="2996952"/>
            <a:ext cx="6587440" cy="461665"/>
          </a:xfrm>
          <a:prstGeom prst="rect">
            <a:avLst/>
          </a:prstGeom>
          <a:noFill/>
        </p:spPr>
        <p:txBody>
          <a:bodyPr wrap="square" rtlCol="0">
            <a:spAutoFit/>
          </a:bodyPr>
          <a:lstStyle/>
          <a:p>
            <a:r>
              <a:rPr lang="fr-CH" sz="2400" b="1" dirty="0">
                <a:solidFill>
                  <a:srgbClr val="1476B7"/>
                </a:solidFill>
                <a:latin typeface="Tahoma"/>
                <a:ea typeface="Tahoma"/>
                <a:cs typeface="Tahoma"/>
              </a:rPr>
              <a:t>Trucs et astuces pour réussir un projet</a:t>
            </a:r>
          </a:p>
        </p:txBody>
      </p:sp>
    </p:spTree>
    <p:extLst>
      <p:ext uri="{BB962C8B-B14F-4D97-AF65-F5344CB8AC3E}">
        <p14:creationId xmlns:p14="http://schemas.microsoft.com/office/powerpoint/2010/main" val="1618071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4616648"/>
          </a:xfrm>
          <a:prstGeom prst="rect">
            <a:avLst/>
          </a:prstGeom>
          <a:solidFill>
            <a:schemeClr val="accent1">
              <a:lumMod val="20000"/>
              <a:lumOff val="80000"/>
            </a:schemeClr>
          </a:solidFill>
        </p:spPr>
        <p:txBody>
          <a:bodyPr wrap="square" rtlCol="0">
            <a:spAutoFit/>
          </a:bodyPr>
          <a:lstStyle/>
          <a:p>
            <a:pPr fontAlgn="auto" hangingPunct="1"/>
            <a:r>
              <a:rPr lang="fr-FR" sz="1400" b="1" dirty="0">
                <a:solidFill>
                  <a:srgbClr val="0070C0"/>
                </a:solidFill>
              </a:rPr>
              <a:t>Comment s’y prendre / que mettre en place : </a:t>
            </a:r>
            <a:endParaRPr lang="fr-CH" sz="1400" dirty="0">
              <a:solidFill>
                <a:srgbClr val="0070C0"/>
              </a:solidFill>
            </a:endParaRPr>
          </a:p>
          <a:p>
            <a:pPr hangingPunct="0"/>
            <a:r>
              <a:rPr lang="fr-FR" sz="1400" b="1" dirty="0"/>
              <a:t>Dire ce qu’on fait, faire ce qu’on dit</a:t>
            </a:r>
          </a:p>
          <a:p>
            <a:pPr hangingPunct="0"/>
            <a:endParaRPr lang="fr-FR" sz="1400" b="1" dirty="0"/>
          </a:p>
          <a:p>
            <a:pPr hangingPunct="0"/>
            <a:r>
              <a:rPr lang="fr-FR" sz="1400" b="1" dirty="0"/>
              <a:t>Bien poser le problème</a:t>
            </a:r>
            <a:endParaRPr lang="fr-CH" sz="1400" dirty="0"/>
          </a:p>
          <a:p>
            <a:pPr lvl="0" fontAlgn="auto" hangingPunct="1"/>
            <a:r>
              <a:rPr lang="fr-CH" sz="1400" dirty="0"/>
              <a:t>…</a:t>
            </a:r>
          </a:p>
          <a:p>
            <a:pPr lvl="0" fontAlgn="auto" hangingPunct="1"/>
            <a:endParaRPr lang="fr-CH" sz="1400" dirty="0"/>
          </a:p>
          <a:p>
            <a:pPr lvl="0" fontAlgn="auto" hangingPunct="1"/>
            <a:endParaRPr lang="fr-CH" sz="1400" dirty="0"/>
          </a:p>
          <a:p>
            <a:pPr lvl="0" fontAlgn="auto" hangingPunct="1"/>
            <a:endParaRPr lang="fr-CH" sz="1400" dirty="0"/>
          </a:p>
          <a:p>
            <a:pPr hangingPunct="0"/>
            <a:r>
              <a:rPr lang="fr-FR" sz="1400" dirty="0"/>
              <a:t> </a:t>
            </a:r>
            <a:endParaRPr lang="fr-CH" sz="1400" dirty="0"/>
          </a:p>
          <a:p>
            <a:pPr hangingPunct="0"/>
            <a:r>
              <a:rPr lang="fr-FR" sz="1400" b="1" dirty="0"/>
              <a:t>Réunir les compétences nécessaires, définir les responsabilités</a:t>
            </a:r>
            <a:endParaRPr lang="fr-CH" sz="1400" dirty="0"/>
          </a:p>
          <a:p>
            <a:pPr lvl="0" fontAlgn="auto" hangingPunct="1"/>
            <a:r>
              <a:rPr lang="fr-CH" sz="1400" dirty="0"/>
              <a:t>…</a:t>
            </a:r>
          </a:p>
          <a:p>
            <a:pPr lvl="0" fontAlgn="auto" hangingPunct="1"/>
            <a:endParaRPr lang="fr-CH" sz="1400" dirty="0"/>
          </a:p>
          <a:p>
            <a:pPr lvl="0" fontAlgn="auto" hangingPunct="1"/>
            <a:endParaRPr lang="fr-CH" sz="1400" dirty="0"/>
          </a:p>
          <a:p>
            <a:pPr lvl="0" fontAlgn="auto" hangingPunct="1"/>
            <a:endParaRPr lang="fr-FR" sz="1400" dirty="0"/>
          </a:p>
          <a:p>
            <a:pPr fontAlgn="auto" hangingPunct="1"/>
            <a:endParaRPr lang="fr-FR" sz="1400" dirty="0"/>
          </a:p>
          <a:p>
            <a:pPr fontAlgn="auto" hangingPunct="1"/>
            <a:r>
              <a:rPr lang="fr-FR" sz="1400" b="1" dirty="0"/>
              <a:t>Mettre en place un comité de validation ad hoc</a:t>
            </a:r>
          </a:p>
          <a:p>
            <a:pPr lvl="0" fontAlgn="auto" hangingPunct="1"/>
            <a:r>
              <a:rPr lang="fr-CH" sz="1400" dirty="0"/>
              <a:t>…</a:t>
            </a:r>
          </a:p>
          <a:p>
            <a:pPr lvl="0" fontAlgn="auto" hangingPunct="1"/>
            <a:endParaRPr lang="fr-CH" sz="1400" dirty="0"/>
          </a:p>
          <a:p>
            <a:pPr lvl="0" fontAlgn="auto" hangingPunct="1"/>
            <a:endParaRPr lang="fr-CH" sz="1400" dirty="0"/>
          </a:p>
          <a:p>
            <a:pPr lvl="0" fontAlgn="auto" hangingPunct="1"/>
            <a:endParaRPr lang="fr-CH" sz="1400" dirty="0"/>
          </a:p>
          <a:p>
            <a:pPr lvl="0" fontAlgn="auto" hangingPunct="1"/>
            <a:endParaRPr lang="fr-FR" sz="1400" dirty="0"/>
          </a:p>
        </p:txBody>
      </p:sp>
    </p:spTree>
    <p:extLst>
      <p:ext uri="{BB962C8B-B14F-4D97-AF65-F5344CB8AC3E}">
        <p14:creationId xmlns:p14="http://schemas.microsoft.com/office/powerpoint/2010/main" val="2963843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340768"/>
            <a:ext cx="7776864" cy="4616648"/>
          </a:xfrm>
          <a:prstGeom prst="rect">
            <a:avLst/>
          </a:prstGeom>
          <a:solidFill>
            <a:schemeClr val="accent1">
              <a:lumMod val="20000"/>
              <a:lumOff val="80000"/>
            </a:schemeClr>
          </a:solidFill>
        </p:spPr>
        <p:txBody>
          <a:bodyPr wrap="square" rtlCol="0">
            <a:spAutoFit/>
          </a:bodyPr>
          <a:lstStyle/>
          <a:p>
            <a:pPr hangingPunct="0"/>
            <a:r>
              <a:rPr lang="fr-FR" sz="1400" b="1" dirty="0"/>
              <a:t>Réduire la complexité</a:t>
            </a:r>
            <a:endParaRPr lang="fr-CH" sz="1400" dirty="0"/>
          </a:p>
          <a:p>
            <a:pPr lvl="0" fontAlgn="auto" hangingPunct="1"/>
            <a:r>
              <a:rPr lang="fr-CH" sz="1400" dirty="0"/>
              <a:t>…</a:t>
            </a:r>
            <a:endParaRPr lang="fr-FR" sz="1400" dirty="0"/>
          </a:p>
          <a:p>
            <a:pPr fontAlgn="auto" hangingPunct="1"/>
            <a:endParaRPr lang="fr-FR" sz="1400" dirty="0"/>
          </a:p>
          <a:p>
            <a:pPr fontAlgn="auto" hangingPunct="1"/>
            <a:endParaRPr lang="fr-FR" sz="1400" dirty="0"/>
          </a:p>
          <a:p>
            <a:pPr fontAlgn="auto" hangingPunct="1"/>
            <a:endParaRPr lang="fr-FR" sz="1400" dirty="0"/>
          </a:p>
          <a:p>
            <a:pPr fontAlgn="auto" hangingPunct="1"/>
            <a:endParaRPr lang="fr-FR" sz="1400" dirty="0"/>
          </a:p>
          <a:p>
            <a:pPr fontAlgn="auto" hangingPunct="1"/>
            <a:r>
              <a:rPr lang="fr-FR" sz="1400" dirty="0"/>
              <a:t> </a:t>
            </a:r>
            <a:endParaRPr lang="fr-CH" sz="1400" dirty="0"/>
          </a:p>
          <a:p>
            <a:pPr hangingPunct="0"/>
            <a:r>
              <a:rPr lang="fr-FR" sz="1400" b="1" dirty="0"/>
              <a:t>Bien commencer et bien finir le projet </a:t>
            </a:r>
            <a:endParaRPr lang="fr-CH" sz="1400" dirty="0"/>
          </a:p>
          <a:p>
            <a:pPr lvl="0" fontAlgn="auto" hangingPunct="1"/>
            <a:r>
              <a:rPr lang="fr-CH" sz="1400" dirty="0"/>
              <a:t>…</a:t>
            </a:r>
            <a:endParaRPr lang="fr-FR" sz="1400" dirty="0"/>
          </a:p>
          <a:p>
            <a:pPr lvl="0" fontAlgn="auto" hangingPunct="1"/>
            <a:endParaRPr lang="fr-FR" sz="1400" dirty="0"/>
          </a:p>
          <a:p>
            <a:pPr lvl="0" fontAlgn="auto" hangingPunct="1"/>
            <a:endParaRPr lang="fr-FR" sz="1400" dirty="0"/>
          </a:p>
          <a:p>
            <a:pPr lvl="0" fontAlgn="auto" hangingPunct="1"/>
            <a:endParaRPr lang="fr-FR" sz="1400" dirty="0"/>
          </a:p>
          <a:p>
            <a:pPr fontAlgn="auto" hangingPunct="1"/>
            <a:endParaRPr lang="fr-FR" sz="1400" dirty="0"/>
          </a:p>
          <a:p>
            <a:pPr fontAlgn="auto" hangingPunct="1"/>
            <a:r>
              <a:rPr lang="fr-FR" sz="1400" dirty="0"/>
              <a:t> </a:t>
            </a:r>
            <a:endParaRPr lang="fr-CH" sz="1400" dirty="0"/>
          </a:p>
          <a:p>
            <a:pPr hangingPunct="0"/>
            <a:r>
              <a:rPr lang="fr-FR" sz="1400" b="1" dirty="0"/>
              <a:t>Anticiper les risques</a:t>
            </a:r>
            <a:endParaRPr lang="fr-CH" sz="1400" dirty="0"/>
          </a:p>
          <a:p>
            <a:pPr lvl="0" fontAlgn="auto" hangingPunct="1"/>
            <a:r>
              <a:rPr lang="fr-CH" sz="1400" dirty="0"/>
              <a:t>…</a:t>
            </a:r>
            <a:endParaRPr lang="fr-FR" sz="1400" dirty="0"/>
          </a:p>
          <a:p>
            <a:pPr hangingPunct="0"/>
            <a:endParaRPr lang="fr-FR" sz="1400" dirty="0"/>
          </a:p>
          <a:p>
            <a:pPr hangingPunct="0"/>
            <a:endParaRPr lang="fr-FR" sz="1400" dirty="0"/>
          </a:p>
          <a:p>
            <a:pPr hangingPunct="0"/>
            <a:endParaRPr lang="fr-FR" sz="1400" dirty="0"/>
          </a:p>
          <a:p>
            <a:pPr hangingPunct="0"/>
            <a:endParaRPr lang="fr-FR" sz="1400" dirty="0"/>
          </a:p>
          <a:p>
            <a:pPr hangingPunct="0"/>
            <a:r>
              <a:rPr lang="fr-FR" sz="1400" dirty="0"/>
              <a:t> </a:t>
            </a:r>
          </a:p>
        </p:txBody>
      </p:sp>
    </p:spTree>
    <p:extLst>
      <p:ext uri="{BB962C8B-B14F-4D97-AF65-F5344CB8AC3E}">
        <p14:creationId xmlns:p14="http://schemas.microsoft.com/office/powerpoint/2010/main" val="44567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a:t>
            </a:r>
            <a:endParaRPr lang="fr-CH" sz="800" dirty="0">
              <a:latin typeface="Tahoma"/>
            </a:endParaRPr>
          </a:p>
        </p:txBody>
      </p:sp>
      <p:sp>
        <p:nvSpPr>
          <p:cNvPr id="4" name="ZoneTexte 3"/>
          <p:cNvSpPr txBox="1"/>
          <p:nvPr/>
        </p:nvSpPr>
        <p:spPr>
          <a:xfrm>
            <a:off x="467544" y="1268760"/>
            <a:ext cx="7776864" cy="4832092"/>
          </a:xfrm>
          <a:prstGeom prst="rect">
            <a:avLst/>
          </a:prstGeom>
          <a:solidFill>
            <a:schemeClr val="accent1">
              <a:lumMod val="20000"/>
              <a:lumOff val="80000"/>
            </a:schemeClr>
          </a:solidFill>
        </p:spPr>
        <p:txBody>
          <a:bodyPr wrap="square" rtlCol="0">
            <a:spAutoFit/>
          </a:bodyPr>
          <a:lstStyle/>
          <a:p>
            <a:pPr hangingPunct="0"/>
            <a:r>
              <a:rPr lang="fr-FR" sz="1400" b="1" dirty="0"/>
              <a:t>Bien intégrer les facteurs relationnels et humains</a:t>
            </a:r>
            <a:endParaRPr lang="fr-CH" sz="1400" dirty="0"/>
          </a:p>
          <a:p>
            <a:pPr lvl="0" fontAlgn="auto" hangingPunct="1"/>
            <a:r>
              <a:rPr lang="fr-CH" sz="1400" dirty="0"/>
              <a:t>…</a:t>
            </a:r>
            <a:endParaRPr lang="fr-FR" sz="1400" dirty="0"/>
          </a:p>
          <a:p>
            <a:pPr hangingPunct="0"/>
            <a:endParaRPr lang="fr-FR" sz="1400" dirty="0"/>
          </a:p>
          <a:p>
            <a:pPr hangingPunct="0"/>
            <a:endParaRPr lang="fr-FR" sz="1400" dirty="0"/>
          </a:p>
          <a:p>
            <a:pPr hangingPunct="0"/>
            <a:endParaRPr lang="fr-FR" sz="1400" dirty="0"/>
          </a:p>
          <a:p>
            <a:pPr hangingPunct="0"/>
            <a:endParaRPr lang="fr-FR" sz="1400" dirty="0"/>
          </a:p>
          <a:p>
            <a:pPr hangingPunct="0"/>
            <a:r>
              <a:rPr lang="fr-FR" sz="1400" dirty="0"/>
              <a:t> </a:t>
            </a:r>
            <a:endParaRPr lang="fr-CH" sz="1400" dirty="0"/>
          </a:p>
          <a:p>
            <a:pPr hangingPunct="0"/>
            <a:r>
              <a:rPr lang="fr-FR" sz="1400" b="1" dirty="0"/>
              <a:t>Mettre en place les outils de gestion appropriés</a:t>
            </a:r>
            <a:endParaRPr lang="fr-CH" sz="1400" dirty="0"/>
          </a:p>
          <a:p>
            <a:pPr lvl="0" fontAlgn="auto" hangingPunct="1"/>
            <a:r>
              <a:rPr lang="fr-CH" sz="1400" dirty="0"/>
              <a:t>…</a:t>
            </a:r>
            <a:endParaRPr lang="fr-FR" sz="1400" dirty="0"/>
          </a:p>
          <a:p>
            <a:pPr lvl="0" fontAlgn="auto" hangingPunct="1"/>
            <a:endParaRPr lang="fr-FR" sz="1400" dirty="0"/>
          </a:p>
          <a:p>
            <a:pPr lvl="0" fontAlgn="auto" hangingPunct="1"/>
            <a:endParaRPr lang="fr-FR" sz="1400" dirty="0"/>
          </a:p>
          <a:p>
            <a:pPr lvl="0" fontAlgn="auto" hangingPunct="1"/>
            <a:endParaRPr lang="fr-FR" sz="1400" dirty="0"/>
          </a:p>
          <a:p>
            <a:pPr lvl="0" fontAlgn="auto" hangingPunct="1"/>
            <a:endParaRPr lang="fr-FR" sz="1400" dirty="0"/>
          </a:p>
          <a:p>
            <a:pPr lvl="0" fontAlgn="auto" hangingPunct="1"/>
            <a:endParaRPr lang="fr-FR" sz="1400" dirty="0"/>
          </a:p>
          <a:p>
            <a:pPr fontAlgn="auto" hangingPunct="1"/>
            <a:r>
              <a:rPr lang="fr-FR" sz="1400" b="1" dirty="0"/>
              <a:t>Gérer les attentes, espoirs, craintes, etc.</a:t>
            </a:r>
            <a:endParaRPr lang="fr-CH" sz="1400" dirty="0"/>
          </a:p>
          <a:p>
            <a:pPr lvl="0" fontAlgn="auto" hangingPunct="1"/>
            <a:r>
              <a:rPr lang="fr-CH" sz="1400" dirty="0"/>
              <a:t>…</a:t>
            </a:r>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p:txBody>
      </p:sp>
    </p:spTree>
    <p:extLst>
      <p:ext uri="{BB962C8B-B14F-4D97-AF65-F5344CB8AC3E}">
        <p14:creationId xmlns:p14="http://schemas.microsoft.com/office/powerpoint/2010/main" val="18653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4" name="Image 2"/>
          <p:cNvPicPr>
            <a:picLocks noChangeAspect="1"/>
          </p:cNvPicPr>
          <p:nvPr/>
        </p:nvPicPr>
        <p:blipFill>
          <a:blip r:embed="rId3" cstate="print"/>
          <a:stretch/>
        </p:blipFill>
        <p:spPr bwMode="auto">
          <a:xfrm>
            <a:off x="1998969" y="2276872"/>
            <a:ext cx="4735785" cy="2666994"/>
          </a:xfrm>
          <a:prstGeom prst="rect">
            <a:avLst/>
          </a:prstGeom>
        </p:spPr>
      </p:pic>
    </p:spTree>
    <p:extLst>
      <p:ext uri="{BB962C8B-B14F-4D97-AF65-F5344CB8AC3E}">
        <p14:creationId xmlns:p14="http://schemas.microsoft.com/office/powerpoint/2010/main" val="2176512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756522" y="2132856"/>
            <a:ext cx="6192688" cy="3263504"/>
          </a:xfrm>
        </p:spPr>
        <p:txBody>
          <a:bodyPr anchor="ctr"/>
          <a:lstStyle/>
          <a:p>
            <a:pPr marL="0" indent="0" algn="ctr">
              <a:buNone/>
              <a:defRPr/>
            </a:pPr>
            <a:r>
              <a:rPr lang="fr-FR" sz="1800" b="1" dirty="0">
                <a:solidFill>
                  <a:schemeClr val="tx1"/>
                </a:solidFill>
                <a:latin typeface="Tahoma" panose="020B0604030504040204" pitchFamily="34" charset="0"/>
                <a:ea typeface="Tahoma" panose="020B0604030504040204" pitchFamily="34" charset="0"/>
                <a:cs typeface="Tahoma" panose="020B0604030504040204" pitchFamily="34" charset="0"/>
              </a:rPr>
              <a:t>Quelles sont les caractéristique d’un projet?</a:t>
            </a:r>
          </a:p>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endParaRPr lang="fr-FR"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a:pPr>
            <a:r>
              <a:rPr lang="fr-FR" sz="1800" dirty="0">
                <a:latin typeface="Tahoma" panose="020B0604030504040204" pitchFamily="34" charset="0"/>
                <a:ea typeface="Tahoma" panose="020B0604030504040204" pitchFamily="34" charset="0"/>
                <a:cs typeface="Tahoma" panose="020B0604030504040204" pitchFamily="34" charset="0"/>
              </a:rPr>
              <a:t>Connectez-vous à menti.com et entrer le code</a:t>
            </a:r>
            <a:endParaRPr lang="en-US" sz="1800" dirty="0"/>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a:t>
            </a:r>
          </a:p>
        </p:txBody>
      </p:sp>
      <p:pic>
        <p:nvPicPr>
          <p:cNvPr id="8" name="Image 7"/>
          <p:cNvPicPr>
            <a:picLocks noChangeAspect="1"/>
          </p:cNvPicPr>
          <p:nvPr/>
        </p:nvPicPr>
        <p:blipFill>
          <a:blip r:embed="rId3"/>
          <a:stretch>
            <a:fillRect/>
          </a:stretch>
        </p:blipFill>
        <p:spPr bwMode="auto">
          <a:xfrm>
            <a:off x="2555776" y="2564904"/>
            <a:ext cx="3038475" cy="21145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4"/>
          <p:cNvSpPr/>
          <p:nvPr/>
        </p:nvSpPr>
        <p:spPr>
          <a:xfrm>
            <a:off x="334414" y="969842"/>
            <a:ext cx="8064896"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6" name="Image 5" descr="http://blog.nicolashachet.com/wp-content/uploads/2012/12/gestion_projet_balancoire.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41850"/>
            <a:ext cx="8003774" cy="5195462"/>
          </a:xfrm>
          <a:prstGeom prst="rect">
            <a:avLst/>
          </a:prstGeom>
          <a:noFill/>
          <a:ln>
            <a:noFill/>
          </a:ln>
        </p:spPr>
      </p:pic>
    </p:spTree>
    <p:extLst>
      <p:ext uri="{BB962C8B-B14F-4D97-AF65-F5344CB8AC3E}">
        <p14:creationId xmlns:p14="http://schemas.microsoft.com/office/powerpoint/2010/main" val="27921339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627784" y="2571874"/>
            <a:ext cx="3528392" cy="461665"/>
          </a:xfrm>
          <a:prstGeom prst="rect">
            <a:avLst/>
          </a:prstGeom>
          <a:noFill/>
        </p:spPr>
        <p:txBody>
          <a:bodyPr wrap="square" rtlCol="0">
            <a:spAutoFit/>
          </a:bodyPr>
          <a:lstStyle/>
          <a:p>
            <a:r>
              <a:rPr lang="fr-CH" sz="2400" b="1" dirty="0">
                <a:solidFill>
                  <a:srgbClr val="1476B7"/>
                </a:solidFill>
                <a:latin typeface="Tahoma"/>
                <a:ea typeface="Tahoma"/>
                <a:cs typeface="Tahoma"/>
              </a:rPr>
              <a:t>Phases du projet</a:t>
            </a:r>
          </a:p>
        </p:txBody>
      </p:sp>
    </p:spTree>
    <p:extLst>
      <p:ext uri="{BB962C8B-B14F-4D97-AF65-F5344CB8AC3E}">
        <p14:creationId xmlns:p14="http://schemas.microsoft.com/office/powerpoint/2010/main" val="1881096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Image 1"/>
          <p:cNvPicPr>
            <a:picLocks noChangeAspect="1"/>
          </p:cNvPicPr>
          <p:nvPr/>
        </p:nvPicPr>
        <p:blipFill>
          <a:blip r:embed="rId3" cstate="print"/>
          <a:srcRect t="30418" b="30847"/>
          <a:stretch/>
        </p:blipFill>
        <p:spPr bwMode="auto">
          <a:xfrm>
            <a:off x="1" y="748393"/>
            <a:ext cx="9161585" cy="5323115"/>
          </a:xfrm>
          <a:prstGeom prst="rect">
            <a:avLst/>
          </a:prstGeom>
        </p:spPr>
      </p:pic>
      <p:sp>
        <p:nvSpPr>
          <p:cNvPr id="5" name="Rectangle 4"/>
          <p:cNvSpPr/>
          <p:nvPr/>
        </p:nvSpPr>
        <p:spPr bwMode="auto">
          <a:xfrm>
            <a:off x="1" y="1424731"/>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4050" b="1">
                <a:solidFill>
                  <a:srgbClr val="FF0000"/>
                </a:solidFill>
                <a:latin typeface="Verdana"/>
                <a:ea typeface="Verdana"/>
                <a:cs typeface="Verdana"/>
              </a:rPr>
              <a:t>			</a:t>
            </a:r>
            <a:r>
              <a:rPr lang="en-US" sz="4950" b="1">
                <a:solidFill>
                  <a:schemeClr val="bg1">
                    <a:lumMod val="95000"/>
                  </a:schemeClr>
                </a:solidFill>
                <a:latin typeface="Verdana"/>
                <a:ea typeface="Verdana"/>
                <a:cs typeface="Verdana"/>
              </a:rPr>
              <a:t>phase</a:t>
            </a:r>
            <a:endParaRPr/>
          </a:p>
          <a:p>
            <a:pPr>
              <a:defRPr/>
            </a:pPr>
            <a:r>
              <a:rPr lang="en-US" sz="4950" b="1">
                <a:solidFill>
                  <a:schemeClr val="bg1">
                    <a:lumMod val="95000"/>
                  </a:schemeClr>
                </a:solidFill>
                <a:latin typeface="Verdana"/>
                <a:ea typeface="Verdana"/>
                <a:cs typeface="Verdana"/>
              </a:rPr>
              <a:t>			d’</a:t>
            </a:r>
            <a:r>
              <a:rPr lang="en-US" sz="4950" b="1">
                <a:solidFill>
                  <a:schemeClr val="accent4"/>
                </a:solidFill>
                <a:latin typeface="Verdana"/>
                <a:ea typeface="Verdana"/>
                <a:cs typeface="Verdana"/>
              </a:rPr>
              <a:t>AVANT-PROJET</a:t>
            </a:r>
            <a:endParaRPr lang="en-US" sz="25800" b="1">
              <a:solidFill>
                <a:schemeClr val="accent4"/>
              </a:solidFill>
              <a:latin typeface="Verdana"/>
              <a:ea typeface="Verdana"/>
              <a:cs typeface="Verdana"/>
            </a:endParaRPr>
          </a:p>
        </p:txBody>
      </p:sp>
      <p:sp>
        <p:nvSpPr>
          <p:cNvPr id="6" name="ZoneTexte 5"/>
          <p:cNvSpPr>
            <a:spLocks/>
          </p:cNvSpPr>
          <p:nvPr/>
        </p:nvSpPr>
        <p:spPr bwMode="auto">
          <a:xfrm>
            <a:off x="239486" y="595993"/>
            <a:ext cx="2046514" cy="2781531"/>
          </a:xfrm>
          <a:prstGeom prst="rect">
            <a:avLst/>
          </a:prstGeom>
          <a:noFill/>
        </p:spPr>
        <p:txBody>
          <a:bodyPr wrap="square" rtlCol="0">
            <a:spAutoFit/>
          </a:bodyPr>
          <a:lstStyle/>
          <a:p>
            <a:pPr>
              <a:defRPr/>
            </a:pPr>
            <a:r>
              <a:rPr lang="en-US" sz="17500" b="1">
                <a:solidFill>
                  <a:schemeClr val="accent4"/>
                </a:solidFill>
                <a:latin typeface="Verdana"/>
                <a:ea typeface="Verdana"/>
                <a:cs typeface="Verdana"/>
              </a:rPr>
              <a:t>1</a:t>
            </a:r>
            <a:endParaRPr lang="en-US" sz="21000" b="1">
              <a:solidFill>
                <a:schemeClr val="accent4"/>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d´avant-projet</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marL="171108" indent="-171108">
              <a:defRPr/>
            </a:pPr>
            <a:r>
              <a:rPr lang="fr-CH" sz="2400" dirty="0">
                <a:latin typeface="Tahoma" panose="020B0604030504040204" pitchFamily="34" charset="0"/>
                <a:ea typeface="Tahoma" panose="020B0604030504040204" pitchFamily="34" charset="0"/>
                <a:cs typeface="Tahoma" panose="020B0604030504040204" pitchFamily="34" charset="0"/>
              </a:rPr>
              <a:t>C’est le projet avant le projet…</a:t>
            </a:r>
          </a:p>
          <a:p>
            <a:pPr marL="171108" indent="-171108">
              <a:defRPr/>
            </a:pPr>
            <a:endParaRPr lang="fr-CH" sz="2400" dirty="0">
              <a:latin typeface="Tahoma" panose="020B0604030504040204" pitchFamily="34" charset="0"/>
              <a:ea typeface="Tahoma" panose="020B0604030504040204" pitchFamily="34" charset="0"/>
              <a:cs typeface="Tahoma" panose="020B0604030504040204" pitchFamily="34" charset="0"/>
            </a:endParaRP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Déterminer le but du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Estimer les ressources, coûts et délais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Définir le type d'organisation</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Choisir le chef de projet</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des risques</a:t>
            </a:r>
          </a:p>
          <a:p>
            <a:pPr marL="171108" indent="-171108">
              <a:buFont typeface="Arial"/>
              <a:buChar char="•"/>
              <a:defRPr/>
            </a:pPr>
            <a:r>
              <a:rPr lang="fr-CH" sz="2400" dirty="0">
                <a:latin typeface="Tahoma" panose="020B0604030504040204" pitchFamily="34" charset="0"/>
                <a:ea typeface="Tahoma" panose="020B0604030504040204" pitchFamily="34" charset="0"/>
                <a:cs typeface="Tahoma" panose="020B0604030504040204" pitchFamily="34" charset="0"/>
              </a:rPr>
              <a:t>Estimation de la rentabilité</a:t>
            </a:r>
          </a:p>
        </p:txBody>
      </p:sp>
      <p:sp>
        <p:nvSpPr>
          <p:cNvPr id="5" name="RedDiskSlideNumber">
            <a:extLst>
              <a:ext uri="{FF2B5EF4-FFF2-40B4-BE49-F238E27FC236}">
                <a16:creationId xmlns:a16="http://schemas.microsoft.com/office/drawing/2014/main" id="{136F0CA5-99E8-4C8B-ABC1-025F39F145A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28</a:t>
            </a:r>
            <a:endParaRPr lang="fr-CH" sz="800" dirty="0">
              <a:latin typeface="Tahoma"/>
            </a:endParaRPr>
          </a:p>
        </p:txBody>
      </p:sp>
    </p:spTree>
    <p:extLst>
      <p:ext uri="{BB962C8B-B14F-4D97-AF65-F5344CB8AC3E}">
        <p14:creationId xmlns:p14="http://schemas.microsoft.com/office/powerpoint/2010/main" val="177440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3" cstate="print"/>
          <a:stretch/>
        </p:blipFill>
        <p:spPr bwMode="auto">
          <a:xfrm>
            <a:off x="0" y="857250"/>
            <a:ext cx="9128640" cy="5529943"/>
          </a:xfrm>
          <a:prstGeom prst="rect">
            <a:avLst/>
          </a:prstGeom>
        </p:spPr>
      </p:pic>
      <p:sp>
        <p:nvSpPr>
          <p:cNvPr id="5" name="Rectangle 4"/>
          <p:cNvSpPr/>
          <p:nvPr/>
        </p:nvSpPr>
        <p:spPr bwMode="auto">
          <a:xfrm>
            <a:off x="1" y="4298559"/>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3200" b="1">
                <a:solidFill>
                  <a:srgbClr val="FF0000"/>
                </a:solidFill>
                <a:latin typeface="Verdana"/>
                <a:ea typeface="Verdana"/>
                <a:cs typeface="Verdana"/>
              </a:rPr>
              <a:t>			</a:t>
            </a:r>
            <a:r>
              <a:rPr lang="en-US" sz="4400" b="1">
                <a:solidFill>
                  <a:schemeClr val="bg1">
                    <a:lumMod val="95000"/>
                  </a:schemeClr>
                </a:solidFill>
                <a:latin typeface="Verdana"/>
                <a:ea typeface="Verdana"/>
                <a:cs typeface="Verdana"/>
              </a:rPr>
              <a:t>phase</a:t>
            </a:r>
            <a:endParaRPr/>
          </a:p>
          <a:p>
            <a:pPr>
              <a:defRPr/>
            </a:pPr>
            <a:r>
              <a:rPr lang="en-US" sz="4400" b="1">
                <a:solidFill>
                  <a:schemeClr val="bg1">
                    <a:lumMod val="95000"/>
                  </a:schemeClr>
                </a:solidFill>
                <a:latin typeface="Verdana"/>
                <a:ea typeface="Verdana"/>
                <a:cs typeface="Verdana"/>
              </a:rPr>
              <a:t>			de </a:t>
            </a:r>
            <a:r>
              <a:rPr lang="en-US" sz="4400" b="1">
                <a:solidFill>
                  <a:schemeClr val="accent6"/>
                </a:solidFill>
                <a:latin typeface="Verdana"/>
                <a:ea typeface="Verdana"/>
                <a:cs typeface="Verdana"/>
              </a:rPr>
              <a:t>PLANIFICATION</a:t>
            </a:r>
            <a:endParaRPr lang="en-US" sz="17900" b="1">
              <a:solidFill>
                <a:schemeClr val="accent6"/>
              </a:solidFill>
              <a:latin typeface="Verdana"/>
              <a:ea typeface="Verdana"/>
              <a:cs typeface="Verdana"/>
            </a:endParaRPr>
          </a:p>
        </p:txBody>
      </p:sp>
      <p:sp>
        <p:nvSpPr>
          <p:cNvPr id="6" name="ZoneTexte 5"/>
          <p:cNvSpPr>
            <a:spLocks/>
          </p:cNvSpPr>
          <p:nvPr/>
        </p:nvSpPr>
        <p:spPr bwMode="auto">
          <a:xfrm>
            <a:off x="239486" y="3469821"/>
            <a:ext cx="2046514" cy="2781531"/>
          </a:xfrm>
          <a:prstGeom prst="rect">
            <a:avLst/>
          </a:prstGeom>
          <a:noFill/>
        </p:spPr>
        <p:txBody>
          <a:bodyPr wrap="square" rtlCol="0">
            <a:spAutoFit/>
          </a:bodyPr>
          <a:lstStyle/>
          <a:p>
            <a:pPr>
              <a:defRPr/>
            </a:pPr>
            <a:r>
              <a:rPr lang="en-US" sz="17500" b="1">
                <a:solidFill>
                  <a:schemeClr val="accent6"/>
                </a:solidFill>
                <a:latin typeface="Verdana"/>
                <a:ea typeface="Verdana"/>
                <a:cs typeface="Verdana"/>
              </a:rPr>
              <a:t>2</a:t>
            </a:r>
            <a:endParaRPr lang="en-US" sz="21000" b="1">
              <a:solidFill>
                <a:schemeClr val="accent6"/>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planification </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Mise en place de la structure du projet…</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Planification globale </a:t>
            </a:r>
          </a:p>
          <a:p>
            <a:pPr marL="171108" indent="-171108">
              <a:buFont typeface="Arial"/>
              <a:buChar char="•"/>
              <a:defRPr/>
            </a:pPr>
            <a:r>
              <a:rPr lang="fr-CH" sz="2400" dirty="0">
                <a:latin typeface="Tahoma" pitchFamily="34" charset="0"/>
                <a:ea typeface="Tahoma" pitchFamily="34" charset="0"/>
                <a:cs typeface="Tahoma" pitchFamily="34" charset="0"/>
              </a:rPr>
              <a:t>Détail des coûts et délais</a:t>
            </a:r>
          </a:p>
          <a:p>
            <a:pPr marL="171108" indent="-171108">
              <a:buFont typeface="Arial"/>
              <a:buChar char="•"/>
              <a:defRPr/>
            </a:pPr>
            <a:r>
              <a:rPr lang="fr-CH" sz="2400" dirty="0">
                <a:latin typeface="Tahoma" pitchFamily="34" charset="0"/>
                <a:ea typeface="Tahoma" pitchFamily="34" charset="0"/>
                <a:cs typeface="Tahoma" pitchFamily="34" charset="0"/>
              </a:rPr>
              <a:t>Engagement des hommes-clés</a:t>
            </a:r>
          </a:p>
          <a:p>
            <a:pPr marL="171108" indent="-171108">
              <a:buFont typeface="Arial"/>
              <a:buChar char="•"/>
              <a:defRPr/>
            </a:pPr>
            <a:r>
              <a:rPr lang="fr-CH" sz="2400" dirty="0">
                <a:latin typeface="Tahoma" pitchFamily="34" charset="0"/>
                <a:ea typeface="Tahoma" pitchFamily="34" charset="0"/>
                <a:cs typeface="Tahoma" pitchFamily="34" charset="0"/>
              </a:rPr>
              <a:t>Définition des responsabilités</a:t>
            </a:r>
          </a:p>
        </p:txBody>
      </p:sp>
      <p:sp>
        <p:nvSpPr>
          <p:cNvPr id="5" name="RedDiskSlideNumber">
            <a:extLst>
              <a:ext uri="{FF2B5EF4-FFF2-40B4-BE49-F238E27FC236}">
                <a16:creationId xmlns:a16="http://schemas.microsoft.com/office/drawing/2014/main" id="{334B8AC7-ECB2-4762-A1D2-5970B5A8DA05}"/>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30</a:t>
            </a:r>
            <a:endParaRPr lang="fr-CH" sz="800" dirty="0">
              <a:latin typeface="Tahoma"/>
            </a:endParaRPr>
          </a:p>
        </p:txBody>
      </p:sp>
    </p:spTree>
    <p:extLst>
      <p:ext uri="{BB962C8B-B14F-4D97-AF65-F5344CB8AC3E}">
        <p14:creationId xmlns:p14="http://schemas.microsoft.com/office/powerpoint/2010/main" val="2402303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Picture 2" descr="https://upload.wikimedia.org/wikipedia/commons/5/50/Krispy_Kreme_Doughnuts.jpg"/>
          <p:cNvPicPr>
            <a:picLocks noChangeAspect="1" noChangeArrowheads="1"/>
          </p:cNvPicPr>
          <p:nvPr/>
        </p:nvPicPr>
        <p:blipFill>
          <a:blip r:embed="rId3" cstate="print"/>
          <a:stretch/>
        </p:blipFill>
        <p:spPr bwMode="auto">
          <a:xfrm>
            <a:off x="17585" y="717667"/>
            <a:ext cx="9144000" cy="6858001"/>
          </a:xfrm>
          <a:prstGeom prst="rect">
            <a:avLst/>
          </a:prstGeom>
          <a:noFill/>
        </p:spPr>
      </p:pic>
      <p:sp>
        <p:nvSpPr>
          <p:cNvPr id="5" name="Rectangle 4"/>
          <p:cNvSpPr/>
          <p:nvPr/>
        </p:nvSpPr>
        <p:spPr bwMode="auto">
          <a:xfrm>
            <a:off x="1" y="1424731"/>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4050" b="1">
                <a:solidFill>
                  <a:srgbClr val="FF0000"/>
                </a:solidFill>
                <a:latin typeface="Verdana"/>
                <a:ea typeface="Verdana"/>
                <a:cs typeface="Verdana"/>
              </a:rPr>
              <a:t>			</a:t>
            </a:r>
            <a:r>
              <a:rPr lang="en-US" sz="4400" b="1">
                <a:solidFill>
                  <a:schemeClr val="bg1">
                    <a:lumMod val="95000"/>
                  </a:schemeClr>
                </a:solidFill>
                <a:latin typeface="Verdana"/>
                <a:ea typeface="Verdana"/>
                <a:cs typeface="Verdana"/>
              </a:rPr>
              <a:t>phase</a:t>
            </a:r>
            <a:endParaRPr/>
          </a:p>
          <a:p>
            <a:pPr>
              <a:defRPr/>
            </a:pPr>
            <a:r>
              <a:rPr lang="en-US" sz="4400" b="1">
                <a:solidFill>
                  <a:schemeClr val="bg1">
                    <a:lumMod val="95000"/>
                  </a:schemeClr>
                </a:solidFill>
                <a:latin typeface="Verdana"/>
                <a:ea typeface="Verdana"/>
                <a:cs typeface="Verdana"/>
              </a:rPr>
              <a:t>			de </a:t>
            </a:r>
            <a:r>
              <a:rPr lang="en-US" sz="4400" b="1">
                <a:solidFill>
                  <a:srgbClr val="00B0F0"/>
                </a:solidFill>
                <a:latin typeface="Verdana"/>
                <a:ea typeface="Verdana"/>
                <a:cs typeface="Verdana"/>
              </a:rPr>
              <a:t>REALISATION</a:t>
            </a:r>
            <a:endParaRPr lang="en-US" sz="17900" b="1">
              <a:solidFill>
                <a:srgbClr val="00B0F0"/>
              </a:solidFill>
              <a:latin typeface="Verdana"/>
              <a:ea typeface="Verdana"/>
              <a:cs typeface="Verdana"/>
            </a:endParaRPr>
          </a:p>
        </p:txBody>
      </p:sp>
      <p:sp>
        <p:nvSpPr>
          <p:cNvPr id="6" name="ZoneTexte 5"/>
          <p:cNvSpPr>
            <a:spLocks/>
          </p:cNvSpPr>
          <p:nvPr/>
        </p:nvSpPr>
        <p:spPr bwMode="auto">
          <a:xfrm>
            <a:off x="239486" y="595993"/>
            <a:ext cx="2046514" cy="2781531"/>
          </a:xfrm>
          <a:prstGeom prst="rect">
            <a:avLst/>
          </a:prstGeom>
          <a:noFill/>
        </p:spPr>
        <p:txBody>
          <a:bodyPr wrap="square" rtlCol="0">
            <a:spAutoFit/>
          </a:bodyPr>
          <a:lstStyle/>
          <a:p>
            <a:pPr>
              <a:defRPr/>
            </a:pPr>
            <a:r>
              <a:rPr lang="en-US" sz="17500" b="1">
                <a:solidFill>
                  <a:srgbClr val="00B0F0"/>
                </a:solidFill>
                <a:latin typeface="Verdana"/>
                <a:ea typeface="Verdana"/>
                <a:cs typeface="Verdana"/>
              </a:rPr>
              <a:t>3</a:t>
            </a:r>
            <a:endParaRPr lang="en-US" sz="21000" b="1">
              <a:solidFill>
                <a:srgbClr val="00B0F0"/>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réalisation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latin typeface="Tahoma" pitchFamily="34" charset="0"/>
                <a:ea typeface="Tahoma" pitchFamily="34" charset="0"/>
                <a:cs typeface="Tahoma" pitchFamily="34" charset="0"/>
              </a:rPr>
              <a:t>Réaliser un projet, </a:t>
            </a:r>
          </a:p>
          <a:p>
            <a:pPr>
              <a:defRPr/>
            </a:pPr>
            <a:r>
              <a:rPr lang="fr-CH" sz="2400" dirty="0">
                <a:latin typeface="Tahoma" pitchFamily="34" charset="0"/>
                <a:ea typeface="Tahoma" pitchFamily="34" charset="0"/>
                <a:cs typeface="Tahoma" pitchFamily="34" charset="0"/>
              </a:rPr>
              <a:t>c’est amener un projet à sa fin…</a:t>
            </a:r>
          </a:p>
          <a:p>
            <a:pPr>
              <a:defRPr/>
            </a:pPr>
            <a:endParaRPr lang="fr-CH" sz="2400" dirty="0">
              <a:latin typeface="Tahoma" pitchFamily="34" charset="0"/>
              <a:ea typeface="Tahoma" pitchFamily="34" charset="0"/>
              <a:cs typeface="Tahoma" pitchFamily="34" charset="0"/>
            </a:endParaRPr>
          </a:p>
          <a:p>
            <a:pPr lvl="0">
              <a:buFont typeface="Arial" pitchFamily="34" charset="0"/>
              <a:buChar char="•"/>
              <a:defRPr/>
            </a:pPr>
            <a:r>
              <a:rPr lang="fr-CH" sz="2400" dirty="0">
                <a:latin typeface="Tahoma" pitchFamily="34" charset="0"/>
                <a:ea typeface="Tahoma" pitchFamily="34" charset="0"/>
                <a:cs typeface="Tahoma" pitchFamily="34" charset="0"/>
              </a:rPr>
              <a:t> Mettre en place l’organisation choisie</a:t>
            </a:r>
          </a:p>
          <a:p>
            <a:pPr marL="171108" indent="-171108">
              <a:buFont typeface="Arial"/>
              <a:buChar char="•"/>
              <a:defRPr/>
            </a:pPr>
            <a:r>
              <a:rPr lang="fr-CH" sz="2400" dirty="0">
                <a:latin typeface="Tahoma" pitchFamily="34" charset="0"/>
                <a:ea typeface="Tahoma" pitchFamily="34" charset="0"/>
                <a:cs typeface="Tahoma" pitchFamily="34" charset="0"/>
              </a:rPr>
              <a:t>Exécuter le travail</a:t>
            </a:r>
          </a:p>
          <a:p>
            <a:pPr marL="171108" indent="-171108">
              <a:buFont typeface="Arial"/>
              <a:buChar char="•"/>
              <a:defRPr/>
            </a:pPr>
            <a:r>
              <a:rPr lang="fr-CH" sz="2400" dirty="0">
                <a:latin typeface="Tahoma" pitchFamily="34" charset="0"/>
                <a:ea typeface="Tahoma" pitchFamily="34" charset="0"/>
                <a:cs typeface="Tahoma" pitchFamily="34" charset="0"/>
              </a:rPr>
              <a:t>Piloter le projet selon le triptyque objectifs, coûts et délais</a:t>
            </a:r>
          </a:p>
          <a:p>
            <a:pPr marL="171108" indent="-171108">
              <a:buFont typeface="Arial"/>
              <a:buChar char="•"/>
              <a:defRPr/>
            </a:pPr>
            <a:r>
              <a:rPr lang="fr-CH" sz="2400" dirty="0">
                <a:latin typeface="Tahoma" pitchFamily="34" charset="0"/>
                <a:ea typeface="Tahoma" pitchFamily="34" charset="0"/>
                <a:cs typeface="Tahoma" pitchFamily="34" charset="0"/>
              </a:rPr>
              <a:t>Résoudre les problèmes !</a:t>
            </a:r>
          </a:p>
        </p:txBody>
      </p:sp>
      <p:sp>
        <p:nvSpPr>
          <p:cNvPr id="5" name="RedDiskSlideNumber">
            <a:extLst>
              <a:ext uri="{FF2B5EF4-FFF2-40B4-BE49-F238E27FC236}">
                <a16:creationId xmlns:a16="http://schemas.microsoft.com/office/drawing/2014/main" id="{48C42616-C041-42E9-860F-BDCB41262D2D}"/>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32</a:t>
            </a:r>
            <a:endParaRPr lang="fr-CH" sz="800" dirty="0">
              <a:latin typeface="Tahoma"/>
            </a:endParaRPr>
          </a:p>
        </p:txBody>
      </p:sp>
    </p:spTree>
    <p:extLst>
      <p:ext uri="{BB962C8B-B14F-4D97-AF65-F5344CB8AC3E}">
        <p14:creationId xmlns:p14="http://schemas.microsoft.com/office/powerpoint/2010/main" val="2547219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bwMode="auto">
        <a:xfrm>
          <a:off x="0" y="0"/>
          <a:ext cx="0" cy="0"/>
          <a:chOff x="0" y="0"/>
          <a:chExt cx="0" cy="0"/>
        </a:xfrm>
      </p:grpSpPr>
      <p:pic>
        <p:nvPicPr>
          <p:cNvPr id="4" name="Picture 4" descr="https://upload.wikimedia.org/wikipedia/commons/c/c7/USS_Fort_Worth_(LCS-3)_Ship_christening_01.jpg"/>
          <p:cNvPicPr>
            <a:picLocks noChangeAspect="1" noChangeArrowheads="1"/>
          </p:cNvPicPr>
          <p:nvPr/>
        </p:nvPicPr>
        <p:blipFill>
          <a:blip r:embed="rId3" cstate="print"/>
          <a:stretch/>
        </p:blipFill>
        <p:spPr bwMode="auto">
          <a:xfrm>
            <a:off x="-4538" y="306440"/>
            <a:ext cx="9144000" cy="6096000"/>
          </a:xfrm>
          <a:prstGeom prst="rect">
            <a:avLst/>
          </a:prstGeom>
          <a:noFill/>
        </p:spPr>
      </p:pic>
      <p:sp>
        <p:nvSpPr>
          <p:cNvPr id="5" name="Rectangle 4"/>
          <p:cNvSpPr/>
          <p:nvPr/>
        </p:nvSpPr>
        <p:spPr bwMode="auto">
          <a:xfrm>
            <a:off x="1" y="1424731"/>
            <a:ext cx="9161585" cy="1315747"/>
          </a:xfrm>
          <a:prstGeom prst="rect">
            <a:avLst/>
          </a:prstGeom>
          <a:gradFill>
            <a:gsLst>
              <a:gs pos="0">
                <a:schemeClr val="dk1">
                  <a:satMod val="103000"/>
                  <a:lumMod val="102000"/>
                  <a:tint val="94000"/>
                  <a:alpha val="0"/>
                </a:schemeClr>
              </a:gs>
              <a:gs pos="100000">
                <a:schemeClr val="dk1">
                  <a:satMod val="110000"/>
                  <a:lumMod val="100000"/>
                  <a:shade val="100000"/>
                </a:schemeClr>
              </a:gs>
              <a:gs pos="100000">
                <a:schemeClr val="dk1">
                  <a:lumMod val="99000"/>
                  <a:satMod val="120000"/>
                  <a:shade val="78000"/>
                </a:schemeClr>
              </a:gs>
            </a:gsLst>
            <a:path path="circle"/>
          </a:grad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en-US" sz="4050" b="1">
                <a:solidFill>
                  <a:srgbClr val="FF0000"/>
                </a:solidFill>
                <a:latin typeface="Verdana"/>
                <a:ea typeface="Verdana"/>
                <a:cs typeface="Verdana"/>
              </a:rPr>
              <a:t>			</a:t>
            </a:r>
            <a:r>
              <a:rPr lang="en-US" sz="4400" b="1">
                <a:solidFill>
                  <a:schemeClr val="bg1">
                    <a:lumMod val="95000"/>
                  </a:schemeClr>
                </a:solidFill>
                <a:latin typeface="Verdana"/>
                <a:ea typeface="Verdana"/>
                <a:cs typeface="Verdana"/>
              </a:rPr>
              <a:t>phase</a:t>
            </a:r>
            <a:endParaRPr/>
          </a:p>
          <a:p>
            <a:pPr>
              <a:defRPr/>
            </a:pPr>
            <a:r>
              <a:rPr lang="en-US" sz="4400" b="1">
                <a:solidFill>
                  <a:schemeClr val="bg1">
                    <a:lumMod val="95000"/>
                  </a:schemeClr>
                </a:solidFill>
                <a:latin typeface="Verdana"/>
                <a:ea typeface="Verdana"/>
                <a:cs typeface="Verdana"/>
              </a:rPr>
              <a:t>			de </a:t>
            </a:r>
            <a:r>
              <a:rPr lang="en-US" sz="4400" b="1">
                <a:solidFill>
                  <a:srgbClr val="C00000"/>
                </a:solidFill>
                <a:latin typeface="Verdana"/>
                <a:ea typeface="Verdana"/>
                <a:cs typeface="Verdana"/>
              </a:rPr>
              <a:t>TERMINAISON</a:t>
            </a:r>
            <a:endParaRPr lang="en-US" sz="17900" b="1">
              <a:solidFill>
                <a:srgbClr val="C00000"/>
              </a:solidFill>
              <a:latin typeface="Verdana"/>
              <a:ea typeface="Verdana"/>
              <a:cs typeface="Verdana"/>
            </a:endParaRPr>
          </a:p>
        </p:txBody>
      </p:sp>
      <p:sp>
        <p:nvSpPr>
          <p:cNvPr id="6" name="ZoneTexte 5"/>
          <p:cNvSpPr>
            <a:spLocks/>
          </p:cNvSpPr>
          <p:nvPr/>
        </p:nvSpPr>
        <p:spPr bwMode="auto">
          <a:xfrm>
            <a:off x="239486" y="595993"/>
            <a:ext cx="2046514" cy="2781531"/>
          </a:xfrm>
          <a:prstGeom prst="rect">
            <a:avLst/>
          </a:prstGeom>
          <a:noFill/>
        </p:spPr>
        <p:txBody>
          <a:bodyPr wrap="square" rtlCol="0">
            <a:spAutoFit/>
          </a:bodyPr>
          <a:lstStyle/>
          <a:p>
            <a:pPr>
              <a:defRPr/>
            </a:pPr>
            <a:r>
              <a:rPr lang="en-US" sz="17500" b="1">
                <a:solidFill>
                  <a:srgbClr val="C00000"/>
                </a:solidFill>
                <a:latin typeface="Verdana"/>
                <a:ea typeface="Verdana"/>
                <a:cs typeface="Verdana"/>
              </a:rPr>
              <a:t>4</a:t>
            </a:r>
            <a:endParaRPr lang="en-US" sz="21000" b="1">
              <a:solidFill>
                <a:srgbClr val="C00000"/>
              </a:solidFill>
              <a:latin typeface="Verdana"/>
              <a:ea typeface="Verdana"/>
              <a:cs typeface="Verdana"/>
            </a:endParaRPr>
          </a:p>
        </p:txBody>
      </p:sp>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a:latin typeface="Tahoma"/>
              </a:rPr>
              <a:t>23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Phase de terminaison</a:t>
            </a:r>
            <a:endParaRPr lang="en-US" sz="2400" b="1" dirty="0">
              <a:solidFill>
                <a:srgbClr val="1476B7"/>
              </a:solidFill>
              <a:latin typeface="Tahoma"/>
              <a:ea typeface="Tahoma"/>
              <a:cs typeface="Tahoma"/>
            </a:endParaRPr>
          </a:p>
        </p:txBody>
      </p:sp>
      <p:sp>
        <p:nvSpPr>
          <p:cNvPr id="14" name="Espace réservé du texte 1">
            <a:extLst>
              <a:ext uri="{FF2B5EF4-FFF2-40B4-BE49-F238E27FC236}">
                <a16:creationId xmlns:a16="http://schemas.microsoft.com/office/drawing/2014/main" id="{8C41C0D6-349C-486A-A884-8DB5B381DFA1}"/>
              </a:ext>
            </a:extLst>
          </p:cNvPr>
          <p:cNvSpPr txBox="1">
            <a:spLocks/>
          </p:cNvSpPr>
          <p:nvPr/>
        </p:nvSpPr>
        <p:spPr bwMode="auto">
          <a:xfrm>
            <a:off x="755576" y="2132856"/>
            <a:ext cx="7200800" cy="4032448"/>
          </a:xfrm>
          <a:prstGeom prst="rect">
            <a:avLst/>
          </a:prstGeom>
        </p:spPr>
        <p:txBody>
          <a:bodyPr/>
          <a:lstStyle/>
          <a:p>
            <a:pPr>
              <a:defRPr/>
            </a:pPr>
            <a:r>
              <a:rPr lang="fr-CH" sz="2400" dirty="0">
                <a:solidFill>
                  <a:srgbClr val="000000"/>
                </a:solidFill>
                <a:latin typeface="Tahoma" pitchFamily="34" charset="0"/>
                <a:ea typeface="Tahoma" pitchFamily="34" charset="0"/>
                <a:cs typeface="Tahoma" pitchFamily="34" charset="0"/>
              </a:rPr>
              <a:t>Engranger du savoir et du savoir-faire…</a:t>
            </a:r>
          </a:p>
          <a:p>
            <a:pPr>
              <a:defRPr/>
            </a:pPr>
            <a:endParaRPr lang="fr-CH" sz="2400" dirty="0">
              <a:latin typeface="Tahoma" pitchFamily="34" charset="0"/>
              <a:ea typeface="Tahoma" pitchFamily="34" charset="0"/>
              <a:cs typeface="Tahoma" pitchFamily="34" charset="0"/>
            </a:endParaRPr>
          </a:p>
          <a:p>
            <a:pPr marL="171108" indent="-171108">
              <a:buFont typeface="Arial"/>
              <a:buChar char="•"/>
              <a:defRPr/>
            </a:pPr>
            <a:r>
              <a:rPr lang="fr-CH" sz="2400" dirty="0">
                <a:latin typeface="Tahoma" pitchFamily="34" charset="0"/>
                <a:ea typeface="Tahoma" pitchFamily="34" charset="0"/>
                <a:cs typeface="Tahoma" pitchFamily="34" charset="0"/>
              </a:rPr>
              <a:t>Analyse des écarts entre planifié et réalisé</a:t>
            </a:r>
          </a:p>
          <a:p>
            <a:pPr marL="171108" indent="-171108">
              <a:buFont typeface="Arial"/>
              <a:buChar char="•"/>
              <a:defRPr/>
            </a:pPr>
            <a:r>
              <a:rPr lang="fr-CH" sz="2400" dirty="0">
                <a:latin typeface="Tahoma" pitchFamily="34" charset="0"/>
                <a:ea typeface="Tahoma" pitchFamily="34" charset="0"/>
                <a:cs typeface="Tahoma" pitchFamily="34" charset="0"/>
              </a:rPr>
              <a:t>Mémoire des opérations passées</a:t>
            </a:r>
          </a:p>
          <a:p>
            <a:pPr marL="171108" indent="-171108">
              <a:buFont typeface="Arial"/>
              <a:buChar char="•"/>
              <a:defRPr/>
            </a:pPr>
            <a:r>
              <a:rPr lang="fr-CH" sz="2400" dirty="0">
                <a:latin typeface="Tahoma" pitchFamily="34" charset="0"/>
                <a:ea typeface="Tahoma" pitchFamily="34" charset="0"/>
                <a:cs typeface="Tahoma" pitchFamily="34" charset="0"/>
              </a:rPr>
              <a:t>Evaluation du projet</a:t>
            </a:r>
          </a:p>
          <a:p>
            <a:pPr marL="171108" indent="-171108">
              <a:buFont typeface="Arial"/>
              <a:buChar char="•"/>
              <a:defRPr/>
            </a:pPr>
            <a:r>
              <a:rPr lang="fr-CH" sz="2400" dirty="0">
                <a:latin typeface="Tahoma" pitchFamily="34" charset="0"/>
                <a:ea typeface="Tahoma" pitchFamily="34" charset="0"/>
                <a:cs typeface="Tahoma" pitchFamily="34" charset="0"/>
              </a:rPr>
              <a:t>Réaffectation du personnel</a:t>
            </a:r>
          </a:p>
          <a:p>
            <a:pPr marL="171108" indent="-171108">
              <a:buFont typeface="Arial"/>
              <a:buChar char="•"/>
              <a:defRPr/>
            </a:pPr>
            <a:r>
              <a:rPr lang="fr-CH" sz="2400">
                <a:latin typeface="Tahoma" pitchFamily="34" charset="0"/>
                <a:ea typeface="Tahoma" pitchFamily="34" charset="0"/>
                <a:cs typeface="Tahoma" pitchFamily="34" charset="0"/>
              </a:rPr>
              <a:t>Décharge </a:t>
            </a:r>
            <a:r>
              <a:rPr lang="fr-CH" sz="2400" dirty="0">
                <a:latin typeface="Tahoma" pitchFamily="34" charset="0"/>
                <a:ea typeface="Tahoma" pitchFamily="34" charset="0"/>
                <a:cs typeface="Tahoma" pitchFamily="34" charset="0"/>
              </a:rPr>
              <a:t>d</a:t>
            </a:r>
            <a:r>
              <a:rPr lang="fr-CH" sz="2400">
                <a:latin typeface="Tahoma" pitchFamily="34" charset="0"/>
                <a:ea typeface="Tahoma" pitchFamily="34" charset="0"/>
                <a:cs typeface="Tahoma" pitchFamily="34" charset="0"/>
              </a:rPr>
              <a:t>u </a:t>
            </a:r>
            <a:r>
              <a:rPr lang="fr-CH" sz="2400" dirty="0">
                <a:latin typeface="Tahoma" pitchFamily="34" charset="0"/>
                <a:ea typeface="Tahoma" pitchFamily="34" charset="0"/>
                <a:cs typeface="Tahoma" pitchFamily="34" charset="0"/>
              </a:rPr>
              <a:t>chef de projet</a:t>
            </a:r>
          </a:p>
        </p:txBody>
      </p:sp>
      <p:sp>
        <p:nvSpPr>
          <p:cNvPr id="5" name="RedDiskSlideNumber">
            <a:extLst>
              <a:ext uri="{FF2B5EF4-FFF2-40B4-BE49-F238E27FC236}">
                <a16:creationId xmlns:a16="http://schemas.microsoft.com/office/drawing/2014/main" id="{3D405497-D7B9-4225-BAD4-921F991E6016}"/>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34</a:t>
            </a:r>
            <a:endParaRPr lang="fr-CH" sz="800" dirty="0">
              <a:latin typeface="Tahoma"/>
            </a:endParaRPr>
          </a:p>
        </p:txBody>
      </p:sp>
    </p:spTree>
    <p:extLst>
      <p:ext uri="{BB962C8B-B14F-4D97-AF65-F5344CB8AC3E}">
        <p14:creationId xmlns:p14="http://schemas.microsoft.com/office/powerpoint/2010/main" val="263838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5" y="1340768"/>
            <a:ext cx="6983423" cy="461665"/>
          </a:xfrm>
          <a:prstGeom prst="rect">
            <a:avLst/>
          </a:prstGeom>
          <a:noFill/>
        </p:spPr>
        <p:txBody>
          <a:bodyPr wrap="square" rtlCol="0">
            <a:spAutoFit/>
          </a:bodyPr>
          <a:lstStyle/>
          <a:p>
            <a:r>
              <a:rPr lang="fr-CH" sz="2400" b="1" dirty="0">
                <a:solidFill>
                  <a:srgbClr val="1476B7"/>
                </a:solidFill>
                <a:latin typeface="Tahoma"/>
                <a:ea typeface="Tahoma"/>
                <a:cs typeface="Tahoma"/>
              </a:rPr>
              <a:t>Réponses participants</a:t>
            </a:r>
          </a:p>
        </p:txBody>
      </p:sp>
    </p:spTree>
    <p:extLst>
      <p:ext uri="{BB962C8B-B14F-4D97-AF65-F5344CB8AC3E}">
        <p14:creationId xmlns:p14="http://schemas.microsoft.com/office/powerpoint/2010/main" val="3887657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Exercice pratique</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Prendre connaissance du cas pratique</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Esquisse du phasage </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Activités par phases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Enjeux des acteurs</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Objectifs du 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Critères de succès</a:t>
            </a:r>
            <a:endParaRPr lang="en-US"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2987824" y="4161430"/>
            <a:ext cx="2367698" cy="1647740"/>
          </a:xfrm>
          <a:prstGeom prst="rect">
            <a:avLst/>
          </a:prstGeom>
        </p:spPr>
      </p:pic>
    </p:spTree>
    <p:extLst>
      <p:ext uri="{BB962C8B-B14F-4D97-AF65-F5344CB8AC3E}">
        <p14:creationId xmlns:p14="http://schemas.microsoft.com/office/powerpoint/2010/main" val="674166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pPr>
              <a:defRPr/>
            </a:pPr>
            <a:r>
              <a:rPr lang="de-DE" sz="2400" b="1" dirty="0">
                <a:solidFill>
                  <a:srgbClr val="1476B7"/>
                </a:solidFill>
                <a:latin typeface="Tahoma"/>
                <a:ea typeface="Tahoma"/>
                <a:cs typeface="Tahoma"/>
              </a:rPr>
              <a:t>Save a </a:t>
            </a:r>
            <a:r>
              <a:rPr lang="de-DE" sz="2400" b="1" dirty="0" err="1">
                <a:solidFill>
                  <a:srgbClr val="1476B7"/>
                </a:solidFill>
                <a:latin typeface="Tahoma"/>
                <a:ea typeface="Tahoma"/>
                <a:cs typeface="Tahoma"/>
              </a:rPr>
              <a:t>life</a:t>
            </a:r>
            <a:r>
              <a:rPr lang="de-DE" sz="2400" b="1" dirty="0">
                <a:solidFill>
                  <a:srgbClr val="1476B7"/>
                </a:solidFill>
                <a:latin typeface="Tahoma"/>
                <a:ea typeface="Tahoma"/>
                <a:cs typeface="Tahoma"/>
              </a:rPr>
              <a:t> - </a:t>
            </a:r>
            <a:r>
              <a:rPr lang="de-DE" sz="2400" b="1" dirty="0" err="1">
                <a:solidFill>
                  <a:srgbClr val="1476B7"/>
                </a:solidFill>
                <a:latin typeface="Tahoma"/>
                <a:ea typeface="Tahoma"/>
                <a:cs typeface="Tahoma"/>
              </a:rPr>
              <a:t>phasage</a:t>
            </a:r>
            <a:r>
              <a:rPr lang="de-DE" sz="2400" b="1" dirty="0">
                <a:solidFill>
                  <a:srgbClr val="1476B7"/>
                </a:solidFill>
                <a:latin typeface="Tahoma"/>
                <a:ea typeface="Tahoma"/>
                <a:cs typeface="Tahoma"/>
              </a:rPr>
              <a:t> (exemple)</a:t>
            </a:r>
            <a:endParaRPr lang="en-US" sz="2400" b="1" dirty="0">
              <a:solidFill>
                <a:srgbClr val="1476B7"/>
              </a:solidFill>
              <a:latin typeface="Tahoma"/>
              <a:ea typeface="Tahoma"/>
              <a:cs typeface="Tahoma"/>
            </a:endParaRP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342900" indent="-342900">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04345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Avant-projet</a:t>
            </a: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4153432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endParaRPr lang="fr-CH" sz="2400" dirty="0">
              <a:solidFill>
                <a:srgbClr val="1476B7"/>
              </a:solidFill>
              <a:latin typeface="Tahoma"/>
              <a:ea typeface="Tahoma"/>
              <a:cs typeface="Tahoma"/>
            </a:endParaRP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6922636" cy="4032448"/>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Planification</a:t>
            </a:r>
            <a:endParaRPr lang="fr-FR" sz="16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lvl="1">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4552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498700" cy="4139882"/>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Réalisation</a:t>
            </a:r>
            <a:endParaRPr lang="fr-FR" sz="16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lvl="1">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3467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activités par phases (exemples)</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6346572" cy="4032448"/>
          </a:xfrm>
          <a:prstGeom prst="rect">
            <a:avLst/>
          </a:prstGeom>
        </p:spPr>
        <p:txBody>
          <a:bodyPr/>
          <a:lstStyle/>
          <a:p>
            <a:pPr marL="342900" indent="-342900">
              <a:defRPr/>
            </a:pPr>
            <a:r>
              <a:rPr lang="fr-FR" sz="2000" b="1" dirty="0">
                <a:solidFill>
                  <a:srgbClr val="1476B7"/>
                </a:solidFill>
                <a:latin typeface="Tahoma" panose="020B0604030504040204" pitchFamily="34" charset="0"/>
                <a:ea typeface="Tahoma" panose="020B0604030504040204" pitchFamily="34" charset="0"/>
                <a:cs typeface="Tahoma" panose="020B0604030504040204" pitchFamily="34" charset="0"/>
              </a:rPr>
              <a:t>Terminaison</a:t>
            </a:r>
            <a:endParaRPr lang="fr-FR" sz="1600"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a:p>
            <a:pPr lvl="1">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31387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200800"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acteurs et enjeux (exemples) </a:t>
            </a:r>
          </a:p>
        </p:txBody>
      </p:sp>
      <p:graphicFrame>
        <p:nvGraphicFramePr>
          <p:cNvPr id="2" name="Table 1">
            <a:extLst>
              <a:ext uri="{FF2B5EF4-FFF2-40B4-BE49-F238E27FC236}">
                <a16:creationId xmlns:a16="http://schemas.microsoft.com/office/drawing/2014/main" id="{5BAF64FB-CFD2-4ED7-BA15-4BA1B0E44509}"/>
              </a:ext>
            </a:extLst>
          </p:cNvPr>
          <p:cNvGraphicFramePr>
            <a:graphicFrameLocks noGrp="1"/>
          </p:cNvGraphicFramePr>
          <p:nvPr>
            <p:extLst>
              <p:ext uri="{D42A27DB-BD31-4B8C-83A1-F6EECF244321}">
                <p14:modId xmlns:p14="http://schemas.microsoft.com/office/powerpoint/2010/main" val="1193159678"/>
              </p:ext>
            </p:extLst>
          </p:nvPr>
        </p:nvGraphicFramePr>
        <p:xfrm>
          <a:off x="647564" y="2420888"/>
          <a:ext cx="7416824" cy="2595880"/>
        </p:xfrm>
        <a:graphic>
          <a:graphicData uri="http://schemas.openxmlformats.org/drawingml/2006/table">
            <a:tbl>
              <a:tblPr firstRow="1" bandRow="1">
                <a:tableStyleId>{5C22544A-7EE6-4342-B048-85BDC9FD1C3A}</a:tableStyleId>
              </a:tblPr>
              <a:tblGrid>
                <a:gridCol w="1693381">
                  <a:extLst>
                    <a:ext uri="{9D8B030D-6E8A-4147-A177-3AD203B41FA5}">
                      <a16:colId xmlns:a16="http://schemas.microsoft.com/office/drawing/2014/main" val="4157909572"/>
                    </a:ext>
                  </a:extLst>
                </a:gridCol>
                <a:gridCol w="5723443">
                  <a:extLst>
                    <a:ext uri="{9D8B030D-6E8A-4147-A177-3AD203B41FA5}">
                      <a16:colId xmlns:a16="http://schemas.microsoft.com/office/drawing/2014/main" val="2182948946"/>
                    </a:ext>
                  </a:extLst>
                </a:gridCol>
              </a:tblGrid>
              <a:tr h="370840">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Acteurs</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fr-FR" sz="1600" dirty="0">
                          <a:latin typeface="Tahoma" panose="020B0604030504040204" pitchFamily="34" charset="0"/>
                          <a:ea typeface="Tahoma" panose="020B0604030504040204" pitchFamily="34" charset="0"/>
                          <a:cs typeface="Tahoma" panose="020B0604030504040204" pitchFamily="34" charset="0"/>
                        </a:rPr>
                        <a:t>Enjeux</a:t>
                      </a:r>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096313410"/>
                  </a:ext>
                </a:extLst>
              </a:tr>
              <a:tr h="370840">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31425876"/>
                  </a:ext>
                </a:extLst>
              </a:tr>
              <a:tr h="370840">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640271909"/>
                  </a:ext>
                </a:extLst>
              </a:tr>
              <a:tr h="370840">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70121490"/>
                  </a:ext>
                </a:extLst>
              </a:tr>
              <a:tr h="370840">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74835"/>
                  </a:ext>
                </a:extLst>
              </a:tr>
              <a:tr h="370840">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fr-FR"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22008399"/>
                  </a:ext>
                </a:extLst>
              </a:tr>
              <a:tr h="370840">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fr-CH"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73301204"/>
                  </a:ext>
                </a:extLst>
              </a:tr>
            </a:tbl>
          </a:graphicData>
        </a:graphic>
      </p:graphicFrame>
    </p:spTree>
    <p:extLst>
      <p:ext uri="{BB962C8B-B14F-4D97-AF65-F5344CB8AC3E}">
        <p14:creationId xmlns:p14="http://schemas.microsoft.com/office/powerpoint/2010/main" val="623528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128792"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objectifs du projet (exemples)  </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a:defRPr/>
            </a:pPr>
            <a:r>
              <a:rPr lang="fr-FR" b="1" dirty="0">
                <a:solidFill>
                  <a:srgbClr val="1476B7"/>
                </a:solidFill>
                <a:latin typeface="Tahoma" panose="020B0604030504040204" pitchFamily="34" charset="0"/>
                <a:ea typeface="Tahoma" panose="020B0604030504040204" pitchFamily="34" charset="0"/>
                <a:cs typeface="Tahoma" panose="020B0604030504040204" pitchFamily="34" charset="0"/>
              </a:rPr>
              <a:t>Objectif global</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a:defRPr/>
            </a:pPr>
            <a:endParaRPr lang="fr-FR" dirty="0">
              <a:latin typeface="Tahoma" panose="020B0604030504040204" pitchFamily="34" charset="0"/>
              <a:ea typeface="Tahoma" panose="020B0604030504040204" pitchFamily="34" charset="0"/>
              <a:cs typeface="Tahoma" panose="020B0604030504040204" pitchFamily="34" charset="0"/>
            </a:endParaRPr>
          </a:p>
          <a:p>
            <a:pPr>
              <a:defRPr/>
            </a:pPr>
            <a:r>
              <a:rPr lang="fr-FR" b="1" dirty="0">
                <a:solidFill>
                  <a:srgbClr val="1476B7"/>
                </a:solidFill>
                <a:latin typeface="Tahoma" panose="020B0604030504040204" pitchFamily="34" charset="0"/>
                <a:ea typeface="Tahoma" panose="020B0604030504040204" pitchFamily="34" charset="0"/>
                <a:cs typeface="Tahoma" panose="020B0604030504040204" pitchFamily="34" charset="0"/>
              </a:rPr>
              <a:t>O</a:t>
            </a:r>
            <a:r>
              <a:rPr lang="fr-CH" b="1" dirty="0" err="1">
                <a:solidFill>
                  <a:srgbClr val="1476B7"/>
                </a:solidFill>
                <a:latin typeface="Tahoma" panose="020B0604030504040204" pitchFamily="34" charset="0"/>
                <a:ea typeface="Tahoma" panose="020B0604030504040204" pitchFamily="34" charset="0"/>
                <a:cs typeface="Tahoma" panose="020B0604030504040204" pitchFamily="34" charset="0"/>
              </a:rPr>
              <a:t>bjectifs</a:t>
            </a:r>
            <a:r>
              <a:rPr lang="fr-CH" b="1" dirty="0">
                <a:solidFill>
                  <a:srgbClr val="1476B7"/>
                </a:solidFill>
                <a:latin typeface="Tahoma" panose="020B0604030504040204" pitchFamily="34" charset="0"/>
                <a:ea typeface="Tahoma" panose="020B0604030504040204" pitchFamily="34" charset="0"/>
                <a:cs typeface="Tahoma" panose="020B0604030504040204" pitchFamily="34" charset="0"/>
              </a:rPr>
              <a:t> spécifiques</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defRPr/>
            </a:pPr>
            <a:r>
              <a:rPr lang="fr-FR"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4512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128792" cy="461665"/>
          </a:xfrm>
          <a:prstGeom prst="rect">
            <a:avLst/>
          </a:prstGeom>
          <a:noFill/>
        </p:spPr>
        <p:txBody>
          <a:bodyPr wrap="square" rtlCol="0">
            <a:spAutoFit/>
          </a:bodyPr>
          <a:lstStyle/>
          <a:p>
            <a:r>
              <a:rPr lang="fr-CH" sz="2400" b="1" dirty="0">
                <a:solidFill>
                  <a:srgbClr val="1476B7"/>
                </a:solidFill>
                <a:latin typeface="Tahoma"/>
                <a:ea typeface="Tahoma"/>
                <a:cs typeface="Tahoma"/>
              </a:rPr>
              <a:t>Save a live - critères de succès (exemples)  </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7354684" cy="4032448"/>
          </a:xfrm>
          <a:prstGeom prst="rect">
            <a:avLst/>
          </a:prstGeom>
        </p:spPr>
        <p:txBody>
          <a:bodyPr/>
          <a:lstStyle/>
          <a:p>
            <a:pPr marL="285750" lvl="0" indent="-285750">
              <a:buFont typeface="Arial" panose="020B0604020202020204" pitchFamily="34" charset="0"/>
              <a:buChar char="•"/>
            </a:pPr>
            <a:r>
              <a:rPr lang="fr-CH"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defRPr/>
            </a:pPr>
            <a:endParaRPr lang="fr-FR"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7817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2627784" y="2571874"/>
            <a:ext cx="3528392" cy="461665"/>
          </a:xfrm>
          <a:prstGeom prst="rect">
            <a:avLst/>
          </a:prstGeom>
          <a:noFill/>
        </p:spPr>
        <p:txBody>
          <a:bodyPr wrap="square" rtlCol="0">
            <a:spAutoFit/>
          </a:bodyPr>
          <a:lstStyle/>
          <a:p>
            <a:r>
              <a:rPr lang="fr-CH" sz="2400" b="1" dirty="0">
                <a:solidFill>
                  <a:srgbClr val="1476B7"/>
                </a:solidFill>
                <a:latin typeface="Tahoma"/>
                <a:ea typeface="Tahoma"/>
                <a:cs typeface="Tahoma"/>
              </a:rPr>
              <a:t>Outils</a:t>
            </a:r>
          </a:p>
        </p:txBody>
      </p:sp>
    </p:spTree>
    <p:extLst>
      <p:ext uri="{BB962C8B-B14F-4D97-AF65-F5344CB8AC3E}">
        <p14:creationId xmlns:p14="http://schemas.microsoft.com/office/powerpoint/2010/main" val="257465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1546311" y="2597327"/>
            <a:ext cx="6192688" cy="3263504"/>
          </a:xfrm>
        </p:spPr>
        <p:txBody>
          <a:bodyPr anchor="ctr"/>
          <a:lstStyle/>
          <a:p>
            <a:pPr marL="0" indent="0" algn="ctr">
              <a:buNone/>
              <a:defRPr/>
            </a:pPr>
            <a:r>
              <a:rPr lang="fr-CH" sz="2600" dirty="0">
                <a:latin typeface="Tahoma" panose="020B0604030504040204" pitchFamily="34" charset="0"/>
                <a:ea typeface="Tahoma" panose="020B0604030504040204" pitchFamily="34" charset="0"/>
                <a:cs typeface="Tahoma" panose="020B0604030504040204" pitchFamily="34" charset="0"/>
              </a:rPr>
              <a: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Une entreprise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temporaire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initiée dans le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but </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de fournir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un produit, un service </a:t>
            </a:r>
          </a:p>
          <a:p>
            <a:pPr marL="0" indent="0" algn="ctr">
              <a:buNone/>
              <a:defRPr/>
            </a:pP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ou un résultat </a:t>
            </a:r>
            <a:r>
              <a:rPr lang="fr-FR" sz="2600" dirty="0">
                <a:solidFill>
                  <a:schemeClr val="accent1"/>
                </a:solidFill>
                <a:latin typeface="Tahoma" panose="020B0604030504040204" pitchFamily="34" charset="0"/>
                <a:ea typeface="Tahoma" panose="020B0604030504040204" pitchFamily="34" charset="0"/>
                <a:cs typeface="Tahoma" panose="020B0604030504040204" pitchFamily="34" charset="0"/>
              </a:rPr>
              <a:t>unique</a:t>
            </a:r>
            <a:r>
              <a:rPr lang="fr-FR"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fr-FR" sz="2600" dirty="0">
                <a:latin typeface="Tahoma" panose="020B0604030504040204" pitchFamily="34" charset="0"/>
                <a:ea typeface="Tahoma" panose="020B0604030504040204" pitchFamily="34" charset="0"/>
                <a:cs typeface="Tahoma" panose="020B0604030504040204" pitchFamily="34" charset="0"/>
              </a:rPr>
              <a:t> »</a:t>
            </a:r>
          </a:p>
          <a:p>
            <a:pPr marL="0" indent="0" algn="r">
              <a:lnSpc>
                <a:spcPct val="150000"/>
              </a:lnSpc>
              <a:buNone/>
              <a:defRPr/>
            </a:pP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PMBOK</a:t>
            </a:r>
            <a:r>
              <a:rPr lang="fr-CH" sz="2600" i="1" baseline="30000" dirty="0">
                <a:solidFill>
                  <a:schemeClr val="accent1"/>
                </a:solidFill>
                <a:latin typeface="Tahoma" panose="020B0604030504040204" pitchFamily="34" charset="0"/>
                <a:ea typeface="Tahoma" panose="020B0604030504040204" pitchFamily="34" charset="0"/>
                <a:cs typeface="Tahoma" panose="020B0604030504040204" pitchFamily="34" charset="0"/>
              </a:rPr>
              <a:t>®</a:t>
            </a: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 Guide</a:t>
            </a:r>
            <a:r>
              <a:rPr lang="fr-CH" sz="2600" dirty="0">
                <a:solidFill>
                  <a:schemeClr val="accent1"/>
                </a:solidFill>
              </a:rPr>
              <a:t> </a:t>
            </a:r>
            <a:endParaRPr lang="fr-CH" sz="2600" dirty="0">
              <a:solidFill>
                <a:schemeClr val="accent1"/>
              </a:solidFill>
              <a:latin typeface="Verdana"/>
              <a:ea typeface="Verdana"/>
              <a:cs typeface="Verdana"/>
            </a:endParaRPr>
          </a:p>
          <a:p>
            <a:pPr>
              <a:defRPr/>
            </a:pPr>
            <a:endParaRPr lang="en-US" sz="2600" dirty="0"/>
          </a:p>
        </p:txBody>
      </p:sp>
      <p:pic>
        <p:nvPicPr>
          <p:cNvPr id="5" name="Image 7"/>
          <p:cNvPicPr>
            <a:picLocks noChangeAspect="1"/>
          </p:cNvPicPr>
          <p:nvPr/>
        </p:nvPicPr>
        <p:blipFill>
          <a:blip r:embed="rId3" cstate="print"/>
          <a:srcRect r="33015"/>
          <a:stretch/>
        </p:blipFill>
        <p:spPr bwMode="auto">
          <a:xfrm>
            <a:off x="-315685" y="2079172"/>
            <a:ext cx="2677885" cy="3997778"/>
          </a:xfrm>
          <a:prstGeom prst="rect">
            <a:avLst/>
          </a:prstGeom>
        </p:spPr>
      </p:pic>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Définition</a:t>
            </a:r>
          </a:p>
        </p:txBody>
      </p:sp>
      <p:pic>
        <p:nvPicPr>
          <p:cNvPr id="1026" name="Picture 2" descr="Afficher l’image source">
            <a:extLst>
              <a:ext uri="{FF2B5EF4-FFF2-40B4-BE49-F238E27FC236}">
                <a16:creationId xmlns:a16="http://schemas.microsoft.com/office/drawing/2014/main" id="{CA6BA59F-6C3C-4D79-AB13-7468CA21B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3109" y="1196752"/>
            <a:ext cx="1271861" cy="165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820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Exercice</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539552" y="1988840"/>
            <a:ext cx="6696744" cy="4032448"/>
          </a:xfrm>
          <a:prstGeom prst="rect">
            <a:avLst/>
          </a:prstGeom>
        </p:spPr>
        <p:txBody>
          <a:bodyPr/>
          <a:lstStyle/>
          <a:p>
            <a:pPr lvl="2">
              <a:defRPr/>
            </a:pPr>
            <a:r>
              <a:rPr lang="fr-CH" b="1" dirty="0">
                <a:latin typeface="Tahoma" panose="020B0604030504040204" pitchFamily="34" charset="0"/>
                <a:ea typeface="Tahoma" panose="020B0604030504040204" pitchFamily="34" charset="0"/>
                <a:cs typeface="Tahoma" panose="020B0604030504040204" pitchFamily="34" charset="0"/>
              </a:rPr>
              <a:t>Quels outils de gestion de projet utilisez-vous?</a:t>
            </a:r>
            <a:endParaRPr lang="en-US" b="1" dirty="0">
              <a:latin typeface="Tahoma" panose="020B0604030504040204" pitchFamily="34" charset="0"/>
              <a:ea typeface="Tahoma" panose="020B0604030504040204" pitchFamily="34" charset="0"/>
              <a:cs typeface="Tahoma" panose="020B0604030504040204" pitchFamily="34" charset="0"/>
            </a:endParaRPr>
          </a:p>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pic>
        <p:nvPicPr>
          <p:cNvPr id="4" name="Image 3"/>
          <p:cNvPicPr>
            <a:picLocks noChangeAspect="1"/>
          </p:cNvPicPr>
          <p:nvPr/>
        </p:nvPicPr>
        <p:blipFill>
          <a:blip r:embed="rId3"/>
          <a:stretch>
            <a:fillRect/>
          </a:stretch>
        </p:blipFill>
        <p:spPr bwMode="auto">
          <a:xfrm>
            <a:off x="3131840" y="2852936"/>
            <a:ext cx="2367698" cy="1647740"/>
          </a:xfrm>
          <a:prstGeom prst="rect">
            <a:avLst/>
          </a:prstGeom>
        </p:spPr>
      </p:pic>
      <p:sp>
        <p:nvSpPr>
          <p:cNvPr id="2" name="Rectangle 1"/>
          <p:cNvSpPr/>
          <p:nvPr/>
        </p:nvSpPr>
        <p:spPr>
          <a:xfrm>
            <a:off x="1187625" y="4653136"/>
            <a:ext cx="6696743" cy="646331"/>
          </a:xfrm>
          <a:prstGeom prst="rect">
            <a:avLst/>
          </a:prstGeom>
        </p:spPr>
        <p:txBody>
          <a:bodyPr wrap="square">
            <a:spAutoFit/>
          </a:bodyPr>
          <a:lstStyle/>
          <a:p>
            <a:pPr algn="ctr">
              <a:defRPr/>
            </a:pPr>
            <a:r>
              <a:rPr lang="fr-FR" dirty="0">
                <a:latin typeface="Tahoma" panose="020B0604030504040204" pitchFamily="34" charset="0"/>
                <a:ea typeface="Tahoma" panose="020B0604030504040204" pitchFamily="34" charset="0"/>
                <a:cs typeface="Tahoma" panose="020B0604030504040204" pitchFamily="34" charset="0"/>
              </a:rPr>
              <a:t>Connectez-vous à menti.com et entrer le code </a:t>
            </a:r>
          </a:p>
          <a:p>
            <a:pPr algn="ctr">
              <a:defRPr/>
            </a:pPr>
            <a:r>
              <a:rPr lang="fr-FR" i="1" dirty="0">
                <a:latin typeface="Tahoma" panose="020B0604030504040204" pitchFamily="34" charset="0"/>
                <a:ea typeface="Tahoma" panose="020B0604030504040204" pitchFamily="34" charset="0"/>
                <a:cs typeface="Tahoma" panose="020B0604030504040204" pitchFamily="34" charset="0"/>
              </a:rPr>
              <a:t>(code différent de celui du matin)</a:t>
            </a:r>
            <a:endParaRPr lang="fr-CH" i="1" dirty="0">
              <a:latin typeface="Verdana"/>
              <a:ea typeface="Verdana"/>
              <a:cs typeface="Verdana"/>
            </a:endParaRPr>
          </a:p>
        </p:txBody>
      </p:sp>
    </p:spTree>
    <p:extLst>
      <p:ext uri="{BB962C8B-B14F-4D97-AF65-F5344CB8AC3E}">
        <p14:creationId xmlns:p14="http://schemas.microsoft.com/office/powerpoint/2010/main" val="25823165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Réponses participants</a:t>
            </a:r>
          </a:p>
        </p:txBody>
      </p:sp>
    </p:spTree>
    <p:extLst>
      <p:ext uri="{BB962C8B-B14F-4D97-AF65-F5344CB8AC3E}">
        <p14:creationId xmlns:p14="http://schemas.microsoft.com/office/powerpoint/2010/main" val="217630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Quelques outils de gestion de projet</a:t>
            </a:r>
          </a:p>
        </p:txBody>
      </p:sp>
      <p:sp>
        <p:nvSpPr>
          <p:cNvPr id="13" name="Espace réservé du texte 1">
            <a:extLst>
              <a:ext uri="{FF2B5EF4-FFF2-40B4-BE49-F238E27FC236}">
                <a16:creationId xmlns:a16="http://schemas.microsoft.com/office/drawing/2014/main" id="{2FE34C2F-C9BD-4B05-BEA5-F2822789BD48}"/>
              </a:ext>
            </a:extLst>
          </p:cNvPr>
          <p:cNvSpPr txBox="1">
            <a:spLocks/>
          </p:cNvSpPr>
          <p:nvPr/>
        </p:nvSpPr>
        <p:spPr bwMode="auto">
          <a:xfrm>
            <a:off x="457676" y="2097430"/>
            <a:ext cx="5482476" cy="4032448"/>
          </a:xfrm>
          <a:prstGeom prst="rect">
            <a:avLst/>
          </a:prstGeom>
        </p:spPr>
        <p:txBody>
          <a:bodyPr/>
          <a:lstStyle/>
          <a:p>
            <a:pPr marL="742950" lvl="1" indent="-285750">
              <a:buFont typeface="Arial" panose="020B0604020202020204" pitchFamily="34" charset="0"/>
              <a:buChar char="•"/>
              <a:defRPr/>
            </a:pPr>
            <a:endParaRPr lang="fr-FR" dirty="0">
              <a:latin typeface="Tahoma" panose="020B0604030504040204" pitchFamily="34" charset="0"/>
              <a:ea typeface="Tahoma" panose="020B0604030504040204" pitchFamily="34" charset="0"/>
              <a:cs typeface="Tahoma" panose="020B0604030504040204" pitchFamily="34" charset="0"/>
            </a:endParaRPr>
          </a:p>
        </p:txBody>
      </p:sp>
      <p:sp>
        <p:nvSpPr>
          <p:cNvPr id="3" name="ZoneTexte 2"/>
          <p:cNvSpPr txBox="1"/>
          <p:nvPr/>
        </p:nvSpPr>
        <p:spPr>
          <a:xfrm>
            <a:off x="450000" y="1802433"/>
            <a:ext cx="7858740" cy="4524315"/>
          </a:xfrm>
          <a:prstGeom prst="rect">
            <a:avLst/>
          </a:prstGeom>
          <a:noFill/>
        </p:spPr>
        <p:txBody>
          <a:bodyPr wrap="square" rtlCol="0">
            <a:spAutoFit/>
          </a:bodyPr>
          <a:lstStyle/>
          <a:p>
            <a:r>
              <a:rPr lang="fr-CH" sz="1600" dirty="0"/>
              <a:t>Les outils sont </a:t>
            </a:r>
            <a:r>
              <a:rPr lang="fr-CH" sz="1600" b="1" dirty="0"/>
              <a:t>à choisir </a:t>
            </a:r>
            <a:r>
              <a:rPr lang="fr-CH" sz="1600" dirty="0"/>
              <a:t>en fonction du type de projet, de sa complexité, des intervenants et de leur maturité, etc. Ils doivent </a:t>
            </a:r>
            <a:r>
              <a:rPr lang="fr-CH" sz="1600" b="1" dirty="0"/>
              <a:t>être adaptés </a:t>
            </a:r>
            <a:r>
              <a:rPr lang="fr-CH" sz="1600" dirty="0"/>
              <a:t>aux </a:t>
            </a:r>
            <a:r>
              <a:rPr lang="fr-CH" sz="1600" b="1" dirty="0"/>
              <a:t>besoins</a:t>
            </a:r>
            <a:r>
              <a:rPr lang="fr-CH" sz="1600" dirty="0"/>
              <a:t> et </a:t>
            </a:r>
            <a:r>
              <a:rPr lang="fr-CH" sz="1600" b="1" dirty="0"/>
              <a:t>publics</a:t>
            </a:r>
            <a:r>
              <a:rPr lang="fr-CH" sz="1600" dirty="0"/>
              <a:t> concernés.</a:t>
            </a:r>
          </a:p>
          <a:p>
            <a:endParaRPr lang="fr-CH" sz="1600" dirty="0"/>
          </a:p>
          <a:p>
            <a:r>
              <a:rPr lang="fr-CH" sz="1600" b="1" dirty="0"/>
              <a:t>Quelques exemples d’outils : </a:t>
            </a:r>
          </a:p>
          <a:p>
            <a:pPr marL="285750" indent="-285750">
              <a:buFontTx/>
              <a:buChar char="-"/>
            </a:pPr>
            <a:r>
              <a:rPr lang="fr-CH" sz="1600" dirty="0"/>
              <a:t>Avant-projet : Lettre de mission </a:t>
            </a:r>
          </a:p>
          <a:p>
            <a:pPr marL="285750" indent="-285750">
              <a:buFontTx/>
              <a:buChar char="-"/>
            </a:pPr>
            <a:r>
              <a:rPr lang="fr-CH" sz="1600" dirty="0"/>
              <a:t>Initialisation : Mandat de projet</a:t>
            </a:r>
          </a:p>
          <a:p>
            <a:pPr marL="285750" indent="-285750">
              <a:buFontTx/>
              <a:buChar char="-"/>
            </a:pPr>
            <a:r>
              <a:rPr lang="fr-CH" sz="1600" dirty="0"/>
              <a:t>Conception : plan de projet, cahier des charges, plan d’accompagnement au changement (a compris formations)</a:t>
            </a:r>
          </a:p>
          <a:p>
            <a:pPr marL="285750" indent="-285750">
              <a:buFontTx/>
              <a:buChar char="-"/>
            </a:pPr>
            <a:r>
              <a:rPr lang="fr-CH" sz="1600" dirty="0"/>
              <a:t>Réalisation : Protocoles de tests, Manuel de formation</a:t>
            </a:r>
          </a:p>
          <a:p>
            <a:pPr marL="285750" indent="-285750">
              <a:buFontTx/>
              <a:buChar char="-"/>
            </a:pPr>
            <a:r>
              <a:rPr lang="fr-CH" sz="1600" dirty="0"/>
              <a:t>Terminaison : Bilan de projet, apéro </a:t>
            </a:r>
          </a:p>
          <a:p>
            <a:pPr marL="285750" indent="-285750">
              <a:buFontTx/>
              <a:buChar char="-"/>
            </a:pPr>
            <a:r>
              <a:rPr lang="fr-CH" sz="1600" dirty="0"/>
              <a:t>Transverse : </a:t>
            </a:r>
          </a:p>
          <a:p>
            <a:pPr marL="742950" lvl="1" indent="-285750">
              <a:buFontTx/>
              <a:buChar char="-"/>
            </a:pPr>
            <a:r>
              <a:rPr lang="fr-CH" sz="1600" dirty="0"/>
              <a:t>PBS</a:t>
            </a:r>
          </a:p>
          <a:p>
            <a:pPr marL="742950" lvl="1" indent="-285750">
              <a:buFontTx/>
              <a:buChar char="-"/>
            </a:pPr>
            <a:r>
              <a:rPr lang="fr-CH" sz="1600" dirty="0"/>
              <a:t>WBS</a:t>
            </a:r>
          </a:p>
          <a:p>
            <a:pPr marL="742950" lvl="1" indent="-285750">
              <a:buFontTx/>
              <a:buChar char="-"/>
            </a:pPr>
            <a:r>
              <a:rPr lang="fr-CH" sz="1600" dirty="0"/>
              <a:t>GANTT</a:t>
            </a:r>
          </a:p>
          <a:p>
            <a:pPr marL="742950" lvl="1" indent="-285750">
              <a:buFontTx/>
              <a:buChar char="-"/>
            </a:pPr>
            <a:r>
              <a:rPr lang="fr-CH" sz="1600" dirty="0"/>
              <a:t>RACI(P)</a:t>
            </a:r>
          </a:p>
          <a:p>
            <a:pPr marL="742950" lvl="1" indent="-285750">
              <a:buFontTx/>
              <a:buChar char="-"/>
            </a:pPr>
            <a:r>
              <a:rPr lang="fr-CH" sz="1600" dirty="0"/>
              <a:t>Grille de gestion des risques</a:t>
            </a:r>
          </a:p>
          <a:p>
            <a:pPr marL="742950" lvl="1" indent="-285750">
              <a:buFontTx/>
              <a:buChar char="-"/>
            </a:pPr>
            <a:r>
              <a:rPr lang="fr-CH" sz="1600" dirty="0"/>
              <a:t>…</a:t>
            </a:r>
            <a:endParaRPr lang="en-US" sz="1600" dirty="0"/>
          </a:p>
          <a:p>
            <a:pPr marL="742950" lvl="1" indent="-285750">
              <a:buFontTx/>
              <a:buChar char="-"/>
            </a:pPr>
            <a:endParaRPr lang="fr-CH" sz="1600" dirty="0"/>
          </a:p>
        </p:txBody>
      </p:sp>
    </p:spTree>
    <p:extLst>
      <p:ext uri="{BB962C8B-B14F-4D97-AF65-F5344CB8AC3E}">
        <p14:creationId xmlns:p14="http://schemas.microsoft.com/office/powerpoint/2010/main" val="10669206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57</a:t>
            </a:r>
            <a:endParaRPr lang="fr-CH" sz="800" dirty="0">
              <a:latin typeface="Tahoma"/>
            </a:endParaRP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Processus de planification</a:t>
            </a:r>
            <a:endParaRPr kumimoji="0" lang="fr-CH" sz="2400" b="0" i="0" u="none" strike="noStrike" kern="0" cap="none" spc="0" normalizeH="0" baseline="0" noProof="0" dirty="0">
              <a:ln>
                <a:noFill/>
              </a:ln>
              <a:solidFill>
                <a:schemeClr val="tx1"/>
              </a:solidFill>
              <a:effectLst/>
              <a:uLnTx/>
              <a:uFillTx/>
              <a:latin typeface="+mn-lt"/>
              <a:ea typeface="+mn-ea"/>
              <a:cs typeface="+mn-cs"/>
            </a:endParaRPr>
          </a:p>
        </p:txBody>
      </p:sp>
      <p:grpSp>
        <p:nvGrpSpPr>
          <p:cNvPr id="4" name="Diagramme 4">
            <a:extLst>
              <a:ext uri="{FF2B5EF4-FFF2-40B4-BE49-F238E27FC236}">
                <a16:creationId xmlns:a16="http://schemas.microsoft.com/office/drawing/2014/main" id="{0B4BBD32-F902-4D62-A27F-9B6A6FE94B3F}"/>
              </a:ext>
            </a:extLst>
          </p:cNvPr>
          <p:cNvGrpSpPr/>
          <p:nvPr/>
        </p:nvGrpSpPr>
        <p:grpSpPr bwMode="auto">
          <a:xfrm>
            <a:off x="467544" y="1988840"/>
            <a:ext cx="7416825" cy="4013805"/>
            <a:chOff x="0" y="3112"/>
            <a:chExt cx="7372348" cy="4011858"/>
          </a:xfrm>
        </p:grpSpPr>
        <p:sp>
          <p:nvSpPr>
            <p:cNvPr id="5" name="Chevron 5">
              <a:extLst>
                <a:ext uri="{FF2B5EF4-FFF2-40B4-BE49-F238E27FC236}">
                  <a16:creationId xmlns:a16="http://schemas.microsoft.com/office/drawing/2014/main" id="{EBF540F1-242D-4E69-B336-DCC9609E44B6}"/>
                </a:ext>
              </a:extLst>
            </p:cNvPr>
            <p:cNvSpPr/>
            <p:nvPr/>
          </p:nvSpPr>
          <p:spPr bwMode="auto">
            <a:xfrm rot="5400000">
              <a:off x="-167158" y="170270"/>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latin typeface="Tahoma" panose="020B0604030504040204" pitchFamily="34" charset="0"/>
                  <a:ea typeface="Tahoma" panose="020B0604030504040204" pitchFamily="34" charset="0"/>
                  <a:cs typeface="Tahoma" panose="020B0604030504040204" pitchFamily="34" charset="0"/>
                </a:rPr>
                <a:t>1</a:t>
              </a:r>
            </a:p>
          </p:txBody>
        </p:sp>
        <p:sp>
          <p:nvSpPr>
            <p:cNvPr id="8" name="Arrondir un rectangle avec un coin du même côté 6">
              <a:extLst>
                <a:ext uri="{FF2B5EF4-FFF2-40B4-BE49-F238E27FC236}">
                  <a16:creationId xmlns:a16="http://schemas.microsoft.com/office/drawing/2014/main" id="{4D38C03E-B1CD-4529-8E83-730F85DB29DF}"/>
                </a:ext>
              </a:extLst>
            </p:cNvPr>
            <p:cNvSpPr/>
            <p:nvPr/>
          </p:nvSpPr>
          <p:spPr bwMode="auto">
            <a:xfrm rot="5400000">
              <a:off x="3714034" y="-2930848"/>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Identifier les activités (ou tâches) à planifier</a:t>
              </a:r>
            </a:p>
          </p:txBody>
        </p:sp>
        <p:sp>
          <p:nvSpPr>
            <p:cNvPr id="9" name="Chevron 7">
              <a:extLst>
                <a:ext uri="{FF2B5EF4-FFF2-40B4-BE49-F238E27FC236}">
                  <a16:creationId xmlns:a16="http://schemas.microsoft.com/office/drawing/2014/main" id="{0F7F3939-2C6E-448F-8FF3-1D3F443D2086}"/>
                </a:ext>
              </a:extLst>
            </p:cNvPr>
            <p:cNvSpPr/>
            <p:nvPr/>
          </p:nvSpPr>
          <p:spPr bwMode="auto">
            <a:xfrm rot="5400000">
              <a:off x="-167158" y="1136093"/>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latin typeface="Tahoma" panose="020B0604030504040204" pitchFamily="34" charset="0"/>
                  <a:ea typeface="Tahoma" panose="020B0604030504040204" pitchFamily="34" charset="0"/>
                  <a:cs typeface="Tahoma" panose="020B0604030504040204" pitchFamily="34" charset="0"/>
                </a:rPr>
                <a:t>2</a:t>
              </a: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0" name="Arrondir un rectangle avec un coin du même côté 8">
              <a:extLst>
                <a:ext uri="{FF2B5EF4-FFF2-40B4-BE49-F238E27FC236}">
                  <a16:creationId xmlns:a16="http://schemas.microsoft.com/office/drawing/2014/main" id="{250E972D-F319-4AF0-820C-293A2E4F9680}"/>
                </a:ext>
              </a:extLst>
            </p:cNvPr>
            <p:cNvSpPr/>
            <p:nvPr/>
          </p:nvSpPr>
          <p:spPr bwMode="auto">
            <a:xfrm rot="5400000">
              <a:off x="3714034" y="-1965026"/>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É</a:t>
              </a:r>
              <a:r>
                <a:rPr lang="fr-CH" sz="2000" dirty="0">
                  <a:solidFill>
                    <a:schemeClr val="tx1"/>
                  </a:solidFill>
                  <a:latin typeface="Tahoma" panose="020B0604030504040204" pitchFamily="34" charset="0"/>
                  <a:ea typeface="Tahoma" panose="020B0604030504040204" pitchFamily="34" charset="0"/>
                  <a:cs typeface="Tahoma" panose="020B0604030504040204" pitchFamily="34" charset="0"/>
                </a:rPr>
                <a:t>valuer la durée et les coûts des activités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1" name="Chevron 9">
              <a:extLst>
                <a:ext uri="{FF2B5EF4-FFF2-40B4-BE49-F238E27FC236}">
                  <a16:creationId xmlns:a16="http://schemas.microsoft.com/office/drawing/2014/main" id="{05374C30-DA5C-4FC8-ADF4-5577A4D589BB}"/>
                </a:ext>
              </a:extLst>
            </p:cNvPr>
            <p:cNvSpPr/>
            <p:nvPr/>
          </p:nvSpPr>
          <p:spPr bwMode="auto">
            <a:xfrm rot="5400000">
              <a:off x="-167158" y="2101916"/>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solidFill>
                    <a:schemeClr val="bg1"/>
                  </a:solidFill>
                  <a:latin typeface="Tahoma" panose="020B0604030504040204" pitchFamily="34" charset="0"/>
                  <a:ea typeface="Tahoma" panose="020B0604030504040204" pitchFamily="34" charset="0"/>
                  <a:cs typeface="Tahoma" panose="020B0604030504040204" pitchFamily="34" charset="0"/>
                </a:rPr>
                <a:t>3</a:t>
              </a:r>
              <a:endParaRPr sz="2000">
                <a:latin typeface="Tahoma" panose="020B0604030504040204" pitchFamily="34" charset="0"/>
                <a:ea typeface="Tahoma" panose="020B0604030504040204" pitchFamily="34" charset="0"/>
                <a:cs typeface="Tahoma" panose="020B0604030504040204" pitchFamily="34" charset="0"/>
              </a:endParaRPr>
            </a:p>
          </p:txBody>
        </p:sp>
        <p:sp>
          <p:nvSpPr>
            <p:cNvPr id="12" name="Arrondir un rectangle avec un coin du même côté 10">
              <a:extLst>
                <a:ext uri="{FF2B5EF4-FFF2-40B4-BE49-F238E27FC236}">
                  <a16:creationId xmlns:a16="http://schemas.microsoft.com/office/drawing/2014/main" id="{45EEE0FE-3BD2-46AC-9D91-AE38DDAEF981}"/>
                </a:ext>
              </a:extLst>
            </p:cNvPr>
            <p:cNvSpPr/>
            <p:nvPr/>
          </p:nvSpPr>
          <p:spPr bwMode="auto">
            <a:xfrm rot="5400000">
              <a:off x="3714034" y="-999203"/>
              <a:ext cx="724353"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D</a:t>
              </a:r>
              <a:r>
                <a:rPr lang="fr-CH" sz="2000" dirty="0">
                  <a:solidFill>
                    <a:schemeClr val="tx1"/>
                  </a:solidFill>
                  <a:latin typeface="Tahoma" panose="020B0604030504040204" pitchFamily="34" charset="0"/>
                  <a:ea typeface="Tahoma" panose="020B0604030504040204" pitchFamily="34" charset="0"/>
                  <a:cs typeface="Tahoma" panose="020B0604030504040204" pitchFamily="34" charset="0"/>
                </a:rPr>
                <a:t>éfinir le séquencement des activités</a:t>
              </a:r>
              <a:endParaRPr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Chevron 11">
              <a:extLst>
                <a:ext uri="{FF2B5EF4-FFF2-40B4-BE49-F238E27FC236}">
                  <a16:creationId xmlns:a16="http://schemas.microsoft.com/office/drawing/2014/main" id="{B1136640-5271-4533-94DE-46A5279B3583}"/>
                </a:ext>
              </a:extLst>
            </p:cNvPr>
            <p:cNvSpPr/>
            <p:nvPr/>
          </p:nvSpPr>
          <p:spPr bwMode="auto">
            <a:xfrm rot="5400000">
              <a:off x="-167158" y="3067738"/>
              <a:ext cx="1114390" cy="780073"/>
            </a:xfrm>
            <a:prstGeom prst="chevron">
              <a:avLst>
                <a:gd name="adj" fmla="val 5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a:schemeClr val="lt1"/>
            </a:fontRef>
          </p:style>
          <p:txBody>
            <a:bodyPr spcFirstLastPara="0" vert="vert270" wrap="square" lIns="12700" tIns="12700" rIns="12700" bIns="12700" numCol="1" spcCol="1270" anchor="ctr" anchorCtr="0">
              <a:noAutofit/>
            </a:bodyPr>
            <a:lstStyle/>
            <a:p>
              <a:pPr lvl="0" algn="ctr" defTabSz="889000">
                <a:lnSpc>
                  <a:spcPct val="90000"/>
                </a:lnSpc>
                <a:spcBef>
                  <a:spcPts val="0"/>
                </a:spcBef>
                <a:spcAft>
                  <a:spcPts val="0"/>
                </a:spcAft>
                <a:defRPr/>
              </a:pPr>
              <a:r>
                <a:rPr lang="fr-CH" sz="2000">
                  <a:latin typeface="Tahoma" panose="020B0604030504040204" pitchFamily="34" charset="0"/>
                  <a:ea typeface="Tahoma" panose="020B0604030504040204" pitchFamily="34" charset="0"/>
                  <a:cs typeface="Tahoma" panose="020B0604030504040204" pitchFamily="34" charset="0"/>
                </a:rPr>
                <a:t>4</a:t>
              </a:r>
            </a:p>
          </p:txBody>
        </p:sp>
        <p:sp>
          <p:nvSpPr>
            <p:cNvPr id="14" name="Arrondir un rectangle avec un coin du même côté 12">
              <a:extLst>
                <a:ext uri="{FF2B5EF4-FFF2-40B4-BE49-F238E27FC236}">
                  <a16:creationId xmlns:a16="http://schemas.microsoft.com/office/drawing/2014/main" id="{15255E1F-CEC7-48BF-B5A8-CB4911E39E74}"/>
                </a:ext>
              </a:extLst>
            </p:cNvPr>
            <p:cNvSpPr/>
            <p:nvPr/>
          </p:nvSpPr>
          <p:spPr bwMode="auto">
            <a:xfrm rot="5400000">
              <a:off x="3605847" y="61260"/>
              <a:ext cx="940726" cy="6592275"/>
            </a:xfrm>
            <a:prstGeom prst="round2SameRect">
              <a:avLst>
                <a:gd name="adj1" fmla="val 16667"/>
                <a:gd name="adj2" fmla="val 0"/>
              </a:avLst>
            </a:prstGeom>
            <a:solidFill>
              <a:schemeClr val="lt1">
                <a:hueOff val="0"/>
                <a:satOff val="0"/>
                <a:lumOff val="0"/>
                <a:alphaOff val="0"/>
                <a:alpha val="90000"/>
              </a:schemeClr>
            </a:solidFill>
            <a:ln w="25400" cap="flat" cmpd="sng" algn="ctr">
              <a:solidFill>
                <a:schemeClr val="accent1">
                  <a:hueOff val="0"/>
                  <a:satOff val="0"/>
                  <a:lumOff val="0"/>
                  <a:alphaOff val="0"/>
                </a:schemeClr>
              </a:solidFill>
              <a:prstDash val="solid"/>
            </a:ln>
          </p:spPr>
          <p:style>
            <a:lnRef idx="2">
              <a:srgbClr val="000000"/>
            </a:lnRef>
            <a:fillRef idx="1">
              <a:srgbClr val="000000"/>
            </a:fillRef>
            <a:effectRef idx="0">
              <a:srgbClr val="000000"/>
            </a:effectRef>
            <a:fontRef idx="minor"/>
          </p:style>
          <p:txBody>
            <a:bodyPr spcFirstLastPara="0" vert="vert270" wrap="square" lIns="142240" tIns="12700" rIns="12700" bIns="12700" numCol="1" spcCol="1270" anchor="ctr" anchorCtr="0">
              <a:noAutofit/>
            </a:bodyPr>
            <a:lstStyle/>
            <a:p>
              <a:pPr marL="228600" lvl="1" indent="-228600" algn="l" defTabSz="889000">
                <a:lnSpc>
                  <a:spcPct val="90000"/>
                </a:lnSpc>
                <a:spcBef>
                  <a:spcPts val="0"/>
                </a:spcBef>
                <a:spcAft>
                  <a:spcPts val="0"/>
                </a:spcAft>
                <a:defRPr/>
              </a:pPr>
              <a:r>
                <a:rPr lang="fr-CH" sz="2000" dirty="0">
                  <a:latin typeface="Tahoma" panose="020B0604030504040204" pitchFamily="34" charset="0"/>
                  <a:ea typeface="Tahoma" panose="020B0604030504040204" pitchFamily="34" charset="0"/>
                  <a:cs typeface="Tahoma" panose="020B0604030504040204" pitchFamily="34" charset="0"/>
                </a:rPr>
                <a:t>   A</a:t>
              </a:r>
              <a:r>
                <a:rPr lang="fr-CH" sz="2000" dirty="0">
                  <a:solidFill>
                    <a:schemeClr val="tx1"/>
                  </a:solidFill>
                  <a:latin typeface="Tahoma" panose="020B0604030504040204" pitchFamily="34" charset="0"/>
                  <a:ea typeface="Tahoma" panose="020B0604030504040204" pitchFamily="34" charset="0"/>
                  <a:cs typeface="Tahoma" panose="020B0604030504040204" pitchFamily="34" charset="0"/>
                </a:rPr>
                <a:t>ffecter des ressources (humaines et matérielles) sur les activités</a:t>
              </a:r>
            </a:p>
          </p:txBody>
        </p:sp>
      </p:grpSp>
    </p:spTree>
    <p:extLst>
      <p:ext uri="{BB962C8B-B14F-4D97-AF65-F5344CB8AC3E}">
        <p14:creationId xmlns:p14="http://schemas.microsoft.com/office/powerpoint/2010/main" val="506517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59</a:t>
            </a:r>
            <a:endParaRPr lang="fr-CH" sz="800" dirty="0">
              <a:latin typeface="Tahoma"/>
            </a:endParaRPr>
          </a:p>
        </p:txBody>
      </p:sp>
      <p:sp>
        <p:nvSpPr>
          <p:cNvPr id="7" name="Espace réservé du texte 1"/>
          <p:cNvSpPr txBox="1">
            <a:spLocks/>
          </p:cNvSpPr>
          <p:nvPr/>
        </p:nvSpPr>
        <p:spPr bwMode="auto">
          <a:xfrm>
            <a:off x="755576" y="1052736"/>
            <a:ext cx="7416824" cy="5112568"/>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PBS </a:t>
            </a:r>
          </a:p>
          <a:p>
            <a:pPr marL="342900" marR="0" lvl="0" indent="-342900" algn="l" defTabSz="914400" eaLnBrk="1" fontAlgn="auto" latinLnBrk="0" hangingPunct="1">
              <a:lnSpc>
                <a:spcPct val="100000"/>
              </a:lnSpc>
              <a:spcBef>
                <a:spcPts val="0"/>
              </a:spcBef>
              <a:spcAft>
                <a:spcPts val="0"/>
              </a:spcAft>
              <a:buClrTx/>
              <a:buSzTx/>
              <a:tabLst/>
              <a:defRPr/>
            </a:pPr>
            <a:endParaRPr kumimoji="0" lang="fr-CH" sz="600" b="0" i="0" u="none" strike="noStrike" kern="0" cap="none" spc="0" normalizeH="0" baseline="0" noProof="0" dirty="0">
              <a:ln>
                <a:noFill/>
              </a:ln>
              <a:solidFill>
                <a:schemeClr val="tx1"/>
              </a:solidFill>
              <a:effectLst/>
              <a:uLnTx/>
              <a:uFillTx/>
              <a:latin typeface="+mn-lt"/>
              <a:ea typeface="+mn-ea"/>
              <a:cs typeface="+mn-cs"/>
            </a:endParaRPr>
          </a:p>
          <a:p>
            <a:pPr lvl="0" indent="17463">
              <a:defRPr/>
            </a:pPr>
            <a:r>
              <a:rPr lang="fr-CH" sz="1500" b="1" dirty="0"/>
              <a:t>Définition : </a:t>
            </a:r>
            <a:r>
              <a:rPr lang="fr-CH" sz="1500" dirty="0"/>
              <a:t>La </a:t>
            </a:r>
            <a:r>
              <a:rPr lang="fr-CH" sz="1500" b="1" dirty="0"/>
              <a:t>structure de décomposition du produit </a:t>
            </a:r>
            <a:r>
              <a:rPr lang="fr-CH" sz="1500" dirty="0"/>
              <a:t>(SDP) ou </a:t>
            </a:r>
            <a:r>
              <a:rPr lang="fr-CH" sz="1500" b="1" dirty="0"/>
              <a:t>le Product Breakdown Structure </a:t>
            </a:r>
            <a:r>
              <a:rPr lang="fr-CH" sz="1500" dirty="0"/>
              <a:t>(PBS) est une décomposition de projet basée exclusivement sur les produits (livrables).</a:t>
            </a:r>
          </a:p>
          <a:p>
            <a:pPr lvl="0" indent="17463">
              <a:defRPr/>
            </a:pPr>
            <a:endParaRPr lang="fr-CH" sz="1500" dirty="0"/>
          </a:p>
          <a:p>
            <a:pPr marL="342900" lvl="0" indent="-342900">
              <a:defRPr/>
            </a:pPr>
            <a:r>
              <a:rPr lang="fr-CH" sz="1500" b="1" dirty="0"/>
              <a:t>Exemple de PBS « Save a life » (livrables)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1. Base de donnée « Défibrillateurs »</a:t>
            </a:r>
          </a:p>
          <a:p>
            <a:pPr marL="914400" lvl="1" indent="-457200">
              <a:defRPr/>
            </a:pPr>
            <a:r>
              <a:rPr lang="fr-CH" sz="1500" dirty="0"/>
              <a:t>1.1 Défibrillateurs existants accessibles</a:t>
            </a:r>
          </a:p>
          <a:p>
            <a:pPr marL="1257300" lvl="2" indent="-342900">
              <a:defRPr/>
            </a:pPr>
            <a:r>
              <a:rPr lang="fr-CH" sz="1500" dirty="0"/>
              <a:t>1.1.1 Systèmes de boitier + clé, nécessitant un code</a:t>
            </a:r>
          </a:p>
          <a:p>
            <a:pPr marL="800100" lvl="1" indent="-342900">
              <a:defRPr/>
            </a:pPr>
            <a:r>
              <a:rPr lang="fr-CH" sz="1500" dirty="0"/>
              <a:t>1.2 Nouveaux défibrillateurs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2. Base de donnée « 1</a:t>
            </a:r>
            <a:r>
              <a:rPr lang="fr-CH" sz="1500" baseline="30000" dirty="0"/>
              <a:t>er</a:t>
            </a:r>
            <a:r>
              <a:rPr lang="fr-CH" sz="1500" dirty="0"/>
              <a:t> répondants »</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2.1 1</a:t>
            </a:r>
            <a:r>
              <a:rPr lang="fr-CH" sz="1500" baseline="30000" dirty="0"/>
              <a:t>er</a:t>
            </a:r>
            <a:r>
              <a:rPr lang="fr-CH" sz="1500" dirty="0"/>
              <a:t> répondants formés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3. Application </a:t>
            </a:r>
            <a:r>
              <a:rPr lang="fr-CH" sz="1500" dirty="0" err="1"/>
              <a:t>smartphone</a:t>
            </a:r>
            <a:endParaRPr lang="fr-CH" sz="1500" dirty="0"/>
          </a:p>
          <a:p>
            <a:pPr marL="342900" marR="0" lvl="0" indent="-342900" algn="l" defTabSz="914400" eaLnBrk="1" fontAlgn="auto" latinLnBrk="0" hangingPunct="1">
              <a:lnSpc>
                <a:spcPct val="100000"/>
              </a:lnSpc>
              <a:spcBef>
                <a:spcPts val="0"/>
              </a:spcBef>
              <a:spcAft>
                <a:spcPts val="0"/>
              </a:spcAft>
              <a:buClrTx/>
              <a:buSzTx/>
              <a:tabLst/>
              <a:defRPr/>
            </a:pPr>
            <a:r>
              <a:rPr lang="fr-CH" sz="1500" dirty="0"/>
              <a:t>	3.1 Interface utilisateur</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3.1.1 Système gestion confidentialité</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3.2 Mise en lien patient – 144</a:t>
            </a:r>
          </a:p>
          <a:p>
            <a:pPr marL="342900" lvl="0" indent="-342900">
              <a:defRPr/>
            </a:pPr>
            <a:r>
              <a:rPr lang="fr-CH" sz="1500" dirty="0"/>
              <a:t>	3.3 Mise en lien patient – Base de donnée « 1</a:t>
            </a:r>
            <a:r>
              <a:rPr lang="fr-CH" sz="1500" baseline="30000" dirty="0"/>
              <a:t>er</a:t>
            </a:r>
            <a:r>
              <a:rPr lang="fr-CH" sz="1500" dirty="0"/>
              <a:t> répondant »</a:t>
            </a:r>
          </a:p>
          <a:p>
            <a:pPr marL="342900" lvl="0" indent="-342900">
              <a:defRPr/>
            </a:pPr>
            <a:r>
              <a:rPr lang="fr-CH" sz="1500" dirty="0"/>
              <a:t>	3.4 Mise en lien Base de donné défibrillateurs - 1</a:t>
            </a:r>
            <a:r>
              <a:rPr lang="fr-CH" sz="1500" baseline="30000" dirty="0"/>
              <a:t>er</a:t>
            </a:r>
            <a:r>
              <a:rPr lang="fr-CH" sz="1500" dirty="0"/>
              <a:t> répondant</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4. Plan de promotion de l’application </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4.1 Plan promotion cardiologues</a:t>
            </a:r>
          </a:p>
          <a:p>
            <a:pPr marL="342900" marR="0" lvl="0" indent="-342900" algn="l" defTabSz="914400" eaLnBrk="1" fontAlgn="auto" latinLnBrk="0" hangingPunct="1">
              <a:lnSpc>
                <a:spcPct val="100000"/>
              </a:lnSpc>
              <a:spcBef>
                <a:spcPts val="0"/>
              </a:spcBef>
              <a:spcAft>
                <a:spcPts val="0"/>
              </a:spcAft>
              <a:buClrTx/>
              <a:buSzTx/>
              <a:tabLst/>
              <a:defRPr/>
            </a:pPr>
            <a:r>
              <a:rPr lang="fr-CH" sz="1500" dirty="0"/>
              <a:t>	4.2 Plan de promotion médecins de famille ...</a:t>
            </a:r>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925834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60</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WBS </a:t>
            </a:r>
          </a:p>
          <a:p>
            <a:pPr lvl="0">
              <a:defRPr/>
            </a:pPr>
            <a:r>
              <a:rPr lang="fr-CH" sz="1600" b="1" dirty="0"/>
              <a:t>Définition : </a:t>
            </a:r>
            <a:r>
              <a:rPr lang="fr-CH" sz="1600" dirty="0"/>
              <a:t>un </a:t>
            </a:r>
            <a:r>
              <a:rPr lang="fr-CH" sz="1600" b="1" dirty="0"/>
              <a:t>organigramme des tâches du projet</a:t>
            </a:r>
            <a:r>
              <a:rPr lang="fr-CH" sz="1600" dirty="0"/>
              <a:t> (OTP) ou </a:t>
            </a:r>
            <a:r>
              <a:rPr lang="fr-CH" sz="1600" b="1" dirty="0"/>
              <a:t>structure de découpage du projet</a:t>
            </a:r>
            <a:r>
              <a:rPr lang="fr-CH" sz="1600" dirty="0"/>
              <a:t> (SDP), ou encore </a:t>
            </a:r>
            <a:r>
              <a:rPr lang="fr-CH" sz="1600" b="1" dirty="0" err="1"/>
              <a:t>work</a:t>
            </a:r>
            <a:r>
              <a:rPr lang="fr-CH" sz="1600" b="1" dirty="0"/>
              <a:t> breakdown structure</a:t>
            </a:r>
            <a:r>
              <a:rPr lang="fr-CH" sz="1600" dirty="0"/>
              <a:t> (WBS), est une décomposition hiérarchique des travaux nécessaires pour réaliser les objectifs d'un projet</a:t>
            </a:r>
          </a:p>
          <a:p>
            <a:pPr lvl="0">
              <a:defRPr/>
            </a:pPr>
            <a:endParaRPr lang="fr-CH" sz="1600" dirty="0"/>
          </a:p>
          <a:p>
            <a:pPr lvl="0">
              <a:defRPr/>
            </a:pPr>
            <a:r>
              <a:rPr lang="fr-CH" sz="1600" dirty="0"/>
              <a:t>Exemple de WBS « Save a life » (activités)</a:t>
            </a:r>
          </a:p>
          <a:p>
            <a:pPr marL="342900" marR="0" lvl="0" indent="-342900" algn="l" defTabSz="914400" eaLnBrk="1" fontAlgn="auto" latinLnBrk="0" hangingPunct="1">
              <a:lnSpc>
                <a:spcPct val="100000"/>
              </a:lnSpc>
              <a:spcBef>
                <a:spcPts val="0"/>
              </a:spcBef>
              <a:spcAft>
                <a:spcPts val="0"/>
              </a:spcAft>
              <a:buClrTx/>
              <a:buSzTx/>
              <a:tabLst/>
              <a:defRPr/>
            </a:pPr>
            <a:r>
              <a:rPr lang="fr-CH" sz="1600" dirty="0"/>
              <a:t>1. Créer une base de donnée « Défibrillateurs »</a:t>
            </a:r>
          </a:p>
          <a:p>
            <a:pPr marL="914400" lvl="1" indent="-457200">
              <a:defRPr/>
            </a:pPr>
            <a:r>
              <a:rPr lang="fr-CH" sz="1600" dirty="0"/>
              <a:t>1.1 Rendre les défibrillateurs existants accessibles</a:t>
            </a:r>
          </a:p>
          <a:p>
            <a:pPr marL="914400" lvl="1" indent="-457200">
              <a:defRPr/>
            </a:pPr>
            <a:r>
              <a:rPr lang="fr-CH" sz="1600" dirty="0"/>
              <a:t>	1.1.1 Contacter tous les lieux disposant d’un défibrillateur</a:t>
            </a:r>
          </a:p>
          <a:p>
            <a:pPr marL="914400" lvl="1" indent="-457200">
              <a:defRPr/>
            </a:pPr>
            <a:r>
              <a:rPr lang="fr-CH" sz="1600" dirty="0"/>
              <a:t>	1.1.2 Répertorier les raisons d’une inaccessibilité</a:t>
            </a:r>
          </a:p>
          <a:p>
            <a:pPr marL="914400" lvl="1" indent="-457200">
              <a:defRPr/>
            </a:pPr>
            <a:r>
              <a:rPr lang="fr-CH" sz="1600" dirty="0"/>
              <a:t>	1.1.3 Rechercher des solutions pour les rendre accessibles</a:t>
            </a:r>
          </a:p>
          <a:p>
            <a:pPr marL="914400" lvl="1" indent="-457200">
              <a:defRPr/>
            </a:pPr>
            <a:r>
              <a:rPr lang="fr-CH" sz="1600" dirty="0"/>
              <a:t>	1.1.4 Acheter des boîtiers à clé</a:t>
            </a:r>
          </a:p>
          <a:p>
            <a:pPr marL="1257300" lvl="2" indent="-342900">
              <a:defRPr/>
            </a:pPr>
            <a:r>
              <a:rPr lang="fr-CH" sz="1600" dirty="0"/>
              <a:t>1.1.5 Installer les boîtiers à clé à l’entrée des bâtiments</a:t>
            </a:r>
          </a:p>
          <a:p>
            <a:pPr marL="1257300" lvl="2" indent="-342900">
              <a:defRPr/>
            </a:pPr>
            <a:r>
              <a:rPr lang="fr-CH" sz="1600" dirty="0"/>
              <a:t>1.1.6 Intégrer les lieux disposant d’un défibrillateur dans       la base de donnée « Défibrillateurs »</a:t>
            </a:r>
          </a:p>
          <a:p>
            <a:pPr marL="1257300" lvl="2" indent="-342900">
              <a:defRPr/>
            </a:pPr>
            <a:r>
              <a:rPr lang="fr-CH" sz="1600" dirty="0"/>
              <a:t>…</a:t>
            </a:r>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617881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66</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Diagramme de GANTT</a:t>
            </a:r>
            <a:endParaRPr lang="fr-CH" sz="2000" dirty="0"/>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Image 4" descr="http://img.generation-nt.com/gantt-project-screen1_0904B002D201295502.png">
            <a:extLst>
              <a:ext uri="{FF2B5EF4-FFF2-40B4-BE49-F238E27FC236}">
                <a16:creationId xmlns:a16="http://schemas.microsoft.com/office/drawing/2014/main" id="{5EEC9433-5941-4AFA-AC07-6C99E5312A46}"/>
              </a:ext>
            </a:extLst>
          </p:cNvPr>
          <p:cNvPicPr/>
          <p:nvPr/>
        </p:nvPicPr>
        <p:blipFill>
          <a:blip r:embed="rId3" cstate="print"/>
          <a:stretch/>
        </p:blipFill>
        <p:spPr bwMode="auto">
          <a:xfrm>
            <a:off x="683568" y="1760792"/>
            <a:ext cx="7416824" cy="4404511"/>
          </a:xfrm>
          <a:prstGeom prst="rect">
            <a:avLst/>
          </a:prstGeom>
          <a:noFill/>
          <a:ln>
            <a:noFill/>
          </a:ln>
        </p:spPr>
      </p:pic>
    </p:spTree>
    <p:extLst>
      <p:ext uri="{BB962C8B-B14F-4D97-AF65-F5344CB8AC3E}">
        <p14:creationId xmlns:p14="http://schemas.microsoft.com/office/powerpoint/2010/main" val="1535570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69</a:t>
            </a: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Diagramme de GANTT « réalisé »</a:t>
            </a:r>
            <a:endParaRPr lang="fr-CH" sz="2000" dirty="0"/>
          </a:p>
          <a:p>
            <a:pPr marL="1257300" lvl="2" indent="-34290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Picture 4" descr="spiderclipboard6">
            <a:extLst>
              <a:ext uri="{FF2B5EF4-FFF2-40B4-BE49-F238E27FC236}">
                <a16:creationId xmlns:a16="http://schemas.microsoft.com/office/drawing/2014/main" id="{4048DE17-505E-427B-A24E-7DDA00506982}"/>
              </a:ext>
            </a:extLst>
          </p:cNvPr>
          <p:cNvPicPr>
            <a:picLocks noChangeAspect="1" noChangeArrowheads="1"/>
          </p:cNvPicPr>
          <p:nvPr/>
        </p:nvPicPr>
        <p:blipFill>
          <a:blip r:embed="rId3" cstate="print"/>
          <a:stretch/>
        </p:blipFill>
        <p:spPr bwMode="auto">
          <a:xfrm>
            <a:off x="755576" y="1814985"/>
            <a:ext cx="6912768" cy="4352808"/>
          </a:xfrm>
          <a:prstGeom prst="rect">
            <a:avLst/>
          </a:prstGeom>
          <a:noFill/>
          <a:ln w="9525">
            <a:noFill/>
            <a:miter lim="800000"/>
            <a:headEnd/>
            <a:tailEnd/>
          </a:ln>
        </p:spPr>
      </p:pic>
    </p:spTree>
    <p:extLst>
      <p:ext uri="{BB962C8B-B14F-4D97-AF65-F5344CB8AC3E}">
        <p14:creationId xmlns:p14="http://schemas.microsoft.com/office/powerpoint/2010/main" val="6247248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60</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RACI(P) </a:t>
            </a:r>
          </a:p>
          <a:p>
            <a:pPr lvl="0">
              <a:defRPr/>
            </a:pPr>
            <a:r>
              <a:rPr lang="fr-CH" sz="1600" b="1" dirty="0"/>
              <a:t>Définition : </a:t>
            </a:r>
            <a:r>
              <a:rPr lang="fr-CH" sz="1600" dirty="0"/>
              <a:t>L'acronyme </a:t>
            </a:r>
            <a:r>
              <a:rPr lang="fr-CH" sz="1600" b="1" dirty="0"/>
              <a:t>RACI</a:t>
            </a:r>
            <a:r>
              <a:rPr lang="fr-CH" sz="1600" dirty="0"/>
              <a:t> (</a:t>
            </a:r>
            <a:r>
              <a:rPr lang="fr-CH" sz="1600" i="1" dirty="0" err="1"/>
              <a:t>responsible</a:t>
            </a:r>
            <a:r>
              <a:rPr lang="fr-CH" sz="1600" dirty="0"/>
              <a:t>, </a:t>
            </a:r>
            <a:r>
              <a:rPr lang="fr-CH" sz="1600" i="1" dirty="0" err="1"/>
              <a:t>accountable</a:t>
            </a:r>
            <a:r>
              <a:rPr lang="fr-CH" sz="1600" dirty="0"/>
              <a:t>, </a:t>
            </a:r>
            <a:r>
              <a:rPr lang="fr-CH" sz="1600" i="1" dirty="0" err="1"/>
              <a:t>consulted</a:t>
            </a:r>
            <a:r>
              <a:rPr lang="fr-CH" sz="1600" dirty="0"/>
              <a:t> et </a:t>
            </a:r>
            <a:r>
              <a:rPr lang="fr-CH" sz="1600" i="1" dirty="0" err="1"/>
              <a:t>informed</a:t>
            </a:r>
            <a:r>
              <a:rPr lang="fr-CH" sz="1600" i="1" dirty="0"/>
              <a:t> + éventuellement «</a:t>
            </a:r>
            <a:r>
              <a:rPr lang="fr-CH" sz="1600" i="1" dirty="0" err="1"/>
              <a:t>participates</a:t>
            </a:r>
            <a:r>
              <a:rPr lang="fr-CH" sz="1600" i="1" dirty="0"/>
              <a:t>»)</a:t>
            </a:r>
            <a:r>
              <a:rPr lang="fr-CH" sz="1600" dirty="0"/>
              <a:t> est une matrice des responsabilité. Elle indique les rôles et les responsabilités des intervenants au sein de chaque processus et activité. </a:t>
            </a:r>
          </a:p>
          <a:p>
            <a:pPr lvl="0">
              <a:defRPr/>
            </a:pPr>
            <a:endParaRPr lang="fr-CH" sz="1600" dirty="0"/>
          </a:p>
          <a:p>
            <a:pPr lvl="0">
              <a:defRPr/>
            </a:pPr>
            <a:endParaRPr lang="fr-CH" sz="2000" dirty="0"/>
          </a:p>
          <a:p>
            <a:pPr marL="342900" marR="0" lvl="0" indent="-342900" algn="l" defTabSz="914400" eaLnBrk="1" fontAlgn="auto" latinLnBrk="0" hangingPunct="1">
              <a:lnSpc>
                <a:spcPct val="100000"/>
              </a:lnSpc>
              <a:spcBef>
                <a:spcPts val="0"/>
              </a:spcBef>
              <a:spcAft>
                <a:spcPts val="0"/>
              </a:spcAft>
              <a:buClrTx/>
              <a:buSzTx/>
              <a:buFont typeface="+mj-lt"/>
              <a:buAutoNum type="arabicPeriod"/>
              <a:tabLst/>
              <a:defRPr/>
            </a:pPr>
            <a:endParaRPr kumimoji="0" lang="fr-CH" sz="1300" b="0" i="0" u="none" strike="noStrike" kern="0" cap="none" spc="0" normalizeH="0" baseline="0" noProof="0" dirty="0">
              <a:ln>
                <a:noFill/>
              </a:ln>
              <a:solidFill>
                <a:schemeClr val="tx1"/>
              </a:solidFill>
              <a:effectLst/>
              <a:uLnTx/>
              <a:uFillTx/>
              <a:latin typeface="+mn-lt"/>
              <a:ea typeface="+mn-ea"/>
              <a:cs typeface="+mn-cs"/>
            </a:endParaRPr>
          </a:p>
        </p:txBody>
      </p:sp>
      <p:pic>
        <p:nvPicPr>
          <p:cNvPr id="2" name="Image 1"/>
          <p:cNvPicPr>
            <a:picLocks noChangeAspect="1"/>
          </p:cNvPicPr>
          <p:nvPr/>
        </p:nvPicPr>
        <p:blipFill>
          <a:blip r:embed="rId3"/>
          <a:stretch>
            <a:fillRect/>
          </a:stretch>
        </p:blipFill>
        <p:spPr>
          <a:xfrm>
            <a:off x="1835696" y="2276872"/>
            <a:ext cx="4680520" cy="4049021"/>
          </a:xfrm>
          <a:prstGeom prst="rect">
            <a:avLst/>
          </a:prstGeom>
        </p:spPr>
      </p:pic>
    </p:spTree>
    <p:extLst>
      <p:ext uri="{BB962C8B-B14F-4D97-AF65-F5344CB8AC3E}">
        <p14:creationId xmlns:p14="http://schemas.microsoft.com/office/powerpoint/2010/main" val="4187194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3</a:t>
            </a:r>
          </a:p>
        </p:txBody>
      </p:sp>
      <p:sp>
        <p:nvSpPr>
          <p:cNvPr id="9" name="ZoneTexte 8"/>
          <p:cNvSpPr txBox="1"/>
          <p:nvPr/>
        </p:nvSpPr>
        <p:spPr>
          <a:xfrm>
            <a:off x="1259632" y="2571874"/>
            <a:ext cx="6696744" cy="461665"/>
          </a:xfrm>
          <a:prstGeom prst="rect">
            <a:avLst/>
          </a:prstGeom>
          <a:noFill/>
        </p:spPr>
        <p:txBody>
          <a:bodyPr wrap="square" rtlCol="0">
            <a:spAutoFit/>
          </a:bodyPr>
          <a:lstStyle/>
          <a:p>
            <a:r>
              <a:rPr lang="fr-CH" sz="2400" b="1" dirty="0">
                <a:solidFill>
                  <a:srgbClr val="1476B7"/>
                </a:solidFill>
                <a:latin typeface="Tahoma"/>
                <a:ea typeface="Tahoma"/>
                <a:cs typeface="Tahoma"/>
              </a:rPr>
              <a:t>Débriefing / retours / attentes / besoins</a:t>
            </a:r>
          </a:p>
        </p:txBody>
      </p:sp>
    </p:spTree>
    <p:extLst>
      <p:ext uri="{BB962C8B-B14F-4D97-AF65-F5344CB8AC3E}">
        <p14:creationId xmlns:p14="http://schemas.microsoft.com/office/powerpoint/2010/main" val="362210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nvPr>
        </p:nvSpPr>
        <p:spPr bwMode="auto">
          <a:xfrm>
            <a:off x="2123728" y="2079172"/>
            <a:ext cx="6192688" cy="3997778"/>
          </a:xfrm>
        </p:spPr>
        <p:txBody>
          <a:bodyPr anchor="ctr"/>
          <a:lstStyle/>
          <a:p>
            <a:pPr marL="0" indent="0" algn="ctr">
              <a:buNone/>
              <a:defRPr/>
            </a:pPr>
            <a:r>
              <a:rPr lang="fr-CH" sz="2400" dirty="0">
                <a:latin typeface="Tahoma" panose="020B0604030504040204" pitchFamily="34" charset="0"/>
                <a:ea typeface="Tahoma" panose="020B0604030504040204" pitchFamily="34" charset="0"/>
                <a:cs typeface="Tahoma" panose="020B0604030504040204" pitchFamily="34" charset="0"/>
              </a:rPr>
              <a:t>«</a:t>
            </a:r>
            <a:r>
              <a:rPr lang="fr-FR" sz="2400" dirty="0">
                <a:latin typeface="Tahoma" panose="020B0604030504040204" pitchFamily="34" charset="0"/>
                <a:ea typeface="Tahoma" panose="020B0604030504040204" pitchFamily="34" charset="0"/>
                <a:cs typeface="Tahoma" panose="020B0604030504040204" pitchFamily="34" charset="0"/>
              </a:rPr>
              <a:t> Un processus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unique </a:t>
            </a:r>
            <a:r>
              <a:rPr lang="fr-FR" sz="2400" dirty="0">
                <a:latin typeface="Tahoma" panose="020B0604030504040204" pitchFamily="34" charset="0"/>
                <a:ea typeface="Tahoma" panose="020B0604030504040204" pitchFamily="34" charset="0"/>
                <a:cs typeface="Tahoma" panose="020B0604030504040204" pitchFamily="34" charset="0"/>
              </a:rPr>
              <a:t>qui consiste en un ensemble d’activités coordonnées et maîtrisées comportant des dates de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début </a:t>
            </a:r>
            <a:r>
              <a:rPr lang="fr-FR" sz="2400" dirty="0">
                <a:latin typeface="Tahoma" panose="020B0604030504040204" pitchFamily="34" charset="0"/>
                <a:ea typeface="Tahoma" panose="020B0604030504040204" pitchFamily="34" charset="0"/>
                <a:cs typeface="Tahoma" panose="020B0604030504040204" pitchFamily="34" charset="0"/>
              </a:rPr>
              <a:t>et de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fin</a:t>
            </a:r>
            <a:r>
              <a:rPr lang="fr-FR" sz="2400" dirty="0">
                <a:latin typeface="Tahoma" panose="020B0604030504040204" pitchFamily="34" charset="0"/>
                <a:ea typeface="Tahoma" panose="020B0604030504040204" pitchFamily="34" charset="0"/>
                <a:cs typeface="Tahoma" panose="020B0604030504040204" pitchFamily="34" charset="0"/>
              </a:rPr>
              <a:t>, entrepris dans le but d’atteindre un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objectif </a:t>
            </a:r>
            <a:r>
              <a:rPr lang="fr-FR" sz="2400" dirty="0">
                <a:latin typeface="Tahoma" panose="020B0604030504040204" pitchFamily="34" charset="0"/>
                <a:ea typeface="Tahoma" panose="020B0604030504040204" pitchFamily="34" charset="0"/>
                <a:cs typeface="Tahoma" panose="020B0604030504040204" pitchFamily="34" charset="0"/>
              </a:rPr>
              <a:t>conforme à des exigences spécifiques, incluant les contraintes de</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 délais</a:t>
            </a:r>
            <a:r>
              <a:rPr lang="fr-FR" sz="2400" dirty="0">
                <a:latin typeface="Tahoma" panose="020B0604030504040204" pitchFamily="34" charset="0"/>
                <a:ea typeface="Tahoma" panose="020B0604030504040204" pitchFamily="34" charset="0"/>
                <a:cs typeface="Tahoma" panose="020B0604030504040204" pitchFamily="34" charset="0"/>
              </a:rPr>
              <a:t>, de</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 coûts</a:t>
            </a:r>
            <a:r>
              <a:rPr lang="fr-FR" sz="2400" dirty="0">
                <a:latin typeface="Tahoma" panose="020B0604030504040204" pitchFamily="34" charset="0"/>
                <a:ea typeface="Tahoma" panose="020B0604030504040204" pitchFamily="34" charset="0"/>
                <a:cs typeface="Tahoma" panose="020B0604030504040204" pitchFamily="34" charset="0"/>
              </a:rPr>
              <a:t> et de </a:t>
            </a:r>
            <a:r>
              <a:rPr lang="fr-FR" sz="2400" dirty="0">
                <a:solidFill>
                  <a:schemeClr val="accent1"/>
                </a:solidFill>
                <a:latin typeface="Tahoma" panose="020B0604030504040204" pitchFamily="34" charset="0"/>
                <a:ea typeface="Tahoma" panose="020B0604030504040204" pitchFamily="34" charset="0"/>
                <a:cs typeface="Tahoma" panose="020B0604030504040204" pitchFamily="34" charset="0"/>
              </a:rPr>
              <a:t>ressource.</a:t>
            </a:r>
            <a:r>
              <a:rPr lang="fr-FR" sz="2400" dirty="0">
                <a:latin typeface="Tahoma" panose="020B0604030504040204" pitchFamily="34" charset="0"/>
                <a:ea typeface="Tahoma" panose="020B0604030504040204" pitchFamily="34" charset="0"/>
                <a:cs typeface="Tahoma" panose="020B0604030504040204" pitchFamily="34" charset="0"/>
              </a:rPr>
              <a:t> »</a:t>
            </a:r>
            <a:endParaRPr lang="fr-CH" sz="2400" dirty="0">
              <a:latin typeface="Tahoma" panose="020B0604030504040204" pitchFamily="34" charset="0"/>
              <a:ea typeface="Tahoma" panose="020B0604030504040204" pitchFamily="34" charset="0"/>
              <a:cs typeface="Tahoma" panose="020B0604030504040204" pitchFamily="34" charset="0"/>
            </a:endParaRPr>
          </a:p>
          <a:p>
            <a:pPr marL="0" indent="0" algn="r">
              <a:lnSpc>
                <a:spcPct val="150000"/>
              </a:lnSpc>
              <a:buNone/>
              <a:defRPr/>
            </a:pPr>
            <a:r>
              <a:rPr lang="fr-CH" sz="2600" i="1" dirty="0">
                <a:solidFill>
                  <a:schemeClr val="accent1"/>
                </a:solidFill>
                <a:latin typeface="Tahoma" panose="020B0604030504040204" pitchFamily="34" charset="0"/>
                <a:ea typeface="Tahoma" panose="020B0604030504040204" pitchFamily="34" charset="0"/>
                <a:cs typeface="Tahoma" panose="020B0604030504040204" pitchFamily="34" charset="0"/>
              </a:rPr>
              <a:t>ISO 10006</a:t>
            </a:r>
            <a:r>
              <a:rPr lang="fr-CH" sz="2600" dirty="0">
                <a:solidFill>
                  <a:schemeClr val="accent1"/>
                </a:solidFill>
              </a:rPr>
              <a:t> </a:t>
            </a:r>
            <a:endParaRPr lang="fr-CH" sz="2600" dirty="0">
              <a:solidFill>
                <a:schemeClr val="accent1"/>
              </a:solidFill>
              <a:latin typeface="Verdana"/>
              <a:ea typeface="Verdana"/>
              <a:cs typeface="Verdana"/>
            </a:endParaRPr>
          </a:p>
          <a:p>
            <a:pPr>
              <a:defRPr/>
            </a:pPr>
            <a:endParaRPr lang="en-US" sz="2600" dirty="0"/>
          </a:p>
        </p:txBody>
      </p:sp>
      <p:pic>
        <p:nvPicPr>
          <p:cNvPr id="5" name="Image 7"/>
          <p:cNvPicPr>
            <a:picLocks noChangeAspect="1"/>
          </p:cNvPicPr>
          <p:nvPr/>
        </p:nvPicPr>
        <p:blipFill>
          <a:blip r:embed="rId3" cstate="print"/>
          <a:srcRect r="33015"/>
          <a:stretch/>
        </p:blipFill>
        <p:spPr bwMode="auto">
          <a:xfrm>
            <a:off x="-315685" y="2079172"/>
            <a:ext cx="2677885" cy="3997778"/>
          </a:xfrm>
          <a:prstGeom prst="rect">
            <a:avLst/>
          </a:prstGeom>
        </p:spPr>
      </p:pic>
      <p:sp>
        <p:nvSpPr>
          <p:cNvPr id="7"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4</a:t>
            </a:r>
            <a:endParaRPr lang="fr-CH" sz="800" dirty="0">
              <a:latin typeface="Tahoma"/>
            </a:endParaRPr>
          </a:p>
        </p:txBody>
      </p:sp>
      <p:sp>
        <p:nvSpPr>
          <p:cNvPr id="9" name="ZoneTexte 8"/>
          <p:cNvSpPr txBox="1"/>
          <p:nvPr/>
        </p:nvSpPr>
        <p:spPr>
          <a:xfrm>
            <a:off x="755576" y="1340768"/>
            <a:ext cx="2808312" cy="461665"/>
          </a:xfrm>
          <a:prstGeom prst="rect">
            <a:avLst/>
          </a:prstGeom>
          <a:noFill/>
        </p:spPr>
        <p:txBody>
          <a:bodyPr wrap="square" rtlCol="0">
            <a:spAutoFit/>
          </a:bodyPr>
          <a:lstStyle/>
          <a:p>
            <a:r>
              <a:rPr lang="fr-CH" sz="2400" b="1" dirty="0">
                <a:solidFill>
                  <a:srgbClr val="1476B7"/>
                </a:solidFill>
                <a:latin typeface="Tahoma"/>
                <a:ea typeface="Tahoma"/>
                <a:cs typeface="Tahoma"/>
              </a:rPr>
              <a:t>Définition</a:t>
            </a:r>
          </a:p>
        </p:txBody>
      </p:sp>
    </p:spTree>
    <p:extLst>
      <p:ext uri="{BB962C8B-B14F-4D97-AF65-F5344CB8AC3E}">
        <p14:creationId xmlns:p14="http://schemas.microsoft.com/office/powerpoint/2010/main" val="2175732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ZoneTexte 8">
            <a:extLst>
              <a:ext uri="{FF2B5EF4-FFF2-40B4-BE49-F238E27FC236}">
                <a16:creationId xmlns:a16="http://schemas.microsoft.com/office/drawing/2014/main" id="{21136898-231A-43A3-8592-1BE4E4244075}"/>
              </a:ext>
            </a:extLst>
          </p:cNvPr>
          <p:cNvSpPr txBox="1"/>
          <p:nvPr/>
        </p:nvSpPr>
        <p:spPr bwMode="auto">
          <a:xfrm>
            <a:off x="755576" y="1340768"/>
            <a:ext cx="7930748" cy="461665"/>
          </a:xfrm>
          <a:prstGeom prst="rect">
            <a:avLst/>
          </a:prstGeom>
          <a:noFill/>
        </p:spPr>
        <p:txBody>
          <a:bodyPr wrap="square" rtlCol="0">
            <a:spAutoFit/>
          </a:bodyPr>
          <a:lstStyle/>
          <a:p>
            <a:r>
              <a:rPr lang="fr-CH" sz="2400" b="1" dirty="0">
                <a:solidFill>
                  <a:srgbClr val="1476B7"/>
                </a:solidFill>
                <a:latin typeface="Tahoma"/>
                <a:ea typeface="Tahoma"/>
                <a:cs typeface="Tahoma"/>
              </a:rPr>
              <a:t>Vos retours et attentes</a:t>
            </a:r>
          </a:p>
        </p:txBody>
      </p:sp>
    </p:spTree>
    <p:extLst>
      <p:ext uri="{BB962C8B-B14F-4D97-AF65-F5344CB8AC3E}">
        <p14:creationId xmlns:p14="http://schemas.microsoft.com/office/powerpoint/2010/main" val="148705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pic>
        <p:nvPicPr>
          <p:cNvPr id="4" name="Image 2"/>
          <p:cNvPicPr>
            <a:picLocks noChangeAspect="1"/>
          </p:cNvPicPr>
          <p:nvPr/>
        </p:nvPicPr>
        <p:blipFill>
          <a:blip r:embed="rId3" cstate="print"/>
          <a:stretch/>
        </p:blipFill>
        <p:spPr bwMode="auto">
          <a:xfrm>
            <a:off x="772319" y="1412776"/>
            <a:ext cx="7239000" cy="4076699"/>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71</a:t>
            </a:r>
            <a:endParaRPr lang="fr-CH" sz="800" dirty="0">
              <a:latin typeface="Tahoma"/>
            </a:endParaRPr>
          </a:p>
        </p:txBody>
      </p:sp>
      <p:sp>
        <p:nvSpPr>
          <p:cNvPr id="7" name="Espace réservé du texte 1"/>
          <p:cNvSpPr txBox="1">
            <a:spLocks/>
          </p:cNvSpPr>
          <p:nvPr/>
        </p:nvSpPr>
        <p:spPr bwMode="auto">
          <a:xfrm>
            <a:off x="755576" y="1196752"/>
            <a:ext cx="7560840" cy="4464496"/>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Annexes</a:t>
            </a:r>
          </a:p>
          <a:p>
            <a:pPr marL="342900" marR="0" lvl="0" indent="-342900" eaLnBrk="1" fontAlgn="auto" latinLnBrk="0" hangingPunct="1">
              <a:lnSpc>
                <a:spcPct val="100000"/>
              </a:lnSpc>
              <a:spcAft>
                <a:spcPts val="0"/>
              </a:spcAft>
              <a:buClrTx/>
              <a:buSzTx/>
              <a:tabLst/>
              <a:defRPr/>
            </a:pPr>
            <a:endParaRPr kumimoji="0" lang="fr-CH" sz="2400" b="1" i="0" u="none" strike="noStrike" kern="0" cap="none" spc="0" normalizeH="0" baseline="0" noProof="0" dirty="0">
              <a:ln>
                <a:noFill/>
              </a:ln>
              <a:solidFill>
                <a:srgbClr val="1476B7"/>
              </a:solidFill>
              <a:effectLst/>
              <a:uLnTx/>
              <a:uFillTx/>
              <a:latin typeface="Tahoma"/>
              <a:ea typeface="Tahoma"/>
              <a:cs typeface="Tahoma"/>
            </a:endParaRP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Bibliographie / références</a:t>
            </a: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Cartographie projet</a:t>
            </a: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20 questions à se poser</a:t>
            </a: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Mandat sous forme de </a:t>
            </a:r>
            <a:r>
              <a:rPr lang="fr-CH" sz="1600" b="1" dirty="0" err="1">
                <a:solidFill>
                  <a:srgbClr val="1476B7"/>
                </a:solidFill>
                <a:latin typeface="Tahoma"/>
                <a:ea typeface="Tahoma"/>
                <a:cs typeface="Tahoma"/>
              </a:rPr>
              <a:t>Mindmap</a:t>
            </a:r>
            <a:endParaRPr lang="fr-CH" sz="1600" b="1" dirty="0">
              <a:solidFill>
                <a:srgbClr val="1476B7"/>
              </a:solidFill>
              <a:latin typeface="Tahoma"/>
              <a:ea typeface="Tahoma"/>
              <a:cs typeface="Tahoma"/>
            </a:endParaRPr>
          </a:p>
          <a:p>
            <a:pPr marL="342900" marR="0" lvl="0" indent="-342900" eaLnBrk="1" fontAlgn="auto" latinLnBrk="0" hangingPunct="1">
              <a:lnSpc>
                <a:spcPct val="100000"/>
              </a:lnSpc>
              <a:spcAft>
                <a:spcPts val="0"/>
              </a:spcAft>
              <a:buClrTx/>
              <a:buSzTx/>
              <a:buFontTx/>
              <a:buChar char="-"/>
              <a:tabLst/>
              <a:defRPr/>
            </a:pPr>
            <a:r>
              <a:rPr lang="fr-CH" sz="1600" b="1" dirty="0">
                <a:solidFill>
                  <a:srgbClr val="1476B7"/>
                </a:solidFill>
                <a:latin typeface="Tahoma"/>
                <a:ea typeface="Tahoma"/>
                <a:cs typeface="Tahoma"/>
              </a:rPr>
              <a:t>La boîte à outil du chef de projet</a:t>
            </a:r>
          </a:p>
        </p:txBody>
      </p:sp>
    </p:spTree>
    <p:extLst>
      <p:ext uri="{BB962C8B-B14F-4D97-AF65-F5344CB8AC3E}">
        <p14:creationId xmlns:p14="http://schemas.microsoft.com/office/powerpoint/2010/main" val="1671351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a:extLst>
              <a:ext uri="{FF2B5EF4-FFF2-40B4-BE49-F238E27FC236}">
                <a16:creationId xmlns:a16="http://schemas.microsoft.com/office/drawing/2014/main" id="{C14DE227-263F-44DB-BD70-BD5CCEF6E2B3}"/>
              </a:ext>
            </a:extLst>
          </p:cNvPr>
          <p:cNvSpPr/>
          <p:nvPr/>
        </p:nvSpPr>
        <p:spPr bwMode="auto">
          <a:xfrm>
            <a:off x="395536" y="1124744"/>
            <a:ext cx="8910065" cy="792088"/>
          </a:xfrm>
          <a:prstGeom prst="rect">
            <a:avLst/>
          </a:prstGeom>
          <a:noFill/>
        </p:spPr>
        <p:style>
          <a:lnRef idx="0">
            <a:schemeClr val="dk1"/>
          </a:lnRef>
          <a:fillRef idx="3">
            <a:schemeClr val="dk1"/>
          </a:fillRef>
          <a:effectRef idx="3">
            <a:schemeClr val="dk1"/>
          </a:effectRef>
          <a:fontRef idx="minor">
            <a:schemeClr val="lt1"/>
          </a:fontRef>
        </p:style>
        <p:txBody>
          <a:bodyPr lIns="135000" tIns="135000" rIns="135000" bIns="135000" rtlCol="0" anchor="ctr"/>
          <a:lstStyle/>
          <a:p>
            <a:pPr>
              <a:defRPr/>
            </a:pPr>
            <a:r>
              <a:rPr lang="de-DE" sz="2400" b="1" dirty="0">
                <a:solidFill>
                  <a:srgbClr val="1476B7"/>
                </a:solidFill>
                <a:latin typeface="Tahoma"/>
                <a:ea typeface="Tahoma"/>
                <a:cs typeface="Tahoma"/>
              </a:rPr>
              <a:t>Bibliographie / </a:t>
            </a:r>
            <a:r>
              <a:rPr lang="de-DE" sz="2400" b="1">
                <a:solidFill>
                  <a:srgbClr val="1476B7"/>
                </a:solidFill>
                <a:latin typeface="Tahoma"/>
                <a:ea typeface="Tahoma"/>
                <a:cs typeface="Tahoma"/>
              </a:rPr>
              <a:t>références </a:t>
            </a:r>
            <a:endParaRPr lang="en-US" sz="2400" b="1" dirty="0">
              <a:solidFill>
                <a:srgbClr val="1476B7"/>
              </a:solidFill>
              <a:latin typeface="Tahoma"/>
              <a:ea typeface="Tahoma"/>
              <a:cs typeface="Tahoma"/>
            </a:endParaRPr>
          </a:p>
        </p:txBody>
      </p:sp>
      <p:sp>
        <p:nvSpPr>
          <p:cNvPr id="11" name="RedDiskSlideNumber">
            <a:extLst>
              <a:ext uri="{FF2B5EF4-FFF2-40B4-BE49-F238E27FC236}">
                <a16:creationId xmlns:a16="http://schemas.microsoft.com/office/drawing/2014/main" id="{A17F4E04-0B57-4C94-968A-1EEC30FC7238}"/>
              </a:ext>
            </a:extLst>
          </p:cNvP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7</a:t>
            </a:r>
            <a:endParaRPr lang="fr-CH" sz="800" dirty="0">
              <a:latin typeface="Tahoma"/>
            </a:endParaRPr>
          </a:p>
        </p:txBody>
      </p:sp>
      <p:sp>
        <p:nvSpPr>
          <p:cNvPr id="8" name="Espace réservé du texte 1">
            <a:extLst>
              <a:ext uri="{FF2B5EF4-FFF2-40B4-BE49-F238E27FC236}">
                <a16:creationId xmlns:a16="http://schemas.microsoft.com/office/drawing/2014/main" id="{9583D48F-8906-48BB-87DF-BB34A6971BB1}"/>
              </a:ext>
            </a:extLst>
          </p:cNvPr>
          <p:cNvSpPr txBox="1">
            <a:spLocks/>
          </p:cNvSpPr>
          <p:nvPr/>
        </p:nvSpPr>
        <p:spPr bwMode="auto">
          <a:xfrm>
            <a:off x="989184" y="1892848"/>
            <a:ext cx="6552728" cy="4200448"/>
          </a:xfrm>
          <a:prstGeom prst="rect">
            <a:avLst/>
          </a:prstGeom>
        </p:spPr>
        <p:txBody>
          <a:bodyPr/>
          <a:lstStyle/>
          <a:p>
            <a:pPr marL="285750" lvl="0" indent="-285750">
              <a:buFont typeface="Arial" panose="020B0604020202020204" pitchFamily="34" charset="0"/>
              <a:buChar char="•"/>
            </a:pPr>
            <a:r>
              <a:rPr lang="fr-CH" sz="1600" dirty="0" err="1">
                <a:latin typeface="Tahoma" panose="020B0604030504040204" pitchFamily="34" charset="0"/>
                <a:ea typeface="Tahoma" panose="020B0604030504040204" pitchFamily="34" charset="0"/>
                <a:cs typeface="Tahoma" panose="020B0604030504040204" pitchFamily="34" charset="0"/>
              </a:rPr>
              <a:t>Hermes</a:t>
            </a:r>
            <a:r>
              <a:rPr lang="fr-CH" sz="1600" dirty="0">
                <a:latin typeface="Tahoma" panose="020B0604030504040204" pitchFamily="34" charset="0"/>
                <a:ea typeface="Tahoma" panose="020B0604030504040204" pitchFamily="34" charset="0"/>
                <a:cs typeface="Tahoma" panose="020B0604030504040204" pitchFamily="34" charset="0"/>
              </a:rPr>
              <a:t> : </a:t>
            </a:r>
            <a:r>
              <a:rPr lang="fr-CH" sz="1600" dirty="0">
                <a:latin typeface="Tahoma" panose="020B0604030504040204" pitchFamily="34" charset="0"/>
                <a:ea typeface="Tahoma" panose="020B0604030504040204" pitchFamily="34" charset="0"/>
                <a:cs typeface="Tahoma" panose="020B0604030504040204" pitchFamily="34" charset="0"/>
                <a:hlinkClick r:id="rId3"/>
              </a:rPr>
              <a:t>https://www.hermes.admin.ch/fr/</a:t>
            </a:r>
            <a:endParaRPr lang="fr-CH" sz="1600" dirty="0">
              <a:latin typeface="Tahoma" panose="020B0604030504040204" pitchFamily="34" charset="0"/>
              <a:ea typeface="Tahoma" panose="020B0604030504040204" pitchFamily="34" charset="0"/>
              <a:cs typeface="Tahoma" panose="020B0604030504040204" pitchFamily="34" charset="0"/>
            </a:endParaRPr>
          </a:p>
          <a:p>
            <a:pPr marL="285750" indent="-285750" hangingPunct="0">
              <a:spcBef>
                <a:spcPts val="1200"/>
              </a:spcBef>
              <a:buFont typeface="Arial" panose="020B0604020202020204" pitchFamily="34" charset="0"/>
              <a:buChar char="•"/>
            </a:pPr>
            <a:r>
              <a:rPr lang="fr-CH" sz="1600" dirty="0">
                <a:latin typeface="Tahoma" panose="020B0604030504040204" pitchFamily="34" charset="0"/>
                <a:ea typeface="Tahoma" panose="020B0604030504040204" pitchFamily="34" charset="0"/>
                <a:cs typeface="Tahoma" panose="020B0604030504040204" pitchFamily="34" charset="0"/>
              </a:rPr>
              <a:t>La boîte à outil du chef de projet : </a:t>
            </a:r>
            <a:r>
              <a:rPr lang="fr-CH" sz="1600" u="sng" dirty="0">
                <a:solidFill>
                  <a:srgbClr val="0000FF"/>
                </a:solidFill>
                <a:latin typeface="Tahoma" panose="020B0604030504040204" pitchFamily="34" charset="0"/>
                <a:ea typeface="Tahoma" panose="020B0604030504040204" pitchFamily="34" charset="0"/>
                <a:cs typeface="Tahoma" panose="020B0604030504040204" pitchFamily="34" charset="0"/>
                <a:hlinkClick r:id="rId4"/>
              </a:rPr>
              <a:t>https://www.ecommercemag.fr/Thematique/methodologie-1247/fiche-outils-10182/cycle-vie-projet-308092.htm#AvXo2dior4OG85My.97</a:t>
            </a:r>
            <a:endParaRPr lang="fr-CH" sz="1600" u="sng"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Gestion de projets - Le guide exhaustif du management de projets (</a:t>
            </a:r>
            <a:r>
              <a:rPr lang="fr-CH" sz="1600" dirty="0">
                <a:latin typeface="Tahoma" panose="020B0604030504040204" pitchFamily="34" charset="0"/>
                <a:ea typeface="Tahoma" panose="020B0604030504040204" pitchFamily="34" charset="0"/>
                <a:cs typeface="Tahoma" panose="020B0604030504040204" pitchFamily="34" charset="0"/>
              </a:rPr>
              <a:t>Robert </a:t>
            </a:r>
            <a:r>
              <a:rPr lang="fr-CH" sz="1600" dirty="0" err="1">
                <a:latin typeface="Tahoma" panose="020B0604030504040204" pitchFamily="34" charset="0"/>
                <a:ea typeface="Tahoma" panose="020B0604030504040204" pitchFamily="34" charset="0"/>
                <a:cs typeface="Tahoma" panose="020B0604030504040204" pitchFamily="34" charset="0"/>
              </a:rPr>
              <a:t>Buttrick</a:t>
            </a:r>
            <a:r>
              <a:rPr lang="fr-CH" sz="1600" dirty="0">
                <a:latin typeface="Tahoma" panose="020B0604030504040204" pitchFamily="34" charset="0"/>
                <a:ea typeface="Tahoma" panose="020B0604030504040204" pitchFamily="34" charset="0"/>
                <a:cs typeface="Tahoma" panose="020B0604030504040204" pitchFamily="34" charset="0"/>
              </a:rPr>
              <a:t>, Guillaume Chanson)</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Concevoir et lancer un projet (Raphaël H. Cohen)</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La boîte à outils du chef de projet (Jérôme Maes, François </a:t>
            </a:r>
            <a:r>
              <a:rPr lang="fr-FR" sz="1600" dirty="0" err="1">
                <a:latin typeface="Tahoma" panose="020B0604030504040204" pitchFamily="34" charset="0"/>
                <a:ea typeface="Tahoma" panose="020B0604030504040204" pitchFamily="34" charset="0"/>
                <a:cs typeface="Tahoma" panose="020B0604030504040204" pitchFamily="34" charset="0"/>
              </a:rPr>
              <a:t>Debois</a:t>
            </a:r>
            <a:r>
              <a:rPr lang="fr-FR" sz="1600" dirty="0">
                <a:latin typeface="Tahoma" panose="020B0604030504040204" pitchFamily="34" charset="0"/>
                <a:ea typeface="Tahoma" panose="020B0604030504040204" pitchFamily="34" charset="0"/>
                <a:cs typeface="Tahoma" panose="020B0604030504040204" pitchFamily="34" charset="0"/>
              </a:rPr>
              <a:t>)</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Design </a:t>
            </a:r>
            <a:r>
              <a:rPr lang="fr-FR" sz="1600" dirty="0" err="1">
                <a:latin typeface="Tahoma" panose="020B0604030504040204" pitchFamily="34" charset="0"/>
                <a:ea typeface="Tahoma" panose="020B0604030504040204" pitchFamily="34" charset="0"/>
                <a:cs typeface="Tahoma" panose="020B0604030504040204" pitchFamily="34" charset="0"/>
              </a:rPr>
              <a:t>Thinking</a:t>
            </a:r>
            <a:r>
              <a:rPr lang="fr-FR" sz="1600" dirty="0">
                <a:latin typeface="Tahoma" panose="020B0604030504040204" pitchFamily="34" charset="0"/>
                <a:ea typeface="Tahoma" panose="020B0604030504040204" pitchFamily="34" charset="0"/>
                <a:cs typeface="Tahoma" panose="020B0604030504040204" pitchFamily="34" charset="0"/>
              </a:rPr>
              <a:t> - Accélérez vos projets par l'innovation collaborative (Stéphane </a:t>
            </a:r>
            <a:r>
              <a:rPr lang="fr-FR" sz="1600" dirty="0" err="1">
                <a:latin typeface="Tahoma" panose="020B0604030504040204" pitchFamily="34" charset="0"/>
                <a:ea typeface="Tahoma" panose="020B0604030504040204" pitchFamily="34" charset="0"/>
                <a:cs typeface="Tahoma" panose="020B0604030504040204" pitchFamily="34" charset="0"/>
              </a:rPr>
              <a:t>Biso</a:t>
            </a:r>
            <a:r>
              <a:rPr lang="fr-FR" sz="1600" dirty="0">
                <a:latin typeface="Tahoma" panose="020B0604030504040204" pitchFamily="34" charset="0"/>
                <a:ea typeface="Tahoma" panose="020B0604030504040204" pitchFamily="34" charset="0"/>
                <a:cs typeface="Tahoma" panose="020B0604030504040204" pitchFamily="34" charset="0"/>
              </a:rPr>
              <a:t>, Marjorie Le </a:t>
            </a:r>
            <a:r>
              <a:rPr lang="fr-FR" sz="1600" dirty="0" err="1">
                <a:latin typeface="Tahoma" panose="020B0604030504040204" pitchFamily="34" charset="0"/>
                <a:ea typeface="Tahoma" panose="020B0604030504040204" pitchFamily="34" charset="0"/>
                <a:cs typeface="Tahoma" panose="020B0604030504040204" pitchFamily="34" charset="0"/>
              </a:rPr>
              <a:t>Naour</a:t>
            </a:r>
            <a:r>
              <a:rPr lang="fr-FR" sz="1600" dirty="0">
                <a:latin typeface="Tahoma" panose="020B0604030504040204" pitchFamily="34" charset="0"/>
                <a:ea typeface="Tahoma" panose="020B0604030504040204" pitchFamily="34" charset="0"/>
                <a:cs typeface="Tahoma" panose="020B0604030504040204" pitchFamily="34" charset="0"/>
              </a:rPr>
              <a:t>)</a:t>
            </a:r>
          </a:p>
          <a:p>
            <a:pPr marL="285750" indent="-285750">
              <a:spcBef>
                <a:spcPts val="1200"/>
              </a:spcBef>
              <a:buFont typeface="Arial" panose="020B0604020202020204" pitchFamily="34" charset="0"/>
              <a:buChar char="•"/>
            </a:pPr>
            <a:r>
              <a:rPr lang="fr-FR" sz="1600" dirty="0">
                <a:latin typeface="Tahoma" panose="020B0604030504040204" pitchFamily="34" charset="0"/>
                <a:ea typeface="Tahoma" panose="020B0604030504040204" pitchFamily="34" charset="0"/>
                <a:cs typeface="Tahoma" panose="020B0604030504040204" pitchFamily="34" charset="0"/>
              </a:rPr>
              <a:t>La Gestion </a:t>
            </a:r>
            <a:r>
              <a:rPr lang="fr-FR" sz="1600" i="0" strike="noStrike" dirty="0">
                <a:effectLst/>
                <a:latin typeface="Tahoma" panose="020B0604030504040204" pitchFamily="34" charset="0"/>
                <a:ea typeface="Tahoma" panose="020B0604030504040204" pitchFamily="34" charset="0"/>
                <a:cs typeface="Tahoma" panose="020B0604030504040204" pitchFamily="34" charset="0"/>
              </a:rPr>
              <a:t>de projet pour les Nuls (Stanley E. </a:t>
            </a:r>
            <a:r>
              <a:rPr lang="fr-FR" sz="1600" i="0" strike="noStrike" dirty="0" err="1">
                <a:effectLst/>
                <a:latin typeface="Tahoma" panose="020B0604030504040204" pitchFamily="34" charset="0"/>
                <a:ea typeface="Tahoma" panose="020B0604030504040204" pitchFamily="34" charset="0"/>
                <a:cs typeface="Tahoma" panose="020B0604030504040204" pitchFamily="34" charset="0"/>
              </a:rPr>
              <a:t>Portny</a:t>
            </a:r>
            <a:r>
              <a:rPr lang="fr-FR" sz="1600" i="0" dirty="0">
                <a:effectLst/>
                <a:latin typeface="Tahoma" panose="020B0604030504040204" pitchFamily="34" charset="0"/>
                <a:ea typeface="Tahoma" panose="020B0604030504040204" pitchFamily="34" charset="0"/>
                <a:cs typeface="Tahoma" panose="020B0604030504040204" pitchFamily="34" charset="0"/>
              </a:rPr>
              <a:t>, </a:t>
            </a:r>
            <a:r>
              <a:rPr lang="fr-FR" sz="1600" i="0" strike="noStrike" dirty="0">
                <a:effectLst/>
                <a:latin typeface="Tahoma" panose="020B0604030504040204" pitchFamily="34" charset="0"/>
                <a:ea typeface="Tahoma" panose="020B0604030504040204" pitchFamily="34" charset="0"/>
                <a:cs typeface="Tahoma" panose="020B0604030504040204" pitchFamily="34" charset="0"/>
              </a:rPr>
              <a:t>Sandrine Sage,</a:t>
            </a:r>
            <a:r>
              <a:rPr lang="fr-FR" sz="1600" i="0" dirty="0">
                <a:effectLst/>
                <a:latin typeface="Tahoma" panose="020B0604030504040204" pitchFamily="34" charset="0"/>
                <a:ea typeface="Tahoma" panose="020B0604030504040204" pitchFamily="34" charset="0"/>
                <a:cs typeface="Tahoma" panose="020B0604030504040204" pitchFamily="34" charset="0"/>
              </a:rPr>
              <a:t> Christophe Billon)</a:t>
            </a:r>
          </a:p>
          <a:p>
            <a:pPr algn="l"/>
            <a:endParaRPr lang="fr-FR" sz="1600" i="0" dirty="0">
              <a:solidFill>
                <a:srgbClr val="0F1111"/>
              </a:solidFill>
              <a:effectLst/>
              <a:latin typeface="Tahoma" panose="020B0604030504040204" pitchFamily="34" charset="0"/>
              <a:ea typeface="Tahoma" panose="020B0604030504040204" pitchFamily="34" charset="0"/>
              <a:cs typeface="Tahoma" panose="020B0604030504040204" pitchFamily="34" charset="0"/>
            </a:endParaRPr>
          </a:p>
          <a:p>
            <a:pPr algn="l"/>
            <a:endParaRPr lang="fr-FR" sz="1600" i="0" dirty="0">
              <a:solidFill>
                <a:srgbClr val="0F111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fr-CH"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530119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D11014-B914-4A65-BC45-10F7DE58C910}"/>
              </a:ext>
            </a:extLst>
          </p:cNvPr>
          <p:cNvSpPr/>
          <p:nvPr/>
        </p:nvSpPr>
        <p:spPr>
          <a:xfrm>
            <a:off x="1581382" y="5427570"/>
            <a:ext cx="1701190" cy="472004"/>
          </a:xfrm>
          <a:prstGeom prst="rect">
            <a:avLst/>
          </a:prstGeom>
          <a:solidFill>
            <a:srgbClr val="FFFFFF"/>
          </a:solidFill>
          <a:ln w="25400" cap="flat" cmpd="sng" algn="ctr">
            <a:noFill/>
            <a:prstDash val="solid"/>
          </a:ln>
          <a:effectLst/>
        </p:spPr>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fontAlgn="base">
              <a:lnSpc>
                <a:spcPct val="120000"/>
              </a:lnSpc>
              <a:spcBef>
                <a:spcPct val="0"/>
              </a:spcBef>
              <a:spcAft>
                <a:spcPct val="0"/>
              </a:spcAft>
              <a:defRPr/>
            </a:pPr>
            <a:endParaRPr lang="fr-CH" sz="600" kern="0">
              <a:solidFill>
                <a:srgbClr val="FFFFFF"/>
              </a:solidFill>
              <a:latin typeface="Trebuchet MS"/>
            </a:endParaRPr>
          </a:p>
        </p:txBody>
      </p:sp>
      <p:sp>
        <p:nvSpPr>
          <p:cNvPr id="5" name="Rectangle 4">
            <a:extLst>
              <a:ext uri="{FF2B5EF4-FFF2-40B4-BE49-F238E27FC236}">
                <a16:creationId xmlns:a16="http://schemas.microsoft.com/office/drawing/2014/main" id="{E699FE72-EEBD-4C4E-BBB9-18678CD5958B}"/>
              </a:ext>
            </a:extLst>
          </p:cNvPr>
          <p:cNvSpPr/>
          <p:nvPr/>
        </p:nvSpPr>
        <p:spPr bwMode="auto">
          <a:xfrm>
            <a:off x="1432323" y="2403172"/>
            <a:ext cx="3078956"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FF0000"/>
              </a:solidFill>
              <a:ea typeface="Arial Unicode MS"/>
              <a:cs typeface="Arial" panose="020B0604020202020204" pitchFamily="34" charset="0"/>
            </a:endParaRPr>
          </a:p>
          <a:p>
            <a:pPr marL="136922" lvl="1" defTabSz="801291" fontAlgn="base">
              <a:lnSpc>
                <a:spcPct val="120000"/>
              </a:lnSpc>
              <a:spcBef>
                <a:spcPct val="0"/>
              </a:spcBef>
              <a:spcAft>
                <a:spcPct val="0"/>
              </a:spcAft>
              <a:defRPr/>
            </a:pPr>
            <a:endParaRPr lang="fr-CH" sz="600" kern="0" dirty="0">
              <a:solidFill>
                <a:srgbClr val="000000"/>
              </a:solidFill>
              <a:ea typeface="Arial Unicode MS"/>
              <a:cs typeface="Arial" panose="020B0604020202020204" pitchFamily="34" charset="0"/>
              <a:sym typeface="Wingdings" panose="05000000000000000000" pitchFamily="2" charset="2"/>
            </a:endParaRPr>
          </a:p>
        </p:txBody>
      </p:sp>
      <p:sp>
        <p:nvSpPr>
          <p:cNvPr id="6" name="ZoneTexte 27">
            <a:extLst>
              <a:ext uri="{FF2B5EF4-FFF2-40B4-BE49-F238E27FC236}">
                <a16:creationId xmlns:a16="http://schemas.microsoft.com/office/drawing/2014/main" id="{13A66638-3FFC-4AA6-80F5-185BE47FDC72}"/>
              </a:ext>
            </a:extLst>
          </p:cNvPr>
          <p:cNvSpPr txBox="1"/>
          <p:nvPr/>
        </p:nvSpPr>
        <p:spPr>
          <a:xfrm>
            <a:off x="1564482" y="2295222"/>
            <a:ext cx="15692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réalisées depuis la dernière revue</a:t>
            </a:r>
          </a:p>
        </p:txBody>
      </p:sp>
      <p:sp>
        <p:nvSpPr>
          <p:cNvPr id="7" name="Rectangle 6">
            <a:extLst>
              <a:ext uri="{FF2B5EF4-FFF2-40B4-BE49-F238E27FC236}">
                <a16:creationId xmlns:a16="http://schemas.microsoft.com/office/drawing/2014/main" id="{7092CFE9-B6AD-4EC1-AEEF-C6C6F13CF235}"/>
              </a:ext>
            </a:extLst>
          </p:cNvPr>
          <p:cNvSpPr/>
          <p:nvPr/>
        </p:nvSpPr>
        <p:spPr bwMode="auto">
          <a:xfrm>
            <a:off x="4564858" y="2403172"/>
            <a:ext cx="3077765" cy="1476375"/>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endParaRPr lang="fr-FR" sz="600" kern="0" dirty="0">
              <a:solidFill>
                <a:srgbClr val="000000"/>
              </a:solidFill>
              <a:ea typeface="Arial Unicode MS"/>
              <a:cs typeface="Arial" panose="020B0604020202020204" pitchFamily="34" charset="0"/>
            </a:endParaRPr>
          </a:p>
          <a:p>
            <a:pPr marL="128588" lvl="1" indent="-128588" defTabSz="801291" fontAlgn="base">
              <a:lnSpc>
                <a:spcPct val="120000"/>
              </a:lnSpc>
              <a:spcBef>
                <a:spcPct val="0"/>
              </a:spcBef>
              <a:spcAft>
                <a:spcPct val="0"/>
              </a:spcAft>
              <a:buClr>
                <a:srgbClr val="00CC99">
                  <a:lumMod val="75000"/>
                </a:srgbClr>
              </a:buClr>
              <a:buFont typeface="Arial" panose="020B0604020202020204" pitchFamily="34" charset="0"/>
              <a:buChar char="•"/>
              <a:defRPr/>
            </a:pPr>
            <a:r>
              <a:rPr lang="fr-FR" sz="600" kern="0" dirty="0">
                <a:solidFill>
                  <a:srgbClr val="000000"/>
                </a:solidFill>
                <a:ea typeface="Arial Unicode MS"/>
                <a:cs typeface="Arial" panose="020B0604020202020204" pitchFamily="34" charset="0"/>
              </a:rPr>
              <a:t>… : </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p>
          <a:p>
            <a:pPr marL="197644" lvl="1" indent="-60722" defTabSz="801291" fontAlgn="base">
              <a:lnSpc>
                <a:spcPct val="120000"/>
              </a:lnSpc>
              <a:spcBef>
                <a:spcPct val="0"/>
              </a:spcBef>
              <a:spcAft>
                <a:spcPct val="0"/>
              </a:spcAft>
              <a:buClr>
                <a:srgbClr val="00CC99">
                  <a:lumMod val="75000"/>
                </a:srgbClr>
              </a:buClr>
              <a:buFont typeface="Calibri" panose="020F0502020204030204" pitchFamily="34" charset="0"/>
              <a:buChar char="−"/>
              <a:defRPr/>
            </a:pPr>
            <a:r>
              <a:rPr lang="fr-FR" sz="600" kern="0" dirty="0">
                <a:solidFill>
                  <a:srgbClr val="000000"/>
                </a:solidFill>
                <a:ea typeface="Arial Unicode MS"/>
                <a:cs typeface="Arial" panose="020B0604020202020204" pitchFamily="34" charset="0"/>
              </a:rPr>
              <a:t>…</a:t>
            </a:r>
            <a:endParaRPr lang="fr-FR" sz="600" kern="0" dirty="0">
              <a:solidFill>
                <a:srgbClr val="FF0000"/>
              </a:solidFill>
              <a:ea typeface="Arial Unicode MS"/>
              <a:cs typeface="Arial" panose="020B0604020202020204" pitchFamily="34" charset="0"/>
            </a:endParaRPr>
          </a:p>
        </p:txBody>
      </p:sp>
      <p:sp>
        <p:nvSpPr>
          <p:cNvPr id="8" name="ZoneTexte 29">
            <a:extLst>
              <a:ext uri="{FF2B5EF4-FFF2-40B4-BE49-F238E27FC236}">
                <a16:creationId xmlns:a16="http://schemas.microsoft.com/office/drawing/2014/main" id="{968AD533-C911-4D68-905B-34599E932C29}"/>
              </a:ext>
            </a:extLst>
          </p:cNvPr>
          <p:cNvSpPr txBox="1"/>
          <p:nvPr/>
        </p:nvSpPr>
        <p:spPr>
          <a:xfrm>
            <a:off x="4781550" y="2295222"/>
            <a:ext cx="15382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Actions à réaliser d’ici la prochaine revue</a:t>
            </a:r>
          </a:p>
        </p:txBody>
      </p:sp>
      <p:sp>
        <p:nvSpPr>
          <p:cNvPr id="9" name="Rectangle 8">
            <a:extLst>
              <a:ext uri="{FF2B5EF4-FFF2-40B4-BE49-F238E27FC236}">
                <a16:creationId xmlns:a16="http://schemas.microsoft.com/office/drawing/2014/main" id="{6A05CE09-2B04-4958-8877-8744AAE77FFE}"/>
              </a:ext>
            </a:extLst>
          </p:cNvPr>
          <p:cNvSpPr/>
          <p:nvPr/>
        </p:nvSpPr>
        <p:spPr bwMode="auto">
          <a:xfrm>
            <a:off x="3525440"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r>
              <a:rPr lang="fr-CH" sz="600" kern="0" dirty="0">
                <a:solidFill>
                  <a:srgbClr val="000000"/>
                </a:solidFill>
                <a:ea typeface="Arial Unicode MS"/>
                <a:cs typeface="Arial" panose="020B0604020202020204" pitchFamily="34" charset="0"/>
              </a:rPr>
              <a:t>…</a:t>
            </a:r>
            <a:br>
              <a:rPr lang="fr-CH" sz="600" kern="0" dirty="0">
                <a:solidFill>
                  <a:srgbClr val="000000"/>
                </a:solidFill>
                <a:ea typeface="Arial Unicode MS"/>
                <a:cs typeface="Arial" panose="020B0604020202020204" pitchFamily="34" charset="0"/>
              </a:rPr>
            </a:br>
            <a:r>
              <a:rPr lang="fr-CH" sz="600" i="1" kern="0" dirty="0">
                <a:solidFill>
                  <a:srgbClr val="000000"/>
                </a:solidFill>
                <a:ea typeface="Arial Unicode MS"/>
                <a:cs typeface="Arial" panose="020B0604020202020204" pitchFamily="34" charset="0"/>
                <a:sym typeface="Wingdings" panose="05000000000000000000" pitchFamily="2" charset="2"/>
              </a:rPr>
              <a:t> …</a:t>
            </a:r>
            <a:endParaRPr lang="fr-CH" sz="600" b="1" i="1" kern="0" dirty="0">
              <a:solidFill>
                <a:srgbClr val="000000"/>
              </a:solidFill>
              <a:ea typeface="Arial Unicode MS"/>
              <a:cs typeface="Arial" panose="020B0604020202020204" pitchFamily="34" charset="0"/>
              <a:sym typeface="Wingdings" panose="05000000000000000000" pitchFamily="2" charset="2"/>
            </a:endParaRPr>
          </a:p>
          <a:p>
            <a:pPr marL="112759" indent="-112759" defTabSz="801291">
              <a:spcBef>
                <a:spcPct val="0"/>
              </a:spcBef>
              <a:spcAft>
                <a:spcPct val="0"/>
              </a:spcAft>
              <a:buFont typeface="Wingdings" panose="05000000000000000000" pitchFamily="2" charset="2"/>
              <a:buChar char="§"/>
              <a:defRPr/>
            </a:pPr>
            <a:endParaRPr lang="fr-CH" sz="600" b="1" i="1" kern="0" dirty="0">
              <a:solidFill>
                <a:srgbClr val="000000"/>
              </a:solidFill>
              <a:ea typeface="Arial Unicode MS"/>
              <a:cs typeface="Arial" panose="020B0604020202020204" pitchFamily="34" charset="0"/>
              <a:sym typeface="Wingdings" panose="05000000000000000000" pitchFamily="2" charset="2"/>
            </a:endParaRPr>
          </a:p>
        </p:txBody>
      </p:sp>
      <p:sp>
        <p:nvSpPr>
          <p:cNvPr id="10" name="ZoneTexte 31">
            <a:extLst>
              <a:ext uri="{FF2B5EF4-FFF2-40B4-BE49-F238E27FC236}">
                <a16:creationId xmlns:a16="http://schemas.microsoft.com/office/drawing/2014/main" id="{BAD12328-B443-48A7-A1E6-D40F519FF536}"/>
              </a:ext>
            </a:extLst>
          </p:cNvPr>
          <p:cNvSpPr txBox="1"/>
          <p:nvPr/>
        </p:nvSpPr>
        <p:spPr>
          <a:xfrm>
            <a:off x="3642121" y="3951405"/>
            <a:ext cx="147280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Points d’attention / difficultés /risques</a:t>
            </a:r>
          </a:p>
        </p:txBody>
      </p:sp>
      <p:sp>
        <p:nvSpPr>
          <p:cNvPr id="11" name="Rectangle 10">
            <a:extLst>
              <a:ext uri="{FF2B5EF4-FFF2-40B4-BE49-F238E27FC236}">
                <a16:creationId xmlns:a16="http://schemas.microsoft.com/office/drawing/2014/main" id="{4D0B6FFE-F9AD-4001-B453-43D347F437F4}"/>
              </a:ext>
            </a:extLst>
          </p:cNvPr>
          <p:cNvSpPr/>
          <p:nvPr/>
        </p:nvSpPr>
        <p:spPr bwMode="auto">
          <a:xfrm>
            <a:off x="1432321" y="1693039"/>
            <a:ext cx="2025254"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defRPr/>
            </a:pPr>
            <a:r>
              <a:rPr lang="fr-CH" sz="600" dirty="0">
                <a:solidFill>
                  <a:srgbClr val="000000"/>
                </a:solidFill>
                <a:cs typeface="Calibri" panose="020F0502020204030204" pitchFamily="34" charset="0"/>
              </a:rPr>
              <a:t>…</a:t>
            </a:r>
            <a:endParaRPr lang="fr-CH" sz="600" kern="0" dirty="0">
              <a:solidFill>
                <a:srgbClr val="000000"/>
              </a:solidFill>
              <a:ea typeface="Arial Unicode MS"/>
              <a:cs typeface="Calibri" panose="020F0502020204030204" pitchFamily="34" charset="0"/>
            </a:endParaRPr>
          </a:p>
        </p:txBody>
      </p:sp>
      <p:sp>
        <p:nvSpPr>
          <p:cNvPr id="12" name="ZoneTexte 33">
            <a:extLst>
              <a:ext uri="{FF2B5EF4-FFF2-40B4-BE49-F238E27FC236}">
                <a16:creationId xmlns:a16="http://schemas.microsoft.com/office/drawing/2014/main" id="{933E39AF-ED7A-42E4-A660-ACBC07253C99}"/>
              </a:ext>
            </a:extLst>
          </p:cNvPr>
          <p:cNvSpPr txBox="1"/>
          <p:nvPr/>
        </p:nvSpPr>
        <p:spPr>
          <a:xfrm>
            <a:off x="1562100" y="1575142"/>
            <a:ext cx="81438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Rappel des objectifs</a:t>
            </a:r>
          </a:p>
        </p:txBody>
      </p:sp>
      <p:sp>
        <p:nvSpPr>
          <p:cNvPr id="13" name="Rectangle 12">
            <a:extLst>
              <a:ext uri="{FF2B5EF4-FFF2-40B4-BE49-F238E27FC236}">
                <a16:creationId xmlns:a16="http://schemas.microsoft.com/office/drawing/2014/main" id="{94C001E3-3D95-4F12-A8E0-47EBE3F725CC}"/>
              </a:ext>
            </a:extLst>
          </p:cNvPr>
          <p:cNvSpPr/>
          <p:nvPr/>
        </p:nvSpPr>
        <p:spPr bwMode="auto">
          <a:xfrm>
            <a:off x="3525440" y="1684679"/>
            <a:ext cx="2025254" cy="610542"/>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a:t>
            </a:r>
          </a:p>
        </p:txBody>
      </p:sp>
      <p:sp>
        <p:nvSpPr>
          <p:cNvPr id="14" name="ZoneTexte 35">
            <a:extLst>
              <a:ext uri="{FF2B5EF4-FFF2-40B4-BE49-F238E27FC236}">
                <a16:creationId xmlns:a16="http://schemas.microsoft.com/office/drawing/2014/main" id="{67423647-F64D-4E48-A302-AF32975AC387}"/>
              </a:ext>
            </a:extLst>
          </p:cNvPr>
          <p:cNvSpPr txBox="1"/>
          <p:nvPr/>
        </p:nvSpPr>
        <p:spPr>
          <a:xfrm>
            <a:off x="3642123" y="1575142"/>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Livrables</a:t>
            </a:r>
          </a:p>
        </p:txBody>
      </p:sp>
      <p:sp>
        <p:nvSpPr>
          <p:cNvPr id="15" name="Rectangle 14">
            <a:extLst>
              <a:ext uri="{FF2B5EF4-FFF2-40B4-BE49-F238E27FC236}">
                <a16:creationId xmlns:a16="http://schemas.microsoft.com/office/drawing/2014/main" id="{E232860F-E1B0-4991-8302-8958CD995873}"/>
              </a:ext>
            </a:extLst>
          </p:cNvPr>
          <p:cNvSpPr/>
          <p:nvPr/>
        </p:nvSpPr>
        <p:spPr bwMode="auto">
          <a:xfrm>
            <a:off x="5618559" y="4057768"/>
            <a:ext cx="2024063"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01291">
              <a:lnSpc>
                <a:spcPct val="90000"/>
              </a:lnSpc>
              <a:spcBef>
                <a:spcPct val="30000"/>
              </a:spcBef>
              <a:spcAft>
                <a:spcPct val="10000"/>
              </a:spcAft>
              <a:defRPr/>
            </a:pPr>
            <a:r>
              <a:rPr lang="fr-CH" sz="600" kern="0" dirty="0">
                <a:solidFill>
                  <a:srgbClr val="000000"/>
                </a:solidFill>
                <a:ea typeface="Arial Unicode MS"/>
                <a:cs typeface="Arial" panose="020B0604020202020204" pitchFamily="34" charset="0"/>
              </a:rPr>
              <a:t>Phase actuelle: </a:t>
            </a:r>
          </a:p>
        </p:txBody>
      </p:sp>
      <p:sp>
        <p:nvSpPr>
          <p:cNvPr id="16" name="ZoneTexte 37">
            <a:extLst>
              <a:ext uri="{FF2B5EF4-FFF2-40B4-BE49-F238E27FC236}">
                <a16:creationId xmlns:a16="http://schemas.microsoft.com/office/drawing/2014/main" id="{CE8121F2-AAEE-4E9C-B53B-1AB7C6D62ED9}"/>
              </a:ext>
            </a:extLst>
          </p:cNvPr>
          <p:cNvSpPr txBox="1"/>
          <p:nvPr/>
        </p:nvSpPr>
        <p:spPr>
          <a:xfrm>
            <a:off x="5748337" y="3952993"/>
            <a:ext cx="432197"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Statuts</a:t>
            </a:r>
          </a:p>
        </p:txBody>
      </p:sp>
      <p:sp>
        <p:nvSpPr>
          <p:cNvPr id="17" name="Rectangle 16">
            <a:extLst>
              <a:ext uri="{FF2B5EF4-FFF2-40B4-BE49-F238E27FC236}">
                <a16:creationId xmlns:a16="http://schemas.microsoft.com/office/drawing/2014/main" id="{37AE9B52-D928-4E84-845E-65521EB87982}"/>
              </a:ext>
            </a:extLst>
          </p:cNvPr>
          <p:cNvSpPr/>
          <p:nvPr/>
        </p:nvSpPr>
        <p:spPr bwMode="auto">
          <a:xfrm>
            <a:off x="1432321" y="4057768"/>
            <a:ext cx="2025254" cy="1621829"/>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2759" lvl="1" indent="-112759" defTabSz="801291" fontAlgn="base">
              <a:lnSpc>
                <a:spcPct val="120000"/>
              </a:lnSpc>
              <a:spcBef>
                <a:spcPct val="0"/>
              </a:spcBef>
              <a:spcAft>
                <a:spcPct val="0"/>
              </a:spcAft>
              <a:buFont typeface="Wingdings" panose="05000000000000000000" pitchFamily="2" charset="2"/>
              <a:buChar char="§"/>
              <a:defRPr/>
            </a:pPr>
            <a:r>
              <a:rPr lang="fr-CH" sz="600" kern="0" dirty="0">
                <a:solidFill>
                  <a:prstClr val="black"/>
                </a:solidFill>
                <a:ea typeface="Arial Unicode MS"/>
                <a:cs typeface="Arial" panose="020B0604020202020204" pitchFamily="34" charset="0"/>
              </a:rPr>
              <a:t>…</a:t>
            </a:r>
          </a:p>
          <a:p>
            <a:pPr defTabSz="801291" fontAlgn="base">
              <a:lnSpc>
                <a:spcPct val="90000"/>
              </a:lnSpc>
              <a:spcBef>
                <a:spcPct val="30000"/>
              </a:spcBef>
              <a:spcAft>
                <a:spcPct val="10000"/>
              </a:spcAft>
              <a:defRPr/>
            </a:pPr>
            <a:r>
              <a:rPr lang="fr-CH" sz="600" kern="0" dirty="0">
                <a:solidFill>
                  <a:prstClr val="black"/>
                </a:solidFill>
                <a:ea typeface="Arial Unicode MS"/>
                <a:cs typeface="Arial" panose="020B0604020202020204" pitchFamily="34" charset="0"/>
                <a:sym typeface="Wingdings" panose="05000000000000000000" pitchFamily="2" charset="2"/>
              </a:rPr>
              <a:t>  </a:t>
            </a:r>
          </a:p>
          <a:p>
            <a:pPr marL="112759" indent="-112759" defTabSz="801291">
              <a:lnSpc>
                <a:spcPct val="90000"/>
              </a:lnSpc>
              <a:spcBef>
                <a:spcPct val="30000"/>
              </a:spcBef>
              <a:spcAft>
                <a:spcPct val="10000"/>
              </a:spcAft>
              <a:buFont typeface="Wingdings" panose="05000000000000000000" pitchFamily="2" charset="2"/>
              <a:buChar char="§"/>
              <a:defRPr/>
            </a:pPr>
            <a:endParaRPr lang="fr-CH" sz="600" kern="0" dirty="0">
              <a:solidFill>
                <a:prstClr val="black"/>
              </a:solidFill>
              <a:ea typeface="Arial Unicode MS"/>
              <a:cs typeface="Arial" panose="020B0604020202020204" pitchFamily="34" charset="0"/>
            </a:endParaRPr>
          </a:p>
        </p:txBody>
      </p:sp>
      <p:sp>
        <p:nvSpPr>
          <p:cNvPr id="18" name="ZoneTexte 39">
            <a:extLst>
              <a:ext uri="{FF2B5EF4-FFF2-40B4-BE49-F238E27FC236}">
                <a16:creationId xmlns:a16="http://schemas.microsoft.com/office/drawing/2014/main" id="{89833D14-1401-4FF2-A3F8-1EFB312A001F}"/>
              </a:ext>
            </a:extLst>
          </p:cNvPr>
          <p:cNvSpPr txBox="1"/>
          <p:nvPr/>
        </p:nvSpPr>
        <p:spPr>
          <a:xfrm>
            <a:off x="1562101" y="3951405"/>
            <a:ext cx="1101328"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Principales échéances </a:t>
            </a:r>
            <a:r>
              <a:rPr lang="fr-CH" sz="675" kern="0" dirty="0">
                <a:solidFill>
                  <a:prstClr val="white">
                    <a:lumMod val="50000"/>
                  </a:prstClr>
                </a:solidFill>
                <a:cs typeface="Arial" panose="020B0604020202020204" pitchFamily="34" charset="0"/>
                <a:sym typeface="Wingdings"/>
              </a:rPr>
              <a:t></a:t>
            </a:r>
            <a:endParaRPr lang="fr-CH" sz="675" kern="0" dirty="0">
              <a:solidFill>
                <a:prstClr val="white">
                  <a:lumMod val="50000"/>
                </a:prstClr>
              </a:solidFill>
              <a:cs typeface="Arial" panose="020B0604020202020204" pitchFamily="34" charset="0"/>
            </a:endParaRPr>
          </a:p>
        </p:txBody>
      </p:sp>
      <p:sp>
        <p:nvSpPr>
          <p:cNvPr id="19" name="Rectangle 18">
            <a:extLst>
              <a:ext uri="{FF2B5EF4-FFF2-40B4-BE49-F238E27FC236}">
                <a16:creationId xmlns:a16="http://schemas.microsoft.com/office/drawing/2014/main" id="{DBFB42F3-CEF5-4397-B480-BC73EAA67D35}"/>
              </a:ext>
            </a:extLst>
          </p:cNvPr>
          <p:cNvSpPr/>
          <p:nvPr/>
        </p:nvSpPr>
        <p:spPr bwMode="auto">
          <a:xfrm>
            <a:off x="5618559" y="1693039"/>
            <a:ext cx="2024063" cy="602183"/>
          </a:xfrm>
          <a:prstGeom prst="rect">
            <a:avLst/>
          </a:prstGeom>
          <a:noFill/>
          <a:ln w="12700" cap="flat" cmpd="sng" algn="ctr">
            <a:solidFill>
              <a:sysClr val="window" lastClr="FFFFFF">
                <a:lumMod val="75000"/>
              </a:sysClr>
            </a:solidFill>
            <a:prstDash val="solid"/>
            <a:round/>
            <a:headEnd type="none" w="med" len="med"/>
            <a:tailEnd type="none" w="lg" len="lg"/>
          </a:ln>
          <a:effectLst/>
        </p:spPr>
        <p:txBody>
          <a:bodyPr lIns="54000" tIns="67500" rIns="54000" bIns="30069"/>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Budget :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Charges (j/p) :</a:t>
            </a:r>
          </a:p>
          <a:p>
            <a:pPr marL="66675" indent="-61913" defTabSz="801291" fontAlgn="base">
              <a:lnSpc>
                <a:spcPct val="90000"/>
              </a:lnSpc>
              <a:spcBef>
                <a:spcPct val="30000"/>
              </a:spcBef>
              <a:spcAft>
                <a:spcPct val="10000"/>
              </a:spcAft>
              <a:buFont typeface="Arial" panose="020B0604020202020204" pitchFamily="34" charset="0"/>
              <a:buChar char="•"/>
            </a:pPr>
            <a:r>
              <a:rPr lang="fr-CH" sz="600" dirty="0">
                <a:solidFill>
                  <a:srgbClr val="000000"/>
                </a:solidFill>
                <a:cs typeface="Calibri" panose="020F0502020204030204" pitchFamily="34" charset="0"/>
              </a:rPr>
              <a:t>Consommation : …</a:t>
            </a:r>
          </a:p>
        </p:txBody>
      </p:sp>
      <p:sp>
        <p:nvSpPr>
          <p:cNvPr id="20" name="ZoneTexte 41">
            <a:extLst>
              <a:ext uri="{FF2B5EF4-FFF2-40B4-BE49-F238E27FC236}">
                <a16:creationId xmlns:a16="http://schemas.microsoft.com/office/drawing/2014/main" id="{F9E3CFFC-C120-4F73-A36B-553BDC77B9EB}"/>
              </a:ext>
            </a:extLst>
          </p:cNvPr>
          <p:cNvSpPr txBox="1"/>
          <p:nvPr/>
        </p:nvSpPr>
        <p:spPr>
          <a:xfrm>
            <a:off x="5748339" y="1583501"/>
            <a:ext cx="1759744" cy="172464"/>
          </a:xfrm>
          <a:prstGeom prst="rect">
            <a:avLst/>
          </a:prstGeom>
          <a:solidFill>
            <a:sysClr val="window" lastClr="FFFFFF"/>
          </a:solidFill>
          <a:ln>
            <a:noFill/>
          </a:ln>
        </p:spPr>
        <p:txBody>
          <a:bodyPr lIns="23676" tIns="23676" rIns="23676" bIns="23676">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01291">
              <a:lnSpc>
                <a:spcPct val="120000"/>
              </a:lnSpc>
              <a:defRPr/>
            </a:pPr>
            <a:r>
              <a:rPr lang="fr-CH" sz="675" kern="0" dirty="0">
                <a:solidFill>
                  <a:prstClr val="white">
                    <a:lumMod val="50000"/>
                  </a:prstClr>
                </a:solidFill>
                <a:cs typeface="Arial" panose="020B0604020202020204" pitchFamily="34" charset="0"/>
              </a:rPr>
              <a:t>Commentaires / informations complémentaires</a:t>
            </a:r>
          </a:p>
        </p:txBody>
      </p:sp>
      <p:sp>
        <p:nvSpPr>
          <p:cNvPr id="21" name="Titre 6">
            <a:extLst>
              <a:ext uri="{FF2B5EF4-FFF2-40B4-BE49-F238E27FC236}">
                <a16:creationId xmlns:a16="http://schemas.microsoft.com/office/drawing/2014/main" id="{DA259604-5F19-4B71-B720-DBF6B6D4AEBC}"/>
              </a:ext>
            </a:extLst>
          </p:cNvPr>
          <p:cNvSpPr txBox="1">
            <a:spLocks/>
          </p:cNvSpPr>
          <p:nvPr/>
        </p:nvSpPr>
        <p:spPr bwMode="auto">
          <a:xfrm>
            <a:off x="1662114" y="998855"/>
            <a:ext cx="6049565" cy="68421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800" eaLnBrk="0" fontAlgn="base" hangingPunct="0">
              <a:spcBef>
                <a:spcPct val="0"/>
              </a:spcBef>
              <a:spcAft>
                <a:spcPct val="0"/>
              </a:spcAft>
              <a:defRPr/>
            </a:pPr>
            <a:r>
              <a:rPr lang="fr-FR" sz="1350" b="1" kern="0">
                <a:solidFill>
                  <a:srgbClr val="000099"/>
                </a:solidFill>
                <a:latin typeface="Trebuchet MS"/>
                <a:ea typeface="+mj-ea"/>
                <a:cs typeface="+mj-cs"/>
              </a:rPr>
              <a:t>Nom du projet- Cartographie</a:t>
            </a:r>
            <a:endParaRPr lang="fr-FR" sz="900" b="1" dirty="0">
              <a:solidFill>
                <a:srgbClr val="000099"/>
              </a:solidFill>
              <a:latin typeface="Trebuchet MS"/>
              <a:ea typeface="+mj-ea"/>
              <a:cs typeface="+mj-cs"/>
            </a:endParaRPr>
          </a:p>
        </p:txBody>
      </p:sp>
      <p:sp>
        <p:nvSpPr>
          <p:cNvPr id="22" name="ZoneTexte 43">
            <a:extLst>
              <a:ext uri="{FF2B5EF4-FFF2-40B4-BE49-F238E27FC236}">
                <a16:creationId xmlns:a16="http://schemas.microsoft.com/office/drawing/2014/main" id="{A4ECEF89-867C-4D5D-B9CF-40E7629F82CE}"/>
              </a:ext>
            </a:extLst>
          </p:cNvPr>
          <p:cNvSpPr txBox="1"/>
          <p:nvPr/>
        </p:nvSpPr>
        <p:spPr>
          <a:xfrm>
            <a:off x="6947699" y="958428"/>
            <a:ext cx="768159" cy="203133"/>
          </a:xfrm>
          <a:prstGeom prst="rect">
            <a:avLst/>
          </a:prstGeom>
          <a:noFill/>
        </p:spPr>
        <p:txBody>
          <a:bodyPr wrap="non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pPr>
            <a:r>
              <a:rPr lang="fr-CH" sz="600" b="1" dirty="0">
                <a:solidFill>
                  <a:srgbClr val="003399"/>
                </a:solidFill>
                <a:latin typeface="Arial" charset="0"/>
              </a:rPr>
              <a:t>Date </a:t>
            </a:r>
            <a:r>
              <a:rPr lang="fr-CH" sz="600" b="1" dirty="0" err="1">
                <a:solidFill>
                  <a:srgbClr val="003399"/>
                </a:solidFill>
                <a:latin typeface="Arial" charset="0"/>
              </a:rPr>
              <a:t>jj.mm.aaaa</a:t>
            </a:r>
            <a:endParaRPr lang="fr-CH" sz="600" b="1" dirty="0">
              <a:solidFill>
                <a:srgbClr val="003399"/>
              </a:solidFill>
              <a:latin typeface="Arial" charset="0"/>
            </a:endParaRPr>
          </a:p>
        </p:txBody>
      </p:sp>
      <p:graphicFrame>
        <p:nvGraphicFramePr>
          <p:cNvPr id="23" name="Diagramme 22">
            <a:extLst>
              <a:ext uri="{FF2B5EF4-FFF2-40B4-BE49-F238E27FC236}">
                <a16:creationId xmlns:a16="http://schemas.microsoft.com/office/drawing/2014/main" id="{F0BBCC38-7677-4A02-876C-EB4172AEFE93}"/>
              </a:ext>
            </a:extLst>
          </p:cNvPr>
          <p:cNvGraphicFramePr/>
          <p:nvPr/>
        </p:nvGraphicFramePr>
        <p:xfrm>
          <a:off x="6474314" y="3915402"/>
          <a:ext cx="858709" cy="50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 23">
            <a:extLst>
              <a:ext uri="{FF2B5EF4-FFF2-40B4-BE49-F238E27FC236}">
                <a16:creationId xmlns:a16="http://schemas.microsoft.com/office/drawing/2014/main" id="{66D6039A-0075-42C8-8C84-45C081489BCD}"/>
              </a:ext>
            </a:extLst>
          </p:cNvPr>
          <p:cNvPicPr>
            <a:picLocks noChangeAspect="1"/>
          </p:cNvPicPr>
          <p:nvPr/>
        </p:nvPicPr>
        <p:blipFill>
          <a:blip r:embed="rId8"/>
          <a:stretch>
            <a:fillRect/>
          </a:stretch>
        </p:blipFill>
        <p:spPr>
          <a:xfrm>
            <a:off x="5618560" y="4260712"/>
            <a:ext cx="1925511" cy="936950"/>
          </a:xfrm>
          <a:prstGeom prst="rect">
            <a:avLst/>
          </a:prstGeom>
        </p:spPr>
      </p:pic>
    </p:spTree>
    <p:extLst>
      <p:ext uri="{BB962C8B-B14F-4D97-AF65-F5344CB8AC3E}">
        <p14:creationId xmlns:p14="http://schemas.microsoft.com/office/powerpoint/2010/main" val="21932584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755576" y="1196752"/>
            <a:ext cx="7416824" cy="4968552"/>
          </a:xfrm>
          <a:prstGeom prst="rect">
            <a:avLst/>
          </a:prstGeom>
        </p:spPr>
        <p:txBody>
          <a:bodyPr/>
          <a:lstStyle/>
          <a:p>
            <a:pPr marL="342900" marR="0" lvl="0" indent="-342900" eaLnBrk="1" fontAlgn="auto" latinLnBrk="0" hangingPunct="1">
              <a:lnSpc>
                <a:spcPct val="100000"/>
              </a:lnSpc>
              <a:spcAft>
                <a:spcPts val="0"/>
              </a:spcAft>
              <a:buClrTx/>
              <a:buSzTx/>
              <a:tabLst/>
              <a:defRPr/>
            </a:pPr>
            <a:r>
              <a:rPr lang="fr-CH" sz="1000" b="1" dirty="0">
                <a:solidFill>
                  <a:srgbClr val="1476B7"/>
                </a:solidFill>
                <a:latin typeface="Tahoma"/>
                <a:ea typeface="Tahoma"/>
                <a:cs typeface="Tahoma"/>
              </a:rPr>
              <a:t>20 questions à se poser (extrait internet : </a:t>
            </a:r>
            <a:r>
              <a:rPr lang="fr-CH" sz="1000" dirty="0">
                <a:hlinkClick r:id="rId3"/>
              </a:rPr>
              <a:t>20 questions que tous les chefs de projet devraient poser – DantotsuPM.com</a:t>
            </a:r>
            <a:r>
              <a:rPr lang="fr-CH" sz="1000" dirty="0"/>
              <a:t>)</a:t>
            </a:r>
            <a:endParaRPr lang="fr-CH" sz="1000" b="1" dirty="0">
              <a:solidFill>
                <a:srgbClr val="1476B7"/>
              </a:solidFill>
              <a:latin typeface="Tahoma"/>
              <a:ea typeface="Tahoma"/>
              <a:cs typeface="Tahoma"/>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CH" sz="1000" b="0" i="0" u="none" strike="noStrike" kern="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a:p>
            <a:pPr fontAlgn="auto" hangingPunct="1"/>
            <a:r>
              <a:rPr lang="fr-FR" sz="1000" dirty="0"/>
              <a:t>Aucune liste de questions n’est jamais complète, mais voici 20 questions qu’un chef de projet devrait toujours poser, indépendamment du type de projet sur lequel il travaille et quel que soit le type d’organisation :</a:t>
            </a:r>
            <a:endParaRPr lang="fr-CH" sz="1000" dirty="0"/>
          </a:p>
          <a:p>
            <a:pPr lvl="0" fontAlgn="auto" hangingPunct="1"/>
            <a:r>
              <a:rPr lang="fr-FR" sz="1000" dirty="0"/>
              <a:t>Quels sont les</a:t>
            </a:r>
            <a:r>
              <a:rPr lang="fr-FR" sz="1000" b="1" dirty="0"/>
              <a:t> objectifs </a:t>
            </a:r>
            <a:r>
              <a:rPr lang="fr-FR" sz="1000" dirty="0"/>
              <a:t>business que le projet aspire à réaliser ?</a:t>
            </a:r>
            <a:endParaRPr lang="fr-CH" sz="1000" dirty="0"/>
          </a:p>
          <a:p>
            <a:pPr lvl="0" fontAlgn="auto" hangingPunct="1"/>
            <a:r>
              <a:rPr lang="fr-FR" sz="1000" dirty="0"/>
              <a:t>Quel </a:t>
            </a:r>
            <a:r>
              <a:rPr lang="fr-FR" sz="1000" b="1" dirty="0"/>
              <a:t>bénéfices </a:t>
            </a:r>
            <a:r>
              <a:rPr lang="fr-FR" sz="1000" dirty="0"/>
              <a:t>business ces objectifs </a:t>
            </a:r>
            <a:r>
              <a:rPr lang="fr-FR" sz="1000" dirty="0" err="1"/>
              <a:t>délivreront-ils</a:t>
            </a:r>
            <a:r>
              <a:rPr lang="fr-FR" sz="1000" dirty="0"/>
              <a:t> si atteints ?</a:t>
            </a:r>
            <a:endParaRPr lang="fr-CH" sz="1000" dirty="0"/>
          </a:p>
          <a:p>
            <a:pPr lvl="0" fontAlgn="auto" hangingPunct="1"/>
            <a:r>
              <a:rPr lang="fr-FR" sz="1000" dirty="0"/>
              <a:t>Quelles seront les </a:t>
            </a:r>
            <a:r>
              <a:rPr lang="fr-FR" sz="1000" b="1" dirty="0"/>
              <a:t>conséquences</a:t>
            </a:r>
            <a:r>
              <a:rPr lang="fr-FR" sz="1000" dirty="0"/>
              <a:t> sur le business (financières, réputation, etc.) si le projet n’est pas entrepris ou échoue à atteindre les objectifs ?</a:t>
            </a:r>
            <a:endParaRPr lang="fr-CH" sz="1000" dirty="0"/>
          </a:p>
          <a:p>
            <a:pPr lvl="0" fontAlgn="auto" hangingPunct="1"/>
            <a:r>
              <a:rPr lang="fr-FR" sz="1000" dirty="0"/>
              <a:t>Existe-t-il des </a:t>
            </a:r>
            <a:r>
              <a:rPr lang="fr-FR" sz="1000" b="1" dirty="0"/>
              <a:t>alternatives</a:t>
            </a:r>
            <a:r>
              <a:rPr lang="fr-FR" sz="1000" dirty="0"/>
              <a:t> « faciles à réaliser » à ce projet ? Parfois d’autres solutions existent qui n’exigeront pas les mêmes coûts qu’un projet complet.</a:t>
            </a:r>
            <a:endParaRPr lang="fr-CH" sz="1000" dirty="0"/>
          </a:p>
          <a:p>
            <a:pPr lvl="0" fontAlgn="auto" hangingPunct="1"/>
            <a:r>
              <a:rPr lang="fr-FR" sz="1000" dirty="0"/>
              <a:t>Y-a-t-il des </a:t>
            </a:r>
            <a:r>
              <a:rPr lang="fr-FR" sz="1000" b="1" dirty="0"/>
              <a:t>inconvénients</a:t>
            </a:r>
            <a:r>
              <a:rPr lang="fr-FR" sz="1000" dirty="0"/>
              <a:t> à l’implémentation de ce projet ?</a:t>
            </a:r>
            <a:endParaRPr lang="fr-CH" sz="1000" dirty="0"/>
          </a:p>
          <a:p>
            <a:pPr lvl="0" fontAlgn="auto" hangingPunct="1"/>
            <a:r>
              <a:rPr lang="fr-FR" sz="1000" dirty="0"/>
              <a:t>Qui est la partie prenante principale, avec la </a:t>
            </a:r>
            <a:r>
              <a:rPr lang="fr-FR" sz="1000" b="1" dirty="0"/>
              <a:t>responsabilité</a:t>
            </a:r>
            <a:r>
              <a:rPr lang="fr-FR" sz="1000" dirty="0"/>
              <a:t> suprême de piloter le projet à terme ? Il est important que quelqu’un de senior prenne la propriété d’un projet. Cette personne ne devrait jamais être le chef de projet.</a:t>
            </a:r>
            <a:endParaRPr lang="fr-CH" sz="1000" dirty="0"/>
          </a:p>
          <a:p>
            <a:pPr lvl="0" fontAlgn="auto" hangingPunct="1"/>
            <a:r>
              <a:rPr lang="fr-FR" sz="1000" dirty="0"/>
              <a:t>Qui est responsable d’assurer des ressources appropriées (le temps, les personnes et l’argent) sont allouées au projet ? Cela devrait être quelqu’un avec l’</a:t>
            </a:r>
            <a:r>
              <a:rPr lang="fr-FR" sz="1000" b="1" dirty="0"/>
              <a:t>autorité</a:t>
            </a:r>
            <a:r>
              <a:rPr lang="fr-FR" sz="1000" dirty="0"/>
              <a:t> pour allouer toute ressource exigée.</a:t>
            </a:r>
            <a:endParaRPr lang="fr-CH" sz="1000" dirty="0"/>
          </a:p>
          <a:p>
            <a:pPr lvl="0" fontAlgn="auto" hangingPunct="1"/>
            <a:r>
              <a:rPr lang="fr-FR" sz="1000" dirty="0"/>
              <a:t>Qui sera responsable de se </a:t>
            </a:r>
            <a:r>
              <a:rPr lang="fr-FR" sz="1000" b="1" dirty="0"/>
              <a:t>décider</a:t>
            </a:r>
            <a:r>
              <a:rPr lang="fr-FR" sz="1000" dirty="0"/>
              <a:t> si le projet continue ou pas après les enquêtes préliminaires ? Ce sera souvent un groupe de personnes, parfois avec des buts conflictuels.</a:t>
            </a:r>
            <a:endParaRPr lang="fr-CH" sz="1000" dirty="0"/>
          </a:p>
          <a:p>
            <a:pPr lvl="0" fontAlgn="auto" hangingPunct="1"/>
            <a:r>
              <a:rPr lang="fr-FR" sz="1000" dirty="0"/>
              <a:t>Le nouveau projet dépend-il de la livraison réussie d’un projet actuel ? Si c’est le cas,  un rapport complet sur le statut du projet en cours de réalisation devrait être obtenu avant de s’engager sur le nouveau projet.</a:t>
            </a:r>
            <a:endParaRPr lang="fr-CH" sz="1000" dirty="0"/>
          </a:p>
          <a:p>
            <a:pPr lvl="0" fontAlgn="auto" hangingPunct="1"/>
            <a:r>
              <a:rPr lang="fr-FR" sz="1000" dirty="0"/>
              <a:t>Quels sont les </a:t>
            </a:r>
            <a:r>
              <a:rPr lang="fr-FR" sz="1000" b="1" dirty="0"/>
              <a:t>critères de succès</a:t>
            </a:r>
            <a:r>
              <a:rPr lang="fr-FR" sz="1000" dirty="0"/>
              <a:t> qui indiqueront que les objectifs ont été atteints et les bénéfices obtenus ?</a:t>
            </a:r>
            <a:endParaRPr lang="fr-CH" sz="1000" dirty="0"/>
          </a:p>
          <a:p>
            <a:pPr lvl="0" fontAlgn="auto" hangingPunct="1"/>
            <a:r>
              <a:rPr lang="fr-FR" sz="1000" dirty="0"/>
              <a:t>De </a:t>
            </a:r>
            <a:r>
              <a:rPr lang="fr-FR" sz="1000" b="1" dirty="0"/>
              <a:t>nouveaux équipement/produits</a:t>
            </a:r>
            <a:r>
              <a:rPr lang="fr-FR" sz="1000" dirty="0"/>
              <a:t> seront-ils exigés pour permettre la réalisation du projet, par exemple un nouveau logiciel est-il nécessaire ?</a:t>
            </a:r>
            <a:endParaRPr lang="fr-CH" sz="1000" dirty="0"/>
          </a:p>
          <a:p>
            <a:pPr lvl="0" fontAlgn="auto" hangingPunct="1"/>
            <a:r>
              <a:rPr lang="fr-FR" sz="1000" dirty="0"/>
              <a:t>Y </a:t>
            </a:r>
            <a:r>
              <a:rPr lang="fr-FR" sz="1000" dirty="0" err="1"/>
              <a:t>aura-t-il</a:t>
            </a:r>
            <a:r>
              <a:rPr lang="fr-FR" sz="1000" dirty="0"/>
              <a:t> des </a:t>
            </a:r>
            <a:r>
              <a:rPr lang="fr-FR" sz="1000" b="1" dirty="0"/>
              <a:t>changements de personnel</a:t>
            </a:r>
            <a:r>
              <a:rPr lang="fr-FR" sz="1000" dirty="0"/>
              <a:t> nécessaires (des licenciements économiques ou de nouvelles embauches) ?</a:t>
            </a:r>
            <a:endParaRPr lang="fr-CH" sz="1000" dirty="0"/>
          </a:p>
          <a:p>
            <a:pPr lvl="0" fontAlgn="auto" hangingPunct="1"/>
            <a:r>
              <a:rPr lang="fr-FR" sz="1000" dirty="0"/>
              <a:t>Le personnel existant </a:t>
            </a:r>
            <a:r>
              <a:rPr lang="fr-FR" sz="1000" dirty="0" err="1"/>
              <a:t>aura-t-il</a:t>
            </a:r>
            <a:r>
              <a:rPr lang="fr-FR" sz="1000" dirty="0"/>
              <a:t> besoin de </a:t>
            </a:r>
            <a:r>
              <a:rPr lang="fr-FR" sz="1000" b="1" dirty="0"/>
              <a:t>formation</a:t>
            </a:r>
            <a:r>
              <a:rPr lang="fr-FR" sz="1000" dirty="0"/>
              <a:t>, par exemple apprendre de nouveaux processus métier ?</a:t>
            </a:r>
            <a:endParaRPr lang="fr-CH" sz="1000" dirty="0"/>
          </a:p>
          <a:p>
            <a:pPr lvl="0" fontAlgn="auto" hangingPunct="1"/>
            <a:r>
              <a:rPr lang="fr-FR" sz="1000" dirty="0"/>
              <a:t>Quelles personnes, équipes ou organisations seront impliqués dans le projet ?</a:t>
            </a:r>
            <a:endParaRPr lang="fr-CH" sz="1000" dirty="0"/>
          </a:p>
          <a:p>
            <a:pPr lvl="0" fontAlgn="auto" hangingPunct="1"/>
            <a:r>
              <a:rPr lang="fr-FR" sz="1000" dirty="0"/>
              <a:t>Qui sera responsable de documenter les </a:t>
            </a:r>
            <a:r>
              <a:rPr lang="fr-FR" sz="1000" b="1" dirty="0"/>
              <a:t>besoins business</a:t>
            </a:r>
            <a:r>
              <a:rPr lang="fr-FR" sz="1000" dirty="0"/>
              <a:t> dans le détail ?</a:t>
            </a:r>
            <a:endParaRPr lang="fr-CH" sz="1000" dirty="0"/>
          </a:p>
          <a:p>
            <a:pPr lvl="0" fontAlgn="auto" hangingPunct="1"/>
            <a:r>
              <a:rPr lang="fr-FR" sz="1000" dirty="0"/>
              <a:t>Qui déterminera les </a:t>
            </a:r>
            <a:r>
              <a:rPr lang="fr-FR" sz="1000" b="1" dirty="0"/>
              <a:t>délais</a:t>
            </a:r>
            <a:r>
              <a:rPr lang="fr-FR" sz="1000" dirty="0"/>
              <a:t> intermédiaires et finaux ? Les projets où le service marketing, par exemple, choisit un délai ferme pour un projet informatique ont un beaucoup moins réussi que quand des évaluations éduquées sont faites par les ressources requises.</a:t>
            </a:r>
            <a:endParaRPr lang="fr-CH" sz="1000" dirty="0"/>
          </a:p>
          <a:p>
            <a:pPr lvl="0" fontAlgn="auto" hangingPunct="1"/>
            <a:r>
              <a:rPr lang="fr-FR" sz="1000" dirty="0"/>
              <a:t>Combien de </a:t>
            </a:r>
            <a:r>
              <a:rPr lang="fr-FR" sz="1000" b="1" dirty="0"/>
              <a:t>provisions</a:t>
            </a:r>
            <a:r>
              <a:rPr lang="fr-FR" sz="1000" dirty="0"/>
              <a:t> seront disponibles dans le budget ?</a:t>
            </a:r>
            <a:endParaRPr lang="fr-CH" sz="1000" dirty="0"/>
          </a:p>
          <a:p>
            <a:pPr lvl="0" fontAlgn="auto" hangingPunct="1"/>
            <a:r>
              <a:rPr lang="fr-FR" sz="1000" dirty="0"/>
              <a:t>Qui sera responsable de prendre les décisions pour inclure ou exclure des </a:t>
            </a:r>
            <a:r>
              <a:rPr lang="fr-FR" sz="1000" b="1" dirty="0"/>
              <a:t>changements</a:t>
            </a:r>
            <a:r>
              <a:rPr lang="fr-FR" sz="1000" dirty="0"/>
              <a:t> demandés une fois que le projet est démarré ?</a:t>
            </a:r>
            <a:endParaRPr lang="fr-CH" sz="1000" dirty="0"/>
          </a:p>
          <a:p>
            <a:pPr lvl="0" fontAlgn="auto" hangingPunct="1"/>
            <a:r>
              <a:rPr lang="fr-FR" sz="1000" dirty="0"/>
              <a:t>Les livrables de projet devront-ils être </a:t>
            </a:r>
            <a:r>
              <a:rPr lang="fr-FR" sz="1000" b="1" dirty="0"/>
              <a:t>test</a:t>
            </a:r>
            <a:r>
              <a:rPr lang="fr-FR" sz="1000" dirty="0"/>
              <a:t>és et, s’il en est ainsi, par qui ?</a:t>
            </a:r>
            <a:endParaRPr lang="fr-CH" sz="1000" dirty="0"/>
          </a:p>
          <a:p>
            <a:pPr lvl="0" fontAlgn="auto" hangingPunct="1"/>
            <a:r>
              <a:rPr lang="fr-FR" sz="1000" dirty="0"/>
              <a:t>Qui fournira l’</a:t>
            </a:r>
            <a:r>
              <a:rPr lang="fr-FR" sz="1000" b="1" dirty="0"/>
              <a:t>approbation finale</a:t>
            </a:r>
            <a:r>
              <a:rPr lang="fr-FR" sz="1000" dirty="0"/>
              <a:t> du livrable de projet ?</a:t>
            </a:r>
            <a:endParaRPr lang="fr-CH" sz="1000" dirty="0"/>
          </a:p>
        </p:txBody>
      </p:sp>
    </p:spTree>
    <p:extLst>
      <p:ext uri="{BB962C8B-B14F-4D97-AF65-F5344CB8AC3E}">
        <p14:creationId xmlns:p14="http://schemas.microsoft.com/office/powerpoint/2010/main" val="14214728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0" y="21094"/>
            <a:ext cx="9144000" cy="6743739"/>
          </a:xfrm>
          <a:prstGeom prst="rect">
            <a:avLst/>
          </a:prstGeom>
          <a:solidFill>
            <a:schemeClr val="bg1"/>
          </a:solidFill>
          <a:ln>
            <a:noFill/>
          </a:ln>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Mandat de projet sous forme de </a:t>
            </a:r>
            <a:r>
              <a:rPr lang="fr-CH" sz="2400" b="1" dirty="0" err="1">
                <a:solidFill>
                  <a:srgbClr val="1476B7"/>
                </a:solidFill>
                <a:latin typeface="Tahoma"/>
                <a:ea typeface="Tahoma"/>
                <a:cs typeface="Tahoma"/>
              </a:rPr>
              <a:t>Mindmap</a:t>
            </a:r>
            <a:endParaRPr lang="fr-CH" sz="2400" b="1" dirty="0">
              <a:solidFill>
                <a:srgbClr val="1476B7"/>
              </a:solidFill>
              <a:latin typeface="Tahoma"/>
              <a:ea typeface="Tahoma"/>
              <a:cs typeface="Tahoma"/>
            </a:endParaRPr>
          </a:p>
        </p:txBody>
      </p:sp>
      <p:pic>
        <p:nvPicPr>
          <p:cNvPr id="5" name="Picture 12"/>
          <p:cNvPicPr/>
          <p:nvPr/>
        </p:nvPicPr>
        <p:blipFill rotWithShape="1">
          <a:blip r:embed="rId3"/>
          <a:srcRect t="5611"/>
          <a:stretch/>
        </p:blipFill>
        <p:spPr bwMode="auto">
          <a:xfrm>
            <a:off x="323528" y="1124744"/>
            <a:ext cx="8352928" cy="4479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9616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CH" sz="800" dirty="0">
                <a:latin typeface="Tahoma"/>
              </a:rPr>
              <a:t>2</a:t>
            </a:r>
          </a:p>
        </p:txBody>
      </p:sp>
      <p:sp>
        <p:nvSpPr>
          <p:cNvPr id="7" name="Espace réservé du texte 1"/>
          <p:cNvSpPr txBox="1">
            <a:spLocks/>
          </p:cNvSpPr>
          <p:nvPr/>
        </p:nvSpPr>
        <p:spPr bwMode="auto">
          <a:xfrm>
            <a:off x="0" y="21094"/>
            <a:ext cx="9144000" cy="6743739"/>
          </a:xfrm>
          <a:prstGeom prst="rect">
            <a:avLst/>
          </a:prstGeom>
          <a:solidFill>
            <a:schemeClr val="bg1"/>
          </a:solidFill>
          <a:ln>
            <a:noFill/>
          </a:ln>
        </p:spPr>
        <p:txBody>
          <a:bodyPr/>
          <a:lstStyle/>
          <a:p>
            <a:pPr marL="342900" marR="0" lvl="0" indent="-342900" eaLnBrk="1" fontAlgn="auto" latinLnBrk="0" hangingPunct="1">
              <a:lnSpc>
                <a:spcPct val="100000"/>
              </a:lnSpc>
              <a:spcAft>
                <a:spcPts val="0"/>
              </a:spcAft>
              <a:buClrTx/>
              <a:buSzTx/>
              <a:tabLst/>
              <a:defRPr/>
            </a:pPr>
            <a:r>
              <a:rPr lang="fr-CH" sz="2400" b="1" dirty="0">
                <a:solidFill>
                  <a:srgbClr val="1476B7"/>
                </a:solidFill>
                <a:latin typeface="Tahoma"/>
                <a:ea typeface="Tahoma"/>
                <a:cs typeface="Tahoma"/>
              </a:rPr>
              <a:t>Mandat de projet sous forme de </a:t>
            </a:r>
            <a:r>
              <a:rPr lang="fr-CH" sz="2400" b="1" dirty="0" err="1">
                <a:solidFill>
                  <a:srgbClr val="1476B7"/>
                </a:solidFill>
                <a:latin typeface="Tahoma"/>
                <a:ea typeface="Tahoma"/>
                <a:cs typeface="Tahoma"/>
              </a:rPr>
              <a:t>Mindmap</a:t>
            </a:r>
            <a:endParaRPr lang="fr-CH" sz="2400" b="1" dirty="0">
              <a:solidFill>
                <a:srgbClr val="1476B7"/>
              </a:solidFill>
              <a:latin typeface="Tahoma"/>
              <a:ea typeface="Tahoma"/>
              <a:cs typeface="Tahoma"/>
            </a:endParaRPr>
          </a:p>
        </p:txBody>
      </p:sp>
      <p:pic>
        <p:nvPicPr>
          <p:cNvPr id="2" name="Image 1"/>
          <p:cNvPicPr>
            <a:picLocks noChangeAspect="1"/>
          </p:cNvPicPr>
          <p:nvPr/>
        </p:nvPicPr>
        <p:blipFill rotWithShape="1">
          <a:blip r:embed="rId3"/>
          <a:srcRect l="1991" r="5831"/>
          <a:stretch/>
        </p:blipFill>
        <p:spPr>
          <a:xfrm>
            <a:off x="0" y="1016699"/>
            <a:ext cx="9036496" cy="4831086"/>
          </a:xfrm>
          <a:prstGeom prst="rect">
            <a:avLst/>
          </a:prstGeom>
        </p:spPr>
      </p:pic>
    </p:spTree>
    <p:extLst>
      <p:ext uri="{BB962C8B-B14F-4D97-AF65-F5344CB8AC3E}">
        <p14:creationId xmlns:p14="http://schemas.microsoft.com/office/powerpoint/2010/main" val="2718679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RedDiskSlideNumber"/>
          <p:cNvSpPr>
            <a:spLocks/>
          </p:cNvSpPr>
          <p:nvPr/>
        </p:nvSpPr>
        <p:spPr bwMode="auto">
          <a:xfrm>
            <a:off x="4572000" y="6549390"/>
            <a:ext cx="2987040" cy="215444"/>
          </a:xfrm>
          <a:prstGeom prst="rect">
            <a:avLst/>
          </a:prstGeom>
          <a:noFill/>
        </p:spPr>
        <p:txBody>
          <a:bodyPr vert="horz" rtlCol="0">
            <a:spAutoFit/>
          </a:bodyPr>
          <a:lstStyle/>
          <a:p>
            <a:pPr>
              <a:defRPr/>
            </a:pPr>
            <a:r>
              <a:rPr lang="fr-FR" sz="800" dirty="0">
                <a:latin typeface="Tahoma"/>
              </a:rPr>
              <a:t>6</a:t>
            </a:r>
            <a:endParaRPr lang="fr-CH" sz="800" dirty="0">
              <a:latin typeface="Tahoma"/>
            </a:endParaRPr>
          </a:p>
        </p:txBody>
      </p:sp>
      <p:sp>
        <p:nvSpPr>
          <p:cNvPr id="11" name="ZoneTexte 8">
            <a:extLst>
              <a:ext uri="{FF2B5EF4-FFF2-40B4-BE49-F238E27FC236}">
                <a16:creationId xmlns:a16="http://schemas.microsoft.com/office/drawing/2014/main" id="{21136898-231A-43A3-8592-1BE4E4244075}"/>
              </a:ext>
            </a:extLst>
          </p:cNvPr>
          <p:cNvSpPr txBox="1"/>
          <p:nvPr/>
        </p:nvSpPr>
        <p:spPr bwMode="auto">
          <a:xfrm>
            <a:off x="395536" y="1273243"/>
            <a:ext cx="7811576" cy="461665"/>
          </a:xfrm>
          <a:prstGeom prst="rect">
            <a:avLst/>
          </a:prstGeom>
          <a:noFill/>
        </p:spPr>
        <p:txBody>
          <a:bodyPr wrap="square" rtlCol="0">
            <a:spAutoFit/>
          </a:bodyPr>
          <a:lstStyle/>
          <a:p>
            <a:r>
              <a:rPr lang="fr-CH" sz="2400" b="1" dirty="0">
                <a:solidFill>
                  <a:srgbClr val="1476B7"/>
                </a:solidFill>
                <a:latin typeface="Tahoma"/>
                <a:ea typeface="Tahoma"/>
                <a:cs typeface="Tahoma"/>
              </a:rPr>
              <a:t>	       Projet 			      Opération  </a:t>
            </a:r>
          </a:p>
        </p:txBody>
      </p:sp>
      <p:sp>
        <p:nvSpPr>
          <p:cNvPr id="10" name="Oval 9">
            <a:extLst>
              <a:ext uri="{FF2B5EF4-FFF2-40B4-BE49-F238E27FC236}">
                <a16:creationId xmlns:a16="http://schemas.microsoft.com/office/drawing/2014/main" id="{3C6686CA-ED09-4198-A8DE-BAFBF6C3F8F2}"/>
              </a:ext>
            </a:extLst>
          </p:cNvPr>
          <p:cNvSpPr/>
          <p:nvPr/>
        </p:nvSpPr>
        <p:spPr bwMode="auto">
          <a:xfrm>
            <a:off x="539552" y="2600908"/>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innovant</a:t>
            </a:r>
            <a:endParaRPr lang="fr-CH" dirty="0"/>
          </a:p>
        </p:txBody>
      </p:sp>
      <p:sp>
        <p:nvSpPr>
          <p:cNvPr id="15" name="Oval 14">
            <a:extLst>
              <a:ext uri="{FF2B5EF4-FFF2-40B4-BE49-F238E27FC236}">
                <a16:creationId xmlns:a16="http://schemas.microsoft.com/office/drawing/2014/main" id="{B04B5553-11B3-41EF-A63A-86BF4BB0952C}"/>
              </a:ext>
            </a:extLst>
          </p:cNvPr>
          <p:cNvSpPr/>
          <p:nvPr/>
        </p:nvSpPr>
        <p:spPr bwMode="auto">
          <a:xfrm>
            <a:off x="2339752" y="2764192"/>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organisation temporaire</a:t>
            </a:r>
            <a:endParaRPr lang="fr-CH" sz="1400" dirty="0"/>
          </a:p>
        </p:txBody>
      </p:sp>
      <p:sp>
        <p:nvSpPr>
          <p:cNvPr id="16" name="Oval 15">
            <a:extLst>
              <a:ext uri="{FF2B5EF4-FFF2-40B4-BE49-F238E27FC236}">
                <a16:creationId xmlns:a16="http://schemas.microsoft.com/office/drawing/2014/main" id="{9E6C004C-1ADE-44BE-9048-32B25F5A5543}"/>
              </a:ext>
            </a:extLst>
          </p:cNvPr>
          <p:cNvSpPr/>
          <p:nvPr/>
        </p:nvSpPr>
        <p:spPr bwMode="auto">
          <a:xfrm>
            <a:off x="1731138" y="1931850"/>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milieu inconnu</a:t>
            </a:r>
            <a:endParaRPr lang="fr-CH" sz="1600" dirty="0"/>
          </a:p>
        </p:txBody>
      </p:sp>
      <p:sp>
        <p:nvSpPr>
          <p:cNvPr id="18" name="Oval 17">
            <a:extLst>
              <a:ext uri="{FF2B5EF4-FFF2-40B4-BE49-F238E27FC236}">
                <a16:creationId xmlns:a16="http://schemas.microsoft.com/office/drawing/2014/main" id="{7F947F82-0951-45B0-B5CF-256E6E85AC76}"/>
              </a:ext>
            </a:extLst>
          </p:cNvPr>
          <p:cNvSpPr/>
          <p:nvPr/>
        </p:nvSpPr>
        <p:spPr bwMode="auto">
          <a:xfrm>
            <a:off x="751775" y="4218001"/>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incertitude forte</a:t>
            </a:r>
            <a:endParaRPr lang="fr-CH" sz="1600" dirty="0"/>
          </a:p>
        </p:txBody>
      </p:sp>
      <p:sp>
        <p:nvSpPr>
          <p:cNvPr id="19" name="Oval 18">
            <a:extLst>
              <a:ext uri="{FF2B5EF4-FFF2-40B4-BE49-F238E27FC236}">
                <a16:creationId xmlns:a16="http://schemas.microsoft.com/office/drawing/2014/main" id="{A2018E65-60C0-46D1-93AF-CB0E502DCCE4}"/>
              </a:ext>
            </a:extLst>
          </p:cNvPr>
          <p:cNvSpPr/>
          <p:nvPr/>
        </p:nvSpPr>
        <p:spPr bwMode="auto">
          <a:xfrm>
            <a:off x="647564" y="5267931"/>
            <a:ext cx="1760395" cy="8004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dépend de variables exogènes</a:t>
            </a:r>
            <a:endParaRPr lang="fr-CH" sz="1500" dirty="0"/>
          </a:p>
        </p:txBody>
      </p:sp>
      <p:sp>
        <p:nvSpPr>
          <p:cNvPr id="20" name="Oval 19">
            <a:extLst>
              <a:ext uri="{FF2B5EF4-FFF2-40B4-BE49-F238E27FC236}">
                <a16:creationId xmlns:a16="http://schemas.microsoft.com/office/drawing/2014/main" id="{21B0EDB0-DB51-4136-B324-9B27A95F16E2}"/>
              </a:ext>
            </a:extLst>
          </p:cNvPr>
          <p:cNvSpPr/>
          <p:nvPr/>
        </p:nvSpPr>
        <p:spPr bwMode="auto">
          <a:xfrm>
            <a:off x="6584770" y="2577902"/>
            <a:ext cx="165618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processus récurrents</a:t>
            </a:r>
            <a:endParaRPr lang="fr-CH" sz="1600" dirty="0"/>
          </a:p>
        </p:txBody>
      </p:sp>
      <p:sp>
        <p:nvSpPr>
          <p:cNvPr id="21" name="Oval 20">
            <a:extLst>
              <a:ext uri="{FF2B5EF4-FFF2-40B4-BE49-F238E27FC236}">
                <a16:creationId xmlns:a16="http://schemas.microsoft.com/office/drawing/2014/main" id="{1B8AA04E-DF16-42AC-92CD-44B2A8F9C3D3}"/>
              </a:ext>
            </a:extLst>
          </p:cNvPr>
          <p:cNvSpPr/>
          <p:nvPr/>
        </p:nvSpPr>
        <p:spPr bwMode="auto">
          <a:xfrm>
            <a:off x="6444208" y="3392340"/>
            <a:ext cx="1762904" cy="756741"/>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organisation stable</a:t>
            </a:r>
            <a:endParaRPr lang="fr-CH" sz="1600" dirty="0"/>
          </a:p>
        </p:txBody>
      </p:sp>
      <p:sp>
        <p:nvSpPr>
          <p:cNvPr id="22" name="Oval 21">
            <a:extLst>
              <a:ext uri="{FF2B5EF4-FFF2-40B4-BE49-F238E27FC236}">
                <a16:creationId xmlns:a16="http://schemas.microsoft.com/office/drawing/2014/main" id="{2349C8C7-C77A-4ADF-BBC9-4289AD7F40A3}"/>
              </a:ext>
            </a:extLst>
          </p:cNvPr>
          <p:cNvSpPr/>
          <p:nvPr/>
        </p:nvSpPr>
        <p:spPr bwMode="auto">
          <a:xfrm>
            <a:off x="4673699" y="2758815"/>
            <a:ext cx="165618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pérenne</a:t>
            </a:r>
            <a:endParaRPr lang="fr-CH" dirty="0"/>
          </a:p>
        </p:txBody>
      </p:sp>
      <p:sp>
        <p:nvSpPr>
          <p:cNvPr id="23" name="Oval 22">
            <a:extLst>
              <a:ext uri="{FF2B5EF4-FFF2-40B4-BE49-F238E27FC236}">
                <a16:creationId xmlns:a16="http://schemas.microsoft.com/office/drawing/2014/main" id="{C1F4E099-93AE-4C4F-9539-632D66B9DFE2}"/>
              </a:ext>
            </a:extLst>
          </p:cNvPr>
          <p:cNvSpPr/>
          <p:nvPr/>
        </p:nvSpPr>
        <p:spPr bwMode="auto">
          <a:xfrm>
            <a:off x="4620339" y="3979255"/>
            <a:ext cx="176290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incertitude faible</a:t>
            </a:r>
            <a:endParaRPr lang="fr-CH" sz="1600" dirty="0"/>
          </a:p>
        </p:txBody>
      </p:sp>
      <p:sp>
        <p:nvSpPr>
          <p:cNvPr id="24" name="Oval 23">
            <a:extLst>
              <a:ext uri="{FF2B5EF4-FFF2-40B4-BE49-F238E27FC236}">
                <a16:creationId xmlns:a16="http://schemas.microsoft.com/office/drawing/2014/main" id="{CC8DEAF7-B910-493E-9E48-63961A331A0C}"/>
              </a:ext>
            </a:extLst>
          </p:cNvPr>
          <p:cNvSpPr/>
          <p:nvPr/>
        </p:nvSpPr>
        <p:spPr bwMode="auto">
          <a:xfrm>
            <a:off x="6012160" y="4771345"/>
            <a:ext cx="2167148" cy="985956"/>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fait vivre l’institution </a:t>
            </a:r>
            <a:endParaRPr lang="fr-CH" dirty="0"/>
          </a:p>
        </p:txBody>
      </p:sp>
      <p:sp>
        <p:nvSpPr>
          <p:cNvPr id="25" name="Oval 24">
            <a:extLst>
              <a:ext uri="{FF2B5EF4-FFF2-40B4-BE49-F238E27FC236}">
                <a16:creationId xmlns:a16="http://schemas.microsoft.com/office/drawing/2014/main" id="{D2EDC0B4-DEF6-4CE3-8440-8DEBF1B8A610}"/>
              </a:ext>
            </a:extLst>
          </p:cNvPr>
          <p:cNvSpPr/>
          <p:nvPr/>
        </p:nvSpPr>
        <p:spPr bwMode="auto">
          <a:xfrm>
            <a:off x="323528" y="3428343"/>
            <a:ext cx="1656184" cy="648072"/>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durée limitée</a:t>
            </a:r>
            <a:endParaRPr lang="fr-CH" dirty="0"/>
          </a:p>
        </p:txBody>
      </p:sp>
      <p:sp>
        <p:nvSpPr>
          <p:cNvPr id="26" name="Oval 25">
            <a:extLst>
              <a:ext uri="{FF2B5EF4-FFF2-40B4-BE49-F238E27FC236}">
                <a16:creationId xmlns:a16="http://schemas.microsoft.com/office/drawing/2014/main" id="{633AEC67-647B-45CE-848F-BF57BB379371}"/>
              </a:ext>
            </a:extLst>
          </p:cNvPr>
          <p:cNvSpPr/>
          <p:nvPr/>
        </p:nvSpPr>
        <p:spPr bwMode="auto">
          <a:xfrm>
            <a:off x="3189008" y="1528538"/>
            <a:ext cx="1203429" cy="47624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unique</a:t>
            </a:r>
            <a:endParaRPr lang="fr-CH" dirty="0"/>
          </a:p>
        </p:txBody>
      </p:sp>
      <p:sp>
        <p:nvSpPr>
          <p:cNvPr id="27" name="Oval 26">
            <a:extLst>
              <a:ext uri="{FF2B5EF4-FFF2-40B4-BE49-F238E27FC236}">
                <a16:creationId xmlns:a16="http://schemas.microsoft.com/office/drawing/2014/main" id="{2250EB68-E6FD-4F09-8FB5-B03F486B1B9A}"/>
              </a:ext>
            </a:extLst>
          </p:cNvPr>
          <p:cNvSpPr/>
          <p:nvPr/>
        </p:nvSpPr>
        <p:spPr bwMode="auto">
          <a:xfrm>
            <a:off x="2567466" y="3596534"/>
            <a:ext cx="1864615" cy="827435"/>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dirty="0"/>
              <a:t>ressources humaines temporaires</a:t>
            </a:r>
            <a:endParaRPr lang="fr-CH" sz="1500" dirty="0"/>
          </a:p>
        </p:txBody>
      </p:sp>
      <p:sp>
        <p:nvSpPr>
          <p:cNvPr id="28" name="Oval 27">
            <a:extLst>
              <a:ext uri="{FF2B5EF4-FFF2-40B4-BE49-F238E27FC236}">
                <a16:creationId xmlns:a16="http://schemas.microsoft.com/office/drawing/2014/main" id="{0214325D-2508-463D-AB18-88EFDC9494E3}"/>
              </a:ext>
            </a:extLst>
          </p:cNvPr>
          <p:cNvSpPr/>
          <p:nvPr/>
        </p:nvSpPr>
        <p:spPr bwMode="auto">
          <a:xfrm>
            <a:off x="3221067" y="5531302"/>
            <a:ext cx="1203429" cy="476244"/>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endParaRPr lang="fr-CH" dirty="0"/>
          </a:p>
        </p:txBody>
      </p:sp>
      <p:sp>
        <p:nvSpPr>
          <p:cNvPr id="29" name="Oval 28">
            <a:extLst>
              <a:ext uri="{FF2B5EF4-FFF2-40B4-BE49-F238E27FC236}">
                <a16:creationId xmlns:a16="http://schemas.microsoft.com/office/drawing/2014/main" id="{1649BC70-CB45-44D2-AB2D-554B884D1C38}"/>
              </a:ext>
            </a:extLst>
          </p:cNvPr>
          <p:cNvSpPr/>
          <p:nvPr/>
        </p:nvSpPr>
        <p:spPr bwMode="auto">
          <a:xfrm>
            <a:off x="2245483" y="4575247"/>
            <a:ext cx="2055841" cy="689076"/>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rallie plusieurs personnes</a:t>
            </a:r>
            <a:endParaRPr lang="fr-CH" sz="1600" dirty="0"/>
          </a:p>
        </p:txBody>
      </p:sp>
      <p:sp>
        <p:nvSpPr>
          <p:cNvPr id="30" name="Oval 29">
            <a:extLst>
              <a:ext uri="{FF2B5EF4-FFF2-40B4-BE49-F238E27FC236}">
                <a16:creationId xmlns:a16="http://schemas.microsoft.com/office/drawing/2014/main" id="{A72328EA-23FA-4714-864D-607C65476685}"/>
              </a:ext>
            </a:extLst>
          </p:cNvPr>
          <p:cNvSpPr/>
          <p:nvPr/>
        </p:nvSpPr>
        <p:spPr bwMode="auto">
          <a:xfrm>
            <a:off x="7061220" y="1580072"/>
            <a:ext cx="1316159" cy="556773"/>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répétitif</a:t>
            </a:r>
            <a:endParaRPr lang="fr-CH" sz="1600" dirty="0"/>
          </a:p>
        </p:txBody>
      </p:sp>
      <p:sp>
        <p:nvSpPr>
          <p:cNvPr id="31" name="Oval 30">
            <a:extLst>
              <a:ext uri="{FF2B5EF4-FFF2-40B4-BE49-F238E27FC236}">
                <a16:creationId xmlns:a16="http://schemas.microsoft.com/office/drawing/2014/main" id="{6E8E08F6-49DD-4CAF-A3B7-857BFFBF8F37}"/>
              </a:ext>
            </a:extLst>
          </p:cNvPr>
          <p:cNvSpPr/>
          <p:nvPr/>
        </p:nvSpPr>
        <p:spPr bwMode="auto">
          <a:xfrm>
            <a:off x="5439550" y="1881315"/>
            <a:ext cx="1656184" cy="648072"/>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t>milieu connu</a:t>
            </a:r>
            <a:endParaRPr lang="fr-CH" sz="1600" dirty="0"/>
          </a:p>
        </p:txBody>
      </p:sp>
    </p:spTree>
    <p:extLst>
      <p:ext uri="{BB962C8B-B14F-4D97-AF65-F5344CB8AC3E}">
        <p14:creationId xmlns:p14="http://schemas.microsoft.com/office/powerpoint/2010/main" val="727279146"/>
      </p:ext>
    </p:extLst>
  </p:cSld>
  <p:clrMapOvr>
    <a:masterClrMapping/>
  </p:clrMapOvr>
</p:sld>
</file>

<file path=ppt/theme/theme1.xml><?xml version="1.0" encoding="utf-8"?>
<a:theme xmlns:a="http://schemas.openxmlformats.org/drawingml/2006/main" name="HE-Arc 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3564</Words>
  <Application>Microsoft Office PowerPoint</Application>
  <DocSecurity>0</DocSecurity>
  <PresentationFormat>Affichage à l'écran (4:3)</PresentationFormat>
  <Paragraphs>767</Paragraphs>
  <Slides>87</Slides>
  <Notes>87</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87</vt:i4>
      </vt:variant>
    </vt:vector>
  </HeadingPairs>
  <TitlesOfParts>
    <vt:vector size="97" baseType="lpstr">
      <vt:lpstr>Arial</vt:lpstr>
      <vt:lpstr>Calibri</vt:lpstr>
      <vt:lpstr>Courier New</vt:lpstr>
      <vt:lpstr>Tahoma</vt:lpstr>
      <vt:lpstr>Times New Roman</vt:lpstr>
      <vt:lpstr>Trebuchet MS</vt:lpstr>
      <vt:lpstr>Verdana</vt:lpstr>
      <vt:lpstr>Wingdings</vt:lpstr>
      <vt:lpstr>HE-Arc GES</vt:lpstr>
      <vt:lpstr>Visio.Drawing.11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HE-Arc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Baudet Cedric</dc:creator>
  <cp:lastModifiedBy>juliette schwaller</cp:lastModifiedBy>
  <cp:revision>730</cp:revision>
  <cp:lastPrinted>2021-01-20T20:02:16Z</cp:lastPrinted>
  <dcterms:created xsi:type="dcterms:W3CDTF">2010-11-23T07:41:15Z</dcterms:created>
  <dcterms:modified xsi:type="dcterms:W3CDTF">2023-02-15T18:13:35Z</dcterms:modified>
  <cp:category>ENR QUALITE HE-ARC(+PIED DE PAGE)</cp:category>
  <dc:identifier/>
  <dc:language/>
  <cp:version/>
</cp:coreProperties>
</file>