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581" r:id="rId2"/>
    <p:sldId id="331" r:id="rId3"/>
    <p:sldId id="763" r:id="rId4"/>
    <p:sldId id="524" r:id="rId5"/>
    <p:sldId id="525" r:id="rId6"/>
    <p:sldId id="526" r:id="rId7"/>
    <p:sldId id="528" r:id="rId8"/>
    <p:sldId id="546" r:id="rId9"/>
    <p:sldId id="529" r:id="rId10"/>
    <p:sldId id="530" r:id="rId11"/>
    <p:sldId id="531" r:id="rId12"/>
    <p:sldId id="532" r:id="rId13"/>
    <p:sldId id="533" r:id="rId14"/>
    <p:sldId id="534" r:id="rId15"/>
    <p:sldId id="535" r:id="rId16"/>
    <p:sldId id="539" r:id="rId17"/>
    <p:sldId id="547" r:id="rId18"/>
    <p:sldId id="555" r:id="rId19"/>
    <p:sldId id="780" r:id="rId20"/>
    <p:sldId id="751" r:id="rId21"/>
    <p:sldId id="391" r:id="rId22"/>
    <p:sldId id="709" r:id="rId23"/>
    <p:sldId id="311" r:id="rId24"/>
    <p:sldId id="710" r:id="rId25"/>
    <p:sldId id="729" r:id="rId26"/>
    <p:sldId id="720" r:id="rId27"/>
    <p:sldId id="725" r:id="rId28"/>
    <p:sldId id="724" r:id="rId29"/>
    <p:sldId id="718" r:id="rId30"/>
    <p:sldId id="727" r:id="rId31"/>
    <p:sldId id="726" r:id="rId32"/>
    <p:sldId id="732" r:id="rId33"/>
    <p:sldId id="728" r:id="rId34"/>
    <p:sldId id="688" r:id="rId35"/>
    <p:sldId id="733" r:id="rId36"/>
    <p:sldId id="685" r:id="rId37"/>
    <p:sldId id="690" r:id="rId38"/>
    <p:sldId id="700" r:id="rId39"/>
    <p:sldId id="773" r:id="rId40"/>
    <p:sldId id="714" r:id="rId41"/>
    <p:sldId id="715" r:id="rId42"/>
    <p:sldId id="753" r:id="rId43"/>
    <p:sldId id="765" r:id="rId44"/>
    <p:sldId id="771" r:id="rId45"/>
    <p:sldId id="767" r:id="rId46"/>
    <p:sldId id="768" r:id="rId47"/>
    <p:sldId id="772" r:id="rId48"/>
    <p:sldId id="755" r:id="rId49"/>
    <p:sldId id="769" r:id="rId50"/>
    <p:sldId id="775" r:id="rId51"/>
    <p:sldId id="770" r:id="rId52"/>
    <p:sldId id="611" r:id="rId53"/>
    <p:sldId id="761" r:id="rId54"/>
    <p:sldId id="752" r:id="rId55"/>
    <p:sldId id="381" r:id="rId56"/>
    <p:sldId id="382" r:id="rId57"/>
    <p:sldId id="383" r:id="rId58"/>
    <p:sldId id="712" r:id="rId59"/>
    <p:sldId id="721" r:id="rId60"/>
    <p:sldId id="756" r:id="rId61"/>
    <p:sldId id="757" r:id="rId62"/>
    <p:sldId id="750" r:id="rId63"/>
    <p:sldId id="716" r:id="rId64"/>
    <p:sldId id="579" r:id="rId65"/>
    <p:sldId id="506" r:id="rId66"/>
    <p:sldId id="760" r:id="rId67"/>
    <p:sldId id="776" r:id="rId68"/>
    <p:sldId id="777" r:id="rId69"/>
    <p:sldId id="778" r:id="rId70"/>
    <p:sldId id="779" r:id="rId71"/>
    <p:sldId id="758" r:id="rId72"/>
    <p:sldId id="759" r:id="rId73"/>
  </p:sldIdLst>
  <p:sldSz cx="9144000" cy="6858000" type="screen4x3"/>
  <p:notesSz cx="6811963" cy="9942513"/>
  <p:custDataLst>
    <p:tags r:id="rId7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6B7"/>
    <a:srgbClr val="969696"/>
    <a:srgbClr val="F2F2F2"/>
    <a:srgbClr val="008AC9"/>
    <a:srgbClr val="707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9608" autoAdjust="0"/>
  </p:normalViewPr>
  <p:slideViewPr>
    <p:cSldViewPr>
      <p:cViewPr varScale="1">
        <p:scale>
          <a:sx n="77" d="100"/>
          <a:sy n="77" d="100"/>
        </p:scale>
        <p:origin x="2202"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2022_avril_Risques%20et%20controlling\Graphique%20budg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Budget initial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'Graphique budget'!$C$13</c:f>
              <c:strCache>
                <c:ptCount val="1"/>
                <c:pt idx="0">
                  <c:v>Budget Initial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'Graphique budget'!$D$12:$J$12</c:f>
            </c:numRef>
          </c:xVal>
          <c:yVal>
            <c:numRef>
              <c:f>'Graphique budget'!$D$13:$J$13</c:f>
              <c:numCache>
                <c:formatCode>_ [$fr.-100C]\ * #\ ##0.00_ ;_ [$fr.-100C]\ * \-#\ ##0.00_ ;_ [$fr.-100C]\ * "-"??_ ;_ @_ </c:formatCode>
                <c:ptCount val="7"/>
                <c:pt idx="0">
                  <c:v>15000</c:v>
                </c:pt>
                <c:pt idx="1">
                  <c:v>41000</c:v>
                </c:pt>
                <c:pt idx="2">
                  <c:v>52000</c:v>
                </c:pt>
                <c:pt idx="3">
                  <c:v>74000</c:v>
                </c:pt>
                <c:pt idx="4">
                  <c:v>88000</c:v>
                </c:pt>
                <c:pt idx="5">
                  <c:v>102000</c:v>
                </c:pt>
                <c:pt idx="6">
                  <c:v>108000</c:v>
                </c:pt>
              </c:numCache>
            </c:numRef>
          </c:yVal>
          <c:smooth val="0"/>
          <c:extLst>
            <c:ext xmlns:c16="http://schemas.microsoft.com/office/drawing/2014/chart" uri="{C3380CC4-5D6E-409C-BE32-E72D297353CC}">
              <c16:uniqueId val="{00000000-C70D-49AE-BDA0-C52350D7D7D4}"/>
            </c:ext>
          </c:extLst>
        </c:ser>
        <c:dLbls>
          <c:showLegendKey val="0"/>
          <c:showVal val="0"/>
          <c:showCatName val="0"/>
          <c:showSerName val="0"/>
          <c:showPercent val="0"/>
          <c:showBubbleSize val="0"/>
        </c:dLbls>
        <c:axId val="16951992"/>
        <c:axId val="293379504"/>
      </c:scatterChart>
      <c:valAx>
        <c:axId val="16951992"/>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3379504"/>
        <c:crosses val="autoZero"/>
        <c:crossBetween val="midCat"/>
      </c:valAx>
      <c:valAx>
        <c:axId val="293379504"/>
        <c:scaling>
          <c:orientation val="minMax"/>
        </c:scaling>
        <c:delete val="0"/>
        <c:axPos val="l"/>
        <c:numFmt formatCode="_ [$fr.-100C]\ * #\ ##0.00_ ;_ [$fr.-100C]\ * \-#\ ##0.00_ ;_ [$fr.-100C]\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951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Revue mars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'Graphique budget'!$C$13</c:f>
              <c:strCache>
                <c:ptCount val="1"/>
                <c:pt idx="0">
                  <c:v>Budget Initial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'Graphique budget'!$D$12:$J$12</c:f>
            </c:numRef>
          </c:xVal>
          <c:yVal>
            <c:numRef>
              <c:f>'Graphique budget'!$D$13:$J$13</c:f>
              <c:numCache>
                <c:formatCode>_ [$fr.-100C]\ * #\ ##0.00_ ;_ [$fr.-100C]\ * \-#\ ##0.00_ ;_ [$fr.-100C]\ * "-"??_ ;_ @_ </c:formatCode>
                <c:ptCount val="7"/>
                <c:pt idx="0">
                  <c:v>15000</c:v>
                </c:pt>
                <c:pt idx="1">
                  <c:v>41000</c:v>
                </c:pt>
                <c:pt idx="2">
                  <c:v>52000</c:v>
                </c:pt>
                <c:pt idx="3">
                  <c:v>74000</c:v>
                </c:pt>
                <c:pt idx="4">
                  <c:v>88000</c:v>
                </c:pt>
                <c:pt idx="5">
                  <c:v>102000</c:v>
                </c:pt>
                <c:pt idx="6">
                  <c:v>108000</c:v>
                </c:pt>
              </c:numCache>
            </c:numRef>
          </c:yVal>
          <c:smooth val="0"/>
          <c:extLst>
            <c:ext xmlns:c16="http://schemas.microsoft.com/office/drawing/2014/chart" uri="{C3380CC4-5D6E-409C-BE32-E72D297353CC}">
              <c16:uniqueId val="{00000000-4F31-4280-B2F1-A4A8D9D34B02}"/>
            </c:ext>
          </c:extLst>
        </c:ser>
        <c:ser>
          <c:idx val="1"/>
          <c:order val="1"/>
          <c:tx>
            <c:strRef>
              <c:f>'Graphique budget'!$C$14</c:f>
              <c:strCache>
                <c:ptCount val="1"/>
                <c:pt idx="0">
                  <c:v>Revue mars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'Graphique budget'!$D$12:$J$12</c:f>
            </c:numRef>
          </c:xVal>
          <c:yVal>
            <c:numRef>
              <c:f>'Graphique budget'!$D$14:$J$14</c:f>
              <c:numCache>
                <c:formatCode>_ [$fr.-100C]\ * #\ ##0.00_ ;_ [$fr.-100C]\ * \-#\ ##0.00_ ;_ [$fr.-100C]\ * "-"??_ ;_ @_ </c:formatCode>
                <c:ptCount val="7"/>
                <c:pt idx="0">
                  <c:v>15000</c:v>
                </c:pt>
                <c:pt idx="1">
                  <c:v>41000</c:v>
                </c:pt>
                <c:pt idx="2">
                  <c:v>47000</c:v>
                </c:pt>
                <c:pt idx="3">
                  <c:v>69000</c:v>
                </c:pt>
                <c:pt idx="4">
                  <c:v>83000</c:v>
                </c:pt>
                <c:pt idx="5">
                  <c:v>97000</c:v>
                </c:pt>
                <c:pt idx="6">
                  <c:v>103000</c:v>
                </c:pt>
              </c:numCache>
            </c:numRef>
          </c:yVal>
          <c:smooth val="0"/>
          <c:extLst>
            <c:ext xmlns:c16="http://schemas.microsoft.com/office/drawing/2014/chart" uri="{C3380CC4-5D6E-409C-BE32-E72D297353CC}">
              <c16:uniqueId val="{00000001-4F31-4280-B2F1-A4A8D9D34B02}"/>
            </c:ext>
          </c:extLst>
        </c:ser>
        <c:dLbls>
          <c:showLegendKey val="0"/>
          <c:showVal val="0"/>
          <c:showCatName val="0"/>
          <c:showSerName val="0"/>
          <c:showPercent val="0"/>
          <c:showBubbleSize val="0"/>
        </c:dLbls>
        <c:axId val="292410104"/>
        <c:axId val="292410496"/>
      </c:scatterChart>
      <c:valAx>
        <c:axId val="292410104"/>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2410496"/>
        <c:crosses val="autoZero"/>
        <c:crossBetween val="midCat"/>
      </c:valAx>
      <c:valAx>
        <c:axId val="292410496"/>
        <c:scaling>
          <c:orientation val="minMax"/>
        </c:scaling>
        <c:delete val="0"/>
        <c:axPos val="l"/>
        <c:majorGridlines>
          <c:spPr>
            <a:ln w="9525" cap="flat" cmpd="sng" algn="ctr">
              <a:solidFill>
                <a:schemeClr val="tx1">
                  <a:lumMod val="15000"/>
                  <a:lumOff val="85000"/>
                </a:schemeClr>
              </a:solidFill>
              <a:round/>
            </a:ln>
            <a:effectLst/>
          </c:spPr>
        </c:majorGridlines>
        <c:numFmt formatCode="_ [$fr.-100C]\ * #\ ##0.00_ ;_ [$fr.-100C]\ * \-#\ ##0.00_ ;_ [$fr.-100C]\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2410104"/>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H"/>
              <a:t>Revue mai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scatterChart>
        <c:scatterStyle val="lineMarker"/>
        <c:varyColors val="0"/>
        <c:ser>
          <c:idx val="0"/>
          <c:order val="0"/>
          <c:tx>
            <c:strRef>
              <c:f>'Graphique budget'!$C$13</c:f>
              <c:strCache>
                <c:ptCount val="1"/>
                <c:pt idx="0">
                  <c:v>Budget Initial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'Graphique budget'!$D$12:$J$12</c:f>
            </c:numRef>
          </c:xVal>
          <c:yVal>
            <c:numRef>
              <c:f>'Graphique budget'!$D$13:$J$13</c:f>
              <c:numCache>
                <c:formatCode>_ [$fr.-100C]\ * #\ ##0.00_ ;_ [$fr.-100C]\ * \-#\ ##0.00_ ;_ [$fr.-100C]\ * "-"??_ ;_ @_ </c:formatCode>
                <c:ptCount val="7"/>
                <c:pt idx="0">
                  <c:v>15000</c:v>
                </c:pt>
                <c:pt idx="1">
                  <c:v>41000</c:v>
                </c:pt>
                <c:pt idx="2">
                  <c:v>52000</c:v>
                </c:pt>
                <c:pt idx="3">
                  <c:v>74000</c:v>
                </c:pt>
                <c:pt idx="4">
                  <c:v>88000</c:v>
                </c:pt>
                <c:pt idx="5">
                  <c:v>102000</c:v>
                </c:pt>
                <c:pt idx="6">
                  <c:v>108000</c:v>
                </c:pt>
              </c:numCache>
            </c:numRef>
          </c:yVal>
          <c:smooth val="0"/>
          <c:extLst>
            <c:ext xmlns:c16="http://schemas.microsoft.com/office/drawing/2014/chart" uri="{C3380CC4-5D6E-409C-BE32-E72D297353CC}">
              <c16:uniqueId val="{00000000-AC69-4232-B842-C58E890F737B}"/>
            </c:ext>
          </c:extLst>
        </c:ser>
        <c:ser>
          <c:idx val="2"/>
          <c:order val="1"/>
          <c:tx>
            <c:strRef>
              <c:f>'Graphique budget'!$C$15</c:f>
              <c:strCache>
                <c:ptCount val="1"/>
                <c:pt idx="0">
                  <c:v>Revue mai</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'Graphique budget'!$D$12:$J$12</c:f>
            </c:numRef>
          </c:xVal>
          <c:yVal>
            <c:numRef>
              <c:f>'Graphique budget'!$D$15:$J$15</c:f>
              <c:numCache>
                <c:formatCode>_ [$fr.-100C]\ * #\ ##0.00_ ;_ [$fr.-100C]\ * \-#\ ##0.00_ ;_ [$fr.-100C]\ * "-"??_ ;_ @_ </c:formatCode>
                <c:ptCount val="7"/>
                <c:pt idx="0">
                  <c:v>15000</c:v>
                </c:pt>
                <c:pt idx="1">
                  <c:v>41000</c:v>
                </c:pt>
                <c:pt idx="2">
                  <c:v>47000</c:v>
                </c:pt>
                <c:pt idx="3">
                  <c:v>69000</c:v>
                </c:pt>
                <c:pt idx="4">
                  <c:v>103000</c:v>
                </c:pt>
                <c:pt idx="5">
                  <c:v>117000</c:v>
                </c:pt>
                <c:pt idx="6">
                  <c:v>123000</c:v>
                </c:pt>
              </c:numCache>
            </c:numRef>
          </c:yVal>
          <c:smooth val="0"/>
          <c:extLst>
            <c:ext xmlns:c16="http://schemas.microsoft.com/office/drawing/2014/chart" uri="{C3380CC4-5D6E-409C-BE32-E72D297353CC}">
              <c16:uniqueId val="{00000002-AC69-4232-B842-C58E890F737B}"/>
            </c:ext>
          </c:extLst>
        </c:ser>
        <c:dLbls>
          <c:showLegendKey val="0"/>
          <c:showVal val="0"/>
          <c:showCatName val="0"/>
          <c:showSerName val="0"/>
          <c:showPercent val="0"/>
          <c:showBubbleSize val="0"/>
        </c:dLbls>
        <c:axId val="294746328"/>
        <c:axId val="294750248"/>
      </c:scatterChart>
      <c:valAx>
        <c:axId val="29474632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50248"/>
        <c:crosses val="autoZero"/>
        <c:crossBetween val="midCat"/>
      </c:valAx>
      <c:valAx>
        <c:axId val="294750248"/>
        <c:scaling>
          <c:orientation val="minMax"/>
        </c:scaling>
        <c:delete val="0"/>
        <c:axPos val="l"/>
        <c:majorGridlines>
          <c:spPr>
            <a:ln w="9525" cap="flat" cmpd="sng" algn="ctr">
              <a:solidFill>
                <a:schemeClr val="tx1">
                  <a:lumMod val="15000"/>
                  <a:lumOff val="85000"/>
                </a:schemeClr>
              </a:solidFill>
              <a:round/>
            </a:ln>
            <a:effectLst/>
          </c:spPr>
        </c:majorGridlines>
        <c:numFmt formatCode="_ [$fr.-100C]\ * #\ ##0.00_ ;_ [$fr.-100C]\ * \-#\ ##0.00_ ;_ [$fr.-100C]\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947463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5AC56-082A-486C-9740-638E1F4BFB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H"/>
        </a:p>
      </dgm:t>
    </dgm:pt>
    <dgm:pt modelId="{A2884B9C-7213-498E-8F9A-F5D829AF3C4F}">
      <dgm:prSet phldrT="[Text]" custT="1"/>
      <dgm:spPr/>
      <dgm:t>
        <a:bodyPr/>
        <a:lstStyle/>
        <a:p>
          <a:r>
            <a:rPr lang="fr-FR" sz="2000" dirty="0">
              <a:latin typeface="Tahoma" panose="020B0604030504040204" pitchFamily="34" charset="0"/>
              <a:ea typeface="Tahoma" panose="020B0604030504040204" pitchFamily="34" charset="0"/>
              <a:cs typeface="Tahoma" panose="020B0604030504040204" pitchFamily="34" charset="0"/>
            </a:rPr>
            <a:t>Direction</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9450E80C-E6B4-4BE6-967B-91B42111F9F2}" type="par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C81BAB0-3C49-480B-BC47-10AC66B17330}" type="sib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6F191E3-9AEA-400F-B6B3-183D5D0D7169}">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2C4D77EE-5D21-472C-8DF2-AA9702F7A26E}" type="par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9215AEE-5B5C-4A93-83C6-DF05CFC0D3B0}" type="sib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12C110C-1686-41D9-8F8D-A4B41C917920}">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9EB0833A-F845-4EBE-B1AA-CB1F6FDCAF98}" type="par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11130DF6-15E1-4519-935B-AE7AA7DB9306}" type="sib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C8FB1014-B661-40C3-A774-0EAE8913723D}">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CA8A73E-C6C8-45B0-854D-020970F82673}" type="par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A94C77EB-9C6F-4A23-A3BA-0275A9A90479}" type="sib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577A0056-C48D-4EFC-B60C-BB8EF3416D90}" type="asst">
      <dgm:prSet phldrT="[Text]" custT="1"/>
      <dgm:spPr/>
      <dgm:t>
        <a:bodyPr/>
        <a:lstStyle/>
        <a:p>
          <a:pPr>
            <a:lnSpc>
              <a:spcPct val="100000"/>
            </a:lnSpc>
            <a:spcAft>
              <a:spcPts val="0"/>
            </a:spcAft>
          </a:pPr>
          <a:r>
            <a:rPr lang="fr-FR" sz="20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71BA4684-5F4D-4FFC-8C4F-EE51B5C66F88}" type="sib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09B96A7C-EDB9-4A1C-986D-EC36990D48DC}" type="par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3991849E-2B57-45DC-B3C3-41202A730D5D}" type="pres">
      <dgm:prSet presAssocID="{CD85AC56-082A-486C-9740-638E1F4BFB4C}" presName="hierChild1" presStyleCnt="0">
        <dgm:presLayoutVars>
          <dgm:orgChart val="1"/>
          <dgm:chPref val="1"/>
          <dgm:dir/>
          <dgm:animOne val="branch"/>
          <dgm:animLvl val="lvl"/>
          <dgm:resizeHandles/>
        </dgm:presLayoutVars>
      </dgm:prSet>
      <dgm:spPr/>
    </dgm:pt>
    <dgm:pt modelId="{459B5D89-538D-42FE-8B9A-E739D5EA8B05}" type="pres">
      <dgm:prSet presAssocID="{A2884B9C-7213-498E-8F9A-F5D829AF3C4F}" presName="hierRoot1" presStyleCnt="0">
        <dgm:presLayoutVars>
          <dgm:hierBranch val="init"/>
        </dgm:presLayoutVars>
      </dgm:prSet>
      <dgm:spPr/>
    </dgm:pt>
    <dgm:pt modelId="{09A1B21B-1182-4EA9-878F-2F79CC6ACD3F}" type="pres">
      <dgm:prSet presAssocID="{A2884B9C-7213-498E-8F9A-F5D829AF3C4F}" presName="rootComposite1" presStyleCnt="0"/>
      <dgm:spPr/>
    </dgm:pt>
    <dgm:pt modelId="{EC31563B-1754-4BEC-99FE-040BC9FB5EF7}" type="pres">
      <dgm:prSet presAssocID="{A2884B9C-7213-498E-8F9A-F5D829AF3C4F}" presName="rootText1" presStyleLbl="node0" presStyleIdx="0" presStyleCnt="1">
        <dgm:presLayoutVars>
          <dgm:chPref val="3"/>
        </dgm:presLayoutVars>
      </dgm:prSet>
      <dgm:spPr/>
    </dgm:pt>
    <dgm:pt modelId="{2A7DA301-5A78-49C5-8236-E00EF17BA819}" type="pres">
      <dgm:prSet presAssocID="{A2884B9C-7213-498E-8F9A-F5D829AF3C4F}" presName="rootConnector1" presStyleLbl="node1" presStyleIdx="0" presStyleCnt="0"/>
      <dgm:spPr/>
    </dgm:pt>
    <dgm:pt modelId="{ED341D48-6A50-4F4E-AC6F-1A700253FA69}" type="pres">
      <dgm:prSet presAssocID="{A2884B9C-7213-498E-8F9A-F5D829AF3C4F}" presName="hierChild2" presStyleCnt="0"/>
      <dgm:spPr/>
    </dgm:pt>
    <dgm:pt modelId="{678F4F9B-FD2D-4E9A-9E8E-486E8DC0D0CA}" type="pres">
      <dgm:prSet presAssocID="{2C4D77EE-5D21-472C-8DF2-AA9702F7A26E}" presName="Name37" presStyleLbl="parChTrans1D2" presStyleIdx="0" presStyleCnt="4"/>
      <dgm:spPr/>
    </dgm:pt>
    <dgm:pt modelId="{299D04B3-DFB3-4575-B6A8-1E960E2C0F3D}" type="pres">
      <dgm:prSet presAssocID="{E6F191E3-9AEA-400F-B6B3-183D5D0D7169}" presName="hierRoot2" presStyleCnt="0">
        <dgm:presLayoutVars>
          <dgm:hierBranch val="init"/>
        </dgm:presLayoutVars>
      </dgm:prSet>
      <dgm:spPr/>
    </dgm:pt>
    <dgm:pt modelId="{E4151E8C-8702-4E15-8026-5B2850E29B3B}" type="pres">
      <dgm:prSet presAssocID="{E6F191E3-9AEA-400F-B6B3-183D5D0D7169}" presName="rootComposite" presStyleCnt="0"/>
      <dgm:spPr/>
    </dgm:pt>
    <dgm:pt modelId="{F4DBC961-E589-4C5A-916C-57BC05D8B8CA}" type="pres">
      <dgm:prSet presAssocID="{E6F191E3-9AEA-400F-B6B3-183D5D0D7169}" presName="rootText" presStyleLbl="node2" presStyleIdx="0" presStyleCnt="3">
        <dgm:presLayoutVars>
          <dgm:chPref val="3"/>
        </dgm:presLayoutVars>
      </dgm:prSet>
      <dgm:spPr/>
    </dgm:pt>
    <dgm:pt modelId="{06C86995-0BE3-48A8-822D-0D7EDF978BB6}" type="pres">
      <dgm:prSet presAssocID="{E6F191E3-9AEA-400F-B6B3-183D5D0D7169}" presName="rootConnector" presStyleLbl="node2" presStyleIdx="0" presStyleCnt="3"/>
      <dgm:spPr/>
    </dgm:pt>
    <dgm:pt modelId="{F1E554D4-0A7D-4049-B0A2-4C575F4101CF}" type="pres">
      <dgm:prSet presAssocID="{E6F191E3-9AEA-400F-B6B3-183D5D0D7169}" presName="hierChild4" presStyleCnt="0"/>
      <dgm:spPr/>
    </dgm:pt>
    <dgm:pt modelId="{6DCB35C3-24BC-4BFF-8D45-FC2F6B13B52E}" type="pres">
      <dgm:prSet presAssocID="{E6F191E3-9AEA-400F-B6B3-183D5D0D7169}" presName="hierChild5" presStyleCnt="0"/>
      <dgm:spPr/>
    </dgm:pt>
    <dgm:pt modelId="{95022184-C707-4658-82AB-8EE2193353BD}" type="pres">
      <dgm:prSet presAssocID="{9EB0833A-F845-4EBE-B1AA-CB1F6FDCAF98}" presName="Name37" presStyleLbl="parChTrans1D2" presStyleIdx="1" presStyleCnt="4"/>
      <dgm:spPr/>
    </dgm:pt>
    <dgm:pt modelId="{95CA2B34-086A-4A29-8642-1E80E907E6AA}" type="pres">
      <dgm:prSet presAssocID="{E12C110C-1686-41D9-8F8D-A4B41C917920}" presName="hierRoot2" presStyleCnt="0">
        <dgm:presLayoutVars>
          <dgm:hierBranch val="init"/>
        </dgm:presLayoutVars>
      </dgm:prSet>
      <dgm:spPr/>
    </dgm:pt>
    <dgm:pt modelId="{10B3BEE1-3F43-41F9-9C4A-90AC4492E2A6}" type="pres">
      <dgm:prSet presAssocID="{E12C110C-1686-41D9-8F8D-A4B41C917920}" presName="rootComposite" presStyleCnt="0"/>
      <dgm:spPr/>
    </dgm:pt>
    <dgm:pt modelId="{675D236A-AA7C-4E97-89F0-3B14192A9164}" type="pres">
      <dgm:prSet presAssocID="{E12C110C-1686-41D9-8F8D-A4B41C917920}" presName="rootText" presStyleLbl="node2" presStyleIdx="1" presStyleCnt="3">
        <dgm:presLayoutVars>
          <dgm:chPref val="3"/>
        </dgm:presLayoutVars>
      </dgm:prSet>
      <dgm:spPr/>
    </dgm:pt>
    <dgm:pt modelId="{B0FD2535-90F6-4E4C-970C-3494D58C9841}" type="pres">
      <dgm:prSet presAssocID="{E12C110C-1686-41D9-8F8D-A4B41C917920}" presName="rootConnector" presStyleLbl="node2" presStyleIdx="1" presStyleCnt="3"/>
      <dgm:spPr/>
    </dgm:pt>
    <dgm:pt modelId="{12946B0E-4606-48E5-8F85-09B13C69E120}" type="pres">
      <dgm:prSet presAssocID="{E12C110C-1686-41D9-8F8D-A4B41C917920}" presName="hierChild4" presStyleCnt="0"/>
      <dgm:spPr/>
    </dgm:pt>
    <dgm:pt modelId="{AE7B518E-89F6-4C64-866D-8BAA323DC6DD}" type="pres">
      <dgm:prSet presAssocID="{E12C110C-1686-41D9-8F8D-A4B41C917920}" presName="hierChild5" presStyleCnt="0"/>
      <dgm:spPr/>
    </dgm:pt>
    <dgm:pt modelId="{BCC89860-A0DF-4A6E-A5FD-F9E2EC321E88}" type="pres">
      <dgm:prSet presAssocID="{7CA8A73E-C6C8-45B0-854D-020970F82673}" presName="Name37" presStyleLbl="parChTrans1D2" presStyleIdx="2" presStyleCnt="4"/>
      <dgm:spPr/>
    </dgm:pt>
    <dgm:pt modelId="{68524998-4536-49CE-88B7-53B2289CB1BA}" type="pres">
      <dgm:prSet presAssocID="{C8FB1014-B661-40C3-A774-0EAE8913723D}" presName="hierRoot2" presStyleCnt="0">
        <dgm:presLayoutVars>
          <dgm:hierBranch val="init"/>
        </dgm:presLayoutVars>
      </dgm:prSet>
      <dgm:spPr/>
    </dgm:pt>
    <dgm:pt modelId="{B2693A9A-769B-444A-91F7-CD36AA72C8E3}" type="pres">
      <dgm:prSet presAssocID="{C8FB1014-B661-40C3-A774-0EAE8913723D}" presName="rootComposite" presStyleCnt="0"/>
      <dgm:spPr/>
    </dgm:pt>
    <dgm:pt modelId="{5BEE4E2C-6BC4-482F-93E1-88495E0B76C4}" type="pres">
      <dgm:prSet presAssocID="{C8FB1014-B661-40C3-A774-0EAE8913723D}" presName="rootText" presStyleLbl="node2" presStyleIdx="2" presStyleCnt="3">
        <dgm:presLayoutVars>
          <dgm:chPref val="3"/>
        </dgm:presLayoutVars>
      </dgm:prSet>
      <dgm:spPr/>
    </dgm:pt>
    <dgm:pt modelId="{6D0173F4-A637-447B-A677-AFEDA2AA5930}" type="pres">
      <dgm:prSet presAssocID="{C8FB1014-B661-40C3-A774-0EAE8913723D}" presName="rootConnector" presStyleLbl="node2" presStyleIdx="2" presStyleCnt="3"/>
      <dgm:spPr/>
    </dgm:pt>
    <dgm:pt modelId="{1397BD2A-F9EB-42A7-BD64-BD81ABEFA026}" type="pres">
      <dgm:prSet presAssocID="{C8FB1014-B661-40C3-A774-0EAE8913723D}" presName="hierChild4" presStyleCnt="0"/>
      <dgm:spPr/>
    </dgm:pt>
    <dgm:pt modelId="{CF4CD86A-5805-42A3-A064-04A7C4CBB8FC}" type="pres">
      <dgm:prSet presAssocID="{C8FB1014-B661-40C3-A774-0EAE8913723D}" presName="hierChild5" presStyleCnt="0"/>
      <dgm:spPr/>
    </dgm:pt>
    <dgm:pt modelId="{0ACEE943-87A6-400D-BEB0-44F8255662CF}" type="pres">
      <dgm:prSet presAssocID="{A2884B9C-7213-498E-8F9A-F5D829AF3C4F}" presName="hierChild3" presStyleCnt="0"/>
      <dgm:spPr/>
    </dgm:pt>
    <dgm:pt modelId="{C1B25C1D-2CEB-4708-BE9C-418092E53D70}" type="pres">
      <dgm:prSet presAssocID="{09B96A7C-EDB9-4A1C-986D-EC36990D48DC}" presName="Name111" presStyleLbl="parChTrans1D2" presStyleIdx="3" presStyleCnt="4"/>
      <dgm:spPr/>
    </dgm:pt>
    <dgm:pt modelId="{8778DC50-BA52-47DE-B0A4-F1269BE71BED}" type="pres">
      <dgm:prSet presAssocID="{577A0056-C48D-4EFC-B60C-BB8EF3416D90}" presName="hierRoot3" presStyleCnt="0">
        <dgm:presLayoutVars>
          <dgm:hierBranch val="init"/>
        </dgm:presLayoutVars>
      </dgm:prSet>
      <dgm:spPr/>
    </dgm:pt>
    <dgm:pt modelId="{E5A33A19-8972-4FEF-89F2-AA3471F1419C}" type="pres">
      <dgm:prSet presAssocID="{577A0056-C48D-4EFC-B60C-BB8EF3416D90}" presName="rootComposite3" presStyleCnt="0"/>
      <dgm:spPr/>
    </dgm:pt>
    <dgm:pt modelId="{1379F35B-60DA-434E-B52A-5E48CDAB4B72}" type="pres">
      <dgm:prSet presAssocID="{577A0056-C48D-4EFC-B60C-BB8EF3416D90}" presName="rootText3" presStyleLbl="asst1" presStyleIdx="0" presStyleCnt="1">
        <dgm:presLayoutVars>
          <dgm:chPref val="3"/>
        </dgm:presLayoutVars>
      </dgm:prSet>
      <dgm:spPr/>
    </dgm:pt>
    <dgm:pt modelId="{FD3B1FF3-5143-4D9D-95DA-1938D6D49E1C}" type="pres">
      <dgm:prSet presAssocID="{577A0056-C48D-4EFC-B60C-BB8EF3416D90}" presName="rootConnector3" presStyleLbl="asst1" presStyleIdx="0" presStyleCnt="1"/>
      <dgm:spPr/>
    </dgm:pt>
    <dgm:pt modelId="{6CD3CDFE-5C6E-49D6-83F5-603993F6E15B}" type="pres">
      <dgm:prSet presAssocID="{577A0056-C48D-4EFC-B60C-BB8EF3416D90}" presName="hierChild6" presStyleCnt="0"/>
      <dgm:spPr/>
    </dgm:pt>
    <dgm:pt modelId="{A8EDE641-1BCC-4F3A-B66D-1DFD7C014EC7}" type="pres">
      <dgm:prSet presAssocID="{577A0056-C48D-4EFC-B60C-BB8EF3416D90}" presName="hierChild7" presStyleCnt="0"/>
      <dgm:spPr/>
    </dgm:pt>
  </dgm:ptLst>
  <dgm:cxnLst>
    <dgm:cxn modelId="{B69ED206-5806-4664-B3A1-EBE2EB801E82}" type="presOf" srcId="{09B96A7C-EDB9-4A1C-986D-EC36990D48DC}" destId="{C1B25C1D-2CEB-4708-BE9C-418092E53D70}" srcOrd="0" destOrd="0" presId="urn:microsoft.com/office/officeart/2005/8/layout/orgChart1"/>
    <dgm:cxn modelId="{7058B809-A6B5-4548-A5B6-100EC0495CC5}" type="presOf" srcId="{C8FB1014-B661-40C3-A774-0EAE8913723D}" destId="{6D0173F4-A637-447B-A677-AFEDA2AA5930}" srcOrd="1" destOrd="0" presId="urn:microsoft.com/office/officeart/2005/8/layout/orgChart1"/>
    <dgm:cxn modelId="{B6C86918-BBD3-4151-BB25-6043160D8F4E}" type="presOf" srcId="{A2884B9C-7213-498E-8F9A-F5D829AF3C4F}" destId="{EC31563B-1754-4BEC-99FE-040BC9FB5EF7}" srcOrd="0" destOrd="0" presId="urn:microsoft.com/office/officeart/2005/8/layout/orgChart1"/>
    <dgm:cxn modelId="{BD37D01B-D0D6-4089-9FAE-68CA529AF1BB}" srcId="{A2884B9C-7213-498E-8F9A-F5D829AF3C4F}" destId="{E6F191E3-9AEA-400F-B6B3-183D5D0D7169}" srcOrd="1" destOrd="0" parTransId="{2C4D77EE-5D21-472C-8DF2-AA9702F7A26E}" sibTransId="{89215AEE-5B5C-4A93-83C6-DF05CFC0D3B0}"/>
    <dgm:cxn modelId="{05A0B821-7C15-47EF-93E0-4234D7289240}" type="presOf" srcId="{A2884B9C-7213-498E-8F9A-F5D829AF3C4F}" destId="{2A7DA301-5A78-49C5-8236-E00EF17BA819}" srcOrd="1" destOrd="0" presId="urn:microsoft.com/office/officeart/2005/8/layout/orgChart1"/>
    <dgm:cxn modelId="{5C753E2D-4906-49FE-A064-A0BBD8F3096B}" srcId="{A2884B9C-7213-498E-8F9A-F5D829AF3C4F}" destId="{E12C110C-1686-41D9-8F8D-A4B41C917920}" srcOrd="2" destOrd="0" parTransId="{9EB0833A-F845-4EBE-B1AA-CB1F6FDCAF98}" sibTransId="{11130DF6-15E1-4519-935B-AE7AA7DB9306}"/>
    <dgm:cxn modelId="{62C3D746-3DC3-41A1-AC66-8EC6972D3F49}" type="presOf" srcId="{7CA8A73E-C6C8-45B0-854D-020970F82673}" destId="{BCC89860-A0DF-4A6E-A5FD-F9E2EC321E88}" srcOrd="0" destOrd="0" presId="urn:microsoft.com/office/officeart/2005/8/layout/orgChart1"/>
    <dgm:cxn modelId="{9B788675-B7D9-4794-B953-7945997F2AE7}" srcId="{A2884B9C-7213-498E-8F9A-F5D829AF3C4F}" destId="{C8FB1014-B661-40C3-A774-0EAE8913723D}" srcOrd="3" destOrd="0" parTransId="{7CA8A73E-C6C8-45B0-854D-020970F82673}" sibTransId="{A94C77EB-9C6F-4A23-A3BA-0275A9A90479}"/>
    <dgm:cxn modelId="{F9D13278-21C7-4FC6-B71F-F40B19593B41}" srcId="{A2884B9C-7213-498E-8F9A-F5D829AF3C4F}" destId="{577A0056-C48D-4EFC-B60C-BB8EF3416D90}" srcOrd="0" destOrd="0" parTransId="{09B96A7C-EDB9-4A1C-986D-EC36990D48DC}" sibTransId="{71BA4684-5F4D-4FFC-8C4F-EE51B5C66F88}"/>
    <dgm:cxn modelId="{F4B69F59-5632-463F-B96C-60C552170866}" type="presOf" srcId="{E12C110C-1686-41D9-8F8D-A4B41C917920}" destId="{675D236A-AA7C-4E97-89F0-3B14192A9164}" srcOrd="0" destOrd="0" presId="urn:microsoft.com/office/officeart/2005/8/layout/orgChart1"/>
    <dgm:cxn modelId="{A57F635A-EC4F-4616-A5CC-1226926C4A87}" type="presOf" srcId="{577A0056-C48D-4EFC-B60C-BB8EF3416D90}" destId="{FD3B1FF3-5143-4D9D-95DA-1938D6D49E1C}" srcOrd="1" destOrd="0" presId="urn:microsoft.com/office/officeart/2005/8/layout/orgChart1"/>
    <dgm:cxn modelId="{08230088-3C7A-4D22-879F-575BFABC2818}" srcId="{CD85AC56-082A-486C-9740-638E1F4BFB4C}" destId="{A2884B9C-7213-498E-8F9A-F5D829AF3C4F}" srcOrd="0" destOrd="0" parTransId="{9450E80C-E6B4-4BE6-967B-91B42111F9F2}" sibTransId="{8C81BAB0-3C49-480B-BC47-10AC66B17330}"/>
    <dgm:cxn modelId="{85CFC39E-F8B3-44C5-B2CD-DB0C2B9DC16C}" type="presOf" srcId="{2C4D77EE-5D21-472C-8DF2-AA9702F7A26E}" destId="{678F4F9B-FD2D-4E9A-9E8E-486E8DC0D0CA}" srcOrd="0" destOrd="0" presId="urn:microsoft.com/office/officeart/2005/8/layout/orgChart1"/>
    <dgm:cxn modelId="{578C18A4-6EF4-448E-806E-773B1486CC7B}" type="presOf" srcId="{577A0056-C48D-4EFC-B60C-BB8EF3416D90}" destId="{1379F35B-60DA-434E-B52A-5E48CDAB4B72}" srcOrd="0" destOrd="0" presId="urn:microsoft.com/office/officeart/2005/8/layout/orgChart1"/>
    <dgm:cxn modelId="{15D781A5-7F90-41E1-ACBD-731FAAFE2846}" type="presOf" srcId="{E12C110C-1686-41D9-8F8D-A4B41C917920}" destId="{B0FD2535-90F6-4E4C-970C-3494D58C9841}" srcOrd="1" destOrd="0" presId="urn:microsoft.com/office/officeart/2005/8/layout/orgChart1"/>
    <dgm:cxn modelId="{CA35E8B0-2DF2-4428-AF7D-50A536C2D933}" type="presOf" srcId="{C8FB1014-B661-40C3-A774-0EAE8913723D}" destId="{5BEE4E2C-6BC4-482F-93E1-88495E0B76C4}" srcOrd="0" destOrd="0" presId="urn:microsoft.com/office/officeart/2005/8/layout/orgChart1"/>
    <dgm:cxn modelId="{E9C217C4-73AE-438A-A735-6DF40565ADF1}" type="presOf" srcId="{CD85AC56-082A-486C-9740-638E1F4BFB4C}" destId="{3991849E-2B57-45DC-B3C3-41202A730D5D}" srcOrd="0" destOrd="0" presId="urn:microsoft.com/office/officeart/2005/8/layout/orgChart1"/>
    <dgm:cxn modelId="{0DA7BAC7-5AF0-49FB-9D7C-FB92FFF8792E}" type="presOf" srcId="{E6F191E3-9AEA-400F-B6B3-183D5D0D7169}" destId="{F4DBC961-E589-4C5A-916C-57BC05D8B8CA}" srcOrd="0" destOrd="0" presId="urn:microsoft.com/office/officeart/2005/8/layout/orgChart1"/>
    <dgm:cxn modelId="{DD7ADBD5-B843-4115-8D44-A5A1E935DB9A}" type="presOf" srcId="{E6F191E3-9AEA-400F-B6B3-183D5D0D7169}" destId="{06C86995-0BE3-48A8-822D-0D7EDF978BB6}" srcOrd="1" destOrd="0" presId="urn:microsoft.com/office/officeart/2005/8/layout/orgChart1"/>
    <dgm:cxn modelId="{47B7E6E9-4A28-4DFE-A522-49544DF596E8}" type="presOf" srcId="{9EB0833A-F845-4EBE-B1AA-CB1F6FDCAF98}" destId="{95022184-C707-4658-82AB-8EE2193353BD}" srcOrd="0" destOrd="0" presId="urn:microsoft.com/office/officeart/2005/8/layout/orgChart1"/>
    <dgm:cxn modelId="{76C11B53-18C9-4CD0-B02D-6D4BA792EE08}" type="presParOf" srcId="{3991849E-2B57-45DC-B3C3-41202A730D5D}" destId="{459B5D89-538D-42FE-8B9A-E739D5EA8B05}" srcOrd="0" destOrd="0" presId="urn:microsoft.com/office/officeart/2005/8/layout/orgChart1"/>
    <dgm:cxn modelId="{E53CB8CA-4008-4A44-BCD4-A01346CA06B5}" type="presParOf" srcId="{459B5D89-538D-42FE-8B9A-E739D5EA8B05}" destId="{09A1B21B-1182-4EA9-878F-2F79CC6ACD3F}" srcOrd="0" destOrd="0" presId="urn:microsoft.com/office/officeart/2005/8/layout/orgChart1"/>
    <dgm:cxn modelId="{C96FA02A-EAF3-456D-9209-5172DD2EB309}" type="presParOf" srcId="{09A1B21B-1182-4EA9-878F-2F79CC6ACD3F}" destId="{EC31563B-1754-4BEC-99FE-040BC9FB5EF7}" srcOrd="0" destOrd="0" presId="urn:microsoft.com/office/officeart/2005/8/layout/orgChart1"/>
    <dgm:cxn modelId="{36909ACB-3CFB-48A0-82F6-BC24F1D69E42}" type="presParOf" srcId="{09A1B21B-1182-4EA9-878F-2F79CC6ACD3F}" destId="{2A7DA301-5A78-49C5-8236-E00EF17BA819}" srcOrd="1" destOrd="0" presId="urn:microsoft.com/office/officeart/2005/8/layout/orgChart1"/>
    <dgm:cxn modelId="{2FCA5FB5-EEFA-43A1-836B-461FEE3299C6}" type="presParOf" srcId="{459B5D89-538D-42FE-8B9A-E739D5EA8B05}" destId="{ED341D48-6A50-4F4E-AC6F-1A700253FA69}" srcOrd="1" destOrd="0" presId="urn:microsoft.com/office/officeart/2005/8/layout/orgChart1"/>
    <dgm:cxn modelId="{9A9F20A4-4060-41F7-BB06-30E41D44E1B4}" type="presParOf" srcId="{ED341D48-6A50-4F4E-AC6F-1A700253FA69}" destId="{678F4F9B-FD2D-4E9A-9E8E-486E8DC0D0CA}" srcOrd="0" destOrd="0" presId="urn:microsoft.com/office/officeart/2005/8/layout/orgChart1"/>
    <dgm:cxn modelId="{601672B7-F6FE-4FAF-9767-C3E9DC408183}" type="presParOf" srcId="{ED341D48-6A50-4F4E-AC6F-1A700253FA69}" destId="{299D04B3-DFB3-4575-B6A8-1E960E2C0F3D}" srcOrd="1" destOrd="0" presId="urn:microsoft.com/office/officeart/2005/8/layout/orgChart1"/>
    <dgm:cxn modelId="{E82093BC-1AD4-48B5-9A88-7F74A0E81532}" type="presParOf" srcId="{299D04B3-DFB3-4575-B6A8-1E960E2C0F3D}" destId="{E4151E8C-8702-4E15-8026-5B2850E29B3B}" srcOrd="0" destOrd="0" presId="urn:microsoft.com/office/officeart/2005/8/layout/orgChart1"/>
    <dgm:cxn modelId="{947E588C-BFBA-4F79-846D-444439C2D103}" type="presParOf" srcId="{E4151E8C-8702-4E15-8026-5B2850E29B3B}" destId="{F4DBC961-E589-4C5A-916C-57BC05D8B8CA}" srcOrd="0" destOrd="0" presId="urn:microsoft.com/office/officeart/2005/8/layout/orgChart1"/>
    <dgm:cxn modelId="{C31A9ED6-D8BE-486E-9E51-1EC632840588}" type="presParOf" srcId="{E4151E8C-8702-4E15-8026-5B2850E29B3B}" destId="{06C86995-0BE3-48A8-822D-0D7EDF978BB6}" srcOrd="1" destOrd="0" presId="urn:microsoft.com/office/officeart/2005/8/layout/orgChart1"/>
    <dgm:cxn modelId="{3121FE56-D9E8-4D18-898B-E011404E98E4}" type="presParOf" srcId="{299D04B3-DFB3-4575-B6A8-1E960E2C0F3D}" destId="{F1E554D4-0A7D-4049-B0A2-4C575F4101CF}" srcOrd="1" destOrd="0" presId="urn:microsoft.com/office/officeart/2005/8/layout/orgChart1"/>
    <dgm:cxn modelId="{1F65FE8E-63C1-40DD-A080-DF2232B8520C}" type="presParOf" srcId="{299D04B3-DFB3-4575-B6A8-1E960E2C0F3D}" destId="{6DCB35C3-24BC-4BFF-8D45-FC2F6B13B52E}" srcOrd="2" destOrd="0" presId="urn:microsoft.com/office/officeart/2005/8/layout/orgChart1"/>
    <dgm:cxn modelId="{1C2EFD99-C1CD-41BF-81ED-34704682873B}" type="presParOf" srcId="{ED341D48-6A50-4F4E-AC6F-1A700253FA69}" destId="{95022184-C707-4658-82AB-8EE2193353BD}" srcOrd="2" destOrd="0" presId="urn:microsoft.com/office/officeart/2005/8/layout/orgChart1"/>
    <dgm:cxn modelId="{1A2B0B1F-321B-4FD9-9EC5-9D9AF73F70C0}" type="presParOf" srcId="{ED341D48-6A50-4F4E-AC6F-1A700253FA69}" destId="{95CA2B34-086A-4A29-8642-1E80E907E6AA}" srcOrd="3" destOrd="0" presId="urn:microsoft.com/office/officeart/2005/8/layout/orgChart1"/>
    <dgm:cxn modelId="{4A7B3CD2-DFB0-43BF-988B-C78F8B970E9E}" type="presParOf" srcId="{95CA2B34-086A-4A29-8642-1E80E907E6AA}" destId="{10B3BEE1-3F43-41F9-9C4A-90AC4492E2A6}" srcOrd="0" destOrd="0" presId="urn:microsoft.com/office/officeart/2005/8/layout/orgChart1"/>
    <dgm:cxn modelId="{9396025E-93C5-4035-8A34-B6412E5E3FE3}" type="presParOf" srcId="{10B3BEE1-3F43-41F9-9C4A-90AC4492E2A6}" destId="{675D236A-AA7C-4E97-89F0-3B14192A9164}" srcOrd="0" destOrd="0" presId="urn:microsoft.com/office/officeart/2005/8/layout/orgChart1"/>
    <dgm:cxn modelId="{2D580EC5-DE0E-4C34-BE0D-5A4B5387F08B}" type="presParOf" srcId="{10B3BEE1-3F43-41F9-9C4A-90AC4492E2A6}" destId="{B0FD2535-90F6-4E4C-970C-3494D58C9841}" srcOrd="1" destOrd="0" presId="urn:microsoft.com/office/officeart/2005/8/layout/orgChart1"/>
    <dgm:cxn modelId="{D46EEE2B-B02D-4EC3-B3D0-5DCF28555E0B}" type="presParOf" srcId="{95CA2B34-086A-4A29-8642-1E80E907E6AA}" destId="{12946B0E-4606-48E5-8F85-09B13C69E120}" srcOrd="1" destOrd="0" presId="urn:microsoft.com/office/officeart/2005/8/layout/orgChart1"/>
    <dgm:cxn modelId="{8C67F3A6-8D69-4586-B302-1BF1A5574182}" type="presParOf" srcId="{95CA2B34-086A-4A29-8642-1E80E907E6AA}" destId="{AE7B518E-89F6-4C64-866D-8BAA323DC6DD}" srcOrd="2" destOrd="0" presId="urn:microsoft.com/office/officeart/2005/8/layout/orgChart1"/>
    <dgm:cxn modelId="{4EAE648D-24D5-40DB-AA23-6F64946E5057}" type="presParOf" srcId="{ED341D48-6A50-4F4E-AC6F-1A700253FA69}" destId="{BCC89860-A0DF-4A6E-A5FD-F9E2EC321E88}" srcOrd="4" destOrd="0" presId="urn:microsoft.com/office/officeart/2005/8/layout/orgChart1"/>
    <dgm:cxn modelId="{5885CF17-4684-404A-B144-2265A77519C6}" type="presParOf" srcId="{ED341D48-6A50-4F4E-AC6F-1A700253FA69}" destId="{68524998-4536-49CE-88B7-53B2289CB1BA}" srcOrd="5" destOrd="0" presId="urn:microsoft.com/office/officeart/2005/8/layout/orgChart1"/>
    <dgm:cxn modelId="{91C6A340-BAFE-416C-990B-802FDA6B4BF0}" type="presParOf" srcId="{68524998-4536-49CE-88B7-53B2289CB1BA}" destId="{B2693A9A-769B-444A-91F7-CD36AA72C8E3}" srcOrd="0" destOrd="0" presId="urn:microsoft.com/office/officeart/2005/8/layout/orgChart1"/>
    <dgm:cxn modelId="{12A69F1C-84A7-47B8-850C-695525A1CB35}" type="presParOf" srcId="{B2693A9A-769B-444A-91F7-CD36AA72C8E3}" destId="{5BEE4E2C-6BC4-482F-93E1-88495E0B76C4}" srcOrd="0" destOrd="0" presId="urn:microsoft.com/office/officeart/2005/8/layout/orgChart1"/>
    <dgm:cxn modelId="{8D3063A8-52F9-4737-A6F4-25FA690E95BE}" type="presParOf" srcId="{B2693A9A-769B-444A-91F7-CD36AA72C8E3}" destId="{6D0173F4-A637-447B-A677-AFEDA2AA5930}" srcOrd="1" destOrd="0" presId="urn:microsoft.com/office/officeart/2005/8/layout/orgChart1"/>
    <dgm:cxn modelId="{36EDFAB2-446F-44FE-AB40-6406803E8236}" type="presParOf" srcId="{68524998-4536-49CE-88B7-53B2289CB1BA}" destId="{1397BD2A-F9EB-42A7-BD64-BD81ABEFA026}" srcOrd="1" destOrd="0" presId="urn:microsoft.com/office/officeart/2005/8/layout/orgChart1"/>
    <dgm:cxn modelId="{DEB50837-A000-419B-BE22-04A9D97B8D1D}" type="presParOf" srcId="{68524998-4536-49CE-88B7-53B2289CB1BA}" destId="{CF4CD86A-5805-42A3-A064-04A7C4CBB8FC}" srcOrd="2" destOrd="0" presId="urn:microsoft.com/office/officeart/2005/8/layout/orgChart1"/>
    <dgm:cxn modelId="{D604E7DD-E9EF-4DA2-B478-CC241A4C9928}" type="presParOf" srcId="{459B5D89-538D-42FE-8B9A-E739D5EA8B05}" destId="{0ACEE943-87A6-400D-BEB0-44F8255662CF}" srcOrd="2" destOrd="0" presId="urn:microsoft.com/office/officeart/2005/8/layout/orgChart1"/>
    <dgm:cxn modelId="{EA37F765-7DA8-4E2B-9D4A-86FC35FF52B6}" type="presParOf" srcId="{0ACEE943-87A6-400D-BEB0-44F8255662CF}" destId="{C1B25C1D-2CEB-4708-BE9C-418092E53D70}" srcOrd="0" destOrd="0" presId="urn:microsoft.com/office/officeart/2005/8/layout/orgChart1"/>
    <dgm:cxn modelId="{29B426D4-8866-45CB-8FA2-B1D0349B8C20}" type="presParOf" srcId="{0ACEE943-87A6-400D-BEB0-44F8255662CF}" destId="{8778DC50-BA52-47DE-B0A4-F1269BE71BED}" srcOrd="1" destOrd="0" presId="urn:microsoft.com/office/officeart/2005/8/layout/orgChart1"/>
    <dgm:cxn modelId="{53C4348F-85F2-43BB-83CA-84B50137F992}" type="presParOf" srcId="{8778DC50-BA52-47DE-B0A4-F1269BE71BED}" destId="{E5A33A19-8972-4FEF-89F2-AA3471F1419C}" srcOrd="0" destOrd="0" presId="urn:microsoft.com/office/officeart/2005/8/layout/orgChart1"/>
    <dgm:cxn modelId="{1A51D163-57DC-4B79-B25F-4804C372672D}" type="presParOf" srcId="{E5A33A19-8972-4FEF-89F2-AA3471F1419C}" destId="{1379F35B-60DA-434E-B52A-5E48CDAB4B72}" srcOrd="0" destOrd="0" presId="urn:microsoft.com/office/officeart/2005/8/layout/orgChart1"/>
    <dgm:cxn modelId="{848750D8-0E06-4E70-9AB1-E9011AF8CDD9}" type="presParOf" srcId="{E5A33A19-8972-4FEF-89F2-AA3471F1419C}" destId="{FD3B1FF3-5143-4D9D-95DA-1938D6D49E1C}" srcOrd="1" destOrd="0" presId="urn:microsoft.com/office/officeart/2005/8/layout/orgChart1"/>
    <dgm:cxn modelId="{C8E6498D-985D-487A-8C42-B4F4C459B585}" type="presParOf" srcId="{8778DC50-BA52-47DE-B0A4-F1269BE71BED}" destId="{6CD3CDFE-5C6E-49D6-83F5-603993F6E15B}" srcOrd="1" destOrd="0" presId="urn:microsoft.com/office/officeart/2005/8/layout/orgChart1"/>
    <dgm:cxn modelId="{6FB161D9-B779-4FE7-B004-5E3B5D2E7F9B}" type="presParOf" srcId="{8778DC50-BA52-47DE-B0A4-F1269BE71BED}" destId="{A8EDE641-1BCC-4F3A-B66D-1DFD7C014E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E2B183-EDD3-4511-A22C-191A3D6210EE}" type="doc">
      <dgm:prSet loTypeId="urn:microsoft.com/office/officeart/2005/8/layout/hChevron3" loCatId="process" qsTypeId="urn:microsoft.com/office/officeart/2005/8/quickstyle/simple3" qsCatId="simple" csTypeId="urn:microsoft.com/office/officeart/2005/8/colors/accent1_2" csCatId="accent1" phldr="1"/>
      <dgm:spPr/>
    </dgm:pt>
    <dgm:pt modelId="{7FCDA07A-951E-4AB4-B5B8-C5D8DA0D86BF}">
      <dgm:prSet phldrT="[Texte]"/>
      <dgm:spPr>
        <a:xfrm>
          <a:off x="335" y="268371"/>
          <a:ext cx="336551" cy="13462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I</a:t>
          </a:r>
        </a:p>
      </dgm:t>
    </dgm:pt>
    <dgm:pt modelId="{7EFF56A6-2C00-403F-9565-B7BEF305268B}" type="parTrans" cxnId="{5E3DF597-A862-4010-BC0E-046F10FC4E7B}">
      <dgm:prSet/>
      <dgm:spPr/>
      <dgm:t>
        <a:bodyPr/>
        <a:lstStyle/>
        <a:p>
          <a:endParaRPr lang="fr-CH"/>
        </a:p>
      </dgm:t>
    </dgm:pt>
    <dgm:pt modelId="{F13CF987-6AB1-42E8-AF16-B20ACBDFB087}" type="sibTrans" cxnId="{5E3DF597-A862-4010-BC0E-046F10FC4E7B}">
      <dgm:prSet/>
      <dgm:spPr/>
      <dgm:t>
        <a:bodyPr/>
        <a:lstStyle/>
        <a:p>
          <a:endParaRPr lang="fr-CH"/>
        </a:p>
      </dgm:t>
    </dgm:pt>
    <dgm:pt modelId="{2A7D80E9-6879-419C-8CCE-8D273E211F4D}">
      <dgm:prSet phldrT="[Texte]"/>
      <dgm:spPr>
        <a:xfrm>
          <a:off x="269576" y="268371"/>
          <a:ext cx="336551" cy="134620"/>
        </a:xfr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C</a:t>
          </a:r>
        </a:p>
      </dgm:t>
    </dgm:pt>
    <dgm:pt modelId="{179D5CC1-F9A3-4935-BE6B-D7EF02BBD6A9}" type="parTrans" cxnId="{A34093C7-37F1-4599-A9FF-47C30E89AE00}">
      <dgm:prSet/>
      <dgm:spPr/>
      <dgm:t>
        <a:bodyPr/>
        <a:lstStyle/>
        <a:p>
          <a:endParaRPr lang="fr-CH"/>
        </a:p>
      </dgm:t>
    </dgm:pt>
    <dgm:pt modelId="{837D5A90-258B-473D-A106-11B4D07B0785}" type="sibTrans" cxnId="{A34093C7-37F1-4599-A9FF-47C30E89AE00}">
      <dgm:prSet/>
      <dgm:spPr/>
      <dgm:t>
        <a:bodyPr/>
        <a:lstStyle/>
        <a:p>
          <a:endParaRPr lang="fr-CH"/>
        </a:p>
      </dgm:t>
    </dgm:pt>
    <dgm:pt modelId="{7DC53046-8064-4D71-B505-E838C071274C}">
      <dgm:prSet phldrT="[Texte]"/>
      <dgm:spPr>
        <a:xfrm>
          <a:off x="538817"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R</a:t>
          </a:r>
        </a:p>
      </dgm:t>
    </dgm:pt>
    <dgm:pt modelId="{DB64BDBB-D613-4BCD-A43D-5BFE9DE6C16E}" type="parTrans" cxnId="{0DD4B765-E481-4227-BCF8-77D784AFFAA8}">
      <dgm:prSet/>
      <dgm:spPr/>
      <dgm:t>
        <a:bodyPr/>
        <a:lstStyle/>
        <a:p>
          <a:endParaRPr lang="fr-CH"/>
        </a:p>
      </dgm:t>
    </dgm:pt>
    <dgm:pt modelId="{3A2993BB-F70F-4147-8A76-AB823FD5FC21}" type="sibTrans" cxnId="{0DD4B765-E481-4227-BCF8-77D784AFFAA8}">
      <dgm:prSet/>
      <dgm:spPr/>
      <dgm:t>
        <a:bodyPr/>
        <a:lstStyle/>
        <a:p>
          <a:endParaRPr lang="fr-CH"/>
        </a:p>
      </dgm:t>
    </dgm:pt>
    <dgm:pt modelId="{A970526C-8292-4E52-9373-0FABE5C61D27}">
      <dgm:prSet phldrT="[Texte]"/>
      <dgm:spPr>
        <a:xfrm>
          <a:off x="808058"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D</a:t>
          </a:r>
        </a:p>
      </dgm:t>
    </dgm:pt>
    <dgm:pt modelId="{5262CEBD-8FAB-4533-93BA-5BAE54CFECEA}" type="parTrans" cxnId="{16A8DC39-D57F-4BCD-83DF-E6D9937EF4F7}">
      <dgm:prSet/>
      <dgm:spPr/>
      <dgm:t>
        <a:bodyPr/>
        <a:lstStyle/>
        <a:p>
          <a:endParaRPr lang="fr-CH"/>
        </a:p>
      </dgm:t>
    </dgm:pt>
    <dgm:pt modelId="{E879E918-2241-4FDE-8CBC-7D237D231F3C}" type="sibTrans" cxnId="{16A8DC39-D57F-4BCD-83DF-E6D9937EF4F7}">
      <dgm:prSet/>
      <dgm:spPr/>
      <dgm:t>
        <a:bodyPr/>
        <a:lstStyle/>
        <a:p>
          <a:endParaRPr lang="fr-CH"/>
        </a:p>
      </dgm:t>
    </dgm:pt>
    <dgm:pt modelId="{A8920406-E295-4468-8937-8EFD10BF1CF1}" type="pres">
      <dgm:prSet presAssocID="{FBE2B183-EDD3-4511-A22C-191A3D6210EE}" presName="Name0" presStyleCnt="0">
        <dgm:presLayoutVars>
          <dgm:dir/>
          <dgm:resizeHandles val="exact"/>
        </dgm:presLayoutVars>
      </dgm:prSet>
      <dgm:spPr/>
    </dgm:pt>
    <dgm:pt modelId="{9A1A1CF9-526C-4136-814D-24C2104D1CFD}" type="pres">
      <dgm:prSet presAssocID="{7FCDA07A-951E-4AB4-B5B8-C5D8DA0D86BF}" presName="parTxOnly" presStyleLbl="node1" presStyleIdx="0" presStyleCnt="4">
        <dgm:presLayoutVars>
          <dgm:bulletEnabled val="1"/>
        </dgm:presLayoutVars>
      </dgm:prSet>
      <dgm:spPr>
        <a:prstGeom prst="homePlate">
          <a:avLst/>
        </a:prstGeom>
      </dgm:spPr>
    </dgm:pt>
    <dgm:pt modelId="{B4188CB6-04DE-4FC6-B8EF-EEF5217486BB}" type="pres">
      <dgm:prSet presAssocID="{F13CF987-6AB1-42E8-AF16-B20ACBDFB087}" presName="parSpace" presStyleCnt="0"/>
      <dgm:spPr/>
    </dgm:pt>
    <dgm:pt modelId="{1269930D-6C39-4B26-A13A-F18416585CCA}" type="pres">
      <dgm:prSet presAssocID="{2A7D80E9-6879-419C-8CCE-8D273E211F4D}" presName="parTxOnly" presStyleLbl="node1" presStyleIdx="1" presStyleCnt="4">
        <dgm:presLayoutVars>
          <dgm:bulletEnabled val="1"/>
        </dgm:presLayoutVars>
      </dgm:prSet>
      <dgm:spPr>
        <a:prstGeom prst="chevron">
          <a:avLst/>
        </a:prstGeom>
      </dgm:spPr>
    </dgm:pt>
    <dgm:pt modelId="{658D2E5B-3E56-4AEA-94FD-1D458DBA584F}" type="pres">
      <dgm:prSet presAssocID="{837D5A90-258B-473D-A106-11B4D07B0785}" presName="parSpace" presStyleCnt="0"/>
      <dgm:spPr/>
    </dgm:pt>
    <dgm:pt modelId="{F00B2578-D369-4F79-B084-0673227AD1A5}" type="pres">
      <dgm:prSet presAssocID="{7DC53046-8064-4D71-B505-E838C071274C}" presName="parTxOnly" presStyleLbl="node1" presStyleIdx="2" presStyleCnt="4">
        <dgm:presLayoutVars>
          <dgm:bulletEnabled val="1"/>
        </dgm:presLayoutVars>
      </dgm:prSet>
      <dgm:spPr>
        <a:prstGeom prst="chevron">
          <a:avLst/>
        </a:prstGeom>
      </dgm:spPr>
    </dgm:pt>
    <dgm:pt modelId="{D5225A71-441A-44B4-B952-33AFCD494508}" type="pres">
      <dgm:prSet presAssocID="{3A2993BB-F70F-4147-8A76-AB823FD5FC21}" presName="parSpace" presStyleCnt="0"/>
      <dgm:spPr/>
    </dgm:pt>
    <dgm:pt modelId="{E490748E-9844-4DF5-A960-3FACAD648D35}" type="pres">
      <dgm:prSet presAssocID="{A970526C-8292-4E52-9373-0FABE5C61D27}" presName="parTxOnly" presStyleLbl="node1" presStyleIdx="3" presStyleCnt="4">
        <dgm:presLayoutVars>
          <dgm:bulletEnabled val="1"/>
        </dgm:presLayoutVars>
      </dgm:prSet>
      <dgm:spPr>
        <a:prstGeom prst="chevron">
          <a:avLst/>
        </a:prstGeom>
      </dgm:spPr>
    </dgm:pt>
  </dgm:ptLst>
  <dgm:cxnLst>
    <dgm:cxn modelId="{16A8DC39-D57F-4BCD-83DF-E6D9937EF4F7}" srcId="{FBE2B183-EDD3-4511-A22C-191A3D6210EE}" destId="{A970526C-8292-4E52-9373-0FABE5C61D27}" srcOrd="3" destOrd="0" parTransId="{5262CEBD-8FAB-4533-93BA-5BAE54CFECEA}" sibTransId="{E879E918-2241-4FDE-8CBC-7D237D231F3C}"/>
    <dgm:cxn modelId="{0DD4B765-E481-4227-BCF8-77D784AFFAA8}" srcId="{FBE2B183-EDD3-4511-A22C-191A3D6210EE}" destId="{7DC53046-8064-4D71-B505-E838C071274C}" srcOrd="2" destOrd="0" parTransId="{DB64BDBB-D613-4BCD-A43D-5BFE9DE6C16E}" sibTransId="{3A2993BB-F70F-4147-8A76-AB823FD5FC21}"/>
    <dgm:cxn modelId="{4AB68455-02D0-441E-9C9C-2A9AA0FFBFEB}" type="presOf" srcId="{A970526C-8292-4E52-9373-0FABE5C61D27}" destId="{E490748E-9844-4DF5-A960-3FACAD648D35}" srcOrd="0" destOrd="0" presId="urn:microsoft.com/office/officeart/2005/8/layout/hChevron3"/>
    <dgm:cxn modelId="{405FF955-79C2-499B-8B62-1EACA76945A5}" type="presOf" srcId="{2A7D80E9-6879-419C-8CCE-8D273E211F4D}" destId="{1269930D-6C39-4B26-A13A-F18416585CCA}" srcOrd="0" destOrd="0" presId="urn:microsoft.com/office/officeart/2005/8/layout/hChevron3"/>
    <dgm:cxn modelId="{5E3DF597-A862-4010-BC0E-046F10FC4E7B}" srcId="{FBE2B183-EDD3-4511-A22C-191A3D6210EE}" destId="{7FCDA07A-951E-4AB4-B5B8-C5D8DA0D86BF}" srcOrd="0" destOrd="0" parTransId="{7EFF56A6-2C00-403F-9565-B7BEF305268B}" sibTransId="{F13CF987-6AB1-42E8-AF16-B20ACBDFB087}"/>
    <dgm:cxn modelId="{78F333A8-2284-4CCF-8478-2A239A421684}" type="presOf" srcId="{7FCDA07A-951E-4AB4-B5B8-C5D8DA0D86BF}" destId="{9A1A1CF9-526C-4136-814D-24C2104D1CFD}" srcOrd="0" destOrd="0" presId="urn:microsoft.com/office/officeart/2005/8/layout/hChevron3"/>
    <dgm:cxn modelId="{A34093C7-37F1-4599-A9FF-47C30E89AE00}" srcId="{FBE2B183-EDD3-4511-A22C-191A3D6210EE}" destId="{2A7D80E9-6879-419C-8CCE-8D273E211F4D}" srcOrd="1" destOrd="0" parTransId="{179D5CC1-F9A3-4935-BE6B-D7EF02BBD6A9}" sibTransId="{837D5A90-258B-473D-A106-11B4D07B0785}"/>
    <dgm:cxn modelId="{86FB23F7-5C9E-40B8-83A2-6606C2E199EA}" type="presOf" srcId="{FBE2B183-EDD3-4511-A22C-191A3D6210EE}" destId="{A8920406-E295-4468-8937-8EFD10BF1CF1}" srcOrd="0" destOrd="0" presId="urn:microsoft.com/office/officeart/2005/8/layout/hChevron3"/>
    <dgm:cxn modelId="{BEE271FB-4D1B-4967-B00D-D89997E88443}" type="presOf" srcId="{7DC53046-8064-4D71-B505-E838C071274C}" destId="{F00B2578-D369-4F79-B084-0673227AD1A5}" srcOrd="0" destOrd="0" presId="urn:microsoft.com/office/officeart/2005/8/layout/hChevron3"/>
    <dgm:cxn modelId="{71368270-3961-4609-B33D-BEB1437E9B53}" type="presParOf" srcId="{A8920406-E295-4468-8937-8EFD10BF1CF1}" destId="{9A1A1CF9-526C-4136-814D-24C2104D1CFD}" srcOrd="0" destOrd="0" presId="urn:microsoft.com/office/officeart/2005/8/layout/hChevron3"/>
    <dgm:cxn modelId="{C7FBD737-F530-47F7-BFBA-F8FE44C6D23C}" type="presParOf" srcId="{A8920406-E295-4468-8937-8EFD10BF1CF1}" destId="{B4188CB6-04DE-4FC6-B8EF-EEF5217486BB}" srcOrd="1" destOrd="0" presId="urn:microsoft.com/office/officeart/2005/8/layout/hChevron3"/>
    <dgm:cxn modelId="{CDA4D8CA-4CAE-4F08-BB91-919C910DC4DD}" type="presParOf" srcId="{A8920406-E295-4468-8937-8EFD10BF1CF1}" destId="{1269930D-6C39-4B26-A13A-F18416585CCA}" srcOrd="2" destOrd="0" presId="urn:microsoft.com/office/officeart/2005/8/layout/hChevron3"/>
    <dgm:cxn modelId="{83F724DB-3D17-4DB7-8C86-482471D78F93}" type="presParOf" srcId="{A8920406-E295-4468-8937-8EFD10BF1CF1}" destId="{658D2E5B-3E56-4AEA-94FD-1D458DBA584F}" srcOrd="3" destOrd="0" presId="urn:microsoft.com/office/officeart/2005/8/layout/hChevron3"/>
    <dgm:cxn modelId="{7FB1C495-D287-499F-B126-C01075C248B6}" type="presParOf" srcId="{A8920406-E295-4468-8937-8EFD10BF1CF1}" destId="{F00B2578-D369-4F79-B084-0673227AD1A5}" srcOrd="4" destOrd="0" presId="urn:microsoft.com/office/officeart/2005/8/layout/hChevron3"/>
    <dgm:cxn modelId="{836FA4DF-DD52-447F-B823-82DEA510AC9C}" type="presParOf" srcId="{A8920406-E295-4468-8937-8EFD10BF1CF1}" destId="{D5225A71-441A-44B4-B952-33AFCD494508}" srcOrd="5" destOrd="0" presId="urn:microsoft.com/office/officeart/2005/8/layout/hChevron3"/>
    <dgm:cxn modelId="{A944ADC4-8288-4B67-81FB-E0C91C4F4B99}" type="presParOf" srcId="{A8920406-E295-4468-8937-8EFD10BF1CF1}" destId="{E490748E-9844-4DF5-A960-3FACAD648D3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B4570B1F-F12E-45EF-BA6B-D74CCD53D2C3}" type="presOf" srcId="{EEC988D4-26BB-4911-A56C-15A8F13211AA}" destId="{F281C3CA-6F70-40D1-9579-D74C998AF15F}" srcOrd="0" destOrd="0" presId="urn:microsoft.com/office/officeart/2005/8/layout/chevron1"/>
    <dgm:cxn modelId="{274FFE4E-0858-4115-89E7-04DC9E5D9A3A}" type="presOf" srcId="{255177E3-3712-468C-91FD-20F8EA733E37}" destId="{E48D9223-E484-409A-B692-5BA72EAA8487}" srcOrd="0" destOrd="0" presId="urn:microsoft.com/office/officeart/2005/8/layout/chevron1"/>
    <dgm:cxn modelId="{2C528CC2-7257-42AF-B1D4-A88A62CCE417}" type="presOf" srcId="{6236EDFD-6813-4DB6-90AC-FA71E78027E7}" destId="{764159C2-C1E1-43A3-B01A-43D482FAD8F8}"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9F387DF0-1C62-4134-87E6-4376BB4E2476}" type="presOf" srcId="{C7BE0D56-94A7-4ACC-AE6F-44012CAC1D51}" destId="{94CC327E-2640-41D1-8358-7002856AE95E}" srcOrd="0" destOrd="0" presId="urn:microsoft.com/office/officeart/2005/8/layout/chevron1"/>
    <dgm:cxn modelId="{A11524FA-EAE6-4CEB-A972-2DE261AF46CC}" type="presOf" srcId="{DBD8C0A3-AB26-43DA-938D-0EAADFF461C4}" destId="{11F0A4A8-E94E-45C9-BA82-C8103D6584A0}" srcOrd="0" destOrd="0" presId="urn:microsoft.com/office/officeart/2005/8/layout/chevron1"/>
    <dgm:cxn modelId="{22865385-7ABE-427D-86E9-F6CF3EE6E2BF}" type="presParOf" srcId="{F281C3CA-6F70-40D1-9579-D74C998AF15F}" destId="{E48D9223-E484-409A-B692-5BA72EAA8487}" srcOrd="0" destOrd="0" presId="urn:microsoft.com/office/officeart/2005/8/layout/chevron1"/>
    <dgm:cxn modelId="{EC78B529-98DD-4B49-AF74-BEDD115F7299}" type="presParOf" srcId="{F281C3CA-6F70-40D1-9579-D74C998AF15F}" destId="{71DBDB65-2419-4A80-8409-7DC6E201CBEE}" srcOrd="1" destOrd="0" presId="urn:microsoft.com/office/officeart/2005/8/layout/chevron1"/>
    <dgm:cxn modelId="{D4C9A744-CF1C-42A8-998A-AA21E16CDD8B}" type="presParOf" srcId="{F281C3CA-6F70-40D1-9579-D74C998AF15F}" destId="{94CC327E-2640-41D1-8358-7002856AE95E}" srcOrd="2" destOrd="0" presId="urn:microsoft.com/office/officeart/2005/8/layout/chevron1"/>
    <dgm:cxn modelId="{B7AAFB32-C87C-48E9-AD8B-ACD72CE6E73C}" type="presParOf" srcId="{F281C3CA-6F70-40D1-9579-D74C998AF15F}" destId="{BBD651A6-1F41-427A-A3F6-963006910BC1}" srcOrd="3" destOrd="0" presId="urn:microsoft.com/office/officeart/2005/8/layout/chevron1"/>
    <dgm:cxn modelId="{ED67AD16-D08D-4731-851A-E6825504B448}" type="presParOf" srcId="{F281C3CA-6F70-40D1-9579-D74C998AF15F}" destId="{764159C2-C1E1-43A3-B01A-43D482FAD8F8}" srcOrd="4" destOrd="0" presId="urn:microsoft.com/office/officeart/2005/8/layout/chevron1"/>
    <dgm:cxn modelId="{13844379-0BE3-453B-8B33-B15C0B50A8D4}" type="presParOf" srcId="{F281C3CA-6F70-40D1-9579-D74C998AF15F}" destId="{6F514820-482A-4BCF-BAF2-7337AA55909C}" srcOrd="5" destOrd="0" presId="urn:microsoft.com/office/officeart/2005/8/layout/chevron1"/>
    <dgm:cxn modelId="{3E3D2761-EE87-4A15-AEF6-FD1B63E4A4B5}"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custLinFactX="-16617" custLinFactY="16118" custLinFactNeighborX="-100000" custLinFactNeighborY="100000">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custLinFactX="-39807" custLinFactY="100000" custLinFactNeighborX="-100000" custLinFactNeighborY="131036">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custLinFactX="-72313" custLinFactY="136295" custLinFactNeighborX="-100000" custLinFactNeighborY="200000">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6AD83F10-C65E-49B0-86FB-2280AB941BFA}" type="presOf" srcId="{255177E3-3712-468C-91FD-20F8EA733E37}" destId="{E48D9223-E484-409A-B692-5BA72EAA8487}" srcOrd="0" destOrd="0" presId="urn:microsoft.com/office/officeart/2005/8/layout/chevron1"/>
    <dgm:cxn modelId="{DCC4D32A-5043-4018-8456-02BF681CBEF2}" type="presOf" srcId="{C7BE0D56-94A7-4ACC-AE6F-44012CAC1D51}" destId="{94CC327E-2640-41D1-8358-7002856AE95E}" srcOrd="0" destOrd="0" presId="urn:microsoft.com/office/officeart/2005/8/layout/chevron1"/>
    <dgm:cxn modelId="{FC477048-EF81-40AC-9138-288E89995A56}" type="presOf" srcId="{DBD8C0A3-AB26-43DA-938D-0EAADFF461C4}" destId="{11F0A4A8-E94E-45C9-BA82-C8103D6584A0}" srcOrd="0" destOrd="0" presId="urn:microsoft.com/office/officeart/2005/8/layout/chevron1"/>
    <dgm:cxn modelId="{DAEE8C95-95C9-4151-BB11-59B440C8FD21}" type="presOf" srcId="{6236EDFD-6813-4DB6-90AC-FA71E78027E7}" destId="{764159C2-C1E1-43A3-B01A-43D482FAD8F8}"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7C981FC6-70C5-45EA-8820-BC344AA3E044}" type="presOf" srcId="{EEC988D4-26BB-4911-A56C-15A8F13211AA}" destId="{F281C3CA-6F70-40D1-9579-D74C998AF15F}" srcOrd="0" destOrd="0" presId="urn:microsoft.com/office/officeart/2005/8/layout/chevron1"/>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42C66C0D-A5DD-44BA-86B0-4FDA77472A27}" type="presParOf" srcId="{F281C3CA-6F70-40D1-9579-D74C998AF15F}" destId="{E48D9223-E484-409A-B692-5BA72EAA8487}" srcOrd="0" destOrd="0" presId="urn:microsoft.com/office/officeart/2005/8/layout/chevron1"/>
    <dgm:cxn modelId="{61AF3761-68C6-431D-8B41-901F65B9544A}" type="presParOf" srcId="{F281C3CA-6F70-40D1-9579-D74C998AF15F}" destId="{71DBDB65-2419-4A80-8409-7DC6E201CBEE}" srcOrd="1" destOrd="0" presId="urn:microsoft.com/office/officeart/2005/8/layout/chevron1"/>
    <dgm:cxn modelId="{F67AEA84-6874-4D7B-89DF-B5D5CE6FE277}" type="presParOf" srcId="{F281C3CA-6F70-40D1-9579-D74C998AF15F}" destId="{94CC327E-2640-41D1-8358-7002856AE95E}" srcOrd="2" destOrd="0" presId="urn:microsoft.com/office/officeart/2005/8/layout/chevron1"/>
    <dgm:cxn modelId="{F1B8A977-E185-4C01-9E18-759E95CA5134}" type="presParOf" srcId="{F281C3CA-6F70-40D1-9579-D74C998AF15F}" destId="{BBD651A6-1F41-427A-A3F6-963006910BC1}" srcOrd="3" destOrd="0" presId="urn:microsoft.com/office/officeart/2005/8/layout/chevron1"/>
    <dgm:cxn modelId="{B9939ACA-0C51-4899-8028-B77468DE3E7D}" type="presParOf" srcId="{F281C3CA-6F70-40D1-9579-D74C998AF15F}" destId="{764159C2-C1E1-43A3-B01A-43D482FAD8F8}" srcOrd="4" destOrd="0" presId="urn:microsoft.com/office/officeart/2005/8/layout/chevron1"/>
    <dgm:cxn modelId="{9B3EEBE9-3A4E-4C8C-81DB-1EF5B7E39633}" type="presParOf" srcId="{F281C3CA-6F70-40D1-9579-D74C998AF15F}" destId="{6F514820-482A-4BCF-BAF2-7337AA55909C}" srcOrd="5" destOrd="0" presId="urn:microsoft.com/office/officeart/2005/8/layout/chevron1"/>
    <dgm:cxn modelId="{68426E02-2BD6-4236-8DDF-A0427FC72706}"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EB06A924-9328-4E67-B066-027D5EC57B88}" type="presOf" srcId="{6236EDFD-6813-4DB6-90AC-FA71E78027E7}" destId="{764159C2-C1E1-43A3-B01A-43D482FAD8F8}" srcOrd="0" destOrd="0" presId="urn:microsoft.com/office/officeart/2005/8/layout/chevron1"/>
    <dgm:cxn modelId="{8A3A7F47-5FA6-4ABE-B19B-9B26B3562795}" type="presOf" srcId="{C7BE0D56-94A7-4ACC-AE6F-44012CAC1D51}" destId="{94CC327E-2640-41D1-8358-7002856AE95E}" srcOrd="0" destOrd="0" presId="urn:microsoft.com/office/officeart/2005/8/layout/chevron1"/>
    <dgm:cxn modelId="{21039790-7CE5-4050-BE31-30CCB0625722}" type="presOf" srcId="{255177E3-3712-468C-91FD-20F8EA733E37}" destId="{E48D9223-E484-409A-B692-5BA72EAA8487}" srcOrd="0" destOrd="0" presId="urn:microsoft.com/office/officeart/2005/8/layout/chevron1"/>
    <dgm:cxn modelId="{DA3C589E-8FB2-49FB-A351-43D94C6691EC}" type="presOf" srcId="{EEC988D4-26BB-4911-A56C-15A8F13211AA}" destId="{F281C3CA-6F70-40D1-9579-D74C998AF15F}" srcOrd="0" destOrd="0" presId="urn:microsoft.com/office/officeart/2005/8/layout/chevron1"/>
    <dgm:cxn modelId="{E7EDF29E-3799-410B-9E7B-173F10447D13}" type="presOf" srcId="{DBD8C0A3-AB26-43DA-938D-0EAADFF461C4}" destId="{11F0A4A8-E94E-45C9-BA82-C8103D6584A0}"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2C3061E9-4353-4F91-82D9-FB60C5FA08F0}" srcId="{EEC988D4-26BB-4911-A56C-15A8F13211AA}" destId="{6236EDFD-6813-4DB6-90AC-FA71E78027E7}" srcOrd="2" destOrd="0" parTransId="{0AB5FE1A-47CA-48E0-AFE4-F0977502F977}" sibTransId="{060B631C-4920-4E4E-932B-43176634EABC}"/>
    <dgm:cxn modelId="{9682CBCA-2123-4785-BDF2-6FC9BA84BFD4}" type="presParOf" srcId="{F281C3CA-6F70-40D1-9579-D74C998AF15F}" destId="{E48D9223-E484-409A-B692-5BA72EAA8487}" srcOrd="0" destOrd="0" presId="urn:microsoft.com/office/officeart/2005/8/layout/chevron1"/>
    <dgm:cxn modelId="{A2A7E105-8392-4EC5-94C8-54BB4E3E2E81}" type="presParOf" srcId="{F281C3CA-6F70-40D1-9579-D74C998AF15F}" destId="{71DBDB65-2419-4A80-8409-7DC6E201CBEE}" srcOrd="1" destOrd="0" presId="urn:microsoft.com/office/officeart/2005/8/layout/chevron1"/>
    <dgm:cxn modelId="{C5366E80-16A2-4891-BFF0-D2E758773D0B}" type="presParOf" srcId="{F281C3CA-6F70-40D1-9579-D74C998AF15F}" destId="{94CC327E-2640-41D1-8358-7002856AE95E}" srcOrd="2" destOrd="0" presId="urn:microsoft.com/office/officeart/2005/8/layout/chevron1"/>
    <dgm:cxn modelId="{71887C21-0A5F-4935-AB04-B3D59BCBA28F}" type="presParOf" srcId="{F281C3CA-6F70-40D1-9579-D74C998AF15F}" destId="{BBD651A6-1F41-427A-A3F6-963006910BC1}" srcOrd="3" destOrd="0" presId="urn:microsoft.com/office/officeart/2005/8/layout/chevron1"/>
    <dgm:cxn modelId="{2B8F7F0F-9FD4-407A-BABE-F405F624F2E8}" type="presParOf" srcId="{F281C3CA-6F70-40D1-9579-D74C998AF15F}" destId="{764159C2-C1E1-43A3-B01A-43D482FAD8F8}" srcOrd="4" destOrd="0" presId="urn:microsoft.com/office/officeart/2005/8/layout/chevron1"/>
    <dgm:cxn modelId="{A57D74E0-B9C6-4582-9DE1-ADF4B32F4000}" type="presParOf" srcId="{F281C3CA-6F70-40D1-9579-D74C998AF15F}" destId="{6F514820-482A-4BCF-BAF2-7337AA55909C}" srcOrd="5" destOrd="0" presId="urn:microsoft.com/office/officeart/2005/8/layout/chevron1"/>
    <dgm:cxn modelId="{41407586-E91D-44E0-8355-DD4A1F099A49}"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036FB0AA-FD8F-4901-8A2F-8F808C818B53}" type="presOf" srcId="{EEC988D4-26BB-4911-A56C-15A8F13211AA}" destId="{F281C3CA-6F70-40D1-9579-D74C998AF15F}"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41738CD7-3FF0-4A42-A3A9-2A0AAC9260A0}" type="presOf" srcId="{255177E3-3712-468C-91FD-20F8EA733E37}" destId="{E48D9223-E484-409A-B692-5BA72EAA8487}" srcOrd="0" destOrd="0" presId="urn:microsoft.com/office/officeart/2005/8/layout/chevron1"/>
    <dgm:cxn modelId="{8BD74119-C1CD-4D6E-8F87-14C54C8890AF}"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a:p>
          <a:r>
            <a:rPr lang="fr-FR" sz="2000" dirty="0" err="1">
              <a:latin typeface="Tahoma" panose="020B0604030504040204" pitchFamily="34" charset="0"/>
              <a:ea typeface="Tahoma" panose="020B0604030504040204" pitchFamily="34" charset="0"/>
              <a:cs typeface="Tahoma" panose="020B0604030504040204" pitchFamily="34" charset="0"/>
            </a:rPr>
            <a:t>Controlling</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AF56412F-3E5B-43C9-B633-FF64F29841D8}"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25C1D-2CEB-4708-BE9C-418092E53D70}">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89860-A0DF-4A6E-A5FD-F9E2EC321E88}">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22184-C707-4658-82AB-8EE2193353BD}">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F4F9B-FD2D-4E9A-9E8E-486E8DC0D0CA}">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1563B-1754-4BEC-99FE-040BC9FB5EF7}">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Direction</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2156891" y="321071"/>
        <a:ext cx="1782216" cy="891108"/>
      </dsp:txXfrm>
    </dsp:sp>
    <dsp:sp modelId="{F4DBC961-E589-4C5A-916C-57BC05D8B8CA}">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09" y="2851819"/>
        <a:ext cx="1782216" cy="891108"/>
      </dsp:txXfrm>
    </dsp:sp>
    <dsp:sp modelId="{675D236A-AA7C-4E97-89F0-3B14192A9164}">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2156891" y="2851819"/>
        <a:ext cx="1782216" cy="891108"/>
      </dsp:txXfrm>
    </dsp:sp>
    <dsp:sp modelId="{5BEE4E2C-6BC4-482F-93E1-88495E0B76C4}">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313373" y="2851819"/>
        <a:ext cx="1782216" cy="891108"/>
      </dsp:txXfrm>
    </dsp:sp>
    <dsp:sp modelId="{1379F35B-60DA-434E-B52A-5E48CDAB4B72}">
      <dsp:nvSpPr>
        <dsp:cNvPr id="0" name=""/>
        <dsp:cNvSpPr/>
      </dsp:nvSpPr>
      <dsp:spPr>
        <a:xfrm>
          <a:off x="1078650" y="158644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1078650" y="1586445"/>
        <a:ext cx="1782216" cy="8911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A1CF9-526C-4136-814D-24C2104D1CFD}">
      <dsp:nvSpPr>
        <dsp:cNvPr id="0" name=""/>
        <dsp:cNvSpPr/>
      </dsp:nvSpPr>
      <dsp:spPr>
        <a:xfrm>
          <a:off x="251" y="201278"/>
          <a:ext cx="252413" cy="100965"/>
        </a:xfrm>
        <a:prstGeom prst="homePlate">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I</a:t>
          </a:r>
        </a:p>
      </dsp:txBody>
      <dsp:txXfrm>
        <a:off x="251" y="201278"/>
        <a:ext cx="227172" cy="100965"/>
      </dsp:txXfrm>
    </dsp:sp>
    <dsp:sp modelId="{1269930D-6C39-4B26-A13A-F18416585CCA}">
      <dsp:nvSpPr>
        <dsp:cNvPr id="0" name=""/>
        <dsp:cNvSpPr/>
      </dsp:nvSpPr>
      <dsp:spPr>
        <a:xfrm>
          <a:off x="202182" y="201278"/>
          <a:ext cx="252413" cy="100965"/>
        </a:xfrm>
        <a:prstGeom prst="chevron">
          <a:avLst/>
        </a:prstGeo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C</a:t>
          </a:r>
        </a:p>
      </dsp:txBody>
      <dsp:txXfrm>
        <a:off x="252665" y="201278"/>
        <a:ext cx="151448" cy="100965"/>
      </dsp:txXfrm>
    </dsp:sp>
    <dsp:sp modelId="{F00B2578-D369-4F79-B084-0673227AD1A5}">
      <dsp:nvSpPr>
        <dsp:cNvPr id="0" name=""/>
        <dsp:cNvSpPr/>
      </dsp:nvSpPr>
      <dsp:spPr>
        <a:xfrm>
          <a:off x="40411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R</a:t>
          </a:r>
        </a:p>
      </dsp:txBody>
      <dsp:txXfrm>
        <a:off x="454596" y="201278"/>
        <a:ext cx="151448" cy="100965"/>
      </dsp:txXfrm>
    </dsp:sp>
    <dsp:sp modelId="{E490748E-9844-4DF5-A960-3FACAD648D35}">
      <dsp:nvSpPr>
        <dsp:cNvPr id="0" name=""/>
        <dsp:cNvSpPr/>
      </dsp:nvSpPr>
      <dsp:spPr>
        <a:xfrm>
          <a:off x="60604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D</a:t>
          </a:r>
        </a:p>
      </dsp:txBody>
      <dsp:txXfrm>
        <a:off x="656526" y="201278"/>
        <a:ext cx="151448" cy="100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69" y="259909"/>
          <a:ext cx="680674" cy="272269"/>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7304" y="259909"/>
        <a:ext cx="408405" cy="272269"/>
      </dsp:txXfrm>
    </dsp:sp>
    <dsp:sp modelId="{94CC327E-2640-41D1-8358-7002856AE95E}">
      <dsp:nvSpPr>
        <dsp:cNvPr id="0" name=""/>
        <dsp:cNvSpPr/>
      </dsp:nvSpPr>
      <dsp:spPr>
        <a:xfrm>
          <a:off x="613776" y="259909"/>
          <a:ext cx="680674" cy="272269"/>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749911" y="259909"/>
        <a:ext cx="408405" cy="272269"/>
      </dsp:txXfrm>
    </dsp:sp>
    <dsp:sp modelId="{764159C2-C1E1-43A3-B01A-43D482FAD8F8}">
      <dsp:nvSpPr>
        <dsp:cNvPr id="0" name=""/>
        <dsp:cNvSpPr/>
      </dsp:nvSpPr>
      <dsp:spPr>
        <a:xfrm>
          <a:off x="1226383" y="259909"/>
          <a:ext cx="680674" cy="272269"/>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62518" y="259909"/>
        <a:ext cx="408405" cy="272269"/>
      </dsp:txXfrm>
    </dsp:sp>
    <dsp:sp modelId="{11F0A4A8-E94E-45C9-BA82-C8103D6584A0}">
      <dsp:nvSpPr>
        <dsp:cNvPr id="0" name=""/>
        <dsp:cNvSpPr/>
      </dsp:nvSpPr>
      <dsp:spPr>
        <a:xfrm>
          <a:off x="1838990" y="259909"/>
          <a:ext cx="680674" cy="272269"/>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975125" y="259909"/>
        <a:ext cx="408405" cy="272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52" y="1042627"/>
          <a:ext cx="670814" cy="268325"/>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5315" y="1042627"/>
        <a:ext cx="402489" cy="268325"/>
      </dsp:txXfrm>
    </dsp:sp>
    <dsp:sp modelId="{94CC327E-2640-41D1-8358-7002856AE95E}">
      <dsp:nvSpPr>
        <dsp:cNvPr id="0" name=""/>
        <dsp:cNvSpPr/>
      </dsp:nvSpPr>
      <dsp:spPr>
        <a:xfrm>
          <a:off x="426334" y="1354202"/>
          <a:ext cx="670814" cy="268325"/>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560497" y="1354202"/>
        <a:ext cx="402489" cy="268325"/>
      </dsp:txXfrm>
    </dsp:sp>
    <dsp:sp modelId="{764159C2-C1E1-43A3-B01A-43D482FAD8F8}">
      <dsp:nvSpPr>
        <dsp:cNvPr id="0" name=""/>
        <dsp:cNvSpPr/>
      </dsp:nvSpPr>
      <dsp:spPr>
        <a:xfrm>
          <a:off x="874506" y="1662556"/>
          <a:ext cx="670814" cy="268325"/>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008669" y="1662556"/>
        <a:ext cx="402489" cy="268325"/>
      </dsp:txXfrm>
    </dsp:sp>
    <dsp:sp modelId="{11F0A4A8-E94E-45C9-BA82-C8103D6584A0}">
      <dsp:nvSpPr>
        <dsp:cNvPr id="0" name=""/>
        <dsp:cNvSpPr/>
      </dsp:nvSpPr>
      <dsp:spPr>
        <a:xfrm>
          <a:off x="1260184" y="1944994"/>
          <a:ext cx="670814" cy="268325"/>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94347" y="1944994"/>
        <a:ext cx="402489" cy="268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dsp:txBody>
      <dsp:txXfrm>
        <a:off x="435875" y="0"/>
        <a:ext cx="3051390" cy="864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a:p>
          <a:pPr marL="0" lvl="0" indent="0" algn="ctr" defTabSz="889000">
            <a:lnSpc>
              <a:spcPct val="90000"/>
            </a:lnSpc>
            <a:spcBef>
              <a:spcPct val="0"/>
            </a:spcBef>
            <a:spcAft>
              <a:spcPct val="35000"/>
            </a:spcAft>
            <a:buNone/>
          </a:pPr>
          <a:r>
            <a:rPr lang="fr-FR" sz="2000" kern="1200" dirty="0" err="1">
              <a:latin typeface="Tahoma" panose="020B0604030504040204" pitchFamily="34" charset="0"/>
              <a:ea typeface="Tahoma" panose="020B0604030504040204" pitchFamily="34" charset="0"/>
              <a:cs typeface="Tahoma" panose="020B0604030504040204" pitchFamily="34" charset="0"/>
            </a:rPr>
            <a:t>Controlling</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435875" y="0"/>
        <a:ext cx="3051390" cy="864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2054" cy="498129"/>
          </a:xfrm>
          <a:prstGeom prst="rect">
            <a:avLst/>
          </a:prstGeom>
        </p:spPr>
        <p:txBody>
          <a:bodyPr vert="horz" lIns="88377" tIns="44188" rIns="88377" bIns="44188" rtlCol="0"/>
          <a:lstStyle>
            <a:lvl1pPr algn="l">
              <a:defRPr sz="1200"/>
            </a:lvl1pPr>
          </a:lstStyle>
          <a:p>
            <a:endParaRPr lang="fr-CH"/>
          </a:p>
        </p:txBody>
      </p:sp>
      <p:sp>
        <p:nvSpPr>
          <p:cNvPr id="3" name="Espace réservé de la date 2"/>
          <p:cNvSpPr>
            <a:spLocks noGrp="1"/>
          </p:cNvSpPr>
          <p:nvPr>
            <p:ph type="dt" sz="quarter" idx="1"/>
          </p:nvPr>
        </p:nvSpPr>
        <p:spPr>
          <a:xfrm>
            <a:off x="3858387" y="0"/>
            <a:ext cx="2952054" cy="498129"/>
          </a:xfrm>
          <a:prstGeom prst="rect">
            <a:avLst/>
          </a:prstGeom>
        </p:spPr>
        <p:txBody>
          <a:bodyPr vert="horz" lIns="88377" tIns="44188" rIns="88377" bIns="44188" rtlCol="0"/>
          <a:lstStyle>
            <a:lvl1pPr algn="r">
              <a:defRPr sz="1200"/>
            </a:lvl1pPr>
          </a:lstStyle>
          <a:p>
            <a:fld id="{F44D00AD-AFCB-4A68-981C-3D7F60A5D79F}" type="datetimeFigureOut">
              <a:rPr lang="fr-CH" smtClean="0"/>
              <a:pPr/>
              <a:t>03.04.2023</a:t>
            </a:fld>
            <a:endParaRPr lang="fr-CH"/>
          </a:p>
        </p:txBody>
      </p:sp>
      <p:sp>
        <p:nvSpPr>
          <p:cNvPr id="4" name="Espace réservé du pied de page 3"/>
          <p:cNvSpPr>
            <a:spLocks noGrp="1"/>
          </p:cNvSpPr>
          <p:nvPr>
            <p:ph type="ftr" sz="quarter" idx="2"/>
          </p:nvPr>
        </p:nvSpPr>
        <p:spPr>
          <a:xfrm>
            <a:off x="0" y="9444385"/>
            <a:ext cx="2952054" cy="498129"/>
          </a:xfrm>
          <a:prstGeom prst="rect">
            <a:avLst/>
          </a:prstGeom>
        </p:spPr>
        <p:txBody>
          <a:bodyPr vert="horz" lIns="88377" tIns="44188" rIns="88377" bIns="44188"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8387" y="9444385"/>
            <a:ext cx="2952054" cy="498129"/>
          </a:xfrm>
          <a:prstGeom prst="rect">
            <a:avLst/>
          </a:prstGeom>
        </p:spPr>
        <p:txBody>
          <a:bodyPr vert="horz" lIns="88377" tIns="44188" rIns="88377" bIns="44188" rtlCol="0" anchor="b"/>
          <a:lstStyle>
            <a:lvl1pPr algn="r">
              <a:defRPr sz="1200"/>
            </a:lvl1pPr>
          </a:lstStyle>
          <a:p>
            <a:fld id="{00E3BA61-7BD8-47CF-BC7E-8C6CE71283CC}" type="slidenum">
              <a:rPr lang="fr-CH" smtClean="0"/>
              <a:pPr/>
              <a:t>‹N°›</a:t>
            </a:fld>
            <a:endParaRPr lang="fr-CH"/>
          </a:p>
        </p:txBody>
      </p:sp>
    </p:spTree>
    <p:extLst>
      <p:ext uri="{BB962C8B-B14F-4D97-AF65-F5344CB8AC3E}">
        <p14:creationId xmlns:p14="http://schemas.microsoft.com/office/powerpoint/2010/main" val="219259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1850" cy="497126"/>
          </a:xfrm>
          <a:prstGeom prst="rect">
            <a:avLst/>
          </a:prstGeom>
        </p:spPr>
        <p:txBody>
          <a:bodyPr vert="horz" lIns="95730" tIns="47865" rIns="95730" bIns="47865" rtlCol="0"/>
          <a:lstStyle>
            <a:lvl1pPr algn="l">
              <a:defRPr sz="1300"/>
            </a:lvl1pPr>
          </a:lstStyle>
          <a:p>
            <a:endParaRPr lang="fr-CH"/>
          </a:p>
        </p:txBody>
      </p:sp>
      <p:sp>
        <p:nvSpPr>
          <p:cNvPr id="3" name="Espace réservé de la date 2"/>
          <p:cNvSpPr>
            <a:spLocks noGrp="1"/>
          </p:cNvSpPr>
          <p:nvPr>
            <p:ph type="dt" idx="1"/>
          </p:nvPr>
        </p:nvSpPr>
        <p:spPr>
          <a:xfrm>
            <a:off x="3858537" y="0"/>
            <a:ext cx="2951850" cy="497126"/>
          </a:xfrm>
          <a:prstGeom prst="rect">
            <a:avLst/>
          </a:prstGeom>
        </p:spPr>
        <p:txBody>
          <a:bodyPr vert="horz" lIns="95730" tIns="47865" rIns="95730" bIns="47865" rtlCol="0"/>
          <a:lstStyle>
            <a:lvl1pPr algn="r">
              <a:defRPr sz="1300"/>
            </a:lvl1pPr>
          </a:lstStyle>
          <a:p>
            <a:fld id="{6736EE9E-A2F3-4A79-A4A0-3D0E26CA5881}" type="datetimeFigureOut">
              <a:rPr lang="fr-CH" smtClean="0"/>
              <a:pPr/>
              <a:t>03.04.2023</a:t>
            </a:fld>
            <a:endParaRPr lang="fr-CH"/>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5730" tIns="47865" rIns="95730" bIns="47865" rtlCol="0" anchor="ctr"/>
          <a:lstStyle/>
          <a:p>
            <a:endParaRPr lang="fr-CH"/>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5730" tIns="47865" rIns="95730" bIns="4786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1" y="9443662"/>
            <a:ext cx="2951850" cy="497126"/>
          </a:xfrm>
          <a:prstGeom prst="rect">
            <a:avLst/>
          </a:prstGeom>
        </p:spPr>
        <p:txBody>
          <a:bodyPr vert="horz" lIns="95730" tIns="47865" rIns="95730" bIns="47865" rtlCol="0" anchor="b"/>
          <a:lstStyle>
            <a:lvl1pPr algn="l">
              <a:defRPr sz="1300"/>
            </a:lvl1pPr>
          </a:lstStyle>
          <a:p>
            <a:endParaRPr lang="fr-CH"/>
          </a:p>
        </p:txBody>
      </p:sp>
      <p:sp>
        <p:nvSpPr>
          <p:cNvPr id="7" name="Espace réservé du numéro de diapositive 6"/>
          <p:cNvSpPr>
            <a:spLocks noGrp="1"/>
          </p:cNvSpPr>
          <p:nvPr>
            <p:ph type="sldNum" sz="quarter" idx="5"/>
          </p:nvPr>
        </p:nvSpPr>
        <p:spPr>
          <a:xfrm>
            <a:off x="3858537" y="9443662"/>
            <a:ext cx="2951850" cy="497126"/>
          </a:xfrm>
          <a:prstGeom prst="rect">
            <a:avLst/>
          </a:prstGeom>
        </p:spPr>
        <p:txBody>
          <a:bodyPr vert="horz" lIns="95730" tIns="47865" rIns="95730" bIns="47865" rtlCol="0" anchor="b"/>
          <a:lstStyle>
            <a:lvl1pPr algn="r">
              <a:defRPr sz="1300"/>
            </a:lvl1pPr>
          </a:lstStyle>
          <a:p>
            <a:fld id="{960FE896-D961-48BA-AABD-0D6DF7EFD48B}" type="slidenum">
              <a:rPr lang="fr-CH" smtClean="0"/>
              <a:pPr/>
              <a:t>‹N°›</a:t>
            </a:fld>
            <a:endParaRPr lang="fr-CH"/>
          </a:p>
        </p:txBody>
      </p:sp>
    </p:spTree>
    <p:extLst>
      <p:ext uri="{BB962C8B-B14F-4D97-AF65-F5344CB8AC3E}">
        <p14:creationId xmlns:p14="http://schemas.microsoft.com/office/powerpoint/2010/main" val="415323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penser-et-agir.fr/la-technique-pomodoro-comment-etre-efficace-au-quotidien/"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penser-et-agir.fr/comment-atteindre-ses-objectifs-3-cles/"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penser-et-agir.fr/6-raisons-pour-un-systeme-dorganisation-personnelle/"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1</a:t>
            </a:fld>
            <a:endParaRPr lang="fr-CH"/>
          </a:p>
        </p:txBody>
      </p:sp>
    </p:spTree>
    <p:extLst>
      <p:ext uri="{BB962C8B-B14F-4D97-AF65-F5344CB8AC3E}">
        <p14:creationId xmlns:p14="http://schemas.microsoft.com/office/powerpoint/2010/main" val="202079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10</a:t>
            </a:fld>
            <a:endParaRPr lang="fr-CH"/>
          </a:p>
        </p:txBody>
      </p:sp>
    </p:spTree>
    <p:extLst>
      <p:ext uri="{BB962C8B-B14F-4D97-AF65-F5344CB8AC3E}">
        <p14:creationId xmlns:p14="http://schemas.microsoft.com/office/powerpoint/2010/main" val="231144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11</a:t>
            </a:fld>
            <a:endParaRPr lang="fr-CH"/>
          </a:p>
        </p:txBody>
      </p:sp>
    </p:spTree>
    <p:extLst>
      <p:ext uri="{BB962C8B-B14F-4D97-AF65-F5344CB8AC3E}">
        <p14:creationId xmlns:p14="http://schemas.microsoft.com/office/powerpoint/2010/main" val="2121425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12</a:t>
            </a:fld>
            <a:endParaRPr lang="en-US"/>
          </a:p>
        </p:txBody>
      </p:sp>
    </p:spTree>
    <p:extLst>
      <p:ext uri="{BB962C8B-B14F-4D97-AF65-F5344CB8AC3E}">
        <p14:creationId xmlns:p14="http://schemas.microsoft.com/office/powerpoint/2010/main" val="203294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13</a:t>
            </a:fld>
            <a:endParaRPr lang="en-US"/>
          </a:p>
        </p:txBody>
      </p:sp>
    </p:spTree>
    <p:extLst>
      <p:ext uri="{BB962C8B-B14F-4D97-AF65-F5344CB8AC3E}">
        <p14:creationId xmlns:p14="http://schemas.microsoft.com/office/powerpoint/2010/main" val="224673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14</a:t>
            </a:fld>
            <a:endParaRPr lang="fr-CH"/>
          </a:p>
        </p:txBody>
      </p:sp>
    </p:spTree>
    <p:extLst>
      <p:ext uri="{BB962C8B-B14F-4D97-AF65-F5344CB8AC3E}">
        <p14:creationId xmlns:p14="http://schemas.microsoft.com/office/powerpoint/2010/main" val="373910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15</a:t>
            </a:fld>
            <a:endParaRPr lang="fr-CH"/>
          </a:p>
        </p:txBody>
      </p:sp>
    </p:spTree>
    <p:extLst>
      <p:ext uri="{BB962C8B-B14F-4D97-AF65-F5344CB8AC3E}">
        <p14:creationId xmlns:p14="http://schemas.microsoft.com/office/powerpoint/2010/main" val="246527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16</a:t>
            </a:fld>
            <a:endParaRPr lang="fr-CH"/>
          </a:p>
        </p:txBody>
      </p:sp>
    </p:spTree>
    <p:extLst>
      <p:ext uri="{BB962C8B-B14F-4D97-AF65-F5344CB8AC3E}">
        <p14:creationId xmlns:p14="http://schemas.microsoft.com/office/powerpoint/2010/main" val="125223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17</a:t>
            </a:fld>
            <a:endParaRPr lang="fr-CH"/>
          </a:p>
        </p:txBody>
      </p:sp>
    </p:spTree>
    <p:extLst>
      <p:ext uri="{BB962C8B-B14F-4D97-AF65-F5344CB8AC3E}">
        <p14:creationId xmlns:p14="http://schemas.microsoft.com/office/powerpoint/2010/main" val="29045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18</a:t>
            </a:fld>
            <a:endParaRPr lang="fr-CH"/>
          </a:p>
        </p:txBody>
      </p:sp>
    </p:spTree>
    <p:extLst>
      <p:ext uri="{BB962C8B-B14F-4D97-AF65-F5344CB8AC3E}">
        <p14:creationId xmlns:p14="http://schemas.microsoft.com/office/powerpoint/2010/main" val="344723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19</a:t>
            </a:fld>
            <a:endParaRPr lang="fr-CH"/>
          </a:p>
        </p:txBody>
      </p:sp>
    </p:spTree>
    <p:extLst>
      <p:ext uri="{BB962C8B-B14F-4D97-AF65-F5344CB8AC3E}">
        <p14:creationId xmlns:p14="http://schemas.microsoft.com/office/powerpoint/2010/main" val="165702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a:t>
            </a:fld>
            <a:endParaRPr lang="en-US"/>
          </a:p>
        </p:txBody>
      </p:sp>
    </p:spTree>
    <p:extLst>
      <p:ext uri="{BB962C8B-B14F-4D97-AF65-F5344CB8AC3E}">
        <p14:creationId xmlns:p14="http://schemas.microsoft.com/office/powerpoint/2010/main" val="13027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20</a:t>
            </a:fld>
            <a:endParaRPr lang="en-US"/>
          </a:p>
        </p:txBody>
      </p:sp>
    </p:spTree>
    <p:extLst>
      <p:ext uri="{BB962C8B-B14F-4D97-AF65-F5344CB8AC3E}">
        <p14:creationId xmlns:p14="http://schemas.microsoft.com/office/powerpoint/2010/main" val="283505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21</a:t>
            </a:fld>
            <a:endParaRPr lang="fr-CH"/>
          </a:p>
        </p:txBody>
      </p:sp>
    </p:spTree>
    <p:extLst>
      <p:ext uri="{BB962C8B-B14F-4D97-AF65-F5344CB8AC3E}">
        <p14:creationId xmlns:p14="http://schemas.microsoft.com/office/powerpoint/2010/main" val="51316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22</a:t>
            </a:fld>
            <a:endParaRPr lang="fr-CH"/>
          </a:p>
        </p:txBody>
      </p:sp>
    </p:spTree>
    <p:extLst>
      <p:ext uri="{BB962C8B-B14F-4D97-AF65-F5344CB8AC3E}">
        <p14:creationId xmlns:p14="http://schemas.microsoft.com/office/powerpoint/2010/main" val="2295350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23</a:t>
            </a:fld>
            <a:endParaRPr lang="en-US"/>
          </a:p>
        </p:txBody>
      </p:sp>
    </p:spTree>
    <p:extLst>
      <p:ext uri="{BB962C8B-B14F-4D97-AF65-F5344CB8AC3E}">
        <p14:creationId xmlns:p14="http://schemas.microsoft.com/office/powerpoint/2010/main" val="423119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24</a:t>
            </a:fld>
            <a:endParaRPr lang="fr-CH"/>
          </a:p>
        </p:txBody>
      </p:sp>
    </p:spTree>
    <p:extLst>
      <p:ext uri="{BB962C8B-B14F-4D97-AF65-F5344CB8AC3E}">
        <p14:creationId xmlns:p14="http://schemas.microsoft.com/office/powerpoint/2010/main" val="2607153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25</a:t>
            </a:fld>
            <a:endParaRPr lang="fr-CH"/>
          </a:p>
        </p:txBody>
      </p:sp>
    </p:spTree>
    <p:extLst>
      <p:ext uri="{BB962C8B-B14F-4D97-AF65-F5344CB8AC3E}">
        <p14:creationId xmlns:p14="http://schemas.microsoft.com/office/powerpoint/2010/main" val="42682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26</a:t>
            </a:fld>
            <a:endParaRPr lang="fr-CH"/>
          </a:p>
        </p:txBody>
      </p:sp>
    </p:spTree>
    <p:extLst>
      <p:ext uri="{BB962C8B-B14F-4D97-AF65-F5344CB8AC3E}">
        <p14:creationId xmlns:p14="http://schemas.microsoft.com/office/powerpoint/2010/main" val="2130222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27</a:t>
            </a:fld>
            <a:endParaRPr lang="fr-CH"/>
          </a:p>
        </p:txBody>
      </p:sp>
    </p:spTree>
    <p:extLst>
      <p:ext uri="{BB962C8B-B14F-4D97-AF65-F5344CB8AC3E}">
        <p14:creationId xmlns:p14="http://schemas.microsoft.com/office/powerpoint/2010/main" val="3712193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28</a:t>
            </a:fld>
            <a:endParaRPr lang="fr-CH"/>
          </a:p>
        </p:txBody>
      </p:sp>
    </p:spTree>
    <p:extLst>
      <p:ext uri="{BB962C8B-B14F-4D97-AF65-F5344CB8AC3E}">
        <p14:creationId xmlns:p14="http://schemas.microsoft.com/office/powerpoint/2010/main" val="175880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29</a:t>
            </a:fld>
            <a:endParaRPr lang="fr-CH"/>
          </a:p>
        </p:txBody>
      </p:sp>
    </p:spTree>
    <p:extLst>
      <p:ext uri="{BB962C8B-B14F-4D97-AF65-F5344CB8AC3E}">
        <p14:creationId xmlns:p14="http://schemas.microsoft.com/office/powerpoint/2010/main" val="3151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a:t>
            </a:fld>
            <a:endParaRPr lang="en-US"/>
          </a:p>
        </p:txBody>
      </p:sp>
    </p:spTree>
    <p:extLst>
      <p:ext uri="{BB962C8B-B14F-4D97-AF65-F5344CB8AC3E}">
        <p14:creationId xmlns:p14="http://schemas.microsoft.com/office/powerpoint/2010/main" val="935949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30</a:t>
            </a:fld>
            <a:endParaRPr lang="fr-CH"/>
          </a:p>
        </p:txBody>
      </p:sp>
    </p:spTree>
    <p:extLst>
      <p:ext uri="{BB962C8B-B14F-4D97-AF65-F5344CB8AC3E}">
        <p14:creationId xmlns:p14="http://schemas.microsoft.com/office/powerpoint/2010/main" val="2075758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31</a:t>
            </a:fld>
            <a:endParaRPr lang="fr-CH"/>
          </a:p>
        </p:txBody>
      </p:sp>
    </p:spTree>
    <p:extLst>
      <p:ext uri="{BB962C8B-B14F-4D97-AF65-F5344CB8AC3E}">
        <p14:creationId xmlns:p14="http://schemas.microsoft.com/office/powerpoint/2010/main" val="2693806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32</a:t>
            </a:fld>
            <a:endParaRPr lang="fr-CH"/>
          </a:p>
        </p:txBody>
      </p:sp>
    </p:spTree>
    <p:extLst>
      <p:ext uri="{BB962C8B-B14F-4D97-AF65-F5344CB8AC3E}">
        <p14:creationId xmlns:p14="http://schemas.microsoft.com/office/powerpoint/2010/main" val="1694301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33</a:t>
            </a:fld>
            <a:endParaRPr lang="fr-CH"/>
          </a:p>
        </p:txBody>
      </p:sp>
    </p:spTree>
    <p:extLst>
      <p:ext uri="{BB962C8B-B14F-4D97-AF65-F5344CB8AC3E}">
        <p14:creationId xmlns:p14="http://schemas.microsoft.com/office/powerpoint/2010/main" val="1025652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34</a:t>
            </a:fld>
            <a:endParaRPr lang="fr-CH"/>
          </a:p>
        </p:txBody>
      </p:sp>
    </p:spTree>
    <p:extLst>
      <p:ext uri="{BB962C8B-B14F-4D97-AF65-F5344CB8AC3E}">
        <p14:creationId xmlns:p14="http://schemas.microsoft.com/office/powerpoint/2010/main" val="961123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35</a:t>
            </a:fld>
            <a:endParaRPr lang="fr-CH"/>
          </a:p>
        </p:txBody>
      </p:sp>
    </p:spTree>
    <p:extLst>
      <p:ext uri="{BB962C8B-B14F-4D97-AF65-F5344CB8AC3E}">
        <p14:creationId xmlns:p14="http://schemas.microsoft.com/office/powerpoint/2010/main" val="1888794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36</a:t>
            </a:fld>
            <a:endParaRPr lang="en-US"/>
          </a:p>
        </p:txBody>
      </p:sp>
    </p:spTree>
    <p:extLst>
      <p:ext uri="{BB962C8B-B14F-4D97-AF65-F5344CB8AC3E}">
        <p14:creationId xmlns:p14="http://schemas.microsoft.com/office/powerpoint/2010/main" val="1336363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37</a:t>
            </a:fld>
            <a:endParaRPr lang="fr-CH"/>
          </a:p>
        </p:txBody>
      </p:sp>
    </p:spTree>
    <p:extLst>
      <p:ext uri="{BB962C8B-B14F-4D97-AF65-F5344CB8AC3E}">
        <p14:creationId xmlns:p14="http://schemas.microsoft.com/office/powerpoint/2010/main" val="227155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38</a:t>
            </a:fld>
            <a:endParaRPr lang="fr-CH"/>
          </a:p>
        </p:txBody>
      </p:sp>
    </p:spTree>
    <p:extLst>
      <p:ext uri="{BB962C8B-B14F-4D97-AF65-F5344CB8AC3E}">
        <p14:creationId xmlns:p14="http://schemas.microsoft.com/office/powerpoint/2010/main" val="2243362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39</a:t>
            </a:fld>
            <a:endParaRPr lang="en-US"/>
          </a:p>
        </p:txBody>
      </p:sp>
    </p:spTree>
    <p:extLst>
      <p:ext uri="{BB962C8B-B14F-4D97-AF65-F5344CB8AC3E}">
        <p14:creationId xmlns:p14="http://schemas.microsoft.com/office/powerpoint/2010/main" val="116745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a:t>
            </a:fld>
            <a:endParaRPr lang="en-US"/>
          </a:p>
        </p:txBody>
      </p:sp>
    </p:spTree>
    <p:extLst>
      <p:ext uri="{BB962C8B-B14F-4D97-AF65-F5344CB8AC3E}">
        <p14:creationId xmlns:p14="http://schemas.microsoft.com/office/powerpoint/2010/main" val="1830937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40</a:t>
            </a:fld>
            <a:endParaRPr lang="fr-CH"/>
          </a:p>
        </p:txBody>
      </p:sp>
    </p:spTree>
    <p:extLst>
      <p:ext uri="{BB962C8B-B14F-4D97-AF65-F5344CB8AC3E}">
        <p14:creationId xmlns:p14="http://schemas.microsoft.com/office/powerpoint/2010/main" val="1993426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41</a:t>
            </a:fld>
            <a:endParaRPr lang="fr-CH"/>
          </a:p>
        </p:txBody>
      </p:sp>
    </p:spTree>
    <p:extLst>
      <p:ext uri="{BB962C8B-B14F-4D97-AF65-F5344CB8AC3E}">
        <p14:creationId xmlns:p14="http://schemas.microsoft.com/office/powerpoint/2010/main" val="118438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42</a:t>
            </a:fld>
            <a:endParaRPr lang="en-US"/>
          </a:p>
        </p:txBody>
      </p:sp>
    </p:spTree>
    <p:extLst>
      <p:ext uri="{BB962C8B-B14F-4D97-AF65-F5344CB8AC3E}">
        <p14:creationId xmlns:p14="http://schemas.microsoft.com/office/powerpoint/2010/main" val="4113763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43</a:t>
            </a:fld>
            <a:endParaRPr lang="fr-CH"/>
          </a:p>
        </p:txBody>
      </p:sp>
    </p:spTree>
    <p:extLst>
      <p:ext uri="{BB962C8B-B14F-4D97-AF65-F5344CB8AC3E}">
        <p14:creationId xmlns:p14="http://schemas.microsoft.com/office/powerpoint/2010/main" val="2900727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44</a:t>
            </a:fld>
            <a:endParaRPr lang="en-US"/>
          </a:p>
        </p:txBody>
      </p:sp>
    </p:spTree>
    <p:extLst>
      <p:ext uri="{BB962C8B-B14F-4D97-AF65-F5344CB8AC3E}">
        <p14:creationId xmlns:p14="http://schemas.microsoft.com/office/powerpoint/2010/main" val="3990482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45</a:t>
            </a:fld>
            <a:endParaRPr lang="fr-CH"/>
          </a:p>
        </p:txBody>
      </p:sp>
    </p:spTree>
    <p:extLst>
      <p:ext uri="{BB962C8B-B14F-4D97-AF65-F5344CB8AC3E}">
        <p14:creationId xmlns:p14="http://schemas.microsoft.com/office/powerpoint/2010/main" val="27321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46</a:t>
            </a:fld>
            <a:endParaRPr lang="fr-CH"/>
          </a:p>
        </p:txBody>
      </p:sp>
    </p:spTree>
    <p:extLst>
      <p:ext uri="{BB962C8B-B14F-4D97-AF65-F5344CB8AC3E}">
        <p14:creationId xmlns:p14="http://schemas.microsoft.com/office/powerpoint/2010/main" val="588717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47</a:t>
            </a:fld>
            <a:endParaRPr lang="en-US"/>
          </a:p>
        </p:txBody>
      </p:sp>
    </p:spTree>
    <p:extLst>
      <p:ext uri="{BB962C8B-B14F-4D97-AF65-F5344CB8AC3E}">
        <p14:creationId xmlns:p14="http://schemas.microsoft.com/office/powerpoint/2010/main" val="3694094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48</a:t>
            </a:fld>
            <a:endParaRPr lang="fr-CH"/>
          </a:p>
        </p:txBody>
      </p:sp>
    </p:spTree>
    <p:extLst>
      <p:ext uri="{BB962C8B-B14F-4D97-AF65-F5344CB8AC3E}">
        <p14:creationId xmlns:p14="http://schemas.microsoft.com/office/powerpoint/2010/main" val="4238278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49</a:t>
            </a:fld>
            <a:endParaRPr lang="fr-CH"/>
          </a:p>
        </p:txBody>
      </p:sp>
    </p:spTree>
    <p:extLst>
      <p:ext uri="{BB962C8B-B14F-4D97-AF65-F5344CB8AC3E}">
        <p14:creationId xmlns:p14="http://schemas.microsoft.com/office/powerpoint/2010/main" val="208162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marL="0" marR="0" lvl="0" indent="0" algn="l" defTabSz="914400" eaLnBrk="1" fontAlgn="auto" latinLnBrk="0" hangingPunct="1">
              <a:lnSpc>
                <a:spcPct val="100000"/>
              </a:lnSpc>
              <a:spcBef>
                <a:spcPts val="0"/>
              </a:spcBef>
              <a:spcAft>
                <a:spcPts val="0"/>
              </a:spcAft>
              <a:buClrTx/>
              <a:buSzTx/>
              <a:buFont typeface="Arial"/>
              <a:buNone/>
              <a:tabLst/>
              <a:defRPr/>
            </a:pPr>
            <a:r>
              <a:rPr lang="fr-CH" sz="2400" dirty="0"/>
              <a:t>Image: </a:t>
            </a:r>
            <a:r>
              <a:rPr lang="fr-CH" altLang="fr-FR" sz="2400" dirty="0"/>
              <a:t>Image: http://www.deuzzi.fr/infogerance-informatique.html</a:t>
            </a:r>
          </a:p>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a:t>
            </a:fld>
            <a:endParaRPr lang="en-US"/>
          </a:p>
        </p:txBody>
      </p:sp>
    </p:spTree>
    <p:extLst>
      <p:ext uri="{BB962C8B-B14F-4D97-AF65-F5344CB8AC3E}">
        <p14:creationId xmlns:p14="http://schemas.microsoft.com/office/powerpoint/2010/main" val="2634994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50</a:t>
            </a:fld>
            <a:endParaRPr lang="en-US"/>
          </a:p>
        </p:txBody>
      </p:sp>
    </p:spTree>
    <p:extLst>
      <p:ext uri="{BB962C8B-B14F-4D97-AF65-F5344CB8AC3E}">
        <p14:creationId xmlns:p14="http://schemas.microsoft.com/office/powerpoint/2010/main" val="2760163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51</a:t>
            </a:fld>
            <a:endParaRPr lang="fr-CH"/>
          </a:p>
        </p:txBody>
      </p:sp>
    </p:spTree>
    <p:extLst>
      <p:ext uri="{BB962C8B-B14F-4D97-AF65-F5344CB8AC3E}">
        <p14:creationId xmlns:p14="http://schemas.microsoft.com/office/powerpoint/2010/main" val="10436851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52</a:t>
            </a:fld>
            <a:endParaRPr lang="fr-CH"/>
          </a:p>
        </p:txBody>
      </p:sp>
    </p:spTree>
    <p:extLst>
      <p:ext uri="{BB962C8B-B14F-4D97-AF65-F5344CB8AC3E}">
        <p14:creationId xmlns:p14="http://schemas.microsoft.com/office/powerpoint/2010/main" val="3160220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fontAlgn="base"/>
            <a:r>
              <a:rPr lang="fr-FR" sz="1200" b="0" i="0" dirty="0">
                <a:solidFill>
                  <a:srgbClr val="666666"/>
                </a:solidFill>
                <a:effectLst/>
                <a:latin typeface="Roboto" panose="02000000000000000000" pitchFamily="2" charset="0"/>
              </a:rPr>
              <a:t>Mesurer l’avancement de ses projets est déterminent en ce qui concerne leurs réussites. De nombreuses entreprises utilisent au quotidien des méthodes de management pour </a:t>
            </a:r>
            <a:r>
              <a:rPr lang="fr-FR" sz="1200" b="1" i="0" dirty="0">
                <a:solidFill>
                  <a:srgbClr val="666666"/>
                </a:solidFill>
                <a:effectLst/>
                <a:latin typeface="Roboto" panose="02000000000000000000" pitchFamily="2" charset="0"/>
              </a:rPr>
              <a:t>planifier et mesurer l’avancement de leurs projets</a:t>
            </a:r>
            <a:r>
              <a:rPr lang="fr-FR" sz="1200" b="0" i="0" dirty="0">
                <a:solidFill>
                  <a:srgbClr val="666666"/>
                </a:solidFill>
                <a:effectLst/>
                <a:latin typeface="Roboto" panose="02000000000000000000" pitchFamily="2" charset="0"/>
              </a:rPr>
              <a:t>. Si vous travaillez dans une grande entreprise ou dans une société d’ingénierie, les tableaux de bord, les indicateurs de suivi et autres « KPI » n’ont certainement plus de secret pour vous.</a:t>
            </a:r>
          </a:p>
          <a:p>
            <a:pPr algn="l" fontAlgn="base"/>
            <a:r>
              <a:rPr lang="fr-FR" sz="1200" b="0" i="0" dirty="0">
                <a:solidFill>
                  <a:srgbClr val="666666"/>
                </a:solidFill>
                <a:effectLst/>
                <a:latin typeface="Roboto" panose="02000000000000000000" pitchFamily="2" charset="0"/>
              </a:rPr>
              <a:t>Dans ce domaine, les entreprises rivalisent d’ingéniosité pour </a:t>
            </a:r>
            <a:r>
              <a:rPr lang="fr-FR" sz="1200" b="0" i="0" u="sng" dirty="0">
                <a:solidFill>
                  <a:srgbClr val="971200"/>
                </a:solidFill>
                <a:effectLst/>
                <a:latin typeface="Roboto" panose="02000000000000000000" pitchFamily="2" charset="0"/>
                <a:hlinkClick r:id="rId3" tooltip="La technique pomodoro : comment être efficace au quotidien"/>
              </a:rPr>
              <a:t>améliorer leur productivité et leur efficacité</a:t>
            </a:r>
            <a:r>
              <a:rPr lang="fr-FR" sz="1200" b="0" i="0" dirty="0">
                <a:solidFill>
                  <a:srgbClr val="666666"/>
                </a:solidFill>
                <a:effectLst/>
                <a:latin typeface="Roboto" panose="02000000000000000000" pitchFamily="2" charset="0"/>
              </a:rPr>
              <a:t>. Elles s’appuient sur une batterie </a:t>
            </a:r>
            <a:r>
              <a:rPr lang="fr-FR" sz="1200" b="1" i="0" dirty="0">
                <a:solidFill>
                  <a:srgbClr val="666666"/>
                </a:solidFill>
                <a:effectLst/>
                <a:latin typeface="Roboto" panose="02000000000000000000" pitchFamily="2" charset="0"/>
              </a:rPr>
              <a:t>d’indicateurs</a:t>
            </a:r>
            <a:r>
              <a:rPr lang="fr-FR" sz="1200" b="0" i="0" dirty="0">
                <a:solidFill>
                  <a:srgbClr val="666666"/>
                </a:solidFill>
                <a:effectLst/>
                <a:latin typeface="Roboto" panose="02000000000000000000" pitchFamily="2" charset="0"/>
              </a:rPr>
              <a:t> pour connaître </a:t>
            </a:r>
            <a:r>
              <a:rPr lang="fr-FR" sz="1200" b="0" i="0" u="sng" dirty="0">
                <a:solidFill>
                  <a:srgbClr val="666666"/>
                </a:solidFill>
                <a:effectLst/>
                <a:latin typeface="Roboto" panose="02000000000000000000" pitchFamily="2" charset="0"/>
              </a:rPr>
              <a:t>précisément</a:t>
            </a:r>
            <a:r>
              <a:rPr lang="fr-FR" sz="1200" b="0" i="0" dirty="0">
                <a:solidFill>
                  <a:srgbClr val="666666"/>
                </a:solidFill>
                <a:effectLst/>
                <a:latin typeface="Roboto" panose="02000000000000000000" pitchFamily="2" charset="0"/>
              </a:rPr>
              <a:t> où en sont les projets en cours, si les délais sont respectés, quel est le niveau de consommation du budget et si la qualité est conforme aux attendus du client.</a:t>
            </a:r>
          </a:p>
          <a:p>
            <a:pPr algn="l" fontAlgn="base"/>
            <a:r>
              <a:rPr lang="fr-FR" sz="1200" b="0" i="1" dirty="0">
                <a:solidFill>
                  <a:srgbClr val="666666"/>
                </a:solidFill>
                <a:effectLst/>
                <a:latin typeface="Roboto" panose="02000000000000000000" pitchFamily="2" charset="0"/>
              </a:rPr>
              <a:t>Si l’utilisation d’indicateurs aide les entreprises à être plus performantes, à rationaliser leurs tâches et à </a:t>
            </a:r>
            <a:r>
              <a:rPr lang="fr-FR" sz="1200" b="0" i="1" u="sng" dirty="0">
                <a:solidFill>
                  <a:srgbClr val="971200"/>
                </a:solidFill>
                <a:effectLst/>
                <a:latin typeface="Roboto" panose="02000000000000000000" pitchFamily="2" charset="0"/>
                <a:hlinkClick r:id="rId4" tooltip="Comment atteindre ses objectifs ? 3 clés à intégrer dans votre quotidien"/>
              </a:rPr>
              <a:t>atteindre plus rapidement leurs objectifs</a:t>
            </a:r>
            <a:r>
              <a:rPr lang="fr-FR" sz="1200" b="0" i="1" dirty="0">
                <a:solidFill>
                  <a:srgbClr val="666666"/>
                </a:solidFill>
                <a:effectLst/>
                <a:latin typeface="Roboto" panose="02000000000000000000" pitchFamily="2" charset="0"/>
              </a:rPr>
              <a:t>, peut-elle aussi vous aider à </a:t>
            </a:r>
            <a:r>
              <a:rPr lang="fr-FR" sz="1200" b="1" i="1" dirty="0">
                <a:solidFill>
                  <a:srgbClr val="666666"/>
                </a:solidFill>
                <a:effectLst/>
                <a:latin typeface="Roboto" panose="02000000000000000000" pitchFamily="2" charset="0"/>
              </a:rPr>
              <a:t>être plus efficace dans vos activités personnelles</a:t>
            </a:r>
            <a:r>
              <a:rPr lang="fr-FR" sz="1200" b="0" i="1" dirty="0">
                <a:solidFill>
                  <a:srgbClr val="666666"/>
                </a:solidFill>
                <a:effectLst/>
                <a:latin typeface="Roboto" panose="02000000000000000000" pitchFamily="2" charset="0"/>
              </a:rPr>
              <a:t> ? Peut-on appliquer des indicateurs d’avancement dans sa vie personnelle et familiale ?</a:t>
            </a:r>
            <a:endParaRPr lang="fr-FR" sz="1200" b="0" i="0" dirty="0">
              <a:solidFill>
                <a:srgbClr val="666666"/>
              </a:solidFill>
              <a:effectLst/>
              <a:latin typeface="Roboto" panose="02000000000000000000" pitchFamily="2" charset="0"/>
            </a:endParaRPr>
          </a:p>
          <a:p>
            <a:pPr algn="l" fontAlgn="base"/>
            <a:r>
              <a:rPr lang="fr-FR" sz="1200" b="0" i="0" dirty="0">
                <a:solidFill>
                  <a:srgbClr val="666666"/>
                </a:solidFill>
                <a:effectLst/>
                <a:latin typeface="Roboto" panose="02000000000000000000" pitchFamily="2" charset="0"/>
              </a:rPr>
              <a:t>La question peut vous paraître saugrenue, vous surprendre, mais j’ai décidé aujourd’hui de vous montrer comment vous pouvez tirer profit de la mise en place </a:t>
            </a:r>
            <a:r>
              <a:rPr lang="fr-FR" sz="1200" b="1" i="0" dirty="0">
                <a:solidFill>
                  <a:srgbClr val="666666"/>
                </a:solidFill>
                <a:effectLst/>
                <a:latin typeface="Roboto" panose="02000000000000000000" pitchFamily="2" charset="0"/>
              </a:rPr>
              <a:t>d’indicateurs de suivi</a:t>
            </a:r>
            <a:r>
              <a:rPr lang="fr-FR" sz="1200" b="0" i="0" dirty="0">
                <a:solidFill>
                  <a:srgbClr val="666666"/>
                </a:solidFill>
                <a:effectLst/>
                <a:latin typeface="Roboto" panose="02000000000000000000" pitchFamily="2" charset="0"/>
              </a:rPr>
              <a:t> dans votre vie de tous les jours, que ce soit pour rénover une maison, organiser un événement, apprendre un instrument de musique, etc.</a:t>
            </a:r>
          </a:p>
          <a:p>
            <a:pPr algn="l" fontAlgn="base"/>
            <a:r>
              <a:rPr lang="fr-FR" sz="1200" b="0" i="0" dirty="0">
                <a:solidFill>
                  <a:srgbClr val="666666"/>
                </a:solidFill>
                <a:effectLst/>
                <a:latin typeface="Roboto" panose="02000000000000000000" pitchFamily="2" charset="0"/>
              </a:rPr>
              <a:t>Parce que le temps, l’argent et la satisfaction sont précieux, </a:t>
            </a:r>
            <a:r>
              <a:rPr lang="fr-FR" sz="1200" b="1" i="0" dirty="0">
                <a:solidFill>
                  <a:srgbClr val="666666"/>
                </a:solidFill>
                <a:effectLst/>
                <a:latin typeface="Roboto" panose="02000000000000000000" pitchFamily="2" charset="0"/>
              </a:rPr>
              <a:t>mesurer l’avancement ses progrès</a:t>
            </a:r>
            <a:r>
              <a:rPr lang="fr-FR" sz="1200" b="0" i="0" dirty="0">
                <a:solidFill>
                  <a:srgbClr val="666666"/>
                </a:solidFill>
                <a:effectLst/>
                <a:latin typeface="Roboto" panose="02000000000000000000" pitchFamily="2" charset="0"/>
              </a:rPr>
              <a:t> et éventuellement modifier quelques actions si le résultat ne va pas dans le sens désiré va vite devenir quelque chose d’indispensable à vos yeux.</a:t>
            </a:r>
          </a:p>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53</a:t>
            </a:fld>
            <a:endParaRPr lang="fr-CH"/>
          </a:p>
        </p:txBody>
      </p:sp>
    </p:spTree>
    <p:extLst>
      <p:ext uri="{BB962C8B-B14F-4D97-AF65-F5344CB8AC3E}">
        <p14:creationId xmlns:p14="http://schemas.microsoft.com/office/powerpoint/2010/main" val="935828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54</a:t>
            </a:fld>
            <a:endParaRPr lang="en-US"/>
          </a:p>
        </p:txBody>
      </p:sp>
    </p:spTree>
    <p:extLst>
      <p:ext uri="{BB962C8B-B14F-4D97-AF65-F5344CB8AC3E}">
        <p14:creationId xmlns:p14="http://schemas.microsoft.com/office/powerpoint/2010/main" val="1212190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55</a:t>
            </a:fld>
            <a:endParaRPr lang="en-US"/>
          </a:p>
        </p:txBody>
      </p:sp>
    </p:spTree>
    <p:extLst>
      <p:ext uri="{BB962C8B-B14F-4D97-AF65-F5344CB8AC3E}">
        <p14:creationId xmlns:p14="http://schemas.microsoft.com/office/powerpoint/2010/main" val="48794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56</a:t>
            </a:fld>
            <a:endParaRPr lang="en-US"/>
          </a:p>
        </p:txBody>
      </p:sp>
    </p:spTree>
    <p:extLst>
      <p:ext uri="{BB962C8B-B14F-4D97-AF65-F5344CB8AC3E}">
        <p14:creationId xmlns:p14="http://schemas.microsoft.com/office/powerpoint/2010/main" val="2847395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57</a:t>
            </a:fld>
            <a:endParaRPr lang="en-US"/>
          </a:p>
        </p:txBody>
      </p:sp>
    </p:spTree>
    <p:extLst>
      <p:ext uri="{BB962C8B-B14F-4D97-AF65-F5344CB8AC3E}">
        <p14:creationId xmlns:p14="http://schemas.microsoft.com/office/powerpoint/2010/main" val="961924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58</a:t>
            </a:fld>
            <a:endParaRPr lang="en-US"/>
          </a:p>
        </p:txBody>
      </p:sp>
    </p:spTree>
    <p:extLst>
      <p:ext uri="{BB962C8B-B14F-4D97-AF65-F5344CB8AC3E}">
        <p14:creationId xmlns:p14="http://schemas.microsoft.com/office/powerpoint/2010/main" val="1312185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59</a:t>
            </a:fld>
            <a:endParaRPr lang="fr-CH"/>
          </a:p>
        </p:txBody>
      </p:sp>
    </p:spTree>
    <p:extLst>
      <p:ext uri="{BB962C8B-B14F-4D97-AF65-F5344CB8AC3E}">
        <p14:creationId xmlns:p14="http://schemas.microsoft.com/office/powerpoint/2010/main" val="40031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6</a:t>
            </a:fld>
            <a:endParaRPr lang="fr-CH"/>
          </a:p>
        </p:txBody>
      </p:sp>
    </p:spTree>
    <p:extLst>
      <p:ext uri="{BB962C8B-B14F-4D97-AF65-F5344CB8AC3E}">
        <p14:creationId xmlns:p14="http://schemas.microsoft.com/office/powerpoint/2010/main" val="2411124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60</a:t>
            </a:fld>
            <a:endParaRPr lang="fr-CH"/>
          </a:p>
        </p:txBody>
      </p:sp>
    </p:spTree>
    <p:extLst>
      <p:ext uri="{BB962C8B-B14F-4D97-AF65-F5344CB8AC3E}">
        <p14:creationId xmlns:p14="http://schemas.microsoft.com/office/powerpoint/2010/main" val="324931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61</a:t>
            </a:fld>
            <a:endParaRPr lang="fr-CH"/>
          </a:p>
        </p:txBody>
      </p:sp>
    </p:spTree>
    <p:extLst>
      <p:ext uri="{BB962C8B-B14F-4D97-AF65-F5344CB8AC3E}">
        <p14:creationId xmlns:p14="http://schemas.microsoft.com/office/powerpoint/2010/main" val="361345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60FE896-D961-48BA-AABD-0D6DF7EFD48B}" type="slidenum">
              <a:rPr lang="fr-CH" smtClean="0"/>
              <a:pPr/>
              <a:t>62</a:t>
            </a:fld>
            <a:endParaRPr lang="fr-CH"/>
          </a:p>
        </p:txBody>
      </p:sp>
    </p:spTree>
    <p:extLst>
      <p:ext uri="{BB962C8B-B14F-4D97-AF65-F5344CB8AC3E}">
        <p14:creationId xmlns:p14="http://schemas.microsoft.com/office/powerpoint/2010/main" val="2999094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63</a:t>
            </a:fld>
            <a:endParaRPr lang="fr-CH"/>
          </a:p>
        </p:txBody>
      </p:sp>
    </p:spTree>
    <p:extLst>
      <p:ext uri="{BB962C8B-B14F-4D97-AF65-F5344CB8AC3E}">
        <p14:creationId xmlns:p14="http://schemas.microsoft.com/office/powerpoint/2010/main" val="2438154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64</a:t>
            </a:fld>
            <a:endParaRPr lang="fr-CH"/>
          </a:p>
        </p:txBody>
      </p:sp>
    </p:spTree>
    <p:extLst>
      <p:ext uri="{BB962C8B-B14F-4D97-AF65-F5344CB8AC3E}">
        <p14:creationId xmlns:p14="http://schemas.microsoft.com/office/powerpoint/2010/main" val="26612755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65</a:t>
            </a:fld>
            <a:endParaRPr lang="fr-CH"/>
          </a:p>
        </p:txBody>
      </p:sp>
    </p:spTree>
    <p:extLst>
      <p:ext uri="{BB962C8B-B14F-4D97-AF65-F5344CB8AC3E}">
        <p14:creationId xmlns:p14="http://schemas.microsoft.com/office/powerpoint/2010/main" val="1374420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666666"/>
                </a:solidFill>
                <a:effectLst/>
                <a:latin typeface="Roboto" panose="02000000000000000000" pitchFamily="2" charset="0"/>
              </a:rPr>
              <a:t>Lorsque vous vous lancez dans un projet, vous avez généralement une idée du temps nécessaire pour le réaliser. Vous souhaitez par exemple rénover une maison et vous estimez qu’il vous faut 6 mois pour le faire. Vous commencez les travaux et au bout de quelques mois, vous vous rendez compte qu’il va vous en falloir beaucoup plus. Ce constat peut être une source importante de découragement et de remise en cause de vos propres capacités. Sachez, néanmoins, que la vie de tous projets est ponctuée de hauts et de bas.</a:t>
            </a:r>
            <a:endParaRPr kumimoji="0" lang="fr-FR" altLang="fr-FR"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En analysant les choses de manière plus </a:t>
            </a:r>
            <a:r>
              <a:rPr kumimoji="0" lang="fr-FR" altLang="fr-FR" sz="1600" b="1" i="0" u="none" strike="noStrike" cap="none" normalizeH="0" baseline="0" dirty="0">
                <a:ln>
                  <a:noFill/>
                </a:ln>
                <a:solidFill>
                  <a:schemeClr val="tx1"/>
                </a:solidFill>
                <a:effectLst/>
                <a:latin typeface="Arial" panose="020B0604020202020204" pitchFamily="34" charset="0"/>
              </a:rPr>
              <a:t>rationnelle</a:t>
            </a:r>
            <a:r>
              <a:rPr kumimoji="0" lang="fr-FR" altLang="fr-FR" sz="1600" b="0" i="0" u="none" strike="noStrike" cap="none" normalizeH="0" baseline="0" dirty="0">
                <a:ln>
                  <a:noFill/>
                </a:ln>
                <a:solidFill>
                  <a:schemeClr val="tx1"/>
                </a:solidFill>
                <a:effectLst/>
                <a:latin typeface="Arial" panose="020B0604020202020204" pitchFamily="34" charset="0"/>
              </a:rPr>
              <a:t>, vous allez pouvoir mieux anticiper les difficultés et faire face aux aléas plus sereinement, sans vous mettre la pression.</a:t>
            </a:r>
            <a:endParaRPr kumimoji="0" lang="fr-FR" altLang="fr-FR"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666666"/>
                </a:solidFill>
                <a:effectLst/>
                <a:latin typeface="Roboto" panose="02000000000000000000" pitchFamily="2" charset="0"/>
              </a:rPr>
              <a:t>Au lieu de considérer un délai global pour réaliser son projet, </a:t>
            </a:r>
            <a:r>
              <a:rPr kumimoji="0" lang="fr-FR" altLang="fr-FR" sz="1200" b="1" i="0" u="none" strike="noStrike" cap="none" normalizeH="0" baseline="0" dirty="0">
                <a:ln>
                  <a:noFill/>
                </a:ln>
                <a:solidFill>
                  <a:srgbClr val="666666"/>
                </a:solidFill>
                <a:effectLst/>
                <a:latin typeface="Roboto" panose="02000000000000000000" pitchFamily="2" charset="0"/>
              </a:rPr>
              <a:t>il est préférable de le décomposer en trois indicateurs</a:t>
            </a:r>
            <a:r>
              <a:rPr kumimoji="0" lang="fr-FR" altLang="fr-FR" sz="1200" b="0" i="0" u="none" strike="noStrike" cap="none" normalizeH="0" baseline="0" dirty="0">
                <a:ln>
                  <a:noFill/>
                </a:ln>
                <a:solidFill>
                  <a:srgbClr val="666666"/>
                </a:solidFill>
                <a:effectLst/>
                <a:latin typeface="Roboto" panose="02000000000000000000" pitchFamily="2" charset="0"/>
              </a:rPr>
              <a:t> :</a:t>
            </a:r>
            <a:endParaRPr kumimoji="0" lang="fr-FR" altLang="fr-FR"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666666"/>
                </a:solidFill>
                <a:effectLst/>
                <a:latin typeface="Roboto" panose="02000000000000000000" pitchFamily="2" charset="0"/>
              </a:rPr>
              <a:t>Les tâches effectuées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666666"/>
                </a:solidFill>
                <a:effectLst/>
                <a:latin typeface="Roboto" panose="02000000000000000000" pitchFamily="2" charset="0"/>
              </a:rPr>
              <a:t>Les tâches en cours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666666"/>
                </a:solidFill>
                <a:effectLst/>
                <a:latin typeface="Roboto" panose="02000000000000000000" pitchFamily="2" charset="0"/>
              </a:rPr>
              <a:t>Les tâches restantes à faire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666666"/>
                </a:solidFill>
                <a:effectLst/>
                <a:latin typeface="Roboto" panose="02000000000000000000" pitchFamily="2" charset="0"/>
              </a:rPr>
              <a:t>Vous faites </a:t>
            </a:r>
            <a:r>
              <a:rPr kumimoji="0" lang="fr-FR" altLang="fr-FR" sz="1200" b="1" i="0" u="none" strike="noStrike" cap="none" normalizeH="0" baseline="0" dirty="0">
                <a:ln>
                  <a:noFill/>
                </a:ln>
                <a:solidFill>
                  <a:srgbClr val="666666"/>
                </a:solidFill>
                <a:effectLst/>
                <a:latin typeface="Roboto" panose="02000000000000000000" pitchFamily="2" charset="0"/>
              </a:rPr>
              <a:t>un tableau en trois colonnes</a:t>
            </a:r>
            <a:r>
              <a:rPr kumimoji="0" lang="fr-FR" altLang="fr-FR" sz="1200" b="0" i="0" u="none" strike="noStrike" cap="none" normalizeH="0" baseline="0" dirty="0">
                <a:ln>
                  <a:noFill/>
                </a:ln>
                <a:solidFill>
                  <a:srgbClr val="666666"/>
                </a:solidFill>
                <a:effectLst/>
                <a:latin typeface="Roboto" panose="02000000000000000000" pitchFamily="2" charset="0"/>
              </a:rPr>
              <a:t>, et sous chaque tâche, vous associez le nombre de jours ou de semaines nécessaires à leur réalisation. Au fur et à mesure de leur accomplissement, vous les déplacez d’une colonne à l’autre. Vous voyez ainsi concrètement leur avancement, vous évaluez vos progrès et ça vous encourage. Et vous identifiez rapidement </a:t>
            </a:r>
            <a:r>
              <a:rPr kumimoji="0" lang="fr-FR" altLang="fr-FR" sz="1200" b="0" i="0" u="sng" strike="noStrike" cap="none" normalizeH="0" baseline="0" dirty="0">
                <a:ln>
                  <a:noFill/>
                </a:ln>
                <a:solidFill>
                  <a:srgbClr val="971200"/>
                </a:solidFill>
                <a:effectLst/>
                <a:latin typeface="Roboto" panose="02000000000000000000" pitchFamily="2" charset="0"/>
                <a:hlinkClick r:id="rId3" tooltip="6 raisons de mettre en place un système d’organisation personnelle"/>
              </a:rPr>
              <a:t>les tâches</a:t>
            </a:r>
            <a:r>
              <a:rPr kumimoji="0" lang="fr-FR" altLang="fr-FR" sz="1200" b="0" i="0" u="none" strike="noStrike" cap="none" normalizeH="0" baseline="0" dirty="0">
                <a:ln>
                  <a:noFill/>
                </a:ln>
                <a:solidFill>
                  <a:srgbClr val="666666"/>
                </a:solidFill>
                <a:effectLst/>
                <a:latin typeface="Roboto" panose="02000000000000000000" pitchFamily="2" charset="0"/>
              </a:rPr>
              <a:t> qui posent problème et qu’il faut peut-être </a:t>
            </a:r>
            <a:r>
              <a:rPr kumimoji="0" lang="fr-FR" altLang="fr-FR" sz="1200" b="1" i="0" u="none" strike="noStrike" cap="none" normalizeH="0" baseline="0" dirty="0">
                <a:ln>
                  <a:noFill/>
                </a:ln>
                <a:solidFill>
                  <a:srgbClr val="666666"/>
                </a:solidFill>
                <a:effectLst/>
                <a:latin typeface="Roboto" panose="02000000000000000000" pitchFamily="2" charset="0"/>
              </a:rPr>
              <a:t>redéfinir</a:t>
            </a:r>
            <a:r>
              <a:rPr kumimoji="0" lang="fr-FR" altLang="fr-FR" sz="1200" b="0" i="0" u="none" strike="noStrike" cap="none" normalizeH="0" baseline="0" dirty="0">
                <a:ln>
                  <a:noFill/>
                </a:ln>
                <a:solidFill>
                  <a:srgbClr val="666666"/>
                </a:solidFill>
                <a:effectLst/>
                <a:latin typeface="Roboto" panose="02000000000000000000" pitchFamily="2" charset="0"/>
              </a:rPr>
              <a:t> ou </a:t>
            </a:r>
            <a:r>
              <a:rPr kumimoji="0" lang="fr-FR" altLang="fr-FR" sz="1200" b="1" i="0" u="none" strike="noStrike" cap="none" normalizeH="0" baseline="0" dirty="0">
                <a:ln>
                  <a:noFill/>
                </a:ln>
                <a:solidFill>
                  <a:srgbClr val="666666"/>
                </a:solidFill>
                <a:effectLst/>
                <a:latin typeface="Roboto" panose="02000000000000000000" pitchFamily="2" charset="0"/>
              </a:rPr>
              <a:t>modifier</a:t>
            </a:r>
            <a:r>
              <a:rPr kumimoji="0" lang="fr-FR" altLang="fr-FR" sz="1200" b="0" i="0" u="none" strike="noStrike" cap="none" normalizeH="0" baseline="0" dirty="0">
                <a:ln>
                  <a:noFill/>
                </a:ln>
                <a:solidFill>
                  <a:srgbClr val="666666"/>
                </a:solidFill>
                <a:effectLst/>
                <a:latin typeface="Roboto" panose="02000000000000000000" pitchFamily="2" charset="0"/>
              </a:rPr>
              <a:t>.</a:t>
            </a:r>
            <a:endParaRPr kumimoji="0" lang="fr-FR" altLang="fr-FR"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Vous pouvez aussi utiliser des </a:t>
            </a:r>
            <a:r>
              <a:rPr kumimoji="0" lang="fr-FR" altLang="fr-FR" sz="1600" b="1" i="0" u="none" strike="noStrike" cap="none" normalizeH="0" baseline="0" dirty="0">
                <a:ln>
                  <a:noFill/>
                </a:ln>
                <a:solidFill>
                  <a:schemeClr val="tx1"/>
                </a:solidFill>
                <a:effectLst/>
                <a:latin typeface="Arial" panose="020B0604020202020204" pitchFamily="34" charset="0"/>
              </a:rPr>
              <a:t>post-</a:t>
            </a:r>
            <a:r>
              <a:rPr kumimoji="0" lang="fr-FR" altLang="fr-FR" sz="1600" b="1" i="0" u="none" strike="noStrike" cap="none" normalizeH="0" baseline="0" dirty="0" err="1">
                <a:ln>
                  <a:noFill/>
                </a:ln>
                <a:solidFill>
                  <a:schemeClr val="tx1"/>
                </a:solidFill>
                <a:effectLst/>
                <a:latin typeface="Arial" panose="020B0604020202020204" pitchFamily="34" charset="0"/>
              </a:rPr>
              <a:t>its</a:t>
            </a:r>
            <a:r>
              <a:rPr kumimoji="0" lang="fr-FR" altLang="fr-FR" sz="1600" b="0" i="0" u="none" strike="noStrike" cap="none" normalizeH="0" baseline="0" dirty="0">
                <a:ln>
                  <a:noFill/>
                </a:ln>
                <a:solidFill>
                  <a:schemeClr val="tx1"/>
                </a:solidFill>
                <a:effectLst/>
                <a:latin typeface="Arial" panose="020B0604020202020204" pitchFamily="34" charset="0"/>
              </a:rPr>
              <a:t> pour déplacer vos tâches d’une colonne à l’autre au fur et à mesure de leur avancement.</a:t>
            </a:r>
            <a:endParaRPr kumimoji="0" lang="fr-FR" altLang="fr-FR" sz="1800" b="1" i="0" u="none" strike="noStrike" cap="none" normalizeH="0" baseline="0" dirty="0">
              <a:ln>
                <a:noFill/>
              </a:ln>
              <a:solidFill>
                <a:srgbClr val="971200"/>
              </a:solidFill>
              <a:effectLst/>
              <a:latin typeface="Raleway" panose="020B06040202020202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971200"/>
                </a:solidFill>
                <a:effectLst/>
                <a:latin typeface="Raleway" panose="020B0604020202020204" pitchFamily="2" charset="0"/>
              </a:rPr>
              <a:t> </a:t>
            </a:r>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66</a:t>
            </a:fld>
            <a:endParaRPr lang="fr-CH"/>
          </a:p>
        </p:txBody>
      </p:sp>
    </p:spTree>
    <p:extLst>
      <p:ext uri="{BB962C8B-B14F-4D97-AF65-F5344CB8AC3E}">
        <p14:creationId xmlns:p14="http://schemas.microsoft.com/office/powerpoint/2010/main" val="2941281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Certaines tâches doivent absolument être réalisées avant d’autres, sous peine d’être bloqué dans son projet.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C’est ce que l’on appelle des jalons.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 sont des événements clés dans l’avancement de son projet. Il est donc très important de les identifier le plus tôt possible et de fixer une date pour laquelle ces tâches devront être faites.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Par exemple, vous avez décidé d’organiser une fête d’anniversaire. Vous avez réservé la salle, choisi le menu. Mais à un  moment donné, vous ne pourrez plus avancer sur votre projet si vous ne connaissez pas le nombre exact de personnes. Il va donc falloir appeler vos invités, les relancer, leur fixer une date limite de réponse. Une fois que vous aurez ce nombre exact, alors vous pourrez continuer à organiser votre plan de table, commander le nombre de repas au traiteur, etc.</a:t>
            </a:r>
          </a:p>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67</a:t>
            </a:fld>
            <a:endParaRPr lang="fr-CH"/>
          </a:p>
        </p:txBody>
      </p:sp>
    </p:spTree>
    <p:extLst>
      <p:ext uri="{BB962C8B-B14F-4D97-AF65-F5344CB8AC3E}">
        <p14:creationId xmlns:p14="http://schemas.microsoft.com/office/powerpoint/2010/main" val="16297184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68</a:t>
            </a:fld>
            <a:endParaRPr lang="fr-CH"/>
          </a:p>
        </p:txBody>
      </p:sp>
    </p:spTree>
    <p:extLst>
      <p:ext uri="{BB962C8B-B14F-4D97-AF65-F5344CB8AC3E}">
        <p14:creationId xmlns:p14="http://schemas.microsoft.com/office/powerpoint/2010/main" val="2172997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69</a:t>
            </a:fld>
            <a:endParaRPr lang="fr-CH"/>
          </a:p>
        </p:txBody>
      </p:sp>
    </p:spTree>
    <p:extLst>
      <p:ext uri="{BB962C8B-B14F-4D97-AF65-F5344CB8AC3E}">
        <p14:creationId xmlns:p14="http://schemas.microsoft.com/office/powerpoint/2010/main" val="330674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a:t>
            </a:fld>
            <a:endParaRPr lang="en-US"/>
          </a:p>
        </p:txBody>
      </p:sp>
    </p:spTree>
    <p:extLst>
      <p:ext uri="{BB962C8B-B14F-4D97-AF65-F5344CB8AC3E}">
        <p14:creationId xmlns:p14="http://schemas.microsoft.com/office/powerpoint/2010/main" val="25150231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0FE896-D961-48BA-AABD-0D6DF7EFD48B}" type="slidenum">
              <a:rPr lang="fr-CH" smtClean="0"/>
              <a:pPr/>
              <a:t>70</a:t>
            </a:fld>
            <a:endParaRPr lang="fr-CH"/>
          </a:p>
        </p:txBody>
      </p:sp>
    </p:spTree>
    <p:extLst>
      <p:ext uri="{BB962C8B-B14F-4D97-AF65-F5344CB8AC3E}">
        <p14:creationId xmlns:p14="http://schemas.microsoft.com/office/powerpoint/2010/main" val="1137408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71</a:t>
            </a:fld>
            <a:endParaRPr lang="fr-CH"/>
          </a:p>
        </p:txBody>
      </p:sp>
    </p:spTree>
    <p:extLst>
      <p:ext uri="{BB962C8B-B14F-4D97-AF65-F5344CB8AC3E}">
        <p14:creationId xmlns:p14="http://schemas.microsoft.com/office/powerpoint/2010/main" val="18893551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960FE896-D961-48BA-AABD-0D6DF7EFD48B}" type="slidenum">
              <a:rPr lang="fr-CH" smtClean="0"/>
              <a:pPr/>
              <a:t>72</a:t>
            </a:fld>
            <a:endParaRPr lang="fr-CH"/>
          </a:p>
        </p:txBody>
      </p:sp>
    </p:spTree>
    <p:extLst>
      <p:ext uri="{BB962C8B-B14F-4D97-AF65-F5344CB8AC3E}">
        <p14:creationId xmlns:p14="http://schemas.microsoft.com/office/powerpoint/2010/main" val="181092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8</a:t>
            </a:fld>
            <a:endParaRPr lang="fr-CH"/>
          </a:p>
        </p:txBody>
      </p:sp>
    </p:spTree>
    <p:extLst>
      <p:ext uri="{BB962C8B-B14F-4D97-AF65-F5344CB8AC3E}">
        <p14:creationId xmlns:p14="http://schemas.microsoft.com/office/powerpoint/2010/main" val="221533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9</a:t>
            </a:fld>
            <a:endParaRPr lang="fr-CH"/>
          </a:p>
        </p:txBody>
      </p:sp>
    </p:spTree>
    <p:extLst>
      <p:ext uri="{BB962C8B-B14F-4D97-AF65-F5344CB8AC3E}">
        <p14:creationId xmlns:p14="http://schemas.microsoft.com/office/powerpoint/2010/main" val="29587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pic>
        <p:nvPicPr>
          <p:cNvPr id="7" name="Image 3" descr="GrisBienvenue.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Espace réservé du texte 4"/>
          <p:cNvSpPr>
            <a:spLocks noGrp="1"/>
          </p:cNvSpPr>
          <p:nvPr>
            <p:ph type="body" sz="quarter" idx="10" hasCustomPrompt="1"/>
          </p:nvPr>
        </p:nvSpPr>
        <p:spPr>
          <a:xfrm>
            <a:off x="539750" y="2492375"/>
            <a:ext cx="7704138" cy="792163"/>
          </a:xfrm>
          <a:prstGeom prst="rect">
            <a:avLst/>
          </a:prstGeom>
        </p:spPr>
        <p:txBody>
          <a:bodyPr anchor="ctr" anchorCtr="0"/>
          <a:lstStyle>
            <a:lvl1pPr>
              <a:buNone/>
              <a:defRPr sz="3500" b="1">
                <a:solidFill>
                  <a:srgbClr val="1476B7"/>
                </a:solidFill>
                <a:latin typeface="Tahoma" pitchFamily="34" charset="0"/>
                <a:ea typeface="Tahoma" pitchFamily="34" charset="0"/>
                <a:cs typeface="Tahoma" pitchFamily="34" charset="0"/>
              </a:defRPr>
            </a:lvl1pPr>
          </a:lstStyle>
          <a:p>
            <a:pPr lvl="0"/>
            <a:r>
              <a:rPr lang="fr-FR" dirty="0"/>
              <a:t>Bienvenue!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a:t>Modifiez le style du titre</a:t>
            </a:r>
            <a:endParaRPr lang="en-US"/>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700F3E22-8FDA-4626-8F82-D82BAB427043}" type="datetimeFigureOut">
              <a:rPr lang="en-US" smtClean="0"/>
              <a:pPr/>
              <a:t>4/3/2023</a:t>
            </a:fld>
            <a:endParaRPr lang="en-US"/>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396DFAE8-71C4-4C32-BB8B-5E71A8BBFC16}" type="slidenum">
              <a:rPr lang="en-US" smtClean="0"/>
              <a:pPr/>
              <a:t>‹N°›</a:t>
            </a:fld>
            <a:endParaRPr lang="en-US"/>
          </a:p>
        </p:txBody>
      </p:sp>
    </p:spTree>
    <p:extLst>
      <p:ext uri="{BB962C8B-B14F-4D97-AF65-F5344CB8AC3E}">
        <p14:creationId xmlns:p14="http://schemas.microsoft.com/office/powerpoint/2010/main" val="224622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oundRect">
            <a:avLst>
              <a:gd name="adj" fmla="val 21667"/>
            </a:avLst>
          </a:prstGeom>
        </p:spPr>
        <p:txBody>
          <a:bodyPr/>
          <a:lstStyle/>
          <a:p>
            <a:r>
              <a:rPr lang="fr-FR"/>
              <a:t>Cliquez pour modifier le style du titre</a:t>
            </a:r>
            <a:endParaRPr lang="fr-CH"/>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H"/>
          </a:p>
        </p:txBody>
      </p:sp>
    </p:spTree>
    <p:extLst>
      <p:ext uri="{BB962C8B-B14F-4D97-AF65-F5344CB8AC3E}">
        <p14:creationId xmlns:p14="http://schemas.microsoft.com/office/powerpoint/2010/main" val="9665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7" name="Rectangle 6"/>
          <p:cNvSpPr/>
          <p:nvPr userDrawn="1"/>
        </p:nvSpPr>
        <p:spPr>
          <a:xfrm>
            <a:off x="358775" y="962025"/>
            <a:ext cx="8048625" cy="18192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6" name="Espace réservé du texte 5"/>
          <p:cNvSpPr>
            <a:spLocks noGrp="1"/>
          </p:cNvSpPr>
          <p:nvPr>
            <p:ph type="body" sz="quarter" idx="10" hasCustomPrompt="1"/>
          </p:nvPr>
        </p:nvSpPr>
        <p:spPr>
          <a:xfrm>
            <a:off x="539750" y="1916113"/>
            <a:ext cx="7704138" cy="720725"/>
          </a:xfrm>
          <a:prstGeom prst="rect">
            <a:avLst/>
          </a:prstGeom>
        </p:spPr>
        <p:txBody>
          <a:bodyPr anchor="ctr" anchorCtr="0"/>
          <a:lstStyle>
            <a:lvl1pPr>
              <a:buNone/>
              <a:defRPr sz="2500" b="1">
                <a:solidFill>
                  <a:srgbClr val="1476B7"/>
                </a:solidFill>
                <a:latin typeface="Tahoma" pitchFamily="34" charset="0"/>
                <a:ea typeface="Tahoma" pitchFamily="34" charset="0"/>
                <a:cs typeface="Tahoma" pitchFamily="34" charset="0"/>
              </a:defRPr>
            </a:lvl1pPr>
          </a:lstStyle>
          <a:p>
            <a:pPr lvl="0"/>
            <a:r>
              <a:rPr lang="fr-FR" dirty="0"/>
              <a:t>Titre de la présentation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Rectangle 6"/>
          <p:cNvSpPr/>
          <p:nvPr userDrawn="1"/>
        </p:nvSpPr>
        <p:spPr>
          <a:xfrm>
            <a:off x="358775" y="962025"/>
            <a:ext cx="8048625" cy="18192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9" name="Espace réservé du texte 8"/>
          <p:cNvSpPr>
            <a:spLocks noGrp="1"/>
          </p:cNvSpPr>
          <p:nvPr>
            <p:ph type="body" sz="quarter" idx="10" hasCustomPrompt="1"/>
          </p:nvPr>
        </p:nvSpPr>
        <p:spPr>
          <a:xfrm>
            <a:off x="540000" y="1915200"/>
            <a:ext cx="7704000" cy="720000"/>
          </a:xfrm>
          <a:prstGeom prst="rect">
            <a:avLst/>
          </a:prstGeom>
        </p:spPr>
        <p:txBody>
          <a:bodyPr anchor="ctr" anchorCtr="0"/>
          <a:lstStyle>
            <a:lvl1pPr>
              <a:buNone/>
              <a:defRPr sz="2500" b="1">
                <a:solidFill>
                  <a:srgbClr val="1476B7"/>
                </a:solidFill>
                <a:latin typeface="Tahoma" pitchFamily="34" charset="0"/>
                <a:ea typeface="Tahoma" pitchFamily="34" charset="0"/>
                <a:cs typeface="Tahoma" pitchFamily="34" charset="0"/>
              </a:defRPr>
            </a:lvl1pPr>
          </a:lstStyle>
          <a:p>
            <a:pPr lvl="0"/>
            <a:r>
              <a:rPr lang="fr-FR" dirty="0"/>
              <a:t>Sommaire</a:t>
            </a:r>
          </a:p>
        </p:txBody>
      </p:sp>
      <p:sp>
        <p:nvSpPr>
          <p:cNvPr id="13" name="Espace réservé du texte 12"/>
          <p:cNvSpPr>
            <a:spLocks noGrp="1"/>
          </p:cNvSpPr>
          <p:nvPr>
            <p:ph type="body" sz="quarter" idx="11" hasCustomPrompt="1"/>
          </p:nvPr>
        </p:nvSpPr>
        <p:spPr>
          <a:xfrm>
            <a:off x="2854800" y="3013200"/>
            <a:ext cx="2606400" cy="2541600"/>
          </a:xfrm>
          <a:prstGeom prst="rect">
            <a:avLst/>
          </a:prstGeom>
        </p:spPr>
        <p:txBody>
          <a:bodyPr/>
          <a:lstStyle>
            <a:lvl1pPr>
              <a:buFont typeface="Tahoma" pitchFamily="34" charset="0"/>
              <a:buChar char="—"/>
              <a:defRPr sz="1400" b="1">
                <a:solidFill>
                  <a:srgbClr val="1476B7"/>
                </a:solidFill>
                <a:latin typeface="Tahoma" pitchFamily="34" charset="0"/>
                <a:ea typeface="Tahoma" pitchFamily="34" charset="0"/>
                <a:cs typeface="Tahoma" pitchFamily="34" charset="0"/>
              </a:defRPr>
            </a:lvl1pPr>
            <a:lvl2pPr marL="1188000">
              <a:buFontTx/>
              <a:buNone/>
              <a:defRPr sz="1100" b="1">
                <a:solidFill>
                  <a:srgbClr val="707173"/>
                </a:solidFill>
                <a:latin typeface="Tahoma" pitchFamily="34" charset="0"/>
                <a:ea typeface="Tahoma" pitchFamily="34" charset="0"/>
                <a:cs typeface="Tahoma" pitchFamily="34" charset="0"/>
              </a:defRPr>
            </a:lvl2pPr>
            <a:lvl3pPr>
              <a:buFontTx/>
              <a:buNone/>
              <a:defRPr sz="1100" b="1">
                <a:solidFill>
                  <a:srgbClr val="707173"/>
                </a:solidFill>
                <a:latin typeface="Tahoma" pitchFamily="34" charset="0"/>
                <a:ea typeface="Tahoma" pitchFamily="34" charset="0"/>
                <a:cs typeface="Tahoma" pitchFamily="34" charset="0"/>
              </a:defRPr>
            </a:lvl3pPr>
          </a:lstStyle>
          <a:p>
            <a:pPr lvl="0"/>
            <a:r>
              <a:rPr lang="fr-CH" dirty="0"/>
              <a:t>Thème 1</a:t>
            </a:r>
          </a:p>
          <a:p>
            <a:pPr lvl="1"/>
            <a:r>
              <a:rPr lang="fr-CH" dirty="0"/>
              <a:t>Sous-thème</a:t>
            </a:r>
          </a:p>
          <a:p>
            <a:pPr lvl="2"/>
            <a:endParaRPr lang="fr-CH" dirty="0"/>
          </a:p>
          <a:p>
            <a:pPr lvl="0"/>
            <a:r>
              <a:rPr lang="fr-CH" dirty="0"/>
              <a:t>Thème 2</a:t>
            </a:r>
          </a:p>
          <a:p>
            <a:pPr lvl="1"/>
            <a:r>
              <a:rPr lang="fr-CH" dirty="0"/>
              <a:t>Sous-thème</a:t>
            </a:r>
          </a:p>
          <a:p>
            <a:pPr lvl="1"/>
            <a:r>
              <a:rPr lang="fr-CH" dirty="0"/>
              <a:t>Sous-thème</a:t>
            </a:r>
          </a:p>
          <a:p>
            <a:pPr lvl="2"/>
            <a:endParaRPr lang="fr-CH" dirty="0"/>
          </a:p>
          <a:p>
            <a:pPr lvl="0"/>
            <a:r>
              <a:rPr lang="fr-CH" dirty="0"/>
              <a:t>Thème 3</a:t>
            </a:r>
          </a:p>
          <a:p>
            <a:pPr lvl="0"/>
            <a:r>
              <a:rPr lang="fr-CH" dirty="0"/>
              <a:t>Thème 4</a:t>
            </a:r>
          </a:p>
          <a:p>
            <a:pPr lvl="0"/>
            <a:r>
              <a:rPr lang="fr-CH" dirty="0"/>
              <a:t>Thème 5</a:t>
            </a:r>
          </a:p>
        </p:txBody>
      </p:sp>
      <p:sp>
        <p:nvSpPr>
          <p:cNvPr id="15" name="Espace réservé du texte 14"/>
          <p:cNvSpPr>
            <a:spLocks noGrp="1"/>
          </p:cNvSpPr>
          <p:nvPr>
            <p:ph type="body" sz="quarter" idx="12" hasCustomPrompt="1"/>
          </p:nvPr>
        </p:nvSpPr>
        <p:spPr>
          <a:xfrm>
            <a:off x="5461200" y="3013200"/>
            <a:ext cx="2606400" cy="2541600"/>
          </a:xfrm>
          <a:prstGeom prst="rect">
            <a:avLst/>
          </a:prstGeom>
        </p:spPr>
        <p:txBody>
          <a:bodyPr/>
          <a:lstStyle>
            <a:lvl1pPr>
              <a:buFont typeface="Tahoma" pitchFamily="34" charset="0"/>
              <a:buChar char="—"/>
              <a:defRPr sz="1400" b="1">
                <a:solidFill>
                  <a:srgbClr val="1476B7"/>
                </a:solidFill>
                <a:latin typeface="Tahoma" pitchFamily="34" charset="0"/>
                <a:ea typeface="Tahoma" pitchFamily="34" charset="0"/>
                <a:cs typeface="Tahoma" pitchFamily="34" charset="0"/>
              </a:defRPr>
            </a:lvl1pPr>
            <a:lvl2pPr marL="1188000">
              <a:buNone/>
              <a:defRPr sz="1100" b="1">
                <a:solidFill>
                  <a:srgbClr val="707173"/>
                </a:solidFill>
                <a:latin typeface="Tahoma" pitchFamily="34" charset="0"/>
                <a:ea typeface="Tahoma" pitchFamily="34" charset="0"/>
                <a:cs typeface="Tahoma" pitchFamily="34" charset="0"/>
              </a:defRPr>
            </a:lvl2pPr>
            <a:lvl3pPr>
              <a:buFontTx/>
              <a:buNone/>
              <a:defRPr sz="1100" b="1">
                <a:solidFill>
                  <a:srgbClr val="707173"/>
                </a:solidFill>
                <a:latin typeface="Tahoma" pitchFamily="34" charset="0"/>
                <a:ea typeface="Tahoma" pitchFamily="34" charset="0"/>
                <a:cs typeface="Tahoma" pitchFamily="34" charset="0"/>
              </a:defRPr>
            </a:lvl3pPr>
          </a:lstStyle>
          <a:p>
            <a:pPr lvl="0"/>
            <a:r>
              <a:rPr lang="fr-FR" dirty="0"/>
              <a:t>Thème 6</a:t>
            </a:r>
          </a:p>
          <a:p>
            <a:pPr lvl="1"/>
            <a:r>
              <a:rPr lang="fr-CH" b="1" dirty="0">
                <a:solidFill>
                  <a:srgbClr val="707173"/>
                </a:solidFill>
              </a:rPr>
              <a:t>Sous-thème</a:t>
            </a:r>
          </a:p>
          <a:p>
            <a:pPr lvl="2"/>
            <a:endParaRPr lang="fr-CH" b="1" dirty="0">
              <a:solidFill>
                <a:srgbClr val="707173"/>
              </a:solidFill>
            </a:endParaRPr>
          </a:p>
          <a:p>
            <a:pPr lvl="0"/>
            <a:r>
              <a:rPr lang="fr-CH" dirty="0"/>
              <a:t>Thème 7</a:t>
            </a:r>
          </a:p>
          <a:p>
            <a:pPr lvl="1"/>
            <a:r>
              <a:rPr lang="fr-CH" dirty="0"/>
              <a:t>Sous-thème</a:t>
            </a:r>
          </a:p>
          <a:p>
            <a:pPr lvl="1"/>
            <a:r>
              <a:rPr lang="fr-CH" dirty="0"/>
              <a:t>Sous-thème</a:t>
            </a:r>
          </a:p>
          <a:p>
            <a:pPr lvl="2"/>
            <a:endParaRPr lang="fr-CH" dirty="0"/>
          </a:p>
          <a:p>
            <a:pPr lvl="0"/>
            <a:r>
              <a:rPr lang="fr-CH" dirty="0"/>
              <a:t>Thème 8</a:t>
            </a:r>
          </a:p>
          <a:p>
            <a:pPr lvl="0"/>
            <a:r>
              <a:rPr lang="fr-CH" dirty="0"/>
              <a:t>Thème 9</a:t>
            </a:r>
          </a:p>
          <a:p>
            <a:pPr lvl="0"/>
            <a:r>
              <a:rPr lang="fr-CH" dirty="0"/>
              <a:t>Thème 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3" name="Rectangle 2"/>
          <p:cNvSpPr/>
          <p:nvPr userDrawn="1"/>
        </p:nvSpPr>
        <p:spPr>
          <a:xfrm>
            <a:off x="358775" y="962025"/>
            <a:ext cx="8048625" cy="10064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4" name="Espace réservé du texte 4"/>
          <p:cNvSpPr>
            <a:spLocks noGrp="1"/>
          </p:cNvSpPr>
          <p:nvPr>
            <p:ph type="body" sz="quarter" idx="10" hasCustomPrompt="1"/>
          </p:nvPr>
        </p:nvSpPr>
        <p:spPr>
          <a:xfrm>
            <a:off x="539552" y="1124744"/>
            <a:ext cx="7704000" cy="720000"/>
          </a:xfrm>
          <a:prstGeom prst="rect">
            <a:avLst/>
          </a:prstGeom>
        </p:spPr>
        <p:txBody>
          <a:bodyPr anchor="ctr" anchorCtr="0"/>
          <a:lstStyle>
            <a:lvl1pPr>
              <a:buNone/>
              <a:defRPr sz="2500" b="1">
                <a:solidFill>
                  <a:schemeClr val="tx1"/>
                </a:solidFill>
                <a:latin typeface="Tahoma" pitchFamily="34" charset="0"/>
                <a:ea typeface="Tahoma" pitchFamily="34" charset="0"/>
                <a:cs typeface="Tahoma" pitchFamily="34" charset="0"/>
              </a:defRPr>
            </a:lvl1pPr>
          </a:lstStyle>
          <a:p>
            <a:pPr lvl="0"/>
            <a:r>
              <a:rPr lang="fr-FR" dirty="0"/>
              <a:t>Titre</a:t>
            </a:r>
            <a:endParaRPr lang="fr-CH" dirty="0"/>
          </a:p>
        </p:txBody>
      </p:sp>
      <p:sp>
        <p:nvSpPr>
          <p:cNvPr id="6" name="Espace réservé du texte 5"/>
          <p:cNvSpPr>
            <a:spLocks noGrp="1"/>
          </p:cNvSpPr>
          <p:nvPr>
            <p:ph type="body" sz="quarter" idx="11" hasCustomPrompt="1"/>
          </p:nvPr>
        </p:nvSpPr>
        <p:spPr>
          <a:xfrm>
            <a:off x="540000" y="2059200"/>
            <a:ext cx="7704000" cy="4104000"/>
          </a:xfrm>
          <a:prstGeom prst="rect">
            <a:avLst/>
          </a:prstGeom>
        </p:spPr>
        <p:txBody>
          <a:bodyPr/>
          <a:lstStyle>
            <a:lvl1pPr>
              <a:buFont typeface="Arial" pitchFamily="34" charset="0"/>
              <a:buChar char="•"/>
              <a:defRPr sz="2400">
                <a:solidFill>
                  <a:schemeClr val="tx1"/>
                </a:solidFill>
                <a:latin typeface="Tahoma" pitchFamily="34" charset="0"/>
                <a:ea typeface="Tahoma" pitchFamily="34" charset="0"/>
                <a:cs typeface="Tahoma" pitchFamily="34" charset="0"/>
              </a:defRPr>
            </a:lvl1pPr>
            <a:lvl2pPr>
              <a:defRPr sz="2000">
                <a:solidFill>
                  <a:schemeClr val="tx1"/>
                </a:solidFill>
                <a:latin typeface="Tahoma" pitchFamily="34" charset="0"/>
                <a:ea typeface="Tahoma" pitchFamily="34" charset="0"/>
                <a:cs typeface="Tahoma" pitchFamily="34" charset="0"/>
              </a:defRPr>
            </a:lvl2pPr>
            <a:lvl3pPr>
              <a:defRPr sz="1800">
                <a:solidFill>
                  <a:schemeClr val="tx1"/>
                </a:solidFill>
              </a:defRPr>
            </a:lvl3pPr>
          </a:lstStyle>
          <a:p>
            <a:pPr lvl="0"/>
            <a:r>
              <a:rPr lang="fr-CH" dirty="0"/>
              <a:t>Texte</a:t>
            </a:r>
          </a:p>
          <a:p>
            <a:pPr lvl="1"/>
            <a:endParaRPr lang="fr-CH" sz="2000" dirty="0">
              <a:latin typeface="Tahoma" pitchFamily="34" charset="0"/>
              <a:ea typeface="Tahoma" pitchFamily="34" charset="0"/>
              <a:cs typeface="Tahoma" pitchFamily="34" charset="0"/>
            </a:endParaRPr>
          </a:p>
          <a:p>
            <a:pPr lvl="2"/>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10" name="Rectangle 9"/>
          <p:cNvSpPr/>
          <p:nvPr userDrawn="1"/>
        </p:nvSpPr>
        <p:spPr>
          <a:xfrm>
            <a:off x="358775" y="962025"/>
            <a:ext cx="8048625" cy="10064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7" name="Espace réservé du texte 6"/>
          <p:cNvSpPr>
            <a:spLocks noGrp="1"/>
          </p:cNvSpPr>
          <p:nvPr>
            <p:ph type="body" sz="quarter" idx="10" hasCustomPrompt="1"/>
          </p:nvPr>
        </p:nvSpPr>
        <p:spPr>
          <a:xfrm>
            <a:off x="540000" y="1123200"/>
            <a:ext cx="7704000" cy="720000"/>
          </a:xfrm>
          <a:prstGeom prst="rect">
            <a:avLst/>
          </a:prstGeom>
        </p:spPr>
        <p:txBody>
          <a:bodyPr anchor="ctr" anchorCtr="0"/>
          <a:lstStyle>
            <a:lvl1pPr>
              <a:buNone/>
              <a:defRPr sz="2500" b="1" baseline="0">
                <a:solidFill>
                  <a:srgbClr val="1476B7"/>
                </a:solidFill>
                <a:latin typeface="Tahoma" pitchFamily="34" charset="0"/>
                <a:ea typeface="Tahoma" pitchFamily="34" charset="0"/>
                <a:cs typeface="Tahoma" pitchFamily="34" charset="0"/>
              </a:defRPr>
            </a:lvl1pPr>
          </a:lstStyle>
          <a:p>
            <a:pPr lvl="0"/>
            <a:r>
              <a:rPr lang="fr-FR" dirty="0"/>
              <a:t>Deux colonnes</a:t>
            </a:r>
            <a:endParaRPr lang="fr-CH" dirty="0"/>
          </a:p>
        </p:txBody>
      </p:sp>
      <p:sp>
        <p:nvSpPr>
          <p:cNvPr id="9" name="Espace réservé du texte 8"/>
          <p:cNvSpPr>
            <a:spLocks noGrp="1"/>
          </p:cNvSpPr>
          <p:nvPr>
            <p:ph type="body" sz="quarter" idx="11" hasCustomPrompt="1"/>
          </p:nvPr>
        </p:nvSpPr>
        <p:spPr>
          <a:xfrm>
            <a:off x="1728000" y="2170800"/>
            <a:ext cx="3124800" cy="1656829"/>
          </a:xfrm>
          <a:prstGeom prst="rect">
            <a:avLst/>
          </a:prstGeom>
        </p:spPr>
        <p:txBody>
          <a:bodyPr/>
          <a:lstStyle>
            <a:lvl1pPr>
              <a:buFont typeface="Tahoma" pitchFamily="34" charset="0"/>
              <a:buChar char="—"/>
              <a:defRPr sz="1200" b="1" baseline="0">
                <a:solidFill>
                  <a:srgbClr val="1476B7"/>
                </a:solidFill>
                <a:latin typeface="Tahoma" pitchFamily="34" charset="0"/>
                <a:ea typeface="Tahoma" pitchFamily="34" charset="0"/>
                <a:cs typeface="Tahoma" pitchFamily="34" charset="0"/>
              </a:defRPr>
            </a:lvl1pPr>
            <a:lvl2pPr marL="648000">
              <a:buNone/>
              <a:defRPr sz="1000">
                <a:solidFill>
                  <a:srgbClr val="707173"/>
                </a:solidFill>
                <a:latin typeface="Tahoma" pitchFamily="34" charset="0"/>
                <a:ea typeface="Tahoma" pitchFamily="34" charset="0"/>
                <a:cs typeface="Tahoma" pitchFamily="34" charset="0"/>
              </a:defRPr>
            </a:lvl2pPr>
          </a:lstStyle>
          <a:p>
            <a:pPr lvl="0"/>
            <a:r>
              <a:rPr lang="fr-FR" dirty="0"/>
              <a:t>Titre 1</a:t>
            </a:r>
          </a:p>
          <a:p>
            <a:pPr lvl="1"/>
            <a:r>
              <a:rPr lang="fr-FR" dirty="0"/>
              <a:t>Texte 1</a:t>
            </a:r>
          </a:p>
          <a:p>
            <a:pPr lvl="1"/>
            <a:endParaRPr lang="fr-FR" dirty="0"/>
          </a:p>
          <a:p>
            <a:pPr lvl="0"/>
            <a:r>
              <a:rPr lang="fr-CH" dirty="0"/>
              <a:t>Titre 2</a:t>
            </a:r>
          </a:p>
          <a:p>
            <a:pPr lvl="1"/>
            <a:r>
              <a:rPr lang="fr-CH" dirty="0"/>
              <a:t>Texte 2</a:t>
            </a:r>
          </a:p>
          <a:p>
            <a:pPr lvl="1"/>
            <a:endParaRPr lang="fr-CH" dirty="0"/>
          </a:p>
          <a:p>
            <a:pPr lvl="0"/>
            <a:r>
              <a:rPr lang="fr-CH" dirty="0"/>
              <a:t>Titre 3</a:t>
            </a:r>
          </a:p>
          <a:p>
            <a:pPr lvl="1"/>
            <a:r>
              <a:rPr lang="fr-CH" dirty="0"/>
              <a:t>Texte 3</a:t>
            </a:r>
          </a:p>
        </p:txBody>
      </p:sp>
      <p:sp>
        <p:nvSpPr>
          <p:cNvPr id="15" name="Espace réservé du texte 14"/>
          <p:cNvSpPr>
            <a:spLocks noGrp="1"/>
          </p:cNvSpPr>
          <p:nvPr>
            <p:ph type="body" sz="quarter" idx="12" hasCustomPrompt="1"/>
          </p:nvPr>
        </p:nvSpPr>
        <p:spPr>
          <a:xfrm>
            <a:off x="5068800" y="2170800"/>
            <a:ext cx="3124800" cy="1656000"/>
          </a:xfrm>
          <a:prstGeom prst="rect">
            <a:avLst/>
          </a:prstGeom>
        </p:spPr>
        <p:txBody>
          <a:bodyPr/>
          <a:lstStyle>
            <a:lvl1pPr>
              <a:buFont typeface="Tahoma" pitchFamily="34" charset="0"/>
              <a:buChar char="—"/>
              <a:defRPr sz="1200" b="1">
                <a:solidFill>
                  <a:srgbClr val="1476B7"/>
                </a:solidFill>
                <a:latin typeface="Tahoma" pitchFamily="34" charset="0"/>
                <a:ea typeface="Tahoma" pitchFamily="34" charset="0"/>
                <a:cs typeface="Tahoma" pitchFamily="34" charset="0"/>
              </a:defRPr>
            </a:lvl1pPr>
            <a:lvl2pPr marL="648000">
              <a:buFontTx/>
              <a:buNone/>
              <a:defRPr sz="1000">
                <a:solidFill>
                  <a:srgbClr val="707173"/>
                </a:solidFill>
                <a:latin typeface="Tahoma" pitchFamily="34" charset="0"/>
                <a:ea typeface="Tahoma" pitchFamily="34" charset="0"/>
                <a:cs typeface="Tahoma" pitchFamily="34" charset="0"/>
              </a:defRPr>
            </a:lvl2pPr>
          </a:lstStyle>
          <a:p>
            <a:pPr lvl="0"/>
            <a:r>
              <a:rPr lang="fr-FR" dirty="0"/>
              <a:t>Titre 4</a:t>
            </a:r>
          </a:p>
          <a:p>
            <a:pPr lvl="1"/>
            <a:r>
              <a:rPr lang="fr-CH" sz="1000" dirty="0">
                <a:solidFill>
                  <a:srgbClr val="707173"/>
                </a:solidFill>
                <a:latin typeface="Tahoma" pitchFamily="34" charset="0"/>
                <a:ea typeface="Tahoma" pitchFamily="34" charset="0"/>
                <a:cs typeface="Tahoma" pitchFamily="34" charset="0"/>
              </a:rPr>
              <a:t>Texte 4</a:t>
            </a:r>
          </a:p>
          <a:p>
            <a:pPr lvl="1"/>
            <a:endParaRPr lang="fr-CH" sz="1000" dirty="0">
              <a:solidFill>
                <a:srgbClr val="707173"/>
              </a:solidFill>
              <a:latin typeface="Tahoma" pitchFamily="34" charset="0"/>
              <a:ea typeface="Tahoma" pitchFamily="34" charset="0"/>
              <a:cs typeface="Tahoma" pitchFamily="34" charset="0"/>
            </a:endParaRPr>
          </a:p>
          <a:p>
            <a:pPr lvl="0"/>
            <a:r>
              <a:rPr lang="fr-CH" dirty="0"/>
              <a:t>Titre 5</a:t>
            </a:r>
          </a:p>
          <a:p>
            <a:pPr lvl="1"/>
            <a:r>
              <a:rPr lang="fr-CH" dirty="0"/>
              <a:t>Texte 5</a:t>
            </a:r>
          </a:p>
          <a:p>
            <a:pPr lvl="1"/>
            <a:endParaRPr lang="fr-CH" dirty="0"/>
          </a:p>
          <a:p>
            <a:pPr lvl="0"/>
            <a:r>
              <a:rPr lang="fr-CH" dirty="0"/>
              <a:t>Titre 6</a:t>
            </a:r>
          </a:p>
          <a:p>
            <a:pPr lvl="1"/>
            <a:r>
              <a:rPr lang="fr-CH" dirty="0"/>
              <a:t>Texte 6</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p:cNvSpPr/>
          <p:nvPr userDrawn="1"/>
        </p:nvSpPr>
        <p:spPr>
          <a:xfrm>
            <a:off x="358775" y="962025"/>
            <a:ext cx="8048625" cy="10064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5" name="Espace réservé du texte 4"/>
          <p:cNvSpPr>
            <a:spLocks noGrp="1"/>
          </p:cNvSpPr>
          <p:nvPr>
            <p:ph type="body" sz="quarter" idx="10" hasCustomPrompt="1"/>
          </p:nvPr>
        </p:nvSpPr>
        <p:spPr>
          <a:xfrm>
            <a:off x="539552" y="1124744"/>
            <a:ext cx="7704000" cy="720000"/>
          </a:xfrm>
          <a:prstGeom prst="rect">
            <a:avLst/>
          </a:prstGeom>
        </p:spPr>
        <p:txBody>
          <a:bodyPr anchor="ctr" anchorCtr="0"/>
          <a:lstStyle>
            <a:lvl1pPr>
              <a:buNone/>
              <a:defRPr sz="2500" b="1">
                <a:solidFill>
                  <a:srgbClr val="1476B7"/>
                </a:solidFill>
                <a:latin typeface="Tahoma" pitchFamily="34" charset="0"/>
                <a:ea typeface="Tahoma" pitchFamily="34" charset="0"/>
                <a:cs typeface="Tahoma" pitchFamily="34" charset="0"/>
              </a:defRPr>
            </a:lvl1pPr>
          </a:lstStyle>
          <a:p>
            <a:pPr lvl="0"/>
            <a:r>
              <a:rPr lang="fr-FR" dirty="0"/>
              <a:t>Vide</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ec image">
    <p:spTree>
      <p:nvGrpSpPr>
        <p:cNvPr id="1" name=""/>
        <p:cNvGrpSpPr/>
        <p:nvPr/>
      </p:nvGrpSpPr>
      <p:grpSpPr>
        <a:xfrm>
          <a:off x="0" y="0"/>
          <a:ext cx="0" cy="0"/>
          <a:chOff x="0" y="0"/>
          <a:chExt cx="0" cy="0"/>
        </a:xfrm>
      </p:grpSpPr>
      <p:sp>
        <p:nvSpPr>
          <p:cNvPr id="6" name="Rectangle 5"/>
          <p:cNvSpPr/>
          <p:nvPr userDrawn="1"/>
        </p:nvSpPr>
        <p:spPr>
          <a:xfrm>
            <a:off x="358775" y="962025"/>
            <a:ext cx="8048625" cy="3902075"/>
          </a:xfrm>
          <a:prstGeom prst="rect">
            <a:avLst/>
          </a:prstGeom>
          <a:solidFill>
            <a:srgbClr val="EFEEE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ea typeface="ＭＳ Ｐゴシック" charset="-128"/>
            </a:endParaRPr>
          </a:p>
        </p:txBody>
      </p:sp>
      <p:sp>
        <p:nvSpPr>
          <p:cNvPr id="9" name="Espace réservé du texte 8"/>
          <p:cNvSpPr>
            <a:spLocks noGrp="1"/>
          </p:cNvSpPr>
          <p:nvPr>
            <p:ph type="body" sz="quarter" idx="10" hasCustomPrompt="1"/>
          </p:nvPr>
        </p:nvSpPr>
        <p:spPr>
          <a:xfrm>
            <a:off x="1800000" y="5050800"/>
            <a:ext cx="4827600" cy="360040"/>
          </a:xfrm>
          <a:prstGeom prst="rect">
            <a:avLst/>
          </a:prstGeom>
        </p:spPr>
        <p:txBody>
          <a:bodyPr/>
          <a:lstStyle>
            <a:lvl1pPr>
              <a:buNone/>
              <a:defRPr sz="2000" b="1" baseline="0">
                <a:solidFill>
                  <a:srgbClr val="1476B7"/>
                </a:solidFill>
                <a:latin typeface="Tahoma" pitchFamily="34" charset="0"/>
                <a:ea typeface="Tahoma" pitchFamily="34" charset="0"/>
                <a:cs typeface="Tahoma" pitchFamily="34" charset="0"/>
              </a:defRPr>
            </a:lvl1pPr>
          </a:lstStyle>
          <a:p>
            <a:pPr lvl="0"/>
            <a:r>
              <a:rPr lang="fr-CH" dirty="0"/>
              <a:t>Avec image</a:t>
            </a:r>
          </a:p>
        </p:txBody>
      </p:sp>
      <p:sp>
        <p:nvSpPr>
          <p:cNvPr id="11" name="Espace réservé du texte 10"/>
          <p:cNvSpPr>
            <a:spLocks noGrp="1"/>
          </p:cNvSpPr>
          <p:nvPr>
            <p:ph type="body" sz="quarter" idx="11" hasCustomPrompt="1"/>
          </p:nvPr>
        </p:nvSpPr>
        <p:spPr>
          <a:xfrm>
            <a:off x="1800000" y="5410800"/>
            <a:ext cx="4827600" cy="360362"/>
          </a:xfrm>
          <a:prstGeom prst="rect">
            <a:avLst/>
          </a:prstGeom>
        </p:spPr>
        <p:txBody>
          <a:bodyPr/>
          <a:lstStyle>
            <a:lvl1pPr>
              <a:buNone/>
              <a:defRPr sz="900">
                <a:solidFill>
                  <a:srgbClr val="707173"/>
                </a:solidFill>
                <a:latin typeface="Tahoma" pitchFamily="34" charset="0"/>
                <a:ea typeface="Tahoma" pitchFamily="34" charset="0"/>
                <a:cs typeface="Tahoma" pitchFamily="34" charset="0"/>
              </a:defRPr>
            </a:lvl1pPr>
            <a:lvl5pPr>
              <a:buNone/>
              <a:defRPr/>
            </a:lvl5pPr>
          </a:lstStyle>
          <a:p>
            <a:pPr lvl="0"/>
            <a:r>
              <a:rPr lang="fr-CH" sz="900" dirty="0">
                <a:solidFill>
                  <a:srgbClr val="707173"/>
                </a:solidFill>
                <a:latin typeface="Tahoma" pitchFamily="34" charset="0"/>
                <a:ea typeface="Tahoma" pitchFamily="34" charset="0"/>
                <a:cs typeface="Tahoma" pitchFamily="34" charset="0"/>
              </a:rPr>
              <a:t>Texte</a:t>
            </a:r>
            <a:endParaRPr lang="fr-CH" dirty="0"/>
          </a:p>
        </p:txBody>
      </p:sp>
      <p:sp>
        <p:nvSpPr>
          <p:cNvPr id="13" name="Espace réservé pour une image  12"/>
          <p:cNvSpPr>
            <a:spLocks noGrp="1"/>
          </p:cNvSpPr>
          <p:nvPr>
            <p:ph type="pic" sz="quarter" idx="12"/>
          </p:nvPr>
        </p:nvSpPr>
        <p:spPr>
          <a:xfrm>
            <a:off x="1800000" y="961200"/>
            <a:ext cx="6624000" cy="3740400"/>
          </a:xfrm>
          <a:prstGeom prst="rect">
            <a:avLst/>
          </a:prstGeom>
        </p:spPr>
        <p:txBody>
          <a:bodyPr/>
          <a:lstStyle>
            <a:lvl1pPr>
              <a:buNone/>
              <a:defRPr/>
            </a:lvl1pPr>
          </a:lstStyle>
          <a:p>
            <a:r>
              <a:rPr lang="fr-FR"/>
              <a:t>Cliquez sur l'icône pour ajouter une image</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49215" y="228600"/>
            <a:ext cx="7813431" cy="742950"/>
          </a:xfrm>
          <a:prstGeom prst="roundRect">
            <a:avLst>
              <a:gd name="adj" fmla="val 21667"/>
            </a:avLst>
          </a:prstGeom>
        </p:spPr>
        <p:txBody>
          <a:bodyPr/>
          <a:lstStyle/>
          <a:p>
            <a:r>
              <a:rPr lang="fr-FR"/>
              <a:t>Cliquez pour modifier le style du titre</a:t>
            </a:r>
            <a:endParaRPr lang="fr-CH"/>
          </a:p>
        </p:txBody>
      </p:sp>
      <p:sp>
        <p:nvSpPr>
          <p:cNvPr id="3" name="Espace réservé du texte 2"/>
          <p:cNvSpPr>
            <a:spLocks noGrp="1"/>
          </p:cNvSpPr>
          <p:nvPr>
            <p:ph type="body" sz="half" idx="1"/>
          </p:nvPr>
        </p:nvSpPr>
        <p:spPr>
          <a:xfrm>
            <a:off x="984738" y="1524000"/>
            <a:ext cx="3938954"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5064369" y="1524000"/>
            <a:ext cx="3938954"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3" descr="Bleu_P1.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3" r:id="rId5"/>
    <p:sldLayoutId id="2147483652" r:id="rId6"/>
    <p:sldLayoutId id="2147483654"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cid:image001.png@01D8536C.4A564210"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CH" dirty="0"/>
              <a:t>CAS en conduite opérationnelle d’équipe sanitaire et sociale</a:t>
            </a:r>
          </a:p>
        </p:txBody>
      </p:sp>
      <p:sp>
        <p:nvSpPr>
          <p:cNvPr id="3" name="Espace réservé du texte 1"/>
          <p:cNvSpPr txBox="1">
            <a:spLocks/>
          </p:cNvSpPr>
          <p:nvPr/>
        </p:nvSpPr>
        <p:spPr>
          <a:xfrm>
            <a:off x="539750" y="2996952"/>
            <a:ext cx="7704138" cy="1584176"/>
          </a:xfrm>
          <a:prstGeom prst="rect">
            <a:avLst/>
          </a:prstGeom>
        </p:spPr>
        <p:txBody>
          <a:bodyPr anchor="ctr" anchorCtr="0"/>
          <a:lstStyle>
            <a:lvl1pPr marL="342900" indent="-342900" algn="l" defTabSz="914400" rtl="0" eaLnBrk="1" latinLnBrk="0" hangingPunct="1">
              <a:spcBef>
                <a:spcPct val="20000"/>
              </a:spcBef>
              <a:buFont typeface="Arial" pitchFamily="34" charset="0"/>
              <a:buNone/>
              <a:defRPr sz="2500" b="1" kern="1200">
                <a:solidFill>
                  <a:srgbClr val="1476B7"/>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1800" dirty="0" err="1">
                <a:solidFill>
                  <a:schemeClr val="tx1"/>
                </a:solidFill>
              </a:rPr>
              <a:t>Controlling</a:t>
            </a:r>
            <a:r>
              <a:rPr lang="fr-CH" sz="1800" dirty="0">
                <a:solidFill>
                  <a:schemeClr val="tx1"/>
                </a:solidFill>
              </a:rPr>
              <a:t> de projet</a:t>
            </a:r>
          </a:p>
          <a:p>
            <a:endParaRPr lang="fr-CH" sz="1800" dirty="0">
              <a:solidFill>
                <a:schemeClr val="tx1"/>
              </a:solidFill>
            </a:endParaRPr>
          </a:p>
          <a:p>
            <a:r>
              <a:rPr lang="fr-CH" sz="1800" dirty="0"/>
              <a:t>Juliette Schwaller</a:t>
            </a:r>
          </a:p>
        </p:txBody>
      </p:sp>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1</a:t>
            </a:r>
          </a:p>
        </p:txBody>
      </p:sp>
    </p:spTree>
    <p:extLst>
      <p:ext uri="{BB962C8B-B14F-4D97-AF65-F5344CB8AC3E}">
        <p14:creationId xmlns:p14="http://schemas.microsoft.com/office/powerpoint/2010/main" val="3964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18</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Déroulement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nvGraphicFramePr>
        <p:xfrm>
          <a:off x="6065520" y="3776297"/>
          <a:ext cx="2484319" cy="235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a:extLst>
              <a:ext uri="{FF2B5EF4-FFF2-40B4-BE49-F238E27FC236}">
                <a16:creationId xmlns:a16="http://schemas.microsoft.com/office/drawing/2014/main" id="{DBD57346-DAFC-44A4-BC6D-3F9A7B3258E7}"/>
              </a:ext>
            </a:extLst>
          </p:cNvPr>
          <p:cNvSpPr/>
          <p:nvPr/>
        </p:nvSpPr>
        <p:spPr>
          <a:xfrm rot="3479274">
            <a:off x="6589356" y="4894911"/>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6" name="Group 5">
            <a:extLst>
              <a:ext uri="{FF2B5EF4-FFF2-40B4-BE49-F238E27FC236}">
                <a16:creationId xmlns:a16="http://schemas.microsoft.com/office/drawing/2014/main" id="{45D85880-4383-44C1-845C-C19AE5B6C4EB}"/>
              </a:ext>
            </a:extLst>
          </p:cNvPr>
          <p:cNvGrpSpPr/>
          <p:nvPr/>
        </p:nvGrpSpPr>
        <p:grpSpPr>
          <a:xfrm>
            <a:off x="6429847" y="4937456"/>
            <a:ext cx="288032" cy="367459"/>
            <a:chOff x="6444208" y="4941168"/>
            <a:chExt cx="288032" cy="367459"/>
          </a:xfrm>
        </p:grpSpPr>
        <p:sp>
          <p:nvSpPr>
            <p:cNvPr id="2" name="Flowchart: Connector 1">
              <a:extLst>
                <a:ext uri="{FF2B5EF4-FFF2-40B4-BE49-F238E27FC236}">
                  <a16:creationId xmlns:a16="http://schemas.microsoft.com/office/drawing/2014/main" id="{E43AB7B7-1A14-43B0-A918-1BB395AB8699}"/>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Isosceles Triangle 8">
              <a:extLst>
                <a:ext uri="{FF2B5EF4-FFF2-40B4-BE49-F238E27FC236}">
                  <a16:creationId xmlns:a16="http://schemas.microsoft.com/office/drawing/2014/main" id="{4233D71D-63D8-4FFF-81CC-85ED9473EDB0}"/>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9" name="Group 18">
            <a:extLst>
              <a:ext uri="{FF2B5EF4-FFF2-40B4-BE49-F238E27FC236}">
                <a16:creationId xmlns:a16="http://schemas.microsoft.com/office/drawing/2014/main" id="{384CDD4E-0700-4A16-82C1-BB88070544DB}"/>
              </a:ext>
            </a:extLst>
          </p:cNvPr>
          <p:cNvGrpSpPr/>
          <p:nvPr/>
        </p:nvGrpSpPr>
        <p:grpSpPr>
          <a:xfrm>
            <a:off x="6872431" y="5237086"/>
            <a:ext cx="288032" cy="367459"/>
            <a:chOff x="6444208" y="4941168"/>
            <a:chExt cx="288032" cy="367459"/>
          </a:xfrm>
        </p:grpSpPr>
        <p:sp>
          <p:nvSpPr>
            <p:cNvPr id="20" name="Flowchart: Connector 19">
              <a:extLst>
                <a:ext uri="{FF2B5EF4-FFF2-40B4-BE49-F238E27FC236}">
                  <a16:creationId xmlns:a16="http://schemas.microsoft.com/office/drawing/2014/main" id="{04B7EBF9-5AB2-4166-9153-D86B17AB5458}"/>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Isosceles Triangle 20">
              <a:extLst>
                <a:ext uri="{FF2B5EF4-FFF2-40B4-BE49-F238E27FC236}">
                  <a16:creationId xmlns:a16="http://schemas.microsoft.com/office/drawing/2014/main" id="{EF5C117A-DEE2-4C06-AECB-DB205670C4A5}"/>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22" name="Group 21">
            <a:extLst>
              <a:ext uri="{FF2B5EF4-FFF2-40B4-BE49-F238E27FC236}">
                <a16:creationId xmlns:a16="http://schemas.microsoft.com/office/drawing/2014/main" id="{ADE170FE-7D52-43AE-B1A8-20A79D6BD14B}"/>
              </a:ext>
            </a:extLst>
          </p:cNvPr>
          <p:cNvGrpSpPr/>
          <p:nvPr/>
        </p:nvGrpSpPr>
        <p:grpSpPr>
          <a:xfrm>
            <a:off x="7310643" y="5549526"/>
            <a:ext cx="288032" cy="367459"/>
            <a:chOff x="6444208" y="4941168"/>
            <a:chExt cx="288032" cy="367459"/>
          </a:xfrm>
        </p:grpSpPr>
        <p:sp>
          <p:nvSpPr>
            <p:cNvPr id="23" name="Flowchart: Connector 22">
              <a:extLst>
                <a:ext uri="{FF2B5EF4-FFF2-40B4-BE49-F238E27FC236}">
                  <a16:creationId xmlns:a16="http://schemas.microsoft.com/office/drawing/2014/main" id="{C1A2B23A-3318-4A00-AFBC-619305DD9C41}"/>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7FB34A85-661D-4C90-AD01-8E91B01B496C}"/>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5" name="Isosceles Triangle 24">
            <a:extLst>
              <a:ext uri="{FF2B5EF4-FFF2-40B4-BE49-F238E27FC236}">
                <a16:creationId xmlns:a16="http://schemas.microsoft.com/office/drawing/2014/main" id="{F2B6C2A0-F613-4168-B88E-BBB0078494DD}"/>
              </a:ext>
            </a:extLst>
          </p:cNvPr>
          <p:cNvSpPr/>
          <p:nvPr/>
        </p:nvSpPr>
        <p:spPr>
          <a:xfrm rot="3479274">
            <a:off x="7487032" y="5529457"/>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Isosceles Triangle 25">
            <a:extLst>
              <a:ext uri="{FF2B5EF4-FFF2-40B4-BE49-F238E27FC236}">
                <a16:creationId xmlns:a16="http://schemas.microsoft.com/office/drawing/2014/main" id="{5EE76EDB-24E7-4C8C-B735-7D1227D1657B}"/>
              </a:ext>
            </a:extLst>
          </p:cNvPr>
          <p:cNvSpPr/>
          <p:nvPr/>
        </p:nvSpPr>
        <p:spPr>
          <a:xfrm rot="3479274">
            <a:off x="7075924" y="5225068"/>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413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itératif – Agilité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endParaRPr lang="fr-FR"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Méthodes agiles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Efficacité, souplesse</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 priorité est le besoin de l’utilisateur final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Découpage en sous-projets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Validations intermédiaires par les utilisateurs finaux</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Grande réactivité aux attentes</a:t>
            </a:r>
            <a:endParaRPr lang="fr-CH"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lowchart: Connector 5">
            <a:extLst>
              <a:ext uri="{FF2B5EF4-FFF2-40B4-BE49-F238E27FC236}">
                <a16:creationId xmlns:a16="http://schemas.microsoft.com/office/drawing/2014/main" id="{52076597-CC29-41B5-B4FA-673BB689C07E}"/>
              </a:ext>
            </a:extLst>
          </p:cNvPr>
          <p:cNvSpPr/>
          <p:nvPr/>
        </p:nvSpPr>
        <p:spPr>
          <a:xfrm>
            <a:off x="6012160"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2" name="Straight Arrow Connector 11">
            <a:extLst>
              <a:ext uri="{FF2B5EF4-FFF2-40B4-BE49-F238E27FC236}">
                <a16:creationId xmlns:a16="http://schemas.microsoft.com/office/drawing/2014/main" id="{6465EC85-2D5F-4FFD-B9E8-EC1F99BF4F03}"/>
              </a:ext>
            </a:extLst>
          </p:cNvPr>
          <p:cNvCxnSpPr>
            <a:cxnSpLocks/>
          </p:cNvCxnSpPr>
          <p:nvPr/>
        </p:nvCxnSpPr>
        <p:spPr>
          <a:xfrm>
            <a:off x="5879537" y="5448936"/>
            <a:ext cx="23648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25ADF728-C0D8-43DB-A171-F59A5A369788}"/>
              </a:ext>
            </a:extLst>
          </p:cNvPr>
          <p:cNvSpPr/>
          <p:nvPr/>
        </p:nvSpPr>
        <p:spPr>
          <a:xfrm>
            <a:off x="6660232"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owchart: Connector 14">
            <a:extLst>
              <a:ext uri="{FF2B5EF4-FFF2-40B4-BE49-F238E27FC236}">
                <a16:creationId xmlns:a16="http://schemas.microsoft.com/office/drawing/2014/main" id="{87A84868-2EDC-41C0-9620-5266195128AA}"/>
              </a:ext>
            </a:extLst>
          </p:cNvPr>
          <p:cNvSpPr/>
          <p:nvPr/>
        </p:nvSpPr>
        <p:spPr>
          <a:xfrm>
            <a:off x="7278538"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Isosceles Triangle 16">
            <a:extLst>
              <a:ext uri="{FF2B5EF4-FFF2-40B4-BE49-F238E27FC236}">
                <a16:creationId xmlns:a16="http://schemas.microsoft.com/office/drawing/2014/main" id="{54312D04-7CCD-4611-81E2-BF86AA2F1146}"/>
              </a:ext>
            </a:extLst>
          </p:cNvPr>
          <p:cNvSpPr/>
          <p:nvPr/>
        </p:nvSpPr>
        <p:spPr>
          <a:xfrm rot="18656794">
            <a:off x="6284883" y="4996085"/>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Isosceles Triangle 21">
            <a:extLst>
              <a:ext uri="{FF2B5EF4-FFF2-40B4-BE49-F238E27FC236}">
                <a16:creationId xmlns:a16="http://schemas.microsoft.com/office/drawing/2014/main" id="{DFF3888C-0AAC-4B35-A986-43F67CF76147}"/>
              </a:ext>
            </a:extLst>
          </p:cNvPr>
          <p:cNvSpPr/>
          <p:nvPr/>
        </p:nvSpPr>
        <p:spPr>
          <a:xfrm rot="18301448">
            <a:off x="5904148" y="5102209"/>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Isosceles Triangle 22">
            <a:extLst>
              <a:ext uri="{FF2B5EF4-FFF2-40B4-BE49-F238E27FC236}">
                <a16:creationId xmlns:a16="http://schemas.microsoft.com/office/drawing/2014/main" id="{C17B2651-F4BF-481B-BE8B-CD77823080F6}"/>
              </a:ext>
            </a:extLst>
          </p:cNvPr>
          <p:cNvSpPr/>
          <p:nvPr/>
        </p:nvSpPr>
        <p:spPr>
          <a:xfrm rot="18845428">
            <a:off x="6920362" y="4987930"/>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1B74FCCD-9B89-460A-A105-47431880A77F}"/>
              </a:ext>
            </a:extLst>
          </p:cNvPr>
          <p:cNvSpPr/>
          <p:nvPr/>
        </p:nvSpPr>
        <p:spPr>
          <a:xfrm rot="19105985">
            <a:off x="6537348" y="5060373"/>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Isosceles Triangle 24">
            <a:extLst>
              <a:ext uri="{FF2B5EF4-FFF2-40B4-BE49-F238E27FC236}">
                <a16:creationId xmlns:a16="http://schemas.microsoft.com/office/drawing/2014/main" id="{CCE5638B-A5EB-4C6C-A9A3-3AC2B1D7E31C}"/>
              </a:ext>
            </a:extLst>
          </p:cNvPr>
          <p:cNvSpPr/>
          <p:nvPr/>
        </p:nvSpPr>
        <p:spPr>
          <a:xfrm rot="19191396">
            <a:off x="7162608" y="5076172"/>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Isosceles Triangle 26">
            <a:extLst>
              <a:ext uri="{FF2B5EF4-FFF2-40B4-BE49-F238E27FC236}">
                <a16:creationId xmlns:a16="http://schemas.microsoft.com/office/drawing/2014/main" id="{CBB5097F-CF69-4E02-B883-054C1AF41A87}"/>
              </a:ext>
            </a:extLst>
          </p:cNvPr>
          <p:cNvSpPr/>
          <p:nvPr/>
        </p:nvSpPr>
        <p:spPr>
          <a:xfrm rot="19391317">
            <a:off x="7557733" y="5014088"/>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4366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4</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a:t>
            </a:r>
          </a:p>
          <a:p>
            <a:pPr marL="342900" marR="0" lvl="0" indent="-342900" eaLnBrk="1" fontAlgn="auto" latinLnBrk="0" hangingPunct="1">
              <a:lnSpc>
                <a:spcPct val="100000"/>
              </a:lnSpc>
              <a:spcAft>
                <a:spcPts val="0"/>
              </a:spcAft>
              <a:buClrTx/>
              <a:buSzTx/>
              <a:tabLst/>
              <a:defRPr/>
            </a:pPr>
            <a:endParaRPr lang="fr-CH" sz="4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Point de référence marquant un événement important dans l’avancement du projet. </a:t>
            </a: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Utilisé pour contrôler l’avancement du projet. </a:t>
            </a:r>
          </a:p>
          <a:p>
            <a:pPr marR="0" lvl="0" indent="-342900" eaLnBrk="1" fontAlgn="auto" latinLnBrk="0" hangingPunct="1">
              <a:lnSpc>
                <a:spcPct val="100000"/>
              </a:lnSpc>
              <a:spcAft>
                <a:spcPts val="0"/>
              </a:spcAft>
              <a:buClrTx/>
              <a:buSzTx/>
              <a:tabLst/>
              <a:defRPr/>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marR="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Jalons principaux</a:t>
            </a:r>
          </a:p>
          <a:p>
            <a:r>
              <a:rPr lang="fr-CH" sz="2000" dirty="0">
                <a:latin typeface="Tahoma" panose="020B0604030504040204" pitchFamily="34" charset="0"/>
                <a:ea typeface="Tahoma" panose="020B0604030504040204" pitchFamily="34" charset="0"/>
                <a:cs typeface="Tahoma" panose="020B0604030504040204" pitchFamily="34" charset="0"/>
              </a:rPr>
              <a:t>Entre chaque phase du projet.</a:t>
            </a:r>
          </a:p>
          <a:p>
            <a:pPr lvl="0"/>
            <a:endPar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r>
              <a:rPr lang="fr-CH" sz="2400" b="1" dirty="0">
                <a:solidFill>
                  <a:srgbClr val="1476B7"/>
                </a:solidFill>
                <a:latin typeface="Tahoma"/>
                <a:ea typeface="Tahoma"/>
                <a:cs typeface="Tahoma"/>
              </a:rPr>
              <a:t>Jalons intermédiaires</a:t>
            </a:r>
          </a:p>
          <a:p>
            <a:pPr lvl="0"/>
            <a:r>
              <a:rPr lang="fr-CH" sz="2000" dirty="0">
                <a:latin typeface="Tahoma" panose="020B0604030504040204" pitchFamily="34" charset="0"/>
                <a:ea typeface="Tahoma" panose="020B0604030504040204" pitchFamily="34" charset="0"/>
                <a:cs typeface="Tahoma" panose="020B0604030504040204" pitchFamily="34" charset="0"/>
              </a:rPr>
              <a:t>Des jalons intermédiaires peuvent être prévus au sein d’une phase, par exemple durant la phase de réalisation.</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2" name="Flowchart: Decision 1">
            <a:extLst>
              <a:ext uri="{FF2B5EF4-FFF2-40B4-BE49-F238E27FC236}">
                <a16:creationId xmlns:a16="http://schemas.microsoft.com/office/drawing/2014/main" id="{4273CD3F-E8A4-44C4-BC42-B214B4AF23A7}"/>
              </a:ext>
            </a:extLst>
          </p:cNvPr>
          <p:cNvSpPr/>
          <p:nvPr/>
        </p:nvSpPr>
        <p:spPr>
          <a:xfrm>
            <a:off x="467544" y="1196752"/>
            <a:ext cx="288032" cy="432048"/>
          </a:xfrm>
          <a:prstGeom prst="flowChartDecision">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429467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r>
              <a:rPr lang="fr-CH" sz="800" dirty="0">
                <a:latin typeface="Tahoma"/>
              </a:rPr>
              <a:t>4</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panose="020B0604030504040204" pitchFamily="34" charset="0"/>
                <a:ea typeface="Tahoma" panose="020B0604030504040204" pitchFamily="34" charset="0"/>
                <a:cs typeface="Tahoma" panose="020B0604030504040204" pitchFamily="34" charset="0"/>
              </a:rPr>
              <a:t>Livrable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5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fr-CH" sz="2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Résultat d’une activité (matériel ou non matériel)</a:t>
            </a:r>
          </a:p>
          <a:p>
            <a:pPr marL="0" marR="0" lvl="0" indent="0" algn="l" defTabSz="914400" eaLnBrk="1" fontAlgn="auto" latinLnBrk="0" hangingPunct="1">
              <a:lnSpc>
                <a:spcPct val="100000"/>
              </a:lnSpc>
              <a:spcBef>
                <a:spcPts val="0"/>
              </a:spcBef>
              <a:spcAft>
                <a:spcPts val="0"/>
              </a:spcAft>
              <a:buClrTx/>
              <a:buSzTx/>
              <a:buFontTx/>
              <a:buNone/>
              <a:tabLst/>
              <a:defRPr/>
            </a:pPr>
            <a:endParaRPr lang="fr-CH" sz="28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Tx/>
              <a:buNone/>
              <a:defRPr/>
            </a:pPr>
            <a:r>
              <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rPr>
              <a:t>Livrable principal</a:t>
            </a:r>
          </a:p>
          <a:p>
            <a:pPr lvl="0">
              <a:defRPr/>
            </a:pPr>
            <a:r>
              <a:rPr lang="fr-CH" sz="2400" dirty="0">
                <a:latin typeface="Tahoma" panose="020B0604030504040204" pitchFamily="34" charset="0"/>
                <a:ea typeface="Tahoma" panose="020B0604030504040204" pitchFamily="34" charset="0"/>
                <a:cs typeface="Tahoma" panose="020B0604030504040204" pitchFamily="34" charset="0"/>
              </a:rPr>
              <a:t>Résultat du projet</a:t>
            </a:r>
          </a:p>
          <a:p>
            <a:pPr>
              <a:defRPr/>
            </a:pPr>
            <a:r>
              <a:rPr lang="fr-CH" sz="2400" dirty="0">
                <a:latin typeface="Tahoma" panose="020B0604030504040204" pitchFamily="34" charset="0"/>
                <a:ea typeface="Tahoma" panose="020B0604030504040204" pitchFamily="34" charset="0"/>
                <a:cs typeface="Tahoma" panose="020B0604030504040204" pitchFamily="34" charset="0"/>
              </a:rPr>
              <a:t>Cette finalité, est le résultat tangible d'une production réelle et mesurable attendue par le mandant </a:t>
            </a:r>
          </a:p>
          <a:p>
            <a:pPr lvl="0">
              <a:defRPr/>
            </a:pPr>
            <a:endParaRPr kumimoji="0" lang="fr-CH" sz="2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Tx/>
              <a:buNone/>
              <a:defRPr/>
            </a:pPr>
            <a:r>
              <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rPr>
              <a:t>Autres livrables </a:t>
            </a:r>
          </a:p>
          <a:p>
            <a:pPr marL="342900" indent="-342900">
              <a:spcBef>
                <a:spcPts val="0"/>
              </a:spcBef>
              <a:buFontTx/>
              <a:buNone/>
              <a:defRPr/>
            </a:pPr>
            <a:r>
              <a:rPr lang="fr-CH" sz="2400" dirty="0">
                <a:latin typeface="Tahoma" panose="020B0604030504040204" pitchFamily="34" charset="0"/>
                <a:ea typeface="Tahoma" panose="020B0604030504040204" pitchFamily="34" charset="0"/>
                <a:cs typeface="Tahoma" panose="020B0604030504040204" pitchFamily="34" charset="0"/>
              </a:rPr>
              <a:t>Réalisations intermédiaires</a:t>
            </a:r>
          </a:p>
          <a:p>
            <a:pPr lvl="0">
              <a:defRPr/>
            </a:pPr>
            <a:endParaRPr kumimoji="0" lang="fr-CH"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5768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Phases</a:t>
            </a:r>
            <a:r>
              <a:rPr lang="de-DE" sz="2400" b="1" dirty="0">
                <a:solidFill>
                  <a:srgbClr val="1476B7"/>
                </a:solidFill>
                <a:latin typeface="Tahoma"/>
                <a:ea typeface="Tahoma"/>
                <a:cs typeface="Tahoma"/>
              </a:rPr>
              <a:t> et </a:t>
            </a:r>
            <a:r>
              <a:rPr lang="de-DE" sz="2400" b="1" dirty="0" err="1">
                <a:solidFill>
                  <a:srgbClr val="1476B7"/>
                </a:solidFill>
                <a:latin typeface="Tahoma"/>
                <a:ea typeface="Tahoma"/>
                <a:cs typeface="Tahoma"/>
              </a:rPr>
              <a:t>jalons</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lowchart: Decision 4">
            <a:extLst>
              <a:ext uri="{FF2B5EF4-FFF2-40B4-BE49-F238E27FC236}">
                <a16:creationId xmlns:a16="http://schemas.microsoft.com/office/drawing/2014/main" id="{8231022D-B3CF-45DC-AFD0-D70C7BCA5E3B}"/>
              </a:ext>
            </a:extLst>
          </p:cNvPr>
          <p:cNvSpPr/>
          <p:nvPr/>
        </p:nvSpPr>
        <p:spPr bwMode="auto">
          <a:xfrm>
            <a:off x="2339752"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Flowchart: Decision 5">
            <a:extLst>
              <a:ext uri="{FF2B5EF4-FFF2-40B4-BE49-F238E27FC236}">
                <a16:creationId xmlns:a16="http://schemas.microsoft.com/office/drawing/2014/main" id="{09C79F76-DFDF-4554-9EB1-B84908D3242D}"/>
              </a:ext>
            </a:extLst>
          </p:cNvPr>
          <p:cNvSpPr/>
          <p:nvPr/>
        </p:nvSpPr>
        <p:spPr bwMode="auto">
          <a:xfrm>
            <a:off x="4284245"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lowchart: Decision 7">
            <a:extLst>
              <a:ext uri="{FF2B5EF4-FFF2-40B4-BE49-F238E27FC236}">
                <a16:creationId xmlns:a16="http://schemas.microsoft.com/office/drawing/2014/main" id="{7C2851BF-B1DE-4CC1-9F42-07E60EE6B334}"/>
              </a:ext>
            </a:extLst>
          </p:cNvPr>
          <p:cNvSpPr/>
          <p:nvPr/>
        </p:nvSpPr>
        <p:spPr bwMode="auto">
          <a:xfrm>
            <a:off x="6123928"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lowchart: Decision 10">
            <a:extLst>
              <a:ext uri="{FF2B5EF4-FFF2-40B4-BE49-F238E27FC236}">
                <a16:creationId xmlns:a16="http://schemas.microsoft.com/office/drawing/2014/main" id="{CB79734C-B5E1-47C2-AF57-446CCA626625}"/>
              </a:ext>
            </a:extLst>
          </p:cNvPr>
          <p:cNvSpPr/>
          <p:nvPr/>
        </p:nvSpPr>
        <p:spPr bwMode="auto">
          <a:xfrm>
            <a:off x="2819628" y="4354206"/>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lowchart: Decision 11">
            <a:extLst>
              <a:ext uri="{FF2B5EF4-FFF2-40B4-BE49-F238E27FC236}">
                <a16:creationId xmlns:a16="http://schemas.microsoft.com/office/drawing/2014/main" id="{7F5CD5C1-74BC-4E58-B3D8-2968546F29BA}"/>
              </a:ext>
            </a:extLst>
          </p:cNvPr>
          <p:cNvSpPr/>
          <p:nvPr/>
        </p:nvSpPr>
        <p:spPr bwMode="auto">
          <a:xfrm>
            <a:off x="8172955" y="3092420"/>
            <a:ext cx="278179"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Flowchart: Decision 16">
            <a:extLst>
              <a:ext uri="{FF2B5EF4-FFF2-40B4-BE49-F238E27FC236}">
                <a16:creationId xmlns:a16="http://schemas.microsoft.com/office/drawing/2014/main" id="{B71DA003-2EE7-4090-9E27-D684AC5DA9BB}"/>
              </a:ext>
            </a:extLst>
          </p:cNvPr>
          <p:cNvSpPr/>
          <p:nvPr/>
        </p:nvSpPr>
        <p:spPr bwMode="auto">
          <a:xfrm>
            <a:off x="3257119" y="436389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Flowchart: Decision 18">
            <a:extLst>
              <a:ext uri="{FF2B5EF4-FFF2-40B4-BE49-F238E27FC236}">
                <a16:creationId xmlns:a16="http://schemas.microsoft.com/office/drawing/2014/main" id="{04D6A6D8-E075-41C7-A9A9-77AAF631ABFE}"/>
              </a:ext>
            </a:extLst>
          </p:cNvPr>
          <p:cNvSpPr/>
          <p:nvPr/>
        </p:nvSpPr>
        <p:spPr bwMode="auto">
          <a:xfrm>
            <a:off x="5394680" y="435494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owchart: Decision 19">
            <a:extLst>
              <a:ext uri="{FF2B5EF4-FFF2-40B4-BE49-F238E27FC236}">
                <a16:creationId xmlns:a16="http://schemas.microsoft.com/office/drawing/2014/main" id="{B6BD755F-E267-47EE-826E-C76125F1ACFC}"/>
              </a:ext>
            </a:extLst>
          </p:cNvPr>
          <p:cNvSpPr/>
          <p:nvPr/>
        </p:nvSpPr>
        <p:spPr bwMode="auto">
          <a:xfrm>
            <a:off x="5068414" y="435494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Flowchart: Decision 20">
            <a:extLst>
              <a:ext uri="{FF2B5EF4-FFF2-40B4-BE49-F238E27FC236}">
                <a16:creationId xmlns:a16="http://schemas.microsoft.com/office/drawing/2014/main" id="{91A336E3-814E-4C2E-8103-0DB0BBA4E4DD}"/>
              </a:ext>
            </a:extLst>
          </p:cNvPr>
          <p:cNvSpPr/>
          <p:nvPr/>
        </p:nvSpPr>
        <p:spPr bwMode="auto">
          <a:xfrm>
            <a:off x="4738960" y="434451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dDiskSlideNumber">
            <a:extLst>
              <a:ext uri="{FF2B5EF4-FFF2-40B4-BE49-F238E27FC236}">
                <a16:creationId xmlns:a16="http://schemas.microsoft.com/office/drawing/2014/main" id="{45C4320C-2DE1-4A39-B99F-BA6F58FD641F}"/>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26</a:t>
            </a:r>
            <a:endParaRPr lang="fr-CH" sz="800" dirty="0">
              <a:latin typeface="Tahoma"/>
            </a:endParaRPr>
          </a:p>
        </p:txBody>
      </p:sp>
      <p:sp>
        <p:nvSpPr>
          <p:cNvPr id="15" name="Sourire 10">
            <a:extLst>
              <a:ext uri="{FF2B5EF4-FFF2-40B4-BE49-F238E27FC236}">
                <a16:creationId xmlns:a16="http://schemas.microsoft.com/office/drawing/2014/main" id="{4BF9714B-7E00-4D42-89EA-92BAA54C4622}"/>
              </a:ext>
            </a:extLst>
          </p:cNvPr>
          <p:cNvSpPr/>
          <p:nvPr/>
        </p:nvSpPr>
        <p:spPr bwMode="auto">
          <a:xfrm>
            <a:off x="2339752" y="2862427"/>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16" name="Bulle ronde 10">
            <a:extLst>
              <a:ext uri="{FF2B5EF4-FFF2-40B4-BE49-F238E27FC236}">
                <a16:creationId xmlns:a16="http://schemas.microsoft.com/office/drawing/2014/main" id="{CF52CFEF-1BA8-4190-A537-72248C955B1B}"/>
              </a:ext>
            </a:extLst>
          </p:cNvPr>
          <p:cNvSpPr/>
          <p:nvPr/>
        </p:nvSpPr>
        <p:spPr bwMode="auto">
          <a:xfrm>
            <a:off x="2466628" y="2062082"/>
            <a:ext cx="1121986" cy="594289"/>
          </a:xfrm>
          <a:prstGeom prst="wedgeEllipseCallout">
            <a:avLst>
              <a:gd name="adj1" fmla="val -44021"/>
              <a:gd name="adj2" fmla="val 8382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
        <p:nvSpPr>
          <p:cNvPr id="18" name="Sourire 10">
            <a:extLst>
              <a:ext uri="{FF2B5EF4-FFF2-40B4-BE49-F238E27FC236}">
                <a16:creationId xmlns:a16="http://schemas.microsoft.com/office/drawing/2014/main" id="{4BF9714B-7E00-4D42-89EA-92BAA54C4622}"/>
              </a:ext>
            </a:extLst>
          </p:cNvPr>
          <p:cNvSpPr/>
          <p:nvPr/>
        </p:nvSpPr>
        <p:spPr bwMode="auto">
          <a:xfrm>
            <a:off x="4294854" y="2854558"/>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23" name="Bulle ronde 10">
            <a:extLst>
              <a:ext uri="{FF2B5EF4-FFF2-40B4-BE49-F238E27FC236}">
                <a16:creationId xmlns:a16="http://schemas.microsoft.com/office/drawing/2014/main" id="{CF52CFEF-1BA8-4190-A537-72248C955B1B}"/>
              </a:ext>
            </a:extLst>
          </p:cNvPr>
          <p:cNvSpPr/>
          <p:nvPr/>
        </p:nvSpPr>
        <p:spPr bwMode="auto">
          <a:xfrm>
            <a:off x="4421730" y="2054213"/>
            <a:ext cx="1121986" cy="594289"/>
          </a:xfrm>
          <a:prstGeom prst="wedgeEllipseCallout">
            <a:avLst>
              <a:gd name="adj1" fmla="val -44021"/>
              <a:gd name="adj2" fmla="val 8382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
        <p:nvSpPr>
          <p:cNvPr id="24" name="Sourire 10">
            <a:extLst>
              <a:ext uri="{FF2B5EF4-FFF2-40B4-BE49-F238E27FC236}">
                <a16:creationId xmlns:a16="http://schemas.microsoft.com/office/drawing/2014/main" id="{4BF9714B-7E00-4D42-89EA-92BAA54C4622}"/>
              </a:ext>
            </a:extLst>
          </p:cNvPr>
          <p:cNvSpPr/>
          <p:nvPr/>
        </p:nvSpPr>
        <p:spPr bwMode="auto">
          <a:xfrm>
            <a:off x="6142336" y="2836980"/>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25" name="Bulle ronde 10">
            <a:extLst>
              <a:ext uri="{FF2B5EF4-FFF2-40B4-BE49-F238E27FC236}">
                <a16:creationId xmlns:a16="http://schemas.microsoft.com/office/drawing/2014/main" id="{CF52CFEF-1BA8-4190-A537-72248C955B1B}"/>
              </a:ext>
            </a:extLst>
          </p:cNvPr>
          <p:cNvSpPr/>
          <p:nvPr/>
        </p:nvSpPr>
        <p:spPr bwMode="auto">
          <a:xfrm>
            <a:off x="6269212" y="2036635"/>
            <a:ext cx="1121986" cy="594289"/>
          </a:xfrm>
          <a:prstGeom prst="wedgeEllipseCallout">
            <a:avLst>
              <a:gd name="adj1" fmla="val -44021"/>
              <a:gd name="adj2" fmla="val 8382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
        <p:nvSpPr>
          <p:cNvPr id="26" name="Sourire 10">
            <a:extLst>
              <a:ext uri="{FF2B5EF4-FFF2-40B4-BE49-F238E27FC236}">
                <a16:creationId xmlns:a16="http://schemas.microsoft.com/office/drawing/2014/main" id="{4BF9714B-7E00-4D42-89EA-92BAA54C4622}"/>
              </a:ext>
            </a:extLst>
          </p:cNvPr>
          <p:cNvSpPr/>
          <p:nvPr/>
        </p:nvSpPr>
        <p:spPr bwMode="auto">
          <a:xfrm>
            <a:off x="8172400" y="2854558"/>
            <a:ext cx="253752" cy="253752"/>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CH" sz="1350"/>
          </a:p>
        </p:txBody>
      </p:sp>
      <p:sp>
        <p:nvSpPr>
          <p:cNvPr id="27" name="Bulle ronde 10">
            <a:extLst>
              <a:ext uri="{FF2B5EF4-FFF2-40B4-BE49-F238E27FC236}">
                <a16:creationId xmlns:a16="http://schemas.microsoft.com/office/drawing/2014/main" id="{CF52CFEF-1BA8-4190-A537-72248C955B1B}"/>
              </a:ext>
            </a:extLst>
          </p:cNvPr>
          <p:cNvSpPr/>
          <p:nvPr/>
        </p:nvSpPr>
        <p:spPr bwMode="auto">
          <a:xfrm>
            <a:off x="8028520" y="2066764"/>
            <a:ext cx="1121986" cy="594289"/>
          </a:xfrm>
          <a:prstGeom prst="wedgeEllipseCallout">
            <a:avLst>
              <a:gd name="adj1" fmla="val -23646"/>
              <a:gd name="adj2" fmla="val 72832"/>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fr-CH" b="1" dirty="0"/>
              <a:t>Go ou </a:t>
            </a:r>
            <a:r>
              <a:rPr lang="fr-CH" b="1" dirty="0" err="1"/>
              <a:t>noGo</a:t>
            </a:r>
            <a:endParaRPr lang="fr-CH" b="1" dirty="0"/>
          </a:p>
        </p:txBody>
      </p:sp>
    </p:spTree>
    <p:extLst>
      <p:ext uri="{BB962C8B-B14F-4D97-AF65-F5344CB8AC3E}">
        <p14:creationId xmlns:p14="http://schemas.microsoft.com/office/powerpoint/2010/main" val="20221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d´avant-projet</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marL="171108" indent="-171108">
              <a:defRPr/>
            </a:pPr>
            <a:r>
              <a:rPr lang="fr-CH" sz="2400" dirty="0">
                <a:latin typeface="Tahoma" panose="020B0604030504040204" pitchFamily="34" charset="0"/>
                <a:ea typeface="Tahoma" panose="020B0604030504040204" pitchFamily="34" charset="0"/>
                <a:cs typeface="Tahoma" panose="020B0604030504040204" pitchFamily="34" charset="0"/>
              </a:rPr>
              <a:t>C’est le projet avant le projet…</a:t>
            </a:r>
          </a:p>
          <a:p>
            <a:pPr marL="171108" indent="-171108">
              <a:defRPr/>
            </a:pPr>
            <a:endParaRPr lang="fr-CH" sz="2400" dirty="0">
              <a:latin typeface="Tahoma" panose="020B0604030504040204" pitchFamily="34" charset="0"/>
              <a:ea typeface="Tahoma" panose="020B0604030504040204" pitchFamily="34" charset="0"/>
              <a:cs typeface="Tahoma" panose="020B0604030504040204" pitchFamily="34" charset="0"/>
            </a:endParaRP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Déterminer le but du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Estimer les ressources, coûts et délais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Définir le type d'organisation</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Choisir le chef de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des risques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 la rentabilité</a:t>
            </a:r>
          </a:p>
        </p:txBody>
      </p:sp>
      <p:sp>
        <p:nvSpPr>
          <p:cNvPr id="5" name="RedDiskSlideNumber">
            <a:extLst>
              <a:ext uri="{FF2B5EF4-FFF2-40B4-BE49-F238E27FC236}">
                <a16:creationId xmlns:a16="http://schemas.microsoft.com/office/drawing/2014/main" id="{136F0CA5-99E8-4C8B-ABC1-025F39F145A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28</a:t>
            </a:r>
            <a:endParaRPr lang="fr-CH" sz="800" dirty="0">
              <a:latin typeface="Tahoma"/>
            </a:endParaRPr>
          </a:p>
        </p:txBody>
      </p:sp>
    </p:spTree>
    <p:extLst>
      <p:ext uri="{BB962C8B-B14F-4D97-AF65-F5344CB8AC3E}">
        <p14:creationId xmlns:p14="http://schemas.microsoft.com/office/powerpoint/2010/main" val="93840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planification </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Mise en place de la structure du projet…</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Planification globale </a:t>
            </a:r>
          </a:p>
          <a:p>
            <a:pPr marL="171108" indent="-171108">
              <a:buFont typeface="Arial"/>
              <a:buChar char="•"/>
              <a:defRPr/>
            </a:pPr>
            <a:r>
              <a:rPr lang="fr-CH" sz="2400" dirty="0">
                <a:latin typeface="Tahoma" pitchFamily="34" charset="0"/>
                <a:ea typeface="Tahoma" pitchFamily="34" charset="0"/>
                <a:cs typeface="Tahoma" pitchFamily="34" charset="0"/>
              </a:rPr>
              <a:t>Détail des coûts et délais</a:t>
            </a:r>
          </a:p>
          <a:p>
            <a:pPr marL="171108" indent="-171108">
              <a:buFont typeface="Arial"/>
              <a:buChar char="•"/>
              <a:defRPr/>
            </a:pPr>
            <a:r>
              <a:rPr lang="fr-CH" sz="2400" dirty="0">
                <a:latin typeface="Tahoma" pitchFamily="34" charset="0"/>
                <a:ea typeface="Tahoma" pitchFamily="34" charset="0"/>
                <a:cs typeface="Tahoma" pitchFamily="34" charset="0"/>
              </a:rPr>
              <a:t>Engagement des personnes-clés</a:t>
            </a:r>
          </a:p>
          <a:p>
            <a:pPr marL="171108" indent="-171108">
              <a:buFont typeface="Arial"/>
              <a:buChar char="•"/>
              <a:defRPr/>
            </a:pPr>
            <a:r>
              <a:rPr lang="fr-CH" sz="2400" dirty="0">
                <a:latin typeface="Tahoma" pitchFamily="34" charset="0"/>
                <a:ea typeface="Tahoma" pitchFamily="34" charset="0"/>
                <a:cs typeface="Tahoma" pitchFamily="34" charset="0"/>
              </a:rPr>
              <a:t>Définition des responsabilités</a:t>
            </a:r>
          </a:p>
        </p:txBody>
      </p:sp>
      <p:sp>
        <p:nvSpPr>
          <p:cNvPr id="5" name="RedDiskSlideNumber">
            <a:extLst>
              <a:ext uri="{FF2B5EF4-FFF2-40B4-BE49-F238E27FC236}">
                <a16:creationId xmlns:a16="http://schemas.microsoft.com/office/drawing/2014/main" id="{334B8AC7-ECB2-4762-A1D2-5970B5A8DA0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30</a:t>
            </a:r>
            <a:endParaRPr lang="fr-CH" sz="800" dirty="0">
              <a:latin typeface="Tahoma"/>
            </a:endParaRPr>
          </a:p>
        </p:txBody>
      </p:sp>
    </p:spTree>
    <p:extLst>
      <p:ext uri="{BB962C8B-B14F-4D97-AF65-F5344CB8AC3E}">
        <p14:creationId xmlns:p14="http://schemas.microsoft.com/office/powerpoint/2010/main" val="332954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réalisation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latin typeface="Tahoma" pitchFamily="34" charset="0"/>
                <a:ea typeface="Tahoma" pitchFamily="34" charset="0"/>
                <a:cs typeface="Tahoma" pitchFamily="34" charset="0"/>
              </a:rPr>
              <a:t>Réaliser un projet, </a:t>
            </a:r>
          </a:p>
          <a:p>
            <a:pPr>
              <a:defRPr/>
            </a:pPr>
            <a:r>
              <a:rPr lang="fr-CH" sz="2400" dirty="0">
                <a:latin typeface="Tahoma" pitchFamily="34" charset="0"/>
                <a:ea typeface="Tahoma" pitchFamily="34" charset="0"/>
                <a:cs typeface="Tahoma" pitchFamily="34" charset="0"/>
              </a:rPr>
              <a:t>c’est amener un projet à sa fin…</a:t>
            </a:r>
          </a:p>
          <a:p>
            <a:pPr>
              <a:defRPr/>
            </a:pPr>
            <a:endParaRPr lang="fr-CH" sz="2400" dirty="0">
              <a:latin typeface="Tahoma" pitchFamily="34" charset="0"/>
              <a:ea typeface="Tahoma" pitchFamily="34" charset="0"/>
              <a:cs typeface="Tahoma" pitchFamily="34" charset="0"/>
            </a:endParaRPr>
          </a:p>
          <a:p>
            <a:pPr lvl="0">
              <a:buFont typeface="Arial" pitchFamily="34" charset="0"/>
              <a:buChar char="•"/>
              <a:defRPr/>
            </a:pPr>
            <a:r>
              <a:rPr lang="fr-CH" sz="2400" dirty="0">
                <a:latin typeface="Tahoma" pitchFamily="34" charset="0"/>
                <a:ea typeface="Tahoma" pitchFamily="34" charset="0"/>
                <a:cs typeface="Tahoma" pitchFamily="34" charset="0"/>
              </a:rPr>
              <a:t> Mettre en place l’organisation choisie</a:t>
            </a:r>
          </a:p>
          <a:p>
            <a:pPr marL="171108" indent="-171108">
              <a:buFont typeface="Arial"/>
              <a:buChar char="•"/>
              <a:defRPr/>
            </a:pPr>
            <a:r>
              <a:rPr lang="fr-CH" sz="2400" dirty="0">
                <a:latin typeface="Tahoma" pitchFamily="34" charset="0"/>
                <a:ea typeface="Tahoma" pitchFamily="34" charset="0"/>
                <a:cs typeface="Tahoma" pitchFamily="34" charset="0"/>
              </a:rPr>
              <a:t>Exécuter le travail</a:t>
            </a:r>
          </a:p>
          <a:p>
            <a:pPr marL="171108" indent="-171108">
              <a:buFont typeface="Arial"/>
              <a:buChar char="•"/>
              <a:defRPr/>
            </a:pPr>
            <a:r>
              <a:rPr lang="fr-CH" sz="2400" dirty="0">
                <a:latin typeface="Tahoma" pitchFamily="34" charset="0"/>
                <a:ea typeface="Tahoma" pitchFamily="34" charset="0"/>
                <a:cs typeface="Tahoma" pitchFamily="34" charset="0"/>
              </a:rPr>
              <a:t>Piloter le projet selon le triptyque objectifs, coûts et délais</a:t>
            </a:r>
          </a:p>
          <a:p>
            <a:pPr marL="171108" indent="-171108">
              <a:buFont typeface="Arial"/>
              <a:buChar char="•"/>
              <a:defRPr/>
            </a:pPr>
            <a:r>
              <a:rPr lang="fr-CH" sz="2400" dirty="0">
                <a:latin typeface="Tahoma" pitchFamily="34" charset="0"/>
                <a:ea typeface="Tahoma" pitchFamily="34" charset="0"/>
                <a:cs typeface="Tahoma" pitchFamily="34" charset="0"/>
              </a:rPr>
              <a:t>Résoudre les problèmes !</a:t>
            </a:r>
          </a:p>
        </p:txBody>
      </p:sp>
      <p:sp>
        <p:nvSpPr>
          <p:cNvPr id="5" name="RedDiskSlideNumber">
            <a:extLst>
              <a:ext uri="{FF2B5EF4-FFF2-40B4-BE49-F238E27FC236}">
                <a16:creationId xmlns:a16="http://schemas.microsoft.com/office/drawing/2014/main" id="{48C42616-C041-42E9-860F-BDCB41262D2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32</a:t>
            </a:r>
            <a:endParaRPr lang="fr-CH" sz="800" dirty="0">
              <a:latin typeface="Tahoma"/>
            </a:endParaRPr>
          </a:p>
        </p:txBody>
      </p:sp>
    </p:spTree>
    <p:extLst>
      <p:ext uri="{BB962C8B-B14F-4D97-AF65-F5344CB8AC3E}">
        <p14:creationId xmlns:p14="http://schemas.microsoft.com/office/powerpoint/2010/main" val="41102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terminaison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Engranger du savoir et du savoir-faire…</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Analyse des écarts entre planifié et réalisé</a:t>
            </a:r>
          </a:p>
          <a:p>
            <a:pPr marL="171108" indent="-171108">
              <a:buFont typeface="Arial"/>
              <a:buChar char="•"/>
              <a:defRPr/>
            </a:pPr>
            <a:r>
              <a:rPr lang="fr-CH" sz="2400" dirty="0">
                <a:latin typeface="Tahoma" pitchFamily="34" charset="0"/>
                <a:ea typeface="Tahoma" pitchFamily="34" charset="0"/>
                <a:cs typeface="Tahoma" pitchFamily="34" charset="0"/>
              </a:rPr>
              <a:t>Mémoire des opérations passées</a:t>
            </a:r>
          </a:p>
          <a:p>
            <a:pPr marL="171108" indent="-171108">
              <a:buFont typeface="Arial"/>
              <a:buChar char="•"/>
              <a:defRPr/>
            </a:pPr>
            <a:r>
              <a:rPr lang="fr-CH" sz="2400" dirty="0">
                <a:latin typeface="Tahoma" pitchFamily="34" charset="0"/>
                <a:ea typeface="Tahoma" pitchFamily="34" charset="0"/>
                <a:cs typeface="Tahoma" pitchFamily="34" charset="0"/>
              </a:rPr>
              <a:t>Evaluation du projet</a:t>
            </a:r>
          </a:p>
          <a:p>
            <a:pPr marL="171108" indent="-171108">
              <a:buFont typeface="Arial"/>
              <a:buChar char="•"/>
              <a:defRPr/>
            </a:pPr>
            <a:r>
              <a:rPr lang="fr-CH" sz="2400" dirty="0">
                <a:latin typeface="Tahoma" pitchFamily="34" charset="0"/>
                <a:ea typeface="Tahoma" pitchFamily="34" charset="0"/>
                <a:cs typeface="Tahoma" pitchFamily="34" charset="0"/>
              </a:rPr>
              <a:t>Réaffectation du personnel</a:t>
            </a:r>
          </a:p>
          <a:p>
            <a:pPr marL="171108" indent="-171108">
              <a:buFont typeface="Arial"/>
              <a:buChar char="•"/>
              <a:defRPr/>
            </a:pPr>
            <a:r>
              <a:rPr lang="fr-CH" sz="2400" dirty="0">
                <a:latin typeface="Tahoma" pitchFamily="34" charset="0"/>
                <a:ea typeface="Tahoma" pitchFamily="34" charset="0"/>
                <a:cs typeface="Tahoma" pitchFamily="34" charset="0"/>
              </a:rPr>
              <a:t>Décharge du chef de projet</a:t>
            </a:r>
          </a:p>
        </p:txBody>
      </p:sp>
      <p:sp>
        <p:nvSpPr>
          <p:cNvPr id="5" name="RedDiskSlideNumber">
            <a:extLst>
              <a:ext uri="{FF2B5EF4-FFF2-40B4-BE49-F238E27FC236}">
                <a16:creationId xmlns:a16="http://schemas.microsoft.com/office/drawing/2014/main" id="{3D405497-D7B9-4225-BAD4-921F991E6016}"/>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34</a:t>
            </a:r>
            <a:endParaRPr lang="fr-CH" sz="800" dirty="0">
              <a:latin typeface="Tahoma"/>
            </a:endParaRPr>
          </a:p>
        </p:txBody>
      </p:sp>
    </p:spTree>
    <p:extLst>
      <p:ext uri="{BB962C8B-B14F-4D97-AF65-F5344CB8AC3E}">
        <p14:creationId xmlns:p14="http://schemas.microsoft.com/office/powerpoint/2010/main" val="180851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335903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200800"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000" b="1" dirty="0">
                <a:solidFill>
                  <a:srgbClr val="1476B7"/>
                </a:solidFill>
                <a:latin typeface="Tahoma"/>
                <a:ea typeface="Tahoma"/>
                <a:cs typeface="Tahoma"/>
              </a:rPr>
              <a:t>Objectifs du cours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20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FR" sz="2000" kern="0" dirty="0">
                <a:latin typeface="Tahoma" panose="020B0604030504040204" pitchFamily="34" charset="0"/>
                <a:ea typeface="Tahoma" panose="020B0604030504040204" pitchFamily="34" charset="0"/>
                <a:cs typeface="Tahoma" panose="020B0604030504040204" pitchFamily="34" charset="0"/>
              </a:rPr>
              <a:t>Décrire les principes et objectifs du </a:t>
            </a:r>
            <a:r>
              <a:rPr lang="fr-FR" sz="2000" kern="0" dirty="0" err="1">
                <a:latin typeface="Tahoma" panose="020B0604030504040204" pitchFamily="34" charset="0"/>
                <a:ea typeface="Tahoma" panose="020B0604030504040204" pitchFamily="34" charset="0"/>
                <a:cs typeface="Tahoma" panose="020B0604030504040204" pitchFamily="34" charset="0"/>
              </a:rPr>
              <a:t>reporting</a:t>
            </a:r>
            <a:endParaRPr lang="fr-FR" sz="2000" kern="0" dirty="0">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FR" sz="2000" kern="0" dirty="0">
                <a:latin typeface="Tahoma" panose="020B0604030504040204" pitchFamily="34" charset="0"/>
                <a:ea typeface="Tahoma" panose="020B0604030504040204" pitchFamily="34" charset="0"/>
                <a:cs typeface="Tahoma" panose="020B0604030504040204" pitchFamily="34" charset="0"/>
              </a:rPr>
              <a:t>Présenter des outils de </a:t>
            </a:r>
            <a:r>
              <a:rPr lang="fr-FR" sz="2000" kern="0" dirty="0" err="1">
                <a:latin typeface="Tahoma" panose="020B0604030504040204" pitchFamily="34" charset="0"/>
                <a:ea typeface="Tahoma" panose="020B0604030504040204" pitchFamily="34" charset="0"/>
                <a:cs typeface="Tahoma" panose="020B0604030504040204" pitchFamily="34" charset="0"/>
              </a:rPr>
              <a:t>controlling</a:t>
            </a:r>
            <a:r>
              <a:rPr lang="fr-FR" sz="2000" kern="0" dirty="0">
                <a:latin typeface="Tahoma" panose="020B0604030504040204" pitchFamily="34" charset="0"/>
                <a:ea typeface="Tahoma" panose="020B0604030504040204" pitchFamily="34" charset="0"/>
                <a:cs typeface="Tahoma" panose="020B0604030504040204" pitchFamily="34" charset="0"/>
              </a:rPr>
              <a:t> :</a:t>
            </a:r>
          </a:p>
          <a:p>
            <a:pPr marL="800100" lvl="1" indent="-342900">
              <a:buFont typeface="Courier New" panose="02070309020205020404" pitchFamily="49" charset="0"/>
              <a:buChar char="­"/>
            </a:pPr>
            <a:r>
              <a:rPr lang="fr-CH" sz="2000" dirty="0"/>
              <a:t>Diagramme de Gantt réalisé</a:t>
            </a:r>
          </a:p>
          <a:p>
            <a:pPr marL="800100" lvl="1" indent="-342900">
              <a:buFont typeface="Courier New" panose="02070309020205020404" pitchFamily="49" charset="0"/>
              <a:buChar char="­"/>
            </a:pPr>
            <a:r>
              <a:rPr lang="fr-CH" sz="2000" dirty="0"/>
              <a:t>Planning des jalons</a:t>
            </a:r>
          </a:p>
          <a:p>
            <a:pPr marL="800100" lvl="1" indent="-342900">
              <a:buFont typeface="Courier New" panose="02070309020205020404" pitchFamily="49" charset="0"/>
              <a:buChar char="­"/>
            </a:pPr>
            <a:r>
              <a:rPr lang="fr-CH" sz="2000" dirty="0"/>
              <a:t>Indicateurs synthétiques</a:t>
            </a:r>
          </a:p>
          <a:p>
            <a:pPr marL="800100" lvl="1" indent="-342900">
              <a:buFont typeface="Courier New" panose="02070309020205020404" pitchFamily="49" charset="0"/>
              <a:buChar char="­"/>
            </a:pPr>
            <a:r>
              <a:rPr lang="fr-CH" sz="2000" dirty="0"/>
              <a:t>Suivi des écarts</a:t>
            </a:r>
          </a:p>
          <a:p>
            <a:pPr marL="800100" lvl="1" indent="-342900">
              <a:buFont typeface="Courier New" panose="02070309020205020404" pitchFamily="49" charset="0"/>
              <a:buChar char="­"/>
            </a:pPr>
            <a:r>
              <a:rPr lang="fr-CH" sz="2000" dirty="0"/>
              <a:t>Gestion des demandes de changement</a:t>
            </a:r>
          </a:p>
          <a:p>
            <a:pPr marL="800100" lvl="1" indent="-342900">
              <a:buFont typeface="Courier New" panose="02070309020205020404" pitchFamily="49" charset="0"/>
              <a:buChar char="­"/>
            </a:pPr>
            <a:r>
              <a:rPr lang="fr-CH" sz="2000" dirty="0"/>
              <a:t>Daily </a:t>
            </a:r>
            <a:r>
              <a:rPr lang="fr-CH" sz="2000" dirty="0" err="1"/>
              <a:t>scrum</a:t>
            </a:r>
            <a:endParaRPr lang="fr-CH" sz="2000" dirty="0"/>
          </a:p>
          <a:p>
            <a:pPr marL="800100" lvl="1" indent="-342900">
              <a:buFont typeface="Courier New" panose="02070309020205020404" pitchFamily="49" charset="0"/>
              <a:buChar char="­"/>
            </a:pPr>
            <a:r>
              <a:rPr lang="fr-CH" sz="2000" dirty="0"/>
              <a:t>Tableau de bord</a:t>
            </a:r>
          </a:p>
          <a:p>
            <a:pPr marL="72000" indent="-432000">
              <a:buFont typeface="Arial" pitchFamily="34" charset="0"/>
              <a:buChar char="•"/>
              <a:defRPr/>
            </a:pPr>
            <a:r>
              <a:rPr lang="fr-CH" sz="2000" kern="0" dirty="0">
                <a:latin typeface="Tahoma" panose="020B0604030504040204" pitchFamily="34" charset="0"/>
                <a:ea typeface="Tahoma" panose="020B0604030504040204" pitchFamily="34" charset="0"/>
                <a:cs typeface="Tahoma" panose="020B0604030504040204" pitchFamily="34" charset="0"/>
              </a:rPr>
              <a:t>Pratiquer via des petits exercices pratiques</a:t>
            </a: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lang="fr-CH" sz="20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1510368" y="2852936"/>
            <a:ext cx="6048672" cy="461665"/>
          </a:xfrm>
          <a:prstGeom prst="rect">
            <a:avLst/>
          </a:prstGeom>
          <a:noFill/>
        </p:spPr>
        <p:txBody>
          <a:bodyPr wrap="square" rtlCol="0">
            <a:spAutoFit/>
          </a:bodyPr>
          <a:lstStyle/>
          <a:p>
            <a:r>
              <a:rPr lang="fr-CH" sz="2400" b="1" dirty="0">
                <a:solidFill>
                  <a:srgbClr val="1476B7"/>
                </a:solidFill>
                <a:latin typeface="Tahoma"/>
                <a:ea typeface="Tahoma"/>
                <a:cs typeface="Tahoma"/>
              </a:rPr>
              <a:t>Principes et objectifs du </a:t>
            </a:r>
            <a:r>
              <a:rPr lang="fr-CH" sz="2400" b="1" dirty="0" err="1">
                <a:solidFill>
                  <a:srgbClr val="1476B7"/>
                </a:solidFill>
                <a:latin typeface="Tahoma"/>
                <a:ea typeface="Tahoma"/>
                <a:cs typeface="Tahoma"/>
              </a:rPr>
              <a:t>controlling</a:t>
            </a:r>
            <a:endParaRPr lang="fr-CH" sz="2400" b="1" dirty="0">
              <a:solidFill>
                <a:srgbClr val="1476B7"/>
              </a:solidFill>
              <a:latin typeface="Tahoma"/>
              <a:ea typeface="Tahoma"/>
              <a:cs typeface="Tahoma"/>
            </a:endParaRPr>
          </a:p>
        </p:txBody>
      </p:sp>
    </p:spTree>
    <p:extLst>
      <p:ext uri="{BB962C8B-B14F-4D97-AF65-F5344CB8AC3E}">
        <p14:creationId xmlns:p14="http://schemas.microsoft.com/office/powerpoint/2010/main" val="96362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La maîtrise du projet</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extLst>
              <p:ext uri="{D42A27DB-BD31-4B8C-83A1-F6EECF244321}">
                <p14:modId xmlns:p14="http://schemas.microsoft.com/office/powerpoint/2010/main" val="3069274130"/>
              </p:ext>
            </p:extLst>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a:t>
            </a:r>
            <a:endParaRPr lang="fr-CH" sz="800" dirty="0">
              <a:latin typeface="Tahoma"/>
            </a:endParaRPr>
          </a:p>
        </p:txBody>
      </p:sp>
    </p:spTree>
    <p:extLst>
      <p:ext uri="{BB962C8B-B14F-4D97-AF65-F5344CB8AC3E}">
        <p14:creationId xmlns:p14="http://schemas.microsoft.com/office/powerpoint/2010/main" val="298216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Pourquoi suivre un projet ?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endParaRPr lang="fr-CH" sz="800" dirty="0">
              <a:latin typeface="Tahoma"/>
            </a:endParaRPr>
          </a:p>
        </p:txBody>
      </p:sp>
      <p:sp>
        <p:nvSpPr>
          <p:cNvPr id="8" name="Rectangle 7">
            <a:extLst>
              <a:ext uri="{FF2B5EF4-FFF2-40B4-BE49-F238E27FC236}">
                <a16:creationId xmlns:a16="http://schemas.microsoft.com/office/drawing/2014/main" id="{7EC31B34-798B-47B1-816A-18241B460324}"/>
              </a:ext>
            </a:extLst>
          </p:cNvPr>
          <p:cNvSpPr/>
          <p:nvPr/>
        </p:nvSpPr>
        <p:spPr>
          <a:xfrm>
            <a:off x="683568" y="2197203"/>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1</a:t>
            </a:r>
          </a:p>
          <a:p>
            <a:pPr algn="ctr"/>
            <a:endParaRPr lang="fr-CH" sz="2000" b="1" dirty="0"/>
          </a:p>
          <a:p>
            <a:pPr algn="ctr"/>
            <a:endParaRPr lang="fr-CH" sz="2000" b="1" dirty="0"/>
          </a:p>
          <a:p>
            <a:pPr algn="ctr"/>
            <a:r>
              <a:rPr lang="fr-CH" sz="2000" dirty="0"/>
              <a:t>Avoir une référence</a:t>
            </a:r>
          </a:p>
        </p:txBody>
      </p:sp>
      <p:sp>
        <p:nvSpPr>
          <p:cNvPr id="9" name="Rectangle 8">
            <a:extLst>
              <a:ext uri="{FF2B5EF4-FFF2-40B4-BE49-F238E27FC236}">
                <a16:creationId xmlns:a16="http://schemas.microsoft.com/office/drawing/2014/main" id="{7A9EAFA7-698D-4C5E-A1CA-2A9F9C504D0F}"/>
              </a:ext>
            </a:extLst>
          </p:cNvPr>
          <p:cNvSpPr/>
          <p:nvPr/>
        </p:nvSpPr>
        <p:spPr>
          <a:xfrm>
            <a:off x="2627784" y="2197203"/>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2</a:t>
            </a:r>
          </a:p>
          <a:p>
            <a:pPr algn="ctr"/>
            <a:endParaRPr lang="fr-CH" sz="2000" b="1" dirty="0"/>
          </a:p>
          <a:p>
            <a:pPr algn="ctr"/>
            <a:endParaRPr lang="fr-CH" sz="2000" b="1" dirty="0"/>
          </a:p>
          <a:p>
            <a:pPr algn="ctr"/>
            <a:r>
              <a:rPr lang="fr-CH" sz="2000" dirty="0"/>
              <a:t>Evaluer, «gérer» l’incertitude</a:t>
            </a:r>
          </a:p>
        </p:txBody>
      </p:sp>
      <p:sp>
        <p:nvSpPr>
          <p:cNvPr id="11" name="Rectangle 10">
            <a:extLst>
              <a:ext uri="{FF2B5EF4-FFF2-40B4-BE49-F238E27FC236}">
                <a16:creationId xmlns:a16="http://schemas.microsoft.com/office/drawing/2014/main" id="{5A586940-B0E8-47D0-AAFC-126CA8F6D756}"/>
              </a:ext>
            </a:extLst>
          </p:cNvPr>
          <p:cNvSpPr/>
          <p:nvPr/>
        </p:nvSpPr>
        <p:spPr>
          <a:xfrm>
            <a:off x="4572000" y="2204864"/>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3</a:t>
            </a:r>
          </a:p>
          <a:p>
            <a:pPr algn="ctr"/>
            <a:endParaRPr lang="fr-CH" sz="2000" b="1" dirty="0"/>
          </a:p>
          <a:p>
            <a:pPr algn="ctr"/>
            <a:endParaRPr lang="fr-CH" sz="2000" b="1" dirty="0"/>
          </a:p>
          <a:p>
            <a:pPr algn="ctr"/>
            <a:r>
              <a:rPr lang="fr-CH" sz="2000" dirty="0"/>
              <a:t>Suivre l’avancement</a:t>
            </a:r>
          </a:p>
        </p:txBody>
      </p:sp>
      <p:sp>
        <p:nvSpPr>
          <p:cNvPr id="3" name="Rectangle 2">
            <a:extLst>
              <a:ext uri="{FF2B5EF4-FFF2-40B4-BE49-F238E27FC236}">
                <a16:creationId xmlns:a16="http://schemas.microsoft.com/office/drawing/2014/main" id="{08FD76CA-4F0C-E834-F608-E7B5B786A68D}"/>
              </a:ext>
            </a:extLst>
          </p:cNvPr>
          <p:cNvSpPr/>
          <p:nvPr/>
        </p:nvSpPr>
        <p:spPr>
          <a:xfrm>
            <a:off x="6516216" y="2204864"/>
            <a:ext cx="172819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CH" sz="2000" b="1" dirty="0"/>
              <a:t>4</a:t>
            </a:r>
          </a:p>
          <a:p>
            <a:pPr algn="ctr"/>
            <a:endParaRPr lang="fr-CH" sz="2000" dirty="0"/>
          </a:p>
          <a:p>
            <a:pPr algn="ctr"/>
            <a:r>
              <a:rPr lang="fr-CH" sz="2000" dirty="0"/>
              <a:t>Donner de la visibilité, maintenir la motivation</a:t>
            </a:r>
          </a:p>
        </p:txBody>
      </p:sp>
    </p:spTree>
    <p:extLst>
      <p:ext uri="{BB962C8B-B14F-4D97-AF65-F5344CB8AC3E}">
        <p14:creationId xmlns:p14="http://schemas.microsoft.com/office/powerpoint/2010/main" val="106409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5">
            <a:extLst>
              <a:ext uri="{FF2B5EF4-FFF2-40B4-BE49-F238E27FC236}">
                <a16:creationId xmlns:a16="http://schemas.microsoft.com/office/drawing/2014/main" id="{CBF3A61B-645C-4A40-A2BE-55884B9CCA68}"/>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Suivre quoi ? </a:t>
            </a:r>
            <a:endParaRPr lang="en-US" sz="2400" b="1" dirty="0">
              <a:solidFill>
                <a:srgbClr val="1476B7"/>
              </a:solidFill>
              <a:latin typeface="Tahoma"/>
              <a:ea typeface="Tahoma"/>
              <a:cs typeface="Tahoma"/>
            </a:endParaRPr>
          </a:p>
        </p:txBody>
      </p:sp>
      <p:sp>
        <p:nvSpPr>
          <p:cNvPr id="13" name="ZoneTexte 9">
            <a:extLst>
              <a:ext uri="{FF2B5EF4-FFF2-40B4-BE49-F238E27FC236}">
                <a16:creationId xmlns:a16="http://schemas.microsoft.com/office/drawing/2014/main" id="{0B4D6FA9-7AC5-4A91-B88D-0BF4D6A76CF4}"/>
              </a:ext>
            </a:extLst>
          </p:cNvPr>
          <p:cNvSpPr txBox="1"/>
          <p:nvPr/>
        </p:nvSpPr>
        <p:spPr>
          <a:xfrm>
            <a:off x="5615174" y="1941239"/>
            <a:ext cx="1943866" cy="923330"/>
          </a:xfrm>
          <a:prstGeom prst="rect">
            <a:avLst/>
          </a:prstGeom>
          <a:noFill/>
        </p:spPr>
        <p:txBody>
          <a:bodyPr wrap="none" rtlCol="0">
            <a:spAutoFit/>
          </a:bodyPr>
          <a:lstStyle/>
          <a:p>
            <a:pPr algn="ctr"/>
            <a:r>
              <a:rPr lang="fr-CH" b="1" dirty="0">
                <a:solidFill>
                  <a:srgbClr val="1476B7"/>
                </a:solidFill>
              </a:rPr>
              <a:t>Objectifs fixés</a:t>
            </a:r>
          </a:p>
          <a:p>
            <a:pPr algn="ctr"/>
            <a:r>
              <a:rPr lang="fr-CH" b="1" dirty="0">
                <a:solidFill>
                  <a:srgbClr val="1476B7"/>
                </a:solidFill>
              </a:rPr>
              <a:t>&lt;&gt;</a:t>
            </a:r>
          </a:p>
          <a:p>
            <a:pPr algn="ctr"/>
            <a:r>
              <a:rPr lang="fr-CH" b="1" dirty="0">
                <a:solidFill>
                  <a:srgbClr val="1476B7"/>
                </a:solidFill>
              </a:rPr>
              <a:t>Livrables tangibles</a:t>
            </a:r>
          </a:p>
        </p:txBody>
      </p:sp>
      <p:sp>
        <p:nvSpPr>
          <p:cNvPr id="14" name="ZoneTexte 3">
            <a:extLst>
              <a:ext uri="{FF2B5EF4-FFF2-40B4-BE49-F238E27FC236}">
                <a16:creationId xmlns:a16="http://schemas.microsoft.com/office/drawing/2014/main" id="{C017F038-E2A9-4F9D-AC7B-F35E40A53729}"/>
              </a:ext>
            </a:extLst>
          </p:cNvPr>
          <p:cNvSpPr txBox="1"/>
          <p:nvPr/>
        </p:nvSpPr>
        <p:spPr>
          <a:xfrm>
            <a:off x="413503" y="4890241"/>
            <a:ext cx="1545680" cy="923330"/>
          </a:xfrm>
          <a:prstGeom prst="rect">
            <a:avLst/>
          </a:prstGeom>
          <a:noFill/>
        </p:spPr>
        <p:txBody>
          <a:bodyPr wrap="none" rtlCol="0">
            <a:spAutoFit/>
          </a:bodyPr>
          <a:lstStyle/>
          <a:p>
            <a:pPr algn="ctr"/>
            <a:r>
              <a:rPr lang="fr-CH" b="1" dirty="0">
                <a:solidFill>
                  <a:srgbClr val="1476B7"/>
                </a:solidFill>
              </a:rPr>
              <a:t>Budget</a:t>
            </a:r>
          </a:p>
          <a:p>
            <a:pPr algn="ctr"/>
            <a:r>
              <a:rPr lang="fr-CH" b="1" dirty="0">
                <a:solidFill>
                  <a:srgbClr val="1476B7"/>
                </a:solidFill>
              </a:rPr>
              <a:t>&lt;&gt;</a:t>
            </a:r>
          </a:p>
          <a:p>
            <a:pPr algn="ctr"/>
            <a:r>
              <a:rPr lang="fr-CH" b="1" dirty="0">
                <a:solidFill>
                  <a:srgbClr val="1476B7"/>
                </a:solidFill>
              </a:rPr>
              <a:t>Coûts effectifs</a:t>
            </a:r>
          </a:p>
        </p:txBody>
      </p:sp>
      <p:sp>
        <p:nvSpPr>
          <p:cNvPr id="15" name="ZoneTexte 7">
            <a:extLst>
              <a:ext uri="{FF2B5EF4-FFF2-40B4-BE49-F238E27FC236}">
                <a16:creationId xmlns:a16="http://schemas.microsoft.com/office/drawing/2014/main" id="{9F245E62-D3C9-4D9F-A4B4-0D09269B291D}"/>
              </a:ext>
            </a:extLst>
          </p:cNvPr>
          <p:cNvSpPr txBox="1"/>
          <p:nvPr/>
        </p:nvSpPr>
        <p:spPr>
          <a:xfrm>
            <a:off x="5940152" y="4891595"/>
            <a:ext cx="2532232" cy="923330"/>
          </a:xfrm>
          <a:prstGeom prst="rect">
            <a:avLst/>
          </a:prstGeom>
          <a:noFill/>
        </p:spPr>
        <p:txBody>
          <a:bodyPr wrap="none" rtlCol="0">
            <a:spAutoFit/>
          </a:bodyPr>
          <a:lstStyle/>
          <a:p>
            <a:pPr algn="ctr"/>
            <a:r>
              <a:rPr lang="fr-CH" b="1" dirty="0">
                <a:solidFill>
                  <a:srgbClr val="1476B7"/>
                </a:solidFill>
              </a:rPr>
              <a:t>Planification temporelle </a:t>
            </a:r>
          </a:p>
          <a:p>
            <a:pPr algn="ctr"/>
            <a:r>
              <a:rPr lang="fr-CH" b="1" dirty="0">
                <a:solidFill>
                  <a:srgbClr val="1476B7"/>
                </a:solidFill>
              </a:rPr>
              <a:t>&lt;&gt;</a:t>
            </a:r>
          </a:p>
          <a:p>
            <a:pPr algn="ctr"/>
            <a:r>
              <a:rPr lang="fr-CH" b="1" dirty="0">
                <a:solidFill>
                  <a:srgbClr val="1476B7"/>
                </a:solidFill>
              </a:rPr>
              <a:t>Dates effectives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Démarche simple</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a:t>
            </a:r>
            <a:endParaRPr lang="fr-CH" sz="800" dirty="0">
              <a:latin typeface="Tahoma"/>
            </a:endParaRPr>
          </a:p>
        </p:txBody>
      </p:sp>
      <p:sp>
        <p:nvSpPr>
          <p:cNvPr id="8" name="ZoneTexte 6">
            <a:extLst>
              <a:ext uri="{FF2B5EF4-FFF2-40B4-BE49-F238E27FC236}">
                <a16:creationId xmlns:a16="http://schemas.microsoft.com/office/drawing/2014/main" id="{7CAEA072-EDF5-4EBE-891C-BE11BE3CE30F}"/>
              </a:ext>
            </a:extLst>
          </p:cNvPr>
          <p:cNvSpPr txBox="1"/>
          <p:nvPr/>
        </p:nvSpPr>
        <p:spPr>
          <a:xfrm>
            <a:off x="3886632" y="2183088"/>
            <a:ext cx="3672408" cy="347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Eléments réalisés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Problèmes rencontrés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Point sur les délais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Point sur les coûts</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Travail à effectuer</a:t>
            </a:r>
          </a:p>
          <a:p>
            <a:pPr marL="342900" indent="-342900">
              <a:buAutoNum type="arabicPeriod"/>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CH" sz="2000" dirty="0">
                <a:latin typeface="Tahoma" panose="020B0604030504040204" pitchFamily="34" charset="0"/>
                <a:ea typeface="Tahoma" panose="020B0604030504040204" pitchFamily="34" charset="0"/>
                <a:cs typeface="Tahoma" panose="020B0604030504040204" pitchFamily="34" charset="0"/>
              </a:rPr>
              <a:t>Nouveaux risques</a:t>
            </a:r>
          </a:p>
        </p:txBody>
      </p:sp>
      <p:pic>
        <p:nvPicPr>
          <p:cNvPr id="9" name="Image 3">
            <a:extLst>
              <a:ext uri="{FF2B5EF4-FFF2-40B4-BE49-F238E27FC236}">
                <a16:creationId xmlns:a16="http://schemas.microsoft.com/office/drawing/2014/main" id="{8EEF8BAA-C172-47C8-8704-7BE42EDA10C4}"/>
              </a:ext>
            </a:extLst>
          </p:cNvPr>
          <p:cNvPicPr>
            <a:picLocks noChangeAspect="1"/>
          </p:cNvPicPr>
          <p:nvPr/>
        </p:nvPicPr>
        <p:blipFill>
          <a:blip r:embed="rId3" cstate="print"/>
          <a:stretch>
            <a:fillRect/>
          </a:stretch>
        </p:blipFill>
        <p:spPr>
          <a:xfrm>
            <a:off x="1187624" y="1872638"/>
            <a:ext cx="2145992" cy="4098776"/>
          </a:xfrm>
          <a:prstGeom prst="rect">
            <a:avLst/>
          </a:prstGeom>
        </p:spPr>
      </p:pic>
    </p:spTree>
    <p:extLst>
      <p:ext uri="{BB962C8B-B14F-4D97-AF65-F5344CB8AC3E}">
        <p14:creationId xmlns:p14="http://schemas.microsoft.com/office/powerpoint/2010/main" val="394703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Système de reporting</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2677656"/>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qui apporte des informations complètes et précises, à temps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qui alerte précocement sur les problèmes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pas trop chronophage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accepté par l’équipe et le Copil</a:t>
            </a:r>
          </a:p>
        </p:txBody>
      </p:sp>
    </p:spTree>
    <p:extLst>
      <p:ext uri="{BB962C8B-B14F-4D97-AF65-F5344CB8AC3E}">
        <p14:creationId xmlns:p14="http://schemas.microsoft.com/office/powerpoint/2010/main" val="291407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Types de reporting</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2677656"/>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Période actuelle</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Cumul dans le temps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Indicateurs synthétiques (codes de couleurs)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Variance (différence entre planifié et réalité)</a:t>
            </a:r>
          </a:p>
        </p:txBody>
      </p:sp>
    </p:spTree>
    <p:extLst>
      <p:ext uri="{BB962C8B-B14F-4D97-AF65-F5344CB8AC3E}">
        <p14:creationId xmlns:p14="http://schemas.microsoft.com/office/powerpoint/2010/main" val="78319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écarts</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15</a:t>
            </a:r>
            <a:endParaRPr lang="fr-CH" sz="800" dirty="0">
              <a:latin typeface="Tahoma"/>
            </a:endParaRPr>
          </a:p>
        </p:txBody>
      </p:sp>
      <p:sp>
        <p:nvSpPr>
          <p:cNvPr id="2" name="TextBox 1">
            <a:extLst>
              <a:ext uri="{FF2B5EF4-FFF2-40B4-BE49-F238E27FC236}">
                <a16:creationId xmlns:a16="http://schemas.microsoft.com/office/drawing/2014/main" id="{1D4BC97E-AD1C-43C9-B39D-ADE76DE63C9B}"/>
              </a:ext>
            </a:extLst>
          </p:cNvPr>
          <p:cNvSpPr txBox="1"/>
          <p:nvPr/>
        </p:nvSpPr>
        <p:spPr>
          <a:xfrm>
            <a:off x="480120" y="3920742"/>
            <a:ext cx="1931640" cy="1538883"/>
          </a:xfrm>
          <a:prstGeom prst="rect">
            <a:avLst/>
          </a:prstGeom>
          <a:noFill/>
        </p:spPr>
        <p:txBody>
          <a:bodyPr wrap="square" rtlCol="0">
            <a:spAutoFit/>
          </a:bodyPr>
          <a:lstStyle/>
          <a:p>
            <a:r>
              <a:rPr lang="fr-FR" sz="2000" b="1" dirty="0">
                <a:solidFill>
                  <a:srgbClr val="1476B7"/>
                </a:solidFill>
                <a:latin typeface="Tahoma"/>
                <a:ea typeface="Tahoma"/>
                <a:cs typeface="Tahoma"/>
              </a:rPr>
              <a:t>Estimation dépenses </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Analyse faisabilité</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892E840-25DB-4D7C-91B7-89992BDE3888}"/>
              </a:ext>
            </a:extLst>
          </p:cNvPr>
          <p:cNvSpPr txBox="1"/>
          <p:nvPr/>
        </p:nvSpPr>
        <p:spPr>
          <a:xfrm>
            <a:off x="2627784" y="3915164"/>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Etablir budget</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88AEE2A-EC6F-4B86-82F7-8882C98483D3}"/>
              </a:ext>
            </a:extLst>
          </p:cNvPr>
          <p:cNvSpPr txBox="1"/>
          <p:nvPr/>
        </p:nvSpPr>
        <p:spPr>
          <a:xfrm>
            <a:off x="4387822" y="3917255"/>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Contrôler coûts</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52A52AF-F26F-4EBA-9C49-BDAE42A6F0F5}"/>
              </a:ext>
            </a:extLst>
          </p:cNvPr>
          <p:cNvSpPr txBox="1"/>
          <p:nvPr/>
        </p:nvSpPr>
        <p:spPr>
          <a:xfrm>
            <a:off x="6143600" y="3915164"/>
            <a:ext cx="166875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Capitalisation expérience</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7070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Ressources du 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16</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691680" y="2564904"/>
            <a:ext cx="6336704"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Ressources humaines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Ressources matérielles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Équipements et infrastructures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Ressources financières</a:t>
            </a:r>
          </a:p>
        </p:txBody>
      </p:sp>
    </p:spTree>
    <p:extLst>
      <p:ext uri="{BB962C8B-B14F-4D97-AF65-F5344CB8AC3E}">
        <p14:creationId xmlns:p14="http://schemas.microsoft.com/office/powerpoint/2010/main" val="212423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Coût et cycle de vie </a:t>
            </a:r>
            <a:r>
              <a:rPr lang="de-DE" sz="2400" b="1" dirty="0" err="1">
                <a:solidFill>
                  <a:srgbClr val="1476B7"/>
                </a:solidFill>
                <a:latin typeface="Tahoma"/>
                <a:ea typeface="Tahoma"/>
                <a:cs typeface="Tahoma"/>
              </a:rPr>
              <a:t>d´un</a:t>
            </a:r>
            <a:r>
              <a:rPr lang="de-DE" sz="2400" b="1" dirty="0">
                <a:solidFill>
                  <a:srgbClr val="1476B7"/>
                </a:solidFill>
                <a:latin typeface="Tahoma"/>
                <a:ea typeface="Tahoma"/>
                <a:cs typeface="Tahoma"/>
              </a:rPr>
              <a:t> </a:t>
            </a:r>
            <a:r>
              <a:rPr lang="de-DE" sz="2400" b="1" dirty="0" err="1">
                <a:solidFill>
                  <a:srgbClr val="1476B7"/>
                </a:solidFill>
                <a:latin typeface="Tahoma"/>
                <a:ea typeface="Tahoma"/>
                <a:cs typeface="Tahoma"/>
              </a:rPr>
              <a:t>produit</a:t>
            </a:r>
            <a:r>
              <a:rPr lang="de-DE" sz="2400" b="1" dirty="0">
                <a:solidFill>
                  <a:srgbClr val="1476B7"/>
                </a:solidFill>
                <a:latin typeface="Tahoma"/>
                <a:ea typeface="Tahoma"/>
                <a:cs typeface="Tahoma"/>
              </a:rPr>
              <a:t>/</a:t>
            </a:r>
            <a:r>
              <a:rPr lang="de-DE" sz="2400" b="1" dirty="0" err="1">
                <a:solidFill>
                  <a:srgbClr val="1476B7"/>
                </a:solidFill>
                <a:latin typeface="Tahoma"/>
                <a:ea typeface="Tahoma"/>
                <a:cs typeface="Tahoma"/>
              </a:rPr>
              <a:t>service</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17</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827584" y="2564904"/>
            <a:ext cx="7200800" cy="2246769"/>
          </a:xfrm>
          <a:prstGeom prst="rect">
            <a:avLst/>
          </a:prstGeom>
          <a:noFill/>
        </p:spPr>
        <p:txBody>
          <a:bodyPr wrap="square" rtlCol="0">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Coût total</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d’investissement (-&gt; projet)</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de production</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d’utilisation</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Coût d’extinction </a:t>
            </a:r>
            <a:endParaRPr lang="fr-CH"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22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2195736" y="3032956"/>
            <a:ext cx="4536504" cy="792088"/>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000" b="1" dirty="0">
                <a:solidFill>
                  <a:srgbClr val="1476B7"/>
                </a:solidFill>
                <a:latin typeface="Tahoma"/>
                <a:ea typeface="Tahoma"/>
                <a:cs typeface="Tahoma"/>
              </a:rPr>
              <a:t>Récapitulatif gestion de projet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20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endParaRPr lang="fr-CH" sz="20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3346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Flux financiers du 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18</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619672" y="2492896"/>
            <a:ext cx="5256584" cy="2246769"/>
          </a:xfrm>
          <a:prstGeom prst="rect">
            <a:avLst/>
          </a:prstGeom>
          <a:noFill/>
        </p:spPr>
        <p:txBody>
          <a:bodyPr wrap="square" rtlCol="0">
            <a:spAutoFit/>
          </a:bodyPr>
          <a:lstStyle/>
          <a:p>
            <a:pPr algn="ctr"/>
            <a:r>
              <a:rPr lang="fr-FR" sz="2800" dirty="0">
                <a:latin typeface="Tahoma" panose="020B0604030504040204" pitchFamily="34" charset="0"/>
                <a:ea typeface="Tahoma" panose="020B0604030504040204" pitchFamily="34" charset="0"/>
                <a:cs typeface="Tahoma" panose="020B0604030504040204" pitchFamily="34" charset="0"/>
              </a:rPr>
              <a:t>flux financiers de l’organisation avec le projet </a:t>
            </a:r>
          </a:p>
          <a:p>
            <a:pPr algn="ctr"/>
            <a:r>
              <a:rPr lang="fr-FR" sz="2800" dirty="0">
                <a:latin typeface="Tahoma" panose="020B0604030504040204" pitchFamily="34" charset="0"/>
                <a:ea typeface="Tahoma" panose="020B0604030504040204" pitchFamily="34" charset="0"/>
                <a:cs typeface="Tahoma" panose="020B0604030504040204" pitchFamily="34" charset="0"/>
              </a:rPr>
              <a:t>– </a:t>
            </a:r>
          </a:p>
          <a:p>
            <a:pPr algn="ctr"/>
            <a:r>
              <a:rPr lang="fr-FR" sz="2800" dirty="0">
                <a:latin typeface="Tahoma" panose="020B0604030504040204" pitchFamily="34" charset="0"/>
                <a:ea typeface="Tahoma" panose="020B0604030504040204" pitchFamily="34" charset="0"/>
                <a:cs typeface="Tahoma" panose="020B0604030504040204" pitchFamily="34" charset="0"/>
              </a:rPr>
              <a:t>flux financiers de l’organisation sans le projet</a:t>
            </a:r>
          </a:p>
        </p:txBody>
      </p:sp>
    </p:spTree>
    <p:extLst>
      <p:ext uri="{BB962C8B-B14F-4D97-AF65-F5344CB8AC3E}">
        <p14:creationId xmlns:p14="http://schemas.microsoft.com/office/powerpoint/2010/main" val="248955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Dépenses – revenus - bénéfices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827584" y="2209741"/>
            <a:ext cx="7488832" cy="3693319"/>
          </a:xfrm>
          <a:prstGeom prst="rect">
            <a:avLst/>
          </a:prstGeom>
          <a:noFill/>
        </p:spPr>
        <p:txBody>
          <a:bodyPr wrap="square" rtlCol="0">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Dépenses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d’investissement (-&gt; coûts du projet)</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d’exploitation (-&gt; frais de fonctionnement)</a:t>
            </a:r>
          </a:p>
          <a:p>
            <a:pPr marL="457200" indent="-457200">
              <a:buFont typeface="Arial" panose="020B0604020202020204" pitchFamily="34" charset="0"/>
              <a:buChar char="•"/>
            </a:pPr>
            <a:endParaRPr lang="fr-FR" sz="500" dirty="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Revenus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d’exploitation de la solution</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valeur de revente de la solution</a:t>
            </a:r>
          </a:p>
          <a:p>
            <a:pPr marL="457200" indent="-457200">
              <a:buFont typeface="Arial" panose="020B0604020202020204" pitchFamily="34" charset="0"/>
              <a:buChar char="•"/>
            </a:pPr>
            <a:endParaRPr lang="fr-FR" sz="500" dirty="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Bénéfices</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Améliorations qualitatives liées à la solution</a:t>
            </a:r>
          </a:p>
        </p:txBody>
      </p:sp>
    </p:spTree>
    <p:extLst>
      <p:ext uri="{BB962C8B-B14F-4D97-AF65-F5344CB8AC3E}">
        <p14:creationId xmlns:p14="http://schemas.microsoft.com/office/powerpoint/2010/main" val="3978625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écarts</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2" name="TextBox 1">
            <a:extLst>
              <a:ext uri="{FF2B5EF4-FFF2-40B4-BE49-F238E27FC236}">
                <a16:creationId xmlns:a16="http://schemas.microsoft.com/office/drawing/2014/main" id="{1D4BC97E-AD1C-43C9-B39D-ADE76DE63C9B}"/>
              </a:ext>
            </a:extLst>
          </p:cNvPr>
          <p:cNvSpPr txBox="1"/>
          <p:nvPr/>
        </p:nvSpPr>
        <p:spPr>
          <a:xfrm>
            <a:off x="683568" y="3920742"/>
            <a:ext cx="1368152" cy="1477328"/>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Estimation dépenses</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Analyse faisabilité</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892E840-25DB-4D7C-91B7-89992BDE3888}"/>
              </a:ext>
            </a:extLst>
          </p:cNvPr>
          <p:cNvSpPr txBox="1"/>
          <p:nvPr/>
        </p:nvSpPr>
        <p:spPr>
          <a:xfrm>
            <a:off x="2627784" y="3915164"/>
            <a:ext cx="1368152" cy="830997"/>
          </a:xfrm>
          <a:prstGeom prst="rect">
            <a:avLst/>
          </a:prstGeom>
          <a:noFill/>
        </p:spPr>
        <p:txBody>
          <a:bodyPr wrap="square" rtlCol="0">
            <a:spAutoFit/>
          </a:bodyPr>
          <a:lstStyle/>
          <a:p>
            <a:r>
              <a:rPr lang="fr-FR" sz="2400" b="1" dirty="0">
                <a:solidFill>
                  <a:srgbClr val="1476B7"/>
                </a:solidFill>
                <a:latin typeface="Tahoma"/>
                <a:ea typeface="Tahoma"/>
                <a:cs typeface="Tahoma"/>
              </a:rPr>
              <a:t>Etablir</a:t>
            </a:r>
            <a:r>
              <a:rPr lang="fr-FR" dirty="0">
                <a:latin typeface="Tahoma" panose="020B0604030504040204" pitchFamily="34" charset="0"/>
                <a:ea typeface="Tahoma" panose="020B0604030504040204" pitchFamily="34" charset="0"/>
                <a:cs typeface="Tahoma" panose="020B0604030504040204" pitchFamily="34" charset="0"/>
              </a:rPr>
              <a:t> </a:t>
            </a:r>
            <a:r>
              <a:rPr lang="fr-FR" sz="2400" b="1" dirty="0">
                <a:solidFill>
                  <a:srgbClr val="1476B7"/>
                </a:solidFill>
                <a:latin typeface="Tahoma"/>
                <a:ea typeface="Tahoma"/>
                <a:cs typeface="Tahoma"/>
              </a:rPr>
              <a:t>budget</a:t>
            </a:r>
            <a:endParaRPr lang="fr-CH" sz="2400" b="1" dirty="0">
              <a:solidFill>
                <a:srgbClr val="1476B7"/>
              </a:solidFill>
              <a:latin typeface="Tahoma"/>
              <a:ea typeface="Tahoma"/>
              <a:cs typeface="Tahoma"/>
            </a:endParaRPr>
          </a:p>
        </p:txBody>
      </p:sp>
      <p:sp>
        <p:nvSpPr>
          <p:cNvPr id="9" name="TextBox 8">
            <a:extLst>
              <a:ext uri="{FF2B5EF4-FFF2-40B4-BE49-F238E27FC236}">
                <a16:creationId xmlns:a16="http://schemas.microsoft.com/office/drawing/2014/main" id="{388AEE2A-EC6F-4B86-82F7-8882C98483D3}"/>
              </a:ext>
            </a:extLst>
          </p:cNvPr>
          <p:cNvSpPr txBox="1"/>
          <p:nvPr/>
        </p:nvSpPr>
        <p:spPr>
          <a:xfrm>
            <a:off x="4387822" y="3917255"/>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Contrôler coûts</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52A52AF-F26F-4EBA-9C49-BDAE42A6F0F5}"/>
              </a:ext>
            </a:extLst>
          </p:cNvPr>
          <p:cNvSpPr txBox="1"/>
          <p:nvPr/>
        </p:nvSpPr>
        <p:spPr>
          <a:xfrm>
            <a:off x="6143600" y="3915164"/>
            <a:ext cx="166875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Capitalisation expérience</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5407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Enveloppe budgétaire du projet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21</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827584" y="2209741"/>
            <a:ext cx="7488832" cy="3970318"/>
          </a:xfrm>
          <a:prstGeom prst="rect">
            <a:avLst/>
          </a:prstGeom>
          <a:noFill/>
        </p:spPr>
        <p:txBody>
          <a:bodyPr wrap="square" rtlCol="0">
            <a:spAutoFit/>
          </a:bodyPr>
          <a:lstStyle/>
          <a:p>
            <a:r>
              <a:rPr lang="fr-FR" sz="2800" dirty="0">
                <a:latin typeface="Tahoma" panose="020B0604030504040204" pitchFamily="34" charset="0"/>
                <a:ea typeface="Tahoma" panose="020B0604030504040204" pitchFamily="34" charset="0"/>
                <a:cs typeface="Tahoma" panose="020B0604030504040204" pitchFamily="34" charset="0"/>
              </a:rPr>
              <a:t>Estimation des dépenses </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Approche globale</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Approche paramétrique</a:t>
            </a:r>
          </a:p>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Approche analytique</a:t>
            </a:r>
          </a:p>
          <a:p>
            <a:endParaRPr lang="fr-FR" sz="2800" dirty="0">
              <a:latin typeface="Tahoma" panose="020B0604030504040204" pitchFamily="34" charset="0"/>
              <a:ea typeface="Tahoma" panose="020B0604030504040204" pitchFamily="34" charset="0"/>
              <a:cs typeface="Tahoma" panose="020B0604030504040204" pitchFamily="34" charset="0"/>
            </a:endParaRPr>
          </a:p>
          <a:p>
            <a:r>
              <a:rPr lang="fr-FR" sz="2800" dirty="0">
                <a:latin typeface="Tahoma" panose="020B0604030504040204" pitchFamily="34" charset="0"/>
                <a:ea typeface="Tahoma" panose="020B0604030504040204" pitchFamily="34" charset="0"/>
                <a:cs typeface="Tahoma" panose="020B0604030504040204" pitchFamily="34" charset="0"/>
              </a:rPr>
              <a:t>+ réserve (10-30%) en fonction du degré d’incertitude du projet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153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80928"/>
            <a:ext cx="7886700" cy="1325563"/>
          </a:xfrm>
          <a:effectLst>
            <a:glow rad="228600">
              <a:schemeClr val="accent6">
                <a:satMod val="175000"/>
                <a:alpha val="40000"/>
              </a:schemeClr>
            </a:glow>
          </a:effectLst>
        </p:spPr>
        <p:txBody>
          <a:bodyPr/>
          <a:lstStyle/>
          <a:p>
            <a:r>
              <a:rPr lang="fr-CH" b="1" dirty="0"/>
              <a:t>Du retard? Combien??? </a:t>
            </a:r>
            <a:br>
              <a:rPr lang="fr-CH" b="1" dirty="0"/>
            </a:br>
            <a:br>
              <a:rPr lang="fr-CH" b="1" dirty="0"/>
            </a:br>
            <a:r>
              <a:rPr lang="fr-CH" b="1" dirty="0"/>
              <a:t>Un surcoût ? Combien ??? </a:t>
            </a:r>
          </a:p>
        </p:txBody>
      </p:sp>
      <p:sp>
        <p:nvSpPr>
          <p:cNvPr id="4" name="RedDiskSlideNumber"/>
          <p:cNvSpPr txBox="1"/>
          <p:nvPr/>
        </p:nvSpPr>
        <p:spPr>
          <a:xfrm>
            <a:off x="4572000" y="6549390"/>
            <a:ext cx="2987040" cy="215444"/>
          </a:xfrm>
          <a:prstGeom prst="rect">
            <a:avLst/>
          </a:prstGeom>
          <a:noFill/>
        </p:spPr>
        <p:txBody>
          <a:bodyPr vert="horz" rtlCol="0">
            <a:spAutoFit/>
          </a:bodyPr>
          <a:lstStyle/>
          <a:p>
            <a:r>
              <a:rPr lang="fr-FR" sz="800" dirty="0">
                <a:latin typeface="Tahoma" panose="020B0604030504040204" pitchFamily="34" charset="0"/>
              </a:rPr>
              <a:t>2</a:t>
            </a:r>
            <a:r>
              <a:rPr lang="fr-CH" sz="800" dirty="0">
                <a:latin typeface="Tahoma" panose="020B0604030504040204" pitchFamily="34" charset="0"/>
              </a:rPr>
              <a:t>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écarts</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25</a:t>
            </a:r>
            <a:endParaRPr lang="fr-CH" sz="800" dirty="0">
              <a:latin typeface="Tahoma"/>
            </a:endParaRPr>
          </a:p>
        </p:txBody>
      </p:sp>
      <p:sp>
        <p:nvSpPr>
          <p:cNvPr id="2" name="TextBox 1">
            <a:extLst>
              <a:ext uri="{FF2B5EF4-FFF2-40B4-BE49-F238E27FC236}">
                <a16:creationId xmlns:a16="http://schemas.microsoft.com/office/drawing/2014/main" id="{1D4BC97E-AD1C-43C9-B39D-ADE76DE63C9B}"/>
              </a:ext>
            </a:extLst>
          </p:cNvPr>
          <p:cNvSpPr txBox="1"/>
          <p:nvPr/>
        </p:nvSpPr>
        <p:spPr>
          <a:xfrm>
            <a:off x="683568" y="3920742"/>
            <a:ext cx="1368152" cy="1477328"/>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Estimation dépenses</a:t>
            </a:r>
          </a:p>
          <a:p>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Analyse faisabilité</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892E840-25DB-4D7C-91B7-89992BDE3888}"/>
              </a:ext>
            </a:extLst>
          </p:cNvPr>
          <p:cNvSpPr txBox="1"/>
          <p:nvPr/>
        </p:nvSpPr>
        <p:spPr>
          <a:xfrm>
            <a:off x="2627784" y="3915164"/>
            <a:ext cx="1368152"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Etablir budget</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88AEE2A-EC6F-4B86-82F7-8882C98483D3}"/>
              </a:ext>
            </a:extLst>
          </p:cNvPr>
          <p:cNvSpPr txBox="1"/>
          <p:nvPr/>
        </p:nvSpPr>
        <p:spPr>
          <a:xfrm>
            <a:off x="4199384" y="3917255"/>
            <a:ext cx="1740768" cy="830997"/>
          </a:xfrm>
          <a:prstGeom prst="rect">
            <a:avLst/>
          </a:prstGeom>
          <a:noFill/>
        </p:spPr>
        <p:txBody>
          <a:bodyPr wrap="square" rtlCol="0">
            <a:spAutoFit/>
          </a:bodyPr>
          <a:lstStyle/>
          <a:p>
            <a:pPr algn="ctr"/>
            <a:r>
              <a:rPr lang="fr-FR" sz="2400" b="1" dirty="0">
                <a:solidFill>
                  <a:srgbClr val="1476B7"/>
                </a:solidFill>
                <a:latin typeface="Tahoma"/>
                <a:ea typeface="Tahoma"/>
                <a:cs typeface="Tahoma"/>
              </a:rPr>
              <a:t>Contrôler coûts</a:t>
            </a:r>
            <a:endParaRPr lang="fr-CH" sz="2400" b="1" dirty="0">
              <a:solidFill>
                <a:srgbClr val="1476B7"/>
              </a:solidFill>
              <a:latin typeface="Tahoma"/>
              <a:ea typeface="Tahoma"/>
              <a:cs typeface="Tahoma"/>
            </a:endParaRPr>
          </a:p>
        </p:txBody>
      </p:sp>
      <p:sp>
        <p:nvSpPr>
          <p:cNvPr id="10" name="TextBox 9">
            <a:extLst>
              <a:ext uri="{FF2B5EF4-FFF2-40B4-BE49-F238E27FC236}">
                <a16:creationId xmlns:a16="http://schemas.microsoft.com/office/drawing/2014/main" id="{252A52AF-F26F-4EBA-9C49-BDAE42A6F0F5}"/>
              </a:ext>
            </a:extLst>
          </p:cNvPr>
          <p:cNvSpPr txBox="1"/>
          <p:nvPr/>
        </p:nvSpPr>
        <p:spPr>
          <a:xfrm>
            <a:off x="6143600" y="3915164"/>
            <a:ext cx="1668759" cy="646331"/>
          </a:xfrm>
          <a:prstGeom prst="rect">
            <a:avLst/>
          </a:prstGeom>
          <a:noFill/>
        </p:spPr>
        <p:txBody>
          <a:bodyPr wrap="squar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Capitalisation expérience</a:t>
            </a:r>
            <a:endParaRPr lang="fr-CH"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378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Diagramme 4"/>
          <p:cNvGrpSpPr/>
          <p:nvPr/>
        </p:nvGrpSpPr>
        <p:grpSpPr bwMode="auto">
          <a:xfrm>
            <a:off x="755577" y="2060848"/>
            <a:ext cx="6912768" cy="3888432"/>
            <a:chOff x="0" y="3112"/>
            <a:chExt cx="7372348" cy="4011858"/>
          </a:xfrm>
        </p:grpSpPr>
        <p:sp>
          <p:nvSpPr>
            <p:cNvPr id="6" name="Chevron 5"/>
            <p:cNvSpPr/>
            <p:nvPr/>
          </p:nvSpPr>
          <p:spPr bwMode="auto">
            <a:xfrm rot="5400000">
              <a:off x="-167158" y="170270"/>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latin typeface="Verdana"/>
                  <a:ea typeface="Verdana"/>
                  <a:cs typeface="Verdana"/>
                </a:rPr>
                <a:t>1</a:t>
              </a:r>
            </a:p>
          </p:txBody>
        </p:sp>
        <p:sp>
          <p:nvSpPr>
            <p:cNvPr id="7" name="Arrondir un rectangle avec un coin du même côté 6"/>
            <p:cNvSpPr/>
            <p:nvPr/>
          </p:nvSpPr>
          <p:spPr bwMode="auto">
            <a:xfrm rot="5400000">
              <a:off x="3714034" y="-2930848"/>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Identifier les activités (ou tâches) à planifier</a:t>
              </a:r>
            </a:p>
          </p:txBody>
        </p:sp>
        <p:sp>
          <p:nvSpPr>
            <p:cNvPr id="8" name="Chevron 7"/>
            <p:cNvSpPr/>
            <p:nvPr/>
          </p:nvSpPr>
          <p:spPr bwMode="auto">
            <a:xfrm rot="5400000">
              <a:off x="-167158" y="1136093"/>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latin typeface="Verdana"/>
                  <a:ea typeface="Verdana"/>
                  <a:cs typeface="Verdana"/>
                </a:rPr>
                <a:t>2</a:t>
              </a:r>
              <a:endParaRPr sz="2200"/>
            </a:p>
          </p:txBody>
        </p:sp>
        <p:sp>
          <p:nvSpPr>
            <p:cNvPr id="9" name="Arrondir un rectangle avec un coin du même côté 8"/>
            <p:cNvSpPr/>
            <p:nvPr/>
          </p:nvSpPr>
          <p:spPr bwMode="auto">
            <a:xfrm rot="5400000">
              <a:off x="3714034" y="-1965026"/>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É</a:t>
              </a:r>
              <a:r>
                <a:rPr lang="fr-CH" sz="2200" dirty="0">
                  <a:solidFill>
                    <a:schemeClr val="tx1"/>
                  </a:solidFill>
                  <a:latin typeface="Tahoma" panose="020B0604030504040204" pitchFamily="34" charset="0"/>
                  <a:ea typeface="Tahoma" panose="020B0604030504040204" pitchFamily="34" charset="0"/>
                  <a:cs typeface="Tahoma" panose="020B0604030504040204" pitchFamily="34" charset="0"/>
                </a:rPr>
                <a:t>valuer la durée et les coûts des activités</a:t>
              </a:r>
              <a:endParaRPr sz="2200" dirty="0">
                <a:latin typeface="Tahoma" panose="020B0604030504040204" pitchFamily="34" charset="0"/>
                <a:ea typeface="Tahoma" panose="020B0604030504040204" pitchFamily="34" charset="0"/>
                <a:cs typeface="Tahoma" panose="020B0604030504040204" pitchFamily="34" charset="0"/>
              </a:endParaRPr>
            </a:p>
          </p:txBody>
        </p:sp>
        <p:sp>
          <p:nvSpPr>
            <p:cNvPr id="10" name="Chevron 9"/>
            <p:cNvSpPr/>
            <p:nvPr/>
          </p:nvSpPr>
          <p:spPr bwMode="auto">
            <a:xfrm rot="5400000">
              <a:off x="-167158" y="2101916"/>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solidFill>
                    <a:schemeClr val="bg1"/>
                  </a:solidFill>
                  <a:latin typeface="Verdana"/>
                  <a:ea typeface="Verdana"/>
                  <a:cs typeface="Verdana"/>
                </a:rPr>
                <a:t>3</a:t>
              </a:r>
              <a:endParaRPr sz="2200"/>
            </a:p>
          </p:txBody>
        </p:sp>
        <p:sp>
          <p:nvSpPr>
            <p:cNvPr id="11" name="Arrondir un rectangle avec un coin du même côté 10"/>
            <p:cNvSpPr/>
            <p:nvPr/>
          </p:nvSpPr>
          <p:spPr bwMode="auto">
            <a:xfrm rot="5400000">
              <a:off x="3714034" y="-999203"/>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D</a:t>
              </a:r>
              <a:r>
                <a:rPr lang="fr-CH" sz="2200" dirty="0">
                  <a:solidFill>
                    <a:schemeClr val="tx1"/>
                  </a:solidFill>
                  <a:latin typeface="Tahoma" panose="020B0604030504040204" pitchFamily="34" charset="0"/>
                  <a:ea typeface="Tahoma" panose="020B0604030504040204" pitchFamily="34" charset="0"/>
                  <a:cs typeface="Tahoma" panose="020B0604030504040204" pitchFamily="34" charset="0"/>
                </a:rPr>
                <a:t>éfinir le séquencement des activités</a:t>
              </a:r>
              <a:endParaRPr sz="2200" dirty="0">
                <a:latin typeface="Tahoma" panose="020B0604030504040204" pitchFamily="34" charset="0"/>
                <a:ea typeface="Tahoma" panose="020B0604030504040204" pitchFamily="34" charset="0"/>
                <a:cs typeface="Tahoma" panose="020B0604030504040204" pitchFamily="34" charset="0"/>
              </a:endParaRPr>
            </a:p>
          </p:txBody>
        </p:sp>
        <p:sp>
          <p:nvSpPr>
            <p:cNvPr id="12" name="Chevron 11"/>
            <p:cNvSpPr/>
            <p:nvPr/>
          </p:nvSpPr>
          <p:spPr bwMode="auto">
            <a:xfrm rot="5400000">
              <a:off x="-167158" y="3067738"/>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200">
                  <a:latin typeface="Verdana"/>
                  <a:ea typeface="Verdana"/>
                  <a:cs typeface="Verdana"/>
                </a:rPr>
                <a:t>4</a:t>
              </a:r>
            </a:p>
          </p:txBody>
        </p:sp>
        <p:sp>
          <p:nvSpPr>
            <p:cNvPr id="13" name="Arrondir un rectangle avec un coin du même côté 12"/>
            <p:cNvSpPr/>
            <p:nvPr/>
          </p:nvSpPr>
          <p:spPr bwMode="auto">
            <a:xfrm rot="5400000">
              <a:off x="3605847" y="61260"/>
              <a:ext cx="940726"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200" dirty="0">
                  <a:latin typeface="Tahoma" panose="020B0604030504040204" pitchFamily="34" charset="0"/>
                  <a:ea typeface="Tahoma" panose="020B0604030504040204" pitchFamily="34" charset="0"/>
                  <a:cs typeface="Tahoma" panose="020B0604030504040204" pitchFamily="34" charset="0"/>
                </a:rPr>
                <a:t>   A</a:t>
              </a:r>
              <a:r>
                <a:rPr lang="fr-CH" sz="2200" dirty="0">
                  <a:solidFill>
                    <a:schemeClr val="tx1"/>
                  </a:solidFill>
                  <a:latin typeface="Tahoma" panose="020B0604030504040204" pitchFamily="34" charset="0"/>
                  <a:ea typeface="Tahoma" panose="020B0604030504040204" pitchFamily="34" charset="0"/>
                  <a:cs typeface="Tahoma" panose="020B0604030504040204" pitchFamily="34" charset="0"/>
                </a:rPr>
                <a:t>ffecter des ressources (humaines et matérielles) sur les activités</a:t>
              </a:r>
            </a:p>
          </p:txBody>
        </p:sp>
      </p:grpSp>
      <p:sp>
        <p:nvSpPr>
          <p:cNvPr id="15"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6</a:t>
            </a:r>
          </a:p>
        </p:txBody>
      </p:sp>
      <p:sp>
        <p:nvSpPr>
          <p:cNvPr id="14" name="Rectangle 5">
            <a:extLst>
              <a:ext uri="{FF2B5EF4-FFF2-40B4-BE49-F238E27FC236}">
                <a16:creationId xmlns:a16="http://schemas.microsoft.com/office/drawing/2014/main" id="{0F93F0DA-9414-493D-9884-DE7AF27688CD}"/>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Processus de planification </a:t>
            </a:r>
            <a:endParaRPr lang="en-US" sz="2400" b="1" dirty="0">
              <a:solidFill>
                <a:srgbClr val="1476B7"/>
              </a:solidFill>
              <a:latin typeface="Tahoma"/>
              <a:ea typeface="Tahoma"/>
              <a:cs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59394" name="Picture 2"/>
          <p:cNvPicPr>
            <a:picLocks noChangeAspect="1" noChangeArrowheads="1"/>
          </p:cNvPicPr>
          <p:nvPr/>
        </p:nvPicPr>
        <p:blipFill>
          <a:blip r:embed="rId3" cstate="print"/>
          <a:srcRect l="31781" t="31100" r="47204" b="48740"/>
          <a:stretch>
            <a:fillRect/>
          </a:stretch>
        </p:blipFill>
        <p:spPr bwMode="auto">
          <a:xfrm>
            <a:off x="1691680" y="2060848"/>
            <a:ext cx="6138682" cy="3312368"/>
          </a:xfrm>
          <a:prstGeom prst="rect">
            <a:avLst/>
          </a:prstGeom>
          <a:noFill/>
          <a:ln w="9525">
            <a:noFill/>
            <a:miter lim="800000"/>
            <a:headEnd/>
            <a:tailEnd/>
          </a:ln>
        </p:spPr>
      </p:pic>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dDiskSlideNumber">
            <a:extLst>
              <a:ext uri="{FF2B5EF4-FFF2-40B4-BE49-F238E27FC236}">
                <a16:creationId xmlns:a16="http://schemas.microsoft.com/office/drawing/2014/main" id="{087E511A-1A29-4554-85E0-31FF5A844AA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36</a:t>
            </a:r>
            <a:endParaRPr lang="fr-CH" sz="800" dirty="0">
              <a:latin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60418" name="Picture 2"/>
          <p:cNvPicPr>
            <a:picLocks noChangeAspect="1" noChangeArrowheads="1"/>
          </p:cNvPicPr>
          <p:nvPr/>
        </p:nvPicPr>
        <p:blipFill>
          <a:blip r:embed="rId3" cstate="print"/>
          <a:srcRect l="7437" t="27320" r="26650" b="51260"/>
          <a:stretch>
            <a:fillRect/>
          </a:stretch>
        </p:blipFill>
        <p:spPr bwMode="auto">
          <a:xfrm>
            <a:off x="289642" y="2780928"/>
            <a:ext cx="8666374" cy="1584176"/>
          </a:xfrm>
          <a:prstGeom prst="rect">
            <a:avLst/>
          </a:prstGeom>
          <a:noFill/>
          <a:ln w="9525">
            <a:noFill/>
            <a:miter lim="800000"/>
            <a:headEnd/>
            <a:tailEnd/>
          </a:ln>
        </p:spPr>
      </p:pic>
      <p:sp>
        <p:nvSpPr>
          <p:cNvPr id="6" name="RedDiskSlideNumber">
            <a:extLst>
              <a:ext uri="{FF2B5EF4-FFF2-40B4-BE49-F238E27FC236}">
                <a16:creationId xmlns:a16="http://schemas.microsoft.com/office/drawing/2014/main" id="{ADD68349-2211-4E50-AA66-3EB6A2349DE7}"/>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37</a:t>
            </a:r>
            <a:endParaRPr lang="fr-CH" sz="800" dirty="0">
              <a:latin typeface="Tahoma"/>
            </a:endParaRPr>
          </a:p>
        </p:txBody>
      </p:sp>
    </p:spTree>
    <p:extLst>
      <p:ext uri="{BB962C8B-B14F-4D97-AF65-F5344CB8AC3E}">
        <p14:creationId xmlns:p14="http://schemas.microsoft.com/office/powerpoint/2010/main" val="338845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Situation initiale</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6058540"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Créez le GANTT du projet en précisant les coûts par mois et cumulé</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6483027" y="1926389"/>
            <a:ext cx="1746872" cy="1215692"/>
          </a:xfrm>
          <a:prstGeom prst="rect">
            <a:avLst/>
          </a:prstGeom>
        </p:spPr>
      </p:pic>
      <p:sp>
        <p:nvSpPr>
          <p:cNvPr id="5" name="Rectangle 4">
            <a:extLst>
              <a:ext uri="{FF2B5EF4-FFF2-40B4-BE49-F238E27FC236}">
                <a16:creationId xmlns:a16="http://schemas.microsoft.com/office/drawing/2014/main" id="{919D1ACD-79B8-D998-F02A-5D117FC0EAAE}"/>
              </a:ext>
            </a:extLst>
          </p:cNvPr>
          <p:cNvSpPr/>
          <p:nvPr/>
        </p:nvSpPr>
        <p:spPr>
          <a:xfrm>
            <a:off x="2555775" y="5085184"/>
            <a:ext cx="5674123" cy="288032"/>
          </a:xfrm>
          <a:prstGeom prst="rect">
            <a:avLst/>
          </a:prstGeom>
          <a:solidFill>
            <a:srgbClr val="969696">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7937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1546311" y="2597327"/>
            <a:ext cx="6192688" cy="3263504"/>
          </a:xfrm>
        </p:spPr>
        <p:txBody>
          <a:bodyPr anchor="ctr"/>
          <a:lstStyle/>
          <a:p>
            <a:pPr marL="0" indent="0" algn="ctr">
              <a:buNone/>
              <a:defRPr/>
            </a:pPr>
            <a:r>
              <a:rPr lang="fr-CH" sz="2600" dirty="0">
                <a:latin typeface="Tahoma" panose="020B0604030504040204" pitchFamily="34" charset="0"/>
                <a:ea typeface="Tahoma" panose="020B0604030504040204" pitchFamily="34" charset="0"/>
                <a:cs typeface="Tahoma" panose="020B0604030504040204" pitchFamily="34" charset="0"/>
              </a:rPr>
              <a: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Une entreprise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temporaire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initiée dans le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but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de fournir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 produit, un service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ou un résultat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unique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fr-FR" sz="2600" dirty="0">
                <a:latin typeface="Tahoma" panose="020B0604030504040204" pitchFamily="34" charset="0"/>
                <a:ea typeface="Tahoma" panose="020B0604030504040204" pitchFamily="34" charset="0"/>
                <a:cs typeface="Tahoma" panose="020B0604030504040204" pitchFamily="34" charset="0"/>
              </a:rPr>
              <a:t> »</a:t>
            </a:r>
          </a:p>
          <a:p>
            <a:pPr marL="0" indent="0" algn="r">
              <a:lnSpc>
                <a:spcPct val="150000"/>
              </a:lnSpc>
              <a:buNone/>
              <a:defRPr/>
            </a:pP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PMBOK</a:t>
            </a:r>
            <a:r>
              <a:rPr lang="fr-CH" sz="2600" i="1"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 Guide</a:t>
            </a:r>
            <a:r>
              <a:rPr lang="fr-CH" sz="2600" dirty="0">
                <a:solidFill>
                  <a:schemeClr val="accent1"/>
                </a:solidFill>
              </a:rPr>
              <a:t> </a:t>
            </a:r>
            <a:endParaRPr lang="fr-CH" sz="2600" dirty="0">
              <a:solidFill>
                <a:schemeClr val="accent1"/>
              </a:solidFill>
              <a:latin typeface="Verdana"/>
              <a:ea typeface="Verdana"/>
              <a:cs typeface="Verdana"/>
            </a:endParaRPr>
          </a:p>
          <a:p>
            <a:pPr>
              <a:defRPr/>
            </a:pPr>
            <a:endParaRPr lang="en-US" sz="2600" dirty="0"/>
          </a:p>
        </p:txBody>
      </p:sp>
      <p:pic>
        <p:nvPicPr>
          <p:cNvPr id="5" name="Image 7"/>
          <p:cNvPicPr>
            <a:picLocks noChangeAspect="1"/>
          </p:cNvPicPr>
          <p:nvPr/>
        </p:nvPicPr>
        <p:blipFill>
          <a:blip r:embed="rId3" cstate="print"/>
          <a:srcRect r="33015"/>
          <a:stretch/>
        </p:blipFill>
        <p:spPr bwMode="auto">
          <a:xfrm>
            <a:off x="-315685" y="2079172"/>
            <a:ext cx="2677885" cy="3997778"/>
          </a:xfrm>
          <a:prstGeom prst="rect">
            <a:avLst/>
          </a:prstGeom>
        </p:spPr>
      </p:pic>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Définition</a:t>
            </a:r>
          </a:p>
        </p:txBody>
      </p:sp>
      <p:pic>
        <p:nvPicPr>
          <p:cNvPr id="1026" name="Picture 2" descr="Afficher l’image source">
            <a:extLst>
              <a:ext uri="{FF2B5EF4-FFF2-40B4-BE49-F238E27FC236}">
                <a16:creationId xmlns:a16="http://schemas.microsoft.com/office/drawing/2014/main" id="{CA6BA59F-6C3C-4D79-AB13-7468CA21B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109" y="1196752"/>
            <a:ext cx="1271861" cy="165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75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dDiskSlideNumber">
            <a:extLst>
              <a:ext uri="{FF2B5EF4-FFF2-40B4-BE49-F238E27FC236}">
                <a16:creationId xmlns:a16="http://schemas.microsoft.com/office/drawing/2014/main" id="{AD3A6524-BED2-4E7D-9D2E-3DA5273831AE}"/>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38</a:t>
            </a:r>
            <a:endParaRPr lang="fr-CH" sz="800" dirty="0">
              <a:latin typeface="Taho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dDiskSlideNumber">
            <a:extLst>
              <a:ext uri="{FF2B5EF4-FFF2-40B4-BE49-F238E27FC236}">
                <a16:creationId xmlns:a16="http://schemas.microsoft.com/office/drawing/2014/main" id="{EB393541-B09A-4930-95A2-415DE23EFC29}"/>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39</a:t>
            </a:r>
            <a:endParaRPr lang="fr-CH" sz="800" dirty="0">
              <a:latin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Graphique projet</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Dessinez un graphique avec le budget/avancement prévu</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1907704" y="2852936"/>
            <a:ext cx="2367698" cy="1647740"/>
          </a:xfrm>
          <a:prstGeom prst="rect">
            <a:avLst/>
          </a:prstGeom>
        </p:spPr>
      </p:pic>
    </p:spTree>
    <p:extLst>
      <p:ext uri="{BB962C8B-B14F-4D97-AF65-F5344CB8AC3E}">
        <p14:creationId xmlns:p14="http://schemas.microsoft.com/office/powerpoint/2010/main" val="1292134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dDiskSlideNumber">
            <a:extLst>
              <a:ext uri="{FF2B5EF4-FFF2-40B4-BE49-F238E27FC236}">
                <a16:creationId xmlns:a16="http://schemas.microsoft.com/office/drawing/2014/main" id="{B0155479-4CB5-4D06-B1CD-97A1E289BC9E}"/>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40</a:t>
            </a:r>
            <a:endParaRPr lang="fr-CH" sz="800" dirty="0">
              <a:latin typeface="Tahoma"/>
            </a:endParaRPr>
          </a:p>
        </p:txBody>
      </p:sp>
      <p:sp>
        <p:nvSpPr>
          <p:cNvPr id="9"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417748" y="1304764"/>
            <a:ext cx="7416824" cy="4248472"/>
          </a:xfrm>
          <a:prstGeom prst="rect">
            <a:avLst/>
          </a:prstGeom>
        </p:spPr>
        <p:txBody>
          <a:bodyPr/>
          <a:lstStyle/>
          <a:p>
            <a:endParaRPr lang="fr-CH" sz="1600" dirty="0"/>
          </a:p>
          <a:p>
            <a:r>
              <a:rPr lang="fr-CH" sz="1600" b="1" dirty="0"/>
              <a:t>Réponse</a:t>
            </a:r>
            <a:r>
              <a:rPr lang="fr-CH" sz="1600" dirty="0"/>
              <a:t> :</a:t>
            </a:r>
            <a:endParaRPr lang="fr-CH" sz="1600" i="1" dirty="0">
              <a:solidFill>
                <a:schemeClr val="accent6"/>
              </a:solidFill>
            </a:endParaRPr>
          </a:p>
          <a:p>
            <a:endParaRPr lang="fr-CH" sz="1600" dirty="0"/>
          </a:p>
          <a:p>
            <a:r>
              <a:rPr lang="fr-CH" sz="1600" dirty="0"/>
              <a:t>  </a:t>
            </a:r>
          </a:p>
          <a:p>
            <a:r>
              <a:rPr lang="fr-CH" sz="1600" dirty="0"/>
              <a:t> </a:t>
            </a:r>
          </a:p>
        </p:txBody>
      </p:sp>
      <p:graphicFrame>
        <p:nvGraphicFramePr>
          <p:cNvPr id="7" name="Graphique 6">
            <a:extLst>
              <a:ext uri="{FF2B5EF4-FFF2-40B4-BE49-F238E27FC236}">
                <a16:creationId xmlns:a16="http://schemas.microsoft.com/office/drawing/2014/main" id="{742F4BC5-CACC-483C-BB84-D02F80F5880C}"/>
              </a:ext>
            </a:extLst>
          </p:cNvPr>
          <p:cNvGraphicFramePr>
            <a:graphicFrameLocks/>
          </p:cNvGraphicFramePr>
          <p:nvPr/>
        </p:nvGraphicFramePr>
        <p:xfrm>
          <a:off x="1425627" y="2271929"/>
          <a:ext cx="5582058" cy="34923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Suivi budget</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Mettez à jour la projection du budget lors des points de situations de mars et mai suite aux évènements suivants : </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En mars : économie de 5000.-</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En mai dépassement de 20’000.-</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6073450" y="4215815"/>
            <a:ext cx="1746872" cy="1215692"/>
          </a:xfrm>
          <a:prstGeom prst="rect">
            <a:avLst/>
          </a:prstGeom>
        </p:spPr>
      </p:pic>
    </p:spTree>
    <p:extLst>
      <p:ext uri="{BB962C8B-B14F-4D97-AF65-F5344CB8AC3E}">
        <p14:creationId xmlns:p14="http://schemas.microsoft.com/office/powerpoint/2010/main" val="184312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386535" y="1328414"/>
            <a:ext cx="4691477" cy="923330"/>
          </a:xfrm>
          <a:prstGeom prst="rect">
            <a:avLst/>
          </a:prstGeom>
          <a:noFill/>
        </p:spPr>
        <p:txBody>
          <a:bodyPr wrap="none" rtlCol="0">
            <a:spAutoFit/>
          </a:bodyPr>
          <a:lstStyle/>
          <a:p>
            <a:endParaRPr lang="fr-CH" dirty="0"/>
          </a:p>
          <a:p>
            <a:pPr marL="285750" indent="-285750">
              <a:buFontTx/>
              <a:buChar char="-"/>
            </a:pPr>
            <a:r>
              <a:rPr lang="fr-CH" dirty="0"/>
              <a:t>Economie de 5000.- en mars </a:t>
            </a:r>
          </a:p>
          <a:p>
            <a:r>
              <a:rPr lang="fr-CH" b="1" dirty="0"/>
              <a:t>–&gt; mise à jour de la projection au mois de mars</a:t>
            </a:r>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sp>
        <p:nvSpPr>
          <p:cNvPr id="11"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365975" y="2587113"/>
            <a:ext cx="7416824" cy="4248472"/>
          </a:xfrm>
          <a:prstGeom prst="rect">
            <a:avLst/>
          </a:prstGeom>
        </p:spPr>
        <p:txBody>
          <a:bodyPr/>
          <a:lstStyle/>
          <a:p>
            <a:endParaRPr lang="fr-CH" sz="1600" dirty="0"/>
          </a:p>
          <a:p>
            <a:r>
              <a:rPr lang="fr-CH" sz="1600" b="1" dirty="0"/>
              <a:t>Réponse</a:t>
            </a:r>
            <a:r>
              <a:rPr lang="fr-CH" sz="1600" dirty="0"/>
              <a:t> :</a:t>
            </a:r>
            <a:endParaRPr lang="fr-CH" sz="1600" i="1" dirty="0">
              <a:solidFill>
                <a:schemeClr val="accent6"/>
              </a:solidFill>
            </a:endParaRPr>
          </a:p>
          <a:p>
            <a:endParaRPr lang="fr-CH" sz="1600" dirty="0"/>
          </a:p>
          <a:p>
            <a:r>
              <a:rPr lang="fr-CH" sz="1600" dirty="0"/>
              <a:t>  </a:t>
            </a:r>
          </a:p>
          <a:p>
            <a:r>
              <a:rPr lang="fr-CH" sz="1600" dirty="0"/>
              <a:t> </a:t>
            </a:r>
          </a:p>
        </p:txBody>
      </p:sp>
      <p:graphicFrame>
        <p:nvGraphicFramePr>
          <p:cNvPr id="8" name="Graphique 7">
            <a:extLst>
              <a:ext uri="{FF2B5EF4-FFF2-40B4-BE49-F238E27FC236}">
                <a16:creationId xmlns:a16="http://schemas.microsoft.com/office/drawing/2014/main" id="{90013AAF-3C49-45DD-AACF-B399D6C06F8A}"/>
              </a:ext>
            </a:extLst>
          </p:cNvPr>
          <p:cNvGraphicFramePr>
            <a:graphicFrameLocks/>
          </p:cNvGraphicFramePr>
          <p:nvPr/>
        </p:nvGraphicFramePr>
        <p:xfrm>
          <a:off x="1619672" y="3693224"/>
          <a:ext cx="4181475" cy="2085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720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386535" y="1328414"/>
            <a:ext cx="6993777" cy="1477328"/>
          </a:xfrm>
          <a:prstGeom prst="rect">
            <a:avLst/>
          </a:prstGeom>
          <a:noFill/>
        </p:spPr>
        <p:txBody>
          <a:bodyPr wrap="square" rtlCol="0">
            <a:spAutoFit/>
          </a:bodyPr>
          <a:lstStyle/>
          <a:p>
            <a:r>
              <a:rPr lang="fr-CH" dirty="0"/>
              <a:t>Décalage budget</a:t>
            </a:r>
          </a:p>
          <a:p>
            <a:endParaRPr lang="fr-CH" dirty="0"/>
          </a:p>
          <a:p>
            <a:pPr marL="285750" indent="-285750">
              <a:buFontTx/>
              <a:buChar char="-"/>
            </a:pPr>
            <a:r>
              <a:rPr lang="fr-CH" dirty="0"/>
              <a:t>Economie de 5000.- en mars </a:t>
            </a:r>
          </a:p>
          <a:p>
            <a:pPr marL="285750" indent="-285750">
              <a:buFontTx/>
              <a:buChar char="-"/>
            </a:pPr>
            <a:r>
              <a:rPr lang="fr-CH" dirty="0"/>
              <a:t>Dépassement de 20’000 en mai</a:t>
            </a:r>
          </a:p>
          <a:p>
            <a:r>
              <a:rPr lang="fr-CH" b="1" dirty="0"/>
              <a:t>–&gt; mise à jour de la projection au mois de mai</a:t>
            </a:r>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sp>
        <p:nvSpPr>
          <p:cNvPr id="11" name="Espace réservé du texte 1">
            <a:extLst>
              <a:ext uri="{FF2B5EF4-FFF2-40B4-BE49-F238E27FC236}">
                <a16:creationId xmlns:a16="http://schemas.microsoft.com/office/drawing/2014/main" id="{730470C4-C8FB-41DA-8202-9593D38B38DE}"/>
              </a:ext>
            </a:extLst>
          </p:cNvPr>
          <p:cNvSpPr txBox="1">
            <a:spLocks/>
          </p:cNvSpPr>
          <p:nvPr/>
        </p:nvSpPr>
        <p:spPr bwMode="auto">
          <a:xfrm>
            <a:off x="521530" y="2870753"/>
            <a:ext cx="7416824" cy="2531132"/>
          </a:xfrm>
          <a:prstGeom prst="rect">
            <a:avLst/>
          </a:prstGeom>
        </p:spPr>
        <p:txBody>
          <a:bodyPr/>
          <a:lstStyle/>
          <a:p>
            <a:endParaRPr lang="fr-CH" sz="1600" dirty="0"/>
          </a:p>
          <a:p>
            <a:r>
              <a:rPr lang="fr-CH" sz="1600" b="1" dirty="0"/>
              <a:t>Réponse</a:t>
            </a:r>
            <a:r>
              <a:rPr lang="fr-CH" sz="1600" dirty="0"/>
              <a:t> :</a:t>
            </a:r>
            <a:endParaRPr lang="fr-CH" sz="1600" i="1" dirty="0">
              <a:solidFill>
                <a:schemeClr val="accent6"/>
              </a:solidFill>
            </a:endParaRPr>
          </a:p>
          <a:p>
            <a:endParaRPr lang="fr-CH" sz="1600" dirty="0"/>
          </a:p>
          <a:p>
            <a:r>
              <a:rPr lang="fr-CH" sz="1600" dirty="0"/>
              <a:t>  </a:t>
            </a:r>
          </a:p>
          <a:p>
            <a:r>
              <a:rPr lang="fr-CH" sz="1600" dirty="0"/>
              <a:t> </a:t>
            </a:r>
          </a:p>
        </p:txBody>
      </p:sp>
      <p:graphicFrame>
        <p:nvGraphicFramePr>
          <p:cNvPr id="9" name="Graphique 8">
            <a:extLst>
              <a:ext uri="{FF2B5EF4-FFF2-40B4-BE49-F238E27FC236}">
                <a16:creationId xmlns:a16="http://schemas.microsoft.com/office/drawing/2014/main" id="{98ED3056-E74D-45DC-9C37-00E9AEC0AD2B}"/>
              </a:ext>
            </a:extLst>
          </p:cNvPr>
          <p:cNvGraphicFramePr>
            <a:graphicFrameLocks/>
          </p:cNvGraphicFramePr>
          <p:nvPr/>
        </p:nvGraphicFramePr>
        <p:xfrm>
          <a:off x="1647790" y="3626308"/>
          <a:ext cx="4894313" cy="2850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378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Suivi planning</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742950" lvl="1"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Mettez à jour le GANTT selon les éléments suivants : </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Activité 3 peut commencer seulement après que 1 et 2 soient finies (pas de dépendance entre les autres activités)</a:t>
            </a:r>
          </a:p>
          <a:p>
            <a:pPr marL="1200150" lvl="2" indent="-285750">
              <a:buFont typeface="Arial" panose="020B0604020202020204" pitchFamily="34" charset="0"/>
              <a:buChar char="•"/>
              <a:defRPr/>
            </a:pPr>
            <a:r>
              <a:rPr lang="fr-CH" dirty="0">
                <a:latin typeface="Tahoma" panose="020B0604030504040204" pitchFamily="34" charset="0"/>
                <a:ea typeface="Tahoma" panose="020B0604030504040204" pitchFamily="34" charset="0"/>
                <a:cs typeface="Tahoma" panose="020B0604030504040204" pitchFamily="34" charset="0"/>
              </a:rPr>
              <a:t>Activité 1 prend 2 mois de plus que prévu</a:t>
            </a: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6073450" y="4215815"/>
            <a:ext cx="1746872" cy="1215692"/>
          </a:xfrm>
          <a:prstGeom prst="rect">
            <a:avLst/>
          </a:prstGeom>
        </p:spPr>
      </p:pic>
    </p:spTree>
    <p:extLst>
      <p:ext uri="{BB962C8B-B14F-4D97-AF65-F5344CB8AC3E}">
        <p14:creationId xmlns:p14="http://schemas.microsoft.com/office/powerpoint/2010/main" val="2469600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611560" y="1268760"/>
            <a:ext cx="1900841" cy="3416320"/>
          </a:xfrm>
          <a:prstGeom prst="rect">
            <a:avLst/>
          </a:prstGeom>
          <a:noFill/>
        </p:spPr>
        <p:txBody>
          <a:bodyPr wrap="none" rtlCol="0">
            <a:spAutoFit/>
          </a:bodyPr>
          <a:lstStyle/>
          <a:p>
            <a:r>
              <a:rPr lang="fr-CH" dirty="0"/>
              <a:t>Décalage planning</a:t>
            </a:r>
          </a:p>
          <a:p>
            <a:endParaRPr lang="fr-CH" dirty="0"/>
          </a:p>
          <a:p>
            <a:r>
              <a:rPr lang="fr-CH" dirty="0"/>
              <a:t>Planning initial : </a:t>
            </a:r>
          </a:p>
          <a:p>
            <a:endParaRPr lang="fr-CH" dirty="0"/>
          </a:p>
          <a:p>
            <a:endParaRPr lang="fr-CH" dirty="0"/>
          </a:p>
          <a:p>
            <a:endParaRPr lang="fr-CH" dirty="0"/>
          </a:p>
          <a:p>
            <a:endParaRPr lang="fr-CH" dirty="0"/>
          </a:p>
          <a:p>
            <a:endParaRPr lang="fr-CH" dirty="0"/>
          </a:p>
          <a:p>
            <a:endParaRPr lang="fr-CH" dirty="0"/>
          </a:p>
          <a:p>
            <a:endParaRPr lang="fr-CH" dirty="0"/>
          </a:p>
          <a:p>
            <a:r>
              <a:rPr lang="fr-CH" dirty="0"/>
              <a:t>Exercice : </a:t>
            </a:r>
          </a:p>
          <a:p>
            <a:endParaRPr lang="fr-CH" dirty="0"/>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graphicFrame>
        <p:nvGraphicFramePr>
          <p:cNvPr id="4" name="Tableau 3">
            <a:extLst>
              <a:ext uri="{FF2B5EF4-FFF2-40B4-BE49-F238E27FC236}">
                <a16:creationId xmlns:a16="http://schemas.microsoft.com/office/drawing/2014/main" id="{AD512A35-99CD-4DC0-B479-4C6077BFCCF0}"/>
              </a:ext>
            </a:extLst>
          </p:cNvPr>
          <p:cNvGraphicFramePr>
            <a:graphicFrameLocks noGrp="1"/>
          </p:cNvGraphicFramePr>
          <p:nvPr/>
        </p:nvGraphicFramePr>
        <p:xfrm>
          <a:off x="686099" y="4669823"/>
          <a:ext cx="8449858" cy="1003935"/>
        </p:xfrm>
        <a:graphic>
          <a:graphicData uri="http://schemas.openxmlformats.org/drawingml/2006/table">
            <a:tbl>
              <a:tblPr>
                <a:tableStyleId>{5C22544A-7EE6-4342-B048-85BDC9FD1C3A}</a:tableStyleId>
              </a:tblPr>
              <a:tblGrid>
                <a:gridCol w="8449858">
                  <a:extLst>
                    <a:ext uri="{9D8B030D-6E8A-4147-A177-3AD203B41FA5}">
                      <a16:colId xmlns:a16="http://schemas.microsoft.com/office/drawing/2014/main" val="2786900015"/>
                    </a:ext>
                  </a:extLst>
                </a:gridCol>
              </a:tblGrid>
              <a:tr h="190500">
                <a:tc>
                  <a:txBody>
                    <a:bodyPr/>
                    <a:lstStyle/>
                    <a:p>
                      <a:pPr algn="l" fontAlgn="b"/>
                      <a:r>
                        <a:rPr lang="fr-CH" sz="1600" u="none" strike="noStrike" dirty="0">
                          <a:effectLst/>
                        </a:rPr>
                        <a:t>Activité 3 peut commencer seulement après que 1 et 2 finis (pas de dépendances entre les autres activités)</a:t>
                      </a:r>
                      <a:endParaRPr lang="fr-CH"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9268202"/>
                  </a:ext>
                </a:extLst>
              </a:tr>
              <a:tr h="190500">
                <a:tc>
                  <a:txBody>
                    <a:bodyPr/>
                    <a:lstStyle/>
                    <a:p>
                      <a:pPr algn="l" fontAlgn="b"/>
                      <a:r>
                        <a:rPr lang="fr-CH" sz="1600" u="none" strike="noStrike" dirty="0">
                          <a:effectLst/>
                        </a:rPr>
                        <a:t>Activité 1 prend 2 mois de plus </a:t>
                      </a:r>
                      <a:endParaRPr lang="fr-CH"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3120060"/>
                  </a:ext>
                </a:extLst>
              </a:tr>
              <a:tr h="190500">
                <a:tc>
                  <a:txBody>
                    <a:bodyPr/>
                    <a:lstStyle/>
                    <a:p>
                      <a:pPr algn="l" fontAlgn="b"/>
                      <a:r>
                        <a:rPr lang="fr-CH" sz="1600" u="none" strike="noStrike" dirty="0">
                          <a:effectLst/>
                        </a:rPr>
                        <a:t>Montrer impact sur projet</a:t>
                      </a:r>
                      <a:endParaRPr lang="fr-CH"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0165840"/>
                  </a:ext>
                </a:extLst>
              </a:tr>
            </a:tbl>
          </a:graphicData>
        </a:graphic>
      </p:graphicFrame>
      <p:pic>
        <p:nvPicPr>
          <p:cNvPr id="6" name="Image 5">
            <a:extLst>
              <a:ext uri="{FF2B5EF4-FFF2-40B4-BE49-F238E27FC236}">
                <a16:creationId xmlns:a16="http://schemas.microsoft.com/office/drawing/2014/main" id="{D3AD29F9-6BF5-4579-9543-C576E95D9D99}"/>
              </a:ext>
            </a:extLst>
          </p:cNvPr>
          <p:cNvPicPr>
            <a:picLocks noChangeAspect="1"/>
          </p:cNvPicPr>
          <p:nvPr/>
        </p:nvPicPr>
        <p:blipFill>
          <a:blip r:embed="rId3"/>
          <a:stretch>
            <a:fillRect/>
          </a:stretch>
        </p:blipFill>
        <p:spPr>
          <a:xfrm>
            <a:off x="2699792" y="2288775"/>
            <a:ext cx="6336704" cy="299269"/>
          </a:xfrm>
          <a:prstGeom prst="rect">
            <a:avLst/>
          </a:prstGeom>
        </p:spPr>
      </p:pic>
    </p:spTree>
    <p:extLst>
      <p:ext uri="{BB962C8B-B14F-4D97-AF65-F5344CB8AC3E}">
        <p14:creationId xmlns:p14="http://schemas.microsoft.com/office/powerpoint/2010/main" val="4101134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405914"/>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611560" y="1268760"/>
            <a:ext cx="1107163" cy="1477328"/>
          </a:xfrm>
          <a:prstGeom prst="rect">
            <a:avLst/>
          </a:prstGeom>
          <a:noFill/>
        </p:spPr>
        <p:txBody>
          <a:bodyPr wrap="none" rtlCol="0">
            <a:spAutoFit/>
          </a:bodyPr>
          <a:lstStyle/>
          <a:p>
            <a:endParaRPr lang="fr-CH" dirty="0"/>
          </a:p>
          <a:p>
            <a:r>
              <a:rPr lang="fr-CH" dirty="0"/>
              <a:t>Réponse :</a:t>
            </a:r>
          </a:p>
          <a:p>
            <a:endParaRPr lang="fr-CH" dirty="0"/>
          </a:p>
          <a:p>
            <a:r>
              <a:rPr lang="fr-CH" dirty="0"/>
              <a:t> </a:t>
            </a:r>
          </a:p>
          <a:p>
            <a:endParaRPr lang="fr-CH" dirty="0"/>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spTree>
    <p:extLst>
      <p:ext uri="{BB962C8B-B14F-4D97-AF65-F5344CB8AC3E}">
        <p14:creationId xmlns:p14="http://schemas.microsoft.com/office/powerpoint/2010/main" val="372029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pic>
        <p:nvPicPr>
          <p:cNvPr id="8" name="Picture 2" descr="Résultat de recherche d'images pour &quot;image pilotage&quot;">
            <a:extLst>
              <a:ext uri="{FF2B5EF4-FFF2-40B4-BE49-F238E27FC236}">
                <a16:creationId xmlns:a16="http://schemas.microsoft.com/office/drawing/2014/main" id="{104D4C91-EA9B-468A-8254-9253D636E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484" y="2853089"/>
            <a:ext cx="1958291" cy="15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6F8C9AC-F6FE-4DC9-9962-6D6DC8CC22CC}"/>
              </a:ext>
            </a:extLst>
          </p:cNvPr>
          <p:cNvSpPr txBox="1"/>
          <p:nvPr/>
        </p:nvSpPr>
        <p:spPr>
          <a:xfrm>
            <a:off x="6732240" y="3684994"/>
            <a:ext cx="105509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équilibre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2901FC8-D532-46B0-AFF0-2B906D020279}"/>
              </a:ext>
            </a:extLst>
          </p:cNvPr>
          <p:cNvSpPr txBox="1"/>
          <p:nvPr/>
        </p:nvSpPr>
        <p:spPr bwMode="auto">
          <a:xfrm>
            <a:off x="6876256" y="3938142"/>
            <a:ext cx="110318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arbitrage</a:t>
            </a:r>
            <a:endParaRPr lang="fr-CH"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2999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pratique – Suivi planning</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r>
              <a:rPr lang="fr-CH" dirty="0"/>
              <a:t>Même exercice mais cette fois il y a également une dépendance entre :</a:t>
            </a:r>
          </a:p>
          <a:p>
            <a:r>
              <a:rPr lang="fr-CH" dirty="0"/>
              <a:t>      - la fin de l’activité 1 et le démarrage de l’activité 4</a:t>
            </a:r>
          </a:p>
          <a:p>
            <a:r>
              <a:rPr lang="fr-CH" dirty="0"/>
              <a:t>      - la fin de l’activité 3 et le démarrage de l’activité 5</a:t>
            </a:r>
          </a:p>
        </p:txBody>
      </p:sp>
      <p:pic>
        <p:nvPicPr>
          <p:cNvPr id="4" name="Image 3"/>
          <p:cNvPicPr>
            <a:picLocks noChangeAspect="1"/>
          </p:cNvPicPr>
          <p:nvPr/>
        </p:nvPicPr>
        <p:blipFill>
          <a:blip r:embed="rId3"/>
          <a:stretch>
            <a:fillRect/>
          </a:stretch>
        </p:blipFill>
        <p:spPr bwMode="auto">
          <a:xfrm>
            <a:off x="6073450" y="4215815"/>
            <a:ext cx="1746872" cy="1215692"/>
          </a:xfrm>
          <a:prstGeom prst="rect">
            <a:avLst/>
          </a:prstGeom>
        </p:spPr>
      </p:pic>
    </p:spTree>
    <p:extLst>
      <p:ext uri="{BB962C8B-B14F-4D97-AF65-F5344CB8AC3E}">
        <p14:creationId xmlns:p14="http://schemas.microsoft.com/office/powerpoint/2010/main" val="2502066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CH"/>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5" name="Rectangle 4"/>
          <p:cNvSpPr/>
          <p:nvPr/>
        </p:nvSpPr>
        <p:spPr>
          <a:xfrm>
            <a:off x="0" y="0"/>
            <a:ext cx="9161585" cy="914400"/>
          </a:xfrm>
          <a:prstGeom prst="rect">
            <a:avLst/>
          </a:prstGeom>
          <a:gradFill flip="none" rotWithShape="1">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lin ang="16200000" scaled="1"/>
            <a:tileRect/>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r>
              <a:rPr lang="en-US" sz="3300" b="1" dirty="0" err="1">
                <a:solidFill>
                  <a:srgbClr val="FFC000"/>
                </a:solidFill>
                <a:latin typeface="Verdana" panose="020B0604030504040204" pitchFamily="34" charset="0"/>
                <a:ea typeface="Verdana" panose="020B0604030504040204" pitchFamily="34" charset="0"/>
                <a:cs typeface="Verdana" panose="020B0604030504040204" pitchFamily="34" charset="0"/>
              </a:rPr>
              <a:t>Exemple</a:t>
            </a:r>
            <a:endParaRPr lang="en-US" sz="17925"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ZoneTexte 6"/>
          <p:cNvSpPr txBox="1"/>
          <p:nvPr/>
        </p:nvSpPr>
        <p:spPr>
          <a:xfrm>
            <a:off x="611560" y="1268760"/>
            <a:ext cx="6842451" cy="2308324"/>
          </a:xfrm>
          <a:prstGeom prst="rect">
            <a:avLst/>
          </a:prstGeom>
          <a:noFill/>
        </p:spPr>
        <p:txBody>
          <a:bodyPr wrap="none" rtlCol="0">
            <a:spAutoFit/>
          </a:bodyPr>
          <a:lstStyle/>
          <a:p>
            <a:r>
              <a:rPr lang="fr-CH" dirty="0"/>
              <a:t>Même exercice mais cette fois il y a également une dépendance entre :</a:t>
            </a:r>
          </a:p>
          <a:p>
            <a:r>
              <a:rPr lang="fr-CH" dirty="0"/>
              <a:t>      - la fin de l’activité 1 et le démarrage de l’activité 4</a:t>
            </a:r>
          </a:p>
          <a:p>
            <a:r>
              <a:rPr lang="fr-CH" dirty="0"/>
              <a:t>      - la fin de l’activité 3 et le démarrage de l’activité 5</a:t>
            </a:r>
          </a:p>
          <a:p>
            <a:endParaRPr lang="fr-CH" dirty="0"/>
          </a:p>
          <a:p>
            <a:r>
              <a:rPr lang="fr-CH" dirty="0"/>
              <a:t>Réponse :</a:t>
            </a:r>
          </a:p>
          <a:p>
            <a:endParaRPr lang="fr-CH" dirty="0"/>
          </a:p>
          <a:p>
            <a:r>
              <a:rPr lang="fr-CH" dirty="0"/>
              <a:t> </a:t>
            </a:r>
          </a:p>
          <a:p>
            <a:endParaRPr lang="fr-CH" dirty="0"/>
          </a:p>
        </p:txBody>
      </p:sp>
      <p:sp>
        <p:nvSpPr>
          <p:cNvPr id="10" name="RedDiskSlideNumber">
            <a:extLst>
              <a:ext uri="{FF2B5EF4-FFF2-40B4-BE49-F238E27FC236}">
                <a16:creationId xmlns:a16="http://schemas.microsoft.com/office/drawing/2014/main" id="{56B4F570-C52A-4E64-B370-A06205EF0C8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42</a:t>
            </a:r>
            <a:endParaRPr lang="fr-CH" sz="800" dirty="0">
              <a:latin typeface="Tahoma"/>
            </a:endParaRPr>
          </a:p>
        </p:txBody>
      </p:sp>
      <p:pic>
        <p:nvPicPr>
          <p:cNvPr id="4" name="Image 3">
            <a:extLst>
              <a:ext uri="{FF2B5EF4-FFF2-40B4-BE49-F238E27FC236}">
                <a16:creationId xmlns:a16="http://schemas.microsoft.com/office/drawing/2014/main" id="{8245D825-C9EA-42AE-A0E4-17EA1315130C}"/>
              </a:ext>
            </a:extLst>
          </p:cNvPr>
          <p:cNvPicPr>
            <a:picLocks noChangeAspect="1"/>
          </p:cNvPicPr>
          <p:nvPr/>
        </p:nvPicPr>
        <p:blipFill>
          <a:blip r:embed="rId3"/>
          <a:stretch>
            <a:fillRect/>
          </a:stretch>
        </p:blipFill>
        <p:spPr>
          <a:xfrm>
            <a:off x="2089773" y="2708920"/>
            <a:ext cx="6010619" cy="283869"/>
          </a:xfrm>
          <a:prstGeom prst="rect">
            <a:avLst/>
          </a:prstGeom>
        </p:spPr>
      </p:pic>
      <p:sp>
        <p:nvSpPr>
          <p:cNvPr id="8" name="ZoneTexte 7">
            <a:extLst>
              <a:ext uri="{FF2B5EF4-FFF2-40B4-BE49-F238E27FC236}">
                <a16:creationId xmlns:a16="http://schemas.microsoft.com/office/drawing/2014/main" id="{599C2F83-E7B2-4591-986B-5974FCA7E151}"/>
              </a:ext>
            </a:extLst>
          </p:cNvPr>
          <p:cNvSpPr txBox="1"/>
          <p:nvPr/>
        </p:nvSpPr>
        <p:spPr>
          <a:xfrm>
            <a:off x="8100392" y="2700094"/>
            <a:ext cx="877293" cy="276999"/>
          </a:xfrm>
          <a:prstGeom prst="rect">
            <a:avLst/>
          </a:prstGeom>
          <a:solidFill>
            <a:schemeClr val="bg1"/>
          </a:solidFill>
        </p:spPr>
        <p:txBody>
          <a:bodyPr wrap="square" rtlCol="0">
            <a:spAutoFit/>
          </a:bodyPr>
          <a:lstStyle/>
          <a:p>
            <a:r>
              <a:rPr lang="fr-CH" sz="1200" dirty="0"/>
              <a:t>Octobre</a:t>
            </a:r>
          </a:p>
        </p:txBody>
      </p:sp>
    </p:spTree>
    <p:extLst>
      <p:ext uri="{BB962C8B-B14F-4D97-AF65-F5344CB8AC3E}">
        <p14:creationId xmlns:p14="http://schemas.microsoft.com/office/powerpoint/2010/main" val="3902486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312890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Controlling</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502256" y="2028616"/>
            <a:ext cx="7598136" cy="2062103"/>
          </a:xfrm>
          <a:prstGeom prst="rect">
            <a:avLst/>
          </a:prstGeom>
          <a:noFill/>
        </p:spPr>
        <p:txBody>
          <a:bodyPr wrap="square" rtlCol="0">
            <a:spAutoFit/>
          </a:bodyPr>
          <a:lstStyle/>
          <a:p>
            <a:pPr marL="457200" indent="-457200">
              <a:buFont typeface="Arial" panose="020B0604020202020204" pitchFamily="34" charset="0"/>
              <a:buChar char="•"/>
            </a:pPr>
            <a:r>
              <a:rPr lang="fr-FR" sz="1600" b="0" i="0" dirty="0">
                <a:solidFill>
                  <a:srgbClr val="666666"/>
                </a:solidFill>
                <a:effectLst/>
                <a:latin typeface="Roboto" panose="02000000000000000000" pitchFamily="2" charset="0"/>
              </a:rPr>
              <a:t>Mesurer l’avancement de ses projets est déterminent en ce qui concerne leurs réussites</a:t>
            </a:r>
            <a:endParaRPr lang="fr-FR" sz="1600" dirty="0">
              <a:solidFill>
                <a:srgbClr val="666666"/>
              </a:solidFill>
              <a:latin typeface="Roboto" panose="02000000000000000000" pitchFamily="2" charset="0"/>
            </a:endParaRPr>
          </a:p>
          <a:p>
            <a:pPr marL="457200" indent="-457200">
              <a:buFont typeface="Arial" panose="020B0604020202020204" pitchFamily="34" charset="0"/>
              <a:buChar char="•"/>
            </a:pPr>
            <a:r>
              <a:rPr lang="fr-FR" sz="1600" b="0" i="0" dirty="0">
                <a:solidFill>
                  <a:srgbClr val="666666"/>
                </a:solidFill>
                <a:effectLst/>
                <a:latin typeface="Roboto" panose="02000000000000000000" pitchFamily="2" charset="0"/>
              </a:rPr>
              <a:t>Suivi délai et budget mais aussi périmètre/qualité, risques, conformité,  </a:t>
            </a:r>
            <a:r>
              <a:rPr lang="fr-FR" sz="1600" dirty="0">
                <a:solidFill>
                  <a:srgbClr val="666666"/>
                </a:solidFill>
                <a:latin typeface="Roboto" panose="02000000000000000000" pitchFamily="2" charset="0"/>
              </a:rPr>
              <a:t>changements / </a:t>
            </a:r>
            <a:r>
              <a:rPr lang="fr-FR" sz="1600" b="0" i="0" dirty="0">
                <a:solidFill>
                  <a:srgbClr val="666666"/>
                </a:solidFill>
                <a:effectLst/>
                <a:latin typeface="Roboto" panose="02000000000000000000" pitchFamily="2" charset="0"/>
              </a:rPr>
              <a:t>situation globale</a:t>
            </a:r>
          </a:p>
          <a:p>
            <a:pPr marL="457200" indent="-457200">
              <a:buFont typeface="Arial" panose="020B0604020202020204" pitchFamily="34" charset="0"/>
              <a:buChar char="•"/>
            </a:pPr>
            <a:r>
              <a:rPr lang="fr-FR" sz="1600" dirty="0">
                <a:solidFill>
                  <a:srgbClr val="666666"/>
                </a:solidFill>
                <a:latin typeface="Roboto" panose="02000000000000000000" pitchFamily="2" charset="0"/>
              </a:rPr>
              <a:t>Donner de la visibilité aux décideurs et aussi à l’équipe de projet</a:t>
            </a:r>
          </a:p>
          <a:p>
            <a:pPr marL="457200" indent="-457200">
              <a:buFont typeface="Arial" panose="020B0604020202020204" pitchFamily="34" charset="0"/>
              <a:buChar char="•"/>
            </a:pPr>
            <a:r>
              <a:rPr lang="fr-FR" sz="1600" dirty="0">
                <a:solidFill>
                  <a:srgbClr val="666666"/>
                </a:solidFill>
                <a:latin typeface="Roboto" panose="02000000000000000000" pitchFamily="2" charset="0"/>
              </a:rPr>
              <a:t>Maîtrise et performance</a:t>
            </a:r>
          </a:p>
          <a:p>
            <a:pPr marL="457200" indent="-457200">
              <a:buFont typeface="Arial" panose="020B0604020202020204" pitchFamily="34" charset="0"/>
              <a:buChar char="•"/>
            </a:pPr>
            <a:r>
              <a:rPr lang="fr-FR" sz="1600" b="0" i="0" dirty="0">
                <a:solidFill>
                  <a:srgbClr val="666666"/>
                </a:solidFill>
                <a:effectLst/>
                <a:latin typeface="Roboto" panose="02000000000000000000" pitchFamily="2" charset="0"/>
              </a:rPr>
              <a:t>Maintenir la motivation</a:t>
            </a:r>
          </a:p>
          <a:p>
            <a:pPr marL="457200" indent="-457200">
              <a:buFont typeface="Arial" panose="020B0604020202020204" pitchFamily="34" charset="0"/>
              <a:buChar char="•"/>
            </a:pPr>
            <a:r>
              <a:rPr lang="fr-FR" sz="1600" dirty="0">
                <a:solidFill>
                  <a:srgbClr val="666666"/>
                </a:solidFill>
                <a:latin typeface="Roboto" panose="02000000000000000000" pitchFamily="2" charset="0"/>
              </a:rPr>
              <a:t>Satisfaction</a:t>
            </a:r>
            <a:endParaRPr lang="fr-FR" sz="1600" b="0" i="0" dirty="0">
              <a:solidFill>
                <a:srgbClr val="666666"/>
              </a:solidFill>
              <a:effectLst/>
              <a:latin typeface="Roboto" panose="02000000000000000000" pitchFamily="2" charset="0"/>
            </a:endParaRPr>
          </a:p>
        </p:txBody>
      </p:sp>
    </p:spTree>
    <p:extLst>
      <p:ext uri="{BB962C8B-B14F-4D97-AF65-F5344CB8AC3E}">
        <p14:creationId xmlns:p14="http://schemas.microsoft.com/office/powerpoint/2010/main" val="988999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3635896" y="2852936"/>
            <a:ext cx="3061632" cy="461665"/>
          </a:xfrm>
          <a:prstGeom prst="rect">
            <a:avLst/>
          </a:prstGeom>
          <a:noFill/>
        </p:spPr>
        <p:txBody>
          <a:bodyPr wrap="square" rtlCol="0">
            <a:spAutoFit/>
          </a:bodyPr>
          <a:lstStyle/>
          <a:p>
            <a:r>
              <a:rPr lang="fr-CH" sz="2400" b="1" dirty="0">
                <a:solidFill>
                  <a:srgbClr val="1476B7"/>
                </a:solidFill>
                <a:latin typeface="Tahoma"/>
                <a:ea typeface="Tahoma"/>
                <a:cs typeface="Tahoma"/>
              </a:rPr>
              <a:t>Outils</a:t>
            </a:r>
          </a:p>
        </p:txBody>
      </p:sp>
    </p:spTree>
    <p:extLst>
      <p:ext uri="{BB962C8B-B14F-4D97-AF65-F5344CB8AC3E}">
        <p14:creationId xmlns:p14="http://schemas.microsoft.com/office/powerpoint/2010/main" val="300638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a:t>
            </a:r>
            <a:r>
              <a:rPr lang="fr-CH" sz="800" dirty="0">
                <a:latin typeface="Tahoma"/>
              </a:rPr>
              <a:t>0</a:t>
            </a: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Diagramme de GANTT « réalisé »</a:t>
            </a:r>
            <a:endParaRPr lang="fr-CH" sz="2000" dirty="0"/>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4" descr="spiderclipboard6">
            <a:extLst>
              <a:ext uri="{FF2B5EF4-FFF2-40B4-BE49-F238E27FC236}">
                <a16:creationId xmlns:a16="http://schemas.microsoft.com/office/drawing/2014/main" id="{4048DE17-505E-427B-A24E-7DDA00506982}"/>
              </a:ext>
            </a:extLst>
          </p:cNvPr>
          <p:cNvPicPr>
            <a:picLocks noChangeAspect="1" noChangeArrowheads="1"/>
          </p:cNvPicPr>
          <p:nvPr/>
        </p:nvPicPr>
        <p:blipFill>
          <a:blip r:embed="rId3" cstate="print"/>
          <a:stretch/>
        </p:blipFill>
        <p:spPr bwMode="auto">
          <a:xfrm>
            <a:off x="755576" y="1814985"/>
            <a:ext cx="6912768" cy="4352808"/>
          </a:xfrm>
          <a:prstGeom prst="rect">
            <a:avLst/>
          </a:prstGeom>
          <a:noFill/>
          <a:ln w="9525">
            <a:noFill/>
            <a:miter lim="800000"/>
            <a:headEnd/>
            <a:tailEnd/>
          </a:ln>
        </p:spPr>
      </p:pic>
    </p:spTree>
    <p:extLst>
      <p:ext uri="{BB962C8B-B14F-4D97-AF65-F5344CB8AC3E}">
        <p14:creationId xmlns:p14="http://schemas.microsoft.com/office/powerpoint/2010/main" val="3761338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11</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Planning des jalons</a:t>
            </a: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Image 6">
            <a:extLst>
              <a:ext uri="{FF2B5EF4-FFF2-40B4-BE49-F238E27FC236}">
                <a16:creationId xmlns:a16="http://schemas.microsoft.com/office/drawing/2014/main" id="{D85EA28C-5264-40A3-B2F0-1FFCEB1E069F}"/>
              </a:ext>
            </a:extLst>
          </p:cNvPr>
          <p:cNvPicPr/>
          <p:nvPr/>
        </p:nvPicPr>
        <p:blipFill>
          <a:blip r:embed="rId3" cstate="print"/>
          <a:stretch/>
        </p:blipFill>
        <p:spPr bwMode="auto">
          <a:xfrm>
            <a:off x="467544" y="1772817"/>
            <a:ext cx="4608511" cy="2232247"/>
          </a:xfrm>
          <a:prstGeom prst="rect">
            <a:avLst/>
          </a:prstGeom>
          <a:noFill/>
        </p:spPr>
      </p:pic>
      <p:pic>
        <p:nvPicPr>
          <p:cNvPr id="9" name="Image 7">
            <a:extLst>
              <a:ext uri="{FF2B5EF4-FFF2-40B4-BE49-F238E27FC236}">
                <a16:creationId xmlns:a16="http://schemas.microsoft.com/office/drawing/2014/main" id="{F62AEC89-6C38-41C4-BA85-172546C6E863}"/>
              </a:ext>
            </a:extLst>
          </p:cNvPr>
          <p:cNvPicPr/>
          <p:nvPr/>
        </p:nvPicPr>
        <p:blipFill>
          <a:blip r:embed="rId4" cstate="print"/>
          <a:stretch/>
        </p:blipFill>
        <p:spPr bwMode="auto">
          <a:xfrm>
            <a:off x="2771799" y="3934919"/>
            <a:ext cx="4752528" cy="2324348"/>
          </a:xfrm>
          <a:prstGeom prst="rect">
            <a:avLst/>
          </a:prstGeom>
          <a:noFill/>
        </p:spPr>
      </p:pic>
    </p:spTree>
    <p:extLst>
      <p:ext uri="{BB962C8B-B14F-4D97-AF65-F5344CB8AC3E}">
        <p14:creationId xmlns:p14="http://schemas.microsoft.com/office/powerpoint/2010/main" val="2000110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12</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Indicateurs synthétiques</a:t>
            </a: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Image 1">
            <a:extLst>
              <a:ext uri="{FF2B5EF4-FFF2-40B4-BE49-F238E27FC236}">
                <a16:creationId xmlns:a16="http://schemas.microsoft.com/office/drawing/2014/main" id="{DB63C841-DA7D-4023-AB33-53E233C61BEA}"/>
              </a:ext>
            </a:extLst>
          </p:cNvPr>
          <p:cNvPicPr>
            <a:picLocks noChangeAspect="1"/>
          </p:cNvPicPr>
          <p:nvPr/>
        </p:nvPicPr>
        <p:blipFill>
          <a:blip r:embed="rId3" cstate="print"/>
          <a:srcRect t="24814" b="36519"/>
          <a:stretch/>
        </p:blipFill>
        <p:spPr bwMode="auto">
          <a:xfrm>
            <a:off x="611560" y="1844824"/>
            <a:ext cx="7393470" cy="4176464"/>
          </a:xfrm>
          <a:prstGeom prst="rect">
            <a:avLst/>
          </a:prstGeom>
        </p:spPr>
      </p:pic>
    </p:spTree>
    <p:extLst>
      <p:ext uri="{BB962C8B-B14F-4D97-AF65-F5344CB8AC3E}">
        <p14:creationId xmlns:p14="http://schemas.microsoft.com/office/powerpoint/2010/main" val="513405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13</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Indicateurs synthétiques</a:t>
            </a: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5" name="Tableau 4">
            <a:extLst>
              <a:ext uri="{FF2B5EF4-FFF2-40B4-BE49-F238E27FC236}">
                <a16:creationId xmlns:a16="http://schemas.microsoft.com/office/drawing/2014/main" id="{E5569152-FA54-41E0-B995-A7A863A2ECEA}"/>
              </a:ext>
            </a:extLst>
          </p:cNvPr>
          <p:cNvGraphicFramePr>
            <a:graphicFrameLocks noGrp="1"/>
          </p:cNvGraphicFramePr>
          <p:nvPr/>
        </p:nvGraphicFramePr>
        <p:xfrm>
          <a:off x="2267744" y="1916832"/>
          <a:ext cx="3960441" cy="4248472"/>
        </p:xfrm>
        <a:graphic>
          <a:graphicData uri="http://schemas.openxmlformats.org/drawingml/2006/table">
            <a:tbl>
              <a:tblPr>
                <a:tableStyleId>{5C22544A-7EE6-4342-B048-85BDC9FD1C3A}</a:tableStyleId>
              </a:tblPr>
              <a:tblGrid>
                <a:gridCol w="754627">
                  <a:extLst>
                    <a:ext uri="{9D8B030D-6E8A-4147-A177-3AD203B41FA5}">
                      <a16:colId xmlns:a16="http://schemas.microsoft.com/office/drawing/2014/main" val="20000"/>
                    </a:ext>
                  </a:extLst>
                </a:gridCol>
                <a:gridCol w="1442779">
                  <a:extLst>
                    <a:ext uri="{9D8B030D-6E8A-4147-A177-3AD203B41FA5}">
                      <a16:colId xmlns:a16="http://schemas.microsoft.com/office/drawing/2014/main" val="20001"/>
                    </a:ext>
                  </a:extLst>
                </a:gridCol>
                <a:gridCol w="1763035">
                  <a:extLst>
                    <a:ext uri="{9D8B030D-6E8A-4147-A177-3AD203B41FA5}">
                      <a16:colId xmlns:a16="http://schemas.microsoft.com/office/drawing/2014/main" val="20002"/>
                    </a:ext>
                  </a:extLst>
                </a:gridCol>
              </a:tblGrid>
              <a:tr h="531059">
                <a:tc rowSpan="3">
                  <a:txBody>
                    <a:bodyPr/>
                    <a:lstStyle/>
                    <a:p>
                      <a:pPr algn="ctr"/>
                      <a:r>
                        <a:rPr lang="fr-CH" sz="2200" dirty="0"/>
                        <a:t>Evelyne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Activité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Terminée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531059">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2200" dirty="0"/>
                        <a:t>Jack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Terminée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H" sz="2200" dirty="0"/>
                        <a:t>Terminée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r h="531059">
                <a:tc vMerge="1">
                  <a:txBody>
                    <a:bodyPr/>
                    <a:lstStyle/>
                    <a:p>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31059">
                <a:tc>
                  <a:txBody>
                    <a:bodyPr/>
                    <a:lstStyle/>
                    <a:p>
                      <a:pPr algn="ctr"/>
                      <a:r>
                        <a:rPr lang="fr-CH" sz="2200" dirty="0"/>
                        <a:t>Kim</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200" dirty="0"/>
                        <a:t>Activité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CH"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2839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 syndrome des 90%</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14</a:t>
            </a:r>
            <a:endParaRPr lang="fr-CH" sz="800" dirty="0">
              <a:latin typeface="Tahoma"/>
            </a:endParaRPr>
          </a:p>
        </p:txBody>
      </p:sp>
      <p:pic>
        <p:nvPicPr>
          <p:cNvPr id="3074" name="Picture 2" descr="Afficher l’image source">
            <a:extLst>
              <a:ext uri="{FF2B5EF4-FFF2-40B4-BE49-F238E27FC236}">
                <a16:creationId xmlns:a16="http://schemas.microsoft.com/office/drawing/2014/main" id="{2E190385-0A49-4971-912E-52A22A14D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30"/>
          <a:stretch/>
        </p:blipFill>
        <p:spPr bwMode="auto">
          <a:xfrm>
            <a:off x="859187" y="2132856"/>
            <a:ext cx="6667500" cy="3437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BF0A50-6911-45FA-A255-0F994B988E8B}"/>
              </a:ext>
            </a:extLst>
          </p:cNvPr>
          <p:cNvSpPr txBox="1"/>
          <p:nvPr/>
        </p:nvSpPr>
        <p:spPr>
          <a:xfrm>
            <a:off x="6466922" y="5308258"/>
            <a:ext cx="1120820" cy="523220"/>
          </a:xfrm>
          <a:prstGeom prst="rect">
            <a:avLst/>
          </a:prstGeom>
          <a:noFill/>
        </p:spPr>
        <p:txBody>
          <a:bodyPr wrap="none" rtlCol="0">
            <a:spAutoFit/>
          </a:bodyPr>
          <a:lstStyle/>
          <a:p>
            <a:r>
              <a:rPr lang="fr-FR" sz="2800" dirty="0">
                <a:solidFill>
                  <a:srgbClr val="0070C0"/>
                </a:solidFill>
              </a:rPr>
              <a:t>Temps</a:t>
            </a:r>
            <a:endParaRPr lang="fr-CH" sz="2800" dirty="0">
              <a:solidFill>
                <a:srgbClr val="0070C0"/>
              </a:solidFill>
            </a:endParaRPr>
          </a:p>
        </p:txBody>
      </p:sp>
      <p:sp>
        <p:nvSpPr>
          <p:cNvPr id="7" name="TextBox 6">
            <a:extLst>
              <a:ext uri="{FF2B5EF4-FFF2-40B4-BE49-F238E27FC236}">
                <a16:creationId xmlns:a16="http://schemas.microsoft.com/office/drawing/2014/main" id="{66F66E37-013E-4557-B966-BE8AFB902F99}"/>
              </a:ext>
            </a:extLst>
          </p:cNvPr>
          <p:cNvSpPr txBox="1"/>
          <p:nvPr/>
        </p:nvSpPr>
        <p:spPr>
          <a:xfrm rot="16200000">
            <a:off x="364436" y="2680651"/>
            <a:ext cx="989502" cy="523220"/>
          </a:xfrm>
          <a:prstGeom prst="rect">
            <a:avLst/>
          </a:prstGeom>
          <a:noFill/>
        </p:spPr>
        <p:txBody>
          <a:bodyPr wrap="none" rtlCol="0">
            <a:spAutoFit/>
          </a:bodyPr>
          <a:lstStyle/>
          <a:p>
            <a:r>
              <a:rPr lang="fr-FR" sz="2800" dirty="0">
                <a:solidFill>
                  <a:srgbClr val="0070C0"/>
                </a:solidFill>
              </a:rPr>
              <a:t>Effort</a:t>
            </a:r>
            <a:endParaRPr lang="fr-CH" sz="2800" dirty="0">
              <a:solidFill>
                <a:srgbClr val="0070C0"/>
              </a:solidFill>
            </a:endParaRPr>
          </a:p>
        </p:txBody>
      </p:sp>
    </p:spTree>
    <p:extLst>
      <p:ext uri="{BB962C8B-B14F-4D97-AF65-F5344CB8AC3E}">
        <p14:creationId xmlns:p14="http://schemas.microsoft.com/office/powerpoint/2010/main" val="32107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Raison d´être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r>
              <a:rPr lang="fr-CH" sz="2000" dirty="0">
                <a:latin typeface="Tahoma" panose="020B0604030504040204" pitchFamily="34" charset="0"/>
                <a:ea typeface="Tahoma" panose="020B0604030504040204" pitchFamily="34" charset="0"/>
                <a:cs typeface="Tahoma" panose="020B0604030504040204" pitchFamily="34" charset="0"/>
              </a:rPr>
              <a:t>Créer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nouveauté</a:t>
            </a:r>
          </a:p>
          <a:p>
            <a:r>
              <a:rPr lang="fr-CH" sz="2000" dirty="0">
                <a:latin typeface="Tahoma" panose="020B0604030504040204" pitchFamily="34" charset="0"/>
                <a:ea typeface="Tahoma" panose="020B0604030504040204" pitchFamily="34" charset="0"/>
                <a:cs typeface="Tahoma" panose="020B0604030504040204" pitchFamily="34" charset="0"/>
              </a:rPr>
              <a:t>Apporter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valeur supplémentaire </a:t>
            </a:r>
            <a:r>
              <a:rPr lang="fr-CH" sz="2000" dirty="0">
                <a:latin typeface="Tahoma" panose="020B0604030504040204" pitchFamily="34" charset="0"/>
                <a:ea typeface="Tahoma" panose="020B0604030504040204" pitchFamily="34" charset="0"/>
                <a:cs typeface="Tahoma" panose="020B0604030504040204" pitchFamily="34" charset="0"/>
              </a:rPr>
              <a:t>à l’institution</a:t>
            </a:r>
          </a:p>
          <a:p>
            <a:r>
              <a:rPr lang="fr-CH" sz="2000" dirty="0">
                <a:latin typeface="Tahoma" panose="020B0604030504040204" pitchFamily="34" charset="0"/>
                <a:ea typeface="Tahoma" panose="020B0604030504040204" pitchFamily="34" charset="0"/>
                <a:cs typeface="Tahoma" panose="020B0604030504040204" pitchFamily="34" charset="0"/>
              </a:rPr>
              <a:t> </a:t>
            </a:r>
          </a:p>
          <a:p>
            <a:r>
              <a:rPr lang="fr-CH" sz="2000" dirty="0">
                <a:latin typeface="Tahoma" panose="020B0604030504040204" pitchFamily="34" charset="0"/>
                <a:ea typeface="Tahoma" panose="020B0604030504040204" pitchFamily="34" charset="0"/>
                <a:cs typeface="Tahoma" panose="020B0604030504040204" pitchFamily="34" charset="0"/>
              </a:rPr>
              <a:t>Par exemple :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être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davantage concurrentielle</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élargir ses services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en vue d’améliorer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qualité de ses prestations</a:t>
            </a:r>
          </a:p>
        </p:txBody>
      </p:sp>
    </p:spTree>
    <p:extLst>
      <p:ext uri="{BB962C8B-B14F-4D97-AF65-F5344CB8AC3E}">
        <p14:creationId xmlns:p14="http://schemas.microsoft.com/office/powerpoint/2010/main" val="3499540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7" y="1124744"/>
            <a:ext cx="6912768"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Gestion</a:t>
            </a:r>
            <a:r>
              <a:rPr lang="de-DE" sz="2400" b="1" dirty="0">
                <a:solidFill>
                  <a:srgbClr val="1476B7"/>
                </a:solidFill>
                <a:latin typeface="Tahoma"/>
                <a:ea typeface="Tahoma"/>
                <a:cs typeface="Tahoma"/>
              </a:rPr>
              <a:t> des </a:t>
            </a:r>
            <a:r>
              <a:rPr lang="de-DE" sz="2400" b="1" dirty="0" err="1">
                <a:solidFill>
                  <a:srgbClr val="1476B7"/>
                </a:solidFill>
                <a:latin typeface="Tahoma"/>
                <a:ea typeface="Tahoma"/>
                <a:cs typeface="Tahoma"/>
              </a:rPr>
              <a:t>demandes</a:t>
            </a:r>
            <a:r>
              <a:rPr lang="de-DE" sz="2400" b="1" dirty="0">
                <a:solidFill>
                  <a:srgbClr val="1476B7"/>
                </a:solidFill>
                <a:latin typeface="Tahoma"/>
                <a:ea typeface="Tahoma"/>
                <a:cs typeface="Tahoma"/>
              </a:rPr>
              <a:t> de changements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53</a:t>
            </a:r>
            <a:endParaRPr lang="fr-CH" sz="800" dirty="0">
              <a:latin typeface="Tahoma"/>
            </a:endParaRPr>
          </a:p>
        </p:txBody>
      </p:sp>
      <p:pic>
        <p:nvPicPr>
          <p:cNvPr id="8" name="Image 4">
            <a:extLst>
              <a:ext uri="{FF2B5EF4-FFF2-40B4-BE49-F238E27FC236}">
                <a16:creationId xmlns:a16="http://schemas.microsoft.com/office/drawing/2014/main" id="{D2EADCF7-BA23-4758-AC9F-89B7900530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204864"/>
            <a:ext cx="4464495" cy="3888432"/>
          </a:xfrm>
          <a:prstGeom prst="rect">
            <a:avLst/>
          </a:prstGeom>
          <a:noFill/>
        </p:spPr>
      </p:pic>
    </p:spTree>
    <p:extLst>
      <p:ext uri="{BB962C8B-B14F-4D97-AF65-F5344CB8AC3E}">
        <p14:creationId xmlns:p14="http://schemas.microsoft.com/office/powerpoint/2010/main" val="3270605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Fiche d´écart</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54</a:t>
            </a:r>
            <a:endParaRPr lang="fr-CH" sz="800" dirty="0">
              <a:latin typeface="Tahoma"/>
            </a:endParaRPr>
          </a:p>
        </p:txBody>
      </p:sp>
      <p:graphicFrame>
        <p:nvGraphicFramePr>
          <p:cNvPr id="5" name="Tableau 1">
            <a:extLst>
              <a:ext uri="{FF2B5EF4-FFF2-40B4-BE49-F238E27FC236}">
                <a16:creationId xmlns:a16="http://schemas.microsoft.com/office/drawing/2014/main" id="{AE6FA95A-028E-4A7F-8BF9-B3B5E0D30133}"/>
              </a:ext>
            </a:extLst>
          </p:cNvPr>
          <p:cNvGraphicFramePr>
            <a:graphicFrameLocks noGrp="1"/>
          </p:cNvGraphicFramePr>
          <p:nvPr/>
        </p:nvGraphicFramePr>
        <p:xfrm>
          <a:off x="1907704" y="2060848"/>
          <a:ext cx="5328591" cy="3960440"/>
        </p:xfrm>
        <a:graphic>
          <a:graphicData uri="http://schemas.openxmlformats.org/drawingml/2006/table">
            <a:tbl>
              <a:tblPr>
                <a:tableStyleId>{5C22544A-7EE6-4342-B048-85BDC9FD1C3A}</a:tableStyleId>
              </a:tblPr>
              <a:tblGrid>
                <a:gridCol w="5328591">
                  <a:extLst>
                    <a:ext uri="{9D8B030D-6E8A-4147-A177-3AD203B41FA5}">
                      <a16:colId xmlns:a16="http://schemas.microsoft.com/office/drawing/2014/main" val="20000"/>
                    </a:ext>
                  </a:extLst>
                </a:gridCol>
              </a:tblGrid>
              <a:tr h="936104">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Nom du projet:__________</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Demandeur: __________</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Date: ______</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0"/>
                  </a:ext>
                </a:extLst>
              </a:tr>
              <a:tr h="778040">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Description de la demande et justification:</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1"/>
                  </a:ext>
                </a:extLst>
              </a:tr>
              <a:tr h="1454208">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Conséquences sur la réalisation:</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l" eaLnBrk="0" fontAlgn="base" hangingPunct="0">
                        <a:lnSpc>
                          <a:spcPts val="1300"/>
                        </a:lnSpc>
                        <a:spcBef>
                          <a:spcPts val="385"/>
                        </a:spcBef>
                        <a:spcAft>
                          <a:spcPts val="0"/>
                        </a:spcAft>
                        <a:buFont typeface="Arial" panose="020B0604020202020204" pitchFamily="34" charset="0"/>
                        <a:buChar char="•"/>
                      </a:pPr>
                      <a:r>
                        <a:rPr lang="fr-CH" sz="18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coûts</a:t>
                      </a:r>
                    </a:p>
                    <a:p>
                      <a:pPr marL="285750" indent="-285750" algn="l" eaLnBrk="0" fontAlgn="base" hangingPunct="0">
                        <a:lnSpc>
                          <a:spcPts val="1300"/>
                        </a:lnSpc>
                        <a:spcBef>
                          <a:spcPts val="385"/>
                        </a:spcBef>
                        <a:spcAft>
                          <a:spcPts val="0"/>
                        </a:spcAft>
                        <a:buFont typeface="Arial" panose="020B0604020202020204" pitchFamily="34" charset="0"/>
                        <a:buChar char="•"/>
                      </a:pPr>
                      <a:r>
                        <a:rPr lang="fr-CH" sz="1800" kern="1200" dirty="0">
                          <a:effectLst/>
                          <a:latin typeface="Tahoma" panose="020B0604030504040204" pitchFamily="34" charset="0"/>
                          <a:ea typeface="Tahoma" panose="020B0604030504040204" pitchFamily="34" charset="0"/>
                          <a:cs typeface="Tahoma" panose="020B0604030504040204" pitchFamily="34" charset="0"/>
                        </a:rPr>
                        <a:t>délais</a:t>
                      </a:r>
                    </a:p>
                    <a:p>
                      <a:pPr marL="285750" indent="-285750" algn="l" eaLnBrk="0" fontAlgn="base" hangingPunct="0">
                        <a:lnSpc>
                          <a:spcPts val="1300"/>
                        </a:lnSpc>
                        <a:spcBef>
                          <a:spcPts val="385"/>
                        </a:spcBef>
                        <a:spcAft>
                          <a:spcPts val="0"/>
                        </a:spcAft>
                        <a:buFont typeface="Arial" panose="020B0604020202020204" pitchFamily="34" charset="0"/>
                        <a:buChar char="•"/>
                      </a:pPr>
                      <a:r>
                        <a:rPr lang="fr-CH" sz="1800" kern="1200" dirty="0">
                          <a:effectLst/>
                          <a:latin typeface="Tahoma" panose="020B0604030504040204" pitchFamily="34" charset="0"/>
                          <a:ea typeface="Tahoma" panose="020B0604030504040204" pitchFamily="34" charset="0"/>
                          <a:cs typeface="Tahoma" panose="020B0604030504040204" pitchFamily="34" charset="0"/>
                        </a:rPr>
                        <a:t>risques</a:t>
                      </a:r>
                    </a:p>
                    <a:p>
                      <a:pPr marL="285750" indent="-285750" algn="l" eaLnBrk="0" fontAlgn="base" hangingPunct="0">
                        <a:lnSpc>
                          <a:spcPts val="1300"/>
                        </a:lnSpc>
                        <a:spcBef>
                          <a:spcPts val="385"/>
                        </a:spcBef>
                        <a:spcAft>
                          <a:spcPts val="0"/>
                        </a:spcAft>
                        <a:buFontTx/>
                        <a:buChar char="-"/>
                      </a:pPr>
                      <a:endParaRPr lang="fr-CH" sz="1000" kern="1200" dirty="0">
                        <a:effectLst/>
                        <a:latin typeface="Tahoma" panose="020B0604030504040204" pitchFamily="34" charset="0"/>
                        <a:ea typeface="Tahoma" panose="020B0604030504040204" pitchFamily="34" charset="0"/>
                        <a:cs typeface="Tahoma" panose="020B0604030504040204" pitchFamily="34" charset="0"/>
                      </a:endParaRPr>
                    </a:p>
                    <a:p>
                      <a:pPr marL="0" indent="0" algn="l" eaLnBrk="0" fontAlgn="base" hangingPunct="0">
                        <a:lnSpc>
                          <a:spcPts val="1300"/>
                        </a:lnSpc>
                        <a:spcBef>
                          <a:spcPts val="385"/>
                        </a:spcBef>
                        <a:spcAft>
                          <a:spcPts val="0"/>
                        </a:spcAft>
                        <a:buFontTx/>
                        <a:buNone/>
                      </a:pPr>
                      <a:r>
                        <a:rPr lang="fr-CH" sz="1800" kern="1200" dirty="0">
                          <a:effectLst/>
                          <a:latin typeface="Tahoma" panose="020B0604030504040204" pitchFamily="34" charset="0"/>
                          <a:ea typeface="Tahoma" panose="020B0604030504040204" pitchFamily="34" charset="0"/>
                          <a:cs typeface="Tahoma" panose="020B0604030504040204" pitchFamily="34" charset="0"/>
                        </a:rPr>
                        <a:t>Visa du maître d’œuvre:</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2"/>
                  </a:ext>
                </a:extLst>
              </a:tr>
              <a:tr h="792088">
                <a:tc>
                  <a:txBody>
                    <a:bodyPr/>
                    <a:lstStyle/>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Décision du maître de l’ouvrage: accepté / refusé</a:t>
                      </a:r>
                      <a:endParaRPr lang="fr-CH" sz="1800" dirty="0">
                        <a:effectLst/>
                        <a:latin typeface="Tahoma" panose="020B0604030504040204" pitchFamily="34" charset="0"/>
                        <a:ea typeface="Tahoma" panose="020B0604030504040204" pitchFamily="34" charset="0"/>
                        <a:cs typeface="Tahoma" panose="020B0604030504040204" pitchFamily="34" charset="0"/>
                      </a:endParaRPr>
                    </a:p>
                    <a:p>
                      <a:pPr marL="450215" algn="l" eaLnBrk="0" fontAlgn="base" hangingPunct="0">
                        <a:lnSpc>
                          <a:spcPts val="1300"/>
                        </a:lnSpc>
                        <a:spcBef>
                          <a:spcPts val="290"/>
                        </a:spcBef>
                        <a:spcAft>
                          <a:spcPts val="0"/>
                        </a:spcAft>
                      </a:pPr>
                      <a:r>
                        <a:rPr lang="fr-CH" sz="1800" dirty="0">
                          <a:effectLst/>
                          <a:latin typeface="Tahoma" panose="020B0604030504040204" pitchFamily="34" charset="0"/>
                          <a:ea typeface="Tahoma" panose="020B0604030504040204" pitchFamily="34" charset="0"/>
                          <a:cs typeface="Tahoma" panose="020B0604030504040204" pitchFamily="34" charset="0"/>
                        </a:rPr>
                        <a:t> </a:t>
                      </a:r>
                    </a:p>
                    <a:p>
                      <a:pPr algn="l" eaLnBrk="0" fontAlgn="base" hangingPunct="0">
                        <a:lnSpc>
                          <a:spcPts val="1300"/>
                        </a:lnSpc>
                        <a:spcBef>
                          <a:spcPts val="385"/>
                        </a:spcBef>
                        <a:spcAft>
                          <a:spcPts val="0"/>
                        </a:spcAft>
                      </a:pPr>
                      <a:r>
                        <a:rPr lang="fr-CH" sz="1800" kern="1200" dirty="0">
                          <a:effectLst/>
                          <a:latin typeface="Tahoma" panose="020B0604030504040204" pitchFamily="34" charset="0"/>
                          <a:ea typeface="Tahoma" panose="020B0604030504040204" pitchFamily="34" charset="0"/>
                          <a:cs typeface="Tahoma" panose="020B0604030504040204" pitchFamily="34" charset="0"/>
                        </a:rPr>
                        <a:t>Visa du maître de l’ouvrage:</a:t>
                      </a:r>
                      <a:endParaRPr lang="fr-CH" sz="1800" dirty="0">
                        <a:effectLst/>
                        <a:latin typeface="Tahoma" panose="020B0604030504040204" pitchFamily="34" charset="0"/>
                        <a:ea typeface="Tahoma" panose="020B0604030504040204" pitchFamily="34" charset="0"/>
                        <a:cs typeface="Tahoma" panose="020B0604030504040204" pitchFamily="34" charset="0"/>
                      </a:endParaRPr>
                    </a:p>
                  </a:txBody>
                  <a:tcPr marL="117623" marR="117623" marT="58811" marB="5881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8329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Démarche agile</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8</a:t>
            </a:r>
            <a:endParaRPr lang="fr-CH" sz="800" dirty="0">
              <a:latin typeface="Tahoma"/>
            </a:endParaRPr>
          </a:p>
        </p:txBody>
      </p:sp>
      <p:pic>
        <p:nvPicPr>
          <p:cNvPr id="7" name="Picture 2">
            <a:extLst>
              <a:ext uri="{FF2B5EF4-FFF2-40B4-BE49-F238E27FC236}">
                <a16:creationId xmlns:a16="http://schemas.microsoft.com/office/drawing/2014/main" id="{8AF115AA-AB66-4488-A338-B6148C76A268}"/>
              </a:ext>
            </a:extLst>
          </p:cNvPr>
          <p:cNvPicPr>
            <a:picLocks noChangeAspect="1" noChangeArrowheads="1"/>
          </p:cNvPicPr>
          <p:nvPr/>
        </p:nvPicPr>
        <p:blipFill>
          <a:blip r:embed="rId3" cstate="print"/>
          <a:srcRect/>
          <a:stretch>
            <a:fillRect/>
          </a:stretch>
        </p:blipFill>
        <p:spPr bwMode="auto">
          <a:xfrm>
            <a:off x="539552" y="1925083"/>
            <a:ext cx="2662584" cy="1996938"/>
          </a:xfrm>
          <a:prstGeom prst="rect">
            <a:avLst/>
          </a:prstGeom>
          <a:noFill/>
          <a:ln w="9525">
            <a:noFill/>
            <a:miter lim="800000"/>
            <a:headEnd/>
            <a:tailEnd/>
          </a:ln>
        </p:spPr>
      </p:pic>
      <p:pic>
        <p:nvPicPr>
          <p:cNvPr id="10" name="Picture 2">
            <a:extLst>
              <a:ext uri="{FF2B5EF4-FFF2-40B4-BE49-F238E27FC236}">
                <a16:creationId xmlns:a16="http://schemas.microsoft.com/office/drawing/2014/main" id="{1C019DA7-4195-450E-9EC8-4C0E7CA88C56}"/>
              </a:ext>
            </a:extLst>
          </p:cNvPr>
          <p:cNvPicPr>
            <a:picLocks noChangeAspect="1" noChangeArrowheads="1"/>
          </p:cNvPicPr>
          <p:nvPr/>
        </p:nvPicPr>
        <p:blipFill>
          <a:blip r:embed="rId4" cstate="print"/>
          <a:srcRect/>
          <a:stretch>
            <a:fillRect/>
          </a:stretch>
        </p:blipFill>
        <p:spPr bwMode="auto">
          <a:xfrm>
            <a:off x="2339751" y="4198542"/>
            <a:ext cx="2844973" cy="1894753"/>
          </a:xfrm>
          <a:prstGeom prst="rect">
            <a:avLst/>
          </a:prstGeom>
          <a:noFill/>
          <a:ln w="9525">
            <a:noFill/>
            <a:miter lim="800000"/>
            <a:headEnd/>
            <a:tailEnd/>
          </a:ln>
        </p:spPr>
      </p:pic>
      <p:sp>
        <p:nvSpPr>
          <p:cNvPr id="11" name="Rectangle 10">
            <a:extLst>
              <a:ext uri="{FF2B5EF4-FFF2-40B4-BE49-F238E27FC236}">
                <a16:creationId xmlns:a16="http://schemas.microsoft.com/office/drawing/2014/main" id="{EE446BBA-AC0A-4902-A164-6B8485DE6E0D}"/>
              </a:ext>
            </a:extLst>
          </p:cNvPr>
          <p:cNvSpPr/>
          <p:nvPr/>
        </p:nvSpPr>
        <p:spPr>
          <a:xfrm rot="879430">
            <a:off x="5719445" y="1852346"/>
            <a:ext cx="2673661" cy="87600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Qu’as-tu fait depuis le dernier </a:t>
            </a:r>
            <a:r>
              <a:rPr lang="fr-CH" dirty="0" err="1">
                <a:solidFill>
                  <a:schemeClr val="tx1"/>
                </a:solidFill>
              </a:rPr>
              <a:t>daily</a:t>
            </a:r>
            <a:r>
              <a:rPr lang="fr-CH" dirty="0">
                <a:solidFill>
                  <a:schemeClr val="tx1"/>
                </a:solidFill>
              </a:rPr>
              <a:t> </a:t>
            </a:r>
            <a:r>
              <a:rPr lang="fr-CH" dirty="0" err="1">
                <a:solidFill>
                  <a:schemeClr val="tx1"/>
                </a:solidFill>
              </a:rPr>
              <a:t>scrum</a:t>
            </a:r>
            <a:r>
              <a:rPr lang="fr-CH" dirty="0">
                <a:solidFill>
                  <a:schemeClr val="tx1"/>
                </a:solidFill>
              </a:rPr>
              <a:t> ?</a:t>
            </a:r>
            <a:endParaRPr lang="fr-CH" dirty="0">
              <a:solidFill>
                <a:schemeClr val="tx1"/>
              </a:solidFill>
              <a:effectLst>
                <a:outerShdw blurRad="38100" dist="38100" dir="2700000" algn="tl">
                  <a:srgbClr val="000000">
                    <a:alpha val="43137"/>
                  </a:srgbClr>
                </a:outerShdw>
              </a:effectLst>
              <a:latin typeface="Impact" pitchFamily="34" charset="0"/>
            </a:endParaRPr>
          </a:p>
        </p:txBody>
      </p:sp>
      <p:sp>
        <p:nvSpPr>
          <p:cNvPr id="12" name="Rectangle 11">
            <a:extLst>
              <a:ext uri="{FF2B5EF4-FFF2-40B4-BE49-F238E27FC236}">
                <a16:creationId xmlns:a16="http://schemas.microsoft.com/office/drawing/2014/main" id="{C0156672-E353-4FE3-96ED-5CEEB53164BA}"/>
              </a:ext>
            </a:extLst>
          </p:cNvPr>
          <p:cNvSpPr/>
          <p:nvPr/>
        </p:nvSpPr>
        <p:spPr>
          <a:xfrm rot="879430">
            <a:off x="5533268" y="2855035"/>
            <a:ext cx="2730373" cy="7682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Que vas-tu faire jusqu’au prochain </a:t>
            </a:r>
            <a:r>
              <a:rPr lang="fr-CH" dirty="0" err="1">
                <a:solidFill>
                  <a:schemeClr val="tx1"/>
                </a:solidFill>
              </a:rPr>
              <a:t>daily</a:t>
            </a:r>
            <a:r>
              <a:rPr lang="fr-CH" dirty="0">
                <a:solidFill>
                  <a:schemeClr val="tx1"/>
                </a:solidFill>
              </a:rPr>
              <a:t> </a:t>
            </a:r>
            <a:r>
              <a:rPr lang="fr-CH" dirty="0" err="1">
                <a:solidFill>
                  <a:schemeClr val="tx1"/>
                </a:solidFill>
              </a:rPr>
              <a:t>Scrum</a:t>
            </a:r>
            <a:r>
              <a:rPr lang="fr-CH" dirty="0">
                <a:solidFill>
                  <a:schemeClr val="tx1"/>
                </a:solidFill>
              </a:rPr>
              <a:t>?</a:t>
            </a:r>
            <a:endParaRPr lang="fr-CH" dirty="0">
              <a:solidFill>
                <a:schemeClr val="tx1"/>
              </a:solidFill>
              <a:effectLst>
                <a:outerShdw blurRad="38100" dist="38100" dir="2700000" algn="tl">
                  <a:srgbClr val="000000">
                    <a:alpha val="43137"/>
                  </a:srgbClr>
                </a:outerShdw>
              </a:effectLst>
              <a:latin typeface="Impact" pitchFamily="34" charset="0"/>
            </a:endParaRPr>
          </a:p>
        </p:txBody>
      </p:sp>
      <p:sp>
        <p:nvSpPr>
          <p:cNvPr id="14" name="Rectangle 13">
            <a:extLst>
              <a:ext uri="{FF2B5EF4-FFF2-40B4-BE49-F238E27FC236}">
                <a16:creationId xmlns:a16="http://schemas.microsoft.com/office/drawing/2014/main" id="{5FA270BA-1435-4E42-895F-9C5CCDD89362}"/>
              </a:ext>
            </a:extLst>
          </p:cNvPr>
          <p:cNvSpPr/>
          <p:nvPr/>
        </p:nvSpPr>
        <p:spPr>
          <a:xfrm rot="879430">
            <a:off x="5528386" y="3766139"/>
            <a:ext cx="2709029" cy="97281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As-tu des obstacles qui t’empêchent d’avancer dans ton travail ?</a:t>
            </a:r>
            <a:endParaRPr lang="fr-CH" dirty="0">
              <a:solidFill>
                <a:schemeClr val="tx1"/>
              </a:solidFill>
              <a:effectLst>
                <a:outerShdw blurRad="38100" dist="38100" dir="2700000" algn="tl">
                  <a:srgbClr val="000000">
                    <a:alpha val="43137"/>
                  </a:srgbClr>
                </a:outerShdw>
              </a:effectLst>
              <a:latin typeface="Impact" pitchFamily="34" charset="0"/>
            </a:endParaRPr>
          </a:p>
        </p:txBody>
      </p:sp>
    </p:spTree>
    <p:extLst>
      <p:ext uri="{BB962C8B-B14F-4D97-AF65-F5344CB8AC3E}">
        <p14:creationId xmlns:p14="http://schemas.microsoft.com/office/powerpoint/2010/main" val="11111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Tableau de </a:t>
            </a:r>
            <a:r>
              <a:rPr lang="de-DE" sz="2400" b="1" dirty="0" err="1">
                <a:solidFill>
                  <a:srgbClr val="1476B7"/>
                </a:solidFill>
                <a:latin typeface="Tahoma"/>
                <a:ea typeface="Tahoma"/>
                <a:cs typeface="Tahoma"/>
              </a:rPr>
              <a:t>bord</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53</a:t>
            </a:r>
            <a:endParaRPr lang="fr-CH" sz="800" dirty="0">
              <a:latin typeface="Tahoma"/>
            </a:endParaRPr>
          </a:p>
        </p:txBody>
      </p:sp>
      <p:pic>
        <p:nvPicPr>
          <p:cNvPr id="7" name="Image 6"/>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5576" y="2204864"/>
            <a:ext cx="6264696" cy="3096344"/>
          </a:xfrm>
          <a:prstGeom prst="rect">
            <a:avLst/>
          </a:prstGeom>
          <a:noFill/>
          <a:ln>
            <a:noFill/>
          </a:ln>
        </p:spPr>
      </p:pic>
    </p:spTree>
    <p:extLst>
      <p:ext uri="{BB962C8B-B14F-4D97-AF65-F5344CB8AC3E}">
        <p14:creationId xmlns:p14="http://schemas.microsoft.com/office/powerpoint/2010/main" val="1224553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D11014-B914-4A65-BC45-10F7DE58C910}"/>
              </a:ext>
            </a:extLst>
          </p:cNvPr>
          <p:cNvSpPr/>
          <p:nvPr/>
        </p:nvSpPr>
        <p:spPr>
          <a:xfrm>
            <a:off x="1581382" y="5427570"/>
            <a:ext cx="1701190" cy="472004"/>
          </a:xfrm>
          <a:prstGeom prst="rect">
            <a:avLst/>
          </a:prstGeom>
          <a:solidFill>
            <a:srgbClr val="FFFF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endParaRPr lang="fr-CH" sz="600" kern="0">
              <a:solidFill>
                <a:srgbClr val="FFFFFF"/>
              </a:solidFill>
              <a:latin typeface="Trebuchet MS"/>
            </a:endParaRPr>
          </a:p>
        </p:txBody>
      </p:sp>
      <p:sp>
        <p:nvSpPr>
          <p:cNvPr id="5" name="Rectangle 4">
            <a:extLst>
              <a:ext uri="{FF2B5EF4-FFF2-40B4-BE49-F238E27FC236}">
                <a16:creationId xmlns:a16="http://schemas.microsoft.com/office/drawing/2014/main" id="{E699FE72-EEBD-4C4E-BBB9-18678CD5958B}"/>
              </a:ext>
            </a:extLst>
          </p:cNvPr>
          <p:cNvSpPr/>
          <p:nvPr/>
        </p:nvSpPr>
        <p:spPr bwMode="auto">
          <a:xfrm>
            <a:off x="1432323" y="2403172"/>
            <a:ext cx="3078956"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FF0000"/>
              </a:solidFill>
              <a:ea typeface="Arial Unicode MS"/>
              <a:cs typeface="Arial" panose="020B0604020202020204" pitchFamily="34" charset="0"/>
            </a:endParaRPr>
          </a:p>
          <a:p>
            <a:pPr marL="136922" lvl="1" defTabSz="801291" fontAlgn="base">
              <a:lnSpc>
                <a:spcPct val="120000"/>
              </a:lnSpc>
              <a:spcBef>
                <a:spcPct val="0"/>
              </a:spcBef>
              <a:spcAft>
                <a:spcPct val="0"/>
              </a:spcAft>
              <a:defRPr/>
            </a:pPr>
            <a:endParaRPr lang="fr-CH" sz="600" kern="0" dirty="0">
              <a:solidFill>
                <a:srgbClr val="000000"/>
              </a:solidFill>
              <a:ea typeface="Arial Unicode MS"/>
              <a:cs typeface="Arial" panose="020B0604020202020204" pitchFamily="34" charset="0"/>
              <a:sym typeface="Wingdings" panose="05000000000000000000" pitchFamily="2" charset="2"/>
            </a:endParaRPr>
          </a:p>
        </p:txBody>
      </p:sp>
      <p:sp>
        <p:nvSpPr>
          <p:cNvPr id="6" name="ZoneTexte 27">
            <a:extLst>
              <a:ext uri="{FF2B5EF4-FFF2-40B4-BE49-F238E27FC236}">
                <a16:creationId xmlns:a16="http://schemas.microsoft.com/office/drawing/2014/main" id="{13A66638-3FFC-4AA6-80F5-185BE47FDC72}"/>
              </a:ext>
            </a:extLst>
          </p:cNvPr>
          <p:cNvSpPr txBox="1"/>
          <p:nvPr/>
        </p:nvSpPr>
        <p:spPr>
          <a:xfrm>
            <a:off x="1564482" y="2295222"/>
            <a:ext cx="15692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réalisées depuis la dernière revue</a:t>
            </a:r>
          </a:p>
        </p:txBody>
      </p:sp>
      <p:sp>
        <p:nvSpPr>
          <p:cNvPr id="7" name="Rectangle 6">
            <a:extLst>
              <a:ext uri="{FF2B5EF4-FFF2-40B4-BE49-F238E27FC236}">
                <a16:creationId xmlns:a16="http://schemas.microsoft.com/office/drawing/2014/main" id="{7092CFE9-B6AD-4EC1-AEEF-C6C6F13CF235}"/>
              </a:ext>
            </a:extLst>
          </p:cNvPr>
          <p:cNvSpPr/>
          <p:nvPr/>
        </p:nvSpPr>
        <p:spPr bwMode="auto">
          <a:xfrm>
            <a:off x="4564858" y="2403172"/>
            <a:ext cx="3077765"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p:txBody>
      </p:sp>
      <p:sp>
        <p:nvSpPr>
          <p:cNvPr id="8" name="ZoneTexte 29">
            <a:extLst>
              <a:ext uri="{FF2B5EF4-FFF2-40B4-BE49-F238E27FC236}">
                <a16:creationId xmlns:a16="http://schemas.microsoft.com/office/drawing/2014/main" id="{968AD533-C911-4D68-905B-34599E932C29}"/>
              </a:ext>
            </a:extLst>
          </p:cNvPr>
          <p:cNvSpPr txBox="1"/>
          <p:nvPr/>
        </p:nvSpPr>
        <p:spPr>
          <a:xfrm>
            <a:off x="4781550" y="2295222"/>
            <a:ext cx="15382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à réaliser d’ici la prochaine revue</a:t>
            </a:r>
          </a:p>
        </p:txBody>
      </p:sp>
      <p:sp>
        <p:nvSpPr>
          <p:cNvPr id="9" name="Rectangle 8">
            <a:extLst>
              <a:ext uri="{FF2B5EF4-FFF2-40B4-BE49-F238E27FC236}">
                <a16:creationId xmlns:a16="http://schemas.microsoft.com/office/drawing/2014/main" id="{6A05CE09-2B04-4958-8877-8744AAE77FFE}"/>
              </a:ext>
            </a:extLst>
          </p:cNvPr>
          <p:cNvSpPr/>
          <p:nvPr/>
        </p:nvSpPr>
        <p:spPr bwMode="auto">
          <a:xfrm>
            <a:off x="3525440"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p:txBody>
      </p:sp>
      <p:sp>
        <p:nvSpPr>
          <p:cNvPr id="10" name="ZoneTexte 31">
            <a:extLst>
              <a:ext uri="{FF2B5EF4-FFF2-40B4-BE49-F238E27FC236}">
                <a16:creationId xmlns:a16="http://schemas.microsoft.com/office/drawing/2014/main" id="{BAD12328-B443-48A7-A1E6-D40F519FF536}"/>
              </a:ext>
            </a:extLst>
          </p:cNvPr>
          <p:cNvSpPr txBox="1"/>
          <p:nvPr/>
        </p:nvSpPr>
        <p:spPr>
          <a:xfrm>
            <a:off x="3642121" y="3951405"/>
            <a:ext cx="147280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Points d’attention / difficultés /risques</a:t>
            </a:r>
          </a:p>
        </p:txBody>
      </p:sp>
      <p:sp>
        <p:nvSpPr>
          <p:cNvPr id="11" name="Rectangle 10">
            <a:extLst>
              <a:ext uri="{FF2B5EF4-FFF2-40B4-BE49-F238E27FC236}">
                <a16:creationId xmlns:a16="http://schemas.microsoft.com/office/drawing/2014/main" id="{4D0B6FFE-F9AD-4001-B453-43D347F437F4}"/>
              </a:ext>
            </a:extLst>
          </p:cNvPr>
          <p:cNvSpPr/>
          <p:nvPr/>
        </p:nvSpPr>
        <p:spPr bwMode="auto">
          <a:xfrm>
            <a:off x="1432321" y="1693039"/>
            <a:ext cx="2025254"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defRPr/>
            </a:pPr>
            <a:r>
              <a:rPr lang="fr-CH" sz="600" dirty="0">
                <a:solidFill>
                  <a:srgbClr val="000000"/>
                </a:solidFill>
                <a:cs typeface="Calibri" panose="020F0502020204030204" pitchFamily="34" charset="0"/>
              </a:rPr>
              <a:t>…</a:t>
            </a:r>
            <a:endParaRPr lang="fr-CH" sz="600" kern="0" dirty="0">
              <a:solidFill>
                <a:srgbClr val="000000"/>
              </a:solidFill>
              <a:ea typeface="Arial Unicode MS"/>
              <a:cs typeface="Calibri" panose="020F0502020204030204" pitchFamily="34" charset="0"/>
            </a:endParaRPr>
          </a:p>
        </p:txBody>
      </p:sp>
      <p:sp>
        <p:nvSpPr>
          <p:cNvPr id="12" name="ZoneTexte 33">
            <a:extLst>
              <a:ext uri="{FF2B5EF4-FFF2-40B4-BE49-F238E27FC236}">
                <a16:creationId xmlns:a16="http://schemas.microsoft.com/office/drawing/2014/main" id="{933E39AF-ED7A-42E4-A660-ACBC07253C99}"/>
              </a:ext>
            </a:extLst>
          </p:cNvPr>
          <p:cNvSpPr txBox="1"/>
          <p:nvPr/>
        </p:nvSpPr>
        <p:spPr>
          <a:xfrm>
            <a:off x="1562100" y="1575142"/>
            <a:ext cx="8143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Rappel des objectifs</a:t>
            </a:r>
          </a:p>
        </p:txBody>
      </p:sp>
      <p:sp>
        <p:nvSpPr>
          <p:cNvPr id="13" name="Rectangle 12">
            <a:extLst>
              <a:ext uri="{FF2B5EF4-FFF2-40B4-BE49-F238E27FC236}">
                <a16:creationId xmlns:a16="http://schemas.microsoft.com/office/drawing/2014/main" id="{94C001E3-3D95-4F12-A8E0-47EBE3F725CC}"/>
              </a:ext>
            </a:extLst>
          </p:cNvPr>
          <p:cNvSpPr/>
          <p:nvPr/>
        </p:nvSpPr>
        <p:spPr bwMode="auto">
          <a:xfrm>
            <a:off x="3525440" y="1684679"/>
            <a:ext cx="2025254" cy="610542"/>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a:t>
            </a:r>
          </a:p>
        </p:txBody>
      </p:sp>
      <p:sp>
        <p:nvSpPr>
          <p:cNvPr id="14" name="ZoneTexte 35">
            <a:extLst>
              <a:ext uri="{FF2B5EF4-FFF2-40B4-BE49-F238E27FC236}">
                <a16:creationId xmlns:a16="http://schemas.microsoft.com/office/drawing/2014/main" id="{67423647-F64D-4E48-A302-AF32975AC387}"/>
              </a:ext>
            </a:extLst>
          </p:cNvPr>
          <p:cNvSpPr txBox="1"/>
          <p:nvPr/>
        </p:nvSpPr>
        <p:spPr>
          <a:xfrm>
            <a:off x="3642123" y="1575142"/>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Livrables</a:t>
            </a:r>
          </a:p>
        </p:txBody>
      </p:sp>
      <p:sp>
        <p:nvSpPr>
          <p:cNvPr id="15" name="Rectangle 14">
            <a:extLst>
              <a:ext uri="{FF2B5EF4-FFF2-40B4-BE49-F238E27FC236}">
                <a16:creationId xmlns:a16="http://schemas.microsoft.com/office/drawing/2014/main" id="{E232860F-E1B0-4991-8302-8958CD995873}"/>
              </a:ext>
            </a:extLst>
          </p:cNvPr>
          <p:cNvSpPr/>
          <p:nvPr/>
        </p:nvSpPr>
        <p:spPr bwMode="auto">
          <a:xfrm>
            <a:off x="5618559" y="4057768"/>
            <a:ext cx="2024063"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291">
              <a:lnSpc>
                <a:spcPct val="90000"/>
              </a:lnSpc>
              <a:spcBef>
                <a:spcPct val="30000"/>
              </a:spcBef>
              <a:spcAft>
                <a:spcPct val="10000"/>
              </a:spcAft>
              <a:defRPr/>
            </a:pPr>
            <a:r>
              <a:rPr lang="fr-CH" sz="600" kern="0" dirty="0">
                <a:solidFill>
                  <a:srgbClr val="000000"/>
                </a:solidFill>
                <a:ea typeface="Arial Unicode MS"/>
                <a:cs typeface="Arial" panose="020B0604020202020204" pitchFamily="34" charset="0"/>
              </a:rPr>
              <a:t>Phase actuelle: </a:t>
            </a:r>
          </a:p>
        </p:txBody>
      </p:sp>
      <p:sp>
        <p:nvSpPr>
          <p:cNvPr id="16" name="ZoneTexte 37">
            <a:extLst>
              <a:ext uri="{FF2B5EF4-FFF2-40B4-BE49-F238E27FC236}">
                <a16:creationId xmlns:a16="http://schemas.microsoft.com/office/drawing/2014/main" id="{CE8121F2-AAEE-4E9C-B53B-1AB7C6D62ED9}"/>
              </a:ext>
            </a:extLst>
          </p:cNvPr>
          <p:cNvSpPr txBox="1"/>
          <p:nvPr/>
        </p:nvSpPr>
        <p:spPr>
          <a:xfrm>
            <a:off x="5748337" y="3952993"/>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Statuts</a:t>
            </a:r>
          </a:p>
        </p:txBody>
      </p:sp>
      <p:sp>
        <p:nvSpPr>
          <p:cNvPr id="17" name="Rectangle 16">
            <a:extLst>
              <a:ext uri="{FF2B5EF4-FFF2-40B4-BE49-F238E27FC236}">
                <a16:creationId xmlns:a16="http://schemas.microsoft.com/office/drawing/2014/main" id="{37AE9B52-D928-4E84-845E-65521EB87982}"/>
              </a:ext>
            </a:extLst>
          </p:cNvPr>
          <p:cNvSpPr/>
          <p:nvPr/>
        </p:nvSpPr>
        <p:spPr bwMode="auto">
          <a:xfrm>
            <a:off x="1432321"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lvl="1" indent="-112759" defTabSz="801291" fontAlgn="base">
              <a:lnSpc>
                <a:spcPct val="120000"/>
              </a:lnSpc>
              <a:spcBef>
                <a:spcPct val="0"/>
              </a:spcBef>
              <a:spcAft>
                <a:spcPct val="0"/>
              </a:spcAft>
              <a:buFont typeface="Wingdings" panose="05000000000000000000" pitchFamily="2" charset="2"/>
              <a:buChar char="§"/>
              <a:defRPr/>
            </a:pPr>
            <a:r>
              <a:rPr lang="fr-CH" sz="600" kern="0" dirty="0">
                <a:solidFill>
                  <a:prstClr val="black"/>
                </a:solidFill>
                <a:ea typeface="Arial Unicode MS"/>
                <a:cs typeface="Arial" panose="020B0604020202020204" pitchFamily="34" charset="0"/>
              </a:rPr>
              <a:t>…</a:t>
            </a:r>
          </a:p>
          <a:p>
            <a:pPr defTabSz="801291" fontAlgn="base">
              <a:lnSpc>
                <a:spcPct val="90000"/>
              </a:lnSpc>
              <a:spcBef>
                <a:spcPct val="30000"/>
              </a:spcBef>
              <a:spcAft>
                <a:spcPct val="10000"/>
              </a:spcAft>
              <a:defRPr/>
            </a:pPr>
            <a:r>
              <a:rPr lang="fr-CH" sz="600" kern="0" dirty="0">
                <a:solidFill>
                  <a:prstClr val="black"/>
                </a:solidFill>
                <a:ea typeface="Arial Unicode MS"/>
                <a:cs typeface="Arial" panose="020B0604020202020204" pitchFamily="34" charset="0"/>
                <a:sym typeface="Wingdings" panose="05000000000000000000" pitchFamily="2" charset="2"/>
              </a:rPr>
              <a:t>  </a:t>
            </a:r>
          </a:p>
          <a:p>
            <a:pPr marL="112759" indent="-112759" defTabSz="801291">
              <a:lnSpc>
                <a:spcPct val="90000"/>
              </a:lnSpc>
              <a:spcBef>
                <a:spcPct val="30000"/>
              </a:spcBef>
              <a:spcAft>
                <a:spcPct val="10000"/>
              </a:spcAft>
              <a:buFont typeface="Wingdings" panose="05000000000000000000" pitchFamily="2" charset="2"/>
              <a:buChar char="§"/>
              <a:defRPr/>
            </a:pPr>
            <a:endParaRPr lang="fr-CH" sz="600" kern="0" dirty="0">
              <a:solidFill>
                <a:prstClr val="black"/>
              </a:solidFill>
              <a:ea typeface="Arial Unicode MS"/>
              <a:cs typeface="Arial" panose="020B0604020202020204" pitchFamily="34" charset="0"/>
            </a:endParaRPr>
          </a:p>
        </p:txBody>
      </p:sp>
      <p:sp>
        <p:nvSpPr>
          <p:cNvPr id="18" name="ZoneTexte 39">
            <a:extLst>
              <a:ext uri="{FF2B5EF4-FFF2-40B4-BE49-F238E27FC236}">
                <a16:creationId xmlns:a16="http://schemas.microsoft.com/office/drawing/2014/main" id="{89833D14-1401-4FF2-A3F8-1EFB312A001F}"/>
              </a:ext>
            </a:extLst>
          </p:cNvPr>
          <p:cNvSpPr txBox="1"/>
          <p:nvPr/>
        </p:nvSpPr>
        <p:spPr>
          <a:xfrm>
            <a:off x="1562101" y="3951405"/>
            <a:ext cx="110132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Principales échéances </a:t>
            </a:r>
            <a:r>
              <a:rPr lang="fr-CH" sz="675" kern="0" dirty="0">
                <a:solidFill>
                  <a:prstClr val="white">
                    <a:lumMod val="50000"/>
                  </a:prstClr>
                </a:solidFill>
                <a:cs typeface="Arial" panose="020B0604020202020204" pitchFamily="34" charset="0"/>
                <a:sym typeface="Wingdings"/>
              </a:rPr>
              <a:t></a:t>
            </a:r>
            <a:endParaRPr lang="fr-CH" sz="675" kern="0" dirty="0">
              <a:solidFill>
                <a:prstClr val="white">
                  <a:lumMod val="50000"/>
                </a:prstClr>
              </a:solidFill>
              <a:cs typeface="Arial" panose="020B0604020202020204" pitchFamily="34" charset="0"/>
            </a:endParaRPr>
          </a:p>
        </p:txBody>
      </p:sp>
      <p:sp>
        <p:nvSpPr>
          <p:cNvPr id="19" name="Rectangle 18">
            <a:extLst>
              <a:ext uri="{FF2B5EF4-FFF2-40B4-BE49-F238E27FC236}">
                <a16:creationId xmlns:a16="http://schemas.microsoft.com/office/drawing/2014/main" id="{DBFB42F3-CEF5-4397-B480-BC73EAA67D35}"/>
              </a:ext>
            </a:extLst>
          </p:cNvPr>
          <p:cNvSpPr/>
          <p:nvPr/>
        </p:nvSpPr>
        <p:spPr bwMode="auto">
          <a:xfrm>
            <a:off x="5618559" y="1693039"/>
            <a:ext cx="2024063"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Budget :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Charges (j/p)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Consommation : …</a:t>
            </a:r>
          </a:p>
        </p:txBody>
      </p:sp>
      <p:sp>
        <p:nvSpPr>
          <p:cNvPr id="20" name="ZoneTexte 41">
            <a:extLst>
              <a:ext uri="{FF2B5EF4-FFF2-40B4-BE49-F238E27FC236}">
                <a16:creationId xmlns:a16="http://schemas.microsoft.com/office/drawing/2014/main" id="{F9E3CFFC-C120-4F73-A36B-553BDC77B9EB}"/>
              </a:ext>
            </a:extLst>
          </p:cNvPr>
          <p:cNvSpPr txBox="1"/>
          <p:nvPr/>
        </p:nvSpPr>
        <p:spPr>
          <a:xfrm>
            <a:off x="5748339" y="1583501"/>
            <a:ext cx="17597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Commentaires / informations complémentaires</a:t>
            </a:r>
          </a:p>
        </p:txBody>
      </p:sp>
      <p:sp>
        <p:nvSpPr>
          <p:cNvPr id="21" name="Titre 6">
            <a:extLst>
              <a:ext uri="{FF2B5EF4-FFF2-40B4-BE49-F238E27FC236}">
                <a16:creationId xmlns:a16="http://schemas.microsoft.com/office/drawing/2014/main" id="{DA259604-5F19-4B71-B720-DBF6B6D4AEBC}"/>
              </a:ext>
            </a:extLst>
          </p:cNvPr>
          <p:cNvSpPr txBox="1">
            <a:spLocks/>
          </p:cNvSpPr>
          <p:nvPr/>
        </p:nvSpPr>
        <p:spPr bwMode="auto">
          <a:xfrm>
            <a:off x="1662114" y="998855"/>
            <a:ext cx="6049565" cy="68421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0" fontAlgn="base" hangingPunct="0">
              <a:spcBef>
                <a:spcPct val="0"/>
              </a:spcBef>
              <a:spcAft>
                <a:spcPct val="0"/>
              </a:spcAft>
              <a:defRPr/>
            </a:pPr>
            <a:r>
              <a:rPr lang="fr-FR" sz="1350" b="1" kern="0">
                <a:solidFill>
                  <a:srgbClr val="000099"/>
                </a:solidFill>
                <a:latin typeface="Trebuchet MS"/>
                <a:ea typeface="+mj-ea"/>
                <a:cs typeface="+mj-cs"/>
              </a:rPr>
              <a:t>Nom du projet- Cartographie</a:t>
            </a:r>
            <a:endParaRPr lang="fr-FR" sz="900" b="1" dirty="0">
              <a:solidFill>
                <a:srgbClr val="000099"/>
              </a:solidFill>
              <a:latin typeface="Trebuchet MS"/>
              <a:ea typeface="+mj-ea"/>
              <a:cs typeface="+mj-cs"/>
            </a:endParaRPr>
          </a:p>
        </p:txBody>
      </p:sp>
      <p:sp>
        <p:nvSpPr>
          <p:cNvPr id="22" name="ZoneTexte 43">
            <a:extLst>
              <a:ext uri="{FF2B5EF4-FFF2-40B4-BE49-F238E27FC236}">
                <a16:creationId xmlns:a16="http://schemas.microsoft.com/office/drawing/2014/main" id="{A4ECEF89-867C-4D5D-B9CF-40E7629F82CE}"/>
              </a:ext>
            </a:extLst>
          </p:cNvPr>
          <p:cNvSpPr txBox="1"/>
          <p:nvPr/>
        </p:nvSpPr>
        <p:spPr>
          <a:xfrm>
            <a:off x="6947699" y="958428"/>
            <a:ext cx="768159" cy="203133"/>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fr-CH" sz="600" b="1" dirty="0">
                <a:solidFill>
                  <a:srgbClr val="003399"/>
                </a:solidFill>
                <a:latin typeface="Arial" charset="0"/>
              </a:rPr>
              <a:t>Date </a:t>
            </a:r>
            <a:r>
              <a:rPr lang="fr-CH" sz="600" b="1" dirty="0" err="1">
                <a:solidFill>
                  <a:srgbClr val="003399"/>
                </a:solidFill>
                <a:latin typeface="Arial" charset="0"/>
              </a:rPr>
              <a:t>jj.mm.aaaa</a:t>
            </a:r>
            <a:endParaRPr lang="fr-CH" sz="600" b="1" dirty="0">
              <a:solidFill>
                <a:srgbClr val="003399"/>
              </a:solidFill>
              <a:latin typeface="Arial" charset="0"/>
            </a:endParaRPr>
          </a:p>
        </p:txBody>
      </p:sp>
      <p:graphicFrame>
        <p:nvGraphicFramePr>
          <p:cNvPr id="23" name="Diagramme 22">
            <a:extLst>
              <a:ext uri="{FF2B5EF4-FFF2-40B4-BE49-F238E27FC236}">
                <a16:creationId xmlns:a16="http://schemas.microsoft.com/office/drawing/2014/main" id="{F0BBCC38-7677-4A02-876C-EB4172AEFE93}"/>
              </a:ext>
            </a:extLst>
          </p:cNvPr>
          <p:cNvGraphicFramePr/>
          <p:nvPr/>
        </p:nvGraphicFramePr>
        <p:xfrm>
          <a:off x="6474314" y="3915402"/>
          <a:ext cx="858709" cy="50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 23">
            <a:extLst>
              <a:ext uri="{FF2B5EF4-FFF2-40B4-BE49-F238E27FC236}">
                <a16:creationId xmlns:a16="http://schemas.microsoft.com/office/drawing/2014/main" id="{66D6039A-0075-42C8-8C84-45C081489BCD}"/>
              </a:ext>
            </a:extLst>
          </p:cNvPr>
          <p:cNvPicPr>
            <a:picLocks noChangeAspect="1"/>
          </p:cNvPicPr>
          <p:nvPr/>
        </p:nvPicPr>
        <p:blipFill>
          <a:blip r:embed="rId8"/>
          <a:stretch>
            <a:fillRect/>
          </a:stretch>
        </p:blipFill>
        <p:spPr>
          <a:xfrm>
            <a:off x="5618560" y="4260712"/>
            <a:ext cx="1925511" cy="936950"/>
          </a:xfrm>
          <a:prstGeom prst="rect">
            <a:avLst/>
          </a:prstGeom>
        </p:spPr>
      </p:pic>
    </p:spTree>
    <p:extLst>
      <p:ext uri="{BB962C8B-B14F-4D97-AF65-F5344CB8AC3E}">
        <p14:creationId xmlns:p14="http://schemas.microsoft.com/office/powerpoint/2010/main" val="2858514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http://blog.nicolashachet.com/wp-content/uploads/2012/12/gestion_projet_balancoire.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1850"/>
            <a:ext cx="8003774" cy="5195462"/>
          </a:xfrm>
          <a:prstGeom prst="rect">
            <a:avLst/>
          </a:prstGeom>
          <a:noFill/>
          <a:ln>
            <a:noFill/>
          </a:ln>
        </p:spPr>
      </p:pic>
    </p:spTree>
    <p:extLst>
      <p:ext uri="{BB962C8B-B14F-4D97-AF65-F5344CB8AC3E}">
        <p14:creationId xmlns:p14="http://schemas.microsoft.com/office/powerpoint/2010/main" val="2792133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467544" y="1809111"/>
            <a:ext cx="7491635" cy="40934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1) Evaluer le « reste à faire »</a:t>
            </a:r>
          </a:p>
          <a:p>
            <a:pPr marL="171450" marR="0" lvl="0" indent="-171450" algn="just" defTabSz="914400" rtl="0" eaLnBrk="0" fontAlgn="base" latinLnBrk="0" hangingPunct="0">
              <a:lnSpc>
                <a:spcPct val="100000"/>
              </a:lnSpc>
              <a:spcBef>
                <a:spcPct val="0"/>
              </a:spcBef>
              <a:spcAft>
                <a:spcPct val="0"/>
              </a:spcAft>
              <a:buClrTx/>
              <a:buSzTx/>
              <a:buFontTx/>
              <a:buChar char="-"/>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Analyser </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de manière plus rationnelle, </a:t>
            </a:r>
            <a:endParaRPr lang="fr-FR" altLang="fr-FR" sz="1400" dirty="0">
              <a:latin typeface="Tahoma" panose="020B0604030504040204" pitchFamily="34" charset="0"/>
              <a:ea typeface="Tahoma" panose="020B0604030504040204" pitchFamily="34" charset="0"/>
              <a:cs typeface="Tahoma" panose="020B0604030504040204" pitchFamily="34" charset="0"/>
            </a:endParaRPr>
          </a:p>
          <a:p>
            <a:pPr marL="171450" marR="0" lvl="0" indent="-171450" algn="just" defTabSz="914400" rtl="0" eaLnBrk="0" fontAlgn="base" latinLnBrk="0" hangingPunct="0">
              <a:lnSpc>
                <a:spcPct val="100000"/>
              </a:lnSpc>
              <a:spcBef>
                <a:spcPct val="0"/>
              </a:spcBef>
              <a:spcAft>
                <a:spcPct val="0"/>
              </a:spcAft>
              <a:buClrTx/>
              <a:buSzTx/>
              <a:buFontTx/>
              <a:buChar char="-"/>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Mieux anticiper les difficultés et faire face aux aléas plus sereinement, sans vous mettre la pression.</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Exemple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Décomposer le projet en trois indicateurs (au lieu de considérer un délai global) :</a:t>
            </a:r>
          </a:p>
          <a:p>
            <a:pPr marL="171450" indent="-171450" algn="just">
              <a:buFontTx/>
              <a:buChar char="-"/>
            </a:pPr>
            <a:r>
              <a:rPr lang="fr-FR" altLang="fr-FR" sz="1400" dirty="0">
                <a:latin typeface="Tahoma" panose="020B0604030504040204" pitchFamily="34" charset="0"/>
                <a:ea typeface="Tahoma" panose="020B0604030504040204" pitchFamily="34" charset="0"/>
                <a:cs typeface="Tahoma" panose="020B0604030504040204" pitchFamily="34" charset="0"/>
              </a:rPr>
              <a:t>Les tâches effectuées</a:t>
            </a:r>
          </a:p>
          <a:p>
            <a:pPr marL="171450" indent="-171450" algn="just">
              <a:buFontTx/>
              <a:buChar char="-"/>
            </a:pPr>
            <a:r>
              <a:rPr lang="fr-FR" altLang="fr-FR" sz="1400" dirty="0">
                <a:latin typeface="Tahoma" panose="020B0604030504040204" pitchFamily="34" charset="0"/>
                <a:ea typeface="Tahoma" panose="020B0604030504040204" pitchFamily="34" charset="0"/>
                <a:cs typeface="Tahoma" panose="020B0604030504040204" pitchFamily="34" charset="0"/>
              </a:rPr>
              <a:t>Les tâches en cours</a:t>
            </a:r>
          </a:p>
          <a:p>
            <a:pPr marL="171450" indent="-171450" algn="just">
              <a:buFontTx/>
              <a:buChar char="-"/>
            </a:pPr>
            <a:r>
              <a:rPr lang="fr-FR" altLang="fr-FR" sz="1400" dirty="0">
                <a:latin typeface="Tahoma" panose="020B0604030504040204" pitchFamily="34" charset="0"/>
                <a:ea typeface="Tahoma" panose="020B0604030504040204" pitchFamily="34" charset="0"/>
                <a:cs typeface="Tahoma" panose="020B0604030504040204" pitchFamily="34" charset="0"/>
              </a:rPr>
              <a:t>Les tâches restantes à faire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ableau en trois colonnes</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lang="fr-FR" altLang="fr-FR" sz="1400" dirty="0">
                <a:latin typeface="Tahoma" panose="020B0604030504040204" pitchFamily="34" charset="0"/>
                <a:ea typeface="Tahoma" panose="020B0604030504040204" pitchFamily="34" charset="0"/>
                <a:cs typeface="Tahoma" panose="020B0604030504040204" pitchFamily="34" charset="0"/>
              </a:rPr>
              <a:t>Associer le nombre jours/semaines nécessaires</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à"/>
              <a:tabLst/>
            </a:pP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Déplacer</a:t>
            </a:r>
            <a:r>
              <a:rPr lang="fr-FR" altLang="fr-FR" sz="1400" dirty="0">
                <a:latin typeface="Tahoma" panose="020B0604030504040204" pitchFamily="34" charset="0"/>
                <a:ea typeface="Tahoma" panose="020B0604030504040204" pitchFamily="34" charset="0"/>
                <a:cs typeface="Tahoma" panose="020B0604030504040204" pitchFamily="34" charset="0"/>
              </a:rPr>
              <a:t> les tâches d’une colonne à l’autre au </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fur et à mesure de leur accomplissement</a:t>
            </a:r>
            <a:endParaRPr lang="fr-FR" altLang="fr-FR" sz="1400" dirty="0">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R="0" lvl="0" algn="just" defTabSz="914400" rtl="0" eaLnBrk="0" fontAlgn="base" latinLnBrk="0" hangingPunct="0">
              <a:lnSpc>
                <a:spcPct val="100000"/>
              </a:lnSpc>
              <a:spcBef>
                <a:spcPct val="0"/>
              </a:spcBef>
              <a:spcAft>
                <a:spcPct val="0"/>
              </a:spcAft>
              <a:buClrTx/>
              <a:buSzTx/>
              <a:tabLst/>
            </a:pPr>
            <a:r>
              <a:rPr lang="fr-FR" altLang="fr-FR" sz="1400" dirty="0">
                <a:latin typeface="Tahoma" panose="020B0604030504040204" pitchFamily="34" charset="0"/>
                <a:ea typeface="Tahoma" panose="020B0604030504040204" pitchFamily="34" charset="0"/>
                <a:cs typeface="Tahoma" panose="020B0604030504040204" pitchFamily="34" charset="0"/>
              </a:rPr>
              <a:t>Permet de rendre visible con</a:t>
            </a:r>
            <a:r>
              <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crètement l’avancement, d’évaluer la progression, d’identifier les tâches qui posent problème, de mainteni</a:t>
            </a:r>
            <a:r>
              <a:rPr lang="fr-FR" altLang="fr-FR" sz="1400" dirty="0">
                <a:latin typeface="Tahoma" panose="020B0604030504040204" pitchFamily="34" charset="0"/>
                <a:ea typeface="Tahoma" panose="020B0604030504040204" pitchFamily="34" charset="0"/>
                <a:cs typeface="Tahoma" panose="020B0604030504040204" pitchFamily="34" charset="0"/>
              </a:rPr>
              <a:t>r de la motivation</a:t>
            </a:r>
          </a:p>
          <a:p>
            <a:pPr marR="0" lvl="0" algn="just" defTabSz="914400" rtl="0" eaLnBrk="0" fontAlgn="base" latinLnBrk="0" hangingPunct="0">
              <a:lnSpc>
                <a:spcPct val="100000"/>
              </a:lnSpc>
              <a:spcBef>
                <a:spcPct val="0"/>
              </a:spcBef>
              <a:spcAft>
                <a:spcPct val="0"/>
              </a:spcAft>
              <a:buClrTx/>
              <a:buSzTx/>
              <a:tabLst/>
            </a:pPr>
            <a:endParaRPr kumimoji="0" lang="fr-FR" altLang="fr-FR" sz="14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Kanban, post-it, etc.</a:t>
            </a:r>
            <a:endParaRPr kumimoji="0" lang="fr-FR" altLang="fr-FR" sz="1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5200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395536" y="2050976"/>
            <a:ext cx="7704856"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70C0"/>
                </a:solidFill>
                <a:effectLst/>
                <a:latin typeface="Raleway" panose="020B0604020202020204" pitchFamily="2" charset="0"/>
              </a:rPr>
              <a:t>2) Poser des jalons critiques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1" i="0" u="none" strike="noStrike" cap="none" normalizeH="0" baseline="0" dirty="0">
              <a:ln>
                <a:noFill/>
              </a:ln>
              <a:solidFill>
                <a:srgbClr val="0070C0"/>
              </a:solidFill>
              <a:effectLst/>
              <a:latin typeface="Raleway" panose="020B0604020202020204" pitchFamily="2"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Certaines tâches </a:t>
            </a:r>
            <a:r>
              <a:rPr lang="fr-FR" altLang="fr-FR" dirty="0">
                <a:latin typeface="Tahoma" panose="020B0604030504040204" pitchFamily="34" charset="0"/>
                <a:ea typeface="Tahoma" panose="020B0604030504040204" pitchFamily="34" charset="0"/>
                <a:cs typeface="Tahoma" panose="020B0604030504040204" pitchFamily="34" charset="0"/>
              </a:rPr>
              <a:t>doivent absolument être réalisées avant d’autres, sous peine d’être bloqué dans son projet.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dirty="0">
                <a:latin typeface="Tahoma" panose="020B0604030504040204" pitchFamily="34" charset="0"/>
                <a:ea typeface="Tahoma" panose="020B0604030504040204" pitchFamily="34" charset="0"/>
                <a:cs typeface="Tahoma" panose="020B0604030504040204" pitchFamily="34" charset="0"/>
              </a:rPr>
              <a:t>Ce sont des événements clés dans l’avancement de son projet. Il est donc très important de les identifier le plus tôt possible et de fixer une date pour laquelle ces tâches devront être faites.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altLang="fr-FR" dirty="0">
                <a:latin typeface="Tahoma" panose="020B0604030504040204" pitchFamily="34" charset="0"/>
                <a:ea typeface="Tahoma" panose="020B0604030504040204" pitchFamily="34" charset="0"/>
                <a:cs typeface="Tahoma" panose="020B0604030504040204" pitchFamily="34" charset="0"/>
              </a:rPr>
              <a:t>Mettre des rappels</a:t>
            </a:r>
          </a:p>
        </p:txBody>
      </p:sp>
    </p:spTree>
    <p:extLst>
      <p:ext uri="{BB962C8B-B14F-4D97-AF65-F5344CB8AC3E}">
        <p14:creationId xmlns:p14="http://schemas.microsoft.com/office/powerpoint/2010/main" val="79896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801276" y="2138795"/>
            <a:ext cx="7299116" cy="20159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rgbClr val="1476B7"/>
                </a:solidFill>
                <a:effectLst/>
                <a:latin typeface="Tahoma" panose="020B0604030504040204" pitchFamily="34" charset="0"/>
                <a:ea typeface="Tahoma" panose="020B0604030504040204" pitchFamily="34" charset="0"/>
                <a:cs typeface="Tahoma" panose="020B0604030504040204" pitchFamily="34" charset="0"/>
              </a:rPr>
              <a:t>3) Arbitrer </a:t>
            </a:r>
            <a:r>
              <a:rPr lang="fr-FR" altLang="fr-FR" sz="1900" b="1" dirty="0">
                <a:solidFill>
                  <a:srgbClr val="0070C0"/>
                </a:solidFill>
                <a:latin typeface="Tahoma" panose="020B0604030504040204" pitchFamily="34" charset="0"/>
                <a:ea typeface="Tahoma" panose="020B0604030504040204" pitchFamily="34" charset="0"/>
                <a:cs typeface="Tahoma" panose="020B0604030504040204" pitchFamily="34" charset="0"/>
              </a:rPr>
              <a:t>le</a:t>
            </a:r>
            <a:r>
              <a:rPr kumimoji="0" lang="fr-FR" altLang="fr-FR" sz="1900" b="1" i="0" u="none" strike="noStrike" cap="none" normalizeH="0" baseline="0" dirty="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 budget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Vous avez prévu un budget global pour votre projet. Il est indispensable de suivre précisément les dépenses occasionnées par chaque action si vous voulez éviter de dépasser vos limites financières.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Mettez-vous des alertes lorsque le budget atteint par exemple 50 % de dépenses. A ce stade, interrogez-vous sur les dépenses à venir. Arbitrez entre celles qui sont de grande ou de faible importance. Ne considérez pas chaque dépense comme absolument indispensable : certaines peuvent en effet être moins importantes, remises à plus tard ou remplacées par un autre moyen qui coûte moins cher.</a:t>
            </a:r>
            <a:endParaRPr kumimoji="0" lang="fr-FR" altLang="fr-FR" sz="1400" b="1"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0301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err="1">
                <a:solidFill>
                  <a:srgbClr val="1476B7"/>
                </a:solidFill>
                <a:latin typeface="Tahoma"/>
                <a:ea typeface="Tahoma"/>
                <a:cs typeface="Tahoma"/>
              </a:rPr>
              <a:t>Suivi</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évaluation</a:t>
            </a:r>
            <a:r>
              <a:rPr lang="de-DE" sz="2400" b="1" dirty="0">
                <a:solidFill>
                  <a:srgbClr val="1476B7"/>
                </a:solidFill>
                <a:latin typeface="Tahoma"/>
                <a:ea typeface="Tahoma"/>
                <a:cs typeface="Tahoma"/>
              </a:rPr>
              <a:t> </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379140" y="2482587"/>
            <a:ext cx="7721252" cy="18928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rgbClr val="0070C0"/>
                </a:solidFill>
                <a:effectLst/>
                <a:latin typeface="Tahoma" panose="020B0604030504040204" pitchFamily="34" charset="0"/>
                <a:ea typeface="Tahoma" panose="020B0604030504040204" pitchFamily="34" charset="0"/>
                <a:cs typeface="Tahoma" panose="020B0604030504040204" pitchFamily="34" charset="0"/>
              </a:rPr>
              <a:t>4) Évaluer la satisfaction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Vos projets avancent comme vous le souhaitez, vous respectez le budget imparti, mais êtes-vous satisfait du résultat en tant que tel ? Et vous, prenez-vous plaisir à effectuer toutes ces tâches ?</a:t>
            </a:r>
            <a:endParaRPr kumimoji="0" lang="fr-FR" altLang="fr-FR" sz="6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Ces aspects sont nécessairement plus subjectifs, mais vous </a:t>
            </a:r>
            <a:r>
              <a:rPr kumimoji="0" lang="fr-FR" altLang="fr-FR" sz="130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pouvez créer quelques indicateurs pour mesurer votre état d’esprit au fil du projet : comment avez-vous passé cette semaine ? Vous pouvez par exemple mettre des petits smileys en face de vos tâches.</a:t>
            </a:r>
            <a:endParaRPr kumimoji="0" lang="fr-FR" altLang="fr-FR" sz="600"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Au fil du temps, vous verrez ainsi ce qui vous a le plus plu, ce que vous avez aimé faire, les résultats qui vous ont procuré le plus de plaisir. Cette satisfaction est importante, car elle vous permettra de rester motivé pour la suite de votre projet et réaliser vos objectifs</a:t>
            </a:r>
            <a:endParaRPr kumimoji="0" lang="fr-FR" altLang="fr-FR" sz="180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175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a:t>
            </a:r>
            <a:r>
              <a:rPr lang="fr-CH" sz="800" dirty="0">
                <a:latin typeface="Tahoma"/>
              </a:rPr>
              <a:t>5</a:t>
            </a:r>
          </a:p>
        </p:txBody>
      </p:sp>
      <p:sp>
        <p:nvSpPr>
          <p:cNvPr id="11" name="Rectangle 5">
            <a:extLst>
              <a:ext uri="{FF2B5EF4-FFF2-40B4-BE49-F238E27FC236}">
                <a16:creationId xmlns:a16="http://schemas.microsoft.com/office/drawing/2014/main" id="{4558AC57-ED76-4156-B4DE-BB39801782D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Organisation institutionelle et projets</a:t>
            </a:r>
            <a:endParaRPr lang="en-US" sz="2400" b="1" dirty="0">
              <a:solidFill>
                <a:srgbClr val="1476B7"/>
              </a:solidFill>
              <a:latin typeface="Tahoma"/>
              <a:ea typeface="Tahoma"/>
              <a:cs typeface="Tahoma"/>
            </a:endParaRPr>
          </a:p>
        </p:txBody>
      </p:sp>
      <p:graphicFrame>
        <p:nvGraphicFramePr>
          <p:cNvPr id="12" name="Diagram 11">
            <a:extLst>
              <a:ext uri="{FF2B5EF4-FFF2-40B4-BE49-F238E27FC236}">
                <a16:creationId xmlns:a16="http://schemas.microsoft.com/office/drawing/2014/main" id="{67DB93CF-D974-4A90-AC09-DCDB71D19D2B}"/>
              </a:ext>
            </a:extLst>
          </p:cNvPr>
          <p:cNvGraphicFramePr/>
          <p:nvPr/>
        </p:nvGraphicFramePr>
        <p:xfrm>
          <a:off x="133164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BBF0B58-EB47-4E7A-8D57-0F8A708E14C9}"/>
              </a:ext>
            </a:extLst>
          </p:cNvPr>
          <p:cNvSpPr txBox="1"/>
          <p:nvPr/>
        </p:nvSpPr>
        <p:spPr>
          <a:xfrm>
            <a:off x="161967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1</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3207A69F-C145-48EA-B2B2-44486FAA2ACB}"/>
              </a:ext>
            </a:extLst>
          </p:cNvPr>
          <p:cNvSpPr txBox="1"/>
          <p:nvPr/>
        </p:nvSpPr>
        <p:spPr bwMode="auto">
          <a:xfrm>
            <a:off x="3746641" y="5731925"/>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2</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6B7B91D-0E53-44F2-9E1D-091A92A01C84}"/>
              </a:ext>
            </a:extLst>
          </p:cNvPr>
          <p:cNvSpPr txBox="1"/>
          <p:nvPr/>
        </p:nvSpPr>
        <p:spPr bwMode="auto">
          <a:xfrm>
            <a:off x="594015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3</a:t>
            </a:r>
            <a:endParaRPr lang="fr-CH"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id="{A3C021A4-EDAF-44BF-8B1C-9313EEF2DD5B}"/>
              </a:ext>
            </a:extLst>
          </p:cNvPr>
          <p:cNvGrpSpPr/>
          <p:nvPr/>
        </p:nvGrpSpPr>
        <p:grpSpPr>
          <a:xfrm>
            <a:off x="1556856" y="4797152"/>
            <a:ext cx="1296144" cy="648072"/>
            <a:chOff x="1556856" y="4797152"/>
            <a:chExt cx="1296144" cy="648072"/>
          </a:xfrm>
        </p:grpSpPr>
        <p:cxnSp>
          <p:nvCxnSpPr>
            <p:cNvPr id="5" name="Straight Connector 4">
              <a:extLst>
                <a:ext uri="{FF2B5EF4-FFF2-40B4-BE49-F238E27FC236}">
                  <a16:creationId xmlns:a16="http://schemas.microsoft.com/office/drawing/2014/main" id="{1E47D096-6BAF-43D7-97D5-CB53CC3BBE21}"/>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CE8FB8-9651-4A12-ABAE-CDFE94F79628}"/>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DA0221-83B7-42D1-A2E3-492B0DACCDEA}"/>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ECA45B-27F1-46CD-9549-DD3BE17DAA70}"/>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3AEE4-8117-4572-BDA8-31E3AC3A32D1}"/>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B4F43-5D2A-4F87-B883-B55CBB27E75C}"/>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8E5AAAF-D60C-4F5C-8A0D-5C344B9ADB0B}"/>
              </a:ext>
            </a:extLst>
          </p:cNvPr>
          <p:cNvGrpSpPr/>
          <p:nvPr/>
        </p:nvGrpSpPr>
        <p:grpSpPr>
          <a:xfrm>
            <a:off x="5891765" y="4784922"/>
            <a:ext cx="1296144" cy="648072"/>
            <a:chOff x="1556856" y="4797152"/>
            <a:chExt cx="1296144" cy="648072"/>
          </a:xfrm>
        </p:grpSpPr>
        <p:cxnSp>
          <p:nvCxnSpPr>
            <p:cNvPr id="30" name="Straight Connector 29">
              <a:extLst>
                <a:ext uri="{FF2B5EF4-FFF2-40B4-BE49-F238E27FC236}">
                  <a16:creationId xmlns:a16="http://schemas.microsoft.com/office/drawing/2014/main" id="{185E6035-E40A-4EB2-927A-3037D48F6BE2}"/>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4F402B-186C-4CB0-BB11-9B89A45D5700}"/>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728A11-5C10-43CA-B45A-3280BE2C0009}"/>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12516B-AB7E-4EAD-B6E0-09CE5091A9B9}"/>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8B3FF1-C62E-45E1-B09E-22B9C82F2F69}"/>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219184-5963-4887-956E-75880ABC7D08}"/>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686790C-5380-4DB8-9B5F-A85F9A924640}"/>
              </a:ext>
            </a:extLst>
          </p:cNvPr>
          <p:cNvGrpSpPr/>
          <p:nvPr/>
        </p:nvGrpSpPr>
        <p:grpSpPr>
          <a:xfrm>
            <a:off x="3724311" y="4797152"/>
            <a:ext cx="1296144" cy="648072"/>
            <a:chOff x="1556856" y="4797152"/>
            <a:chExt cx="1296144" cy="648072"/>
          </a:xfrm>
        </p:grpSpPr>
        <p:cxnSp>
          <p:nvCxnSpPr>
            <p:cNvPr id="37" name="Straight Connector 36">
              <a:extLst>
                <a:ext uri="{FF2B5EF4-FFF2-40B4-BE49-F238E27FC236}">
                  <a16:creationId xmlns:a16="http://schemas.microsoft.com/office/drawing/2014/main" id="{54618450-D64E-4507-9362-16EFED99BF78}"/>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688A10-95C0-492F-94D2-6A88749C23F3}"/>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D6F882-379B-44FD-B2D1-7A0E4658D95B}"/>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6BAFE4-BBAC-4499-87C6-0B1D854F05BB}"/>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328C3A-FB6D-41CB-B6FB-E986A93FB8DC}"/>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51EF04-2988-4924-BCD8-986BC045212B}"/>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46FCD4C9-7EDD-4218-AB71-C31B826E66F4}"/>
              </a:ext>
            </a:extLst>
          </p:cNvPr>
          <p:cNvSpPr/>
          <p:nvPr/>
        </p:nvSpPr>
        <p:spPr>
          <a:xfrm>
            <a:off x="6102855" y="2708920"/>
            <a:ext cx="629367" cy="576057"/>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3" name="Oval 42">
            <a:extLst>
              <a:ext uri="{FF2B5EF4-FFF2-40B4-BE49-F238E27FC236}">
                <a16:creationId xmlns:a16="http://schemas.microsoft.com/office/drawing/2014/main" id="{474DBBED-F2CD-4923-B3A6-252D2B69179E}"/>
              </a:ext>
            </a:extLst>
          </p:cNvPr>
          <p:cNvSpPr/>
          <p:nvPr/>
        </p:nvSpPr>
        <p:spPr bwMode="auto">
          <a:xfrm>
            <a:off x="1942882" y="5105148"/>
            <a:ext cx="2640574" cy="432048"/>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4" name="Oval 43">
            <a:extLst>
              <a:ext uri="{FF2B5EF4-FFF2-40B4-BE49-F238E27FC236}">
                <a16:creationId xmlns:a16="http://schemas.microsoft.com/office/drawing/2014/main" id="{72F2A2B5-AC1F-4882-8591-1AB92C05F0DA}"/>
              </a:ext>
            </a:extLst>
          </p:cNvPr>
          <p:cNvSpPr/>
          <p:nvPr/>
        </p:nvSpPr>
        <p:spPr bwMode="auto">
          <a:xfrm rot="16200000">
            <a:off x="5687717" y="5036953"/>
            <a:ext cx="1080112" cy="360035"/>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32838150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Test de </a:t>
            </a:r>
            <a:r>
              <a:rPr lang="de-DE" sz="2400" b="1" dirty="0" err="1">
                <a:solidFill>
                  <a:srgbClr val="1476B7"/>
                </a:solidFill>
                <a:latin typeface="Tahoma"/>
                <a:ea typeface="Tahoma"/>
                <a:cs typeface="Tahoma"/>
              </a:rPr>
              <a:t>validation</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2" name="TextBox 1">
            <a:extLst>
              <a:ext uri="{FF2B5EF4-FFF2-40B4-BE49-F238E27FC236}">
                <a16:creationId xmlns:a16="http://schemas.microsoft.com/office/drawing/2014/main" id="{377A5CC0-9641-486D-ABDA-C7409B20D49B}"/>
              </a:ext>
            </a:extLst>
          </p:cNvPr>
          <p:cNvSpPr txBox="1"/>
          <p:nvPr/>
        </p:nvSpPr>
        <p:spPr>
          <a:xfrm>
            <a:off x="1043608" y="2204864"/>
            <a:ext cx="7056784"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Arial" panose="020B0604020202020204" pitchFamily="34" charset="0"/>
              <a:buChar char="•"/>
            </a:pP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1">
            <a:extLst>
              <a:ext uri="{FF2B5EF4-FFF2-40B4-BE49-F238E27FC236}">
                <a16:creationId xmlns:a16="http://schemas.microsoft.com/office/drawing/2014/main" id="{034C5D31-B0BC-DA91-821E-CEEEA6767BC0}"/>
              </a:ext>
            </a:extLst>
          </p:cNvPr>
          <p:cNvSpPr>
            <a:spLocks noChangeArrowheads="1"/>
          </p:cNvSpPr>
          <p:nvPr/>
        </p:nvSpPr>
        <p:spPr bwMode="auto">
          <a:xfrm>
            <a:off x="374374" y="2348880"/>
            <a:ext cx="5709794" cy="29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1" i="0" u="none" strike="noStrike" cap="none" normalizeH="0" baseline="0" dirty="0">
                <a:ln>
                  <a:noFill/>
                </a:ln>
                <a:solidFill>
                  <a:srgbClr val="0070C0"/>
                </a:solidFill>
                <a:effectLst/>
                <a:latin typeface="Raleway" panose="020B0604020202020204" pitchFamily="2" charset="0"/>
              </a:rPr>
              <a:t>Cf. exemple du tableau </a:t>
            </a:r>
            <a:r>
              <a:rPr kumimoji="0" lang="fr-FR" altLang="fr-FR" sz="1900" b="1" i="0" u="none" strike="noStrike" cap="none" normalizeH="0" baseline="0" dirty="0" err="1">
                <a:ln>
                  <a:noFill/>
                </a:ln>
                <a:solidFill>
                  <a:srgbClr val="0070C0"/>
                </a:solidFill>
                <a:effectLst/>
                <a:latin typeface="Raleway" panose="020B0604020202020204" pitchFamily="2" charset="0"/>
              </a:rPr>
              <a:t>excel</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7438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19" y="1412776"/>
            <a:ext cx="7239000" cy="4076700"/>
          </a:xfrm>
          <a:prstGeom prst="rect">
            <a:avLst/>
          </a:prstGeom>
        </p:spPr>
      </p:pic>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Tree>
    <p:extLst>
      <p:ext uri="{BB962C8B-B14F-4D97-AF65-F5344CB8AC3E}">
        <p14:creationId xmlns:p14="http://schemas.microsoft.com/office/powerpoint/2010/main" val="2775602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DiskSlideNumber"/>
          <p:cNvSpPr txBox="1"/>
          <p:nvPr/>
        </p:nvSpPr>
        <p:spPr>
          <a:xfrm>
            <a:off x="4572000" y="6549390"/>
            <a:ext cx="2987040" cy="215444"/>
          </a:xfrm>
          <a:prstGeom prst="rect">
            <a:avLst/>
          </a:prstGeom>
          <a:noFill/>
        </p:spPr>
        <p:txBody>
          <a:bodyPr vert="horz" rtlCol="0">
            <a:spAutoFit/>
          </a:bodyPr>
          <a:lstStyle/>
          <a:p>
            <a:r>
              <a:rPr lang="fr-CH" sz="800">
                <a:latin typeface="Tahoma" panose="020B0604030504040204" pitchFamily="34" charset="0"/>
              </a:rPr>
              <a:t>53</a:t>
            </a:r>
          </a:p>
        </p:txBody>
      </p:sp>
      <p:sp>
        <p:nvSpPr>
          <p:cNvPr id="2" name="ZoneTexte 1"/>
          <p:cNvSpPr txBox="1"/>
          <p:nvPr/>
        </p:nvSpPr>
        <p:spPr>
          <a:xfrm>
            <a:off x="323528" y="972888"/>
            <a:ext cx="8064896" cy="4524315"/>
          </a:xfrm>
          <a:prstGeom prst="rect">
            <a:avLst/>
          </a:prstGeom>
          <a:solidFill>
            <a:schemeClr val="bg1"/>
          </a:solidFill>
          <a:ln>
            <a:solidFill>
              <a:schemeClr val="bg1"/>
            </a:solidFill>
          </a:ln>
        </p:spPr>
        <p:txBody>
          <a:bodyPr wrap="square" rtlCol="0">
            <a:spAutoFit/>
          </a:bodyPr>
          <a:lstStyle/>
          <a:p>
            <a:pPr algn="ctr"/>
            <a:endParaRPr lang="fr-CH" sz="7200" dirty="0"/>
          </a:p>
          <a:p>
            <a:pPr algn="ctr"/>
            <a:r>
              <a:rPr lang="fr-CH" sz="7200" dirty="0"/>
              <a:t>Merci </a:t>
            </a:r>
          </a:p>
          <a:p>
            <a:pPr algn="ctr"/>
            <a:r>
              <a:rPr lang="fr-CH" sz="7200" dirty="0"/>
              <a:t>et </a:t>
            </a:r>
          </a:p>
          <a:p>
            <a:pPr algn="ctr"/>
            <a:r>
              <a:rPr lang="fr-CH" sz="7200" dirty="0"/>
              <a:t>bonne journée!</a:t>
            </a:r>
          </a:p>
        </p:txBody>
      </p:sp>
    </p:spTree>
    <p:extLst>
      <p:ext uri="{BB962C8B-B14F-4D97-AF65-F5344CB8AC3E}">
        <p14:creationId xmlns:p14="http://schemas.microsoft.com/office/powerpoint/2010/main" val="192691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Acteurs</a:t>
            </a:r>
            <a:endParaRPr lang="en-US" sz="2400" b="1" dirty="0">
              <a:solidFill>
                <a:srgbClr val="1476B7"/>
              </a:solidFill>
              <a:latin typeface="Tahoma"/>
              <a:ea typeface="Tahoma"/>
              <a:cs typeface="Tahoma"/>
            </a:endParaRPr>
          </a:p>
        </p:txBody>
      </p:sp>
      <p:pic>
        <p:nvPicPr>
          <p:cNvPr id="8" name="Picture 11" descr="Personnel clipart gratuit – Bureau images">
            <a:extLst>
              <a:ext uri="{FF2B5EF4-FFF2-40B4-BE49-F238E27FC236}">
                <a16:creationId xmlns:a16="http://schemas.microsoft.com/office/drawing/2014/main" id="{B8640712-1E4E-42DD-937B-8F6E4850C3E4}"/>
              </a:ext>
            </a:extLst>
          </p:cNvPr>
          <p:cNvPicPr>
            <a:picLocks noChangeAspect="1" noChangeArrowheads="1"/>
          </p:cNvPicPr>
          <p:nvPr/>
        </p:nvPicPr>
        <p:blipFill>
          <a:blip r:embed="rId3" cstate="print"/>
          <a:srcRect l="30976" r="31612" b="22761"/>
          <a:stretch>
            <a:fillRect/>
          </a:stretch>
        </p:blipFill>
        <p:spPr bwMode="auto">
          <a:xfrm flipH="1">
            <a:off x="1698420" y="1554748"/>
            <a:ext cx="765085" cy="1184648"/>
          </a:xfrm>
          <a:prstGeom prst="rect">
            <a:avLst/>
          </a:prstGeom>
          <a:noFill/>
        </p:spPr>
      </p:pic>
      <p:pic>
        <p:nvPicPr>
          <p:cNvPr id="9" name="Picture 9" descr="Cliparts gratuis diagramme – Bureau images">
            <a:extLst>
              <a:ext uri="{FF2B5EF4-FFF2-40B4-BE49-F238E27FC236}">
                <a16:creationId xmlns:a16="http://schemas.microsoft.com/office/drawing/2014/main" id="{077DF578-5709-402A-8D75-9A4C7D9D463F}"/>
              </a:ext>
            </a:extLst>
          </p:cNvPr>
          <p:cNvPicPr>
            <a:picLocks noChangeAspect="1" noChangeArrowheads="1"/>
          </p:cNvPicPr>
          <p:nvPr/>
        </p:nvPicPr>
        <p:blipFill>
          <a:blip r:embed="rId4" cstate="print"/>
          <a:srcRect l="34636" t="7574" r="10451" b="52030"/>
          <a:stretch>
            <a:fillRect/>
          </a:stretch>
        </p:blipFill>
        <p:spPr bwMode="auto">
          <a:xfrm>
            <a:off x="3347864" y="2132856"/>
            <a:ext cx="2088232" cy="1152128"/>
          </a:xfrm>
          <a:prstGeom prst="rect">
            <a:avLst/>
          </a:prstGeom>
          <a:noFill/>
        </p:spPr>
      </p:pic>
      <p:sp>
        <p:nvSpPr>
          <p:cNvPr id="10" name="Zone de texte 28">
            <a:extLst>
              <a:ext uri="{FF2B5EF4-FFF2-40B4-BE49-F238E27FC236}">
                <a16:creationId xmlns:a16="http://schemas.microsoft.com/office/drawing/2014/main" id="{866991A1-5EF4-4B57-931A-10D95653E19C}"/>
              </a:ext>
            </a:extLst>
          </p:cNvPr>
          <p:cNvSpPr>
            <a:spLocks/>
          </p:cNvSpPr>
          <p:nvPr/>
        </p:nvSpPr>
        <p:spPr bwMode="auto">
          <a:xfrm flipH="1">
            <a:off x="1480046" y="2839371"/>
            <a:ext cx="1152128" cy="216024"/>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Mandante</a:t>
            </a:r>
            <a:endParaRPr lang="fr-CH" dirty="0">
              <a:latin typeface="Tahoma"/>
              <a:ea typeface="Times New Roman"/>
            </a:endParaRPr>
          </a:p>
        </p:txBody>
      </p:sp>
      <p:sp>
        <p:nvSpPr>
          <p:cNvPr id="11" name="Zone de texte 28">
            <a:extLst>
              <a:ext uri="{FF2B5EF4-FFF2-40B4-BE49-F238E27FC236}">
                <a16:creationId xmlns:a16="http://schemas.microsoft.com/office/drawing/2014/main" id="{8181C602-0C40-43EB-A6E5-911058D12934}"/>
              </a:ext>
            </a:extLst>
          </p:cNvPr>
          <p:cNvSpPr>
            <a:spLocks/>
          </p:cNvSpPr>
          <p:nvPr/>
        </p:nvSpPr>
        <p:spPr bwMode="auto">
          <a:xfrm>
            <a:off x="3503775" y="3284984"/>
            <a:ext cx="1776409" cy="360040"/>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Cheffe de projet</a:t>
            </a:r>
            <a:endParaRPr lang="fr-CH" dirty="0">
              <a:latin typeface="Tahoma"/>
              <a:ea typeface="Times New Roman"/>
            </a:endParaRPr>
          </a:p>
        </p:txBody>
      </p:sp>
      <p:pic>
        <p:nvPicPr>
          <p:cNvPr id="12" name="Picture 13" descr="Femme d'affaire image gratuite – Bureau illustration">
            <a:extLst>
              <a:ext uri="{FF2B5EF4-FFF2-40B4-BE49-F238E27FC236}">
                <a16:creationId xmlns:a16="http://schemas.microsoft.com/office/drawing/2014/main" id="{695F6BC5-DE3D-4BC0-A4C2-3FBC7154063F}"/>
              </a:ext>
            </a:extLst>
          </p:cNvPr>
          <p:cNvPicPr>
            <a:picLocks noChangeAspect="1" noChangeArrowheads="1"/>
          </p:cNvPicPr>
          <p:nvPr/>
        </p:nvPicPr>
        <p:blipFill>
          <a:blip r:embed="rId5" cstate="print"/>
          <a:srcRect l="11806" r="29861" b="38889"/>
          <a:stretch>
            <a:fillRect/>
          </a:stretch>
        </p:blipFill>
        <p:spPr bwMode="auto">
          <a:xfrm>
            <a:off x="6281459" y="1054507"/>
            <a:ext cx="1374698" cy="1080120"/>
          </a:xfrm>
          <a:prstGeom prst="rect">
            <a:avLst/>
          </a:prstGeom>
          <a:noFill/>
        </p:spPr>
      </p:pic>
      <p:sp>
        <p:nvSpPr>
          <p:cNvPr id="14" name="Zone de texte 29">
            <a:extLst>
              <a:ext uri="{FF2B5EF4-FFF2-40B4-BE49-F238E27FC236}">
                <a16:creationId xmlns:a16="http://schemas.microsoft.com/office/drawing/2014/main" id="{9F380E0C-B41E-4D94-A158-1E09EB1BAE7B}"/>
              </a:ext>
            </a:extLst>
          </p:cNvPr>
          <p:cNvSpPr>
            <a:spLocks/>
          </p:cNvSpPr>
          <p:nvPr/>
        </p:nvSpPr>
        <p:spPr bwMode="auto">
          <a:xfrm>
            <a:off x="6228184" y="2276872"/>
            <a:ext cx="1699503" cy="64807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Direction</a:t>
            </a:r>
          </a:p>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hiérarchique</a:t>
            </a:r>
            <a:endParaRPr lang="fr-CH" dirty="0">
              <a:latin typeface="Tahoma"/>
              <a:ea typeface="Times New Roman"/>
            </a:endParaRPr>
          </a:p>
        </p:txBody>
      </p:sp>
      <p:pic>
        <p:nvPicPr>
          <p:cNvPr id="15" name="Picture 2">
            <a:extLst>
              <a:ext uri="{FF2B5EF4-FFF2-40B4-BE49-F238E27FC236}">
                <a16:creationId xmlns:a16="http://schemas.microsoft.com/office/drawing/2014/main" id="{D2B0843A-9D58-4B51-8B39-693D10AA354F}"/>
              </a:ext>
            </a:extLst>
          </p:cNvPr>
          <p:cNvPicPr>
            <a:picLocks noChangeAspect="1" noChangeArrowheads="1"/>
          </p:cNvPicPr>
          <p:nvPr/>
        </p:nvPicPr>
        <p:blipFill>
          <a:blip r:embed="rId6" cstate="print"/>
          <a:srcRect l="30825" t="42440" r="56418" b="39920"/>
          <a:stretch>
            <a:fillRect/>
          </a:stretch>
        </p:blipFill>
        <p:spPr bwMode="auto">
          <a:xfrm>
            <a:off x="755576" y="3429000"/>
            <a:ext cx="1100694" cy="856095"/>
          </a:xfrm>
          <a:prstGeom prst="rect">
            <a:avLst/>
          </a:prstGeom>
          <a:noFill/>
          <a:ln w="9525">
            <a:noFill/>
            <a:miter lim="800000"/>
            <a:headEnd/>
            <a:tailEnd/>
          </a:ln>
        </p:spPr>
      </p:pic>
      <p:sp>
        <p:nvSpPr>
          <p:cNvPr id="16" name="Zone de texte 28">
            <a:extLst>
              <a:ext uri="{FF2B5EF4-FFF2-40B4-BE49-F238E27FC236}">
                <a16:creationId xmlns:a16="http://schemas.microsoft.com/office/drawing/2014/main" id="{6DDC4361-F1DE-4ED9-B387-EB706CA3ED99}"/>
              </a:ext>
            </a:extLst>
          </p:cNvPr>
          <p:cNvSpPr>
            <a:spLocks/>
          </p:cNvSpPr>
          <p:nvPr/>
        </p:nvSpPr>
        <p:spPr bwMode="auto">
          <a:xfrm>
            <a:off x="251520" y="4293096"/>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Bénéficiaires finaux</a:t>
            </a:r>
            <a:endParaRPr lang="fr-CH" dirty="0">
              <a:latin typeface="Tahoma"/>
              <a:ea typeface="Times New Roman"/>
            </a:endParaRPr>
          </a:p>
        </p:txBody>
      </p:sp>
      <p:sp>
        <p:nvSpPr>
          <p:cNvPr id="17" name="Zone de texte 28">
            <a:extLst>
              <a:ext uri="{FF2B5EF4-FFF2-40B4-BE49-F238E27FC236}">
                <a16:creationId xmlns:a16="http://schemas.microsoft.com/office/drawing/2014/main" id="{BC50B3C3-8381-428A-872C-26BB9F14012D}"/>
              </a:ext>
            </a:extLst>
          </p:cNvPr>
          <p:cNvSpPr>
            <a:spLocks/>
          </p:cNvSpPr>
          <p:nvPr/>
        </p:nvSpPr>
        <p:spPr bwMode="auto">
          <a:xfrm>
            <a:off x="251520" y="5085184"/>
            <a:ext cx="2376264" cy="1152128"/>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Autres groupes</a:t>
            </a:r>
          </a:p>
          <a:p>
            <a:pPr algn="ctr">
              <a:defRPr/>
            </a:pPr>
            <a:r>
              <a:rPr lang="fr-FR" dirty="0">
                <a:latin typeface="Tahoma"/>
                <a:ea typeface="Times New Roman"/>
              </a:rPr>
              <a:t>Prestataires externes</a:t>
            </a:r>
          </a:p>
          <a:p>
            <a:pPr algn="ctr">
              <a:defRPr/>
            </a:pPr>
            <a:r>
              <a:rPr lang="fr-CH" dirty="0">
                <a:latin typeface="Tahoma"/>
                <a:ea typeface="Times New Roman"/>
              </a:rPr>
              <a:t>Leaders d’opinion</a:t>
            </a:r>
          </a:p>
          <a:p>
            <a:pPr algn="ctr">
              <a:defRPr/>
            </a:pPr>
            <a:r>
              <a:rPr lang="fr-CH" dirty="0">
                <a:latin typeface="Tahoma"/>
                <a:ea typeface="Times New Roman"/>
              </a:rPr>
              <a:t>Partenaires</a:t>
            </a:r>
          </a:p>
        </p:txBody>
      </p:sp>
      <p:pic>
        <p:nvPicPr>
          <p:cNvPr id="18" name="Picture 15" descr="Homme d'affaire image gratuite – Bureau cliparts">
            <a:extLst>
              <a:ext uri="{FF2B5EF4-FFF2-40B4-BE49-F238E27FC236}">
                <a16:creationId xmlns:a16="http://schemas.microsoft.com/office/drawing/2014/main" id="{044EB5AB-C7F3-40A6-BE54-558F4B1CA522}"/>
              </a:ext>
            </a:extLst>
          </p:cNvPr>
          <p:cNvPicPr>
            <a:picLocks noChangeAspect="1" noChangeArrowheads="1"/>
          </p:cNvPicPr>
          <p:nvPr/>
        </p:nvPicPr>
        <p:blipFill>
          <a:blip r:embed="rId7" cstate="print"/>
          <a:srcRect l="9375" r="15625" b="8333"/>
          <a:stretch>
            <a:fillRect/>
          </a:stretch>
        </p:blipFill>
        <p:spPr bwMode="auto">
          <a:xfrm>
            <a:off x="2487040" y="4997252"/>
            <a:ext cx="968835" cy="1152128"/>
          </a:xfrm>
          <a:prstGeom prst="rect">
            <a:avLst/>
          </a:prstGeom>
          <a:noFill/>
        </p:spPr>
      </p:pic>
      <p:pic>
        <p:nvPicPr>
          <p:cNvPr id="19" name="Picture 4" descr="Résultat de recherche d'images pour &quot;acteurs projet&quot;">
            <a:extLst>
              <a:ext uri="{FF2B5EF4-FFF2-40B4-BE49-F238E27FC236}">
                <a16:creationId xmlns:a16="http://schemas.microsoft.com/office/drawing/2014/main" id="{85891DDF-E44C-4453-B48E-497ABB63887F}"/>
              </a:ext>
            </a:extLst>
          </p:cNvPr>
          <p:cNvPicPr>
            <a:picLocks noChangeAspect="1" noChangeArrowheads="1"/>
          </p:cNvPicPr>
          <p:nvPr/>
        </p:nvPicPr>
        <p:blipFill>
          <a:blip r:embed="rId8" cstate="print"/>
          <a:srcRect/>
          <a:stretch>
            <a:fillRect/>
          </a:stretch>
        </p:blipFill>
        <p:spPr bwMode="auto">
          <a:xfrm>
            <a:off x="4283967" y="4514572"/>
            <a:ext cx="1530871" cy="1146676"/>
          </a:xfrm>
          <a:prstGeom prst="rect">
            <a:avLst/>
          </a:prstGeom>
          <a:noFill/>
        </p:spPr>
      </p:pic>
      <p:sp>
        <p:nvSpPr>
          <p:cNvPr id="20" name="Zone de texte 28">
            <a:extLst>
              <a:ext uri="{FF2B5EF4-FFF2-40B4-BE49-F238E27FC236}">
                <a16:creationId xmlns:a16="http://schemas.microsoft.com/office/drawing/2014/main" id="{95293A08-F02D-466D-9CEE-0818FC93F465}"/>
              </a:ext>
            </a:extLst>
          </p:cNvPr>
          <p:cNvSpPr>
            <a:spLocks/>
          </p:cNvSpPr>
          <p:nvPr/>
        </p:nvSpPr>
        <p:spPr bwMode="auto">
          <a:xfrm>
            <a:off x="3905195" y="5795654"/>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Equipe de projet</a:t>
            </a:r>
            <a:endParaRPr lang="fr-CH" dirty="0">
              <a:latin typeface="Tahoma"/>
              <a:ea typeface="Times New Roman"/>
            </a:endParaRPr>
          </a:p>
        </p:txBody>
      </p:sp>
      <p:pic>
        <p:nvPicPr>
          <p:cNvPr id="21" name="Picture 17" descr="Meeting clipart free clipart images 2">
            <a:extLst>
              <a:ext uri="{FF2B5EF4-FFF2-40B4-BE49-F238E27FC236}">
                <a16:creationId xmlns:a16="http://schemas.microsoft.com/office/drawing/2014/main" id="{D6278C15-15DE-4BD5-8351-E9E01EDD1EA1}"/>
              </a:ext>
            </a:extLst>
          </p:cNvPr>
          <p:cNvPicPr>
            <a:picLocks noChangeAspect="1" noChangeArrowheads="1"/>
          </p:cNvPicPr>
          <p:nvPr/>
        </p:nvPicPr>
        <p:blipFill>
          <a:blip r:embed="rId9" cstate="print"/>
          <a:srcRect/>
          <a:stretch>
            <a:fillRect/>
          </a:stretch>
        </p:blipFill>
        <p:spPr bwMode="auto">
          <a:xfrm>
            <a:off x="6372200" y="3416511"/>
            <a:ext cx="1661723" cy="1224136"/>
          </a:xfrm>
          <a:prstGeom prst="rect">
            <a:avLst/>
          </a:prstGeom>
          <a:noFill/>
        </p:spPr>
      </p:pic>
      <p:sp>
        <p:nvSpPr>
          <p:cNvPr id="22" name="Zone de texte 30">
            <a:extLst>
              <a:ext uri="{FF2B5EF4-FFF2-40B4-BE49-F238E27FC236}">
                <a16:creationId xmlns:a16="http://schemas.microsoft.com/office/drawing/2014/main" id="{874F6C73-F67E-48D6-871B-F8D7B972D411}"/>
              </a:ext>
            </a:extLst>
          </p:cNvPr>
          <p:cNvSpPr>
            <a:spLocks/>
          </p:cNvSpPr>
          <p:nvPr/>
        </p:nvSpPr>
        <p:spPr bwMode="auto">
          <a:xfrm>
            <a:off x="6372200" y="4698112"/>
            <a:ext cx="1838837" cy="59828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Comité de pilotage</a:t>
            </a:r>
            <a:endParaRPr lang="fr-CH" dirty="0">
              <a:latin typeface="Tahoma"/>
              <a:ea typeface="Times New Roman"/>
            </a:endParaRPr>
          </a:p>
        </p:txBody>
      </p:sp>
      <p:sp>
        <p:nvSpPr>
          <p:cNvPr id="23" name="Rectangle 22">
            <a:extLst>
              <a:ext uri="{FF2B5EF4-FFF2-40B4-BE49-F238E27FC236}">
                <a16:creationId xmlns:a16="http://schemas.microsoft.com/office/drawing/2014/main" id="{7A98D19C-1FDF-4D8A-8086-46831688808B}"/>
              </a:ext>
            </a:extLst>
          </p:cNvPr>
          <p:cNvSpPr/>
          <p:nvPr/>
        </p:nvSpPr>
        <p:spPr bwMode="auto">
          <a:xfrm>
            <a:off x="1619672" y="3284984"/>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4" name="Connecteur en arc 42">
            <a:extLst>
              <a:ext uri="{FF2B5EF4-FFF2-40B4-BE49-F238E27FC236}">
                <a16:creationId xmlns:a16="http://schemas.microsoft.com/office/drawing/2014/main" id="{9C7EF8D6-F912-4243-8A94-FA4D35CF10A2}"/>
              </a:ext>
            </a:extLst>
          </p:cNvPr>
          <p:cNvCxnSpPr>
            <a:cxnSpLocks/>
          </p:cNvCxnSpPr>
          <p:nvPr/>
        </p:nvCxnSpPr>
        <p:spPr bwMode="auto">
          <a:xfrm rot="10800000" flipV="1">
            <a:off x="1480047" y="3082273"/>
            <a:ext cx="670807" cy="334237"/>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5" name="Connecteur en arc 43">
            <a:extLst>
              <a:ext uri="{FF2B5EF4-FFF2-40B4-BE49-F238E27FC236}">
                <a16:creationId xmlns:a16="http://schemas.microsoft.com/office/drawing/2014/main" id="{2FBD7D45-8BA1-49B2-B00E-7A167661D574}"/>
              </a:ext>
            </a:extLst>
          </p:cNvPr>
          <p:cNvCxnSpPr>
            <a:cxnSpLocks/>
          </p:cNvCxnSpPr>
          <p:nvPr/>
        </p:nvCxnSpPr>
        <p:spPr bwMode="auto">
          <a:xfrm rot="10800000" flipV="1">
            <a:off x="5458746" y="2029728"/>
            <a:ext cx="936104" cy="720080"/>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26" name="Connecteur en arc 47">
            <a:extLst>
              <a:ext uri="{FF2B5EF4-FFF2-40B4-BE49-F238E27FC236}">
                <a16:creationId xmlns:a16="http://schemas.microsoft.com/office/drawing/2014/main" id="{876B2801-9368-48D2-A93B-5094D7D9BCB0}"/>
              </a:ext>
            </a:extLst>
          </p:cNvPr>
          <p:cNvCxnSpPr>
            <a:cxnSpLocks/>
          </p:cNvCxnSpPr>
          <p:nvPr/>
        </p:nvCxnSpPr>
        <p:spPr bwMode="auto">
          <a:xfrm rot="5400000">
            <a:off x="2866128" y="3739352"/>
            <a:ext cx="1368152" cy="1323513"/>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Connecteur en arc 44">
            <a:extLst>
              <a:ext uri="{FF2B5EF4-FFF2-40B4-BE49-F238E27FC236}">
                <a16:creationId xmlns:a16="http://schemas.microsoft.com/office/drawing/2014/main" id="{4AD458E7-7834-4C58-94A6-99207E3F3D41}"/>
              </a:ext>
            </a:extLst>
          </p:cNvPr>
          <p:cNvCxnSpPr>
            <a:cxnSpLocks/>
          </p:cNvCxnSpPr>
          <p:nvPr/>
        </p:nvCxnSpPr>
        <p:spPr bwMode="auto">
          <a:xfrm rot="16200000" flipH="1">
            <a:off x="4563326" y="3797714"/>
            <a:ext cx="797540" cy="636176"/>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5" name="Connecteur en arc 44">
            <a:extLst>
              <a:ext uri="{FF2B5EF4-FFF2-40B4-BE49-F238E27FC236}">
                <a16:creationId xmlns:a16="http://schemas.microsoft.com/office/drawing/2014/main" id="{26478572-8BB1-4164-8A09-C9A14680AD92}"/>
              </a:ext>
            </a:extLst>
          </p:cNvPr>
          <p:cNvCxnSpPr>
            <a:cxnSpLocks/>
          </p:cNvCxnSpPr>
          <p:nvPr/>
        </p:nvCxnSpPr>
        <p:spPr bwMode="auto">
          <a:xfrm>
            <a:off x="5364088" y="3284984"/>
            <a:ext cx="1065240" cy="432047"/>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8" name="Connecteur en arc 42">
            <a:extLst>
              <a:ext uri="{FF2B5EF4-FFF2-40B4-BE49-F238E27FC236}">
                <a16:creationId xmlns:a16="http://schemas.microsoft.com/office/drawing/2014/main" id="{CFDFC910-59AA-4592-B4AD-ACDC3F10E8F0}"/>
              </a:ext>
            </a:extLst>
          </p:cNvPr>
          <p:cNvCxnSpPr>
            <a:cxnSpLocks/>
          </p:cNvCxnSpPr>
          <p:nvPr/>
        </p:nvCxnSpPr>
        <p:spPr bwMode="auto">
          <a:xfrm>
            <a:off x="2555776" y="1944076"/>
            <a:ext cx="730442" cy="584881"/>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sp>
        <p:nvSpPr>
          <p:cNvPr id="27" name="RedDiskSlideNumber">
            <a:extLst>
              <a:ext uri="{FF2B5EF4-FFF2-40B4-BE49-F238E27FC236}">
                <a16:creationId xmlns:a16="http://schemas.microsoft.com/office/drawing/2014/main" id="{2E785361-8E27-46A0-B8F1-D5F266419DD0}"/>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35</a:t>
            </a:r>
            <a:endParaRPr lang="fr-CH" sz="800" dirty="0">
              <a:latin typeface="Tahoma"/>
            </a:endParaRPr>
          </a:p>
        </p:txBody>
      </p:sp>
    </p:spTree>
    <p:extLst>
      <p:ext uri="{BB962C8B-B14F-4D97-AF65-F5344CB8AC3E}">
        <p14:creationId xmlns:p14="http://schemas.microsoft.com/office/powerpoint/2010/main" val="15158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Déroulement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nvGraphicFramePr>
        <p:xfrm>
          <a:off x="5435541" y="5157192"/>
          <a:ext cx="2520835"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637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Lst>
</file>

<file path=ppt/theme/theme1.xml><?xml version="1.0" encoding="utf-8"?>
<a:theme xmlns:a="http://schemas.openxmlformats.org/drawingml/2006/main" name="HE-Arc 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2777</Words>
  <Application>Microsoft Office PowerPoint</Application>
  <PresentationFormat>Affichage à l'écran (4:3)</PresentationFormat>
  <Paragraphs>643</Paragraphs>
  <Slides>72</Slides>
  <Notes>72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72</vt:i4>
      </vt:variant>
    </vt:vector>
  </HeadingPairs>
  <TitlesOfParts>
    <vt:vector size="84" baseType="lpstr">
      <vt:lpstr>Arial</vt:lpstr>
      <vt:lpstr>Calibri</vt:lpstr>
      <vt:lpstr>Courier New</vt:lpstr>
      <vt:lpstr>Impact</vt:lpstr>
      <vt:lpstr>Raleway</vt:lpstr>
      <vt:lpstr>Roboto</vt:lpstr>
      <vt:lpstr>Tahoma</vt:lpstr>
      <vt:lpstr>Times New Roman</vt:lpstr>
      <vt:lpstr>Trebuchet MS</vt:lpstr>
      <vt:lpstr>Verdana</vt:lpstr>
      <vt:lpstr>Wingdings</vt:lpstr>
      <vt:lpstr>HE-Arc 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Du retard? Combien???   Un surcoût ? Combien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Baudet Cedric</dc:creator>
  <cp:lastModifiedBy>tempuser47</cp:lastModifiedBy>
  <cp:revision>561</cp:revision>
  <cp:lastPrinted>2018-01-15T07:01:42Z</cp:lastPrinted>
  <dcterms:created xsi:type="dcterms:W3CDTF">2010-11-23T07:41:15Z</dcterms:created>
  <dcterms:modified xsi:type="dcterms:W3CDTF">2023-04-03T06:42:06Z</dcterms:modified>
  <cp:category>ENR QUALITE HE-ARC(+PIED DE PAGE)</cp:category>
</cp:coreProperties>
</file>