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581" r:id="rId2"/>
    <p:sldId id="331" r:id="rId3"/>
    <p:sldId id="763" r:id="rId4"/>
    <p:sldId id="524" r:id="rId5"/>
    <p:sldId id="525" r:id="rId6"/>
    <p:sldId id="526" r:id="rId7"/>
    <p:sldId id="528" r:id="rId8"/>
    <p:sldId id="546" r:id="rId9"/>
    <p:sldId id="529" r:id="rId10"/>
    <p:sldId id="530" r:id="rId11"/>
    <p:sldId id="531" r:id="rId12"/>
    <p:sldId id="532" r:id="rId13"/>
    <p:sldId id="533" r:id="rId14"/>
    <p:sldId id="534" r:id="rId15"/>
    <p:sldId id="535" r:id="rId16"/>
    <p:sldId id="539" r:id="rId17"/>
    <p:sldId id="547" r:id="rId18"/>
    <p:sldId id="555" r:id="rId19"/>
    <p:sldId id="780" r:id="rId20"/>
    <p:sldId id="751" r:id="rId21"/>
    <p:sldId id="391" r:id="rId22"/>
    <p:sldId id="709" r:id="rId23"/>
    <p:sldId id="311" r:id="rId24"/>
    <p:sldId id="710" r:id="rId25"/>
    <p:sldId id="729" r:id="rId26"/>
    <p:sldId id="720" r:id="rId27"/>
    <p:sldId id="725" r:id="rId28"/>
    <p:sldId id="724" r:id="rId29"/>
    <p:sldId id="718" r:id="rId30"/>
    <p:sldId id="727" r:id="rId31"/>
    <p:sldId id="726" r:id="rId32"/>
    <p:sldId id="732" r:id="rId33"/>
    <p:sldId id="728" r:id="rId34"/>
    <p:sldId id="688" r:id="rId35"/>
    <p:sldId id="733" r:id="rId36"/>
    <p:sldId id="685" r:id="rId37"/>
    <p:sldId id="690" r:id="rId38"/>
    <p:sldId id="700" r:id="rId39"/>
    <p:sldId id="773" r:id="rId40"/>
    <p:sldId id="714" r:id="rId41"/>
    <p:sldId id="715" r:id="rId42"/>
    <p:sldId id="753" r:id="rId43"/>
    <p:sldId id="765" r:id="rId44"/>
    <p:sldId id="771" r:id="rId45"/>
    <p:sldId id="767" r:id="rId46"/>
    <p:sldId id="768" r:id="rId47"/>
    <p:sldId id="772" r:id="rId48"/>
    <p:sldId id="755" r:id="rId49"/>
    <p:sldId id="769" r:id="rId50"/>
    <p:sldId id="775" r:id="rId51"/>
    <p:sldId id="770" r:id="rId52"/>
    <p:sldId id="611" r:id="rId53"/>
    <p:sldId id="761" r:id="rId54"/>
    <p:sldId id="752" r:id="rId55"/>
    <p:sldId id="381" r:id="rId56"/>
    <p:sldId id="382" r:id="rId57"/>
    <p:sldId id="383" r:id="rId58"/>
    <p:sldId id="712" r:id="rId59"/>
    <p:sldId id="721" r:id="rId60"/>
    <p:sldId id="756" r:id="rId61"/>
    <p:sldId id="757" r:id="rId62"/>
    <p:sldId id="750" r:id="rId63"/>
    <p:sldId id="716" r:id="rId64"/>
    <p:sldId id="579" r:id="rId65"/>
    <p:sldId id="506" r:id="rId66"/>
    <p:sldId id="760" r:id="rId67"/>
    <p:sldId id="776" r:id="rId68"/>
    <p:sldId id="777" r:id="rId69"/>
    <p:sldId id="778" r:id="rId70"/>
    <p:sldId id="781" r:id="rId71"/>
    <p:sldId id="782" r:id="rId72"/>
    <p:sldId id="287" r:id="rId73"/>
    <p:sldId id="758" r:id="rId74"/>
    <p:sldId id="759" r:id="rId75"/>
  </p:sldIdLst>
  <p:sldSz cx="9144000" cy="6858000" type="screen4x3"/>
  <p:notesSz cx="6811963" cy="9942513"/>
  <p:custDataLst>
    <p:tags r:id="rId7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6B7"/>
    <a:srgbClr val="969696"/>
    <a:srgbClr val="F2F2F2"/>
    <a:srgbClr val="008AC9"/>
    <a:srgbClr val="707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9608" autoAdjust="0"/>
  </p:normalViewPr>
  <p:slideViewPr>
    <p:cSldViewPr>
      <p:cViewPr varScale="1">
        <p:scale>
          <a:sx n="74" d="100"/>
          <a:sy n="74" d="100"/>
        </p:scale>
        <p:origin x="2262"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a:t>Budget initial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'Graphique budget'!$C$13</c:f>
              <c:strCache>
                <c:ptCount val="1"/>
                <c:pt idx="0">
                  <c:v>Budget Initial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'Graphique budget'!$D$12:$J$12</c:f>
            </c:numRef>
          </c:xVal>
          <c:yVal>
            <c:numRef>
              <c:f>'Graphique budget'!$D$13:$J$13</c:f>
              <c:numCache>
                <c:formatCode>_ [$fr.-100C]\ * #\ ##0.00_ ;_ [$fr.-100C]\ * \-#\ ##0.00_ ;_ [$fr.-100C]\ * "-"??_ ;_ @_ </c:formatCode>
                <c:ptCount val="7"/>
                <c:pt idx="0">
                  <c:v>15000</c:v>
                </c:pt>
                <c:pt idx="1">
                  <c:v>41000</c:v>
                </c:pt>
                <c:pt idx="2">
                  <c:v>52000</c:v>
                </c:pt>
                <c:pt idx="3">
                  <c:v>74000</c:v>
                </c:pt>
                <c:pt idx="4">
                  <c:v>88000</c:v>
                </c:pt>
                <c:pt idx="5">
                  <c:v>102000</c:v>
                </c:pt>
                <c:pt idx="6">
                  <c:v>108000</c:v>
                </c:pt>
              </c:numCache>
            </c:numRef>
          </c:yVal>
          <c:smooth val="0"/>
          <c:extLst>
            <c:ext xmlns:c16="http://schemas.microsoft.com/office/drawing/2014/chart" uri="{C3380CC4-5D6E-409C-BE32-E72D297353CC}">
              <c16:uniqueId val="{00000000-C70D-49AE-BDA0-C52350D7D7D4}"/>
            </c:ext>
          </c:extLst>
        </c:ser>
        <c:dLbls>
          <c:showLegendKey val="0"/>
          <c:showVal val="0"/>
          <c:showCatName val="0"/>
          <c:showSerName val="0"/>
          <c:showPercent val="0"/>
          <c:showBubbleSize val="0"/>
        </c:dLbls>
        <c:axId val="16951992"/>
        <c:axId val="293379504"/>
      </c:scatterChart>
      <c:valAx>
        <c:axId val="16951992"/>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3379504"/>
        <c:crosses val="autoZero"/>
        <c:crossBetween val="midCat"/>
      </c:valAx>
      <c:valAx>
        <c:axId val="293379504"/>
        <c:scaling>
          <c:orientation val="minMax"/>
        </c:scaling>
        <c:delete val="0"/>
        <c:axPos val="l"/>
        <c:majorGridlines>
          <c:spPr>
            <a:ln w="9525" cap="flat" cmpd="sng" algn="ctr">
              <a:solidFill>
                <a:schemeClr val="tx1">
                  <a:lumMod val="15000"/>
                  <a:lumOff val="85000"/>
                </a:schemeClr>
              </a:solidFill>
              <a:round/>
            </a:ln>
            <a:effectLst/>
          </c:spPr>
        </c:majorGridlines>
        <c:numFmt formatCode="_ [$fr.-100C]\ * #\ ##0.00_ ;_ [$fr.-100C]\ * \-#\ ##0.00_ ;_ [$fr.-100C]\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951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a:t>Revue mars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'Graphique budget'!$C$13</c:f>
              <c:strCache>
                <c:ptCount val="1"/>
                <c:pt idx="0">
                  <c:v>Budget Initial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'Graphique budget'!$D$12:$J$12</c:f>
            </c:numRef>
          </c:xVal>
          <c:yVal>
            <c:numRef>
              <c:f>'Graphique budget'!$D$13:$J$13</c:f>
              <c:numCache>
                <c:formatCode>_ [$fr.-100C]\ * #\ ##0.00_ ;_ [$fr.-100C]\ * \-#\ ##0.00_ ;_ [$fr.-100C]\ * "-"??_ ;_ @_ </c:formatCode>
                <c:ptCount val="7"/>
                <c:pt idx="0">
                  <c:v>15000</c:v>
                </c:pt>
                <c:pt idx="1">
                  <c:v>41000</c:v>
                </c:pt>
                <c:pt idx="2">
                  <c:v>52000</c:v>
                </c:pt>
                <c:pt idx="3">
                  <c:v>74000</c:v>
                </c:pt>
                <c:pt idx="4">
                  <c:v>88000</c:v>
                </c:pt>
                <c:pt idx="5">
                  <c:v>102000</c:v>
                </c:pt>
                <c:pt idx="6">
                  <c:v>108000</c:v>
                </c:pt>
              </c:numCache>
            </c:numRef>
          </c:yVal>
          <c:smooth val="0"/>
          <c:extLst>
            <c:ext xmlns:c16="http://schemas.microsoft.com/office/drawing/2014/chart" uri="{C3380CC4-5D6E-409C-BE32-E72D297353CC}">
              <c16:uniqueId val="{00000000-4F31-4280-B2F1-A4A8D9D34B02}"/>
            </c:ext>
          </c:extLst>
        </c:ser>
        <c:ser>
          <c:idx val="1"/>
          <c:order val="1"/>
          <c:tx>
            <c:strRef>
              <c:f>'Graphique budget'!$C$14</c:f>
              <c:strCache>
                <c:ptCount val="1"/>
                <c:pt idx="0">
                  <c:v>Revue mars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'Graphique budget'!$D$12:$J$12</c:f>
            </c:numRef>
          </c:xVal>
          <c:yVal>
            <c:numRef>
              <c:f>'Graphique budget'!$D$14:$J$14</c:f>
              <c:numCache>
                <c:formatCode>_ [$fr.-100C]\ * #\ ##0.00_ ;_ [$fr.-100C]\ * \-#\ ##0.00_ ;_ [$fr.-100C]\ * "-"??_ ;_ @_ </c:formatCode>
                <c:ptCount val="7"/>
                <c:pt idx="0">
                  <c:v>15000</c:v>
                </c:pt>
                <c:pt idx="1">
                  <c:v>41000</c:v>
                </c:pt>
                <c:pt idx="2">
                  <c:v>47000</c:v>
                </c:pt>
                <c:pt idx="3">
                  <c:v>69000</c:v>
                </c:pt>
                <c:pt idx="4">
                  <c:v>83000</c:v>
                </c:pt>
                <c:pt idx="5">
                  <c:v>97000</c:v>
                </c:pt>
                <c:pt idx="6">
                  <c:v>103000</c:v>
                </c:pt>
              </c:numCache>
            </c:numRef>
          </c:yVal>
          <c:smooth val="0"/>
          <c:extLst>
            <c:ext xmlns:c16="http://schemas.microsoft.com/office/drawing/2014/chart" uri="{C3380CC4-5D6E-409C-BE32-E72D297353CC}">
              <c16:uniqueId val="{00000001-4F31-4280-B2F1-A4A8D9D34B02}"/>
            </c:ext>
          </c:extLst>
        </c:ser>
        <c:dLbls>
          <c:showLegendKey val="0"/>
          <c:showVal val="0"/>
          <c:showCatName val="0"/>
          <c:showSerName val="0"/>
          <c:showPercent val="0"/>
          <c:showBubbleSize val="0"/>
        </c:dLbls>
        <c:axId val="292410104"/>
        <c:axId val="292410496"/>
      </c:scatterChart>
      <c:valAx>
        <c:axId val="292410104"/>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2410496"/>
        <c:crosses val="autoZero"/>
        <c:crossBetween val="midCat"/>
      </c:valAx>
      <c:valAx>
        <c:axId val="292410496"/>
        <c:scaling>
          <c:orientation val="minMax"/>
        </c:scaling>
        <c:delete val="0"/>
        <c:axPos val="l"/>
        <c:majorGridlines>
          <c:spPr>
            <a:ln w="9525" cap="flat" cmpd="sng" algn="ctr">
              <a:solidFill>
                <a:schemeClr val="tx1">
                  <a:lumMod val="15000"/>
                  <a:lumOff val="85000"/>
                </a:schemeClr>
              </a:solidFill>
              <a:round/>
            </a:ln>
            <a:effectLst/>
          </c:spPr>
        </c:majorGridlines>
        <c:numFmt formatCode="_ [$fr.-100C]\ * #\ ##0.00_ ;_ [$fr.-100C]\ * \-#\ ##0.00_ ;_ [$fr.-100C]\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24101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a:t>Revue mai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'Graphique budget'!$C$13</c:f>
              <c:strCache>
                <c:ptCount val="1"/>
                <c:pt idx="0">
                  <c:v>Budget Initial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'Graphique budget'!$D$12:$J$12</c:f>
            </c:numRef>
          </c:xVal>
          <c:yVal>
            <c:numRef>
              <c:f>'Graphique budget'!$D$13:$J$13</c:f>
              <c:numCache>
                <c:formatCode>_ [$fr.-100C]\ * #\ ##0.00_ ;_ [$fr.-100C]\ * \-#\ ##0.00_ ;_ [$fr.-100C]\ * "-"??_ ;_ @_ </c:formatCode>
                <c:ptCount val="7"/>
                <c:pt idx="0">
                  <c:v>15000</c:v>
                </c:pt>
                <c:pt idx="1">
                  <c:v>41000</c:v>
                </c:pt>
                <c:pt idx="2">
                  <c:v>52000</c:v>
                </c:pt>
                <c:pt idx="3">
                  <c:v>74000</c:v>
                </c:pt>
                <c:pt idx="4">
                  <c:v>88000</c:v>
                </c:pt>
                <c:pt idx="5">
                  <c:v>102000</c:v>
                </c:pt>
                <c:pt idx="6">
                  <c:v>108000</c:v>
                </c:pt>
              </c:numCache>
            </c:numRef>
          </c:yVal>
          <c:smooth val="0"/>
          <c:extLst>
            <c:ext xmlns:c16="http://schemas.microsoft.com/office/drawing/2014/chart" uri="{C3380CC4-5D6E-409C-BE32-E72D297353CC}">
              <c16:uniqueId val="{00000000-AC69-4232-B842-C58E890F737B}"/>
            </c:ext>
          </c:extLst>
        </c:ser>
        <c:ser>
          <c:idx val="1"/>
          <c:order val="1"/>
          <c:tx>
            <c:strRef>
              <c:f>'Graphique budget'!$C$14</c:f>
              <c:strCache>
                <c:ptCount val="1"/>
                <c:pt idx="0">
                  <c:v>Revue mars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'Graphique budget'!$D$12:$J$12</c:f>
            </c:numRef>
          </c:xVal>
          <c:yVal>
            <c:numRef>
              <c:f>'Graphique budget'!$D$14:$J$14</c:f>
              <c:numCache>
                <c:formatCode>_ [$fr.-100C]\ * #\ ##0.00_ ;_ [$fr.-100C]\ * \-#\ ##0.00_ ;_ [$fr.-100C]\ * "-"??_ ;_ @_ </c:formatCode>
                <c:ptCount val="7"/>
                <c:pt idx="0">
                  <c:v>15000</c:v>
                </c:pt>
                <c:pt idx="1">
                  <c:v>41000</c:v>
                </c:pt>
                <c:pt idx="2">
                  <c:v>47000</c:v>
                </c:pt>
                <c:pt idx="3">
                  <c:v>69000</c:v>
                </c:pt>
                <c:pt idx="4">
                  <c:v>83000</c:v>
                </c:pt>
                <c:pt idx="5">
                  <c:v>97000</c:v>
                </c:pt>
                <c:pt idx="6">
                  <c:v>103000</c:v>
                </c:pt>
              </c:numCache>
            </c:numRef>
          </c:yVal>
          <c:smooth val="0"/>
          <c:extLst>
            <c:ext xmlns:c16="http://schemas.microsoft.com/office/drawing/2014/chart" uri="{C3380CC4-5D6E-409C-BE32-E72D297353CC}">
              <c16:uniqueId val="{00000001-AC69-4232-B842-C58E890F737B}"/>
            </c:ext>
          </c:extLst>
        </c:ser>
        <c:ser>
          <c:idx val="2"/>
          <c:order val="2"/>
          <c:tx>
            <c:strRef>
              <c:f>'Graphique budget'!$C$15</c:f>
              <c:strCache>
                <c:ptCount val="1"/>
                <c:pt idx="0">
                  <c:v>Revue mai</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'Graphique budget'!$D$12:$J$12</c:f>
            </c:numRef>
          </c:xVal>
          <c:yVal>
            <c:numRef>
              <c:f>'Graphique budget'!$D$15:$J$15</c:f>
              <c:numCache>
                <c:formatCode>_ [$fr.-100C]\ * #\ ##0.00_ ;_ [$fr.-100C]\ * \-#\ ##0.00_ ;_ [$fr.-100C]\ * "-"??_ ;_ @_ </c:formatCode>
                <c:ptCount val="7"/>
                <c:pt idx="0">
                  <c:v>15000</c:v>
                </c:pt>
                <c:pt idx="1">
                  <c:v>41000</c:v>
                </c:pt>
                <c:pt idx="2">
                  <c:v>47000</c:v>
                </c:pt>
                <c:pt idx="3">
                  <c:v>69000</c:v>
                </c:pt>
                <c:pt idx="4">
                  <c:v>103000</c:v>
                </c:pt>
                <c:pt idx="5">
                  <c:v>117000</c:v>
                </c:pt>
                <c:pt idx="6">
                  <c:v>123000</c:v>
                </c:pt>
              </c:numCache>
            </c:numRef>
          </c:yVal>
          <c:smooth val="0"/>
          <c:extLst>
            <c:ext xmlns:c16="http://schemas.microsoft.com/office/drawing/2014/chart" uri="{C3380CC4-5D6E-409C-BE32-E72D297353CC}">
              <c16:uniqueId val="{00000002-AC69-4232-B842-C58E890F737B}"/>
            </c:ext>
          </c:extLst>
        </c:ser>
        <c:dLbls>
          <c:showLegendKey val="0"/>
          <c:showVal val="0"/>
          <c:showCatName val="0"/>
          <c:showSerName val="0"/>
          <c:showPercent val="0"/>
          <c:showBubbleSize val="0"/>
        </c:dLbls>
        <c:axId val="294746328"/>
        <c:axId val="294750248"/>
      </c:scatterChart>
      <c:valAx>
        <c:axId val="29474632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50248"/>
        <c:crosses val="autoZero"/>
        <c:crossBetween val="midCat"/>
      </c:valAx>
      <c:valAx>
        <c:axId val="294750248"/>
        <c:scaling>
          <c:orientation val="minMax"/>
        </c:scaling>
        <c:delete val="0"/>
        <c:axPos val="l"/>
        <c:majorGridlines>
          <c:spPr>
            <a:ln w="9525" cap="flat" cmpd="sng" algn="ctr">
              <a:solidFill>
                <a:schemeClr val="tx1">
                  <a:lumMod val="15000"/>
                  <a:lumOff val="85000"/>
                </a:schemeClr>
              </a:solidFill>
              <a:round/>
            </a:ln>
            <a:effectLst/>
          </c:spPr>
        </c:majorGridlines>
        <c:numFmt formatCode="_ [$fr.-100C]\ * #\ ##0.00_ ;_ [$fr.-100C]\ * \-#\ ##0.00_ ;_ [$fr.-100C]\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463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5AC56-082A-486C-9740-638E1F4BFB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H"/>
        </a:p>
      </dgm:t>
    </dgm:pt>
    <dgm:pt modelId="{A2884B9C-7213-498E-8F9A-F5D829AF3C4F}">
      <dgm:prSet phldrT="[Text]" custT="1"/>
      <dgm:spPr/>
      <dgm:t>
        <a:bodyPr/>
        <a:lstStyle/>
        <a:p>
          <a:r>
            <a:rPr lang="fr-FR" sz="2000" dirty="0">
              <a:latin typeface="Tahoma" panose="020B0604030504040204" pitchFamily="34" charset="0"/>
              <a:ea typeface="Tahoma" panose="020B0604030504040204" pitchFamily="34" charset="0"/>
              <a:cs typeface="Tahoma" panose="020B0604030504040204" pitchFamily="34" charset="0"/>
            </a:rPr>
            <a:t>Direction</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9450E80C-E6B4-4BE6-967B-91B42111F9F2}" type="par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C81BAB0-3C49-480B-BC47-10AC66B17330}" type="sib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6F191E3-9AEA-400F-B6B3-183D5D0D7169}">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2C4D77EE-5D21-472C-8DF2-AA9702F7A26E}" type="par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9215AEE-5B5C-4A93-83C6-DF05CFC0D3B0}" type="sib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12C110C-1686-41D9-8F8D-A4B41C917920}">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9EB0833A-F845-4EBE-B1AA-CB1F6FDCAF98}" type="par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11130DF6-15E1-4519-935B-AE7AA7DB9306}" type="sib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C8FB1014-B661-40C3-A774-0EAE8913723D}">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CA8A73E-C6C8-45B0-854D-020970F82673}" type="par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A94C77EB-9C6F-4A23-A3BA-0275A9A90479}" type="sib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577A0056-C48D-4EFC-B60C-BB8EF3416D90}" type="asst">
      <dgm:prSet phldrT="[Text]" custT="1"/>
      <dgm:spPr/>
      <dgm:t>
        <a:bodyPr/>
        <a:lstStyle/>
        <a:p>
          <a:pPr>
            <a:lnSpc>
              <a:spcPct val="100000"/>
            </a:lnSpc>
            <a:spcAft>
              <a:spcPts val="0"/>
            </a:spcAft>
          </a:pPr>
          <a:r>
            <a:rPr lang="fr-FR" sz="20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71BA4684-5F4D-4FFC-8C4F-EE51B5C66F88}" type="sib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09B96A7C-EDB9-4A1C-986D-EC36990D48DC}" type="par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3991849E-2B57-45DC-B3C3-41202A730D5D}" type="pres">
      <dgm:prSet presAssocID="{CD85AC56-082A-486C-9740-638E1F4BFB4C}" presName="hierChild1" presStyleCnt="0">
        <dgm:presLayoutVars>
          <dgm:orgChart val="1"/>
          <dgm:chPref val="1"/>
          <dgm:dir/>
          <dgm:animOne val="branch"/>
          <dgm:animLvl val="lvl"/>
          <dgm:resizeHandles/>
        </dgm:presLayoutVars>
      </dgm:prSet>
      <dgm:spPr/>
    </dgm:pt>
    <dgm:pt modelId="{459B5D89-538D-42FE-8B9A-E739D5EA8B05}" type="pres">
      <dgm:prSet presAssocID="{A2884B9C-7213-498E-8F9A-F5D829AF3C4F}" presName="hierRoot1" presStyleCnt="0">
        <dgm:presLayoutVars>
          <dgm:hierBranch val="init"/>
        </dgm:presLayoutVars>
      </dgm:prSet>
      <dgm:spPr/>
    </dgm:pt>
    <dgm:pt modelId="{09A1B21B-1182-4EA9-878F-2F79CC6ACD3F}" type="pres">
      <dgm:prSet presAssocID="{A2884B9C-7213-498E-8F9A-F5D829AF3C4F}" presName="rootComposite1" presStyleCnt="0"/>
      <dgm:spPr/>
    </dgm:pt>
    <dgm:pt modelId="{EC31563B-1754-4BEC-99FE-040BC9FB5EF7}" type="pres">
      <dgm:prSet presAssocID="{A2884B9C-7213-498E-8F9A-F5D829AF3C4F}" presName="rootText1" presStyleLbl="node0" presStyleIdx="0" presStyleCnt="1">
        <dgm:presLayoutVars>
          <dgm:chPref val="3"/>
        </dgm:presLayoutVars>
      </dgm:prSet>
      <dgm:spPr/>
    </dgm:pt>
    <dgm:pt modelId="{2A7DA301-5A78-49C5-8236-E00EF17BA819}" type="pres">
      <dgm:prSet presAssocID="{A2884B9C-7213-498E-8F9A-F5D829AF3C4F}" presName="rootConnector1" presStyleLbl="node1" presStyleIdx="0" presStyleCnt="0"/>
      <dgm:spPr/>
    </dgm:pt>
    <dgm:pt modelId="{ED341D48-6A50-4F4E-AC6F-1A700253FA69}" type="pres">
      <dgm:prSet presAssocID="{A2884B9C-7213-498E-8F9A-F5D829AF3C4F}" presName="hierChild2" presStyleCnt="0"/>
      <dgm:spPr/>
    </dgm:pt>
    <dgm:pt modelId="{678F4F9B-FD2D-4E9A-9E8E-486E8DC0D0CA}" type="pres">
      <dgm:prSet presAssocID="{2C4D77EE-5D21-472C-8DF2-AA9702F7A26E}" presName="Name37" presStyleLbl="parChTrans1D2" presStyleIdx="0" presStyleCnt="4"/>
      <dgm:spPr/>
    </dgm:pt>
    <dgm:pt modelId="{299D04B3-DFB3-4575-B6A8-1E960E2C0F3D}" type="pres">
      <dgm:prSet presAssocID="{E6F191E3-9AEA-400F-B6B3-183D5D0D7169}" presName="hierRoot2" presStyleCnt="0">
        <dgm:presLayoutVars>
          <dgm:hierBranch val="init"/>
        </dgm:presLayoutVars>
      </dgm:prSet>
      <dgm:spPr/>
    </dgm:pt>
    <dgm:pt modelId="{E4151E8C-8702-4E15-8026-5B2850E29B3B}" type="pres">
      <dgm:prSet presAssocID="{E6F191E3-9AEA-400F-B6B3-183D5D0D7169}" presName="rootComposite" presStyleCnt="0"/>
      <dgm:spPr/>
    </dgm:pt>
    <dgm:pt modelId="{F4DBC961-E589-4C5A-916C-57BC05D8B8CA}" type="pres">
      <dgm:prSet presAssocID="{E6F191E3-9AEA-400F-B6B3-183D5D0D7169}" presName="rootText" presStyleLbl="node2" presStyleIdx="0" presStyleCnt="3">
        <dgm:presLayoutVars>
          <dgm:chPref val="3"/>
        </dgm:presLayoutVars>
      </dgm:prSet>
      <dgm:spPr/>
    </dgm:pt>
    <dgm:pt modelId="{06C86995-0BE3-48A8-822D-0D7EDF978BB6}" type="pres">
      <dgm:prSet presAssocID="{E6F191E3-9AEA-400F-B6B3-183D5D0D7169}" presName="rootConnector" presStyleLbl="node2" presStyleIdx="0" presStyleCnt="3"/>
      <dgm:spPr/>
    </dgm:pt>
    <dgm:pt modelId="{F1E554D4-0A7D-4049-B0A2-4C575F4101CF}" type="pres">
      <dgm:prSet presAssocID="{E6F191E3-9AEA-400F-B6B3-183D5D0D7169}" presName="hierChild4" presStyleCnt="0"/>
      <dgm:spPr/>
    </dgm:pt>
    <dgm:pt modelId="{6DCB35C3-24BC-4BFF-8D45-FC2F6B13B52E}" type="pres">
      <dgm:prSet presAssocID="{E6F191E3-9AEA-400F-B6B3-183D5D0D7169}" presName="hierChild5" presStyleCnt="0"/>
      <dgm:spPr/>
    </dgm:pt>
    <dgm:pt modelId="{95022184-C707-4658-82AB-8EE2193353BD}" type="pres">
      <dgm:prSet presAssocID="{9EB0833A-F845-4EBE-B1AA-CB1F6FDCAF98}" presName="Name37" presStyleLbl="parChTrans1D2" presStyleIdx="1" presStyleCnt="4"/>
      <dgm:spPr/>
    </dgm:pt>
    <dgm:pt modelId="{95CA2B34-086A-4A29-8642-1E80E907E6AA}" type="pres">
      <dgm:prSet presAssocID="{E12C110C-1686-41D9-8F8D-A4B41C917920}" presName="hierRoot2" presStyleCnt="0">
        <dgm:presLayoutVars>
          <dgm:hierBranch val="init"/>
        </dgm:presLayoutVars>
      </dgm:prSet>
      <dgm:spPr/>
    </dgm:pt>
    <dgm:pt modelId="{10B3BEE1-3F43-41F9-9C4A-90AC4492E2A6}" type="pres">
      <dgm:prSet presAssocID="{E12C110C-1686-41D9-8F8D-A4B41C917920}" presName="rootComposite" presStyleCnt="0"/>
      <dgm:spPr/>
    </dgm:pt>
    <dgm:pt modelId="{675D236A-AA7C-4E97-89F0-3B14192A9164}" type="pres">
      <dgm:prSet presAssocID="{E12C110C-1686-41D9-8F8D-A4B41C917920}" presName="rootText" presStyleLbl="node2" presStyleIdx="1" presStyleCnt="3">
        <dgm:presLayoutVars>
          <dgm:chPref val="3"/>
        </dgm:presLayoutVars>
      </dgm:prSet>
      <dgm:spPr/>
    </dgm:pt>
    <dgm:pt modelId="{B0FD2535-90F6-4E4C-970C-3494D58C9841}" type="pres">
      <dgm:prSet presAssocID="{E12C110C-1686-41D9-8F8D-A4B41C917920}" presName="rootConnector" presStyleLbl="node2" presStyleIdx="1" presStyleCnt="3"/>
      <dgm:spPr/>
    </dgm:pt>
    <dgm:pt modelId="{12946B0E-4606-48E5-8F85-09B13C69E120}" type="pres">
      <dgm:prSet presAssocID="{E12C110C-1686-41D9-8F8D-A4B41C917920}" presName="hierChild4" presStyleCnt="0"/>
      <dgm:spPr/>
    </dgm:pt>
    <dgm:pt modelId="{AE7B518E-89F6-4C64-866D-8BAA323DC6DD}" type="pres">
      <dgm:prSet presAssocID="{E12C110C-1686-41D9-8F8D-A4B41C917920}" presName="hierChild5" presStyleCnt="0"/>
      <dgm:spPr/>
    </dgm:pt>
    <dgm:pt modelId="{BCC89860-A0DF-4A6E-A5FD-F9E2EC321E88}" type="pres">
      <dgm:prSet presAssocID="{7CA8A73E-C6C8-45B0-854D-020970F82673}" presName="Name37" presStyleLbl="parChTrans1D2" presStyleIdx="2" presStyleCnt="4"/>
      <dgm:spPr/>
    </dgm:pt>
    <dgm:pt modelId="{68524998-4536-49CE-88B7-53B2289CB1BA}" type="pres">
      <dgm:prSet presAssocID="{C8FB1014-B661-40C3-A774-0EAE8913723D}" presName="hierRoot2" presStyleCnt="0">
        <dgm:presLayoutVars>
          <dgm:hierBranch val="init"/>
        </dgm:presLayoutVars>
      </dgm:prSet>
      <dgm:spPr/>
    </dgm:pt>
    <dgm:pt modelId="{B2693A9A-769B-444A-91F7-CD36AA72C8E3}" type="pres">
      <dgm:prSet presAssocID="{C8FB1014-B661-40C3-A774-0EAE8913723D}" presName="rootComposite" presStyleCnt="0"/>
      <dgm:spPr/>
    </dgm:pt>
    <dgm:pt modelId="{5BEE4E2C-6BC4-482F-93E1-88495E0B76C4}" type="pres">
      <dgm:prSet presAssocID="{C8FB1014-B661-40C3-A774-0EAE8913723D}" presName="rootText" presStyleLbl="node2" presStyleIdx="2" presStyleCnt="3">
        <dgm:presLayoutVars>
          <dgm:chPref val="3"/>
        </dgm:presLayoutVars>
      </dgm:prSet>
      <dgm:spPr/>
    </dgm:pt>
    <dgm:pt modelId="{6D0173F4-A637-447B-A677-AFEDA2AA5930}" type="pres">
      <dgm:prSet presAssocID="{C8FB1014-B661-40C3-A774-0EAE8913723D}" presName="rootConnector" presStyleLbl="node2" presStyleIdx="2" presStyleCnt="3"/>
      <dgm:spPr/>
    </dgm:pt>
    <dgm:pt modelId="{1397BD2A-F9EB-42A7-BD64-BD81ABEFA026}" type="pres">
      <dgm:prSet presAssocID="{C8FB1014-B661-40C3-A774-0EAE8913723D}" presName="hierChild4" presStyleCnt="0"/>
      <dgm:spPr/>
    </dgm:pt>
    <dgm:pt modelId="{CF4CD86A-5805-42A3-A064-04A7C4CBB8FC}" type="pres">
      <dgm:prSet presAssocID="{C8FB1014-B661-40C3-A774-0EAE8913723D}" presName="hierChild5" presStyleCnt="0"/>
      <dgm:spPr/>
    </dgm:pt>
    <dgm:pt modelId="{0ACEE943-87A6-400D-BEB0-44F8255662CF}" type="pres">
      <dgm:prSet presAssocID="{A2884B9C-7213-498E-8F9A-F5D829AF3C4F}" presName="hierChild3" presStyleCnt="0"/>
      <dgm:spPr/>
    </dgm:pt>
    <dgm:pt modelId="{C1B25C1D-2CEB-4708-BE9C-418092E53D70}" type="pres">
      <dgm:prSet presAssocID="{09B96A7C-EDB9-4A1C-986D-EC36990D48DC}" presName="Name111" presStyleLbl="parChTrans1D2" presStyleIdx="3" presStyleCnt="4"/>
      <dgm:spPr/>
    </dgm:pt>
    <dgm:pt modelId="{8778DC50-BA52-47DE-B0A4-F1269BE71BED}" type="pres">
      <dgm:prSet presAssocID="{577A0056-C48D-4EFC-B60C-BB8EF3416D90}" presName="hierRoot3" presStyleCnt="0">
        <dgm:presLayoutVars>
          <dgm:hierBranch val="init"/>
        </dgm:presLayoutVars>
      </dgm:prSet>
      <dgm:spPr/>
    </dgm:pt>
    <dgm:pt modelId="{E5A33A19-8972-4FEF-89F2-AA3471F1419C}" type="pres">
      <dgm:prSet presAssocID="{577A0056-C48D-4EFC-B60C-BB8EF3416D90}" presName="rootComposite3" presStyleCnt="0"/>
      <dgm:spPr/>
    </dgm:pt>
    <dgm:pt modelId="{1379F35B-60DA-434E-B52A-5E48CDAB4B72}" type="pres">
      <dgm:prSet presAssocID="{577A0056-C48D-4EFC-B60C-BB8EF3416D90}" presName="rootText3" presStyleLbl="asst1" presStyleIdx="0" presStyleCnt="1">
        <dgm:presLayoutVars>
          <dgm:chPref val="3"/>
        </dgm:presLayoutVars>
      </dgm:prSet>
      <dgm:spPr/>
    </dgm:pt>
    <dgm:pt modelId="{FD3B1FF3-5143-4D9D-95DA-1938D6D49E1C}" type="pres">
      <dgm:prSet presAssocID="{577A0056-C48D-4EFC-B60C-BB8EF3416D90}" presName="rootConnector3" presStyleLbl="asst1" presStyleIdx="0" presStyleCnt="1"/>
      <dgm:spPr/>
    </dgm:pt>
    <dgm:pt modelId="{6CD3CDFE-5C6E-49D6-83F5-603993F6E15B}" type="pres">
      <dgm:prSet presAssocID="{577A0056-C48D-4EFC-B60C-BB8EF3416D90}" presName="hierChild6" presStyleCnt="0"/>
      <dgm:spPr/>
    </dgm:pt>
    <dgm:pt modelId="{A8EDE641-1BCC-4F3A-B66D-1DFD7C014EC7}" type="pres">
      <dgm:prSet presAssocID="{577A0056-C48D-4EFC-B60C-BB8EF3416D90}" presName="hierChild7" presStyleCnt="0"/>
      <dgm:spPr/>
    </dgm:pt>
  </dgm:ptLst>
  <dgm:cxnLst>
    <dgm:cxn modelId="{B69ED206-5806-4664-B3A1-EBE2EB801E82}" type="presOf" srcId="{09B96A7C-EDB9-4A1C-986D-EC36990D48DC}" destId="{C1B25C1D-2CEB-4708-BE9C-418092E53D70}" srcOrd="0" destOrd="0" presId="urn:microsoft.com/office/officeart/2005/8/layout/orgChart1"/>
    <dgm:cxn modelId="{7058B809-A6B5-4548-A5B6-100EC0495CC5}" type="presOf" srcId="{C8FB1014-B661-40C3-A774-0EAE8913723D}" destId="{6D0173F4-A637-447B-A677-AFEDA2AA5930}" srcOrd="1" destOrd="0" presId="urn:microsoft.com/office/officeart/2005/8/layout/orgChart1"/>
    <dgm:cxn modelId="{B6C86918-BBD3-4151-BB25-6043160D8F4E}" type="presOf" srcId="{A2884B9C-7213-498E-8F9A-F5D829AF3C4F}" destId="{EC31563B-1754-4BEC-99FE-040BC9FB5EF7}" srcOrd="0" destOrd="0" presId="urn:microsoft.com/office/officeart/2005/8/layout/orgChart1"/>
    <dgm:cxn modelId="{BD37D01B-D0D6-4089-9FAE-68CA529AF1BB}" srcId="{A2884B9C-7213-498E-8F9A-F5D829AF3C4F}" destId="{E6F191E3-9AEA-400F-B6B3-183D5D0D7169}" srcOrd="1" destOrd="0" parTransId="{2C4D77EE-5D21-472C-8DF2-AA9702F7A26E}" sibTransId="{89215AEE-5B5C-4A93-83C6-DF05CFC0D3B0}"/>
    <dgm:cxn modelId="{05A0B821-7C15-47EF-93E0-4234D7289240}" type="presOf" srcId="{A2884B9C-7213-498E-8F9A-F5D829AF3C4F}" destId="{2A7DA301-5A78-49C5-8236-E00EF17BA819}" srcOrd="1" destOrd="0" presId="urn:microsoft.com/office/officeart/2005/8/layout/orgChart1"/>
    <dgm:cxn modelId="{5C753E2D-4906-49FE-A064-A0BBD8F3096B}" srcId="{A2884B9C-7213-498E-8F9A-F5D829AF3C4F}" destId="{E12C110C-1686-41D9-8F8D-A4B41C917920}" srcOrd="2" destOrd="0" parTransId="{9EB0833A-F845-4EBE-B1AA-CB1F6FDCAF98}" sibTransId="{11130DF6-15E1-4519-935B-AE7AA7DB9306}"/>
    <dgm:cxn modelId="{62C3D746-3DC3-41A1-AC66-8EC6972D3F49}" type="presOf" srcId="{7CA8A73E-C6C8-45B0-854D-020970F82673}" destId="{BCC89860-A0DF-4A6E-A5FD-F9E2EC321E88}" srcOrd="0" destOrd="0" presId="urn:microsoft.com/office/officeart/2005/8/layout/orgChart1"/>
    <dgm:cxn modelId="{9B788675-B7D9-4794-B953-7945997F2AE7}" srcId="{A2884B9C-7213-498E-8F9A-F5D829AF3C4F}" destId="{C8FB1014-B661-40C3-A774-0EAE8913723D}" srcOrd="3" destOrd="0" parTransId="{7CA8A73E-C6C8-45B0-854D-020970F82673}" sibTransId="{A94C77EB-9C6F-4A23-A3BA-0275A9A90479}"/>
    <dgm:cxn modelId="{F9D13278-21C7-4FC6-B71F-F40B19593B41}" srcId="{A2884B9C-7213-498E-8F9A-F5D829AF3C4F}" destId="{577A0056-C48D-4EFC-B60C-BB8EF3416D90}" srcOrd="0" destOrd="0" parTransId="{09B96A7C-EDB9-4A1C-986D-EC36990D48DC}" sibTransId="{71BA4684-5F4D-4FFC-8C4F-EE51B5C66F88}"/>
    <dgm:cxn modelId="{F4B69F59-5632-463F-B96C-60C552170866}" type="presOf" srcId="{E12C110C-1686-41D9-8F8D-A4B41C917920}" destId="{675D236A-AA7C-4E97-89F0-3B14192A9164}" srcOrd="0" destOrd="0" presId="urn:microsoft.com/office/officeart/2005/8/layout/orgChart1"/>
    <dgm:cxn modelId="{A57F635A-EC4F-4616-A5CC-1226926C4A87}" type="presOf" srcId="{577A0056-C48D-4EFC-B60C-BB8EF3416D90}" destId="{FD3B1FF3-5143-4D9D-95DA-1938D6D49E1C}" srcOrd="1" destOrd="0" presId="urn:microsoft.com/office/officeart/2005/8/layout/orgChart1"/>
    <dgm:cxn modelId="{08230088-3C7A-4D22-879F-575BFABC2818}" srcId="{CD85AC56-082A-486C-9740-638E1F4BFB4C}" destId="{A2884B9C-7213-498E-8F9A-F5D829AF3C4F}" srcOrd="0" destOrd="0" parTransId="{9450E80C-E6B4-4BE6-967B-91B42111F9F2}" sibTransId="{8C81BAB0-3C49-480B-BC47-10AC66B17330}"/>
    <dgm:cxn modelId="{85CFC39E-F8B3-44C5-B2CD-DB0C2B9DC16C}" type="presOf" srcId="{2C4D77EE-5D21-472C-8DF2-AA9702F7A26E}" destId="{678F4F9B-FD2D-4E9A-9E8E-486E8DC0D0CA}" srcOrd="0" destOrd="0" presId="urn:microsoft.com/office/officeart/2005/8/layout/orgChart1"/>
    <dgm:cxn modelId="{578C18A4-6EF4-448E-806E-773B1486CC7B}" type="presOf" srcId="{577A0056-C48D-4EFC-B60C-BB8EF3416D90}" destId="{1379F35B-60DA-434E-B52A-5E48CDAB4B72}" srcOrd="0" destOrd="0" presId="urn:microsoft.com/office/officeart/2005/8/layout/orgChart1"/>
    <dgm:cxn modelId="{15D781A5-7F90-41E1-ACBD-731FAAFE2846}" type="presOf" srcId="{E12C110C-1686-41D9-8F8D-A4B41C917920}" destId="{B0FD2535-90F6-4E4C-970C-3494D58C9841}" srcOrd="1" destOrd="0" presId="urn:microsoft.com/office/officeart/2005/8/layout/orgChart1"/>
    <dgm:cxn modelId="{CA35E8B0-2DF2-4428-AF7D-50A536C2D933}" type="presOf" srcId="{C8FB1014-B661-40C3-A774-0EAE8913723D}" destId="{5BEE4E2C-6BC4-482F-93E1-88495E0B76C4}" srcOrd="0" destOrd="0" presId="urn:microsoft.com/office/officeart/2005/8/layout/orgChart1"/>
    <dgm:cxn modelId="{E9C217C4-73AE-438A-A735-6DF40565ADF1}" type="presOf" srcId="{CD85AC56-082A-486C-9740-638E1F4BFB4C}" destId="{3991849E-2B57-45DC-B3C3-41202A730D5D}" srcOrd="0" destOrd="0" presId="urn:microsoft.com/office/officeart/2005/8/layout/orgChart1"/>
    <dgm:cxn modelId="{0DA7BAC7-5AF0-49FB-9D7C-FB92FFF8792E}" type="presOf" srcId="{E6F191E3-9AEA-400F-B6B3-183D5D0D7169}" destId="{F4DBC961-E589-4C5A-916C-57BC05D8B8CA}" srcOrd="0" destOrd="0" presId="urn:microsoft.com/office/officeart/2005/8/layout/orgChart1"/>
    <dgm:cxn modelId="{DD7ADBD5-B843-4115-8D44-A5A1E935DB9A}" type="presOf" srcId="{E6F191E3-9AEA-400F-B6B3-183D5D0D7169}" destId="{06C86995-0BE3-48A8-822D-0D7EDF978BB6}" srcOrd="1" destOrd="0" presId="urn:microsoft.com/office/officeart/2005/8/layout/orgChart1"/>
    <dgm:cxn modelId="{47B7E6E9-4A28-4DFE-A522-49544DF596E8}" type="presOf" srcId="{9EB0833A-F845-4EBE-B1AA-CB1F6FDCAF98}" destId="{95022184-C707-4658-82AB-8EE2193353BD}" srcOrd="0" destOrd="0" presId="urn:microsoft.com/office/officeart/2005/8/layout/orgChart1"/>
    <dgm:cxn modelId="{76C11B53-18C9-4CD0-B02D-6D4BA792EE08}" type="presParOf" srcId="{3991849E-2B57-45DC-B3C3-41202A730D5D}" destId="{459B5D89-538D-42FE-8B9A-E739D5EA8B05}" srcOrd="0" destOrd="0" presId="urn:microsoft.com/office/officeart/2005/8/layout/orgChart1"/>
    <dgm:cxn modelId="{E53CB8CA-4008-4A44-BCD4-A01346CA06B5}" type="presParOf" srcId="{459B5D89-538D-42FE-8B9A-E739D5EA8B05}" destId="{09A1B21B-1182-4EA9-878F-2F79CC6ACD3F}" srcOrd="0" destOrd="0" presId="urn:microsoft.com/office/officeart/2005/8/layout/orgChart1"/>
    <dgm:cxn modelId="{C96FA02A-EAF3-456D-9209-5172DD2EB309}" type="presParOf" srcId="{09A1B21B-1182-4EA9-878F-2F79CC6ACD3F}" destId="{EC31563B-1754-4BEC-99FE-040BC9FB5EF7}" srcOrd="0" destOrd="0" presId="urn:microsoft.com/office/officeart/2005/8/layout/orgChart1"/>
    <dgm:cxn modelId="{36909ACB-3CFB-48A0-82F6-BC24F1D69E42}" type="presParOf" srcId="{09A1B21B-1182-4EA9-878F-2F79CC6ACD3F}" destId="{2A7DA301-5A78-49C5-8236-E00EF17BA819}" srcOrd="1" destOrd="0" presId="urn:microsoft.com/office/officeart/2005/8/layout/orgChart1"/>
    <dgm:cxn modelId="{2FCA5FB5-EEFA-43A1-836B-461FEE3299C6}" type="presParOf" srcId="{459B5D89-538D-42FE-8B9A-E739D5EA8B05}" destId="{ED341D48-6A50-4F4E-AC6F-1A700253FA69}" srcOrd="1" destOrd="0" presId="urn:microsoft.com/office/officeart/2005/8/layout/orgChart1"/>
    <dgm:cxn modelId="{9A9F20A4-4060-41F7-BB06-30E41D44E1B4}" type="presParOf" srcId="{ED341D48-6A50-4F4E-AC6F-1A700253FA69}" destId="{678F4F9B-FD2D-4E9A-9E8E-486E8DC0D0CA}" srcOrd="0" destOrd="0" presId="urn:microsoft.com/office/officeart/2005/8/layout/orgChart1"/>
    <dgm:cxn modelId="{601672B7-F6FE-4FAF-9767-C3E9DC408183}" type="presParOf" srcId="{ED341D48-6A50-4F4E-AC6F-1A700253FA69}" destId="{299D04B3-DFB3-4575-B6A8-1E960E2C0F3D}" srcOrd="1" destOrd="0" presId="urn:microsoft.com/office/officeart/2005/8/layout/orgChart1"/>
    <dgm:cxn modelId="{E82093BC-1AD4-48B5-9A88-7F74A0E81532}" type="presParOf" srcId="{299D04B3-DFB3-4575-B6A8-1E960E2C0F3D}" destId="{E4151E8C-8702-4E15-8026-5B2850E29B3B}" srcOrd="0" destOrd="0" presId="urn:microsoft.com/office/officeart/2005/8/layout/orgChart1"/>
    <dgm:cxn modelId="{947E588C-BFBA-4F79-846D-444439C2D103}" type="presParOf" srcId="{E4151E8C-8702-4E15-8026-5B2850E29B3B}" destId="{F4DBC961-E589-4C5A-916C-57BC05D8B8CA}" srcOrd="0" destOrd="0" presId="urn:microsoft.com/office/officeart/2005/8/layout/orgChart1"/>
    <dgm:cxn modelId="{C31A9ED6-D8BE-486E-9E51-1EC632840588}" type="presParOf" srcId="{E4151E8C-8702-4E15-8026-5B2850E29B3B}" destId="{06C86995-0BE3-48A8-822D-0D7EDF978BB6}" srcOrd="1" destOrd="0" presId="urn:microsoft.com/office/officeart/2005/8/layout/orgChart1"/>
    <dgm:cxn modelId="{3121FE56-D9E8-4D18-898B-E011404E98E4}" type="presParOf" srcId="{299D04B3-DFB3-4575-B6A8-1E960E2C0F3D}" destId="{F1E554D4-0A7D-4049-B0A2-4C575F4101CF}" srcOrd="1" destOrd="0" presId="urn:microsoft.com/office/officeart/2005/8/layout/orgChart1"/>
    <dgm:cxn modelId="{1F65FE8E-63C1-40DD-A080-DF2232B8520C}" type="presParOf" srcId="{299D04B3-DFB3-4575-B6A8-1E960E2C0F3D}" destId="{6DCB35C3-24BC-4BFF-8D45-FC2F6B13B52E}" srcOrd="2" destOrd="0" presId="urn:microsoft.com/office/officeart/2005/8/layout/orgChart1"/>
    <dgm:cxn modelId="{1C2EFD99-C1CD-41BF-81ED-34704682873B}" type="presParOf" srcId="{ED341D48-6A50-4F4E-AC6F-1A700253FA69}" destId="{95022184-C707-4658-82AB-8EE2193353BD}" srcOrd="2" destOrd="0" presId="urn:microsoft.com/office/officeart/2005/8/layout/orgChart1"/>
    <dgm:cxn modelId="{1A2B0B1F-321B-4FD9-9EC5-9D9AF73F70C0}" type="presParOf" srcId="{ED341D48-6A50-4F4E-AC6F-1A700253FA69}" destId="{95CA2B34-086A-4A29-8642-1E80E907E6AA}" srcOrd="3" destOrd="0" presId="urn:microsoft.com/office/officeart/2005/8/layout/orgChart1"/>
    <dgm:cxn modelId="{4A7B3CD2-DFB0-43BF-988B-C78F8B970E9E}" type="presParOf" srcId="{95CA2B34-086A-4A29-8642-1E80E907E6AA}" destId="{10B3BEE1-3F43-41F9-9C4A-90AC4492E2A6}" srcOrd="0" destOrd="0" presId="urn:microsoft.com/office/officeart/2005/8/layout/orgChart1"/>
    <dgm:cxn modelId="{9396025E-93C5-4035-8A34-B6412E5E3FE3}" type="presParOf" srcId="{10B3BEE1-3F43-41F9-9C4A-90AC4492E2A6}" destId="{675D236A-AA7C-4E97-89F0-3B14192A9164}" srcOrd="0" destOrd="0" presId="urn:microsoft.com/office/officeart/2005/8/layout/orgChart1"/>
    <dgm:cxn modelId="{2D580EC5-DE0E-4C34-BE0D-5A4B5387F08B}" type="presParOf" srcId="{10B3BEE1-3F43-41F9-9C4A-90AC4492E2A6}" destId="{B0FD2535-90F6-4E4C-970C-3494D58C9841}" srcOrd="1" destOrd="0" presId="urn:microsoft.com/office/officeart/2005/8/layout/orgChart1"/>
    <dgm:cxn modelId="{D46EEE2B-B02D-4EC3-B3D0-5DCF28555E0B}" type="presParOf" srcId="{95CA2B34-086A-4A29-8642-1E80E907E6AA}" destId="{12946B0E-4606-48E5-8F85-09B13C69E120}" srcOrd="1" destOrd="0" presId="urn:microsoft.com/office/officeart/2005/8/layout/orgChart1"/>
    <dgm:cxn modelId="{8C67F3A6-8D69-4586-B302-1BF1A5574182}" type="presParOf" srcId="{95CA2B34-086A-4A29-8642-1E80E907E6AA}" destId="{AE7B518E-89F6-4C64-866D-8BAA323DC6DD}" srcOrd="2" destOrd="0" presId="urn:microsoft.com/office/officeart/2005/8/layout/orgChart1"/>
    <dgm:cxn modelId="{4EAE648D-24D5-40DB-AA23-6F64946E5057}" type="presParOf" srcId="{ED341D48-6A50-4F4E-AC6F-1A700253FA69}" destId="{BCC89860-A0DF-4A6E-A5FD-F9E2EC321E88}" srcOrd="4" destOrd="0" presId="urn:microsoft.com/office/officeart/2005/8/layout/orgChart1"/>
    <dgm:cxn modelId="{5885CF17-4684-404A-B144-2265A77519C6}" type="presParOf" srcId="{ED341D48-6A50-4F4E-AC6F-1A700253FA69}" destId="{68524998-4536-49CE-88B7-53B2289CB1BA}" srcOrd="5" destOrd="0" presId="urn:microsoft.com/office/officeart/2005/8/layout/orgChart1"/>
    <dgm:cxn modelId="{91C6A340-BAFE-416C-990B-802FDA6B4BF0}" type="presParOf" srcId="{68524998-4536-49CE-88B7-53B2289CB1BA}" destId="{B2693A9A-769B-444A-91F7-CD36AA72C8E3}" srcOrd="0" destOrd="0" presId="urn:microsoft.com/office/officeart/2005/8/layout/orgChart1"/>
    <dgm:cxn modelId="{12A69F1C-84A7-47B8-850C-695525A1CB35}" type="presParOf" srcId="{B2693A9A-769B-444A-91F7-CD36AA72C8E3}" destId="{5BEE4E2C-6BC4-482F-93E1-88495E0B76C4}" srcOrd="0" destOrd="0" presId="urn:microsoft.com/office/officeart/2005/8/layout/orgChart1"/>
    <dgm:cxn modelId="{8D3063A8-52F9-4737-A6F4-25FA690E95BE}" type="presParOf" srcId="{B2693A9A-769B-444A-91F7-CD36AA72C8E3}" destId="{6D0173F4-A637-447B-A677-AFEDA2AA5930}" srcOrd="1" destOrd="0" presId="urn:microsoft.com/office/officeart/2005/8/layout/orgChart1"/>
    <dgm:cxn modelId="{36EDFAB2-446F-44FE-AB40-6406803E8236}" type="presParOf" srcId="{68524998-4536-49CE-88B7-53B2289CB1BA}" destId="{1397BD2A-F9EB-42A7-BD64-BD81ABEFA026}" srcOrd="1" destOrd="0" presId="urn:microsoft.com/office/officeart/2005/8/layout/orgChart1"/>
    <dgm:cxn modelId="{DEB50837-A000-419B-BE22-04A9D97B8D1D}" type="presParOf" srcId="{68524998-4536-49CE-88B7-53B2289CB1BA}" destId="{CF4CD86A-5805-42A3-A064-04A7C4CBB8FC}" srcOrd="2" destOrd="0" presId="urn:microsoft.com/office/officeart/2005/8/layout/orgChart1"/>
    <dgm:cxn modelId="{D604E7DD-E9EF-4DA2-B478-CC241A4C9928}" type="presParOf" srcId="{459B5D89-538D-42FE-8B9A-E739D5EA8B05}" destId="{0ACEE943-87A6-400D-BEB0-44F8255662CF}" srcOrd="2" destOrd="0" presId="urn:microsoft.com/office/officeart/2005/8/layout/orgChart1"/>
    <dgm:cxn modelId="{EA37F765-7DA8-4E2B-9D4A-86FC35FF52B6}" type="presParOf" srcId="{0ACEE943-87A6-400D-BEB0-44F8255662CF}" destId="{C1B25C1D-2CEB-4708-BE9C-418092E53D70}" srcOrd="0" destOrd="0" presId="urn:microsoft.com/office/officeart/2005/8/layout/orgChart1"/>
    <dgm:cxn modelId="{29B426D4-8866-45CB-8FA2-B1D0349B8C20}" type="presParOf" srcId="{0ACEE943-87A6-400D-BEB0-44F8255662CF}" destId="{8778DC50-BA52-47DE-B0A4-F1269BE71BED}" srcOrd="1" destOrd="0" presId="urn:microsoft.com/office/officeart/2005/8/layout/orgChart1"/>
    <dgm:cxn modelId="{53C4348F-85F2-43BB-83CA-84B50137F992}" type="presParOf" srcId="{8778DC50-BA52-47DE-B0A4-F1269BE71BED}" destId="{E5A33A19-8972-4FEF-89F2-AA3471F1419C}" srcOrd="0" destOrd="0" presId="urn:microsoft.com/office/officeart/2005/8/layout/orgChart1"/>
    <dgm:cxn modelId="{1A51D163-57DC-4B79-B25F-4804C372672D}" type="presParOf" srcId="{E5A33A19-8972-4FEF-89F2-AA3471F1419C}" destId="{1379F35B-60DA-434E-B52A-5E48CDAB4B72}" srcOrd="0" destOrd="0" presId="urn:microsoft.com/office/officeart/2005/8/layout/orgChart1"/>
    <dgm:cxn modelId="{848750D8-0E06-4E70-9AB1-E9011AF8CDD9}" type="presParOf" srcId="{E5A33A19-8972-4FEF-89F2-AA3471F1419C}" destId="{FD3B1FF3-5143-4D9D-95DA-1938D6D49E1C}" srcOrd="1" destOrd="0" presId="urn:microsoft.com/office/officeart/2005/8/layout/orgChart1"/>
    <dgm:cxn modelId="{C8E6498D-985D-487A-8C42-B4F4C459B585}" type="presParOf" srcId="{8778DC50-BA52-47DE-B0A4-F1269BE71BED}" destId="{6CD3CDFE-5C6E-49D6-83F5-603993F6E15B}" srcOrd="1" destOrd="0" presId="urn:microsoft.com/office/officeart/2005/8/layout/orgChart1"/>
    <dgm:cxn modelId="{6FB161D9-B779-4FE7-B004-5E3B5D2E7F9B}" type="presParOf" srcId="{8778DC50-BA52-47DE-B0A4-F1269BE71BED}" destId="{A8EDE641-1BCC-4F3A-B66D-1DFD7C014E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E2B183-EDD3-4511-A22C-191A3D6210EE}" type="doc">
      <dgm:prSet loTypeId="urn:microsoft.com/office/officeart/2005/8/layout/hChevron3" loCatId="process" qsTypeId="urn:microsoft.com/office/officeart/2005/8/quickstyle/simple3" qsCatId="simple" csTypeId="urn:microsoft.com/office/officeart/2005/8/colors/accent1_2" csCatId="accent1" phldr="1"/>
      <dgm:spPr/>
    </dgm:pt>
    <dgm:pt modelId="{7FCDA07A-951E-4AB4-B5B8-C5D8DA0D86BF}">
      <dgm:prSet phldrT="[Texte]"/>
      <dgm:spPr>
        <a:xfrm>
          <a:off x="335" y="268371"/>
          <a:ext cx="336551" cy="13462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I</a:t>
          </a:r>
        </a:p>
      </dgm:t>
    </dgm:pt>
    <dgm:pt modelId="{7EFF56A6-2C00-403F-9565-B7BEF305268B}" type="parTrans" cxnId="{5E3DF597-A862-4010-BC0E-046F10FC4E7B}">
      <dgm:prSet/>
      <dgm:spPr/>
      <dgm:t>
        <a:bodyPr/>
        <a:lstStyle/>
        <a:p>
          <a:endParaRPr lang="fr-CH"/>
        </a:p>
      </dgm:t>
    </dgm:pt>
    <dgm:pt modelId="{F13CF987-6AB1-42E8-AF16-B20ACBDFB087}" type="sibTrans" cxnId="{5E3DF597-A862-4010-BC0E-046F10FC4E7B}">
      <dgm:prSet/>
      <dgm:spPr/>
      <dgm:t>
        <a:bodyPr/>
        <a:lstStyle/>
        <a:p>
          <a:endParaRPr lang="fr-CH"/>
        </a:p>
      </dgm:t>
    </dgm:pt>
    <dgm:pt modelId="{2A7D80E9-6879-419C-8CCE-8D273E211F4D}">
      <dgm:prSet phldrT="[Texte]"/>
      <dgm:spPr>
        <a:xfrm>
          <a:off x="269576" y="268371"/>
          <a:ext cx="336551" cy="134620"/>
        </a:xfr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C</a:t>
          </a:r>
        </a:p>
      </dgm:t>
    </dgm:pt>
    <dgm:pt modelId="{179D5CC1-F9A3-4935-BE6B-D7EF02BBD6A9}" type="parTrans" cxnId="{A34093C7-37F1-4599-A9FF-47C30E89AE00}">
      <dgm:prSet/>
      <dgm:spPr/>
      <dgm:t>
        <a:bodyPr/>
        <a:lstStyle/>
        <a:p>
          <a:endParaRPr lang="fr-CH"/>
        </a:p>
      </dgm:t>
    </dgm:pt>
    <dgm:pt modelId="{837D5A90-258B-473D-A106-11B4D07B0785}" type="sibTrans" cxnId="{A34093C7-37F1-4599-A9FF-47C30E89AE00}">
      <dgm:prSet/>
      <dgm:spPr/>
      <dgm:t>
        <a:bodyPr/>
        <a:lstStyle/>
        <a:p>
          <a:endParaRPr lang="fr-CH"/>
        </a:p>
      </dgm:t>
    </dgm:pt>
    <dgm:pt modelId="{7DC53046-8064-4D71-B505-E838C071274C}">
      <dgm:prSet phldrT="[Texte]"/>
      <dgm:spPr>
        <a:xfrm>
          <a:off x="538817"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R</a:t>
          </a:r>
        </a:p>
      </dgm:t>
    </dgm:pt>
    <dgm:pt modelId="{DB64BDBB-D613-4BCD-A43D-5BFE9DE6C16E}" type="parTrans" cxnId="{0DD4B765-E481-4227-BCF8-77D784AFFAA8}">
      <dgm:prSet/>
      <dgm:spPr/>
      <dgm:t>
        <a:bodyPr/>
        <a:lstStyle/>
        <a:p>
          <a:endParaRPr lang="fr-CH"/>
        </a:p>
      </dgm:t>
    </dgm:pt>
    <dgm:pt modelId="{3A2993BB-F70F-4147-8A76-AB823FD5FC21}" type="sibTrans" cxnId="{0DD4B765-E481-4227-BCF8-77D784AFFAA8}">
      <dgm:prSet/>
      <dgm:spPr/>
      <dgm:t>
        <a:bodyPr/>
        <a:lstStyle/>
        <a:p>
          <a:endParaRPr lang="fr-CH"/>
        </a:p>
      </dgm:t>
    </dgm:pt>
    <dgm:pt modelId="{A970526C-8292-4E52-9373-0FABE5C61D27}">
      <dgm:prSet phldrT="[Texte]"/>
      <dgm:spPr>
        <a:xfrm>
          <a:off x="808058"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D</a:t>
          </a:r>
        </a:p>
      </dgm:t>
    </dgm:pt>
    <dgm:pt modelId="{5262CEBD-8FAB-4533-93BA-5BAE54CFECEA}" type="parTrans" cxnId="{16A8DC39-D57F-4BCD-83DF-E6D9937EF4F7}">
      <dgm:prSet/>
      <dgm:spPr/>
      <dgm:t>
        <a:bodyPr/>
        <a:lstStyle/>
        <a:p>
          <a:endParaRPr lang="fr-CH"/>
        </a:p>
      </dgm:t>
    </dgm:pt>
    <dgm:pt modelId="{E879E918-2241-4FDE-8CBC-7D237D231F3C}" type="sibTrans" cxnId="{16A8DC39-D57F-4BCD-83DF-E6D9937EF4F7}">
      <dgm:prSet/>
      <dgm:spPr/>
      <dgm:t>
        <a:bodyPr/>
        <a:lstStyle/>
        <a:p>
          <a:endParaRPr lang="fr-CH"/>
        </a:p>
      </dgm:t>
    </dgm:pt>
    <dgm:pt modelId="{A8920406-E295-4468-8937-8EFD10BF1CF1}" type="pres">
      <dgm:prSet presAssocID="{FBE2B183-EDD3-4511-A22C-191A3D6210EE}" presName="Name0" presStyleCnt="0">
        <dgm:presLayoutVars>
          <dgm:dir/>
          <dgm:resizeHandles val="exact"/>
        </dgm:presLayoutVars>
      </dgm:prSet>
      <dgm:spPr/>
    </dgm:pt>
    <dgm:pt modelId="{9A1A1CF9-526C-4136-814D-24C2104D1CFD}" type="pres">
      <dgm:prSet presAssocID="{7FCDA07A-951E-4AB4-B5B8-C5D8DA0D86BF}" presName="parTxOnly" presStyleLbl="node1" presStyleIdx="0" presStyleCnt="4">
        <dgm:presLayoutVars>
          <dgm:bulletEnabled val="1"/>
        </dgm:presLayoutVars>
      </dgm:prSet>
      <dgm:spPr>
        <a:prstGeom prst="homePlate">
          <a:avLst/>
        </a:prstGeom>
      </dgm:spPr>
    </dgm:pt>
    <dgm:pt modelId="{B4188CB6-04DE-4FC6-B8EF-EEF5217486BB}" type="pres">
      <dgm:prSet presAssocID="{F13CF987-6AB1-42E8-AF16-B20ACBDFB087}" presName="parSpace" presStyleCnt="0"/>
      <dgm:spPr/>
    </dgm:pt>
    <dgm:pt modelId="{1269930D-6C39-4B26-A13A-F18416585CCA}" type="pres">
      <dgm:prSet presAssocID="{2A7D80E9-6879-419C-8CCE-8D273E211F4D}" presName="parTxOnly" presStyleLbl="node1" presStyleIdx="1" presStyleCnt="4">
        <dgm:presLayoutVars>
          <dgm:bulletEnabled val="1"/>
        </dgm:presLayoutVars>
      </dgm:prSet>
      <dgm:spPr>
        <a:prstGeom prst="chevron">
          <a:avLst/>
        </a:prstGeom>
      </dgm:spPr>
    </dgm:pt>
    <dgm:pt modelId="{658D2E5B-3E56-4AEA-94FD-1D458DBA584F}" type="pres">
      <dgm:prSet presAssocID="{837D5A90-258B-473D-A106-11B4D07B0785}" presName="parSpace" presStyleCnt="0"/>
      <dgm:spPr/>
    </dgm:pt>
    <dgm:pt modelId="{F00B2578-D369-4F79-B084-0673227AD1A5}" type="pres">
      <dgm:prSet presAssocID="{7DC53046-8064-4D71-B505-E838C071274C}" presName="parTxOnly" presStyleLbl="node1" presStyleIdx="2" presStyleCnt="4">
        <dgm:presLayoutVars>
          <dgm:bulletEnabled val="1"/>
        </dgm:presLayoutVars>
      </dgm:prSet>
      <dgm:spPr>
        <a:prstGeom prst="chevron">
          <a:avLst/>
        </a:prstGeom>
      </dgm:spPr>
    </dgm:pt>
    <dgm:pt modelId="{D5225A71-441A-44B4-B952-33AFCD494508}" type="pres">
      <dgm:prSet presAssocID="{3A2993BB-F70F-4147-8A76-AB823FD5FC21}" presName="parSpace" presStyleCnt="0"/>
      <dgm:spPr/>
    </dgm:pt>
    <dgm:pt modelId="{E490748E-9844-4DF5-A960-3FACAD648D35}" type="pres">
      <dgm:prSet presAssocID="{A970526C-8292-4E52-9373-0FABE5C61D27}" presName="parTxOnly" presStyleLbl="node1" presStyleIdx="3" presStyleCnt="4">
        <dgm:presLayoutVars>
          <dgm:bulletEnabled val="1"/>
        </dgm:presLayoutVars>
      </dgm:prSet>
      <dgm:spPr>
        <a:prstGeom prst="chevron">
          <a:avLst/>
        </a:prstGeom>
      </dgm:spPr>
    </dgm:pt>
  </dgm:ptLst>
  <dgm:cxnLst>
    <dgm:cxn modelId="{16A8DC39-D57F-4BCD-83DF-E6D9937EF4F7}" srcId="{FBE2B183-EDD3-4511-A22C-191A3D6210EE}" destId="{A970526C-8292-4E52-9373-0FABE5C61D27}" srcOrd="3" destOrd="0" parTransId="{5262CEBD-8FAB-4533-93BA-5BAE54CFECEA}" sibTransId="{E879E918-2241-4FDE-8CBC-7D237D231F3C}"/>
    <dgm:cxn modelId="{0DD4B765-E481-4227-BCF8-77D784AFFAA8}" srcId="{FBE2B183-EDD3-4511-A22C-191A3D6210EE}" destId="{7DC53046-8064-4D71-B505-E838C071274C}" srcOrd="2" destOrd="0" parTransId="{DB64BDBB-D613-4BCD-A43D-5BFE9DE6C16E}" sibTransId="{3A2993BB-F70F-4147-8A76-AB823FD5FC21}"/>
    <dgm:cxn modelId="{4AB68455-02D0-441E-9C9C-2A9AA0FFBFEB}" type="presOf" srcId="{A970526C-8292-4E52-9373-0FABE5C61D27}" destId="{E490748E-9844-4DF5-A960-3FACAD648D35}" srcOrd="0" destOrd="0" presId="urn:microsoft.com/office/officeart/2005/8/layout/hChevron3"/>
    <dgm:cxn modelId="{405FF955-79C2-499B-8B62-1EACA76945A5}" type="presOf" srcId="{2A7D80E9-6879-419C-8CCE-8D273E211F4D}" destId="{1269930D-6C39-4B26-A13A-F18416585CCA}" srcOrd="0" destOrd="0" presId="urn:microsoft.com/office/officeart/2005/8/layout/hChevron3"/>
    <dgm:cxn modelId="{5E3DF597-A862-4010-BC0E-046F10FC4E7B}" srcId="{FBE2B183-EDD3-4511-A22C-191A3D6210EE}" destId="{7FCDA07A-951E-4AB4-B5B8-C5D8DA0D86BF}" srcOrd="0" destOrd="0" parTransId="{7EFF56A6-2C00-403F-9565-B7BEF305268B}" sibTransId="{F13CF987-6AB1-42E8-AF16-B20ACBDFB087}"/>
    <dgm:cxn modelId="{78F333A8-2284-4CCF-8478-2A239A421684}" type="presOf" srcId="{7FCDA07A-951E-4AB4-B5B8-C5D8DA0D86BF}" destId="{9A1A1CF9-526C-4136-814D-24C2104D1CFD}" srcOrd="0" destOrd="0" presId="urn:microsoft.com/office/officeart/2005/8/layout/hChevron3"/>
    <dgm:cxn modelId="{A34093C7-37F1-4599-A9FF-47C30E89AE00}" srcId="{FBE2B183-EDD3-4511-A22C-191A3D6210EE}" destId="{2A7D80E9-6879-419C-8CCE-8D273E211F4D}" srcOrd="1" destOrd="0" parTransId="{179D5CC1-F9A3-4935-BE6B-D7EF02BBD6A9}" sibTransId="{837D5A90-258B-473D-A106-11B4D07B0785}"/>
    <dgm:cxn modelId="{86FB23F7-5C9E-40B8-83A2-6606C2E199EA}" type="presOf" srcId="{FBE2B183-EDD3-4511-A22C-191A3D6210EE}" destId="{A8920406-E295-4468-8937-8EFD10BF1CF1}" srcOrd="0" destOrd="0" presId="urn:microsoft.com/office/officeart/2005/8/layout/hChevron3"/>
    <dgm:cxn modelId="{BEE271FB-4D1B-4967-B00D-D89997E88443}" type="presOf" srcId="{7DC53046-8064-4D71-B505-E838C071274C}" destId="{F00B2578-D369-4F79-B084-0673227AD1A5}" srcOrd="0" destOrd="0" presId="urn:microsoft.com/office/officeart/2005/8/layout/hChevron3"/>
    <dgm:cxn modelId="{71368270-3961-4609-B33D-BEB1437E9B53}" type="presParOf" srcId="{A8920406-E295-4468-8937-8EFD10BF1CF1}" destId="{9A1A1CF9-526C-4136-814D-24C2104D1CFD}" srcOrd="0" destOrd="0" presId="urn:microsoft.com/office/officeart/2005/8/layout/hChevron3"/>
    <dgm:cxn modelId="{C7FBD737-F530-47F7-BFBA-F8FE44C6D23C}" type="presParOf" srcId="{A8920406-E295-4468-8937-8EFD10BF1CF1}" destId="{B4188CB6-04DE-4FC6-B8EF-EEF5217486BB}" srcOrd="1" destOrd="0" presId="urn:microsoft.com/office/officeart/2005/8/layout/hChevron3"/>
    <dgm:cxn modelId="{CDA4D8CA-4CAE-4F08-BB91-919C910DC4DD}" type="presParOf" srcId="{A8920406-E295-4468-8937-8EFD10BF1CF1}" destId="{1269930D-6C39-4B26-A13A-F18416585CCA}" srcOrd="2" destOrd="0" presId="urn:microsoft.com/office/officeart/2005/8/layout/hChevron3"/>
    <dgm:cxn modelId="{83F724DB-3D17-4DB7-8C86-482471D78F93}" type="presParOf" srcId="{A8920406-E295-4468-8937-8EFD10BF1CF1}" destId="{658D2E5B-3E56-4AEA-94FD-1D458DBA584F}" srcOrd="3" destOrd="0" presId="urn:microsoft.com/office/officeart/2005/8/layout/hChevron3"/>
    <dgm:cxn modelId="{7FB1C495-D287-499F-B126-C01075C248B6}" type="presParOf" srcId="{A8920406-E295-4468-8937-8EFD10BF1CF1}" destId="{F00B2578-D369-4F79-B084-0673227AD1A5}" srcOrd="4" destOrd="0" presId="urn:microsoft.com/office/officeart/2005/8/layout/hChevron3"/>
    <dgm:cxn modelId="{836FA4DF-DD52-447F-B823-82DEA510AC9C}" type="presParOf" srcId="{A8920406-E295-4468-8937-8EFD10BF1CF1}" destId="{D5225A71-441A-44B4-B952-33AFCD494508}" srcOrd="5" destOrd="0" presId="urn:microsoft.com/office/officeart/2005/8/layout/hChevron3"/>
    <dgm:cxn modelId="{A944ADC4-8288-4B67-81FB-E0C91C4F4B99}" type="presParOf" srcId="{A8920406-E295-4468-8937-8EFD10BF1CF1}" destId="{E490748E-9844-4DF5-A960-3FACAD648D3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B4570B1F-F12E-45EF-BA6B-D74CCD53D2C3}" type="presOf" srcId="{EEC988D4-26BB-4911-A56C-15A8F13211AA}" destId="{F281C3CA-6F70-40D1-9579-D74C998AF15F}" srcOrd="0" destOrd="0" presId="urn:microsoft.com/office/officeart/2005/8/layout/chevron1"/>
    <dgm:cxn modelId="{274FFE4E-0858-4115-89E7-04DC9E5D9A3A}" type="presOf" srcId="{255177E3-3712-468C-91FD-20F8EA733E37}" destId="{E48D9223-E484-409A-B692-5BA72EAA8487}" srcOrd="0" destOrd="0" presId="urn:microsoft.com/office/officeart/2005/8/layout/chevron1"/>
    <dgm:cxn modelId="{2C528CC2-7257-42AF-B1D4-A88A62CCE417}" type="presOf" srcId="{6236EDFD-6813-4DB6-90AC-FA71E78027E7}" destId="{764159C2-C1E1-43A3-B01A-43D482FAD8F8}"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9F387DF0-1C62-4134-87E6-4376BB4E2476}" type="presOf" srcId="{C7BE0D56-94A7-4ACC-AE6F-44012CAC1D51}" destId="{94CC327E-2640-41D1-8358-7002856AE95E}" srcOrd="0" destOrd="0" presId="urn:microsoft.com/office/officeart/2005/8/layout/chevron1"/>
    <dgm:cxn modelId="{A11524FA-EAE6-4CEB-A972-2DE261AF46CC}" type="presOf" srcId="{DBD8C0A3-AB26-43DA-938D-0EAADFF461C4}" destId="{11F0A4A8-E94E-45C9-BA82-C8103D6584A0}" srcOrd="0" destOrd="0" presId="urn:microsoft.com/office/officeart/2005/8/layout/chevron1"/>
    <dgm:cxn modelId="{22865385-7ABE-427D-86E9-F6CF3EE6E2BF}" type="presParOf" srcId="{F281C3CA-6F70-40D1-9579-D74C998AF15F}" destId="{E48D9223-E484-409A-B692-5BA72EAA8487}" srcOrd="0" destOrd="0" presId="urn:microsoft.com/office/officeart/2005/8/layout/chevron1"/>
    <dgm:cxn modelId="{EC78B529-98DD-4B49-AF74-BEDD115F7299}" type="presParOf" srcId="{F281C3CA-6F70-40D1-9579-D74C998AF15F}" destId="{71DBDB65-2419-4A80-8409-7DC6E201CBEE}" srcOrd="1" destOrd="0" presId="urn:microsoft.com/office/officeart/2005/8/layout/chevron1"/>
    <dgm:cxn modelId="{D4C9A744-CF1C-42A8-998A-AA21E16CDD8B}" type="presParOf" srcId="{F281C3CA-6F70-40D1-9579-D74C998AF15F}" destId="{94CC327E-2640-41D1-8358-7002856AE95E}" srcOrd="2" destOrd="0" presId="urn:microsoft.com/office/officeart/2005/8/layout/chevron1"/>
    <dgm:cxn modelId="{B7AAFB32-C87C-48E9-AD8B-ACD72CE6E73C}" type="presParOf" srcId="{F281C3CA-6F70-40D1-9579-D74C998AF15F}" destId="{BBD651A6-1F41-427A-A3F6-963006910BC1}" srcOrd="3" destOrd="0" presId="urn:microsoft.com/office/officeart/2005/8/layout/chevron1"/>
    <dgm:cxn modelId="{ED67AD16-D08D-4731-851A-E6825504B448}" type="presParOf" srcId="{F281C3CA-6F70-40D1-9579-D74C998AF15F}" destId="{764159C2-C1E1-43A3-B01A-43D482FAD8F8}" srcOrd="4" destOrd="0" presId="urn:microsoft.com/office/officeart/2005/8/layout/chevron1"/>
    <dgm:cxn modelId="{13844379-0BE3-453B-8B33-B15C0B50A8D4}" type="presParOf" srcId="{F281C3CA-6F70-40D1-9579-D74C998AF15F}" destId="{6F514820-482A-4BCF-BAF2-7337AA55909C}" srcOrd="5" destOrd="0" presId="urn:microsoft.com/office/officeart/2005/8/layout/chevron1"/>
    <dgm:cxn modelId="{3E3D2761-EE87-4A15-AEF6-FD1B63E4A4B5}"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custLinFactX="-16617" custLinFactY="16118" custLinFactNeighborX="-100000" custLinFactNeighborY="100000">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custLinFactX="-39807" custLinFactY="100000" custLinFactNeighborX="-100000" custLinFactNeighborY="131036">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custLinFactX="-72313" custLinFactY="136295" custLinFactNeighborX="-100000" custLinFactNeighborY="200000">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6AD83F10-C65E-49B0-86FB-2280AB941BFA}" type="presOf" srcId="{255177E3-3712-468C-91FD-20F8EA733E37}" destId="{E48D9223-E484-409A-B692-5BA72EAA8487}" srcOrd="0" destOrd="0" presId="urn:microsoft.com/office/officeart/2005/8/layout/chevron1"/>
    <dgm:cxn modelId="{DCC4D32A-5043-4018-8456-02BF681CBEF2}" type="presOf" srcId="{C7BE0D56-94A7-4ACC-AE6F-44012CAC1D51}" destId="{94CC327E-2640-41D1-8358-7002856AE95E}" srcOrd="0" destOrd="0" presId="urn:microsoft.com/office/officeart/2005/8/layout/chevron1"/>
    <dgm:cxn modelId="{FC477048-EF81-40AC-9138-288E89995A56}" type="presOf" srcId="{DBD8C0A3-AB26-43DA-938D-0EAADFF461C4}" destId="{11F0A4A8-E94E-45C9-BA82-C8103D6584A0}" srcOrd="0" destOrd="0" presId="urn:microsoft.com/office/officeart/2005/8/layout/chevron1"/>
    <dgm:cxn modelId="{DAEE8C95-95C9-4151-BB11-59B440C8FD21}" type="presOf" srcId="{6236EDFD-6813-4DB6-90AC-FA71E78027E7}" destId="{764159C2-C1E1-43A3-B01A-43D482FAD8F8}"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7C981FC6-70C5-45EA-8820-BC344AA3E044}" type="presOf" srcId="{EEC988D4-26BB-4911-A56C-15A8F13211AA}" destId="{F281C3CA-6F70-40D1-9579-D74C998AF15F}" srcOrd="0" destOrd="0" presId="urn:microsoft.com/office/officeart/2005/8/layout/chevron1"/>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42C66C0D-A5DD-44BA-86B0-4FDA77472A27}" type="presParOf" srcId="{F281C3CA-6F70-40D1-9579-D74C998AF15F}" destId="{E48D9223-E484-409A-B692-5BA72EAA8487}" srcOrd="0" destOrd="0" presId="urn:microsoft.com/office/officeart/2005/8/layout/chevron1"/>
    <dgm:cxn modelId="{61AF3761-68C6-431D-8B41-901F65B9544A}" type="presParOf" srcId="{F281C3CA-6F70-40D1-9579-D74C998AF15F}" destId="{71DBDB65-2419-4A80-8409-7DC6E201CBEE}" srcOrd="1" destOrd="0" presId="urn:microsoft.com/office/officeart/2005/8/layout/chevron1"/>
    <dgm:cxn modelId="{F67AEA84-6874-4D7B-89DF-B5D5CE6FE277}" type="presParOf" srcId="{F281C3CA-6F70-40D1-9579-D74C998AF15F}" destId="{94CC327E-2640-41D1-8358-7002856AE95E}" srcOrd="2" destOrd="0" presId="urn:microsoft.com/office/officeart/2005/8/layout/chevron1"/>
    <dgm:cxn modelId="{F1B8A977-E185-4C01-9E18-759E95CA5134}" type="presParOf" srcId="{F281C3CA-6F70-40D1-9579-D74C998AF15F}" destId="{BBD651A6-1F41-427A-A3F6-963006910BC1}" srcOrd="3" destOrd="0" presId="urn:microsoft.com/office/officeart/2005/8/layout/chevron1"/>
    <dgm:cxn modelId="{B9939ACA-0C51-4899-8028-B77468DE3E7D}" type="presParOf" srcId="{F281C3CA-6F70-40D1-9579-D74C998AF15F}" destId="{764159C2-C1E1-43A3-B01A-43D482FAD8F8}" srcOrd="4" destOrd="0" presId="urn:microsoft.com/office/officeart/2005/8/layout/chevron1"/>
    <dgm:cxn modelId="{9B3EEBE9-3A4E-4C8C-81DB-1EF5B7E39633}" type="presParOf" srcId="{F281C3CA-6F70-40D1-9579-D74C998AF15F}" destId="{6F514820-482A-4BCF-BAF2-7337AA55909C}" srcOrd="5" destOrd="0" presId="urn:microsoft.com/office/officeart/2005/8/layout/chevron1"/>
    <dgm:cxn modelId="{68426E02-2BD6-4236-8DDF-A0427FC72706}"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EB06A924-9328-4E67-B066-027D5EC57B88}" type="presOf" srcId="{6236EDFD-6813-4DB6-90AC-FA71E78027E7}" destId="{764159C2-C1E1-43A3-B01A-43D482FAD8F8}" srcOrd="0" destOrd="0" presId="urn:microsoft.com/office/officeart/2005/8/layout/chevron1"/>
    <dgm:cxn modelId="{8A3A7F47-5FA6-4ABE-B19B-9B26B3562795}" type="presOf" srcId="{C7BE0D56-94A7-4ACC-AE6F-44012CAC1D51}" destId="{94CC327E-2640-41D1-8358-7002856AE95E}" srcOrd="0" destOrd="0" presId="urn:microsoft.com/office/officeart/2005/8/layout/chevron1"/>
    <dgm:cxn modelId="{21039790-7CE5-4050-BE31-30CCB0625722}" type="presOf" srcId="{255177E3-3712-468C-91FD-20F8EA733E37}" destId="{E48D9223-E484-409A-B692-5BA72EAA8487}" srcOrd="0" destOrd="0" presId="urn:microsoft.com/office/officeart/2005/8/layout/chevron1"/>
    <dgm:cxn modelId="{DA3C589E-8FB2-49FB-A351-43D94C6691EC}" type="presOf" srcId="{EEC988D4-26BB-4911-A56C-15A8F13211AA}" destId="{F281C3CA-6F70-40D1-9579-D74C998AF15F}" srcOrd="0" destOrd="0" presId="urn:microsoft.com/office/officeart/2005/8/layout/chevron1"/>
    <dgm:cxn modelId="{E7EDF29E-3799-410B-9E7B-173F10447D13}" type="presOf" srcId="{DBD8C0A3-AB26-43DA-938D-0EAADFF461C4}" destId="{11F0A4A8-E94E-45C9-BA82-C8103D6584A0}"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9682CBCA-2123-4785-BDF2-6FC9BA84BFD4}" type="presParOf" srcId="{F281C3CA-6F70-40D1-9579-D74C998AF15F}" destId="{E48D9223-E484-409A-B692-5BA72EAA8487}" srcOrd="0" destOrd="0" presId="urn:microsoft.com/office/officeart/2005/8/layout/chevron1"/>
    <dgm:cxn modelId="{A2A7E105-8392-4EC5-94C8-54BB4E3E2E81}" type="presParOf" srcId="{F281C3CA-6F70-40D1-9579-D74C998AF15F}" destId="{71DBDB65-2419-4A80-8409-7DC6E201CBEE}" srcOrd="1" destOrd="0" presId="urn:microsoft.com/office/officeart/2005/8/layout/chevron1"/>
    <dgm:cxn modelId="{C5366E80-16A2-4891-BFF0-D2E758773D0B}" type="presParOf" srcId="{F281C3CA-6F70-40D1-9579-D74C998AF15F}" destId="{94CC327E-2640-41D1-8358-7002856AE95E}" srcOrd="2" destOrd="0" presId="urn:microsoft.com/office/officeart/2005/8/layout/chevron1"/>
    <dgm:cxn modelId="{71887C21-0A5F-4935-AB04-B3D59BCBA28F}" type="presParOf" srcId="{F281C3CA-6F70-40D1-9579-D74C998AF15F}" destId="{BBD651A6-1F41-427A-A3F6-963006910BC1}" srcOrd="3" destOrd="0" presId="urn:microsoft.com/office/officeart/2005/8/layout/chevron1"/>
    <dgm:cxn modelId="{2B8F7F0F-9FD4-407A-BABE-F405F624F2E8}" type="presParOf" srcId="{F281C3CA-6F70-40D1-9579-D74C998AF15F}" destId="{764159C2-C1E1-43A3-B01A-43D482FAD8F8}" srcOrd="4" destOrd="0" presId="urn:microsoft.com/office/officeart/2005/8/layout/chevron1"/>
    <dgm:cxn modelId="{A57D74E0-B9C6-4582-9DE1-ADF4B32F4000}" type="presParOf" srcId="{F281C3CA-6F70-40D1-9579-D74C998AF15F}" destId="{6F514820-482A-4BCF-BAF2-7337AA55909C}" srcOrd="5" destOrd="0" presId="urn:microsoft.com/office/officeart/2005/8/layout/chevron1"/>
    <dgm:cxn modelId="{41407586-E91D-44E0-8355-DD4A1F099A49}"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2000" dirty="0">
              <a:latin typeface="Tahoma" panose="020B0604030504040204" pitchFamily="34" charset="0"/>
              <a:ea typeface="Tahoma" panose="020B0604030504040204" pitchFamily="34" charset="0"/>
              <a:cs typeface="Tahoma" panose="020B0604030504040204" pitchFamily="34" charset="0"/>
            </a:rPr>
            <a:t>Maîtrise</a:t>
          </a:r>
        </a:p>
      </dgm:t>
    </dgm:pt>
    <dgm:pt modelId="{32334168-F355-43EF-8111-2783DC01500A}" type="par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3437" custLinFactNeighborY="-11237">
        <dgm:presLayoutVars>
          <dgm:chMax val="0"/>
          <dgm:chPref val="0"/>
          <dgm:bulletEnabled val="1"/>
        </dgm:presLayoutVars>
      </dgm:prSet>
      <dgm:spPr/>
    </dgm:pt>
  </dgm:ptLst>
  <dgm:cxnLst>
    <dgm:cxn modelId="{036FB0AA-FD8F-4901-8A2F-8F808C818B53}" type="presOf" srcId="{EEC988D4-26BB-4911-A56C-15A8F13211AA}" destId="{F281C3CA-6F70-40D1-9579-D74C998AF15F}"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41738CD7-3FF0-4A42-A3A9-2A0AAC9260A0}" type="presOf" srcId="{255177E3-3712-468C-91FD-20F8EA733E37}" destId="{E48D9223-E484-409A-B692-5BA72EAA8487}" srcOrd="0" destOrd="0" presId="urn:microsoft.com/office/officeart/2005/8/layout/chevron1"/>
    <dgm:cxn modelId="{8BD74119-C1CD-4D6E-8F87-14C54C8890AF}"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2000" dirty="0">
              <a:latin typeface="Tahoma" panose="020B0604030504040204" pitchFamily="34" charset="0"/>
              <a:ea typeface="Tahoma" panose="020B0604030504040204" pitchFamily="34" charset="0"/>
              <a:cs typeface="Tahoma" panose="020B0604030504040204" pitchFamily="34" charset="0"/>
            </a:rPr>
            <a:t>Maîtrise</a:t>
          </a:r>
        </a:p>
        <a:p>
          <a:r>
            <a:rPr lang="fr-FR" sz="2000" dirty="0" err="1">
              <a:latin typeface="Tahoma" panose="020B0604030504040204" pitchFamily="34" charset="0"/>
              <a:ea typeface="Tahoma" panose="020B0604030504040204" pitchFamily="34" charset="0"/>
              <a:cs typeface="Tahoma" panose="020B0604030504040204" pitchFamily="34" charset="0"/>
            </a:rPr>
            <a:t>Controlling</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3437" custLinFactNeighborY="-11237">
        <dgm:presLayoutVars>
          <dgm:chMax val="0"/>
          <dgm:chPref val="0"/>
          <dgm:bulletEnabled val="1"/>
        </dgm:presLayoutVars>
      </dgm:prSet>
      <dgm:spPr/>
    </dgm:pt>
  </dgm:ptLst>
  <dgm:cxnLst>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AF56412F-3E5B-43C9-B633-FF64F29841D8}"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25C1D-2CEB-4708-BE9C-418092E53D70}">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89860-A0DF-4A6E-A5FD-F9E2EC321E88}">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22184-C707-4658-82AB-8EE2193353BD}">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F4F9B-FD2D-4E9A-9E8E-486E8DC0D0CA}">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1563B-1754-4BEC-99FE-040BC9FB5EF7}">
      <dsp:nvSpPr>
        <dsp:cNvPr id="0" name=""/>
        <dsp:cNvSpPr/>
      </dsp:nvSpPr>
      <dsp:spPr>
        <a:xfrm>
          <a:off x="2156891" y="32107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Direction</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2156891" y="321071"/>
        <a:ext cx="1782216" cy="891108"/>
      </dsp:txXfrm>
    </dsp:sp>
    <dsp:sp modelId="{F4DBC961-E589-4C5A-916C-57BC05D8B8CA}">
      <dsp:nvSpPr>
        <dsp:cNvPr id="0" name=""/>
        <dsp:cNvSpPr/>
      </dsp:nvSpPr>
      <dsp:spPr>
        <a:xfrm>
          <a:off x="409"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09" y="2851819"/>
        <a:ext cx="1782216" cy="891108"/>
      </dsp:txXfrm>
    </dsp:sp>
    <dsp:sp modelId="{675D236A-AA7C-4E97-89F0-3B14192A9164}">
      <dsp:nvSpPr>
        <dsp:cNvPr id="0" name=""/>
        <dsp:cNvSpPr/>
      </dsp:nvSpPr>
      <dsp:spPr>
        <a:xfrm>
          <a:off x="2156891"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2156891" y="2851819"/>
        <a:ext cx="1782216" cy="891108"/>
      </dsp:txXfrm>
    </dsp:sp>
    <dsp:sp modelId="{5BEE4E2C-6BC4-482F-93E1-88495E0B76C4}">
      <dsp:nvSpPr>
        <dsp:cNvPr id="0" name=""/>
        <dsp:cNvSpPr/>
      </dsp:nvSpPr>
      <dsp:spPr>
        <a:xfrm>
          <a:off x="4313373"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313373" y="2851819"/>
        <a:ext cx="1782216" cy="891108"/>
      </dsp:txXfrm>
    </dsp:sp>
    <dsp:sp modelId="{1379F35B-60DA-434E-B52A-5E48CDAB4B72}">
      <dsp:nvSpPr>
        <dsp:cNvPr id="0" name=""/>
        <dsp:cNvSpPr/>
      </dsp:nvSpPr>
      <dsp:spPr>
        <a:xfrm>
          <a:off x="1078650" y="1586445"/>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1078650" y="1586445"/>
        <a:ext cx="1782216" cy="8911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A1CF9-526C-4136-814D-24C2104D1CFD}">
      <dsp:nvSpPr>
        <dsp:cNvPr id="0" name=""/>
        <dsp:cNvSpPr/>
      </dsp:nvSpPr>
      <dsp:spPr>
        <a:xfrm>
          <a:off x="251" y="201278"/>
          <a:ext cx="252413" cy="100965"/>
        </a:xfrm>
        <a:prstGeom prst="homePlate">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I</a:t>
          </a:r>
        </a:p>
      </dsp:txBody>
      <dsp:txXfrm>
        <a:off x="251" y="201278"/>
        <a:ext cx="227172" cy="100965"/>
      </dsp:txXfrm>
    </dsp:sp>
    <dsp:sp modelId="{1269930D-6C39-4B26-A13A-F18416585CCA}">
      <dsp:nvSpPr>
        <dsp:cNvPr id="0" name=""/>
        <dsp:cNvSpPr/>
      </dsp:nvSpPr>
      <dsp:spPr>
        <a:xfrm>
          <a:off x="202182" y="201278"/>
          <a:ext cx="252413" cy="100965"/>
        </a:xfrm>
        <a:prstGeom prst="chevron">
          <a:avLst/>
        </a:prstGeo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C</a:t>
          </a:r>
        </a:p>
      </dsp:txBody>
      <dsp:txXfrm>
        <a:off x="252665" y="201278"/>
        <a:ext cx="151448" cy="100965"/>
      </dsp:txXfrm>
    </dsp:sp>
    <dsp:sp modelId="{F00B2578-D369-4F79-B084-0673227AD1A5}">
      <dsp:nvSpPr>
        <dsp:cNvPr id="0" name=""/>
        <dsp:cNvSpPr/>
      </dsp:nvSpPr>
      <dsp:spPr>
        <a:xfrm>
          <a:off x="40411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R</a:t>
          </a:r>
        </a:p>
      </dsp:txBody>
      <dsp:txXfrm>
        <a:off x="454596" y="201278"/>
        <a:ext cx="151448" cy="100965"/>
      </dsp:txXfrm>
    </dsp:sp>
    <dsp:sp modelId="{E490748E-9844-4DF5-A960-3FACAD648D35}">
      <dsp:nvSpPr>
        <dsp:cNvPr id="0" name=""/>
        <dsp:cNvSpPr/>
      </dsp:nvSpPr>
      <dsp:spPr>
        <a:xfrm>
          <a:off x="60604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D</a:t>
          </a:r>
        </a:p>
      </dsp:txBody>
      <dsp:txXfrm>
        <a:off x="656526" y="201278"/>
        <a:ext cx="151448" cy="100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69" y="259909"/>
          <a:ext cx="680674" cy="272269"/>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7304" y="259909"/>
        <a:ext cx="408405" cy="272269"/>
      </dsp:txXfrm>
    </dsp:sp>
    <dsp:sp modelId="{94CC327E-2640-41D1-8358-7002856AE95E}">
      <dsp:nvSpPr>
        <dsp:cNvPr id="0" name=""/>
        <dsp:cNvSpPr/>
      </dsp:nvSpPr>
      <dsp:spPr>
        <a:xfrm>
          <a:off x="613776" y="259909"/>
          <a:ext cx="680674" cy="272269"/>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749911" y="259909"/>
        <a:ext cx="408405" cy="272269"/>
      </dsp:txXfrm>
    </dsp:sp>
    <dsp:sp modelId="{764159C2-C1E1-43A3-B01A-43D482FAD8F8}">
      <dsp:nvSpPr>
        <dsp:cNvPr id="0" name=""/>
        <dsp:cNvSpPr/>
      </dsp:nvSpPr>
      <dsp:spPr>
        <a:xfrm>
          <a:off x="1226383" y="259909"/>
          <a:ext cx="680674" cy="272269"/>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62518" y="259909"/>
        <a:ext cx="408405" cy="272269"/>
      </dsp:txXfrm>
    </dsp:sp>
    <dsp:sp modelId="{11F0A4A8-E94E-45C9-BA82-C8103D6584A0}">
      <dsp:nvSpPr>
        <dsp:cNvPr id="0" name=""/>
        <dsp:cNvSpPr/>
      </dsp:nvSpPr>
      <dsp:spPr>
        <a:xfrm>
          <a:off x="1838990" y="259909"/>
          <a:ext cx="680674" cy="272269"/>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975125" y="259909"/>
        <a:ext cx="408405" cy="272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52" y="1042627"/>
          <a:ext cx="670814" cy="268325"/>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5315" y="1042627"/>
        <a:ext cx="402489" cy="268325"/>
      </dsp:txXfrm>
    </dsp:sp>
    <dsp:sp modelId="{94CC327E-2640-41D1-8358-7002856AE95E}">
      <dsp:nvSpPr>
        <dsp:cNvPr id="0" name=""/>
        <dsp:cNvSpPr/>
      </dsp:nvSpPr>
      <dsp:spPr>
        <a:xfrm>
          <a:off x="426334" y="1354202"/>
          <a:ext cx="670814" cy="268325"/>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560497" y="1354202"/>
        <a:ext cx="402489" cy="268325"/>
      </dsp:txXfrm>
    </dsp:sp>
    <dsp:sp modelId="{764159C2-C1E1-43A3-B01A-43D482FAD8F8}">
      <dsp:nvSpPr>
        <dsp:cNvPr id="0" name=""/>
        <dsp:cNvSpPr/>
      </dsp:nvSpPr>
      <dsp:spPr>
        <a:xfrm>
          <a:off x="874506" y="1662556"/>
          <a:ext cx="670814" cy="268325"/>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008669" y="1662556"/>
        <a:ext cx="402489" cy="268325"/>
      </dsp:txXfrm>
    </dsp:sp>
    <dsp:sp modelId="{11F0A4A8-E94E-45C9-BA82-C8103D6584A0}">
      <dsp:nvSpPr>
        <dsp:cNvPr id="0" name=""/>
        <dsp:cNvSpPr/>
      </dsp:nvSpPr>
      <dsp:spPr>
        <a:xfrm>
          <a:off x="1260184" y="1944994"/>
          <a:ext cx="670814" cy="268325"/>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94347" y="1944994"/>
        <a:ext cx="402489" cy="268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827" y="0"/>
          <a:ext cx="3915486" cy="8640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CH" sz="2000" kern="1200" dirty="0">
              <a:latin typeface="Tahoma" panose="020B0604030504040204" pitchFamily="34" charset="0"/>
              <a:ea typeface="Tahoma" panose="020B0604030504040204" pitchFamily="34" charset="0"/>
              <a:cs typeface="Tahoma" panose="020B0604030504040204" pitchFamily="34" charset="0"/>
            </a:rPr>
            <a:t>Maîtrise</a:t>
          </a:r>
        </a:p>
      </dsp:txBody>
      <dsp:txXfrm>
        <a:off x="435875" y="0"/>
        <a:ext cx="3051390" cy="864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827" y="0"/>
          <a:ext cx="3915486" cy="8640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CH" sz="2000" kern="1200" dirty="0">
              <a:latin typeface="Tahoma" panose="020B0604030504040204" pitchFamily="34" charset="0"/>
              <a:ea typeface="Tahoma" panose="020B0604030504040204" pitchFamily="34" charset="0"/>
              <a:cs typeface="Tahoma" panose="020B0604030504040204" pitchFamily="34" charset="0"/>
            </a:rPr>
            <a:t>Maîtrise</a:t>
          </a:r>
        </a:p>
        <a:p>
          <a:pPr marL="0" lvl="0" indent="0" algn="ctr" defTabSz="889000">
            <a:lnSpc>
              <a:spcPct val="90000"/>
            </a:lnSpc>
            <a:spcBef>
              <a:spcPct val="0"/>
            </a:spcBef>
            <a:spcAft>
              <a:spcPct val="35000"/>
            </a:spcAft>
            <a:buNone/>
          </a:pPr>
          <a:r>
            <a:rPr lang="fr-FR" sz="2000" kern="1200" dirty="0" err="1">
              <a:latin typeface="Tahoma" panose="020B0604030504040204" pitchFamily="34" charset="0"/>
              <a:ea typeface="Tahoma" panose="020B0604030504040204" pitchFamily="34" charset="0"/>
              <a:cs typeface="Tahoma" panose="020B0604030504040204" pitchFamily="34" charset="0"/>
            </a:rPr>
            <a:t>Controlling</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435875" y="0"/>
        <a:ext cx="3051390" cy="864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2054" cy="498129"/>
          </a:xfrm>
          <a:prstGeom prst="rect">
            <a:avLst/>
          </a:prstGeom>
        </p:spPr>
        <p:txBody>
          <a:bodyPr vert="horz" lIns="88377" tIns="44188" rIns="88377" bIns="44188" rtlCol="0"/>
          <a:lstStyle>
            <a:lvl1pPr algn="l">
              <a:defRPr sz="1200"/>
            </a:lvl1pPr>
          </a:lstStyle>
          <a:p>
            <a:endParaRPr lang="fr-CH"/>
          </a:p>
        </p:txBody>
      </p:sp>
      <p:sp>
        <p:nvSpPr>
          <p:cNvPr id="3" name="Espace réservé de la date 2"/>
          <p:cNvSpPr>
            <a:spLocks noGrp="1"/>
          </p:cNvSpPr>
          <p:nvPr>
            <p:ph type="dt" sz="quarter" idx="1"/>
          </p:nvPr>
        </p:nvSpPr>
        <p:spPr>
          <a:xfrm>
            <a:off x="3858387" y="0"/>
            <a:ext cx="2952054" cy="498129"/>
          </a:xfrm>
          <a:prstGeom prst="rect">
            <a:avLst/>
          </a:prstGeom>
        </p:spPr>
        <p:txBody>
          <a:bodyPr vert="horz" lIns="88377" tIns="44188" rIns="88377" bIns="44188" rtlCol="0"/>
          <a:lstStyle>
            <a:lvl1pPr algn="r">
              <a:defRPr sz="1200"/>
            </a:lvl1pPr>
          </a:lstStyle>
          <a:p>
            <a:fld id="{F44D00AD-AFCB-4A68-981C-3D7F60A5D79F}" type="datetimeFigureOut">
              <a:rPr lang="fr-CH" smtClean="0"/>
              <a:pPr/>
              <a:t>03.04.2023</a:t>
            </a:fld>
            <a:endParaRPr lang="fr-CH"/>
          </a:p>
        </p:txBody>
      </p:sp>
      <p:sp>
        <p:nvSpPr>
          <p:cNvPr id="4" name="Espace réservé du pied de page 3"/>
          <p:cNvSpPr>
            <a:spLocks noGrp="1"/>
          </p:cNvSpPr>
          <p:nvPr>
            <p:ph type="ftr" sz="quarter" idx="2"/>
          </p:nvPr>
        </p:nvSpPr>
        <p:spPr>
          <a:xfrm>
            <a:off x="0" y="9444385"/>
            <a:ext cx="2952054" cy="498129"/>
          </a:xfrm>
          <a:prstGeom prst="rect">
            <a:avLst/>
          </a:prstGeom>
        </p:spPr>
        <p:txBody>
          <a:bodyPr vert="horz" lIns="88377" tIns="44188" rIns="88377" bIns="44188"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8387" y="9444385"/>
            <a:ext cx="2952054" cy="498129"/>
          </a:xfrm>
          <a:prstGeom prst="rect">
            <a:avLst/>
          </a:prstGeom>
        </p:spPr>
        <p:txBody>
          <a:bodyPr vert="horz" lIns="88377" tIns="44188" rIns="88377" bIns="44188" rtlCol="0" anchor="b"/>
          <a:lstStyle>
            <a:lvl1pPr algn="r">
              <a:defRPr sz="1200"/>
            </a:lvl1pPr>
          </a:lstStyle>
          <a:p>
            <a:fld id="{00E3BA61-7BD8-47CF-BC7E-8C6CE71283CC}" type="slidenum">
              <a:rPr lang="fr-CH" smtClean="0"/>
              <a:pPr/>
              <a:t>‹N°›</a:t>
            </a:fld>
            <a:endParaRPr lang="fr-CH"/>
          </a:p>
        </p:txBody>
      </p:sp>
    </p:spTree>
    <p:extLst>
      <p:ext uri="{BB962C8B-B14F-4D97-AF65-F5344CB8AC3E}">
        <p14:creationId xmlns:p14="http://schemas.microsoft.com/office/powerpoint/2010/main" val="219259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51850" cy="497126"/>
          </a:xfrm>
          <a:prstGeom prst="rect">
            <a:avLst/>
          </a:prstGeom>
        </p:spPr>
        <p:txBody>
          <a:bodyPr vert="horz" lIns="95730" tIns="47865" rIns="95730" bIns="47865" rtlCol="0"/>
          <a:lstStyle>
            <a:lvl1pPr algn="l">
              <a:defRPr sz="1300"/>
            </a:lvl1pPr>
          </a:lstStyle>
          <a:p>
            <a:endParaRPr lang="fr-CH"/>
          </a:p>
        </p:txBody>
      </p:sp>
      <p:sp>
        <p:nvSpPr>
          <p:cNvPr id="3" name="Espace réservé de la date 2"/>
          <p:cNvSpPr>
            <a:spLocks noGrp="1"/>
          </p:cNvSpPr>
          <p:nvPr>
            <p:ph type="dt" idx="1"/>
          </p:nvPr>
        </p:nvSpPr>
        <p:spPr>
          <a:xfrm>
            <a:off x="3858537" y="0"/>
            <a:ext cx="2951850" cy="497126"/>
          </a:xfrm>
          <a:prstGeom prst="rect">
            <a:avLst/>
          </a:prstGeom>
        </p:spPr>
        <p:txBody>
          <a:bodyPr vert="horz" lIns="95730" tIns="47865" rIns="95730" bIns="47865" rtlCol="0"/>
          <a:lstStyle>
            <a:lvl1pPr algn="r">
              <a:defRPr sz="1300"/>
            </a:lvl1pPr>
          </a:lstStyle>
          <a:p>
            <a:fld id="{6736EE9E-A2F3-4A79-A4A0-3D0E26CA5881}" type="datetimeFigureOut">
              <a:rPr lang="fr-CH" smtClean="0"/>
              <a:pPr/>
              <a:t>03.04.2023</a:t>
            </a:fld>
            <a:endParaRPr lang="fr-CH"/>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5730" tIns="47865" rIns="95730" bIns="47865" rtlCol="0" anchor="ctr"/>
          <a:lstStyle/>
          <a:p>
            <a:endParaRPr lang="fr-CH"/>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5730" tIns="47865" rIns="95730" bIns="4786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1" y="9443662"/>
            <a:ext cx="2951850" cy="497126"/>
          </a:xfrm>
          <a:prstGeom prst="rect">
            <a:avLst/>
          </a:prstGeom>
        </p:spPr>
        <p:txBody>
          <a:bodyPr vert="horz" lIns="95730" tIns="47865" rIns="95730" bIns="47865" rtlCol="0" anchor="b"/>
          <a:lstStyle>
            <a:lvl1pPr algn="l">
              <a:defRPr sz="1300"/>
            </a:lvl1pPr>
          </a:lstStyle>
          <a:p>
            <a:endParaRPr lang="fr-CH"/>
          </a:p>
        </p:txBody>
      </p:sp>
      <p:sp>
        <p:nvSpPr>
          <p:cNvPr id="7" name="Espace réservé du numéro de diapositive 6"/>
          <p:cNvSpPr>
            <a:spLocks noGrp="1"/>
          </p:cNvSpPr>
          <p:nvPr>
            <p:ph type="sldNum" sz="quarter" idx="5"/>
          </p:nvPr>
        </p:nvSpPr>
        <p:spPr>
          <a:xfrm>
            <a:off x="3858537" y="9443662"/>
            <a:ext cx="2951850" cy="497126"/>
          </a:xfrm>
          <a:prstGeom prst="rect">
            <a:avLst/>
          </a:prstGeom>
        </p:spPr>
        <p:txBody>
          <a:bodyPr vert="horz" lIns="95730" tIns="47865" rIns="95730" bIns="47865" rtlCol="0" anchor="b"/>
          <a:lstStyle>
            <a:lvl1pPr algn="r">
              <a:defRPr sz="1300"/>
            </a:lvl1pPr>
          </a:lstStyle>
          <a:p>
            <a:fld id="{960FE896-D961-48BA-AABD-0D6DF7EFD48B}" type="slidenum">
              <a:rPr lang="fr-CH" smtClean="0"/>
              <a:pPr/>
              <a:t>‹N°›</a:t>
            </a:fld>
            <a:endParaRPr lang="fr-CH"/>
          </a:p>
        </p:txBody>
      </p:sp>
    </p:spTree>
    <p:extLst>
      <p:ext uri="{BB962C8B-B14F-4D97-AF65-F5344CB8AC3E}">
        <p14:creationId xmlns:p14="http://schemas.microsoft.com/office/powerpoint/2010/main" val="415323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1</a:t>
            </a:fld>
            <a:endParaRPr lang="fr-CH"/>
          </a:p>
        </p:txBody>
      </p:sp>
    </p:spTree>
    <p:extLst>
      <p:ext uri="{BB962C8B-B14F-4D97-AF65-F5344CB8AC3E}">
        <p14:creationId xmlns:p14="http://schemas.microsoft.com/office/powerpoint/2010/main" val="202079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10</a:t>
            </a:fld>
            <a:endParaRPr lang="fr-CH"/>
          </a:p>
        </p:txBody>
      </p:sp>
    </p:spTree>
    <p:extLst>
      <p:ext uri="{BB962C8B-B14F-4D97-AF65-F5344CB8AC3E}">
        <p14:creationId xmlns:p14="http://schemas.microsoft.com/office/powerpoint/2010/main" val="231144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11</a:t>
            </a:fld>
            <a:endParaRPr lang="fr-CH"/>
          </a:p>
        </p:txBody>
      </p:sp>
    </p:spTree>
    <p:extLst>
      <p:ext uri="{BB962C8B-B14F-4D97-AF65-F5344CB8AC3E}">
        <p14:creationId xmlns:p14="http://schemas.microsoft.com/office/powerpoint/2010/main" val="212142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12</a:t>
            </a:fld>
            <a:endParaRPr lang="en-US"/>
          </a:p>
        </p:txBody>
      </p:sp>
    </p:spTree>
    <p:extLst>
      <p:ext uri="{BB962C8B-B14F-4D97-AF65-F5344CB8AC3E}">
        <p14:creationId xmlns:p14="http://schemas.microsoft.com/office/powerpoint/2010/main" val="203294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13</a:t>
            </a:fld>
            <a:endParaRPr lang="en-US"/>
          </a:p>
        </p:txBody>
      </p:sp>
    </p:spTree>
    <p:extLst>
      <p:ext uri="{BB962C8B-B14F-4D97-AF65-F5344CB8AC3E}">
        <p14:creationId xmlns:p14="http://schemas.microsoft.com/office/powerpoint/2010/main" val="224673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14</a:t>
            </a:fld>
            <a:endParaRPr lang="fr-CH"/>
          </a:p>
        </p:txBody>
      </p:sp>
    </p:spTree>
    <p:extLst>
      <p:ext uri="{BB962C8B-B14F-4D97-AF65-F5344CB8AC3E}">
        <p14:creationId xmlns:p14="http://schemas.microsoft.com/office/powerpoint/2010/main" val="373910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15</a:t>
            </a:fld>
            <a:endParaRPr lang="fr-CH"/>
          </a:p>
        </p:txBody>
      </p:sp>
    </p:spTree>
    <p:extLst>
      <p:ext uri="{BB962C8B-B14F-4D97-AF65-F5344CB8AC3E}">
        <p14:creationId xmlns:p14="http://schemas.microsoft.com/office/powerpoint/2010/main" val="246527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16</a:t>
            </a:fld>
            <a:endParaRPr lang="fr-CH"/>
          </a:p>
        </p:txBody>
      </p:sp>
    </p:spTree>
    <p:extLst>
      <p:ext uri="{BB962C8B-B14F-4D97-AF65-F5344CB8AC3E}">
        <p14:creationId xmlns:p14="http://schemas.microsoft.com/office/powerpoint/2010/main" val="125223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17</a:t>
            </a:fld>
            <a:endParaRPr lang="fr-CH"/>
          </a:p>
        </p:txBody>
      </p:sp>
    </p:spTree>
    <p:extLst>
      <p:ext uri="{BB962C8B-B14F-4D97-AF65-F5344CB8AC3E}">
        <p14:creationId xmlns:p14="http://schemas.microsoft.com/office/powerpoint/2010/main" val="29045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18</a:t>
            </a:fld>
            <a:endParaRPr lang="fr-CH"/>
          </a:p>
        </p:txBody>
      </p:sp>
    </p:spTree>
    <p:extLst>
      <p:ext uri="{BB962C8B-B14F-4D97-AF65-F5344CB8AC3E}">
        <p14:creationId xmlns:p14="http://schemas.microsoft.com/office/powerpoint/2010/main" val="344723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19</a:t>
            </a:fld>
            <a:endParaRPr lang="fr-CH"/>
          </a:p>
        </p:txBody>
      </p:sp>
    </p:spTree>
    <p:extLst>
      <p:ext uri="{BB962C8B-B14F-4D97-AF65-F5344CB8AC3E}">
        <p14:creationId xmlns:p14="http://schemas.microsoft.com/office/powerpoint/2010/main" val="165702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a:t>
            </a:fld>
            <a:endParaRPr lang="en-US"/>
          </a:p>
        </p:txBody>
      </p:sp>
    </p:spTree>
    <p:extLst>
      <p:ext uri="{BB962C8B-B14F-4D97-AF65-F5344CB8AC3E}">
        <p14:creationId xmlns:p14="http://schemas.microsoft.com/office/powerpoint/2010/main" val="130277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20</a:t>
            </a:fld>
            <a:endParaRPr lang="en-US"/>
          </a:p>
        </p:txBody>
      </p:sp>
    </p:spTree>
    <p:extLst>
      <p:ext uri="{BB962C8B-B14F-4D97-AF65-F5344CB8AC3E}">
        <p14:creationId xmlns:p14="http://schemas.microsoft.com/office/powerpoint/2010/main" val="283505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21</a:t>
            </a:fld>
            <a:endParaRPr lang="fr-CH"/>
          </a:p>
        </p:txBody>
      </p:sp>
    </p:spTree>
    <p:extLst>
      <p:ext uri="{BB962C8B-B14F-4D97-AF65-F5344CB8AC3E}">
        <p14:creationId xmlns:p14="http://schemas.microsoft.com/office/powerpoint/2010/main" val="51316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22</a:t>
            </a:fld>
            <a:endParaRPr lang="fr-CH"/>
          </a:p>
        </p:txBody>
      </p:sp>
    </p:spTree>
    <p:extLst>
      <p:ext uri="{BB962C8B-B14F-4D97-AF65-F5344CB8AC3E}">
        <p14:creationId xmlns:p14="http://schemas.microsoft.com/office/powerpoint/2010/main" val="2295350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23</a:t>
            </a:fld>
            <a:endParaRPr lang="en-US"/>
          </a:p>
        </p:txBody>
      </p:sp>
    </p:spTree>
    <p:extLst>
      <p:ext uri="{BB962C8B-B14F-4D97-AF65-F5344CB8AC3E}">
        <p14:creationId xmlns:p14="http://schemas.microsoft.com/office/powerpoint/2010/main" val="423119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24</a:t>
            </a:fld>
            <a:endParaRPr lang="fr-CH"/>
          </a:p>
        </p:txBody>
      </p:sp>
    </p:spTree>
    <p:extLst>
      <p:ext uri="{BB962C8B-B14F-4D97-AF65-F5344CB8AC3E}">
        <p14:creationId xmlns:p14="http://schemas.microsoft.com/office/powerpoint/2010/main" val="2607153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25</a:t>
            </a:fld>
            <a:endParaRPr lang="fr-CH"/>
          </a:p>
        </p:txBody>
      </p:sp>
    </p:spTree>
    <p:extLst>
      <p:ext uri="{BB962C8B-B14F-4D97-AF65-F5344CB8AC3E}">
        <p14:creationId xmlns:p14="http://schemas.microsoft.com/office/powerpoint/2010/main" val="42682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26</a:t>
            </a:fld>
            <a:endParaRPr lang="fr-CH"/>
          </a:p>
        </p:txBody>
      </p:sp>
    </p:spTree>
    <p:extLst>
      <p:ext uri="{BB962C8B-B14F-4D97-AF65-F5344CB8AC3E}">
        <p14:creationId xmlns:p14="http://schemas.microsoft.com/office/powerpoint/2010/main" val="2130222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27</a:t>
            </a:fld>
            <a:endParaRPr lang="fr-CH"/>
          </a:p>
        </p:txBody>
      </p:sp>
    </p:spTree>
    <p:extLst>
      <p:ext uri="{BB962C8B-B14F-4D97-AF65-F5344CB8AC3E}">
        <p14:creationId xmlns:p14="http://schemas.microsoft.com/office/powerpoint/2010/main" val="3712193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28</a:t>
            </a:fld>
            <a:endParaRPr lang="fr-CH"/>
          </a:p>
        </p:txBody>
      </p:sp>
    </p:spTree>
    <p:extLst>
      <p:ext uri="{BB962C8B-B14F-4D97-AF65-F5344CB8AC3E}">
        <p14:creationId xmlns:p14="http://schemas.microsoft.com/office/powerpoint/2010/main" val="1758803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29</a:t>
            </a:fld>
            <a:endParaRPr lang="fr-CH"/>
          </a:p>
        </p:txBody>
      </p:sp>
    </p:spTree>
    <p:extLst>
      <p:ext uri="{BB962C8B-B14F-4D97-AF65-F5344CB8AC3E}">
        <p14:creationId xmlns:p14="http://schemas.microsoft.com/office/powerpoint/2010/main" val="3151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a:t>
            </a:fld>
            <a:endParaRPr lang="en-US"/>
          </a:p>
        </p:txBody>
      </p:sp>
    </p:spTree>
    <p:extLst>
      <p:ext uri="{BB962C8B-B14F-4D97-AF65-F5344CB8AC3E}">
        <p14:creationId xmlns:p14="http://schemas.microsoft.com/office/powerpoint/2010/main" val="935949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30</a:t>
            </a:fld>
            <a:endParaRPr lang="fr-CH"/>
          </a:p>
        </p:txBody>
      </p:sp>
    </p:spTree>
    <p:extLst>
      <p:ext uri="{BB962C8B-B14F-4D97-AF65-F5344CB8AC3E}">
        <p14:creationId xmlns:p14="http://schemas.microsoft.com/office/powerpoint/2010/main" val="2075758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31</a:t>
            </a:fld>
            <a:endParaRPr lang="fr-CH"/>
          </a:p>
        </p:txBody>
      </p:sp>
    </p:spTree>
    <p:extLst>
      <p:ext uri="{BB962C8B-B14F-4D97-AF65-F5344CB8AC3E}">
        <p14:creationId xmlns:p14="http://schemas.microsoft.com/office/powerpoint/2010/main" val="2693806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32</a:t>
            </a:fld>
            <a:endParaRPr lang="fr-CH"/>
          </a:p>
        </p:txBody>
      </p:sp>
    </p:spTree>
    <p:extLst>
      <p:ext uri="{BB962C8B-B14F-4D97-AF65-F5344CB8AC3E}">
        <p14:creationId xmlns:p14="http://schemas.microsoft.com/office/powerpoint/2010/main" val="1694301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33</a:t>
            </a:fld>
            <a:endParaRPr lang="fr-CH"/>
          </a:p>
        </p:txBody>
      </p:sp>
    </p:spTree>
    <p:extLst>
      <p:ext uri="{BB962C8B-B14F-4D97-AF65-F5344CB8AC3E}">
        <p14:creationId xmlns:p14="http://schemas.microsoft.com/office/powerpoint/2010/main" val="1025652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34</a:t>
            </a:fld>
            <a:endParaRPr lang="fr-CH"/>
          </a:p>
        </p:txBody>
      </p:sp>
    </p:spTree>
    <p:extLst>
      <p:ext uri="{BB962C8B-B14F-4D97-AF65-F5344CB8AC3E}">
        <p14:creationId xmlns:p14="http://schemas.microsoft.com/office/powerpoint/2010/main" val="961123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35</a:t>
            </a:fld>
            <a:endParaRPr lang="fr-CH"/>
          </a:p>
        </p:txBody>
      </p:sp>
    </p:spTree>
    <p:extLst>
      <p:ext uri="{BB962C8B-B14F-4D97-AF65-F5344CB8AC3E}">
        <p14:creationId xmlns:p14="http://schemas.microsoft.com/office/powerpoint/2010/main" val="1888794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36</a:t>
            </a:fld>
            <a:endParaRPr lang="en-US"/>
          </a:p>
        </p:txBody>
      </p:sp>
    </p:spTree>
    <p:extLst>
      <p:ext uri="{BB962C8B-B14F-4D97-AF65-F5344CB8AC3E}">
        <p14:creationId xmlns:p14="http://schemas.microsoft.com/office/powerpoint/2010/main" val="1336363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37</a:t>
            </a:fld>
            <a:endParaRPr lang="fr-CH"/>
          </a:p>
        </p:txBody>
      </p:sp>
    </p:spTree>
    <p:extLst>
      <p:ext uri="{BB962C8B-B14F-4D97-AF65-F5344CB8AC3E}">
        <p14:creationId xmlns:p14="http://schemas.microsoft.com/office/powerpoint/2010/main" val="227155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38</a:t>
            </a:fld>
            <a:endParaRPr lang="fr-CH"/>
          </a:p>
        </p:txBody>
      </p:sp>
    </p:spTree>
    <p:extLst>
      <p:ext uri="{BB962C8B-B14F-4D97-AF65-F5344CB8AC3E}">
        <p14:creationId xmlns:p14="http://schemas.microsoft.com/office/powerpoint/2010/main" val="2243362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39</a:t>
            </a:fld>
            <a:endParaRPr lang="en-US"/>
          </a:p>
        </p:txBody>
      </p:sp>
    </p:spTree>
    <p:extLst>
      <p:ext uri="{BB962C8B-B14F-4D97-AF65-F5344CB8AC3E}">
        <p14:creationId xmlns:p14="http://schemas.microsoft.com/office/powerpoint/2010/main" val="116745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a:t>
            </a:fld>
            <a:endParaRPr lang="en-US"/>
          </a:p>
        </p:txBody>
      </p:sp>
    </p:spTree>
    <p:extLst>
      <p:ext uri="{BB962C8B-B14F-4D97-AF65-F5344CB8AC3E}">
        <p14:creationId xmlns:p14="http://schemas.microsoft.com/office/powerpoint/2010/main" val="1830937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40</a:t>
            </a:fld>
            <a:endParaRPr lang="fr-CH"/>
          </a:p>
        </p:txBody>
      </p:sp>
    </p:spTree>
    <p:extLst>
      <p:ext uri="{BB962C8B-B14F-4D97-AF65-F5344CB8AC3E}">
        <p14:creationId xmlns:p14="http://schemas.microsoft.com/office/powerpoint/2010/main" val="1993426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41</a:t>
            </a:fld>
            <a:endParaRPr lang="fr-CH"/>
          </a:p>
        </p:txBody>
      </p:sp>
    </p:spTree>
    <p:extLst>
      <p:ext uri="{BB962C8B-B14F-4D97-AF65-F5344CB8AC3E}">
        <p14:creationId xmlns:p14="http://schemas.microsoft.com/office/powerpoint/2010/main" val="118438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42</a:t>
            </a:fld>
            <a:endParaRPr lang="en-US"/>
          </a:p>
        </p:txBody>
      </p:sp>
    </p:spTree>
    <p:extLst>
      <p:ext uri="{BB962C8B-B14F-4D97-AF65-F5344CB8AC3E}">
        <p14:creationId xmlns:p14="http://schemas.microsoft.com/office/powerpoint/2010/main" val="4113763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43</a:t>
            </a:fld>
            <a:endParaRPr lang="fr-CH"/>
          </a:p>
        </p:txBody>
      </p:sp>
    </p:spTree>
    <p:extLst>
      <p:ext uri="{BB962C8B-B14F-4D97-AF65-F5344CB8AC3E}">
        <p14:creationId xmlns:p14="http://schemas.microsoft.com/office/powerpoint/2010/main" val="2900727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44</a:t>
            </a:fld>
            <a:endParaRPr lang="en-US"/>
          </a:p>
        </p:txBody>
      </p:sp>
    </p:spTree>
    <p:extLst>
      <p:ext uri="{BB962C8B-B14F-4D97-AF65-F5344CB8AC3E}">
        <p14:creationId xmlns:p14="http://schemas.microsoft.com/office/powerpoint/2010/main" val="3990482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45</a:t>
            </a:fld>
            <a:endParaRPr lang="fr-CH"/>
          </a:p>
        </p:txBody>
      </p:sp>
    </p:spTree>
    <p:extLst>
      <p:ext uri="{BB962C8B-B14F-4D97-AF65-F5344CB8AC3E}">
        <p14:creationId xmlns:p14="http://schemas.microsoft.com/office/powerpoint/2010/main" val="27321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46</a:t>
            </a:fld>
            <a:endParaRPr lang="fr-CH"/>
          </a:p>
        </p:txBody>
      </p:sp>
    </p:spTree>
    <p:extLst>
      <p:ext uri="{BB962C8B-B14F-4D97-AF65-F5344CB8AC3E}">
        <p14:creationId xmlns:p14="http://schemas.microsoft.com/office/powerpoint/2010/main" val="588717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47</a:t>
            </a:fld>
            <a:endParaRPr lang="en-US"/>
          </a:p>
        </p:txBody>
      </p:sp>
    </p:spTree>
    <p:extLst>
      <p:ext uri="{BB962C8B-B14F-4D97-AF65-F5344CB8AC3E}">
        <p14:creationId xmlns:p14="http://schemas.microsoft.com/office/powerpoint/2010/main" val="3694094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48</a:t>
            </a:fld>
            <a:endParaRPr lang="fr-CH"/>
          </a:p>
        </p:txBody>
      </p:sp>
    </p:spTree>
    <p:extLst>
      <p:ext uri="{BB962C8B-B14F-4D97-AF65-F5344CB8AC3E}">
        <p14:creationId xmlns:p14="http://schemas.microsoft.com/office/powerpoint/2010/main" val="4238278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49</a:t>
            </a:fld>
            <a:endParaRPr lang="fr-CH"/>
          </a:p>
        </p:txBody>
      </p:sp>
    </p:spTree>
    <p:extLst>
      <p:ext uri="{BB962C8B-B14F-4D97-AF65-F5344CB8AC3E}">
        <p14:creationId xmlns:p14="http://schemas.microsoft.com/office/powerpoint/2010/main" val="208162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a:t>
            </a:fld>
            <a:endParaRPr lang="en-US"/>
          </a:p>
        </p:txBody>
      </p:sp>
    </p:spTree>
    <p:extLst>
      <p:ext uri="{BB962C8B-B14F-4D97-AF65-F5344CB8AC3E}">
        <p14:creationId xmlns:p14="http://schemas.microsoft.com/office/powerpoint/2010/main" val="2634994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50</a:t>
            </a:fld>
            <a:endParaRPr lang="en-US"/>
          </a:p>
        </p:txBody>
      </p:sp>
    </p:spTree>
    <p:extLst>
      <p:ext uri="{BB962C8B-B14F-4D97-AF65-F5344CB8AC3E}">
        <p14:creationId xmlns:p14="http://schemas.microsoft.com/office/powerpoint/2010/main" val="2760163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51</a:t>
            </a:fld>
            <a:endParaRPr lang="fr-CH"/>
          </a:p>
        </p:txBody>
      </p:sp>
    </p:spTree>
    <p:extLst>
      <p:ext uri="{BB962C8B-B14F-4D97-AF65-F5344CB8AC3E}">
        <p14:creationId xmlns:p14="http://schemas.microsoft.com/office/powerpoint/2010/main" val="1043685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52</a:t>
            </a:fld>
            <a:endParaRPr lang="fr-CH"/>
          </a:p>
        </p:txBody>
      </p:sp>
    </p:spTree>
    <p:extLst>
      <p:ext uri="{BB962C8B-B14F-4D97-AF65-F5344CB8AC3E}">
        <p14:creationId xmlns:p14="http://schemas.microsoft.com/office/powerpoint/2010/main" val="3160220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53</a:t>
            </a:fld>
            <a:endParaRPr lang="fr-CH"/>
          </a:p>
        </p:txBody>
      </p:sp>
    </p:spTree>
    <p:extLst>
      <p:ext uri="{BB962C8B-B14F-4D97-AF65-F5344CB8AC3E}">
        <p14:creationId xmlns:p14="http://schemas.microsoft.com/office/powerpoint/2010/main" val="935828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54</a:t>
            </a:fld>
            <a:endParaRPr lang="en-US"/>
          </a:p>
        </p:txBody>
      </p:sp>
    </p:spTree>
    <p:extLst>
      <p:ext uri="{BB962C8B-B14F-4D97-AF65-F5344CB8AC3E}">
        <p14:creationId xmlns:p14="http://schemas.microsoft.com/office/powerpoint/2010/main" val="1212190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55</a:t>
            </a:fld>
            <a:endParaRPr lang="en-US"/>
          </a:p>
        </p:txBody>
      </p:sp>
    </p:spTree>
    <p:extLst>
      <p:ext uri="{BB962C8B-B14F-4D97-AF65-F5344CB8AC3E}">
        <p14:creationId xmlns:p14="http://schemas.microsoft.com/office/powerpoint/2010/main" val="48794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56</a:t>
            </a:fld>
            <a:endParaRPr lang="en-US"/>
          </a:p>
        </p:txBody>
      </p:sp>
    </p:spTree>
    <p:extLst>
      <p:ext uri="{BB962C8B-B14F-4D97-AF65-F5344CB8AC3E}">
        <p14:creationId xmlns:p14="http://schemas.microsoft.com/office/powerpoint/2010/main" val="2847395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57</a:t>
            </a:fld>
            <a:endParaRPr lang="en-US"/>
          </a:p>
        </p:txBody>
      </p:sp>
    </p:spTree>
    <p:extLst>
      <p:ext uri="{BB962C8B-B14F-4D97-AF65-F5344CB8AC3E}">
        <p14:creationId xmlns:p14="http://schemas.microsoft.com/office/powerpoint/2010/main" val="961924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58</a:t>
            </a:fld>
            <a:endParaRPr lang="en-US"/>
          </a:p>
        </p:txBody>
      </p:sp>
    </p:spTree>
    <p:extLst>
      <p:ext uri="{BB962C8B-B14F-4D97-AF65-F5344CB8AC3E}">
        <p14:creationId xmlns:p14="http://schemas.microsoft.com/office/powerpoint/2010/main" val="1312185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59</a:t>
            </a:fld>
            <a:endParaRPr lang="fr-CH"/>
          </a:p>
        </p:txBody>
      </p:sp>
    </p:spTree>
    <p:extLst>
      <p:ext uri="{BB962C8B-B14F-4D97-AF65-F5344CB8AC3E}">
        <p14:creationId xmlns:p14="http://schemas.microsoft.com/office/powerpoint/2010/main" val="40031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6</a:t>
            </a:fld>
            <a:endParaRPr lang="fr-CH"/>
          </a:p>
        </p:txBody>
      </p:sp>
    </p:spTree>
    <p:extLst>
      <p:ext uri="{BB962C8B-B14F-4D97-AF65-F5344CB8AC3E}">
        <p14:creationId xmlns:p14="http://schemas.microsoft.com/office/powerpoint/2010/main" val="2411124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60</a:t>
            </a:fld>
            <a:endParaRPr lang="fr-CH"/>
          </a:p>
        </p:txBody>
      </p:sp>
    </p:spTree>
    <p:extLst>
      <p:ext uri="{BB962C8B-B14F-4D97-AF65-F5344CB8AC3E}">
        <p14:creationId xmlns:p14="http://schemas.microsoft.com/office/powerpoint/2010/main" val="324931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61</a:t>
            </a:fld>
            <a:endParaRPr lang="fr-CH"/>
          </a:p>
        </p:txBody>
      </p:sp>
    </p:spTree>
    <p:extLst>
      <p:ext uri="{BB962C8B-B14F-4D97-AF65-F5344CB8AC3E}">
        <p14:creationId xmlns:p14="http://schemas.microsoft.com/office/powerpoint/2010/main" val="361345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62</a:t>
            </a:fld>
            <a:endParaRPr lang="fr-CH"/>
          </a:p>
        </p:txBody>
      </p:sp>
    </p:spTree>
    <p:extLst>
      <p:ext uri="{BB962C8B-B14F-4D97-AF65-F5344CB8AC3E}">
        <p14:creationId xmlns:p14="http://schemas.microsoft.com/office/powerpoint/2010/main" val="2999094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63</a:t>
            </a:fld>
            <a:endParaRPr lang="fr-CH"/>
          </a:p>
        </p:txBody>
      </p:sp>
    </p:spTree>
    <p:extLst>
      <p:ext uri="{BB962C8B-B14F-4D97-AF65-F5344CB8AC3E}">
        <p14:creationId xmlns:p14="http://schemas.microsoft.com/office/powerpoint/2010/main" val="2438154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64</a:t>
            </a:fld>
            <a:endParaRPr lang="fr-CH"/>
          </a:p>
        </p:txBody>
      </p:sp>
    </p:spTree>
    <p:extLst>
      <p:ext uri="{BB962C8B-B14F-4D97-AF65-F5344CB8AC3E}">
        <p14:creationId xmlns:p14="http://schemas.microsoft.com/office/powerpoint/2010/main" val="26612755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65</a:t>
            </a:fld>
            <a:endParaRPr lang="fr-CH"/>
          </a:p>
        </p:txBody>
      </p:sp>
    </p:spTree>
    <p:extLst>
      <p:ext uri="{BB962C8B-B14F-4D97-AF65-F5344CB8AC3E}">
        <p14:creationId xmlns:p14="http://schemas.microsoft.com/office/powerpoint/2010/main" val="13744201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66</a:t>
            </a:fld>
            <a:endParaRPr lang="fr-CH"/>
          </a:p>
        </p:txBody>
      </p:sp>
    </p:spTree>
    <p:extLst>
      <p:ext uri="{BB962C8B-B14F-4D97-AF65-F5344CB8AC3E}">
        <p14:creationId xmlns:p14="http://schemas.microsoft.com/office/powerpoint/2010/main" val="2941281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67</a:t>
            </a:fld>
            <a:endParaRPr lang="fr-CH"/>
          </a:p>
        </p:txBody>
      </p:sp>
    </p:spTree>
    <p:extLst>
      <p:ext uri="{BB962C8B-B14F-4D97-AF65-F5344CB8AC3E}">
        <p14:creationId xmlns:p14="http://schemas.microsoft.com/office/powerpoint/2010/main" val="16297184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68</a:t>
            </a:fld>
            <a:endParaRPr lang="fr-CH"/>
          </a:p>
        </p:txBody>
      </p:sp>
    </p:spTree>
    <p:extLst>
      <p:ext uri="{BB962C8B-B14F-4D97-AF65-F5344CB8AC3E}">
        <p14:creationId xmlns:p14="http://schemas.microsoft.com/office/powerpoint/2010/main" val="2172997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69</a:t>
            </a:fld>
            <a:endParaRPr lang="fr-CH"/>
          </a:p>
        </p:txBody>
      </p:sp>
    </p:spTree>
    <p:extLst>
      <p:ext uri="{BB962C8B-B14F-4D97-AF65-F5344CB8AC3E}">
        <p14:creationId xmlns:p14="http://schemas.microsoft.com/office/powerpoint/2010/main" val="330674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a:t>
            </a:fld>
            <a:endParaRPr lang="en-US"/>
          </a:p>
        </p:txBody>
      </p:sp>
    </p:spTree>
    <p:extLst>
      <p:ext uri="{BB962C8B-B14F-4D97-AF65-F5344CB8AC3E}">
        <p14:creationId xmlns:p14="http://schemas.microsoft.com/office/powerpoint/2010/main" val="25150231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70</a:t>
            </a:fld>
            <a:endParaRPr lang="fr-CH"/>
          </a:p>
        </p:txBody>
      </p:sp>
    </p:spTree>
    <p:extLst>
      <p:ext uri="{BB962C8B-B14F-4D97-AF65-F5344CB8AC3E}">
        <p14:creationId xmlns:p14="http://schemas.microsoft.com/office/powerpoint/2010/main" val="40643522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71</a:t>
            </a:fld>
            <a:endParaRPr lang="fr-CH"/>
          </a:p>
        </p:txBody>
      </p:sp>
    </p:spTree>
    <p:extLst>
      <p:ext uri="{BB962C8B-B14F-4D97-AF65-F5344CB8AC3E}">
        <p14:creationId xmlns:p14="http://schemas.microsoft.com/office/powerpoint/2010/main" val="13865517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bb0aeceab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bb0aecea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6568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73</a:t>
            </a:fld>
            <a:endParaRPr lang="fr-CH"/>
          </a:p>
        </p:txBody>
      </p:sp>
    </p:spTree>
    <p:extLst>
      <p:ext uri="{BB962C8B-B14F-4D97-AF65-F5344CB8AC3E}">
        <p14:creationId xmlns:p14="http://schemas.microsoft.com/office/powerpoint/2010/main" val="18893551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74</a:t>
            </a:fld>
            <a:endParaRPr lang="fr-CH"/>
          </a:p>
        </p:txBody>
      </p:sp>
    </p:spTree>
    <p:extLst>
      <p:ext uri="{BB962C8B-B14F-4D97-AF65-F5344CB8AC3E}">
        <p14:creationId xmlns:p14="http://schemas.microsoft.com/office/powerpoint/2010/main" val="181092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8</a:t>
            </a:fld>
            <a:endParaRPr lang="fr-CH"/>
          </a:p>
        </p:txBody>
      </p:sp>
    </p:spTree>
    <p:extLst>
      <p:ext uri="{BB962C8B-B14F-4D97-AF65-F5344CB8AC3E}">
        <p14:creationId xmlns:p14="http://schemas.microsoft.com/office/powerpoint/2010/main" val="221533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9</a:t>
            </a:fld>
            <a:endParaRPr lang="fr-CH"/>
          </a:p>
        </p:txBody>
      </p:sp>
    </p:spTree>
    <p:extLst>
      <p:ext uri="{BB962C8B-B14F-4D97-AF65-F5344CB8AC3E}">
        <p14:creationId xmlns:p14="http://schemas.microsoft.com/office/powerpoint/2010/main" val="295876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pic>
        <p:nvPicPr>
          <p:cNvPr id="7" name="Image 3" descr="GrisBienvenue.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Espace réservé du texte 4"/>
          <p:cNvSpPr>
            <a:spLocks noGrp="1"/>
          </p:cNvSpPr>
          <p:nvPr>
            <p:ph type="body" sz="quarter" idx="10" hasCustomPrompt="1"/>
          </p:nvPr>
        </p:nvSpPr>
        <p:spPr>
          <a:xfrm>
            <a:off x="539750" y="2492375"/>
            <a:ext cx="7704138" cy="792163"/>
          </a:xfrm>
          <a:prstGeom prst="rect">
            <a:avLst/>
          </a:prstGeom>
        </p:spPr>
        <p:txBody>
          <a:bodyPr anchor="ctr" anchorCtr="0"/>
          <a:lstStyle>
            <a:lvl1pPr>
              <a:buNone/>
              <a:defRPr sz="3500" b="1">
                <a:solidFill>
                  <a:srgbClr val="1476B7"/>
                </a:solidFill>
                <a:latin typeface="Tahoma" pitchFamily="34" charset="0"/>
                <a:ea typeface="Tahoma" pitchFamily="34" charset="0"/>
                <a:cs typeface="Tahoma" pitchFamily="34" charset="0"/>
              </a:defRPr>
            </a:lvl1pPr>
          </a:lstStyle>
          <a:p>
            <a:pPr lvl="0"/>
            <a:r>
              <a:rPr lang="fr-FR" dirty="0"/>
              <a:t>Bienvenue!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a:t>Modifiez le style du titre</a:t>
            </a:r>
            <a:endParaRPr lang="en-US"/>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700F3E22-8FDA-4626-8F82-D82BAB427043}" type="datetimeFigureOut">
              <a:rPr lang="en-US" smtClean="0"/>
              <a:pPr/>
              <a:t>4/3/2023</a:t>
            </a:fld>
            <a:endParaRPr lang="en-US"/>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396DFAE8-71C4-4C32-BB8B-5E71A8BBFC16}" type="slidenum">
              <a:rPr lang="en-US" smtClean="0"/>
              <a:pPr/>
              <a:t>‹N°›</a:t>
            </a:fld>
            <a:endParaRPr lang="en-US"/>
          </a:p>
        </p:txBody>
      </p:sp>
    </p:spTree>
    <p:extLst>
      <p:ext uri="{BB962C8B-B14F-4D97-AF65-F5344CB8AC3E}">
        <p14:creationId xmlns:p14="http://schemas.microsoft.com/office/powerpoint/2010/main" val="224622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oundRect">
            <a:avLst>
              <a:gd name="adj" fmla="val 21667"/>
            </a:avLst>
          </a:prstGeo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H"/>
          </a:p>
        </p:txBody>
      </p:sp>
    </p:spTree>
    <p:extLst>
      <p:ext uri="{BB962C8B-B14F-4D97-AF65-F5344CB8AC3E}">
        <p14:creationId xmlns:p14="http://schemas.microsoft.com/office/powerpoint/2010/main" val="9665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fr-CH" smtClean="0"/>
              <a:pPr algn="r"/>
              <a:t>‹N°›</a:t>
            </a:fld>
            <a:endParaRPr lang="fr-CH"/>
          </a:p>
        </p:txBody>
      </p:sp>
    </p:spTree>
    <p:extLst>
      <p:ext uri="{BB962C8B-B14F-4D97-AF65-F5344CB8AC3E}">
        <p14:creationId xmlns:p14="http://schemas.microsoft.com/office/powerpoint/2010/main" val="240667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7" name="Rectangle 6"/>
          <p:cNvSpPr/>
          <p:nvPr userDrawn="1"/>
        </p:nvSpPr>
        <p:spPr>
          <a:xfrm>
            <a:off x="358775" y="962025"/>
            <a:ext cx="8048625" cy="18192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6" name="Espace réservé du texte 5"/>
          <p:cNvSpPr>
            <a:spLocks noGrp="1"/>
          </p:cNvSpPr>
          <p:nvPr>
            <p:ph type="body" sz="quarter" idx="10" hasCustomPrompt="1"/>
          </p:nvPr>
        </p:nvSpPr>
        <p:spPr>
          <a:xfrm>
            <a:off x="539750" y="1916113"/>
            <a:ext cx="7704138" cy="720725"/>
          </a:xfrm>
          <a:prstGeom prst="rect">
            <a:avLst/>
          </a:prstGeom>
        </p:spPr>
        <p:txBody>
          <a:bodyPr anchor="ctr" anchorCtr="0"/>
          <a:lstStyle>
            <a:lvl1pPr>
              <a:buNone/>
              <a:defRPr sz="2500" b="1">
                <a:solidFill>
                  <a:srgbClr val="1476B7"/>
                </a:solidFill>
                <a:latin typeface="Tahoma" pitchFamily="34" charset="0"/>
                <a:ea typeface="Tahoma" pitchFamily="34" charset="0"/>
                <a:cs typeface="Tahoma" pitchFamily="34" charset="0"/>
              </a:defRPr>
            </a:lvl1pPr>
          </a:lstStyle>
          <a:p>
            <a:pPr lvl="0"/>
            <a:r>
              <a:rPr lang="fr-FR" dirty="0"/>
              <a:t>Titre de la présentation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Rectangle 6"/>
          <p:cNvSpPr/>
          <p:nvPr userDrawn="1"/>
        </p:nvSpPr>
        <p:spPr>
          <a:xfrm>
            <a:off x="358775" y="962025"/>
            <a:ext cx="8048625" cy="18192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9" name="Espace réservé du texte 8"/>
          <p:cNvSpPr>
            <a:spLocks noGrp="1"/>
          </p:cNvSpPr>
          <p:nvPr>
            <p:ph type="body" sz="quarter" idx="10" hasCustomPrompt="1"/>
          </p:nvPr>
        </p:nvSpPr>
        <p:spPr>
          <a:xfrm>
            <a:off x="540000" y="1915200"/>
            <a:ext cx="7704000" cy="720000"/>
          </a:xfrm>
          <a:prstGeom prst="rect">
            <a:avLst/>
          </a:prstGeom>
        </p:spPr>
        <p:txBody>
          <a:bodyPr anchor="ctr" anchorCtr="0"/>
          <a:lstStyle>
            <a:lvl1pPr>
              <a:buNone/>
              <a:defRPr sz="2500" b="1">
                <a:solidFill>
                  <a:srgbClr val="1476B7"/>
                </a:solidFill>
                <a:latin typeface="Tahoma" pitchFamily="34" charset="0"/>
                <a:ea typeface="Tahoma" pitchFamily="34" charset="0"/>
                <a:cs typeface="Tahoma" pitchFamily="34" charset="0"/>
              </a:defRPr>
            </a:lvl1pPr>
          </a:lstStyle>
          <a:p>
            <a:pPr lvl="0"/>
            <a:r>
              <a:rPr lang="fr-FR" dirty="0"/>
              <a:t>Sommaire</a:t>
            </a:r>
          </a:p>
        </p:txBody>
      </p:sp>
      <p:sp>
        <p:nvSpPr>
          <p:cNvPr id="13" name="Espace réservé du texte 12"/>
          <p:cNvSpPr>
            <a:spLocks noGrp="1"/>
          </p:cNvSpPr>
          <p:nvPr>
            <p:ph type="body" sz="quarter" idx="11" hasCustomPrompt="1"/>
          </p:nvPr>
        </p:nvSpPr>
        <p:spPr>
          <a:xfrm>
            <a:off x="2854800" y="3013200"/>
            <a:ext cx="2606400" cy="2541600"/>
          </a:xfrm>
          <a:prstGeom prst="rect">
            <a:avLst/>
          </a:prstGeom>
        </p:spPr>
        <p:txBody>
          <a:bodyPr/>
          <a:lstStyle>
            <a:lvl1pPr>
              <a:buFont typeface="Tahoma" pitchFamily="34" charset="0"/>
              <a:buChar char="—"/>
              <a:defRPr sz="1400" b="1">
                <a:solidFill>
                  <a:srgbClr val="1476B7"/>
                </a:solidFill>
                <a:latin typeface="Tahoma" pitchFamily="34" charset="0"/>
                <a:ea typeface="Tahoma" pitchFamily="34" charset="0"/>
                <a:cs typeface="Tahoma" pitchFamily="34" charset="0"/>
              </a:defRPr>
            </a:lvl1pPr>
            <a:lvl2pPr marL="1188000">
              <a:buFontTx/>
              <a:buNone/>
              <a:defRPr sz="1100" b="1">
                <a:solidFill>
                  <a:srgbClr val="707173"/>
                </a:solidFill>
                <a:latin typeface="Tahoma" pitchFamily="34" charset="0"/>
                <a:ea typeface="Tahoma" pitchFamily="34" charset="0"/>
                <a:cs typeface="Tahoma" pitchFamily="34" charset="0"/>
              </a:defRPr>
            </a:lvl2pPr>
            <a:lvl3pPr>
              <a:buFontTx/>
              <a:buNone/>
              <a:defRPr sz="1100" b="1">
                <a:solidFill>
                  <a:srgbClr val="707173"/>
                </a:solidFill>
                <a:latin typeface="Tahoma" pitchFamily="34" charset="0"/>
                <a:ea typeface="Tahoma" pitchFamily="34" charset="0"/>
                <a:cs typeface="Tahoma" pitchFamily="34" charset="0"/>
              </a:defRPr>
            </a:lvl3pPr>
          </a:lstStyle>
          <a:p>
            <a:pPr lvl="0"/>
            <a:r>
              <a:rPr lang="fr-CH" dirty="0"/>
              <a:t>Thème 1</a:t>
            </a:r>
          </a:p>
          <a:p>
            <a:pPr lvl="1"/>
            <a:r>
              <a:rPr lang="fr-CH" dirty="0"/>
              <a:t>Sous-thème</a:t>
            </a:r>
          </a:p>
          <a:p>
            <a:pPr lvl="2"/>
            <a:endParaRPr lang="fr-CH" dirty="0"/>
          </a:p>
          <a:p>
            <a:pPr lvl="0"/>
            <a:r>
              <a:rPr lang="fr-CH" dirty="0"/>
              <a:t>Thème 2</a:t>
            </a:r>
          </a:p>
          <a:p>
            <a:pPr lvl="1"/>
            <a:r>
              <a:rPr lang="fr-CH" dirty="0"/>
              <a:t>Sous-thème</a:t>
            </a:r>
          </a:p>
          <a:p>
            <a:pPr lvl="1"/>
            <a:r>
              <a:rPr lang="fr-CH" dirty="0"/>
              <a:t>Sous-thème</a:t>
            </a:r>
          </a:p>
          <a:p>
            <a:pPr lvl="2"/>
            <a:endParaRPr lang="fr-CH" dirty="0"/>
          </a:p>
          <a:p>
            <a:pPr lvl="0"/>
            <a:r>
              <a:rPr lang="fr-CH" dirty="0"/>
              <a:t>Thème 3</a:t>
            </a:r>
          </a:p>
          <a:p>
            <a:pPr lvl="0"/>
            <a:r>
              <a:rPr lang="fr-CH" dirty="0"/>
              <a:t>Thème 4</a:t>
            </a:r>
          </a:p>
          <a:p>
            <a:pPr lvl="0"/>
            <a:r>
              <a:rPr lang="fr-CH" dirty="0"/>
              <a:t>Thème 5</a:t>
            </a:r>
          </a:p>
        </p:txBody>
      </p:sp>
      <p:sp>
        <p:nvSpPr>
          <p:cNvPr id="15" name="Espace réservé du texte 14"/>
          <p:cNvSpPr>
            <a:spLocks noGrp="1"/>
          </p:cNvSpPr>
          <p:nvPr>
            <p:ph type="body" sz="quarter" idx="12" hasCustomPrompt="1"/>
          </p:nvPr>
        </p:nvSpPr>
        <p:spPr>
          <a:xfrm>
            <a:off x="5461200" y="3013200"/>
            <a:ext cx="2606400" cy="2541600"/>
          </a:xfrm>
          <a:prstGeom prst="rect">
            <a:avLst/>
          </a:prstGeom>
        </p:spPr>
        <p:txBody>
          <a:bodyPr/>
          <a:lstStyle>
            <a:lvl1pPr>
              <a:buFont typeface="Tahoma" pitchFamily="34" charset="0"/>
              <a:buChar char="—"/>
              <a:defRPr sz="1400" b="1">
                <a:solidFill>
                  <a:srgbClr val="1476B7"/>
                </a:solidFill>
                <a:latin typeface="Tahoma" pitchFamily="34" charset="0"/>
                <a:ea typeface="Tahoma" pitchFamily="34" charset="0"/>
                <a:cs typeface="Tahoma" pitchFamily="34" charset="0"/>
              </a:defRPr>
            </a:lvl1pPr>
            <a:lvl2pPr marL="1188000">
              <a:buNone/>
              <a:defRPr sz="1100" b="1">
                <a:solidFill>
                  <a:srgbClr val="707173"/>
                </a:solidFill>
                <a:latin typeface="Tahoma" pitchFamily="34" charset="0"/>
                <a:ea typeface="Tahoma" pitchFamily="34" charset="0"/>
                <a:cs typeface="Tahoma" pitchFamily="34" charset="0"/>
              </a:defRPr>
            </a:lvl2pPr>
            <a:lvl3pPr>
              <a:buFontTx/>
              <a:buNone/>
              <a:defRPr sz="1100" b="1">
                <a:solidFill>
                  <a:srgbClr val="707173"/>
                </a:solidFill>
                <a:latin typeface="Tahoma" pitchFamily="34" charset="0"/>
                <a:ea typeface="Tahoma" pitchFamily="34" charset="0"/>
                <a:cs typeface="Tahoma" pitchFamily="34" charset="0"/>
              </a:defRPr>
            </a:lvl3pPr>
          </a:lstStyle>
          <a:p>
            <a:pPr lvl="0"/>
            <a:r>
              <a:rPr lang="fr-FR" dirty="0"/>
              <a:t>Thème 6</a:t>
            </a:r>
          </a:p>
          <a:p>
            <a:pPr lvl="1"/>
            <a:r>
              <a:rPr lang="fr-CH" b="1" dirty="0">
                <a:solidFill>
                  <a:srgbClr val="707173"/>
                </a:solidFill>
              </a:rPr>
              <a:t>Sous-thème</a:t>
            </a:r>
          </a:p>
          <a:p>
            <a:pPr lvl="2"/>
            <a:endParaRPr lang="fr-CH" b="1" dirty="0">
              <a:solidFill>
                <a:srgbClr val="707173"/>
              </a:solidFill>
            </a:endParaRPr>
          </a:p>
          <a:p>
            <a:pPr lvl="0"/>
            <a:r>
              <a:rPr lang="fr-CH" dirty="0"/>
              <a:t>Thème 7</a:t>
            </a:r>
          </a:p>
          <a:p>
            <a:pPr lvl="1"/>
            <a:r>
              <a:rPr lang="fr-CH" dirty="0"/>
              <a:t>Sous-thème</a:t>
            </a:r>
          </a:p>
          <a:p>
            <a:pPr lvl="1"/>
            <a:r>
              <a:rPr lang="fr-CH" dirty="0"/>
              <a:t>Sous-thème</a:t>
            </a:r>
          </a:p>
          <a:p>
            <a:pPr lvl="2"/>
            <a:endParaRPr lang="fr-CH" dirty="0"/>
          </a:p>
          <a:p>
            <a:pPr lvl="0"/>
            <a:r>
              <a:rPr lang="fr-CH" dirty="0"/>
              <a:t>Thème 8</a:t>
            </a:r>
          </a:p>
          <a:p>
            <a:pPr lvl="0"/>
            <a:r>
              <a:rPr lang="fr-CH" dirty="0"/>
              <a:t>Thème 9</a:t>
            </a:r>
          </a:p>
          <a:p>
            <a:pPr lvl="0"/>
            <a:r>
              <a:rPr lang="fr-CH" dirty="0"/>
              <a:t>Thème 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3" name="Rectangle 2"/>
          <p:cNvSpPr/>
          <p:nvPr userDrawn="1"/>
        </p:nvSpPr>
        <p:spPr>
          <a:xfrm>
            <a:off x="358775" y="962025"/>
            <a:ext cx="8048625" cy="10064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4" name="Espace réservé du texte 4"/>
          <p:cNvSpPr>
            <a:spLocks noGrp="1"/>
          </p:cNvSpPr>
          <p:nvPr>
            <p:ph type="body" sz="quarter" idx="10" hasCustomPrompt="1"/>
          </p:nvPr>
        </p:nvSpPr>
        <p:spPr>
          <a:xfrm>
            <a:off x="539552" y="1124744"/>
            <a:ext cx="7704000" cy="720000"/>
          </a:xfrm>
          <a:prstGeom prst="rect">
            <a:avLst/>
          </a:prstGeom>
        </p:spPr>
        <p:txBody>
          <a:bodyPr anchor="ctr" anchorCtr="0"/>
          <a:lstStyle>
            <a:lvl1pPr>
              <a:buNone/>
              <a:defRPr sz="2500" b="1">
                <a:solidFill>
                  <a:schemeClr val="tx1"/>
                </a:solidFill>
                <a:latin typeface="Tahoma" pitchFamily="34" charset="0"/>
                <a:ea typeface="Tahoma" pitchFamily="34" charset="0"/>
                <a:cs typeface="Tahoma" pitchFamily="34" charset="0"/>
              </a:defRPr>
            </a:lvl1pPr>
          </a:lstStyle>
          <a:p>
            <a:pPr lvl="0"/>
            <a:r>
              <a:rPr lang="fr-FR" dirty="0"/>
              <a:t>Titre</a:t>
            </a:r>
            <a:endParaRPr lang="fr-CH" dirty="0"/>
          </a:p>
        </p:txBody>
      </p:sp>
      <p:sp>
        <p:nvSpPr>
          <p:cNvPr id="6" name="Espace réservé du texte 5"/>
          <p:cNvSpPr>
            <a:spLocks noGrp="1"/>
          </p:cNvSpPr>
          <p:nvPr>
            <p:ph type="body" sz="quarter" idx="11" hasCustomPrompt="1"/>
          </p:nvPr>
        </p:nvSpPr>
        <p:spPr>
          <a:xfrm>
            <a:off x="540000" y="2059200"/>
            <a:ext cx="7704000" cy="4104000"/>
          </a:xfrm>
          <a:prstGeom prst="rect">
            <a:avLst/>
          </a:prstGeom>
        </p:spPr>
        <p:txBody>
          <a:bodyPr/>
          <a:lstStyle>
            <a:lvl1pPr>
              <a:buFont typeface="Arial" pitchFamily="34" charset="0"/>
              <a:buChar char="•"/>
              <a:defRPr sz="2400">
                <a:solidFill>
                  <a:schemeClr val="tx1"/>
                </a:solidFill>
                <a:latin typeface="Tahoma" pitchFamily="34" charset="0"/>
                <a:ea typeface="Tahoma" pitchFamily="34" charset="0"/>
                <a:cs typeface="Tahoma" pitchFamily="34" charset="0"/>
              </a:defRPr>
            </a:lvl1pPr>
            <a:lvl2pPr>
              <a:defRPr sz="2000">
                <a:solidFill>
                  <a:schemeClr val="tx1"/>
                </a:solidFill>
                <a:latin typeface="Tahoma" pitchFamily="34" charset="0"/>
                <a:ea typeface="Tahoma" pitchFamily="34" charset="0"/>
                <a:cs typeface="Tahoma" pitchFamily="34" charset="0"/>
              </a:defRPr>
            </a:lvl2pPr>
            <a:lvl3pPr>
              <a:defRPr sz="1800">
                <a:solidFill>
                  <a:schemeClr val="tx1"/>
                </a:solidFill>
              </a:defRPr>
            </a:lvl3pPr>
          </a:lstStyle>
          <a:p>
            <a:pPr lvl="0"/>
            <a:r>
              <a:rPr lang="fr-CH" dirty="0"/>
              <a:t>Texte</a:t>
            </a:r>
          </a:p>
          <a:p>
            <a:pPr lvl="1"/>
            <a:endParaRPr lang="fr-CH" sz="2000" dirty="0">
              <a:latin typeface="Tahoma" pitchFamily="34" charset="0"/>
              <a:ea typeface="Tahoma" pitchFamily="34" charset="0"/>
              <a:cs typeface="Tahoma" pitchFamily="34" charset="0"/>
            </a:endParaRPr>
          </a:p>
          <a:p>
            <a:pPr lvl="2"/>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10" name="Rectangle 9"/>
          <p:cNvSpPr/>
          <p:nvPr userDrawn="1"/>
        </p:nvSpPr>
        <p:spPr>
          <a:xfrm>
            <a:off x="358775" y="962025"/>
            <a:ext cx="8048625" cy="10064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7" name="Espace réservé du texte 6"/>
          <p:cNvSpPr>
            <a:spLocks noGrp="1"/>
          </p:cNvSpPr>
          <p:nvPr>
            <p:ph type="body" sz="quarter" idx="10" hasCustomPrompt="1"/>
          </p:nvPr>
        </p:nvSpPr>
        <p:spPr>
          <a:xfrm>
            <a:off x="540000" y="1123200"/>
            <a:ext cx="7704000" cy="720000"/>
          </a:xfrm>
          <a:prstGeom prst="rect">
            <a:avLst/>
          </a:prstGeom>
        </p:spPr>
        <p:txBody>
          <a:bodyPr anchor="ctr" anchorCtr="0"/>
          <a:lstStyle>
            <a:lvl1pPr>
              <a:buNone/>
              <a:defRPr sz="2500" b="1" baseline="0">
                <a:solidFill>
                  <a:srgbClr val="1476B7"/>
                </a:solidFill>
                <a:latin typeface="Tahoma" pitchFamily="34" charset="0"/>
                <a:ea typeface="Tahoma" pitchFamily="34" charset="0"/>
                <a:cs typeface="Tahoma" pitchFamily="34" charset="0"/>
              </a:defRPr>
            </a:lvl1pPr>
          </a:lstStyle>
          <a:p>
            <a:pPr lvl="0"/>
            <a:r>
              <a:rPr lang="fr-FR" dirty="0"/>
              <a:t>Deux colonnes</a:t>
            </a:r>
            <a:endParaRPr lang="fr-CH" dirty="0"/>
          </a:p>
        </p:txBody>
      </p:sp>
      <p:sp>
        <p:nvSpPr>
          <p:cNvPr id="9" name="Espace réservé du texte 8"/>
          <p:cNvSpPr>
            <a:spLocks noGrp="1"/>
          </p:cNvSpPr>
          <p:nvPr>
            <p:ph type="body" sz="quarter" idx="11" hasCustomPrompt="1"/>
          </p:nvPr>
        </p:nvSpPr>
        <p:spPr>
          <a:xfrm>
            <a:off x="1728000" y="2170800"/>
            <a:ext cx="3124800" cy="1656829"/>
          </a:xfrm>
          <a:prstGeom prst="rect">
            <a:avLst/>
          </a:prstGeom>
        </p:spPr>
        <p:txBody>
          <a:bodyPr/>
          <a:lstStyle>
            <a:lvl1pPr>
              <a:buFont typeface="Tahoma" pitchFamily="34" charset="0"/>
              <a:buChar char="—"/>
              <a:defRPr sz="1200" b="1" baseline="0">
                <a:solidFill>
                  <a:srgbClr val="1476B7"/>
                </a:solidFill>
                <a:latin typeface="Tahoma" pitchFamily="34" charset="0"/>
                <a:ea typeface="Tahoma" pitchFamily="34" charset="0"/>
                <a:cs typeface="Tahoma" pitchFamily="34" charset="0"/>
              </a:defRPr>
            </a:lvl1pPr>
            <a:lvl2pPr marL="648000">
              <a:buNone/>
              <a:defRPr sz="1000">
                <a:solidFill>
                  <a:srgbClr val="707173"/>
                </a:solidFill>
                <a:latin typeface="Tahoma" pitchFamily="34" charset="0"/>
                <a:ea typeface="Tahoma" pitchFamily="34" charset="0"/>
                <a:cs typeface="Tahoma" pitchFamily="34" charset="0"/>
              </a:defRPr>
            </a:lvl2pPr>
          </a:lstStyle>
          <a:p>
            <a:pPr lvl="0"/>
            <a:r>
              <a:rPr lang="fr-FR" dirty="0"/>
              <a:t>Titre 1</a:t>
            </a:r>
          </a:p>
          <a:p>
            <a:pPr lvl="1"/>
            <a:r>
              <a:rPr lang="fr-FR" dirty="0"/>
              <a:t>Texte 1</a:t>
            </a:r>
          </a:p>
          <a:p>
            <a:pPr lvl="1"/>
            <a:endParaRPr lang="fr-FR" dirty="0"/>
          </a:p>
          <a:p>
            <a:pPr lvl="0"/>
            <a:r>
              <a:rPr lang="fr-CH" dirty="0"/>
              <a:t>Titre 2</a:t>
            </a:r>
          </a:p>
          <a:p>
            <a:pPr lvl="1"/>
            <a:r>
              <a:rPr lang="fr-CH" dirty="0"/>
              <a:t>Texte 2</a:t>
            </a:r>
          </a:p>
          <a:p>
            <a:pPr lvl="1"/>
            <a:endParaRPr lang="fr-CH" dirty="0"/>
          </a:p>
          <a:p>
            <a:pPr lvl="0"/>
            <a:r>
              <a:rPr lang="fr-CH" dirty="0"/>
              <a:t>Titre 3</a:t>
            </a:r>
          </a:p>
          <a:p>
            <a:pPr lvl="1"/>
            <a:r>
              <a:rPr lang="fr-CH" dirty="0"/>
              <a:t>Texte 3</a:t>
            </a:r>
          </a:p>
        </p:txBody>
      </p:sp>
      <p:sp>
        <p:nvSpPr>
          <p:cNvPr id="15" name="Espace réservé du texte 14"/>
          <p:cNvSpPr>
            <a:spLocks noGrp="1"/>
          </p:cNvSpPr>
          <p:nvPr>
            <p:ph type="body" sz="quarter" idx="12" hasCustomPrompt="1"/>
          </p:nvPr>
        </p:nvSpPr>
        <p:spPr>
          <a:xfrm>
            <a:off x="5068800" y="2170800"/>
            <a:ext cx="3124800" cy="1656000"/>
          </a:xfrm>
          <a:prstGeom prst="rect">
            <a:avLst/>
          </a:prstGeom>
        </p:spPr>
        <p:txBody>
          <a:bodyPr/>
          <a:lstStyle>
            <a:lvl1pPr>
              <a:buFont typeface="Tahoma" pitchFamily="34" charset="0"/>
              <a:buChar char="—"/>
              <a:defRPr sz="1200" b="1">
                <a:solidFill>
                  <a:srgbClr val="1476B7"/>
                </a:solidFill>
                <a:latin typeface="Tahoma" pitchFamily="34" charset="0"/>
                <a:ea typeface="Tahoma" pitchFamily="34" charset="0"/>
                <a:cs typeface="Tahoma" pitchFamily="34" charset="0"/>
              </a:defRPr>
            </a:lvl1pPr>
            <a:lvl2pPr marL="648000">
              <a:buFontTx/>
              <a:buNone/>
              <a:defRPr sz="1000">
                <a:solidFill>
                  <a:srgbClr val="707173"/>
                </a:solidFill>
                <a:latin typeface="Tahoma" pitchFamily="34" charset="0"/>
                <a:ea typeface="Tahoma" pitchFamily="34" charset="0"/>
                <a:cs typeface="Tahoma" pitchFamily="34" charset="0"/>
              </a:defRPr>
            </a:lvl2pPr>
          </a:lstStyle>
          <a:p>
            <a:pPr lvl="0"/>
            <a:r>
              <a:rPr lang="fr-FR" dirty="0"/>
              <a:t>Titre 4</a:t>
            </a:r>
          </a:p>
          <a:p>
            <a:pPr lvl="1"/>
            <a:r>
              <a:rPr lang="fr-CH" sz="1000" dirty="0">
                <a:solidFill>
                  <a:srgbClr val="707173"/>
                </a:solidFill>
                <a:latin typeface="Tahoma" pitchFamily="34" charset="0"/>
                <a:ea typeface="Tahoma" pitchFamily="34" charset="0"/>
                <a:cs typeface="Tahoma" pitchFamily="34" charset="0"/>
              </a:rPr>
              <a:t>Texte 4</a:t>
            </a:r>
          </a:p>
          <a:p>
            <a:pPr lvl="1"/>
            <a:endParaRPr lang="fr-CH" sz="1000" dirty="0">
              <a:solidFill>
                <a:srgbClr val="707173"/>
              </a:solidFill>
              <a:latin typeface="Tahoma" pitchFamily="34" charset="0"/>
              <a:ea typeface="Tahoma" pitchFamily="34" charset="0"/>
              <a:cs typeface="Tahoma" pitchFamily="34" charset="0"/>
            </a:endParaRPr>
          </a:p>
          <a:p>
            <a:pPr lvl="0"/>
            <a:r>
              <a:rPr lang="fr-CH" dirty="0"/>
              <a:t>Titre 5</a:t>
            </a:r>
          </a:p>
          <a:p>
            <a:pPr lvl="1"/>
            <a:r>
              <a:rPr lang="fr-CH" dirty="0"/>
              <a:t>Texte 5</a:t>
            </a:r>
          </a:p>
          <a:p>
            <a:pPr lvl="1"/>
            <a:endParaRPr lang="fr-CH" dirty="0"/>
          </a:p>
          <a:p>
            <a:pPr lvl="0"/>
            <a:r>
              <a:rPr lang="fr-CH" dirty="0"/>
              <a:t>Titre 6</a:t>
            </a:r>
          </a:p>
          <a:p>
            <a:pPr lvl="1"/>
            <a:r>
              <a:rPr lang="fr-CH" dirty="0"/>
              <a:t>Texte 6</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Rectangle 7"/>
          <p:cNvSpPr/>
          <p:nvPr userDrawn="1"/>
        </p:nvSpPr>
        <p:spPr>
          <a:xfrm>
            <a:off x="358775" y="962025"/>
            <a:ext cx="8048625" cy="10064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5" name="Espace réservé du texte 4"/>
          <p:cNvSpPr>
            <a:spLocks noGrp="1"/>
          </p:cNvSpPr>
          <p:nvPr>
            <p:ph type="body" sz="quarter" idx="10" hasCustomPrompt="1"/>
          </p:nvPr>
        </p:nvSpPr>
        <p:spPr>
          <a:xfrm>
            <a:off x="539552" y="1124744"/>
            <a:ext cx="7704000" cy="720000"/>
          </a:xfrm>
          <a:prstGeom prst="rect">
            <a:avLst/>
          </a:prstGeom>
        </p:spPr>
        <p:txBody>
          <a:bodyPr anchor="ctr" anchorCtr="0"/>
          <a:lstStyle>
            <a:lvl1pPr>
              <a:buNone/>
              <a:defRPr sz="2500" b="1">
                <a:solidFill>
                  <a:srgbClr val="1476B7"/>
                </a:solidFill>
                <a:latin typeface="Tahoma" pitchFamily="34" charset="0"/>
                <a:ea typeface="Tahoma" pitchFamily="34" charset="0"/>
                <a:cs typeface="Tahoma" pitchFamily="34" charset="0"/>
              </a:defRPr>
            </a:lvl1pPr>
          </a:lstStyle>
          <a:p>
            <a:pPr lvl="0"/>
            <a:r>
              <a:rPr lang="fr-FR" dirty="0"/>
              <a:t>Vide</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ec image">
    <p:spTree>
      <p:nvGrpSpPr>
        <p:cNvPr id="1" name=""/>
        <p:cNvGrpSpPr/>
        <p:nvPr/>
      </p:nvGrpSpPr>
      <p:grpSpPr>
        <a:xfrm>
          <a:off x="0" y="0"/>
          <a:ext cx="0" cy="0"/>
          <a:chOff x="0" y="0"/>
          <a:chExt cx="0" cy="0"/>
        </a:xfrm>
      </p:grpSpPr>
      <p:sp>
        <p:nvSpPr>
          <p:cNvPr id="6" name="Rectangle 5"/>
          <p:cNvSpPr/>
          <p:nvPr userDrawn="1"/>
        </p:nvSpPr>
        <p:spPr>
          <a:xfrm>
            <a:off x="358775" y="962025"/>
            <a:ext cx="8048625" cy="39020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9" name="Espace réservé du texte 8"/>
          <p:cNvSpPr>
            <a:spLocks noGrp="1"/>
          </p:cNvSpPr>
          <p:nvPr>
            <p:ph type="body" sz="quarter" idx="10" hasCustomPrompt="1"/>
          </p:nvPr>
        </p:nvSpPr>
        <p:spPr>
          <a:xfrm>
            <a:off x="1800000" y="5050800"/>
            <a:ext cx="4827600" cy="360040"/>
          </a:xfrm>
          <a:prstGeom prst="rect">
            <a:avLst/>
          </a:prstGeom>
        </p:spPr>
        <p:txBody>
          <a:bodyPr/>
          <a:lstStyle>
            <a:lvl1pPr>
              <a:buNone/>
              <a:defRPr sz="2000" b="1" baseline="0">
                <a:solidFill>
                  <a:srgbClr val="1476B7"/>
                </a:solidFill>
                <a:latin typeface="Tahoma" pitchFamily="34" charset="0"/>
                <a:ea typeface="Tahoma" pitchFamily="34" charset="0"/>
                <a:cs typeface="Tahoma" pitchFamily="34" charset="0"/>
              </a:defRPr>
            </a:lvl1pPr>
          </a:lstStyle>
          <a:p>
            <a:pPr lvl="0"/>
            <a:r>
              <a:rPr lang="fr-CH" dirty="0"/>
              <a:t>Avec image</a:t>
            </a:r>
          </a:p>
        </p:txBody>
      </p:sp>
      <p:sp>
        <p:nvSpPr>
          <p:cNvPr id="11" name="Espace réservé du texte 10"/>
          <p:cNvSpPr>
            <a:spLocks noGrp="1"/>
          </p:cNvSpPr>
          <p:nvPr>
            <p:ph type="body" sz="quarter" idx="11" hasCustomPrompt="1"/>
          </p:nvPr>
        </p:nvSpPr>
        <p:spPr>
          <a:xfrm>
            <a:off x="1800000" y="5410800"/>
            <a:ext cx="4827600" cy="360362"/>
          </a:xfrm>
          <a:prstGeom prst="rect">
            <a:avLst/>
          </a:prstGeom>
        </p:spPr>
        <p:txBody>
          <a:bodyPr/>
          <a:lstStyle>
            <a:lvl1pPr>
              <a:buNone/>
              <a:defRPr sz="900">
                <a:solidFill>
                  <a:srgbClr val="707173"/>
                </a:solidFill>
                <a:latin typeface="Tahoma" pitchFamily="34" charset="0"/>
                <a:ea typeface="Tahoma" pitchFamily="34" charset="0"/>
                <a:cs typeface="Tahoma" pitchFamily="34" charset="0"/>
              </a:defRPr>
            </a:lvl1pPr>
            <a:lvl5pPr>
              <a:buNone/>
              <a:defRPr/>
            </a:lvl5pPr>
          </a:lstStyle>
          <a:p>
            <a:pPr lvl="0"/>
            <a:r>
              <a:rPr lang="fr-CH" sz="900" dirty="0">
                <a:solidFill>
                  <a:srgbClr val="707173"/>
                </a:solidFill>
                <a:latin typeface="Tahoma" pitchFamily="34" charset="0"/>
                <a:ea typeface="Tahoma" pitchFamily="34" charset="0"/>
                <a:cs typeface="Tahoma" pitchFamily="34" charset="0"/>
              </a:rPr>
              <a:t>Texte</a:t>
            </a:r>
            <a:endParaRPr lang="fr-CH" dirty="0"/>
          </a:p>
        </p:txBody>
      </p:sp>
      <p:sp>
        <p:nvSpPr>
          <p:cNvPr id="13" name="Espace réservé pour une image  12"/>
          <p:cNvSpPr>
            <a:spLocks noGrp="1"/>
          </p:cNvSpPr>
          <p:nvPr>
            <p:ph type="pic" sz="quarter" idx="12"/>
          </p:nvPr>
        </p:nvSpPr>
        <p:spPr>
          <a:xfrm>
            <a:off x="1800000" y="961200"/>
            <a:ext cx="6624000" cy="3740400"/>
          </a:xfrm>
          <a:prstGeom prst="rect">
            <a:avLst/>
          </a:prstGeom>
        </p:spPr>
        <p:txBody>
          <a:bodyPr/>
          <a:lstStyle>
            <a:lvl1pPr>
              <a:buNone/>
              <a:defRPr/>
            </a:lvl1pPr>
          </a:lstStyle>
          <a:p>
            <a:r>
              <a:rPr lang="fr-FR"/>
              <a:t>Cliquez sur l'icône pour ajouter une image</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49215" y="228600"/>
            <a:ext cx="7813431" cy="742950"/>
          </a:xfrm>
          <a:prstGeom prst="roundRect">
            <a:avLst>
              <a:gd name="adj" fmla="val 21667"/>
            </a:avLst>
          </a:prstGeom>
        </p:spPr>
        <p:txBody>
          <a:bodyPr/>
          <a:lstStyle/>
          <a:p>
            <a:r>
              <a:rPr lang="fr-FR"/>
              <a:t>Cliquez pour modifier le style du titre</a:t>
            </a:r>
            <a:endParaRPr lang="fr-CH"/>
          </a:p>
        </p:txBody>
      </p:sp>
      <p:sp>
        <p:nvSpPr>
          <p:cNvPr id="3" name="Espace réservé du texte 2"/>
          <p:cNvSpPr>
            <a:spLocks noGrp="1"/>
          </p:cNvSpPr>
          <p:nvPr>
            <p:ph type="body" sz="half" idx="1"/>
          </p:nvPr>
        </p:nvSpPr>
        <p:spPr>
          <a:xfrm>
            <a:off x="984738" y="1524000"/>
            <a:ext cx="3938954"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5064369" y="1524000"/>
            <a:ext cx="3938954"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3" descr="Bleu_P1.pn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3" r:id="rId5"/>
    <p:sldLayoutId id="2147483652" r:id="rId6"/>
    <p:sldLayoutId id="2147483654" r:id="rId7"/>
    <p:sldLayoutId id="2147483658" r:id="rId8"/>
    <p:sldLayoutId id="2147483659" r:id="rId9"/>
    <p:sldLayoutId id="2147483660" r:id="rId10"/>
    <p:sldLayoutId id="2147483661"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emf"/></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cid:image001.png@01D8536C.4A564210"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CH" dirty="0"/>
              <a:t>CAS en conduite opérationnelle d’équipe sanitaire et sociale</a:t>
            </a:r>
          </a:p>
        </p:txBody>
      </p:sp>
      <p:sp>
        <p:nvSpPr>
          <p:cNvPr id="3" name="Espace réservé du texte 1"/>
          <p:cNvSpPr txBox="1">
            <a:spLocks/>
          </p:cNvSpPr>
          <p:nvPr/>
        </p:nvSpPr>
        <p:spPr>
          <a:xfrm>
            <a:off x="539750" y="2996952"/>
            <a:ext cx="7704138" cy="1584176"/>
          </a:xfrm>
          <a:prstGeom prst="rect">
            <a:avLst/>
          </a:prstGeom>
        </p:spPr>
        <p:txBody>
          <a:bodyPr anchor="ctr" anchorCtr="0"/>
          <a:lstStyle>
            <a:lvl1pPr marL="342900" indent="-342900" algn="l" defTabSz="914400" rtl="0" eaLnBrk="1" latinLnBrk="0" hangingPunct="1">
              <a:spcBef>
                <a:spcPct val="20000"/>
              </a:spcBef>
              <a:buFont typeface="Arial" pitchFamily="34" charset="0"/>
              <a:buNone/>
              <a:defRPr sz="2500" b="1" kern="1200">
                <a:solidFill>
                  <a:srgbClr val="1476B7"/>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1800" dirty="0" err="1">
                <a:solidFill>
                  <a:schemeClr val="tx1"/>
                </a:solidFill>
              </a:rPr>
              <a:t>Controlling</a:t>
            </a:r>
            <a:r>
              <a:rPr lang="fr-CH" sz="1800" dirty="0">
                <a:solidFill>
                  <a:schemeClr val="tx1"/>
                </a:solidFill>
              </a:rPr>
              <a:t> de projet</a:t>
            </a:r>
          </a:p>
          <a:p>
            <a:endParaRPr lang="fr-CH" sz="1800" dirty="0">
              <a:solidFill>
                <a:schemeClr val="tx1"/>
              </a:solidFill>
            </a:endParaRPr>
          </a:p>
          <a:p>
            <a:r>
              <a:rPr lang="fr-CH" sz="1800" dirty="0"/>
              <a:t>Juliette Schwaller</a:t>
            </a:r>
          </a:p>
        </p:txBody>
      </p:sp>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1</a:t>
            </a:r>
          </a:p>
        </p:txBody>
      </p:sp>
    </p:spTree>
    <p:extLst>
      <p:ext uri="{BB962C8B-B14F-4D97-AF65-F5344CB8AC3E}">
        <p14:creationId xmlns:p14="http://schemas.microsoft.com/office/powerpoint/2010/main" val="3964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18</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Déroulement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nvGraphicFramePr>
        <p:xfrm>
          <a:off x="6065520" y="3776297"/>
          <a:ext cx="2484319" cy="235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a:extLst>
              <a:ext uri="{FF2B5EF4-FFF2-40B4-BE49-F238E27FC236}">
                <a16:creationId xmlns:a16="http://schemas.microsoft.com/office/drawing/2014/main" id="{DBD57346-DAFC-44A4-BC6D-3F9A7B3258E7}"/>
              </a:ext>
            </a:extLst>
          </p:cNvPr>
          <p:cNvSpPr/>
          <p:nvPr/>
        </p:nvSpPr>
        <p:spPr>
          <a:xfrm rot="3479274">
            <a:off x="6589356" y="4894911"/>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6" name="Group 5">
            <a:extLst>
              <a:ext uri="{FF2B5EF4-FFF2-40B4-BE49-F238E27FC236}">
                <a16:creationId xmlns:a16="http://schemas.microsoft.com/office/drawing/2014/main" id="{45D85880-4383-44C1-845C-C19AE5B6C4EB}"/>
              </a:ext>
            </a:extLst>
          </p:cNvPr>
          <p:cNvGrpSpPr/>
          <p:nvPr/>
        </p:nvGrpSpPr>
        <p:grpSpPr>
          <a:xfrm>
            <a:off x="6429847" y="4937456"/>
            <a:ext cx="288032" cy="367459"/>
            <a:chOff x="6444208" y="4941168"/>
            <a:chExt cx="288032" cy="367459"/>
          </a:xfrm>
        </p:grpSpPr>
        <p:sp>
          <p:nvSpPr>
            <p:cNvPr id="2" name="Flowchart: Connector 1">
              <a:extLst>
                <a:ext uri="{FF2B5EF4-FFF2-40B4-BE49-F238E27FC236}">
                  <a16:creationId xmlns:a16="http://schemas.microsoft.com/office/drawing/2014/main" id="{E43AB7B7-1A14-43B0-A918-1BB395AB8699}"/>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Isosceles Triangle 8">
              <a:extLst>
                <a:ext uri="{FF2B5EF4-FFF2-40B4-BE49-F238E27FC236}">
                  <a16:creationId xmlns:a16="http://schemas.microsoft.com/office/drawing/2014/main" id="{4233D71D-63D8-4FFF-81CC-85ED9473EDB0}"/>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19" name="Group 18">
            <a:extLst>
              <a:ext uri="{FF2B5EF4-FFF2-40B4-BE49-F238E27FC236}">
                <a16:creationId xmlns:a16="http://schemas.microsoft.com/office/drawing/2014/main" id="{384CDD4E-0700-4A16-82C1-BB88070544DB}"/>
              </a:ext>
            </a:extLst>
          </p:cNvPr>
          <p:cNvGrpSpPr/>
          <p:nvPr/>
        </p:nvGrpSpPr>
        <p:grpSpPr>
          <a:xfrm>
            <a:off x="6872431" y="5237086"/>
            <a:ext cx="288032" cy="367459"/>
            <a:chOff x="6444208" y="4941168"/>
            <a:chExt cx="288032" cy="367459"/>
          </a:xfrm>
        </p:grpSpPr>
        <p:sp>
          <p:nvSpPr>
            <p:cNvPr id="20" name="Flowchart: Connector 19">
              <a:extLst>
                <a:ext uri="{FF2B5EF4-FFF2-40B4-BE49-F238E27FC236}">
                  <a16:creationId xmlns:a16="http://schemas.microsoft.com/office/drawing/2014/main" id="{04B7EBF9-5AB2-4166-9153-D86B17AB5458}"/>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Isosceles Triangle 20">
              <a:extLst>
                <a:ext uri="{FF2B5EF4-FFF2-40B4-BE49-F238E27FC236}">
                  <a16:creationId xmlns:a16="http://schemas.microsoft.com/office/drawing/2014/main" id="{EF5C117A-DEE2-4C06-AECB-DB205670C4A5}"/>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22" name="Group 21">
            <a:extLst>
              <a:ext uri="{FF2B5EF4-FFF2-40B4-BE49-F238E27FC236}">
                <a16:creationId xmlns:a16="http://schemas.microsoft.com/office/drawing/2014/main" id="{ADE170FE-7D52-43AE-B1A8-20A79D6BD14B}"/>
              </a:ext>
            </a:extLst>
          </p:cNvPr>
          <p:cNvGrpSpPr/>
          <p:nvPr/>
        </p:nvGrpSpPr>
        <p:grpSpPr>
          <a:xfrm>
            <a:off x="7310643" y="5549526"/>
            <a:ext cx="288032" cy="367459"/>
            <a:chOff x="6444208" y="4941168"/>
            <a:chExt cx="288032" cy="367459"/>
          </a:xfrm>
        </p:grpSpPr>
        <p:sp>
          <p:nvSpPr>
            <p:cNvPr id="23" name="Flowchart: Connector 22">
              <a:extLst>
                <a:ext uri="{FF2B5EF4-FFF2-40B4-BE49-F238E27FC236}">
                  <a16:creationId xmlns:a16="http://schemas.microsoft.com/office/drawing/2014/main" id="{C1A2B23A-3318-4A00-AFBC-619305DD9C41}"/>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7FB34A85-661D-4C90-AD01-8E91B01B496C}"/>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5" name="Isosceles Triangle 24">
            <a:extLst>
              <a:ext uri="{FF2B5EF4-FFF2-40B4-BE49-F238E27FC236}">
                <a16:creationId xmlns:a16="http://schemas.microsoft.com/office/drawing/2014/main" id="{F2B6C2A0-F613-4168-B88E-BBB0078494DD}"/>
              </a:ext>
            </a:extLst>
          </p:cNvPr>
          <p:cNvSpPr/>
          <p:nvPr/>
        </p:nvSpPr>
        <p:spPr>
          <a:xfrm rot="3479274">
            <a:off x="7487032" y="5529457"/>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Isosceles Triangle 25">
            <a:extLst>
              <a:ext uri="{FF2B5EF4-FFF2-40B4-BE49-F238E27FC236}">
                <a16:creationId xmlns:a16="http://schemas.microsoft.com/office/drawing/2014/main" id="{5EE76EDB-24E7-4C8C-B735-7D1227D1657B}"/>
              </a:ext>
            </a:extLst>
          </p:cNvPr>
          <p:cNvSpPr/>
          <p:nvPr/>
        </p:nvSpPr>
        <p:spPr>
          <a:xfrm rot="3479274">
            <a:off x="7075924" y="5225068"/>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4139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itératif – Agilité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endParaRPr lang="fr-FR"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Méthodes agiles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Efficacité, souplesse</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 priorité est le besoin de l’utilisateur final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Découpage en sous-projets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Validations intermédiaires par les utilisateurs finaux</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Grande réactivité aux attentes</a:t>
            </a:r>
            <a:endParaRPr lang="fr-CH"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lowchart: Connector 5">
            <a:extLst>
              <a:ext uri="{FF2B5EF4-FFF2-40B4-BE49-F238E27FC236}">
                <a16:creationId xmlns:a16="http://schemas.microsoft.com/office/drawing/2014/main" id="{52076597-CC29-41B5-B4FA-673BB689C07E}"/>
              </a:ext>
            </a:extLst>
          </p:cNvPr>
          <p:cNvSpPr/>
          <p:nvPr/>
        </p:nvSpPr>
        <p:spPr>
          <a:xfrm>
            <a:off x="6012160"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2" name="Straight Arrow Connector 11">
            <a:extLst>
              <a:ext uri="{FF2B5EF4-FFF2-40B4-BE49-F238E27FC236}">
                <a16:creationId xmlns:a16="http://schemas.microsoft.com/office/drawing/2014/main" id="{6465EC85-2D5F-4FFD-B9E8-EC1F99BF4F03}"/>
              </a:ext>
            </a:extLst>
          </p:cNvPr>
          <p:cNvCxnSpPr>
            <a:cxnSpLocks/>
          </p:cNvCxnSpPr>
          <p:nvPr/>
        </p:nvCxnSpPr>
        <p:spPr>
          <a:xfrm>
            <a:off x="5879537" y="5448936"/>
            <a:ext cx="23648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25ADF728-C0D8-43DB-A171-F59A5A369788}"/>
              </a:ext>
            </a:extLst>
          </p:cNvPr>
          <p:cNvSpPr/>
          <p:nvPr/>
        </p:nvSpPr>
        <p:spPr>
          <a:xfrm>
            <a:off x="6660232"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owchart: Connector 14">
            <a:extLst>
              <a:ext uri="{FF2B5EF4-FFF2-40B4-BE49-F238E27FC236}">
                <a16:creationId xmlns:a16="http://schemas.microsoft.com/office/drawing/2014/main" id="{87A84868-2EDC-41C0-9620-5266195128AA}"/>
              </a:ext>
            </a:extLst>
          </p:cNvPr>
          <p:cNvSpPr/>
          <p:nvPr/>
        </p:nvSpPr>
        <p:spPr>
          <a:xfrm>
            <a:off x="7278538"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Isosceles Triangle 16">
            <a:extLst>
              <a:ext uri="{FF2B5EF4-FFF2-40B4-BE49-F238E27FC236}">
                <a16:creationId xmlns:a16="http://schemas.microsoft.com/office/drawing/2014/main" id="{54312D04-7CCD-4611-81E2-BF86AA2F1146}"/>
              </a:ext>
            </a:extLst>
          </p:cNvPr>
          <p:cNvSpPr/>
          <p:nvPr/>
        </p:nvSpPr>
        <p:spPr>
          <a:xfrm rot="18656794">
            <a:off x="6284883" y="4996085"/>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Isosceles Triangle 21">
            <a:extLst>
              <a:ext uri="{FF2B5EF4-FFF2-40B4-BE49-F238E27FC236}">
                <a16:creationId xmlns:a16="http://schemas.microsoft.com/office/drawing/2014/main" id="{DFF3888C-0AAC-4B35-A986-43F67CF76147}"/>
              </a:ext>
            </a:extLst>
          </p:cNvPr>
          <p:cNvSpPr/>
          <p:nvPr/>
        </p:nvSpPr>
        <p:spPr>
          <a:xfrm rot="18301448">
            <a:off x="5904148" y="5102209"/>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Isosceles Triangle 22">
            <a:extLst>
              <a:ext uri="{FF2B5EF4-FFF2-40B4-BE49-F238E27FC236}">
                <a16:creationId xmlns:a16="http://schemas.microsoft.com/office/drawing/2014/main" id="{C17B2651-F4BF-481B-BE8B-CD77823080F6}"/>
              </a:ext>
            </a:extLst>
          </p:cNvPr>
          <p:cNvSpPr/>
          <p:nvPr/>
        </p:nvSpPr>
        <p:spPr>
          <a:xfrm rot="18845428">
            <a:off x="6920362" y="4987930"/>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1B74FCCD-9B89-460A-A105-47431880A77F}"/>
              </a:ext>
            </a:extLst>
          </p:cNvPr>
          <p:cNvSpPr/>
          <p:nvPr/>
        </p:nvSpPr>
        <p:spPr>
          <a:xfrm rot="19105985">
            <a:off x="6537348" y="5060373"/>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Isosceles Triangle 24">
            <a:extLst>
              <a:ext uri="{FF2B5EF4-FFF2-40B4-BE49-F238E27FC236}">
                <a16:creationId xmlns:a16="http://schemas.microsoft.com/office/drawing/2014/main" id="{CCE5638B-A5EB-4C6C-A9A3-3AC2B1D7E31C}"/>
              </a:ext>
            </a:extLst>
          </p:cNvPr>
          <p:cNvSpPr/>
          <p:nvPr/>
        </p:nvSpPr>
        <p:spPr>
          <a:xfrm rot="19191396">
            <a:off x="7162608" y="5076172"/>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Isosceles Triangle 26">
            <a:extLst>
              <a:ext uri="{FF2B5EF4-FFF2-40B4-BE49-F238E27FC236}">
                <a16:creationId xmlns:a16="http://schemas.microsoft.com/office/drawing/2014/main" id="{CBB5097F-CF69-4E02-B883-054C1AF41A87}"/>
              </a:ext>
            </a:extLst>
          </p:cNvPr>
          <p:cNvSpPr/>
          <p:nvPr/>
        </p:nvSpPr>
        <p:spPr>
          <a:xfrm rot="19391317">
            <a:off x="7557733" y="5014088"/>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4366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4</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a:t>
            </a:r>
          </a:p>
          <a:p>
            <a:pPr marL="342900" marR="0" lvl="0" indent="-342900" eaLnBrk="1" fontAlgn="auto" latinLnBrk="0" hangingPunct="1">
              <a:lnSpc>
                <a:spcPct val="100000"/>
              </a:lnSpc>
              <a:spcAft>
                <a:spcPts val="0"/>
              </a:spcAft>
              <a:buClrTx/>
              <a:buSzTx/>
              <a:tabLst/>
              <a:defRPr/>
            </a:pPr>
            <a:endParaRPr lang="fr-CH" sz="4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Point de référence marquant un événement important dans l’avancement du projet. </a:t>
            </a: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Utilisé pour contrôler l’avancement du projet. </a:t>
            </a:r>
          </a:p>
          <a:p>
            <a:pPr marR="0" lvl="0" indent="-342900" eaLnBrk="1" fontAlgn="auto" latinLnBrk="0" hangingPunct="1">
              <a:lnSpc>
                <a:spcPct val="100000"/>
              </a:lnSpc>
              <a:spcAft>
                <a:spcPts val="0"/>
              </a:spcAft>
              <a:buClrTx/>
              <a:buSzTx/>
              <a:tabLst/>
              <a:defRPr/>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marR="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Jalons principaux</a:t>
            </a:r>
          </a:p>
          <a:p>
            <a:r>
              <a:rPr lang="fr-CH" sz="2000" dirty="0">
                <a:latin typeface="Tahoma" panose="020B0604030504040204" pitchFamily="34" charset="0"/>
                <a:ea typeface="Tahoma" panose="020B0604030504040204" pitchFamily="34" charset="0"/>
                <a:cs typeface="Tahoma" panose="020B0604030504040204" pitchFamily="34" charset="0"/>
              </a:rPr>
              <a:t>Entre chaque phase du projet.</a:t>
            </a:r>
          </a:p>
          <a:p>
            <a:pPr lvl="0"/>
            <a:endPar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r>
              <a:rPr lang="fr-CH" sz="2400" b="1" dirty="0">
                <a:solidFill>
                  <a:srgbClr val="1476B7"/>
                </a:solidFill>
                <a:latin typeface="Tahoma"/>
                <a:ea typeface="Tahoma"/>
                <a:cs typeface="Tahoma"/>
              </a:rPr>
              <a:t>Jalons intermédiaires</a:t>
            </a:r>
          </a:p>
          <a:p>
            <a:pPr lvl="0"/>
            <a:r>
              <a:rPr lang="fr-CH" sz="2000" dirty="0">
                <a:latin typeface="Tahoma" panose="020B0604030504040204" pitchFamily="34" charset="0"/>
                <a:ea typeface="Tahoma" panose="020B0604030504040204" pitchFamily="34" charset="0"/>
                <a:cs typeface="Tahoma" panose="020B0604030504040204" pitchFamily="34" charset="0"/>
              </a:rPr>
              <a:t>Des jalons intermédiaires peuvent être prévus au sein d’une phase, par exemple durant la phase de réalisation.</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2" name="Flowchart: Decision 1">
            <a:extLst>
              <a:ext uri="{FF2B5EF4-FFF2-40B4-BE49-F238E27FC236}">
                <a16:creationId xmlns:a16="http://schemas.microsoft.com/office/drawing/2014/main" id="{4273CD3F-E8A4-44C4-BC42-B214B4AF23A7}"/>
              </a:ext>
            </a:extLst>
          </p:cNvPr>
          <p:cNvSpPr/>
          <p:nvPr/>
        </p:nvSpPr>
        <p:spPr>
          <a:xfrm>
            <a:off x="467544" y="1196752"/>
            <a:ext cx="288032" cy="432048"/>
          </a:xfrm>
          <a:prstGeom prst="flowChartDecision">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429467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4</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panose="020B0604030504040204" pitchFamily="34" charset="0"/>
                <a:ea typeface="Tahoma" panose="020B0604030504040204" pitchFamily="34" charset="0"/>
                <a:cs typeface="Tahoma" panose="020B0604030504040204" pitchFamily="34" charset="0"/>
              </a:rPr>
              <a:t>Livrable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5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Résultat d’une activité (matériel ou non matériel)</a:t>
            </a:r>
          </a:p>
          <a:p>
            <a:pPr marL="0" marR="0" lvl="0" indent="0" algn="l" defTabSz="914400" eaLnBrk="1" fontAlgn="auto" latinLnBrk="0" hangingPunct="1">
              <a:lnSpc>
                <a:spcPct val="100000"/>
              </a:lnSpc>
              <a:spcBef>
                <a:spcPts val="0"/>
              </a:spcBef>
              <a:spcAft>
                <a:spcPts val="0"/>
              </a:spcAft>
              <a:buClrTx/>
              <a:buSzTx/>
              <a:buFontTx/>
              <a:buNone/>
              <a:tabLst/>
              <a:defRPr/>
            </a:pPr>
            <a:endParaRPr lang="fr-CH" sz="2800" dirty="0">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Tx/>
              <a:buNone/>
              <a:defRPr/>
            </a:pPr>
            <a:r>
              <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rPr>
              <a:t>Livrable principal</a:t>
            </a:r>
          </a:p>
          <a:p>
            <a:pPr lvl="0">
              <a:defRPr/>
            </a:pPr>
            <a:r>
              <a:rPr lang="fr-CH" sz="2400" dirty="0">
                <a:latin typeface="Tahoma" panose="020B0604030504040204" pitchFamily="34" charset="0"/>
                <a:ea typeface="Tahoma" panose="020B0604030504040204" pitchFamily="34" charset="0"/>
                <a:cs typeface="Tahoma" panose="020B0604030504040204" pitchFamily="34" charset="0"/>
              </a:rPr>
              <a:t>Résultat du projet</a:t>
            </a:r>
          </a:p>
          <a:p>
            <a:pPr>
              <a:defRPr/>
            </a:pPr>
            <a:r>
              <a:rPr lang="fr-CH" sz="2400" dirty="0">
                <a:latin typeface="Tahoma" panose="020B0604030504040204" pitchFamily="34" charset="0"/>
                <a:ea typeface="Tahoma" panose="020B0604030504040204" pitchFamily="34" charset="0"/>
                <a:cs typeface="Tahoma" panose="020B0604030504040204" pitchFamily="34" charset="0"/>
              </a:rPr>
              <a:t>Cette finalité, est le résultat tangible d'une production réelle et mesurable attendue par le mandant </a:t>
            </a:r>
          </a:p>
          <a:p>
            <a:pPr lvl="0">
              <a:defRPr/>
            </a:pPr>
            <a:endParaRPr kumimoji="0" lang="fr-CH" sz="24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Tx/>
              <a:buNone/>
              <a:defRPr/>
            </a:pPr>
            <a:r>
              <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rPr>
              <a:t>Autres livrables </a:t>
            </a:r>
          </a:p>
          <a:p>
            <a:pPr marL="342900" indent="-342900">
              <a:spcBef>
                <a:spcPts val="0"/>
              </a:spcBef>
              <a:buFontTx/>
              <a:buNone/>
              <a:defRPr/>
            </a:pPr>
            <a:r>
              <a:rPr lang="fr-CH" sz="2400" dirty="0">
                <a:latin typeface="Tahoma" panose="020B0604030504040204" pitchFamily="34" charset="0"/>
                <a:ea typeface="Tahoma" panose="020B0604030504040204" pitchFamily="34" charset="0"/>
                <a:cs typeface="Tahoma" panose="020B0604030504040204" pitchFamily="34" charset="0"/>
              </a:rPr>
              <a:t>Réalisations intermédiaires</a:t>
            </a:r>
          </a:p>
          <a:p>
            <a:pPr lvl="0">
              <a:defRPr/>
            </a:pPr>
            <a:endParaRPr kumimoji="0" lang="fr-CH"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5768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Phases</a:t>
            </a:r>
            <a:r>
              <a:rPr lang="de-DE" sz="2400" b="1" dirty="0">
                <a:solidFill>
                  <a:srgbClr val="1476B7"/>
                </a:solidFill>
                <a:latin typeface="Tahoma"/>
                <a:ea typeface="Tahoma"/>
                <a:cs typeface="Tahoma"/>
              </a:rPr>
              <a:t> et </a:t>
            </a:r>
            <a:r>
              <a:rPr lang="de-DE" sz="2400" b="1" dirty="0" err="1">
                <a:solidFill>
                  <a:srgbClr val="1476B7"/>
                </a:solidFill>
                <a:latin typeface="Tahoma"/>
                <a:ea typeface="Tahoma"/>
                <a:cs typeface="Tahoma"/>
              </a:rPr>
              <a:t>jalons</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lowchart: Decision 4">
            <a:extLst>
              <a:ext uri="{FF2B5EF4-FFF2-40B4-BE49-F238E27FC236}">
                <a16:creationId xmlns:a16="http://schemas.microsoft.com/office/drawing/2014/main" id="{8231022D-B3CF-45DC-AFD0-D70C7BCA5E3B}"/>
              </a:ext>
            </a:extLst>
          </p:cNvPr>
          <p:cNvSpPr/>
          <p:nvPr/>
        </p:nvSpPr>
        <p:spPr bwMode="auto">
          <a:xfrm>
            <a:off x="2339752"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Flowchart: Decision 5">
            <a:extLst>
              <a:ext uri="{FF2B5EF4-FFF2-40B4-BE49-F238E27FC236}">
                <a16:creationId xmlns:a16="http://schemas.microsoft.com/office/drawing/2014/main" id="{09C79F76-DFDF-4554-9EB1-B84908D3242D}"/>
              </a:ext>
            </a:extLst>
          </p:cNvPr>
          <p:cNvSpPr/>
          <p:nvPr/>
        </p:nvSpPr>
        <p:spPr bwMode="auto">
          <a:xfrm>
            <a:off x="4284245"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Flowchart: Decision 7">
            <a:extLst>
              <a:ext uri="{FF2B5EF4-FFF2-40B4-BE49-F238E27FC236}">
                <a16:creationId xmlns:a16="http://schemas.microsoft.com/office/drawing/2014/main" id="{7C2851BF-B1DE-4CC1-9F42-07E60EE6B334}"/>
              </a:ext>
            </a:extLst>
          </p:cNvPr>
          <p:cNvSpPr/>
          <p:nvPr/>
        </p:nvSpPr>
        <p:spPr bwMode="auto">
          <a:xfrm>
            <a:off x="6123928"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lowchart: Decision 10">
            <a:extLst>
              <a:ext uri="{FF2B5EF4-FFF2-40B4-BE49-F238E27FC236}">
                <a16:creationId xmlns:a16="http://schemas.microsoft.com/office/drawing/2014/main" id="{CB79734C-B5E1-47C2-AF57-446CCA626625}"/>
              </a:ext>
            </a:extLst>
          </p:cNvPr>
          <p:cNvSpPr/>
          <p:nvPr/>
        </p:nvSpPr>
        <p:spPr bwMode="auto">
          <a:xfrm>
            <a:off x="2819628" y="4354206"/>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Flowchart: Decision 11">
            <a:extLst>
              <a:ext uri="{FF2B5EF4-FFF2-40B4-BE49-F238E27FC236}">
                <a16:creationId xmlns:a16="http://schemas.microsoft.com/office/drawing/2014/main" id="{7F5CD5C1-74BC-4E58-B3D8-2968546F29BA}"/>
              </a:ext>
            </a:extLst>
          </p:cNvPr>
          <p:cNvSpPr/>
          <p:nvPr/>
        </p:nvSpPr>
        <p:spPr bwMode="auto">
          <a:xfrm>
            <a:off x="8172955" y="3092420"/>
            <a:ext cx="278179"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Flowchart: Decision 16">
            <a:extLst>
              <a:ext uri="{FF2B5EF4-FFF2-40B4-BE49-F238E27FC236}">
                <a16:creationId xmlns:a16="http://schemas.microsoft.com/office/drawing/2014/main" id="{B71DA003-2EE7-4090-9E27-D684AC5DA9BB}"/>
              </a:ext>
            </a:extLst>
          </p:cNvPr>
          <p:cNvSpPr/>
          <p:nvPr/>
        </p:nvSpPr>
        <p:spPr bwMode="auto">
          <a:xfrm>
            <a:off x="3257119" y="436389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Flowchart: Decision 18">
            <a:extLst>
              <a:ext uri="{FF2B5EF4-FFF2-40B4-BE49-F238E27FC236}">
                <a16:creationId xmlns:a16="http://schemas.microsoft.com/office/drawing/2014/main" id="{04D6A6D8-E075-41C7-A9A9-77AAF631ABFE}"/>
              </a:ext>
            </a:extLst>
          </p:cNvPr>
          <p:cNvSpPr/>
          <p:nvPr/>
        </p:nvSpPr>
        <p:spPr bwMode="auto">
          <a:xfrm>
            <a:off x="5394680" y="435494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Flowchart: Decision 19">
            <a:extLst>
              <a:ext uri="{FF2B5EF4-FFF2-40B4-BE49-F238E27FC236}">
                <a16:creationId xmlns:a16="http://schemas.microsoft.com/office/drawing/2014/main" id="{B6BD755F-E267-47EE-826E-C76125F1ACFC}"/>
              </a:ext>
            </a:extLst>
          </p:cNvPr>
          <p:cNvSpPr/>
          <p:nvPr/>
        </p:nvSpPr>
        <p:spPr bwMode="auto">
          <a:xfrm>
            <a:off x="5068414" y="435494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Flowchart: Decision 20">
            <a:extLst>
              <a:ext uri="{FF2B5EF4-FFF2-40B4-BE49-F238E27FC236}">
                <a16:creationId xmlns:a16="http://schemas.microsoft.com/office/drawing/2014/main" id="{91A336E3-814E-4C2E-8103-0DB0BBA4E4DD}"/>
              </a:ext>
            </a:extLst>
          </p:cNvPr>
          <p:cNvSpPr/>
          <p:nvPr/>
        </p:nvSpPr>
        <p:spPr bwMode="auto">
          <a:xfrm>
            <a:off x="4738960" y="434451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dDiskSlideNumber">
            <a:extLst>
              <a:ext uri="{FF2B5EF4-FFF2-40B4-BE49-F238E27FC236}">
                <a16:creationId xmlns:a16="http://schemas.microsoft.com/office/drawing/2014/main" id="{45C4320C-2DE1-4A39-B99F-BA6F58FD641F}"/>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26</a:t>
            </a:r>
            <a:endParaRPr lang="fr-CH" sz="800" dirty="0">
              <a:latin typeface="Tahoma"/>
            </a:endParaRPr>
          </a:p>
        </p:txBody>
      </p:sp>
      <p:sp>
        <p:nvSpPr>
          <p:cNvPr id="15" name="Sourire 10">
            <a:extLst>
              <a:ext uri="{FF2B5EF4-FFF2-40B4-BE49-F238E27FC236}">
                <a16:creationId xmlns:a16="http://schemas.microsoft.com/office/drawing/2014/main" id="{4BF9714B-7E00-4D42-89EA-92BAA54C4622}"/>
              </a:ext>
            </a:extLst>
          </p:cNvPr>
          <p:cNvSpPr/>
          <p:nvPr/>
        </p:nvSpPr>
        <p:spPr bwMode="auto">
          <a:xfrm>
            <a:off x="2339752" y="2862427"/>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16" name="Bulle ronde 10">
            <a:extLst>
              <a:ext uri="{FF2B5EF4-FFF2-40B4-BE49-F238E27FC236}">
                <a16:creationId xmlns:a16="http://schemas.microsoft.com/office/drawing/2014/main" id="{CF52CFEF-1BA8-4190-A537-72248C955B1B}"/>
              </a:ext>
            </a:extLst>
          </p:cNvPr>
          <p:cNvSpPr/>
          <p:nvPr/>
        </p:nvSpPr>
        <p:spPr bwMode="auto">
          <a:xfrm>
            <a:off x="2466628" y="2062082"/>
            <a:ext cx="1121986" cy="594289"/>
          </a:xfrm>
          <a:prstGeom prst="wedgeEllipseCallout">
            <a:avLst>
              <a:gd name="adj1" fmla="val -44021"/>
              <a:gd name="adj2" fmla="val 8382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
        <p:nvSpPr>
          <p:cNvPr id="18" name="Sourire 10">
            <a:extLst>
              <a:ext uri="{FF2B5EF4-FFF2-40B4-BE49-F238E27FC236}">
                <a16:creationId xmlns:a16="http://schemas.microsoft.com/office/drawing/2014/main" id="{4BF9714B-7E00-4D42-89EA-92BAA54C4622}"/>
              </a:ext>
            </a:extLst>
          </p:cNvPr>
          <p:cNvSpPr/>
          <p:nvPr/>
        </p:nvSpPr>
        <p:spPr bwMode="auto">
          <a:xfrm>
            <a:off x="4294854" y="2854558"/>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23" name="Bulle ronde 10">
            <a:extLst>
              <a:ext uri="{FF2B5EF4-FFF2-40B4-BE49-F238E27FC236}">
                <a16:creationId xmlns:a16="http://schemas.microsoft.com/office/drawing/2014/main" id="{CF52CFEF-1BA8-4190-A537-72248C955B1B}"/>
              </a:ext>
            </a:extLst>
          </p:cNvPr>
          <p:cNvSpPr/>
          <p:nvPr/>
        </p:nvSpPr>
        <p:spPr bwMode="auto">
          <a:xfrm>
            <a:off x="4421730" y="2054213"/>
            <a:ext cx="1121986" cy="594289"/>
          </a:xfrm>
          <a:prstGeom prst="wedgeEllipseCallout">
            <a:avLst>
              <a:gd name="adj1" fmla="val -44021"/>
              <a:gd name="adj2" fmla="val 8382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
        <p:nvSpPr>
          <p:cNvPr id="24" name="Sourire 10">
            <a:extLst>
              <a:ext uri="{FF2B5EF4-FFF2-40B4-BE49-F238E27FC236}">
                <a16:creationId xmlns:a16="http://schemas.microsoft.com/office/drawing/2014/main" id="{4BF9714B-7E00-4D42-89EA-92BAA54C4622}"/>
              </a:ext>
            </a:extLst>
          </p:cNvPr>
          <p:cNvSpPr/>
          <p:nvPr/>
        </p:nvSpPr>
        <p:spPr bwMode="auto">
          <a:xfrm>
            <a:off x="6142336" y="2836980"/>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25" name="Bulle ronde 10">
            <a:extLst>
              <a:ext uri="{FF2B5EF4-FFF2-40B4-BE49-F238E27FC236}">
                <a16:creationId xmlns:a16="http://schemas.microsoft.com/office/drawing/2014/main" id="{CF52CFEF-1BA8-4190-A537-72248C955B1B}"/>
              </a:ext>
            </a:extLst>
          </p:cNvPr>
          <p:cNvSpPr/>
          <p:nvPr/>
        </p:nvSpPr>
        <p:spPr bwMode="auto">
          <a:xfrm>
            <a:off x="6269212" y="2036635"/>
            <a:ext cx="1121986" cy="594289"/>
          </a:xfrm>
          <a:prstGeom prst="wedgeEllipseCallout">
            <a:avLst>
              <a:gd name="adj1" fmla="val -44021"/>
              <a:gd name="adj2" fmla="val 8382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
        <p:nvSpPr>
          <p:cNvPr id="26" name="Sourire 10">
            <a:extLst>
              <a:ext uri="{FF2B5EF4-FFF2-40B4-BE49-F238E27FC236}">
                <a16:creationId xmlns:a16="http://schemas.microsoft.com/office/drawing/2014/main" id="{4BF9714B-7E00-4D42-89EA-92BAA54C4622}"/>
              </a:ext>
            </a:extLst>
          </p:cNvPr>
          <p:cNvSpPr/>
          <p:nvPr/>
        </p:nvSpPr>
        <p:spPr bwMode="auto">
          <a:xfrm>
            <a:off x="8172400" y="2854558"/>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27" name="Bulle ronde 10">
            <a:extLst>
              <a:ext uri="{FF2B5EF4-FFF2-40B4-BE49-F238E27FC236}">
                <a16:creationId xmlns:a16="http://schemas.microsoft.com/office/drawing/2014/main" id="{CF52CFEF-1BA8-4190-A537-72248C955B1B}"/>
              </a:ext>
            </a:extLst>
          </p:cNvPr>
          <p:cNvSpPr/>
          <p:nvPr/>
        </p:nvSpPr>
        <p:spPr bwMode="auto">
          <a:xfrm>
            <a:off x="8028520" y="2066764"/>
            <a:ext cx="1121986" cy="594289"/>
          </a:xfrm>
          <a:prstGeom prst="wedgeEllipseCallout">
            <a:avLst>
              <a:gd name="adj1" fmla="val -23646"/>
              <a:gd name="adj2" fmla="val 7283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Tree>
    <p:extLst>
      <p:ext uri="{BB962C8B-B14F-4D97-AF65-F5344CB8AC3E}">
        <p14:creationId xmlns:p14="http://schemas.microsoft.com/office/powerpoint/2010/main" val="20221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d´avant-projet</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marL="171108" indent="-171108">
              <a:defRPr/>
            </a:pPr>
            <a:r>
              <a:rPr lang="fr-CH" sz="2400" dirty="0">
                <a:latin typeface="Tahoma" panose="020B0604030504040204" pitchFamily="34" charset="0"/>
                <a:ea typeface="Tahoma" panose="020B0604030504040204" pitchFamily="34" charset="0"/>
                <a:cs typeface="Tahoma" panose="020B0604030504040204" pitchFamily="34" charset="0"/>
              </a:rPr>
              <a:t>C’est le projet avant le projet…</a:t>
            </a:r>
          </a:p>
          <a:p>
            <a:pPr marL="171108" indent="-171108">
              <a:defRPr/>
            </a:pPr>
            <a:endParaRPr lang="fr-CH" sz="2400" dirty="0">
              <a:latin typeface="Tahoma" panose="020B0604030504040204" pitchFamily="34" charset="0"/>
              <a:ea typeface="Tahoma" panose="020B0604030504040204" pitchFamily="34" charset="0"/>
              <a:cs typeface="Tahoma" panose="020B0604030504040204" pitchFamily="34" charset="0"/>
            </a:endParaRP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Déterminer le but du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Estimer les ressources, coûts et délais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Définir le type d'organisation</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Choisir le chef de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des risques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 la rentabilité</a:t>
            </a:r>
          </a:p>
        </p:txBody>
      </p:sp>
      <p:sp>
        <p:nvSpPr>
          <p:cNvPr id="5" name="RedDiskSlideNumber">
            <a:extLst>
              <a:ext uri="{FF2B5EF4-FFF2-40B4-BE49-F238E27FC236}">
                <a16:creationId xmlns:a16="http://schemas.microsoft.com/office/drawing/2014/main" id="{136F0CA5-99E8-4C8B-ABC1-025F39F145A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28</a:t>
            </a:r>
            <a:endParaRPr lang="fr-CH" sz="800" dirty="0">
              <a:latin typeface="Tahoma"/>
            </a:endParaRPr>
          </a:p>
        </p:txBody>
      </p:sp>
    </p:spTree>
    <p:extLst>
      <p:ext uri="{BB962C8B-B14F-4D97-AF65-F5344CB8AC3E}">
        <p14:creationId xmlns:p14="http://schemas.microsoft.com/office/powerpoint/2010/main" val="93840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planification </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Mise en place de la structure du projet…</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Planification globale </a:t>
            </a:r>
          </a:p>
          <a:p>
            <a:pPr marL="171108" indent="-171108">
              <a:buFont typeface="Arial"/>
              <a:buChar char="•"/>
              <a:defRPr/>
            </a:pPr>
            <a:r>
              <a:rPr lang="fr-CH" sz="2400" dirty="0">
                <a:latin typeface="Tahoma" pitchFamily="34" charset="0"/>
                <a:ea typeface="Tahoma" pitchFamily="34" charset="0"/>
                <a:cs typeface="Tahoma" pitchFamily="34" charset="0"/>
              </a:rPr>
              <a:t>Détail des coûts et délais</a:t>
            </a:r>
          </a:p>
          <a:p>
            <a:pPr marL="171108" indent="-171108">
              <a:buFont typeface="Arial"/>
              <a:buChar char="•"/>
              <a:defRPr/>
            </a:pPr>
            <a:r>
              <a:rPr lang="fr-CH" sz="2400" dirty="0">
                <a:latin typeface="Tahoma" pitchFamily="34" charset="0"/>
                <a:ea typeface="Tahoma" pitchFamily="34" charset="0"/>
                <a:cs typeface="Tahoma" pitchFamily="34" charset="0"/>
              </a:rPr>
              <a:t>Engagement des personnes-clés</a:t>
            </a:r>
          </a:p>
          <a:p>
            <a:pPr marL="171108" indent="-171108">
              <a:buFont typeface="Arial"/>
              <a:buChar char="•"/>
              <a:defRPr/>
            </a:pPr>
            <a:r>
              <a:rPr lang="fr-CH" sz="2400" dirty="0">
                <a:latin typeface="Tahoma" pitchFamily="34" charset="0"/>
                <a:ea typeface="Tahoma" pitchFamily="34" charset="0"/>
                <a:cs typeface="Tahoma" pitchFamily="34" charset="0"/>
              </a:rPr>
              <a:t>Définition des responsabilités</a:t>
            </a:r>
          </a:p>
        </p:txBody>
      </p:sp>
      <p:sp>
        <p:nvSpPr>
          <p:cNvPr id="5" name="RedDiskSlideNumber">
            <a:extLst>
              <a:ext uri="{FF2B5EF4-FFF2-40B4-BE49-F238E27FC236}">
                <a16:creationId xmlns:a16="http://schemas.microsoft.com/office/drawing/2014/main" id="{334B8AC7-ECB2-4762-A1D2-5970B5A8DA0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30</a:t>
            </a:r>
            <a:endParaRPr lang="fr-CH" sz="800" dirty="0">
              <a:latin typeface="Tahoma"/>
            </a:endParaRPr>
          </a:p>
        </p:txBody>
      </p:sp>
    </p:spTree>
    <p:extLst>
      <p:ext uri="{BB962C8B-B14F-4D97-AF65-F5344CB8AC3E}">
        <p14:creationId xmlns:p14="http://schemas.microsoft.com/office/powerpoint/2010/main" val="332954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réalisation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latin typeface="Tahoma" pitchFamily="34" charset="0"/>
                <a:ea typeface="Tahoma" pitchFamily="34" charset="0"/>
                <a:cs typeface="Tahoma" pitchFamily="34" charset="0"/>
              </a:rPr>
              <a:t>Réaliser un projet, </a:t>
            </a:r>
          </a:p>
          <a:p>
            <a:pPr>
              <a:defRPr/>
            </a:pPr>
            <a:r>
              <a:rPr lang="fr-CH" sz="2400" dirty="0">
                <a:latin typeface="Tahoma" pitchFamily="34" charset="0"/>
                <a:ea typeface="Tahoma" pitchFamily="34" charset="0"/>
                <a:cs typeface="Tahoma" pitchFamily="34" charset="0"/>
              </a:rPr>
              <a:t>c’est amener un projet à sa fin…</a:t>
            </a:r>
          </a:p>
          <a:p>
            <a:pPr>
              <a:defRPr/>
            </a:pPr>
            <a:endParaRPr lang="fr-CH" sz="2400" dirty="0">
              <a:latin typeface="Tahoma" pitchFamily="34" charset="0"/>
              <a:ea typeface="Tahoma" pitchFamily="34" charset="0"/>
              <a:cs typeface="Tahoma" pitchFamily="34" charset="0"/>
            </a:endParaRPr>
          </a:p>
          <a:p>
            <a:pPr lvl="0">
              <a:buFont typeface="Arial" pitchFamily="34" charset="0"/>
              <a:buChar char="•"/>
              <a:defRPr/>
            </a:pPr>
            <a:r>
              <a:rPr lang="fr-CH" sz="2400" dirty="0">
                <a:latin typeface="Tahoma" pitchFamily="34" charset="0"/>
                <a:ea typeface="Tahoma" pitchFamily="34" charset="0"/>
                <a:cs typeface="Tahoma" pitchFamily="34" charset="0"/>
              </a:rPr>
              <a:t> Mettre en place l’organisation choisie</a:t>
            </a:r>
          </a:p>
          <a:p>
            <a:pPr marL="171108" indent="-171108">
              <a:buFont typeface="Arial"/>
              <a:buChar char="•"/>
              <a:defRPr/>
            </a:pPr>
            <a:r>
              <a:rPr lang="fr-CH" sz="2400" dirty="0">
                <a:latin typeface="Tahoma" pitchFamily="34" charset="0"/>
                <a:ea typeface="Tahoma" pitchFamily="34" charset="0"/>
                <a:cs typeface="Tahoma" pitchFamily="34" charset="0"/>
              </a:rPr>
              <a:t>Exécuter le travail</a:t>
            </a:r>
          </a:p>
          <a:p>
            <a:pPr marL="171108" indent="-171108">
              <a:buFont typeface="Arial"/>
              <a:buChar char="•"/>
              <a:defRPr/>
            </a:pPr>
            <a:r>
              <a:rPr lang="fr-CH" sz="2400" dirty="0">
                <a:latin typeface="Tahoma" pitchFamily="34" charset="0"/>
                <a:ea typeface="Tahoma" pitchFamily="34" charset="0"/>
                <a:cs typeface="Tahoma" pitchFamily="34" charset="0"/>
              </a:rPr>
              <a:t>Piloter le projet selon le triptyque objectifs, coûts et délais</a:t>
            </a:r>
          </a:p>
          <a:p>
            <a:pPr marL="171108" indent="-171108">
              <a:buFont typeface="Arial"/>
              <a:buChar char="•"/>
              <a:defRPr/>
            </a:pPr>
            <a:r>
              <a:rPr lang="fr-CH" sz="2400" dirty="0">
                <a:latin typeface="Tahoma" pitchFamily="34" charset="0"/>
                <a:ea typeface="Tahoma" pitchFamily="34" charset="0"/>
                <a:cs typeface="Tahoma" pitchFamily="34" charset="0"/>
              </a:rPr>
              <a:t>Résoudre les problèmes !</a:t>
            </a:r>
          </a:p>
        </p:txBody>
      </p:sp>
      <p:sp>
        <p:nvSpPr>
          <p:cNvPr id="5" name="RedDiskSlideNumber">
            <a:extLst>
              <a:ext uri="{FF2B5EF4-FFF2-40B4-BE49-F238E27FC236}">
                <a16:creationId xmlns:a16="http://schemas.microsoft.com/office/drawing/2014/main" id="{48C42616-C041-42E9-860F-BDCB41262D2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32</a:t>
            </a:r>
            <a:endParaRPr lang="fr-CH" sz="800" dirty="0">
              <a:latin typeface="Tahoma"/>
            </a:endParaRPr>
          </a:p>
        </p:txBody>
      </p:sp>
    </p:spTree>
    <p:extLst>
      <p:ext uri="{BB962C8B-B14F-4D97-AF65-F5344CB8AC3E}">
        <p14:creationId xmlns:p14="http://schemas.microsoft.com/office/powerpoint/2010/main" val="41102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terminaison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Engranger du savoir et du savoir-faire…</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Analyse des écarts entre planifié et réalisé</a:t>
            </a:r>
          </a:p>
          <a:p>
            <a:pPr marL="171108" indent="-171108">
              <a:buFont typeface="Arial"/>
              <a:buChar char="•"/>
              <a:defRPr/>
            </a:pPr>
            <a:r>
              <a:rPr lang="fr-CH" sz="2400" dirty="0">
                <a:latin typeface="Tahoma" pitchFamily="34" charset="0"/>
                <a:ea typeface="Tahoma" pitchFamily="34" charset="0"/>
                <a:cs typeface="Tahoma" pitchFamily="34" charset="0"/>
              </a:rPr>
              <a:t>Mémoire des opérations passées</a:t>
            </a:r>
          </a:p>
          <a:p>
            <a:pPr marL="171108" indent="-171108">
              <a:buFont typeface="Arial"/>
              <a:buChar char="•"/>
              <a:defRPr/>
            </a:pPr>
            <a:r>
              <a:rPr lang="fr-CH" sz="2400" dirty="0">
                <a:latin typeface="Tahoma" pitchFamily="34" charset="0"/>
                <a:ea typeface="Tahoma" pitchFamily="34" charset="0"/>
                <a:cs typeface="Tahoma" pitchFamily="34" charset="0"/>
              </a:rPr>
              <a:t>Evaluation du projet</a:t>
            </a:r>
          </a:p>
          <a:p>
            <a:pPr marL="171108" indent="-171108">
              <a:buFont typeface="Arial"/>
              <a:buChar char="•"/>
              <a:defRPr/>
            </a:pPr>
            <a:r>
              <a:rPr lang="fr-CH" sz="2400" dirty="0">
                <a:latin typeface="Tahoma" pitchFamily="34" charset="0"/>
                <a:ea typeface="Tahoma" pitchFamily="34" charset="0"/>
                <a:cs typeface="Tahoma" pitchFamily="34" charset="0"/>
              </a:rPr>
              <a:t>Réaffectation du personnel</a:t>
            </a:r>
          </a:p>
          <a:p>
            <a:pPr marL="171108" indent="-171108">
              <a:buFont typeface="Arial"/>
              <a:buChar char="•"/>
              <a:defRPr/>
            </a:pPr>
            <a:r>
              <a:rPr lang="fr-CH" sz="2400" dirty="0">
                <a:latin typeface="Tahoma" pitchFamily="34" charset="0"/>
                <a:ea typeface="Tahoma" pitchFamily="34" charset="0"/>
                <a:cs typeface="Tahoma" pitchFamily="34" charset="0"/>
              </a:rPr>
              <a:t>Décharge du chef de projet</a:t>
            </a:r>
          </a:p>
        </p:txBody>
      </p:sp>
      <p:sp>
        <p:nvSpPr>
          <p:cNvPr id="5" name="RedDiskSlideNumber">
            <a:extLst>
              <a:ext uri="{FF2B5EF4-FFF2-40B4-BE49-F238E27FC236}">
                <a16:creationId xmlns:a16="http://schemas.microsoft.com/office/drawing/2014/main" id="{3D405497-D7B9-4225-BAD4-921F991E6016}"/>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34</a:t>
            </a:r>
            <a:endParaRPr lang="fr-CH" sz="800" dirty="0">
              <a:latin typeface="Tahoma"/>
            </a:endParaRPr>
          </a:p>
        </p:txBody>
      </p:sp>
    </p:spTree>
    <p:extLst>
      <p:ext uri="{BB962C8B-B14F-4D97-AF65-F5344CB8AC3E}">
        <p14:creationId xmlns:p14="http://schemas.microsoft.com/office/powerpoint/2010/main" val="180851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335903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200800"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000" b="1" dirty="0">
                <a:solidFill>
                  <a:srgbClr val="1476B7"/>
                </a:solidFill>
                <a:latin typeface="Tahoma"/>
                <a:ea typeface="Tahoma"/>
                <a:cs typeface="Tahoma"/>
              </a:rPr>
              <a:t>Objectifs du cours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20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FR" sz="2000" kern="0" dirty="0">
                <a:latin typeface="Tahoma" panose="020B0604030504040204" pitchFamily="34" charset="0"/>
                <a:ea typeface="Tahoma" panose="020B0604030504040204" pitchFamily="34" charset="0"/>
                <a:cs typeface="Tahoma" panose="020B0604030504040204" pitchFamily="34" charset="0"/>
              </a:rPr>
              <a:t>Décrire les principes et objectifs du </a:t>
            </a:r>
            <a:r>
              <a:rPr lang="fr-FR" sz="2000" kern="0" dirty="0" err="1">
                <a:latin typeface="Tahoma" panose="020B0604030504040204" pitchFamily="34" charset="0"/>
                <a:ea typeface="Tahoma" panose="020B0604030504040204" pitchFamily="34" charset="0"/>
                <a:cs typeface="Tahoma" panose="020B0604030504040204" pitchFamily="34" charset="0"/>
              </a:rPr>
              <a:t>reporting</a:t>
            </a:r>
            <a:endParaRPr lang="fr-FR" sz="2000" kern="0" dirty="0">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FR" sz="2000" kern="0" dirty="0">
                <a:latin typeface="Tahoma" panose="020B0604030504040204" pitchFamily="34" charset="0"/>
                <a:ea typeface="Tahoma" panose="020B0604030504040204" pitchFamily="34" charset="0"/>
                <a:cs typeface="Tahoma" panose="020B0604030504040204" pitchFamily="34" charset="0"/>
              </a:rPr>
              <a:t>Présenter des outils de </a:t>
            </a:r>
            <a:r>
              <a:rPr lang="fr-FR" sz="2000" kern="0" dirty="0" err="1">
                <a:latin typeface="Tahoma" panose="020B0604030504040204" pitchFamily="34" charset="0"/>
                <a:ea typeface="Tahoma" panose="020B0604030504040204" pitchFamily="34" charset="0"/>
                <a:cs typeface="Tahoma" panose="020B0604030504040204" pitchFamily="34" charset="0"/>
              </a:rPr>
              <a:t>controlling</a:t>
            </a:r>
            <a:r>
              <a:rPr lang="fr-FR" sz="2000" kern="0" dirty="0">
                <a:latin typeface="Tahoma" panose="020B0604030504040204" pitchFamily="34" charset="0"/>
                <a:ea typeface="Tahoma" panose="020B0604030504040204" pitchFamily="34" charset="0"/>
                <a:cs typeface="Tahoma" panose="020B0604030504040204" pitchFamily="34" charset="0"/>
              </a:rPr>
              <a:t> :</a:t>
            </a:r>
          </a:p>
          <a:p>
            <a:pPr marL="800100" lvl="1" indent="-342900">
              <a:buFont typeface="Courier New" panose="02070309020205020404" pitchFamily="49" charset="0"/>
              <a:buChar char="­"/>
            </a:pPr>
            <a:r>
              <a:rPr lang="fr-CH" sz="2000" dirty="0"/>
              <a:t>Diagramme de Gantt réalisé</a:t>
            </a:r>
          </a:p>
          <a:p>
            <a:pPr marL="800100" lvl="1" indent="-342900">
              <a:buFont typeface="Courier New" panose="02070309020205020404" pitchFamily="49" charset="0"/>
              <a:buChar char="­"/>
            </a:pPr>
            <a:r>
              <a:rPr lang="fr-CH" sz="2000" dirty="0"/>
              <a:t>Planning des jalons</a:t>
            </a:r>
          </a:p>
          <a:p>
            <a:pPr marL="800100" lvl="1" indent="-342900">
              <a:buFont typeface="Courier New" panose="02070309020205020404" pitchFamily="49" charset="0"/>
              <a:buChar char="­"/>
            </a:pPr>
            <a:r>
              <a:rPr lang="fr-CH" sz="2000" dirty="0"/>
              <a:t>Indicateurs synthétiques</a:t>
            </a:r>
          </a:p>
          <a:p>
            <a:pPr marL="800100" lvl="1" indent="-342900">
              <a:buFont typeface="Courier New" panose="02070309020205020404" pitchFamily="49" charset="0"/>
              <a:buChar char="­"/>
            </a:pPr>
            <a:r>
              <a:rPr lang="fr-CH" sz="2000" dirty="0"/>
              <a:t>Suivi des écarts</a:t>
            </a:r>
          </a:p>
          <a:p>
            <a:pPr marL="800100" lvl="1" indent="-342900">
              <a:buFont typeface="Courier New" panose="02070309020205020404" pitchFamily="49" charset="0"/>
              <a:buChar char="­"/>
            </a:pPr>
            <a:r>
              <a:rPr lang="fr-CH" sz="2000" dirty="0"/>
              <a:t>Gestion des demandes de changement</a:t>
            </a:r>
          </a:p>
          <a:p>
            <a:pPr marL="800100" lvl="1" indent="-342900">
              <a:buFont typeface="Courier New" panose="02070309020205020404" pitchFamily="49" charset="0"/>
              <a:buChar char="­"/>
            </a:pPr>
            <a:r>
              <a:rPr lang="fr-CH" sz="2000" dirty="0"/>
              <a:t>Daily </a:t>
            </a:r>
            <a:r>
              <a:rPr lang="fr-CH" sz="2000" dirty="0" err="1"/>
              <a:t>scrum</a:t>
            </a:r>
            <a:endParaRPr lang="fr-CH" sz="2000" dirty="0"/>
          </a:p>
          <a:p>
            <a:pPr marL="800100" lvl="1" indent="-342900">
              <a:buFont typeface="Courier New" panose="02070309020205020404" pitchFamily="49" charset="0"/>
              <a:buChar char="­"/>
            </a:pPr>
            <a:r>
              <a:rPr lang="fr-CH" sz="2000" dirty="0"/>
              <a:t>Tableau de bord</a:t>
            </a:r>
          </a:p>
          <a:p>
            <a:pPr marL="72000" indent="-432000">
              <a:buFont typeface="Arial" pitchFamily="34" charset="0"/>
              <a:buChar char="•"/>
              <a:defRPr/>
            </a:pPr>
            <a:r>
              <a:rPr lang="fr-CH" sz="2000" kern="0" dirty="0">
                <a:latin typeface="Tahoma" panose="020B0604030504040204" pitchFamily="34" charset="0"/>
                <a:ea typeface="Tahoma" panose="020B0604030504040204" pitchFamily="34" charset="0"/>
                <a:cs typeface="Tahoma" panose="020B0604030504040204" pitchFamily="34" charset="0"/>
              </a:rPr>
              <a:t>Pratiquer via des petits exercices pratiques</a:t>
            </a: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endParaRPr lang="fr-CH" sz="20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1510368" y="2852936"/>
            <a:ext cx="6048672" cy="461665"/>
          </a:xfrm>
          <a:prstGeom prst="rect">
            <a:avLst/>
          </a:prstGeom>
          <a:noFill/>
        </p:spPr>
        <p:txBody>
          <a:bodyPr wrap="square" rtlCol="0">
            <a:spAutoFit/>
          </a:bodyPr>
          <a:lstStyle/>
          <a:p>
            <a:r>
              <a:rPr lang="fr-CH" sz="2400" b="1" dirty="0">
                <a:solidFill>
                  <a:srgbClr val="1476B7"/>
                </a:solidFill>
                <a:latin typeface="Tahoma"/>
                <a:ea typeface="Tahoma"/>
                <a:cs typeface="Tahoma"/>
              </a:rPr>
              <a:t>Principes et objectifs du </a:t>
            </a:r>
            <a:r>
              <a:rPr lang="fr-CH" sz="2400" b="1" dirty="0" err="1">
                <a:solidFill>
                  <a:srgbClr val="1476B7"/>
                </a:solidFill>
                <a:latin typeface="Tahoma"/>
                <a:ea typeface="Tahoma"/>
                <a:cs typeface="Tahoma"/>
              </a:rPr>
              <a:t>controlling</a:t>
            </a:r>
            <a:endParaRPr lang="fr-CH" sz="2400" b="1" dirty="0">
              <a:solidFill>
                <a:srgbClr val="1476B7"/>
              </a:solidFill>
              <a:latin typeface="Tahoma"/>
              <a:ea typeface="Tahoma"/>
              <a:cs typeface="Tahoma"/>
            </a:endParaRPr>
          </a:p>
        </p:txBody>
      </p:sp>
    </p:spTree>
    <p:extLst>
      <p:ext uri="{BB962C8B-B14F-4D97-AF65-F5344CB8AC3E}">
        <p14:creationId xmlns:p14="http://schemas.microsoft.com/office/powerpoint/2010/main" val="96362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La maîtrise du projet</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extLst>
              <p:ext uri="{D42A27DB-BD31-4B8C-83A1-F6EECF244321}">
                <p14:modId xmlns:p14="http://schemas.microsoft.com/office/powerpoint/2010/main" val="3069274130"/>
              </p:ext>
            </p:extLst>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endParaRPr lang="fr-CH" sz="800" dirty="0">
              <a:latin typeface="Tahoma"/>
            </a:endParaRPr>
          </a:p>
        </p:txBody>
      </p:sp>
    </p:spTree>
    <p:extLst>
      <p:ext uri="{BB962C8B-B14F-4D97-AF65-F5344CB8AC3E}">
        <p14:creationId xmlns:p14="http://schemas.microsoft.com/office/powerpoint/2010/main" val="298216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Pourquoi suivre un projet ?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endParaRPr lang="fr-CH" sz="800" dirty="0">
              <a:latin typeface="Tahoma"/>
            </a:endParaRPr>
          </a:p>
        </p:txBody>
      </p:sp>
      <p:sp>
        <p:nvSpPr>
          <p:cNvPr id="8" name="Rectangle 7">
            <a:extLst>
              <a:ext uri="{FF2B5EF4-FFF2-40B4-BE49-F238E27FC236}">
                <a16:creationId xmlns:a16="http://schemas.microsoft.com/office/drawing/2014/main" id="{7EC31B34-798B-47B1-816A-18241B460324}"/>
              </a:ext>
            </a:extLst>
          </p:cNvPr>
          <p:cNvSpPr/>
          <p:nvPr/>
        </p:nvSpPr>
        <p:spPr>
          <a:xfrm>
            <a:off x="683568" y="2197203"/>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1</a:t>
            </a:r>
          </a:p>
          <a:p>
            <a:pPr algn="ctr"/>
            <a:endParaRPr lang="fr-CH" sz="2000" b="1" dirty="0"/>
          </a:p>
          <a:p>
            <a:pPr algn="ctr"/>
            <a:endParaRPr lang="fr-CH" sz="2000" b="1" dirty="0"/>
          </a:p>
          <a:p>
            <a:pPr algn="ctr"/>
            <a:r>
              <a:rPr lang="fr-CH" sz="2000" dirty="0"/>
              <a:t>Avoir une référence</a:t>
            </a:r>
          </a:p>
        </p:txBody>
      </p:sp>
      <p:sp>
        <p:nvSpPr>
          <p:cNvPr id="9" name="Rectangle 8">
            <a:extLst>
              <a:ext uri="{FF2B5EF4-FFF2-40B4-BE49-F238E27FC236}">
                <a16:creationId xmlns:a16="http://schemas.microsoft.com/office/drawing/2014/main" id="{7A9EAFA7-698D-4C5E-A1CA-2A9F9C504D0F}"/>
              </a:ext>
            </a:extLst>
          </p:cNvPr>
          <p:cNvSpPr/>
          <p:nvPr/>
        </p:nvSpPr>
        <p:spPr>
          <a:xfrm>
            <a:off x="2627784" y="2197203"/>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2</a:t>
            </a:r>
          </a:p>
          <a:p>
            <a:pPr algn="ctr"/>
            <a:endParaRPr lang="fr-CH" sz="2000" b="1" dirty="0"/>
          </a:p>
          <a:p>
            <a:pPr algn="ctr"/>
            <a:endParaRPr lang="fr-CH" sz="2000" b="1" dirty="0"/>
          </a:p>
          <a:p>
            <a:pPr algn="ctr"/>
            <a:r>
              <a:rPr lang="fr-CH" sz="2000" dirty="0"/>
              <a:t>Evaluer, «gérer» l’incertitude</a:t>
            </a:r>
          </a:p>
        </p:txBody>
      </p:sp>
      <p:sp>
        <p:nvSpPr>
          <p:cNvPr id="11" name="Rectangle 10">
            <a:extLst>
              <a:ext uri="{FF2B5EF4-FFF2-40B4-BE49-F238E27FC236}">
                <a16:creationId xmlns:a16="http://schemas.microsoft.com/office/drawing/2014/main" id="{5A586940-B0E8-47D0-AAFC-126CA8F6D756}"/>
              </a:ext>
            </a:extLst>
          </p:cNvPr>
          <p:cNvSpPr/>
          <p:nvPr/>
        </p:nvSpPr>
        <p:spPr>
          <a:xfrm>
            <a:off x="4572000" y="2204864"/>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3</a:t>
            </a:r>
          </a:p>
          <a:p>
            <a:pPr algn="ctr"/>
            <a:endParaRPr lang="fr-CH" sz="2000" b="1" dirty="0"/>
          </a:p>
          <a:p>
            <a:pPr algn="ctr"/>
            <a:endParaRPr lang="fr-CH" sz="2000" b="1" dirty="0"/>
          </a:p>
          <a:p>
            <a:pPr algn="ctr"/>
            <a:r>
              <a:rPr lang="fr-CH" sz="2000" dirty="0"/>
              <a:t>Suivre l’avancement</a:t>
            </a:r>
          </a:p>
        </p:txBody>
      </p:sp>
      <p:sp>
        <p:nvSpPr>
          <p:cNvPr id="3" name="Rectangle 2">
            <a:extLst>
              <a:ext uri="{FF2B5EF4-FFF2-40B4-BE49-F238E27FC236}">
                <a16:creationId xmlns:a16="http://schemas.microsoft.com/office/drawing/2014/main" id="{08FD76CA-4F0C-E834-F608-E7B5B786A68D}"/>
              </a:ext>
            </a:extLst>
          </p:cNvPr>
          <p:cNvSpPr/>
          <p:nvPr/>
        </p:nvSpPr>
        <p:spPr>
          <a:xfrm>
            <a:off x="6516216" y="2204864"/>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4</a:t>
            </a:r>
          </a:p>
          <a:p>
            <a:pPr algn="ctr"/>
            <a:endParaRPr lang="fr-CH" sz="2000" dirty="0"/>
          </a:p>
          <a:p>
            <a:pPr algn="ctr"/>
            <a:r>
              <a:rPr lang="fr-CH" sz="2000" dirty="0"/>
              <a:t>Donner de la visibilité, maintenir la motivation</a:t>
            </a:r>
          </a:p>
        </p:txBody>
      </p:sp>
    </p:spTree>
    <p:extLst>
      <p:ext uri="{BB962C8B-B14F-4D97-AF65-F5344CB8AC3E}">
        <p14:creationId xmlns:p14="http://schemas.microsoft.com/office/powerpoint/2010/main" val="106409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7" name="Triangle isocèle 2">
            <a:extLst>
              <a:ext uri="{FF2B5EF4-FFF2-40B4-BE49-F238E27FC236}">
                <a16:creationId xmlns:a16="http://schemas.microsoft.com/office/drawing/2014/main" id="{C2872A68-74A8-40AA-A28A-28F4440F6152}"/>
              </a:ext>
            </a:extLst>
          </p:cNvPr>
          <p:cNvSpPr/>
          <p:nvPr/>
        </p:nvSpPr>
        <p:spPr>
          <a:xfrm>
            <a:off x="2416524" y="2226319"/>
            <a:ext cx="3789019" cy="2698766"/>
          </a:xfrm>
          <a:prstGeom prst="triangle">
            <a:avLst/>
          </a:prstGeom>
          <a:solidFill>
            <a:schemeClr val="tx2">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charset="0"/>
              <a:buNone/>
              <a:defRPr/>
            </a:pPr>
            <a:endParaRPr lang="fr-CH" dirty="0"/>
          </a:p>
        </p:txBody>
      </p:sp>
      <p:sp>
        <p:nvSpPr>
          <p:cNvPr id="2" name="TextBox 1">
            <a:extLst>
              <a:ext uri="{FF2B5EF4-FFF2-40B4-BE49-F238E27FC236}">
                <a16:creationId xmlns:a16="http://schemas.microsoft.com/office/drawing/2014/main" id="{F77AB814-1D24-4D1E-A362-ED97796EB4B0}"/>
              </a:ext>
            </a:extLst>
          </p:cNvPr>
          <p:cNvSpPr txBox="1"/>
          <p:nvPr/>
        </p:nvSpPr>
        <p:spPr>
          <a:xfrm>
            <a:off x="4071614" y="1941239"/>
            <a:ext cx="1372492"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Objectifs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3188963-6F8D-47ED-AEA3-CF307059BD65}"/>
              </a:ext>
            </a:extLst>
          </p:cNvPr>
          <p:cNvSpPr txBox="1"/>
          <p:nvPr/>
        </p:nvSpPr>
        <p:spPr bwMode="auto">
          <a:xfrm>
            <a:off x="1331640" y="4221088"/>
            <a:ext cx="947695"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Coûts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8F1E80E-090D-47C4-A773-C618BABCDEA5}"/>
              </a:ext>
            </a:extLst>
          </p:cNvPr>
          <p:cNvSpPr txBox="1"/>
          <p:nvPr/>
        </p:nvSpPr>
        <p:spPr bwMode="auto">
          <a:xfrm>
            <a:off x="5171493" y="5321074"/>
            <a:ext cx="1224136" cy="461665"/>
          </a:xfrm>
          <a:prstGeom prst="rect">
            <a:avLst/>
          </a:prstGeom>
          <a:noFill/>
        </p:spPr>
        <p:txBody>
          <a:bodyPr wrap="squar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Délais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5">
            <a:extLst>
              <a:ext uri="{FF2B5EF4-FFF2-40B4-BE49-F238E27FC236}">
                <a16:creationId xmlns:a16="http://schemas.microsoft.com/office/drawing/2014/main" id="{CBF3A61B-645C-4A40-A2BE-55884B9CCA68}"/>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Suivre quoi ? </a:t>
            </a:r>
            <a:endParaRPr lang="en-US" sz="2400" b="1" dirty="0">
              <a:solidFill>
                <a:srgbClr val="1476B7"/>
              </a:solidFill>
              <a:latin typeface="Tahoma"/>
              <a:ea typeface="Tahoma"/>
              <a:cs typeface="Tahoma"/>
            </a:endParaRPr>
          </a:p>
        </p:txBody>
      </p:sp>
      <p:sp>
        <p:nvSpPr>
          <p:cNvPr id="13" name="ZoneTexte 9">
            <a:extLst>
              <a:ext uri="{FF2B5EF4-FFF2-40B4-BE49-F238E27FC236}">
                <a16:creationId xmlns:a16="http://schemas.microsoft.com/office/drawing/2014/main" id="{0B4D6FA9-7AC5-4A91-B88D-0BF4D6A76CF4}"/>
              </a:ext>
            </a:extLst>
          </p:cNvPr>
          <p:cNvSpPr txBox="1"/>
          <p:nvPr/>
        </p:nvSpPr>
        <p:spPr>
          <a:xfrm>
            <a:off x="5615174" y="1941239"/>
            <a:ext cx="1943866" cy="923330"/>
          </a:xfrm>
          <a:prstGeom prst="rect">
            <a:avLst/>
          </a:prstGeom>
          <a:noFill/>
        </p:spPr>
        <p:txBody>
          <a:bodyPr wrap="none" rtlCol="0">
            <a:spAutoFit/>
          </a:bodyPr>
          <a:lstStyle/>
          <a:p>
            <a:pPr algn="ctr"/>
            <a:r>
              <a:rPr lang="fr-CH" b="1" dirty="0">
                <a:solidFill>
                  <a:srgbClr val="1476B7"/>
                </a:solidFill>
              </a:rPr>
              <a:t>Objectifs fixés</a:t>
            </a:r>
          </a:p>
          <a:p>
            <a:pPr algn="ctr"/>
            <a:r>
              <a:rPr lang="fr-CH" b="1" dirty="0">
                <a:solidFill>
                  <a:srgbClr val="1476B7"/>
                </a:solidFill>
              </a:rPr>
              <a:t>&lt;&gt;</a:t>
            </a:r>
          </a:p>
          <a:p>
            <a:pPr algn="ctr"/>
            <a:r>
              <a:rPr lang="fr-CH" b="1" dirty="0">
                <a:solidFill>
                  <a:srgbClr val="1476B7"/>
                </a:solidFill>
              </a:rPr>
              <a:t>Livrables tangibles</a:t>
            </a:r>
          </a:p>
        </p:txBody>
      </p:sp>
      <p:sp>
        <p:nvSpPr>
          <p:cNvPr id="14" name="ZoneTexte 3">
            <a:extLst>
              <a:ext uri="{FF2B5EF4-FFF2-40B4-BE49-F238E27FC236}">
                <a16:creationId xmlns:a16="http://schemas.microsoft.com/office/drawing/2014/main" id="{C017F038-E2A9-4F9D-AC7B-F35E40A53729}"/>
              </a:ext>
            </a:extLst>
          </p:cNvPr>
          <p:cNvSpPr txBox="1"/>
          <p:nvPr/>
        </p:nvSpPr>
        <p:spPr>
          <a:xfrm>
            <a:off x="413503" y="4890241"/>
            <a:ext cx="1545680" cy="923330"/>
          </a:xfrm>
          <a:prstGeom prst="rect">
            <a:avLst/>
          </a:prstGeom>
          <a:noFill/>
        </p:spPr>
        <p:txBody>
          <a:bodyPr wrap="none" rtlCol="0">
            <a:spAutoFit/>
          </a:bodyPr>
          <a:lstStyle/>
          <a:p>
            <a:pPr algn="ctr"/>
            <a:r>
              <a:rPr lang="fr-CH" b="1" dirty="0">
                <a:solidFill>
                  <a:srgbClr val="1476B7"/>
                </a:solidFill>
              </a:rPr>
              <a:t>Budget</a:t>
            </a:r>
          </a:p>
          <a:p>
            <a:pPr algn="ctr"/>
            <a:r>
              <a:rPr lang="fr-CH" b="1" dirty="0">
                <a:solidFill>
                  <a:srgbClr val="1476B7"/>
                </a:solidFill>
              </a:rPr>
              <a:t>&lt;&gt;</a:t>
            </a:r>
          </a:p>
          <a:p>
            <a:pPr algn="ctr"/>
            <a:r>
              <a:rPr lang="fr-CH" b="1" dirty="0">
                <a:solidFill>
                  <a:srgbClr val="1476B7"/>
                </a:solidFill>
              </a:rPr>
              <a:t>Coûts effectifs</a:t>
            </a:r>
          </a:p>
        </p:txBody>
      </p:sp>
      <p:sp>
        <p:nvSpPr>
          <p:cNvPr id="15" name="ZoneTexte 7">
            <a:extLst>
              <a:ext uri="{FF2B5EF4-FFF2-40B4-BE49-F238E27FC236}">
                <a16:creationId xmlns:a16="http://schemas.microsoft.com/office/drawing/2014/main" id="{9F245E62-D3C9-4D9F-A4B4-0D09269B291D}"/>
              </a:ext>
            </a:extLst>
          </p:cNvPr>
          <p:cNvSpPr txBox="1"/>
          <p:nvPr/>
        </p:nvSpPr>
        <p:spPr>
          <a:xfrm>
            <a:off x="5940152" y="4891595"/>
            <a:ext cx="2532232" cy="923330"/>
          </a:xfrm>
          <a:prstGeom prst="rect">
            <a:avLst/>
          </a:prstGeom>
          <a:noFill/>
        </p:spPr>
        <p:txBody>
          <a:bodyPr wrap="none" rtlCol="0">
            <a:spAutoFit/>
          </a:bodyPr>
          <a:lstStyle/>
          <a:p>
            <a:pPr algn="ctr"/>
            <a:r>
              <a:rPr lang="fr-CH" b="1" dirty="0">
                <a:solidFill>
                  <a:srgbClr val="1476B7"/>
                </a:solidFill>
              </a:rPr>
              <a:t>Planification temporelle </a:t>
            </a:r>
          </a:p>
          <a:p>
            <a:pPr algn="ctr"/>
            <a:r>
              <a:rPr lang="fr-CH" b="1" dirty="0">
                <a:solidFill>
                  <a:srgbClr val="1476B7"/>
                </a:solidFill>
              </a:rPr>
              <a:t>&lt;&gt;</a:t>
            </a:r>
          </a:p>
          <a:p>
            <a:pPr algn="ctr"/>
            <a:r>
              <a:rPr lang="fr-CH" b="1" dirty="0">
                <a:solidFill>
                  <a:srgbClr val="1476B7"/>
                </a:solidFill>
              </a:rPr>
              <a:t>Dates effectives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Démarche simple</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a:t>
            </a:r>
            <a:endParaRPr lang="fr-CH" sz="800" dirty="0">
              <a:latin typeface="Tahoma"/>
            </a:endParaRPr>
          </a:p>
        </p:txBody>
      </p:sp>
      <p:sp>
        <p:nvSpPr>
          <p:cNvPr id="8" name="ZoneTexte 6">
            <a:extLst>
              <a:ext uri="{FF2B5EF4-FFF2-40B4-BE49-F238E27FC236}">
                <a16:creationId xmlns:a16="http://schemas.microsoft.com/office/drawing/2014/main" id="{7CAEA072-EDF5-4EBE-891C-BE11BE3CE30F}"/>
              </a:ext>
            </a:extLst>
          </p:cNvPr>
          <p:cNvSpPr txBox="1"/>
          <p:nvPr/>
        </p:nvSpPr>
        <p:spPr>
          <a:xfrm>
            <a:off x="3886632" y="2183088"/>
            <a:ext cx="3672408" cy="347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Eléments réalisés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Problèmes rencontrés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Point sur les délais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Point sur les coûts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Travail à effectuer</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Nouveaux risques</a:t>
            </a:r>
          </a:p>
        </p:txBody>
      </p:sp>
      <p:pic>
        <p:nvPicPr>
          <p:cNvPr id="9" name="Image 3">
            <a:extLst>
              <a:ext uri="{FF2B5EF4-FFF2-40B4-BE49-F238E27FC236}">
                <a16:creationId xmlns:a16="http://schemas.microsoft.com/office/drawing/2014/main" id="{8EEF8BAA-C172-47C8-8704-7BE42EDA10C4}"/>
              </a:ext>
            </a:extLst>
          </p:cNvPr>
          <p:cNvPicPr>
            <a:picLocks noChangeAspect="1"/>
          </p:cNvPicPr>
          <p:nvPr/>
        </p:nvPicPr>
        <p:blipFill>
          <a:blip r:embed="rId3" cstate="print"/>
          <a:stretch>
            <a:fillRect/>
          </a:stretch>
        </p:blipFill>
        <p:spPr>
          <a:xfrm>
            <a:off x="1187624" y="1872638"/>
            <a:ext cx="2145992" cy="4098776"/>
          </a:xfrm>
          <a:prstGeom prst="rect">
            <a:avLst/>
          </a:prstGeom>
        </p:spPr>
      </p:pic>
    </p:spTree>
    <p:extLst>
      <p:ext uri="{BB962C8B-B14F-4D97-AF65-F5344CB8AC3E}">
        <p14:creationId xmlns:p14="http://schemas.microsoft.com/office/powerpoint/2010/main" val="394703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Système de reporting</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2677656"/>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qui apporte des informations complètes et précises, à temps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qui alerte précocement sur les problèmes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pas trop chronophage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accepté par l’équipe et le Copil</a:t>
            </a:r>
          </a:p>
        </p:txBody>
      </p:sp>
    </p:spTree>
    <p:extLst>
      <p:ext uri="{BB962C8B-B14F-4D97-AF65-F5344CB8AC3E}">
        <p14:creationId xmlns:p14="http://schemas.microsoft.com/office/powerpoint/2010/main" val="29140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Types de reporting</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2677656"/>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Période actuelle</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Cumul dans le temps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Indicateurs synthétiques (codes de couleurs)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Variance (différence entre planifié et réalité)</a:t>
            </a:r>
          </a:p>
        </p:txBody>
      </p:sp>
    </p:spTree>
    <p:extLst>
      <p:ext uri="{BB962C8B-B14F-4D97-AF65-F5344CB8AC3E}">
        <p14:creationId xmlns:p14="http://schemas.microsoft.com/office/powerpoint/2010/main" val="78319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écarts</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15</a:t>
            </a:r>
            <a:endParaRPr lang="fr-CH" sz="800" dirty="0">
              <a:latin typeface="Tahoma"/>
            </a:endParaRPr>
          </a:p>
        </p:txBody>
      </p:sp>
      <p:sp>
        <p:nvSpPr>
          <p:cNvPr id="2" name="TextBox 1">
            <a:extLst>
              <a:ext uri="{FF2B5EF4-FFF2-40B4-BE49-F238E27FC236}">
                <a16:creationId xmlns:a16="http://schemas.microsoft.com/office/drawing/2014/main" id="{1D4BC97E-AD1C-43C9-B39D-ADE76DE63C9B}"/>
              </a:ext>
            </a:extLst>
          </p:cNvPr>
          <p:cNvSpPr txBox="1"/>
          <p:nvPr/>
        </p:nvSpPr>
        <p:spPr>
          <a:xfrm>
            <a:off x="480120" y="3920742"/>
            <a:ext cx="1931640" cy="1538883"/>
          </a:xfrm>
          <a:prstGeom prst="rect">
            <a:avLst/>
          </a:prstGeom>
          <a:noFill/>
        </p:spPr>
        <p:txBody>
          <a:bodyPr wrap="square" rtlCol="0">
            <a:spAutoFit/>
          </a:bodyPr>
          <a:lstStyle/>
          <a:p>
            <a:r>
              <a:rPr lang="fr-FR" sz="2000" b="1" dirty="0">
                <a:solidFill>
                  <a:srgbClr val="1476B7"/>
                </a:solidFill>
                <a:latin typeface="Tahoma"/>
                <a:ea typeface="Tahoma"/>
                <a:cs typeface="Tahoma"/>
              </a:rPr>
              <a:t>Estimation dépenses </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Analyse faisabilité</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892E840-25DB-4D7C-91B7-89992BDE3888}"/>
              </a:ext>
            </a:extLst>
          </p:cNvPr>
          <p:cNvSpPr txBox="1"/>
          <p:nvPr/>
        </p:nvSpPr>
        <p:spPr>
          <a:xfrm>
            <a:off x="2627784" y="3915164"/>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Etablir budget</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88AEE2A-EC6F-4B86-82F7-8882C98483D3}"/>
              </a:ext>
            </a:extLst>
          </p:cNvPr>
          <p:cNvSpPr txBox="1"/>
          <p:nvPr/>
        </p:nvSpPr>
        <p:spPr>
          <a:xfrm>
            <a:off x="4387822" y="3917255"/>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Contrôler coûts</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252A52AF-F26F-4EBA-9C49-BDAE42A6F0F5}"/>
              </a:ext>
            </a:extLst>
          </p:cNvPr>
          <p:cNvSpPr txBox="1"/>
          <p:nvPr/>
        </p:nvSpPr>
        <p:spPr>
          <a:xfrm>
            <a:off x="6143600" y="3915164"/>
            <a:ext cx="1668759"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Capitalisation expérience</a:t>
            </a:r>
            <a:endParaRPr lang="fr-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7070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Ressources du projet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16</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691680" y="2564904"/>
            <a:ext cx="6336704"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Ressources humaines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Ressources matérielles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Équipements et infrastructures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Ressources financières</a:t>
            </a:r>
          </a:p>
        </p:txBody>
      </p:sp>
    </p:spTree>
    <p:extLst>
      <p:ext uri="{BB962C8B-B14F-4D97-AF65-F5344CB8AC3E}">
        <p14:creationId xmlns:p14="http://schemas.microsoft.com/office/powerpoint/2010/main" val="212423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Coût et cycle de vie </a:t>
            </a:r>
            <a:r>
              <a:rPr lang="de-DE" sz="2400" b="1" dirty="0" err="1">
                <a:solidFill>
                  <a:srgbClr val="1476B7"/>
                </a:solidFill>
                <a:latin typeface="Tahoma"/>
                <a:ea typeface="Tahoma"/>
                <a:cs typeface="Tahoma"/>
              </a:rPr>
              <a:t>d´un</a:t>
            </a:r>
            <a:r>
              <a:rPr lang="de-DE" sz="2400" b="1" dirty="0">
                <a:solidFill>
                  <a:srgbClr val="1476B7"/>
                </a:solidFill>
                <a:latin typeface="Tahoma"/>
                <a:ea typeface="Tahoma"/>
                <a:cs typeface="Tahoma"/>
              </a:rPr>
              <a:t> </a:t>
            </a:r>
            <a:r>
              <a:rPr lang="de-DE" sz="2400" b="1" dirty="0" err="1">
                <a:solidFill>
                  <a:srgbClr val="1476B7"/>
                </a:solidFill>
                <a:latin typeface="Tahoma"/>
                <a:ea typeface="Tahoma"/>
                <a:cs typeface="Tahoma"/>
              </a:rPr>
              <a:t>produit</a:t>
            </a:r>
            <a:r>
              <a:rPr lang="de-DE" sz="2400" b="1" dirty="0">
                <a:solidFill>
                  <a:srgbClr val="1476B7"/>
                </a:solidFill>
                <a:latin typeface="Tahoma"/>
                <a:ea typeface="Tahoma"/>
                <a:cs typeface="Tahoma"/>
              </a:rPr>
              <a:t>/</a:t>
            </a:r>
            <a:r>
              <a:rPr lang="de-DE" sz="2400" b="1" dirty="0" err="1">
                <a:solidFill>
                  <a:srgbClr val="1476B7"/>
                </a:solidFill>
                <a:latin typeface="Tahoma"/>
                <a:ea typeface="Tahoma"/>
                <a:cs typeface="Tahoma"/>
              </a:rPr>
              <a:t>service</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17</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827584" y="2564904"/>
            <a:ext cx="7200800" cy="2246769"/>
          </a:xfrm>
          <a:prstGeom prst="rect">
            <a:avLst/>
          </a:prstGeom>
          <a:noFill/>
        </p:spPr>
        <p:txBody>
          <a:bodyPr wrap="square" rtlCol="0">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Coût total</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d’investissement (-&gt; projet)</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de production</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d’utilisation</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d’extinction </a:t>
            </a:r>
            <a:endParaRPr lang="fr-CH"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228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2195736" y="3032956"/>
            <a:ext cx="4536504" cy="792088"/>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000" b="1" dirty="0">
                <a:solidFill>
                  <a:srgbClr val="1476B7"/>
                </a:solidFill>
                <a:latin typeface="Tahoma"/>
                <a:ea typeface="Tahoma"/>
                <a:cs typeface="Tahoma"/>
              </a:rPr>
              <a:t>Récapitulatif gestion de projet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20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endParaRPr lang="fr-CH" sz="20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3346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Flux financiers du projet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18</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619672" y="2492896"/>
            <a:ext cx="5256584" cy="2246769"/>
          </a:xfrm>
          <a:prstGeom prst="rect">
            <a:avLst/>
          </a:prstGeom>
          <a:noFill/>
        </p:spPr>
        <p:txBody>
          <a:bodyPr wrap="square" rtlCol="0">
            <a:spAutoFit/>
          </a:bodyPr>
          <a:lstStyle/>
          <a:p>
            <a:pPr algn="ctr"/>
            <a:r>
              <a:rPr lang="fr-FR" sz="2800" dirty="0">
                <a:latin typeface="Tahoma" panose="020B0604030504040204" pitchFamily="34" charset="0"/>
                <a:ea typeface="Tahoma" panose="020B0604030504040204" pitchFamily="34" charset="0"/>
                <a:cs typeface="Tahoma" panose="020B0604030504040204" pitchFamily="34" charset="0"/>
              </a:rPr>
              <a:t>flux financiers de l’organisation avec le projet </a:t>
            </a:r>
          </a:p>
          <a:p>
            <a:pPr algn="ctr"/>
            <a:r>
              <a:rPr lang="fr-FR" sz="2800" dirty="0">
                <a:latin typeface="Tahoma" panose="020B0604030504040204" pitchFamily="34" charset="0"/>
                <a:ea typeface="Tahoma" panose="020B0604030504040204" pitchFamily="34" charset="0"/>
                <a:cs typeface="Tahoma" panose="020B0604030504040204" pitchFamily="34" charset="0"/>
              </a:rPr>
              <a:t>– </a:t>
            </a:r>
          </a:p>
          <a:p>
            <a:pPr algn="ctr"/>
            <a:r>
              <a:rPr lang="fr-FR" sz="2800" dirty="0">
                <a:latin typeface="Tahoma" panose="020B0604030504040204" pitchFamily="34" charset="0"/>
                <a:ea typeface="Tahoma" panose="020B0604030504040204" pitchFamily="34" charset="0"/>
                <a:cs typeface="Tahoma" panose="020B0604030504040204" pitchFamily="34" charset="0"/>
              </a:rPr>
              <a:t>flux financiers de l’organisation sans le projet</a:t>
            </a:r>
          </a:p>
        </p:txBody>
      </p:sp>
    </p:spTree>
    <p:extLst>
      <p:ext uri="{BB962C8B-B14F-4D97-AF65-F5344CB8AC3E}">
        <p14:creationId xmlns:p14="http://schemas.microsoft.com/office/powerpoint/2010/main" val="248955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Dépenses – revenus - bénéfices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827584" y="2209741"/>
            <a:ext cx="7488832" cy="3693319"/>
          </a:xfrm>
          <a:prstGeom prst="rect">
            <a:avLst/>
          </a:prstGeom>
          <a:noFill/>
        </p:spPr>
        <p:txBody>
          <a:bodyPr wrap="square" rtlCol="0">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Dépenses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d’investissement (-&gt; coûts du projet)</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d’exploitation (-&gt; frais de fonctionnement)</a:t>
            </a:r>
          </a:p>
          <a:p>
            <a:pPr marL="457200" indent="-457200">
              <a:buFont typeface="Arial" panose="020B0604020202020204" pitchFamily="34" charset="0"/>
              <a:buChar char="•"/>
            </a:pPr>
            <a:endParaRPr lang="fr-FR" sz="500" dirty="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Revenus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d’exploitation de la solution</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valeur de revente de la solution</a:t>
            </a:r>
          </a:p>
          <a:p>
            <a:pPr marL="457200" indent="-457200">
              <a:buFont typeface="Arial" panose="020B0604020202020204" pitchFamily="34" charset="0"/>
              <a:buChar char="•"/>
            </a:pPr>
            <a:endParaRPr lang="fr-FR" sz="500" dirty="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Bénéfices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Améliorations qualitatives liées à la solution</a:t>
            </a:r>
          </a:p>
        </p:txBody>
      </p:sp>
    </p:spTree>
    <p:extLst>
      <p:ext uri="{BB962C8B-B14F-4D97-AF65-F5344CB8AC3E}">
        <p14:creationId xmlns:p14="http://schemas.microsoft.com/office/powerpoint/2010/main" val="3978625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écarts</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2" name="TextBox 1">
            <a:extLst>
              <a:ext uri="{FF2B5EF4-FFF2-40B4-BE49-F238E27FC236}">
                <a16:creationId xmlns:a16="http://schemas.microsoft.com/office/drawing/2014/main" id="{1D4BC97E-AD1C-43C9-B39D-ADE76DE63C9B}"/>
              </a:ext>
            </a:extLst>
          </p:cNvPr>
          <p:cNvSpPr txBox="1"/>
          <p:nvPr/>
        </p:nvSpPr>
        <p:spPr>
          <a:xfrm>
            <a:off x="683568" y="3920742"/>
            <a:ext cx="1368152" cy="1477328"/>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Estimation dépenses</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Analyse faisabilité</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892E840-25DB-4D7C-91B7-89992BDE3888}"/>
              </a:ext>
            </a:extLst>
          </p:cNvPr>
          <p:cNvSpPr txBox="1"/>
          <p:nvPr/>
        </p:nvSpPr>
        <p:spPr>
          <a:xfrm>
            <a:off x="2627784" y="3915164"/>
            <a:ext cx="1368152" cy="830997"/>
          </a:xfrm>
          <a:prstGeom prst="rect">
            <a:avLst/>
          </a:prstGeom>
          <a:noFill/>
        </p:spPr>
        <p:txBody>
          <a:bodyPr wrap="square" rtlCol="0">
            <a:spAutoFit/>
          </a:bodyPr>
          <a:lstStyle/>
          <a:p>
            <a:r>
              <a:rPr lang="fr-FR" sz="2400" b="1" dirty="0">
                <a:solidFill>
                  <a:srgbClr val="1476B7"/>
                </a:solidFill>
                <a:latin typeface="Tahoma"/>
                <a:ea typeface="Tahoma"/>
                <a:cs typeface="Tahoma"/>
              </a:rPr>
              <a:t>Etablir</a:t>
            </a:r>
            <a:r>
              <a:rPr lang="fr-FR" dirty="0">
                <a:latin typeface="Tahoma" panose="020B0604030504040204" pitchFamily="34" charset="0"/>
                <a:ea typeface="Tahoma" panose="020B0604030504040204" pitchFamily="34" charset="0"/>
                <a:cs typeface="Tahoma" panose="020B0604030504040204" pitchFamily="34" charset="0"/>
              </a:rPr>
              <a:t> </a:t>
            </a:r>
            <a:r>
              <a:rPr lang="fr-FR" sz="2400" b="1" dirty="0">
                <a:solidFill>
                  <a:srgbClr val="1476B7"/>
                </a:solidFill>
                <a:latin typeface="Tahoma"/>
                <a:ea typeface="Tahoma"/>
                <a:cs typeface="Tahoma"/>
              </a:rPr>
              <a:t>budget</a:t>
            </a:r>
            <a:endParaRPr lang="fr-CH" sz="2400" b="1" dirty="0">
              <a:solidFill>
                <a:srgbClr val="1476B7"/>
              </a:solidFill>
              <a:latin typeface="Tahoma"/>
              <a:ea typeface="Tahoma"/>
              <a:cs typeface="Tahoma"/>
            </a:endParaRPr>
          </a:p>
        </p:txBody>
      </p:sp>
      <p:sp>
        <p:nvSpPr>
          <p:cNvPr id="9" name="TextBox 8">
            <a:extLst>
              <a:ext uri="{FF2B5EF4-FFF2-40B4-BE49-F238E27FC236}">
                <a16:creationId xmlns:a16="http://schemas.microsoft.com/office/drawing/2014/main" id="{388AEE2A-EC6F-4B86-82F7-8882C98483D3}"/>
              </a:ext>
            </a:extLst>
          </p:cNvPr>
          <p:cNvSpPr txBox="1"/>
          <p:nvPr/>
        </p:nvSpPr>
        <p:spPr>
          <a:xfrm>
            <a:off x="4387822" y="3917255"/>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Contrôler coûts</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252A52AF-F26F-4EBA-9C49-BDAE42A6F0F5}"/>
              </a:ext>
            </a:extLst>
          </p:cNvPr>
          <p:cNvSpPr txBox="1"/>
          <p:nvPr/>
        </p:nvSpPr>
        <p:spPr>
          <a:xfrm>
            <a:off x="6143600" y="3915164"/>
            <a:ext cx="1668759"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Capitalisation expérience</a:t>
            </a:r>
            <a:endParaRPr lang="fr-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5407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Enveloppe budgétaire du projet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21</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827584" y="2209741"/>
            <a:ext cx="7488832" cy="3970318"/>
          </a:xfrm>
          <a:prstGeom prst="rect">
            <a:avLst/>
          </a:prstGeom>
          <a:noFill/>
        </p:spPr>
        <p:txBody>
          <a:bodyPr wrap="square" rtlCol="0">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Estimation des dépenses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Approche globale</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Approche paramétrique</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Approche analytique</a:t>
            </a: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 réserve (10-30%) en fonction du degré d’incertitude du projet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153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80928"/>
            <a:ext cx="7886700" cy="1325563"/>
          </a:xfrm>
          <a:effectLst>
            <a:glow rad="228600">
              <a:schemeClr val="accent6">
                <a:satMod val="175000"/>
                <a:alpha val="40000"/>
              </a:schemeClr>
            </a:glow>
          </a:effectLst>
        </p:spPr>
        <p:txBody>
          <a:bodyPr/>
          <a:lstStyle/>
          <a:p>
            <a:r>
              <a:rPr lang="fr-CH" b="1" dirty="0"/>
              <a:t>Du retard? Combien??? </a:t>
            </a:r>
            <a:br>
              <a:rPr lang="fr-CH" b="1" dirty="0"/>
            </a:br>
            <a:br>
              <a:rPr lang="fr-CH" b="1" dirty="0"/>
            </a:br>
            <a:r>
              <a:rPr lang="fr-CH" b="1" dirty="0"/>
              <a:t>Un surcoût ? Combien ??? </a:t>
            </a:r>
          </a:p>
        </p:txBody>
      </p:sp>
      <p:sp>
        <p:nvSpPr>
          <p:cNvPr id="4" name="RedDiskSlideNumber"/>
          <p:cNvSpPr txBox="1"/>
          <p:nvPr/>
        </p:nvSpPr>
        <p:spPr>
          <a:xfrm>
            <a:off x="4572000" y="6549390"/>
            <a:ext cx="2987040" cy="215444"/>
          </a:xfrm>
          <a:prstGeom prst="rect">
            <a:avLst/>
          </a:prstGeom>
          <a:noFill/>
        </p:spPr>
        <p:txBody>
          <a:bodyPr vert="horz" rtlCol="0">
            <a:spAutoFit/>
          </a:bodyPr>
          <a:lstStyle/>
          <a:p>
            <a:r>
              <a:rPr lang="fr-FR" sz="800" dirty="0">
                <a:latin typeface="Tahoma" panose="020B0604030504040204" pitchFamily="34" charset="0"/>
              </a:rPr>
              <a:t>2</a:t>
            </a:r>
            <a:r>
              <a:rPr lang="fr-CH" sz="800" dirty="0">
                <a:latin typeface="Tahoma" panose="020B0604030504040204" pitchFamily="34" charset="0"/>
              </a:rPr>
              <a:t>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écarts</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25</a:t>
            </a:r>
            <a:endParaRPr lang="fr-CH" sz="800" dirty="0">
              <a:latin typeface="Tahoma"/>
            </a:endParaRPr>
          </a:p>
        </p:txBody>
      </p:sp>
      <p:sp>
        <p:nvSpPr>
          <p:cNvPr id="2" name="TextBox 1">
            <a:extLst>
              <a:ext uri="{FF2B5EF4-FFF2-40B4-BE49-F238E27FC236}">
                <a16:creationId xmlns:a16="http://schemas.microsoft.com/office/drawing/2014/main" id="{1D4BC97E-AD1C-43C9-B39D-ADE76DE63C9B}"/>
              </a:ext>
            </a:extLst>
          </p:cNvPr>
          <p:cNvSpPr txBox="1"/>
          <p:nvPr/>
        </p:nvSpPr>
        <p:spPr>
          <a:xfrm>
            <a:off x="683568" y="3920742"/>
            <a:ext cx="1368152" cy="1477328"/>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Estimation dépenses</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Analyse faisabilité</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892E840-25DB-4D7C-91B7-89992BDE3888}"/>
              </a:ext>
            </a:extLst>
          </p:cNvPr>
          <p:cNvSpPr txBox="1"/>
          <p:nvPr/>
        </p:nvSpPr>
        <p:spPr>
          <a:xfrm>
            <a:off x="2627784" y="3915164"/>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Etablir budget</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88AEE2A-EC6F-4B86-82F7-8882C98483D3}"/>
              </a:ext>
            </a:extLst>
          </p:cNvPr>
          <p:cNvSpPr txBox="1"/>
          <p:nvPr/>
        </p:nvSpPr>
        <p:spPr>
          <a:xfrm>
            <a:off x="4199384" y="3917255"/>
            <a:ext cx="1740768" cy="830997"/>
          </a:xfrm>
          <a:prstGeom prst="rect">
            <a:avLst/>
          </a:prstGeom>
          <a:noFill/>
        </p:spPr>
        <p:txBody>
          <a:bodyPr wrap="square" rtlCol="0">
            <a:spAutoFit/>
          </a:bodyPr>
          <a:lstStyle/>
          <a:p>
            <a:pPr algn="ctr"/>
            <a:r>
              <a:rPr lang="fr-FR" sz="2400" b="1" dirty="0">
                <a:solidFill>
                  <a:srgbClr val="1476B7"/>
                </a:solidFill>
                <a:latin typeface="Tahoma"/>
                <a:ea typeface="Tahoma"/>
                <a:cs typeface="Tahoma"/>
              </a:rPr>
              <a:t>Contrôler coûts</a:t>
            </a:r>
            <a:endParaRPr lang="fr-CH" sz="2400" b="1" dirty="0">
              <a:solidFill>
                <a:srgbClr val="1476B7"/>
              </a:solidFill>
              <a:latin typeface="Tahoma"/>
              <a:ea typeface="Tahoma"/>
              <a:cs typeface="Tahoma"/>
            </a:endParaRPr>
          </a:p>
        </p:txBody>
      </p:sp>
      <p:sp>
        <p:nvSpPr>
          <p:cNvPr id="10" name="TextBox 9">
            <a:extLst>
              <a:ext uri="{FF2B5EF4-FFF2-40B4-BE49-F238E27FC236}">
                <a16:creationId xmlns:a16="http://schemas.microsoft.com/office/drawing/2014/main" id="{252A52AF-F26F-4EBA-9C49-BDAE42A6F0F5}"/>
              </a:ext>
            </a:extLst>
          </p:cNvPr>
          <p:cNvSpPr txBox="1"/>
          <p:nvPr/>
        </p:nvSpPr>
        <p:spPr>
          <a:xfrm>
            <a:off x="6143600" y="3915164"/>
            <a:ext cx="1668759"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Capitalisation expérience</a:t>
            </a:r>
            <a:endParaRPr lang="fr-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378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Diagramme 4"/>
          <p:cNvGrpSpPr/>
          <p:nvPr/>
        </p:nvGrpSpPr>
        <p:grpSpPr bwMode="auto">
          <a:xfrm>
            <a:off x="755577" y="2060848"/>
            <a:ext cx="6912768" cy="3888432"/>
            <a:chOff x="0" y="3112"/>
            <a:chExt cx="7372348" cy="4011858"/>
          </a:xfrm>
        </p:grpSpPr>
        <p:sp>
          <p:nvSpPr>
            <p:cNvPr id="6" name="Chevron 5"/>
            <p:cNvSpPr/>
            <p:nvPr/>
          </p:nvSpPr>
          <p:spPr bwMode="auto">
            <a:xfrm rot="5400000">
              <a:off x="-167158" y="170270"/>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latin typeface="Verdana"/>
                  <a:ea typeface="Verdana"/>
                  <a:cs typeface="Verdana"/>
                </a:rPr>
                <a:t>1</a:t>
              </a:r>
            </a:p>
          </p:txBody>
        </p:sp>
        <p:sp>
          <p:nvSpPr>
            <p:cNvPr id="7" name="Arrondir un rectangle avec un coin du même côté 6"/>
            <p:cNvSpPr/>
            <p:nvPr/>
          </p:nvSpPr>
          <p:spPr bwMode="auto">
            <a:xfrm rot="5400000">
              <a:off x="3714034" y="-2930848"/>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Identifier les activités (ou tâches) à planifier</a:t>
              </a:r>
            </a:p>
          </p:txBody>
        </p:sp>
        <p:sp>
          <p:nvSpPr>
            <p:cNvPr id="8" name="Chevron 7"/>
            <p:cNvSpPr/>
            <p:nvPr/>
          </p:nvSpPr>
          <p:spPr bwMode="auto">
            <a:xfrm rot="5400000">
              <a:off x="-167158" y="1136093"/>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latin typeface="Verdana"/>
                  <a:ea typeface="Verdana"/>
                  <a:cs typeface="Verdana"/>
                </a:rPr>
                <a:t>2</a:t>
              </a:r>
              <a:endParaRPr sz="2200"/>
            </a:p>
          </p:txBody>
        </p:sp>
        <p:sp>
          <p:nvSpPr>
            <p:cNvPr id="9" name="Arrondir un rectangle avec un coin du même côté 8"/>
            <p:cNvSpPr/>
            <p:nvPr/>
          </p:nvSpPr>
          <p:spPr bwMode="auto">
            <a:xfrm rot="5400000">
              <a:off x="3714034" y="-1965026"/>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É</a:t>
              </a:r>
              <a:r>
                <a:rPr lang="fr-CH" sz="2200" dirty="0">
                  <a:solidFill>
                    <a:schemeClr val="tx1"/>
                  </a:solidFill>
                  <a:latin typeface="Tahoma" panose="020B0604030504040204" pitchFamily="34" charset="0"/>
                  <a:ea typeface="Tahoma" panose="020B0604030504040204" pitchFamily="34" charset="0"/>
                  <a:cs typeface="Tahoma" panose="020B0604030504040204" pitchFamily="34" charset="0"/>
                </a:rPr>
                <a:t>valuer la durée et les coûts des activités</a:t>
              </a:r>
              <a:endParaRPr sz="2200" dirty="0">
                <a:latin typeface="Tahoma" panose="020B0604030504040204" pitchFamily="34" charset="0"/>
                <a:ea typeface="Tahoma" panose="020B0604030504040204" pitchFamily="34" charset="0"/>
                <a:cs typeface="Tahoma" panose="020B0604030504040204" pitchFamily="34" charset="0"/>
              </a:endParaRPr>
            </a:p>
          </p:txBody>
        </p:sp>
        <p:sp>
          <p:nvSpPr>
            <p:cNvPr id="10" name="Chevron 9"/>
            <p:cNvSpPr/>
            <p:nvPr/>
          </p:nvSpPr>
          <p:spPr bwMode="auto">
            <a:xfrm rot="5400000">
              <a:off x="-167158" y="2101916"/>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solidFill>
                    <a:schemeClr val="bg1"/>
                  </a:solidFill>
                  <a:latin typeface="Verdana"/>
                  <a:ea typeface="Verdana"/>
                  <a:cs typeface="Verdana"/>
                </a:rPr>
                <a:t>3</a:t>
              </a:r>
              <a:endParaRPr sz="2200"/>
            </a:p>
          </p:txBody>
        </p:sp>
        <p:sp>
          <p:nvSpPr>
            <p:cNvPr id="11" name="Arrondir un rectangle avec un coin du même côté 10"/>
            <p:cNvSpPr/>
            <p:nvPr/>
          </p:nvSpPr>
          <p:spPr bwMode="auto">
            <a:xfrm rot="5400000">
              <a:off x="3714034" y="-999203"/>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D</a:t>
              </a:r>
              <a:r>
                <a:rPr lang="fr-CH" sz="2200" dirty="0">
                  <a:solidFill>
                    <a:schemeClr val="tx1"/>
                  </a:solidFill>
                  <a:latin typeface="Tahoma" panose="020B0604030504040204" pitchFamily="34" charset="0"/>
                  <a:ea typeface="Tahoma" panose="020B0604030504040204" pitchFamily="34" charset="0"/>
                  <a:cs typeface="Tahoma" panose="020B0604030504040204" pitchFamily="34" charset="0"/>
                </a:rPr>
                <a:t>éfinir le séquencement des activités</a:t>
              </a:r>
              <a:endParaRPr sz="2200" dirty="0">
                <a:latin typeface="Tahoma" panose="020B0604030504040204" pitchFamily="34" charset="0"/>
                <a:ea typeface="Tahoma" panose="020B0604030504040204" pitchFamily="34" charset="0"/>
                <a:cs typeface="Tahoma" panose="020B0604030504040204" pitchFamily="34" charset="0"/>
              </a:endParaRPr>
            </a:p>
          </p:txBody>
        </p:sp>
        <p:sp>
          <p:nvSpPr>
            <p:cNvPr id="12" name="Chevron 11"/>
            <p:cNvSpPr/>
            <p:nvPr/>
          </p:nvSpPr>
          <p:spPr bwMode="auto">
            <a:xfrm rot="5400000">
              <a:off x="-167158" y="3067738"/>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latin typeface="Verdana"/>
                  <a:ea typeface="Verdana"/>
                  <a:cs typeface="Verdana"/>
                </a:rPr>
                <a:t>4</a:t>
              </a:r>
            </a:p>
          </p:txBody>
        </p:sp>
        <p:sp>
          <p:nvSpPr>
            <p:cNvPr id="13" name="Arrondir un rectangle avec un coin du même côté 12"/>
            <p:cNvSpPr/>
            <p:nvPr/>
          </p:nvSpPr>
          <p:spPr bwMode="auto">
            <a:xfrm rot="5400000">
              <a:off x="3605847" y="61260"/>
              <a:ext cx="940726"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A</a:t>
              </a:r>
              <a:r>
                <a:rPr lang="fr-CH" sz="2200" dirty="0">
                  <a:solidFill>
                    <a:schemeClr val="tx1"/>
                  </a:solidFill>
                  <a:latin typeface="Tahoma" panose="020B0604030504040204" pitchFamily="34" charset="0"/>
                  <a:ea typeface="Tahoma" panose="020B0604030504040204" pitchFamily="34" charset="0"/>
                  <a:cs typeface="Tahoma" panose="020B0604030504040204" pitchFamily="34" charset="0"/>
                </a:rPr>
                <a:t>ffecter des ressources (humaines et matérielles) sur les activités</a:t>
              </a:r>
            </a:p>
          </p:txBody>
        </p:sp>
      </p:grpSp>
      <p:sp>
        <p:nvSpPr>
          <p:cNvPr id="15"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6</a:t>
            </a:r>
          </a:p>
        </p:txBody>
      </p:sp>
      <p:sp>
        <p:nvSpPr>
          <p:cNvPr id="14" name="Rectangle 5">
            <a:extLst>
              <a:ext uri="{FF2B5EF4-FFF2-40B4-BE49-F238E27FC236}">
                <a16:creationId xmlns:a16="http://schemas.microsoft.com/office/drawing/2014/main" id="{0F93F0DA-9414-493D-9884-DE7AF27688CD}"/>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Processus de planification </a:t>
            </a:r>
            <a:endParaRPr lang="en-US" sz="2400" b="1" dirty="0">
              <a:solidFill>
                <a:srgbClr val="1476B7"/>
              </a:solidFill>
              <a:latin typeface="Tahoma"/>
              <a:ea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59394" name="Picture 2"/>
          <p:cNvPicPr>
            <a:picLocks noChangeAspect="1" noChangeArrowheads="1"/>
          </p:cNvPicPr>
          <p:nvPr/>
        </p:nvPicPr>
        <p:blipFill>
          <a:blip r:embed="rId3" cstate="print"/>
          <a:srcRect l="31781" t="31100" r="47204" b="48740"/>
          <a:stretch>
            <a:fillRect/>
          </a:stretch>
        </p:blipFill>
        <p:spPr bwMode="auto">
          <a:xfrm>
            <a:off x="1691680" y="2060848"/>
            <a:ext cx="6138682" cy="3312368"/>
          </a:xfrm>
          <a:prstGeom prst="rect">
            <a:avLst/>
          </a:prstGeom>
          <a:noFill/>
          <a:ln w="9525">
            <a:noFill/>
            <a:miter lim="800000"/>
            <a:headEnd/>
            <a:tailEnd/>
          </a:ln>
        </p:spPr>
      </p:pic>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dDiskSlideNumber">
            <a:extLst>
              <a:ext uri="{FF2B5EF4-FFF2-40B4-BE49-F238E27FC236}">
                <a16:creationId xmlns:a16="http://schemas.microsoft.com/office/drawing/2014/main" id="{087E511A-1A29-4554-85E0-31FF5A844AA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36</a:t>
            </a:r>
            <a:endParaRPr lang="fr-CH" sz="800" dirty="0">
              <a:latin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60418" name="Picture 2"/>
          <p:cNvPicPr>
            <a:picLocks noChangeAspect="1" noChangeArrowheads="1"/>
          </p:cNvPicPr>
          <p:nvPr/>
        </p:nvPicPr>
        <p:blipFill>
          <a:blip r:embed="rId3" cstate="print"/>
          <a:srcRect l="7437" t="27320" r="26650" b="51260"/>
          <a:stretch>
            <a:fillRect/>
          </a:stretch>
        </p:blipFill>
        <p:spPr bwMode="auto">
          <a:xfrm>
            <a:off x="289642" y="2780928"/>
            <a:ext cx="8666374" cy="1584176"/>
          </a:xfrm>
          <a:prstGeom prst="rect">
            <a:avLst/>
          </a:prstGeom>
          <a:noFill/>
          <a:ln w="9525">
            <a:noFill/>
            <a:miter lim="800000"/>
            <a:headEnd/>
            <a:tailEnd/>
          </a:ln>
        </p:spPr>
      </p:pic>
      <p:sp>
        <p:nvSpPr>
          <p:cNvPr id="6" name="RedDiskSlideNumber">
            <a:extLst>
              <a:ext uri="{FF2B5EF4-FFF2-40B4-BE49-F238E27FC236}">
                <a16:creationId xmlns:a16="http://schemas.microsoft.com/office/drawing/2014/main" id="{ADD68349-2211-4E50-AA66-3EB6A2349DE7}"/>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37</a:t>
            </a:r>
            <a:endParaRPr lang="fr-CH" sz="800" dirty="0">
              <a:latin typeface="Tahoma"/>
            </a:endParaRPr>
          </a:p>
        </p:txBody>
      </p:sp>
    </p:spTree>
    <p:extLst>
      <p:ext uri="{BB962C8B-B14F-4D97-AF65-F5344CB8AC3E}">
        <p14:creationId xmlns:p14="http://schemas.microsoft.com/office/powerpoint/2010/main" val="3388453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Situation initiale</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6058540"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Créez le GANTT du projet en précisant les coûts par mois et cumulé</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6483027" y="1926389"/>
            <a:ext cx="1746872" cy="1215692"/>
          </a:xfrm>
          <a:prstGeom prst="rect">
            <a:avLst/>
          </a:prstGeom>
        </p:spPr>
      </p:pic>
      <p:pic>
        <p:nvPicPr>
          <p:cNvPr id="3" name="Picture 2">
            <a:extLst>
              <a:ext uri="{FF2B5EF4-FFF2-40B4-BE49-F238E27FC236}">
                <a16:creationId xmlns:a16="http://schemas.microsoft.com/office/drawing/2014/main" id="{47A26466-067E-4D11-4F5C-0C909F0FF39E}"/>
              </a:ext>
            </a:extLst>
          </p:cNvPr>
          <p:cNvPicPr>
            <a:picLocks noChangeAspect="1" noChangeArrowheads="1"/>
          </p:cNvPicPr>
          <p:nvPr/>
        </p:nvPicPr>
        <p:blipFill>
          <a:blip r:embed="rId4" cstate="print"/>
          <a:srcRect l="7437" t="28580" r="26650" b="44960"/>
          <a:stretch>
            <a:fillRect/>
          </a:stretch>
        </p:blipFill>
        <p:spPr bwMode="auto">
          <a:xfrm>
            <a:off x="400470" y="3660388"/>
            <a:ext cx="7930749" cy="1790814"/>
          </a:xfrm>
          <a:prstGeom prst="rect">
            <a:avLst/>
          </a:prstGeom>
          <a:noFill/>
          <a:ln w="9525">
            <a:noFill/>
            <a:miter lim="800000"/>
            <a:headEnd/>
            <a:tailEnd/>
          </a:ln>
        </p:spPr>
      </p:pic>
      <p:sp>
        <p:nvSpPr>
          <p:cNvPr id="5" name="Rectangle 4">
            <a:extLst>
              <a:ext uri="{FF2B5EF4-FFF2-40B4-BE49-F238E27FC236}">
                <a16:creationId xmlns:a16="http://schemas.microsoft.com/office/drawing/2014/main" id="{919D1ACD-79B8-D998-F02A-5D117FC0EAAE}"/>
              </a:ext>
            </a:extLst>
          </p:cNvPr>
          <p:cNvSpPr/>
          <p:nvPr/>
        </p:nvSpPr>
        <p:spPr>
          <a:xfrm>
            <a:off x="2555775" y="5085184"/>
            <a:ext cx="5674123" cy="288032"/>
          </a:xfrm>
          <a:prstGeom prst="rect">
            <a:avLst/>
          </a:prstGeom>
          <a:solidFill>
            <a:srgbClr val="969696">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7937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1546311" y="2597327"/>
            <a:ext cx="6192688" cy="3263504"/>
          </a:xfrm>
        </p:spPr>
        <p:txBody>
          <a:bodyPr anchor="ctr"/>
          <a:lstStyle/>
          <a:p>
            <a:pPr marL="0" indent="0" algn="ctr">
              <a:buNone/>
              <a:defRPr/>
            </a:pPr>
            <a:r>
              <a:rPr lang="fr-CH" sz="2600" dirty="0">
                <a:latin typeface="Tahoma" panose="020B0604030504040204" pitchFamily="34" charset="0"/>
                <a:ea typeface="Tahoma" panose="020B0604030504040204" pitchFamily="34" charset="0"/>
                <a:cs typeface="Tahoma" panose="020B0604030504040204" pitchFamily="34" charset="0"/>
              </a:rPr>
              <a: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Une entreprise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temporaire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initiée dans le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but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de fournir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 produit, un service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ou un résultat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unique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fr-FR" sz="2600" dirty="0">
                <a:latin typeface="Tahoma" panose="020B0604030504040204" pitchFamily="34" charset="0"/>
                <a:ea typeface="Tahoma" panose="020B0604030504040204" pitchFamily="34" charset="0"/>
                <a:cs typeface="Tahoma" panose="020B0604030504040204" pitchFamily="34" charset="0"/>
              </a:rPr>
              <a:t> »</a:t>
            </a:r>
          </a:p>
          <a:p>
            <a:pPr marL="0" indent="0" algn="r">
              <a:lnSpc>
                <a:spcPct val="150000"/>
              </a:lnSpc>
              <a:buNone/>
              <a:defRPr/>
            </a:pP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PMBOK</a:t>
            </a:r>
            <a:r>
              <a:rPr lang="fr-CH" sz="2600" i="1" baseline="30000"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 Guide</a:t>
            </a:r>
            <a:r>
              <a:rPr lang="fr-CH" sz="2600" dirty="0">
                <a:solidFill>
                  <a:schemeClr val="accent1"/>
                </a:solidFill>
              </a:rPr>
              <a:t> </a:t>
            </a:r>
            <a:endParaRPr lang="fr-CH" sz="2600" dirty="0">
              <a:solidFill>
                <a:schemeClr val="accent1"/>
              </a:solidFill>
              <a:latin typeface="Verdana"/>
              <a:ea typeface="Verdana"/>
              <a:cs typeface="Verdana"/>
            </a:endParaRPr>
          </a:p>
          <a:p>
            <a:pPr>
              <a:defRPr/>
            </a:pPr>
            <a:endParaRPr lang="en-US" sz="2600" dirty="0"/>
          </a:p>
        </p:txBody>
      </p:sp>
      <p:pic>
        <p:nvPicPr>
          <p:cNvPr id="5" name="Image 7"/>
          <p:cNvPicPr>
            <a:picLocks noChangeAspect="1"/>
          </p:cNvPicPr>
          <p:nvPr/>
        </p:nvPicPr>
        <p:blipFill>
          <a:blip r:embed="rId3" cstate="print"/>
          <a:srcRect r="33015"/>
          <a:stretch/>
        </p:blipFill>
        <p:spPr bwMode="auto">
          <a:xfrm>
            <a:off x="-315685" y="2079172"/>
            <a:ext cx="2677885" cy="3997778"/>
          </a:xfrm>
          <a:prstGeom prst="rect">
            <a:avLst/>
          </a:prstGeom>
        </p:spPr>
      </p:pic>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Définition</a:t>
            </a:r>
          </a:p>
        </p:txBody>
      </p:sp>
      <p:pic>
        <p:nvPicPr>
          <p:cNvPr id="1026" name="Picture 2" descr="Afficher l’image source">
            <a:extLst>
              <a:ext uri="{FF2B5EF4-FFF2-40B4-BE49-F238E27FC236}">
                <a16:creationId xmlns:a16="http://schemas.microsoft.com/office/drawing/2014/main" id="{CA6BA59F-6C3C-4D79-AB13-7468CA21B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109" y="1196752"/>
            <a:ext cx="1271861" cy="165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75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61442" name="Picture 2"/>
          <p:cNvPicPr>
            <a:picLocks noChangeAspect="1" noChangeArrowheads="1"/>
          </p:cNvPicPr>
          <p:nvPr/>
        </p:nvPicPr>
        <p:blipFill>
          <a:blip r:embed="rId3" cstate="print"/>
          <a:srcRect l="7336" t="28580" r="26650" b="48740"/>
          <a:stretch>
            <a:fillRect/>
          </a:stretch>
        </p:blipFill>
        <p:spPr bwMode="auto">
          <a:xfrm>
            <a:off x="323528" y="2839020"/>
            <a:ext cx="8642103" cy="1670100"/>
          </a:xfrm>
          <a:prstGeom prst="rect">
            <a:avLst/>
          </a:prstGeom>
          <a:noFill/>
          <a:ln w="9525">
            <a:noFill/>
            <a:miter lim="800000"/>
            <a:headEnd/>
            <a:tailEnd/>
          </a:ln>
        </p:spPr>
      </p:pic>
      <p:sp>
        <p:nvSpPr>
          <p:cNvPr id="6" name="RedDiskSlideNumber">
            <a:extLst>
              <a:ext uri="{FF2B5EF4-FFF2-40B4-BE49-F238E27FC236}">
                <a16:creationId xmlns:a16="http://schemas.microsoft.com/office/drawing/2014/main" id="{AD3A6524-BED2-4E7D-9D2E-3DA5273831AE}"/>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38</a:t>
            </a:r>
            <a:endParaRPr lang="fr-CH" sz="800" dirty="0">
              <a:latin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62466" name="Picture 2"/>
          <p:cNvPicPr>
            <a:picLocks noChangeAspect="1" noChangeArrowheads="1"/>
          </p:cNvPicPr>
          <p:nvPr/>
        </p:nvPicPr>
        <p:blipFill>
          <a:blip r:embed="rId3" cstate="print"/>
          <a:srcRect l="7437" t="28580" r="26650" b="44960"/>
          <a:stretch>
            <a:fillRect/>
          </a:stretch>
        </p:blipFill>
        <p:spPr bwMode="auto">
          <a:xfrm>
            <a:off x="323528" y="2845967"/>
            <a:ext cx="8640960" cy="1951184"/>
          </a:xfrm>
          <a:prstGeom prst="rect">
            <a:avLst/>
          </a:prstGeom>
          <a:noFill/>
          <a:ln w="9525">
            <a:noFill/>
            <a:miter lim="800000"/>
            <a:headEnd/>
            <a:tailEnd/>
          </a:ln>
        </p:spPr>
      </p:pic>
      <p:sp>
        <p:nvSpPr>
          <p:cNvPr id="6" name="RedDiskSlideNumber">
            <a:extLst>
              <a:ext uri="{FF2B5EF4-FFF2-40B4-BE49-F238E27FC236}">
                <a16:creationId xmlns:a16="http://schemas.microsoft.com/office/drawing/2014/main" id="{EB393541-B09A-4930-95A2-415DE23EFC29}"/>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39</a:t>
            </a:r>
            <a:endParaRPr lang="fr-CH" sz="800" dirty="0">
              <a:latin typeface="Taho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Graphique projet</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Dessinez un graphique avec le budget/avancement prévu</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1907704" y="2852936"/>
            <a:ext cx="2367698" cy="1647740"/>
          </a:xfrm>
          <a:prstGeom prst="rect">
            <a:avLst/>
          </a:prstGeom>
        </p:spPr>
      </p:pic>
    </p:spTree>
    <p:extLst>
      <p:ext uri="{BB962C8B-B14F-4D97-AF65-F5344CB8AC3E}">
        <p14:creationId xmlns:p14="http://schemas.microsoft.com/office/powerpoint/2010/main" val="1292134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dDiskSlideNumber">
            <a:extLst>
              <a:ext uri="{FF2B5EF4-FFF2-40B4-BE49-F238E27FC236}">
                <a16:creationId xmlns:a16="http://schemas.microsoft.com/office/drawing/2014/main" id="{B0155479-4CB5-4D06-B1CD-97A1E289BC9E}"/>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40</a:t>
            </a:r>
            <a:endParaRPr lang="fr-CH" sz="800" dirty="0">
              <a:latin typeface="Tahoma"/>
            </a:endParaRPr>
          </a:p>
        </p:txBody>
      </p:sp>
      <p:sp>
        <p:nvSpPr>
          <p:cNvPr id="9"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304764"/>
            <a:ext cx="7416824" cy="4248472"/>
          </a:xfrm>
          <a:prstGeom prst="rect">
            <a:avLst/>
          </a:prstGeom>
        </p:spPr>
        <p:txBody>
          <a:bodyPr/>
          <a:lstStyle/>
          <a:p>
            <a:endParaRPr lang="fr-CH" sz="1600" dirty="0"/>
          </a:p>
          <a:p>
            <a:r>
              <a:rPr lang="fr-CH" sz="1600" b="1" dirty="0"/>
              <a:t>Réponse</a:t>
            </a:r>
            <a:r>
              <a:rPr lang="fr-CH" sz="1600" dirty="0"/>
              <a:t> :</a:t>
            </a:r>
            <a:endParaRPr lang="fr-CH" sz="1600" i="1" dirty="0">
              <a:solidFill>
                <a:schemeClr val="accent6"/>
              </a:solidFill>
            </a:endParaRPr>
          </a:p>
          <a:p>
            <a:endParaRPr lang="fr-CH" sz="1600" dirty="0"/>
          </a:p>
          <a:p>
            <a:r>
              <a:rPr lang="fr-CH" sz="1600" dirty="0"/>
              <a:t>  </a:t>
            </a:r>
          </a:p>
          <a:p>
            <a:r>
              <a:rPr lang="fr-CH" sz="1600" dirty="0"/>
              <a:t> </a:t>
            </a:r>
          </a:p>
        </p:txBody>
      </p:sp>
      <p:graphicFrame>
        <p:nvGraphicFramePr>
          <p:cNvPr id="7" name="Graphique 6">
            <a:extLst>
              <a:ext uri="{FF2B5EF4-FFF2-40B4-BE49-F238E27FC236}">
                <a16:creationId xmlns:a16="http://schemas.microsoft.com/office/drawing/2014/main" id="{742F4BC5-CACC-483C-BB84-D02F80F5880C}"/>
              </a:ext>
            </a:extLst>
          </p:cNvPr>
          <p:cNvGraphicFramePr>
            <a:graphicFrameLocks/>
          </p:cNvGraphicFramePr>
          <p:nvPr/>
        </p:nvGraphicFramePr>
        <p:xfrm>
          <a:off x="1425627" y="2271929"/>
          <a:ext cx="5582058" cy="34923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Suivi budget</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Mettez à jour la projection du budget lors des points de situations de mars et mai suite aux évènements suivants : </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En mars : économie de 5000.-</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En mai dépassement de 20’000.-</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6073450" y="4215815"/>
            <a:ext cx="1746872" cy="1215692"/>
          </a:xfrm>
          <a:prstGeom prst="rect">
            <a:avLst/>
          </a:prstGeom>
        </p:spPr>
      </p:pic>
    </p:spTree>
    <p:extLst>
      <p:ext uri="{BB962C8B-B14F-4D97-AF65-F5344CB8AC3E}">
        <p14:creationId xmlns:p14="http://schemas.microsoft.com/office/powerpoint/2010/main" val="1843124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386535" y="1328414"/>
            <a:ext cx="4691477" cy="923330"/>
          </a:xfrm>
          <a:prstGeom prst="rect">
            <a:avLst/>
          </a:prstGeom>
          <a:noFill/>
        </p:spPr>
        <p:txBody>
          <a:bodyPr wrap="none" rtlCol="0">
            <a:spAutoFit/>
          </a:bodyPr>
          <a:lstStyle/>
          <a:p>
            <a:endParaRPr lang="fr-CH" dirty="0"/>
          </a:p>
          <a:p>
            <a:pPr marL="285750" indent="-285750">
              <a:buFontTx/>
              <a:buChar char="-"/>
            </a:pPr>
            <a:r>
              <a:rPr lang="fr-CH" dirty="0"/>
              <a:t>Economie de 5000.- en mars </a:t>
            </a:r>
          </a:p>
          <a:p>
            <a:r>
              <a:rPr lang="fr-CH" b="1" dirty="0"/>
              <a:t>–&gt; mise à jour de la projection au mois de mars</a:t>
            </a:r>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sp>
        <p:nvSpPr>
          <p:cNvPr id="11"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365975" y="2587113"/>
            <a:ext cx="7416824" cy="4248472"/>
          </a:xfrm>
          <a:prstGeom prst="rect">
            <a:avLst/>
          </a:prstGeom>
        </p:spPr>
        <p:txBody>
          <a:bodyPr/>
          <a:lstStyle/>
          <a:p>
            <a:endParaRPr lang="fr-CH" sz="1600" dirty="0"/>
          </a:p>
          <a:p>
            <a:r>
              <a:rPr lang="fr-CH" sz="1600" b="1" dirty="0"/>
              <a:t>Réponse</a:t>
            </a:r>
            <a:r>
              <a:rPr lang="fr-CH" sz="1600" dirty="0"/>
              <a:t> :</a:t>
            </a:r>
            <a:endParaRPr lang="fr-CH" sz="1600" i="1" dirty="0">
              <a:solidFill>
                <a:schemeClr val="accent6"/>
              </a:solidFill>
            </a:endParaRPr>
          </a:p>
          <a:p>
            <a:endParaRPr lang="fr-CH" sz="1600" dirty="0"/>
          </a:p>
          <a:p>
            <a:r>
              <a:rPr lang="fr-CH" sz="1600" dirty="0"/>
              <a:t>  </a:t>
            </a:r>
          </a:p>
          <a:p>
            <a:r>
              <a:rPr lang="fr-CH" sz="1600" dirty="0"/>
              <a:t> </a:t>
            </a:r>
          </a:p>
        </p:txBody>
      </p:sp>
      <p:graphicFrame>
        <p:nvGraphicFramePr>
          <p:cNvPr id="8" name="Graphique 7">
            <a:extLst>
              <a:ext uri="{FF2B5EF4-FFF2-40B4-BE49-F238E27FC236}">
                <a16:creationId xmlns:a16="http://schemas.microsoft.com/office/drawing/2014/main" id="{90013AAF-3C49-45DD-AACF-B399D6C06F8A}"/>
              </a:ext>
            </a:extLst>
          </p:cNvPr>
          <p:cNvGraphicFramePr>
            <a:graphicFrameLocks/>
          </p:cNvGraphicFramePr>
          <p:nvPr/>
        </p:nvGraphicFramePr>
        <p:xfrm>
          <a:off x="1619672" y="3693224"/>
          <a:ext cx="4181475" cy="2085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720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386535" y="1328414"/>
            <a:ext cx="6993777" cy="1477328"/>
          </a:xfrm>
          <a:prstGeom prst="rect">
            <a:avLst/>
          </a:prstGeom>
          <a:noFill/>
        </p:spPr>
        <p:txBody>
          <a:bodyPr wrap="square" rtlCol="0">
            <a:spAutoFit/>
          </a:bodyPr>
          <a:lstStyle/>
          <a:p>
            <a:r>
              <a:rPr lang="fr-CH" dirty="0"/>
              <a:t>Décalage budget</a:t>
            </a:r>
          </a:p>
          <a:p>
            <a:endParaRPr lang="fr-CH" dirty="0"/>
          </a:p>
          <a:p>
            <a:pPr marL="285750" indent="-285750">
              <a:buFontTx/>
              <a:buChar char="-"/>
            </a:pPr>
            <a:r>
              <a:rPr lang="fr-CH" dirty="0"/>
              <a:t>Economie de 5000.- en mars </a:t>
            </a:r>
          </a:p>
          <a:p>
            <a:pPr marL="285750" indent="-285750">
              <a:buFontTx/>
              <a:buChar char="-"/>
            </a:pPr>
            <a:r>
              <a:rPr lang="fr-CH" dirty="0"/>
              <a:t>Dépassement de 20’000 en mai</a:t>
            </a:r>
          </a:p>
          <a:p>
            <a:r>
              <a:rPr lang="fr-CH" b="1" dirty="0"/>
              <a:t>–&gt; mise à jour de la projection au mois de mai</a:t>
            </a:r>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sp>
        <p:nvSpPr>
          <p:cNvPr id="11"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521530" y="2870753"/>
            <a:ext cx="7416824" cy="2531132"/>
          </a:xfrm>
          <a:prstGeom prst="rect">
            <a:avLst/>
          </a:prstGeom>
        </p:spPr>
        <p:txBody>
          <a:bodyPr/>
          <a:lstStyle/>
          <a:p>
            <a:endParaRPr lang="fr-CH" sz="1600" dirty="0"/>
          </a:p>
          <a:p>
            <a:r>
              <a:rPr lang="fr-CH" sz="1600" b="1" dirty="0"/>
              <a:t>Réponse</a:t>
            </a:r>
            <a:r>
              <a:rPr lang="fr-CH" sz="1600" dirty="0"/>
              <a:t> :</a:t>
            </a:r>
            <a:endParaRPr lang="fr-CH" sz="1600" i="1" dirty="0">
              <a:solidFill>
                <a:schemeClr val="accent6"/>
              </a:solidFill>
            </a:endParaRPr>
          </a:p>
          <a:p>
            <a:endParaRPr lang="fr-CH" sz="1600" dirty="0"/>
          </a:p>
          <a:p>
            <a:r>
              <a:rPr lang="fr-CH" sz="1600" dirty="0"/>
              <a:t>  </a:t>
            </a:r>
          </a:p>
          <a:p>
            <a:r>
              <a:rPr lang="fr-CH" sz="1600" dirty="0"/>
              <a:t> </a:t>
            </a:r>
          </a:p>
        </p:txBody>
      </p:sp>
      <p:graphicFrame>
        <p:nvGraphicFramePr>
          <p:cNvPr id="9" name="Graphique 8">
            <a:extLst>
              <a:ext uri="{FF2B5EF4-FFF2-40B4-BE49-F238E27FC236}">
                <a16:creationId xmlns:a16="http://schemas.microsoft.com/office/drawing/2014/main" id="{98ED3056-E74D-45DC-9C37-00E9AEC0AD2B}"/>
              </a:ext>
            </a:extLst>
          </p:cNvPr>
          <p:cNvGraphicFramePr>
            <a:graphicFrameLocks/>
          </p:cNvGraphicFramePr>
          <p:nvPr/>
        </p:nvGraphicFramePr>
        <p:xfrm>
          <a:off x="1647790" y="3626308"/>
          <a:ext cx="4894313" cy="2850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378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Suivi planning</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Mettez à jour le GANTT selon les éléments suivants : </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Activité 3 peut commencer seulement après que 1 et 2 soient finies (pas de dépendance entre les autres activités)</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Activité 1 prend 2 mois de plus que prévu</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6073450" y="4215815"/>
            <a:ext cx="1746872" cy="1215692"/>
          </a:xfrm>
          <a:prstGeom prst="rect">
            <a:avLst/>
          </a:prstGeom>
        </p:spPr>
      </p:pic>
    </p:spTree>
    <p:extLst>
      <p:ext uri="{BB962C8B-B14F-4D97-AF65-F5344CB8AC3E}">
        <p14:creationId xmlns:p14="http://schemas.microsoft.com/office/powerpoint/2010/main" val="2469600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611560" y="1268760"/>
            <a:ext cx="1900841" cy="3416320"/>
          </a:xfrm>
          <a:prstGeom prst="rect">
            <a:avLst/>
          </a:prstGeom>
          <a:noFill/>
        </p:spPr>
        <p:txBody>
          <a:bodyPr wrap="none" rtlCol="0">
            <a:spAutoFit/>
          </a:bodyPr>
          <a:lstStyle/>
          <a:p>
            <a:r>
              <a:rPr lang="fr-CH" dirty="0"/>
              <a:t>Décalage planning</a:t>
            </a:r>
          </a:p>
          <a:p>
            <a:endParaRPr lang="fr-CH" dirty="0"/>
          </a:p>
          <a:p>
            <a:r>
              <a:rPr lang="fr-CH" dirty="0"/>
              <a:t>Planning initial : </a:t>
            </a:r>
          </a:p>
          <a:p>
            <a:endParaRPr lang="fr-CH" dirty="0"/>
          </a:p>
          <a:p>
            <a:endParaRPr lang="fr-CH" dirty="0"/>
          </a:p>
          <a:p>
            <a:endParaRPr lang="fr-CH" dirty="0"/>
          </a:p>
          <a:p>
            <a:endParaRPr lang="fr-CH" dirty="0"/>
          </a:p>
          <a:p>
            <a:endParaRPr lang="fr-CH" dirty="0"/>
          </a:p>
          <a:p>
            <a:endParaRPr lang="fr-CH" dirty="0"/>
          </a:p>
          <a:p>
            <a:endParaRPr lang="fr-CH" dirty="0"/>
          </a:p>
          <a:p>
            <a:r>
              <a:rPr lang="fr-CH" dirty="0"/>
              <a:t>Exercice : </a:t>
            </a:r>
          </a:p>
          <a:p>
            <a:endParaRPr lang="fr-CH" dirty="0"/>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graphicFrame>
        <p:nvGraphicFramePr>
          <p:cNvPr id="4" name="Tableau 3">
            <a:extLst>
              <a:ext uri="{FF2B5EF4-FFF2-40B4-BE49-F238E27FC236}">
                <a16:creationId xmlns:a16="http://schemas.microsoft.com/office/drawing/2014/main" id="{AD512A35-99CD-4DC0-B479-4C6077BFCCF0}"/>
              </a:ext>
            </a:extLst>
          </p:cNvPr>
          <p:cNvGraphicFramePr>
            <a:graphicFrameLocks noGrp="1"/>
          </p:cNvGraphicFramePr>
          <p:nvPr/>
        </p:nvGraphicFramePr>
        <p:xfrm>
          <a:off x="686099" y="4669823"/>
          <a:ext cx="8449858" cy="1003935"/>
        </p:xfrm>
        <a:graphic>
          <a:graphicData uri="http://schemas.openxmlformats.org/drawingml/2006/table">
            <a:tbl>
              <a:tblPr>
                <a:tableStyleId>{5C22544A-7EE6-4342-B048-85BDC9FD1C3A}</a:tableStyleId>
              </a:tblPr>
              <a:tblGrid>
                <a:gridCol w="8449858">
                  <a:extLst>
                    <a:ext uri="{9D8B030D-6E8A-4147-A177-3AD203B41FA5}">
                      <a16:colId xmlns:a16="http://schemas.microsoft.com/office/drawing/2014/main" val="2786900015"/>
                    </a:ext>
                  </a:extLst>
                </a:gridCol>
              </a:tblGrid>
              <a:tr h="190500">
                <a:tc>
                  <a:txBody>
                    <a:bodyPr/>
                    <a:lstStyle/>
                    <a:p>
                      <a:pPr algn="l" fontAlgn="b"/>
                      <a:r>
                        <a:rPr lang="fr-CH" sz="1600" u="none" strike="noStrike" dirty="0">
                          <a:effectLst/>
                        </a:rPr>
                        <a:t>Activité 3 peut commencer seulement après que 1 et 2 finis (pas de dépendances entre les autres activités)</a:t>
                      </a:r>
                      <a:endParaRPr lang="fr-CH"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9268202"/>
                  </a:ext>
                </a:extLst>
              </a:tr>
              <a:tr h="190500">
                <a:tc>
                  <a:txBody>
                    <a:bodyPr/>
                    <a:lstStyle/>
                    <a:p>
                      <a:pPr algn="l" fontAlgn="b"/>
                      <a:r>
                        <a:rPr lang="fr-CH" sz="1600" u="none" strike="noStrike" dirty="0">
                          <a:effectLst/>
                        </a:rPr>
                        <a:t>Activité 1 prend 2 mois de plus </a:t>
                      </a:r>
                      <a:endParaRPr lang="fr-CH"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3120060"/>
                  </a:ext>
                </a:extLst>
              </a:tr>
              <a:tr h="190500">
                <a:tc>
                  <a:txBody>
                    <a:bodyPr/>
                    <a:lstStyle/>
                    <a:p>
                      <a:pPr algn="l" fontAlgn="b"/>
                      <a:r>
                        <a:rPr lang="fr-CH" sz="1600" u="none" strike="noStrike" dirty="0">
                          <a:effectLst/>
                        </a:rPr>
                        <a:t>Montrer impact sur projet</a:t>
                      </a:r>
                      <a:endParaRPr lang="fr-CH"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0165840"/>
                  </a:ext>
                </a:extLst>
              </a:tr>
            </a:tbl>
          </a:graphicData>
        </a:graphic>
      </p:graphicFrame>
      <p:graphicFrame>
        <p:nvGraphicFramePr>
          <p:cNvPr id="11" name="Objet 10">
            <a:extLst>
              <a:ext uri="{FF2B5EF4-FFF2-40B4-BE49-F238E27FC236}">
                <a16:creationId xmlns:a16="http://schemas.microsoft.com/office/drawing/2014/main" id="{A0CEB06E-D9E3-4B82-92DB-AE292F1C2D6C}"/>
              </a:ext>
            </a:extLst>
          </p:cNvPr>
          <p:cNvGraphicFramePr>
            <a:graphicFrameLocks noChangeAspect="1"/>
          </p:cNvGraphicFramePr>
          <p:nvPr/>
        </p:nvGraphicFramePr>
        <p:xfrm>
          <a:off x="611559" y="2317933"/>
          <a:ext cx="8424937" cy="1434681"/>
        </p:xfrm>
        <a:graphic>
          <a:graphicData uri="http://schemas.openxmlformats.org/presentationml/2006/ole">
            <mc:AlternateContent xmlns:mc="http://schemas.openxmlformats.org/markup-compatibility/2006">
              <mc:Choice xmlns:v="urn:schemas-microsoft-com:vml" Requires="v">
                <p:oleObj name="Worksheet" r:id="rId3" imgW="7886790" imgH="1343045" progId="Excel.Sheet.12">
                  <p:embed/>
                </p:oleObj>
              </mc:Choice>
              <mc:Fallback>
                <p:oleObj name="Worksheet" r:id="rId3" imgW="7886790" imgH="1343045" progId="Excel.Sheet.12">
                  <p:embed/>
                  <p:pic>
                    <p:nvPicPr>
                      <p:cNvPr id="11" name="Objet 10">
                        <a:extLst>
                          <a:ext uri="{FF2B5EF4-FFF2-40B4-BE49-F238E27FC236}">
                            <a16:creationId xmlns:a16="http://schemas.microsoft.com/office/drawing/2014/main" id="{A0CEB06E-D9E3-4B82-92DB-AE292F1C2D6C}"/>
                          </a:ext>
                        </a:extLst>
                      </p:cNvPr>
                      <p:cNvPicPr/>
                      <p:nvPr/>
                    </p:nvPicPr>
                    <p:blipFill>
                      <a:blip r:embed="rId4"/>
                      <a:stretch>
                        <a:fillRect/>
                      </a:stretch>
                    </p:blipFill>
                    <p:spPr>
                      <a:xfrm>
                        <a:off x="611559" y="2317933"/>
                        <a:ext cx="8424937" cy="1434681"/>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D3AD29F9-6BF5-4579-9543-C576E95D9D99}"/>
              </a:ext>
            </a:extLst>
          </p:cNvPr>
          <p:cNvPicPr>
            <a:picLocks noChangeAspect="1"/>
          </p:cNvPicPr>
          <p:nvPr/>
        </p:nvPicPr>
        <p:blipFill>
          <a:blip r:embed="rId5"/>
          <a:stretch>
            <a:fillRect/>
          </a:stretch>
        </p:blipFill>
        <p:spPr>
          <a:xfrm>
            <a:off x="2699792" y="2288775"/>
            <a:ext cx="6336704" cy="299269"/>
          </a:xfrm>
          <a:prstGeom prst="rect">
            <a:avLst/>
          </a:prstGeom>
        </p:spPr>
      </p:pic>
    </p:spTree>
    <p:extLst>
      <p:ext uri="{BB962C8B-B14F-4D97-AF65-F5344CB8AC3E}">
        <p14:creationId xmlns:p14="http://schemas.microsoft.com/office/powerpoint/2010/main" val="4101134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405914"/>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611560" y="1268760"/>
            <a:ext cx="1107163" cy="1477328"/>
          </a:xfrm>
          <a:prstGeom prst="rect">
            <a:avLst/>
          </a:prstGeom>
          <a:noFill/>
        </p:spPr>
        <p:txBody>
          <a:bodyPr wrap="none" rtlCol="0">
            <a:spAutoFit/>
          </a:bodyPr>
          <a:lstStyle/>
          <a:p>
            <a:endParaRPr lang="fr-CH" dirty="0"/>
          </a:p>
          <a:p>
            <a:r>
              <a:rPr lang="fr-CH" dirty="0"/>
              <a:t>Réponse :</a:t>
            </a:r>
          </a:p>
          <a:p>
            <a:endParaRPr lang="fr-CH" dirty="0"/>
          </a:p>
          <a:p>
            <a:r>
              <a:rPr lang="fr-CH" dirty="0"/>
              <a:t> </a:t>
            </a:r>
          </a:p>
          <a:p>
            <a:endParaRPr lang="fr-CH" dirty="0"/>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graphicFrame>
        <p:nvGraphicFramePr>
          <p:cNvPr id="6" name="Objet 5"/>
          <p:cNvGraphicFramePr>
            <a:graphicFrameLocks noChangeAspect="1"/>
          </p:cNvGraphicFramePr>
          <p:nvPr>
            <p:extLst>
              <p:ext uri="{D42A27DB-BD31-4B8C-83A1-F6EECF244321}">
                <p14:modId xmlns:p14="http://schemas.microsoft.com/office/powerpoint/2010/main" val="3521728484"/>
              </p:ext>
            </p:extLst>
          </p:nvPr>
        </p:nvGraphicFramePr>
        <p:xfrm>
          <a:off x="332642" y="2518023"/>
          <a:ext cx="8496300" cy="1343025"/>
        </p:xfrm>
        <a:graphic>
          <a:graphicData uri="http://schemas.openxmlformats.org/presentationml/2006/ole">
            <mc:AlternateContent xmlns:mc="http://schemas.openxmlformats.org/markup-compatibility/2006">
              <mc:Choice xmlns:v="urn:schemas-microsoft-com:vml" Requires="v">
                <p:oleObj name="Worksheet" r:id="rId3" imgW="8496459" imgH="1342871" progId="Excel.Sheet.12">
                  <p:embed/>
                </p:oleObj>
              </mc:Choice>
              <mc:Fallback>
                <p:oleObj name="Worksheet" r:id="rId3" imgW="8496459" imgH="1342871" progId="Excel.Sheet.12">
                  <p:embed/>
                  <p:pic>
                    <p:nvPicPr>
                      <p:cNvPr id="6" name="Objet 5"/>
                      <p:cNvPicPr/>
                      <p:nvPr/>
                    </p:nvPicPr>
                    <p:blipFill>
                      <a:blip r:embed="rId4"/>
                      <a:stretch>
                        <a:fillRect/>
                      </a:stretch>
                    </p:blipFill>
                    <p:spPr>
                      <a:xfrm>
                        <a:off x="332642" y="2518023"/>
                        <a:ext cx="8496300" cy="1343025"/>
                      </a:xfrm>
                      <a:prstGeom prst="rect">
                        <a:avLst/>
                      </a:prstGeom>
                    </p:spPr>
                  </p:pic>
                </p:oleObj>
              </mc:Fallback>
            </mc:AlternateContent>
          </a:graphicData>
        </a:graphic>
      </p:graphicFrame>
    </p:spTree>
    <p:extLst>
      <p:ext uri="{BB962C8B-B14F-4D97-AF65-F5344CB8AC3E}">
        <p14:creationId xmlns:p14="http://schemas.microsoft.com/office/powerpoint/2010/main" val="372029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7" name="Triangle isocèle 2">
            <a:extLst>
              <a:ext uri="{FF2B5EF4-FFF2-40B4-BE49-F238E27FC236}">
                <a16:creationId xmlns:a16="http://schemas.microsoft.com/office/drawing/2014/main" id="{C2872A68-74A8-40AA-A28A-28F4440F6152}"/>
              </a:ext>
            </a:extLst>
          </p:cNvPr>
          <p:cNvSpPr/>
          <p:nvPr/>
        </p:nvSpPr>
        <p:spPr>
          <a:xfrm>
            <a:off x="2416524" y="2226319"/>
            <a:ext cx="3789019" cy="2698766"/>
          </a:xfrm>
          <a:prstGeom prst="triangle">
            <a:avLst/>
          </a:prstGeom>
          <a:solidFill>
            <a:schemeClr val="tx2">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charset="0"/>
              <a:buNone/>
              <a:defRPr/>
            </a:pPr>
            <a:endParaRPr lang="fr-CH" dirty="0"/>
          </a:p>
        </p:txBody>
      </p:sp>
      <p:pic>
        <p:nvPicPr>
          <p:cNvPr id="8" name="Picture 2" descr="Résultat de recherche d'images pour &quot;image pilotage&quot;">
            <a:extLst>
              <a:ext uri="{FF2B5EF4-FFF2-40B4-BE49-F238E27FC236}">
                <a16:creationId xmlns:a16="http://schemas.microsoft.com/office/drawing/2014/main" id="{104D4C91-EA9B-468A-8254-9253D636E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484" y="2853089"/>
            <a:ext cx="1958291" cy="151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7AB814-1D24-4D1E-A362-ED97796EB4B0}"/>
              </a:ext>
            </a:extLst>
          </p:cNvPr>
          <p:cNvSpPr txBox="1"/>
          <p:nvPr/>
        </p:nvSpPr>
        <p:spPr>
          <a:xfrm>
            <a:off x="4071614" y="1941239"/>
            <a:ext cx="1372492"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Objectifs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3188963-6F8D-47ED-AEA3-CF307059BD65}"/>
              </a:ext>
            </a:extLst>
          </p:cNvPr>
          <p:cNvSpPr txBox="1"/>
          <p:nvPr/>
        </p:nvSpPr>
        <p:spPr bwMode="auto">
          <a:xfrm>
            <a:off x="1331640" y="4221088"/>
            <a:ext cx="947695"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Coûts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8F1E80E-090D-47C4-A773-C618BABCDEA5}"/>
              </a:ext>
            </a:extLst>
          </p:cNvPr>
          <p:cNvSpPr txBox="1"/>
          <p:nvPr/>
        </p:nvSpPr>
        <p:spPr bwMode="auto">
          <a:xfrm>
            <a:off x="5171493" y="5321074"/>
            <a:ext cx="1224136" cy="461665"/>
          </a:xfrm>
          <a:prstGeom prst="rect">
            <a:avLst/>
          </a:prstGeom>
          <a:noFill/>
        </p:spPr>
        <p:txBody>
          <a:bodyPr wrap="squar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Délais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6F8C9AC-F6FE-4DC9-9962-6D6DC8CC22CC}"/>
              </a:ext>
            </a:extLst>
          </p:cNvPr>
          <p:cNvSpPr txBox="1"/>
          <p:nvPr/>
        </p:nvSpPr>
        <p:spPr>
          <a:xfrm>
            <a:off x="6732240" y="3684994"/>
            <a:ext cx="105509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équilibre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2901FC8-D532-46B0-AFF0-2B906D020279}"/>
              </a:ext>
            </a:extLst>
          </p:cNvPr>
          <p:cNvSpPr txBox="1"/>
          <p:nvPr/>
        </p:nvSpPr>
        <p:spPr bwMode="auto">
          <a:xfrm>
            <a:off x="6876256" y="3938142"/>
            <a:ext cx="110318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arbitrage</a:t>
            </a:r>
            <a:endParaRPr lang="fr-CH"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299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Suivi planning</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r>
              <a:rPr lang="fr-CH" dirty="0"/>
              <a:t>Même exercice mais cette fois il y a également une dépendance entre :</a:t>
            </a:r>
          </a:p>
          <a:p>
            <a:r>
              <a:rPr lang="fr-CH" dirty="0"/>
              <a:t>      - la fin de l’activité 1 et le démarrage de l’activité 4</a:t>
            </a:r>
          </a:p>
          <a:p>
            <a:r>
              <a:rPr lang="fr-CH" dirty="0"/>
              <a:t>      - la fin de l’activité 3 et le démarrage de l’activité 5</a:t>
            </a:r>
          </a:p>
        </p:txBody>
      </p:sp>
      <p:pic>
        <p:nvPicPr>
          <p:cNvPr id="4" name="Image 3"/>
          <p:cNvPicPr>
            <a:picLocks noChangeAspect="1"/>
          </p:cNvPicPr>
          <p:nvPr/>
        </p:nvPicPr>
        <p:blipFill>
          <a:blip r:embed="rId3"/>
          <a:stretch>
            <a:fillRect/>
          </a:stretch>
        </p:blipFill>
        <p:spPr bwMode="auto">
          <a:xfrm>
            <a:off x="6073450" y="4215815"/>
            <a:ext cx="1746872" cy="1215692"/>
          </a:xfrm>
          <a:prstGeom prst="rect">
            <a:avLst/>
          </a:prstGeom>
        </p:spPr>
      </p:pic>
    </p:spTree>
    <p:extLst>
      <p:ext uri="{BB962C8B-B14F-4D97-AF65-F5344CB8AC3E}">
        <p14:creationId xmlns:p14="http://schemas.microsoft.com/office/powerpoint/2010/main" val="2502066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611560" y="1268760"/>
            <a:ext cx="6842451" cy="2308324"/>
          </a:xfrm>
          <a:prstGeom prst="rect">
            <a:avLst/>
          </a:prstGeom>
          <a:noFill/>
        </p:spPr>
        <p:txBody>
          <a:bodyPr wrap="none" rtlCol="0">
            <a:spAutoFit/>
          </a:bodyPr>
          <a:lstStyle/>
          <a:p>
            <a:r>
              <a:rPr lang="fr-CH" dirty="0"/>
              <a:t>Même exercice mais cette fois il y a également une dépendance entre :</a:t>
            </a:r>
          </a:p>
          <a:p>
            <a:r>
              <a:rPr lang="fr-CH" dirty="0"/>
              <a:t>      - la fin de l’activité 1 et le démarrage de l’activité 4</a:t>
            </a:r>
          </a:p>
          <a:p>
            <a:r>
              <a:rPr lang="fr-CH" dirty="0"/>
              <a:t>      - la fin de l’activité 3 et le démarrage de l’activité 5</a:t>
            </a:r>
          </a:p>
          <a:p>
            <a:endParaRPr lang="fr-CH" dirty="0"/>
          </a:p>
          <a:p>
            <a:r>
              <a:rPr lang="fr-CH" dirty="0"/>
              <a:t>Réponse :</a:t>
            </a:r>
          </a:p>
          <a:p>
            <a:endParaRPr lang="fr-CH" dirty="0"/>
          </a:p>
          <a:p>
            <a:r>
              <a:rPr lang="fr-CH" dirty="0"/>
              <a:t> </a:t>
            </a:r>
          </a:p>
          <a:p>
            <a:endParaRPr lang="fr-CH" dirty="0"/>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graphicFrame>
        <p:nvGraphicFramePr>
          <p:cNvPr id="12" name="Objet 11">
            <a:extLst>
              <a:ext uri="{FF2B5EF4-FFF2-40B4-BE49-F238E27FC236}">
                <a16:creationId xmlns:a16="http://schemas.microsoft.com/office/drawing/2014/main" id="{FB5BF0CF-00AB-4D18-9EE1-8614B5F97DD7}"/>
              </a:ext>
            </a:extLst>
          </p:cNvPr>
          <p:cNvGraphicFramePr>
            <a:graphicFrameLocks noChangeAspect="1"/>
          </p:cNvGraphicFramePr>
          <p:nvPr/>
        </p:nvGraphicFramePr>
        <p:xfrm>
          <a:off x="238125" y="2757487"/>
          <a:ext cx="8667750" cy="1343025"/>
        </p:xfrm>
        <a:graphic>
          <a:graphicData uri="http://schemas.openxmlformats.org/presentationml/2006/ole">
            <mc:AlternateContent xmlns:mc="http://schemas.openxmlformats.org/markup-compatibility/2006">
              <mc:Choice xmlns:v="urn:schemas-microsoft-com:vml" Requires="v">
                <p:oleObj name="Worksheet" r:id="rId3" imgW="8667795" imgH="1343045" progId="Excel.Sheet.12">
                  <p:embed/>
                </p:oleObj>
              </mc:Choice>
              <mc:Fallback>
                <p:oleObj name="Worksheet" r:id="rId3" imgW="8667795" imgH="1343045" progId="Excel.Sheet.12">
                  <p:embed/>
                  <p:pic>
                    <p:nvPicPr>
                      <p:cNvPr id="12" name="Objet 11">
                        <a:extLst>
                          <a:ext uri="{FF2B5EF4-FFF2-40B4-BE49-F238E27FC236}">
                            <a16:creationId xmlns:a16="http://schemas.microsoft.com/office/drawing/2014/main" id="{FB5BF0CF-00AB-4D18-9EE1-8614B5F97DD7}"/>
                          </a:ext>
                        </a:extLst>
                      </p:cNvPr>
                      <p:cNvPicPr/>
                      <p:nvPr/>
                    </p:nvPicPr>
                    <p:blipFill>
                      <a:blip r:embed="rId4"/>
                      <a:stretch>
                        <a:fillRect/>
                      </a:stretch>
                    </p:blipFill>
                    <p:spPr>
                      <a:xfrm>
                        <a:off x="238125" y="2757487"/>
                        <a:ext cx="8667750" cy="1343025"/>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8245D825-C9EA-42AE-A0E4-17EA1315130C}"/>
              </a:ext>
            </a:extLst>
          </p:cNvPr>
          <p:cNvPicPr>
            <a:picLocks noChangeAspect="1"/>
          </p:cNvPicPr>
          <p:nvPr/>
        </p:nvPicPr>
        <p:blipFill>
          <a:blip r:embed="rId5"/>
          <a:stretch>
            <a:fillRect/>
          </a:stretch>
        </p:blipFill>
        <p:spPr>
          <a:xfrm>
            <a:off x="2089773" y="2708920"/>
            <a:ext cx="6010619" cy="283869"/>
          </a:xfrm>
          <a:prstGeom prst="rect">
            <a:avLst/>
          </a:prstGeom>
        </p:spPr>
      </p:pic>
      <p:sp>
        <p:nvSpPr>
          <p:cNvPr id="8" name="ZoneTexte 7">
            <a:extLst>
              <a:ext uri="{FF2B5EF4-FFF2-40B4-BE49-F238E27FC236}">
                <a16:creationId xmlns:a16="http://schemas.microsoft.com/office/drawing/2014/main" id="{599C2F83-E7B2-4591-986B-5974FCA7E151}"/>
              </a:ext>
            </a:extLst>
          </p:cNvPr>
          <p:cNvSpPr txBox="1"/>
          <p:nvPr/>
        </p:nvSpPr>
        <p:spPr>
          <a:xfrm>
            <a:off x="8100392" y="2700094"/>
            <a:ext cx="877293" cy="276999"/>
          </a:xfrm>
          <a:prstGeom prst="rect">
            <a:avLst/>
          </a:prstGeom>
          <a:solidFill>
            <a:schemeClr val="bg1"/>
          </a:solidFill>
        </p:spPr>
        <p:txBody>
          <a:bodyPr wrap="square" rtlCol="0">
            <a:spAutoFit/>
          </a:bodyPr>
          <a:lstStyle/>
          <a:p>
            <a:r>
              <a:rPr lang="fr-CH" sz="1200" dirty="0"/>
              <a:t>Octobre</a:t>
            </a:r>
          </a:p>
        </p:txBody>
      </p:sp>
    </p:spTree>
    <p:extLst>
      <p:ext uri="{BB962C8B-B14F-4D97-AF65-F5344CB8AC3E}">
        <p14:creationId xmlns:p14="http://schemas.microsoft.com/office/powerpoint/2010/main" val="3902486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312890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Controlling</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502256" y="2028616"/>
            <a:ext cx="7598136" cy="2062103"/>
          </a:xfrm>
          <a:prstGeom prst="rect">
            <a:avLst/>
          </a:prstGeom>
          <a:noFill/>
        </p:spPr>
        <p:txBody>
          <a:bodyPr wrap="square" rtlCol="0">
            <a:spAutoFit/>
          </a:bodyPr>
          <a:lstStyle/>
          <a:p>
            <a:pPr marL="457200" indent="-457200">
              <a:buFont typeface="Arial" panose="020B0604020202020204" pitchFamily="34" charset="0"/>
              <a:buChar char="•"/>
            </a:pPr>
            <a:r>
              <a:rPr lang="fr-FR" sz="1600" b="0" i="0" dirty="0">
                <a:solidFill>
                  <a:srgbClr val="666666"/>
                </a:solidFill>
                <a:effectLst/>
                <a:latin typeface="Roboto" panose="02000000000000000000" pitchFamily="2" charset="0"/>
              </a:rPr>
              <a:t>Mesurer l’avancement de ses projets est déterminent en ce qui concerne leurs réussites</a:t>
            </a:r>
            <a:endParaRPr lang="fr-FR" sz="1600" dirty="0">
              <a:solidFill>
                <a:srgbClr val="666666"/>
              </a:solidFill>
              <a:latin typeface="Roboto" panose="02000000000000000000" pitchFamily="2" charset="0"/>
            </a:endParaRPr>
          </a:p>
          <a:p>
            <a:pPr marL="457200" indent="-457200">
              <a:buFont typeface="Arial" panose="020B0604020202020204" pitchFamily="34" charset="0"/>
              <a:buChar char="•"/>
            </a:pPr>
            <a:r>
              <a:rPr lang="fr-FR" sz="1600" b="0" i="0" dirty="0">
                <a:solidFill>
                  <a:srgbClr val="666666"/>
                </a:solidFill>
                <a:effectLst/>
                <a:latin typeface="Roboto" panose="02000000000000000000" pitchFamily="2" charset="0"/>
              </a:rPr>
              <a:t>Suivi délai et budget mais aussi périmètre/qualité, risques, conformité,  </a:t>
            </a:r>
            <a:r>
              <a:rPr lang="fr-FR" sz="1600" dirty="0">
                <a:solidFill>
                  <a:srgbClr val="666666"/>
                </a:solidFill>
                <a:latin typeface="Roboto" panose="02000000000000000000" pitchFamily="2" charset="0"/>
              </a:rPr>
              <a:t>changements / </a:t>
            </a:r>
            <a:r>
              <a:rPr lang="fr-FR" sz="1600" b="0" i="0" dirty="0">
                <a:solidFill>
                  <a:srgbClr val="666666"/>
                </a:solidFill>
                <a:effectLst/>
                <a:latin typeface="Roboto" panose="02000000000000000000" pitchFamily="2" charset="0"/>
              </a:rPr>
              <a:t>situation globale</a:t>
            </a:r>
          </a:p>
          <a:p>
            <a:pPr marL="457200" indent="-457200">
              <a:buFont typeface="Arial" panose="020B0604020202020204" pitchFamily="34" charset="0"/>
              <a:buChar char="•"/>
            </a:pPr>
            <a:r>
              <a:rPr lang="fr-FR" sz="1600" dirty="0">
                <a:solidFill>
                  <a:srgbClr val="666666"/>
                </a:solidFill>
                <a:latin typeface="Roboto" panose="02000000000000000000" pitchFamily="2" charset="0"/>
              </a:rPr>
              <a:t>Donner de la visibilité aux décideurs et aussi à l’équipe de projet</a:t>
            </a:r>
          </a:p>
          <a:p>
            <a:pPr marL="457200" indent="-457200">
              <a:buFont typeface="Arial" panose="020B0604020202020204" pitchFamily="34" charset="0"/>
              <a:buChar char="•"/>
            </a:pPr>
            <a:r>
              <a:rPr lang="fr-FR" sz="1600" dirty="0">
                <a:solidFill>
                  <a:srgbClr val="666666"/>
                </a:solidFill>
                <a:latin typeface="Roboto" panose="02000000000000000000" pitchFamily="2" charset="0"/>
              </a:rPr>
              <a:t>Maîtrise et performance</a:t>
            </a:r>
          </a:p>
          <a:p>
            <a:pPr marL="457200" indent="-457200">
              <a:buFont typeface="Arial" panose="020B0604020202020204" pitchFamily="34" charset="0"/>
              <a:buChar char="•"/>
            </a:pPr>
            <a:r>
              <a:rPr lang="fr-FR" sz="1600" b="0" i="0" dirty="0">
                <a:solidFill>
                  <a:srgbClr val="666666"/>
                </a:solidFill>
                <a:effectLst/>
                <a:latin typeface="Roboto" panose="02000000000000000000" pitchFamily="2" charset="0"/>
              </a:rPr>
              <a:t>Maintenir la motivation</a:t>
            </a:r>
          </a:p>
          <a:p>
            <a:pPr marL="457200" indent="-457200">
              <a:buFont typeface="Arial" panose="020B0604020202020204" pitchFamily="34" charset="0"/>
              <a:buChar char="•"/>
            </a:pPr>
            <a:r>
              <a:rPr lang="fr-FR" sz="1600" dirty="0">
                <a:solidFill>
                  <a:srgbClr val="666666"/>
                </a:solidFill>
                <a:latin typeface="Roboto" panose="02000000000000000000" pitchFamily="2" charset="0"/>
              </a:rPr>
              <a:t>Satisfaction</a:t>
            </a:r>
            <a:endParaRPr lang="fr-FR" sz="1600" b="0" i="0" dirty="0">
              <a:solidFill>
                <a:srgbClr val="666666"/>
              </a:solidFill>
              <a:effectLst/>
              <a:latin typeface="Roboto" panose="02000000000000000000" pitchFamily="2" charset="0"/>
            </a:endParaRPr>
          </a:p>
        </p:txBody>
      </p:sp>
    </p:spTree>
    <p:extLst>
      <p:ext uri="{BB962C8B-B14F-4D97-AF65-F5344CB8AC3E}">
        <p14:creationId xmlns:p14="http://schemas.microsoft.com/office/powerpoint/2010/main" val="988999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3635896" y="2852936"/>
            <a:ext cx="3061632" cy="461665"/>
          </a:xfrm>
          <a:prstGeom prst="rect">
            <a:avLst/>
          </a:prstGeom>
          <a:noFill/>
        </p:spPr>
        <p:txBody>
          <a:bodyPr wrap="square" rtlCol="0">
            <a:spAutoFit/>
          </a:bodyPr>
          <a:lstStyle/>
          <a:p>
            <a:r>
              <a:rPr lang="fr-CH" sz="2400" b="1" dirty="0">
                <a:solidFill>
                  <a:srgbClr val="1476B7"/>
                </a:solidFill>
                <a:latin typeface="Tahoma"/>
                <a:ea typeface="Tahoma"/>
                <a:cs typeface="Tahoma"/>
              </a:rPr>
              <a:t>Outils</a:t>
            </a:r>
          </a:p>
        </p:txBody>
      </p:sp>
    </p:spTree>
    <p:extLst>
      <p:ext uri="{BB962C8B-B14F-4D97-AF65-F5344CB8AC3E}">
        <p14:creationId xmlns:p14="http://schemas.microsoft.com/office/powerpoint/2010/main" val="300638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a:t>
            </a:r>
            <a:r>
              <a:rPr lang="fr-CH" sz="800" dirty="0">
                <a:latin typeface="Tahoma"/>
              </a:rPr>
              <a:t>0</a:t>
            </a: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Diagramme de GANTT « réalisé »</a:t>
            </a:r>
            <a:endParaRPr lang="fr-CH" sz="2000" dirty="0"/>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Picture 4" descr="spiderclipboard6">
            <a:extLst>
              <a:ext uri="{FF2B5EF4-FFF2-40B4-BE49-F238E27FC236}">
                <a16:creationId xmlns:a16="http://schemas.microsoft.com/office/drawing/2014/main" id="{4048DE17-505E-427B-A24E-7DDA00506982}"/>
              </a:ext>
            </a:extLst>
          </p:cNvPr>
          <p:cNvPicPr>
            <a:picLocks noChangeAspect="1" noChangeArrowheads="1"/>
          </p:cNvPicPr>
          <p:nvPr/>
        </p:nvPicPr>
        <p:blipFill>
          <a:blip r:embed="rId3" cstate="print"/>
          <a:stretch/>
        </p:blipFill>
        <p:spPr bwMode="auto">
          <a:xfrm>
            <a:off x="755576" y="1814985"/>
            <a:ext cx="6912768" cy="4352808"/>
          </a:xfrm>
          <a:prstGeom prst="rect">
            <a:avLst/>
          </a:prstGeom>
          <a:noFill/>
          <a:ln w="9525">
            <a:noFill/>
            <a:miter lim="800000"/>
            <a:headEnd/>
            <a:tailEnd/>
          </a:ln>
        </p:spPr>
      </p:pic>
    </p:spTree>
    <p:extLst>
      <p:ext uri="{BB962C8B-B14F-4D97-AF65-F5344CB8AC3E}">
        <p14:creationId xmlns:p14="http://schemas.microsoft.com/office/powerpoint/2010/main" val="3761338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11</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Planning des jalons</a:t>
            </a: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Image 6">
            <a:extLst>
              <a:ext uri="{FF2B5EF4-FFF2-40B4-BE49-F238E27FC236}">
                <a16:creationId xmlns:a16="http://schemas.microsoft.com/office/drawing/2014/main" id="{D85EA28C-5264-40A3-B2F0-1FFCEB1E069F}"/>
              </a:ext>
            </a:extLst>
          </p:cNvPr>
          <p:cNvPicPr/>
          <p:nvPr/>
        </p:nvPicPr>
        <p:blipFill>
          <a:blip r:embed="rId3" cstate="print"/>
          <a:stretch/>
        </p:blipFill>
        <p:spPr bwMode="auto">
          <a:xfrm>
            <a:off x="467544" y="1772817"/>
            <a:ext cx="4608511" cy="2232247"/>
          </a:xfrm>
          <a:prstGeom prst="rect">
            <a:avLst/>
          </a:prstGeom>
          <a:noFill/>
        </p:spPr>
      </p:pic>
      <p:pic>
        <p:nvPicPr>
          <p:cNvPr id="9" name="Image 7">
            <a:extLst>
              <a:ext uri="{FF2B5EF4-FFF2-40B4-BE49-F238E27FC236}">
                <a16:creationId xmlns:a16="http://schemas.microsoft.com/office/drawing/2014/main" id="{F62AEC89-6C38-41C4-BA85-172546C6E863}"/>
              </a:ext>
            </a:extLst>
          </p:cNvPr>
          <p:cNvPicPr/>
          <p:nvPr/>
        </p:nvPicPr>
        <p:blipFill>
          <a:blip r:embed="rId4" cstate="print"/>
          <a:stretch/>
        </p:blipFill>
        <p:spPr bwMode="auto">
          <a:xfrm>
            <a:off x="2771799" y="3934919"/>
            <a:ext cx="4752528" cy="2324348"/>
          </a:xfrm>
          <a:prstGeom prst="rect">
            <a:avLst/>
          </a:prstGeom>
          <a:noFill/>
        </p:spPr>
      </p:pic>
    </p:spTree>
    <p:extLst>
      <p:ext uri="{BB962C8B-B14F-4D97-AF65-F5344CB8AC3E}">
        <p14:creationId xmlns:p14="http://schemas.microsoft.com/office/powerpoint/2010/main" val="2000110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12</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Indicateurs synthétiques</a:t>
            </a: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Image 1">
            <a:extLst>
              <a:ext uri="{FF2B5EF4-FFF2-40B4-BE49-F238E27FC236}">
                <a16:creationId xmlns:a16="http://schemas.microsoft.com/office/drawing/2014/main" id="{DB63C841-DA7D-4023-AB33-53E233C61BEA}"/>
              </a:ext>
            </a:extLst>
          </p:cNvPr>
          <p:cNvPicPr>
            <a:picLocks noChangeAspect="1"/>
          </p:cNvPicPr>
          <p:nvPr/>
        </p:nvPicPr>
        <p:blipFill>
          <a:blip r:embed="rId3" cstate="print"/>
          <a:srcRect t="24814" b="36519"/>
          <a:stretch/>
        </p:blipFill>
        <p:spPr bwMode="auto">
          <a:xfrm>
            <a:off x="611560" y="1844824"/>
            <a:ext cx="7393470" cy="4176464"/>
          </a:xfrm>
          <a:prstGeom prst="rect">
            <a:avLst/>
          </a:prstGeom>
        </p:spPr>
      </p:pic>
    </p:spTree>
    <p:extLst>
      <p:ext uri="{BB962C8B-B14F-4D97-AF65-F5344CB8AC3E}">
        <p14:creationId xmlns:p14="http://schemas.microsoft.com/office/powerpoint/2010/main" val="513405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13</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Indicateurs synthétiques</a:t>
            </a: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5" name="Tableau 4">
            <a:extLst>
              <a:ext uri="{FF2B5EF4-FFF2-40B4-BE49-F238E27FC236}">
                <a16:creationId xmlns:a16="http://schemas.microsoft.com/office/drawing/2014/main" id="{E5569152-FA54-41E0-B995-A7A863A2ECEA}"/>
              </a:ext>
            </a:extLst>
          </p:cNvPr>
          <p:cNvGraphicFramePr>
            <a:graphicFrameLocks noGrp="1"/>
          </p:cNvGraphicFramePr>
          <p:nvPr/>
        </p:nvGraphicFramePr>
        <p:xfrm>
          <a:off x="2267744" y="1916832"/>
          <a:ext cx="3960441" cy="4248472"/>
        </p:xfrm>
        <a:graphic>
          <a:graphicData uri="http://schemas.openxmlformats.org/drawingml/2006/table">
            <a:tbl>
              <a:tblPr>
                <a:tableStyleId>{5C22544A-7EE6-4342-B048-85BDC9FD1C3A}</a:tableStyleId>
              </a:tblPr>
              <a:tblGrid>
                <a:gridCol w="754627">
                  <a:extLst>
                    <a:ext uri="{9D8B030D-6E8A-4147-A177-3AD203B41FA5}">
                      <a16:colId xmlns:a16="http://schemas.microsoft.com/office/drawing/2014/main" val="20000"/>
                    </a:ext>
                  </a:extLst>
                </a:gridCol>
                <a:gridCol w="1442779">
                  <a:extLst>
                    <a:ext uri="{9D8B030D-6E8A-4147-A177-3AD203B41FA5}">
                      <a16:colId xmlns:a16="http://schemas.microsoft.com/office/drawing/2014/main" val="20001"/>
                    </a:ext>
                  </a:extLst>
                </a:gridCol>
                <a:gridCol w="1763035">
                  <a:extLst>
                    <a:ext uri="{9D8B030D-6E8A-4147-A177-3AD203B41FA5}">
                      <a16:colId xmlns:a16="http://schemas.microsoft.com/office/drawing/2014/main" val="20002"/>
                    </a:ext>
                  </a:extLst>
                </a:gridCol>
              </a:tblGrid>
              <a:tr h="531059">
                <a:tc rowSpan="3">
                  <a:txBody>
                    <a:bodyPr/>
                    <a:lstStyle/>
                    <a:p>
                      <a:pPr algn="ctr"/>
                      <a:r>
                        <a:rPr lang="fr-CH" sz="2200" dirty="0"/>
                        <a:t>Evelyne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Activité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Terminée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531059">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2200" dirty="0"/>
                        <a:t>Jack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Terminée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Terminée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31059">
                <a:tc>
                  <a:txBody>
                    <a:bodyPr/>
                    <a:lstStyle/>
                    <a:p>
                      <a:pPr algn="ctr"/>
                      <a:r>
                        <a:rPr lang="fr-CH" sz="2200" dirty="0"/>
                        <a:t>Kim</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2839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 syndrome des 90%</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14</a:t>
            </a:r>
            <a:endParaRPr lang="fr-CH" sz="800" dirty="0">
              <a:latin typeface="Tahoma"/>
            </a:endParaRPr>
          </a:p>
        </p:txBody>
      </p:sp>
      <p:pic>
        <p:nvPicPr>
          <p:cNvPr id="3074" name="Picture 2" descr="Afficher l’image source">
            <a:extLst>
              <a:ext uri="{FF2B5EF4-FFF2-40B4-BE49-F238E27FC236}">
                <a16:creationId xmlns:a16="http://schemas.microsoft.com/office/drawing/2014/main" id="{2E190385-0A49-4971-912E-52A22A14D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30"/>
          <a:stretch/>
        </p:blipFill>
        <p:spPr bwMode="auto">
          <a:xfrm>
            <a:off x="859187" y="2132856"/>
            <a:ext cx="6667500" cy="3437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BF0A50-6911-45FA-A255-0F994B988E8B}"/>
              </a:ext>
            </a:extLst>
          </p:cNvPr>
          <p:cNvSpPr txBox="1"/>
          <p:nvPr/>
        </p:nvSpPr>
        <p:spPr>
          <a:xfrm>
            <a:off x="6466922" y="5308258"/>
            <a:ext cx="1120820" cy="523220"/>
          </a:xfrm>
          <a:prstGeom prst="rect">
            <a:avLst/>
          </a:prstGeom>
          <a:noFill/>
        </p:spPr>
        <p:txBody>
          <a:bodyPr wrap="none" rtlCol="0">
            <a:spAutoFit/>
          </a:bodyPr>
          <a:lstStyle/>
          <a:p>
            <a:r>
              <a:rPr lang="fr-FR" sz="2800" dirty="0">
                <a:solidFill>
                  <a:srgbClr val="0070C0"/>
                </a:solidFill>
              </a:rPr>
              <a:t>Temps</a:t>
            </a:r>
            <a:endParaRPr lang="fr-CH" sz="2800" dirty="0">
              <a:solidFill>
                <a:srgbClr val="0070C0"/>
              </a:solidFill>
            </a:endParaRPr>
          </a:p>
        </p:txBody>
      </p:sp>
      <p:sp>
        <p:nvSpPr>
          <p:cNvPr id="7" name="TextBox 6">
            <a:extLst>
              <a:ext uri="{FF2B5EF4-FFF2-40B4-BE49-F238E27FC236}">
                <a16:creationId xmlns:a16="http://schemas.microsoft.com/office/drawing/2014/main" id="{66F66E37-013E-4557-B966-BE8AFB902F99}"/>
              </a:ext>
            </a:extLst>
          </p:cNvPr>
          <p:cNvSpPr txBox="1"/>
          <p:nvPr/>
        </p:nvSpPr>
        <p:spPr>
          <a:xfrm rot="16200000">
            <a:off x="364436" y="2680651"/>
            <a:ext cx="989502" cy="523220"/>
          </a:xfrm>
          <a:prstGeom prst="rect">
            <a:avLst/>
          </a:prstGeom>
          <a:noFill/>
        </p:spPr>
        <p:txBody>
          <a:bodyPr wrap="none" rtlCol="0">
            <a:spAutoFit/>
          </a:bodyPr>
          <a:lstStyle/>
          <a:p>
            <a:r>
              <a:rPr lang="fr-FR" sz="2800" dirty="0">
                <a:solidFill>
                  <a:srgbClr val="0070C0"/>
                </a:solidFill>
              </a:rPr>
              <a:t>Effort</a:t>
            </a:r>
            <a:endParaRPr lang="fr-CH" sz="2800" dirty="0">
              <a:solidFill>
                <a:srgbClr val="0070C0"/>
              </a:solidFill>
            </a:endParaRPr>
          </a:p>
        </p:txBody>
      </p:sp>
    </p:spTree>
    <p:extLst>
      <p:ext uri="{BB962C8B-B14F-4D97-AF65-F5344CB8AC3E}">
        <p14:creationId xmlns:p14="http://schemas.microsoft.com/office/powerpoint/2010/main" val="32107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Raison d´être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r>
              <a:rPr lang="fr-CH" sz="2000" dirty="0">
                <a:latin typeface="Tahoma" panose="020B0604030504040204" pitchFamily="34" charset="0"/>
                <a:ea typeface="Tahoma" panose="020B0604030504040204" pitchFamily="34" charset="0"/>
                <a:cs typeface="Tahoma" panose="020B0604030504040204" pitchFamily="34" charset="0"/>
              </a:rPr>
              <a:t>Créer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nouveauté</a:t>
            </a:r>
          </a:p>
          <a:p>
            <a:r>
              <a:rPr lang="fr-CH" sz="2000" dirty="0">
                <a:latin typeface="Tahoma" panose="020B0604030504040204" pitchFamily="34" charset="0"/>
                <a:ea typeface="Tahoma" panose="020B0604030504040204" pitchFamily="34" charset="0"/>
                <a:cs typeface="Tahoma" panose="020B0604030504040204" pitchFamily="34" charset="0"/>
              </a:rPr>
              <a:t>Apporter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valeur supplémentaire </a:t>
            </a:r>
            <a:r>
              <a:rPr lang="fr-CH" sz="2000" dirty="0">
                <a:latin typeface="Tahoma" panose="020B0604030504040204" pitchFamily="34" charset="0"/>
                <a:ea typeface="Tahoma" panose="020B0604030504040204" pitchFamily="34" charset="0"/>
                <a:cs typeface="Tahoma" panose="020B0604030504040204" pitchFamily="34" charset="0"/>
              </a:rPr>
              <a:t>à l’institution</a:t>
            </a:r>
          </a:p>
          <a:p>
            <a:r>
              <a:rPr lang="fr-CH" sz="2000" dirty="0">
                <a:latin typeface="Tahoma" panose="020B0604030504040204" pitchFamily="34" charset="0"/>
                <a:ea typeface="Tahoma" panose="020B0604030504040204" pitchFamily="34" charset="0"/>
                <a:cs typeface="Tahoma" panose="020B0604030504040204" pitchFamily="34" charset="0"/>
              </a:rPr>
              <a:t> </a:t>
            </a:r>
          </a:p>
          <a:p>
            <a:r>
              <a:rPr lang="fr-CH" sz="2000" dirty="0">
                <a:latin typeface="Tahoma" panose="020B0604030504040204" pitchFamily="34" charset="0"/>
                <a:ea typeface="Tahoma" panose="020B0604030504040204" pitchFamily="34" charset="0"/>
                <a:cs typeface="Tahoma" panose="020B0604030504040204" pitchFamily="34" charset="0"/>
              </a:rPr>
              <a:t>Par exemple :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être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davantage concurrentielle</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élargir ses services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en vue d’améliorer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qualité de ses prestations</a:t>
            </a:r>
          </a:p>
        </p:txBody>
      </p:sp>
    </p:spTree>
    <p:extLst>
      <p:ext uri="{BB962C8B-B14F-4D97-AF65-F5344CB8AC3E}">
        <p14:creationId xmlns:p14="http://schemas.microsoft.com/office/powerpoint/2010/main" val="3499540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7" y="1124744"/>
            <a:ext cx="6912768"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Gestion</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demandes</a:t>
            </a:r>
            <a:r>
              <a:rPr lang="de-DE" sz="2400" b="1" dirty="0">
                <a:solidFill>
                  <a:srgbClr val="1476B7"/>
                </a:solidFill>
                <a:latin typeface="Tahoma"/>
                <a:ea typeface="Tahoma"/>
                <a:cs typeface="Tahoma"/>
              </a:rPr>
              <a:t> de changements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53</a:t>
            </a:r>
            <a:endParaRPr lang="fr-CH" sz="800" dirty="0">
              <a:latin typeface="Tahoma"/>
            </a:endParaRPr>
          </a:p>
        </p:txBody>
      </p:sp>
      <p:pic>
        <p:nvPicPr>
          <p:cNvPr id="8" name="Image 4">
            <a:extLst>
              <a:ext uri="{FF2B5EF4-FFF2-40B4-BE49-F238E27FC236}">
                <a16:creationId xmlns:a16="http://schemas.microsoft.com/office/drawing/2014/main" id="{D2EADCF7-BA23-4758-AC9F-89B7900530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204864"/>
            <a:ext cx="4464495" cy="3888432"/>
          </a:xfrm>
          <a:prstGeom prst="rect">
            <a:avLst/>
          </a:prstGeom>
          <a:noFill/>
        </p:spPr>
      </p:pic>
    </p:spTree>
    <p:extLst>
      <p:ext uri="{BB962C8B-B14F-4D97-AF65-F5344CB8AC3E}">
        <p14:creationId xmlns:p14="http://schemas.microsoft.com/office/powerpoint/2010/main" val="3270605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Fiche d´écart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54</a:t>
            </a:r>
            <a:endParaRPr lang="fr-CH" sz="800" dirty="0">
              <a:latin typeface="Tahoma"/>
            </a:endParaRPr>
          </a:p>
        </p:txBody>
      </p:sp>
      <p:graphicFrame>
        <p:nvGraphicFramePr>
          <p:cNvPr id="5" name="Tableau 1">
            <a:extLst>
              <a:ext uri="{FF2B5EF4-FFF2-40B4-BE49-F238E27FC236}">
                <a16:creationId xmlns:a16="http://schemas.microsoft.com/office/drawing/2014/main" id="{AE6FA95A-028E-4A7F-8BF9-B3B5E0D30133}"/>
              </a:ext>
            </a:extLst>
          </p:cNvPr>
          <p:cNvGraphicFramePr>
            <a:graphicFrameLocks noGrp="1"/>
          </p:cNvGraphicFramePr>
          <p:nvPr/>
        </p:nvGraphicFramePr>
        <p:xfrm>
          <a:off x="1907704" y="2060848"/>
          <a:ext cx="5328591" cy="3960440"/>
        </p:xfrm>
        <a:graphic>
          <a:graphicData uri="http://schemas.openxmlformats.org/drawingml/2006/table">
            <a:tbl>
              <a:tblPr>
                <a:tableStyleId>{5C22544A-7EE6-4342-B048-85BDC9FD1C3A}</a:tableStyleId>
              </a:tblPr>
              <a:tblGrid>
                <a:gridCol w="5328591">
                  <a:extLst>
                    <a:ext uri="{9D8B030D-6E8A-4147-A177-3AD203B41FA5}">
                      <a16:colId xmlns:a16="http://schemas.microsoft.com/office/drawing/2014/main" val="20000"/>
                    </a:ext>
                  </a:extLst>
                </a:gridCol>
              </a:tblGrid>
              <a:tr h="936104">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Nom du projet:__________</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Demandeur: __________</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Date: ______</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0"/>
                  </a:ext>
                </a:extLst>
              </a:tr>
              <a:tr h="778040">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Description de la demande et justification:</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1"/>
                  </a:ext>
                </a:extLst>
              </a:tr>
              <a:tr h="1454208">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Conséquences sur la réalisation:</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l" eaLnBrk="0" fontAlgn="base" hangingPunct="0">
                        <a:lnSpc>
                          <a:spcPts val="1300"/>
                        </a:lnSpc>
                        <a:spcBef>
                          <a:spcPts val="385"/>
                        </a:spcBef>
                        <a:spcAft>
                          <a:spcPts val="0"/>
                        </a:spcAft>
                        <a:buFont typeface="Arial" panose="020B0604020202020204" pitchFamily="34" charset="0"/>
                        <a:buChar char="•"/>
                      </a:pPr>
                      <a:r>
                        <a:rPr lang="fr-CH" sz="18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coûts</a:t>
                      </a:r>
                    </a:p>
                    <a:p>
                      <a:pPr marL="285750" indent="-285750" algn="l" eaLnBrk="0" fontAlgn="base" hangingPunct="0">
                        <a:lnSpc>
                          <a:spcPts val="1300"/>
                        </a:lnSpc>
                        <a:spcBef>
                          <a:spcPts val="385"/>
                        </a:spcBef>
                        <a:spcAft>
                          <a:spcPts val="0"/>
                        </a:spcAft>
                        <a:buFont typeface="Arial" panose="020B0604020202020204" pitchFamily="34" charset="0"/>
                        <a:buChar char="•"/>
                      </a:pPr>
                      <a:r>
                        <a:rPr lang="fr-CH" sz="1800" kern="1200" dirty="0">
                          <a:effectLst/>
                          <a:latin typeface="Tahoma" panose="020B0604030504040204" pitchFamily="34" charset="0"/>
                          <a:ea typeface="Tahoma" panose="020B0604030504040204" pitchFamily="34" charset="0"/>
                          <a:cs typeface="Tahoma" panose="020B0604030504040204" pitchFamily="34" charset="0"/>
                        </a:rPr>
                        <a:t>délais</a:t>
                      </a:r>
                    </a:p>
                    <a:p>
                      <a:pPr marL="285750" indent="-285750" algn="l" eaLnBrk="0" fontAlgn="base" hangingPunct="0">
                        <a:lnSpc>
                          <a:spcPts val="1300"/>
                        </a:lnSpc>
                        <a:spcBef>
                          <a:spcPts val="385"/>
                        </a:spcBef>
                        <a:spcAft>
                          <a:spcPts val="0"/>
                        </a:spcAft>
                        <a:buFont typeface="Arial" panose="020B0604020202020204" pitchFamily="34" charset="0"/>
                        <a:buChar char="•"/>
                      </a:pPr>
                      <a:r>
                        <a:rPr lang="fr-CH" sz="1800" kern="1200" dirty="0">
                          <a:effectLst/>
                          <a:latin typeface="Tahoma" panose="020B0604030504040204" pitchFamily="34" charset="0"/>
                          <a:ea typeface="Tahoma" panose="020B0604030504040204" pitchFamily="34" charset="0"/>
                          <a:cs typeface="Tahoma" panose="020B0604030504040204" pitchFamily="34" charset="0"/>
                        </a:rPr>
                        <a:t>risques</a:t>
                      </a:r>
                    </a:p>
                    <a:p>
                      <a:pPr marL="285750" indent="-285750" algn="l" eaLnBrk="0" fontAlgn="base" hangingPunct="0">
                        <a:lnSpc>
                          <a:spcPts val="1300"/>
                        </a:lnSpc>
                        <a:spcBef>
                          <a:spcPts val="385"/>
                        </a:spcBef>
                        <a:spcAft>
                          <a:spcPts val="0"/>
                        </a:spcAft>
                        <a:buFontTx/>
                        <a:buChar char="-"/>
                      </a:pPr>
                      <a:endParaRPr lang="fr-CH" sz="1000" kern="1200" dirty="0">
                        <a:effectLst/>
                        <a:latin typeface="Tahoma" panose="020B0604030504040204" pitchFamily="34" charset="0"/>
                        <a:ea typeface="Tahoma" panose="020B0604030504040204" pitchFamily="34" charset="0"/>
                        <a:cs typeface="Tahoma" panose="020B0604030504040204" pitchFamily="34" charset="0"/>
                      </a:endParaRPr>
                    </a:p>
                    <a:p>
                      <a:pPr marL="0" indent="0" algn="l" eaLnBrk="0" fontAlgn="base" hangingPunct="0">
                        <a:lnSpc>
                          <a:spcPts val="1300"/>
                        </a:lnSpc>
                        <a:spcBef>
                          <a:spcPts val="385"/>
                        </a:spcBef>
                        <a:spcAft>
                          <a:spcPts val="0"/>
                        </a:spcAft>
                        <a:buFontTx/>
                        <a:buNone/>
                      </a:pPr>
                      <a:r>
                        <a:rPr lang="fr-CH" sz="1800" kern="1200" dirty="0">
                          <a:effectLst/>
                          <a:latin typeface="Tahoma" panose="020B0604030504040204" pitchFamily="34" charset="0"/>
                          <a:ea typeface="Tahoma" panose="020B0604030504040204" pitchFamily="34" charset="0"/>
                          <a:cs typeface="Tahoma" panose="020B0604030504040204" pitchFamily="34" charset="0"/>
                        </a:rPr>
                        <a:t>Visa du maître d’œuvre:</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2"/>
                  </a:ext>
                </a:extLst>
              </a:tr>
              <a:tr h="792088">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Décision du maître de l’ouvrage: accepté / refusé</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marL="450215" algn="l" eaLnBrk="0" fontAlgn="base" hangingPunct="0">
                        <a:lnSpc>
                          <a:spcPts val="1300"/>
                        </a:lnSpc>
                        <a:spcBef>
                          <a:spcPts val="290"/>
                        </a:spcBef>
                        <a:spcAft>
                          <a:spcPts val="0"/>
                        </a:spcAft>
                      </a:pPr>
                      <a:r>
                        <a:rPr lang="fr-CH" sz="1800" dirty="0">
                          <a:effectLst/>
                          <a:latin typeface="Tahoma" panose="020B0604030504040204" pitchFamily="34" charset="0"/>
                          <a:ea typeface="Tahoma" panose="020B0604030504040204" pitchFamily="34" charset="0"/>
                          <a:cs typeface="Tahoma" panose="020B0604030504040204" pitchFamily="34" charset="0"/>
                        </a:rPr>
                        <a:t> </a:t>
                      </a:r>
                    </a:p>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Visa du maître de l’ouvrage:</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38329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Démarche agile</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8</a:t>
            </a:r>
            <a:endParaRPr lang="fr-CH" sz="800" dirty="0">
              <a:latin typeface="Tahoma"/>
            </a:endParaRPr>
          </a:p>
        </p:txBody>
      </p:sp>
      <p:pic>
        <p:nvPicPr>
          <p:cNvPr id="7" name="Picture 2">
            <a:extLst>
              <a:ext uri="{FF2B5EF4-FFF2-40B4-BE49-F238E27FC236}">
                <a16:creationId xmlns:a16="http://schemas.microsoft.com/office/drawing/2014/main" id="{8AF115AA-AB66-4488-A338-B6148C76A268}"/>
              </a:ext>
            </a:extLst>
          </p:cNvPr>
          <p:cNvPicPr>
            <a:picLocks noChangeAspect="1" noChangeArrowheads="1"/>
          </p:cNvPicPr>
          <p:nvPr/>
        </p:nvPicPr>
        <p:blipFill>
          <a:blip r:embed="rId3" cstate="print"/>
          <a:srcRect/>
          <a:stretch>
            <a:fillRect/>
          </a:stretch>
        </p:blipFill>
        <p:spPr bwMode="auto">
          <a:xfrm>
            <a:off x="539552" y="1925083"/>
            <a:ext cx="2662584" cy="1996938"/>
          </a:xfrm>
          <a:prstGeom prst="rect">
            <a:avLst/>
          </a:prstGeom>
          <a:noFill/>
          <a:ln w="9525">
            <a:noFill/>
            <a:miter lim="800000"/>
            <a:headEnd/>
            <a:tailEnd/>
          </a:ln>
        </p:spPr>
      </p:pic>
      <p:pic>
        <p:nvPicPr>
          <p:cNvPr id="10" name="Picture 2">
            <a:extLst>
              <a:ext uri="{FF2B5EF4-FFF2-40B4-BE49-F238E27FC236}">
                <a16:creationId xmlns:a16="http://schemas.microsoft.com/office/drawing/2014/main" id="{1C019DA7-4195-450E-9EC8-4C0E7CA88C56}"/>
              </a:ext>
            </a:extLst>
          </p:cNvPr>
          <p:cNvPicPr>
            <a:picLocks noChangeAspect="1" noChangeArrowheads="1"/>
          </p:cNvPicPr>
          <p:nvPr/>
        </p:nvPicPr>
        <p:blipFill>
          <a:blip r:embed="rId4" cstate="print"/>
          <a:srcRect/>
          <a:stretch>
            <a:fillRect/>
          </a:stretch>
        </p:blipFill>
        <p:spPr bwMode="auto">
          <a:xfrm>
            <a:off x="2339751" y="4198542"/>
            <a:ext cx="2844973" cy="1894753"/>
          </a:xfrm>
          <a:prstGeom prst="rect">
            <a:avLst/>
          </a:prstGeom>
          <a:noFill/>
          <a:ln w="9525">
            <a:noFill/>
            <a:miter lim="800000"/>
            <a:headEnd/>
            <a:tailEnd/>
          </a:ln>
        </p:spPr>
      </p:pic>
      <p:sp>
        <p:nvSpPr>
          <p:cNvPr id="11" name="Rectangle 10">
            <a:extLst>
              <a:ext uri="{FF2B5EF4-FFF2-40B4-BE49-F238E27FC236}">
                <a16:creationId xmlns:a16="http://schemas.microsoft.com/office/drawing/2014/main" id="{EE446BBA-AC0A-4902-A164-6B8485DE6E0D}"/>
              </a:ext>
            </a:extLst>
          </p:cNvPr>
          <p:cNvSpPr/>
          <p:nvPr/>
        </p:nvSpPr>
        <p:spPr>
          <a:xfrm rot="879430">
            <a:off x="5719445" y="1852346"/>
            <a:ext cx="2673661" cy="87600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Qu’as-tu fait depuis le dernier </a:t>
            </a:r>
            <a:r>
              <a:rPr lang="fr-CH" dirty="0" err="1">
                <a:solidFill>
                  <a:schemeClr val="tx1"/>
                </a:solidFill>
              </a:rPr>
              <a:t>daily</a:t>
            </a:r>
            <a:r>
              <a:rPr lang="fr-CH" dirty="0">
                <a:solidFill>
                  <a:schemeClr val="tx1"/>
                </a:solidFill>
              </a:rPr>
              <a:t> </a:t>
            </a:r>
            <a:r>
              <a:rPr lang="fr-CH" dirty="0" err="1">
                <a:solidFill>
                  <a:schemeClr val="tx1"/>
                </a:solidFill>
              </a:rPr>
              <a:t>scrum</a:t>
            </a:r>
            <a:r>
              <a:rPr lang="fr-CH" dirty="0">
                <a:solidFill>
                  <a:schemeClr val="tx1"/>
                </a:solidFill>
              </a:rPr>
              <a:t> ?</a:t>
            </a:r>
            <a:endParaRPr lang="fr-CH" dirty="0">
              <a:solidFill>
                <a:schemeClr val="tx1"/>
              </a:solidFill>
              <a:effectLst>
                <a:outerShdw blurRad="38100" dist="38100" dir="2700000" algn="tl">
                  <a:srgbClr val="000000">
                    <a:alpha val="43137"/>
                  </a:srgbClr>
                </a:outerShdw>
              </a:effectLst>
              <a:latin typeface="Impact" pitchFamily="34" charset="0"/>
            </a:endParaRPr>
          </a:p>
        </p:txBody>
      </p:sp>
      <p:sp>
        <p:nvSpPr>
          <p:cNvPr id="12" name="Rectangle 11">
            <a:extLst>
              <a:ext uri="{FF2B5EF4-FFF2-40B4-BE49-F238E27FC236}">
                <a16:creationId xmlns:a16="http://schemas.microsoft.com/office/drawing/2014/main" id="{C0156672-E353-4FE3-96ED-5CEEB53164BA}"/>
              </a:ext>
            </a:extLst>
          </p:cNvPr>
          <p:cNvSpPr/>
          <p:nvPr/>
        </p:nvSpPr>
        <p:spPr>
          <a:xfrm rot="879430">
            <a:off x="5533268" y="2855035"/>
            <a:ext cx="2730373" cy="768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Que vas-tu faire jusqu’au prochain </a:t>
            </a:r>
            <a:r>
              <a:rPr lang="fr-CH" dirty="0" err="1">
                <a:solidFill>
                  <a:schemeClr val="tx1"/>
                </a:solidFill>
              </a:rPr>
              <a:t>daily</a:t>
            </a:r>
            <a:r>
              <a:rPr lang="fr-CH" dirty="0">
                <a:solidFill>
                  <a:schemeClr val="tx1"/>
                </a:solidFill>
              </a:rPr>
              <a:t> </a:t>
            </a:r>
            <a:r>
              <a:rPr lang="fr-CH" dirty="0" err="1">
                <a:solidFill>
                  <a:schemeClr val="tx1"/>
                </a:solidFill>
              </a:rPr>
              <a:t>Scrum</a:t>
            </a:r>
            <a:r>
              <a:rPr lang="fr-CH" dirty="0">
                <a:solidFill>
                  <a:schemeClr val="tx1"/>
                </a:solidFill>
              </a:rPr>
              <a:t>?</a:t>
            </a:r>
            <a:endParaRPr lang="fr-CH" dirty="0">
              <a:solidFill>
                <a:schemeClr val="tx1"/>
              </a:solidFill>
              <a:effectLst>
                <a:outerShdw blurRad="38100" dist="38100" dir="2700000" algn="tl">
                  <a:srgbClr val="000000">
                    <a:alpha val="43137"/>
                  </a:srgbClr>
                </a:outerShdw>
              </a:effectLst>
              <a:latin typeface="Impact" pitchFamily="34" charset="0"/>
            </a:endParaRPr>
          </a:p>
        </p:txBody>
      </p:sp>
      <p:sp>
        <p:nvSpPr>
          <p:cNvPr id="14" name="Rectangle 13">
            <a:extLst>
              <a:ext uri="{FF2B5EF4-FFF2-40B4-BE49-F238E27FC236}">
                <a16:creationId xmlns:a16="http://schemas.microsoft.com/office/drawing/2014/main" id="{5FA270BA-1435-4E42-895F-9C5CCDD89362}"/>
              </a:ext>
            </a:extLst>
          </p:cNvPr>
          <p:cNvSpPr/>
          <p:nvPr/>
        </p:nvSpPr>
        <p:spPr>
          <a:xfrm rot="879430">
            <a:off x="5528386" y="3766139"/>
            <a:ext cx="2709029" cy="97281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As-tu des obstacles qui t’empêchent d’avancer dans ton travail ?</a:t>
            </a:r>
            <a:endParaRPr lang="fr-CH" dirty="0">
              <a:solidFill>
                <a:schemeClr val="tx1"/>
              </a:solidFill>
              <a:effectLst>
                <a:outerShdw blurRad="38100" dist="38100" dir="2700000" algn="tl">
                  <a:srgbClr val="000000">
                    <a:alpha val="43137"/>
                  </a:srgbClr>
                </a:outerShdw>
              </a:effectLst>
              <a:latin typeface="Impact" pitchFamily="34" charset="0"/>
            </a:endParaRPr>
          </a:p>
        </p:txBody>
      </p:sp>
    </p:spTree>
    <p:extLst>
      <p:ext uri="{BB962C8B-B14F-4D97-AF65-F5344CB8AC3E}">
        <p14:creationId xmlns:p14="http://schemas.microsoft.com/office/powerpoint/2010/main" val="11111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Tableau de </a:t>
            </a:r>
            <a:r>
              <a:rPr lang="de-DE" sz="2400" b="1" dirty="0" err="1">
                <a:solidFill>
                  <a:srgbClr val="1476B7"/>
                </a:solidFill>
                <a:latin typeface="Tahoma"/>
                <a:ea typeface="Tahoma"/>
                <a:cs typeface="Tahoma"/>
              </a:rPr>
              <a:t>bord</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53</a:t>
            </a:r>
            <a:endParaRPr lang="fr-CH" sz="800" dirty="0">
              <a:latin typeface="Tahoma"/>
            </a:endParaRPr>
          </a:p>
        </p:txBody>
      </p:sp>
      <p:pic>
        <p:nvPicPr>
          <p:cNvPr id="7" name="Image 6"/>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5576" y="2204864"/>
            <a:ext cx="6264696" cy="3096344"/>
          </a:xfrm>
          <a:prstGeom prst="rect">
            <a:avLst/>
          </a:prstGeom>
          <a:noFill/>
          <a:ln>
            <a:noFill/>
          </a:ln>
        </p:spPr>
      </p:pic>
    </p:spTree>
    <p:extLst>
      <p:ext uri="{BB962C8B-B14F-4D97-AF65-F5344CB8AC3E}">
        <p14:creationId xmlns:p14="http://schemas.microsoft.com/office/powerpoint/2010/main" val="1224553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D11014-B914-4A65-BC45-10F7DE58C910}"/>
              </a:ext>
            </a:extLst>
          </p:cNvPr>
          <p:cNvSpPr/>
          <p:nvPr/>
        </p:nvSpPr>
        <p:spPr>
          <a:xfrm>
            <a:off x="1581382" y="5427570"/>
            <a:ext cx="1701190" cy="472004"/>
          </a:xfrm>
          <a:prstGeom prst="rect">
            <a:avLst/>
          </a:prstGeom>
          <a:solidFill>
            <a:srgbClr val="FFFFFF"/>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lnSpc>
                <a:spcPct val="120000"/>
              </a:lnSpc>
              <a:spcBef>
                <a:spcPct val="0"/>
              </a:spcBef>
              <a:spcAft>
                <a:spcPct val="0"/>
              </a:spcAft>
              <a:defRPr/>
            </a:pPr>
            <a:endParaRPr lang="fr-CH" sz="600" kern="0">
              <a:solidFill>
                <a:srgbClr val="FFFFFF"/>
              </a:solidFill>
              <a:latin typeface="Trebuchet MS"/>
            </a:endParaRPr>
          </a:p>
        </p:txBody>
      </p:sp>
      <p:sp>
        <p:nvSpPr>
          <p:cNvPr id="5" name="Rectangle 4">
            <a:extLst>
              <a:ext uri="{FF2B5EF4-FFF2-40B4-BE49-F238E27FC236}">
                <a16:creationId xmlns:a16="http://schemas.microsoft.com/office/drawing/2014/main" id="{E699FE72-EEBD-4C4E-BBB9-18678CD5958B}"/>
              </a:ext>
            </a:extLst>
          </p:cNvPr>
          <p:cNvSpPr/>
          <p:nvPr/>
        </p:nvSpPr>
        <p:spPr bwMode="auto">
          <a:xfrm>
            <a:off x="1432323" y="2403172"/>
            <a:ext cx="3078956"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FF0000"/>
              </a:solidFill>
              <a:ea typeface="Arial Unicode MS"/>
              <a:cs typeface="Arial" panose="020B0604020202020204" pitchFamily="34" charset="0"/>
            </a:endParaRPr>
          </a:p>
          <a:p>
            <a:pPr marL="136922" lvl="1" defTabSz="801291" fontAlgn="base">
              <a:lnSpc>
                <a:spcPct val="120000"/>
              </a:lnSpc>
              <a:spcBef>
                <a:spcPct val="0"/>
              </a:spcBef>
              <a:spcAft>
                <a:spcPct val="0"/>
              </a:spcAft>
              <a:defRPr/>
            </a:pPr>
            <a:endParaRPr lang="fr-CH" sz="600" kern="0" dirty="0">
              <a:solidFill>
                <a:srgbClr val="000000"/>
              </a:solidFill>
              <a:ea typeface="Arial Unicode MS"/>
              <a:cs typeface="Arial" panose="020B0604020202020204" pitchFamily="34" charset="0"/>
              <a:sym typeface="Wingdings" panose="05000000000000000000" pitchFamily="2" charset="2"/>
            </a:endParaRPr>
          </a:p>
        </p:txBody>
      </p:sp>
      <p:sp>
        <p:nvSpPr>
          <p:cNvPr id="6" name="ZoneTexte 27">
            <a:extLst>
              <a:ext uri="{FF2B5EF4-FFF2-40B4-BE49-F238E27FC236}">
                <a16:creationId xmlns:a16="http://schemas.microsoft.com/office/drawing/2014/main" id="{13A66638-3FFC-4AA6-80F5-185BE47FDC72}"/>
              </a:ext>
            </a:extLst>
          </p:cNvPr>
          <p:cNvSpPr txBox="1"/>
          <p:nvPr/>
        </p:nvSpPr>
        <p:spPr>
          <a:xfrm>
            <a:off x="1564482" y="2295222"/>
            <a:ext cx="15692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réalisées depuis la dernière revue</a:t>
            </a:r>
          </a:p>
        </p:txBody>
      </p:sp>
      <p:sp>
        <p:nvSpPr>
          <p:cNvPr id="7" name="Rectangle 6">
            <a:extLst>
              <a:ext uri="{FF2B5EF4-FFF2-40B4-BE49-F238E27FC236}">
                <a16:creationId xmlns:a16="http://schemas.microsoft.com/office/drawing/2014/main" id="{7092CFE9-B6AD-4EC1-AEEF-C6C6F13CF235}"/>
              </a:ext>
            </a:extLst>
          </p:cNvPr>
          <p:cNvSpPr/>
          <p:nvPr/>
        </p:nvSpPr>
        <p:spPr bwMode="auto">
          <a:xfrm>
            <a:off x="4564858" y="2403172"/>
            <a:ext cx="3077765"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p:txBody>
      </p:sp>
      <p:sp>
        <p:nvSpPr>
          <p:cNvPr id="8" name="ZoneTexte 29">
            <a:extLst>
              <a:ext uri="{FF2B5EF4-FFF2-40B4-BE49-F238E27FC236}">
                <a16:creationId xmlns:a16="http://schemas.microsoft.com/office/drawing/2014/main" id="{968AD533-C911-4D68-905B-34599E932C29}"/>
              </a:ext>
            </a:extLst>
          </p:cNvPr>
          <p:cNvSpPr txBox="1"/>
          <p:nvPr/>
        </p:nvSpPr>
        <p:spPr>
          <a:xfrm>
            <a:off x="4781550" y="2295222"/>
            <a:ext cx="15382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à réaliser d’ici la prochaine revue</a:t>
            </a:r>
          </a:p>
        </p:txBody>
      </p:sp>
      <p:sp>
        <p:nvSpPr>
          <p:cNvPr id="9" name="Rectangle 8">
            <a:extLst>
              <a:ext uri="{FF2B5EF4-FFF2-40B4-BE49-F238E27FC236}">
                <a16:creationId xmlns:a16="http://schemas.microsoft.com/office/drawing/2014/main" id="{6A05CE09-2B04-4958-8877-8744AAE77FFE}"/>
              </a:ext>
            </a:extLst>
          </p:cNvPr>
          <p:cNvSpPr/>
          <p:nvPr/>
        </p:nvSpPr>
        <p:spPr bwMode="auto">
          <a:xfrm>
            <a:off x="3525440"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p:txBody>
      </p:sp>
      <p:sp>
        <p:nvSpPr>
          <p:cNvPr id="10" name="ZoneTexte 31">
            <a:extLst>
              <a:ext uri="{FF2B5EF4-FFF2-40B4-BE49-F238E27FC236}">
                <a16:creationId xmlns:a16="http://schemas.microsoft.com/office/drawing/2014/main" id="{BAD12328-B443-48A7-A1E6-D40F519FF536}"/>
              </a:ext>
            </a:extLst>
          </p:cNvPr>
          <p:cNvSpPr txBox="1"/>
          <p:nvPr/>
        </p:nvSpPr>
        <p:spPr>
          <a:xfrm>
            <a:off x="3642121" y="3951405"/>
            <a:ext cx="147280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Points d’attention / difficultés /risques</a:t>
            </a:r>
          </a:p>
        </p:txBody>
      </p:sp>
      <p:sp>
        <p:nvSpPr>
          <p:cNvPr id="11" name="Rectangle 10">
            <a:extLst>
              <a:ext uri="{FF2B5EF4-FFF2-40B4-BE49-F238E27FC236}">
                <a16:creationId xmlns:a16="http://schemas.microsoft.com/office/drawing/2014/main" id="{4D0B6FFE-F9AD-4001-B453-43D347F437F4}"/>
              </a:ext>
            </a:extLst>
          </p:cNvPr>
          <p:cNvSpPr/>
          <p:nvPr/>
        </p:nvSpPr>
        <p:spPr bwMode="auto">
          <a:xfrm>
            <a:off x="1432321" y="1693039"/>
            <a:ext cx="2025254"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defRPr/>
            </a:pPr>
            <a:r>
              <a:rPr lang="fr-CH" sz="600" dirty="0">
                <a:solidFill>
                  <a:srgbClr val="000000"/>
                </a:solidFill>
                <a:cs typeface="Calibri" panose="020F0502020204030204" pitchFamily="34" charset="0"/>
              </a:rPr>
              <a:t>…</a:t>
            </a:r>
            <a:endParaRPr lang="fr-CH" sz="600" kern="0" dirty="0">
              <a:solidFill>
                <a:srgbClr val="000000"/>
              </a:solidFill>
              <a:ea typeface="Arial Unicode MS"/>
              <a:cs typeface="Calibri" panose="020F0502020204030204" pitchFamily="34" charset="0"/>
            </a:endParaRPr>
          </a:p>
        </p:txBody>
      </p:sp>
      <p:sp>
        <p:nvSpPr>
          <p:cNvPr id="12" name="ZoneTexte 33">
            <a:extLst>
              <a:ext uri="{FF2B5EF4-FFF2-40B4-BE49-F238E27FC236}">
                <a16:creationId xmlns:a16="http://schemas.microsoft.com/office/drawing/2014/main" id="{933E39AF-ED7A-42E4-A660-ACBC07253C99}"/>
              </a:ext>
            </a:extLst>
          </p:cNvPr>
          <p:cNvSpPr txBox="1"/>
          <p:nvPr/>
        </p:nvSpPr>
        <p:spPr>
          <a:xfrm>
            <a:off x="1562100" y="1575142"/>
            <a:ext cx="8143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Rappel des objectifs</a:t>
            </a:r>
          </a:p>
        </p:txBody>
      </p:sp>
      <p:sp>
        <p:nvSpPr>
          <p:cNvPr id="13" name="Rectangle 12">
            <a:extLst>
              <a:ext uri="{FF2B5EF4-FFF2-40B4-BE49-F238E27FC236}">
                <a16:creationId xmlns:a16="http://schemas.microsoft.com/office/drawing/2014/main" id="{94C001E3-3D95-4F12-A8E0-47EBE3F725CC}"/>
              </a:ext>
            </a:extLst>
          </p:cNvPr>
          <p:cNvSpPr/>
          <p:nvPr/>
        </p:nvSpPr>
        <p:spPr bwMode="auto">
          <a:xfrm>
            <a:off x="3525440" y="1684679"/>
            <a:ext cx="2025254" cy="610542"/>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a:t>
            </a:r>
          </a:p>
        </p:txBody>
      </p:sp>
      <p:sp>
        <p:nvSpPr>
          <p:cNvPr id="14" name="ZoneTexte 35">
            <a:extLst>
              <a:ext uri="{FF2B5EF4-FFF2-40B4-BE49-F238E27FC236}">
                <a16:creationId xmlns:a16="http://schemas.microsoft.com/office/drawing/2014/main" id="{67423647-F64D-4E48-A302-AF32975AC387}"/>
              </a:ext>
            </a:extLst>
          </p:cNvPr>
          <p:cNvSpPr txBox="1"/>
          <p:nvPr/>
        </p:nvSpPr>
        <p:spPr>
          <a:xfrm>
            <a:off x="3642123" y="1575142"/>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Livrables</a:t>
            </a:r>
          </a:p>
        </p:txBody>
      </p:sp>
      <p:sp>
        <p:nvSpPr>
          <p:cNvPr id="15" name="Rectangle 14">
            <a:extLst>
              <a:ext uri="{FF2B5EF4-FFF2-40B4-BE49-F238E27FC236}">
                <a16:creationId xmlns:a16="http://schemas.microsoft.com/office/drawing/2014/main" id="{E232860F-E1B0-4991-8302-8958CD995873}"/>
              </a:ext>
            </a:extLst>
          </p:cNvPr>
          <p:cNvSpPr/>
          <p:nvPr/>
        </p:nvSpPr>
        <p:spPr bwMode="auto">
          <a:xfrm>
            <a:off x="5618559" y="4057768"/>
            <a:ext cx="2024063"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291">
              <a:lnSpc>
                <a:spcPct val="90000"/>
              </a:lnSpc>
              <a:spcBef>
                <a:spcPct val="30000"/>
              </a:spcBef>
              <a:spcAft>
                <a:spcPct val="10000"/>
              </a:spcAft>
              <a:defRPr/>
            </a:pPr>
            <a:r>
              <a:rPr lang="fr-CH" sz="600" kern="0" dirty="0">
                <a:solidFill>
                  <a:srgbClr val="000000"/>
                </a:solidFill>
                <a:ea typeface="Arial Unicode MS"/>
                <a:cs typeface="Arial" panose="020B0604020202020204" pitchFamily="34" charset="0"/>
              </a:rPr>
              <a:t>Phase actuelle: </a:t>
            </a:r>
          </a:p>
        </p:txBody>
      </p:sp>
      <p:sp>
        <p:nvSpPr>
          <p:cNvPr id="16" name="ZoneTexte 37">
            <a:extLst>
              <a:ext uri="{FF2B5EF4-FFF2-40B4-BE49-F238E27FC236}">
                <a16:creationId xmlns:a16="http://schemas.microsoft.com/office/drawing/2014/main" id="{CE8121F2-AAEE-4E9C-B53B-1AB7C6D62ED9}"/>
              </a:ext>
            </a:extLst>
          </p:cNvPr>
          <p:cNvSpPr txBox="1"/>
          <p:nvPr/>
        </p:nvSpPr>
        <p:spPr>
          <a:xfrm>
            <a:off x="5748337" y="3952993"/>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Statuts</a:t>
            </a:r>
          </a:p>
        </p:txBody>
      </p:sp>
      <p:sp>
        <p:nvSpPr>
          <p:cNvPr id="17" name="Rectangle 16">
            <a:extLst>
              <a:ext uri="{FF2B5EF4-FFF2-40B4-BE49-F238E27FC236}">
                <a16:creationId xmlns:a16="http://schemas.microsoft.com/office/drawing/2014/main" id="{37AE9B52-D928-4E84-845E-65521EB87982}"/>
              </a:ext>
            </a:extLst>
          </p:cNvPr>
          <p:cNvSpPr/>
          <p:nvPr/>
        </p:nvSpPr>
        <p:spPr bwMode="auto">
          <a:xfrm>
            <a:off x="1432321"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lvl="1" indent="-112759" defTabSz="801291" fontAlgn="base">
              <a:lnSpc>
                <a:spcPct val="120000"/>
              </a:lnSpc>
              <a:spcBef>
                <a:spcPct val="0"/>
              </a:spcBef>
              <a:spcAft>
                <a:spcPct val="0"/>
              </a:spcAft>
              <a:buFont typeface="Wingdings" panose="05000000000000000000" pitchFamily="2" charset="2"/>
              <a:buChar char="§"/>
              <a:defRPr/>
            </a:pPr>
            <a:r>
              <a:rPr lang="fr-CH" sz="600" kern="0" dirty="0">
                <a:solidFill>
                  <a:prstClr val="black"/>
                </a:solidFill>
                <a:ea typeface="Arial Unicode MS"/>
                <a:cs typeface="Arial" panose="020B0604020202020204" pitchFamily="34" charset="0"/>
              </a:rPr>
              <a:t>…</a:t>
            </a:r>
          </a:p>
          <a:p>
            <a:pPr defTabSz="801291" fontAlgn="base">
              <a:lnSpc>
                <a:spcPct val="90000"/>
              </a:lnSpc>
              <a:spcBef>
                <a:spcPct val="30000"/>
              </a:spcBef>
              <a:spcAft>
                <a:spcPct val="10000"/>
              </a:spcAft>
              <a:defRPr/>
            </a:pPr>
            <a:r>
              <a:rPr lang="fr-CH" sz="600" kern="0" dirty="0">
                <a:solidFill>
                  <a:prstClr val="black"/>
                </a:solidFill>
                <a:ea typeface="Arial Unicode MS"/>
                <a:cs typeface="Arial" panose="020B0604020202020204" pitchFamily="34" charset="0"/>
                <a:sym typeface="Wingdings" panose="05000000000000000000" pitchFamily="2" charset="2"/>
              </a:rPr>
              <a:t>  </a:t>
            </a:r>
          </a:p>
          <a:p>
            <a:pPr marL="112759" indent="-112759" defTabSz="801291">
              <a:lnSpc>
                <a:spcPct val="90000"/>
              </a:lnSpc>
              <a:spcBef>
                <a:spcPct val="30000"/>
              </a:spcBef>
              <a:spcAft>
                <a:spcPct val="10000"/>
              </a:spcAft>
              <a:buFont typeface="Wingdings" panose="05000000000000000000" pitchFamily="2" charset="2"/>
              <a:buChar char="§"/>
              <a:defRPr/>
            </a:pPr>
            <a:endParaRPr lang="fr-CH" sz="600" kern="0" dirty="0">
              <a:solidFill>
                <a:prstClr val="black"/>
              </a:solidFill>
              <a:ea typeface="Arial Unicode MS"/>
              <a:cs typeface="Arial" panose="020B0604020202020204" pitchFamily="34" charset="0"/>
            </a:endParaRPr>
          </a:p>
        </p:txBody>
      </p:sp>
      <p:sp>
        <p:nvSpPr>
          <p:cNvPr id="18" name="ZoneTexte 39">
            <a:extLst>
              <a:ext uri="{FF2B5EF4-FFF2-40B4-BE49-F238E27FC236}">
                <a16:creationId xmlns:a16="http://schemas.microsoft.com/office/drawing/2014/main" id="{89833D14-1401-4FF2-A3F8-1EFB312A001F}"/>
              </a:ext>
            </a:extLst>
          </p:cNvPr>
          <p:cNvSpPr txBox="1"/>
          <p:nvPr/>
        </p:nvSpPr>
        <p:spPr>
          <a:xfrm>
            <a:off x="1562101" y="3951405"/>
            <a:ext cx="110132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Principales échéances </a:t>
            </a:r>
            <a:r>
              <a:rPr lang="fr-CH" sz="675" kern="0" dirty="0">
                <a:solidFill>
                  <a:prstClr val="white">
                    <a:lumMod val="50000"/>
                  </a:prstClr>
                </a:solidFill>
                <a:cs typeface="Arial" panose="020B0604020202020204" pitchFamily="34" charset="0"/>
                <a:sym typeface="Wingdings"/>
              </a:rPr>
              <a:t></a:t>
            </a:r>
            <a:endParaRPr lang="fr-CH" sz="675" kern="0" dirty="0">
              <a:solidFill>
                <a:prstClr val="white">
                  <a:lumMod val="50000"/>
                </a:prstClr>
              </a:solidFill>
              <a:cs typeface="Arial" panose="020B0604020202020204" pitchFamily="34" charset="0"/>
            </a:endParaRPr>
          </a:p>
        </p:txBody>
      </p:sp>
      <p:sp>
        <p:nvSpPr>
          <p:cNvPr id="19" name="Rectangle 18">
            <a:extLst>
              <a:ext uri="{FF2B5EF4-FFF2-40B4-BE49-F238E27FC236}">
                <a16:creationId xmlns:a16="http://schemas.microsoft.com/office/drawing/2014/main" id="{DBFB42F3-CEF5-4397-B480-BC73EAA67D35}"/>
              </a:ext>
            </a:extLst>
          </p:cNvPr>
          <p:cNvSpPr/>
          <p:nvPr/>
        </p:nvSpPr>
        <p:spPr bwMode="auto">
          <a:xfrm>
            <a:off x="5618559" y="1693039"/>
            <a:ext cx="2024063"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Budget :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Charges (j/p)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Consommation : …</a:t>
            </a:r>
          </a:p>
        </p:txBody>
      </p:sp>
      <p:sp>
        <p:nvSpPr>
          <p:cNvPr id="20" name="ZoneTexte 41">
            <a:extLst>
              <a:ext uri="{FF2B5EF4-FFF2-40B4-BE49-F238E27FC236}">
                <a16:creationId xmlns:a16="http://schemas.microsoft.com/office/drawing/2014/main" id="{F9E3CFFC-C120-4F73-A36B-553BDC77B9EB}"/>
              </a:ext>
            </a:extLst>
          </p:cNvPr>
          <p:cNvSpPr txBox="1"/>
          <p:nvPr/>
        </p:nvSpPr>
        <p:spPr>
          <a:xfrm>
            <a:off x="5748339" y="1583501"/>
            <a:ext cx="17597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Commentaires / informations complémentaires</a:t>
            </a:r>
          </a:p>
        </p:txBody>
      </p:sp>
      <p:sp>
        <p:nvSpPr>
          <p:cNvPr id="21" name="Titre 6">
            <a:extLst>
              <a:ext uri="{FF2B5EF4-FFF2-40B4-BE49-F238E27FC236}">
                <a16:creationId xmlns:a16="http://schemas.microsoft.com/office/drawing/2014/main" id="{DA259604-5F19-4B71-B720-DBF6B6D4AEBC}"/>
              </a:ext>
            </a:extLst>
          </p:cNvPr>
          <p:cNvSpPr txBox="1">
            <a:spLocks/>
          </p:cNvSpPr>
          <p:nvPr/>
        </p:nvSpPr>
        <p:spPr bwMode="auto">
          <a:xfrm>
            <a:off x="1662114" y="998855"/>
            <a:ext cx="6049565" cy="68421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0" fontAlgn="base" hangingPunct="0">
              <a:spcBef>
                <a:spcPct val="0"/>
              </a:spcBef>
              <a:spcAft>
                <a:spcPct val="0"/>
              </a:spcAft>
              <a:defRPr/>
            </a:pPr>
            <a:r>
              <a:rPr lang="fr-FR" sz="1350" b="1" kern="0">
                <a:solidFill>
                  <a:srgbClr val="000099"/>
                </a:solidFill>
                <a:latin typeface="Trebuchet MS"/>
                <a:ea typeface="+mj-ea"/>
                <a:cs typeface="+mj-cs"/>
              </a:rPr>
              <a:t>Nom du projet- Cartographie</a:t>
            </a:r>
            <a:endParaRPr lang="fr-FR" sz="900" b="1" dirty="0">
              <a:solidFill>
                <a:srgbClr val="000099"/>
              </a:solidFill>
              <a:latin typeface="Trebuchet MS"/>
              <a:ea typeface="+mj-ea"/>
              <a:cs typeface="+mj-cs"/>
            </a:endParaRPr>
          </a:p>
        </p:txBody>
      </p:sp>
      <p:sp>
        <p:nvSpPr>
          <p:cNvPr id="22" name="ZoneTexte 43">
            <a:extLst>
              <a:ext uri="{FF2B5EF4-FFF2-40B4-BE49-F238E27FC236}">
                <a16:creationId xmlns:a16="http://schemas.microsoft.com/office/drawing/2014/main" id="{A4ECEF89-867C-4D5D-B9CF-40E7629F82CE}"/>
              </a:ext>
            </a:extLst>
          </p:cNvPr>
          <p:cNvSpPr txBox="1"/>
          <p:nvPr/>
        </p:nvSpPr>
        <p:spPr>
          <a:xfrm>
            <a:off x="6947699" y="958428"/>
            <a:ext cx="768159" cy="203133"/>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fr-CH" sz="600" b="1" dirty="0">
                <a:solidFill>
                  <a:srgbClr val="003399"/>
                </a:solidFill>
                <a:latin typeface="Arial" charset="0"/>
              </a:rPr>
              <a:t>Date </a:t>
            </a:r>
            <a:r>
              <a:rPr lang="fr-CH" sz="600" b="1" dirty="0" err="1">
                <a:solidFill>
                  <a:srgbClr val="003399"/>
                </a:solidFill>
                <a:latin typeface="Arial" charset="0"/>
              </a:rPr>
              <a:t>jj.mm.aaaa</a:t>
            </a:r>
            <a:endParaRPr lang="fr-CH" sz="600" b="1" dirty="0">
              <a:solidFill>
                <a:srgbClr val="003399"/>
              </a:solidFill>
              <a:latin typeface="Arial" charset="0"/>
            </a:endParaRPr>
          </a:p>
        </p:txBody>
      </p:sp>
      <p:graphicFrame>
        <p:nvGraphicFramePr>
          <p:cNvPr id="23" name="Diagramme 22">
            <a:extLst>
              <a:ext uri="{FF2B5EF4-FFF2-40B4-BE49-F238E27FC236}">
                <a16:creationId xmlns:a16="http://schemas.microsoft.com/office/drawing/2014/main" id="{F0BBCC38-7677-4A02-876C-EB4172AEFE93}"/>
              </a:ext>
            </a:extLst>
          </p:cNvPr>
          <p:cNvGraphicFramePr/>
          <p:nvPr/>
        </p:nvGraphicFramePr>
        <p:xfrm>
          <a:off x="6474314" y="3915402"/>
          <a:ext cx="858709" cy="50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 23">
            <a:extLst>
              <a:ext uri="{FF2B5EF4-FFF2-40B4-BE49-F238E27FC236}">
                <a16:creationId xmlns:a16="http://schemas.microsoft.com/office/drawing/2014/main" id="{66D6039A-0075-42C8-8C84-45C081489BCD}"/>
              </a:ext>
            </a:extLst>
          </p:cNvPr>
          <p:cNvPicPr>
            <a:picLocks noChangeAspect="1"/>
          </p:cNvPicPr>
          <p:nvPr/>
        </p:nvPicPr>
        <p:blipFill>
          <a:blip r:embed="rId8"/>
          <a:stretch>
            <a:fillRect/>
          </a:stretch>
        </p:blipFill>
        <p:spPr>
          <a:xfrm>
            <a:off x="5618560" y="4260712"/>
            <a:ext cx="1925511" cy="936950"/>
          </a:xfrm>
          <a:prstGeom prst="rect">
            <a:avLst/>
          </a:prstGeom>
        </p:spPr>
      </p:pic>
    </p:spTree>
    <p:extLst>
      <p:ext uri="{BB962C8B-B14F-4D97-AF65-F5344CB8AC3E}">
        <p14:creationId xmlns:p14="http://schemas.microsoft.com/office/powerpoint/2010/main" val="2858514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a:xfrm>
            <a:off x="334414" y="969842"/>
            <a:ext cx="806489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descr="http://blog.nicolashachet.com/wp-content/uploads/2012/12/gestion_projet_balancoire.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41850"/>
            <a:ext cx="8003774" cy="5195462"/>
          </a:xfrm>
          <a:prstGeom prst="rect">
            <a:avLst/>
          </a:prstGeom>
          <a:noFill/>
          <a:ln>
            <a:noFill/>
          </a:ln>
        </p:spPr>
      </p:pic>
    </p:spTree>
    <p:extLst>
      <p:ext uri="{BB962C8B-B14F-4D97-AF65-F5344CB8AC3E}">
        <p14:creationId xmlns:p14="http://schemas.microsoft.com/office/powerpoint/2010/main" val="2792133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467544" y="1809111"/>
            <a:ext cx="7491635" cy="409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1) Evaluer le « reste à faire »</a:t>
            </a:r>
          </a:p>
          <a:p>
            <a:pPr marL="171450" marR="0" lvl="0" indent="-171450" algn="just" defTabSz="914400" rtl="0" eaLnBrk="0" fontAlgn="base" latinLnBrk="0" hangingPunct="0">
              <a:lnSpc>
                <a:spcPct val="100000"/>
              </a:lnSpc>
              <a:spcBef>
                <a:spcPct val="0"/>
              </a:spcBef>
              <a:spcAft>
                <a:spcPct val="0"/>
              </a:spcAft>
              <a:buClrTx/>
              <a:buSzTx/>
              <a:buFontTx/>
              <a:buChar char="-"/>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Analyser </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de manière plus rationnelle, </a:t>
            </a:r>
            <a:endParaRPr lang="fr-FR" altLang="fr-FR" sz="1400" dirty="0">
              <a:latin typeface="Tahoma" panose="020B0604030504040204" pitchFamily="34" charset="0"/>
              <a:ea typeface="Tahoma" panose="020B0604030504040204" pitchFamily="34" charset="0"/>
              <a:cs typeface="Tahoma" panose="020B0604030504040204" pitchFamily="34" charset="0"/>
            </a:endParaRPr>
          </a:p>
          <a:p>
            <a:pPr marL="171450" marR="0" lvl="0" indent="-171450" algn="just" defTabSz="914400" rtl="0" eaLnBrk="0" fontAlgn="base" latinLnBrk="0" hangingPunct="0">
              <a:lnSpc>
                <a:spcPct val="100000"/>
              </a:lnSpc>
              <a:spcBef>
                <a:spcPct val="0"/>
              </a:spcBef>
              <a:spcAft>
                <a:spcPct val="0"/>
              </a:spcAft>
              <a:buClrTx/>
              <a:buSzTx/>
              <a:buFontTx/>
              <a:buChar char="-"/>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Mieux anticiper les difficultés et faire face aux aléas plus sereinement, sans vous mettre la pression.</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Exemple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Décomposer le projet en trois indicateurs (au lieu de considérer un délai global) :</a:t>
            </a:r>
          </a:p>
          <a:p>
            <a:pPr marL="171450" indent="-171450" algn="just">
              <a:buFontTx/>
              <a:buChar char="-"/>
            </a:pPr>
            <a:r>
              <a:rPr lang="fr-FR" altLang="fr-FR" sz="1400" dirty="0">
                <a:latin typeface="Tahoma" panose="020B0604030504040204" pitchFamily="34" charset="0"/>
                <a:ea typeface="Tahoma" panose="020B0604030504040204" pitchFamily="34" charset="0"/>
                <a:cs typeface="Tahoma" panose="020B0604030504040204" pitchFamily="34" charset="0"/>
              </a:rPr>
              <a:t>Les tâches effectuées</a:t>
            </a:r>
          </a:p>
          <a:p>
            <a:pPr marL="171450" indent="-171450" algn="just">
              <a:buFontTx/>
              <a:buChar char="-"/>
            </a:pPr>
            <a:r>
              <a:rPr lang="fr-FR" altLang="fr-FR" sz="1400" dirty="0">
                <a:latin typeface="Tahoma" panose="020B0604030504040204" pitchFamily="34" charset="0"/>
                <a:ea typeface="Tahoma" panose="020B0604030504040204" pitchFamily="34" charset="0"/>
                <a:cs typeface="Tahoma" panose="020B0604030504040204" pitchFamily="34" charset="0"/>
              </a:rPr>
              <a:t>Les tâches en cours</a:t>
            </a:r>
          </a:p>
          <a:p>
            <a:pPr marL="171450" indent="-171450" algn="just">
              <a:buFontTx/>
              <a:buChar char="-"/>
            </a:pPr>
            <a:r>
              <a:rPr lang="fr-FR" altLang="fr-FR" sz="1400" dirty="0">
                <a:latin typeface="Tahoma" panose="020B0604030504040204" pitchFamily="34" charset="0"/>
                <a:ea typeface="Tahoma" panose="020B0604030504040204" pitchFamily="34" charset="0"/>
                <a:cs typeface="Tahoma" panose="020B0604030504040204" pitchFamily="34" charset="0"/>
              </a:rPr>
              <a:t>Les tâches restantes à faire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ableau en trois colonnes</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lang="fr-FR" altLang="fr-FR" sz="1400" dirty="0">
                <a:latin typeface="Tahoma" panose="020B0604030504040204" pitchFamily="34" charset="0"/>
                <a:ea typeface="Tahoma" panose="020B0604030504040204" pitchFamily="34" charset="0"/>
                <a:cs typeface="Tahoma" panose="020B0604030504040204" pitchFamily="34" charset="0"/>
              </a:rPr>
              <a:t>Associer le nombre jours/semaines nécessaires</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Déplacer</a:t>
            </a:r>
            <a:r>
              <a:rPr lang="fr-FR" altLang="fr-FR" sz="1400" dirty="0">
                <a:latin typeface="Tahoma" panose="020B0604030504040204" pitchFamily="34" charset="0"/>
                <a:ea typeface="Tahoma" panose="020B0604030504040204" pitchFamily="34" charset="0"/>
                <a:cs typeface="Tahoma" panose="020B0604030504040204" pitchFamily="34" charset="0"/>
              </a:rPr>
              <a:t> les tâches d’une colonne à l’autre au </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fur et à mesure de leur accomplissement</a:t>
            </a:r>
            <a:endParaRPr lang="fr-FR" altLang="fr-FR" sz="1400" dirty="0">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0" fontAlgn="base" latinLnBrk="0" hangingPunct="0">
              <a:lnSpc>
                <a:spcPct val="100000"/>
              </a:lnSpc>
              <a:spcBef>
                <a:spcPct val="0"/>
              </a:spcBef>
              <a:spcAft>
                <a:spcPct val="0"/>
              </a:spcAft>
              <a:buClrTx/>
              <a:buSzTx/>
              <a:tabLst/>
            </a:pPr>
            <a:r>
              <a:rPr lang="fr-FR" altLang="fr-FR" sz="1400" dirty="0">
                <a:latin typeface="Tahoma" panose="020B0604030504040204" pitchFamily="34" charset="0"/>
                <a:ea typeface="Tahoma" panose="020B0604030504040204" pitchFamily="34" charset="0"/>
                <a:cs typeface="Tahoma" panose="020B0604030504040204" pitchFamily="34" charset="0"/>
              </a:rPr>
              <a:t>Permet de rendre visible con</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crètement l’avancement, d’évaluer la progression, d’identifier les tâches qui posent problème, de mainteni</a:t>
            </a:r>
            <a:r>
              <a:rPr lang="fr-FR" altLang="fr-FR" sz="1400" dirty="0">
                <a:latin typeface="Tahoma" panose="020B0604030504040204" pitchFamily="34" charset="0"/>
                <a:ea typeface="Tahoma" panose="020B0604030504040204" pitchFamily="34" charset="0"/>
                <a:cs typeface="Tahoma" panose="020B0604030504040204" pitchFamily="34" charset="0"/>
              </a:rPr>
              <a:t>r de la motivation</a:t>
            </a:r>
          </a:p>
          <a:p>
            <a:pPr marR="0" lvl="0" algn="just" defTabSz="914400" rtl="0" eaLnBrk="0" fontAlgn="base" latinLnBrk="0" hangingPunct="0">
              <a:lnSpc>
                <a:spcPct val="100000"/>
              </a:lnSpc>
              <a:spcBef>
                <a:spcPct val="0"/>
              </a:spcBef>
              <a:spcAft>
                <a:spcPct val="0"/>
              </a:spcAft>
              <a:buClrTx/>
              <a:buSzTx/>
              <a:tabLst/>
            </a:pPr>
            <a:endPar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Kanban, post-it, etc.</a:t>
            </a:r>
            <a:endParaRPr kumimoji="0" lang="fr-FR" altLang="fr-FR" sz="1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5200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395536" y="2050976"/>
            <a:ext cx="7704856"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70C0"/>
                </a:solidFill>
                <a:effectLst/>
                <a:latin typeface="Raleway" panose="020B0604020202020204" pitchFamily="2" charset="0"/>
              </a:rPr>
              <a:t>2) Poser des jalons critiques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1" i="0" u="none" strike="noStrike" cap="none" normalizeH="0" baseline="0" dirty="0">
              <a:ln>
                <a:noFill/>
              </a:ln>
              <a:solidFill>
                <a:srgbClr val="0070C0"/>
              </a:solidFill>
              <a:effectLst/>
              <a:latin typeface="Raleway" panose="020B0604020202020204" pitchFamily="2"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Certaines tâches </a:t>
            </a:r>
            <a:r>
              <a:rPr lang="fr-FR" altLang="fr-FR" dirty="0">
                <a:latin typeface="Tahoma" panose="020B0604030504040204" pitchFamily="34" charset="0"/>
                <a:ea typeface="Tahoma" panose="020B0604030504040204" pitchFamily="34" charset="0"/>
                <a:cs typeface="Tahoma" panose="020B0604030504040204" pitchFamily="34" charset="0"/>
              </a:rPr>
              <a:t>doivent absolument être réalisées avant d’autres, sous peine d’être bloqué dans son projet.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dirty="0">
                <a:latin typeface="Tahoma" panose="020B0604030504040204" pitchFamily="34" charset="0"/>
                <a:ea typeface="Tahoma" panose="020B0604030504040204" pitchFamily="34" charset="0"/>
                <a:cs typeface="Tahoma" panose="020B0604030504040204" pitchFamily="34" charset="0"/>
              </a:rPr>
              <a:t>Ce sont des événements clés dans l’avancement de son projet. Il est donc très important de les identifier le plus tôt possible et de fixer une date pour laquelle ces tâches devront être faites.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dirty="0">
                <a:latin typeface="Tahoma" panose="020B0604030504040204" pitchFamily="34" charset="0"/>
                <a:ea typeface="Tahoma" panose="020B0604030504040204" pitchFamily="34" charset="0"/>
                <a:cs typeface="Tahoma" panose="020B0604030504040204" pitchFamily="34" charset="0"/>
              </a:rPr>
              <a:t>Mettre des rappels</a:t>
            </a:r>
          </a:p>
        </p:txBody>
      </p:sp>
    </p:spTree>
    <p:extLst>
      <p:ext uri="{BB962C8B-B14F-4D97-AF65-F5344CB8AC3E}">
        <p14:creationId xmlns:p14="http://schemas.microsoft.com/office/powerpoint/2010/main" val="79896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801276" y="2138795"/>
            <a:ext cx="7299116" cy="20159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900" b="1" i="0" u="none" strike="noStrike" cap="none" normalizeH="0" baseline="0" dirty="0">
                <a:ln>
                  <a:noFill/>
                </a:ln>
                <a:solidFill>
                  <a:srgbClr val="1476B7"/>
                </a:solidFill>
                <a:effectLst/>
                <a:latin typeface="Tahoma" panose="020B0604030504040204" pitchFamily="34" charset="0"/>
                <a:ea typeface="Tahoma" panose="020B0604030504040204" pitchFamily="34" charset="0"/>
                <a:cs typeface="Tahoma" panose="020B0604030504040204" pitchFamily="34" charset="0"/>
              </a:rPr>
              <a:t>3) Arbitrer </a:t>
            </a:r>
            <a:r>
              <a:rPr lang="fr-FR" altLang="fr-FR" sz="1900" b="1" dirty="0">
                <a:solidFill>
                  <a:srgbClr val="0070C0"/>
                </a:solidFill>
                <a:latin typeface="Tahoma" panose="020B0604030504040204" pitchFamily="34" charset="0"/>
                <a:ea typeface="Tahoma" panose="020B0604030504040204" pitchFamily="34" charset="0"/>
                <a:cs typeface="Tahoma" panose="020B0604030504040204" pitchFamily="34" charset="0"/>
              </a:rPr>
              <a:t>le</a:t>
            </a:r>
            <a:r>
              <a:rPr kumimoji="0" lang="fr-FR" altLang="fr-FR" sz="1900" b="1" i="0" u="none" strike="noStrike" cap="none" normalizeH="0" baseline="0" dirty="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 budget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Vous avez prévu un budget global pour votre projet. Il est indispensable de suivre précisément les dépenses occasionnées par chaque action si vous voulez éviter de dépasser vos limites financières.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Mettez-vous des alertes lorsque le budget atteint par exemple 50 % de dépenses. A ce stade, interrogez-vous sur les dépenses à venir. Arbitrez entre celles qui sont de grande ou de faible importance. Ne considérez pas chaque dépense comme absolument indispensable : certaines peuvent en effet être moins importantes, remises à plus tard ou remplacées par un autre moyen qui coûte moins cher.</a:t>
            </a:r>
            <a:endParaRPr kumimoji="0" lang="fr-FR" altLang="fr-FR" sz="14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0301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379140" y="2420888"/>
            <a:ext cx="7721252" cy="18928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1" i="0" u="none" strike="noStrike" cap="none" normalizeH="0" baseline="0" dirty="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4) Évaluer la satisfaction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Vos projets avancent comme vous le souhaitez, vous respectez le budget imparti, mais êtes-vous satisfait du résultat en tant que tel ? Et vous, prenez-vous plaisir à effectuer toutes ces tâches ?</a:t>
            </a:r>
            <a:endParaRPr kumimoji="0" lang="fr-FR" altLang="fr-FR" sz="6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Ces aspects sont nécessairement plus subjectifs, mais vous </a:t>
            </a:r>
            <a:r>
              <a:rPr kumimoji="0" lang="fr-FR" altLang="fr-FR" sz="130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pouvez créer quelques indicateurs pour mesurer votre état d’esprit au fil du projet : comment avez-vous passé cette semaine ? Vous pouvez par exemple mettre des petits smileys en face de vos tâches.</a:t>
            </a:r>
            <a:endParaRPr kumimoji="0" lang="fr-FR" altLang="fr-FR" sz="60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Au fil du temps, vous verrez ainsi ce qui vous a le plus plu, ce que vous avez aimé faire, les résultats qui vous ont procuré le plus de plaisir. Cette satisfaction est importante, car elle vous permettra de rester motivé pour la suite de votre projet et réaliser vos objectifs</a:t>
            </a:r>
            <a:endParaRPr kumimoji="0" lang="fr-FR" altLang="fr-FR" sz="18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175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a:t>
            </a:r>
            <a:r>
              <a:rPr lang="fr-CH" sz="800" dirty="0">
                <a:latin typeface="Tahoma"/>
              </a:rPr>
              <a:t>5</a:t>
            </a:r>
          </a:p>
        </p:txBody>
      </p:sp>
      <p:sp>
        <p:nvSpPr>
          <p:cNvPr id="11" name="Rectangle 5">
            <a:extLst>
              <a:ext uri="{FF2B5EF4-FFF2-40B4-BE49-F238E27FC236}">
                <a16:creationId xmlns:a16="http://schemas.microsoft.com/office/drawing/2014/main" id="{4558AC57-ED76-4156-B4DE-BB39801782D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Organisation institutionelle et projets</a:t>
            </a:r>
            <a:endParaRPr lang="en-US" sz="2400" b="1" dirty="0">
              <a:solidFill>
                <a:srgbClr val="1476B7"/>
              </a:solidFill>
              <a:latin typeface="Tahoma"/>
              <a:ea typeface="Tahoma"/>
              <a:cs typeface="Tahoma"/>
            </a:endParaRPr>
          </a:p>
        </p:txBody>
      </p:sp>
      <p:graphicFrame>
        <p:nvGraphicFramePr>
          <p:cNvPr id="12" name="Diagram 11">
            <a:extLst>
              <a:ext uri="{FF2B5EF4-FFF2-40B4-BE49-F238E27FC236}">
                <a16:creationId xmlns:a16="http://schemas.microsoft.com/office/drawing/2014/main" id="{67DB93CF-D974-4A90-AC09-DCDB71D19D2B}"/>
              </a:ext>
            </a:extLst>
          </p:cNvPr>
          <p:cNvGraphicFramePr/>
          <p:nvPr/>
        </p:nvGraphicFramePr>
        <p:xfrm>
          <a:off x="1331640"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BBF0B58-EB47-4E7A-8D57-0F8A708E14C9}"/>
              </a:ext>
            </a:extLst>
          </p:cNvPr>
          <p:cNvSpPr txBox="1"/>
          <p:nvPr/>
        </p:nvSpPr>
        <p:spPr>
          <a:xfrm>
            <a:off x="161967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1</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3207A69F-C145-48EA-B2B2-44486FAA2ACB}"/>
              </a:ext>
            </a:extLst>
          </p:cNvPr>
          <p:cNvSpPr txBox="1"/>
          <p:nvPr/>
        </p:nvSpPr>
        <p:spPr bwMode="auto">
          <a:xfrm>
            <a:off x="3746641" y="5731925"/>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2</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06B7B91D-0E53-44F2-9E1D-091A92A01C84}"/>
              </a:ext>
            </a:extLst>
          </p:cNvPr>
          <p:cNvSpPr txBox="1"/>
          <p:nvPr/>
        </p:nvSpPr>
        <p:spPr bwMode="auto">
          <a:xfrm>
            <a:off x="594015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3</a:t>
            </a:r>
            <a:endParaRPr lang="fr-CH"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id="{A3C021A4-EDAF-44BF-8B1C-9313EEF2DD5B}"/>
              </a:ext>
            </a:extLst>
          </p:cNvPr>
          <p:cNvGrpSpPr/>
          <p:nvPr/>
        </p:nvGrpSpPr>
        <p:grpSpPr>
          <a:xfrm>
            <a:off x="1556856" y="4797152"/>
            <a:ext cx="1296144" cy="648072"/>
            <a:chOff x="1556856" y="4797152"/>
            <a:chExt cx="1296144" cy="648072"/>
          </a:xfrm>
        </p:grpSpPr>
        <p:cxnSp>
          <p:nvCxnSpPr>
            <p:cNvPr id="5" name="Straight Connector 4">
              <a:extLst>
                <a:ext uri="{FF2B5EF4-FFF2-40B4-BE49-F238E27FC236}">
                  <a16:creationId xmlns:a16="http://schemas.microsoft.com/office/drawing/2014/main" id="{1E47D096-6BAF-43D7-97D5-CB53CC3BBE21}"/>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CE8FB8-9651-4A12-ABAE-CDFE94F79628}"/>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DA0221-83B7-42D1-A2E3-492B0DACCDEA}"/>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ECA45B-27F1-46CD-9549-DD3BE17DAA70}"/>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93AEE4-8117-4572-BDA8-31E3AC3A32D1}"/>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B4F43-5D2A-4F87-B883-B55CBB27E75C}"/>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8E5AAAF-D60C-4F5C-8A0D-5C344B9ADB0B}"/>
              </a:ext>
            </a:extLst>
          </p:cNvPr>
          <p:cNvGrpSpPr/>
          <p:nvPr/>
        </p:nvGrpSpPr>
        <p:grpSpPr>
          <a:xfrm>
            <a:off x="5891765" y="4784922"/>
            <a:ext cx="1296144" cy="648072"/>
            <a:chOff x="1556856" y="4797152"/>
            <a:chExt cx="1296144" cy="648072"/>
          </a:xfrm>
        </p:grpSpPr>
        <p:cxnSp>
          <p:nvCxnSpPr>
            <p:cNvPr id="30" name="Straight Connector 29">
              <a:extLst>
                <a:ext uri="{FF2B5EF4-FFF2-40B4-BE49-F238E27FC236}">
                  <a16:creationId xmlns:a16="http://schemas.microsoft.com/office/drawing/2014/main" id="{185E6035-E40A-4EB2-927A-3037D48F6BE2}"/>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4F402B-186C-4CB0-BB11-9B89A45D5700}"/>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728A11-5C10-43CA-B45A-3280BE2C0009}"/>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12516B-AB7E-4EAD-B6E0-09CE5091A9B9}"/>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8B3FF1-C62E-45E1-B09E-22B9C82F2F69}"/>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219184-5963-4887-956E-75880ABC7D08}"/>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686790C-5380-4DB8-9B5F-A85F9A924640}"/>
              </a:ext>
            </a:extLst>
          </p:cNvPr>
          <p:cNvGrpSpPr/>
          <p:nvPr/>
        </p:nvGrpSpPr>
        <p:grpSpPr>
          <a:xfrm>
            <a:off x="3724311" y="4797152"/>
            <a:ext cx="1296144" cy="648072"/>
            <a:chOff x="1556856" y="4797152"/>
            <a:chExt cx="1296144" cy="648072"/>
          </a:xfrm>
        </p:grpSpPr>
        <p:cxnSp>
          <p:nvCxnSpPr>
            <p:cNvPr id="37" name="Straight Connector 36">
              <a:extLst>
                <a:ext uri="{FF2B5EF4-FFF2-40B4-BE49-F238E27FC236}">
                  <a16:creationId xmlns:a16="http://schemas.microsoft.com/office/drawing/2014/main" id="{54618450-D64E-4507-9362-16EFED99BF78}"/>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688A10-95C0-492F-94D2-6A88749C23F3}"/>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D6F882-379B-44FD-B2D1-7A0E4658D95B}"/>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6BAFE4-BBAC-4499-87C6-0B1D854F05BB}"/>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328C3A-FB6D-41CB-B6FB-E986A93FB8DC}"/>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51EF04-2988-4924-BCD8-986BC045212B}"/>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46FCD4C9-7EDD-4218-AB71-C31B826E66F4}"/>
              </a:ext>
            </a:extLst>
          </p:cNvPr>
          <p:cNvSpPr/>
          <p:nvPr/>
        </p:nvSpPr>
        <p:spPr>
          <a:xfrm>
            <a:off x="6102855" y="2708920"/>
            <a:ext cx="629367" cy="576057"/>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3" name="Oval 42">
            <a:extLst>
              <a:ext uri="{FF2B5EF4-FFF2-40B4-BE49-F238E27FC236}">
                <a16:creationId xmlns:a16="http://schemas.microsoft.com/office/drawing/2014/main" id="{474DBBED-F2CD-4923-B3A6-252D2B69179E}"/>
              </a:ext>
            </a:extLst>
          </p:cNvPr>
          <p:cNvSpPr/>
          <p:nvPr/>
        </p:nvSpPr>
        <p:spPr bwMode="auto">
          <a:xfrm>
            <a:off x="1942882" y="5105148"/>
            <a:ext cx="2640574" cy="432048"/>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4" name="Oval 43">
            <a:extLst>
              <a:ext uri="{FF2B5EF4-FFF2-40B4-BE49-F238E27FC236}">
                <a16:creationId xmlns:a16="http://schemas.microsoft.com/office/drawing/2014/main" id="{72F2A2B5-AC1F-4882-8591-1AB92C05F0DA}"/>
              </a:ext>
            </a:extLst>
          </p:cNvPr>
          <p:cNvSpPr/>
          <p:nvPr/>
        </p:nvSpPr>
        <p:spPr bwMode="auto">
          <a:xfrm rot="16200000">
            <a:off x="5687717" y="5036953"/>
            <a:ext cx="1080112" cy="360035"/>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32838150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Prétotypage</a:t>
            </a:r>
            <a:r>
              <a:rPr lang="de-DE" sz="2400" b="1" dirty="0">
                <a:solidFill>
                  <a:srgbClr val="1476B7"/>
                </a:solidFill>
                <a:latin typeface="Tahoma"/>
                <a:ea typeface="Tahoma"/>
                <a:cs typeface="Tahoma"/>
              </a:rPr>
              <a:t> et </a:t>
            </a:r>
            <a:r>
              <a:rPr lang="de-DE" sz="2400" b="1" dirty="0" err="1">
                <a:solidFill>
                  <a:srgbClr val="1476B7"/>
                </a:solidFill>
                <a:latin typeface="Tahoma"/>
                <a:ea typeface="Tahoma"/>
                <a:cs typeface="Tahoma"/>
              </a:rPr>
              <a:t>tests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372621" y="1913820"/>
            <a:ext cx="8009284" cy="1723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Le </a:t>
            </a:r>
            <a:r>
              <a:rPr lang="fr-FR" altLang="fr-FR" sz="1400" dirty="0" err="1">
                <a:latin typeface="Tahoma" panose="020B0604030504040204" pitchFamily="34" charset="0"/>
                <a:ea typeface="Tahoma" panose="020B0604030504040204" pitchFamily="34" charset="0"/>
                <a:cs typeface="Tahoma" panose="020B0604030504040204" pitchFamily="34" charset="0"/>
              </a:rPr>
              <a:t>prétotypage</a:t>
            </a:r>
            <a:r>
              <a:rPr lang="fr-FR" altLang="fr-FR" sz="1400" dirty="0">
                <a:latin typeface="Tahoma" panose="020B0604030504040204" pitchFamily="34" charset="0"/>
                <a:ea typeface="Tahoma" panose="020B0604030504040204" pitchFamily="34" charset="0"/>
                <a:cs typeface="Tahoma" panose="020B0604030504040204" pitchFamily="34" charset="0"/>
              </a:rPr>
              <a:t> est un o</a:t>
            </a:r>
            <a:r>
              <a:rPr lang="fr-CH" sz="1400" dirty="0" err="1">
                <a:latin typeface="Tahoma" panose="020B0604030504040204" pitchFamily="34" charset="0"/>
                <a:ea typeface="Tahoma" panose="020B0604030504040204" pitchFamily="34" charset="0"/>
                <a:cs typeface="Tahoma" panose="020B0604030504040204" pitchFamily="34" charset="0"/>
              </a:rPr>
              <a:t>util</a:t>
            </a:r>
            <a:r>
              <a:rPr lang="fr-CH" sz="1400" dirty="0">
                <a:latin typeface="Tahoma" panose="020B0604030504040204" pitchFamily="34" charset="0"/>
                <a:ea typeface="Tahoma" panose="020B0604030504040204" pitchFamily="34" charset="0"/>
                <a:cs typeface="Tahoma" panose="020B0604030504040204" pitchFamily="34" charset="0"/>
              </a:rPr>
              <a:t> simple qui permet de :</a:t>
            </a:r>
          </a:p>
          <a:p>
            <a:pPr marL="285750" lvl="0" indent="-285750">
              <a:buClr>
                <a:schemeClr val="bg1"/>
              </a:buClr>
              <a:buFont typeface="Wingdings" panose="05000000000000000000" pitchFamily="2" charset="2"/>
              <a:buChar char="§"/>
            </a:pPr>
            <a:r>
              <a:rPr lang="fr-CH" sz="1400" dirty="0">
                <a:latin typeface="Tahoma" panose="020B0604030504040204" pitchFamily="34" charset="0"/>
                <a:ea typeface="Tahoma" panose="020B0604030504040204" pitchFamily="34" charset="0"/>
                <a:cs typeface="Tahoma" panose="020B0604030504040204" pitchFamily="34" charset="0"/>
              </a:rPr>
              <a:t>- Reprendre de la hauteur sur le processus d’expérimentation</a:t>
            </a:r>
          </a:p>
          <a:p>
            <a:pPr marL="285750" lvl="0" indent="-285750">
              <a:buClr>
                <a:schemeClr val="bg1"/>
              </a:buClr>
              <a:buFont typeface="Wingdings" panose="05000000000000000000" pitchFamily="2" charset="2"/>
              <a:buChar char="§"/>
            </a:pPr>
            <a:r>
              <a:rPr lang="fr-CH" sz="1400" dirty="0">
                <a:latin typeface="Tahoma" panose="020B0604030504040204" pitchFamily="34" charset="0"/>
                <a:ea typeface="Tahoma" panose="020B0604030504040204" pitchFamily="34" charset="0"/>
                <a:cs typeface="Tahoma" panose="020B0604030504040204" pitchFamily="34" charset="0"/>
              </a:rPr>
              <a:t>- Ouvrir le champ des possibles en termes de tests</a:t>
            </a:r>
          </a:p>
          <a:p>
            <a:pPr marL="285750" indent="-285750">
              <a:buClr>
                <a:schemeClr val="bg1"/>
              </a:buClr>
              <a:buFont typeface="Wingdings" panose="05000000000000000000" pitchFamily="2" charset="2"/>
              <a:buChar char="§"/>
            </a:pPr>
            <a:r>
              <a:rPr lang="fr-CH" sz="1400" dirty="0">
                <a:latin typeface="Tahoma" panose="020B0604030504040204" pitchFamily="34" charset="0"/>
                <a:ea typeface="Tahoma" panose="020B0604030504040204" pitchFamily="34" charset="0"/>
                <a:cs typeface="Tahoma" panose="020B0604030504040204" pitchFamily="34" charset="0"/>
              </a:rPr>
              <a:t>- S’ancrer dans une démarche scientifique</a:t>
            </a:r>
          </a:p>
          <a:p>
            <a:pPr marL="285750" lvl="0" indent="-285750">
              <a:buClr>
                <a:schemeClr val="bg1"/>
              </a:buClr>
              <a:buFont typeface="Wingdings" panose="05000000000000000000" pitchFamily="2" charset="2"/>
              <a:buChar char="§"/>
            </a:pPr>
            <a:r>
              <a:rPr lang="fr-CH" sz="1400" dirty="0">
                <a:latin typeface="Tahoma" panose="020B0604030504040204" pitchFamily="34" charset="0"/>
                <a:ea typeface="Tahoma" panose="020B0604030504040204" pitchFamily="34" charset="0"/>
                <a:cs typeface="Tahoma" panose="020B0604030504040204" pitchFamily="34" charset="0"/>
              </a:rPr>
              <a:t>- Et surtout : valider des hypothèses variées de façon rapide (quelques </a:t>
            </a:r>
          </a:p>
          <a:p>
            <a:pPr marL="285750" lvl="0" indent="-285750">
              <a:buClr>
                <a:schemeClr val="bg1"/>
              </a:buClr>
              <a:buFont typeface="Wingdings" panose="05000000000000000000" pitchFamily="2" charset="2"/>
              <a:buChar char="§"/>
            </a:pPr>
            <a:r>
              <a:rPr lang="fr-CH" sz="1400" dirty="0">
                <a:latin typeface="Tahoma" panose="020B0604030504040204" pitchFamily="34" charset="0"/>
                <a:ea typeface="Tahoma" panose="020B0604030504040204" pitchFamily="34" charset="0"/>
                <a:cs typeface="Tahoma" panose="020B0604030504040204" pitchFamily="34" charset="0"/>
              </a:rPr>
              <a:t>  heures) et frugale (quelques francs)</a:t>
            </a:r>
          </a:p>
          <a:p>
            <a:pPr marL="285750" lvl="0" indent="-285750">
              <a:buClr>
                <a:schemeClr val="bg1"/>
              </a:buClr>
              <a:buFont typeface="Wingdings" panose="05000000000000000000" pitchFamily="2" charset="2"/>
              <a:buChar char="§"/>
            </a:pPr>
            <a:endParaRPr lang="fr-CH" altLang="fr-FR"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chemeClr val="bg1"/>
              </a:buClr>
              <a:buFont typeface="Wingdings" panose="05000000000000000000" pitchFamily="2" charset="2"/>
              <a:buChar char="§"/>
            </a:pPr>
            <a:r>
              <a:rPr lang="fr-CH" altLang="fr-FR" sz="1400" dirty="0">
                <a:latin typeface="Tahoma" panose="020B0604030504040204" pitchFamily="34" charset="0"/>
                <a:ea typeface="Tahoma" panose="020B0604030504040204" pitchFamily="34" charset="0"/>
                <a:cs typeface="Tahoma" panose="020B0604030504040204" pitchFamily="34" charset="0"/>
              </a:rPr>
              <a:t>Il s’agit d’expérimenter de façon graduelle et de limiter les risques : </a:t>
            </a:r>
            <a:endParaRPr lang="fr-FR" altLang="fr-FR" sz="1400" dirty="0">
              <a:latin typeface="Tahoma" panose="020B0604030504040204" pitchFamily="34" charset="0"/>
              <a:ea typeface="Tahoma" panose="020B0604030504040204" pitchFamily="34" charset="0"/>
              <a:cs typeface="Tahoma" panose="020B0604030504040204" pitchFamily="34" charset="0"/>
            </a:endParaRPr>
          </a:p>
        </p:txBody>
      </p:sp>
      <p:pic>
        <p:nvPicPr>
          <p:cNvPr id="5" name="Image 4">
            <a:extLst>
              <a:ext uri="{FF2B5EF4-FFF2-40B4-BE49-F238E27FC236}">
                <a16:creationId xmlns:a16="http://schemas.microsoft.com/office/drawing/2014/main" id="{F110BB53-91F9-3239-3A0D-0479B2EA5987}"/>
              </a:ext>
            </a:extLst>
          </p:cNvPr>
          <p:cNvPicPr>
            <a:picLocks noChangeAspect="1"/>
          </p:cNvPicPr>
          <p:nvPr/>
        </p:nvPicPr>
        <p:blipFill>
          <a:blip r:embed="rId3"/>
          <a:stretch>
            <a:fillRect/>
          </a:stretch>
        </p:blipFill>
        <p:spPr>
          <a:xfrm>
            <a:off x="395536" y="3637369"/>
            <a:ext cx="2743376" cy="2453072"/>
          </a:xfrm>
          <a:prstGeom prst="rect">
            <a:avLst/>
          </a:prstGeom>
        </p:spPr>
      </p:pic>
      <p:pic>
        <p:nvPicPr>
          <p:cNvPr id="8" name="Image 7">
            <a:extLst>
              <a:ext uri="{FF2B5EF4-FFF2-40B4-BE49-F238E27FC236}">
                <a16:creationId xmlns:a16="http://schemas.microsoft.com/office/drawing/2014/main" id="{0223786D-0FFD-2A86-8756-55FE0FCEB54A}"/>
              </a:ext>
            </a:extLst>
          </p:cNvPr>
          <p:cNvPicPr>
            <a:picLocks noChangeAspect="1"/>
          </p:cNvPicPr>
          <p:nvPr/>
        </p:nvPicPr>
        <p:blipFill rotWithShape="1">
          <a:blip r:embed="rId4"/>
          <a:srcRect t="2101"/>
          <a:stretch/>
        </p:blipFill>
        <p:spPr>
          <a:xfrm>
            <a:off x="4200009" y="3880872"/>
            <a:ext cx="3491118" cy="2167089"/>
          </a:xfrm>
          <a:prstGeom prst="rect">
            <a:avLst/>
          </a:prstGeom>
        </p:spPr>
      </p:pic>
    </p:spTree>
    <p:extLst>
      <p:ext uri="{BB962C8B-B14F-4D97-AF65-F5344CB8AC3E}">
        <p14:creationId xmlns:p14="http://schemas.microsoft.com/office/powerpoint/2010/main" val="33805034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Prétotypage</a:t>
            </a:r>
            <a:r>
              <a:rPr lang="de-DE" sz="2400" b="1" dirty="0">
                <a:solidFill>
                  <a:srgbClr val="1476B7"/>
                </a:solidFill>
                <a:latin typeface="Tahoma"/>
                <a:ea typeface="Tahoma"/>
                <a:cs typeface="Tahoma"/>
              </a:rPr>
              <a:t> et </a:t>
            </a:r>
            <a:r>
              <a:rPr lang="de-DE" sz="2400" b="1" dirty="0" err="1">
                <a:solidFill>
                  <a:srgbClr val="1476B7"/>
                </a:solidFill>
                <a:latin typeface="Tahoma"/>
                <a:ea typeface="Tahoma"/>
                <a:cs typeface="Tahoma"/>
              </a:rPr>
              <a:t>tests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594148" y="1802900"/>
            <a:ext cx="8009284"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H" altLang="fr-FR" sz="14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Approche scientifique  : </a:t>
            </a:r>
            <a:endParaRPr lang="fr-FR" altLang="fr-FR" sz="14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a:extLst>
              <a:ext uri="{FF2B5EF4-FFF2-40B4-BE49-F238E27FC236}">
                <a16:creationId xmlns:a16="http://schemas.microsoft.com/office/drawing/2014/main" id="{6295242E-94BF-60B7-A4FE-7254B50FFF1F}"/>
              </a:ext>
            </a:extLst>
          </p:cNvPr>
          <p:cNvPicPr>
            <a:picLocks noChangeAspect="1"/>
          </p:cNvPicPr>
          <p:nvPr/>
        </p:nvPicPr>
        <p:blipFill>
          <a:blip r:embed="rId3"/>
          <a:stretch>
            <a:fillRect/>
          </a:stretch>
        </p:blipFill>
        <p:spPr>
          <a:xfrm>
            <a:off x="278568" y="2069976"/>
            <a:ext cx="8009284" cy="3700492"/>
          </a:xfrm>
          <a:prstGeom prst="rect">
            <a:avLst/>
          </a:prstGeom>
        </p:spPr>
      </p:pic>
    </p:spTree>
    <p:extLst>
      <p:ext uri="{BB962C8B-B14F-4D97-AF65-F5344CB8AC3E}">
        <p14:creationId xmlns:p14="http://schemas.microsoft.com/office/powerpoint/2010/main" val="18241601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7" name="Google Shape;79;p16">
            <a:extLst>
              <a:ext uri="{FF2B5EF4-FFF2-40B4-BE49-F238E27FC236}">
                <a16:creationId xmlns:a16="http://schemas.microsoft.com/office/drawing/2014/main" id="{F55EE5FE-38ED-29D7-4A7E-866CBA3FEB4E}"/>
              </a:ext>
            </a:extLst>
          </p:cNvPr>
          <p:cNvSpPr txBox="1">
            <a:spLocks/>
          </p:cNvSpPr>
          <p:nvPr/>
        </p:nvSpPr>
        <p:spPr>
          <a:xfrm>
            <a:off x="98041" y="857250"/>
            <a:ext cx="2020020" cy="5143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fr-FR" sz="1800" dirty="0">
                <a:latin typeface="Tahoma" panose="020B0604030504040204" pitchFamily="34" charset="0"/>
                <a:ea typeface="Tahoma" panose="020B0604030504040204" pitchFamily="34" charset="0"/>
                <a:cs typeface="Tahoma" panose="020B0604030504040204" pitchFamily="34" charset="0"/>
                <a:sym typeface="Amatic SC"/>
              </a:rPr>
              <a:t>Prétotyper =</a:t>
            </a:r>
          </a:p>
          <a:p>
            <a:pPr algn="ctr"/>
            <a:r>
              <a:rPr lang="fr-FR" sz="1800" dirty="0">
                <a:latin typeface="Tahoma" panose="020B0604030504040204" pitchFamily="34" charset="0"/>
                <a:ea typeface="Tahoma" panose="020B0604030504040204" pitchFamily="34" charset="0"/>
                <a:cs typeface="Tahoma" panose="020B0604030504040204" pitchFamily="34" charset="0"/>
                <a:sym typeface="Amatic SC"/>
              </a:rPr>
              <a:t>tester rapidement, frugalement mais précisément une hypothèse</a:t>
            </a:r>
          </a:p>
          <a:p>
            <a:pPr algn="ctr"/>
            <a:r>
              <a:rPr lang="fr-FR" sz="1800" dirty="0">
                <a:latin typeface="Tahoma" panose="020B0604030504040204" pitchFamily="34" charset="0"/>
                <a:ea typeface="Tahoma" panose="020B0604030504040204" pitchFamily="34" charset="0"/>
                <a:cs typeface="Tahoma" panose="020B0604030504040204" pitchFamily="34" charset="0"/>
                <a:sym typeface="Amatic SC"/>
              </a:rPr>
              <a:t>(pas juste de faisabilité)</a:t>
            </a:r>
          </a:p>
        </p:txBody>
      </p:sp>
      <p:pic>
        <p:nvPicPr>
          <p:cNvPr id="3" name="Picture 3">
            <a:extLst>
              <a:ext uri="{FF2B5EF4-FFF2-40B4-BE49-F238E27FC236}">
                <a16:creationId xmlns:a16="http://schemas.microsoft.com/office/drawing/2014/main" id="{2B1DE99C-B4AD-7A7D-9257-2F9E7E4773F8}"/>
              </a:ext>
            </a:extLst>
          </p:cNvPr>
          <p:cNvPicPr>
            <a:picLocks noChangeAspect="1"/>
          </p:cNvPicPr>
          <p:nvPr/>
        </p:nvPicPr>
        <p:blipFill>
          <a:blip r:embed="rId3"/>
          <a:stretch>
            <a:fillRect/>
          </a:stretch>
        </p:blipFill>
        <p:spPr>
          <a:xfrm>
            <a:off x="2130520" y="1352422"/>
            <a:ext cx="3398165" cy="4812882"/>
          </a:xfrm>
          <a:prstGeom prst="rect">
            <a:avLst/>
          </a:prstGeom>
        </p:spPr>
      </p:pic>
      <p:sp>
        <p:nvSpPr>
          <p:cNvPr id="8" name="ZoneTexte 7">
            <a:extLst>
              <a:ext uri="{FF2B5EF4-FFF2-40B4-BE49-F238E27FC236}">
                <a16:creationId xmlns:a16="http://schemas.microsoft.com/office/drawing/2014/main" id="{842958B4-1E22-64DB-E95F-A8D77EA9F4D7}"/>
              </a:ext>
            </a:extLst>
          </p:cNvPr>
          <p:cNvSpPr txBox="1"/>
          <p:nvPr/>
        </p:nvSpPr>
        <p:spPr>
          <a:xfrm>
            <a:off x="6312752" y="857250"/>
            <a:ext cx="2182008" cy="5143500"/>
          </a:xfrm>
          <a:prstGeom prst="rect">
            <a:avLst/>
          </a:prstGeom>
          <a:noFill/>
        </p:spPr>
        <p:txBody>
          <a:bodyPr wrap="none" rtlCol="0" anchor="ctr" anchorCtr="0">
            <a:noAutofit/>
          </a:bodyPr>
          <a:lstStyle/>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Interview client, fournisseur, décideur…</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Immersion (« un jour dans la vie »)</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Questionnaire de découverte</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Analyse de tendances (Google, etc.)</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Analyse du trafic web</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Analyse du support client</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Publicité en ligne</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Fonctionnalité bouchonnée</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Liste d'attente</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Campagne emailing ou réseaux sociaux</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Impression 3D</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Prototype papier</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Story </a:t>
            </a:r>
            <a:r>
              <a:rPr lang="fr-FR" sz="1200" dirty="0" err="1">
                <a:solidFill>
                  <a:srgbClr val="68A3C2"/>
                </a:solidFill>
                <a:latin typeface="Amatic SC" pitchFamily="2" charset="-79"/>
                <a:cs typeface="Amatic SC" pitchFamily="2" charset="-79"/>
              </a:rPr>
              <a:t>board</a:t>
            </a:r>
            <a:endParaRPr lang="fr-FR" sz="1200" dirty="0">
              <a:solidFill>
                <a:srgbClr val="68A3C2"/>
              </a:solidFill>
              <a:latin typeface="Amatic SC" pitchFamily="2" charset="-79"/>
              <a:cs typeface="Amatic SC" pitchFamily="2" charset="-79"/>
            </a:endParaRP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Vidéo d’explication</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 Boîte produit »</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Maquette cliquable</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MVP « super-glue »</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 Concierge »</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Page d’accueil</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Crowdfunding</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A/B Test</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 Magicien d’Oz »</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Fausse vente</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Lettre d’intention</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Boutique « pop-up »</a:t>
            </a: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Spike </a:t>
            </a:r>
            <a:r>
              <a:rPr lang="fr-FR" sz="1200" dirty="0" err="1">
                <a:solidFill>
                  <a:srgbClr val="68A3C2"/>
                </a:solidFill>
                <a:latin typeface="Amatic SC" pitchFamily="2" charset="-79"/>
                <a:cs typeface="Amatic SC" pitchFamily="2" charset="-79"/>
              </a:rPr>
              <a:t>eXtreme</a:t>
            </a:r>
            <a:r>
              <a:rPr lang="fr-FR" sz="1200" dirty="0">
                <a:solidFill>
                  <a:srgbClr val="68A3C2"/>
                </a:solidFill>
                <a:latin typeface="Amatic SC" pitchFamily="2" charset="-79"/>
                <a:cs typeface="Amatic SC" pitchFamily="2" charset="-79"/>
              </a:rPr>
              <a:t> </a:t>
            </a:r>
            <a:r>
              <a:rPr lang="fr-FR" sz="1200" dirty="0" err="1">
                <a:solidFill>
                  <a:srgbClr val="68A3C2"/>
                </a:solidFill>
                <a:latin typeface="Amatic SC" pitchFamily="2" charset="-79"/>
                <a:cs typeface="Amatic SC" pitchFamily="2" charset="-79"/>
              </a:rPr>
              <a:t>Programming</a:t>
            </a:r>
            <a:endParaRPr lang="fr-FR" sz="1200" dirty="0">
              <a:solidFill>
                <a:srgbClr val="68A3C2"/>
              </a:solidFill>
              <a:latin typeface="Amatic SC" pitchFamily="2" charset="-79"/>
              <a:cs typeface="Amatic SC" pitchFamily="2" charset="-79"/>
            </a:endParaRPr>
          </a:p>
          <a:p>
            <a:pPr marL="171450" indent="-171450">
              <a:buClr>
                <a:srgbClr val="68A3C2"/>
              </a:buClr>
              <a:buFont typeface="Wingdings" pitchFamily="2" charset="2"/>
              <a:buChar char="ü"/>
            </a:pPr>
            <a:r>
              <a:rPr lang="fr-FR" sz="1200" dirty="0">
                <a:solidFill>
                  <a:srgbClr val="68A3C2"/>
                </a:solidFill>
                <a:latin typeface="Amatic SC" pitchFamily="2" charset="-79"/>
                <a:cs typeface="Amatic SC" pitchFamily="2" charset="-79"/>
              </a:rPr>
              <a:t>…</a:t>
            </a:r>
          </a:p>
        </p:txBody>
      </p:sp>
      <p:sp>
        <p:nvSpPr>
          <p:cNvPr id="10" name="Accolade ouvrante 9">
            <a:extLst>
              <a:ext uri="{FF2B5EF4-FFF2-40B4-BE49-F238E27FC236}">
                <a16:creationId xmlns:a16="http://schemas.microsoft.com/office/drawing/2014/main" id="{BF7BDAB2-9B1D-F356-C92E-520D68205D1E}"/>
              </a:ext>
            </a:extLst>
          </p:cNvPr>
          <p:cNvSpPr/>
          <p:nvPr/>
        </p:nvSpPr>
        <p:spPr>
          <a:xfrm>
            <a:off x="5724128" y="912114"/>
            <a:ext cx="438912" cy="5033772"/>
          </a:xfrm>
          <a:prstGeom prst="leftBrace">
            <a:avLst>
              <a:gd name="adj1" fmla="val 62500"/>
              <a:gd name="adj2" fmla="val 52489"/>
            </a:avLst>
          </a:prstGeom>
          <a:ln w="38100">
            <a:solidFill>
              <a:srgbClr val="68A3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Rectangle 1">
            <a:extLst>
              <a:ext uri="{FF2B5EF4-FFF2-40B4-BE49-F238E27FC236}">
                <a16:creationId xmlns:a16="http://schemas.microsoft.com/office/drawing/2014/main" id="{ED787661-CA4A-B0E1-FCC9-59D08ABCF1D1}"/>
              </a:ext>
            </a:extLst>
          </p:cNvPr>
          <p:cNvSpPr>
            <a:spLocks noChangeArrowheads="1"/>
          </p:cNvSpPr>
          <p:nvPr/>
        </p:nvSpPr>
        <p:spPr bwMode="auto">
          <a:xfrm>
            <a:off x="4152298" y="6093296"/>
            <a:ext cx="4596166"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1" i="0" u="none" strike="noStrike" cap="none" normalizeH="0" baseline="0" dirty="0">
                <a:ln>
                  <a:noFill/>
                </a:ln>
                <a:solidFill>
                  <a:schemeClr val="accent6">
                    <a:lumMod val="75000"/>
                  </a:schemeClr>
                </a:solidFill>
                <a:effectLst/>
                <a:latin typeface="Raleway" panose="020B0604020202020204" pitchFamily="2" charset="0"/>
              </a:rPr>
              <a:t>Cf. exemple dans le document </a:t>
            </a:r>
            <a:r>
              <a:rPr kumimoji="0" lang="fr-FR" altLang="fr-FR" sz="1900" b="1" i="0" u="none" strike="noStrike" cap="none" normalizeH="0" baseline="0" dirty="0" err="1">
                <a:ln>
                  <a:noFill/>
                </a:ln>
                <a:solidFill>
                  <a:schemeClr val="accent6">
                    <a:lumMod val="75000"/>
                  </a:schemeClr>
                </a:solidFill>
                <a:effectLst/>
                <a:latin typeface="Raleway" panose="020B0604020202020204" pitchFamily="2" charset="0"/>
              </a:rPr>
              <a:t>excel</a:t>
            </a:r>
            <a:r>
              <a:rPr kumimoji="0" lang="fr-FR" altLang="fr-FR" sz="1900" b="1" i="0" u="none" strike="noStrike" cap="none" normalizeH="0" baseline="0" dirty="0">
                <a:ln>
                  <a:noFill/>
                </a:ln>
                <a:solidFill>
                  <a:schemeClr val="accent6">
                    <a:lumMod val="75000"/>
                  </a:schemeClr>
                </a:solidFill>
                <a:effectLst/>
                <a:latin typeface="Raleway" panose="020B0604020202020204" pitchFamily="2" charset="0"/>
              </a:rPr>
              <a:t> « </a:t>
            </a:r>
            <a:r>
              <a:rPr kumimoji="0" lang="fr-CH" altLang="fr-FR" sz="1900" b="1" i="0" u="none" strike="noStrike" cap="none" normalizeH="0" baseline="0" dirty="0" err="1">
                <a:ln>
                  <a:noFill/>
                </a:ln>
                <a:solidFill>
                  <a:schemeClr val="accent6">
                    <a:lumMod val="75000"/>
                  </a:schemeClr>
                </a:solidFill>
                <a:effectLst/>
                <a:latin typeface="Raleway" panose="020B0604020202020204" pitchFamily="2" charset="0"/>
              </a:rPr>
              <a:t>Prétotypage</a:t>
            </a:r>
            <a:r>
              <a:rPr kumimoji="0" lang="fr-CH" altLang="fr-FR" sz="1900" b="1" i="0" u="none" strike="noStrike" cap="none" normalizeH="0" baseline="0" dirty="0">
                <a:ln>
                  <a:noFill/>
                </a:ln>
                <a:solidFill>
                  <a:schemeClr val="accent6">
                    <a:lumMod val="75000"/>
                  </a:schemeClr>
                </a:solidFill>
                <a:effectLst/>
                <a:latin typeface="Raleway" panose="020B0604020202020204" pitchFamily="2" charset="0"/>
              </a:rPr>
              <a:t> et exemples de tests</a:t>
            </a:r>
            <a:r>
              <a:rPr kumimoji="0" lang="fr-FR" altLang="fr-FR" sz="1900" b="1" i="0" u="none" strike="noStrike" cap="none" normalizeH="0" baseline="0" dirty="0">
                <a:ln>
                  <a:noFill/>
                </a:ln>
                <a:solidFill>
                  <a:schemeClr val="accent6">
                    <a:lumMod val="75000"/>
                  </a:schemeClr>
                </a:solidFill>
                <a:effectLst/>
                <a:latin typeface="Raleway" panose="020B0604020202020204" pitchFamily="2" charset="0"/>
              </a:rPr>
              <a:t> »</a:t>
            </a:r>
            <a:endParaRPr kumimoji="0" lang="fr-FR" altLang="fr-FR" sz="1800" b="0" i="0" u="none" strike="noStrike" cap="none" normalizeH="0" baseline="0" dirty="0">
              <a:ln>
                <a:noFill/>
              </a:ln>
              <a:solidFill>
                <a:schemeClr val="accent6">
                  <a:lumMod val="75000"/>
                </a:schemeClr>
              </a:solidFill>
              <a:effectLst/>
            </a:endParaRPr>
          </a:p>
        </p:txBody>
      </p:sp>
      <p:sp>
        <p:nvSpPr>
          <p:cNvPr id="4" name="Rectangle 5">
            <a:extLst>
              <a:ext uri="{FF2B5EF4-FFF2-40B4-BE49-F238E27FC236}">
                <a16:creationId xmlns:a16="http://schemas.microsoft.com/office/drawing/2014/main" id="{76390F3E-F72F-C33E-DA46-F54878A17E3D}"/>
              </a:ext>
            </a:extLst>
          </p:cNvPr>
          <p:cNvSpPr/>
          <p:nvPr/>
        </p:nvSpPr>
        <p:spPr bwMode="auto">
          <a:xfrm>
            <a:off x="269580" y="76470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Prétotypage</a:t>
            </a:r>
            <a:r>
              <a:rPr lang="de-DE" sz="2400" b="1" dirty="0">
                <a:solidFill>
                  <a:srgbClr val="1476B7"/>
                </a:solidFill>
                <a:latin typeface="Tahoma"/>
                <a:ea typeface="Tahoma"/>
                <a:cs typeface="Tahoma"/>
              </a:rPr>
              <a:t> et </a:t>
            </a:r>
            <a:r>
              <a:rPr lang="de-DE" sz="2400" b="1" dirty="0" err="1">
                <a:solidFill>
                  <a:srgbClr val="1476B7"/>
                </a:solidFill>
                <a:latin typeface="Tahoma"/>
                <a:ea typeface="Tahoma"/>
                <a:cs typeface="Tahoma"/>
              </a:rPr>
              <a:t>tests</a:t>
            </a:r>
            <a:endParaRPr lang="en-US" sz="2400" b="1" dirty="0">
              <a:solidFill>
                <a:srgbClr val="1476B7"/>
              </a:solidFill>
              <a:latin typeface="Tahoma"/>
              <a:ea typeface="Tahoma"/>
              <a:cs typeface="Tahoma"/>
            </a:endParaRPr>
          </a:p>
        </p:txBody>
      </p:sp>
    </p:spTree>
    <p:extLst>
      <p:ext uri="{BB962C8B-B14F-4D97-AF65-F5344CB8AC3E}">
        <p14:creationId xmlns:p14="http://schemas.microsoft.com/office/powerpoint/2010/main" val="1366380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2775602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
        <p:nvSpPr>
          <p:cNvPr id="2" name="ZoneTexte 1"/>
          <p:cNvSpPr txBox="1"/>
          <p:nvPr/>
        </p:nvSpPr>
        <p:spPr>
          <a:xfrm>
            <a:off x="323528" y="972888"/>
            <a:ext cx="8064896" cy="4524315"/>
          </a:xfrm>
          <a:prstGeom prst="rect">
            <a:avLst/>
          </a:prstGeom>
          <a:solidFill>
            <a:schemeClr val="bg1"/>
          </a:solidFill>
          <a:ln>
            <a:solidFill>
              <a:schemeClr val="bg1"/>
            </a:solidFill>
          </a:ln>
        </p:spPr>
        <p:txBody>
          <a:bodyPr wrap="square" rtlCol="0">
            <a:spAutoFit/>
          </a:bodyPr>
          <a:lstStyle/>
          <a:p>
            <a:pPr algn="ctr"/>
            <a:endParaRPr lang="fr-CH" sz="7200" dirty="0"/>
          </a:p>
          <a:p>
            <a:pPr algn="ctr"/>
            <a:r>
              <a:rPr lang="fr-CH" sz="7200" dirty="0"/>
              <a:t>Merci </a:t>
            </a:r>
          </a:p>
          <a:p>
            <a:pPr algn="ctr"/>
            <a:r>
              <a:rPr lang="fr-CH" sz="7200" dirty="0"/>
              <a:t>et </a:t>
            </a:r>
          </a:p>
          <a:p>
            <a:pPr algn="ctr"/>
            <a:r>
              <a:rPr lang="fr-CH" sz="7200" dirty="0"/>
              <a:t>bonne journée!</a:t>
            </a:r>
          </a:p>
        </p:txBody>
      </p:sp>
    </p:spTree>
    <p:extLst>
      <p:ext uri="{BB962C8B-B14F-4D97-AF65-F5344CB8AC3E}">
        <p14:creationId xmlns:p14="http://schemas.microsoft.com/office/powerpoint/2010/main" val="192691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Acteurs</a:t>
            </a:r>
            <a:endParaRPr lang="en-US" sz="2400" b="1" dirty="0">
              <a:solidFill>
                <a:srgbClr val="1476B7"/>
              </a:solidFill>
              <a:latin typeface="Tahoma"/>
              <a:ea typeface="Tahoma"/>
              <a:cs typeface="Tahoma"/>
            </a:endParaRPr>
          </a:p>
        </p:txBody>
      </p:sp>
      <p:pic>
        <p:nvPicPr>
          <p:cNvPr id="8" name="Picture 11" descr="Personnel clipart gratuit – Bureau images">
            <a:extLst>
              <a:ext uri="{FF2B5EF4-FFF2-40B4-BE49-F238E27FC236}">
                <a16:creationId xmlns:a16="http://schemas.microsoft.com/office/drawing/2014/main" id="{B8640712-1E4E-42DD-937B-8F6E4850C3E4}"/>
              </a:ext>
            </a:extLst>
          </p:cNvPr>
          <p:cNvPicPr>
            <a:picLocks noChangeAspect="1" noChangeArrowheads="1"/>
          </p:cNvPicPr>
          <p:nvPr/>
        </p:nvPicPr>
        <p:blipFill>
          <a:blip r:embed="rId3" cstate="print"/>
          <a:srcRect l="30976" r="31612" b="22761"/>
          <a:stretch>
            <a:fillRect/>
          </a:stretch>
        </p:blipFill>
        <p:spPr bwMode="auto">
          <a:xfrm flipH="1">
            <a:off x="1698420" y="1554748"/>
            <a:ext cx="765085" cy="1184648"/>
          </a:xfrm>
          <a:prstGeom prst="rect">
            <a:avLst/>
          </a:prstGeom>
          <a:noFill/>
        </p:spPr>
      </p:pic>
      <p:pic>
        <p:nvPicPr>
          <p:cNvPr id="9" name="Picture 9" descr="Cliparts gratuis diagramme – Bureau images">
            <a:extLst>
              <a:ext uri="{FF2B5EF4-FFF2-40B4-BE49-F238E27FC236}">
                <a16:creationId xmlns:a16="http://schemas.microsoft.com/office/drawing/2014/main" id="{077DF578-5709-402A-8D75-9A4C7D9D463F}"/>
              </a:ext>
            </a:extLst>
          </p:cNvPr>
          <p:cNvPicPr>
            <a:picLocks noChangeAspect="1" noChangeArrowheads="1"/>
          </p:cNvPicPr>
          <p:nvPr/>
        </p:nvPicPr>
        <p:blipFill>
          <a:blip r:embed="rId4" cstate="print"/>
          <a:srcRect l="34636" t="7574" r="10451" b="52030"/>
          <a:stretch>
            <a:fillRect/>
          </a:stretch>
        </p:blipFill>
        <p:spPr bwMode="auto">
          <a:xfrm>
            <a:off x="3347864" y="2132856"/>
            <a:ext cx="2088232" cy="1152128"/>
          </a:xfrm>
          <a:prstGeom prst="rect">
            <a:avLst/>
          </a:prstGeom>
          <a:noFill/>
        </p:spPr>
      </p:pic>
      <p:sp>
        <p:nvSpPr>
          <p:cNvPr id="10" name="Zone de texte 28">
            <a:extLst>
              <a:ext uri="{FF2B5EF4-FFF2-40B4-BE49-F238E27FC236}">
                <a16:creationId xmlns:a16="http://schemas.microsoft.com/office/drawing/2014/main" id="{866991A1-5EF4-4B57-931A-10D95653E19C}"/>
              </a:ext>
            </a:extLst>
          </p:cNvPr>
          <p:cNvSpPr>
            <a:spLocks/>
          </p:cNvSpPr>
          <p:nvPr/>
        </p:nvSpPr>
        <p:spPr bwMode="auto">
          <a:xfrm flipH="1">
            <a:off x="1480046" y="2839371"/>
            <a:ext cx="1152128" cy="216024"/>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Mandante</a:t>
            </a:r>
            <a:endParaRPr lang="fr-CH" dirty="0">
              <a:latin typeface="Tahoma"/>
              <a:ea typeface="Times New Roman"/>
            </a:endParaRPr>
          </a:p>
        </p:txBody>
      </p:sp>
      <p:sp>
        <p:nvSpPr>
          <p:cNvPr id="11" name="Zone de texte 28">
            <a:extLst>
              <a:ext uri="{FF2B5EF4-FFF2-40B4-BE49-F238E27FC236}">
                <a16:creationId xmlns:a16="http://schemas.microsoft.com/office/drawing/2014/main" id="{8181C602-0C40-43EB-A6E5-911058D12934}"/>
              </a:ext>
            </a:extLst>
          </p:cNvPr>
          <p:cNvSpPr>
            <a:spLocks/>
          </p:cNvSpPr>
          <p:nvPr/>
        </p:nvSpPr>
        <p:spPr bwMode="auto">
          <a:xfrm>
            <a:off x="3503775" y="3284984"/>
            <a:ext cx="1776409" cy="360040"/>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Cheffe de projet</a:t>
            </a:r>
            <a:endParaRPr lang="fr-CH" dirty="0">
              <a:latin typeface="Tahoma"/>
              <a:ea typeface="Times New Roman"/>
            </a:endParaRPr>
          </a:p>
        </p:txBody>
      </p:sp>
      <p:pic>
        <p:nvPicPr>
          <p:cNvPr id="12" name="Picture 13" descr="Femme d'affaire image gratuite – Bureau illustration">
            <a:extLst>
              <a:ext uri="{FF2B5EF4-FFF2-40B4-BE49-F238E27FC236}">
                <a16:creationId xmlns:a16="http://schemas.microsoft.com/office/drawing/2014/main" id="{695F6BC5-DE3D-4BC0-A4C2-3FBC7154063F}"/>
              </a:ext>
            </a:extLst>
          </p:cNvPr>
          <p:cNvPicPr>
            <a:picLocks noChangeAspect="1" noChangeArrowheads="1"/>
          </p:cNvPicPr>
          <p:nvPr/>
        </p:nvPicPr>
        <p:blipFill>
          <a:blip r:embed="rId5" cstate="print"/>
          <a:srcRect l="11806" r="29861" b="38889"/>
          <a:stretch>
            <a:fillRect/>
          </a:stretch>
        </p:blipFill>
        <p:spPr bwMode="auto">
          <a:xfrm>
            <a:off x="6281459" y="1054507"/>
            <a:ext cx="1374698" cy="1080120"/>
          </a:xfrm>
          <a:prstGeom prst="rect">
            <a:avLst/>
          </a:prstGeom>
          <a:noFill/>
        </p:spPr>
      </p:pic>
      <p:sp>
        <p:nvSpPr>
          <p:cNvPr id="14" name="Zone de texte 29">
            <a:extLst>
              <a:ext uri="{FF2B5EF4-FFF2-40B4-BE49-F238E27FC236}">
                <a16:creationId xmlns:a16="http://schemas.microsoft.com/office/drawing/2014/main" id="{9F380E0C-B41E-4D94-A158-1E09EB1BAE7B}"/>
              </a:ext>
            </a:extLst>
          </p:cNvPr>
          <p:cNvSpPr>
            <a:spLocks/>
          </p:cNvSpPr>
          <p:nvPr/>
        </p:nvSpPr>
        <p:spPr bwMode="auto">
          <a:xfrm>
            <a:off x="6228184" y="2276872"/>
            <a:ext cx="1699503" cy="64807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Direction</a:t>
            </a:r>
          </a:p>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hiérarchique</a:t>
            </a:r>
            <a:endParaRPr lang="fr-CH" dirty="0">
              <a:latin typeface="Tahoma"/>
              <a:ea typeface="Times New Roman"/>
            </a:endParaRPr>
          </a:p>
        </p:txBody>
      </p:sp>
      <p:pic>
        <p:nvPicPr>
          <p:cNvPr id="15" name="Picture 2">
            <a:extLst>
              <a:ext uri="{FF2B5EF4-FFF2-40B4-BE49-F238E27FC236}">
                <a16:creationId xmlns:a16="http://schemas.microsoft.com/office/drawing/2014/main" id="{D2B0843A-9D58-4B51-8B39-693D10AA354F}"/>
              </a:ext>
            </a:extLst>
          </p:cNvPr>
          <p:cNvPicPr>
            <a:picLocks noChangeAspect="1" noChangeArrowheads="1"/>
          </p:cNvPicPr>
          <p:nvPr/>
        </p:nvPicPr>
        <p:blipFill>
          <a:blip r:embed="rId6" cstate="print"/>
          <a:srcRect l="30825" t="42440" r="56418" b="39920"/>
          <a:stretch>
            <a:fillRect/>
          </a:stretch>
        </p:blipFill>
        <p:spPr bwMode="auto">
          <a:xfrm>
            <a:off x="755576" y="3429000"/>
            <a:ext cx="1100694" cy="856095"/>
          </a:xfrm>
          <a:prstGeom prst="rect">
            <a:avLst/>
          </a:prstGeom>
          <a:noFill/>
          <a:ln w="9525">
            <a:noFill/>
            <a:miter lim="800000"/>
            <a:headEnd/>
            <a:tailEnd/>
          </a:ln>
        </p:spPr>
      </p:pic>
      <p:sp>
        <p:nvSpPr>
          <p:cNvPr id="16" name="Zone de texte 28">
            <a:extLst>
              <a:ext uri="{FF2B5EF4-FFF2-40B4-BE49-F238E27FC236}">
                <a16:creationId xmlns:a16="http://schemas.microsoft.com/office/drawing/2014/main" id="{6DDC4361-F1DE-4ED9-B387-EB706CA3ED99}"/>
              </a:ext>
            </a:extLst>
          </p:cNvPr>
          <p:cNvSpPr>
            <a:spLocks/>
          </p:cNvSpPr>
          <p:nvPr/>
        </p:nvSpPr>
        <p:spPr bwMode="auto">
          <a:xfrm>
            <a:off x="251520" y="4293096"/>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Bénéficiaires finaux</a:t>
            </a:r>
            <a:endParaRPr lang="fr-CH" dirty="0">
              <a:latin typeface="Tahoma"/>
              <a:ea typeface="Times New Roman"/>
            </a:endParaRPr>
          </a:p>
        </p:txBody>
      </p:sp>
      <p:sp>
        <p:nvSpPr>
          <p:cNvPr id="17" name="Zone de texte 28">
            <a:extLst>
              <a:ext uri="{FF2B5EF4-FFF2-40B4-BE49-F238E27FC236}">
                <a16:creationId xmlns:a16="http://schemas.microsoft.com/office/drawing/2014/main" id="{BC50B3C3-8381-428A-872C-26BB9F14012D}"/>
              </a:ext>
            </a:extLst>
          </p:cNvPr>
          <p:cNvSpPr>
            <a:spLocks/>
          </p:cNvSpPr>
          <p:nvPr/>
        </p:nvSpPr>
        <p:spPr bwMode="auto">
          <a:xfrm>
            <a:off x="251520" y="5085184"/>
            <a:ext cx="2376264" cy="1152128"/>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Autres groupes</a:t>
            </a:r>
          </a:p>
          <a:p>
            <a:pPr algn="ctr">
              <a:defRPr/>
            </a:pPr>
            <a:r>
              <a:rPr lang="fr-FR" dirty="0">
                <a:latin typeface="Tahoma"/>
                <a:ea typeface="Times New Roman"/>
              </a:rPr>
              <a:t>Prestataires externes</a:t>
            </a:r>
          </a:p>
          <a:p>
            <a:pPr algn="ctr">
              <a:defRPr/>
            </a:pPr>
            <a:r>
              <a:rPr lang="fr-CH" dirty="0">
                <a:latin typeface="Tahoma"/>
                <a:ea typeface="Times New Roman"/>
              </a:rPr>
              <a:t>Leaders d’opinion</a:t>
            </a:r>
          </a:p>
          <a:p>
            <a:pPr algn="ctr">
              <a:defRPr/>
            </a:pPr>
            <a:r>
              <a:rPr lang="fr-CH" dirty="0">
                <a:latin typeface="Tahoma"/>
                <a:ea typeface="Times New Roman"/>
              </a:rPr>
              <a:t>Partenaires</a:t>
            </a:r>
          </a:p>
        </p:txBody>
      </p:sp>
      <p:pic>
        <p:nvPicPr>
          <p:cNvPr id="18" name="Picture 15" descr="Homme d'affaire image gratuite – Bureau cliparts">
            <a:extLst>
              <a:ext uri="{FF2B5EF4-FFF2-40B4-BE49-F238E27FC236}">
                <a16:creationId xmlns:a16="http://schemas.microsoft.com/office/drawing/2014/main" id="{044EB5AB-C7F3-40A6-BE54-558F4B1CA522}"/>
              </a:ext>
            </a:extLst>
          </p:cNvPr>
          <p:cNvPicPr>
            <a:picLocks noChangeAspect="1" noChangeArrowheads="1"/>
          </p:cNvPicPr>
          <p:nvPr/>
        </p:nvPicPr>
        <p:blipFill>
          <a:blip r:embed="rId7" cstate="print"/>
          <a:srcRect l="9375" r="15625" b="8333"/>
          <a:stretch>
            <a:fillRect/>
          </a:stretch>
        </p:blipFill>
        <p:spPr bwMode="auto">
          <a:xfrm>
            <a:off x="2487040" y="4997252"/>
            <a:ext cx="968835" cy="1152128"/>
          </a:xfrm>
          <a:prstGeom prst="rect">
            <a:avLst/>
          </a:prstGeom>
          <a:noFill/>
        </p:spPr>
      </p:pic>
      <p:pic>
        <p:nvPicPr>
          <p:cNvPr id="19" name="Picture 4" descr="Résultat de recherche d'images pour &quot;acteurs projet&quot;">
            <a:extLst>
              <a:ext uri="{FF2B5EF4-FFF2-40B4-BE49-F238E27FC236}">
                <a16:creationId xmlns:a16="http://schemas.microsoft.com/office/drawing/2014/main" id="{85891DDF-E44C-4453-B48E-497ABB63887F}"/>
              </a:ext>
            </a:extLst>
          </p:cNvPr>
          <p:cNvPicPr>
            <a:picLocks noChangeAspect="1" noChangeArrowheads="1"/>
          </p:cNvPicPr>
          <p:nvPr/>
        </p:nvPicPr>
        <p:blipFill>
          <a:blip r:embed="rId8" cstate="print"/>
          <a:srcRect/>
          <a:stretch>
            <a:fillRect/>
          </a:stretch>
        </p:blipFill>
        <p:spPr bwMode="auto">
          <a:xfrm>
            <a:off x="4283967" y="4514572"/>
            <a:ext cx="1530871" cy="1146676"/>
          </a:xfrm>
          <a:prstGeom prst="rect">
            <a:avLst/>
          </a:prstGeom>
          <a:noFill/>
        </p:spPr>
      </p:pic>
      <p:sp>
        <p:nvSpPr>
          <p:cNvPr id="20" name="Zone de texte 28">
            <a:extLst>
              <a:ext uri="{FF2B5EF4-FFF2-40B4-BE49-F238E27FC236}">
                <a16:creationId xmlns:a16="http://schemas.microsoft.com/office/drawing/2014/main" id="{95293A08-F02D-466D-9CEE-0818FC93F465}"/>
              </a:ext>
            </a:extLst>
          </p:cNvPr>
          <p:cNvSpPr>
            <a:spLocks/>
          </p:cNvSpPr>
          <p:nvPr/>
        </p:nvSpPr>
        <p:spPr bwMode="auto">
          <a:xfrm>
            <a:off x="3905195" y="5795654"/>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Equipe de projet</a:t>
            </a:r>
            <a:endParaRPr lang="fr-CH" dirty="0">
              <a:latin typeface="Tahoma"/>
              <a:ea typeface="Times New Roman"/>
            </a:endParaRPr>
          </a:p>
        </p:txBody>
      </p:sp>
      <p:pic>
        <p:nvPicPr>
          <p:cNvPr id="21" name="Picture 17" descr="Meeting clipart free clipart images 2">
            <a:extLst>
              <a:ext uri="{FF2B5EF4-FFF2-40B4-BE49-F238E27FC236}">
                <a16:creationId xmlns:a16="http://schemas.microsoft.com/office/drawing/2014/main" id="{D6278C15-15DE-4BD5-8351-E9E01EDD1EA1}"/>
              </a:ext>
            </a:extLst>
          </p:cNvPr>
          <p:cNvPicPr>
            <a:picLocks noChangeAspect="1" noChangeArrowheads="1"/>
          </p:cNvPicPr>
          <p:nvPr/>
        </p:nvPicPr>
        <p:blipFill>
          <a:blip r:embed="rId9" cstate="print"/>
          <a:srcRect/>
          <a:stretch>
            <a:fillRect/>
          </a:stretch>
        </p:blipFill>
        <p:spPr bwMode="auto">
          <a:xfrm>
            <a:off x="6372200" y="3416511"/>
            <a:ext cx="1661723" cy="1224136"/>
          </a:xfrm>
          <a:prstGeom prst="rect">
            <a:avLst/>
          </a:prstGeom>
          <a:noFill/>
        </p:spPr>
      </p:pic>
      <p:sp>
        <p:nvSpPr>
          <p:cNvPr id="22" name="Zone de texte 30">
            <a:extLst>
              <a:ext uri="{FF2B5EF4-FFF2-40B4-BE49-F238E27FC236}">
                <a16:creationId xmlns:a16="http://schemas.microsoft.com/office/drawing/2014/main" id="{874F6C73-F67E-48D6-871B-F8D7B972D411}"/>
              </a:ext>
            </a:extLst>
          </p:cNvPr>
          <p:cNvSpPr>
            <a:spLocks/>
          </p:cNvSpPr>
          <p:nvPr/>
        </p:nvSpPr>
        <p:spPr bwMode="auto">
          <a:xfrm>
            <a:off x="6372200" y="4698112"/>
            <a:ext cx="1838837" cy="59828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Comité de pilotage</a:t>
            </a:r>
            <a:endParaRPr lang="fr-CH" dirty="0">
              <a:latin typeface="Tahoma"/>
              <a:ea typeface="Times New Roman"/>
            </a:endParaRPr>
          </a:p>
        </p:txBody>
      </p:sp>
      <p:sp>
        <p:nvSpPr>
          <p:cNvPr id="23" name="Rectangle 22">
            <a:extLst>
              <a:ext uri="{FF2B5EF4-FFF2-40B4-BE49-F238E27FC236}">
                <a16:creationId xmlns:a16="http://schemas.microsoft.com/office/drawing/2014/main" id="{7A98D19C-1FDF-4D8A-8086-46831688808B}"/>
              </a:ext>
            </a:extLst>
          </p:cNvPr>
          <p:cNvSpPr/>
          <p:nvPr/>
        </p:nvSpPr>
        <p:spPr bwMode="auto">
          <a:xfrm>
            <a:off x="1619672" y="3284984"/>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4" name="Connecteur en arc 42">
            <a:extLst>
              <a:ext uri="{FF2B5EF4-FFF2-40B4-BE49-F238E27FC236}">
                <a16:creationId xmlns:a16="http://schemas.microsoft.com/office/drawing/2014/main" id="{9C7EF8D6-F912-4243-8A94-FA4D35CF10A2}"/>
              </a:ext>
            </a:extLst>
          </p:cNvPr>
          <p:cNvCxnSpPr>
            <a:cxnSpLocks/>
          </p:cNvCxnSpPr>
          <p:nvPr/>
        </p:nvCxnSpPr>
        <p:spPr bwMode="auto">
          <a:xfrm rot="10800000" flipV="1">
            <a:off x="1480047" y="3082273"/>
            <a:ext cx="670807" cy="334237"/>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5" name="Connecteur en arc 43">
            <a:extLst>
              <a:ext uri="{FF2B5EF4-FFF2-40B4-BE49-F238E27FC236}">
                <a16:creationId xmlns:a16="http://schemas.microsoft.com/office/drawing/2014/main" id="{2FBD7D45-8BA1-49B2-B00E-7A167661D574}"/>
              </a:ext>
            </a:extLst>
          </p:cNvPr>
          <p:cNvCxnSpPr>
            <a:cxnSpLocks/>
          </p:cNvCxnSpPr>
          <p:nvPr/>
        </p:nvCxnSpPr>
        <p:spPr bwMode="auto">
          <a:xfrm rot="10800000" flipV="1">
            <a:off x="5458746" y="2029728"/>
            <a:ext cx="936104" cy="720080"/>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26" name="Connecteur en arc 47">
            <a:extLst>
              <a:ext uri="{FF2B5EF4-FFF2-40B4-BE49-F238E27FC236}">
                <a16:creationId xmlns:a16="http://schemas.microsoft.com/office/drawing/2014/main" id="{876B2801-9368-48D2-A93B-5094D7D9BCB0}"/>
              </a:ext>
            </a:extLst>
          </p:cNvPr>
          <p:cNvCxnSpPr>
            <a:cxnSpLocks/>
          </p:cNvCxnSpPr>
          <p:nvPr/>
        </p:nvCxnSpPr>
        <p:spPr bwMode="auto">
          <a:xfrm rot="5400000">
            <a:off x="2866128" y="3739352"/>
            <a:ext cx="1368152" cy="1323513"/>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Connecteur en arc 44">
            <a:extLst>
              <a:ext uri="{FF2B5EF4-FFF2-40B4-BE49-F238E27FC236}">
                <a16:creationId xmlns:a16="http://schemas.microsoft.com/office/drawing/2014/main" id="{4AD458E7-7834-4C58-94A6-99207E3F3D41}"/>
              </a:ext>
            </a:extLst>
          </p:cNvPr>
          <p:cNvCxnSpPr>
            <a:cxnSpLocks/>
          </p:cNvCxnSpPr>
          <p:nvPr/>
        </p:nvCxnSpPr>
        <p:spPr bwMode="auto">
          <a:xfrm rot="16200000" flipH="1">
            <a:off x="4563326" y="3797714"/>
            <a:ext cx="797540" cy="636176"/>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5" name="Connecteur en arc 44">
            <a:extLst>
              <a:ext uri="{FF2B5EF4-FFF2-40B4-BE49-F238E27FC236}">
                <a16:creationId xmlns:a16="http://schemas.microsoft.com/office/drawing/2014/main" id="{26478572-8BB1-4164-8A09-C9A14680AD92}"/>
              </a:ext>
            </a:extLst>
          </p:cNvPr>
          <p:cNvCxnSpPr>
            <a:cxnSpLocks/>
          </p:cNvCxnSpPr>
          <p:nvPr/>
        </p:nvCxnSpPr>
        <p:spPr bwMode="auto">
          <a:xfrm>
            <a:off x="5364088" y="3284984"/>
            <a:ext cx="1065240" cy="432047"/>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8" name="Connecteur en arc 42">
            <a:extLst>
              <a:ext uri="{FF2B5EF4-FFF2-40B4-BE49-F238E27FC236}">
                <a16:creationId xmlns:a16="http://schemas.microsoft.com/office/drawing/2014/main" id="{CFDFC910-59AA-4592-B4AD-ACDC3F10E8F0}"/>
              </a:ext>
            </a:extLst>
          </p:cNvPr>
          <p:cNvCxnSpPr>
            <a:cxnSpLocks/>
          </p:cNvCxnSpPr>
          <p:nvPr/>
        </p:nvCxnSpPr>
        <p:spPr bwMode="auto">
          <a:xfrm>
            <a:off x="2555776" y="1944076"/>
            <a:ext cx="730442" cy="584881"/>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sp>
        <p:nvSpPr>
          <p:cNvPr id="27" name="RedDiskSlideNumber">
            <a:extLst>
              <a:ext uri="{FF2B5EF4-FFF2-40B4-BE49-F238E27FC236}">
                <a16:creationId xmlns:a16="http://schemas.microsoft.com/office/drawing/2014/main" id="{2E785361-8E27-46A0-B8F1-D5F266419DD0}"/>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35</a:t>
            </a:r>
            <a:endParaRPr lang="fr-CH" sz="800" dirty="0">
              <a:latin typeface="Tahoma"/>
            </a:endParaRPr>
          </a:p>
        </p:txBody>
      </p:sp>
    </p:spTree>
    <p:extLst>
      <p:ext uri="{BB962C8B-B14F-4D97-AF65-F5344CB8AC3E}">
        <p14:creationId xmlns:p14="http://schemas.microsoft.com/office/powerpoint/2010/main" val="151586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Déroulement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nvGraphicFramePr>
        <p:xfrm>
          <a:off x="5435541" y="5157192"/>
          <a:ext cx="2520835"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637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Lst>
</file>

<file path=ppt/theme/theme1.xml><?xml version="1.0" encoding="utf-8"?>
<a:theme xmlns:a="http://schemas.openxmlformats.org/drawingml/2006/main" name="HE-Arc 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TotalTime>
  <Words>2248</Words>
  <Application>Microsoft Office PowerPoint</Application>
  <PresentationFormat>Affichage à l'écran (4:3)</PresentationFormat>
  <Paragraphs>665</Paragraphs>
  <Slides>74</Slides>
  <Notes>74</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74</vt:i4>
      </vt:variant>
    </vt:vector>
  </HeadingPairs>
  <TitlesOfParts>
    <vt:vector size="88" baseType="lpstr">
      <vt:lpstr>Amatic SC</vt:lpstr>
      <vt:lpstr>Arial</vt:lpstr>
      <vt:lpstr>Calibri</vt:lpstr>
      <vt:lpstr>Courier New</vt:lpstr>
      <vt:lpstr>Impact</vt:lpstr>
      <vt:lpstr>Raleway</vt:lpstr>
      <vt:lpstr>Roboto</vt:lpstr>
      <vt:lpstr>Tahoma</vt:lpstr>
      <vt:lpstr>Times New Roman</vt:lpstr>
      <vt:lpstr>Trebuchet MS</vt:lpstr>
      <vt:lpstr>Verdana</vt:lpstr>
      <vt:lpstr>Wingdings</vt:lpstr>
      <vt:lpstr>HE-Arc GES</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Du retard? Combien???   Un surcoût ? Combien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Baudet Cedric</dc:creator>
  <cp:lastModifiedBy>tempuser47</cp:lastModifiedBy>
  <cp:revision>564</cp:revision>
  <cp:lastPrinted>2018-01-15T07:01:42Z</cp:lastPrinted>
  <dcterms:created xsi:type="dcterms:W3CDTF">2010-11-23T07:41:15Z</dcterms:created>
  <dcterms:modified xsi:type="dcterms:W3CDTF">2023-04-03T10:14:27Z</dcterms:modified>
  <cp:category>ENR QUALITE HE-ARC(+PIED DE PAGE)</cp:category>
</cp:coreProperties>
</file>