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7" r:id="rId2"/>
    <p:sldId id="541" r:id="rId3"/>
    <p:sldId id="680" r:id="rId4"/>
    <p:sldId id="668" r:id="rId5"/>
    <p:sldId id="669" r:id="rId6"/>
    <p:sldId id="666" r:id="rId7"/>
    <p:sldId id="682" r:id="rId8"/>
    <p:sldId id="667" r:id="rId9"/>
    <p:sldId id="671" r:id="rId10"/>
    <p:sldId id="672" r:id="rId11"/>
    <p:sldId id="673" r:id="rId12"/>
    <p:sldId id="674" r:id="rId13"/>
    <p:sldId id="676" r:id="rId14"/>
    <p:sldId id="678" r:id="rId15"/>
    <p:sldId id="679" r:id="rId16"/>
    <p:sldId id="677" r:id="rId17"/>
    <p:sldId id="681" r:id="rId18"/>
    <p:sldId id="683" r:id="rId19"/>
    <p:sldId id="685" r:id="rId20"/>
    <p:sldId id="684" r:id="rId21"/>
    <p:sldId id="687" r:id="rId22"/>
    <p:sldId id="688" r:id="rId23"/>
    <p:sldId id="68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2DD"/>
    <a:srgbClr val="E9EBF5"/>
    <a:srgbClr val="CFD5EA"/>
    <a:srgbClr val="CCFF33"/>
    <a:srgbClr val="FF33CC"/>
    <a:srgbClr val="FF66FF"/>
    <a:srgbClr val="00C4BF"/>
    <a:srgbClr val="00ACA8"/>
    <a:srgbClr val="00C0BC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1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C06FD-207D-4A5A-9612-1F3950418371}" type="datetimeFigureOut">
              <a:rPr lang="fr-CH" smtClean="0"/>
              <a:t>07.05.2024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897FB-7EEC-41AC-AAA0-619E0002969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40496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CH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97695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CH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62084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CH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323606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https://fr.surveymonkey.com/mp/sample-size-calculator/</a:t>
            </a:r>
            <a:endParaRPr lang="fr-CH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fr-CH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813905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https://fr.surveymonkey.com/mp/sample-size-calculator/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H" sz="1800" b="1" kern="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sz="1800" b="1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Pour une marge d’erreur de 6%, n=49   42, n=22  21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sz="1800" b="1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                                   10%, n=49     33, n=22    19, n=18   16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H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fr-CH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976819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CH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154234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CH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236063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CH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202308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CH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553706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CH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132058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CH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98155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CH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949567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CH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705616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CH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6160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CH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21098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CH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79223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CH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80037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CH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70942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CH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22461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CH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69557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CH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84498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CF14-D6E5-4F9B-9142-7EDCD4749885}" type="datetimeFigureOut">
              <a:rPr lang="fr-CH" smtClean="0"/>
              <a:t>07.05.2024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82A0-159D-4A5B-90F3-6B65F798484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5378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CF14-D6E5-4F9B-9142-7EDCD4749885}" type="datetimeFigureOut">
              <a:rPr lang="fr-CH" smtClean="0"/>
              <a:t>07.05.2024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82A0-159D-4A5B-90F3-6B65F798484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91414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CF14-D6E5-4F9B-9142-7EDCD4749885}" type="datetimeFigureOut">
              <a:rPr lang="fr-CH" smtClean="0"/>
              <a:t>07.05.2024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82A0-159D-4A5B-90F3-6B65F798484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8264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CF14-D6E5-4F9B-9142-7EDCD4749885}" type="datetimeFigureOut">
              <a:rPr lang="fr-CH" smtClean="0"/>
              <a:t>07.05.2024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82A0-159D-4A5B-90F3-6B65F798484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9047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CF14-D6E5-4F9B-9142-7EDCD4749885}" type="datetimeFigureOut">
              <a:rPr lang="fr-CH" smtClean="0"/>
              <a:t>07.05.2024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82A0-159D-4A5B-90F3-6B65F798484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9644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CF14-D6E5-4F9B-9142-7EDCD4749885}" type="datetimeFigureOut">
              <a:rPr lang="fr-CH" smtClean="0"/>
              <a:t>07.05.2024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82A0-159D-4A5B-90F3-6B65F798484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91323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CF14-D6E5-4F9B-9142-7EDCD4749885}" type="datetimeFigureOut">
              <a:rPr lang="fr-CH" smtClean="0"/>
              <a:t>07.05.2024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82A0-159D-4A5B-90F3-6B65F798484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2511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CF14-D6E5-4F9B-9142-7EDCD4749885}" type="datetimeFigureOut">
              <a:rPr lang="fr-CH" smtClean="0"/>
              <a:t>07.05.2024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82A0-159D-4A5B-90F3-6B65F798484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8657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CF14-D6E5-4F9B-9142-7EDCD4749885}" type="datetimeFigureOut">
              <a:rPr lang="fr-CH" smtClean="0"/>
              <a:t>07.05.2024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82A0-159D-4A5B-90F3-6B65F798484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5920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CF14-D6E5-4F9B-9142-7EDCD4749885}" type="datetimeFigureOut">
              <a:rPr lang="fr-CH" smtClean="0"/>
              <a:t>07.05.2024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82A0-159D-4A5B-90F3-6B65F798484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65420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CF14-D6E5-4F9B-9142-7EDCD4749885}" type="datetimeFigureOut">
              <a:rPr lang="fr-CH" smtClean="0"/>
              <a:t>07.05.2024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82A0-159D-4A5B-90F3-6B65F798484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3043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CF14-D6E5-4F9B-9142-7EDCD4749885}" type="datetimeFigureOut">
              <a:rPr lang="fr-CH" smtClean="0"/>
              <a:t>07.05.2024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282A0-159D-4A5B-90F3-6B65F798484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53030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15F453-69B0-4FDD-B944-BD7E202E5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" y="3701743"/>
            <a:ext cx="9137164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fr-CH" b="1" dirty="0">
                <a:solidFill>
                  <a:srgbClr val="00C4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Atelier </a:t>
            </a:r>
            <a:br>
              <a:rPr lang="fr-CH" b="1" dirty="0">
                <a:solidFill>
                  <a:srgbClr val="00C4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H" b="1" dirty="0">
                <a:solidFill>
                  <a:srgbClr val="00C4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Analyses quantitatives :</a:t>
            </a:r>
            <a:br>
              <a:rPr lang="fr-CH" b="1" dirty="0">
                <a:solidFill>
                  <a:srgbClr val="00C4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CH" b="1" dirty="0">
                <a:solidFill>
                  <a:srgbClr val="00C4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H" b="1" dirty="0">
                <a:solidFill>
                  <a:srgbClr val="00C4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enjeux des questionnaires</a:t>
            </a:r>
            <a:br>
              <a:rPr lang="fr-CH" b="1" dirty="0">
                <a:solidFill>
                  <a:srgbClr val="00C4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CH" b="1" dirty="0">
                <a:solidFill>
                  <a:srgbClr val="00C4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H" sz="27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 M13 du 8 mai 2024</a:t>
            </a:r>
            <a:br>
              <a:rPr lang="fr-CH" sz="27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H" sz="27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Chantal Junker-Tschopp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EEC4D6C-634A-4285-89C7-1A5D3CB61D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2138"/>
          <a:stretch/>
        </p:blipFill>
        <p:spPr>
          <a:xfrm>
            <a:off x="6836" y="16539"/>
            <a:ext cx="2434165" cy="91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339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827088" y="1052513"/>
            <a:ext cx="8424862" cy="21590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0" y="1700213"/>
            <a:ext cx="179388" cy="649287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6346825" y="6489402"/>
            <a:ext cx="2808288" cy="10795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0" name="Titre 1"/>
          <p:cNvSpPr txBox="1">
            <a:spLocks/>
          </p:cNvSpPr>
          <p:nvPr/>
        </p:nvSpPr>
        <p:spPr bwMode="auto">
          <a:xfrm>
            <a:off x="2323750" y="-30877"/>
            <a:ext cx="671274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fr-FR" sz="2500" b="1" spc="-80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Analyses quantitatives: Questionnaires</a:t>
            </a:r>
            <a:endParaRPr lang="fr-CH" sz="2500" b="1" spc="-80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755575" y="1500336"/>
            <a:ext cx="8388425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>
              <a:spcBef>
                <a:spcPct val="40000"/>
              </a:spcBef>
              <a:spcAft>
                <a:spcPts val="1800"/>
              </a:spcAft>
              <a:buNone/>
              <a:defRPr/>
            </a:pPr>
            <a:r>
              <a:rPr lang="fr-CH" sz="2600" b="1" kern="0" spc="-20" dirty="0">
                <a:solidFill>
                  <a:srgbClr val="00E2DD"/>
                </a:solidFill>
                <a:latin typeface="Times New Roman"/>
              </a:rPr>
              <a:t>Les enjeux d’analyse lors de la création d’un questionnaire</a:t>
            </a:r>
            <a:endParaRPr lang="fr-CH" sz="2600" kern="0" spc="-20" dirty="0">
              <a:solidFill>
                <a:srgbClr val="00E2DD"/>
              </a:solidFill>
              <a:latin typeface="Times New Roman"/>
            </a:endParaRPr>
          </a:p>
          <a:p>
            <a:pPr marL="360000" indent="-360000" eaLnBrk="1" hangingPunct="1">
              <a:lnSpc>
                <a:spcPct val="90000"/>
              </a:lnSpc>
              <a:spcBef>
                <a:spcPts val="2400"/>
              </a:spcBef>
              <a:buFont typeface="+mj-lt"/>
              <a:buAutoNum type="arabicPeriod"/>
            </a:pPr>
            <a:r>
              <a:rPr lang="fr-FR" sz="2400" u="sng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l’échantillon de notre population </a:t>
            </a:r>
          </a:p>
          <a:p>
            <a:pPr marL="684000" lvl="1" indent="-288000" eaLnBrk="1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quelle représentativité de notre échantillon par rapport à la population?</a:t>
            </a:r>
          </a:p>
          <a:p>
            <a:pPr marL="684000" lvl="1" indent="-288000" eaLnBrk="1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qu’une analyse soit précise et efficace, il est essentiel que l’échantillon puisse représenter la population, soit que sa taille soit suffisante au regard de celle de la population</a:t>
            </a:r>
          </a:p>
          <a:p>
            <a:pPr marL="684000" lvl="1" indent="-288000" eaLnBrk="1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taille de l’échantillon correspond au nombre minimum de personnes qui doivent répondre à l’</a:t>
            </a:r>
            <a:r>
              <a:rPr lang="fr-FR" sz="2400" u="sng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intégralité</a:t>
            </a: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notre questionnaire afin de garantir la significativité des résultats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endParaRPr lang="fr-FR" sz="24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E27E6B6-E9ED-44B4-ADDE-D373C997B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" y="16540"/>
            <a:ext cx="1706332" cy="82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0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827088" y="1052513"/>
            <a:ext cx="8424862" cy="21590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0" y="1700213"/>
            <a:ext cx="179388" cy="649287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6346825" y="6489402"/>
            <a:ext cx="2808288" cy="10795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0" name="Titre 1"/>
          <p:cNvSpPr txBox="1">
            <a:spLocks/>
          </p:cNvSpPr>
          <p:nvPr/>
        </p:nvSpPr>
        <p:spPr bwMode="auto">
          <a:xfrm>
            <a:off x="2323750" y="-30877"/>
            <a:ext cx="671274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fr-FR" sz="2500" b="1" spc="-80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Analyses quantitatives: Questionnaires</a:t>
            </a:r>
            <a:endParaRPr lang="fr-CH" sz="2500" b="1" spc="-80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755575" y="1500336"/>
            <a:ext cx="8388425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>
              <a:spcBef>
                <a:spcPct val="40000"/>
              </a:spcBef>
              <a:spcAft>
                <a:spcPts val="1800"/>
              </a:spcAft>
              <a:buNone/>
              <a:defRPr/>
            </a:pPr>
            <a:r>
              <a:rPr lang="fr-CH" sz="2600" b="1" kern="0" spc="-20" dirty="0">
                <a:solidFill>
                  <a:srgbClr val="00E2DD"/>
                </a:solidFill>
                <a:latin typeface="Times New Roman"/>
              </a:rPr>
              <a:t>Les enjeux d’analyse lors de la création d’un questionnaire</a:t>
            </a:r>
            <a:endParaRPr lang="fr-CH" sz="2600" kern="0" spc="-20" dirty="0">
              <a:solidFill>
                <a:srgbClr val="00E2DD"/>
              </a:solidFill>
              <a:latin typeface="Times New Roman"/>
            </a:endParaRPr>
          </a:p>
          <a:p>
            <a:pPr marL="360000" indent="-360000" eaLnBrk="1" hangingPunct="1">
              <a:lnSpc>
                <a:spcPct val="90000"/>
              </a:lnSpc>
              <a:spcBef>
                <a:spcPts val="2400"/>
              </a:spcBef>
              <a:buFont typeface="+mj-lt"/>
              <a:buAutoNum type="arabicPeriod"/>
            </a:pPr>
            <a:r>
              <a:rPr lang="fr-FR" sz="2400" u="sng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l’échantillon de notre population </a:t>
            </a:r>
          </a:p>
          <a:p>
            <a:pPr marL="684000" lvl="1" indent="-288000" eaLnBrk="1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taille minimale de l’échantillon est calculée à partir de </a:t>
            </a:r>
          </a:p>
          <a:p>
            <a:pPr marL="1044000" lvl="2" indent="-3240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fr-FR" sz="2000" u="sng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taille de la population</a:t>
            </a:r>
            <a:r>
              <a:rPr lang="fr-FR"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nombre total de personnes dans le groupe</a:t>
            </a:r>
          </a:p>
          <a:p>
            <a:pPr marL="1044000" lvl="2" indent="-324000" eaLnBrk="1" hangingPunct="1">
              <a:lnSpc>
                <a:spcPct val="90000"/>
              </a:lnSpc>
              <a:spcBef>
                <a:spcPts val="800"/>
              </a:spcBef>
              <a:buFont typeface="+mj-lt"/>
              <a:buAutoNum type="alphaLcParenR"/>
            </a:pPr>
            <a:r>
              <a:rPr lang="fr-FR" sz="2000" u="sng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marge d’erreur marge tolérée</a:t>
            </a:r>
            <a:r>
              <a:rPr lang="fr-FR"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pourcentage indiquant dans quelle </a:t>
            </a:r>
            <a:br>
              <a:rPr lang="fr-FR"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mesure les réponses obtenues sont représentatives des réponses de la population globale. Plus la marge d’erreur est faible, plus les réponses obtenues correspondent à celles qui seraient mesurées au niveau de la population pour un niveau de confiance donné (seuil de confiance). </a:t>
            </a:r>
            <a:br>
              <a:rPr lang="fr-FR"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marge d’erreur tolérée est souvent définie à </a:t>
            </a:r>
            <a:r>
              <a:rPr lang="fr-FR" sz="2000" u="sng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5%</a:t>
            </a:r>
          </a:p>
          <a:p>
            <a:pPr marL="1044000" lvl="2" indent="-324000" eaLnBrk="1" hangingPunct="1">
              <a:lnSpc>
                <a:spcPct val="90000"/>
              </a:lnSpc>
              <a:spcBef>
                <a:spcPts val="800"/>
              </a:spcBef>
              <a:buFont typeface="+mj-lt"/>
              <a:buAutoNum type="alphaLcParenR"/>
            </a:pPr>
            <a:r>
              <a:rPr lang="fr-FR" sz="2000" u="sng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proportion estimée</a:t>
            </a:r>
            <a:r>
              <a:rPr lang="fr-FR"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population qui présente la caractéristique lorsque inconnue, on utilise p = 0.5 ce qui correspond au cas le plus défavorable c’est-à-dire la dispersion la plus grande </a:t>
            </a:r>
          </a:p>
          <a:p>
            <a:pPr marL="457200" lvl="1" indent="0" eaLnBrk="1" hangingPunct="1">
              <a:lnSpc>
                <a:spcPct val="90000"/>
              </a:lnSpc>
              <a:spcBef>
                <a:spcPts val="1000"/>
              </a:spcBef>
              <a:buNone/>
            </a:pPr>
            <a:endParaRPr lang="fr-FR" sz="20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E27E6B6-E9ED-44B4-ADDE-D373C997B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" y="16540"/>
            <a:ext cx="1706332" cy="82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86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827088" y="1052513"/>
            <a:ext cx="8424862" cy="21590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0" y="1700213"/>
            <a:ext cx="179388" cy="649287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6346825" y="6489402"/>
            <a:ext cx="2808288" cy="10795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0" name="Titre 1"/>
          <p:cNvSpPr txBox="1">
            <a:spLocks/>
          </p:cNvSpPr>
          <p:nvPr/>
        </p:nvSpPr>
        <p:spPr bwMode="auto">
          <a:xfrm>
            <a:off x="2323750" y="-30877"/>
            <a:ext cx="671274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fr-FR" sz="2500" b="1" spc="-80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Analyses quantitatives: Questionnaires</a:t>
            </a:r>
            <a:endParaRPr lang="fr-CH" sz="2500" b="1" spc="-80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755575" y="1500336"/>
            <a:ext cx="8399538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>
              <a:spcBef>
                <a:spcPct val="40000"/>
              </a:spcBef>
              <a:spcAft>
                <a:spcPts val="1800"/>
              </a:spcAft>
              <a:buNone/>
              <a:defRPr/>
            </a:pPr>
            <a:r>
              <a:rPr lang="fr-CH" sz="2600" b="1" kern="0" spc="-20" dirty="0">
                <a:solidFill>
                  <a:srgbClr val="00E2DD"/>
                </a:solidFill>
                <a:latin typeface="Times New Roman"/>
              </a:rPr>
              <a:t>Les enjeux d’analyse lors de la création d’un questionnaire</a:t>
            </a:r>
            <a:endParaRPr lang="fr-CH" sz="2600" kern="0" spc="-20" dirty="0">
              <a:solidFill>
                <a:srgbClr val="00E2DD"/>
              </a:solidFill>
              <a:latin typeface="Times New Roman"/>
            </a:endParaRPr>
          </a:p>
          <a:p>
            <a:pPr marL="360000" indent="-360000" eaLnBrk="1" hangingPunct="1">
              <a:lnSpc>
                <a:spcPct val="90000"/>
              </a:lnSpc>
              <a:spcBef>
                <a:spcPts val="2400"/>
              </a:spcBef>
              <a:buFont typeface="+mj-lt"/>
              <a:buAutoNum type="arabicPeriod"/>
            </a:pPr>
            <a:r>
              <a:rPr lang="fr-FR" sz="2400" u="sng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l’échantillon de notre population </a:t>
            </a:r>
          </a:p>
          <a:p>
            <a:pPr marL="684000" lvl="1" indent="-288000" eaLnBrk="1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taille minimale de l’échantillon est calculée à partir de </a:t>
            </a:r>
          </a:p>
          <a:p>
            <a:pPr marL="1044000" lvl="2" indent="-3240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lphaLcParenR" startAt="4"/>
            </a:pPr>
            <a:r>
              <a:rPr lang="fr-FR" sz="2000" u="sng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niveau de confiance</a:t>
            </a:r>
            <a:r>
              <a:rPr lang="fr-FR"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 degré de certitude pour lequel les résultats de la population se situent dans un intervalle compris entre deux valeurs données (seuil de significativité)</a:t>
            </a:r>
            <a:br>
              <a:rPr lang="fr-FR"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valeur donnée selon la loi normale centrée réduite</a:t>
            </a:r>
          </a:p>
          <a:p>
            <a:pPr marL="1044000" lvl="2" indent="-3240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lphaLcParenR" startAt="4"/>
            </a:pPr>
            <a:endParaRPr lang="fr-FR" sz="20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44000" lvl="2" indent="-3240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lphaLcParenR" startAt="4"/>
            </a:pPr>
            <a:endParaRPr lang="fr-FR" sz="20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44000" lvl="2" indent="-3240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lphaLcParenR" startAt="4"/>
            </a:pPr>
            <a:endParaRPr lang="fr-FR" sz="20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44000" lvl="2" indent="-3240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lphaLcParenR" startAt="4"/>
            </a:pPr>
            <a:endParaRPr lang="fr-FR" sz="20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77200" lvl="3" indent="0" eaLnBrk="1" hangingPunct="1">
              <a:lnSpc>
                <a:spcPct val="90000"/>
              </a:lnSpc>
              <a:spcBef>
                <a:spcPts val="1200"/>
              </a:spcBef>
              <a:buNone/>
            </a:pPr>
            <a:endParaRPr lang="fr-FR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fr-FR" sz="20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E27E6B6-E9ED-44B4-ADDE-D373C997B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" y="16540"/>
            <a:ext cx="1706332" cy="823454"/>
          </a:xfrm>
          <a:prstGeom prst="rect">
            <a:avLst/>
          </a:prstGeom>
        </p:spPr>
      </p:pic>
      <p:pic>
        <p:nvPicPr>
          <p:cNvPr id="2" name="Image 1" descr="courbe normale 1">
            <a:extLst>
              <a:ext uri="{FF2B5EF4-FFF2-40B4-BE49-F238E27FC236}">
                <a16:creationId xmlns:a16="http://schemas.microsoft.com/office/drawing/2014/main" id="{E6FF14F6-A811-AEBF-04B8-54B0BB91910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51"/>
          <a:stretch/>
        </p:blipFill>
        <p:spPr bwMode="auto">
          <a:xfrm>
            <a:off x="5291322" y="4930891"/>
            <a:ext cx="2317033" cy="155851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A96FC2B1-F699-359F-5BF2-9D041AAAFE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773660"/>
              </p:ext>
            </p:extLst>
          </p:nvPr>
        </p:nvGraphicFramePr>
        <p:xfrm>
          <a:off x="2046913" y="4932000"/>
          <a:ext cx="2928282" cy="1521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4141">
                  <a:extLst>
                    <a:ext uri="{9D8B030D-6E8A-4147-A177-3AD203B41FA5}">
                      <a16:colId xmlns:a16="http://schemas.microsoft.com/office/drawing/2014/main" val="1398197381"/>
                    </a:ext>
                  </a:extLst>
                </a:gridCol>
                <a:gridCol w="1464141">
                  <a:extLst>
                    <a:ext uri="{9D8B030D-6E8A-4147-A177-3AD203B41FA5}">
                      <a16:colId xmlns:a16="http://schemas.microsoft.com/office/drawing/2014/main" val="3687972147"/>
                    </a:ext>
                  </a:extLst>
                </a:gridCol>
              </a:tblGrid>
              <a:tr h="351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CH" sz="1200" kern="0" dirty="0">
                          <a:effectLst/>
                        </a:rPr>
                        <a:t>Niveau de confiance souhaité</a:t>
                      </a:r>
                      <a:endParaRPr lang="fr-CH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CH" sz="1200" kern="0" dirty="0">
                          <a:effectLst/>
                        </a:rPr>
                        <a:t>z-score</a:t>
                      </a:r>
                      <a:endParaRPr lang="fr-CH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36681458"/>
                  </a:ext>
                </a:extLst>
              </a:tr>
              <a:tr h="179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CH" sz="1200" b="0" kern="0" dirty="0">
                          <a:solidFill>
                            <a:schemeClr val="tx1"/>
                          </a:solidFill>
                          <a:effectLst/>
                        </a:rPr>
                        <a:t>80 %</a:t>
                      </a:r>
                      <a:endParaRPr lang="fr-CH" sz="12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CH" sz="1200" kern="0" dirty="0">
                          <a:effectLst/>
                        </a:rPr>
                        <a:t>1,28</a:t>
                      </a:r>
                      <a:endParaRPr lang="fr-CH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28222"/>
                  </a:ext>
                </a:extLst>
              </a:tr>
              <a:tr h="179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CH" sz="1200" b="0" kern="0" dirty="0">
                          <a:solidFill>
                            <a:schemeClr val="tx1"/>
                          </a:solidFill>
                          <a:effectLst/>
                        </a:rPr>
                        <a:t>85 %</a:t>
                      </a:r>
                      <a:endParaRPr lang="fr-CH" sz="12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CH" sz="1200" kern="0" dirty="0">
                          <a:effectLst/>
                        </a:rPr>
                        <a:t>1,44</a:t>
                      </a:r>
                      <a:endParaRPr lang="fr-CH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944109643"/>
                  </a:ext>
                </a:extLst>
              </a:tr>
              <a:tr h="179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CH" sz="1200" b="0" kern="0" dirty="0">
                          <a:solidFill>
                            <a:schemeClr val="tx1"/>
                          </a:solidFill>
                          <a:effectLst/>
                        </a:rPr>
                        <a:t>90 %</a:t>
                      </a:r>
                      <a:endParaRPr lang="fr-CH" sz="12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CH" sz="1200" kern="0" dirty="0">
                          <a:effectLst/>
                        </a:rPr>
                        <a:t>1,65</a:t>
                      </a:r>
                      <a:endParaRPr lang="fr-CH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152222111"/>
                  </a:ext>
                </a:extLst>
              </a:tr>
              <a:tr h="179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CH" sz="1200" b="0" kern="0" dirty="0">
                          <a:solidFill>
                            <a:schemeClr val="tx1"/>
                          </a:solidFill>
                          <a:effectLst/>
                        </a:rPr>
                        <a:t>95 %</a:t>
                      </a:r>
                      <a:endParaRPr lang="fr-CH" sz="12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CH" sz="1200" kern="0" dirty="0">
                          <a:effectLst/>
                        </a:rPr>
                        <a:t>1,96</a:t>
                      </a:r>
                      <a:endParaRPr lang="fr-CH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9198026"/>
                  </a:ext>
                </a:extLst>
              </a:tr>
              <a:tr h="179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CH" sz="1200" b="0" kern="0" dirty="0">
                          <a:solidFill>
                            <a:schemeClr val="tx1"/>
                          </a:solidFill>
                          <a:effectLst/>
                        </a:rPr>
                        <a:t>99 %</a:t>
                      </a:r>
                      <a:endParaRPr lang="fr-CH" sz="12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CH" sz="1200" kern="0" dirty="0">
                          <a:effectLst/>
                        </a:rPr>
                        <a:t>2,58</a:t>
                      </a:r>
                      <a:endParaRPr lang="fr-CH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310404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82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827088" y="1052513"/>
            <a:ext cx="8424862" cy="21590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0" y="1700213"/>
            <a:ext cx="179388" cy="649287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6346825" y="6489402"/>
            <a:ext cx="2808288" cy="10795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0" name="Titre 1"/>
          <p:cNvSpPr txBox="1">
            <a:spLocks/>
          </p:cNvSpPr>
          <p:nvPr/>
        </p:nvSpPr>
        <p:spPr bwMode="auto">
          <a:xfrm>
            <a:off x="2323750" y="-30877"/>
            <a:ext cx="671274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fr-FR" sz="2500" b="1" spc="-80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Analyses quantitatives: Questionnaires</a:t>
            </a:r>
            <a:endParaRPr lang="fr-CH" sz="2500" b="1" spc="-80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755574" y="1500336"/>
            <a:ext cx="8388425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ct val="40000"/>
              </a:spcBef>
              <a:spcAft>
                <a:spcPts val="1800"/>
              </a:spcAft>
              <a:buNone/>
              <a:defRPr/>
            </a:pPr>
            <a:r>
              <a:rPr lang="fr-CH" sz="2600" b="1" kern="0" spc="-20" dirty="0">
                <a:solidFill>
                  <a:srgbClr val="00E2DD"/>
                </a:solidFill>
                <a:latin typeface="Times New Roman"/>
              </a:rPr>
              <a:t>Les enjeux d’analyse lors de la création d’un questionnaire</a:t>
            </a:r>
            <a:endParaRPr lang="fr-CH" sz="2600" kern="0" dirty="0">
              <a:solidFill>
                <a:srgbClr val="00E2DD"/>
              </a:solidFill>
              <a:latin typeface="Times New Roman"/>
            </a:endParaRPr>
          </a:p>
          <a:p>
            <a:pPr marL="360000" indent="-360000" eaLnBrk="1" hangingPunct="1">
              <a:lnSpc>
                <a:spcPct val="90000"/>
              </a:lnSpc>
              <a:spcBef>
                <a:spcPts val="2400"/>
              </a:spcBef>
              <a:buFont typeface="+mj-lt"/>
              <a:buAutoNum type="arabicPeriod"/>
            </a:pPr>
            <a:r>
              <a:rPr lang="fr-FR" sz="2400" u="sng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l’échantillon de notre population </a:t>
            </a:r>
          </a:p>
          <a:p>
            <a:pPr marL="684000" lvl="1" indent="-288000" eaLnBrk="1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lorsque la taille de la population n’est pas connue, la taille minimale de l’échantillon est de 384,16 pour un niveau de confiance de 95% et une marge d’erreur à 5%</a:t>
            </a:r>
          </a:p>
          <a:p>
            <a:pPr marL="1062900" lvl="2" indent="-342900"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= (1,96)² x (0,5)(1-0,5) / (0,05)² = 384,16     </a:t>
            </a:r>
          </a:p>
          <a:p>
            <a:pPr marL="684000" lvl="1" indent="-288000" eaLnBrk="1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lorsque la taille de la population = N, la taille minimale de l’échantillon pour un niveau de confiance de 95% et une marge d’erreur à 5% est de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E27E6B6-E9ED-44B4-ADDE-D373C997B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" y="16540"/>
            <a:ext cx="1706332" cy="823454"/>
          </a:xfrm>
          <a:prstGeom prst="rect">
            <a:avLst/>
          </a:prstGeom>
        </p:spPr>
      </p:pic>
      <p:pic>
        <p:nvPicPr>
          <p:cNvPr id="3" name="Image 2" descr="Une image contenant texte, Police, reçu, blanc&#10;&#10;Description générée automatiquement">
            <a:extLst>
              <a:ext uri="{FF2B5EF4-FFF2-40B4-BE49-F238E27FC236}">
                <a16:creationId xmlns:a16="http://schemas.microsoft.com/office/drawing/2014/main" id="{B3A5B609-0812-A33D-121B-FC7ADB7D5C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2796" y="5802850"/>
            <a:ext cx="3150864" cy="105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37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827088" y="1052513"/>
            <a:ext cx="8424862" cy="21590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0" y="1700213"/>
            <a:ext cx="179388" cy="649287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6346825" y="6489402"/>
            <a:ext cx="2808288" cy="10795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0" name="Titre 1"/>
          <p:cNvSpPr txBox="1">
            <a:spLocks/>
          </p:cNvSpPr>
          <p:nvPr/>
        </p:nvSpPr>
        <p:spPr bwMode="auto">
          <a:xfrm>
            <a:off x="2323750" y="-30877"/>
            <a:ext cx="671274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fr-FR" sz="2500" b="1" spc="-80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Analyses quantitatives: Questionnaires</a:t>
            </a:r>
            <a:endParaRPr lang="fr-CH" sz="2500" b="1" spc="-80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755574" y="1500336"/>
            <a:ext cx="8496375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>
              <a:spcBef>
                <a:spcPct val="40000"/>
              </a:spcBef>
              <a:spcAft>
                <a:spcPts val="1800"/>
              </a:spcAft>
              <a:buNone/>
              <a:defRPr/>
            </a:pPr>
            <a:r>
              <a:rPr lang="fr-CH" sz="2600" b="1" kern="0" spc="-20" dirty="0">
                <a:solidFill>
                  <a:srgbClr val="00E2DD"/>
                </a:solidFill>
                <a:latin typeface="Times New Roman"/>
              </a:rPr>
              <a:t>Les enjeux d’analyse lors de la création d’un questionnaire</a:t>
            </a:r>
            <a:endParaRPr lang="fr-CH" sz="2600" kern="0" spc="-20" dirty="0">
              <a:solidFill>
                <a:srgbClr val="00E2DD"/>
              </a:solidFill>
              <a:latin typeface="Times New Roman"/>
            </a:endParaRPr>
          </a:p>
          <a:p>
            <a:pPr marL="360000" indent="-360000" eaLnBrk="1" hangingPunct="1">
              <a:lnSpc>
                <a:spcPct val="90000"/>
              </a:lnSpc>
              <a:spcBef>
                <a:spcPts val="2400"/>
              </a:spcBef>
              <a:buFont typeface="+mj-lt"/>
              <a:buAutoNum type="arabicPeriod"/>
            </a:pPr>
            <a:r>
              <a:rPr lang="fr-FR" sz="2400" u="sng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l’échantillon de notre population </a:t>
            </a:r>
          </a:p>
          <a:p>
            <a:pPr marL="396000" lvl="1" indent="0" eaLnBrk="1" hangingPunct="1">
              <a:lnSpc>
                <a:spcPct val="90000"/>
              </a:lnSpc>
              <a:spcBef>
                <a:spcPts val="2400"/>
              </a:spcBef>
              <a:buNone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un niveau de confiance de 95% et une marge d’erreur à 5%, </a:t>
            </a:r>
          </a:p>
          <a:p>
            <a:pPr marL="684000" lvl="1" indent="-288000" eaLnBrk="1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N = 49, la taille minimale de l’échantillon est de </a:t>
            </a:r>
            <a:r>
              <a:rPr lang="fr-FR" sz="2400" u="sng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</a:p>
          <a:p>
            <a:pPr marL="684000" lvl="1" indent="-288000" eaLnBrk="1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N = 22, la taille minimale de l’échantillon est de </a:t>
            </a:r>
            <a:r>
              <a:rPr lang="fr-FR" sz="2400" u="sng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  <a:p>
            <a:pPr marL="684000" lvl="1" indent="-2880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N ≤ 20, la taille minimale de l’échantillon est la </a:t>
            </a:r>
            <a:b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totale</a:t>
            </a:r>
            <a:endParaRPr lang="fr-FR" sz="2400" u="sng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4000" lvl="1" indent="-2880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spc="-3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ici, il faut également tenir compte que les participants ne travaillant pas actuellement n’ont pas rempli le questionnaire</a:t>
            </a:r>
            <a:br>
              <a:rPr lang="fr-FR" sz="2400" spc="-3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spc="-3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taille minimale de l’échantillon doit donc en tenir compte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E27E6B6-E9ED-44B4-ADDE-D373C997B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" y="16540"/>
            <a:ext cx="1706332" cy="82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60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827088" y="1052513"/>
            <a:ext cx="8424862" cy="21590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0" y="1700213"/>
            <a:ext cx="179388" cy="649287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6346825" y="6489402"/>
            <a:ext cx="2808288" cy="10795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0" name="Titre 1"/>
          <p:cNvSpPr txBox="1">
            <a:spLocks/>
          </p:cNvSpPr>
          <p:nvPr/>
        </p:nvSpPr>
        <p:spPr bwMode="auto">
          <a:xfrm>
            <a:off x="2323750" y="-30877"/>
            <a:ext cx="671274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fr-FR" sz="2500" b="1" spc="-80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Analyses quantitatives: Questionnaires</a:t>
            </a:r>
            <a:endParaRPr lang="fr-CH" sz="2500" b="1" spc="-80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755575" y="1500336"/>
            <a:ext cx="8496375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>
              <a:spcBef>
                <a:spcPct val="40000"/>
              </a:spcBef>
              <a:spcAft>
                <a:spcPts val="1800"/>
              </a:spcAft>
              <a:buNone/>
              <a:defRPr/>
            </a:pPr>
            <a:r>
              <a:rPr lang="fr-CH" sz="2600" b="1" kern="0" spc="-20" dirty="0">
                <a:solidFill>
                  <a:srgbClr val="00E2DD"/>
                </a:solidFill>
                <a:latin typeface="Times New Roman"/>
              </a:rPr>
              <a:t>Les enjeux d’analyse lors de la création d’un questionnaire</a:t>
            </a:r>
            <a:endParaRPr lang="fr-CH" sz="2600" kern="0" spc="-20" dirty="0">
              <a:solidFill>
                <a:srgbClr val="00E2DD"/>
              </a:solidFill>
              <a:latin typeface="Times New Roman"/>
            </a:endParaRPr>
          </a:p>
          <a:p>
            <a:pPr marL="0" indent="0" eaLnBrk="1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analyse qui doit porter sur </a:t>
            </a:r>
          </a:p>
          <a:p>
            <a:pPr marL="900000" indent="-360000" eaLnBrk="1" hangingPunct="1">
              <a:lnSpc>
                <a:spcPct val="90000"/>
              </a:lnSpc>
              <a:spcBef>
                <a:spcPts val="3000"/>
              </a:spcBef>
              <a:buFont typeface="+mj-lt"/>
              <a:buAutoNum type="arabicPeriod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l’échantillon de notre population</a:t>
            </a:r>
          </a:p>
          <a:p>
            <a:pPr marL="900000" indent="-3600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questionnaire en soi</a:t>
            </a:r>
          </a:p>
          <a:p>
            <a:pPr marL="900000" indent="-3600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description des réponses, des données</a:t>
            </a:r>
          </a:p>
          <a:p>
            <a:pPr marL="900000" indent="-3600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liens entre certains paramètres</a:t>
            </a:r>
          </a:p>
          <a:p>
            <a:pPr marL="900000" indent="-3600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différences entre des groupes </a:t>
            </a:r>
          </a:p>
          <a:p>
            <a:pPr marL="396000" lvl="1" indent="0" eaLnBrk="1" hangingPunct="1">
              <a:lnSpc>
                <a:spcPct val="90000"/>
              </a:lnSpc>
              <a:spcBef>
                <a:spcPts val="1500"/>
              </a:spcBef>
              <a:buNone/>
            </a:pPr>
            <a:endParaRPr lang="fr-FR" sz="24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E27E6B6-E9ED-44B4-ADDE-D373C997B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" y="16540"/>
            <a:ext cx="1706332" cy="82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65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827088" y="1052513"/>
            <a:ext cx="8424862" cy="21590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0" y="1700213"/>
            <a:ext cx="179388" cy="649287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6346825" y="6489402"/>
            <a:ext cx="2808288" cy="10795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0" name="Titre 1"/>
          <p:cNvSpPr txBox="1">
            <a:spLocks/>
          </p:cNvSpPr>
          <p:nvPr/>
        </p:nvSpPr>
        <p:spPr bwMode="auto">
          <a:xfrm>
            <a:off x="2323750" y="-30877"/>
            <a:ext cx="671274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fr-FR" sz="2500" b="1" spc="-80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Analyses quantitatives: Questionnaires</a:t>
            </a:r>
            <a:endParaRPr lang="fr-CH" sz="2500" b="1" spc="-80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755574" y="1500336"/>
            <a:ext cx="8424861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>
              <a:spcBef>
                <a:spcPct val="40000"/>
              </a:spcBef>
              <a:spcAft>
                <a:spcPts val="1800"/>
              </a:spcAft>
              <a:buNone/>
              <a:defRPr/>
            </a:pPr>
            <a:r>
              <a:rPr lang="fr-CH" sz="2600" b="1" kern="0" spc="-20" dirty="0">
                <a:solidFill>
                  <a:srgbClr val="00E2DD"/>
                </a:solidFill>
                <a:latin typeface="Times New Roman"/>
              </a:rPr>
              <a:t>Les enjeux d’analyse lors de la création d’un questionnaire</a:t>
            </a:r>
            <a:endParaRPr lang="fr-CH" sz="2600" kern="0" spc="-20" dirty="0">
              <a:solidFill>
                <a:srgbClr val="00E2DD"/>
              </a:solidFill>
              <a:latin typeface="Times New Roman"/>
            </a:endParaRPr>
          </a:p>
          <a:p>
            <a:pPr marL="360000" indent="-360000" eaLnBrk="1" hangingPunct="1">
              <a:lnSpc>
                <a:spcPct val="90000"/>
              </a:lnSpc>
              <a:spcBef>
                <a:spcPts val="2400"/>
              </a:spcBef>
              <a:buFont typeface="+mj-lt"/>
              <a:buAutoNum type="arabicPeriod" startAt="2"/>
            </a:pPr>
            <a:r>
              <a:rPr lang="fr-FR" sz="2400" u="sng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validité du questionnaire </a:t>
            </a:r>
          </a:p>
          <a:p>
            <a:pPr marL="684000" lvl="1" indent="-288000" eaLnBrk="1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fr-CH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nécessité d’une étude préliminaire qui permettra de</a:t>
            </a:r>
          </a:p>
          <a:p>
            <a:pPr marL="1062900" lvl="2" indent="-3429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2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mettre en évidence d’éventuelles ambiguïtés ainsi que </a:t>
            </a:r>
            <a:br>
              <a:rPr lang="fr-FR" sz="22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2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erreurs potentielles</a:t>
            </a:r>
          </a:p>
          <a:p>
            <a:pPr marL="1062900" lvl="2" indent="-34290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CH" sz="22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le public-cible sera en mesure de comprendre les </a:t>
            </a:r>
            <a:br>
              <a:rPr lang="fr-CH" sz="22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H" sz="22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</a:p>
          <a:p>
            <a:pPr marL="396000" lvl="1" indent="0" eaLnBrk="1" fontAlgn="auto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-US" sz="1400" spc="-3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Taherdoost</a:t>
            </a:r>
            <a:r>
              <a:rPr lang="en-US" sz="1400" spc="-3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H. (2016). Validity and Reliability of the Research Instrument; How to Test the Validation of a Question </a:t>
            </a:r>
            <a:r>
              <a:rPr lang="en-US" sz="1400" spc="-3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naire</a:t>
            </a:r>
            <a:r>
              <a:rPr lang="en-US" sz="1400" spc="-3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/Survey in a Research. International Journal of Academic Research in Management (IJARM), 5(3) 28-36.</a:t>
            </a:r>
            <a:endParaRPr lang="fr-CH" sz="1400" spc="-3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0" lvl="2" indent="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fr-CH" sz="22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E27E6B6-E9ED-44B4-ADDE-D373C997B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" y="16540"/>
            <a:ext cx="1706332" cy="82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07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827088" y="1052513"/>
            <a:ext cx="8424862" cy="21590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0" y="1700213"/>
            <a:ext cx="179388" cy="649287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6346825" y="6489402"/>
            <a:ext cx="2808288" cy="10795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0" name="Titre 1"/>
          <p:cNvSpPr txBox="1">
            <a:spLocks/>
          </p:cNvSpPr>
          <p:nvPr/>
        </p:nvSpPr>
        <p:spPr bwMode="auto">
          <a:xfrm>
            <a:off x="2323750" y="-30877"/>
            <a:ext cx="671274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fr-FR" sz="2500" b="1" spc="-80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Analyses quantitatives: Questionnaires</a:t>
            </a:r>
            <a:endParaRPr lang="fr-CH" sz="2500" b="1" spc="-80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755574" y="1500336"/>
            <a:ext cx="8424861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>
              <a:spcBef>
                <a:spcPct val="40000"/>
              </a:spcBef>
              <a:spcAft>
                <a:spcPts val="1800"/>
              </a:spcAft>
              <a:buNone/>
              <a:defRPr/>
            </a:pPr>
            <a:r>
              <a:rPr lang="fr-CH" sz="2600" b="1" kern="0" spc="-20" dirty="0">
                <a:solidFill>
                  <a:srgbClr val="00E2DD"/>
                </a:solidFill>
                <a:latin typeface="Times New Roman"/>
              </a:rPr>
              <a:t>Les enjeux d’analyse lors de la création d’un questionnaire</a:t>
            </a:r>
            <a:endParaRPr lang="fr-CH" sz="2600" kern="0" spc="-20" dirty="0">
              <a:solidFill>
                <a:srgbClr val="00E2DD"/>
              </a:solidFill>
              <a:latin typeface="Times New Roman"/>
            </a:endParaRPr>
          </a:p>
          <a:p>
            <a:pPr marL="360000" indent="-360000" eaLnBrk="1" hangingPunct="1">
              <a:lnSpc>
                <a:spcPct val="90000"/>
              </a:lnSpc>
              <a:spcBef>
                <a:spcPts val="2400"/>
              </a:spcBef>
              <a:buFont typeface="+mj-lt"/>
              <a:buAutoNum type="arabicPeriod" startAt="2"/>
            </a:pPr>
            <a:r>
              <a:rPr lang="fr-FR" sz="2400" u="sng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validité du questionnaire </a:t>
            </a:r>
          </a:p>
          <a:p>
            <a:pPr marL="396000" lvl="1" indent="0" eaLnBrk="1" hangingPunct="1">
              <a:lnSpc>
                <a:spcPct val="90000"/>
              </a:lnSpc>
              <a:spcBef>
                <a:spcPts val="2400"/>
              </a:spcBef>
              <a:buNone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repose sur trois concepts principaux : </a:t>
            </a:r>
          </a:p>
          <a:p>
            <a:pPr marL="1800000" lvl="1" indent="-457200" eaLnBrk="1" hangingPunct="1">
              <a:lnSpc>
                <a:spcPct val="90000"/>
              </a:lnSpc>
              <a:spcBef>
                <a:spcPts val="2400"/>
              </a:spcBef>
              <a:buFont typeface="+mj-lt"/>
              <a:buAutoNum type="alphaLcParenR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fidélité</a:t>
            </a:r>
          </a:p>
          <a:p>
            <a:pPr marL="1800000" lvl="1" indent="-457200" eaLnBrk="1" hangingPunct="1">
              <a:lnSpc>
                <a:spcPct val="90000"/>
              </a:lnSpc>
              <a:spcBef>
                <a:spcPts val="2400"/>
              </a:spcBef>
              <a:buFont typeface="+mj-lt"/>
              <a:buAutoNum type="alphaLcParenR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validité</a:t>
            </a:r>
          </a:p>
          <a:p>
            <a:pPr marL="1800000" lvl="1" indent="-457200" eaLnBrk="1" hangingPunct="1">
              <a:lnSpc>
                <a:spcPct val="90000"/>
              </a:lnSpc>
              <a:spcBef>
                <a:spcPts val="2400"/>
              </a:spcBef>
              <a:buFont typeface="+mj-lt"/>
              <a:buAutoNum type="alphaLcParenR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sensibilité et la spécificité</a:t>
            </a:r>
          </a:p>
          <a:p>
            <a:pPr marL="720000" lvl="2" indent="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fr-CH" sz="22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E27E6B6-E9ED-44B4-ADDE-D373C997B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" y="16540"/>
            <a:ext cx="1706332" cy="82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39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827088" y="1052513"/>
            <a:ext cx="8424862" cy="21590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0" y="1700213"/>
            <a:ext cx="179388" cy="649287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6346825" y="6489402"/>
            <a:ext cx="2808288" cy="10795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0" name="Titre 1"/>
          <p:cNvSpPr txBox="1">
            <a:spLocks/>
          </p:cNvSpPr>
          <p:nvPr/>
        </p:nvSpPr>
        <p:spPr bwMode="auto">
          <a:xfrm>
            <a:off x="2323750" y="-30877"/>
            <a:ext cx="671274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fr-FR" sz="2500" b="1" spc="-80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Analyses quantitatives: Questionnaires</a:t>
            </a:r>
            <a:endParaRPr lang="fr-CH" sz="2500" b="1" spc="-80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755574" y="1500336"/>
            <a:ext cx="8424861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>
              <a:spcBef>
                <a:spcPct val="40000"/>
              </a:spcBef>
              <a:spcAft>
                <a:spcPts val="1800"/>
              </a:spcAft>
              <a:buNone/>
              <a:defRPr/>
            </a:pPr>
            <a:r>
              <a:rPr lang="fr-CH" sz="2600" b="1" kern="0" spc="-20" dirty="0">
                <a:solidFill>
                  <a:srgbClr val="00E2DD"/>
                </a:solidFill>
                <a:latin typeface="Times New Roman"/>
              </a:rPr>
              <a:t>Les enjeux d’analyse lors de la création d’un questionnaire</a:t>
            </a:r>
            <a:endParaRPr lang="fr-CH" sz="2600" kern="0" spc="-20" dirty="0">
              <a:solidFill>
                <a:srgbClr val="00E2DD"/>
              </a:solidFill>
              <a:latin typeface="Times New Roman"/>
            </a:endParaRPr>
          </a:p>
          <a:p>
            <a:pPr marL="360000" indent="-360000" eaLnBrk="1" hangingPunct="1">
              <a:lnSpc>
                <a:spcPct val="90000"/>
              </a:lnSpc>
              <a:spcBef>
                <a:spcPts val="2400"/>
              </a:spcBef>
              <a:buFont typeface="+mj-lt"/>
              <a:buAutoNum type="arabicPeriod" startAt="2"/>
            </a:pPr>
            <a:r>
              <a:rPr lang="fr-FR" sz="2400" u="sng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validité du questionnaire </a:t>
            </a:r>
          </a:p>
          <a:p>
            <a:pPr marL="720000" lvl="1" indent="-324000" eaLnBrk="1" hangingPunct="1">
              <a:lnSpc>
                <a:spcPct val="90000"/>
              </a:lnSpc>
              <a:spcBef>
                <a:spcPts val="2400"/>
              </a:spcBef>
              <a:buFont typeface="+mj-lt"/>
              <a:buAutoNum type="alphaLcParenR"/>
            </a:pPr>
            <a:r>
              <a:rPr lang="fr-CH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fidélité </a:t>
            </a:r>
          </a:p>
          <a:p>
            <a:pPr marL="972000" lvl="2" indent="-2520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H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degré de précision et de constance des réponses/scores</a:t>
            </a:r>
          </a:p>
          <a:p>
            <a:pPr marL="972000" lvl="2" indent="-2520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H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estimation </a:t>
            </a:r>
            <a:r>
              <a:rPr lang="fr-CH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l’erreur de mesure inhérente à tout questionnaire, test ou instrument de mesure</a:t>
            </a:r>
          </a:p>
          <a:p>
            <a:pPr marL="720000" lvl="2" indent="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fr-CH" sz="24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20000" lvl="2" indent="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fr-CH" sz="22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E27E6B6-E9ED-44B4-ADDE-D373C997B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" y="16540"/>
            <a:ext cx="1706332" cy="82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91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827088" y="1052513"/>
            <a:ext cx="8424862" cy="21590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0" y="1700213"/>
            <a:ext cx="179388" cy="649287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6346825" y="6489402"/>
            <a:ext cx="2808288" cy="10795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0" name="Titre 1"/>
          <p:cNvSpPr txBox="1">
            <a:spLocks/>
          </p:cNvSpPr>
          <p:nvPr/>
        </p:nvSpPr>
        <p:spPr bwMode="auto">
          <a:xfrm>
            <a:off x="2323750" y="-30877"/>
            <a:ext cx="671274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fr-FR" sz="2500" b="1" spc="-80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Analyses quantitatives: Questionnaires</a:t>
            </a:r>
            <a:endParaRPr lang="fr-CH" sz="2500" b="1" spc="-80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755574" y="1500336"/>
            <a:ext cx="8424861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>
              <a:spcBef>
                <a:spcPct val="40000"/>
              </a:spcBef>
              <a:spcAft>
                <a:spcPts val="1800"/>
              </a:spcAft>
              <a:buNone/>
              <a:defRPr/>
            </a:pPr>
            <a:r>
              <a:rPr lang="fr-CH" sz="2600" b="1" kern="0" spc="-20" dirty="0">
                <a:solidFill>
                  <a:srgbClr val="00E2DD"/>
                </a:solidFill>
                <a:latin typeface="Times New Roman"/>
              </a:rPr>
              <a:t>Les enjeux d’analyse lors de la création d’un questionnaire</a:t>
            </a:r>
            <a:endParaRPr lang="fr-CH" sz="2600" kern="0" spc="-20" dirty="0">
              <a:solidFill>
                <a:srgbClr val="00E2DD"/>
              </a:solidFill>
              <a:latin typeface="Times New Roman"/>
            </a:endParaRPr>
          </a:p>
          <a:p>
            <a:pPr marL="360000" indent="-360000" eaLnBrk="1" hangingPunct="1">
              <a:lnSpc>
                <a:spcPct val="90000"/>
              </a:lnSpc>
              <a:spcBef>
                <a:spcPts val="2400"/>
              </a:spcBef>
              <a:buFont typeface="+mj-lt"/>
              <a:buAutoNum type="arabicPeriod" startAt="2"/>
            </a:pPr>
            <a:r>
              <a:rPr lang="fr-FR" sz="2400" u="sng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validité du questionnaire </a:t>
            </a:r>
          </a:p>
          <a:p>
            <a:pPr marL="720000" lvl="1" indent="-324000" eaLnBrk="1" hangingPunct="1">
              <a:lnSpc>
                <a:spcPct val="90000"/>
              </a:lnSpc>
              <a:spcBef>
                <a:spcPts val="2400"/>
              </a:spcBef>
              <a:buFont typeface="+mj-lt"/>
              <a:buAutoNum type="alphaLcParenR"/>
            </a:pPr>
            <a:r>
              <a:rPr lang="fr-CH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fidélité - </a:t>
            </a:r>
            <a:r>
              <a:rPr lang="fr-CH" sz="24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 indicateurs</a:t>
            </a:r>
          </a:p>
          <a:p>
            <a:pPr marL="1062900" lvl="2" indent="-3429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200" u="sng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 méthode d’équivalence</a:t>
            </a:r>
            <a:r>
              <a:rPr lang="fr-FR" sz="22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entre deux versions d’un même test</a:t>
            </a:r>
            <a:br>
              <a:rPr lang="fr-FR" sz="22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r-FR" sz="22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indice de corrélation</a:t>
            </a:r>
          </a:p>
          <a:p>
            <a:pPr marL="1062900" lvl="2" indent="-3429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200" u="sng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 méthode de stabilité</a:t>
            </a:r>
            <a:r>
              <a:rPr lang="fr-FR" sz="22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dimension test-</a:t>
            </a:r>
            <a:r>
              <a:rPr lang="fr-FR" sz="2200" kern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retest</a:t>
            </a:r>
            <a:r>
              <a:rPr lang="fr-FR" sz="22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entre certaines  questions/items ou 2 passations</a:t>
            </a:r>
            <a:br>
              <a:rPr lang="fr-FR" sz="22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r-FR" sz="22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indice de corrélation</a:t>
            </a:r>
          </a:p>
          <a:p>
            <a:pPr marL="1062900" lvl="2" indent="-3429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200" u="sng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 méthode de cohérence interne</a:t>
            </a:r>
            <a:r>
              <a:rPr lang="fr-FR" sz="22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homogénéité questions/ items </a:t>
            </a:r>
            <a:br>
              <a:rPr lang="fr-FR" sz="22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r-FR" sz="22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l’alpha de Cronbach (α) ou, dans le cas d’une échelle utilisant des items dichotomiques, le coefficient KR-20 (r). </a:t>
            </a:r>
          </a:p>
          <a:p>
            <a:pPr marL="720000" lvl="2" indent="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fr-CH" sz="22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E27E6B6-E9ED-44B4-ADDE-D373C997B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" y="16540"/>
            <a:ext cx="1706332" cy="823454"/>
          </a:xfrm>
          <a:prstGeom prst="rect">
            <a:avLst/>
          </a:prstGeom>
        </p:spPr>
      </p:pic>
      <p:sp>
        <p:nvSpPr>
          <p:cNvPr id="2" name="Flèche : droite 1">
            <a:extLst>
              <a:ext uri="{FF2B5EF4-FFF2-40B4-BE49-F238E27FC236}">
                <a16:creationId xmlns:a16="http://schemas.microsoft.com/office/drawing/2014/main" id="{C91A7742-682A-EAFF-66BB-06D45612CCFA}"/>
              </a:ext>
            </a:extLst>
          </p:cNvPr>
          <p:cNvSpPr/>
          <p:nvPr/>
        </p:nvSpPr>
        <p:spPr>
          <a:xfrm>
            <a:off x="595774" y="4371207"/>
            <a:ext cx="816745" cy="215900"/>
          </a:xfrm>
          <a:prstGeom prst="rightArrow">
            <a:avLst/>
          </a:prstGeom>
          <a:solidFill>
            <a:srgbClr val="00E2DD"/>
          </a:solidFill>
          <a:ln>
            <a:solidFill>
              <a:srgbClr val="00E2D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Flèche : droite 2">
            <a:extLst>
              <a:ext uri="{FF2B5EF4-FFF2-40B4-BE49-F238E27FC236}">
                <a16:creationId xmlns:a16="http://schemas.microsoft.com/office/drawing/2014/main" id="{F9E2D580-9352-BA27-D1A2-208C1C28098B}"/>
              </a:ext>
            </a:extLst>
          </p:cNvPr>
          <p:cNvSpPr/>
          <p:nvPr/>
        </p:nvSpPr>
        <p:spPr>
          <a:xfrm>
            <a:off x="579498" y="5420249"/>
            <a:ext cx="816745" cy="215900"/>
          </a:xfrm>
          <a:prstGeom prst="rightArrow">
            <a:avLst/>
          </a:prstGeom>
          <a:solidFill>
            <a:srgbClr val="00E2DD"/>
          </a:solidFill>
          <a:ln>
            <a:solidFill>
              <a:srgbClr val="00E2D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3807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827088" y="1052513"/>
            <a:ext cx="8424862" cy="21590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0" y="1700213"/>
            <a:ext cx="179388" cy="649287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6346825" y="6489402"/>
            <a:ext cx="2808288" cy="10795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0" name="Titre 1"/>
          <p:cNvSpPr txBox="1">
            <a:spLocks/>
          </p:cNvSpPr>
          <p:nvPr/>
        </p:nvSpPr>
        <p:spPr bwMode="auto">
          <a:xfrm>
            <a:off x="2323750" y="-30877"/>
            <a:ext cx="671274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fr-FR" sz="2500" b="1" spc="-80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Analyses quantitatives: Questionnaires</a:t>
            </a:r>
            <a:endParaRPr lang="fr-CH" sz="2500" b="1" spc="-80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755575" y="1500336"/>
            <a:ext cx="8496375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>
              <a:spcBef>
                <a:spcPct val="40000"/>
              </a:spcBef>
              <a:spcAft>
                <a:spcPts val="1800"/>
              </a:spcAft>
              <a:buNone/>
              <a:defRPr/>
            </a:pPr>
            <a:r>
              <a:rPr lang="fr-CH" sz="2600" b="1" kern="0" dirty="0">
                <a:solidFill>
                  <a:srgbClr val="00E2DD"/>
                </a:solidFill>
                <a:latin typeface="Times New Roman"/>
              </a:rPr>
              <a:t>Les enjeux de construction</a:t>
            </a:r>
            <a:endParaRPr lang="fr-CH" sz="2600" kern="0" dirty="0">
              <a:solidFill>
                <a:srgbClr val="00E2DD"/>
              </a:solidFill>
              <a:latin typeface="Times New Roman"/>
            </a:endParaRPr>
          </a:p>
          <a:p>
            <a:pPr marL="0" indent="0" eaLnBrk="1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Définir</a:t>
            </a:r>
          </a:p>
          <a:p>
            <a:pPr eaLnBrk="1" hangingPunct="1">
              <a:lnSpc>
                <a:spcPct val="90000"/>
              </a:lnSpc>
              <a:spcBef>
                <a:spcPts val="1500"/>
              </a:spcBef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thématique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question de recherche ainsi que ses objectifs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contenus cibles en lien avec les objectifs 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type de questions à poser : questions fermées, ouvertes 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type de réponses : ex échelle de Likert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structure: partition du questionnaire en sous-thématiques </a:t>
            </a:r>
            <a:b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questions vont devoir cibler les différents contenus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public cible en concordance avec la thématique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modalités de diffusion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endParaRPr lang="fr-FR" sz="24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endParaRPr lang="fr-FR" sz="24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E27E6B6-E9ED-44B4-ADDE-D373C997B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" y="16540"/>
            <a:ext cx="1706332" cy="82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2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827088" y="1052513"/>
            <a:ext cx="8424862" cy="21590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0" y="1700213"/>
            <a:ext cx="179388" cy="649287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6346825" y="6489402"/>
            <a:ext cx="2808288" cy="10795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0" name="Titre 1"/>
          <p:cNvSpPr txBox="1">
            <a:spLocks/>
          </p:cNvSpPr>
          <p:nvPr/>
        </p:nvSpPr>
        <p:spPr bwMode="auto">
          <a:xfrm>
            <a:off x="2323750" y="-30877"/>
            <a:ext cx="671274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fr-FR" sz="2500" b="1" spc="-80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Analyses quantitatives: Questionnaires</a:t>
            </a:r>
            <a:endParaRPr lang="fr-CH" sz="2500" b="1" spc="-80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755574" y="1500336"/>
            <a:ext cx="8424861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>
              <a:spcBef>
                <a:spcPct val="40000"/>
              </a:spcBef>
              <a:spcAft>
                <a:spcPts val="1800"/>
              </a:spcAft>
              <a:buNone/>
              <a:defRPr/>
            </a:pPr>
            <a:r>
              <a:rPr lang="fr-CH" sz="2600" b="1" kern="0" spc="-20" dirty="0">
                <a:solidFill>
                  <a:srgbClr val="00E2DD"/>
                </a:solidFill>
                <a:latin typeface="Times New Roman"/>
              </a:rPr>
              <a:t>Les enjeux d’analyse lors de la création d’un questionnaire</a:t>
            </a:r>
            <a:endParaRPr lang="fr-CH" sz="2600" kern="0" spc="-20" dirty="0">
              <a:solidFill>
                <a:srgbClr val="00E2DD"/>
              </a:solidFill>
              <a:latin typeface="Times New Roman"/>
            </a:endParaRPr>
          </a:p>
          <a:p>
            <a:pPr marL="360000" indent="-360000" eaLnBrk="1" hangingPunct="1">
              <a:lnSpc>
                <a:spcPct val="90000"/>
              </a:lnSpc>
              <a:spcBef>
                <a:spcPts val="2400"/>
              </a:spcBef>
              <a:buFont typeface="+mj-lt"/>
              <a:buAutoNum type="arabicPeriod" startAt="2"/>
            </a:pPr>
            <a:r>
              <a:rPr lang="fr-FR" sz="2400" u="sng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validité du questionnaire </a:t>
            </a:r>
          </a:p>
          <a:p>
            <a:pPr marL="720000" lvl="1" indent="-360000" eaLnBrk="1" hangingPunct="1">
              <a:lnSpc>
                <a:spcPct val="90000"/>
              </a:lnSpc>
              <a:spcBef>
                <a:spcPts val="2400"/>
              </a:spcBef>
              <a:buFont typeface="+mj-lt"/>
              <a:buAutoNum type="alphaLcParenR" startAt="2"/>
            </a:pPr>
            <a:r>
              <a:rPr lang="fr-CH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validité de contenu</a:t>
            </a:r>
          </a:p>
          <a:p>
            <a:pPr marL="1260000" lvl="2" indent="-3600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</a:pPr>
            <a:r>
              <a:rPr lang="fr-FR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les items ou épreuves doivent couvrir tous les  aspects principaux du construit mesuré</a:t>
            </a:r>
          </a:p>
          <a:p>
            <a:pPr marL="1260000" lvl="2" indent="-3600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</a:pPr>
            <a:r>
              <a:rPr lang="fr-FR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les items ou épreuves doivent couvrir ces différents aspects de manière proportionnelle</a:t>
            </a:r>
          </a:p>
          <a:p>
            <a:pPr marL="1260000" lvl="2" indent="-3600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</a:pPr>
            <a:r>
              <a:rPr lang="fr-FR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l’instrument ne doit pas contenir d’épreuves ou d’items non-pertinents, </a:t>
            </a:r>
          </a:p>
          <a:p>
            <a:pPr marL="1062900" lvl="2" indent="-3429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CH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méthode: analyse qualitative et </a:t>
            </a:r>
            <a:r>
              <a:rPr lang="fr-FR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calcul de coefficients d’accord inter-juges </a:t>
            </a:r>
            <a:r>
              <a:rPr lang="fr-CH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experts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E27E6B6-E9ED-44B4-ADDE-D373C997B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" y="16540"/>
            <a:ext cx="1706332" cy="823454"/>
          </a:xfrm>
          <a:prstGeom prst="rect">
            <a:avLst/>
          </a:prstGeom>
        </p:spPr>
      </p:pic>
      <p:sp>
        <p:nvSpPr>
          <p:cNvPr id="2" name="Flèche : droite 1">
            <a:extLst>
              <a:ext uri="{FF2B5EF4-FFF2-40B4-BE49-F238E27FC236}">
                <a16:creationId xmlns:a16="http://schemas.microsoft.com/office/drawing/2014/main" id="{6B5B02D4-49BB-96C6-BBCF-A13418F909DF}"/>
              </a:ext>
            </a:extLst>
          </p:cNvPr>
          <p:cNvSpPr/>
          <p:nvPr/>
        </p:nvSpPr>
        <p:spPr>
          <a:xfrm>
            <a:off x="579498" y="6050564"/>
            <a:ext cx="816745" cy="215900"/>
          </a:xfrm>
          <a:prstGeom prst="rightArrow">
            <a:avLst/>
          </a:prstGeom>
          <a:solidFill>
            <a:srgbClr val="00E2DD"/>
          </a:solidFill>
          <a:ln>
            <a:solidFill>
              <a:srgbClr val="00E2D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82324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827088" y="1052513"/>
            <a:ext cx="8424862" cy="21590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0" y="1700213"/>
            <a:ext cx="179388" cy="649287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6346825" y="6489402"/>
            <a:ext cx="2808288" cy="10795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0" name="Titre 1"/>
          <p:cNvSpPr txBox="1">
            <a:spLocks/>
          </p:cNvSpPr>
          <p:nvPr/>
        </p:nvSpPr>
        <p:spPr bwMode="auto">
          <a:xfrm>
            <a:off x="2323750" y="-30877"/>
            <a:ext cx="671274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fr-FR" sz="2500" b="1" spc="-80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Analyses quantitatives: Questionnaires</a:t>
            </a:r>
            <a:endParaRPr lang="fr-CH" sz="2500" b="1" spc="-80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755574" y="1500336"/>
            <a:ext cx="8424861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>
              <a:spcBef>
                <a:spcPct val="40000"/>
              </a:spcBef>
              <a:spcAft>
                <a:spcPts val="1800"/>
              </a:spcAft>
              <a:buNone/>
              <a:defRPr/>
            </a:pPr>
            <a:r>
              <a:rPr lang="fr-CH" sz="2600" b="1" kern="0" spc="-20" dirty="0">
                <a:solidFill>
                  <a:srgbClr val="00E2DD"/>
                </a:solidFill>
                <a:latin typeface="Times New Roman"/>
              </a:rPr>
              <a:t>Les enjeux d’analyse lors de la création d’un questionnaire</a:t>
            </a:r>
            <a:endParaRPr lang="fr-CH" sz="2600" kern="0" spc="-20" dirty="0">
              <a:solidFill>
                <a:srgbClr val="00E2DD"/>
              </a:solidFill>
              <a:latin typeface="Times New Roman"/>
            </a:endParaRPr>
          </a:p>
          <a:p>
            <a:pPr marL="360000" indent="-360000" eaLnBrk="1" hangingPunct="1">
              <a:lnSpc>
                <a:spcPct val="90000"/>
              </a:lnSpc>
              <a:spcBef>
                <a:spcPts val="2400"/>
              </a:spcBef>
              <a:buFont typeface="+mj-lt"/>
              <a:buAutoNum type="arabicPeriod" startAt="2"/>
            </a:pPr>
            <a:r>
              <a:rPr lang="fr-FR" sz="2400" u="sng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validité du questionnaire </a:t>
            </a:r>
          </a:p>
          <a:p>
            <a:pPr marL="720000" lvl="1" indent="-360000" eaLnBrk="1" hangingPunct="1">
              <a:lnSpc>
                <a:spcPct val="90000"/>
              </a:lnSpc>
              <a:spcBef>
                <a:spcPts val="2400"/>
              </a:spcBef>
              <a:buFont typeface="+mj-lt"/>
              <a:buAutoNum type="alphaLcParenR" startAt="3"/>
            </a:pPr>
            <a:r>
              <a:rPr lang="fr-CH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sensibilité et spécificité</a:t>
            </a:r>
          </a:p>
          <a:p>
            <a:pPr marL="972000" lvl="2" indent="-2520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H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sensibilité = capacité de détection dans un cadre clinique des cas avérés</a:t>
            </a:r>
          </a:p>
          <a:p>
            <a:pPr marL="972000" lvl="2" indent="-2520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CH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2000" lvl="2" indent="-2520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H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spécificité = probabilité que </a:t>
            </a:r>
            <a:r>
              <a:rPr lang="fr-CH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détection dans un cadre clinique des</a:t>
            </a:r>
            <a:r>
              <a:rPr lang="fr-CH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i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non-cas</a:t>
            </a:r>
            <a:r>
              <a:rPr lang="fr-CH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</a:p>
          <a:p>
            <a:pPr marL="720000" lvl="2" indent="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fr-CH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0" lvl="2" indent="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fr-CH" sz="22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E27E6B6-E9ED-44B4-ADDE-D373C997B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" y="16540"/>
            <a:ext cx="1706332" cy="823454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C7AF0952-C54C-EBAF-D783-8E397D29B7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8501" y="3976836"/>
            <a:ext cx="1962036" cy="504524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EC86AED-9D31-9A13-E1BD-628A6DD64F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8501" y="5561014"/>
            <a:ext cx="1990080" cy="64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74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827088" y="1052513"/>
            <a:ext cx="8424862" cy="21590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0" y="1700213"/>
            <a:ext cx="179388" cy="649287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6346825" y="6489402"/>
            <a:ext cx="2808288" cy="10795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0" name="Titre 1"/>
          <p:cNvSpPr txBox="1">
            <a:spLocks/>
          </p:cNvSpPr>
          <p:nvPr/>
        </p:nvSpPr>
        <p:spPr bwMode="auto">
          <a:xfrm>
            <a:off x="2323750" y="-30877"/>
            <a:ext cx="671274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fr-FR" sz="2500" b="1" spc="-80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Analyses quantitatives: Questionnaires</a:t>
            </a:r>
            <a:endParaRPr lang="fr-CH" sz="2500" b="1" spc="-80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755575" y="1500336"/>
            <a:ext cx="8496375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>
              <a:spcBef>
                <a:spcPct val="40000"/>
              </a:spcBef>
              <a:spcAft>
                <a:spcPts val="1800"/>
              </a:spcAft>
              <a:buNone/>
              <a:defRPr/>
            </a:pPr>
            <a:r>
              <a:rPr lang="fr-CH" sz="2600" b="1" kern="0" spc="-20" dirty="0">
                <a:solidFill>
                  <a:srgbClr val="00E2DD"/>
                </a:solidFill>
                <a:latin typeface="Times New Roman"/>
              </a:rPr>
              <a:t>Les enjeux d’analyse lors de la création d’un questionnaire</a:t>
            </a:r>
            <a:endParaRPr lang="fr-CH" sz="2600" kern="0" spc="-20" dirty="0">
              <a:solidFill>
                <a:srgbClr val="00E2DD"/>
              </a:solidFill>
              <a:latin typeface="Times New Roman"/>
            </a:endParaRPr>
          </a:p>
          <a:p>
            <a:pPr marL="0" indent="0" eaLnBrk="1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analyse qui doit porter sur </a:t>
            </a:r>
          </a:p>
          <a:p>
            <a:pPr marL="900000" indent="-360000" eaLnBrk="1" hangingPunct="1">
              <a:lnSpc>
                <a:spcPct val="90000"/>
              </a:lnSpc>
              <a:spcBef>
                <a:spcPts val="3000"/>
              </a:spcBef>
              <a:buFont typeface="+mj-lt"/>
              <a:buAutoNum type="arabicPeriod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l’échantillon de notre population</a:t>
            </a:r>
          </a:p>
          <a:p>
            <a:pPr marL="900000" indent="-3600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questionnaire en soi</a:t>
            </a:r>
          </a:p>
          <a:p>
            <a:pPr marL="900000" indent="-3600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description des réponses, des données</a:t>
            </a:r>
          </a:p>
          <a:p>
            <a:pPr marL="900000" indent="-3600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liens entre certains paramètres</a:t>
            </a:r>
          </a:p>
          <a:p>
            <a:pPr marL="900000" indent="-3600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différences entre des groupes </a:t>
            </a:r>
          </a:p>
          <a:p>
            <a:pPr marL="396000" lvl="1" indent="0" eaLnBrk="1" hangingPunct="1">
              <a:lnSpc>
                <a:spcPct val="90000"/>
              </a:lnSpc>
              <a:spcBef>
                <a:spcPts val="1500"/>
              </a:spcBef>
              <a:buNone/>
            </a:pPr>
            <a:endParaRPr lang="fr-FR" sz="24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E27E6B6-E9ED-44B4-ADDE-D373C997B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" y="16540"/>
            <a:ext cx="1706332" cy="82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17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0312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827088" y="1052513"/>
            <a:ext cx="8424862" cy="21590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0" y="1700213"/>
            <a:ext cx="179388" cy="649287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6346825" y="6489402"/>
            <a:ext cx="2808288" cy="10795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0" name="Titre 1"/>
          <p:cNvSpPr txBox="1">
            <a:spLocks/>
          </p:cNvSpPr>
          <p:nvPr/>
        </p:nvSpPr>
        <p:spPr bwMode="auto">
          <a:xfrm>
            <a:off x="2323750" y="-30877"/>
            <a:ext cx="671274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fr-FR" sz="2500" b="1" spc="-80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Analyses quantitatives: Questionnaires</a:t>
            </a:r>
            <a:endParaRPr lang="fr-CH" sz="2500" b="1" spc="-80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755575" y="1500336"/>
            <a:ext cx="8496375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>
              <a:spcBef>
                <a:spcPct val="40000"/>
              </a:spcBef>
              <a:spcAft>
                <a:spcPts val="1800"/>
              </a:spcAft>
              <a:buNone/>
              <a:defRPr/>
            </a:pPr>
            <a:r>
              <a:rPr lang="fr-CH" sz="2600" b="1" kern="0" dirty="0">
                <a:solidFill>
                  <a:srgbClr val="00E2DD"/>
                </a:solidFill>
                <a:latin typeface="Times New Roman"/>
              </a:rPr>
              <a:t>Les enjeux de construction - Références</a:t>
            </a:r>
            <a:endParaRPr lang="fr-CH" sz="2600" kern="0" dirty="0">
              <a:solidFill>
                <a:srgbClr val="00E2DD"/>
              </a:solidFill>
              <a:latin typeface="Times New Roman"/>
            </a:endParaRPr>
          </a:p>
          <a:p>
            <a:pPr marL="252000" indent="-252000" eaLnBrk="1" hangingPunct="1">
              <a:lnSpc>
                <a:spcPct val="90000"/>
              </a:lnSpc>
              <a:spcBef>
                <a:spcPts val="1800"/>
              </a:spcBef>
            </a:pP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Bolarinwa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O. A. (2015). Principles and methods of validity and reliability testing of questionnaires used in social and health science researches. Nigerian Postgraduate Medical Journal, 22(4), 195. DOI : https://doi.org/10.4103/1117-1936.173959</a:t>
            </a:r>
          </a:p>
          <a:p>
            <a:pPr marL="252000" indent="-252000"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Corff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Y., Yergeau, E.,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Beaudin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M.-E., &amp;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Dorceus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S. (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s.d.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Psychométrie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l'UdeS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Accès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https://psychometrie.espaceweb.usherbrooke.ca/</a:t>
            </a:r>
          </a:p>
          <a:p>
            <a:pPr marL="252000" indent="-252000"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Reynolds, N., Diamantopoulos, A., &amp;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Schlegelmilch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 (1993). Pre-Testing in Questionnaire Design: A Review of the Literature and Suggestions for Further Research. Market Research Society. Journal., 35(2), 1–11. DOI : https://doi.org/10.1177/147078539303500202</a:t>
            </a:r>
          </a:p>
          <a:p>
            <a:pPr marL="252000" indent="-252000"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Singh, A. S. (2017). Common procedures for development, validity and reliability of a questionnaire. International Journal of Economics, Commerce and Management, 5(5), 790-801.</a:t>
            </a:r>
          </a:p>
          <a:p>
            <a:pPr marL="252000" indent="-252000"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Taherdoost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H. (2016). How to design and create an effective survey/questionnaire; A step by step guide. </a:t>
            </a:r>
            <a:r>
              <a:rPr lang="fr-CH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Journal of Academic </a:t>
            </a:r>
            <a:r>
              <a:rPr lang="fr-CH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fr-CH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Management (IJARM), 5</a:t>
            </a:r>
            <a:r>
              <a:rPr lang="fr-CH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(4), 37-41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E27E6B6-E9ED-44B4-ADDE-D373C997B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" y="16540"/>
            <a:ext cx="1706332" cy="82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780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827088" y="1052513"/>
            <a:ext cx="8424862" cy="21590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0" y="1700213"/>
            <a:ext cx="179388" cy="649287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6346825" y="6489402"/>
            <a:ext cx="2808288" cy="10795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0" name="Titre 1"/>
          <p:cNvSpPr txBox="1">
            <a:spLocks/>
          </p:cNvSpPr>
          <p:nvPr/>
        </p:nvSpPr>
        <p:spPr bwMode="auto">
          <a:xfrm>
            <a:off x="2323750" y="-30877"/>
            <a:ext cx="671274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fr-FR" sz="2500" b="1" spc="-80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Analyses quantitatives: Questionnaires</a:t>
            </a:r>
            <a:endParaRPr lang="fr-CH" sz="2500" b="1" spc="-80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755576" y="1500336"/>
            <a:ext cx="828092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>
              <a:spcBef>
                <a:spcPct val="40000"/>
              </a:spcBef>
              <a:spcAft>
                <a:spcPts val="1800"/>
              </a:spcAft>
              <a:buNone/>
              <a:defRPr/>
            </a:pPr>
            <a:r>
              <a:rPr lang="fr-CH" sz="2600" b="1" kern="0" dirty="0">
                <a:solidFill>
                  <a:srgbClr val="00E2DD"/>
                </a:solidFill>
                <a:latin typeface="Times New Roman"/>
              </a:rPr>
              <a:t>Un exemple: Marion et Aude</a:t>
            </a:r>
            <a:endParaRPr lang="fr-CH" sz="2600" kern="0" dirty="0">
              <a:solidFill>
                <a:srgbClr val="00E2DD"/>
              </a:solidFill>
              <a:latin typeface="Times New Roman"/>
            </a:endParaRPr>
          </a:p>
          <a:p>
            <a:pPr marL="0" indent="0" eaLnBrk="1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devenir des jeunes </a:t>
            </a:r>
            <a:r>
              <a:rPr lang="fr-FR" sz="2400" spc="-3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professionnel.le.s</a:t>
            </a: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TPM</a:t>
            </a:r>
          </a:p>
          <a:p>
            <a:pPr eaLnBrk="1" hangingPunct="1">
              <a:lnSpc>
                <a:spcPct val="90000"/>
              </a:lnSpc>
              <a:spcBef>
                <a:spcPts val="1500"/>
              </a:spcBef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thématique: insertion dans la vie professionnelle 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argument: les premiers pas dans l’exercice du métier impliquent une certaine période d’adaptation pour les jeunes TPM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objectif: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</a:pPr>
            <a:endParaRPr lang="fr-FR" sz="24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800"/>
              </a:spcBef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sous-objectifs: 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endParaRPr lang="fr-FR" sz="24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E27E6B6-E9ED-44B4-ADDE-D373C997B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" y="16540"/>
            <a:ext cx="1706332" cy="823454"/>
          </a:xfrm>
          <a:prstGeom prst="rect">
            <a:avLst/>
          </a:prstGeom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49EDA2AC-6150-55E5-755C-A18EBC3F3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9656" y="4158317"/>
            <a:ext cx="6116839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dresser un tableau de ces premières années d’entrée en profession</a:t>
            </a:r>
          </a:p>
          <a:p>
            <a:pPr eaLnBrk="1" hangingPunct="1">
              <a:lnSpc>
                <a:spcPct val="8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mettre en lumière les enjeux de cette entrée en profession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facteurs influençant le début de carrière et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ressources soutenant ce passage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fr-FR" sz="24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fr-FR" sz="24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23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827088" y="1052513"/>
            <a:ext cx="8424862" cy="21590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0" y="1700213"/>
            <a:ext cx="179388" cy="649287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6346825" y="6489402"/>
            <a:ext cx="2808288" cy="10795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0" name="Titre 1"/>
          <p:cNvSpPr txBox="1">
            <a:spLocks/>
          </p:cNvSpPr>
          <p:nvPr/>
        </p:nvSpPr>
        <p:spPr bwMode="auto">
          <a:xfrm>
            <a:off x="2323750" y="-30877"/>
            <a:ext cx="671274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fr-FR" sz="2500" b="1" spc="-80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Analyses quantitatives: Questionnaires</a:t>
            </a:r>
            <a:endParaRPr lang="fr-CH" sz="2500" b="1" spc="-80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755576" y="1500336"/>
            <a:ext cx="828092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>
              <a:spcBef>
                <a:spcPct val="40000"/>
              </a:spcBef>
              <a:spcAft>
                <a:spcPts val="1800"/>
              </a:spcAft>
              <a:buNone/>
              <a:defRPr/>
            </a:pPr>
            <a:r>
              <a:rPr lang="fr-CH" sz="2600" b="1" kern="0" dirty="0">
                <a:solidFill>
                  <a:srgbClr val="00E2DD"/>
                </a:solidFill>
                <a:latin typeface="Times New Roman"/>
              </a:rPr>
              <a:t>Un exemple: Marion et Aude</a:t>
            </a:r>
            <a:endParaRPr lang="fr-CH" sz="2600" kern="0" dirty="0">
              <a:solidFill>
                <a:srgbClr val="00E2DD"/>
              </a:solidFill>
              <a:latin typeface="Times New Roman"/>
            </a:endParaRPr>
          </a:p>
          <a:p>
            <a:pPr marL="0" indent="0" eaLnBrk="1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devenir des jeunes </a:t>
            </a:r>
            <a:r>
              <a:rPr lang="fr-FR" sz="2400" spc="-3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professionnel.le.s</a:t>
            </a: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TPM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méthodologie          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</a:pPr>
            <a:endParaRPr lang="fr-FR" sz="24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800"/>
              </a:spcBef>
            </a:pPr>
            <a:endParaRPr lang="fr-FR" sz="24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800"/>
              </a:spcBef>
            </a:pPr>
            <a:endParaRPr lang="fr-FR" sz="24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800"/>
              </a:spcBef>
            </a:pPr>
            <a:endParaRPr lang="fr-FR" sz="24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cible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</a:pPr>
            <a:endParaRPr lang="fr-FR" sz="24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diffusion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endParaRPr lang="fr-FR" sz="24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endParaRPr lang="fr-FR" sz="24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E27E6B6-E9ED-44B4-ADDE-D373C997B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" y="16540"/>
            <a:ext cx="1706332" cy="823454"/>
          </a:xfrm>
          <a:prstGeom prst="rect">
            <a:avLst/>
          </a:prstGeom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B434A827-FDF5-53E9-5612-0ACEDFEA4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792" y="2989781"/>
            <a:ext cx="6811084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 visant à faire ressortir des données statistiques sur le début de parcours des </a:t>
            </a:r>
            <a:r>
              <a:rPr lang="fr-FR" sz="2400" spc="-3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psychomotricien.ne.s</a:t>
            </a: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spc="-3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débutant.e.s</a:t>
            </a: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entretiens semi-dirigés afin d’approfondir les principales thématiques identifiées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trois dernières années d’</a:t>
            </a:r>
            <a:r>
              <a:rPr lang="fr-FR" sz="2400" spc="-3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étudiant.e.s</a:t>
            </a: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Master</a:t>
            </a:r>
            <a:b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PM19, PM20,PM21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mail</a:t>
            </a:r>
          </a:p>
        </p:txBody>
      </p:sp>
    </p:spTree>
    <p:extLst>
      <p:ext uri="{BB962C8B-B14F-4D97-AF65-F5344CB8AC3E}">
        <p14:creationId xmlns:p14="http://schemas.microsoft.com/office/powerpoint/2010/main" val="344796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827088" y="1052513"/>
            <a:ext cx="8424862" cy="21590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0" y="1700213"/>
            <a:ext cx="179388" cy="649287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6346825" y="6489402"/>
            <a:ext cx="2808288" cy="10795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0" name="Titre 1"/>
          <p:cNvSpPr txBox="1">
            <a:spLocks/>
          </p:cNvSpPr>
          <p:nvPr/>
        </p:nvSpPr>
        <p:spPr bwMode="auto">
          <a:xfrm>
            <a:off x="2323750" y="-30877"/>
            <a:ext cx="671274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fr-FR" sz="2500" b="1" spc="-80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Analyses quantitatives: Questionnaires</a:t>
            </a:r>
            <a:endParaRPr lang="fr-CH" sz="2500" b="1" spc="-80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755575" y="1500336"/>
            <a:ext cx="8496375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>
              <a:spcBef>
                <a:spcPct val="40000"/>
              </a:spcBef>
              <a:spcAft>
                <a:spcPts val="1800"/>
              </a:spcAft>
              <a:buNone/>
              <a:defRPr/>
            </a:pPr>
            <a:r>
              <a:rPr lang="fr-CH" sz="2600" b="1" kern="0" spc="-20" dirty="0">
                <a:solidFill>
                  <a:srgbClr val="00E2DD"/>
                </a:solidFill>
                <a:latin typeface="Times New Roman"/>
              </a:rPr>
              <a:t>Les enjeux d’analyse lors de la création d’un questionnaire</a:t>
            </a:r>
            <a:endParaRPr lang="fr-CH" sz="2600" kern="0" spc="-20" dirty="0">
              <a:solidFill>
                <a:srgbClr val="00E2DD"/>
              </a:solidFill>
              <a:latin typeface="Times New Roman"/>
            </a:endParaRPr>
          </a:p>
          <a:p>
            <a:pPr marL="396000" lvl="1" indent="0" eaLnBrk="1" hangingPunct="1">
              <a:lnSpc>
                <a:spcPct val="90000"/>
              </a:lnSpc>
              <a:spcBef>
                <a:spcPts val="1500"/>
              </a:spcBef>
              <a:buNone/>
            </a:pPr>
            <a:endParaRPr lang="fr-FR" sz="24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000" lvl="1" indent="0" eaLnBrk="1" hangingPunct="1">
              <a:lnSpc>
                <a:spcPct val="90000"/>
              </a:lnSpc>
              <a:spcBef>
                <a:spcPts val="1500"/>
              </a:spcBef>
              <a:buNone/>
            </a:pPr>
            <a:endParaRPr lang="fr-FR" sz="24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000" lvl="1" indent="0" eaLnBrk="1" hangingPunct="1">
              <a:lnSpc>
                <a:spcPct val="90000"/>
              </a:lnSpc>
              <a:spcBef>
                <a:spcPts val="1500"/>
              </a:spcBef>
              <a:buNone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Une réflexion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E27E6B6-E9ED-44B4-ADDE-D373C997B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" y="16540"/>
            <a:ext cx="1706332" cy="82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435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827088" y="1052513"/>
            <a:ext cx="8424862" cy="21590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0" y="1700213"/>
            <a:ext cx="179388" cy="649287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6346825" y="6489402"/>
            <a:ext cx="2808288" cy="10795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0" name="Titre 1"/>
          <p:cNvSpPr txBox="1">
            <a:spLocks/>
          </p:cNvSpPr>
          <p:nvPr/>
        </p:nvSpPr>
        <p:spPr bwMode="auto">
          <a:xfrm>
            <a:off x="2323750" y="-30877"/>
            <a:ext cx="671274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fr-FR" sz="2500" b="1" spc="-80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Analyses quantitatives: Questionnaires</a:t>
            </a:r>
            <a:endParaRPr lang="fr-CH" sz="2500" b="1" spc="-80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755575" y="1500336"/>
            <a:ext cx="8496375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>
              <a:spcBef>
                <a:spcPct val="40000"/>
              </a:spcBef>
              <a:spcAft>
                <a:spcPts val="1800"/>
              </a:spcAft>
              <a:buNone/>
              <a:defRPr/>
            </a:pPr>
            <a:r>
              <a:rPr lang="fr-CH" sz="2600" b="1" kern="0" spc="-20" dirty="0">
                <a:solidFill>
                  <a:srgbClr val="00E2DD"/>
                </a:solidFill>
                <a:latin typeface="Times New Roman"/>
              </a:rPr>
              <a:t>Les enjeux d’analyse lors de la création d’un questionnaire</a:t>
            </a:r>
            <a:endParaRPr lang="fr-CH" sz="2600" kern="0" spc="-20" dirty="0">
              <a:solidFill>
                <a:srgbClr val="00E2DD"/>
              </a:solidFill>
              <a:latin typeface="Times New Roman"/>
            </a:endParaRPr>
          </a:p>
          <a:p>
            <a:pPr marL="0" indent="0" eaLnBrk="1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analyse qui doit porter sur </a:t>
            </a:r>
          </a:p>
          <a:p>
            <a:pPr marL="900000" indent="-360000" eaLnBrk="1" hangingPunct="1">
              <a:lnSpc>
                <a:spcPct val="90000"/>
              </a:lnSpc>
              <a:spcBef>
                <a:spcPts val="3000"/>
              </a:spcBef>
              <a:buFont typeface="+mj-lt"/>
              <a:buAutoNum type="arabicPeriod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l’échantillon de notre population</a:t>
            </a:r>
          </a:p>
          <a:p>
            <a:pPr marL="900000" indent="-3600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questionnaire en soi</a:t>
            </a:r>
          </a:p>
          <a:p>
            <a:pPr marL="900000" indent="-3600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description des réponses, des données</a:t>
            </a:r>
          </a:p>
          <a:p>
            <a:pPr marL="900000" indent="-3600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liens entre certains paramètres</a:t>
            </a:r>
          </a:p>
          <a:p>
            <a:pPr marL="900000" indent="-3600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différences entre des groupes </a:t>
            </a:r>
          </a:p>
          <a:p>
            <a:pPr marL="396000" lvl="1" indent="0" eaLnBrk="1" hangingPunct="1">
              <a:lnSpc>
                <a:spcPct val="90000"/>
              </a:lnSpc>
              <a:spcBef>
                <a:spcPts val="1500"/>
              </a:spcBef>
              <a:buNone/>
            </a:pPr>
            <a:endParaRPr lang="fr-FR" sz="24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E27E6B6-E9ED-44B4-ADDE-D373C997B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" y="16540"/>
            <a:ext cx="1706332" cy="82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92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827088" y="1052513"/>
            <a:ext cx="8424862" cy="21590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0" y="1700213"/>
            <a:ext cx="179388" cy="649287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6346825" y="6489402"/>
            <a:ext cx="2808288" cy="10795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0" name="Titre 1"/>
          <p:cNvSpPr txBox="1">
            <a:spLocks/>
          </p:cNvSpPr>
          <p:nvPr/>
        </p:nvSpPr>
        <p:spPr bwMode="auto">
          <a:xfrm>
            <a:off x="2323750" y="-30877"/>
            <a:ext cx="671274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fr-FR" sz="2500" b="1" spc="-80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Analyses quantitatives: Questionnaires</a:t>
            </a:r>
            <a:endParaRPr lang="fr-CH" sz="2500" b="1" spc="-80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755575" y="1500336"/>
            <a:ext cx="8424862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>
              <a:spcBef>
                <a:spcPct val="40000"/>
              </a:spcBef>
              <a:spcAft>
                <a:spcPts val="1800"/>
              </a:spcAft>
              <a:buNone/>
              <a:defRPr/>
            </a:pPr>
            <a:r>
              <a:rPr lang="fr-CH" sz="2600" b="1" kern="0" spc="-20" dirty="0">
                <a:solidFill>
                  <a:srgbClr val="00E2DD"/>
                </a:solidFill>
                <a:latin typeface="Times New Roman"/>
              </a:rPr>
              <a:t>Les enjeux d’analyse lors de la création d’un questionnaire</a:t>
            </a:r>
            <a:endParaRPr lang="fr-CH" sz="2600" kern="0" spc="-20" dirty="0">
              <a:solidFill>
                <a:srgbClr val="00E2DD"/>
              </a:solidFill>
              <a:latin typeface="Times New Roman"/>
            </a:endParaRPr>
          </a:p>
          <a:p>
            <a:pPr marL="360000" indent="-360000" eaLnBrk="1" hangingPunct="1">
              <a:lnSpc>
                <a:spcPct val="90000"/>
              </a:lnSpc>
              <a:spcBef>
                <a:spcPts val="2400"/>
              </a:spcBef>
              <a:buFont typeface="+mj-lt"/>
              <a:buAutoNum type="arabicPeriod"/>
            </a:pPr>
            <a:r>
              <a:rPr lang="fr-FR" sz="2400" u="sng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l’échantillon de notre population </a:t>
            </a:r>
          </a:p>
          <a:p>
            <a:pPr marL="684000" lvl="1" indent="-288000" eaLnBrk="1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soit sur la comparaison du nombre de questionnaires reçus en fonction du nombre envoyés</a:t>
            </a:r>
          </a:p>
          <a:p>
            <a:pPr marL="684000" lvl="1" indent="-288000" eaLnBrk="1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 la définition et les caractéristiques de notre échantillon</a:t>
            </a:r>
            <a:b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spc="-3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cf</a:t>
            </a: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analyse descriptive des données générales, personnelles</a:t>
            </a:r>
          </a:p>
          <a:p>
            <a:pPr marL="684000" lvl="1" indent="-288000" eaLnBrk="1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 la représentativité de notre échantillon </a:t>
            </a:r>
          </a:p>
          <a:p>
            <a:pPr marL="0" indent="0" eaLnBrk="1" hangingPunct="1">
              <a:lnSpc>
                <a:spcPct val="90000"/>
              </a:lnSpc>
              <a:spcBef>
                <a:spcPts val="1500"/>
              </a:spcBef>
              <a:buNone/>
            </a:pPr>
            <a:endParaRPr lang="fr-FR" sz="24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endParaRPr lang="fr-FR" sz="24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E27E6B6-E9ED-44B4-ADDE-D373C997B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" y="16540"/>
            <a:ext cx="1706332" cy="82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63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827088" y="1052513"/>
            <a:ext cx="8424862" cy="21590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0" y="1700213"/>
            <a:ext cx="179388" cy="649287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6346825" y="6489402"/>
            <a:ext cx="2808288" cy="107950"/>
          </a:xfrm>
          <a:prstGeom prst="roundRect">
            <a:avLst/>
          </a:prstGeom>
          <a:solidFill>
            <a:srgbClr val="00ACA8"/>
          </a:solidFill>
          <a:ln>
            <a:solidFill>
              <a:srgbClr val="00A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0" name="Titre 1"/>
          <p:cNvSpPr txBox="1">
            <a:spLocks/>
          </p:cNvSpPr>
          <p:nvPr/>
        </p:nvSpPr>
        <p:spPr bwMode="auto">
          <a:xfrm>
            <a:off x="2323750" y="-30877"/>
            <a:ext cx="671274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fr-FR" sz="2500" b="1" spc="-80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Analyses quantitatives: Questionnaires</a:t>
            </a:r>
            <a:endParaRPr lang="fr-CH" sz="2500" b="1" spc="-80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755575" y="1500336"/>
            <a:ext cx="8388425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>
              <a:spcBef>
                <a:spcPct val="40000"/>
              </a:spcBef>
              <a:spcAft>
                <a:spcPts val="1800"/>
              </a:spcAft>
              <a:buNone/>
              <a:defRPr/>
            </a:pPr>
            <a:r>
              <a:rPr lang="fr-CH" sz="2600" b="1" kern="0" spc="-20" dirty="0">
                <a:solidFill>
                  <a:srgbClr val="00E2DD"/>
                </a:solidFill>
                <a:latin typeface="Times New Roman"/>
              </a:rPr>
              <a:t>Les enjeux d’analyse lors de la création d’un questionnaire</a:t>
            </a:r>
            <a:endParaRPr lang="fr-CH" sz="2600" kern="0" spc="-20" dirty="0">
              <a:solidFill>
                <a:srgbClr val="00E2DD"/>
              </a:solidFill>
              <a:latin typeface="Times New Roman"/>
            </a:endParaRPr>
          </a:p>
          <a:p>
            <a:pPr marL="360000" indent="-360000" eaLnBrk="1" hangingPunct="1">
              <a:lnSpc>
                <a:spcPct val="90000"/>
              </a:lnSpc>
              <a:spcBef>
                <a:spcPts val="2400"/>
              </a:spcBef>
              <a:buFont typeface="+mj-lt"/>
              <a:buAutoNum type="arabicPeriod"/>
            </a:pPr>
            <a:r>
              <a:rPr lang="fr-FR" sz="2400" u="sng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l’échantillon de notre population </a:t>
            </a:r>
          </a:p>
          <a:p>
            <a:pPr marL="684000" lvl="1" indent="-288000" eaLnBrk="1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population: tous les anciens étudiants PM19, 20 et 21</a:t>
            </a:r>
          </a:p>
          <a:p>
            <a:pPr marL="684000" lvl="1" indent="-288000" eaLnBrk="1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fr-FR"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nombre de questionnaires envoyés </a:t>
            </a:r>
          </a:p>
          <a:p>
            <a:pPr marL="1138950" lvl="2" indent="-342900" eaLnBrk="1" hangingPunct="1">
              <a:lnSpc>
                <a:spcPct val="90000"/>
              </a:lnSpc>
              <a:spcBef>
                <a:spcPts val="1500"/>
              </a:spcBef>
              <a:buFont typeface="Wingdings" panose="05000000000000000000" pitchFamily="2" charset="2"/>
              <a:buChar char="Ø"/>
            </a:pPr>
            <a:r>
              <a:rPr lang="fr-FR"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PM19 = 22 anciens étudiant-e-s dont 1 homme</a:t>
            </a:r>
          </a:p>
          <a:p>
            <a:pPr marL="1138950" lvl="2" indent="-342900" eaLnBrk="1" hangingPunct="1">
              <a:lnSpc>
                <a:spcPct val="90000"/>
              </a:lnSpc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PM20 = 18 anciens étudiant-e-s dont 1 homme</a:t>
            </a:r>
          </a:p>
          <a:p>
            <a:pPr marL="1138950" lvl="2" indent="-342900" eaLnBrk="1" hangingPunct="1">
              <a:lnSpc>
                <a:spcPct val="90000"/>
              </a:lnSpc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PM21 =   9 anciens étudiant-e-s dont 1 homme</a:t>
            </a:r>
          </a:p>
          <a:p>
            <a:pPr marL="1138950" lvl="2" indent="-342900" eaLnBrk="1" hangingPunct="1">
              <a:lnSpc>
                <a:spcPct val="90000"/>
              </a:lnSpc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  = 49 anciens étudiant-e-s dont 3 hommes</a:t>
            </a:r>
          </a:p>
          <a:p>
            <a:pPr marL="684000" lvl="1" indent="-288000" eaLnBrk="1" fontAlgn="auto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spc="-3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quelle représentativité de chaque PM, de chaque genre?</a:t>
            </a:r>
          </a:p>
          <a:p>
            <a:pPr marL="1138950" lvl="2" indent="-342900" eaLnBrk="1" hangingPunct="1">
              <a:lnSpc>
                <a:spcPct val="90000"/>
              </a:lnSpc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questions de pondération</a:t>
            </a:r>
          </a:p>
          <a:p>
            <a:pPr marL="0" indent="0" eaLnBrk="1" hangingPunct="1">
              <a:lnSpc>
                <a:spcPct val="90000"/>
              </a:lnSpc>
              <a:spcBef>
                <a:spcPts val="1500"/>
              </a:spcBef>
              <a:buNone/>
            </a:pPr>
            <a:endParaRPr lang="fr-FR" sz="24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endParaRPr lang="fr-FR" sz="24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E27E6B6-E9ED-44B4-ADDE-D373C997B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" y="16540"/>
            <a:ext cx="1706332" cy="82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15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1678</Words>
  <Application>Microsoft Office PowerPoint</Application>
  <PresentationFormat>Affichage à l'écran (4:3)</PresentationFormat>
  <Paragraphs>187</Paragraphs>
  <Slides>23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0" baseType="lpstr">
      <vt:lpstr>Aptos</vt:lpstr>
      <vt:lpstr>Arial</vt:lpstr>
      <vt:lpstr>Calibri</vt:lpstr>
      <vt:lpstr>Calibri Light</vt:lpstr>
      <vt:lpstr>Times New Roman</vt:lpstr>
      <vt:lpstr>Wingdings</vt:lpstr>
      <vt:lpstr>Thème Office</vt:lpstr>
      <vt:lpstr>Atelier  Analyses quantitatives :  Les enjeux des questionnaires  Cours M13 du 8 mai 2024 Chantal Junker-Tschopp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chantal junker-tschopp</dc:creator>
  <cp:lastModifiedBy>Junker-Tschopp Chantal</cp:lastModifiedBy>
  <cp:revision>105</cp:revision>
  <dcterms:created xsi:type="dcterms:W3CDTF">2020-10-12T15:19:26Z</dcterms:created>
  <dcterms:modified xsi:type="dcterms:W3CDTF">2024-05-08T08:32:59Z</dcterms:modified>
</cp:coreProperties>
</file>