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256" r:id="rId2"/>
    <p:sldId id="335" r:id="rId3"/>
    <p:sldId id="257" r:id="rId4"/>
    <p:sldId id="321" r:id="rId5"/>
    <p:sldId id="283" r:id="rId6"/>
    <p:sldId id="258" r:id="rId7"/>
    <p:sldId id="301" r:id="rId8"/>
    <p:sldId id="300" r:id="rId9"/>
    <p:sldId id="259" r:id="rId10"/>
    <p:sldId id="260" r:id="rId11"/>
    <p:sldId id="262" r:id="rId12"/>
    <p:sldId id="267" r:id="rId13"/>
    <p:sldId id="292" r:id="rId14"/>
    <p:sldId id="291" r:id="rId15"/>
    <p:sldId id="268" r:id="rId16"/>
    <p:sldId id="261" r:id="rId17"/>
    <p:sldId id="295" r:id="rId18"/>
    <p:sldId id="319" r:id="rId19"/>
    <p:sldId id="285" r:id="rId20"/>
    <p:sldId id="318" r:id="rId21"/>
    <p:sldId id="264" r:id="rId22"/>
    <p:sldId id="284" r:id="rId23"/>
    <p:sldId id="286" r:id="rId24"/>
    <p:sldId id="287" r:id="rId25"/>
    <p:sldId id="332" r:id="rId26"/>
    <p:sldId id="334" r:id="rId27"/>
    <p:sldId id="333" r:id="rId28"/>
    <p:sldId id="288" r:id="rId29"/>
    <p:sldId id="320" r:id="rId30"/>
    <p:sldId id="289" r:id="rId31"/>
    <p:sldId id="290" r:id="rId32"/>
    <p:sldId id="265" r:id="rId33"/>
    <p:sldId id="296" r:id="rId34"/>
    <p:sldId id="266" r:id="rId35"/>
    <p:sldId id="293" r:id="rId36"/>
    <p:sldId id="298" r:id="rId37"/>
    <p:sldId id="329" r:id="rId38"/>
    <p:sldId id="338" r:id="rId39"/>
    <p:sldId id="330" r:id="rId40"/>
    <p:sldId id="340" r:id="rId41"/>
    <p:sldId id="331" r:id="rId42"/>
    <p:sldId id="341" r:id="rId43"/>
    <p:sldId id="342" r:id="rId44"/>
    <p:sldId id="299" r:id="rId45"/>
    <p:sldId id="294" r:id="rId46"/>
    <p:sldId id="302" r:id="rId47"/>
    <p:sldId id="303" r:id="rId48"/>
    <p:sldId id="269" r:id="rId49"/>
    <p:sldId id="304" r:id="rId50"/>
    <p:sldId id="322" r:id="rId51"/>
    <p:sldId id="323" r:id="rId52"/>
    <p:sldId id="324" r:id="rId53"/>
    <p:sldId id="325" r:id="rId54"/>
    <p:sldId id="326" r:id="rId55"/>
    <p:sldId id="327" r:id="rId56"/>
    <p:sldId id="328" r:id="rId57"/>
    <p:sldId id="336" r:id="rId58"/>
    <p:sldId id="337" r:id="rId5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31F16DC8-38B9-324C-B35A-4C7E92935EE2}">
          <p14:sldIdLst>
            <p14:sldId id="256"/>
            <p14:sldId id="335"/>
            <p14:sldId id="257"/>
            <p14:sldId id="321"/>
            <p14:sldId id="283"/>
            <p14:sldId id="258"/>
            <p14:sldId id="301"/>
            <p14:sldId id="300"/>
            <p14:sldId id="259"/>
            <p14:sldId id="260"/>
            <p14:sldId id="262"/>
            <p14:sldId id="267"/>
            <p14:sldId id="292"/>
            <p14:sldId id="291"/>
            <p14:sldId id="268"/>
            <p14:sldId id="261"/>
            <p14:sldId id="295"/>
            <p14:sldId id="319"/>
            <p14:sldId id="285"/>
            <p14:sldId id="318"/>
            <p14:sldId id="264"/>
            <p14:sldId id="284"/>
            <p14:sldId id="286"/>
            <p14:sldId id="287"/>
            <p14:sldId id="332"/>
            <p14:sldId id="334"/>
            <p14:sldId id="333"/>
            <p14:sldId id="288"/>
            <p14:sldId id="320"/>
            <p14:sldId id="289"/>
            <p14:sldId id="290"/>
            <p14:sldId id="265"/>
            <p14:sldId id="296"/>
            <p14:sldId id="266"/>
            <p14:sldId id="293"/>
            <p14:sldId id="298"/>
          </p14:sldIdLst>
        </p14:section>
        <p14:section name="Section sans titre" id="{80E531D7-A2FD-264D-B9BB-150CDEFDBE82}">
          <p14:sldIdLst>
            <p14:sldId id="329"/>
            <p14:sldId id="338"/>
            <p14:sldId id="330"/>
            <p14:sldId id="340"/>
            <p14:sldId id="331"/>
            <p14:sldId id="341"/>
            <p14:sldId id="342"/>
            <p14:sldId id="299"/>
            <p14:sldId id="294"/>
            <p14:sldId id="302"/>
            <p14:sldId id="303"/>
            <p14:sldId id="269"/>
            <p14:sldId id="304"/>
            <p14:sldId id="322"/>
            <p14:sldId id="323"/>
            <p14:sldId id="324"/>
            <p14:sldId id="325"/>
            <p14:sldId id="326"/>
            <p14:sldId id="327"/>
            <p14:sldId id="328"/>
            <p14:sldId id="336"/>
            <p14:sldId id="33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994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74"/>
    <p:restoredTop sz="93137" autoAdjust="0"/>
  </p:normalViewPr>
  <p:slideViewPr>
    <p:cSldViewPr snapToGrid="0">
      <p:cViewPr varScale="1">
        <p:scale>
          <a:sx n="89" d="100"/>
          <a:sy n="89" d="100"/>
        </p:scale>
        <p:origin x="1032" y="168"/>
      </p:cViewPr>
      <p:guideLst>
        <p:guide orient="horz" pos="99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4E4656-9430-4BFA-AE85-8D6C08D069D4}" type="datetimeFigureOut">
              <a:rPr lang="fr-CH" smtClean="0"/>
              <a:t>20.02.26</a:t>
            </a:fld>
            <a:endParaRPr lang="fr-CH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H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BB7E97-BBC4-4F54-93FC-3D913319FBB7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278819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B7E97-BBC4-4F54-93FC-3D913319FBB7}" type="slidenum">
              <a:rPr lang="fr-CH" smtClean="0"/>
              <a:t>1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3987807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B7E97-BBC4-4F54-93FC-3D913319FBB7}" type="slidenum">
              <a:rPr lang="fr-CH" smtClean="0"/>
              <a:t>11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2390158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B7E97-BBC4-4F54-93FC-3D913319FBB7}" type="slidenum">
              <a:rPr lang="fr-CH" smtClean="0"/>
              <a:t>12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745610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B7E97-BBC4-4F54-93FC-3D913319FBB7}" type="slidenum">
              <a:rPr lang="fr-CH" smtClean="0"/>
              <a:t>13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1322103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B7E97-BBC4-4F54-93FC-3D913319FBB7}" type="slidenum">
              <a:rPr lang="fr-CH" smtClean="0"/>
              <a:t>14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0054689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B7E97-BBC4-4F54-93FC-3D913319FBB7}" type="slidenum">
              <a:rPr lang="fr-CH" smtClean="0"/>
              <a:t>15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8048534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B7E97-BBC4-4F54-93FC-3D913319FBB7}" type="slidenum">
              <a:rPr lang="fr-CH" smtClean="0"/>
              <a:t>16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3818457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B7E97-BBC4-4F54-93FC-3D913319FBB7}" type="slidenum">
              <a:rPr lang="fr-CH" smtClean="0"/>
              <a:t>17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1744222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B7E97-BBC4-4F54-93FC-3D913319FBB7}" type="slidenum">
              <a:rPr lang="fr-CH" smtClean="0"/>
              <a:t>18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5315604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B7E97-BBC4-4F54-93FC-3D913319FBB7}" type="slidenum">
              <a:rPr lang="fr-CH" smtClean="0"/>
              <a:t>19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720152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B7E97-BBC4-4F54-93FC-3D913319FBB7}" type="slidenum">
              <a:rPr lang="fr-CH" smtClean="0"/>
              <a:t>20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912497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B7E97-BBC4-4F54-93FC-3D913319FBB7}" type="slidenum">
              <a:rPr lang="fr-CH" smtClean="0"/>
              <a:t>3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8001866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B7E97-BBC4-4F54-93FC-3D913319FBB7}" type="slidenum">
              <a:rPr lang="fr-CH" smtClean="0"/>
              <a:t>21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3690555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B7E97-BBC4-4F54-93FC-3D913319FBB7}" type="slidenum">
              <a:rPr lang="fr-CH" smtClean="0"/>
              <a:t>22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7062748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B7E97-BBC4-4F54-93FC-3D913319FBB7}" type="slidenum">
              <a:rPr lang="fr-CH" smtClean="0"/>
              <a:t>23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4115410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B7E97-BBC4-4F54-93FC-3D913319FBB7}" type="slidenum">
              <a:rPr lang="fr-CH" smtClean="0"/>
              <a:t>24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5875622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B7E97-BBC4-4F54-93FC-3D913319FBB7}" type="slidenum">
              <a:rPr lang="fr-CH" smtClean="0"/>
              <a:t>25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5875622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B7E97-BBC4-4F54-93FC-3D913319FBB7}" type="slidenum">
              <a:rPr lang="fr-CH" smtClean="0"/>
              <a:t>28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0834892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B7E97-BBC4-4F54-93FC-3D913319FBB7}" type="slidenum">
              <a:rPr lang="fr-CH" smtClean="0"/>
              <a:t>29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8612705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B7E97-BBC4-4F54-93FC-3D913319FBB7}" type="slidenum">
              <a:rPr lang="fr-CH" smtClean="0"/>
              <a:t>30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7503541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B7E97-BBC4-4F54-93FC-3D913319FBB7}" type="slidenum">
              <a:rPr lang="fr-CH" smtClean="0"/>
              <a:t>31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0996030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B7E97-BBC4-4F54-93FC-3D913319FBB7}" type="slidenum">
              <a:rPr lang="fr-CH" smtClean="0"/>
              <a:t>32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9393131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B7E97-BBC4-4F54-93FC-3D913319FBB7}" type="slidenum">
              <a:rPr lang="fr-CH" smtClean="0"/>
              <a:t>4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511189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B7E97-BBC4-4F54-93FC-3D913319FBB7}" type="slidenum">
              <a:rPr lang="fr-CH" smtClean="0"/>
              <a:t>33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9445721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B7E97-BBC4-4F54-93FC-3D913319FBB7}" type="slidenum">
              <a:rPr lang="fr-CH" smtClean="0"/>
              <a:t>34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1085763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B7E97-BBC4-4F54-93FC-3D913319FBB7}" type="slidenum">
              <a:rPr lang="fr-CH" smtClean="0"/>
              <a:t>35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7259740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B7E97-BBC4-4F54-93FC-3D913319FBB7}" type="slidenum">
              <a:rPr lang="fr-CH" smtClean="0"/>
              <a:t>36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68014837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B7E97-BBC4-4F54-93FC-3D913319FBB7}" type="slidenum">
              <a:rPr lang="fr-CH" smtClean="0"/>
              <a:t>44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96103453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B7E97-BBC4-4F54-93FC-3D913319FBB7}" type="slidenum">
              <a:rPr lang="fr-CH" smtClean="0"/>
              <a:t>45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8435278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B7E97-BBC4-4F54-93FC-3D913319FBB7}" type="slidenum">
              <a:rPr lang="fr-CH" smtClean="0"/>
              <a:t>46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63441893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B7E97-BBC4-4F54-93FC-3D913319FBB7}" type="slidenum">
              <a:rPr lang="fr-CH" smtClean="0"/>
              <a:t>47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27601904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B7E97-BBC4-4F54-93FC-3D913319FBB7}" type="slidenum">
              <a:rPr lang="fr-CH" smtClean="0"/>
              <a:t>48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14497783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B7E97-BBC4-4F54-93FC-3D913319FBB7}" type="slidenum">
              <a:rPr lang="fr-CH" smtClean="0"/>
              <a:t>49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5501647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B7E97-BBC4-4F54-93FC-3D913319FBB7}" type="slidenum">
              <a:rPr lang="fr-CH" smtClean="0"/>
              <a:t>5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6904271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B7E97-BBC4-4F54-93FC-3D913319FBB7}" type="slidenum">
              <a:rPr lang="fr-CH" smtClean="0"/>
              <a:t>6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1145122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B7E97-BBC4-4F54-93FC-3D913319FBB7}" type="slidenum">
              <a:rPr lang="fr-CH" smtClean="0"/>
              <a:t>7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8804065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B7E97-BBC4-4F54-93FC-3D913319FBB7}" type="slidenum">
              <a:rPr lang="fr-CH" smtClean="0"/>
              <a:t>8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0983098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B7E97-BBC4-4F54-93FC-3D913319FBB7}" type="slidenum">
              <a:rPr lang="fr-CH" smtClean="0"/>
              <a:t>9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510648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B7E97-BBC4-4F54-93FC-3D913319FBB7}" type="slidenum">
              <a:rPr lang="fr-CH" smtClean="0"/>
              <a:t>10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680813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11FC7-1DBD-462E-9912-CF108BB8CE0B}" type="datetimeFigureOut">
              <a:rPr lang="fr-CH" smtClean="0"/>
              <a:t>20.02.26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38039-3DE6-4C10-8C97-DE90729A5729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601427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11FC7-1DBD-462E-9912-CF108BB8CE0B}" type="datetimeFigureOut">
              <a:rPr lang="fr-CH" smtClean="0"/>
              <a:t>20.02.26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38039-3DE6-4C10-8C97-DE90729A5729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768437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11FC7-1DBD-462E-9912-CF108BB8CE0B}" type="datetimeFigureOut">
              <a:rPr lang="fr-CH" smtClean="0"/>
              <a:t>20.02.26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38039-3DE6-4C10-8C97-DE90729A5729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472360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11FC7-1DBD-462E-9912-CF108BB8CE0B}" type="datetimeFigureOut">
              <a:rPr lang="fr-CH" smtClean="0"/>
              <a:t>20.02.26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38039-3DE6-4C10-8C97-DE90729A5729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228390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11FC7-1DBD-462E-9912-CF108BB8CE0B}" type="datetimeFigureOut">
              <a:rPr lang="fr-CH" smtClean="0"/>
              <a:t>20.02.26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38039-3DE6-4C10-8C97-DE90729A5729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721360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11FC7-1DBD-462E-9912-CF108BB8CE0B}" type="datetimeFigureOut">
              <a:rPr lang="fr-CH" smtClean="0"/>
              <a:t>20.02.26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38039-3DE6-4C10-8C97-DE90729A5729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338979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11FC7-1DBD-462E-9912-CF108BB8CE0B}" type="datetimeFigureOut">
              <a:rPr lang="fr-CH" smtClean="0"/>
              <a:t>20.02.26</a:t>
            </a:fld>
            <a:endParaRPr lang="fr-CH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38039-3DE6-4C10-8C97-DE90729A5729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653880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11FC7-1DBD-462E-9912-CF108BB8CE0B}" type="datetimeFigureOut">
              <a:rPr lang="fr-CH" smtClean="0"/>
              <a:t>20.02.26</a:t>
            </a:fld>
            <a:endParaRPr lang="fr-CH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38039-3DE6-4C10-8C97-DE90729A5729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002614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11FC7-1DBD-462E-9912-CF108BB8CE0B}" type="datetimeFigureOut">
              <a:rPr lang="fr-CH" smtClean="0"/>
              <a:t>20.02.26</a:t>
            </a:fld>
            <a:endParaRPr lang="fr-CH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38039-3DE6-4C10-8C97-DE90729A5729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233899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11FC7-1DBD-462E-9912-CF108BB8CE0B}" type="datetimeFigureOut">
              <a:rPr lang="fr-CH" smtClean="0"/>
              <a:t>20.02.26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38039-3DE6-4C10-8C97-DE90729A5729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800023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11FC7-1DBD-462E-9912-CF108BB8CE0B}" type="datetimeFigureOut">
              <a:rPr lang="fr-CH" smtClean="0"/>
              <a:t>20.02.26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38039-3DE6-4C10-8C97-DE90729A5729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39032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011FC7-1DBD-462E-9912-CF108BB8CE0B}" type="datetimeFigureOut">
              <a:rPr lang="fr-CH" smtClean="0"/>
              <a:t>20.02.26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338039-3DE6-4C10-8C97-DE90729A5729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059774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emf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30.jpeg"/><Relationship Id="rId4" Type="http://schemas.openxmlformats.org/officeDocument/2006/relationships/image" Target="../media/image29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_Microsoft_Word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_Microsoft_Word1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6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_Microsoft_Word2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6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827584" y="764704"/>
            <a:ext cx="552568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r-CH" sz="2000" b="1" dirty="0"/>
              <a:t>Réglages de l’appareil et conséquences pour l’image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1" t="9593" r="13608" b="7167"/>
          <a:stretch/>
        </p:blipFill>
        <p:spPr bwMode="auto">
          <a:xfrm>
            <a:off x="2286699" y="1402259"/>
            <a:ext cx="5234730" cy="4513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305070" y="6245315"/>
            <a:ext cx="40954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CH" sz="1200" b="1" dirty="0"/>
              <a:t>Cours d’initiation à la photographie OPTION PHOTO 2025-26</a:t>
            </a:r>
          </a:p>
          <a:p>
            <a:endParaRPr lang="fr-CH" sz="1200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8698757" y="6414390"/>
            <a:ext cx="274178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r-CH" sz="1200" b="1" dirty="0"/>
              <a:t>MW</a:t>
            </a:r>
          </a:p>
          <a:p>
            <a:pPr algn="r"/>
            <a:endParaRPr lang="fr-CH" sz="1200" b="1" dirty="0"/>
          </a:p>
        </p:txBody>
      </p:sp>
    </p:spTree>
    <p:extLst>
      <p:ext uri="{BB962C8B-B14F-4D97-AF65-F5344CB8AC3E}">
        <p14:creationId xmlns:p14="http://schemas.microsoft.com/office/powerpoint/2010/main" val="5774648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805543" y="1577975"/>
            <a:ext cx="2405743" cy="207282"/>
          </a:xfrm>
          <a:prstGeom prst="rect">
            <a:avLst/>
          </a:prstGeom>
          <a:solidFill>
            <a:srgbClr val="FFFF00">
              <a:alpha val="4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4" name="ZoneTexte 3"/>
          <p:cNvSpPr txBox="1"/>
          <p:nvPr/>
        </p:nvSpPr>
        <p:spPr>
          <a:xfrm>
            <a:off x="827583" y="1556792"/>
            <a:ext cx="7750359" cy="46782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CH" sz="1600" b="1" dirty="0"/>
              <a:t>Mode (mode manuel) </a:t>
            </a:r>
            <a:r>
              <a:rPr lang="fr-CH" sz="1600" dirty="0"/>
              <a:t>:</a:t>
            </a:r>
          </a:p>
          <a:p>
            <a:endParaRPr lang="fr-CH" sz="1600" dirty="0"/>
          </a:p>
          <a:p>
            <a:r>
              <a:rPr lang="fr-CH" sz="1600" dirty="0"/>
              <a:t>L’utilisateur fixe lui-même :</a:t>
            </a:r>
          </a:p>
          <a:p>
            <a:pPr>
              <a:lnSpc>
                <a:spcPct val="150000"/>
              </a:lnSpc>
            </a:pPr>
            <a:r>
              <a:rPr lang="fr-CH" sz="1600" dirty="0"/>
              <a:t>- Ouverture</a:t>
            </a:r>
          </a:p>
          <a:p>
            <a:pPr>
              <a:lnSpc>
                <a:spcPct val="150000"/>
              </a:lnSpc>
            </a:pPr>
            <a:r>
              <a:rPr lang="fr-CH" sz="1600" dirty="0"/>
              <a:t>- Temps de pose</a:t>
            </a:r>
          </a:p>
          <a:p>
            <a:pPr>
              <a:lnSpc>
                <a:spcPct val="150000"/>
              </a:lnSpc>
            </a:pPr>
            <a:r>
              <a:rPr lang="fr-CH" sz="1600" dirty="0"/>
              <a:t>- Sensibilité </a:t>
            </a:r>
          </a:p>
          <a:p>
            <a:pPr>
              <a:lnSpc>
                <a:spcPct val="150000"/>
              </a:lnSpc>
            </a:pPr>
            <a:r>
              <a:rPr lang="fr-CH" sz="1600" dirty="0"/>
              <a:t>- Compensation de la température de couleur</a:t>
            </a:r>
          </a:p>
          <a:p>
            <a:endParaRPr lang="fr-CH" sz="1600" dirty="0"/>
          </a:p>
          <a:p>
            <a:r>
              <a:rPr lang="fr-CH" sz="1600" dirty="0"/>
              <a:t>(La sensibilité peut-être laissée en mode automatique ou fixée manuellement)</a:t>
            </a:r>
          </a:p>
          <a:p>
            <a:endParaRPr lang="fr-CH" sz="1600" dirty="0"/>
          </a:p>
          <a:p>
            <a:endParaRPr lang="fr-CH" sz="1600" b="1" dirty="0"/>
          </a:p>
          <a:p>
            <a:r>
              <a:rPr lang="fr-CH" sz="1600" dirty="0"/>
              <a:t>Si les réglages sont mal choisis par l’utilisateur la photo peut être trop claire ou trop foncée.</a:t>
            </a:r>
          </a:p>
          <a:p>
            <a:endParaRPr lang="fr-CH" sz="1600" dirty="0"/>
          </a:p>
          <a:p>
            <a:r>
              <a:rPr lang="fr-CH" sz="1600" dirty="0"/>
              <a:t>L’appareil avertit à l’avance si la quantité de lumière reçue par le capteur est bonne ou non.</a:t>
            </a:r>
          </a:p>
          <a:p>
            <a:endParaRPr lang="fr-CH" sz="1600" dirty="0"/>
          </a:p>
          <a:p>
            <a:r>
              <a:rPr lang="fr-CH" sz="1600" dirty="0"/>
              <a:t>Le mode manuel est le plus professionnel. Il permet à l’utilisateur d’influencer au mieux le résultat de l’image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648" y="1577975"/>
            <a:ext cx="2689547" cy="1829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Ellipse 7"/>
          <p:cNvSpPr/>
          <p:nvPr/>
        </p:nvSpPr>
        <p:spPr>
          <a:xfrm>
            <a:off x="6333728" y="2010023"/>
            <a:ext cx="1080120" cy="10801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cxnSp>
        <p:nvCxnSpPr>
          <p:cNvPr id="9" name="Connecteur droit avec flèche 8"/>
          <p:cNvCxnSpPr/>
          <p:nvPr/>
        </p:nvCxnSpPr>
        <p:spPr>
          <a:xfrm flipH="1">
            <a:off x="7097486" y="1388524"/>
            <a:ext cx="402771" cy="718463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827584" y="764704"/>
            <a:ext cx="1652697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r-CH" sz="2000" b="1" dirty="0"/>
              <a:t>Choisir le mode</a:t>
            </a:r>
          </a:p>
        </p:txBody>
      </p:sp>
    </p:spTree>
    <p:extLst>
      <p:ext uri="{BB962C8B-B14F-4D97-AF65-F5344CB8AC3E}">
        <p14:creationId xmlns:p14="http://schemas.microsoft.com/office/powerpoint/2010/main" val="29582887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827584" y="764704"/>
            <a:ext cx="1589409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r-CH" sz="2000" b="1" dirty="0"/>
              <a:t>Mise au point :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08413"/>
            <a:ext cx="4573587" cy="304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571" y="764704"/>
            <a:ext cx="4571429" cy="3047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13" y="3808413"/>
            <a:ext cx="4573587" cy="304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827584" y="1556792"/>
            <a:ext cx="3298102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CH" sz="1600" dirty="0"/>
              <a:t>Plan de netteté</a:t>
            </a:r>
          </a:p>
          <a:p>
            <a:endParaRPr lang="fr-CH" sz="1600" dirty="0"/>
          </a:p>
          <a:p>
            <a:r>
              <a:rPr lang="fr-CH" sz="1600" i="1" dirty="0"/>
              <a:t>Attention : ne pas confondre avec profondeur de champ</a:t>
            </a:r>
          </a:p>
          <a:p>
            <a:endParaRPr lang="fr-CH" sz="1600" dirty="0"/>
          </a:p>
          <a:p>
            <a:endParaRPr lang="fr-CH" sz="1600" dirty="0"/>
          </a:p>
          <a:p>
            <a:endParaRPr lang="fr-CH" sz="1600" dirty="0"/>
          </a:p>
        </p:txBody>
      </p:sp>
      <p:cxnSp>
        <p:nvCxnSpPr>
          <p:cNvPr id="4" name="Connecteur droit avec flèche 3"/>
          <p:cNvCxnSpPr/>
          <p:nvPr/>
        </p:nvCxnSpPr>
        <p:spPr>
          <a:xfrm>
            <a:off x="1475656" y="3429000"/>
            <a:ext cx="0" cy="72008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>
            <a:off x="7596336" y="1340768"/>
            <a:ext cx="0" cy="72008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>
            <a:off x="8349972" y="4869160"/>
            <a:ext cx="0" cy="72008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99272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827584" y="764704"/>
            <a:ext cx="3966279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r-CH" sz="2000" b="1" dirty="0"/>
              <a:t>A. Choisir la sensibilité</a:t>
            </a:r>
            <a:r>
              <a:rPr lang="fr-CH" sz="2000" dirty="0"/>
              <a:t>.</a:t>
            </a:r>
            <a:r>
              <a:rPr lang="fr-CH" sz="2000" b="1" dirty="0"/>
              <a:t> Quels effets ?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827585" y="1556792"/>
            <a:ext cx="7488832" cy="36933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/>
              <a:t>La </a:t>
            </a:r>
            <a:r>
              <a:rPr lang="en-US" sz="1600" dirty="0" err="1"/>
              <a:t>sensibilité</a:t>
            </a:r>
            <a:r>
              <a:rPr lang="en-US" sz="1600" dirty="0"/>
              <a:t> </a:t>
            </a:r>
            <a:r>
              <a:rPr lang="en-US" sz="1600" dirty="0" err="1"/>
              <a:t>est</a:t>
            </a:r>
            <a:r>
              <a:rPr lang="en-US" sz="1600" dirty="0"/>
              <a:t> </a:t>
            </a:r>
            <a:r>
              <a:rPr lang="en-US" sz="1600" dirty="0" err="1"/>
              <a:t>liée</a:t>
            </a:r>
            <a:r>
              <a:rPr lang="en-US" sz="1600" dirty="0"/>
              <a:t> à la </a:t>
            </a:r>
            <a:r>
              <a:rPr lang="en-US" sz="1600" b="1" dirty="0" err="1"/>
              <a:t>valeur</a:t>
            </a:r>
            <a:r>
              <a:rPr lang="en-US" sz="1600" b="1" dirty="0"/>
              <a:t> ISO </a:t>
            </a:r>
            <a:r>
              <a:rPr lang="en-US" sz="1600" dirty="0"/>
              <a:t>:</a:t>
            </a:r>
          </a:p>
          <a:p>
            <a:endParaRPr lang="en-US" sz="1600" dirty="0"/>
          </a:p>
          <a:p>
            <a:r>
              <a:rPr lang="en-US" sz="1600" dirty="0"/>
              <a:t>                       25     </a:t>
            </a:r>
            <a:r>
              <a:rPr lang="en-US" sz="1600" b="1" dirty="0"/>
              <a:t>50</a:t>
            </a:r>
            <a:r>
              <a:rPr lang="en-US" sz="1600" dirty="0"/>
              <a:t>    100    200    </a:t>
            </a:r>
            <a:r>
              <a:rPr lang="en-US" sz="1600" b="1" dirty="0"/>
              <a:t>400 </a:t>
            </a:r>
            <a:r>
              <a:rPr lang="en-US" sz="1600" dirty="0"/>
              <a:t>   800   1’600    3’200    6’400   12’800</a:t>
            </a:r>
          </a:p>
          <a:p>
            <a:endParaRPr lang="en-US" sz="1600" dirty="0"/>
          </a:p>
          <a:p>
            <a:pPr>
              <a:lnSpc>
                <a:spcPct val="150000"/>
              </a:lnSpc>
            </a:pPr>
            <a:r>
              <a:rPr lang="en-US" sz="1600" dirty="0"/>
              <a:t>- </a:t>
            </a:r>
            <a:r>
              <a:rPr lang="en-US" sz="1600" dirty="0" err="1"/>
              <a:t>Une</a:t>
            </a:r>
            <a:r>
              <a:rPr lang="en-US" sz="1600" dirty="0"/>
              <a:t> </a:t>
            </a:r>
            <a:r>
              <a:rPr lang="en-US" sz="1600" dirty="0" err="1"/>
              <a:t>valeur</a:t>
            </a:r>
            <a:r>
              <a:rPr lang="en-US" sz="1600" dirty="0"/>
              <a:t> ISO </a:t>
            </a:r>
            <a:r>
              <a:rPr lang="en-US" sz="1600" dirty="0" err="1"/>
              <a:t>faible</a:t>
            </a:r>
            <a:r>
              <a:rPr lang="en-US" sz="1600" dirty="0"/>
              <a:t> rend le </a:t>
            </a:r>
            <a:r>
              <a:rPr lang="en-US" sz="1600" dirty="0" err="1"/>
              <a:t>capteur</a:t>
            </a:r>
            <a:r>
              <a:rPr lang="en-US" sz="1600" dirty="0"/>
              <a:t> </a:t>
            </a:r>
            <a:r>
              <a:rPr lang="en-US" sz="1600" dirty="0" err="1"/>
              <a:t>peu</a:t>
            </a:r>
            <a:r>
              <a:rPr lang="en-US" sz="1600" dirty="0"/>
              <a:t> sensible à la lumière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- </a:t>
            </a:r>
            <a:r>
              <a:rPr lang="en-US" sz="1600" dirty="0" err="1"/>
              <a:t>Une</a:t>
            </a:r>
            <a:r>
              <a:rPr lang="en-US" sz="1600" dirty="0"/>
              <a:t> </a:t>
            </a:r>
            <a:r>
              <a:rPr lang="en-US" sz="1600" dirty="0" err="1"/>
              <a:t>valeur</a:t>
            </a:r>
            <a:r>
              <a:rPr lang="en-US" sz="1600" dirty="0"/>
              <a:t> ISO forte rend le </a:t>
            </a:r>
            <a:r>
              <a:rPr lang="en-US" sz="1600" dirty="0" err="1"/>
              <a:t>capteur</a:t>
            </a:r>
            <a:r>
              <a:rPr lang="en-US" sz="1600" dirty="0"/>
              <a:t> </a:t>
            </a:r>
            <a:r>
              <a:rPr lang="en-US" sz="1600" dirty="0" err="1"/>
              <a:t>davantage</a:t>
            </a:r>
            <a:r>
              <a:rPr lang="en-US" sz="1600" dirty="0"/>
              <a:t> sensible à la lumière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 err="1"/>
              <a:t>Lorsqu’on</a:t>
            </a:r>
            <a:r>
              <a:rPr lang="en-US" sz="1600" dirty="0"/>
              <a:t> </a:t>
            </a:r>
            <a:r>
              <a:rPr lang="en-US" sz="1600" dirty="0" err="1"/>
              <a:t>manque</a:t>
            </a:r>
            <a:r>
              <a:rPr lang="en-US" sz="1600" dirty="0"/>
              <a:t> de lumière on </a:t>
            </a:r>
            <a:r>
              <a:rPr lang="en-US" sz="1600" dirty="0" err="1"/>
              <a:t>choisit</a:t>
            </a:r>
            <a:r>
              <a:rPr lang="en-US" sz="1600" dirty="0"/>
              <a:t> </a:t>
            </a:r>
            <a:r>
              <a:rPr lang="en-US" sz="1600" dirty="0" err="1"/>
              <a:t>généralement</a:t>
            </a:r>
            <a:r>
              <a:rPr lang="en-US" sz="1600" dirty="0"/>
              <a:t> </a:t>
            </a:r>
            <a:r>
              <a:rPr lang="en-US" sz="1600" dirty="0" err="1"/>
              <a:t>d’augmenter</a:t>
            </a:r>
            <a:r>
              <a:rPr lang="en-US" sz="1600" dirty="0"/>
              <a:t> la </a:t>
            </a:r>
            <a:r>
              <a:rPr lang="en-US" sz="1600" dirty="0" err="1"/>
              <a:t>sensibilité</a:t>
            </a:r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Si la </a:t>
            </a:r>
            <a:r>
              <a:rPr lang="en-US" sz="1600" dirty="0" err="1"/>
              <a:t>valeur</a:t>
            </a:r>
            <a:r>
              <a:rPr lang="en-US" sz="1600" dirty="0"/>
              <a:t> ISO </a:t>
            </a:r>
            <a:r>
              <a:rPr lang="en-US" sz="1600" dirty="0" err="1"/>
              <a:t>choisie</a:t>
            </a:r>
            <a:r>
              <a:rPr lang="en-US" sz="1600" dirty="0"/>
              <a:t> </a:t>
            </a:r>
            <a:r>
              <a:rPr lang="en-US" sz="1600" dirty="0" err="1"/>
              <a:t>est</a:t>
            </a:r>
            <a:r>
              <a:rPr lang="en-US" sz="1600" dirty="0"/>
              <a:t> forte </a:t>
            </a:r>
            <a:r>
              <a:rPr lang="en-US" sz="1600" dirty="0" err="1"/>
              <a:t>il</a:t>
            </a:r>
            <a:r>
              <a:rPr lang="en-US" sz="1600" dirty="0"/>
              <a:t> se </a:t>
            </a:r>
            <a:r>
              <a:rPr lang="en-US" sz="1600" dirty="0" err="1"/>
              <a:t>peut</a:t>
            </a:r>
            <a:r>
              <a:rPr lang="en-US" sz="1600" dirty="0"/>
              <a:t> </a:t>
            </a:r>
            <a:r>
              <a:rPr lang="en-US" sz="1600" dirty="0" err="1"/>
              <a:t>qu’un</a:t>
            </a:r>
            <a:r>
              <a:rPr lang="en-US" sz="1600" dirty="0"/>
              <a:t> </a:t>
            </a:r>
            <a:r>
              <a:rPr lang="en-US" sz="1600" dirty="0" err="1"/>
              <a:t>effet</a:t>
            </a:r>
            <a:r>
              <a:rPr lang="en-US" sz="1600" dirty="0"/>
              <a:t> de grain </a:t>
            </a:r>
            <a:r>
              <a:rPr lang="en-US" sz="1600" dirty="0" err="1"/>
              <a:t>apparaisse</a:t>
            </a:r>
            <a:r>
              <a:rPr lang="en-US" sz="1600" dirty="0"/>
              <a:t> sur la photo.</a:t>
            </a:r>
          </a:p>
          <a:p>
            <a:r>
              <a:rPr lang="fr-CH" sz="1600" dirty="0"/>
              <a:t>Cela dépend des appareils et de la qualité du capteur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82427" y="6302089"/>
            <a:ext cx="816691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/>
            <a:r>
              <a:rPr lang="fr-CH" sz="1400" b="1" dirty="0"/>
              <a:t>Note</a:t>
            </a:r>
            <a:r>
              <a:rPr lang="fr-CH" sz="1400" dirty="0"/>
              <a:t>: si on change la sensibilité</a:t>
            </a:r>
            <a:r>
              <a:rPr lang="fr-CH" sz="1400" dirty="0">
                <a:solidFill>
                  <a:srgbClr val="FF0000"/>
                </a:solidFill>
              </a:rPr>
              <a:t> </a:t>
            </a:r>
            <a:r>
              <a:rPr lang="fr-CH" sz="1400" dirty="0"/>
              <a:t>il faut « compenser » en modifiant un autre réglage (temps de pose, ouverture) afin de maintenir la même quantité de lumière entrante</a:t>
            </a:r>
          </a:p>
        </p:txBody>
      </p:sp>
    </p:spTree>
    <p:extLst>
      <p:ext uri="{BB962C8B-B14F-4D97-AF65-F5344CB8AC3E}">
        <p14:creationId xmlns:p14="http://schemas.microsoft.com/office/powerpoint/2010/main" val="16356303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000" cy="6142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103914" y="4996543"/>
            <a:ext cx="1600200" cy="12518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4" name="Rectangle 3"/>
          <p:cNvSpPr/>
          <p:nvPr/>
        </p:nvSpPr>
        <p:spPr>
          <a:xfrm>
            <a:off x="379491" y="6139934"/>
            <a:ext cx="18696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1400" dirty="0"/>
              <a:t>Test avec un Nikon D80</a:t>
            </a:r>
          </a:p>
        </p:txBody>
      </p:sp>
    </p:spTree>
    <p:extLst>
      <p:ext uri="{BB962C8B-B14F-4D97-AF65-F5344CB8AC3E}">
        <p14:creationId xmlns:p14="http://schemas.microsoft.com/office/powerpoint/2010/main" val="1240882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00" y="0"/>
            <a:ext cx="9180000" cy="573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3291" y="5758934"/>
            <a:ext cx="16190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1400" dirty="0"/>
              <a:t>Sensibilité : 100 ISO</a:t>
            </a:r>
          </a:p>
        </p:txBody>
      </p:sp>
    </p:spTree>
    <p:extLst>
      <p:ext uri="{BB962C8B-B14F-4D97-AF65-F5344CB8AC3E}">
        <p14:creationId xmlns:p14="http://schemas.microsoft.com/office/powerpoint/2010/main" val="14237131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00" y="0"/>
            <a:ext cx="9180000" cy="573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3291" y="5758934"/>
            <a:ext cx="32656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1400" dirty="0"/>
              <a:t>Sensibilité : 3200 ISO      L’image a du grain</a:t>
            </a:r>
          </a:p>
        </p:txBody>
      </p:sp>
    </p:spTree>
    <p:extLst>
      <p:ext uri="{BB962C8B-B14F-4D97-AF65-F5344CB8AC3E}">
        <p14:creationId xmlns:p14="http://schemas.microsoft.com/office/powerpoint/2010/main" val="13347380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Cours\Photographie\Documents-divers\Images-technique-Internet\DV-60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778" y="3505200"/>
            <a:ext cx="1730121" cy="260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827584" y="764704"/>
            <a:ext cx="4439742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r-CH" sz="2000" b="1" dirty="0"/>
              <a:t>B. Choisir le temps de pose. Quels effets ?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827585" y="1556792"/>
            <a:ext cx="7488832" cy="36933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CH" sz="1600" dirty="0"/>
              <a:t>Exemples de valeurs standard:    </a:t>
            </a:r>
          </a:p>
          <a:p>
            <a:endParaRPr lang="fr-CH" sz="1600" dirty="0"/>
          </a:p>
          <a:p>
            <a:pPr marL="342900" indent="-342900">
              <a:buAutoNum type="arabicPlain"/>
            </a:pPr>
            <a:r>
              <a:rPr lang="fr-CH" sz="1600" dirty="0"/>
              <a:t>1/2    1/4    1/8    1/15    1/30    1/</a:t>
            </a:r>
            <a:r>
              <a:rPr lang="fr-CH" sz="1600" b="1" dirty="0"/>
              <a:t>60</a:t>
            </a:r>
            <a:r>
              <a:rPr lang="fr-CH" sz="1600" dirty="0"/>
              <a:t>    1/125    1/250    1/500 1/1000    1/2000</a:t>
            </a:r>
          </a:p>
          <a:p>
            <a:r>
              <a:rPr lang="fr-CH" sz="1600" dirty="0"/>
              <a:t>(en secondes)</a:t>
            </a:r>
          </a:p>
          <a:p>
            <a:endParaRPr lang="fr-CH" sz="1600" dirty="0"/>
          </a:p>
          <a:p>
            <a:r>
              <a:rPr lang="fr-CH" sz="1600" dirty="0"/>
              <a:t>1 seconde : « vitesse lente » (long temps d’exposition)</a:t>
            </a:r>
          </a:p>
          <a:p>
            <a:endParaRPr lang="fr-CH" sz="1600" dirty="0"/>
          </a:p>
          <a:p>
            <a:r>
              <a:rPr lang="fr-CH" sz="1600" dirty="0"/>
              <a:t>1/2000</a:t>
            </a:r>
            <a:r>
              <a:rPr lang="fr-CH" sz="1600" baseline="30000" dirty="0"/>
              <a:t>ème</a:t>
            </a:r>
            <a:r>
              <a:rPr lang="fr-CH" sz="1600" dirty="0"/>
              <a:t>  de seconde : « vitesse rapide » (temps d’exposition court)</a:t>
            </a:r>
          </a:p>
          <a:p>
            <a:endParaRPr lang="fr-CH" sz="1600" dirty="0"/>
          </a:p>
          <a:p>
            <a:endParaRPr lang="fr-CH" sz="1600" dirty="0"/>
          </a:p>
          <a:p>
            <a:endParaRPr lang="fr-CH" sz="1600" dirty="0"/>
          </a:p>
          <a:p>
            <a:endParaRPr lang="fr-CH" sz="1600" dirty="0"/>
          </a:p>
          <a:p>
            <a:r>
              <a:rPr lang="fr-CH" sz="1600" dirty="0"/>
              <a:t>1/60</a:t>
            </a:r>
            <a:r>
              <a:rPr lang="fr-CH" sz="1600" baseline="30000" dirty="0"/>
              <a:t>ème</a:t>
            </a:r>
            <a:r>
              <a:rPr lang="fr-CH" sz="1600" dirty="0"/>
              <a:t>  de seconde :</a:t>
            </a:r>
          </a:p>
          <a:p>
            <a:r>
              <a:rPr lang="fr-CH" sz="1600" dirty="0"/>
              <a:t>Si le temps de pose est plus long que cette valeur on s’expose</a:t>
            </a:r>
          </a:p>
          <a:p>
            <a:r>
              <a:rPr lang="fr-CH" sz="1600" dirty="0"/>
              <a:t>à des risques de flou liés à un éventuel « bougé » de l’utilisateur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82427" y="6302089"/>
            <a:ext cx="816691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/>
            <a:r>
              <a:rPr lang="fr-CH" sz="1400" b="1" dirty="0"/>
              <a:t>Note</a:t>
            </a:r>
            <a:r>
              <a:rPr lang="fr-CH" sz="1400" dirty="0"/>
              <a:t>: si on change le temps de pose il faut « compenser » en modifiant un autre réglage (ouverture, sensibilité) afin de maintenir la même quantité de lumière entrante</a:t>
            </a:r>
          </a:p>
        </p:txBody>
      </p:sp>
    </p:spTree>
    <p:extLst>
      <p:ext uri="{BB962C8B-B14F-4D97-AF65-F5344CB8AC3E}">
        <p14:creationId xmlns:p14="http://schemas.microsoft.com/office/powerpoint/2010/main" val="15248694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327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22947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52" y="1317477"/>
            <a:ext cx="4320000" cy="3240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948" y="1317477"/>
            <a:ext cx="432000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8998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vancouver_2010_the_big_picture-26-944x6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630"/>
            <a:ext cx="9144000" cy="5889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82428" y="6117031"/>
            <a:ext cx="367240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CH" sz="1400" dirty="0"/>
              <a:t>Environ 1/2000 sec</a:t>
            </a:r>
          </a:p>
        </p:txBody>
      </p:sp>
    </p:spTree>
    <p:extLst>
      <p:ext uri="{BB962C8B-B14F-4D97-AF65-F5344CB8AC3E}">
        <p14:creationId xmlns:p14="http://schemas.microsoft.com/office/powerpoint/2010/main" val="300565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VALEURS_GRIS_OEIL_CAMERA_10X15CM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25" y="796936"/>
            <a:ext cx="8494444" cy="551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8708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405"/>
            <a:ext cx="9144000" cy="612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3455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19" y="100668"/>
            <a:ext cx="8719162" cy="6364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327737" y="6444202"/>
            <a:ext cx="367240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CH" sz="1400" dirty="0"/>
              <a:t>1/250 sec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706223" y="6444202"/>
            <a:ext cx="367240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CH" sz="1400" dirty="0"/>
              <a:t>20 sec</a:t>
            </a:r>
          </a:p>
        </p:txBody>
      </p:sp>
    </p:spTree>
    <p:extLst>
      <p:ext uri="{BB962C8B-B14F-4D97-AF65-F5344CB8AC3E}">
        <p14:creationId xmlns:p14="http://schemas.microsoft.com/office/powerpoint/2010/main" val="1151007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60" y="-3352"/>
            <a:ext cx="8552880" cy="6420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310959" y="6470968"/>
            <a:ext cx="367240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CH" sz="1400" dirty="0"/>
              <a:t>8 sec   (déplacement de l’appareil après env. 4 sec)</a:t>
            </a:r>
          </a:p>
        </p:txBody>
      </p:sp>
    </p:spTree>
    <p:extLst>
      <p:ext uri="{BB962C8B-B14F-4D97-AF65-F5344CB8AC3E}">
        <p14:creationId xmlns:p14="http://schemas.microsoft.com/office/powerpoint/2010/main" val="3746194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/>
          <p:cNvSpPr txBox="1"/>
          <p:nvPr/>
        </p:nvSpPr>
        <p:spPr>
          <a:xfrm>
            <a:off x="182427" y="6302089"/>
            <a:ext cx="816691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/>
            <a:r>
              <a:rPr lang="fr-CH" sz="1400" b="1" dirty="0"/>
              <a:t>Note</a:t>
            </a:r>
            <a:r>
              <a:rPr lang="fr-CH" sz="1400" dirty="0"/>
              <a:t>: si on change l’ouverture il faut « compenser » en modifiant un autre réglage (temps de pose, sensibilité) afin de maintenir la même quantité de lumière entrante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827584" y="764704"/>
            <a:ext cx="5257208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r-CH" sz="2000" b="1" dirty="0"/>
              <a:t>C. Choisir l’ouverture</a:t>
            </a:r>
            <a:r>
              <a:rPr lang="fr-CH" sz="2000" dirty="0"/>
              <a:t> (diaphragme).</a:t>
            </a:r>
            <a:r>
              <a:rPr lang="fr-CH" sz="2000" b="1" dirty="0"/>
              <a:t> Quels effets ?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827585" y="1556792"/>
            <a:ext cx="7488832" cy="41857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CH" sz="1600" dirty="0"/>
              <a:t>Régler l’ouverture c’est ouvrir + ou – le diaphragme</a:t>
            </a:r>
          </a:p>
          <a:p>
            <a:r>
              <a:rPr lang="fr-CH" sz="1600" dirty="0"/>
              <a:t>C’est-à-dire  laisser passer la lumière par un orifice + ou - large </a:t>
            </a:r>
          </a:p>
          <a:p>
            <a:endParaRPr lang="fr-CH" sz="1600" dirty="0"/>
          </a:p>
          <a:p>
            <a:r>
              <a:rPr lang="fr-CH" sz="1600" dirty="0"/>
              <a:t>Exemples de valeurs:    f/2    f/2.8    f/4    f/5.6    f/8    f/11    f/16    f/22</a:t>
            </a:r>
          </a:p>
          <a:p>
            <a:endParaRPr lang="fr-CH" sz="1600" dirty="0"/>
          </a:p>
          <a:p>
            <a:endParaRPr lang="fr-CH" sz="1600" dirty="0"/>
          </a:p>
          <a:p>
            <a:endParaRPr lang="fr-CH" sz="1600" dirty="0"/>
          </a:p>
          <a:p>
            <a:endParaRPr lang="fr-CH" sz="1600" dirty="0"/>
          </a:p>
          <a:p>
            <a:endParaRPr lang="fr-CH" sz="1600" dirty="0"/>
          </a:p>
          <a:p>
            <a:endParaRPr lang="fr-CH" sz="1600" dirty="0"/>
          </a:p>
          <a:p>
            <a:endParaRPr lang="fr-CH" sz="1600" dirty="0"/>
          </a:p>
          <a:p>
            <a:endParaRPr lang="fr-CH" sz="1600" dirty="0"/>
          </a:p>
          <a:p>
            <a:endParaRPr lang="fr-CH" sz="1600" dirty="0"/>
          </a:p>
          <a:p>
            <a:endParaRPr lang="fr-CH" sz="1600" dirty="0"/>
          </a:p>
          <a:p>
            <a:endParaRPr lang="fr-CH" sz="1600" dirty="0"/>
          </a:p>
          <a:p>
            <a:r>
              <a:rPr lang="fr-CH" sz="1600" dirty="0"/>
              <a:t>Le réglage de l’ouverture a une influence sur le résultat :</a:t>
            </a:r>
          </a:p>
          <a:p>
            <a:r>
              <a:rPr lang="fr-CH" sz="1600" dirty="0"/>
              <a:t>Il a un effet sur la </a:t>
            </a:r>
            <a:r>
              <a:rPr lang="fr-CH" sz="1600" b="1" dirty="0"/>
              <a:t>profondeur de champ</a:t>
            </a:r>
          </a:p>
        </p:txBody>
      </p:sp>
      <p:pic>
        <p:nvPicPr>
          <p:cNvPr id="8" name="Picture 2" descr="C:\Users\Michel\Desktop\Nouveau dossier\04-Profondeur de champ_Page_1_Image_00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390" y="3326001"/>
            <a:ext cx="1222375" cy="1217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Michel\Desktop\Nouveau dossier\04-Profondeur de champ_Page_1_Image_00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878" y="3325725"/>
            <a:ext cx="1222375" cy="121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Michel\Desktop\Nouveau dossier\04-Profondeur de champ_Page_1_Image_00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964" y="3343289"/>
            <a:ext cx="1222375" cy="121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Michel\Desktop\Nouveau dossier\04-Profondeur de champ_Page_1_Image_000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650" y="1255727"/>
            <a:ext cx="1108075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3431664" y="4640569"/>
            <a:ext cx="123261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CH" sz="1400" dirty="0"/>
              <a:t>f/2.8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5193352" y="4640569"/>
            <a:ext cx="123261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CH" sz="1400" dirty="0"/>
              <a:t>f/11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6955040" y="4640569"/>
            <a:ext cx="123261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CH" sz="1400" dirty="0"/>
              <a:t>f/22</a:t>
            </a:r>
          </a:p>
        </p:txBody>
      </p:sp>
      <p:cxnSp>
        <p:nvCxnSpPr>
          <p:cNvPr id="15" name="Connecteur droit avec flèche 14"/>
          <p:cNvCxnSpPr/>
          <p:nvPr/>
        </p:nvCxnSpPr>
        <p:spPr>
          <a:xfrm>
            <a:off x="3547737" y="2606879"/>
            <a:ext cx="327977" cy="622882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>
            <a:off x="5242313" y="2606879"/>
            <a:ext cx="327977" cy="622882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>
            <a:off x="6358049" y="2632046"/>
            <a:ext cx="1074597" cy="631271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55732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87707"/>
            <a:ext cx="4572000" cy="3050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91623"/>
            <a:ext cx="4572000" cy="3048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e 11"/>
          <p:cNvGrpSpPr/>
          <p:nvPr/>
        </p:nvGrpSpPr>
        <p:grpSpPr>
          <a:xfrm>
            <a:off x="0" y="3531765"/>
            <a:ext cx="4538444" cy="612396"/>
            <a:chOff x="0" y="3531765"/>
            <a:chExt cx="4538444" cy="612396"/>
          </a:xfrm>
        </p:grpSpPr>
        <p:cxnSp>
          <p:nvCxnSpPr>
            <p:cNvPr id="3" name="Connecteur droit 2"/>
            <p:cNvCxnSpPr/>
            <p:nvPr/>
          </p:nvCxnSpPr>
          <p:spPr>
            <a:xfrm>
              <a:off x="293615" y="3531765"/>
              <a:ext cx="4244829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necteur droit 5"/>
            <p:cNvCxnSpPr/>
            <p:nvPr/>
          </p:nvCxnSpPr>
          <p:spPr>
            <a:xfrm>
              <a:off x="0" y="4144161"/>
              <a:ext cx="4244829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Connecteur droit avec flèche 4"/>
            <p:cNvCxnSpPr/>
            <p:nvPr/>
          </p:nvCxnSpPr>
          <p:spPr>
            <a:xfrm flipH="1">
              <a:off x="830511" y="3548543"/>
              <a:ext cx="469783" cy="570452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e 13"/>
          <p:cNvGrpSpPr/>
          <p:nvPr/>
        </p:nvGrpSpPr>
        <p:grpSpPr>
          <a:xfrm>
            <a:off x="4572000" y="3003259"/>
            <a:ext cx="4572000" cy="1325460"/>
            <a:chOff x="4572000" y="3003259"/>
            <a:chExt cx="4572000" cy="1325460"/>
          </a:xfrm>
        </p:grpSpPr>
        <p:cxnSp>
          <p:nvCxnSpPr>
            <p:cNvPr id="7" name="Connecteur droit 6"/>
            <p:cNvCxnSpPr/>
            <p:nvPr/>
          </p:nvCxnSpPr>
          <p:spPr>
            <a:xfrm>
              <a:off x="4899171" y="3003259"/>
              <a:ext cx="4244829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/>
            <p:cNvCxnSpPr/>
            <p:nvPr/>
          </p:nvCxnSpPr>
          <p:spPr>
            <a:xfrm>
              <a:off x="4572000" y="4328719"/>
              <a:ext cx="4244829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avec flèche 12"/>
            <p:cNvCxnSpPr/>
            <p:nvPr/>
          </p:nvCxnSpPr>
          <p:spPr>
            <a:xfrm flipH="1">
              <a:off x="5410901" y="3053593"/>
              <a:ext cx="1040233" cy="1224793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2" descr="C:\Users\Michel\Desktop\Nouveau dossier\04-Profondeur de champ_Page_1_Image_00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251" y="1107347"/>
            <a:ext cx="982119" cy="978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Michel\Desktop\Nouveau dossier\04-Profondeur de champ_Page_1_Image_000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1154" y="1124635"/>
            <a:ext cx="982119" cy="978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4916516" y="5286522"/>
            <a:ext cx="367240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tabLst>
                <a:tab pos="628650" algn="l"/>
              </a:tabLst>
            </a:pPr>
            <a:r>
              <a:rPr lang="fr-CH" sz="1400" b="1" dirty="0"/>
              <a:t>F / 20  	</a:t>
            </a:r>
            <a:r>
              <a:rPr lang="fr-CH" sz="1400" dirty="0"/>
              <a:t>Diaphragme très fermé</a:t>
            </a:r>
          </a:p>
          <a:p>
            <a:pPr>
              <a:tabLst>
                <a:tab pos="628650" algn="l"/>
              </a:tabLst>
            </a:pPr>
            <a:r>
              <a:rPr lang="fr-CH" sz="1400" dirty="0"/>
              <a:t>	Grande profondeur de champ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209725" y="5286522"/>
            <a:ext cx="367240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tabLst>
                <a:tab pos="536575" algn="l"/>
              </a:tabLst>
            </a:pPr>
            <a:r>
              <a:rPr lang="fr-CH" sz="1400" b="1" dirty="0"/>
              <a:t>F / 5</a:t>
            </a:r>
            <a:r>
              <a:rPr lang="fr-CH" sz="1400" dirty="0"/>
              <a:t>    Ouverture importante</a:t>
            </a:r>
          </a:p>
          <a:p>
            <a:pPr>
              <a:tabLst>
                <a:tab pos="536575" algn="l"/>
              </a:tabLst>
            </a:pPr>
            <a:r>
              <a:rPr lang="fr-CH" sz="1400" dirty="0"/>
              <a:t>            Profondeur de champ réduite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827584" y="1556792"/>
            <a:ext cx="214421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CH" sz="1600" b="1" dirty="0"/>
              <a:t>La profondeur de champ</a:t>
            </a:r>
          </a:p>
        </p:txBody>
      </p:sp>
    </p:spTree>
    <p:extLst>
      <p:ext uri="{BB962C8B-B14F-4D97-AF65-F5344CB8AC3E}">
        <p14:creationId xmlns:p14="http://schemas.microsoft.com/office/powerpoint/2010/main" val="3550353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/>
          <p:cNvGrpSpPr/>
          <p:nvPr/>
        </p:nvGrpSpPr>
        <p:grpSpPr>
          <a:xfrm>
            <a:off x="0" y="3531765"/>
            <a:ext cx="4538444" cy="612396"/>
            <a:chOff x="0" y="3531765"/>
            <a:chExt cx="4538444" cy="612396"/>
          </a:xfrm>
        </p:grpSpPr>
        <p:cxnSp>
          <p:nvCxnSpPr>
            <p:cNvPr id="3" name="Connecteur droit 2"/>
            <p:cNvCxnSpPr/>
            <p:nvPr/>
          </p:nvCxnSpPr>
          <p:spPr>
            <a:xfrm>
              <a:off x="293615" y="3531765"/>
              <a:ext cx="4244829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necteur droit 5"/>
            <p:cNvCxnSpPr/>
            <p:nvPr/>
          </p:nvCxnSpPr>
          <p:spPr>
            <a:xfrm>
              <a:off x="0" y="4144161"/>
              <a:ext cx="4244829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Connecteur droit avec flèche 4"/>
            <p:cNvCxnSpPr/>
            <p:nvPr/>
          </p:nvCxnSpPr>
          <p:spPr>
            <a:xfrm flipH="1">
              <a:off x="830511" y="3548543"/>
              <a:ext cx="469783" cy="570452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e 13"/>
          <p:cNvGrpSpPr/>
          <p:nvPr/>
        </p:nvGrpSpPr>
        <p:grpSpPr>
          <a:xfrm>
            <a:off x="4572000" y="3003259"/>
            <a:ext cx="4572000" cy="1325460"/>
            <a:chOff x="4572000" y="3003259"/>
            <a:chExt cx="4572000" cy="1325460"/>
          </a:xfrm>
        </p:grpSpPr>
        <p:cxnSp>
          <p:nvCxnSpPr>
            <p:cNvPr id="7" name="Connecteur droit 6"/>
            <p:cNvCxnSpPr/>
            <p:nvPr/>
          </p:nvCxnSpPr>
          <p:spPr>
            <a:xfrm>
              <a:off x="4899171" y="3003259"/>
              <a:ext cx="4244829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/>
            <p:cNvCxnSpPr/>
            <p:nvPr/>
          </p:nvCxnSpPr>
          <p:spPr>
            <a:xfrm>
              <a:off x="4572000" y="4328719"/>
              <a:ext cx="4244829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avec flèche 12"/>
            <p:cNvCxnSpPr/>
            <p:nvPr/>
          </p:nvCxnSpPr>
          <p:spPr>
            <a:xfrm flipH="1">
              <a:off x="5410901" y="3053593"/>
              <a:ext cx="1040233" cy="1224793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2" descr="C:\Users\Michel\Desktop\Nouveau dossier\04-Profondeur de champ_Page_1_Image_0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702" y="447385"/>
            <a:ext cx="982119" cy="978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oneTexte 19"/>
          <p:cNvSpPr txBox="1"/>
          <p:nvPr/>
        </p:nvSpPr>
        <p:spPr>
          <a:xfrm>
            <a:off x="4617523" y="704145"/>
            <a:ext cx="367240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tabLst>
                <a:tab pos="536575" algn="l"/>
              </a:tabLst>
            </a:pPr>
            <a:r>
              <a:rPr lang="fr-CH" sz="1400" b="1" dirty="0"/>
              <a:t>F / 2.8</a:t>
            </a:r>
            <a:r>
              <a:rPr lang="fr-CH" sz="1400" dirty="0"/>
              <a:t>    Ouverture importante</a:t>
            </a:r>
          </a:p>
          <a:p>
            <a:pPr>
              <a:tabLst>
                <a:tab pos="536575" algn="l"/>
              </a:tabLst>
            </a:pPr>
            <a:r>
              <a:rPr lang="fr-CH" sz="1400" dirty="0"/>
              <a:t>            Profondeur de champ réduite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752876" y="722501"/>
            <a:ext cx="214421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CH" sz="1600" b="1" dirty="0"/>
              <a:t>La profondeur de champ</a:t>
            </a:r>
          </a:p>
        </p:txBody>
      </p:sp>
      <p:pic>
        <p:nvPicPr>
          <p:cNvPr id="2" name="Image 1" descr="PROF_CHAMP_2_8K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3751" y="465390"/>
            <a:ext cx="5239038" cy="720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748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941419" y="442651"/>
            <a:ext cx="367240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tabLst>
                <a:tab pos="628650" algn="l"/>
              </a:tabLst>
            </a:pPr>
            <a:r>
              <a:rPr lang="fr-CH" sz="1400" b="1" dirty="0"/>
              <a:t>F / 11  	</a:t>
            </a:r>
            <a:r>
              <a:rPr lang="fr-CH" sz="1400" dirty="0"/>
              <a:t>Diaphragme mi-fermé</a:t>
            </a:r>
          </a:p>
          <a:p>
            <a:pPr>
              <a:tabLst>
                <a:tab pos="628650" algn="l"/>
              </a:tabLst>
            </a:pPr>
            <a:r>
              <a:rPr lang="fr-CH" sz="1400" dirty="0"/>
              <a:t>	moyenne profondeur de champ</a:t>
            </a:r>
          </a:p>
        </p:txBody>
      </p:sp>
      <p:pic>
        <p:nvPicPr>
          <p:cNvPr id="3" name="Image 2" descr="PROF_CHAMP_11K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50170" y="571025"/>
            <a:ext cx="5201932" cy="7158267"/>
          </a:xfrm>
          <a:prstGeom prst="rect">
            <a:avLst/>
          </a:prstGeom>
        </p:spPr>
      </p:pic>
      <p:pic>
        <p:nvPicPr>
          <p:cNvPr id="4" name="Picture 3" descr="C:\Users\Michel\Desktop\Nouveau dossier\04-Profondeur de champ_Page_1_Image_00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876" y="312314"/>
            <a:ext cx="1222375" cy="121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513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Michel\Desktop\Nouveau dossier\04-Profondeur de champ_Page_1_Image_0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288" y="290343"/>
            <a:ext cx="982119" cy="978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4941419" y="442651"/>
            <a:ext cx="367240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tabLst>
                <a:tab pos="628650" algn="l"/>
              </a:tabLst>
            </a:pPr>
            <a:r>
              <a:rPr lang="fr-CH" sz="1400" b="1" dirty="0"/>
              <a:t>F / 22  	</a:t>
            </a:r>
            <a:r>
              <a:rPr lang="fr-CH" sz="1400" dirty="0"/>
              <a:t>Diaphragme très fermé</a:t>
            </a:r>
          </a:p>
          <a:p>
            <a:pPr>
              <a:tabLst>
                <a:tab pos="628650" algn="l"/>
              </a:tabLst>
            </a:pPr>
            <a:r>
              <a:rPr lang="fr-CH" sz="1400" dirty="0"/>
              <a:t>	Grande profondeur de champ</a:t>
            </a:r>
          </a:p>
        </p:txBody>
      </p:sp>
      <p:pic>
        <p:nvPicPr>
          <p:cNvPr id="6" name="Image 5" descr="PROF_CHAMP_22K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66649" y="264767"/>
            <a:ext cx="5478927" cy="753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832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4544"/>
            <a:ext cx="4571429" cy="3047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13" y="2854544"/>
            <a:ext cx="4573587" cy="304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4874571" y="5940863"/>
            <a:ext cx="393197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CH" sz="1400" b="1" dirty="0"/>
              <a:t>F / 36    Valeur grande</a:t>
            </a:r>
            <a:r>
              <a:rPr lang="fr-CH" sz="1400" dirty="0"/>
              <a:t> :</a:t>
            </a:r>
            <a:r>
              <a:rPr lang="fr-CH" sz="1400" b="1" dirty="0"/>
              <a:t> </a:t>
            </a:r>
            <a:r>
              <a:rPr lang="fr-CH" sz="1400" dirty="0"/>
              <a:t>diaphragme presque fermé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67779" y="5940863"/>
            <a:ext cx="407764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CH" sz="1400" b="1" dirty="0"/>
              <a:t>F / 5.5</a:t>
            </a:r>
            <a:r>
              <a:rPr lang="fr-CH" sz="1400" dirty="0"/>
              <a:t>    </a:t>
            </a:r>
            <a:r>
              <a:rPr lang="fr-CH" sz="1400" b="1" dirty="0"/>
              <a:t>Valeur petite </a:t>
            </a:r>
            <a:r>
              <a:rPr lang="fr-CH" sz="1400" dirty="0"/>
              <a:t>: diaphragme largement ouvert</a:t>
            </a:r>
          </a:p>
        </p:txBody>
      </p:sp>
    </p:spTree>
    <p:extLst>
      <p:ext uri="{BB962C8B-B14F-4D97-AF65-F5344CB8AC3E}">
        <p14:creationId xmlns:p14="http://schemas.microsoft.com/office/powerpoint/2010/main" val="345572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52" y="1577975"/>
            <a:ext cx="4320000" cy="286925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948" y="1577975"/>
            <a:ext cx="4320000" cy="286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598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827584" y="764704"/>
            <a:ext cx="4992457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r-CH" sz="2000" b="1" dirty="0"/>
              <a:t>Que fait l’appareil quand on prend une photo ?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827585" y="1382616"/>
            <a:ext cx="7488832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CH" sz="1600" dirty="0"/>
              <a:t>Il mesure la lumière entrante qui vient toucher le capteur</a:t>
            </a:r>
          </a:p>
          <a:p>
            <a:r>
              <a:rPr lang="fr-CH" sz="1600" dirty="0"/>
              <a:t>Il choisit (avec plus ou moins de liberté) les réglages adéquats correspondant à cette lumière. Il pense « gris moyen ».</a:t>
            </a:r>
          </a:p>
          <a:p>
            <a:r>
              <a:rPr lang="fr-CH" sz="1600" dirty="0"/>
              <a:t>(La photo sera « équilibrée » (ni trop claire, ni trop foncée). Histogramme équilibré :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8745"/>
            <a:ext cx="4572000" cy="3429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8471"/>
            <a:ext cx="4572000" cy="3429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391" y="2705100"/>
            <a:ext cx="1865376" cy="926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390" y="2705100"/>
            <a:ext cx="1865376" cy="926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4480288" y="2702712"/>
            <a:ext cx="116550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CH" sz="1400" dirty="0"/>
              <a:t>Histogramme</a:t>
            </a:r>
          </a:p>
        </p:txBody>
      </p:sp>
    </p:spTree>
    <p:extLst>
      <p:ext uri="{BB962C8B-B14F-4D97-AF65-F5344CB8AC3E}">
        <p14:creationId xmlns:p14="http://schemas.microsoft.com/office/powerpoint/2010/main" val="9216968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80000" cy="6145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389256" y="6225890"/>
            <a:ext cx="855880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CH" sz="1400" dirty="0"/>
              <a:t>Grande profondeur de champ : Les différents zones de l’image ont toutes le même impact visuel</a:t>
            </a:r>
          </a:p>
        </p:txBody>
      </p:sp>
    </p:spTree>
    <p:extLst>
      <p:ext uri="{BB962C8B-B14F-4D97-AF65-F5344CB8AC3E}">
        <p14:creationId xmlns:p14="http://schemas.microsoft.com/office/powerpoint/2010/main" val="10170019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000" cy="614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89256" y="6225890"/>
            <a:ext cx="568497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CH" sz="1400" dirty="0"/>
              <a:t>Profondeur de champ réduite : l’œil se focalise sur la feuille au centre</a:t>
            </a:r>
          </a:p>
        </p:txBody>
      </p:sp>
    </p:spTree>
    <p:extLst>
      <p:ext uri="{BB962C8B-B14F-4D97-AF65-F5344CB8AC3E}">
        <p14:creationId xmlns:p14="http://schemas.microsoft.com/office/powerpoint/2010/main" val="40847503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000" cy="6122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89256" y="6225890"/>
            <a:ext cx="568497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CH" sz="1400" dirty="0"/>
              <a:t>Profondeur de champ réduite : l’œil n’est pas gêné par l’arrière-plan</a:t>
            </a:r>
          </a:p>
        </p:txBody>
      </p:sp>
    </p:spTree>
    <p:extLst>
      <p:ext uri="{BB962C8B-B14F-4D97-AF65-F5344CB8AC3E}">
        <p14:creationId xmlns:p14="http://schemas.microsoft.com/office/powerpoint/2010/main" val="41649072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00" y="653143"/>
            <a:ext cx="9180000" cy="51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54168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376470" y="0"/>
            <a:ext cx="8391061" cy="6120000"/>
            <a:chOff x="282575" y="0"/>
            <a:chExt cx="8391061" cy="6120000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9730" y="0"/>
              <a:ext cx="4103906" cy="61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575" y="0"/>
              <a:ext cx="4072031" cy="61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Rectangle 2"/>
          <p:cNvSpPr/>
          <p:nvPr/>
        </p:nvSpPr>
        <p:spPr>
          <a:xfrm>
            <a:off x="379491" y="6139934"/>
            <a:ext cx="67199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1400" dirty="0"/>
              <a:t>Grande profondeur de champ : toutes les zones de l’image sont nettes </a:t>
            </a:r>
            <a:r>
              <a:rPr lang="fr-CH" sz="1100" dirty="0"/>
              <a:t>(Photos Jean-Loup </a:t>
            </a:r>
            <a:r>
              <a:rPr lang="fr-CH" sz="1100" dirty="0" err="1"/>
              <a:t>Sieff</a:t>
            </a:r>
            <a:r>
              <a:rPr lang="fr-CH" sz="11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987081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847741" y="784864"/>
            <a:ext cx="4500463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r-CH" sz="2000" b="1" dirty="0"/>
              <a:t>Comment garder un équilibre des réglages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827585" y="1556792"/>
            <a:ext cx="7488832" cy="1969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err="1"/>
              <a:t>C’est</a:t>
            </a:r>
            <a:r>
              <a:rPr lang="en-US" sz="1600" dirty="0"/>
              <a:t> </a:t>
            </a:r>
            <a:r>
              <a:rPr lang="en-US" sz="1600" dirty="0" err="1"/>
              <a:t>particulièrement</a:t>
            </a:r>
            <a:r>
              <a:rPr lang="en-US" sz="1600" dirty="0"/>
              <a:t> important </a:t>
            </a:r>
            <a:r>
              <a:rPr lang="en-US" sz="1600" dirty="0" err="1"/>
              <a:t>lorque</a:t>
            </a:r>
            <a:r>
              <a:rPr lang="en-US" sz="1600" dirty="0"/>
              <a:t> </a:t>
            </a:r>
            <a:r>
              <a:rPr lang="en-US" sz="1600" dirty="0" err="1"/>
              <a:t>l’on</a:t>
            </a:r>
            <a:r>
              <a:rPr lang="en-US" sz="1600" dirty="0"/>
              <a:t> </a:t>
            </a:r>
            <a:r>
              <a:rPr lang="en-US" sz="1600" dirty="0" err="1"/>
              <a:t>utilise</a:t>
            </a:r>
            <a:r>
              <a:rPr lang="en-US" sz="1600" dirty="0"/>
              <a:t> le </a:t>
            </a:r>
            <a:r>
              <a:rPr lang="en-US" sz="1600" b="1" dirty="0"/>
              <a:t>mode Manuel</a:t>
            </a:r>
          </a:p>
          <a:p>
            <a:endParaRPr lang="en-US" sz="1600" dirty="0"/>
          </a:p>
          <a:p>
            <a:r>
              <a:rPr lang="en-US" sz="1600" dirty="0" err="1"/>
              <a:t>Une</a:t>
            </a:r>
            <a:r>
              <a:rPr lang="en-US" sz="1600" dirty="0"/>
              <a:t> </a:t>
            </a:r>
            <a:r>
              <a:rPr lang="en-US" sz="1600" dirty="0" err="1"/>
              <a:t>combinaison</a:t>
            </a:r>
            <a:r>
              <a:rPr lang="en-US" sz="1600" dirty="0"/>
              <a:t> </a:t>
            </a:r>
            <a:r>
              <a:rPr lang="en-US" sz="1600" dirty="0" err="1"/>
              <a:t>correcte</a:t>
            </a:r>
            <a:r>
              <a:rPr lang="en-US" sz="1600" dirty="0"/>
              <a:t> de la </a:t>
            </a:r>
            <a:r>
              <a:rPr lang="en-US" sz="1600" dirty="0" err="1"/>
              <a:t>sensibilité</a:t>
            </a:r>
            <a:r>
              <a:rPr lang="en-US" sz="1600" dirty="0"/>
              <a:t> ISO, de </a:t>
            </a:r>
            <a:r>
              <a:rPr lang="en-US" sz="1600" dirty="0" err="1"/>
              <a:t>l’ouverture</a:t>
            </a:r>
            <a:r>
              <a:rPr lang="en-US" sz="1600" dirty="0"/>
              <a:t> et du temps de pose </a:t>
            </a:r>
            <a:r>
              <a:rPr lang="en-US" sz="1600" dirty="0" err="1"/>
              <a:t>donne</a:t>
            </a:r>
            <a:r>
              <a:rPr lang="en-US" sz="1600" dirty="0"/>
              <a:t> </a:t>
            </a:r>
            <a:r>
              <a:rPr lang="en-US" sz="1600" dirty="0" err="1"/>
              <a:t>une</a:t>
            </a:r>
            <a:r>
              <a:rPr lang="en-US" sz="1600" dirty="0"/>
              <a:t> photo qui </a:t>
            </a:r>
            <a:r>
              <a:rPr lang="en-US" sz="1600" dirty="0" err="1"/>
              <a:t>n’est</a:t>
            </a:r>
            <a:r>
              <a:rPr lang="en-US" sz="1600" dirty="0"/>
              <a:t> </a:t>
            </a:r>
            <a:r>
              <a:rPr lang="en-US" sz="1600" dirty="0" err="1"/>
              <a:t>ni</a:t>
            </a:r>
            <a:r>
              <a:rPr lang="en-US" sz="1600" dirty="0"/>
              <a:t> trop </a:t>
            </a:r>
            <a:r>
              <a:rPr lang="en-US" sz="1600" dirty="0" err="1"/>
              <a:t>claire</a:t>
            </a:r>
            <a:r>
              <a:rPr lang="en-US" sz="1600" dirty="0"/>
              <a:t>, </a:t>
            </a:r>
            <a:r>
              <a:rPr lang="en-US" sz="1600" dirty="0" err="1"/>
              <a:t>ni</a:t>
            </a:r>
            <a:r>
              <a:rPr lang="en-US" sz="1600" dirty="0"/>
              <a:t> trop </a:t>
            </a:r>
            <a:r>
              <a:rPr lang="en-US" sz="1600" dirty="0" err="1"/>
              <a:t>foncée</a:t>
            </a:r>
            <a:r>
              <a:rPr lang="en-US" sz="1600" dirty="0"/>
              <a:t>, </a:t>
            </a:r>
            <a:r>
              <a:rPr lang="en-US" sz="1600" dirty="0" err="1"/>
              <a:t>c’est</a:t>
            </a:r>
            <a:r>
              <a:rPr lang="en-US" sz="1600" dirty="0"/>
              <a:t>-à-dire </a:t>
            </a:r>
            <a:r>
              <a:rPr lang="fr-CH" sz="1600" dirty="0"/>
              <a:t>« </a:t>
            </a:r>
            <a:r>
              <a:rPr lang="en-US" sz="1600" dirty="0" err="1"/>
              <a:t>bien</a:t>
            </a:r>
            <a:r>
              <a:rPr lang="en-US" sz="1600" dirty="0"/>
              <a:t> </a:t>
            </a:r>
            <a:r>
              <a:rPr lang="en-US" sz="1600" dirty="0" err="1"/>
              <a:t>exposée</a:t>
            </a:r>
            <a:r>
              <a:rPr lang="fr-CH" sz="1600" dirty="0"/>
              <a:t> » </a:t>
            </a:r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Si </a:t>
            </a:r>
            <a:r>
              <a:rPr lang="en-US" sz="1600" dirty="0" err="1"/>
              <a:t>une</a:t>
            </a:r>
            <a:r>
              <a:rPr lang="en-US" sz="1600" dirty="0"/>
              <a:t> </a:t>
            </a:r>
            <a:r>
              <a:rPr lang="en-US" sz="1600" dirty="0" err="1"/>
              <a:t>combinaisou</a:t>
            </a:r>
            <a:r>
              <a:rPr lang="en-US" sz="1600" dirty="0"/>
              <a:t> de </a:t>
            </a:r>
            <a:r>
              <a:rPr lang="en-US" sz="1600" dirty="0" err="1"/>
              <a:t>réglages</a:t>
            </a:r>
            <a:r>
              <a:rPr lang="en-US" sz="1600" dirty="0"/>
              <a:t> </a:t>
            </a:r>
            <a:r>
              <a:rPr lang="en-US" sz="1600" dirty="0" err="1"/>
              <a:t>donne</a:t>
            </a:r>
            <a:r>
              <a:rPr lang="en-US" sz="1600" dirty="0"/>
              <a:t> </a:t>
            </a:r>
            <a:r>
              <a:rPr lang="en-US" sz="1600" dirty="0" err="1"/>
              <a:t>une</a:t>
            </a:r>
            <a:r>
              <a:rPr lang="en-US" sz="1600" dirty="0"/>
              <a:t> photo </a:t>
            </a:r>
            <a:r>
              <a:rPr lang="en-US" sz="1600" dirty="0" err="1"/>
              <a:t>correctement</a:t>
            </a:r>
            <a:r>
              <a:rPr lang="en-US" sz="1600" dirty="0"/>
              <a:t> </a:t>
            </a:r>
            <a:r>
              <a:rPr lang="en-US" sz="1600" dirty="0" err="1"/>
              <a:t>exposée</a:t>
            </a:r>
            <a:r>
              <a:rPr lang="en-US" sz="1600" dirty="0"/>
              <a:t> on </a:t>
            </a:r>
            <a:r>
              <a:rPr lang="en-US" sz="1600" dirty="0" err="1"/>
              <a:t>peut</a:t>
            </a:r>
            <a:r>
              <a:rPr lang="en-US" sz="1600" dirty="0"/>
              <a:t> changer </a:t>
            </a:r>
            <a:r>
              <a:rPr lang="en-US" sz="1600" dirty="0" err="1"/>
              <a:t>l’un</a:t>
            </a:r>
            <a:r>
              <a:rPr lang="en-US" sz="1600" dirty="0"/>
              <a:t> des </a:t>
            </a:r>
            <a:r>
              <a:rPr lang="en-US" sz="1600" dirty="0" err="1"/>
              <a:t>réglages</a:t>
            </a:r>
            <a:r>
              <a:rPr lang="en-US" sz="1600" dirty="0"/>
              <a:t> </a:t>
            </a:r>
            <a:r>
              <a:rPr lang="en-US" sz="1600" dirty="0" err="1"/>
              <a:t>mais</a:t>
            </a:r>
            <a:r>
              <a:rPr lang="en-US" sz="1600" dirty="0"/>
              <a:t> </a:t>
            </a:r>
            <a:r>
              <a:rPr lang="en-US" sz="1600" dirty="0" err="1"/>
              <a:t>il</a:t>
            </a:r>
            <a:r>
              <a:rPr lang="en-US" sz="1600" dirty="0"/>
              <a:t> </a:t>
            </a:r>
            <a:r>
              <a:rPr lang="en-US" sz="1600" dirty="0" err="1"/>
              <a:t>faut</a:t>
            </a:r>
            <a:r>
              <a:rPr lang="en-US" sz="1600" dirty="0"/>
              <a:t> </a:t>
            </a:r>
            <a:r>
              <a:rPr lang="en-US" sz="1600" dirty="0" err="1"/>
              <a:t>compenser</a:t>
            </a:r>
            <a:r>
              <a:rPr lang="en-US" sz="1600" dirty="0"/>
              <a:t> en </a:t>
            </a:r>
            <a:r>
              <a:rPr lang="en-US" sz="1600" dirty="0" err="1"/>
              <a:t>modifiant</a:t>
            </a:r>
            <a:r>
              <a:rPr lang="en-US" sz="1600" dirty="0"/>
              <a:t> un </a:t>
            </a:r>
            <a:r>
              <a:rPr lang="en-US" sz="1600" dirty="0" err="1"/>
              <a:t>autre</a:t>
            </a:r>
            <a:r>
              <a:rPr lang="en-US" sz="1600" dirty="0"/>
              <a:t> </a:t>
            </a:r>
            <a:r>
              <a:rPr lang="en-US" sz="1600" dirty="0" err="1"/>
              <a:t>réglage</a:t>
            </a:r>
            <a:r>
              <a:rPr lang="en-US" sz="1600" dirty="0"/>
              <a:t> </a:t>
            </a:r>
            <a:r>
              <a:rPr lang="en-US" sz="1600" dirty="0" err="1"/>
              <a:t>afin</a:t>
            </a:r>
            <a:r>
              <a:rPr lang="en-US" sz="1600" dirty="0"/>
              <a:t> de conserver </a:t>
            </a:r>
            <a:r>
              <a:rPr lang="en-US" sz="1600" dirty="0" err="1"/>
              <a:t>l’équilibre</a:t>
            </a:r>
            <a:endParaRPr lang="fr-CH" sz="1600" dirty="0"/>
          </a:p>
        </p:txBody>
      </p:sp>
      <p:grpSp>
        <p:nvGrpSpPr>
          <p:cNvPr id="12" name="Groupe 11"/>
          <p:cNvGrpSpPr/>
          <p:nvPr/>
        </p:nvGrpSpPr>
        <p:grpSpPr>
          <a:xfrm>
            <a:off x="653143" y="4298724"/>
            <a:ext cx="7820253" cy="1655762"/>
            <a:chOff x="653143" y="4298724"/>
            <a:chExt cx="7820253" cy="1655762"/>
          </a:xfrm>
        </p:grpSpPr>
        <p:grpSp>
          <p:nvGrpSpPr>
            <p:cNvPr id="8" name="Groupe 7"/>
            <p:cNvGrpSpPr/>
            <p:nvPr/>
          </p:nvGrpSpPr>
          <p:grpSpPr>
            <a:xfrm>
              <a:off x="747033" y="4298724"/>
              <a:ext cx="7726363" cy="1652587"/>
              <a:chOff x="997404" y="4168095"/>
              <a:chExt cx="7726363" cy="1652587"/>
            </a:xfrm>
          </p:grpSpPr>
          <p:pic>
            <p:nvPicPr>
              <p:cNvPr id="6" name="Picture 5" descr="vitesse-diaph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7404" y="4444320"/>
                <a:ext cx="7726363" cy="13763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" name="Oval 7"/>
              <p:cNvSpPr>
                <a:spLocks noChangeArrowheads="1"/>
              </p:cNvSpPr>
              <p:nvPr/>
            </p:nvSpPr>
            <p:spPr bwMode="auto">
              <a:xfrm>
                <a:off x="7650617" y="4168095"/>
                <a:ext cx="463550" cy="463550"/>
              </a:xfrm>
              <a:prstGeom prst="ellipse">
                <a:avLst/>
              </a:prstGeom>
              <a:solidFill>
                <a:srgbClr val="FFFF66"/>
              </a:solidFill>
              <a:ln w="1270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653143" y="4506686"/>
              <a:ext cx="1208314" cy="3156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53143" y="5638801"/>
              <a:ext cx="1208314" cy="3156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357721" y="5388820"/>
            <a:ext cx="12674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1400" dirty="0"/>
              <a:t>Temps de pose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57721" y="4779220"/>
            <a:ext cx="9355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1400" dirty="0"/>
              <a:t>Ouverture</a:t>
            </a:r>
          </a:p>
        </p:txBody>
      </p:sp>
      <p:sp>
        <p:nvSpPr>
          <p:cNvPr id="14" name="Rectangle 17"/>
          <p:cNvSpPr>
            <a:spLocks noChangeArrowheads="1"/>
          </p:cNvSpPr>
          <p:nvPr/>
        </p:nvSpPr>
        <p:spPr bwMode="auto">
          <a:xfrm>
            <a:off x="2873829" y="4800600"/>
            <a:ext cx="486683" cy="914400"/>
          </a:xfrm>
          <a:prstGeom prst="rect">
            <a:avLst/>
          </a:prstGeom>
          <a:noFill/>
          <a:ln w="28575" algn="ctr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5" name="Rectangle 17"/>
          <p:cNvSpPr>
            <a:spLocks noChangeArrowheads="1"/>
          </p:cNvSpPr>
          <p:nvPr/>
        </p:nvSpPr>
        <p:spPr bwMode="auto">
          <a:xfrm>
            <a:off x="5050987" y="4800600"/>
            <a:ext cx="486683" cy="914400"/>
          </a:xfrm>
          <a:prstGeom prst="rect">
            <a:avLst/>
          </a:prstGeom>
          <a:noFill/>
          <a:ln w="28575" algn="ctr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1976974" y="3930133"/>
            <a:ext cx="41952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H" sz="1400" dirty="0">
                <a:solidFill>
                  <a:srgbClr val="FF0000"/>
                </a:solidFill>
              </a:rPr>
              <a:t>Différentes bonnes combinaisons de réglages</a:t>
            </a:r>
          </a:p>
        </p:txBody>
      </p:sp>
      <p:cxnSp>
        <p:nvCxnSpPr>
          <p:cNvPr id="18" name="Connecteur droit avec flèche 17"/>
          <p:cNvCxnSpPr/>
          <p:nvPr/>
        </p:nvCxnSpPr>
        <p:spPr>
          <a:xfrm>
            <a:off x="3212078" y="4667675"/>
            <a:ext cx="1980408" cy="2297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1976974" y="5933104"/>
            <a:ext cx="51096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H" sz="1400" dirty="0">
                <a:solidFill>
                  <a:srgbClr val="FF0000"/>
                </a:solidFill>
              </a:rPr>
              <a:t>Les deux réglages ont été modifiés d’un même nombre de «pas»</a:t>
            </a:r>
          </a:p>
          <a:p>
            <a:pPr algn="ctr"/>
            <a:r>
              <a:rPr lang="fr-CH" sz="1400" dirty="0">
                <a:solidFill>
                  <a:srgbClr val="FF0000"/>
                </a:solidFill>
              </a:rPr>
              <a:t>Cela garantit que la quantité de lumière reste la même</a:t>
            </a:r>
          </a:p>
        </p:txBody>
      </p:sp>
    </p:spTree>
    <p:extLst>
      <p:ext uri="{BB962C8B-B14F-4D97-AF65-F5344CB8AC3E}">
        <p14:creationId xmlns:p14="http://schemas.microsoft.com/office/powerpoint/2010/main" val="11088936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objectifs-pt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-12700"/>
            <a:ext cx="9144001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03002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CHEMA_FOCALE_NORMALE_10X15CM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64" y="697316"/>
            <a:ext cx="7442675" cy="537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5553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94982" y="411914"/>
            <a:ext cx="2740316" cy="21544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CH" sz="2000" b="1" dirty="0"/>
              <a:t>Vision normale </a:t>
            </a:r>
          </a:p>
          <a:p>
            <a:r>
              <a:rPr lang="fr-CH" sz="2000" b="1" dirty="0"/>
              <a:t>Focale 50 mm</a:t>
            </a:r>
          </a:p>
          <a:p>
            <a:endParaRPr lang="fr-CH" sz="2000" b="1" dirty="0"/>
          </a:p>
          <a:p>
            <a:r>
              <a:rPr lang="fr-CH" sz="2000" b="1" dirty="0"/>
              <a:t>Vision de l’œil</a:t>
            </a:r>
          </a:p>
          <a:p>
            <a:endParaRPr lang="fr-CH" sz="2000" b="1" dirty="0"/>
          </a:p>
          <a:p>
            <a:r>
              <a:rPr lang="fr-CH" sz="2000" b="1" dirty="0"/>
              <a:t>Perspective normale et</a:t>
            </a:r>
          </a:p>
          <a:p>
            <a:r>
              <a:rPr lang="fr-CH" sz="2000" b="1" dirty="0"/>
              <a:t>Proportions respectées</a:t>
            </a:r>
          </a:p>
        </p:txBody>
      </p:sp>
      <p:pic>
        <p:nvPicPr>
          <p:cNvPr id="3" name="Image 2" descr="©MW_13X19CM_309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910" y="367934"/>
            <a:ext cx="4082512" cy="611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3490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CHEMA_FOCALES_COURTES_NORMALES_10X15CM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62" y="460727"/>
            <a:ext cx="8251796" cy="5752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225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827584" y="764704"/>
            <a:ext cx="4992457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r-CH" sz="2000" b="1" dirty="0"/>
              <a:t>Que fait l’appareil quand on prend une photo ?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1161"/>
            <a:ext cx="4572000" cy="3429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651161"/>
            <a:ext cx="4572000" cy="3429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70011" y="4063827"/>
            <a:ext cx="1341486" cy="100611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13" name="ZoneTexte 12"/>
          <p:cNvSpPr txBox="1"/>
          <p:nvPr/>
        </p:nvSpPr>
        <p:spPr>
          <a:xfrm>
            <a:off x="827585" y="1382616"/>
            <a:ext cx="748883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CH" sz="1600" dirty="0"/>
              <a:t>Exposition automatique, lumière réglée par l’appareil photo: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5886109" y="6201522"/>
            <a:ext cx="256251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fr-CH" sz="1400" dirty="0"/>
              <a:t>Zoom sur une partie de l’image </a:t>
            </a:r>
          </a:p>
          <a:p>
            <a:pPr algn="r"/>
            <a:r>
              <a:rPr lang="fr-CH" sz="1400" dirty="0"/>
              <a:t>Compensation de la lumière</a:t>
            </a:r>
          </a:p>
        </p:txBody>
      </p:sp>
    </p:spTree>
    <p:extLst>
      <p:ext uri="{BB962C8B-B14F-4D97-AF65-F5344CB8AC3E}">
        <p14:creationId xmlns:p14="http://schemas.microsoft.com/office/powerpoint/2010/main" val="3957588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05061" y="442157"/>
            <a:ext cx="3234178" cy="58477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CH" sz="2000" b="1" dirty="0"/>
              <a:t>Vision plus large que normale</a:t>
            </a:r>
          </a:p>
          <a:p>
            <a:r>
              <a:rPr lang="fr-CH" sz="2000" b="1" dirty="0"/>
              <a:t>Focales moins de 50 mm</a:t>
            </a:r>
          </a:p>
          <a:p>
            <a:endParaRPr lang="fr-CH" sz="2000" b="1" dirty="0"/>
          </a:p>
          <a:p>
            <a:r>
              <a:rPr lang="fr-CH" sz="2000" b="1" dirty="0"/>
              <a:t>Famille des courtes-focales,</a:t>
            </a:r>
          </a:p>
          <a:p>
            <a:r>
              <a:rPr lang="fr-CH" sz="2000" b="1" dirty="0"/>
              <a:t>les grands-angles</a:t>
            </a:r>
          </a:p>
          <a:p>
            <a:endParaRPr lang="fr-CH" sz="2000" b="1" dirty="0"/>
          </a:p>
          <a:p>
            <a:pPr marL="342900" indent="-342900">
              <a:buFontTx/>
              <a:buChar char="-"/>
            </a:pPr>
            <a:r>
              <a:rPr lang="fr-CH" sz="2000" b="1" dirty="0"/>
              <a:t>Perspective et proportions augmentées entre les différents plans</a:t>
            </a:r>
          </a:p>
          <a:p>
            <a:pPr marL="342900" indent="-342900">
              <a:buFontTx/>
              <a:buChar char="-"/>
            </a:pPr>
            <a:endParaRPr lang="fr-CH" sz="2000" b="1" dirty="0"/>
          </a:p>
          <a:p>
            <a:pPr marL="342900" indent="-342900">
              <a:buFontTx/>
              <a:buChar char="-"/>
            </a:pPr>
            <a:r>
              <a:rPr lang="fr-CH" sz="2000" b="1" dirty="0"/>
              <a:t>Verticales déformées</a:t>
            </a:r>
          </a:p>
          <a:p>
            <a:endParaRPr lang="fr-CH" sz="2000" b="1" dirty="0"/>
          </a:p>
          <a:p>
            <a:pPr marL="342900" indent="-342900">
              <a:buFontTx/>
              <a:buChar char="-"/>
            </a:pPr>
            <a:r>
              <a:rPr lang="fr-CH" sz="2000" b="1" dirty="0"/>
              <a:t>Déformations entre les 1ers plans et l’arrière-plan</a:t>
            </a:r>
          </a:p>
          <a:p>
            <a:endParaRPr lang="fr-CH" sz="2000" b="1" dirty="0"/>
          </a:p>
          <a:p>
            <a:pPr marL="342900" indent="-342900">
              <a:buFontTx/>
              <a:buChar char="-"/>
            </a:pPr>
            <a:r>
              <a:rPr lang="fr-CH" sz="2000" b="1" dirty="0"/>
              <a:t>Espacement et éloignement entre les sujets de l’image</a:t>
            </a:r>
          </a:p>
          <a:p>
            <a:r>
              <a:rPr lang="fr-CH" sz="2000" b="1" dirty="0"/>
              <a:t> </a:t>
            </a:r>
          </a:p>
        </p:txBody>
      </p:sp>
      <p:pic>
        <p:nvPicPr>
          <p:cNvPr id="4" name="Image 3" descr="©MW_13X19CM_310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062" y="362871"/>
            <a:ext cx="4090095" cy="612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3062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CHEMA_FOCALES_COURTES_NORMALES_LONGUES_10X15CM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88" y="435823"/>
            <a:ext cx="8333065" cy="5802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3876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94981" y="321196"/>
            <a:ext cx="3123311" cy="61555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CH" sz="2000" b="1" dirty="0"/>
              <a:t>Vision moins large que normale</a:t>
            </a:r>
          </a:p>
          <a:p>
            <a:r>
              <a:rPr lang="fr-CH" sz="2000" b="1" dirty="0"/>
              <a:t>Focales plus de 50 mm</a:t>
            </a:r>
          </a:p>
          <a:p>
            <a:endParaRPr lang="fr-CH" sz="2000" b="1" dirty="0"/>
          </a:p>
          <a:p>
            <a:r>
              <a:rPr lang="fr-CH" sz="2000" b="1" dirty="0"/>
              <a:t>Famille des longues focales,</a:t>
            </a:r>
          </a:p>
          <a:p>
            <a:r>
              <a:rPr lang="fr-CH" sz="2000" b="1" dirty="0"/>
              <a:t>les téléobjectifs</a:t>
            </a:r>
          </a:p>
          <a:p>
            <a:endParaRPr lang="fr-CH" sz="2000" b="1" dirty="0"/>
          </a:p>
          <a:p>
            <a:pPr marL="342900" indent="-342900">
              <a:buFontTx/>
              <a:buChar char="-"/>
            </a:pPr>
            <a:r>
              <a:rPr lang="fr-CH" sz="2000" b="1" dirty="0"/>
              <a:t>Perspective et proportions diminuées entre les différents plans</a:t>
            </a:r>
          </a:p>
          <a:p>
            <a:endParaRPr lang="fr-CH" sz="2000" b="1" dirty="0"/>
          </a:p>
          <a:p>
            <a:pPr marL="342900" indent="-342900">
              <a:buFontTx/>
              <a:buChar char="-"/>
            </a:pPr>
            <a:r>
              <a:rPr lang="fr-CH" sz="2000" b="1" dirty="0"/>
              <a:t>Effet d’aplatissement entre les 1ers plans et l’arrière-plan</a:t>
            </a:r>
          </a:p>
          <a:p>
            <a:endParaRPr lang="fr-CH" sz="2000" b="1" dirty="0"/>
          </a:p>
          <a:p>
            <a:pPr marL="342900" indent="-342900">
              <a:buFontTx/>
              <a:buChar char="-"/>
            </a:pPr>
            <a:r>
              <a:rPr lang="fr-CH" sz="2000" b="1" dirty="0"/>
              <a:t>Ainsi peut exprimer une fausse proximité entre les sujets de l’image ( différents plans en fait )</a:t>
            </a:r>
          </a:p>
          <a:p>
            <a:endParaRPr lang="fr-CH" sz="2000" b="1" dirty="0"/>
          </a:p>
        </p:txBody>
      </p:sp>
      <p:pic>
        <p:nvPicPr>
          <p:cNvPr id="4" name="Image 3" descr="©MW_13X19CM_316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590" y="292312"/>
            <a:ext cx="4204455" cy="629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3062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92F3608-2551-0148-B347-BC52B39AC7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12" y="487131"/>
            <a:ext cx="8134976" cy="581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3065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827584" y="764704"/>
            <a:ext cx="284898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r-CH" sz="2000" b="1" dirty="0"/>
              <a:t>Les optiques et leurs effets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827585" y="1556792"/>
            <a:ext cx="7488832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/>
              <a:t>Grand </a:t>
            </a:r>
            <a:r>
              <a:rPr lang="en-US" sz="1600" dirty="0" err="1"/>
              <a:t>angulaire</a:t>
            </a:r>
            <a:endParaRPr lang="en-US" sz="1600" dirty="0"/>
          </a:p>
          <a:p>
            <a:endParaRPr lang="en-US" sz="1600" dirty="0"/>
          </a:p>
          <a:p>
            <a:r>
              <a:rPr lang="en-US" sz="1600" dirty="0" err="1"/>
              <a:t>Objectif</a:t>
            </a:r>
            <a:r>
              <a:rPr lang="en-US" sz="1600" dirty="0"/>
              <a:t> standard</a:t>
            </a:r>
          </a:p>
          <a:p>
            <a:endParaRPr lang="en-US" sz="1600" dirty="0"/>
          </a:p>
          <a:p>
            <a:r>
              <a:rPr lang="en-US" sz="1600" dirty="0" err="1"/>
              <a:t>Téléobjectif</a:t>
            </a:r>
            <a:endParaRPr lang="fr-CH" sz="1600" dirty="0"/>
          </a:p>
        </p:txBody>
      </p:sp>
      <p:pic>
        <p:nvPicPr>
          <p:cNvPr id="4" name="Picture 6" descr="3focales-te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531" y="3078389"/>
            <a:ext cx="2019300" cy="312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3focales-gd-ang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118" y="3078389"/>
            <a:ext cx="2019300" cy="312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3focales-standar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531" y="3078389"/>
            <a:ext cx="2019300" cy="312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736147" y="6248173"/>
            <a:ext cx="1353640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>
              <a:defRPr sz="1400"/>
            </a:lvl1pPr>
          </a:lstStyle>
          <a:p>
            <a:r>
              <a:rPr lang="fr-CH" dirty="0"/>
              <a:t>Grand angulaire</a:t>
            </a:r>
          </a:p>
          <a:p>
            <a:r>
              <a:rPr lang="fr-CH" dirty="0"/>
              <a:t>Focale 20 mm</a:t>
            </a:r>
            <a:endParaRPr lang="en-US" dirty="0"/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3163661" y="6248173"/>
            <a:ext cx="1290033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>
              <a:defRPr sz="1400"/>
            </a:lvl1pPr>
          </a:lstStyle>
          <a:p>
            <a:r>
              <a:rPr lang="fr-CH" dirty="0"/>
              <a:t>Focale 105 mm</a:t>
            </a:r>
            <a:endParaRPr lang="en-US" dirty="0"/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580288" y="6248173"/>
            <a:ext cx="1381404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>
              <a:defRPr sz="1400"/>
            </a:lvl1pPr>
          </a:lstStyle>
          <a:p>
            <a:r>
              <a:rPr lang="fr-CH" dirty="0"/>
              <a:t>Téléobjectif</a:t>
            </a:r>
          </a:p>
          <a:p>
            <a:r>
              <a:rPr lang="fr-CH" dirty="0"/>
              <a:t>Focale 1000 mm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4653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827584" y="764704"/>
            <a:ext cx="187897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r-CH" sz="2000" b="1" dirty="0"/>
              <a:t>Objectifs Fish-eye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827585" y="5834878"/>
            <a:ext cx="748883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/>
              <a:t>Image à 180°</a:t>
            </a:r>
          </a:p>
          <a:p>
            <a:r>
              <a:rPr lang="en-US" sz="1600" dirty="0" err="1"/>
              <a:t>Permet</a:t>
            </a:r>
            <a:r>
              <a:rPr lang="en-US" sz="1600" dirty="0"/>
              <a:t> </a:t>
            </a:r>
            <a:r>
              <a:rPr lang="en-US" sz="1600" dirty="0" err="1"/>
              <a:t>d’obtenir</a:t>
            </a:r>
            <a:r>
              <a:rPr lang="en-US" sz="1600" dirty="0"/>
              <a:t> </a:t>
            </a:r>
            <a:r>
              <a:rPr lang="en-US" sz="1600" dirty="0" err="1"/>
              <a:t>une</a:t>
            </a:r>
            <a:r>
              <a:rPr lang="en-US" sz="1600" dirty="0"/>
              <a:t> </a:t>
            </a:r>
            <a:r>
              <a:rPr lang="en-US" sz="1600" dirty="0" err="1"/>
              <a:t>grande</a:t>
            </a:r>
            <a:r>
              <a:rPr lang="en-US" sz="1600" dirty="0"/>
              <a:t> </a:t>
            </a:r>
            <a:r>
              <a:rPr lang="en-US" sz="1600" dirty="0" err="1"/>
              <a:t>profondeur</a:t>
            </a:r>
            <a:r>
              <a:rPr lang="en-US" sz="1600" dirty="0"/>
              <a:t> de champ</a:t>
            </a:r>
          </a:p>
          <a:p>
            <a:r>
              <a:rPr lang="en-US" sz="1600" dirty="0" err="1"/>
              <a:t>Provoque</a:t>
            </a:r>
            <a:r>
              <a:rPr lang="en-US" sz="1600" dirty="0"/>
              <a:t> des </a:t>
            </a:r>
            <a:r>
              <a:rPr lang="en-US" sz="1600" dirty="0" err="1"/>
              <a:t>distorsions</a:t>
            </a:r>
            <a:r>
              <a:rPr lang="en-US" sz="1600" dirty="0"/>
              <a:t> </a:t>
            </a:r>
            <a:r>
              <a:rPr lang="en-US" sz="1600" dirty="0" err="1"/>
              <a:t>sur</a:t>
            </a:r>
            <a:r>
              <a:rPr lang="en-US" sz="1600" dirty="0"/>
              <a:t> les </a:t>
            </a:r>
            <a:r>
              <a:rPr lang="en-US" sz="1600" dirty="0" err="1"/>
              <a:t>bords</a:t>
            </a:r>
            <a:endParaRPr lang="en-US" sz="16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" t="2189" r="2403" b="5640"/>
          <a:stretch/>
        </p:blipFill>
        <p:spPr>
          <a:xfrm>
            <a:off x="840923" y="1265650"/>
            <a:ext cx="4378044" cy="436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0691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22" y="1265649"/>
            <a:ext cx="6533912" cy="4366083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827584" y="764704"/>
            <a:ext cx="266598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r-CH" sz="2000" b="1" dirty="0"/>
              <a:t>Objectifs grand angulaire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827585" y="5834878"/>
            <a:ext cx="748883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err="1"/>
              <a:t>Exagère</a:t>
            </a:r>
            <a:r>
              <a:rPr lang="en-US" sz="1600" dirty="0"/>
              <a:t> les premiers plans</a:t>
            </a:r>
          </a:p>
          <a:p>
            <a:r>
              <a:rPr lang="en-US" sz="1600" dirty="0" err="1"/>
              <a:t>Permet</a:t>
            </a:r>
            <a:r>
              <a:rPr lang="en-US" sz="1600" dirty="0"/>
              <a:t> </a:t>
            </a:r>
            <a:r>
              <a:rPr lang="en-US" sz="1600" dirty="0" err="1"/>
              <a:t>d’obtenir</a:t>
            </a:r>
            <a:r>
              <a:rPr lang="en-US" sz="1600" dirty="0"/>
              <a:t> </a:t>
            </a:r>
            <a:r>
              <a:rPr lang="en-US" sz="1600" dirty="0" err="1"/>
              <a:t>une</a:t>
            </a:r>
            <a:r>
              <a:rPr lang="en-US" sz="1600" dirty="0"/>
              <a:t> </a:t>
            </a:r>
            <a:r>
              <a:rPr lang="en-US" sz="1600" dirty="0" err="1"/>
              <a:t>grande</a:t>
            </a:r>
            <a:r>
              <a:rPr lang="en-US" sz="1600" dirty="0"/>
              <a:t> </a:t>
            </a:r>
            <a:r>
              <a:rPr lang="en-US" sz="1600" dirty="0" err="1"/>
              <a:t>profondeur</a:t>
            </a:r>
            <a:r>
              <a:rPr lang="en-US" sz="1600" dirty="0"/>
              <a:t> de champ (</a:t>
            </a:r>
            <a:r>
              <a:rPr lang="en-US" sz="1600" dirty="0" err="1"/>
              <a:t>souvent</a:t>
            </a:r>
            <a:r>
              <a:rPr lang="en-US" sz="1600" dirty="0"/>
              <a:t> </a:t>
            </a:r>
            <a:r>
              <a:rPr lang="en-US" sz="1600" dirty="0" err="1"/>
              <a:t>netteté</a:t>
            </a:r>
            <a:r>
              <a:rPr lang="en-US" sz="1600" dirty="0"/>
              <a:t> </a:t>
            </a:r>
            <a:r>
              <a:rPr lang="en-US" sz="1600" dirty="0" err="1"/>
              <a:t>sur</a:t>
            </a:r>
            <a:r>
              <a:rPr lang="en-US" sz="1600" dirty="0"/>
              <a:t> </a:t>
            </a:r>
            <a:r>
              <a:rPr lang="en-US" sz="1600" dirty="0" err="1"/>
              <a:t>toute</a:t>
            </a:r>
            <a:r>
              <a:rPr lang="en-US" sz="1600" dirty="0"/>
              <a:t> </a:t>
            </a:r>
            <a:r>
              <a:rPr lang="en-US" sz="1600" dirty="0" err="1"/>
              <a:t>l’image</a:t>
            </a:r>
            <a:r>
              <a:rPr lang="en-US" sz="1600" dirty="0"/>
              <a:t>)</a:t>
            </a:r>
          </a:p>
          <a:p>
            <a:r>
              <a:rPr lang="en-US" sz="1600" dirty="0" err="1"/>
              <a:t>Provoque</a:t>
            </a:r>
            <a:r>
              <a:rPr lang="en-US" sz="1600" dirty="0"/>
              <a:t> des </a:t>
            </a:r>
            <a:r>
              <a:rPr lang="en-US" sz="1600" dirty="0" err="1"/>
              <a:t>distorsions</a:t>
            </a:r>
            <a:r>
              <a:rPr lang="en-US" sz="1600" dirty="0"/>
              <a:t> </a:t>
            </a:r>
            <a:r>
              <a:rPr lang="en-US" sz="1600" dirty="0" err="1"/>
              <a:t>sur</a:t>
            </a:r>
            <a:r>
              <a:rPr lang="en-US" sz="1600" dirty="0"/>
              <a:t> les </a:t>
            </a:r>
            <a:r>
              <a:rPr lang="en-US" sz="1600" dirty="0" err="1"/>
              <a:t>bords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253044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827584" y="764704"/>
            <a:ext cx="266598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r-CH" sz="2000" b="1" dirty="0"/>
              <a:t>Objectifs grand angulaire</a:t>
            </a: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922" y="1265650"/>
            <a:ext cx="6569528" cy="4366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827585" y="5834878"/>
            <a:ext cx="748883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err="1"/>
              <a:t>Exagère</a:t>
            </a:r>
            <a:r>
              <a:rPr lang="en-US" sz="1600" dirty="0"/>
              <a:t> les premiers plans</a:t>
            </a:r>
          </a:p>
          <a:p>
            <a:r>
              <a:rPr lang="en-US" sz="1600" dirty="0" err="1"/>
              <a:t>Permet</a:t>
            </a:r>
            <a:r>
              <a:rPr lang="en-US" sz="1600" dirty="0"/>
              <a:t> </a:t>
            </a:r>
            <a:r>
              <a:rPr lang="en-US" sz="1600" dirty="0" err="1"/>
              <a:t>d’obtenir</a:t>
            </a:r>
            <a:r>
              <a:rPr lang="en-US" sz="1600" dirty="0"/>
              <a:t> </a:t>
            </a:r>
            <a:r>
              <a:rPr lang="en-US" sz="1600" dirty="0" err="1"/>
              <a:t>une</a:t>
            </a:r>
            <a:r>
              <a:rPr lang="en-US" sz="1600" dirty="0"/>
              <a:t> </a:t>
            </a:r>
            <a:r>
              <a:rPr lang="en-US" sz="1600" dirty="0" err="1"/>
              <a:t>grande</a:t>
            </a:r>
            <a:r>
              <a:rPr lang="en-US" sz="1600" dirty="0"/>
              <a:t> </a:t>
            </a:r>
            <a:r>
              <a:rPr lang="en-US" sz="1600" dirty="0" err="1"/>
              <a:t>profondeur</a:t>
            </a:r>
            <a:r>
              <a:rPr lang="en-US" sz="1600" dirty="0"/>
              <a:t> de champ</a:t>
            </a:r>
          </a:p>
          <a:p>
            <a:r>
              <a:rPr lang="en-US" sz="1600" dirty="0" err="1"/>
              <a:t>Provoque</a:t>
            </a:r>
            <a:r>
              <a:rPr lang="en-US" sz="1600" dirty="0"/>
              <a:t> des </a:t>
            </a:r>
            <a:r>
              <a:rPr lang="en-US" sz="1600" dirty="0" err="1"/>
              <a:t>distorsions</a:t>
            </a:r>
            <a:r>
              <a:rPr lang="en-US" sz="1600" dirty="0"/>
              <a:t> </a:t>
            </a:r>
            <a:r>
              <a:rPr lang="en-US" sz="1600" dirty="0" err="1"/>
              <a:t>sur</a:t>
            </a:r>
            <a:r>
              <a:rPr lang="en-US" sz="1600" dirty="0"/>
              <a:t> les </a:t>
            </a:r>
            <a:r>
              <a:rPr lang="en-US" sz="1600" dirty="0" err="1"/>
              <a:t>bords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600398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14" y="1012371"/>
            <a:ext cx="3915000" cy="52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257" y="1030514"/>
            <a:ext cx="3915000" cy="52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66846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/>
          <p:cNvGrpSpPr/>
          <p:nvPr/>
        </p:nvGrpSpPr>
        <p:grpSpPr>
          <a:xfrm>
            <a:off x="446314" y="1870363"/>
            <a:ext cx="8288180" cy="2160000"/>
            <a:chOff x="446314" y="1870363"/>
            <a:chExt cx="8288180" cy="2160000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314" y="1870363"/>
              <a:ext cx="1440000" cy="2160000"/>
            </a:xfrm>
            <a:prstGeom prst="rect">
              <a:avLst/>
            </a:prstGeom>
          </p:spPr>
        </p:pic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8359" y="1870363"/>
              <a:ext cx="1440000" cy="2160000"/>
            </a:xfrm>
            <a:prstGeom prst="rect">
              <a:avLst/>
            </a:prstGeom>
          </p:spPr>
        </p:pic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0404" y="1870363"/>
              <a:ext cx="1440000" cy="2160000"/>
            </a:xfrm>
            <a:prstGeom prst="rect">
              <a:avLst/>
            </a:prstGeom>
          </p:spPr>
        </p:pic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2449" y="1870363"/>
              <a:ext cx="1440000" cy="2160000"/>
            </a:xfrm>
            <a:prstGeom prst="rect">
              <a:avLst/>
            </a:prstGeom>
          </p:spPr>
        </p:pic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4494" y="1870363"/>
              <a:ext cx="1440000" cy="21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022625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827585" y="1556792"/>
            <a:ext cx="7488832" cy="40010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CH" sz="2000" b="1" dirty="0"/>
              <a:t>Principaux réglages :</a:t>
            </a:r>
          </a:p>
          <a:p>
            <a:endParaRPr lang="fr-CH" sz="1600" dirty="0"/>
          </a:p>
          <a:p>
            <a:endParaRPr lang="fr-CH" sz="1600" dirty="0"/>
          </a:p>
          <a:p>
            <a:pPr lvl="1"/>
            <a:r>
              <a:rPr lang="fr-CH" sz="1600" b="1" dirty="0"/>
              <a:t>Mise au point </a:t>
            </a:r>
            <a:r>
              <a:rPr lang="fr-CH" sz="1600" dirty="0"/>
              <a:t>(automatique ou manuelle) </a:t>
            </a:r>
            <a:r>
              <a:rPr lang="fr-CH" sz="1600" i="1" dirty="0"/>
              <a:t>(réglage sans lien avec la lumière)</a:t>
            </a:r>
          </a:p>
          <a:p>
            <a:pPr lvl="1"/>
            <a:endParaRPr lang="fr-CH" sz="1600" dirty="0"/>
          </a:p>
          <a:p>
            <a:pPr lvl="1"/>
            <a:endParaRPr lang="fr-CH" sz="1600" dirty="0"/>
          </a:p>
          <a:p>
            <a:pPr lvl="1"/>
            <a:r>
              <a:rPr lang="fr-CH" sz="1600" b="1" dirty="0"/>
              <a:t>Ouverture </a:t>
            </a:r>
            <a:r>
              <a:rPr lang="fr-CH" sz="1600" dirty="0"/>
              <a:t>(ouverture de l’objectif, diaphragme, mesurée par le nombre F, K ou D)</a:t>
            </a:r>
          </a:p>
          <a:p>
            <a:pPr lvl="1"/>
            <a:endParaRPr lang="fr-CH" sz="1600" dirty="0"/>
          </a:p>
          <a:p>
            <a:pPr lvl="1"/>
            <a:r>
              <a:rPr lang="fr-CH" sz="1600" b="1" dirty="0"/>
              <a:t>Temps de pose </a:t>
            </a:r>
            <a:r>
              <a:rPr lang="fr-CH" sz="1600" dirty="0"/>
              <a:t>(souvent appelé vitesse, à tort, mesuré en seconde)</a:t>
            </a:r>
          </a:p>
          <a:p>
            <a:pPr lvl="1"/>
            <a:endParaRPr lang="fr-CH" sz="1600" dirty="0"/>
          </a:p>
          <a:p>
            <a:pPr lvl="1"/>
            <a:r>
              <a:rPr lang="fr-CH" sz="1600" b="1" dirty="0"/>
              <a:t>Sensibilité </a:t>
            </a:r>
            <a:r>
              <a:rPr lang="fr-CH" sz="1600" dirty="0"/>
              <a:t>(Valeur ISO)</a:t>
            </a:r>
          </a:p>
          <a:p>
            <a:pPr lvl="1"/>
            <a:endParaRPr lang="fr-CH" sz="1600" dirty="0"/>
          </a:p>
          <a:p>
            <a:pPr lvl="1"/>
            <a:r>
              <a:rPr lang="fr-CH" sz="1600" b="1" dirty="0"/>
              <a:t>Température de couleur </a:t>
            </a:r>
            <a:r>
              <a:rPr lang="fr-CH" sz="1600" dirty="0"/>
              <a:t>(Compensation de la température de couleur, mesuré en Kelvin )</a:t>
            </a:r>
            <a:endParaRPr lang="fr-CH" sz="1600" b="1" dirty="0"/>
          </a:p>
          <a:p>
            <a:endParaRPr lang="fr-CH" sz="1600" dirty="0"/>
          </a:p>
          <a:p>
            <a:endParaRPr lang="fr-CH" sz="1600" dirty="0"/>
          </a:p>
        </p:txBody>
      </p:sp>
    </p:spTree>
    <p:extLst>
      <p:ext uri="{BB962C8B-B14F-4D97-AF65-F5344CB8AC3E}">
        <p14:creationId xmlns:p14="http://schemas.microsoft.com/office/powerpoint/2010/main" val="5469876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72374" y="410925"/>
            <a:ext cx="7881739" cy="5632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LA COULEUR	/	LA SYNTHESE ADDITIVE	</a:t>
            </a:r>
            <a:endParaRPr lang="fr-CH" dirty="0"/>
          </a:p>
          <a:p>
            <a:r>
              <a:rPr lang="en-US" b="1" dirty="0"/>
              <a:t>( RAYONS LUMINEUX )</a:t>
            </a:r>
            <a:endParaRPr lang="fr-CH" dirty="0"/>
          </a:p>
          <a:p>
            <a:r>
              <a:rPr lang="en-US" dirty="0"/>
              <a:t> </a:t>
            </a:r>
            <a:endParaRPr lang="fr-CH" dirty="0"/>
          </a:p>
          <a:p>
            <a:r>
              <a:rPr lang="en-US" dirty="0"/>
              <a:t>La lumière blanche </a:t>
            </a:r>
            <a:r>
              <a:rPr lang="en-US" dirty="0" err="1"/>
              <a:t>peut</a:t>
            </a:r>
            <a:r>
              <a:rPr lang="en-US" dirty="0"/>
              <a:t> </a:t>
            </a:r>
            <a:r>
              <a:rPr lang="en-US" dirty="0" err="1"/>
              <a:t>être</a:t>
            </a:r>
            <a:r>
              <a:rPr lang="en-US" dirty="0"/>
              <a:t> </a:t>
            </a:r>
            <a:r>
              <a:rPr lang="en-US" dirty="0" err="1"/>
              <a:t>décomposée</a:t>
            </a:r>
            <a:r>
              <a:rPr lang="en-US" dirty="0"/>
              <a:t> en 3 </a:t>
            </a:r>
            <a:r>
              <a:rPr lang="en-US" dirty="0" err="1"/>
              <a:t>composantes</a:t>
            </a:r>
            <a:r>
              <a:rPr lang="en-US" dirty="0"/>
              <a:t> </a:t>
            </a:r>
            <a:r>
              <a:rPr lang="en-US" dirty="0" err="1"/>
              <a:t>primaires</a:t>
            </a:r>
            <a:r>
              <a:rPr lang="en-US" dirty="0"/>
              <a:t>:</a:t>
            </a:r>
            <a:endParaRPr lang="fr-CH" dirty="0"/>
          </a:p>
          <a:p>
            <a:r>
              <a:rPr lang="en-US" dirty="0"/>
              <a:t> </a:t>
            </a:r>
            <a:endParaRPr lang="fr-CH" dirty="0"/>
          </a:p>
          <a:p>
            <a:r>
              <a:rPr lang="en-US" b="1" dirty="0"/>
              <a:t>LE ROUGE		LE VERT	ET		LE BLEU</a:t>
            </a:r>
            <a:endParaRPr lang="fr-CH" dirty="0"/>
          </a:p>
          <a:p>
            <a:r>
              <a:rPr lang="en-US" dirty="0"/>
              <a:t> </a:t>
            </a:r>
            <a:endParaRPr lang="fr-CH" dirty="0"/>
          </a:p>
          <a:p>
            <a:r>
              <a:rPr lang="en-US" dirty="0"/>
              <a:t>Le rouge et le </a:t>
            </a:r>
            <a:r>
              <a:rPr lang="en-US" dirty="0" err="1"/>
              <a:t>vert</a:t>
            </a:r>
            <a:r>
              <a:rPr lang="en-US" dirty="0"/>
              <a:t>	</a:t>
            </a:r>
            <a:r>
              <a:rPr lang="en-US" dirty="0" err="1"/>
              <a:t>donnent</a:t>
            </a:r>
            <a:r>
              <a:rPr lang="en-US" dirty="0"/>
              <a:t>	LE JAUNE</a:t>
            </a:r>
            <a:endParaRPr lang="fr-CH" dirty="0"/>
          </a:p>
          <a:p>
            <a:r>
              <a:rPr lang="en-US" dirty="0"/>
              <a:t> </a:t>
            </a:r>
            <a:endParaRPr lang="fr-CH" dirty="0"/>
          </a:p>
          <a:p>
            <a:r>
              <a:rPr lang="en-US" dirty="0"/>
              <a:t>Le rouge et le bleu	</a:t>
            </a:r>
            <a:r>
              <a:rPr lang="en-US" dirty="0" err="1"/>
              <a:t>donnent</a:t>
            </a:r>
            <a:r>
              <a:rPr lang="en-US" dirty="0"/>
              <a:t>	LE MAGENTA</a:t>
            </a:r>
            <a:endParaRPr lang="fr-CH" dirty="0"/>
          </a:p>
          <a:p>
            <a:r>
              <a:rPr lang="en-US" dirty="0"/>
              <a:t> </a:t>
            </a:r>
            <a:endParaRPr lang="fr-CH" dirty="0"/>
          </a:p>
          <a:p>
            <a:r>
              <a:rPr lang="en-US" dirty="0"/>
              <a:t>Le bleu et le </a:t>
            </a:r>
            <a:r>
              <a:rPr lang="en-US" dirty="0" err="1"/>
              <a:t>vert</a:t>
            </a:r>
            <a:r>
              <a:rPr lang="en-US" dirty="0"/>
              <a:t>	</a:t>
            </a:r>
            <a:r>
              <a:rPr lang="en-US" dirty="0" err="1"/>
              <a:t>donnent</a:t>
            </a:r>
            <a:r>
              <a:rPr lang="en-US" dirty="0"/>
              <a:t>	LE CYAN</a:t>
            </a:r>
            <a:endParaRPr lang="fr-CH" dirty="0"/>
          </a:p>
          <a:p>
            <a:r>
              <a:rPr lang="en-US" dirty="0"/>
              <a:t> </a:t>
            </a:r>
            <a:endParaRPr lang="fr-CH" dirty="0"/>
          </a:p>
          <a:p>
            <a:r>
              <a:rPr lang="en-US" b="1" dirty="0"/>
              <a:t>LE ROUGE,   LE VERT  ET LE BLEU DONNENT ENSEMBLE  LA LUMIERE BLANCHE</a:t>
            </a:r>
            <a:endParaRPr lang="fr-CH" dirty="0"/>
          </a:p>
          <a:p>
            <a:r>
              <a:rPr lang="en-US" dirty="0"/>
              <a:t>A </a:t>
            </a:r>
            <a:r>
              <a:rPr lang="en-US" dirty="0" err="1"/>
              <a:t>l’instar</a:t>
            </a:r>
            <a:r>
              <a:rPr lang="en-US" dirty="0"/>
              <a:t> de l’oeil, un </a:t>
            </a:r>
            <a:r>
              <a:rPr lang="en-US" dirty="0" err="1"/>
              <a:t>appareil</a:t>
            </a:r>
            <a:r>
              <a:rPr lang="en-US" dirty="0"/>
              <a:t> de photo </a:t>
            </a:r>
            <a:r>
              <a:rPr lang="en-US" dirty="0" err="1"/>
              <a:t>réagit</a:t>
            </a:r>
            <a:r>
              <a:rPr lang="en-US" dirty="0"/>
              <a:t>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l’intensité</a:t>
            </a:r>
            <a:r>
              <a:rPr lang="en-US" dirty="0"/>
              <a:t> de </a:t>
            </a:r>
            <a:r>
              <a:rPr lang="en-US" dirty="0" err="1"/>
              <a:t>ces</a:t>
            </a:r>
            <a:r>
              <a:rPr lang="en-US" dirty="0"/>
              <a:t> </a:t>
            </a:r>
            <a:r>
              <a:rPr lang="en-US" dirty="0" err="1"/>
              <a:t>couleurs</a:t>
            </a:r>
            <a:r>
              <a:rPr lang="en-US" dirty="0"/>
              <a:t> </a:t>
            </a:r>
            <a:r>
              <a:rPr lang="en-US" dirty="0" err="1"/>
              <a:t>primaires</a:t>
            </a:r>
            <a:r>
              <a:rPr lang="en-US" dirty="0"/>
              <a:t>, </a:t>
            </a:r>
            <a:r>
              <a:rPr lang="en-US" dirty="0" err="1"/>
              <a:t>c’est</a:t>
            </a:r>
            <a:r>
              <a:rPr lang="en-US" dirty="0"/>
              <a:t>-</a:t>
            </a:r>
            <a:r>
              <a:rPr lang="en-US" dirty="0" err="1"/>
              <a:t>à</a:t>
            </a:r>
            <a:r>
              <a:rPr lang="en-US" dirty="0"/>
              <a:t>-dire </a:t>
            </a:r>
            <a:r>
              <a:rPr lang="en-US" dirty="0" err="1"/>
              <a:t>à</a:t>
            </a:r>
            <a:r>
              <a:rPr lang="en-US" dirty="0"/>
              <a:t> la </a:t>
            </a:r>
            <a:r>
              <a:rPr lang="en-US" dirty="0" err="1"/>
              <a:t>luminosité</a:t>
            </a:r>
            <a:r>
              <a:rPr lang="en-US" dirty="0"/>
              <a:t> des </a:t>
            </a:r>
            <a:r>
              <a:rPr lang="en-US" dirty="0" err="1"/>
              <a:t>composantes</a:t>
            </a:r>
            <a:r>
              <a:rPr lang="en-US" dirty="0"/>
              <a:t> rouge, </a:t>
            </a:r>
            <a:r>
              <a:rPr lang="en-US" dirty="0" err="1"/>
              <a:t>verte</a:t>
            </a:r>
            <a:r>
              <a:rPr lang="en-US" dirty="0"/>
              <a:t> et </a:t>
            </a:r>
            <a:r>
              <a:rPr lang="en-US" dirty="0" err="1"/>
              <a:t>bleue</a:t>
            </a:r>
            <a:r>
              <a:rPr lang="en-US" dirty="0"/>
              <a:t>.</a:t>
            </a:r>
            <a:endParaRPr lang="fr-CH" dirty="0"/>
          </a:p>
          <a:p>
            <a:r>
              <a:rPr lang="en-US" dirty="0"/>
              <a:t>Les images </a:t>
            </a:r>
            <a:r>
              <a:rPr lang="en-US" dirty="0" err="1"/>
              <a:t>composées</a:t>
            </a:r>
            <a:r>
              <a:rPr lang="en-US" dirty="0"/>
              <a:t>  des </a:t>
            </a:r>
            <a:r>
              <a:rPr lang="en-US" dirty="0" err="1"/>
              <a:t>trois</a:t>
            </a:r>
            <a:r>
              <a:rPr lang="en-US" dirty="0"/>
              <a:t> </a:t>
            </a:r>
            <a:r>
              <a:rPr lang="en-US" dirty="0" err="1"/>
              <a:t>couleurs</a:t>
            </a:r>
            <a:r>
              <a:rPr lang="en-US" dirty="0"/>
              <a:t> </a:t>
            </a:r>
            <a:r>
              <a:rPr lang="en-US" dirty="0" err="1"/>
              <a:t>primaires</a:t>
            </a:r>
            <a:r>
              <a:rPr lang="en-US" dirty="0"/>
              <a:t> </a:t>
            </a:r>
            <a:r>
              <a:rPr lang="en-US" dirty="0" err="1"/>
              <a:t>sont</a:t>
            </a:r>
            <a:r>
              <a:rPr lang="en-US" dirty="0"/>
              <a:t> </a:t>
            </a:r>
            <a:r>
              <a:rPr lang="en-US" dirty="0" err="1"/>
              <a:t>appelées</a:t>
            </a:r>
            <a:r>
              <a:rPr lang="en-US" dirty="0"/>
              <a:t> images RVB. </a:t>
            </a:r>
          </a:p>
          <a:p>
            <a:r>
              <a:rPr lang="en-US" dirty="0" err="1"/>
              <a:t>Ce</a:t>
            </a:r>
            <a:r>
              <a:rPr lang="en-US" dirty="0"/>
              <a:t> </a:t>
            </a:r>
            <a:r>
              <a:rPr lang="en-US" dirty="0" err="1"/>
              <a:t>système</a:t>
            </a:r>
            <a:r>
              <a:rPr lang="en-US" dirty="0"/>
              <a:t> </a:t>
            </a:r>
            <a:r>
              <a:rPr lang="en-US" dirty="0" err="1"/>
              <a:t>colorimétrique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utilisé</a:t>
            </a:r>
            <a:r>
              <a:rPr lang="en-US" dirty="0"/>
              <a:t> pour </a:t>
            </a:r>
            <a:r>
              <a:rPr lang="en-US" dirty="0" err="1"/>
              <a:t>l’affichage</a:t>
            </a:r>
            <a:r>
              <a:rPr lang="en-US" dirty="0"/>
              <a:t> des images </a:t>
            </a:r>
            <a:r>
              <a:rPr lang="en-US" dirty="0" err="1"/>
              <a:t>sur</a:t>
            </a:r>
            <a:r>
              <a:rPr lang="en-US" dirty="0"/>
              <a:t> un </a:t>
            </a:r>
            <a:r>
              <a:rPr lang="en-US" dirty="0" err="1"/>
              <a:t>moniteur</a:t>
            </a:r>
            <a:r>
              <a:rPr lang="en-US" dirty="0"/>
              <a:t> </a:t>
            </a:r>
            <a:r>
              <a:rPr lang="en-US" dirty="0" err="1"/>
              <a:t>informatique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sur</a:t>
            </a:r>
            <a:r>
              <a:rPr lang="en-US" dirty="0"/>
              <a:t> un </a:t>
            </a:r>
            <a:r>
              <a:rPr lang="en-US" dirty="0" err="1"/>
              <a:t>téléviseur</a:t>
            </a:r>
            <a:r>
              <a:rPr lang="en-US" dirty="0"/>
              <a:t>, par les scanners et les </a:t>
            </a:r>
            <a:r>
              <a:rPr lang="en-US" dirty="0" err="1"/>
              <a:t>capteurs</a:t>
            </a:r>
            <a:r>
              <a:rPr lang="en-US" dirty="0"/>
              <a:t> des </a:t>
            </a:r>
            <a:r>
              <a:rPr lang="en-US" dirty="0" err="1"/>
              <a:t>appareils</a:t>
            </a:r>
            <a:r>
              <a:rPr lang="en-US" dirty="0"/>
              <a:t> photo.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3595110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8454246"/>
              </p:ext>
            </p:extLst>
          </p:nvPr>
        </p:nvGraphicFramePr>
        <p:xfrm>
          <a:off x="2661396" y="1439066"/>
          <a:ext cx="3746500" cy="358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0" name="Document" r:id="rId3" imgW="3746500" imgH="3581400" progId="Word.Document.12">
                  <p:embed/>
                </p:oleObj>
              </mc:Choice>
              <mc:Fallback>
                <p:oleObj name="Document" r:id="rId3" imgW="3746500" imgH="35814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61396" y="1439066"/>
                        <a:ext cx="3746500" cy="3581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62898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5215" y="725145"/>
            <a:ext cx="7931545" cy="5355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LA SYNTHESE SOUSTRACTIVE		( LA MATIERE )</a:t>
            </a:r>
            <a:endParaRPr lang="fr-CH" dirty="0"/>
          </a:p>
          <a:p>
            <a:r>
              <a:rPr lang="en-US" dirty="0"/>
              <a:t> </a:t>
            </a:r>
            <a:endParaRPr lang="fr-CH" dirty="0"/>
          </a:p>
          <a:p>
            <a:r>
              <a:rPr lang="en-US" dirty="0"/>
              <a:t>3 </a:t>
            </a:r>
            <a:r>
              <a:rPr lang="en-US" dirty="0" err="1"/>
              <a:t>couleurs</a:t>
            </a:r>
            <a:r>
              <a:rPr lang="en-US" dirty="0"/>
              <a:t> </a:t>
            </a:r>
            <a:r>
              <a:rPr lang="en-US" dirty="0" err="1"/>
              <a:t>primaires</a:t>
            </a:r>
            <a:r>
              <a:rPr lang="en-US" dirty="0"/>
              <a:t> sous </a:t>
            </a:r>
            <a:r>
              <a:rPr lang="en-US" dirty="0" err="1"/>
              <a:t>forme</a:t>
            </a:r>
            <a:r>
              <a:rPr lang="en-US" dirty="0"/>
              <a:t> de </a:t>
            </a:r>
            <a:r>
              <a:rPr lang="en-US" dirty="0" err="1"/>
              <a:t>matière</a:t>
            </a:r>
            <a:r>
              <a:rPr lang="en-US" dirty="0"/>
              <a:t> </a:t>
            </a:r>
            <a:r>
              <a:rPr lang="en-US" dirty="0" err="1"/>
              <a:t>colorée</a:t>
            </a:r>
            <a:r>
              <a:rPr lang="en-US" dirty="0"/>
              <a:t> ( </a:t>
            </a:r>
            <a:r>
              <a:rPr lang="en-US" dirty="0" err="1"/>
              <a:t>encre</a:t>
            </a:r>
            <a:r>
              <a:rPr lang="en-US" dirty="0"/>
              <a:t>, </a:t>
            </a:r>
            <a:r>
              <a:rPr lang="en-US" dirty="0" err="1"/>
              <a:t>peinture</a:t>
            </a:r>
            <a:r>
              <a:rPr lang="en-US" dirty="0"/>
              <a:t> ) :</a:t>
            </a:r>
            <a:endParaRPr lang="fr-CH" dirty="0"/>
          </a:p>
          <a:p>
            <a:r>
              <a:rPr lang="en-US" dirty="0"/>
              <a:t> </a:t>
            </a:r>
            <a:endParaRPr lang="fr-CH" dirty="0"/>
          </a:p>
          <a:p>
            <a:r>
              <a:rPr lang="en-US" b="1" dirty="0"/>
              <a:t>LE JAUNE		LE MAGENTA		LE CYAN</a:t>
            </a:r>
            <a:endParaRPr lang="fr-CH" dirty="0"/>
          </a:p>
          <a:p>
            <a:r>
              <a:rPr lang="en-US" dirty="0"/>
              <a:t> </a:t>
            </a:r>
            <a:endParaRPr lang="fr-CH" dirty="0"/>
          </a:p>
          <a:p>
            <a:r>
              <a:rPr lang="en-US" dirty="0"/>
              <a:t>Le </a:t>
            </a:r>
            <a:r>
              <a:rPr lang="en-US" dirty="0" err="1"/>
              <a:t>jaune</a:t>
            </a:r>
            <a:r>
              <a:rPr lang="en-US" dirty="0"/>
              <a:t> et le magenta	</a:t>
            </a:r>
            <a:r>
              <a:rPr lang="en-US" dirty="0" err="1"/>
              <a:t>donnent</a:t>
            </a:r>
            <a:r>
              <a:rPr lang="en-US" dirty="0"/>
              <a:t>		LE ROUGE</a:t>
            </a:r>
            <a:endParaRPr lang="fr-CH" dirty="0"/>
          </a:p>
          <a:p>
            <a:r>
              <a:rPr lang="en-US" dirty="0"/>
              <a:t> </a:t>
            </a:r>
            <a:endParaRPr lang="fr-CH" dirty="0"/>
          </a:p>
          <a:p>
            <a:r>
              <a:rPr lang="en-US" dirty="0"/>
              <a:t>Le </a:t>
            </a:r>
            <a:r>
              <a:rPr lang="en-US" dirty="0" err="1"/>
              <a:t>jaune</a:t>
            </a:r>
            <a:r>
              <a:rPr lang="en-US" dirty="0"/>
              <a:t> et le cyan		</a:t>
            </a:r>
            <a:r>
              <a:rPr lang="en-US" dirty="0" err="1"/>
              <a:t>donnent</a:t>
            </a:r>
            <a:r>
              <a:rPr lang="en-US" dirty="0"/>
              <a:t>		LE VERT</a:t>
            </a:r>
            <a:endParaRPr lang="fr-CH" dirty="0"/>
          </a:p>
          <a:p>
            <a:r>
              <a:rPr lang="en-US" dirty="0"/>
              <a:t> </a:t>
            </a:r>
            <a:endParaRPr lang="fr-CH" dirty="0"/>
          </a:p>
          <a:p>
            <a:r>
              <a:rPr lang="en-US" dirty="0"/>
              <a:t>Le magenta et le cyan	</a:t>
            </a:r>
            <a:r>
              <a:rPr lang="en-US" dirty="0" err="1"/>
              <a:t>donnent</a:t>
            </a:r>
            <a:r>
              <a:rPr lang="en-US" dirty="0"/>
              <a:t>		LE BLEU</a:t>
            </a:r>
            <a:endParaRPr lang="fr-CH" dirty="0"/>
          </a:p>
          <a:p>
            <a:r>
              <a:rPr lang="en-US" dirty="0"/>
              <a:t> </a:t>
            </a:r>
            <a:endParaRPr lang="fr-CH" dirty="0"/>
          </a:p>
          <a:p>
            <a:r>
              <a:rPr lang="en-US" dirty="0"/>
              <a:t> </a:t>
            </a:r>
            <a:endParaRPr lang="fr-CH" dirty="0"/>
          </a:p>
          <a:p>
            <a:r>
              <a:rPr lang="en-US" b="1" dirty="0"/>
              <a:t>LE  JAUNE, LE  MAGENTA  ET  LE  CYAN	  DONNENT   ENSEMBLE  LE  NOIR</a:t>
            </a:r>
            <a:endParaRPr lang="fr-CH" dirty="0"/>
          </a:p>
          <a:p>
            <a:r>
              <a:rPr lang="en-US" dirty="0"/>
              <a:t>Les </a:t>
            </a:r>
            <a:r>
              <a:rPr lang="en-US" dirty="0" err="1"/>
              <a:t>imprimantes</a:t>
            </a:r>
            <a:r>
              <a:rPr lang="en-US" dirty="0"/>
              <a:t> et les documents </a:t>
            </a:r>
            <a:r>
              <a:rPr lang="en-US" dirty="0" err="1"/>
              <a:t>imprimés</a:t>
            </a:r>
            <a:r>
              <a:rPr lang="en-US" dirty="0"/>
              <a:t> </a:t>
            </a:r>
            <a:r>
              <a:rPr lang="en-US" dirty="0" err="1"/>
              <a:t>utilisent</a:t>
            </a:r>
            <a:r>
              <a:rPr lang="en-US" dirty="0"/>
              <a:t> le </a:t>
            </a:r>
            <a:r>
              <a:rPr lang="en-US" dirty="0" err="1"/>
              <a:t>modèle</a:t>
            </a:r>
            <a:r>
              <a:rPr lang="en-US" dirty="0"/>
              <a:t> de </a:t>
            </a:r>
            <a:r>
              <a:rPr lang="en-US" dirty="0" err="1"/>
              <a:t>couleur</a:t>
            </a:r>
            <a:r>
              <a:rPr lang="en-US" dirty="0"/>
              <a:t> CMJN, base </a:t>
            </a:r>
            <a:r>
              <a:rPr lang="en-US" dirty="0" err="1"/>
              <a:t>sur</a:t>
            </a:r>
            <a:r>
              <a:rPr lang="en-US" dirty="0"/>
              <a:t> </a:t>
            </a:r>
            <a:r>
              <a:rPr lang="en-US" dirty="0" err="1"/>
              <a:t>trois</a:t>
            </a:r>
            <a:r>
              <a:rPr lang="en-US" dirty="0"/>
              <a:t> </a:t>
            </a:r>
            <a:r>
              <a:rPr lang="en-US" dirty="0" err="1"/>
              <a:t>couleurs</a:t>
            </a:r>
            <a:r>
              <a:rPr lang="en-US" dirty="0"/>
              <a:t> </a:t>
            </a:r>
            <a:r>
              <a:rPr lang="en-US" dirty="0" err="1"/>
              <a:t>primaires</a:t>
            </a:r>
            <a:r>
              <a:rPr lang="en-US" dirty="0"/>
              <a:t>, le cyan, le magenta et le </a:t>
            </a:r>
            <a:r>
              <a:rPr lang="en-US" dirty="0" err="1"/>
              <a:t>jaune</a:t>
            </a:r>
            <a:r>
              <a:rPr lang="en-US" dirty="0"/>
              <a:t> </a:t>
            </a:r>
            <a:r>
              <a:rPr lang="en-US" dirty="0" err="1"/>
              <a:t>auquelles</a:t>
            </a:r>
            <a:r>
              <a:rPr lang="en-US" dirty="0"/>
              <a:t> </a:t>
            </a:r>
            <a:r>
              <a:rPr lang="en-US" dirty="0" err="1"/>
              <a:t>s’ajoute</a:t>
            </a:r>
            <a:r>
              <a:rPr lang="en-US" dirty="0"/>
              <a:t> du noir ( pour </a:t>
            </a:r>
            <a:r>
              <a:rPr lang="en-US" dirty="0" err="1"/>
              <a:t>avoir</a:t>
            </a:r>
            <a:r>
              <a:rPr lang="en-US" dirty="0"/>
              <a:t> du noir </a:t>
            </a:r>
            <a:r>
              <a:rPr lang="en-US" dirty="0" err="1"/>
              <a:t>profond</a:t>
            </a:r>
            <a:r>
              <a:rPr lang="en-US" dirty="0"/>
              <a:t> ).</a:t>
            </a:r>
            <a:endParaRPr lang="fr-CH" dirty="0"/>
          </a:p>
          <a:p>
            <a:r>
              <a:rPr lang="en-US" dirty="0"/>
              <a:t> </a:t>
            </a:r>
            <a:endParaRPr lang="fr-CH" dirty="0"/>
          </a:p>
          <a:p>
            <a:r>
              <a:rPr lang="en-US" dirty="0"/>
              <a:t> 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4023948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0669020"/>
              </p:ext>
            </p:extLst>
          </p:nvPr>
        </p:nvGraphicFramePr>
        <p:xfrm>
          <a:off x="2056903" y="776931"/>
          <a:ext cx="5080000" cy="508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4" name="Document" r:id="rId3" imgW="5080000" imgH="5080000" progId="Word.Document.12">
                  <p:embed/>
                </p:oleObj>
              </mc:Choice>
              <mc:Fallback>
                <p:oleObj name="Document" r:id="rId3" imgW="5080000" imgH="50800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56903" y="776931"/>
                        <a:ext cx="5080000" cy="508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510483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33855" y="1148048"/>
            <a:ext cx="742103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PRINCIPES DE BASE SUR LA COULEUR</a:t>
            </a:r>
            <a:endParaRPr lang="fr-CH" dirty="0"/>
          </a:p>
          <a:p>
            <a:r>
              <a:rPr lang="en-US" dirty="0"/>
              <a:t> </a:t>
            </a:r>
            <a:endParaRPr lang="fr-CH" dirty="0"/>
          </a:p>
          <a:p>
            <a:r>
              <a:rPr lang="en-US" dirty="0"/>
              <a:t>La </a:t>
            </a:r>
            <a:r>
              <a:rPr lang="en-US" dirty="0" err="1"/>
              <a:t>couleur</a:t>
            </a:r>
            <a:r>
              <a:rPr lang="en-US" dirty="0"/>
              <a:t> </a:t>
            </a:r>
            <a:r>
              <a:rPr lang="en-US" dirty="0" err="1"/>
              <a:t>opposée</a:t>
            </a:r>
            <a:r>
              <a:rPr lang="en-US" dirty="0"/>
              <a:t> au JAUNE </a:t>
            </a:r>
            <a:r>
              <a:rPr lang="en-US" dirty="0" err="1"/>
              <a:t>est</a:t>
            </a:r>
            <a:r>
              <a:rPr lang="en-US" dirty="0"/>
              <a:t> le BLEU</a:t>
            </a:r>
            <a:endParaRPr lang="fr-CH" dirty="0"/>
          </a:p>
          <a:p>
            <a:r>
              <a:rPr lang="en-US" dirty="0"/>
              <a:t> </a:t>
            </a:r>
            <a:endParaRPr lang="fr-CH" dirty="0"/>
          </a:p>
          <a:p>
            <a:r>
              <a:rPr lang="en-US" dirty="0"/>
              <a:t>La </a:t>
            </a:r>
            <a:r>
              <a:rPr lang="en-US" dirty="0" err="1"/>
              <a:t>couleur</a:t>
            </a:r>
            <a:r>
              <a:rPr lang="en-US" dirty="0"/>
              <a:t> </a:t>
            </a:r>
            <a:r>
              <a:rPr lang="en-US" dirty="0" err="1"/>
              <a:t>opposée</a:t>
            </a:r>
            <a:r>
              <a:rPr lang="en-US" dirty="0"/>
              <a:t> au MAGENTA </a:t>
            </a:r>
            <a:r>
              <a:rPr lang="en-US" dirty="0" err="1"/>
              <a:t>est</a:t>
            </a:r>
            <a:r>
              <a:rPr lang="en-US" dirty="0"/>
              <a:t> le VERT</a:t>
            </a:r>
            <a:endParaRPr lang="fr-CH" dirty="0"/>
          </a:p>
          <a:p>
            <a:r>
              <a:rPr lang="en-US" dirty="0"/>
              <a:t> </a:t>
            </a:r>
            <a:endParaRPr lang="fr-CH" dirty="0"/>
          </a:p>
          <a:p>
            <a:r>
              <a:rPr lang="en-US" dirty="0"/>
              <a:t>La </a:t>
            </a:r>
            <a:r>
              <a:rPr lang="en-US" dirty="0" err="1"/>
              <a:t>couleur</a:t>
            </a:r>
            <a:r>
              <a:rPr lang="en-US" dirty="0"/>
              <a:t> </a:t>
            </a:r>
            <a:r>
              <a:rPr lang="en-US" dirty="0" err="1"/>
              <a:t>opposée</a:t>
            </a:r>
            <a:r>
              <a:rPr lang="en-US" dirty="0"/>
              <a:t> au CYAN </a:t>
            </a:r>
            <a:r>
              <a:rPr lang="en-US" dirty="0" err="1"/>
              <a:t>est</a:t>
            </a:r>
            <a:r>
              <a:rPr lang="en-US" dirty="0"/>
              <a:t> le ROUGE</a:t>
            </a:r>
            <a:endParaRPr lang="fr-CH" dirty="0"/>
          </a:p>
          <a:p>
            <a:r>
              <a:rPr lang="en-US" dirty="0"/>
              <a:t> </a:t>
            </a:r>
            <a:endParaRPr lang="fr-CH" dirty="0"/>
          </a:p>
          <a:p>
            <a:r>
              <a:rPr lang="en-US" dirty="0"/>
              <a:t> </a:t>
            </a:r>
          </a:p>
          <a:p>
            <a:endParaRPr lang="en-US" dirty="0"/>
          </a:p>
          <a:p>
            <a:endParaRPr lang="fr-CH" dirty="0"/>
          </a:p>
          <a:p>
            <a:r>
              <a:rPr lang="en-US" dirty="0"/>
              <a:t>Les </a:t>
            </a:r>
            <a:r>
              <a:rPr lang="en-US" dirty="0" err="1"/>
              <a:t>couleurs</a:t>
            </a:r>
            <a:r>
              <a:rPr lang="en-US" dirty="0"/>
              <a:t> </a:t>
            </a:r>
            <a:r>
              <a:rPr lang="en-US" dirty="0" err="1"/>
              <a:t>oppsées</a:t>
            </a:r>
            <a:r>
              <a:rPr lang="en-US" dirty="0"/>
              <a:t> </a:t>
            </a:r>
            <a:r>
              <a:rPr lang="en-US" dirty="0" err="1"/>
              <a:t>mises</a:t>
            </a:r>
            <a:r>
              <a:rPr lang="en-US" dirty="0"/>
              <a:t> </a:t>
            </a:r>
            <a:r>
              <a:rPr lang="en-US" dirty="0" err="1"/>
              <a:t>côte</a:t>
            </a:r>
            <a:r>
              <a:rPr lang="en-US" dirty="0"/>
              <a:t>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côte</a:t>
            </a:r>
            <a:r>
              <a:rPr lang="en-US" dirty="0"/>
              <a:t> </a:t>
            </a:r>
            <a:r>
              <a:rPr lang="en-US" dirty="0" err="1"/>
              <a:t>s’intensifient</a:t>
            </a:r>
            <a:r>
              <a:rPr lang="en-US" dirty="0"/>
              <a:t> et </a:t>
            </a:r>
            <a:r>
              <a:rPr lang="en-US" dirty="0" err="1"/>
              <a:t>mettent</a:t>
            </a:r>
            <a:r>
              <a:rPr lang="en-US" dirty="0"/>
              <a:t> en </a:t>
            </a:r>
            <a:r>
              <a:rPr lang="en-US" dirty="0" err="1"/>
              <a:t>valeur</a:t>
            </a:r>
            <a:r>
              <a:rPr lang="en-US" dirty="0"/>
              <a:t> </a:t>
            </a:r>
            <a:r>
              <a:rPr lang="en-US" dirty="0" err="1"/>
              <a:t>l’autre</a:t>
            </a:r>
            <a:r>
              <a:rPr lang="en-US" dirty="0"/>
              <a:t> </a:t>
            </a:r>
            <a:r>
              <a:rPr lang="en-US" dirty="0" err="1"/>
              <a:t>couleur</a:t>
            </a:r>
            <a:r>
              <a:rPr lang="en-US" dirty="0"/>
              <a:t>.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49943714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71210" y="914283"/>
            <a:ext cx="7321426" cy="5355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LA TEMPERATURE DE COULEUR ET LA BALANCE DES BLANCS</a:t>
            </a:r>
          </a:p>
          <a:p>
            <a:endParaRPr lang="en-US" b="1" dirty="0"/>
          </a:p>
          <a:p>
            <a:endParaRPr lang="en-US" b="1" dirty="0"/>
          </a:p>
          <a:p>
            <a:r>
              <a:rPr lang="en-US" dirty="0"/>
              <a:t>Les sources de lumière se </a:t>
            </a:r>
            <a:r>
              <a:rPr lang="en-US" dirty="0" err="1"/>
              <a:t>caractérisent</a:t>
            </a:r>
            <a:r>
              <a:rPr lang="en-US" dirty="0"/>
              <a:t> par </a:t>
            </a:r>
            <a:r>
              <a:rPr lang="en-US" dirty="0" err="1"/>
              <a:t>leur</a:t>
            </a:r>
            <a:r>
              <a:rPr lang="en-US" dirty="0"/>
              <a:t> </a:t>
            </a:r>
            <a:r>
              <a:rPr lang="en-US" dirty="0" err="1"/>
              <a:t>température</a:t>
            </a:r>
            <a:r>
              <a:rPr lang="en-US" dirty="0"/>
              <a:t> de </a:t>
            </a:r>
            <a:r>
              <a:rPr lang="en-US" dirty="0" err="1"/>
              <a:t>couleur</a:t>
            </a:r>
            <a:r>
              <a:rPr lang="en-US" dirty="0"/>
              <a:t>. </a:t>
            </a:r>
            <a:r>
              <a:rPr lang="en-US" dirty="0" err="1"/>
              <a:t>Cette</a:t>
            </a:r>
            <a:r>
              <a:rPr lang="en-US" dirty="0"/>
              <a:t> </a:t>
            </a:r>
            <a:r>
              <a:rPr lang="en-US" dirty="0" err="1"/>
              <a:t>dernière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la lumière </a:t>
            </a:r>
            <a:r>
              <a:rPr lang="en-US" dirty="0" err="1"/>
              <a:t>émise</a:t>
            </a:r>
            <a:r>
              <a:rPr lang="en-US" dirty="0"/>
              <a:t> par un corps noir </a:t>
            </a:r>
            <a:r>
              <a:rPr lang="en-US" dirty="0" err="1"/>
              <a:t>lorsqu’il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chauffé</a:t>
            </a:r>
            <a:r>
              <a:rPr lang="en-US" dirty="0"/>
              <a:t>.</a:t>
            </a:r>
          </a:p>
          <a:p>
            <a:r>
              <a:rPr lang="en-US" dirty="0"/>
              <a:t>Elle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mesurée</a:t>
            </a:r>
            <a:r>
              <a:rPr lang="en-US" dirty="0"/>
              <a:t> en </a:t>
            </a:r>
            <a:r>
              <a:rPr lang="en-US" dirty="0" err="1"/>
              <a:t>degrés</a:t>
            </a:r>
            <a:r>
              <a:rPr lang="en-US" dirty="0"/>
              <a:t> Kelvin. </a:t>
            </a:r>
          </a:p>
          <a:p>
            <a:r>
              <a:rPr lang="en-US" dirty="0"/>
              <a:t>Sur </a:t>
            </a:r>
            <a:r>
              <a:rPr lang="en-US" dirty="0" err="1"/>
              <a:t>cette</a:t>
            </a:r>
            <a:r>
              <a:rPr lang="en-US" dirty="0"/>
              <a:t> </a:t>
            </a:r>
            <a:r>
              <a:rPr lang="en-US" dirty="0" err="1"/>
              <a:t>échelle</a:t>
            </a:r>
            <a:r>
              <a:rPr lang="en-US" dirty="0"/>
              <a:t>, 0° Kelvin correspond au </a:t>
            </a:r>
            <a:r>
              <a:rPr lang="en-US" dirty="0" err="1"/>
              <a:t>zéro</a:t>
            </a:r>
            <a:r>
              <a:rPr lang="en-US" dirty="0"/>
              <a:t> </a:t>
            </a:r>
            <a:r>
              <a:rPr lang="en-US" dirty="0" err="1"/>
              <a:t>absolu</a:t>
            </a:r>
            <a:r>
              <a:rPr lang="en-US" dirty="0"/>
              <a:t>, </a:t>
            </a:r>
            <a:r>
              <a:rPr lang="en-US" dirty="0" err="1"/>
              <a:t>soit</a:t>
            </a:r>
            <a:r>
              <a:rPr lang="en-US" dirty="0"/>
              <a:t> -273,15° Celsius.</a:t>
            </a:r>
            <a:endParaRPr lang="fr-CH" dirty="0"/>
          </a:p>
          <a:p>
            <a:r>
              <a:rPr lang="en-US" dirty="0"/>
              <a:t>La </a:t>
            </a:r>
            <a:r>
              <a:rPr lang="en-US" dirty="0" err="1"/>
              <a:t>température</a:t>
            </a:r>
            <a:r>
              <a:rPr lang="en-US" dirty="0"/>
              <a:t> de </a:t>
            </a:r>
            <a:r>
              <a:rPr lang="en-US" dirty="0" err="1"/>
              <a:t>couleur</a:t>
            </a:r>
            <a:r>
              <a:rPr lang="en-US" dirty="0"/>
              <a:t> se </a:t>
            </a:r>
            <a:r>
              <a:rPr lang="en-US" dirty="0" err="1"/>
              <a:t>mesure</a:t>
            </a:r>
            <a:r>
              <a:rPr lang="en-US" dirty="0"/>
              <a:t> en KELVIN ( °K )</a:t>
            </a:r>
            <a:endParaRPr lang="fr-CH" dirty="0"/>
          </a:p>
          <a:p>
            <a:r>
              <a:rPr lang="en-US" dirty="0"/>
              <a:t> </a:t>
            </a:r>
            <a:endParaRPr lang="fr-CH" dirty="0"/>
          </a:p>
          <a:p>
            <a:r>
              <a:rPr lang="en-US" dirty="0"/>
              <a:t>La lumière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produite</a:t>
            </a:r>
            <a:r>
              <a:rPr lang="en-US" dirty="0"/>
              <a:t> </a:t>
            </a:r>
            <a:r>
              <a:rPr lang="en-US" dirty="0" err="1"/>
              <a:t>dans</a:t>
            </a:r>
            <a:r>
              <a:rPr lang="en-US" dirty="0"/>
              <a:t> </a:t>
            </a:r>
            <a:r>
              <a:rPr lang="en-US" dirty="0" err="1"/>
              <a:t>une</a:t>
            </a:r>
            <a:r>
              <a:rPr lang="en-US" dirty="0"/>
              <a:t> </a:t>
            </a:r>
            <a:r>
              <a:rPr lang="en-US" dirty="0" err="1"/>
              <a:t>grande</a:t>
            </a:r>
            <a:r>
              <a:rPr lang="en-US" dirty="0"/>
              <a:t> </a:t>
            </a:r>
            <a:r>
              <a:rPr lang="en-US" dirty="0" err="1"/>
              <a:t>gamme</a:t>
            </a:r>
            <a:r>
              <a:rPr lang="en-US" dirty="0"/>
              <a:t> de </a:t>
            </a:r>
            <a:r>
              <a:rPr lang="en-US" dirty="0" err="1"/>
              <a:t>couleurs</a:t>
            </a:r>
            <a:r>
              <a:rPr lang="en-US" dirty="0"/>
              <a:t> </a:t>
            </a:r>
            <a:r>
              <a:rPr lang="en-US" dirty="0" err="1"/>
              <a:t>différentes</a:t>
            </a:r>
            <a:r>
              <a:rPr lang="en-US" dirty="0"/>
              <a:t> et </a:t>
            </a:r>
            <a:r>
              <a:rPr lang="en-US" dirty="0" err="1"/>
              <a:t>ce</a:t>
            </a:r>
            <a:r>
              <a:rPr lang="en-US" dirty="0"/>
              <a:t> </a:t>
            </a:r>
            <a:r>
              <a:rPr lang="en-US" dirty="0" err="1"/>
              <a:t>n’est</a:t>
            </a:r>
            <a:r>
              <a:rPr lang="en-US" dirty="0"/>
              <a:t> </a:t>
            </a:r>
            <a:r>
              <a:rPr lang="en-US" dirty="0" err="1"/>
              <a:t>qu’aux</a:t>
            </a:r>
            <a:r>
              <a:rPr lang="en-US" dirty="0"/>
              <a:t> </a:t>
            </a:r>
            <a:r>
              <a:rPr lang="en-US" dirty="0" err="1"/>
              <a:t>extrêmes</a:t>
            </a:r>
            <a:r>
              <a:rPr lang="en-US" dirty="0"/>
              <a:t> de </a:t>
            </a:r>
            <a:r>
              <a:rPr lang="en-US" dirty="0" err="1"/>
              <a:t>l’échelle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l’oeil </a:t>
            </a:r>
            <a:r>
              <a:rPr lang="en-US" dirty="0" err="1"/>
              <a:t>humain</a:t>
            </a:r>
            <a:r>
              <a:rPr lang="en-US" dirty="0"/>
              <a:t> </a:t>
            </a:r>
            <a:r>
              <a:rPr lang="en-US" dirty="0" err="1"/>
              <a:t>perçoit</a:t>
            </a:r>
            <a:r>
              <a:rPr lang="en-US" dirty="0"/>
              <a:t> les </a:t>
            </a:r>
            <a:r>
              <a:rPr lang="en-US" dirty="0" err="1"/>
              <a:t>différences</a:t>
            </a:r>
            <a:r>
              <a:rPr lang="en-US" dirty="0"/>
              <a:t>.</a:t>
            </a:r>
          </a:p>
          <a:p>
            <a:endParaRPr lang="fr-CH" dirty="0"/>
          </a:p>
          <a:p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vous</a:t>
            </a:r>
            <a:r>
              <a:rPr lang="en-US" dirty="0"/>
              <a:t> </a:t>
            </a:r>
            <a:r>
              <a:rPr lang="en-US" dirty="0" err="1"/>
              <a:t>lisiez</a:t>
            </a:r>
            <a:r>
              <a:rPr lang="en-US" dirty="0"/>
              <a:t> un </a:t>
            </a:r>
            <a:r>
              <a:rPr lang="en-US" dirty="0" err="1"/>
              <a:t>livre</a:t>
            </a:r>
            <a:r>
              <a:rPr lang="en-US" dirty="0"/>
              <a:t> </a:t>
            </a:r>
            <a:r>
              <a:rPr lang="en-US" dirty="0" err="1"/>
              <a:t>à</a:t>
            </a:r>
            <a:r>
              <a:rPr lang="en-US" dirty="0"/>
              <a:t> la lumière </a:t>
            </a:r>
            <a:r>
              <a:rPr lang="en-US" dirty="0" err="1"/>
              <a:t>d’une</a:t>
            </a:r>
            <a:r>
              <a:rPr lang="en-US" dirty="0"/>
              <a:t> </a:t>
            </a:r>
            <a:r>
              <a:rPr lang="en-US" dirty="0" err="1"/>
              <a:t>bougie</a:t>
            </a:r>
            <a:r>
              <a:rPr lang="en-US" dirty="0"/>
              <a:t>,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d’une</a:t>
            </a:r>
            <a:r>
              <a:rPr lang="en-US" dirty="0"/>
              <a:t> </a:t>
            </a:r>
            <a:r>
              <a:rPr lang="en-US" dirty="0" err="1"/>
              <a:t>lampe</a:t>
            </a:r>
            <a:r>
              <a:rPr lang="en-US" dirty="0"/>
              <a:t> de bureau, </a:t>
            </a:r>
            <a:r>
              <a:rPr lang="en-US" dirty="0" err="1"/>
              <a:t>ou</a:t>
            </a:r>
            <a:r>
              <a:rPr lang="en-US" dirty="0"/>
              <a:t> en </a:t>
            </a:r>
            <a:r>
              <a:rPr lang="en-US" dirty="0" err="1"/>
              <a:t>plein</a:t>
            </a:r>
            <a:r>
              <a:rPr lang="en-US" dirty="0"/>
              <a:t> </a:t>
            </a:r>
            <a:r>
              <a:rPr lang="en-US" dirty="0" err="1"/>
              <a:t>soleil</a:t>
            </a:r>
            <a:r>
              <a:rPr lang="en-US" dirty="0"/>
              <a:t>, le </a:t>
            </a:r>
            <a:r>
              <a:rPr lang="en-US" dirty="0" err="1"/>
              <a:t>papier</a:t>
            </a:r>
            <a:r>
              <a:rPr lang="en-US" dirty="0"/>
              <a:t> </a:t>
            </a:r>
            <a:r>
              <a:rPr lang="en-US" dirty="0" err="1"/>
              <a:t>vous</a:t>
            </a:r>
            <a:r>
              <a:rPr lang="en-US" dirty="0"/>
              <a:t> </a:t>
            </a:r>
            <a:r>
              <a:rPr lang="en-US" dirty="0" err="1"/>
              <a:t>semblera</a:t>
            </a:r>
            <a:r>
              <a:rPr lang="en-US" dirty="0"/>
              <a:t> </a:t>
            </a:r>
            <a:r>
              <a:rPr lang="en-US" dirty="0" err="1"/>
              <a:t>toujours</a:t>
            </a:r>
            <a:r>
              <a:rPr lang="en-US" dirty="0"/>
              <a:t> </a:t>
            </a:r>
            <a:r>
              <a:rPr lang="en-US" dirty="0" err="1"/>
              <a:t>blanc</a:t>
            </a:r>
            <a:r>
              <a:rPr lang="en-US" dirty="0"/>
              <a:t>.</a:t>
            </a:r>
            <a:endParaRPr lang="fr-CH" dirty="0"/>
          </a:p>
          <a:p>
            <a:r>
              <a:rPr lang="en-US" dirty="0"/>
              <a:t>En </a:t>
            </a:r>
            <a:r>
              <a:rPr lang="en-US" dirty="0" err="1"/>
              <a:t>réalité</a:t>
            </a:r>
            <a:r>
              <a:rPr lang="en-US" dirty="0"/>
              <a:t>, </a:t>
            </a:r>
            <a:r>
              <a:rPr lang="en-US" dirty="0" err="1"/>
              <a:t>chacune</a:t>
            </a:r>
            <a:r>
              <a:rPr lang="en-US" dirty="0"/>
              <a:t> des sources </a:t>
            </a:r>
            <a:r>
              <a:rPr lang="en-US" dirty="0" err="1"/>
              <a:t>lumineuses</a:t>
            </a:r>
            <a:r>
              <a:rPr lang="en-US" dirty="0"/>
              <a:t> a </a:t>
            </a:r>
            <a:r>
              <a:rPr lang="en-US" dirty="0" err="1"/>
              <a:t>une</a:t>
            </a:r>
            <a:r>
              <a:rPr lang="en-US" dirty="0"/>
              <a:t> </a:t>
            </a:r>
            <a:r>
              <a:rPr lang="en-US" dirty="0" err="1"/>
              <a:t>couleur</a:t>
            </a:r>
            <a:r>
              <a:rPr lang="en-US" dirty="0"/>
              <a:t> </a:t>
            </a:r>
            <a:r>
              <a:rPr lang="en-US" dirty="0" err="1"/>
              <a:t>différente</a:t>
            </a:r>
            <a:r>
              <a:rPr lang="en-US" dirty="0"/>
              <a:t>, </a:t>
            </a:r>
            <a:r>
              <a:rPr lang="en-US" dirty="0" err="1"/>
              <a:t>c’est</a:t>
            </a:r>
            <a:r>
              <a:rPr lang="en-US" dirty="0"/>
              <a:t> </a:t>
            </a:r>
            <a:r>
              <a:rPr lang="en-US" dirty="0" err="1"/>
              <a:t>ce</a:t>
            </a:r>
            <a:r>
              <a:rPr lang="en-US" dirty="0"/>
              <a:t> </a:t>
            </a:r>
            <a:r>
              <a:rPr lang="en-US" dirty="0" err="1"/>
              <a:t>qu’on</a:t>
            </a:r>
            <a:r>
              <a:rPr lang="en-US" dirty="0"/>
              <a:t> </a:t>
            </a:r>
            <a:r>
              <a:rPr lang="en-US" dirty="0" err="1"/>
              <a:t>appelle</a:t>
            </a:r>
            <a:r>
              <a:rPr lang="en-US" dirty="0"/>
              <a:t> </a:t>
            </a:r>
            <a:r>
              <a:rPr lang="en-US" b="1" dirty="0"/>
              <a:t>la </a:t>
            </a:r>
            <a:r>
              <a:rPr lang="en-US" b="1" dirty="0" err="1"/>
              <a:t>température</a:t>
            </a:r>
            <a:r>
              <a:rPr lang="en-US" b="1" dirty="0"/>
              <a:t> de </a:t>
            </a:r>
            <a:r>
              <a:rPr lang="en-US" b="1" dirty="0" err="1"/>
              <a:t>couleur</a:t>
            </a:r>
            <a:r>
              <a:rPr lang="en-US" dirty="0"/>
              <a:t>.</a:t>
            </a:r>
            <a:endParaRPr lang="fr-CH" dirty="0"/>
          </a:p>
          <a:p>
            <a:r>
              <a:rPr lang="en-US" dirty="0"/>
              <a:t> </a:t>
            </a:r>
            <a:endParaRPr lang="fr-CH" dirty="0"/>
          </a:p>
          <a:p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0585396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723796"/>
              </p:ext>
            </p:extLst>
          </p:nvPr>
        </p:nvGraphicFramePr>
        <p:xfrm>
          <a:off x="1245141" y="526380"/>
          <a:ext cx="6362667" cy="204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1" name="Document" r:id="rId3" imgW="4749800" imgH="2044700" progId="Word.Document.12">
                  <p:embed/>
                </p:oleObj>
              </mc:Choice>
              <mc:Fallback>
                <p:oleObj name="Document" r:id="rId3" imgW="4749800" imgH="20447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45141" y="526380"/>
                        <a:ext cx="6362667" cy="2044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771987" y="2882396"/>
            <a:ext cx="799380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DEGRES EN °K		SOURCE LUMINEUSE	COLORATION</a:t>
            </a:r>
            <a:endParaRPr lang="fr-CH" dirty="0"/>
          </a:p>
          <a:p>
            <a:r>
              <a:rPr lang="en-US" dirty="0"/>
              <a:t> </a:t>
            </a:r>
            <a:endParaRPr lang="fr-CH" dirty="0"/>
          </a:p>
          <a:p>
            <a:r>
              <a:rPr lang="en-US" dirty="0"/>
              <a:t>1’000° K			BOUGIE			ROUGE</a:t>
            </a:r>
            <a:endParaRPr lang="fr-CH" dirty="0"/>
          </a:p>
          <a:p>
            <a:r>
              <a:rPr lang="en-US" dirty="0"/>
              <a:t> </a:t>
            </a:r>
            <a:endParaRPr lang="fr-CH" dirty="0"/>
          </a:p>
          <a:p>
            <a:r>
              <a:rPr lang="en-US" dirty="0"/>
              <a:t>2’000° K			COUCHE DE SOLEIL		ORANGE</a:t>
            </a:r>
            <a:endParaRPr lang="fr-CH" dirty="0"/>
          </a:p>
          <a:p>
            <a:r>
              <a:rPr lang="en-US" dirty="0"/>
              <a:t> </a:t>
            </a:r>
            <a:endParaRPr lang="fr-CH" dirty="0"/>
          </a:p>
          <a:p>
            <a:r>
              <a:rPr lang="en-US" dirty="0"/>
              <a:t>3’000-4’000° K		AMPOULE TUNGSTENE	JAUNE</a:t>
            </a:r>
            <a:endParaRPr lang="fr-CH" dirty="0"/>
          </a:p>
          <a:p>
            <a:r>
              <a:rPr lang="en-US" dirty="0"/>
              <a:t> </a:t>
            </a:r>
            <a:endParaRPr lang="fr-CH" dirty="0"/>
          </a:p>
          <a:p>
            <a:r>
              <a:rPr lang="en-US" dirty="0"/>
              <a:t>5’000° K			FLASH  / LUMIERE DU JOUR	BLANC</a:t>
            </a:r>
            <a:endParaRPr lang="fr-CH" dirty="0"/>
          </a:p>
          <a:p>
            <a:r>
              <a:rPr lang="en-US" dirty="0"/>
              <a:t> </a:t>
            </a:r>
            <a:endParaRPr lang="fr-CH" dirty="0"/>
          </a:p>
          <a:p>
            <a:r>
              <a:rPr lang="en-US" dirty="0"/>
              <a:t>5’500° K			TEMPS COUVERT		BLANC-BLEU</a:t>
            </a:r>
            <a:endParaRPr lang="fr-CH" dirty="0"/>
          </a:p>
          <a:p>
            <a:r>
              <a:rPr lang="en-US" dirty="0"/>
              <a:t>  </a:t>
            </a:r>
            <a:endParaRPr lang="fr-CH" dirty="0"/>
          </a:p>
          <a:p>
            <a:r>
              <a:rPr lang="en-US" dirty="0"/>
              <a:t>10’000° K			CIEL BLEU		BLEU</a:t>
            </a:r>
            <a:endParaRPr lang="fr-CH" dirty="0"/>
          </a:p>
          <a:p>
            <a:r>
              <a:rPr lang="en-US" dirty="0"/>
              <a:t> 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64232641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HUGI G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0621" y="1758109"/>
            <a:ext cx="4123378" cy="2748919"/>
          </a:xfrm>
          <a:prstGeom prst="rect">
            <a:avLst/>
          </a:prstGeom>
        </p:spPr>
      </p:pic>
      <p:pic>
        <p:nvPicPr>
          <p:cNvPr id="3" name="Image 2" descr="HUGI G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34467" y="1776353"/>
            <a:ext cx="4097810" cy="2731873"/>
          </a:xfrm>
          <a:prstGeom prst="rect">
            <a:avLst/>
          </a:prstGeom>
        </p:spPr>
      </p:pic>
      <p:pic>
        <p:nvPicPr>
          <p:cNvPr id="4" name="Image 3" descr="HUGI G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67951" y="1782383"/>
            <a:ext cx="4077203" cy="27181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3695" y="5450034"/>
            <a:ext cx="86510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Balance des </a:t>
            </a:r>
            <a:r>
              <a:rPr lang="en-US" dirty="0" err="1"/>
              <a:t>blancs</a:t>
            </a:r>
            <a:r>
              <a:rPr lang="en-US" dirty="0"/>
              <a:t> </a:t>
            </a:r>
            <a:r>
              <a:rPr lang="en-US" dirty="0" err="1"/>
              <a:t>réglée</a:t>
            </a:r>
            <a:r>
              <a:rPr lang="en-US" dirty="0"/>
              <a:t> </a:t>
            </a:r>
            <a:r>
              <a:rPr lang="en-US" dirty="0" err="1"/>
              <a:t>sur</a:t>
            </a:r>
            <a:r>
              <a:rPr lang="en-US" dirty="0"/>
              <a:t> auto, en </a:t>
            </a:r>
            <a:r>
              <a:rPr lang="en-US" dirty="0" err="1"/>
              <a:t>manuel</a:t>
            </a:r>
            <a:r>
              <a:rPr lang="en-US" dirty="0"/>
              <a:t> ( </a:t>
            </a:r>
            <a:r>
              <a:rPr lang="en-US" dirty="0" err="1"/>
              <a:t>ici</a:t>
            </a:r>
            <a:r>
              <a:rPr lang="en-US" dirty="0"/>
              <a:t> lumière du jour ) et </a:t>
            </a:r>
            <a:r>
              <a:rPr lang="en-US" dirty="0" err="1"/>
              <a:t>réglage</a:t>
            </a:r>
            <a:r>
              <a:rPr lang="en-US" dirty="0"/>
              <a:t> </a:t>
            </a:r>
            <a:r>
              <a:rPr lang="en-US" dirty="0" err="1"/>
              <a:t>inapproprié</a:t>
            </a:r>
            <a:r>
              <a:rPr lang="en-US" dirty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5737259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ereira C.-I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35" y="1971762"/>
            <a:ext cx="4045270" cy="2679335"/>
          </a:xfrm>
          <a:prstGeom prst="rect">
            <a:avLst/>
          </a:prstGeom>
        </p:spPr>
      </p:pic>
      <p:pic>
        <p:nvPicPr>
          <p:cNvPr id="4" name="Image 3" descr="Pereira C.-I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525" y="1965096"/>
            <a:ext cx="4069914" cy="269565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6858" y="4854799"/>
            <a:ext cx="80974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Balance des </a:t>
            </a:r>
            <a:r>
              <a:rPr lang="en-US" dirty="0" err="1"/>
              <a:t>blancs</a:t>
            </a:r>
            <a:r>
              <a:rPr lang="en-US" dirty="0"/>
              <a:t> </a:t>
            </a:r>
            <a:r>
              <a:rPr lang="en-US" dirty="0" err="1"/>
              <a:t>réglée</a:t>
            </a:r>
            <a:r>
              <a:rPr lang="en-US" dirty="0"/>
              <a:t> </a:t>
            </a:r>
            <a:r>
              <a:rPr lang="en-US" dirty="0" err="1"/>
              <a:t>sur</a:t>
            </a:r>
            <a:r>
              <a:rPr lang="en-US" dirty="0"/>
              <a:t> auto ( </a:t>
            </a:r>
            <a:r>
              <a:rPr lang="en-US" dirty="0" err="1"/>
              <a:t>ici</a:t>
            </a:r>
            <a:r>
              <a:rPr lang="en-US" dirty="0"/>
              <a:t> lumière </a:t>
            </a:r>
            <a:r>
              <a:rPr lang="en-US" dirty="0" err="1"/>
              <a:t>néon</a:t>
            </a:r>
            <a:r>
              <a:rPr lang="en-US" dirty="0"/>
              <a:t> ) et </a:t>
            </a:r>
            <a:r>
              <a:rPr lang="en-US" dirty="0" err="1"/>
              <a:t>réglage</a:t>
            </a:r>
            <a:r>
              <a:rPr lang="en-US" dirty="0"/>
              <a:t> </a:t>
            </a:r>
            <a:r>
              <a:rPr lang="en-US" dirty="0" err="1"/>
              <a:t>inapproprié</a:t>
            </a:r>
            <a:r>
              <a:rPr lang="en-US" dirty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386181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648" y="3357202"/>
            <a:ext cx="2689547" cy="1829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827584" y="764704"/>
            <a:ext cx="3149901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r-CH" sz="2000" b="1" dirty="0"/>
              <a:t>Le réglage de la mise au point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827583" y="1556792"/>
            <a:ext cx="7510873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CH" sz="1600" dirty="0"/>
              <a:t>On choisit Manuel ou Automatique (Autofocus). </a:t>
            </a:r>
          </a:p>
          <a:p>
            <a:endParaRPr lang="fr-CH" sz="1600" dirty="0"/>
          </a:p>
          <a:p>
            <a:r>
              <a:rPr lang="fr-CH" sz="1600" dirty="0"/>
              <a:t> - En général sur le coté de l’objectif (sur les appareils reflex)</a:t>
            </a:r>
          </a:p>
          <a:p>
            <a:endParaRPr lang="fr-CH" sz="1600" dirty="0"/>
          </a:p>
          <a:p>
            <a:r>
              <a:rPr lang="fr-CH" sz="1600" dirty="0"/>
              <a:t>- Dans le menu sur les appareils plus simples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827584" y="4191142"/>
            <a:ext cx="6336704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CH" sz="1600" dirty="0"/>
              <a:t>Il se fait : </a:t>
            </a:r>
          </a:p>
          <a:p>
            <a:endParaRPr lang="fr-CH" sz="1600" dirty="0"/>
          </a:p>
          <a:p>
            <a:pPr>
              <a:lnSpc>
                <a:spcPct val="150000"/>
              </a:lnSpc>
            </a:pPr>
            <a:r>
              <a:rPr lang="fr-CH" sz="1600" dirty="0"/>
              <a:t> - A l’aide d’une molette</a:t>
            </a:r>
          </a:p>
          <a:p>
            <a:pPr>
              <a:lnSpc>
                <a:spcPct val="150000"/>
              </a:lnSpc>
            </a:pPr>
            <a:r>
              <a:rPr lang="fr-CH" sz="1600" dirty="0"/>
              <a:t> - A l’aide d’un bouton dédié</a:t>
            </a:r>
          </a:p>
          <a:p>
            <a:pPr>
              <a:lnSpc>
                <a:spcPct val="150000"/>
              </a:lnSpc>
            </a:pPr>
            <a:r>
              <a:rPr lang="fr-CH" sz="1600" dirty="0"/>
              <a:t> - Dans le menu</a:t>
            </a:r>
          </a:p>
          <a:p>
            <a:endParaRPr lang="fr-CH" sz="1600" dirty="0"/>
          </a:p>
        </p:txBody>
      </p:sp>
      <p:sp>
        <p:nvSpPr>
          <p:cNvPr id="8" name="ZoneTexte 7"/>
          <p:cNvSpPr txBox="1"/>
          <p:nvPr/>
        </p:nvSpPr>
        <p:spPr>
          <a:xfrm>
            <a:off x="827584" y="3333739"/>
            <a:ext cx="4086311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r-CH" sz="2000" b="1" dirty="0"/>
              <a:t>Le réglage de la sensibilité </a:t>
            </a:r>
            <a:r>
              <a:rPr lang="fr-CH" sz="2000" dirty="0"/>
              <a:t>(valeur ISO)</a:t>
            </a:r>
          </a:p>
        </p:txBody>
      </p:sp>
      <p:cxnSp>
        <p:nvCxnSpPr>
          <p:cNvPr id="3" name="Connecteur droit avec flèche 2"/>
          <p:cNvCxnSpPr/>
          <p:nvPr/>
        </p:nvCxnSpPr>
        <p:spPr>
          <a:xfrm>
            <a:off x="5475514" y="3973293"/>
            <a:ext cx="674915" cy="217714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275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5543" y="1577975"/>
            <a:ext cx="2405743" cy="207282"/>
          </a:xfrm>
          <a:prstGeom prst="rect">
            <a:avLst/>
          </a:prstGeom>
          <a:solidFill>
            <a:srgbClr val="FFFF00">
              <a:alpha val="4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5" name="ZoneTexte 4"/>
          <p:cNvSpPr txBox="1"/>
          <p:nvPr/>
        </p:nvSpPr>
        <p:spPr>
          <a:xfrm>
            <a:off x="827584" y="764704"/>
            <a:ext cx="1652697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r-CH" sz="2000" b="1" dirty="0"/>
              <a:t>Choisir le mode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827583" y="1556792"/>
            <a:ext cx="7227845" cy="4431983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lIns="0" tIns="0" rIns="0" bIns="0" rtlCol="0">
            <a:spAutoFit/>
          </a:bodyPr>
          <a:lstStyle/>
          <a:p>
            <a:r>
              <a:rPr lang="fr-CH" sz="1600" b="1" dirty="0"/>
              <a:t>Mode Auto (automatique) </a:t>
            </a:r>
            <a:r>
              <a:rPr lang="fr-CH" sz="1600" dirty="0"/>
              <a:t>:</a:t>
            </a:r>
          </a:p>
          <a:p>
            <a:endParaRPr lang="fr-CH" sz="1600" dirty="0"/>
          </a:p>
          <a:p>
            <a:r>
              <a:rPr lang="fr-CH" sz="1600" dirty="0"/>
              <a:t>Permet d’opérer vite et bien…</a:t>
            </a:r>
          </a:p>
          <a:p>
            <a:r>
              <a:rPr lang="fr-CH" sz="1600" dirty="0"/>
              <a:t>… mais ne permet pas de choisir les réglages</a:t>
            </a:r>
          </a:p>
          <a:p>
            <a:endParaRPr lang="fr-CH" sz="1600" dirty="0"/>
          </a:p>
          <a:p>
            <a:endParaRPr lang="fr-CH" sz="1600" dirty="0"/>
          </a:p>
          <a:p>
            <a:r>
              <a:rPr lang="fr-CH" sz="1600" dirty="0"/>
              <a:t>L’appareil effectue lui-même les réglages suivants :</a:t>
            </a:r>
          </a:p>
          <a:p>
            <a:endParaRPr lang="fr-CH" sz="1600" dirty="0"/>
          </a:p>
          <a:p>
            <a:r>
              <a:rPr lang="fr-CH" sz="1600" dirty="0"/>
              <a:t> - Ouverture</a:t>
            </a:r>
          </a:p>
          <a:p>
            <a:r>
              <a:rPr lang="fr-CH" sz="1600" dirty="0"/>
              <a:t> - Temps de pose</a:t>
            </a:r>
          </a:p>
          <a:p>
            <a:r>
              <a:rPr lang="fr-CH" sz="1600" dirty="0"/>
              <a:t> - Sensibilité </a:t>
            </a:r>
          </a:p>
          <a:p>
            <a:r>
              <a:rPr lang="fr-CH" sz="1600" dirty="0"/>
              <a:t> - Compensation de la température de couleur</a:t>
            </a:r>
          </a:p>
          <a:p>
            <a:endParaRPr lang="fr-CH" sz="1600" dirty="0"/>
          </a:p>
          <a:p>
            <a:r>
              <a:rPr lang="fr-CH" sz="1600" dirty="0"/>
              <a:t>Le déclenchement du flash est lui aussi automatique (déclenché en faible lumière)</a:t>
            </a:r>
          </a:p>
          <a:p>
            <a:endParaRPr lang="fr-CH" sz="1600" dirty="0"/>
          </a:p>
          <a:p>
            <a:endParaRPr lang="fr-CH" sz="1600" dirty="0"/>
          </a:p>
          <a:p>
            <a:endParaRPr lang="fr-CH" sz="1600" dirty="0"/>
          </a:p>
          <a:p>
            <a:r>
              <a:rPr lang="fr-CH" sz="1600" dirty="0"/>
              <a:t>En mode Auto l’appareil décide parfois lui-même de la sensibilité (selon l’appareil)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648" y="1577975"/>
            <a:ext cx="2689547" cy="1829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Ellipse 7"/>
          <p:cNvSpPr/>
          <p:nvPr/>
        </p:nvSpPr>
        <p:spPr>
          <a:xfrm>
            <a:off x="6333728" y="2010023"/>
            <a:ext cx="1080120" cy="10801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cxnSp>
        <p:nvCxnSpPr>
          <p:cNvPr id="9" name="Connecteur droit avec flèche 8"/>
          <p:cNvCxnSpPr/>
          <p:nvPr/>
        </p:nvCxnSpPr>
        <p:spPr>
          <a:xfrm>
            <a:off x="5464629" y="2215838"/>
            <a:ext cx="1023257" cy="304807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27606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05543" y="1577975"/>
            <a:ext cx="2405743" cy="207282"/>
          </a:xfrm>
          <a:prstGeom prst="rect">
            <a:avLst/>
          </a:prstGeom>
          <a:solidFill>
            <a:srgbClr val="FFFF00">
              <a:alpha val="4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5" name="ZoneTexte 4"/>
          <p:cNvSpPr txBox="1"/>
          <p:nvPr/>
        </p:nvSpPr>
        <p:spPr>
          <a:xfrm>
            <a:off x="827584" y="764704"/>
            <a:ext cx="1652697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r-CH" sz="2000" b="1" dirty="0"/>
              <a:t>Choisir le mode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827583" y="1556792"/>
            <a:ext cx="7227845" cy="34470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CH" sz="1600" b="1" dirty="0"/>
              <a:t>Mode P </a:t>
            </a:r>
            <a:r>
              <a:rPr lang="fr-CH" sz="1600" dirty="0"/>
              <a:t>:</a:t>
            </a:r>
          </a:p>
          <a:p>
            <a:endParaRPr lang="fr-CH" sz="1600" dirty="0"/>
          </a:p>
          <a:p>
            <a:r>
              <a:rPr lang="fr-CH" sz="1600" dirty="0"/>
              <a:t>C’est un mode «presque tout automatique»</a:t>
            </a:r>
          </a:p>
          <a:p>
            <a:r>
              <a:rPr lang="fr-CH" sz="1600" dirty="0"/>
              <a:t>dans lequel on peut effectuer quelques réglages :</a:t>
            </a:r>
          </a:p>
          <a:p>
            <a:endParaRPr lang="fr-CH" sz="1600" dirty="0"/>
          </a:p>
          <a:p>
            <a:endParaRPr lang="fr-CH" sz="1600" dirty="0"/>
          </a:p>
          <a:p>
            <a:r>
              <a:rPr lang="fr-CH" sz="1600" dirty="0"/>
              <a:t>On peut :</a:t>
            </a:r>
          </a:p>
          <a:p>
            <a:endParaRPr lang="fr-CH" sz="1600" dirty="0"/>
          </a:p>
          <a:p>
            <a:pPr>
              <a:lnSpc>
                <a:spcPct val="150000"/>
              </a:lnSpc>
            </a:pPr>
            <a:r>
              <a:rPr lang="fr-CH" sz="1600" dirty="0"/>
              <a:t> - Choisir la sensibilité</a:t>
            </a:r>
          </a:p>
          <a:p>
            <a:pPr>
              <a:lnSpc>
                <a:spcPct val="150000"/>
              </a:lnSpc>
            </a:pPr>
            <a:r>
              <a:rPr lang="fr-CH" sz="1600" dirty="0"/>
              <a:t> - Ajuster la luminosité (par un correctif + ou -)</a:t>
            </a:r>
          </a:p>
          <a:p>
            <a:pPr>
              <a:lnSpc>
                <a:spcPct val="150000"/>
              </a:lnSpc>
            </a:pPr>
            <a:r>
              <a:rPr lang="fr-CH" sz="1600" dirty="0"/>
              <a:t> - Décider du déclenchement du flash ou non (flash auto, flash forcé, flash désactivé)</a:t>
            </a:r>
          </a:p>
          <a:p>
            <a:pPr>
              <a:lnSpc>
                <a:spcPct val="150000"/>
              </a:lnSpc>
            </a:pPr>
            <a:r>
              <a:rPr lang="fr-CH" sz="1600" dirty="0"/>
              <a:t> - Décider de la compensation de la couleur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648" y="1577975"/>
            <a:ext cx="2689547" cy="1829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Ellipse 7"/>
          <p:cNvSpPr/>
          <p:nvPr/>
        </p:nvSpPr>
        <p:spPr>
          <a:xfrm>
            <a:off x="6333728" y="2010023"/>
            <a:ext cx="1080120" cy="10801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cxnSp>
        <p:nvCxnSpPr>
          <p:cNvPr id="9" name="Connecteur droit avec flèche 8"/>
          <p:cNvCxnSpPr/>
          <p:nvPr/>
        </p:nvCxnSpPr>
        <p:spPr>
          <a:xfrm>
            <a:off x="5431972" y="1998124"/>
            <a:ext cx="1023257" cy="304807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97421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805543" y="4103460"/>
            <a:ext cx="2405743" cy="207282"/>
          </a:xfrm>
          <a:prstGeom prst="rect">
            <a:avLst/>
          </a:prstGeom>
          <a:solidFill>
            <a:srgbClr val="FFFF00">
              <a:alpha val="4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11" name="Rectangle 10"/>
          <p:cNvSpPr/>
          <p:nvPr/>
        </p:nvSpPr>
        <p:spPr>
          <a:xfrm>
            <a:off x="805543" y="1577975"/>
            <a:ext cx="2405743" cy="207282"/>
          </a:xfrm>
          <a:prstGeom prst="rect">
            <a:avLst/>
          </a:prstGeom>
          <a:solidFill>
            <a:srgbClr val="FFFF00">
              <a:alpha val="4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4" name="ZoneTexte 3"/>
          <p:cNvSpPr txBox="1"/>
          <p:nvPr/>
        </p:nvSpPr>
        <p:spPr>
          <a:xfrm>
            <a:off x="827584" y="1556792"/>
            <a:ext cx="5976664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CH" sz="1600" b="1" dirty="0"/>
              <a:t>Mode Tv (S) </a:t>
            </a:r>
            <a:r>
              <a:rPr lang="fr-CH" sz="1600" dirty="0"/>
              <a:t>:</a:t>
            </a:r>
          </a:p>
          <a:p>
            <a:endParaRPr lang="fr-CH" sz="1600" dirty="0"/>
          </a:p>
          <a:p>
            <a:r>
              <a:rPr lang="fr-CH" sz="1600" b="1" dirty="0"/>
              <a:t>L’utilisateur fixe au départ le temps de pose</a:t>
            </a:r>
          </a:p>
          <a:p>
            <a:endParaRPr lang="fr-CH" sz="1600" b="1" dirty="0"/>
          </a:p>
          <a:p>
            <a:endParaRPr lang="fr-CH" sz="1600" b="1" dirty="0"/>
          </a:p>
          <a:p>
            <a:r>
              <a:rPr lang="fr-CH" sz="1600" dirty="0"/>
              <a:t>L’appareil adapte les autres réglages pour garantir </a:t>
            </a:r>
          </a:p>
          <a:p>
            <a:r>
              <a:rPr lang="fr-CH" sz="1600" dirty="0"/>
              <a:t>un bon équilibre de la luminosité de la photo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648" y="1577975"/>
            <a:ext cx="2689547" cy="1829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Ellipse 4"/>
          <p:cNvSpPr/>
          <p:nvPr/>
        </p:nvSpPr>
        <p:spPr>
          <a:xfrm>
            <a:off x="6333728" y="2010023"/>
            <a:ext cx="1080120" cy="10801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cxnSp>
        <p:nvCxnSpPr>
          <p:cNvPr id="6" name="Connecteur droit avec flèche 5"/>
          <p:cNvCxnSpPr/>
          <p:nvPr/>
        </p:nvCxnSpPr>
        <p:spPr>
          <a:xfrm>
            <a:off x="5856514" y="1421181"/>
            <a:ext cx="718458" cy="66403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827584" y="4082277"/>
            <a:ext cx="5976664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CH" sz="1600" b="1" dirty="0"/>
              <a:t>Mode Av (A) </a:t>
            </a:r>
            <a:r>
              <a:rPr lang="fr-CH" sz="1600" dirty="0"/>
              <a:t>:</a:t>
            </a:r>
          </a:p>
          <a:p>
            <a:endParaRPr lang="fr-CH" sz="1600" dirty="0"/>
          </a:p>
          <a:p>
            <a:r>
              <a:rPr lang="fr-CH" sz="1600" b="1" dirty="0"/>
              <a:t>L’utilisateur fixe au départ l’ouverture</a:t>
            </a:r>
          </a:p>
          <a:p>
            <a:endParaRPr lang="fr-CH" sz="1600" b="1" dirty="0"/>
          </a:p>
          <a:p>
            <a:r>
              <a:rPr lang="fr-CH" sz="1600" dirty="0"/>
              <a:t>L’appareil adapte les autres réglages pour garantir </a:t>
            </a:r>
          </a:p>
          <a:p>
            <a:r>
              <a:rPr lang="fr-CH" sz="1600" dirty="0"/>
              <a:t>un bon équilibre de la luminosité de la photo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648" y="4528004"/>
            <a:ext cx="2689547" cy="1829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Ellipse 8"/>
          <p:cNvSpPr/>
          <p:nvPr/>
        </p:nvSpPr>
        <p:spPr>
          <a:xfrm>
            <a:off x="6333728" y="4960052"/>
            <a:ext cx="1080120" cy="10801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cxnSp>
        <p:nvCxnSpPr>
          <p:cNvPr id="10" name="Connecteur droit avec flèche 9"/>
          <p:cNvCxnSpPr/>
          <p:nvPr/>
        </p:nvCxnSpPr>
        <p:spPr>
          <a:xfrm>
            <a:off x="6683829" y="4338552"/>
            <a:ext cx="141514" cy="707579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827584" y="764704"/>
            <a:ext cx="1652697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r-CH" sz="2000" b="1" dirty="0"/>
              <a:t>Choisir le mode</a:t>
            </a:r>
          </a:p>
        </p:txBody>
      </p:sp>
    </p:spTree>
    <p:extLst>
      <p:ext uri="{BB962C8B-B14F-4D97-AF65-F5344CB8AC3E}">
        <p14:creationId xmlns:p14="http://schemas.microsoft.com/office/powerpoint/2010/main" val="330385709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8100">
          <a:solidFill>
            <a:srgbClr val="FF0000"/>
          </a:solidFill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2049</Words>
  <Application>Microsoft Macintosh PowerPoint</Application>
  <PresentationFormat>Affichage à l'écran (4:3)</PresentationFormat>
  <Paragraphs>365</Paragraphs>
  <Slides>58</Slides>
  <Notes>39</Notes>
  <HiddenSlides>0</HiddenSlides>
  <MMClips>0</MMClips>
  <ScaleCrop>false</ScaleCrop>
  <HeadingPairs>
    <vt:vector size="8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58</vt:i4>
      </vt:variant>
    </vt:vector>
  </HeadingPairs>
  <TitlesOfParts>
    <vt:vector size="62" baseType="lpstr">
      <vt:lpstr>Arial</vt:lpstr>
      <vt:lpstr>Calibri</vt:lpstr>
      <vt:lpstr>Thème Office</vt:lpstr>
      <vt:lpstr>Document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HEFR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Michel Malet</dc:creator>
  <cp:lastModifiedBy>Wohlhauser Martine</cp:lastModifiedBy>
  <cp:revision>58</cp:revision>
  <cp:lastPrinted>2017-08-27T08:06:32Z</cp:lastPrinted>
  <dcterms:created xsi:type="dcterms:W3CDTF">2013-05-25T23:05:33Z</dcterms:created>
  <dcterms:modified xsi:type="dcterms:W3CDTF">2026-02-20T12:19:09Z</dcterms:modified>
</cp:coreProperties>
</file>