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1" r:id="rId9"/>
    <p:sldId id="266" r:id="rId10"/>
    <p:sldId id="267" r:id="rId11"/>
    <p:sldId id="263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D53E80-1A0B-4F87-A6FE-7CCB887AEBB1}" v="251" dt="2024-03-12T14:13:39.201"/>
    <p1510:client id="{63EDFC30-F95E-4FC7-9783-63EDB86EB81B}" v="3004" dt="2024-03-13T09:16:07.982"/>
    <p1510:client id="{6A91BB3C-BA28-4872-857A-3EFBD40FC5B3}" v="706" dt="2024-03-12T13:33:49.446"/>
    <p1510:client id="{A9BFD7CF-3F3D-4510-B7F8-78503480EF78}" v="2467" dt="2024-03-13T09:15:47.1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37DF9-5461-486E-8DBE-7215CBC89F58}" type="datetimeFigureOut">
              <a:t>13/03/2024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673CB-1DE8-484E-AD2B-D6B4F9DA8B75}" type="slidenum"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10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Avec </a:t>
            </a:r>
            <a:r>
              <a:rPr lang="en-US" err="1">
                <a:cs typeface="Calibri"/>
              </a:rPr>
              <a:t>famille</a:t>
            </a:r>
            <a:r>
              <a:rPr lang="en-US">
                <a:cs typeface="Calibri"/>
              </a:rPr>
              <a:t> / client </a:t>
            </a:r>
            <a:r>
              <a:rPr lang="en-US" err="1">
                <a:cs typeface="Calibri"/>
              </a:rPr>
              <a:t>ou</a:t>
            </a:r>
            <a:r>
              <a:rPr lang="en-US">
                <a:cs typeface="Calibri"/>
              </a:rPr>
              <a:t> avec </a:t>
            </a:r>
            <a:r>
              <a:rPr lang="en-US" err="1">
                <a:cs typeface="Calibri"/>
              </a:rPr>
              <a:t>autre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professionnels</a:t>
            </a:r>
            <a:r>
              <a:rPr lang="en-US">
                <a:cs typeface="Calibri"/>
              </a:rPr>
              <a:t> 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12 ) comment </a:t>
            </a:r>
            <a:r>
              <a:rPr lang="en-US" err="1">
                <a:cs typeface="Calibri"/>
              </a:rPr>
              <a:t>avoir</a:t>
            </a:r>
            <a:r>
              <a:rPr lang="en-US">
                <a:cs typeface="Calibri"/>
              </a:rPr>
              <a:t> un </a:t>
            </a:r>
            <a:r>
              <a:rPr lang="en-US" err="1">
                <a:cs typeface="Calibri"/>
              </a:rPr>
              <a:t>réseau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fonctionnel</a:t>
            </a:r>
            <a:r>
              <a:rPr lang="en-US">
                <a:cs typeface="Calibri"/>
              </a:rPr>
              <a:t> </a:t>
            </a:r>
            <a:r>
              <a:rPr lang="en-US" err="1">
                <a:cs typeface="Calibri"/>
              </a:rPr>
              <a:t>autour</a:t>
            </a:r>
            <a:r>
              <a:rPr lang="en-US">
                <a:cs typeface="Calibri"/>
              </a:rPr>
              <a:t> de la </a:t>
            </a:r>
            <a:r>
              <a:rPr lang="en-US" err="1">
                <a:cs typeface="Calibri"/>
              </a:rPr>
              <a:t>prise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en</a:t>
            </a:r>
            <a:r>
              <a:rPr lang="en-US">
                <a:cs typeface="Calibri"/>
              </a:rPr>
              <a:t> charge d'un enfant </a:t>
            </a:r>
          </a:p>
          <a:p>
            <a:r>
              <a:rPr lang="en-US">
                <a:cs typeface="Calibri"/>
              </a:rPr>
              <a:t>13 ) </a:t>
            </a:r>
            <a:r>
              <a:rPr lang="en-US" err="1">
                <a:cs typeface="Calibri"/>
              </a:rPr>
              <a:t>rôle</a:t>
            </a:r>
            <a:r>
              <a:rPr lang="en-US">
                <a:cs typeface="Calibri"/>
              </a:rPr>
              <a:t> de </a:t>
            </a:r>
            <a:r>
              <a:rPr lang="en-US" err="1">
                <a:cs typeface="Calibri"/>
              </a:rPr>
              <a:t>l'ergo</a:t>
            </a:r>
            <a:r>
              <a:rPr lang="en-US">
                <a:cs typeface="Calibri"/>
              </a:rPr>
              <a:t> et la reconnaissance de </a:t>
            </a:r>
            <a:r>
              <a:rPr lang="en-US" err="1">
                <a:cs typeface="Calibri"/>
              </a:rPr>
              <a:t>ce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rôle</a:t>
            </a:r>
            <a:r>
              <a:rPr lang="en-US">
                <a:cs typeface="Calibri"/>
              </a:rPr>
              <a:t> par les </a:t>
            </a:r>
            <a:r>
              <a:rPr lang="en-US" err="1">
                <a:cs typeface="Calibri"/>
              </a:rPr>
              <a:t>autres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professionnels</a:t>
            </a:r>
            <a:r>
              <a:rPr lang="en-US">
                <a:cs typeface="Calibri"/>
              </a:rPr>
              <a:t> </a:t>
            </a:r>
          </a:p>
          <a:p>
            <a:r>
              <a:rPr lang="en-US">
                <a:cs typeface="Calibri"/>
              </a:rPr>
              <a:t>14 ) </a:t>
            </a:r>
            <a:r>
              <a:rPr lang="en-US" err="1">
                <a:cs typeface="Calibri"/>
              </a:rPr>
              <a:t>laisser</a:t>
            </a:r>
            <a:r>
              <a:rPr lang="en-US">
                <a:cs typeface="Calibri"/>
              </a:rPr>
              <a:t> de </a:t>
            </a:r>
            <a:r>
              <a:rPr lang="en-US" err="1">
                <a:cs typeface="Calibri"/>
              </a:rPr>
              <a:t>côté</a:t>
            </a:r>
            <a:r>
              <a:rPr lang="en-US">
                <a:cs typeface="Calibri"/>
              </a:rPr>
              <a:t> : </a:t>
            </a:r>
            <a:r>
              <a:rPr lang="en-US" err="1">
                <a:cs typeface="Calibri"/>
              </a:rPr>
              <a:t>compromis</a:t>
            </a:r>
            <a:r>
              <a:rPr lang="en-US">
                <a:cs typeface="Calibri"/>
              </a:rPr>
              <a:t>, </a:t>
            </a:r>
            <a:r>
              <a:rPr lang="en-US" err="1">
                <a:cs typeface="Calibri"/>
              </a:rPr>
              <a:t>objectif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commun</a:t>
            </a:r>
            <a:r>
              <a:rPr lang="en-US">
                <a:cs typeface="Calibri"/>
              </a:rPr>
              <a:t> de </a:t>
            </a:r>
            <a:r>
              <a:rPr lang="en-US" err="1">
                <a:cs typeface="Calibri"/>
              </a:rPr>
              <a:t>prise</a:t>
            </a:r>
            <a:r>
              <a:rPr lang="en-US">
                <a:cs typeface="Calibri"/>
              </a:rPr>
              <a:t> </a:t>
            </a:r>
            <a:r>
              <a:rPr lang="en-US" err="1">
                <a:cs typeface="Calibri"/>
              </a:rPr>
              <a:t>en</a:t>
            </a:r>
            <a:r>
              <a:rPr lang="en-US">
                <a:cs typeface="Calibri"/>
              </a:rPr>
              <a:t> charge </a:t>
            </a:r>
          </a:p>
          <a:p>
            <a:r>
              <a:rPr lang="en-US">
                <a:cs typeface="Calibri"/>
              </a:rPr>
              <a:t>15) </a:t>
            </a:r>
            <a:r>
              <a:rPr lang="en-US" err="1">
                <a:cs typeface="Calibri"/>
              </a:rPr>
              <a:t>identité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professionnel</a:t>
            </a:r>
            <a:r>
              <a:rPr lang="en-US">
                <a:cs typeface="Calibri"/>
              </a:rPr>
              <a:t> 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=&gt; </a:t>
            </a:r>
            <a:r>
              <a:rPr lang="en-US" err="1">
                <a:cs typeface="Calibri"/>
              </a:rPr>
              <a:t>identité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professionnel</a:t>
            </a:r>
            <a:r>
              <a:rPr lang="en-US">
                <a:cs typeface="Calibri"/>
              </a:rPr>
              <a:t> de </a:t>
            </a:r>
            <a:r>
              <a:rPr lang="en-US" err="1">
                <a:cs typeface="Calibri"/>
              </a:rPr>
              <a:t>l'ergo</a:t>
            </a:r>
            <a:r>
              <a:rPr lang="en-US">
                <a:cs typeface="Calibri"/>
              </a:rPr>
              <a:t> et </a:t>
            </a:r>
            <a:r>
              <a:rPr lang="en-US" err="1">
                <a:cs typeface="Calibri"/>
              </a:rPr>
              <a:t>sa</a:t>
            </a:r>
            <a:r>
              <a:rPr lang="en-US">
                <a:cs typeface="Calibri"/>
              </a:rPr>
              <a:t> reconnaissance/ </a:t>
            </a:r>
            <a:r>
              <a:rPr lang="en-US" err="1">
                <a:cs typeface="Calibri"/>
              </a:rPr>
              <a:t>valorisation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73CB-1DE8-484E-AD2B-D6B4F9DA8B75}" type="slidenum"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5499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19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46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84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39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08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8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8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09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81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57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4A8E5F-40E5-4553-9F3C-699F1A5B8145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93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trm.ch/files/Dokumente/News/210719_Competences_professions_de_la_sante_F_2021.pdf" TargetMode="External"/><Relationship Id="rId2" Type="http://schemas.openxmlformats.org/officeDocument/2006/relationships/hyperlink" Target="https://www.ergotherapie.ch/exercice-de-la-profession/ethiqu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080/11038128.2021.1974548" TargetMode="External"/><Relationship Id="rId4" Type="http://schemas.openxmlformats.org/officeDocument/2006/relationships/hyperlink" Target="https://doi.org/10.1177/000841741348227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trm.ch/files/Dokumente/News/210719_Competences_professions_de_la_sante_F_2021.pdf" TargetMode="External"/><Relationship Id="rId2" Type="http://schemas.openxmlformats.org/officeDocument/2006/relationships/hyperlink" Target="https://www.ergotherapie.ch/exercice-de-la-profession/ethiqu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46959" y="758637"/>
            <a:ext cx="9144000" cy="2387600"/>
          </a:xfrm>
        </p:spPr>
        <p:txBody>
          <a:bodyPr/>
          <a:lstStyle/>
          <a:p>
            <a:r>
              <a:rPr lang="de-DE" err="1"/>
              <a:t>Collaboration</a:t>
            </a:r>
            <a:r>
              <a:rPr lang="de-DE"/>
              <a:t> </a:t>
            </a:r>
            <a:r>
              <a:rPr lang="de-DE" err="1"/>
              <a:t>interprofessionnelle</a:t>
            </a:r>
            <a:r>
              <a:rPr lang="de-DE"/>
              <a:t> 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0D2EBA13-77BB-5A5F-7C39-20B22B6A36B0}"/>
              </a:ext>
            </a:extLst>
          </p:cNvPr>
          <p:cNvSpPr txBox="1">
            <a:spLocks/>
          </p:cNvSpPr>
          <p:nvPr/>
        </p:nvSpPr>
        <p:spPr>
          <a:xfrm>
            <a:off x="1647645" y="296721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err="1"/>
              <a:t>Identité</a:t>
            </a:r>
            <a:r>
              <a:rPr lang="de-DE" sz="4000"/>
              <a:t> professionelle </a:t>
            </a:r>
            <a:endParaRPr lang="fr-FR" sz="4000"/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630DD6C6-48E2-60B4-324E-01ABB1B4A7E0}"/>
              </a:ext>
            </a:extLst>
          </p:cNvPr>
          <p:cNvSpPr/>
          <p:nvPr/>
        </p:nvSpPr>
        <p:spPr>
          <a:xfrm rot="5400000">
            <a:off x="5657346" y="3962692"/>
            <a:ext cx="887105" cy="13647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49E417-40EC-4E2E-00D4-6DDA46952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Ouverture du débat 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CFE9D3-ADB9-92AA-EB61-B2817E741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6229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z="3600" dirty="0"/>
              <a:t>Comment renforcer son identité professionnelle dans un contexte en constante évolution ? </a:t>
            </a:r>
          </a:p>
          <a:p>
            <a:pPr marL="0" indent="0">
              <a:buNone/>
            </a:pPr>
            <a:endParaRPr lang="fr-FR" sz="3600" dirty="0"/>
          </a:p>
          <a:p>
            <a:r>
              <a:rPr lang="fr-FR" sz="3600" dirty="0"/>
              <a:t>Comment, à l'obtention du </a:t>
            </a:r>
            <a:r>
              <a:rPr lang="fr-FR" sz="3600" err="1"/>
              <a:t>Bachelor</a:t>
            </a:r>
            <a:r>
              <a:rPr lang="fr-FR" sz="3600" dirty="0"/>
              <a:t>, se sentir légitime dans le but de développer son identité professionnelle ? </a:t>
            </a:r>
          </a:p>
        </p:txBody>
      </p:sp>
    </p:spTree>
    <p:extLst>
      <p:ext uri="{BB962C8B-B14F-4D97-AF65-F5344CB8AC3E}">
        <p14:creationId xmlns:p14="http://schemas.microsoft.com/office/powerpoint/2010/main" val="1097662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32C4E8-4B29-D113-6844-98695CB61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Liste </a:t>
            </a:r>
            <a:r>
              <a:rPr lang="it-IT" err="1"/>
              <a:t>des</a:t>
            </a:r>
            <a:r>
              <a:rPr lang="it-IT"/>
              <a:t> </a:t>
            </a:r>
            <a:r>
              <a:rPr lang="it-IT" err="1"/>
              <a:t>références</a:t>
            </a:r>
            <a:r>
              <a:rPr lang="it-IT"/>
              <a:t> </a:t>
            </a:r>
            <a:r>
              <a:rPr lang="it-IT" err="1"/>
              <a:t>bibliographiques</a:t>
            </a:r>
            <a:r>
              <a:rPr lang="it-IT"/>
              <a:t>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8FFE9F-9F4B-8335-CF96-9994A3CBB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it-IT"/>
          </a:p>
          <a:p>
            <a:pPr marL="0" indent="0">
              <a:buNone/>
            </a:pPr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14DD52D-1D20-321A-612E-7CC9D6CD86B0}"/>
              </a:ext>
            </a:extLst>
          </p:cNvPr>
          <p:cNvSpPr txBox="1"/>
          <p:nvPr/>
        </p:nvSpPr>
        <p:spPr>
          <a:xfrm>
            <a:off x="1078786" y="1969213"/>
            <a:ext cx="10017303" cy="32301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1">
              <a:lnSpc>
                <a:spcPct val="90000"/>
              </a:lnSpc>
              <a:spcBef>
                <a:spcPts val="500"/>
              </a:spcBef>
            </a:pPr>
            <a:endParaRPr lang="it-IT" sz="1100">
              <a:latin typeface="Arial"/>
              <a:ea typeface="+mn-lt"/>
              <a:cs typeface="Arial"/>
            </a:endParaRPr>
          </a:p>
          <a:p>
            <a:r>
              <a:rPr lang="it-IT" sz="1100">
                <a:latin typeface="Arial"/>
                <a:ea typeface="+mn-lt"/>
                <a:cs typeface="Arial"/>
              </a:rPr>
              <a:t>Association </a:t>
            </a:r>
            <a:r>
              <a:rPr lang="it-IT" sz="1100" err="1">
                <a:latin typeface="Arial"/>
                <a:ea typeface="+mn-lt"/>
                <a:cs typeface="Arial"/>
              </a:rPr>
              <a:t>suisse</a:t>
            </a:r>
            <a:r>
              <a:rPr lang="it-IT" sz="1100">
                <a:latin typeface="Arial"/>
                <a:ea typeface="+mn-lt"/>
                <a:cs typeface="Arial"/>
              </a:rPr>
              <a:t> </a:t>
            </a:r>
            <a:r>
              <a:rPr lang="it-IT" sz="1100" err="1">
                <a:latin typeface="Arial"/>
                <a:ea typeface="+mn-lt"/>
                <a:cs typeface="Arial"/>
              </a:rPr>
              <a:t>des</a:t>
            </a:r>
            <a:r>
              <a:rPr lang="it-IT" sz="1100">
                <a:latin typeface="Arial"/>
                <a:ea typeface="+mn-lt"/>
                <a:cs typeface="Arial"/>
              </a:rPr>
              <a:t> </a:t>
            </a:r>
            <a:r>
              <a:rPr lang="it-IT" sz="1100" err="1">
                <a:latin typeface="Arial"/>
                <a:ea typeface="+mn-lt"/>
                <a:cs typeface="Arial"/>
              </a:rPr>
              <a:t>Ergothérapeutes</a:t>
            </a:r>
            <a:r>
              <a:rPr lang="it-IT" sz="1100">
                <a:latin typeface="Arial"/>
                <a:ea typeface="+mn-lt"/>
                <a:cs typeface="Arial"/>
              </a:rPr>
              <a:t> (EVS-ASE). (2018). </a:t>
            </a:r>
            <a:r>
              <a:rPr lang="it-IT" sz="1100" i="1">
                <a:latin typeface="Arial"/>
                <a:ea typeface="+mn-lt"/>
                <a:cs typeface="Arial"/>
              </a:rPr>
              <a:t>Code de </a:t>
            </a:r>
            <a:r>
              <a:rPr lang="it-IT" sz="1100" i="1" err="1">
                <a:latin typeface="Arial"/>
                <a:ea typeface="+mn-lt"/>
                <a:cs typeface="Arial"/>
              </a:rPr>
              <a:t>déontologie</a:t>
            </a:r>
            <a:r>
              <a:rPr lang="it-IT" sz="1100" i="1">
                <a:latin typeface="Arial"/>
                <a:ea typeface="+mn-lt"/>
                <a:cs typeface="Arial"/>
              </a:rPr>
              <a:t> de l’ASE. Association Suisse </a:t>
            </a:r>
            <a:r>
              <a:rPr lang="it-IT" sz="1100" i="1" err="1">
                <a:latin typeface="Arial"/>
                <a:ea typeface="+mn-lt"/>
                <a:cs typeface="Arial"/>
              </a:rPr>
              <a:t>des</a:t>
            </a:r>
            <a:r>
              <a:rPr lang="it-IT" sz="1100" i="1">
                <a:latin typeface="Arial"/>
                <a:ea typeface="+mn-lt"/>
                <a:cs typeface="Arial"/>
              </a:rPr>
              <a:t> </a:t>
            </a:r>
            <a:r>
              <a:rPr lang="it-IT" sz="1100" i="1" err="1">
                <a:latin typeface="Arial"/>
                <a:ea typeface="+mn-lt"/>
                <a:cs typeface="Arial"/>
              </a:rPr>
              <a:t>Ergothérapeutes</a:t>
            </a:r>
            <a:r>
              <a:rPr lang="it-IT" sz="1100" i="1">
                <a:latin typeface="Arial"/>
                <a:ea typeface="+mn-lt"/>
                <a:cs typeface="Arial"/>
              </a:rPr>
              <a:t> </a:t>
            </a:r>
            <a:r>
              <a:rPr lang="it-IT" sz="1100">
                <a:latin typeface="Arial"/>
                <a:ea typeface="+mn-lt"/>
                <a:cs typeface="Arial"/>
              </a:rPr>
              <a:t>(4</a:t>
            </a:r>
            <a:r>
              <a:rPr lang="it-IT" sz="700" baseline="30000">
                <a:latin typeface="Arial"/>
                <a:ea typeface="+mn-lt"/>
                <a:cs typeface="Arial"/>
              </a:rPr>
              <a:t>e </a:t>
            </a:r>
            <a:r>
              <a:rPr lang="it-IT" sz="1100" err="1">
                <a:latin typeface="Arial"/>
                <a:ea typeface="+mn-lt"/>
                <a:cs typeface="Arial"/>
              </a:rPr>
              <a:t>éd</a:t>
            </a:r>
            <a:r>
              <a:rPr lang="it-IT" sz="1100">
                <a:latin typeface="Arial"/>
                <a:ea typeface="+mn-lt"/>
                <a:cs typeface="Arial"/>
              </a:rPr>
              <a:t>.</a:t>
            </a:r>
            <a:r>
              <a:rPr lang="it-IT" sz="1100" i="1">
                <a:latin typeface="Arial"/>
                <a:ea typeface="+mn-lt"/>
                <a:cs typeface="Arial"/>
              </a:rPr>
              <a:t>)</a:t>
            </a:r>
            <a:r>
              <a:rPr lang="it-IT" sz="1100">
                <a:latin typeface="Arial"/>
                <a:ea typeface="+mn-lt"/>
                <a:cs typeface="Arial"/>
              </a:rPr>
              <a:t>. EVS-ASE. </a:t>
            </a:r>
            <a:r>
              <a:rPr lang="it-IT" sz="1100">
                <a:latin typeface="Arial"/>
                <a:ea typeface="+mn-lt"/>
                <a:cs typeface="Arial"/>
                <a:hlinkClick r:id="rId2"/>
              </a:rPr>
              <a:t>https://www.ergotherapie.ch/exercice-de-la-profession/ethique</a:t>
            </a:r>
            <a:endParaRPr lang="it-IT"/>
          </a:p>
          <a:p>
            <a:endParaRPr lang="it-IT">
              <a:latin typeface="Aptos" panose="020B0004020202020204"/>
              <a:ea typeface="+mn-lt"/>
              <a:cs typeface="Arial"/>
            </a:endParaRPr>
          </a:p>
          <a:p>
            <a:r>
              <a:rPr lang="it-IT" sz="1100" err="1">
                <a:latin typeface="Arial"/>
                <a:ea typeface="+mn-lt"/>
                <a:cs typeface="Arial"/>
              </a:rPr>
              <a:t>Conférence</a:t>
            </a:r>
            <a:r>
              <a:rPr lang="it-IT" sz="1100">
                <a:latin typeface="Arial"/>
                <a:ea typeface="+mn-lt"/>
                <a:cs typeface="Arial"/>
              </a:rPr>
              <a:t> </a:t>
            </a:r>
            <a:r>
              <a:rPr lang="it-IT" sz="1100" err="1">
                <a:latin typeface="Arial"/>
                <a:ea typeface="+mn-lt"/>
                <a:cs typeface="Arial"/>
              </a:rPr>
              <a:t>spécialisée</a:t>
            </a:r>
            <a:r>
              <a:rPr lang="it-IT" sz="1100">
                <a:latin typeface="Arial"/>
                <a:ea typeface="+mn-lt"/>
                <a:cs typeface="Arial"/>
              </a:rPr>
              <a:t> santé </a:t>
            </a:r>
            <a:r>
              <a:rPr lang="it-IT" sz="1100" err="1">
                <a:latin typeface="Arial"/>
                <a:ea typeface="+mn-lt"/>
                <a:cs typeface="Arial"/>
              </a:rPr>
              <a:t>des</a:t>
            </a:r>
            <a:r>
              <a:rPr lang="it-IT" sz="1100">
                <a:latin typeface="Arial"/>
                <a:ea typeface="+mn-lt"/>
                <a:cs typeface="Arial"/>
              </a:rPr>
              <a:t> </a:t>
            </a:r>
            <a:r>
              <a:rPr lang="it-IT" sz="1100" err="1">
                <a:latin typeface="Arial"/>
                <a:ea typeface="+mn-lt"/>
                <a:cs typeface="Arial"/>
              </a:rPr>
              <a:t>Hautes</a:t>
            </a:r>
            <a:r>
              <a:rPr lang="it-IT" sz="1100">
                <a:latin typeface="Arial"/>
                <a:ea typeface="+mn-lt"/>
                <a:cs typeface="Arial"/>
              </a:rPr>
              <a:t> </a:t>
            </a:r>
            <a:r>
              <a:rPr lang="it-IT" sz="1100" err="1">
                <a:latin typeface="Arial"/>
                <a:ea typeface="+mn-lt"/>
                <a:cs typeface="Arial"/>
              </a:rPr>
              <a:t>écoles</a:t>
            </a:r>
            <a:r>
              <a:rPr lang="it-IT" sz="1100">
                <a:latin typeface="Arial"/>
                <a:ea typeface="+mn-lt"/>
                <a:cs typeface="Arial"/>
              </a:rPr>
              <a:t> </a:t>
            </a:r>
            <a:r>
              <a:rPr lang="it-IT" sz="1100" err="1">
                <a:latin typeface="Arial"/>
                <a:ea typeface="+mn-lt"/>
                <a:cs typeface="Arial"/>
              </a:rPr>
              <a:t>spécialisées</a:t>
            </a:r>
            <a:r>
              <a:rPr lang="it-IT" sz="1100">
                <a:latin typeface="Arial"/>
                <a:ea typeface="+mn-lt"/>
                <a:cs typeface="Arial"/>
              </a:rPr>
              <a:t> </a:t>
            </a:r>
            <a:r>
              <a:rPr lang="it-IT" sz="1100" err="1">
                <a:latin typeface="Arial"/>
                <a:ea typeface="+mn-lt"/>
                <a:cs typeface="Arial"/>
              </a:rPr>
              <a:t>suisses</a:t>
            </a:r>
            <a:r>
              <a:rPr lang="it-IT" sz="1100">
                <a:latin typeface="Arial"/>
                <a:ea typeface="+mn-lt"/>
                <a:cs typeface="Arial"/>
              </a:rPr>
              <a:t> (FKG-CSS). (2021). </a:t>
            </a:r>
            <a:r>
              <a:rPr lang="it-IT" sz="1100" i="1" err="1">
                <a:latin typeface="Arial"/>
                <a:ea typeface="+mn-lt"/>
                <a:cs typeface="Arial"/>
              </a:rPr>
              <a:t>Compétences</a:t>
            </a:r>
            <a:r>
              <a:rPr lang="it-IT" sz="1100" i="1">
                <a:latin typeface="Arial"/>
                <a:ea typeface="+mn-lt"/>
                <a:cs typeface="Arial"/>
              </a:rPr>
              <a:t> </a:t>
            </a:r>
            <a:r>
              <a:rPr lang="it-IT" sz="1100" i="1" err="1">
                <a:latin typeface="Arial"/>
                <a:ea typeface="+mn-lt"/>
                <a:cs typeface="Arial"/>
              </a:rPr>
              <a:t>relatives</a:t>
            </a:r>
            <a:r>
              <a:rPr lang="it-IT" sz="1100" i="1">
                <a:latin typeface="Arial"/>
                <a:ea typeface="+mn-lt"/>
                <a:cs typeface="Arial"/>
              </a:rPr>
              <a:t> </a:t>
            </a:r>
            <a:r>
              <a:rPr lang="it-IT" sz="1100" i="1" err="1">
                <a:latin typeface="Arial"/>
                <a:ea typeface="+mn-lt"/>
                <a:cs typeface="Arial"/>
              </a:rPr>
              <a:t>aux</a:t>
            </a:r>
            <a:r>
              <a:rPr lang="it-IT" sz="1100" i="1">
                <a:latin typeface="Arial"/>
                <a:ea typeface="+mn-lt"/>
                <a:cs typeface="Arial"/>
              </a:rPr>
              <a:t> </a:t>
            </a:r>
            <a:r>
              <a:rPr lang="it-IT" sz="1100" i="1" err="1">
                <a:latin typeface="Arial"/>
                <a:ea typeface="+mn-lt"/>
                <a:cs typeface="Arial"/>
              </a:rPr>
              <a:t>professions</a:t>
            </a:r>
            <a:r>
              <a:rPr lang="it-IT" sz="1100" i="1">
                <a:latin typeface="Arial"/>
                <a:ea typeface="+mn-lt"/>
                <a:cs typeface="Arial"/>
              </a:rPr>
              <a:t> de la santé. </a:t>
            </a:r>
            <a:r>
              <a:rPr lang="it-IT" sz="1100">
                <a:latin typeface="Arial"/>
                <a:ea typeface="+mn-lt"/>
                <a:cs typeface="Arial"/>
              </a:rPr>
              <a:t>FKG-CSS</a:t>
            </a:r>
            <a:r>
              <a:rPr lang="it-IT" sz="1100" i="1">
                <a:solidFill>
                  <a:srgbClr val="7F7F7F"/>
                </a:solidFill>
                <a:latin typeface="Arial"/>
                <a:ea typeface="+mn-lt"/>
                <a:cs typeface="Arial"/>
              </a:rPr>
              <a:t>. </a:t>
            </a:r>
            <a:r>
              <a:rPr lang="it-IT" sz="1100">
                <a:latin typeface="Arial"/>
                <a:ea typeface="+mn-lt"/>
                <a:cs typeface="Arial"/>
                <a:hlinkClick r:id="rId3"/>
              </a:rPr>
              <a:t>https://www.astrm.ch/files/Dokumente/News/210719_Competences_professions_de_la_sante_F_2021.pdf</a:t>
            </a:r>
            <a:r>
              <a:rPr lang="it-IT" sz="1100">
                <a:latin typeface="Arial"/>
                <a:ea typeface="+mn-lt"/>
                <a:cs typeface="Arial"/>
              </a:rPr>
              <a:t>          </a:t>
            </a:r>
          </a:p>
          <a:p>
            <a:endParaRPr lang="it-IT" sz="1100">
              <a:latin typeface="Arial"/>
              <a:ea typeface="+mn-lt"/>
              <a:cs typeface="Arial"/>
            </a:endParaRPr>
          </a:p>
          <a:p>
            <a:r>
              <a:rPr lang="it-IT" sz="1100">
                <a:latin typeface="Arial"/>
                <a:ea typeface="+mn-lt"/>
                <a:cs typeface="+mn-lt"/>
              </a:rPr>
              <a:t>Loi </a:t>
            </a:r>
            <a:r>
              <a:rPr lang="it-IT" sz="1100" err="1">
                <a:latin typeface="Arial"/>
                <a:ea typeface="+mn-lt"/>
                <a:cs typeface="+mn-lt"/>
              </a:rPr>
              <a:t>fédérale</a:t>
            </a:r>
            <a:r>
              <a:rPr lang="it-IT" sz="1100">
                <a:latin typeface="Arial"/>
                <a:ea typeface="+mn-lt"/>
                <a:cs typeface="+mn-lt"/>
              </a:rPr>
              <a:t> </a:t>
            </a:r>
            <a:r>
              <a:rPr lang="it-IT" sz="1100" err="1">
                <a:latin typeface="Arial"/>
                <a:ea typeface="+mn-lt"/>
                <a:cs typeface="+mn-lt"/>
              </a:rPr>
              <a:t>du</a:t>
            </a:r>
            <a:r>
              <a:rPr lang="it-IT" sz="1100">
                <a:latin typeface="Arial"/>
                <a:ea typeface="+mn-lt"/>
                <a:cs typeface="+mn-lt"/>
              </a:rPr>
              <a:t> 30 </a:t>
            </a:r>
            <a:r>
              <a:rPr lang="it-IT" sz="1100" err="1">
                <a:latin typeface="Arial"/>
                <a:ea typeface="+mn-lt"/>
                <a:cs typeface="+mn-lt"/>
              </a:rPr>
              <a:t>septembre</a:t>
            </a:r>
            <a:r>
              <a:rPr lang="it-IT" sz="1100">
                <a:latin typeface="Arial"/>
                <a:ea typeface="+mn-lt"/>
                <a:cs typeface="+mn-lt"/>
              </a:rPr>
              <a:t> 2016 sur </a:t>
            </a:r>
            <a:r>
              <a:rPr lang="it-IT" sz="1100" err="1">
                <a:latin typeface="Arial"/>
                <a:ea typeface="+mn-lt"/>
                <a:cs typeface="+mn-lt"/>
              </a:rPr>
              <a:t>les</a:t>
            </a:r>
            <a:r>
              <a:rPr lang="it-IT" sz="1100">
                <a:latin typeface="Arial"/>
                <a:ea typeface="+mn-lt"/>
                <a:cs typeface="+mn-lt"/>
              </a:rPr>
              <a:t> </a:t>
            </a:r>
            <a:r>
              <a:rPr lang="it-IT" sz="1100" err="1">
                <a:latin typeface="Arial"/>
                <a:ea typeface="+mn-lt"/>
                <a:cs typeface="+mn-lt"/>
              </a:rPr>
              <a:t>professions</a:t>
            </a:r>
            <a:r>
              <a:rPr lang="it-IT" sz="1100">
                <a:latin typeface="Arial"/>
                <a:ea typeface="+mn-lt"/>
                <a:cs typeface="+mn-lt"/>
              </a:rPr>
              <a:t> de la santé (= </a:t>
            </a:r>
            <a:r>
              <a:rPr lang="it-IT" sz="1100" err="1">
                <a:latin typeface="Arial"/>
                <a:ea typeface="+mn-lt"/>
                <a:cs typeface="+mn-lt"/>
              </a:rPr>
              <a:t>LPSan</a:t>
            </a:r>
            <a:r>
              <a:rPr lang="it-IT" sz="1100">
                <a:latin typeface="Arial"/>
                <a:ea typeface="+mn-lt"/>
                <a:cs typeface="+mn-lt"/>
              </a:rPr>
              <a:t> ; RS 811.21 ; </a:t>
            </a:r>
            <a:r>
              <a:rPr lang="it-IT" sz="1100" err="1">
                <a:latin typeface="Arial"/>
                <a:ea typeface="+mn-lt"/>
                <a:cs typeface="+mn-lt"/>
              </a:rPr>
              <a:t>état</a:t>
            </a:r>
            <a:r>
              <a:rPr lang="it-IT" sz="1100">
                <a:latin typeface="Arial"/>
                <a:ea typeface="+mn-lt"/>
                <a:cs typeface="+mn-lt"/>
              </a:rPr>
              <a:t> le 1er </a:t>
            </a:r>
            <a:r>
              <a:rPr lang="it-IT" sz="1100" err="1">
                <a:latin typeface="Arial"/>
                <a:ea typeface="+mn-lt"/>
                <a:cs typeface="+mn-lt"/>
              </a:rPr>
              <a:t>janvier</a:t>
            </a:r>
            <a:r>
              <a:rPr lang="it-IT" sz="1100">
                <a:latin typeface="Arial"/>
                <a:ea typeface="+mn-lt"/>
                <a:cs typeface="+mn-lt"/>
              </a:rPr>
              <a:t> 2022). </a:t>
            </a:r>
            <a:endParaRPr lang="it-IT" sz="1100">
              <a:latin typeface="Arial"/>
              <a:cs typeface="Arial"/>
            </a:endParaRPr>
          </a:p>
          <a:p>
            <a:endParaRPr lang="it-IT" sz="1100">
              <a:latin typeface="Arial"/>
              <a:ea typeface="+mn-lt"/>
              <a:cs typeface="+mn-lt"/>
            </a:endParaRPr>
          </a:p>
          <a:p>
            <a:r>
              <a:rPr lang="it-IT" sz="1100">
                <a:latin typeface="Arial"/>
                <a:ea typeface="+mn-lt"/>
                <a:cs typeface="+mn-lt"/>
              </a:rPr>
              <a:t>Moll, S. E., </a:t>
            </a:r>
            <a:r>
              <a:rPr lang="it-IT" sz="1100" err="1">
                <a:latin typeface="Arial"/>
                <a:ea typeface="+mn-lt"/>
                <a:cs typeface="+mn-lt"/>
              </a:rPr>
              <a:t>Gewurtz</a:t>
            </a:r>
            <a:r>
              <a:rPr lang="it-IT" sz="1100">
                <a:latin typeface="Arial"/>
                <a:ea typeface="+mn-lt"/>
                <a:cs typeface="+mn-lt"/>
              </a:rPr>
              <a:t>, R. E., </a:t>
            </a:r>
            <a:r>
              <a:rPr lang="it-IT" sz="1100" err="1">
                <a:latin typeface="Arial"/>
                <a:ea typeface="+mn-lt"/>
                <a:cs typeface="+mn-lt"/>
              </a:rPr>
              <a:t>Krupa</a:t>
            </a:r>
            <a:r>
              <a:rPr lang="it-IT" sz="1100">
                <a:latin typeface="Arial"/>
                <a:ea typeface="+mn-lt"/>
                <a:cs typeface="+mn-lt"/>
              </a:rPr>
              <a:t>, T. M., &amp; </a:t>
            </a:r>
            <a:r>
              <a:rPr lang="it-IT" sz="1100" err="1">
                <a:latin typeface="Arial"/>
                <a:ea typeface="+mn-lt"/>
                <a:cs typeface="+mn-lt"/>
              </a:rPr>
              <a:t>Law</a:t>
            </a:r>
            <a:r>
              <a:rPr lang="it-IT" sz="1100">
                <a:latin typeface="Arial"/>
                <a:ea typeface="+mn-lt"/>
                <a:cs typeface="+mn-lt"/>
              </a:rPr>
              <a:t>, M. C. (2013). </a:t>
            </a:r>
            <a:r>
              <a:rPr lang="it-IT" sz="1100" err="1">
                <a:latin typeface="Arial"/>
                <a:ea typeface="+mn-lt"/>
                <a:cs typeface="+mn-lt"/>
              </a:rPr>
              <a:t>Promoting</a:t>
            </a:r>
            <a:r>
              <a:rPr lang="it-IT" sz="1100">
                <a:latin typeface="Arial"/>
                <a:ea typeface="+mn-lt"/>
                <a:cs typeface="+mn-lt"/>
              </a:rPr>
              <a:t> an </a:t>
            </a:r>
            <a:r>
              <a:rPr lang="it-IT" sz="1100" err="1">
                <a:latin typeface="Arial"/>
                <a:ea typeface="+mn-lt"/>
                <a:cs typeface="+mn-lt"/>
              </a:rPr>
              <a:t>occupational</a:t>
            </a:r>
            <a:r>
              <a:rPr lang="it-IT" sz="1100">
                <a:latin typeface="Arial"/>
                <a:ea typeface="+mn-lt"/>
                <a:cs typeface="+mn-lt"/>
              </a:rPr>
              <a:t> </a:t>
            </a:r>
            <a:r>
              <a:rPr lang="it-IT" sz="1100" err="1">
                <a:latin typeface="Arial"/>
                <a:ea typeface="+mn-lt"/>
                <a:cs typeface="+mn-lt"/>
              </a:rPr>
              <a:t>perspective</a:t>
            </a:r>
            <a:r>
              <a:rPr lang="it-IT" sz="1100">
                <a:latin typeface="Arial"/>
                <a:ea typeface="+mn-lt"/>
                <a:cs typeface="+mn-lt"/>
              </a:rPr>
              <a:t> in public health : </a:t>
            </a:r>
            <a:r>
              <a:rPr lang="it-IT" sz="1100" err="1">
                <a:latin typeface="Arial"/>
                <a:ea typeface="+mn-lt"/>
                <a:cs typeface="+mn-lt"/>
              </a:rPr>
              <a:t>Promouvoir</a:t>
            </a:r>
            <a:r>
              <a:rPr lang="it-IT" sz="1100">
                <a:latin typeface="Arial"/>
                <a:ea typeface="+mn-lt"/>
                <a:cs typeface="+mn-lt"/>
              </a:rPr>
              <a:t> une </a:t>
            </a:r>
            <a:r>
              <a:rPr lang="it-IT" sz="1100" err="1">
                <a:latin typeface="Arial"/>
                <a:ea typeface="+mn-lt"/>
                <a:cs typeface="+mn-lt"/>
              </a:rPr>
              <a:t>perspective</a:t>
            </a:r>
            <a:r>
              <a:rPr lang="it-IT" sz="1100">
                <a:latin typeface="Arial"/>
                <a:ea typeface="+mn-lt"/>
                <a:cs typeface="+mn-lt"/>
              </a:rPr>
              <a:t> </a:t>
            </a:r>
            <a:r>
              <a:rPr lang="it-IT" sz="1100" err="1">
                <a:latin typeface="Arial"/>
                <a:ea typeface="+mn-lt"/>
                <a:cs typeface="+mn-lt"/>
              </a:rPr>
              <a:t>occupationnelle</a:t>
            </a:r>
            <a:r>
              <a:rPr lang="it-IT" sz="1100">
                <a:latin typeface="Arial"/>
                <a:ea typeface="+mn-lt"/>
                <a:cs typeface="+mn-lt"/>
              </a:rPr>
              <a:t> </a:t>
            </a:r>
            <a:r>
              <a:rPr lang="it-IT" sz="1100" err="1">
                <a:latin typeface="Arial"/>
                <a:ea typeface="+mn-lt"/>
                <a:cs typeface="+mn-lt"/>
              </a:rPr>
              <a:t>dans</a:t>
            </a:r>
            <a:r>
              <a:rPr lang="it-IT" sz="1100">
                <a:latin typeface="Arial"/>
                <a:ea typeface="+mn-lt"/>
                <a:cs typeface="+mn-lt"/>
              </a:rPr>
              <a:t> le </a:t>
            </a:r>
            <a:r>
              <a:rPr lang="it-IT" sz="1100" err="1">
                <a:latin typeface="Arial"/>
                <a:ea typeface="+mn-lt"/>
                <a:cs typeface="+mn-lt"/>
              </a:rPr>
              <a:t>domaine</a:t>
            </a:r>
            <a:r>
              <a:rPr lang="it-IT" sz="1100">
                <a:latin typeface="Arial"/>
                <a:ea typeface="+mn-lt"/>
                <a:cs typeface="+mn-lt"/>
              </a:rPr>
              <a:t> de la santé </a:t>
            </a:r>
            <a:r>
              <a:rPr lang="it-IT" sz="1100" err="1">
                <a:latin typeface="Arial"/>
                <a:ea typeface="+mn-lt"/>
                <a:cs typeface="+mn-lt"/>
              </a:rPr>
              <a:t>publique</a:t>
            </a:r>
            <a:r>
              <a:rPr lang="it-IT" sz="1100">
                <a:latin typeface="Arial"/>
                <a:ea typeface="+mn-lt"/>
                <a:cs typeface="+mn-lt"/>
              </a:rPr>
              <a:t>. </a:t>
            </a:r>
            <a:r>
              <a:rPr lang="it-IT" sz="1100" i="1">
                <a:latin typeface="Arial"/>
                <a:ea typeface="+mn-lt"/>
                <a:cs typeface="+mn-lt"/>
              </a:rPr>
              <a:t>Canadian Journal of </a:t>
            </a:r>
            <a:r>
              <a:rPr lang="it-IT" sz="1100" i="1" err="1">
                <a:latin typeface="Arial"/>
                <a:ea typeface="+mn-lt"/>
                <a:cs typeface="+mn-lt"/>
              </a:rPr>
              <a:t>Occupational</a:t>
            </a:r>
            <a:r>
              <a:rPr lang="it-IT" sz="1100" i="1">
                <a:latin typeface="Arial"/>
                <a:ea typeface="+mn-lt"/>
                <a:cs typeface="+mn-lt"/>
              </a:rPr>
              <a:t> Therapy</a:t>
            </a:r>
            <a:r>
              <a:rPr lang="it-IT" sz="1100">
                <a:latin typeface="Arial"/>
                <a:ea typeface="+mn-lt"/>
                <a:cs typeface="+mn-lt"/>
              </a:rPr>
              <a:t>, </a:t>
            </a:r>
            <a:r>
              <a:rPr lang="it-IT" sz="1100" i="1">
                <a:latin typeface="Arial"/>
                <a:ea typeface="+mn-lt"/>
                <a:cs typeface="+mn-lt"/>
              </a:rPr>
              <a:t>80</a:t>
            </a:r>
            <a:r>
              <a:rPr lang="it-IT" sz="1100">
                <a:latin typeface="Arial"/>
                <a:ea typeface="+mn-lt"/>
                <a:cs typeface="+mn-lt"/>
              </a:rPr>
              <a:t>(2), 111‑119. </a:t>
            </a:r>
            <a:r>
              <a:rPr lang="it-IT" sz="1100">
                <a:latin typeface="Arial"/>
                <a:ea typeface="+mn-lt"/>
                <a:cs typeface="+mn-lt"/>
                <a:hlinkClick r:id="rId4"/>
              </a:rPr>
              <a:t>https://doi.org/10.1177/0008417413482271</a:t>
            </a:r>
            <a:endParaRPr lang="it-IT" sz="1100">
              <a:latin typeface="Arial"/>
              <a:cs typeface="Arial"/>
            </a:endParaRPr>
          </a:p>
          <a:p>
            <a:endParaRPr lang="it-IT" sz="1100">
              <a:latin typeface="Arial"/>
              <a:ea typeface="+mn-lt"/>
              <a:cs typeface="+mn-lt"/>
            </a:endParaRPr>
          </a:p>
          <a:p>
            <a:r>
              <a:rPr lang="it-IT" sz="1100" err="1">
                <a:latin typeface="Arial"/>
                <a:ea typeface="+mn-lt"/>
                <a:cs typeface="+mn-lt"/>
              </a:rPr>
              <a:t>Ordonnance</a:t>
            </a:r>
            <a:r>
              <a:rPr lang="it-IT" sz="1100">
                <a:latin typeface="Arial"/>
                <a:ea typeface="+mn-lt"/>
                <a:cs typeface="+mn-lt"/>
              </a:rPr>
              <a:t> </a:t>
            </a:r>
            <a:r>
              <a:rPr lang="it-IT" sz="1100" err="1">
                <a:latin typeface="Arial"/>
                <a:ea typeface="+mn-lt"/>
                <a:cs typeface="+mn-lt"/>
              </a:rPr>
              <a:t>du</a:t>
            </a:r>
            <a:r>
              <a:rPr lang="it-IT" sz="1100">
                <a:latin typeface="Arial"/>
                <a:ea typeface="+mn-lt"/>
                <a:cs typeface="+mn-lt"/>
              </a:rPr>
              <a:t> 13 </a:t>
            </a:r>
            <a:r>
              <a:rPr lang="it-IT" sz="1100" err="1">
                <a:latin typeface="Arial"/>
                <a:ea typeface="+mn-lt"/>
                <a:cs typeface="+mn-lt"/>
              </a:rPr>
              <a:t>décembre</a:t>
            </a:r>
            <a:r>
              <a:rPr lang="it-IT" sz="1100">
                <a:latin typeface="Arial"/>
                <a:ea typeface="+mn-lt"/>
                <a:cs typeface="+mn-lt"/>
              </a:rPr>
              <a:t> 2019 relative </a:t>
            </a:r>
            <a:r>
              <a:rPr lang="it-IT" sz="1100" err="1">
                <a:latin typeface="Arial"/>
                <a:ea typeface="+mn-lt"/>
                <a:cs typeface="+mn-lt"/>
              </a:rPr>
              <a:t>aux</a:t>
            </a:r>
            <a:r>
              <a:rPr lang="it-IT" sz="1100">
                <a:latin typeface="Arial"/>
                <a:ea typeface="+mn-lt"/>
                <a:cs typeface="+mn-lt"/>
              </a:rPr>
              <a:t> </a:t>
            </a:r>
            <a:r>
              <a:rPr lang="it-IT" sz="1100" err="1">
                <a:latin typeface="Arial"/>
                <a:ea typeface="+mn-lt"/>
                <a:cs typeface="+mn-lt"/>
              </a:rPr>
              <a:t>compétences</a:t>
            </a:r>
            <a:r>
              <a:rPr lang="it-IT" sz="1100">
                <a:latin typeface="Arial"/>
                <a:ea typeface="+mn-lt"/>
                <a:cs typeface="+mn-lt"/>
              </a:rPr>
              <a:t> </a:t>
            </a:r>
            <a:r>
              <a:rPr lang="it-IT" sz="1100" err="1">
                <a:latin typeface="Arial"/>
                <a:ea typeface="+mn-lt"/>
                <a:cs typeface="+mn-lt"/>
              </a:rPr>
              <a:t>professionnelles</a:t>
            </a:r>
            <a:r>
              <a:rPr lang="it-IT" sz="1100">
                <a:latin typeface="Arial"/>
                <a:ea typeface="+mn-lt"/>
                <a:cs typeface="+mn-lt"/>
              </a:rPr>
              <a:t> </a:t>
            </a:r>
            <a:r>
              <a:rPr lang="it-IT" sz="1100" err="1">
                <a:latin typeface="Arial"/>
                <a:ea typeface="+mn-lt"/>
                <a:cs typeface="+mn-lt"/>
              </a:rPr>
              <a:t>spécifiques</a:t>
            </a:r>
            <a:r>
              <a:rPr lang="it-IT" sz="1100">
                <a:latin typeface="Arial"/>
                <a:ea typeface="+mn-lt"/>
                <a:cs typeface="+mn-lt"/>
              </a:rPr>
              <a:t> </a:t>
            </a:r>
            <a:r>
              <a:rPr lang="it-IT" sz="1100" err="1">
                <a:latin typeface="Arial"/>
                <a:ea typeface="+mn-lt"/>
                <a:cs typeface="+mn-lt"/>
              </a:rPr>
              <a:t>aux</a:t>
            </a:r>
            <a:r>
              <a:rPr lang="it-IT" sz="1100">
                <a:latin typeface="Arial"/>
                <a:ea typeface="+mn-lt"/>
                <a:cs typeface="+mn-lt"/>
              </a:rPr>
              <a:t> </a:t>
            </a:r>
            <a:r>
              <a:rPr lang="it-IT" sz="1100" err="1">
                <a:latin typeface="Arial"/>
                <a:ea typeface="+mn-lt"/>
                <a:cs typeface="+mn-lt"/>
              </a:rPr>
              <a:t>professions</a:t>
            </a:r>
            <a:r>
              <a:rPr lang="it-IT" sz="1100">
                <a:latin typeface="Arial"/>
                <a:ea typeface="+mn-lt"/>
                <a:cs typeface="+mn-lt"/>
              </a:rPr>
              <a:t> de la santé </a:t>
            </a:r>
            <a:r>
              <a:rPr lang="it-IT" sz="1100" err="1">
                <a:latin typeface="Arial"/>
                <a:ea typeface="+mn-lt"/>
                <a:cs typeface="+mn-lt"/>
              </a:rPr>
              <a:t>selon</a:t>
            </a:r>
            <a:r>
              <a:rPr lang="it-IT" sz="1100">
                <a:latin typeface="Arial"/>
                <a:ea typeface="+mn-lt"/>
                <a:cs typeface="+mn-lt"/>
              </a:rPr>
              <a:t> la </a:t>
            </a:r>
            <a:r>
              <a:rPr lang="it-IT" sz="1100" err="1">
                <a:latin typeface="Arial"/>
                <a:ea typeface="+mn-lt"/>
                <a:cs typeface="+mn-lt"/>
              </a:rPr>
              <a:t>LPSan</a:t>
            </a:r>
            <a:r>
              <a:rPr lang="it-IT" sz="1100">
                <a:latin typeface="Arial"/>
                <a:ea typeface="+mn-lt"/>
                <a:cs typeface="+mn-lt"/>
              </a:rPr>
              <a:t> (</a:t>
            </a:r>
            <a:r>
              <a:rPr lang="it-IT" sz="1100" err="1">
                <a:latin typeface="Arial"/>
                <a:ea typeface="+mn-lt"/>
                <a:cs typeface="+mn-lt"/>
              </a:rPr>
              <a:t>Ordonnance</a:t>
            </a:r>
            <a:r>
              <a:rPr lang="it-IT" sz="1100">
                <a:latin typeface="Arial"/>
                <a:ea typeface="+mn-lt"/>
                <a:cs typeface="+mn-lt"/>
              </a:rPr>
              <a:t> relative </a:t>
            </a:r>
            <a:r>
              <a:rPr lang="it-IT" sz="1100" err="1">
                <a:latin typeface="Arial"/>
                <a:ea typeface="+mn-lt"/>
                <a:cs typeface="+mn-lt"/>
              </a:rPr>
              <a:t>aux</a:t>
            </a:r>
            <a:r>
              <a:rPr lang="it-IT" sz="1100">
                <a:latin typeface="Arial"/>
                <a:ea typeface="+mn-lt"/>
                <a:cs typeface="+mn-lt"/>
              </a:rPr>
              <a:t> </a:t>
            </a:r>
            <a:r>
              <a:rPr lang="it-IT" sz="1100" err="1">
                <a:latin typeface="Arial"/>
                <a:ea typeface="+mn-lt"/>
                <a:cs typeface="+mn-lt"/>
              </a:rPr>
              <a:t>compétences</a:t>
            </a:r>
            <a:r>
              <a:rPr lang="it-IT" sz="1100">
                <a:latin typeface="Arial"/>
                <a:ea typeface="+mn-lt"/>
                <a:cs typeface="+mn-lt"/>
              </a:rPr>
              <a:t> </a:t>
            </a:r>
            <a:r>
              <a:rPr lang="it-IT" sz="1100" err="1">
                <a:latin typeface="Arial"/>
                <a:ea typeface="+mn-lt"/>
                <a:cs typeface="+mn-lt"/>
              </a:rPr>
              <a:t>LPSan</a:t>
            </a:r>
            <a:r>
              <a:rPr lang="it-IT" sz="1100">
                <a:latin typeface="Arial"/>
                <a:ea typeface="+mn-lt"/>
                <a:cs typeface="+mn-lt"/>
              </a:rPr>
              <a:t>) (= </a:t>
            </a:r>
            <a:r>
              <a:rPr lang="it-IT" sz="1100" err="1">
                <a:latin typeface="Arial"/>
                <a:ea typeface="+mn-lt"/>
                <a:cs typeface="+mn-lt"/>
              </a:rPr>
              <a:t>OCPSan</a:t>
            </a:r>
            <a:r>
              <a:rPr lang="it-IT" sz="1100">
                <a:latin typeface="Arial"/>
                <a:ea typeface="+mn-lt"/>
                <a:cs typeface="+mn-lt"/>
              </a:rPr>
              <a:t> ; RS 811.212 ; </a:t>
            </a:r>
            <a:r>
              <a:rPr lang="it-IT" sz="1100" err="1">
                <a:latin typeface="Arial"/>
                <a:ea typeface="+mn-lt"/>
                <a:cs typeface="+mn-lt"/>
              </a:rPr>
              <a:t>état</a:t>
            </a:r>
            <a:r>
              <a:rPr lang="it-IT" sz="1100">
                <a:latin typeface="Arial"/>
                <a:ea typeface="+mn-lt"/>
                <a:cs typeface="+mn-lt"/>
              </a:rPr>
              <a:t> le 1er </a:t>
            </a:r>
            <a:r>
              <a:rPr lang="it-IT" sz="1100" err="1">
                <a:latin typeface="Arial"/>
                <a:ea typeface="+mn-lt"/>
                <a:cs typeface="+mn-lt"/>
              </a:rPr>
              <a:t>février</a:t>
            </a:r>
            <a:r>
              <a:rPr lang="it-IT" sz="1100">
                <a:latin typeface="Arial"/>
                <a:ea typeface="+mn-lt"/>
                <a:cs typeface="+mn-lt"/>
              </a:rPr>
              <a:t> 2020). </a:t>
            </a:r>
          </a:p>
          <a:p>
            <a:endParaRPr lang="it-IT" sz="1100">
              <a:latin typeface="Arial"/>
              <a:ea typeface="+mn-lt"/>
              <a:cs typeface="+mn-lt"/>
            </a:endParaRPr>
          </a:p>
          <a:p>
            <a:r>
              <a:rPr lang="it-IT" sz="1100" err="1">
                <a:latin typeface="Arial"/>
                <a:ea typeface="+mn-lt"/>
                <a:cs typeface="+mn-lt"/>
              </a:rPr>
              <a:t>Walder</a:t>
            </a:r>
            <a:r>
              <a:rPr lang="it-IT" sz="1100">
                <a:latin typeface="Arial"/>
                <a:ea typeface="+mn-lt"/>
                <a:cs typeface="+mn-lt"/>
              </a:rPr>
              <a:t>, K., </a:t>
            </a:r>
            <a:r>
              <a:rPr lang="it-IT" sz="1100" err="1">
                <a:latin typeface="Arial"/>
                <a:ea typeface="+mn-lt"/>
                <a:cs typeface="+mn-lt"/>
              </a:rPr>
              <a:t>Bissett</a:t>
            </a:r>
            <a:r>
              <a:rPr lang="it-IT" sz="1100">
                <a:latin typeface="Arial"/>
                <a:ea typeface="+mn-lt"/>
                <a:cs typeface="+mn-lt"/>
              </a:rPr>
              <a:t>, M., </a:t>
            </a:r>
            <a:r>
              <a:rPr lang="it-IT" sz="1100" err="1">
                <a:latin typeface="Arial"/>
                <a:ea typeface="+mn-lt"/>
                <a:cs typeface="+mn-lt"/>
              </a:rPr>
              <a:t>Molineux</a:t>
            </a:r>
            <a:r>
              <a:rPr lang="it-IT" sz="1100">
                <a:latin typeface="Arial"/>
                <a:ea typeface="+mn-lt"/>
                <a:cs typeface="+mn-lt"/>
              </a:rPr>
              <a:t>, M., &amp; </a:t>
            </a:r>
            <a:r>
              <a:rPr lang="it-IT" sz="1100" err="1">
                <a:latin typeface="Arial"/>
                <a:ea typeface="+mn-lt"/>
                <a:cs typeface="+mn-lt"/>
              </a:rPr>
              <a:t>Whiteford</a:t>
            </a:r>
            <a:r>
              <a:rPr lang="it-IT" sz="1100">
                <a:latin typeface="Arial"/>
                <a:ea typeface="+mn-lt"/>
                <a:cs typeface="+mn-lt"/>
              </a:rPr>
              <a:t>, G. (2022). </a:t>
            </a:r>
            <a:r>
              <a:rPr lang="it-IT" sz="1100" err="1">
                <a:latin typeface="Arial"/>
                <a:ea typeface="+mn-lt"/>
                <a:cs typeface="+mn-lt"/>
              </a:rPr>
              <a:t>Understanding</a:t>
            </a:r>
            <a:r>
              <a:rPr lang="it-IT" sz="1100">
                <a:latin typeface="Arial"/>
                <a:ea typeface="+mn-lt"/>
                <a:cs typeface="+mn-lt"/>
              </a:rPr>
              <a:t> </a:t>
            </a:r>
            <a:r>
              <a:rPr lang="it-IT" sz="1100" err="1">
                <a:latin typeface="Arial"/>
                <a:ea typeface="+mn-lt"/>
                <a:cs typeface="+mn-lt"/>
              </a:rPr>
              <a:t>professional</a:t>
            </a:r>
            <a:r>
              <a:rPr lang="it-IT" sz="1100">
                <a:latin typeface="Arial"/>
                <a:ea typeface="+mn-lt"/>
                <a:cs typeface="+mn-lt"/>
              </a:rPr>
              <a:t> </a:t>
            </a:r>
            <a:r>
              <a:rPr lang="it-IT" sz="1100" err="1">
                <a:latin typeface="Arial"/>
                <a:ea typeface="+mn-lt"/>
                <a:cs typeface="+mn-lt"/>
              </a:rPr>
              <a:t>identity</a:t>
            </a:r>
            <a:r>
              <a:rPr lang="it-IT" sz="1100">
                <a:latin typeface="Arial"/>
                <a:ea typeface="+mn-lt"/>
                <a:cs typeface="+mn-lt"/>
              </a:rPr>
              <a:t> in </a:t>
            </a:r>
            <a:r>
              <a:rPr lang="it-IT" sz="1100" err="1">
                <a:latin typeface="Arial"/>
                <a:ea typeface="+mn-lt"/>
                <a:cs typeface="+mn-lt"/>
              </a:rPr>
              <a:t>occupational</a:t>
            </a:r>
            <a:r>
              <a:rPr lang="it-IT" sz="1100">
                <a:latin typeface="Arial"/>
                <a:ea typeface="+mn-lt"/>
                <a:cs typeface="+mn-lt"/>
              </a:rPr>
              <a:t> therapy : A </a:t>
            </a:r>
            <a:r>
              <a:rPr lang="it-IT" sz="1100" err="1">
                <a:latin typeface="Arial"/>
                <a:ea typeface="+mn-lt"/>
                <a:cs typeface="+mn-lt"/>
              </a:rPr>
              <a:t>scoping</a:t>
            </a:r>
            <a:r>
              <a:rPr lang="it-IT" sz="1100">
                <a:latin typeface="Arial"/>
                <a:ea typeface="+mn-lt"/>
                <a:cs typeface="+mn-lt"/>
              </a:rPr>
              <a:t> review. </a:t>
            </a:r>
            <a:r>
              <a:rPr lang="it-IT" sz="1100" i="1" err="1">
                <a:latin typeface="Arial"/>
                <a:ea typeface="+mn-lt"/>
                <a:cs typeface="+mn-lt"/>
              </a:rPr>
              <a:t>Scandinavian</a:t>
            </a:r>
            <a:r>
              <a:rPr lang="it-IT" sz="1100" i="1">
                <a:latin typeface="Arial"/>
                <a:ea typeface="+mn-lt"/>
                <a:cs typeface="+mn-lt"/>
              </a:rPr>
              <a:t> Journal of </a:t>
            </a:r>
            <a:r>
              <a:rPr lang="it-IT" sz="1100" i="1" err="1">
                <a:latin typeface="Arial"/>
                <a:ea typeface="+mn-lt"/>
                <a:cs typeface="+mn-lt"/>
              </a:rPr>
              <a:t>Occupational</a:t>
            </a:r>
            <a:r>
              <a:rPr lang="it-IT" sz="1100" i="1">
                <a:latin typeface="Arial"/>
                <a:ea typeface="+mn-lt"/>
                <a:cs typeface="+mn-lt"/>
              </a:rPr>
              <a:t> Therapy</a:t>
            </a:r>
            <a:r>
              <a:rPr lang="it-IT" sz="1100">
                <a:latin typeface="Arial"/>
                <a:ea typeface="+mn-lt"/>
                <a:cs typeface="+mn-lt"/>
              </a:rPr>
              <a:t>, </a:t>
            </a:r>
            <a:r>
              <a:rPr lang="it-IT" sz="1100" i="1">
                <a:latin typeface="Arial"/>
                <a:ea typeface="+mn-lt"/>
                <a:cs typeface="+mn-lt"/>
              </a:rPr>
              <a:t>29</a:t>
            </a:r>
            <a:r>
              <a:rPr lang="it-IT" sz="1100">
                <a:latin typeface="Arial"/>
                <a:ea typeface="+mn-lt"/>
                <a:cs typeface="+mn-lt"/>
              </a:rPr>
              <a:t>(3), 175‑197. </a:t>
            </a:r>
            <a:r>
              <a:rPr lang="it-IT" sz="1100">
                <a:latin typeface="Arial"/>
                <a:ea typeface="+mn-lt"/>
                <a:cs typeface="+mn-lt"/>
                <a:hlinkClick r:id="rId5"/>
              </a:rPr>
              <a:t>https://doi.org/10.1080/11038128.2021.1974548</a:t>
            </a:r>
            <a:endParaRPr lang="it-IT" sz="1100">
              <a:latin typeface="Arial"/>
              <a:cs typeface="Arial"/>
            </a:endParaRPr>
          </a:p>
          <a:p>
            <a:endParaRPr lang="it-IT" sz="11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175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6B9101-C1C7-7664-8CE6-7468E19DF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Retour table ronde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2DBD00-2FB4-5498-5CC5-330F3721F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fr-FR" b="1"/>
              <a:t>Nécessité d'une bonne collaboration afin d'éviter : 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fr-FR"/>
              <a:t>Les tensions 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fr-FR"/>
              <a:t>Les suivis peu complets 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fr-FR"/>
              <a:t>Les prises en charge peu efficaces </a:t>
            </a:r>
          </a:p>
          <a:p>
            <a:pPr marL="0" indent="0">
              <a:buNone/>
            </a:pPr>
            <a:endParaRPr lang="fr-FR" b="1"/>
          </a:p>
          <a:p>
            <a:pPr marL="0" indent="0">
              <a:buNone/>
            </a:pPr>
            <a:r>
              <a:rPr lang="fr-FR" b="1"/>
              <a:t>Pistes afin de favoriser la collaboration :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fr-FR"/>
              <a:t>Trouver un canal de communication efficace 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fr-FR"/>
              <a:t>Comprendre le point de vue de chacun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fr-FR"/>
              <a:t>Adapter son discours à son interlocuteur 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fr-FR"/>
              <a:t>Avoir une finalité d'intervention commune entres les intervenants </a:t>
            </a:r>
          </a:p>
          <a:p>
            <a:pPr>
              <a:buFont typeface="Calibri" panose="020B0604020202020204" pitchFamily="34" charset="0"/>
              <a:buChar char="-"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850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6B9101-C1C7-7664-8CE6-7468E19DF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Retour table ronde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2DBD00-2FB4-5498-5CC5-330F3721F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b="1"/>
              <a:t>Reconnaissance du rôle de l'ergothérapeute </a:t>
            </a:r>
          </a:p>
          <a:p>
            <a:pPr marL="457200" indent="-457200">
              <a:buFont typeface="Calibri" panose="020B0604020202020204" pitchFamily="34" charset="0"/>
              <a:buChar char="-"/>
            </a:pPr>
            <a:r>
              <a:rPr lang="fr-FR"/>
              <a:t>Problématique actuelle </a:t>
            </a:r>
          </a:p>
          <a:p>
            <a:pPr marL="457200" indent="-457200">
              <a:buFont typeface="Calibri" panose="020B0604020202020204" pitchFamily="34" charset="0"/>
              <a:buChar char="-"/>
            </a:pPr>
            <a:r>
              <a:rPr lang="fr-FR"/>
              <a:t>Clarification de nos compétences professionnelles </a:t>
            </a:r>
          </a:p>
          <a:p>
            <a:pPr marL="457200" indent="-457200">
              <a:buFont typeface="Calibri" panose="020B0604020202020204" pitchFamily="34" charset="0"/>
              <a:buChar char="-"/>
            </a:pPr>
            <a:r>
              <a:rPr lang="fr-FR"/>
              <a:t>Promotion de ces compétences afin de favoriser la collaboration interprofessionnelle avec le client et sa famille </a:t>
            </a:r>
          </a:p>
          <a:p>
            <a:pPr marL="457200" indent="-457200">
              <a:buFont typeface="Calibri" panose="020B0604020202020204" pitchFamily="34" charset="0"/>
              <a:buChar char="-"/>
            </a:pPr>
            <a:endParaRPr lang="fr-FR"/>
          </a:p>
          <a:p>
            <a:pPr marL="0" indent="0">
              <a:buNone/>
            </a:pPr>
            <a:endParaRPr lang="fr-FR"/>
          </a:p>
          <a:p>
            <a:pPr>
              <a:buFont typeface="Calibri" panose="020B0604020202020204" pitchFamily="34" charset="0"/>
              <a:buChar char="-"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1510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32C4E8-4B29-D113-6844-98695CB61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err="1"/>
              <a:t>Méthodologie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8FFE9F-9F4B-8335-CF96-9994A3CBB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7571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H" sz="1800" dirty="0">
                <a:latin typeface="Arial"/>
                <a:cs typeface="Arial"/>
              </a:rPr>
              <a:t>Question de recherche : Comment promouvoir le rôle de l'ergothérapeute dans une équipe pluridisciplinaire</a:t>
            </a:r>
            <a:r>
              <a:rPr lang="fr-CH" sz="1800">
                <a:latin typeface="Arial"/>
                <a:cs typeface="Arial"/>
              </a:rPr>
              <a:t> et auprès du client et de ses proches</a:t>
            </a:r>
            <a:r>
              <a:rPr lang="fr-CH" sz="1800" dirty="0">
                <a:latin typeface="Arial"/>
                <a:cs typeface="Arial"/>
              </a:rPr>
              <a:t>?</a:t>
            </a:r>
          </a:p>
          <a:p>
            <a:r>
              <a:rPr lang="fr-CH" sz="1800" dirty="0">
                <a:latin typeface="Arial"/>
                <a:cs typeface="Arial"/>
              </a:rPr>
              <a:t>Ressources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fr-CH" sz="1400" dirty="0">
                <a:latin typeface="Arial"/>
                <a:cs typeface="Arial"/>
              </a:rPr>
              <a:t>Bibliographie module 2372, UE 2 pour rôle ergo 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fr-CH" sz="1400" dirty="0">
                <a:latin typeface="Arial"/>
                <a:cs typeface="Arial"/>
              </a:rPr>
              <a:t>Google scholar</a:t>
            </a:r>
          </a:p>
          <a:p>
            <a:r>
              <a:rPr lang="fr-CH" sz="1800" dirty="0">
                <a:latin typeface="Arial"/>
                <a:cs typeface="Arial"/>
              </a:rPr>
              <a:t>Mots clés 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fr-CH" sz="1400" dirty="0" err="1">
                <a:latin typeface="Arial"/>
                <a:cs typeface="Arial"/>
              </a:rPr>
              <a:t>Occupational</a:t>
            </a:r>
            <a:r>
              <a:rPr lang="fr-CH" sz="1400" dirty="0">
                <a:latin typeface="Arial"/>
                <a:cs typeface="Arial"/>
              </a:rPr>
              <a:t> </a:t>
            </a:r>
            <a:r>
              <a:rPr lang="fr-CH" sz="1400" dirty="0" err="1">
                <a:latin typeface="Arial"/>
                <a:cs typeface="Arial"/>
              </a:rPr>
              <a:t>therapy</a:t>
            </a:r>
            <a:endParaRPr lang="fr-CH" sz="1400" dirty="0">
              <a:latin typeface="Arial"/>
              <a:cs typeface="Arial"/>
            </a:endParaRP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fr-CH" sz="1400" dirty="0">
                <a:latin typeface="Arial"/>
                <a:cs typeface="Arial"/>
              </a:rPr>
              <a:t>Professional </a:t>
            </a:r>
            <a:r>
              <a:rPr lang="fr-CH" sz="1400" dirty="0" err="1">
                <a:latin typeface="Arial"/>
                <a:cs typeface="Arial"/>
              </a:rPr>
              <a:t>identity</a:t>
            </a:r>
            <a:r>
              <a:rPr lang="fr-CH" sz="1400" dirty="0">
                <a:latin typeface="Arial"/>
                <a:cs typeface="Arial"/>
              </a:rPr>
              <a:t>, </a:t>
            </a:r>
            <a:r>
              <a:rPr lang="fr-CH" sz="1400" dirty="0" err="1">
                <a:latin typeface="Arial"/>
                <a:cs typeface="Arial"/>
              </a:rPr>
              <a:t>role</a:t>
            </a:r>
            <a:r>
              <a:rPr lang="fr-CH" sz="1400" dirty="0">
                <a:latin typeface="Arial"/>
                <a:cs typeface="Arial"/>
              </a:rPr>
              <a:t> </a:t>
            </a:r>
            <a:endParaRPr lang="fr-CH"/>
          </a:p>
          <a:p>
            <a:r>
              <a:rPr lang="fr-CH" sz="1800" dirty="0">
                <a:latin typeface="Arial"/>
                <a:cs typeface="Arial"/>
              </a:rPr>
              <a:t>Temps : </a:t>
            </a:r>
            <a:endParaRPr lang="fr-CH">
              <a:latin typeface="Aptos" panose="020B0004020202020204"/>
              <a:cs typeface="Arial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fr-CH" sz="1400" dirty="0">
                <a:latin typeface="Arial"/>
                <a:cs typeface="Arial"/>
              </a:rPr>
              <a:t>Moll et al., 2013 : 10 min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fr-CH" sz="1400" dirty="0" err="1">
                <a:latin typeface="Arial"/>
                <a:cs typeface="Arial"/>
              </a:rPr>
              <a:t>Walder</a:t>
            </a:r>
            <a:r>
              <a:rPr lang="fr-CH" sz="1400" dirty="0">
                <a:latin typeface="Arial"/>
                <a:cs typeface="Arial"/>
              </a:rPr>
              <a:t> et al., 2022 : avec aide 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it-IT"/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1644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79627B-3E1F-989E-5DCA-6C131965C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Définition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rôle de l'</a:t>
            </a:r>
            <a:r>
              <a:rPr lang="it-IT" dirty="0" err="1"/>
              <a:t>ergothérapeute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C387B1-9851-1D2B-412E-CB5D24D30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91" y="158969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Lois</a:t>
            </a:r>
          </a:p>
          <a:p>
            <a:pPr lvl="1"/>
            <a:r>
              <a:rPr lang="it-IT" sz="1500" dirty="0">
                <a:latin typeface="Arial"/>
                <a:cs typeface="Arial"/>
              </a:rPr>
              <a:t>Loi </a:t>
            </a:r>
            <a:r>
              <a:rPr lang="it-IT" sz="1500" dirty="0" err="1">
                <a:latin typeface="Arial"/>
                <a:cs typeface="Arial"/>
              </a:rPr>
              <a:t>fédérale</a:t>
            </a:r>
            <a:r>
              <a:rPr lang="it-IT" sz="1500" dirty="0">
                <a:latin typeface="Arial"/>
                <a:cs typeface="Arial"/>
              </a:rPr>
              <a:t> </a:t>
            </a:r>
            <a:r>
              <a:rPr lang="it-IT" sz="1500" dirty="0" err="1">
                <a:latin typeface="Arial"/>
                <a:cs typeface="Arial"/>
              </a:rPr>
              <a:t>du</a:t>
            </a:r>
            <a:r>
              <a:rPr lang="it-IT" sz="1500" dirty="0">
                <a:latin typeface="Arial"/>
                <a:cs typeface="Arial"/>
              </a:rPr>
              <a:t> 30 </a:t>
            </a:r>
            <a:r>
              <a:rPr lang="it-IT" sz="1500" dirty="0" err="1">
                <a:latin typeface="Arial"/>
                <a:cs typeface="Arial"/>
              </a:rPr>
              <a:t>septembre</a:t>
            </a:r>
            <a:r>
              <a:rPr lang="it-IT" sz="1500" dirty="0">
                <a:latin typeface="Arial"/>
                <a:cs typeface="Arial"/>
              </a:rPr>
              <a:t> 2016 sur </a:t>
            </a:r>
            <a:r>
              <a:rPr lang="it-IT" sz="1500" dirty="0" err="1">
                <a:latin typeface="Arial"/>
                <a:cs typeface="Arial"/>
              </a:rPr>
              <a:t>les</a:t>
            </a:r>
            <a:r>
              <a:rPr lang="it-IT" sz="1500" dirty="0">
                <a:latin typeface="Arial"/>
                <a:cs typeface="Arial"/>
              </a:rPr>
              <a:t> </a:t>
            </a:r>
            <a:r>
              <a:rPr lang="it-IT" sz="1500" dirty="0" err="1">
                <a:latin typeface="Arial"/>
                <a:cs typeface="Arial"/>
              </a:rPr>
              <a:t>professions</a:t>
            </a:r>
            <a:r>
              <a:rPr lang="it-IT" sz="1500" dirty="0">
                <a:latin typeface="Arial"/>
                <a:cs typeface="Arial"/>
              </a:rPr>
              <a:t> de la santé (= </a:t>
            </a:r>
            <a:r>
              <a:rPr lang="it-IT" sz="1500" dirty="0" err="1">
                <a:latin typeface="Arial"/>
                <a:cs typeface="Arial"/>
              </a:rPr>
              <a:t>LPSan</a:t>
            </a:r>
            <a:r>
              <a:rPr lang="it-IT" sz="1500" dirty="0">
                <a:latin typeface="Arial"/>
                <a:cs typeface="Arial"/>
              </a:rPr>
              <a:t> ; RS 811.21 ; </a:t>
            </a:r>
            <a:r>
              <a:rPr lang="it-IT" sz="1500" dirty="0" err="1">
                <a:latin typeface="Arial"/>
                <a:cs typeface="Arial"/>
              </a:rPr>
              <a:t>état</a:t>
            </a:r>
            <a:r>
              <a:rPr lang="it-IT" sz="1500" dirty="0">
                <a:latin typeface="Arial"/>
                <a:cs typeface="Arial"/>
              </a:rPr>
              <a:t> le 1</a:t>
            </a:r>
            <a:r>
              <a:rPr lang="it-IT" sz="1500" baseline="30000" dirty="0">
                <a:latin typeface="Arial"/>
                <a:cs typeface="Arial"/>
              </a:rPr>
              <a:t>er</a:t>
            </a:r>
            <a:r>
              <a:rPr lang="it-IT" sz="1500" dirty="0">
                <a:latin typeface="Arial"/>
                <a:cs typeface="Arial"/>
              </a:rPr>
              <a:t> </a:t>
            </a:r>
            <a:r>
              <a:rPr lang="it-IT" sz="1500" dirty="0" err="1">
                <a:latin typeface="Arial"/>
                <a:cs typeface="Arial"/>
              </a:rPr>
              <a:t>janvier</a:t>
            </a:r>
            <a:r>
              <a:rPr lang="it-IT" sz="1500" dirty="0">
                <a:latin typeface="Arial"/>
                <a:cs typeface="Arial"/>
              </a:rPr>
              <a:t> 2022).</a:t>
            </a:r>
            <a:endParaRPr lang="it-IT" sz="1500"/>
          </a:p>
          <a:p>
            <a:pPr lvl="1"/>
            <a:r>
              <a:rPr lang="it-IT" sz="1500" dirty="0" err="1">
                <a:latin typeface="Arial"/>
                <a:cs typeface="Arial"/>
              </a:rPr>
              <a:t>Ordonnance</a:t>
            </a:r>
            <a:r>
              <a:rPr lang="it-IT" sz="1500" dirty="0">
                <a:latin typeface="Arial"/>
                <a:cs typeface="Arial"/>
              </a:rPr>
              <a:t> </a:t>
            </a:r>
            <a:r>
              <a:rPr lang="it-IT" sz="1500" dirty="0" err="1">
                <a:latin typeface="Arial"/>
                <a:cs typeface="Arial"/>
              </a:rPr>
              <a:t>du</a:t>
            </a:r>
            <a:r>
              <a:rPr lang="it-IT" sz="1500" dirty="0">
                <a:latin typeface="Arial"/>
                <a:cs typeface="Arial"/>
              </a:rPr>
              <a:t> 13 </a:t>
            </a:r>
            <a:r>
              <a:rPr lang="it-IT" sz="1500" dirty="0" err="1">
                <a:latin typeface="Arial"/>
                <a:cs typeface="Arial"/>
              </a:rPr>
              <a:t>décembre</a:t>
            </a:r>
            <a:r>
              <a:rPr lang="it-IT" sz="1500" dirty="0">
                <a:latin typeface="Arial"/>
                <a:cs typeface="Arial"/>
              </a:rPr>
              <a:t> 2019 relative </a:t>
            </a:r>
            <a:r>
              <a:rPr lang="it-IT" sz="1500" dirty="0" err="1">
                <a:latin typeface="Arial"/>
                <a:cs typeface="Arial"/>
              </a:rPr>
              <a:t>aux</a:t>
            </a:r>
            <a:r>
              <a:rPr lang="it-IT" sz="1500" dirty="0">
                <a:latin typeface="Arial"/>
                <a:cs typeface="Arial"/>
              </a:rPr>
              <a:t> </a:t>
            </a:r>
            <a:r>
              <a:rPr lang="it-IT" sz="1500" dirty="0" err="1">
                <a:latin typeface="Arial"/>
                <a:cs typeface="Arial"/>
              </a:rPr>
              <a:t>compétences</a:t>
            </a:r>
            <a:r>
              <a:rPr lang="it-IT" sz="1500" dirty="0">
                <a:latin typeface="Arial"/>
                <a:cs typeface="Arial"/>
              </a:rPr>
              <a:t> </a:t>
            </a:r>
            <a:r>
              <a:rPr lang="it-IT" sz="1500" dirty="0" err="1">
                <a:latin typeface="Arial"/>
                <a:cs typeface="Arial"/>
              </a:rPr>
              <a:t>professionnelles</a:t>
            </a:r>
            <a:r>
              <a:rPr lang="it-IT" sz="1500" dirty="0">
                <a:latin typeface="Arial"/>
                <a:cs typeface="Arial"/>
              </a:rPr>
              <a:t> </a:t>
            </a:r>
            <a:r>
              <a:rPr lang="it-IT" sz="1500" dirty="0" err="1">
                <a:latin typeface="Arial"/>
                <a:cs typeface="Arial"/>
              </a:rPr>
              <a:t>spécifiques</a:t>
            </a:r>
            <a:r>
              <a:rPr lang="it-IT" sz="1500" dirty="0">
                <a:latin typeface="Arial"/>
                <a:cs typeface="Arial"/>
              </a:rPr>
              <a:t> </a:t>
            </a:r>
            <a:r>
              <a:rPr lang="it-IT" sz="1500" dirty="0" err="1">
                <a:latin typeface="Arial"/>
                <a:cs typeface="Arial"/>
              </a:rPr>
              <a:t>aux</a:t>
            </a:r>
            <a:r>
              <a:rPr lang="it-IT" sz="1500" dirty="0">
                <a:latin typeface="Arial"/>
                <a:cs typeface="Arial"/>
              </a:rPr>
              <a:t> </a:t>
            </a:r>
            <a:r>
              <a:rPr lang="it-IT" sz="1500" dirty="0" err="1">
                <a:latin typeface="Arial"/>
                <a:cs typeface="Arial"/>
              </a:rPr>
              <a:t>professions</a:t>
            </a:r>
            <a:r>
              <a:rPr lang="it-IT" sz="1500" dirty="0">
                <a:latin typeface="Arial"/>
                <a:cs typeface="Arial"/>
              </a:rPr>
              <a:t> de la santé </a:t>
            </a:r>
            <a:r>
              <a:rPr lang="it-IT" sz="1500" dirty="0" err="1">
                <a:latin typeface="Arial"/>
                <a:cs typeface="Arial"/>
              </a:rPr>
              <a:t>selon</a:t>
            </a:r>
            <a:r>
              <a:rPr lang="it-IT" sz="1500" dirty="0">
                <a:latin typeface="Arial"/>
                <a:cs typeface="Arial"/>
              </a:rPr>
              <a:t> la </a:t>
            </a:r>
            <a:r>
              <a:rPr lang="it-IT" sz="1500" dirty="0" err="1">
                <a:latin typeface="Arial"/>
                <a:cs typeface="Arial"/>
              </a:rPr>
              <a:t>LPSan</a:t>
            </a:r>
            <a:r>
              <a:rPr lang="it-IT" sz="1500" dirty="0">
                <a:latin typeface="Arial"/>
                <a:cs typeface="Arial"/>
              </a:rPr>
              <a:t> (</a:t>
            </a:r>
            <a:r>
              <a:rPr lang="it-IT" sz="1500" dirty="0" err="1">
                <a:latin typeface="Arial"/>
                <a:cs typeface="Arial"/>
              </a:rPr>
              <a:t>Ordonnance</a:t>
            </a:r>
            <a:r>
              <a:rPr lang="it-IT" sz="1500" dirty="0">
                <a:latin typeface="Arial"/>
                <a:cs typeface="Arial"/>
              </a:rPr>
              <a:t> relative </a:t>
            </a:r>
            <a:r>
              <a:rPr lang="it-IT" sz="1500" dirty="0" err="1">
                <a:latin typeface="Arial"/>
                <a:cs typeface="Arial"/>
              </a:rPr>
              <a:t>aux</a:t>
            </a:r>
            <a:r>
              <a:rPr lang="it-IT" sz="1500" dirty="0">
                <a:latin typeface="Arial"/>
                <a:cs typeface="Arial"/>
              </a:rPr>
              <a:t> </a:t>
            </a:r>
            <a:r>
              <a:rPr lang="it-IT" sz="1500" dirty="0" err="1">
                <a:latin typeface="Arial"/>
                <a:cs typeface="Arial"/>
              </a:rPr>
              <a:t>compétences</a:t>
            </a:r>
            <a:r>
              <a:rPr lang="it-IT" sz="1500" dirty="0">
                <a:latin typeface="Arial"/>
                <a:cs typeface="Arial"/>
              </a:rPr>
              <a:t> </a:t>
            </a:r>
            <a:r>
              <a:rPr lang="it-IT" sz="1500" dirty="0" err="1">
                <a:latin typeface="Arial"/>
                <a:cs typeface="Arial"/>
              </a:rPr>
              <a:t>LPSan</a:t>
            </a:r>
            <a:r>
              <a:rPr lang="it-IT" sz="1500" dirty="0">
                <a:latin typeface="Arial"/>
                <a:cs typeface="Arial"/>
              </a:rPr>
              <a:t>) (= </a:t>
            </a:r>
            <a:r>
              <a:rPr lang="it-IT" sz="1500" dirty="0" err="1">
                <a:latin typeface="Arial"/>
                <a:cs typeface="Arial"/>
              </a:rPr>
              <a:t>OCPSan</a:t>
            </a:r>
            <a:r>
              <a:rPr lang="it-IT" sz="1500" dirty="0">
                <a:latin typeface="Arial"/>
                <a:cs typeface="Arial"/>
              </a:rPr>
              <a:t> ; RS 811.212 ; </a:t>
            </a:r>
            <a:r>
              <a:rPr lang="it-IT" sz="1500" dirty="0" err="1">
                <a:latin typeface="Arial"/>
                <a:cs typeface="Arial"/>
              </a:rPr>
              <a:t>état</a:t>
            </a:r>
            <a:r>
              <a:rPr lang="it-IT" sz="1500" dirty="0">
                <a:latin typeface="Arial"/>
                <a:cs typeface="Arial"/>
              </a:rPr>
              <a:t> le 1</a:t>
            </a:r>
            <a:r>
              <a:rPr lang="it-IT" sz="1500" baseline="30000" dirty="0">
                <a:latin typeface="Arial"/>
                <a:cs typeface="Arial"/>
              </a:rPr>
              <a:t>er</a:t>
            </a:r>
            <a:r>
              <a:rPr lang="it-IT" sz="1500" dirty="0">
                <a:latin typeface="Arial"/>
                <a:cs typeface="Arial"/>
              </a:rPr>
              <a:t> </a:t>
            </a:r>
            <a:r>
              <a:rPr lang="it-IT" sz="1500" dirty="0" err="1">
                <a:latin typeface="Arial"/>
                <a:cs typeface="Arial"/>
              </a:rPr>
              <a:t>février</a:t>
            </a:r>
            <a:r>
              <a:rPr lang="it-IT" sz="1500" dirty="0">
                <a:latin typeface="Arial"/>
                <a:cs typeface="Arial"/>
              </a:rPr>
              <a:t> 2020). </a:t>
            </a:r>
            <a:endParaRPr lang="it-IT" sz="1500" dirty="0"/>
          </a:p>
          <a:p>
            <a:r>
              <a:rPr lang="it-IT" dirty="0" err="1"/>
              <a:t>Autres</a:t>
            </a:r>
            <a:r>
              <a:rPr lang="it-IT" dirty="0"/>
              <a:t> </a:t>
            </a:r>
            <a:r>
              <a:rPr lang="it-IT" dirty="0" err="1"/>
              <a:t>ressources</a:t>
            </a:r>
            <a:r>
              <a:rPr lang="it-IT" dirty="0"/>
              <a:t> : </a:t>
            </a:r>
          </a:p>
          <a:p>
            <a:pPr lvl="1"/>
            <a:r>
              <a:rPr lang="it-IT" sz="1500" dirty="0">
                <a:latin typeface="Arial"/>
                <a:cs typeface="Arial"/>
              </a:rPr>
              <a:t>Association </a:t>
            </a:r>
            <a:r>
              <a:rPr lang="it-IT" sz="1500" dirty="0" err="1">
                <a:latin typeface="Arial"/>
                <a:cs typeface="Arial"/>
              </a:rPr>
              <a:t>suisse</a:t>
            </a:r>
            <a:r>
              <a:rPr lang="it-IT" sz="1500" dirty="0">
                <a:latin typeface="Arial"/>
                <a:cs typeface="Arial"/>
              </a:rPr>
              <a:t> </a:t>
            </a:r>
            <a:r>
              <a:rPr lang="it-IT" sz="1500" dirty="0" err="1">
                <a:latin typeface="Arial"/>
                <a:cs typeface="Arial"/>
              </a:rPr>
              <a:t>des</a:t>
            </a:r>
            <a:r>
              <a:rPr lang="it-IT" sz="1500" dirty="0">
                <a:latin typeface="Arial"/>
                <a:cs typeface="Arial"/>
              </a:rPr>
              <a:t> </a:t>
            </a:r>
            <a:r>
              <a:rPr lang="it-IT" sz="1500" dirty="0" err="1">
                <a:latin typeface="Arial"/>
                <a:cs typeface="Arial"/>
              </a:rPr>
              <a:t>Ergothérapeutes</a:t>
            </a:r>
            <a:r>
              <a:rPr lang="it-IT" sz="1500" dirty="0">
                <a:latin typeface="Arial"/>
                <a:cs typeface="Arial"/>
              </a:rPr>
              <a:t> (EVS-ASE). (2018). </a:t>
            </a:r>
            <a:r>
              <a:rPr lang="it-IT" sz="1500" i="1" dirty="0">
                <a:latin typeface="Arial"/>
                <a:cs typeface="Arial"/>
              </a:rPr>
              <a:t>Code de </a:t>
            </a:r>
            <a:r>
              <a:rPr lang="it-IT" sz="1500" i="1" dirty="0" err="1">
                <a:latin typeface="Arial"/>
                <a:cs typeface="Arial"/>
              </a:rPr>
              <a:t>déontologie</a:t>
            </a:r>
            <a:r>
              <a:rPr lang="it-IT" sz="1500" i="1" dirty="0">
                <a:latin typeface="Arial"/>
                <a:cs typeface="Arial"/>
              </a:rPr>
              <a:t> de l’ASE. Association Suisse </a:t>
            </a:r>
            <a:r>
              <a:rPr lang="it-IT" sz="1500" i="1" dirty="0" err="1">
                <a:latin typeface="Arial"/>
                <a:cs typeface="Arial"/>
              </a:rPr>
              <a:t>des</a:t>
            </a:r>
            <a:r>
              <a:rPr lang="it-IT" sz="1500" i="1" dirty="0">
                <a:latin typeface="Arial"/>
                <a:cs typeface="Arial"/>
              </a:rPr>
              <a:t> </a:t>
            </a:r>
            <a:r>
              <a:rPr lang="it-IT" sz="1500" i="1" dirty="0" err="1">
                <a:latin typeface="Arial"/>
                <a:cs typeface="Arial"/>
              </a:rPr>
              <a:t>Ergothérapeutes</a:t>
            </a:r>
            <a:r>
              <a:rPr lang="it-IT" sz="1500" i="1" dirty="0">
                <a:latin typeface="Arial"/>
                <a:cs typeface="Arial"/>
              </a:rPr>
              <a:t> </a:t>
            </a:r>
            <a:r>
              <a:rPr lang="it-IT" sz="1500" dirty="0">
                <a:latin typeface="Arial"/>
                <a:cs typeface="Arial"/>
              </a:rPr>
              <a:t>(4</a:t>
            </a:r>
            <a:r>
              <a:rPr lang="it-IT" sz="1500" baseline="30000" dirty="0">
                <a:latin typeface="Arial"/>
                <a:cs typeface="Arial"/>
              </a:rPr>
              <a:t>e </a:t>
            </a:r>
            <a:r>
              <a:rPr lang="it-IT" sz="1500" dirty="0" err="1">
                <a:latin typeface="Arial"/>
                <a:cs typeface="Arial"/>
              </a:rPr>
              <a:t>éd</a:t>
            </a:r>
            <a:r>
              <a:rPr lang="it-IT" sz="1500" dirty="0">
                <a:latin typeface="Arial"/>
                <a:cs typeface="Arial"/>
              </a:rPr>
              <a:t>.</a:t>
            </a:r>
            <a:r>
              <a:rPr lang="it-IT" sz="1500" i="1" dirty="0">
                <a:latin typeface="Arial"/>
                <a:cs typeface="Arial"/>
              </a:rPr>
              <a:t>)</a:t>
            </a:r>
            <a:r>
              <a:rPr lang="it-IT" sz="1500" dirty="0">
                <a:latin typeface="Arial"/>
                <a:cs typeface="Arial"/>
              </a:rPr>
              <a:t>. EVS-ASE. </a:t>
            </a:r>
            <a:r>
              <a:rPr lang="it-IT" sz="1500" dirty="0">
                <a:latin typeface="Arial"/>
                <a:cs typeface="Arial"/>
                <a:hlinkClick r:id="rId2"/>
              </a:rPr>
              <a:t>https://www.ergotherapie.ch/exercice-de-la-profession/ethique</a:t>
            </a:r>
            <a:endParaRPr lang="it-IT" sz="1500" dirty="0">
              <a:latin typeface="Arial"/>
              <a:cs typeface="Arial"/>
            </a:endParaRPr>
          </a:p>
          <a:p>
            <a:pPr lvl="1"/>
            <a:r>
              <a:rPr lang="it-IT" sz="1500" dirty="0" err="1">
                <a:latin typeface="Arial"/>
                <a:cs typeface="Arial"/>
              </a:rPr>
              <a:t>Conférence</a:t>
            </a:r>
            <a:r>
              <a:rPr lang="it-IT" sz="1500" dirty="0">
                <a:latin typeface="Arial"/>
                <a:cs typeface="Arial"/>
              </a:rPr>
              <a:t> </a:t>
            </a:r>
            <a:r>
              <a:rPr lang="it-IT" sz="1500" dirty="0" err="1">
                <a:latin typeface="Arial"/>
                <a:cs typeface="Arial"/>
              </a:rPr>
              <a:t>spécialisée</a:t>
            </a:r>
            <a:r>
              <a:rPr lang="it-IT" sz="1500" dirty="0">
                <a:latin typeface="Arial"/>
                <a:cs typeface="Arial"/>
              </a:rPr>
              <a:t> santé </a:t>
            </a:r>
            <a:r>
              <a:rPr lang="it-IT" sz="1500" dirty="0" err="1">
                <a:latin typeface="Arial"/>
                <a:cs typeface="Arial"/>
              </a:rPr>
              <a:t>des</a:t>
            </a:r>
            <a:r>
              <a:rPr lang="it-IT" sz="1500" dirty="0">
                <a:latin typeface="Arial"/>
                <a:cs typeface="Arial"/>
              </a:rPr>
              <a:t> </a:t>
            </a:r>
            <a:r>
              <a:rPr lang="it-IT" sz="1500" dirty="0" err="1">
                <a:latin typeface="Arial"/>
                <a:cs typeface="Arial"/>
              </a:rPr>
              <a:t>Hautes</a:t>
            </a:r>
            <a:r>
              <a:rPr lang="it-IT" sz="1500" dirty="0">
                <a:latin typeface="Arial"/>
                <a:cs typeface="Arial"/>
              </a:rPr>
              <a:t> </a:t>
            </a:r>
            <a:r>
              <a:rPr lang="it-IT" sz="1500" dirty="0" err="1">
                <a:latin typeface="Arial"/>
                <a:cs typeface="Arial"/>
              </a:rPr>
              <a:t>écoles</a:t>
            </a:r>
            <a:r>
              <a:rPr lang="it-IT" sz="1500" dirty="0">
                <a:latin typeface="Arial"/>
                <a:cs typeface="Arial"/>
              </a:rPr>
              <a:t> </a:t>
            </a:r>
            <a:r>
              <a:rPr lang="it-IT" sz="1500" dirty="0" err="1">
                <a:latin typeface="Arial"/>
                <a:cs typeface="Arial"/>
              </a:rPr>
              <a:t>spécialisées</a:t>
            </a:r>
            <a:r>
              <a:rPr lang="it-IT" sz="1500" dirty="0">
                <a:latin typeface="Arial"/>
                <a:cs typeface="Arial"/>
              </a:rPr>
              <a:t> </a:t>
            </a:r>
            <a:r>
              <a:rPr lang="it-IT" sz="1500" dirty="0" err="1">
                <a:latin typeface="Arial"/>
                <a:cs typeface="Arial"/>
              </a:rPr>
              <a:t>suisses</a:t>
            </a:r>
            <a:r>
              <a:rPr lang="it-IT" sz="1500" dirty="0">
                <a:latin typeface="Arial"/>
                <a:cs typeface="Arial"/>
              </a:rPr>
              <a:t> (FKG-CSS). (2021). </a:t>
            </a:r>
            <a:r>
              <a:rPr lang="it-IT" sz="1500" i="1" dirty="0" err="1">
                <a:latin typeface="Arial"/>
                <a:cs typeface="Arial"/>
              </a:rPr>
              <a:t>Compétences</a:t>
            </a:r>
            <a:r>
              <a:rPr lang="it-IT" sz="1500" i="1" dirty="0">
                <a:latin typeface="Arial"/>
                <a:cs typeface="Arial"/>
              </a:rPr>
              <a:t> </a:t>
            </a:r>
            <a:r>
              <a:rPr lang="it-IT" sz="1500" i="1" dirty="0" err="1">
                <a:latin typeface="Arial"/>
                <a:cs typeface="Arial"/>
              </a:rPr>
              <a:t>relatives</a:t>
            </a:r>
            <a:r>
              <a:rPr lang="it-IT" sz="1500" i="1" dirty="0">
                <a:latin typeface="Arial"/>
                <a:cs typeface="Arial"/>
              </a:rPr>
              <a:t> </a:t>
            </a:r>
            <a:r>
              <a:rPr lang="it-IT" sz="1500" i="1" dirty="0" err="1">
                <a:latin typeface="Arial"/>
                <a:cs typeface="Arial"/>
              </a:rPr>
              <a:t>aux</a:t>
            </a:r>
            <a:r>
              <a:rPr lang="it-IT" sz="1500" i="1" dirty="0">
                <a:latin typeface="Arial"/>
                <a:cs typeface="Arial"/>
              </a:rPr>
              <a:t> </a:t>
            </a:r>
            <a:r>
              <a:rPr lang="it-IT" sz="1500" i="1" dirty="0" err="1">
                <a:latin typeface="Arial"/>
                <a:cs typeface="Arial"/>
              </a:rPr>
              <a:t>professions</a:t>
            </a:r>
            <a:r>
              <a:rPr lang="it-IT" sz="1500" i="1" dirty="0">
                <a:latin typeface="Arial"/>
                <a:cs typeface="Arial"/>
              </a:rPr>
              <a:t> de la santé. </a:t>
            </a:r>
            <a:r>
              <a:rPr lang="it-IT" sz="1500" dirty="0">
                <a:latin typeface="Arial"/>
                <a:cs typeface="Arial"/>
              </a:rPr>
              <a:t>FKG-CSS</a:t>
            </a:r>
            <a:r>
              <a:rPr lang="it-IT" sz="1500" i="1" dirty="0">
                <a:solidFill>
                  <a:srgbClr val="7F7F7F"/>
                </a:solidFill>
                <a:latin typeface="Arial"/>
                <a:cs typeface="Arial"/>
              </a:rPr>
              <a:t>. </a:t>
            </a:r>
            <a:r>
              <a:rPr lang="it-IT" sz="1500" dirty="0">
                <a:latin typeface="Arial"/>
                <a:cs typeface="Arial"/>
                <a:hlinkClick r:id="rId3"/>
              </a:rPr>
              <a:t>https://www.astrm.ch/files/Dokumente/News/210719_Competences_professions_de_la_sante_F_2021.pdf</a:t>
            </a:r>
            <a:r>
              <a:rPr lang="it-IT" sz="1500" dirty="0">
                <a:latin typeface="Arial"/>
                <a:cs typeface="Arial"/>
              </a:rPr>
              <a:t>      </a:t>
            </a:r>
            <a:r>
              <a:rPr lang="it-IT" sz="1100" dirty="0">
                <a:latin typeface="Arial"/>
                <a:cs typeface="Arial"/>
              </a:rPr>
              <a:t>   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781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3C64E8-3A75-D266-ECB5-A7A987F69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>
                <a:ea typeface="+mj-lt"/>
                <a:cs typeface="+mj-lt"/>
              </a:rPr>
              <a:t>Moll et al., 2013 : </a:t>
            </a:r>
            <a:r>
              <a:rPr lang="it-IT" err="1">
                <a:ea typeface="+mj-lt"/>
                <a:cs typeface="+mj-lt"/>
              </a:rPr>
              <a:t>Promoting</a:t>
            </a:r>
            <a:r>
              <a:rPr lang="it-IT">
                <a:ea typeface="+mj-lt"/>
                <a:cs typeface="+mj-lt"/>
              </a:rPr>
              <a:t> an </a:t>
            </a:r>
            <a:r>
              <a:rPr lang="it-IT" err="1">
                <a:ea typeface="+mj-lt"/>
                <a:cs typeface="+mj-lt"/>
              </a:rPr>
              <a:t>occupational</a:t>
            </a:r>
            <a:r>
              <a:rPr lang="it-IT">
                <a:ea typeface="+mj-lt"/>
                <a:cs typeface="+mj-lt"/>
              </a:rPr>
              <a:t> </a:t>
            </a:r>
            <a:r>
              <a:rPr lang="it-IT" err="1">
                <a:ea typeface="+mj-lt"/>
                <a:cs typeface="+mj-lt"/>
              </a:rPr>
              <a:t>perspective</a:t>
            </a:r>
            <a:r>
              <a:rPr lang="it-IT">
                <a:ea typeface="+mj-lt"/>
                <a:cs typeface="+mj-lt"/>
              </a:rPr>
              <a:t> in public health 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87B21B-B039-30FE-522E-55F255FB4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H" sz="1800">
                <a:latin typeface="Arial"/>
                <a:cs typeface="Arial"/>
              </a:rPr>
              <a:t>Article issu du </a:t>
            </a:r>
            <a:r>
              <a:rPr lang="fr-CH" sz="1800" i="1">
                <a:latin typeface="Arial"/>
                <a:cs typeface="Arial"/>
              </a:rPr>
              <a:t>Canadian Journal of </a:t>
            </a:r>
            <a:r>
              <a:rPr lang="fr-CH" sz="1800" i="1" err="1">
                <a:latin typeface="Arial"/>
                <a:cs typeface="Arial"/>
              </a:rPr>
              <a:t>Occupational</a:t>
            </a:r>
            <a:r>
              <a:rPr lang="fr-CH" sz="1800" i="1">
                <a:latin typeface="Arial"/>
                <a:cs typeface="Arial"/>
              </a:rPr>
              <a:t> </a:t>
            </a:r>
            <a:r>
              <a:rPr lang="fr-CH" sz="1800" i="1" err="1">
                <a:latin typeface="Arial"/>
                <a:cs typeface="Arial"/>
              </a:rPr>
              <a:t>Therapy</a:t>
            </a:r>
            <a:endParaRPr lang="fr-CH" sz="1800" i="1">
              <a:latin typeface="Arial"/>
              <a:cs typeface="Arial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fr-CH" sz="1400">
                <a:latin typeface="Arial"/>
                <a:cs typeface="Arial"/>
              </a:rPr>
              <a:t>Relu par les pairs</a:t>
            </a:r>
          </a:p>
          <a:p>
            <a:r>
              <a:rPr lang="fr-CH" sz="1800">
                <a:latin typeface="Arial"/>
                <a:cs typeface="Arial"/>
              </a:rPr>
              <a:t>Problématique : </a:t>
            </a:r>
            <a:endParaRPr lang="fr-CH"/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fr-CH" sz="1400">
                <a:latin typeface="Arial"/>
                <a:cs typeface="Arial"/>
              </a:rPr>
              <a:t>Contexte : Canada 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fr-CH" sz="1400">
                <a:latin typeface="Arial"/>
                <a:cs typeface="Arial"/>
              </a:rPr>
              <a:t>Preuves que l'ergothérapie peut améliorer la santé et le bien être à travers les occupations </a:t>
            </a:r>
            <a:endParaRPr lang="fr-CH"/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fr-CH" sz="1400">
                <a:latin typeface="Arial"/>
                <a:cs typeface="Arial"/>
              </a:rPr>
              <a:t>Dans la santé publique il y a une connaissance limitée de ce rôle</a:t>
            </a:r>
            <a:endParaRPr lang="fr-CH"/>
          </a:p>
          <a:p>
            <a:r>
              <a:rPr lang="fr-CH" sz="1800">
                <a:latin typeface="Arial"/>
                <a:cs typeface="Arial"/>
              </a:rPr>
              <a:t>But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fr-CH" sz="1400">
                <a:latin typeface="Arial"/>
                <a:cs typeface="Arial"/>
              </a:rPr>
              <a:t>Les autrices défendent la position que les ergothérapeutes peuvent contribuer à favoriser la santé et le bien-être dans le domaine de la santé publique </a:t>
            </a:r>
            <a:endParaRPr lang="en-US" sz="1400">
              <a:latin typeface="Arial"/>
              <a:cs typeface="Arial"/>
            </a:endParaRPr>
          </a:p>
          <a:p>
            <a:r>
              <a:rPr lang="fr-CH" sz="1800"/>
              <a:t>Méthodologie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fr-CH" sz="1400"/>
              <a:t>Argumentation de la position en se basant sur de la littérature issue de la santé publique (dirigeants + utilisateurs) et de l'ergothérapie/des sciences de l'occupation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fr-CH" sz="1400"/>
          </a:p>
          <a:p>
            <a:endParaRPr lang="fr-CH" sz="1800"/>
          </a:p>
          <a:p>
            <a:pPr lvl="1">
              <a:buFont typeface="Courier New" panose="020B0604020202020204" pitchFamily="34" charset="0"/>
              <a:buChar char="o"/>
            </a:pPr>
            <a:endParaRPr lang="fr-CH" sz="1400"/>
          </a:p>
          <a:p>
            <a:endParaRPr lang="fr-CH" sz="1800"/>
          </a:p>
          <a:p>
            <a:pPr lvl="1">
              <a:buFont typeface="Courier New" panose="020B0604020202020204" pitchFamily="34" charset="0"/>
              <a:buChar char="o"/>
            </a:pPr>
            <a:endParaRPr lang="fr-CH" sz="1400"/>
          </a:p>
        </p:txBody>
      </p:sp>
    </p:spTree>
    <p:extLst>
      <p:ext uri="{BB962C8B-B14F-4D97-AF65-F5344CB8AC3E}">
        <p14:creationId xmlns:p14="http://schemas.microsoft.com/office/powerpoint/2010/main" val="2118169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3C64E8-3A75-D266-ECB5-A7A987F69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>
                <a:ea typeface="+mj-lt"/>
                <a:cs typeface="+mj-lt"/>
              </a:rPr>
              <a:t>Moll et al., 2013 : </a:t>
            </a:r>
            <a:r>
              <a:rPr lang="it-IT" err="1">
                <a:ea typeface="+mj-lt"/>
                <a:cs typeface="+mj-lt"/>
              </a:rPr>
              <a:t>Promoting</a:t>
            </a:r>
            <a:r>
              <a:rPr lang="it-IT">
                <a:ea typeface="+mj-lt"/>
                <a:cs typeface="+mj-lt"/>
              </a:rPr>
              <a:t> an </a:t>
            </a:r>
            <a:r>
              <a:rPr lang="it-IT" err="1">
                <a:ea typeface="+mj-lt"/>
                <a:cs typeface="+mj-lt"/>
              </a:rPr>
              <a:t>occupational</a:t>
            </a:r>
            <a:r>
              <a:rPr lang="it-IT">
                <a:ea typeface="+mj-lt"/>
                <a:cs typeface="+mj-lt"/>
              </a:rPr>
              <a:t> </a:t>
            </a:r>
            <a:r>
              <a:rPr lang="it-IT" err="1">
                <a:ea typeface="+mj-lt"/>
                <a:cs typeface="+mj-lt"/>
              </a:rPr>
              <a:t>perspective</a:t>
            </a:r>
            <a:r>
              <a:rPr lang="it-IT">
                <a:ea typeface="+mj-lt"/>
                <a:cs typeface="+mj-lt"/>
              </a:rPr>
              <a:t> in public health 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87B21B-B039-30FE-522E-55F255FB4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H" sz="2000" dirty="0">
                <a:latin typeface="Arial"/>
                <a:cs typeface="Arial"/>
              </a:rPr>
              <a:t>Arguments :</a:t>
            </a:r>
            <a:endParaRPr lang="it-IT" sz="2000" dirty="0">
              <a:latin typeface="Aptos" panose="020B0004020202020204"/>
              <a:cs typeface="Arial"/>
            </a:endParaRPr>
          </a:p>
          <a:p>
            <a:pPr marL="285750" indent="-285750"/>
            <a:r>
              <a:rPr lang="fr-CH" sz="1800" dirty="0">
                <a:latin typeface="Arial"/>
                <a:cs typeface="Arial"/>
              </a:rPr>
              <a:t>Place de l'ergothérapeute dans le domaine de la santé publique au Canada</a:t>
            </a:r>
            <a:endParaRPr lang="it-IT" sz="1800" dirty="0">
              <a:latin typeface="Aptos" panose="020B0004020202020204"/>
              <a:cs typeface="Arial"/>
            </a:endParaRPr>
          </a:p>
          <a:p>
            <a:pPr marL="285750" indent="-285750"/>
            <a:r>
              <a:rPr lang="fr-CH" sz="1800" dirty="0">
                <a:latin typeface="Arial"/>
                <a:cs typeface="Arial"/>
              </a:rPr>
              <a:t>Pourquoi promouvoir l'occupation dans le domaine de la santé publique ?</a:t>
            </a:r>
            <a:endParaRPr lang="it-IT" sz="1800" dirty="0">
              <a:latin typeface="Aptos" panose="020B0004020202020204"/>
              <a:cs typeface="Arial"/>
            </a:endParaRPr>
          </a:p>
          <a:p>
            <a:pPr marL="285750" indent="-285750"/>
            <a:r>
              <a:rPr lang="fr-CH" sz="1800" dirty="0">
                <a:latin typeface="Arial"/>
                <a:cs typeface="Arial"/>
              </a:rPr>
              <a:t>Défis qui accompagnent la promotion de l'occupation</a:t>
            </a:r>
            <a:endParaRPr lang="fr-CH" sz="1800" dirty="0">
              <a:latin typeface="Aptos" panose="020B0004020202020204"/>
              <a:cs typeface="Arial"/>
            </a:endParaRPr>
          </a:p>
          <a:p>
            <a:pPr marL="742950" lvl="1">
              <a:buFont typeface="Courier New" panose="020B0604020202020204" pitchFamily="34" charset="0"/>
              <a:buChar char="o"/>
            </a:pPr>
            <a:r>
              <a:rPr lang="fr-CH" sz="1400" dirty="0">
                <a:latin typeface="Arial"/>
                <a:cs typeface="Arial"/>
              </a:rPr>
              <a:t>Terminologie utilisée : </a:t>
            </a:r>
            <a:endParaRPr lang="fr-CH" sz="1400" dirty="0">
              <a:latin typeface="Aptos" panose="020B0004020202020204"/>
              <a:cs typeface="Arial"/>
            </a:endParaRPr>
          </a:p>
          <a:p>
            <a:pPr marL="1200150" lvl="2">
              <a:buFont typeface="Wingdings" panose="020B0604020202020204" pitchFamily="34" charset="0"/>
              <a:buChar char="§"/>
            </a:pPr>
            <a:r>
              <a:rPr lang="fr-CH" sz="1200" dirty="0">
                <a:latin typeface="Arial"/>
                <a:cs typeface="Arial"/>
              </a:rPr>
              <a:t>Conception qui diffère du langage courant (occupation, activité, participation) </a:t>
            </a:r>
          </a:p>
          <a:p>
            <a:pPr marL="1200150" lvl="2">
              <a:buFont typeface="Wingdings" panose="020B0604020202020204" pitchFamily="34" charset="0"/>
              <a:buChar char="§"/>
            </a:pPr>
            <a:r>
              <a:rPr lang="fr-CH" sz="1200" dirty="0">
                <a:latin typeface="Arial"/>
                <a:cs typeface="Arial"/>
              </a:rPr>
              <a:t>Parler de ce que les gens "font" et comment ils se sentent en le faisant</a:t>
            </a:r>
          </a:p>
          <a:p>
            <a:pPr marL="1200150" lvl="2">
              <a:buFont typeface="Wingdings" panose="020B0604020202020204" pitchFamily="34" charset="0"/>
              <a:buChar char="§"/>
            </a:pPr>
            <a:r>
              <a:rPr lang="fr-CH" sz="1200" dirty="0">
                <a:latin typeface="Arial"/>
                <a:cs typeface="Arial"/>
              </a:rPr>
              <a:t>Nécessité d'avoir un langage facile à comprendre </a:t>
            </a:r>
          </a:p>
          <a:p>
            <a:pPr marL="742950" lvl="1">
              <a:buFont typeface="Courier New" panose="020B0604020202020204" pitchFamily="34" charset="0"/>
              <a:buChar char="o"/>
            </a:pPr>
            <a:r>
              <a:rPr lang="fr-CH" sz="1400" dirty="0">
                <a:latin typeface="Arial"/>
                <a:cs typeface="Arial"/>
              </a:rPr>
              <a:t>Complexité du concept d'occupation</a:t>
            </a:r>
          </a:p>
          <a:p>
            <a:pPr marL="1200150" lvl="2">
              <a:buFont typeface="Wingdings" panose="020B0604020202020204" pitchFamily="34" charset="0"/>
              <a:buChar char="§"/>
            </a:pPr>
            <a:r>
              <a:rPr lang="fr-CH" sz="1200" dirty="0">
                <a:latin typeface="Arial"/>
                <a:cs typeface="Arial"/>
              </a:rPr>
              <a:t>Classification </a:t>
            </a:r>
          </a:p>
          <a:p>
            <a:pPr marL="742950" lvl="1">
              <a:buFont typeface="Courier New" panose="020B0604020202020204" pitchFamily="34" charset="0"/>
              <a:buChar char="o"/>
            </a:pPr>
            <a:r>
              <a:rPr lang="fr-CH" sz="1400" dirty="0">
                <a:latin typeface="Arial"/>
                <a:cs typeface="Arial"/>
              </a:rPr>
              <a:t>Promouvoir des résultats qui vont au-delà de la maladie et du handicap </a:t>
            </a:r>
          </a:p>
          <a:p>
            <a:pPr marL="1200150" lvl="2">
              <a:buFont typeface="Wingdings" panose="020B0604020202020204" pitchFamily="34" charset="0"/>
              <a:buChar char="§"/>
            </a:pPr>
            <a:r>
              <a:rPr lang="fr-CH" sz="1200" dirty="0">
                <a:latin typeface="Arial"/>
                <a:cs typeface="Arial"/>
              </a:rPr>
              <a:t>Changement de paradigme</a:t>
            </a:r>
          </a:p>
          <a:p>
            <a:pPr marL="1200150" lvl="2">
              <a:buFont typeface="Wingdings" panose="020B0604020202020204" pitchFamily="34" charset="0"/>
              <a:buChar char="§"/>
            </a:pPr>
            <a:r>
              <a:rPr lang="fr-CH" sz="1200" dirty="0">
                <a:latin typeface="Arial"/>
                <a:cs typeface="Arial"/>
              </a:rPr>
              <a:t>Sens de l'occupation dépend de chacun -&gt; guidelines </a:t>
            </a:r>
          </a:p>
          <a:p>
            <a:pPr marL="742950" lvl="1">
              <a:buFont typeface="Courier New" panose="020B0604020202020204" pitchFamily="34" charset="0"/>
              <a:buChar char="o"/>
            </a:pPr>
            <a:r>
              <a:rPr lang="fr-CH" sz="1400" dirty="0">
                <a:latin typeface="Arial"/>
                <a:cs typeface="Arial"/>
              </a:rPr>
              <a:t>Difficultés à trouver des preuves scientifiques </a:t>
            </a:r>
          </a:p>
          <a:p>
            <a:pPr marL="1200150" lvl="2">
              <a:buFont typeface="Wingdings" panose="020B0604020202020204" pitchFamily="34" charset="0"/>
              <a:buChar char="§"/>
            </a:pPr>
            <a:r>
              <a:rPr lang="fr-CH" sz="1000" dirty="0">
                <a:latin typeface="Arial"/>
                <a:cs typeface="Arial"/>
              </a:rPr>
              <a:t>Études qualitatives </a:t>
            </a:r>
          </a:p>
          <a:p>
            <a:pPr lvl="2">
              <a:buFont typeface="Wingdings" panose="020B0604020202020204" pitchFamily="34" charset="0"/>
              <a:buChar char="§"/>
            </a:pPr>
            <a:endParaRPr lang="fr-CH" sz="800">
              <a:latin typeface="Arial"/>
              <a:cs typeface="Arial"/>
            </a:endParaRPr>
          </a:p>
          <a:p>
            <a:pPr lvl="2">
              <a:buFont typeface="Wingdings" panose="020B0604020202020204" pitchFamily="34" charset="0"/>
              <a:buChar char="§"/>
            </a:pPr>
            <a:endParaRPr lang="fr-CH" sz="1000">
              <a:latin typeface="Arial"/>
              <a:cs typeface="Arial"/>
            </a:endParaRPr>
          </a:p>
          <a:p>
            <a:pPr lvl="2">
              <a:buFont typeface="Wingdings" panose="020B0604020202020204" pitchFamily="34" charset="0"/>
              <a:buChar char="§"/>
            </a:pPr>
            <a:endParaRPr lang="fr-CH" sz="1000">
              <a:latin typeface="Arial"/>
              <a:cs typeface="Arial"/>
            </a:endParaRPr>
          </a:p>
          <a:p>
            <a:pPr lvl="1">
              <a:buFont typeface="Courier New" panose="020B0604020202020204" pitchFamily="34" charset="0"/>
              <a:buChar char="o"/>
            </a:pPr>
            <a:endParaRPr lang="fr-CH" sz="1400"/>
          </a:p>
          <a:p>
            <a:endParaRPr lang="fr-CH" sz="1800"/>
          </a:p>
          <a:p>
            <a:pPr lvl="1">
              <a:buFont typeface="Courier New" panose="020B0604020202020204" pitchFamily="34" charset="0"/>
              <a:buChar char="o"/>
            </a:pPr>
            <a:endParaRPr lang="fr-CH" sz="1400"/>
          </a:p>
          <a:p>
            <a:endParaRPr lang="fr-CH" sz="1800"/>
          </a:p>
          <a:p>
            <a:pPr lvl="1">
              <a:buFont typeface="Courier New" panose="020B0604020202020204" pitchFamily="34" charset="0"/>
              <a:buChar char="o"/>
            </a:pPr>
            <a:endParaRPr lang="fr-CH" sz="1400"/>
          </a:p>
        </p:txBody>
      </p:sp>
    </p:spTree>
    <p:extLst>
      <p:ext uri="{BB962C8B-B14F-4D97-AF65-F5344CB8AC3E}">
        <p14:creationId xmlns:p14="http://schemas.microsoft.com/office/powerpoint/2010/main" val="1431490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387E7B-03CA-0E51-73C1-FD2FFDE27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633" y="478857"/>
            <a:ext cx="11288973" cy="1325563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Walder</a:t>
            </a:r>
            <a:r>
              <a:rPr lang="it-IT" dirty="0"/>
              <a:t> et al., 2022 : </a:t>
            </a:r>
            <a:r>
              <a:rPr lang="it-IT" dirty="0">
                <a:ea typeface="+mj-lt"/>
                <a:cs typeface="+mj-lt"/>
              </a:rPr>
              <a:t> </a:t>
            </a:r>
            <a:r>
              <a:rPr lang="it-IT" dirty="0" err="1">
                <a:ea typeface="+mj-lt"/>
                <a:cs typeface="+mj-lt"/>
              </a:rPr>
              <a:t>Understanding</a:t>
            </a:r>
            <a:r>
              <a:rPr lang="it-IT" dirty="0">
                <a:ea typeface="+mj-lt"/>
                <a:cs typeface="+mj-lt"/>
              </a:rPr>
              <a:t> </a:t>
            </a:r>
            <a:r>
              <a:rPr lang="it-IT" dirty="0" err="1">
                <a:ea typeface="+mj-lt"/>
                <a:cs typeface="+mj-lt"/>
              </a:rPr>
              <a:t>professional</a:t>
            </a:r>
            <a:r>
              <a:rPr lang="it-IT" dirty="0">
                <a:ea typeface="+mj-lt"/>
                <a:cs typeface="+mj-lt"/>
              </a:rPr>
              <a:t> </a:t>
            </a:r>
            <a:r>
              <a:rPr lang="it-IT" dirty="0" err="1">
                <a:ea typeface="+mj-lt"/>
                <a:cs typeface="+mj-lt"/>
              </a:rPr>
              <a:t>identity</a:t>
            </a:r>
            <a:r>
              <a:rPr lang="it-IT" dirty="0">
                <a:ea typeface="+mj-lt"/>
                <a:cs typeface="+mj-lt"/>
              </a:rPr>
              <a:t> in </a:t>
            </a:r>
            <a:r>
              <a:rPr lang="it-IT" dirty="0" err="1">
                <a:ea typeface="+mj-lt"/>
                <a:cs typeface="+mj-lt"/>
              </a:rPr>
              <a:t>occupational</a:t>
            </a:r>
            <a:r>
              <a:rPr lang="it-IT" dirty="0">
                <a:ea typeface="+mj-lt"/>
                <a:cs typeface="+mj-lt"/>
              </a:rPr>
              <a:t> therapy : A </a:t>
            </a:r>
            <a:r>
              <a:rPr lang="it-IT" dirty="0" err="1">
                <a:ea typeface="+mj-lt"/>
                <a:cs typeface="+mj-lt"/>
              </a:rPr>
              <a:t>scoping</a:t>
            </a:r>
            <a:r>
              <a:rPr lang="it-IT" dirty="0">
                <a:ea typeface="+mj-lt"/>
                <a:cs typeface="+mj-lt"/>
              </a:rPr>
              <a:t> review.</a:t>
            </a:r>
            <a:r>
              <a:rPr lang="it-IT" b="1" dirty="0">
                <a:ea typeface="+mj-lt"/>
                <a:cs typeface="+mj-lt"/>
              </a:rPr>
              <a:t> </a:t>
            </a:r>
            <a:endParaRPr lang="it-IT" b="1"/>
          </a:p>
          <a:p>
            <a:endParaRPr lang="it-IT" b="1" i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067F12-CD58-2FCE-B12A-8172D424F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095" y="1586790"/>
            <a:ext cx="10515600" cy="491999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sz="2000" dirty="0">
                <a:ea typeface="+mn-lt"/>
                <a:cs typeface="+mn-lt"/>
              </a:rPr>
              <a:t>"</a:t>
            </a:r>
            <a:r>
              <a:rPr lang="it-IT" sz="2000" dirty="0" err="1">
                <a:ea typeface="+mn-lt"/>
                <a:cs typeface="+mn-lt"/>
              </a:rPr>
              <a:t>Selon</a:t>
            </a:r>
            <a:r>
              <a:rPr lang="it-IT" sz="2000" dirty="0">
                <a:ea typeface="+mn-lt"/>
                <a:cs typeface="+mn-lt"/>
              </a:rPr>
              <a:t> </a:t>
            </a:r>
            <a:r>
              <a:rPr lang="it-IT" sz="2000" dirty="0" err="1">
                <a:ea typeface="+mn-lt"/>
                <a:cs typeface="+mn-lt"/>
              </a:rPr>
              <a:t>les</a:t>
            </a:r>
            <a:r>
              <a:rPr lang="it-IT" sz="2000" dirty="0">
                <a:ea typeface="+mn-lt"/>
                <a:cs typeface="+mn-lt"/>
              </a:rPr>
              <a:t> </a:t>
            </a:r>
            <a:r>
              <a:rPr lang="it-IT" sz="2000" dirty="0" err="1">
                <a:ea typeface="+mn-lt"/>
                <a:cs typeface="+mn-lt"/>
              </a:rPr>
              <a:t>ergothérapeutes</a:t>
            </a:r>
            <a:r>
              <a:rPr lang="it-IT" sz="2000" dirty="0">
                <a:ea typeface="+mn-lt"/>
                <a:cs typeface="+mn-lt"/>
              </a:rPr>
              <a:t>, </a:t>
            </a:r>
            <a:r>
              <a:rPr lang="it-IT" sz="2000" dirty="0" err="1">
                <a:ea typeface="+mn-lt"/>
                <a:cs typeface="+mn-lt"/>
              </a:rPr>
              <a:t>leur</a:t>
            </a:r>
            <a:r>
              <a:rPr lang="it-IT" sz="2000" dirty="0">
                <a:ea typeface="+mn-lt"/>
                <a:cs typeface="+mn-lt"/>
              </a:rPr>
              <a:t> rôle et </a:t>
            </a:r>
            <a:r>
              <a:rPr lang="it-IT" sz="2000" dirty="0" err="1">
                <a:ea typeface="+mn-lt"/>
                <a:cs typeface="+mn-lt"/>
              </a:rPr>
              <a:t>leurs</a:t>
            </a:r>
            <a:r>
              <a:rPr lang="it-IT" sz="2000" dirty="0">
                <a:ea typeface="+mn-lt"/>
                <a:cs typeface="+mn-lt"/>
              </a:rPr>
              <a:t> </a:t>
            </a:r>
            <a:r>
              <a:rPr lang="it-IT" sz="2000" dirty="0" err="1">
                <a:ea typeface="+mn-lt"/>
                <a:cs typeface="+mn-lt"/>
              </a:rPr>
              <a:t>contributions</a:t>
            </a:r>
            <a:r>
              <a:rPr lang="it-IT" sz="2000" dirty="0">
                <a:ea typeface="+mn-lt"/>
                <a:cs typeface="+mn-lt"/>
              </a:rPr>
              <a:t> ne </a:t>
            </a:r>
            <a:r>
              <a:rPr lang="it-IT" sz="2000" dirty="0" err="1">
                <a:ea typeface="+mn-lt"/>
                <a:cs typeface="+mn-lt"/>
              </a:rPr>
              <a:t>sont</a:t>
            </a:r>
            <a:r>
              <a:rPr lang="it-IT" sz="2000" dirty="0">
                <a:ea typeface="+mn-lt"/>
                <a:cs typeface="+mn-lt"/>
              </a:rPr>
              <a:t> </a:t>
            </a:r>
            <a:r>
              <a:rPr lang="it-IT" sz="2000" dirty="0" err="1">
                <a:ea typeface="+mn-lt"/>
                <a:cs typeface="+mn-lt"/>
              </a:rPr>
              <a:t>pas</a:t>
            </a:r>
            <a:r>
              <a:rPr lang="it-IT" sz="2000" dirty="0">
                <a:ea typeface="+mn-lt"/>
                <a:cs typeface="+mn-lt"/>
              </a:rPr>
              <a:t> </a:t>
            </a:r>
            <a:r>
              <a:rPr lang="it-IT" sz="2000" dirty="0" err="1">
                <a:ea typeface="+mn-lt"/>
                <a:cs typeface="+mn-lt"/>
              </a:rPr>
              <a:t>reconnues</a:t>
            </a:r>
            <a:r>
              <a:rPr lang="it-IT" sz="2000" dirty="0">
                <a:ea typeface="+mn-lt"/>
                <a:cs typeface="+mn-lt"/>
              </a:rPr>
              <a:t> à </a:t>
            </a:r>
            <a:r>
              <a:rPr lang="it-IT" sz="2000" dirty="0" err="1">
                <a:ea typeface="+mn-lt"/>
                <a:cs typeface="+mn-lt"/>
              </a:rPr>
              <a:t>leur</a:t>
            </a:r>
            <a:r>
              <a:rPr lang="it-IT" sz="2000" dirty="0">
                <a:ea typeface="+mn-lt"/>
                <a:cs typeface="+mn-lt"/>
              </a:rPr>
              <a:t> </a:t>
            </a:r>
            <a:r>
              <a:rPr lang="it-IT" sz="2000" dirty="0" err="1">
                <a:ea typeface="+mn-lt"/>
                <a:cs typeface="+mn-lt"/>
              </a:rPr>
              <a:t>juste</a:t>
            </a:r>
            <a:r>
              <a:rPr lang="it-IT" sz="2000" dirty="0">
                <a:ea typeface="+mn-lt"/>
                <a:cs typeface="+mn-lt"/>
              </a:rPr>
              <a:t> </a:t>
            </a:r>
            <a:r>
              <a:rPr lang="it-IT" sz="2000" dirty="0" err="1">
                <a:ea typeface="+mn-lt"/>
                <a:cs typeface="+mn-lt"/>
              </a:rPr>
              <a:t>valeur</a:t>
            </a:r>
            <a:r>
              <a:rPr lang="it-IT" sz="2000" dirty="0">
                <a:ea typeface="+mn-lt"/>
                <a:cs typeface="+mn-lt"/>
              </a:rPr>
              <a:t> et </a:t>
            </a:r>
            <a:r>
              <a:rPr lang="it-IT" sz="2000" dirty="0" err="1">
                <a:ea typeface="+mn-lt"/>
                <a:cs typeface="+mn-lt"/>
              </a:rPr>
              <a:t>incomprises</a:t>
            </a:r>
            <a:r>
              <a:rPr lang="it-IT" sz="2000" dirty="0">
                <a:ea typeface="+mn-lt"/>
                <a:cs typeface="+mn-lt"/>
              </a:rPr>
              <a:t> par </a:t>
            </a:r>
            <a:r>
              <a:rPr lang="it-IT" sz="2000" dirty="0" err="1">
                <a:ea typeface="+mn-lt"/>
                <a:cs typeface="+mn-lt"/>
              </a:rPr>
              <a:t>autrui</a:t>
            </a:r>
            <a:r>
              <a:rPr lang="it-IT" sz="2000" dirty="0">
                <a:ea typeface="+mn-lt"/>
                <a:cs typeface="+mn-lt"/>
              </a:rPr>
              <a:t>." </a:t>
            </a:r>
            <a:endParaRPr lang="fr-FR" sz="2000" dirty="0"/>
          </a:p>
          <a:p>
            <a:pPr marL="0" indent="0">
              <a:buNone/>
            </a:pPr>
            <a:endParaRPr lang="it-IT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it-IT" sz="2000" b="1" err="1">
                <a:ea typeface="+mn-lt"/>
                <a:cs typeface="+mn-lt"/>
              </a:rPr>
              <a:t>Les</a:t>
            </a:r>
            <a:r>
              <a:rPr lang="it-IT" sz="2000" b="1" dirty="0">
                <a:ea typeface="+mn-lt"/>
                <a:cs typeface="+mn-lt"/>
              </a:rPr>
              <a:t> </a:t>
            </a:r>
            <a:r>
              <a:rPr lang="it-IT" sz="2000" b="1" err="1">
                <a:ea typeface="+mn-lt"/>
                <a:cs typeface="+mn-lt"/>
              </a:rPr>
              <a:t>éléments</a:t>
            </a:r>
            <a:r>
              <a:rPr lang="it-IT" sz="2000" b="1" dirty="0">
                <a:ea typeface="+mn-lt"/>
                <a:cs typeface="+mn-lt"/>
              </a:rPr>
              <a:t> </a:t>
            </a:r>
            <a:r>
              <a:rPr lang="it-IT" sz="2000" b="1" err="1">
                <a:ea typeface="+mn-lt"/>
                <a:cs typeface="+mn-lt"/>
              </a:rPr>
              <a:t>impactant</a:t>
            </a:r>
            <a:r>
              <a:rPr lang="it-IT" sz="2000" b="1" dirty="0">
                <a:ea typeface="+mn-lt"/>
                <a:cs typeface="+mn-lt"/>
              </a:rPr>
              <a:t> l'</a:t>
            </a:r>
            <a:r>
              <a:rPr lang="it-IT" sz="2000" b="1" err="1">
                <a:ea typeface="+mn-lt"/>
                <a:cs typeface="+mn-lt"/>
              </a:rPr>
              <a:t>identité</a:t>
            </a:r>
            <a:r>
              <a:rPr lang="it-IT" sz="2000" b="1" dirty="0">
                <a:ea typeface="+mn-lt"/>
                <a:cs typeface="+mn-lt"/>
              </a:rPr>
              <a:t> </a:t>
            </a:r>
            <a:r>
              <a:rPr lang="it-IT" sz="2000" b="1" err="1">
                <a:ea typeface="+mn-lt"/>
                <a:cs typeface="+mn-lt"/>
              </a:rPr>
              <a:t>professionnelle</a:t>
            </a:r>
            <a:r>
              <a:rPr lang="it-IT" sz="2000" b="1" dirty="0">
                <a:ea typeface="+mn-lt"/>
                <a:cs typeface="+mn-lt"/>
              </a:rPr>
              <a:t> : </a:t>
            </a:r>
          </a:p>
          <a:p>
            <a:pPr marL="457200" indent="-457200">
              <a:buFont typeface="Calibri" panose="020B0604020202020204" pitchFamily="34" charset="0"/>
              <a:buChar char="-"/>
            </a:pPr>
            <a:r>
              <a:rPr lang="it-IT" sz="2000" err="1">
                <a:ea typeface="+mn-lt"/>
                <a:cs typeface="+mn-lt"/>
              </a:rPr>
              <a:t>Être</a:t>
            </a:r>
            <a:r>
              <a:rPr lang="it-IT" sz="2000" dirty="0">
                <a:ea typeface="+mn-lt"/>
                <a:cs typeface="+mn-lt"/>
              </a:rPr>
              <a:t> </a:t>
            </a:r>
            <a:r>
              <a:rPr lang="it-IT" sz="2000" err="1">
                <a:ea typeface="+mn-lt"/>
                <a:cs typeface="+mn-lt"/>
              </a:rPr>
              <a:t>incertain</a:t>
            </a:r>
            <a:r>
              <a:rPr lang="it-IT" sz="2000" dirty="0">
                <a:ea typeface="+mn-lt"/>
                <a:cs typeface="+mn-lt"/>
              </a:rPr>
              <a:t> de l'</a:t>
            </a:r>
            <a:r>
              <a:rPr lang="it-IT" sz="2000" err="1">
                <a:ea typeface="+mn-lt"/>
                <a:cs typeface="+mn-lt"/>
              </a:rPr>
              <a:t>objectif</a:t>
            </a:r>
            <a:r>
              <a:rPr lang="it-IT" sz="2000" dirty="0">
                <a:ea typeface="+mn-lt"/>
                <a:cs typeface="+mn-lt"/>
              </a:rPr>
              <a:t> </a:t>
            </a:r>
            <a:r>
              <a:rPr lang="it-IT" sz="2000" err="1">
                <a:ea typeface="+mn-lt"/>
                <a:cs typeface="+mn-lt"/>
              </a:rPr>
              <a:t>principal</a:t>
            </a:r>
            <a:r>
              <a:rPr lang="it-IT" sz="2000" dirty="0">
                <a:ea typeface="+mn-lt"/>
                <a:cs typeface="+mn-lt"/>
              </a:rPr>
              <a:t> et de son rôle</a:t>
            </a:r>
          </a:p>
          <a:p>
            <a:pPr marL="457200" indent="-457200">
              <a:buFont typeface="Calibri" panose="020B0604020202020204" pitchFamily="34" charset="0"/>
              <a:buChar char="-"/>
            </a:pPr>
            <a:r>
              <a:rPr lang="it-IT" sz="2000" dirty="0" err="1">
                <a:ea typeface="+mn-lt"/>
                <a:cs typeface="+mn-lt"/>
              </a:rPr>
              <a:t>Définir</a:t>
            </a:r>
            <a:r>
              <a:rPr lang="it-IT" sz="2000" dirty="0">
                <a:ea typeface="+mn-lt"/>
                <a:cs typeface="+mn-lt"/>
              </a:rPr>
              <a:t> le terme "</a:t>
            </a:r>
            <a:r>
              <a:rPr lang="it-IT" sz="2000" dirty="0" err="1">
                <a:ea typeface="+mn-lt"/>
                <a:cs typeface="+mn-lt"/>
              </a:rPr>
              <a:t>occupation</a:t>
            </a:r>
            <a:r>
              <a:rPr lang="it-IT" sz="2000" dirty="0">
                <a:ea typeface="+mn-lt"/>
                <a:cs typeface="+mn-lt"/>
              </a:rPr>
              <a:t>" </a:t>
            </a:r>
          </a:p>
          <a:p>
            <a:pPr marL="457200" indent="-457200">
              <a:buFont typeface="Calibri" panose="020B0604020202020204" pitchFamily="34" charset="0"/>
              <a:buChar char="-"/>
            </a:pPr>
            <a:r>
              <a:rPr lang="it-IT" sz="2000" err="1">
                <a:ea typeface="+mn-lt"/>
                <a:cs typeface="+mn-lt"/>
              </a:rPr>
              <a:t>Engager</a:t>
            </a:r>
            <a:r>
              <a:rPr lang="it-IT" sz="2000" dirty="0">
                <a:ea typeface="+mn-lt"/>
                <a:cs typeface="+mn-lt"/>
              </a:rPr>
              <a:t> une vision </a:t>
            </a:r>
            <a:r>
              <a:rPr lang="it-IT" sz="2000" err="1">
                <a:ea typeface="+mn-lt"/>
                <a:cs typeface="+mn-lt"/>
              </a:rPr>
              <a:t>occupationnelle</a:t>
            </a:r>
            <a:r>
              <a:rPr lang="it-IT" sz="2000" dirty="0">
                <a:ea typeface="+mn-lt"/>
                <a:cs typeface="+mn-lt"/>
              </a:rPr>
              <a:t> </a:t>
            </a:r>
            <a:r>
              <a:rPr lang="it-IT" sz="2000" err="1">
                <a:ea typeface="+mn-lt"/>
                <a:cs typeface="+mn-lt"/>
              </a:rPr>
              <a:t>dans</a:t>
            </a:r>
            <a:r>
              <a:rPr lang="it-IT" sz="2000" dirty="0">
                <a:ea typeface="+mn-lt"/>
                <a:cs typeface="+mn-lt"/>
              </a:rPr>
              <a:t> un environnement </a:t>
            </a:r>
            <a:r>
              <a:rPr lang="it-IT" sz="2000" err="1">
                <a:ea typeface="+mn-lt"/>
                <a:cs typeface="+mn-lt"/>
              </a:rPr>
              <a:t>biomédical</a:t>
            </a:r>
            <a:r>
              <a:rPr lang="it-IT" sz="2000" dirty="0"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endParaRPr lang="it-IT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it-IT" sz="2000" b="1" dirty="0">
                <a:ea typeface="+mn-lt"/>
                <a:cs typeface="+mn-lt"/>
              </a:rPr>
              <a:t>Le </a:t>
            </a:r>
            <a:r>
              <a:rPr lang="it-IT" sz="2000" b="1" dirty="0" err="1">
                <a:ea typeface="+mn-lt"/>
                <a:cs typeface="+mn-lt"/>
              </a:rPr>
              <a:t>développement</a:t>
            </a:r>
            <a:r>
              <a:rPr lang="it-IT" sz="2000" b="1" dirty="0">
                <a:ea typeface="+mn-lt"/>
                <a:cs typeface="+mn-lt"/>
              </a:rPr>
              <a:t> de son </a:t>
            </a:r>
            <a:r>
              <a:rPr lang="it-IT" sz="2000" b="1" dirty="0" err="1">
                <a:ea typeface="+mn-lt"/>
                <a:cs typeface="+mn-lt"/>
              </a:rPr>
              <a:t>identité</a:t>
            </a:r>
            <a:r>
              <a:rPr lang="it-IT" sz="2000" b="1" dirty="0">
                <a:ea typeface="+mn-lt"/>
                <a:cs typeface="+mn-lt"/>
              </a:rPr>
              <a:t> </a:t>
            </a:r>
            <a:r>
              <a:rPr lang="it-IT" sz="2000" b="1" dirty="0" err="1">
                <a:ea typeface="+mn-lt"/>
                <a:cs typeface="+mn-lt"/>
              </a:rPr>
              <a:t>professionnelle</a:t>
            </a:r>
            <a:r>
              <a:rPr lang="it-IT" sz="2000" b="1" dirty="0">
                <a:ea typeface="+mn-lt"/>
                <a:cs typeface="+mn-lt"/>
              </a:rPr>
              <a:t> </a:t>
            </a:r>
            <a:r>
              <a:rPr lang="it-IT" sz="2000" b="1" dirty="0" err="1">
                <a:ea typeface="+mn-lt"/>
                <a:cs typeface="+mn-lt"/>
              </a:rPr>
              <a:t>soutient</a:t>
            </a:r>
            <a:r>
              <a:rPr lang="it-IT" sz="2000" b="1" dirty="0">
                <a:ea typeface="+mn-lt"/>
                <a:cs typeface="+mn-lt"/>
              </a:rPr>
              <a:t> : </a:t>
            </a:r>
            <a:r>
              <a:rPr lang="it-IT" sz="2000" dirty="0">
                <a:ea typeface="+mn-lt"/>
                <a:cs typeface="+mn-lt"/>
              </a:rPr>
              <a:t>(Ashby et al., 2016) </a:t>
            </a:r>
          </a:p>
          <a:p>
            <a:pPr marL="457200" indent="-457200">
              <a:buFont typeface="Calibri" panose="020B0604020202020204" pitchFamily="34" charset="0"/>
              <a:buChar char="-"/>
            </a:pPr>
            <a:r>
              <a:rPr lang="it-IT" sz="2000" dirty="0">
                <a:ea typeface="+mn-lt"/>
                <a:cs typeface="+mn-lt"/>
              </a:rPr>
              <a:t>La </a:t>
            </a:r>
            <a:r>
              <a:rPr lang="it-IT" sz="2000" err="1">
                <a:ea typeface="+mn-lt"/>
                <a:cs typeface="+mn-lt"/>
              </a:rPr>
              <a:t>résilience</a:t>
            </a:r>
            <a:r>
              <a:rPr lang="it-IT" sz="2000" dirty="0">
                <a:ea typeface="+mn-lt"/>
                <a:cs typeface="+mn-lt"/>
              </a:rPr>
              <a:t> </a:t>
            </a:r>
            <a:r>
              <a:rPr lang="it-IT" sz="2000" err="1">
                <a:ea typeface="+mn-lt"/>
                <a:cs typeface="+mn-lt"/>
              </a:rPr>
              <a:t>professionnelle</a:t>
            </a:r>
            <a:endParaRPr lang="it-IT" sz="2000">
              <a:ea typeface="+mn-lt"/>
              <a:cs typeface="+mn-lt"/>
            </a:endParaRPr>
          </a:p>
          <a:p>
            <a:pPr marL="457200" indent="-457200">
              <a:buFont typeface="Calibri" panose="020B0604020202020204" pitchFamily="34" charset="0"/>
              <a:buChar char="-"/>
            </a:pPr>
            <a:r>
              <a:rPr lang="it-IT" sz="2000" dirty="0">
                <a:ea typeface="+mn-lt"/>
                <a:cs typeface="+mn-lt"/>
              </a:rPr>
              <a:t>La </a:t>
            </a:r>
            <a:r>
              <a:rPr lang="it-IT" sz="2000" err="1">
                <a:ea typeface="+mn-lt"/>
                <a:cs typeface="+mn-lt"/>
              </a:rPr>
              <a:t>longévité</a:t>
            </a:r>
            <a:r>
              <a:rPr lang="it-IT" sz="2000" dirty="0">
                <a:ea typeface="+mn-lt"/>
                <a:cs typeface="+mn-lt"/>
              </a:rPr>
              <a:t> </a:t>
            </a:r>
            <a:r>
              <a:rPr lang="it-IT" sz="2000" err="1">
                <a:ea typeface="+mn-lt"/>
                <a:cs typeface="+mn-lt"/>
              </a:rPr>
              <a:t>professionnelle</a:t>
            </a:r>
            <a:r>
              <a:rPr lang="it-IT" sz="2000" dirty="0">
                <a:ea typeface="+mn-lt"/>
                <a:cs typeface="+mn-lt"/>
              </a:rPr>
              <a:t> </a:t>
            </a:r>
          </a:p>
          <a:p>
            <a:pPr marL="457200" indent="-457200">
              <a:buFont typeface="Calibri" panose="020B0604020202020204" pitchFamily="34" charset="0"/>
              <a:buChar char="-"/>
            </a:pPr>
            <a:r>
              <a:rPr lang="it-IT" sz="2000" dirty="0">
                <a:ea typeface="+mn-lt"/>
                <a:cs typeface="+mn-lt"/>
              </a:rPr>
              <a:t>La </a:t>
            </a:r>
            <a:r>
              <a:rPr lang="it-IT" sz="2000" err="1">
                <a:ea typeface="+mn-lt"/>
                <a:cs typeface="+mn-lt"/>
              </a:rPr>
              <a:t>lutte</a:t>
            </a:r>
            <a:r>
              <a:rPr lang="it-IT" sz="2000" dirty="0">
                <a:ea typeface="+mn-lt"/>
                <a:cs typeface="+mn-lt"/>
              </a:rPr>
              <a:t> contre </a:t>
            </a:r>
            <a:r>
              <a:rPr lang="it-IT" sz="2000" err="1">
                <a:ea typeface="+mn-lt"/>
                <a:cs typeface="+mn-lt"/>
              </a:rPr>
              <a:t>les</a:t>
            </a:r>
            <a:r>
              <a:rPr lang="it-IT" sz="2000" dirty="0">
                <a:ea typeface="+mn-lt"/>
                <a:cs typeface="+mn-lt"/>
              </a:rPr>
              <a:t> </a:t>
            </a:r>
            <a:r>
              <a:rPr lang="it-IT" sz="2000" err="1">
                <a:ea typeface="+mn-lt"/>
                <a:cs typeface="+mn-lt"/>
              </a:rPr>
              <a:t>confusions</a:t>
            </a:r>
            <a:r>
              <a:rPr lang="it-IT" sz="2000" dirty="0">
                <a:ea typeface="+mn-lt"/>
                <a:cs typeface="+mn-lt"/>
              </a:rPr>
              <a:t> de </a:t>
            </a:r>
            <a:r>
              <a:rPr lang="it-IT" sz="2000" err="1">
                <a:ea typeface="+mn-lt"/>
                <a:cs typeface="+mn-lt"/>
              </a:rPr>
              <a:t>rôles</a:t>
            </a:r>
            <a:r>
              <a:rPr lang="it-IT" sz="2000" dirty="0">
                <a:ea typeface="+mn-lt"/>
                <a:cs typeface="+mn-lt"/>
              </a:rPr>
              <a:t> </a:t>
            </a:r>
          </a:p>
          <a:p>
            <a:pPr marL="457200" indent="-457200">
              <a:buFont typeface="Calibri" panose="020B0604020202020204" pitchFamily="34" charset="0"/>
              <a:buChar char="-"/>
            </a:pPr>
            <a:r>
              <a:rPr lang="it-IT" sz="2000" dirty="0">
                <a:ea typeface="+mn-lt"/>
                <a:cs typeface="+mn-lt"/>
              </a:rPr>
              <a:t>La mise en oeuvre d'une </a:t>
            </a:r>
            <a:r>
              <a:rPr lang="it-IT" sz="2000" err="1">
                <a:ea typeface="+mn-lt"/>
                <a:cs typeface="+mn-lt"/>
              </a:rPr>
              <a:t>pratique</a:t>
            </a:r>
            <a:r>
              <a:rPr lang="it-IT" sz="2000" dirty="0">
                <a:ea typeface="+mn-lt"/>
                <a:cs typeface="+mn-lt"/>
              </a:rPr>
              <a:t> </a:t>
            </a:r>
            <a:r>
              <a:rPr lang="it-IT" sz="2000" err="1">
                <a:ea typeface="+mn-lt"/>
                <a:cs typeface="+mn-lt"/>
              </a:rPr>
              <a:t>centrée</a:t>
            </a:r>
            <a:r>
              <a:rPr lang="it-IT" sz="2000" dirty="0">
                <a:ea typeface="+mn-lt"/>
                <a:cs typeface="+mn-lt"/>
              </a:rPr>
              <a:t> sur </a:t>
            </a:r>
            <a:r>
              <a:rPr lang="it-IT" sz="2000" err="1">
                <a:ea typeface="+mn-lt"/>
                <a:cs typeface="+mn-lt"/>
              </a:rPr>
              <a:t>les</a:t>
            </a:r>
            <a:r>
              <a:rPr lang="it-IT" sz="2000" dirty="0">
                <a:ea typeface="+mn-lt"/>
                <a:cs typeface="+mn-lt"/>
              </a:rPr>
              <a:t> </a:t>
            </a:r>
            <a:r>
              <a:rPr lang="it-IT" sz="2000" err="1">
                <a:ea typeface="+mn-lt"/>
                <a:cs typeface="+mn-lt"/>
              </a:rPr>
              <a:t>occuaptions</a:t>
            </a:r>
            <a:r>
              <a:rPr lang="it-IT" dirty="0"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endParaRPr lang="it-IT" dirty="0">
              <a:ea typeface="+mn-lt"/>
              <a:cs typeface="+mn-lt"/>
            </a:endParaRP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5351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6AED7B-BE62-238A-AE6F-913A190A0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690" y="359675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/>
              <a:t>Comment promouvoir ce rôle ? 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401DD3-831E-628F-FC38-B3CF317DF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r-FR" sz="2000" dirty="0">
                <a:latin typeface="Segoe UI"/>
                <a:cs typeface="Segoe UI"/>
              </a:rPr>
              <a:t>Prendre toutes les opportunités de se construire </a:t>
            </a:r>
          </a:p>
          <a:p>
            <a:r>
              <a:rPr lang="fr-FR" sz="2000" dirty="0">
                <a:latin typeface="Segoe UI"/>
                <a:cs typeface="Segoe UI"/>
              </a:rPr>
              <a:t>Remettre en question ses connaissances </a:t>
            </a:r>
          </a:p>
          <a:p>
            <a:r>
              <a:rPr lang="fr-FR" sz="2000" dirty="0">
                <a:latin typeface="Segoe UI"/>
                <a:cs typeface="Segoe UI"/>
              </a:rPr>
              <a:t>Réaffirmer ses valeurs et croyances professionnelles </a:t>
            </a:r>
          </a:p>
          <a:p>
            <a:r>
              <a:rPr lang="fr-FR" sz="2000" dirty="0">
                <a:latin typeface="Segoe UI"/>
                <a:cs typeface="Segoe UI"/>
              </a:rPr>
              <a:t>Utiliser une pratique réflexive</a:t>
            </a:r>
            <a:endParaRPr lang="en-US" sz="2000" dirty="0">
              <a:latin typeface="Segoe UI"/>
              <a:cs typeface="Segoe UI"/>
            </a:endParaRPr>
          </a:p>
          <a:p>
            <a:r>
              <a:rPr lang="fr-FR" sz="2000" dirty="0">
                <a:latin typeface="Segoe UI"/>
                <a:cs typeface="Segoe UI"/>
              </a:rPr>
              <a:t>Prendre part aux séances de supervision</a:t>
            </a:r>
            <a:endParaRPr lang="en-US" sz="2000" dirty="0">
              <a:latin typeface="Segoe UI"/>
              <a:cs typeface="Segoe UI"/>
            </a:endParaRPr>
          </a:p>
          <a:p>
            <a:r>
              <a:rPr lang="fr-FR" sz="2000" dirty="0">
                <a:latin typeface="Segoe UI"/>
                <a:cs typeface="Segoe UI"/>
              </a:rPr>
              <a:t>Devenir </a:t>
            </a:r>
            <a:r>
              <a:rPr lang="fr-FR" sz="2000" dirty="0" err="1">
                <a:latin typeface="Segoe UI"/>
                <a:cs typeface="Segoe UI"/>
              </a:rPr>
              <a:t>billingue</a:t>
            </a:r>
            <a:r>
              <a:rPr lang="fr-FR" sz="2000" dirty="0">
                <a:latin typeface="Segoe UI"/>
                <a:cs typeface="Segoe UI"/>
              </a:rPr>
              <a:t> </a:t>
            </a:r>
            <a:endParaRPr lang="en-US" sz="2000" dirty="0">
              <a:latin typeface="Segoe UI"/>
              <a:cs typeface="Segoe U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fr-FR" sz="1600" dirty="0">
                <a:latin typeface="Segoe UI"/>
                <a:cs typeface="Segoe UI"/>
              </a:rPr>
              <a:t>Se faire comprendre par les clients </a:t>
            </a:r>
            <a:endParaRPr lang="en-US" sz="1600" dirty="0">
              <a:latin typeface="Segoe UI"/>
              <a:cs typeface="Segoe U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fr-FR" sz="1600" dirty="0" err="1">
                <a:latin typeface="Segoe UI"/>
                <a:cs typeface="Segoe UI"/>
              </a:rPr>
              <a:t>Etre</a:t>
            </a:r>
            <a:r>
              <a:rPr lang="fr-FR" sz="1600" dirty="0">
                <a:latin typeface="Segoe UI"/>
                <a:cs typeface="Segoe UI"/>
              </a:rPr>
              <a:t> capable de parler le langage spécifique de la profession </a:t>
            </a:r>
            <a:endParaRPr lang="en-US" sz="1600" dirty="0">
              <a:latin typeface="Segoe UI"/>
              <a:cs typeface="Segoe UI"/>
            </a:endParaRPr>
          </a:p>
          <a:p>
            <a:endParaRPr lang="fr-FR" sz="2000" dirty="0">
              <a:latin typeface="Segoe UI"/>
              <a:cs typeface="Segoe UI"/>
            </a:endParaRPr>
          </a:p>
          <a:p>
            <a:r>
              <a:rPr lang="fr-FR" sz="2000" dirty="0">
                <a:latin typeface="Segoe UI"/>
                <a:cs typeface="Segoe UI"/>
              </a:rPr>
              <a:t>Travailler avec des preuves scientifiques afin de justifier les interventions</a:t>
            </a:r>
            <a:endParaRPr lang="en-US" sz="2000" dirty="0">
              <a:latin typeface="Segoe UI"/>
              <a:cs typeface="Segoe UI"/>
            </a:endParaRPr>
          </a:p>
          <a:p>
            <a:r>
              <a:rPr lang="fr-FR" sz="2000" dirty="0">
                <a:latin typeface="Segoe UI"/>
                <a:cs typeface="Segoe UI"/>
              </a:rPr>
              <a:t>Ressentir que les actions amènent une différence (vis-à-vis des autres professions) </a:t>
            </a:r>
            <a:endParaRPr lang="en-US" sz="2000" dirty="0">
              <a:latin typeface="Arial"/>
              <a:cs typeface="Arial"/>
            </a:endParaRPr>
          </a:p>
          <a:p>
            <a:r>
              <a:rPr lang="fr-FR" sz="2000" dirty="0">
                <a:latin typeface="Arial"/>
                <a:cs typeface="Arial"/>
              </a:rPr>
              <a:t>Croire en soi (l'expérience et la construction des connaissances aide à développer la confiance</a:t>
            </a:r>
            <a:endParaRPr lang="en-US" sz="2000" dirty="0">
              <a:latin typeface="Arial"/>
              <a:cs typeface="Arial"/>
            </a:endParaRPr>
          </a:p>
          <a:p>
            <a:endParaRPr lang="fr-FR" sz="2000" dirty="0">
              <a:latin typeface="Segoe UI"/>
              <a:cs typeface="Segoe UI"/>
            </a:endParaRPr>
          </a:p>
          <a:p>
            <a:endParaRPr lang="fr-FR" dirty="0"/>
          </a:p>
        </p:txBody>
      </p:sp>
      <p:pic>
        <p:nvPicPr>
          <p:cNvPr id="4" name="Graphique 3" descr="Marketing avec un remplissage uni">
            <a:extLst>
              <a:ext uri="{FF2B5EF4-FFF2-40B4-BE49-F238E27FC236}">
                <a16:creationId xmlns:a16="http://schemas.microsoft.com/office/drawing/2014/main" id="{661E063A-DF04-B589-E407-5A945B0C41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11687" y="550184"/>
            <a:ext cx="914400" cy="9144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6E7B8C22-53A7-CD45-B058-665A04A3E330}"/>
              </a:ext>
            </a:extLst>
          </p:cNvPr>
          <p:cNvSpPr txBox="1"/>
          <p:nvPr/>
        </p:nvSpPr>
        <p:spPr>
          <a:xfrm>
            <a:off x="834788" y="857533"/>
            <a:ext cx="9760422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err="1">
                <a:latin typeface="Aptos Display"/>
                <a:cs typeface="Segoe UI"/>
              </a:rPr>
              <a:t>Walder</a:t>
            </a:r>
            <a:r>
              <a:rPr lang="it-IT" dirty="0">
                <a:latin typeface="Aptos Display"/>
                <a:cs typeface="Segoe UI"/>
              </a:rPr>
              <a:t> et al., 2022 :  </a:t>
            </a:r>
            <a:r>
              <a:rPr lang="it-IT" err="1">
                <a:latin typeface="Aptos Display"/>
                <a:cs typeface="Segoe UI"/>
              </a:rPr>
              <a:t>Understanding</a:t>
            </a:r>
            <a:r>
              <a:rPr lang="it-IT" dirty="0">
                <a:latin typeface="Aptos Display"/>
                <a:cs typeface="Segoe UI"/>
              </a:rPr>
              <a:t> </a:t>
            </a:r>
            <a:r>
              <a:rPr lang="it-IT" err="1">
                <a:latin typeface="Aptos Display"/>
                <a:cs typeface="Segoe UI"/>
              </a:rPr>
              <a:t>professional</a:t>
            </a:r>
            <a:r>
              <a:rPr lang="it-IT" dirty="0">
                <a:latin typeface="Aptos Display"/>
                <a:cs typeface="Segoe UI"/>
              </a:rPr>
              <a:t> </a:t>
            </a:r>
            <a:r>
              <a:rPr lang="it-IT" err="1">
                <a:latin typeface="Aptos Display"/>
                <a:cs typeface="Segoe UI"/>
              </a:rPr>
              <a:t>identity</a:t>
            </a:r>
            <a:r>
              <a:rPr lang="it-IT" dirty="0">
                <a:latin typeface="Aptos Display"/>
                <a:cs typeface="Segoe UI"/>
              </a:rPr>
              <a:t> in </a:t>
            </a:r>
            <a:r>
              <a:rPr lang="it-IT" err="1">
                <a:latin typeface="Aptos Display"/>
                <a:cs typeface="Segoe UI"/>
              </a:rPr>
              <a:t>occupational</a:t>
            </a:r>
            <a:r>
              <a:rPr lang="it-IT" dirty="0">
                <a:latin typeface="Aptos Display"/>
                <a:cs typeface="Segoe UI"/>
              </a:rPr>
              <a:t> therapy : A </a:t>
            </a:r>
            <a:r>
              <a:rPr lang="it-IT" err="1">
                <a:latin typeface="Aptos Display"/>
                <a:cs typeface="Segoe UI"/>
              </a:rPr>
              <a:t>scoping</a:t>
            </a:r>
            <a:r>
              <a:rPr lang="it-IT" dirty="0">
                <a:latin typeface="Aptos Display"/>
                <a:cs typeface="Segoe UI"/>
              </a:rPr>
              <a:t> review.</a:t>
            </a:r>
            <a:r>
              <a:rPr lang="it-IT" sz="6000" b="1" dirty="0">
                <a:latin typeface="Aptos Display"/>
                <a:cs typeface="Segoe UI"/>
              </a:rPr>
              <a:t> </a:t>
            </a:r>
            <a:r>
              <a:rPr lang="it-IT" sz="6000" dirty="0">
                <a:latin typeface="Aptos Display"/>
                <a:cs typeface="Segoe UI"/>
              </a:rPr>
              <a:t>​</a:t>
            </a:r>
          </a:p>
          <a:p>
            <a:r>
              <a:rPr lang="it-IT" sz="6000" dirty="0">
                <a:latin typeface="Aptos Display"/>
                <a:cs typeface="Segoe UI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9102159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11</Slides>
  <Notes>1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Tema di Office</vt:lpstr>
      <vt:lpstr>Collaboration interprofessionnelle </vt:lpstr>
      <vt:lpstr>Retour table ronde</vt:lpstr>
      <vt:lpstr>Retour table ronde</vt:lpstr>
      <vt:lpstr>Méthodologie</vt:lpstr>
      <vt:lpstr>Définition du rôle de l'ergothérapeute</vt:lpstr>
      <vt:lpstr>Moll et al., 2013 : Promoting an occupational perspective in public health </vt:lpstr>
      <vt:lpstr>Moll et al., 2013 : Promoting an occupational perspective in public health </vt:lpstr>
      <vt:lpstr>Walder et al., 2022 :  Understanding professional identity in occupational therapy : A scoping review.  </vt:lpstr>
      <vt:lpstr>Comment promouvoir ce rôle ? </vt:lpstr>
      <vt:lpstr>Ouverture du débat </vt:lpstr>
      <vt:lpstr>Liste des références bibliographiques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/>
  <cp:revision>1571</cp:revision>
  <dcterms:created xsi:type="dcterms:W3CDTF">2024-03-12T13:03:47Z</dcterms:created>
  <dcterms:modified xsi:type="dcterms:W3CDTF">2024-03-13T09:16:37Z</dcterms:modified>
</cp:coreProperties>
</file>