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73" r:id="rId2"/>
  </p:sldMasterIdLst>
  <p:notesMasterIdLst>
    <p:notesMasterId r:id="rId34"/>
  </p:notesMasterIdLst>
  <p:sldIdLst>
    <p:sldId id="257" r:id="rId3"/>
    <p:sldId id="272" r:id="rId4"/>
    <p:sldId id="1676" r:id="rId5"/>
    <p:sldId id="1616" r:id="rId6"/>
    <p:sldId id="1619" r:id="rId7"/>
    <p:sldId id="1620" r:id="rId8"/>
    <p:sldId id="1621" r:id="rId9"/>
    <p:sldId id="1662" r:id="rId10"/>
    <p:sldId id="1623" r:id="rId11"/>
    <p:sldId id="1669" r:id="rId12"/>
    <p:sldId id="1626" r:id="rId13"/>
    <p:sldId id="1618" r:id="rId14"/>
    <p:sldId id="1671" r:id="rId15"/>
    <p:sldId id="1627" r:id="rId16"/>
    <p:sldId id="1661" r:id="rId17"/>
    <p:sldId id="1677" r:id="rId18"/>
    <p:sldId id="1647" r:id="rId19"/>
    <p:sldId id="1631" r:id="rId20"/>
    <p:sldId id="1660" r:id="rId21"/>
    <p:sldId id="1659" r:id="rId22"/>
    <p:sldId id="1634" r:id="rId23"/>
    <p:sldId id="1658" r:id="rId24"/>
    <p:sldId id="1650" r:id="rId25"/>
    <p:sldId id="1679" r:id="rId26"/>
    <p:sldId id="1672" r:id="rId27"/>
    <p:sldId id="1680" r:id="rId28"/>
    <p:sldId id="1639" r:id="rId29"/>
    <p:sldId id="1637" r:id="rId30"/>
    <p:sldId id="1657" r:id="rId31"/>
    <p:sldId id="1656" r:id="rId32"/>
    <p:sldId id="1654" r:id="rId33"/>
  </p:sldIdLst>
  <p:sldSz cx="11523663" cy="6480175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7122" autoAdjust="0"/>
  </p:normalViewPr>
  <p:slideViewPr>
    <p:cSldViewPr>
      <p:cViewPr varScale="1">
        <p:scale>
          <a:sx n="130" d="100"/>
          <a:sy n="130" d="100"/>
        </p:scale>
        <p:origin x="13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7081B7F1-7ED2-4923-92E9-A6C686E1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32" tIns="49516" rIns="99032" bIns="49516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CH" altLang="fr-FR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id="{F7BA28E1-7C73-4125-8D54-1DB05655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32" tIns="49516" rIns="99032" bIns="49516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CH" altLang="fr-FR"/>
          </a:p>
        </p:txBody>
      </p:sp>
      <p:sp>
        <p:nvSpPr>
          <p:cNvPr id="3076" name="AutoShape 3">
            <a:extLst>
              <a:ext uri="{FF2B5EF4-FFF2-40B4-BE49-F238E27FC236}">
                <a16:creationId xmlns:a16="http://schemas.microsoft.com/office/drawing/2014/main" id="{F05225FE-9148-47D8-98BD-5CF2CC46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32" tIns="49516" rIns="99032" bIns="49516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CH" altLang="fr-FR"/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BD0996E1-5443-4FC2-B4CE-122FD7E04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32" tIns="49516" rIns="99032" bIns="49516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CH" altLang="fr-FR"/>
          </a:p>
        </p:txBody>
      </p:sp>
      <p:sp>
        <p:nvSpPr>
          <p:cNvPr id="3078" name="AutoShape 5">
            <a:extLst>
              <a:ext uri="{FF2B5EF4-FFF2-40B4-BE49-F238E27FC236}">
                <a16:creationId xmlns:a16="http://schemas.microsoft.com/office/drawing/2014/main" id="{C4506B0C-CEE7-4EFC-A278-8D9379FE6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32" tIns="49516" rIns="99032" bIns="49516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CH" altLang="fr-FR"/>
          </a:p>
        </p:txBody>
      </p:sp>
      <p:sp>
        <p:nvSpPr>
          <p:cNvPr id="3079" name="AutoShape 6">
            <a:extLst>
              <a:ext uri="{FF2B5EF4-FFF2-40B4-BE49-F238E27FC236}">
                <a16:creationId xmlns:a16="http://schemas.microsoft.com/office/drawing/2014/main" id="{A63E67BD-06FE-4D92-9112-D2CDFC1C3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32" tIns="49516" rIns="99032" bIns="49516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CH" altLang="fr-FR"/>
          </a:p>
        </p:txBody>
      </p:sp>
      <p:sp>
        <p:nvSpPr>
          <p:cNvPr id="3080" name="Text Box 7">
            <a:extLst>
              <a:ext uri="{FF2B5EF4-FFF2-40B4-BE49-F238E27FC236}">
                <a16:creationId xmlns:a16="http://schemas.microsoft.com/office/drawing/2014/main" id="{36B71670-6ED7-413F-8240-F584F6C63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32" tIns="49516" rIns="99032" bIns="49516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CH" altLang="fr-FR"/>
          </a:p>
        </p:txBody>
      </p:sp>
      <p:sp>
        <p:nvSpPr>
          <p:cNvPr id="3081" name="Text Box 8">
            <a:extLst>
              <a:ext uri="{FF2B5EF4-FFF2-40B4-BE49-F238E27FC236}">
                <a16:creationId xmlns:a16="http://schemas.microsoft.com/office/drawing/2014/main" id="{455AB32B-96A8-4401-BF9B-A327835FC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296" y="4"/>
            <a:ext cx="3073077" cy="50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32" tIns="49516" rIns="99032" bIns="49516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CH" altLang="fr-FR"/>
          </a:p>
        </p:txBody>
      </p:sp>
      <p:sp>
        <p:nvSpPr>
          <p:cNvPr id="3082" name="Rectangle 9">
            <a:extLst>
              <a:ext uri="{FF2B5EF4-FFF2-40B4-BE49-F238E27FC236}">
                <a16:creationId xmlns:a16="http://schemas.microsoft.com/office/drawing/2014/main" id="{FBF19A51-6CAF-4EF1-9214-4DD3C47A3DE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" y="768350"/>
            <a:ext cx="6802438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E7A4BEAE-9437-44B3-9CFE-D620F5B9F88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9930" y="4861444"/>
            <a:ext cx="5669580" cy="459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3084" name="Text Box 11">
            <a:extLst>
              <a:ext uri="{FF2B5EF4-FFF2-40B4-BE49-F238E27FC236}">
                <a16:creationId xmlns:a16="http://schemas.microsoft.com/office/drawing/2014/main" id="{B7616CD4-EF9B-4CE2-9855-F39D50CE1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9721108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32" tIns="49516" rIns="99032" bIns="49516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CH" altLang="fr-FR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A591048-C4B8-4372-84E5-1F8308CADF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021294" y="9721106"/>
            <a:ext cx="3066503" cy="50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72" tIns="50686" rIns="97472" bIns="506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84843" algn="l"/>
                <a:tab pos="971405" algn="l"/>
                <a:tab pos="1457966" algn="l"/>
                <a:tab pos="1944529" algn="l"/>
                <a:tab pos="2431092" algn="l"/>
                <a:tab pos="2917654" algn="l"/>
                <a:tab pos="3404214" algn="l"/>
                <a:tab pos="3890777" algn="l"/>
                <a:tab pos="4377340" algn="l"/>
                <a:tab pos="4863902" algn="l"/>
                <a:tab pos="5350463" algn="l"/>
                <a:tab pos="5837026" algn="l"/>
                <a:tab pos="6323587" algn="l"/>
                <a:tab pos="6810150" algn="l"/>
                <a:tab pos="7296712" algn="l"/>
                <a:tab pos="7783274" algn="l"/>
                <a:tab pos="8269835" algn="l"/>
                <a:tab pos="8756397" algn="l"/>
                <a:tab pos="9242959" algn="l"/>
                <a:tab pos="9729522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B91E1AA-9561-4E7F-A4D4-1A2D2992C8A2}" type="slidenum">
              <a:rPr lang="fr-CH" altLang="de-DE"/>
              <a:t>‹Nr.›</a:t>
            </a:fld>
            <a:endParaRPr lang="fr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AA5760EC-8D12-447E-B746-328F74E6FE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843" algn="l"/>
                <a:tab pos="971405" algn="l"/>
                <a:tab pos="1457966" algn="l"/>
                <a:tab pos="1944529" algn="l"/>
                <a:tab pos="2431092" algn="l"/>
                <a:tab pos="2917654" algn="l"/>
                <a:tab pos="3404214" algn="l"/>
                <a:tab pos="3890777" algn="l"/>
                <a:tab pos="4377340" algn="l"/>
                <a:tab pos="4863902" algn="l"/>
                <a:tab pos="5350463" algn="l"/>
                <a:tab pos="5837026" algn="l"/>
                <a:tab pos="6323587" algn="l"/>
                <a:tab pos="6810150" algn="l"/>
                <a:tab pos="7296712" algn="l"/>
                <a:tab pos="7783274" algn="l"/>
                <a:tab pos="8269835" algn="l"/>
                <a:tab pos="8756397" algn="l"/>
                <a:tab pos="9242959" algn="l"/>
                <a:tab pos="97295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843" algn="l"/>
                <a:tab pos="971405" algn="l"/>
                <a:tab pos="1457966" algn="l"/>
                <a:tab pos="1944529" algn="l"/>
                <a:tab pos="2431092" algn="l"/>
                <a:tab pos="2917654" algn="l"/>
                <a:tab pos="3404214" algn="l"/>
                <a:tab pos="3890777" algn="l"/>
                <a:tab pos="4377340" algn="l"/>
                <a:tab pos="4863902" algn="l"/>
                <a:tab pos="5350463" algn="l"/>
                <a:tab pos="5837026" algn="l"/>
                <a:tab pos="6323587" algn="l"/>
                <a:tab pos="6810150" algn="l"/>
                <a:tab pos="7296712" algn="l"/>
                <a:tab pos="7783274" algn="l"/>
                <a:tab pos="8269835" algn="l"/>
                <a:tab pos="8756397" algn="l"/>
                <a:tab pos="9242959" algn="l"/>
                <a:tab pos="97295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843" algn="l"/>
                <a:tab pos="971405" algn="l"/>
                <a:tab pos="1457966" algn="l"/>
                <a:tab pos="1944529" algn="l"/>
                <a:tab pos="2431092" algn="l"/>
                <a:tab pos="2917654" algn="l"/>
                <a:tab pos="3404214" algn="l"/>
                <a:tab pos="3890777" algn="l"/>
                <a:tab pos="4377340" algn="l"/>
                <a:tab pos="4863902" algn="l"/>
                <a:tab pos="5350463" algn="l"/>
                <a:tab pos="5837026" algn="l"/>
                <a:tab pos="6323587" algn="l"/>
                <a:tab pos="6810150" algn="l"/>
                <a:tab pos="7296712" algn="l"/>
                <a:tab pos="7783274" algn="l"/>
                <a:tab pos="8269835" algn="l"/>
                <a:tab pos="8756397" algn="l"/>
                <a:tab pos="9242959" algn="l"/>
                <a:tab pos="97295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843" algn="l"/>
                <a:tab pos="971405" algn="l"/>
                <a:tab pos="1457966" algn="l"/>
                <a:tab pos="1944529" algn="l"/>
                <a:tab pos="2431092" algn="l"/>
                <a:tab pos="2917654" algn="l"/>
                <a:tab pos="3404214" algn="l"/>
                <a:tab pos="3890777" algn="l"/>
                <a:tab pos="4377340" algn="l"/>
                <a:tab pos="4863902" algn="l"/>
                <a:tab pos="5350463" algn="l"/>
                <a:tab pos="5837026" algn="l"/>
                <a:tab pos="6323587" algn="l"/>
                <a:tab pos="6810150" algn="l"/>
                <a:tab pos="7296712" algn="l"/>
                <a:tab pos="7783274" algn="l"/>
                <a:tab pos="8269835" algn="l"/>
                <a:tab pos="8756397" algn="l"/>
                <a:tab pos="9242959" algn="l"/>
                <a:tab pos="97295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843" algn="l"/>
                <a:tab pos="971405" algn="l"/>
                <a:tab pos="1457966" algn="l"/>
                <a:tab pos="1944529" algn="l"/>
                <a:tab pos="2431092" algn="l"/>
                <a:tab pos="2917654" algn="l"/>
                <a:tab pos="3404214" algn="l"/>
                <a:tab pos="3890777" algn="l"/>
                <a:tab pos="4377340" algn="l"/>
                <a:tab pos="4863902" algn="l"/>
                <a:tab pos="5350463" algn="l"/>
                <a:tab pos="5837026" algn="l"/>
                <a:tab pos="6323587" algn="l"/>
                <a:tab pos="6810150" algn="l"/>
                <a:tab pos="7296712" algn="l"/>
                <a:tab pos="7783274" algn="l"/>
                <a:tab pos="8269835" algn="l"/>
                <a:tab pos="8756397" algn="l"/>
                <a:tab pos="9242959" algn="l"/>
                <a:tab pos="97295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723372" indent="-247579" defTabSz="4865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843" algn="l"/>
                <a:tab pos="971405" algn="l"/>
                <a:tab pos="1457966" algn="l"/>
                <a:tab pos="1944529" algn="l"/>
                <a:tab pos="2431092" algn="l"/>
                <a:tab pos="2917654" algn="l"/>
                <a:tab pos="3404214" algn="l"/>
                <a:tab pos="3890777" algn="l"/>
                <a:tab pos="4377340" algn="l"/>
                <a:tab pos="4863902" algn="l"/>
                <a:tab pos="5350463" algn="l"/>
                <a:tab pos="5837026" algn="l"/>
                <a:tab pos="6323587" algn="l"/>
                <a:tab pos="6810150" algn="l"/>
                <a:tab pos="7296712" algn="l"/>
                <a:tab pos="7783274" algn="l"/>
                <a:tab pos="8269835" algn="l"/>
                <a:tab pos="8756397" algn="l"/>
                <a:tab pos="9242959" algn="l"/>
                <a:tab pos="97295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218531" indent="-247579" defTabSz="4865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843" algn="l"/>
                <a:tab pos="971405" algn="l"/>
                <a:tab pos="1457966" algn="l"/>
                <a:tab pos="1944529" algn="l"/>
                <a:tab pos="2431092" algn="l"/>
                <a:tab pos="2917654" algn="l"/>
                <a:tab pos="3404214" algn="l"/>
                <a:tab pos="3890777" algn="l"/>
                <a:tab pos="4377340" algn="l"/>
                <a:tab pos="4863902" algn="l"/>
                <a:tab pos="5350463" algn="l"/>
                <a:tab pos="5837026" algn="l"/>
                <a:tab pos="6323587" algn="l"/>
                <a:tab pos="6810150" algn="l"/>
                <a:tab pos="7296712" algn="l"/>
                <a:tab pos="7783274" algn="l"/>
                <a:tab pos="8269835" algn="l"/>
                <a:tab pos="8756397" algn="l"/>
                <a:tab pos="9242959" algn="l"/>
                <a:tab pos="97295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713690" indent="-247579" defTabSz="4865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843" algn="l"/>
                <a:tab pos="971405" algn="l"/>
                <a:tab pos="1457966" algn="l"/>
                <a:tab pos="1944529" algn="l"/>
                <a:tab pos="2431092" algn="l"/>
                <a:tab pos="2917654" algn="l"/>
                <a:tab pos="3404214" algn="l"/>
                <a:tab pos="3890777" algn="l"/>
                <a:tab pos="4377340" algn="l"/>
                <a:tab pos="4863902" algn="l"/>
                <a:tab pos="5350463" algn="l"/>
                <a:tab pos="5837026" algn="l"/>
                <a:tab pos="6323587" algn="l"/>
                <a:tab pos="6810150" algn="l"/>
                <a:tab pos="7296712" algn="l"/>
                <a:tab pos="7783274" algn="l"/>
                <a:tab pos="8269835" algn="l"/>
                <a:tab pos="8756397" algn="l"/>
                <a:tab pos="9242959" algn="l"/>
                <a:tab pos="97295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208847" indent="-247579" defTabSz="4865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843" algn="l"/>
                <a:tab pos="971405" algn="l"/>
                <a:tab pos="1457966" algn="l"/>
                <a:tab pos="1944529" algn="l"/>
                <a:tab pos="2431092" algn="l"/>
                <a:tab pos="2917654" algn="l"/>
                <a:tab pos="3404214" algn="l"/>
                <a:tab pos="3890777" algn="l"/>
                <a:tab pos="4377340" algn="l"/>
                <a:tab pos="4863902" algn="l"/>
                <a:tab pos="5350463" algn="l"/>
                <a:tab pos="5837026" algn="l"/>
                <a:tab pos="6323587" algn="l"/>
                <a:tab pos="6810150" algn="l"/>
                <a:tab pos="7296712" algn="l"/>
                <a:tab pos="7783274" algn="l"/>
                <a:tab pos="8269835" algn="l"/>
                <a:tab pos="8756397" algn="l"/>
                <a:tab pos="9242959" algn="l"/>
                <a:tab pos="97295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68B886-16C3-4001-9E23-7860BF6C4B7E}" type="slidenum">
              <a:rPr lang="fr-CH" altLang="fr-FR">
                <a:latin typeface="Calibri" panose="020F0502020204030204" pitchFamily="34" charset="0"/>
              </a:rPr>
              <a:t>1</a:t>
            </a:fld>
            <a:endParaRPr lang="fr-CH" altLang="fr-FR">
              <a:latin typeface="Calibri" panose="020F0502020204030204" pitchFamily="34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1E7D242B-82FA-4F88-99B0-C8E4B0B5F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296" y="9721108"/>
            <a:ext cx="3068146" cy="50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472" tIns="50686" rIns="97472" bIns="506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A6CD510-8839-4501-9922-7ECFA4A97EFA}" type="slidenum">
              <a:rPr lang="fr-CH" altLang="fr-FR">
                <a:latin typeface="Calibri" panose="020F0502020204030204" pitchFamily="34" charset="0"/>
              </a:rPr>
              <a:t>1</a:t>
            </a:fld>
            <a:endParaRPr lang="fr-CH" altLang="fr-FR">
              <a:latin typeface="Calibri" panose="020F0502020204030204" pitchFamily="34" charset="0"/>
            </a:endParaRPr>
          </a:p>
        </p:txBody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D30C2696-9004-4811-81E4-30C67143F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296" y="9721108"/>
            <a:ext cx="3069790" cy="50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472" tIns="50686" rIns="97472" bIns="506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0C67298-1BC2-450A-A72B-B8CD799C1A1E}" type="slidenum">
              <a:rPr lang="fr-CH" altLang="fr-FR">
                <a:latin typeface="Calibri" panose="020F0502020204030204" pitchFamily="34" charset="0"/>
              </a:rPr>
              <a:t>1</a:t>
            </a:fld>
            <a:endParaRPr lang="fr-CH" altLang="fr-FR">
              <a:latin typeface="Calibri" panose="020F0502020204030204" pitchFamily="34" charset="0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BEDB916B-FFFE-4EF5-B34D-7A11DEB77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296" y="9721106"/>
            <a:ext cx="3071433" cy="5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472" tIns="50686" rIns="97472" bIns="506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5510366-4F52-4EAE-AB55-201737576BC1}" type="slidenum">
              <a:rPr lang="fr-CH" altLang="fr-FR">
                <a:latin typeface="Calibri" panose="020F0502020204030204" pitchFamily="34" charset="0"/>
              </a:rPr>
              <a:t>1</a:t>
            </a:fld>
            <a:endParaRPr lang="fr-CH" altLang="fr-FR">
              <a:latin typeface="Calibri" panose="020F0502020204030204" pitchFamily="34" charset="0"/>
            </a:endParaRPr>
          </a:p>
        </p:txBody>
      </p:sp>
      <p:sp>
        <p:nvSpPr>
          <p:cNvPr id="6150" name="Text Box 4">
            <a:extLst>
              <a:ext uri="{FF2B5EF4-FFF2-40B4-BE49-F238E27FC236}">
                <a16:creationId xmlns:a16="http://schemas.microsoft.com/office/drawing/2014/main" id="{315B3667-FC3F-41CC-B092-794C6A163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296" y="9721109"/>
            <a:ext cx="3073077" cy="50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472" tIns="50686" rIns="97472" bIns="506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6B00DE-8C75-44BF-A2CC-B7FFEFC651AC}" type="slidenum">
              <a:rPr lang="fr-CH" altLang="fr-FR">
                <a:latin typeface="Calibri" panose="020F0502020204030204" pitchFamily="34" charset="0"/>
              </a:rPr>
              <a:t>1</a:t>
            </a:fld>
            <a:endParaRPr lang="fr-CH" altLang="fr-FR">
              <a:latin typeface="Calibri" panose="020F0502020204030204" pitchFamily="34" charset="0"/>
            </a:endParaRPr>
          </a:p>
        </p:txBody>
      </p:sp>
      <p:sp>
        <p:nvSpPr>
          <p:cNvPr id="6151" name="Rectangle 5">
            <a:extLst>
              <a:ext uri="{FF2B5EF4-FFF2-40B4-BE49-F238E27FC236}">
                <a16:creationId xmlns:a16="http://schemas.microsoft.com/office/drawing/2014/main" id="{BC743D3A-F798-4684-824C-69252F685A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938" y="777875"/>
            <a:ext cx="682466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52" name="Rectangle 6">
            <a:extLst>
              <a:ext uri="{FF2B5EF4-FFF2-40B4-BE49-F238E27FC236}">
                <a16:creationId xmlns:a16="http://schemas.microsoft.com/office/drawing/2014/main" id="{D26B64BE-2A87-4D8D-A3FD-9722C3436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931" y="4861443"/>
            <a:ext cx="5679440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84001" algn="l"/>
                <a:tab pos="1568002" algn="l"/>
                <a:tab pos="2352003" algn="l"/>
                <a:tab pos="3136004" algn="l"/>
                <a:tab pos="3920005" algn="l"/>
                <a:tab pos="4704007" algn="l"/>
                <a:tab pos="5488006" algn="l"/>
              </a:tabLst>
            </a:pPr>
            <a:endParaRPr lang="fr-CH" altLang="fr-FR" sz="22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153" name="Text Box 7">
            <a:extLst>
              <a:ext uri="{FF2B5EF4-FFF2-40B4-BE49-F238E27FC236}">
                <a16:creationId xmlns:a16="http://schemas.microsoft.com/office/drawing/2014/main" id="{1CA30068-0047-4E6A-87CF-AE138DD9C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296" y="9721108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472" tIns="50686" rIns="97472" bIns="506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E0ED4FD-F1B2-4964-8E42-A6918B74C4F3}" type="slidenum">
              <a:rPr lang="fr-CH" altLang="fr-FR">
                <a:latin typeface="Calibri" panose="020F0502020204030204" pitchFamily="34" charset="0"/>
              </a:rPr>
              <a:t>1</a:t>
            </a:fld>
            <a:endParaRPr lang="fr-CH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59F8DFD-C535-447E-A59A-574AA1D98D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CE2F648-3485-408B-B437-4521ED2C7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>
            <a:extLst>
              <a:ext uri="{FF2B5EF4-FFF2-40B4-BE49-F238E27FC236}">
                <a16:creationId xmlns:a16="http://schemas.microsoft.com/office/drawing/2014/main" id="{E1192C43-173E-4AB1-B88B-41061F78FC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25559" indent="-374684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14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40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65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91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17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42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68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6D76653-59E3-4550-9434-5911D41935CC}" type="slidenum"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11</a:t>
            </a:fld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7A657EF8-802C-418B-AB14-88E0E4B8B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2"/>
            <a:ext cx="39639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3B68AB82-BAD7-40B4-A9ED-E0E427485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6513515"/>
            <a:ext cx="39639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30</a:t>
            </a:r>
          </a:p>
        </p:txBody>
      </p:sp>
      <p:sp>
        <p:nvSpPr>
          <p:cNvPr id="69637" name="Rectangle 4">
            <a:extLst>
              <a:ext uri="{FF2B5EF4-FFF2-40B4-BE49-F238E27FC236}">
                <a16:creationId xmlns:a16="http://schemas.microsoft.com/office/drawing/2014/main" id="{551DCB2D-3D21-48DA-87FF-10D21BD60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13515"/>
            <a:ext cx="3962401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9638" name="Rectangle 5">
            <a:extLst>
              <a:ext uri="{FF2B5EF4-FFF2-40B4-BE49-F238E27FC236}">
                <a16:creationId xmlns:a16="http://schemas.microsoft.com/office/drawing/2014/main" id="{4351E40C-1ECF-413C-A3E2-7F625C6C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2"/>
            <a:ext cx="3962401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9639" name="Rectangle 6">
            <a:extLst>
              <a:ext uri="{FF2B5EF4-FFF2-40B4-BE49-F238E27FC236}">
                <a16:creationId xmlns:a16="http://schemas.microsoft.com/office/drawing/2014/main" id="{9C6619E4-F6D3-44CE-8476-7DA03A6D5E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9640" name="Rectangle 7">
            <a:extLst>
              <a:ext uri="{FF2B5EF4-FFF2-40B4-BE49-F238E27FC236}">
                <a16:creationId xmlns:a16="http://schemas.microsoft.com/office/drawing/2014/main" id="{3D538C08-872B-4AA3-9D4F-CDAE650F3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1" tIns="46027" rIns="92051" bIns="46027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>
            <a:extLst>
              <a:ext uri="{FF2B5EF4-FFF2-40B4-BE49-F238E27FC236}">
                <a16:creationId xmlns:a16="http://schemas.microsoft.com/office/drawing/2014/main" id="{516F90CB-46E9-499F-B7B3-D0BE7F979D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25559" indent="-374684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14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40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65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91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17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42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68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96EB72-96CA-4AA2-84AF-147912250BDE}" type="slidenum"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12</a:t>
            </a:fld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A1969A8F-304F-4DD1-8CAF-C78B7617A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2"/>
            <a:ext cx="39639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D5CDD1FB-FB3F-49D8-8CEC-EF9F6693A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6513515"/>
            <a:ext cx="39639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27</a:t>
            </a:r>
          </a:p>
        </p:txBody>
      </p:sp>
      <p:sp>
        <p:nvSpPr>
          <p:cNvPr id="71685" name="Rectangle 4">
            <a:extLst>
              <a:ext uri="{FF2B5EF4-FFF2-40B4-BE49-F238E27FC236}">
                <a16:creationId xmlns:a16="http://schemas.microsoft.com/office/drawing/2014/main" id="{FE5EA01B-C89E-44EE-991D-E87822E9D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13515"/>
            <a:ext cx="3962401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686" name="Rectangle 5">
            <a:extLst>
              <a:ext uri="{FF2B5EF4-FFF2-40B4-BE49-F238E27FC236}">
                <a16:creationId xmlns:a16="http://schemas.microsoft.com/office/drawing/2014/main" id="{FEFC5B8E-9B1E-4A72-8660-C004CE883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2"/>
            <a:ext cx="3962401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687" name="Rectangle 6">
            <a:extLst>
              <a:ext uri="{FF2B5EF4-FFF2-40B4-BE49-F238E27FC236}">
                <a16:creationId xmlns:a16="http://schemas.microsoft.com/office/drawing/2014/main" id="{E340B22A-711B-40B8-895C-2971867E30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1688" name="Rectangle 7">
            <a:extLst>
              <a:ext uri="{FF2B5EF4-FFF2-40B4-BE49-F238E27FC236}">
                <a16:creationId xmlns:a16="http://schemas.microsoft.com/office/drawing/2014/main" id="{615802F9-D3CB-4BA1-BDC2-CAACFD732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1" tIns="46027" rIns="92051" bIns="46027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>
            <a:extLst>
              <a:ext uri="{FF2B5EF4-FFF2-40B4-BE49-F238E27FC236}">
                <a16:creationId xmlns:a16="http://schemas.microsoft.com/office/drawing/2014/main" id="{5BE25B11-8E91-42C8-A227-2AF6471A73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25559" indent="-374684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14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40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65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91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17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42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68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588B5E-5A61-4FAF-87F9-E76A7362902E}" type="slidenum"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13</a:t>
            </a:fld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18A4736-4529-4B86-BC45-D691B32B3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2"/>
            <a:ext cx="39639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C94DE4E7-AAAA-49E2-8E5F-9C4CFEC7E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6513515"/>
            <a:ext cx="39639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27</a:t>
            </a:r>
          </a:p>
        </p:txBody>
      </p:sp>
      <p:sp>
        <p:nvSpPr>
          <p:cNvPr id="73733" name="Rectangle 4">
            <a:extLst>
              <a:ext uri="{FF2B5EF4-FFF2-40B4-BE49-F238E27FC236}">
                <a16:creationId xmlns:a16="http://schemas.microsoft.com/office/drawing/2014/main" id="{011AFCE8-0051-46E7-9DD7-0319C6B0F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13515"/>
            <a:ext cx="3962401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4" name="Rectangle 5">
            <a:extLst>
              <a:ext uri="{FF2B5EF4-FFF2-40B4-BE49-F238E27FC236}">
                <a16:creationId xmlns:a16="http://schemas.microsoft.com/office/drawing/2014/main" id="{2B17BB01-150B-4F61-BD4A-AB703A670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2"/>
            <a:ext cx="3962401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5" name="Rectangle 6">
            <a:extLst>
              <a:ext uri="{FF2B5EF4-FFF2-40B4-BE49-F238E27FC236}">
                <a16:creationId xmlns:a16="http://schemas.microsoft.com/office/drawing/2014/main" id="{A6D23901-FB46-4CD3-B19A-EDB2B36CD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3736" name="Rectangle 7">
            <a:extLst>
              <a:ext uri="{FF2B5EF4-FFF2-40B4-BE49-F238E27FC236}">
                <a16:creationId xmlns:a16="http://schemas.microsoft.com/office/drawing/2014/main" id="{48DB7DBC-9ECB-4B43-9556-94A91AF707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1" tIns="46027" rIns="92051" bIns="46027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>
            <a:extLst>
              <a:ext uri="{FF2B5EF4-FFF2-40B4-BE49-F238E27FC236}">
                <a16:creationId xmlns:a16="http://schemas.microsoft.com/office/drawing/2014/main" id="{F410B0B8-54D8-433D-9DE4-3608A90C85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25559" indent="-374684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14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40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65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91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17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42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68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7BEEFB8-D49F-411B-AFF9-B38420CDEA80}" type="slidenum"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14</a:t>
            </a:fld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019F1662-276D-4D8B-97CE-7C7E6F700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2"/>
            <a:ext cx="39639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9C864BEC-AF33-4AA9-9559-4B141CE34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6513515"/>
            <a:ext cx="39639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30</a:t>
            </a:r>
          </a:p>
        </p:txBody>
      </p:sp>
      <p:sp>
        <p:nvSpPr>
          <p:cNvPr id="75781" name="Rectangle 4">
            <a:extLst>
              <a:ext uri="{FF2B5EF4-FFF2-40B4-BE49-F238E27FC236}">
                <a16:creationId xmlns:a16="http://schemas.microsoft.com/office/drawing/2014/main" id="{4B2D8431-BAE5-4DE2-91C8-FC87C214A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13515"/>
            <a:ext cx="3962401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782" name="Rectangle 5">
            <a:extLst>
              <a:ext uri="{FF2B5EF4-FFF2-40B4-BE49-F238E27FC236}">
                <a16:creationId xmlns:a16="http://schemas.microsoft.com/office/drawing/2014/main" id="{7B5275EC-A535-4AF4-BFAA-9EC79FBE2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2"/>
            <a:ext cx="3962401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783" name="Rectangle 6">
            <a:extLst>
              <a:ext uri="{FF2B5EF4-FFF2-40B4-BE49-F238E27FC236}">
                <a16:creationId xmlns:a16="http://schemas.microsoft.com/office/drawing/2014/main" id="{66EE2D00-85FE-4A3C-9223-D97C4A728F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5784" name="Rectangle 7">
            <a:extLst>
              <a:ext uri="{FF2B5EF4-FFF2-40B4-BE49-F238E27FC236}">
                <a16:creationId xmlns:a16="http://schemas.microsoft.com/office/drawing/2014/main" id="{62F933F8-35A2-4CAB-A26D-C0B11094A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1" tIns="46027" rIns="92051" bIns="46027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49E3AF19-58AC-4D2F-A055-F2EB67479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09AC1346-1C02-4984-82C4-B587D2AC1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>
            <a:extLst>
              <a:ext uri="{FF2B5EF4-FFF2-40B4-BE49-F238E27FC236}">
                <a16:creationId xmlns:a16="http://schemas.microsoft.com/office/drawing/2014/main" id="{469802E0-CFE8-476A-8AB1-A504C91624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25559" indent="-374684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14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40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65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91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17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42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68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0189D4-89C0-470D-A7A9-256D80FBB07D}" type="slidenum"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16</a:t>
            </a:fld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02952733-3215-4A06-9E6A-4B6C4ECAE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2"/>
            <a:ext cx="39639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3414B4F4-9FBD-48DF-990B-F0AFFB8D2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6513515"/>
            <a:ext cx="39639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36</a:t>
            </a:r>
          </a:p>
        </p:txBody>
      </p:sp>
      <p:sp>
        <p:nvSpPr>
          <p:cNvPr id="79877" name="Rectangle 4">
            <a:extLst>
              <a:ext uri="{FF2B5EF4-FFF2-40B4-BE49-F238E27FC236}">
                <a16:creationId xmlns:a16="http://schemas.microsoft.com/office/drawing/2014/main" id="{F6D3DEE1-BFB2-49BC-97A4-D572A8A83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13515"/>
            <a:ext cx="3962401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9878" name="Rectangle 5">
            <a:extLst>
              <a:ext uri="{FF2B5EF4-FFF2-40B4-BE49-F238E27FC236}">
                <a16:creationId xmlns:a16="http://schemas.microsoft.com/office/drawing/2014/main" id="{063A4798-CFB3-493B-95A2-66EBBEB9D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2"/>
            <a:ext cx="3962401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9879" name="Rectangle 6">
            <a:extLst>
              <a:ext uri="{FF2B5EF4-FFF2-40B4-BE49-F238E27FC236}">
                <a16:creationId xmlns:a16="http://schemas.microsoft.com/office/drawing/2014/main" id="{16B48419-9385-4CB3-93EE-7CAA6071E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9880" name="Rectangle 7">
            <a:extLst>
              <a:ext uri="{FF2B5EF4-FFF2-40B4-BE49-F238E27FC236}">
                <a16:creationId xmlns:a16="http://schemas.microsoft.com/office/drawing/2014/main" id="{0471512E-42BF-4EDB-BDEE-712D1EFEC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1" tIns="46027" rIns="92051" bIns="46027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>
            <a:extLst>
              <a:ext uri="{FF2B5EF4-FFF2-40B4-BE49-F238E27FC236}">
                <a16:creationId xmlns:a16="http://schemas.microsoft.com/office/drawing/2014/main" id="{1B2A93FE-7C62-498A-A85F-D30A83BCE8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25559" indent="-374684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14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40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65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91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17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42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68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FC591D-6ED4-4149-8ABA-95852D439CE9}" type="slidenum"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17</a:t>
            </a:fld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40B6F9B8-E78C-40E0-A85A-9B7B84132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2"/>
            <a:ext cx="39639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636AE66D-77A5-4A4E-806B-F232DAE6C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6513515"/>
            <a:ext cx="39639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36</a:t>
            </a:r>
          </a:p>
        </p:txBody>
      </p:sp>
      <p:sp>
        <p:nvSpPr>
          <p:cNvPr id="81925" name="Rectangle 4">
            <a:extLst>
              <a:ext uri="{FF2B5EF4-FFF2-40B4-BE49-F238E27FC236}">
                <a16:creationId xmlns:a16="http://schemas.microsoft.com/office/drawing/2014/main" id="{0C469F23-232F-4FF0-9A9B-5AC68E4EC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13515"/>
            <a:ext cx="3962401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26" name="Rectangle 5">
            <a:extLst>
              <a:ext uri="{FF2B5EF4-FFF2-40B4-BE49-F238E27FC236}">
                <a16:creationId xmlns:a16="http://schemas.microsoft.com/office/drawing/2014/main" id="{F14BADCB-F947-45DD-95D8-B3C48455B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2"/>
            <a:ext cx="3962401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27" name="Rectangle 6">
            <a:extLst>
              <a:ext uri="{FF2B5EF4-FFF2-40B4-BE49-F238E27FC236}">
                <a16:creationId xmlns:a16="http://schemas.microsoft.com/office/drawing/2014/main" id="{FBC53A08-8A3F-40A4-A72D-6346BF339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81928" name="Rectangle 7">
            <a:extLst>
              <a:ext uri="{FF2B5EF4-FFF2-40B4-BE49-F238E27FC236}">
                <a16:creationId xmlns:a16="http://schemas.microsoft.com/office/drawing/2014/main" id="{09993292-22DB-4821-B7A8-FC7812AF9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1" tIns="46027" rIns="92051" bIns="46027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>
            <a:extLst>
              <a:ext uri="{FF2B5EF4-FFF2-40B4-BE49-F238E27FC236}">
                <a16:creationId xmlns:a16="http://schemas.microsoft.com/office/drawing/2014/main" id="{09435CD7-A348-4B8F-86F0-57EA0D29C1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25559" indent="-374684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14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40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65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91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17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42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68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B8603F9-FC38-4C08-99B1-1A370BB61BA2}" type="slidenum"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18</a:t>
            </a:fld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89246F37-21BC-44E3-A1EB-885F79440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2"/>
            <a:ext cx="39639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1799E448-98F8-4D0A-99B6-3E842080F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6513515"/>
            <a:ext cx="39639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36</a:t>
            </a:r>
          </a:p>
        </p:txBody>
      </p:sp>
      <p:sp>
        <p:nvSpPr>
          <p:cNvPr id="83973" name="Rectangle 4">
            <a:extLst>
              <a:ext uri="{FF2B5EF4-FFF2-40B4-BE49-F238E27FC236}">
                <a16:creationId xmlns:a16="http://schemas.microsoft.com/office/drawing/2014/main" id="{784C262C-DF5B-4BDB-A8A4-EC82DF69E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13515"/>
            <a:ext cx="3962401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3974" name="Rectangle 5">
            <a:extLst>
              <a:ext uri="{FF2B5EF4-FFF2-40B4-BE49-F238E27FC236}">
                <a16:creationId xmlns:a16="http://schemas.microsoft.com/office/drawing/2014/main" id="{BE7C8E50-62D9-40C4-94B0-E1B3AA02E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2"/>
            <a:ext cx="3962401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3975" name="Rectangle 6">
            <a:extLst>
              <a:ext uri="{FF2B5EF4-FFF2-40B4-BE49-F238E27FC236}">
                <a16:creationId xmlns:a16="http://schemas.microsoft.com/office/drawing/2014/main" id="{7BF53FCC-DFCE-45D4-B985-A1E27241F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83976" name="Rectangle 7">
            <a:extLst>
              <a:ext uri="{FF2B5EF4-FFF2-40B4-BE49-F238E27FC236}">
                <a16:creationId xmlns:a16="http://schemas.microsoft.com/office/drawing/2014/main" id="{F0EBB4F2-18C3-4C6F-9705-EEE84A896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1" tIns="46027" rIns="92051" bIns="46027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CA2CA6B-256B-4FEF-B9BA-99D6D3CDB9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E31A14B8-59FC-4956-AE43-96AE1105C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AA5760EC-8D12-447E-B746-328F74E6FE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843" algn="l"/>
                <a:tab pos="971405" algn="l"/>
                <a:tab pos="1457966" algn="l"/>
                <a:tab pos="1944529" algn="l"/>
                <a:tab pos="2431092" algn="l"/>
                <a:tab pos="2917654" algn="l"/>
                <a:tab pos="3404214" algn="l"/>
                <a:tab pos="3890777" algn="l"/>
                <a:tab pos="4377340" algn="l"/>
                <a:tab pos="4863902" algn="l"/>
                <a:tab pos="5350463" algn="l"/>
                <a:tab pos="5837026" algn="l"/>
                <a:tab pos="6323587" algn="l"/>
                <a:tab pos="6810150" algn="l"/>
                <a:tab pos="7296712" algn="l"/>
                <a:tab pos="7783274" algn="l"/>
                <a:tab pos="8269835" algn="l"/>
                <a:tab pos="8756397" algn="l"/>
                <a:tab pos="9242959" algn="l"/>
                <a:tab pos="97295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843" algn="l"/>
                <a:tab pos="971405" algn="l"/>
                <a:tab pos="1457966" algn="l"/>
                <a:tab pos="1944529" algn="l"/>
                <a:tab pos="2431092" algn="l"/>
                <a:tab pos="2917654" algn="l"/>
                <a:tab pos="3404214" algn="l"/>
                <a:tab pos="3890777" algn="l"/>
                <a:tab pos="4377340" algn="l"/>
                <a:tab pos="4863902" algn="l"/>
                <a:tab pos="5350463" algn="l"/>
                <a:tab pos="5837026" algn="l"/>
                <a:tab pos="6323587" algn="l"/>
                <a:tab pos="6810150" algn="l"/>
                <a:tab pos="7296712" algn="l"/>
                <a:tab pos="7783274" algn="l"/>
                <a:tab pos="8269835" algn="l"/>
                <a:tab pos="8756397" algn="l"/>
                <a:tab pos="9242959" algn="l"/>
                <a:tab pos="97295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843" algn="l"/>
                <a:tab pos="971405" algn="l"/>
                <a:tab pos="1457966" algn="l"/>
                <a:tab pos="1944529" algn="l"/>
                <a:tab pos="2431092" algn="l"/>
                <a:tab pos="2917654" algn="l"/>
                <a:tab pos="3404214" algn="l"/>
                <a:tab pos="3890777" algn="l"/>
                <a:tab pos="4377340" algn="l"/>
                <a:tab pos="4863902" algn="l"/>
                <a:tab pos="5350463" algn="l"/>
                <a:tab pos="5837026" algn="l"/>
                <a:tab pos="6323587" algn="l"/>
                <a:tab pos="6810150" algn="l"/>
                <a:tab pos="7296712" algn="l"/>
                <a:tab pos="7783274" algn="l"/>
                <a:tab pos="8269835" algn="l"/>
                <a:tab pos="8756397" algn="l"/>
                <a:tab pos="9242959" algn="l"/>
                <a:tab pos="97295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843" algn="l"/>
                <a:tab pos="971405" algn="l"/>
                <a:tab pos="1457966" algn="l"/>
                <a:tab pos="1944529" algn="l"/>
                <a:tab pos="2431092" algn="l"/>
                <a:tab pos="2917654" algn="l"/>
                <a:tab pos="3404214" algn="l"/>
                <a:tab pos="3890777" algn="l"/>
                <a:tab pos="4377340" algn="l"/>
                <a:tab pos="4863902" algn="l"/>
                <a:tab pos="5350463" algn="l"/>
                <a:tab pos="5837026" algn="l"/>
                <a:tab pos="6323587" algn="l"/>
                <a:tab pos="6810150" algn="l"/>
                <a:tab pos="7296712" algn="l"/>
                <a:tab pos="7783274" algn="l"/>
                <a:tab pos="8269835" algn="l"/>
                <a:tab pos="8756397" algn="l"/>
                <a:tab pos="9242959" algn="l"/>
                <a:tab pos="97295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843" algn="l"/>
                <a:tab pos="971405" algn="l"/>
                <a:tab pos="1457966" algn="l"/>
                <a:tab pos="1944529" algn="l"/>
                <a:tab pos="2431092" algn="l"/>
                <a:tab pos="2917654" algn="l"/>
                <a:tab pos="3404214" algn="l"/>
                <a:tab pos="3890777" algn="l"/>
                <a:tab pos="4377340" algn="l"/>
                <a:tab pos="4863902" algn="l"/>
                <a:tab pos="5350463" algn="l"/>
                <a:tab pos="5837026" algn="l"/>
                <a:tab pos="6323587" algn="l"/>
                <a:tab pos="6810150" algn="l"/>
                <a:tab pos="7296712" algn="l"/>
                <a:tab pos="7783274" algn="l"/>
                <a:tab pos="8269835" algn="l"/>
                <a:tab pos="8756397" algn="l"/>
                <a:tab pos="9242959" algn="l"/>
                <a:tab pos="97295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723372" indent="-247579" defTabSz="4865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843" algn="l"/>
                <a:tab pos="971405" algn="l"/>
                <a:tab pos="1457966" algn="l"/>
                <a:tab pos="1944529" algn="l"/>
                <a:tab pos="2431092" algn="l"/>
                <a:tab pos="2917654" algn="l"/>
                <a:tab pos="3404214" algn="l"/>
                <a:tab pos="3890777" algn="l"/>
                <a:tab pos="4377340" algn="l"/>
                <a:tab pos="4863902" algn="l"/>
                <a:tab pos="5350463" algn="l"/>
                <a:tab pos="5837026" algn="l"/>
                <a:tab pos="6323587" algn="l"/>
                <a:tab pos="6810150" algn="l"/>
                <a:tab pos="7296712" algn="l"/>
                <a:tab pos="7783274" algn="l"/>
                <a:tab pos="8269835" algn="l"/>
                <a:tab pos="8756397" algn="l"/>
                <a:tab pos="9242959" algn="l"/>
                <a:tab pos="97295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218531" indent="-247579" defTabSz="4865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843" algn="l"/>
                <a:tab pos="971405" algn="l"/>
                <a:tab pos="1457966" algn="l"/>
                <a:tab pos="1944529" algn="l"/>
                <a:tab pos="2431092" algn="l"/>
                <a:tab pos="2917654" algn="l"/>
                <a:tab pos="3404214" algn="l"/>
                <a:tab pos="3890777" algn="l"/>
                <a:tab pos="4377340" algn="l"/>
                <a:tab pos="4863902" algn="l"/>
                <a:tab pos="5350463" algn="l"/>
                <a:tab pos="5837026" algn="l"/>
                <a:tab pos="6323587" algn="l"/>
                <a:tab pos="6810150" algn="l"/>
                <a:tab pos="7296712" algn="l"/>
                <a:tab pos="7783274" algn="l"/>
                <a:tab pos="8269835" algn="l"/>
                <a:tab pos="8756397" algn="l"/>
                <a:tab pos="9242959" algn="l"/>
                <a:tab pos="97295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713690" indent="-247579" defTabSz="4865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843" algn="l"/>
                <a:tab pos="971405" algn="l"/>
                <a:tab pos="1457966" algn="l"/>
                <a:tab pos="1944529" algn="l"/>
                <a:tab pos="2431092" algn="l"/>
                <a:tab pos="2917654" algn="l"/>
                <a:tab pos="3404214" algn="l"/>
                <a:tab pos="3890777" algn="l"/>
                <a:tab pos="4377340" algn="l"/>
                <a:tab pos="4863902" algn="l"/>
                <a:tab pos="5350463" algn="l"/>
                <a:tab pos="5837026" algn="l"/>
                <a:tab pos="6323587" algn="l"/>
                <a:tab pos="6810150" algn="l"/>
                <a:tab pos="7296712" algn="l"/>
                <a:tab pos="7783274" algn="l"/>
                <a:tab pos="8269835" algn="l"/>
                <a:tab pos="8756397" algn="l"/>
                <a:tab pos="9242959" algn="l"/>
                <a:tab pos="97295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208847" indent="-247579" defTabSz="4865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843" algn="l"/>
                <a:tab pos="971405" algn="l"/>
                <a:tab pos="1457966" algn="l"/>
                <a:tab pos="1944529" algn="l"/>
                <a:tab pos="2431092" algn="l"/>
                <a:tab pos="2917654" algn="l"/>
                <a:tab pos="3404214" algn="l"/>
                <a:tab pos="3890777" algn="l"/>
                <a:tab pos="4377340" algn="l"/>
                <a:tab pos="4863902" algn="l"/>
                <a:tab pos="5350463" algn="l"/>
                <a:tab pos="5837026" algn="l"/>
                <a:tab pos="6323587" algn="l"/>
                <a:tab pos="6810150" algn="l"/>
                <a:tab pos="7296712" algn="l"/>
                <a:tab pos="7783274" algn="l"/>
                <a:tab pos="8269835" algn="l"/>
                <a:tab pos="8756397" algn="l"/>
                <a:tab pos="9242959" algn="l"/>
                <a:tab pos="9729522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68B886-16C3-4001-9E23-7860BF6C4B7E}" type="slidenum">
              <a:rPr lang="fr-CH" altLang="fr-FR">
                <a:latin typeface="Calibri" panose="020F0502020204030204" pitchFamily="34" charset="0"/>
              </a:rPr>
              <a:t>2</a:t>
            </a:fld>
            <a:endParaRPr lang="fr-CH" altLang="fr-FR">
              <a:latin typeface="Calibri" panose="020F0502020204030204" pitchFamily="34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1E7D242B-82FA-4F88-99B0-C8E4B0B5F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296" y="9721108"/>
            <a:ext cx="3068146" cy="50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472" tIns="50686" rIns="97472" bIns="506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A6CD510-8839-4501-9922-7ECFA4A97EFA}" type="slidenum">
              <a:rPr lang="fr-CH" altLang="fr-FR">
                <a:latin typeface="Calibri" panose="020F0502020204030204" pitchFamily="34" charset="0"/>
              </a:rPr>
              <a:t>2</a:t>
            </a:fld>
            <a:endParaRPr lang="fr-CH" altLang="fr-FR">
              <a:latin typeface="Calibri" panose="020F0502020204030204" pitchFamily="34" charset="0"/>
            </a:endParaRPr>
          </a:p>
        </p:txBody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D30C2696-9004-4811-81E4-30C67143F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296" y="9721108"/>
            <a:ext cx="3069790" cy="50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472" tIns="50686" rIns="97472" bIns="506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0C67298-1BC2-450A-A72B-B8CD799C1A1E}" type="slidenum">
              <a:rPr lang="fr-CH" altLang="fr-FR">
                <a:latin typeface="Calibri" panose="020F0502020204030204" pitchFamily="34" charset="0"/>
              </a:rPr>
              <a:t>2</a:t>
            </a:fld>
            <a:endParaRPr lang="fr-CH" altLang="fr-FR">
              <a:latin typeface="Calibri" panose="020F0502020204030204" pitchFamily="34" charset="0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BEDB916B-FFFE-4EF5-B34D-7A11DEB77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296" y="9721106"/>
            <a:ext cx="3071433" cy="5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472" tIns="50686" rIns="97472" bIns="506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5510366-4F52-4EAE-AB55-201737576BC1}" type="slidenum">
              <a:rPr lang="fr-CH" altLang="fr-FR">
                <a:latin typeface="Calibri" panose="020F0502020204030204" pitchFamily="34" charset="0"/>
              </a:rPr>
              <a:t>2</a:t>
            </a:fld>
            <a:endParaRPr lang="fr-CH" altLang="fr-FR">
              <a:latin typeface="Calibri" panose="020F0502020204030204" pitchFamily="34" charset="0"/>
            </a:endParaRPr>
          </a:p>
        </p:txBody>
      </p:sp>
      <p:sp>
        <p:nvSpPr>
          <p:cNvPr id="6150" name="Text Box 4">
            <a:extLst>
              <a:ext uri="{FF2B5EF4-FFF2-40B4-BE49-F238E27FC236}">
                <a16:creationId xmlns:a16="http://schemas.microsoft.com/office/drawing/2014/main" id="{315B3667-FC3F-41CC-B092-794C6A163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296" y="9721109"/>
            <a:ext cx="3073077" cy="50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472" tIns="50686" rIns="97472" bIns="506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6B00DE-8C75-44BF-A2CC-B7FFEFC651AC}" type="slidenum">
              <a:rPr lang="fr-CH" altLang="fr-FR">
                <a:latin typeface="Calibri" panose="020F0502020204030204" pitchFamily="34" charset="0"/>
              </a:rPr>
              <a:t>2</a:t>
            </a:fld>
            <a:endParaRPr lang="fr-CH" altLang="fr-FR">
              <a:latin typeface="Calibri" panose="020F0502020204030204" pitchFamily="34" charset="0"/>
            </a:endParaRPr>
          </a:p>
        </p:txBody>
      </p:sp>
      <p:sp>
        <p:nvSpPr>
          <p:cNvPr id="6151" name="Rectangle 5">
            <a:extLst>
              <a:ext uri="{FF2B5EF4-FFF2-40B4-BE49-F238E27FC236}">
                <a16:creationId xmlns:a16="http://schemas.microsoft.com/office/drawing/2014/main" id="{BC743D3A-F798-4684-824C-69252F685A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938" y="777875"/>
            <a:ext cx="682466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52" name="Rectangle 6">
            <a:extLst>
              <a:ext uri="{FF2B5EF4-FFF2-40B4-BE49-F238E27FC236}">
                <a16:creationId xmlns:a16="http://schemas.microsoft.com/office/drawing/2014/main" id="{D26B64BE-2A87-4D8D-A3FD-9722C3436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931" y="4861443"/>
            <a:ext cx="5679440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84001" algn="l"/>
                <a:tab pos="1568002" algn="l"/>
                <a:tab pos="2352003" algn="l"/>
                <a:tab pos="3136004" algn="l"/>
                <a:tab pos="3920005" algn="l"/>
                <a:tab pos="4704007" algn="l"/>
                <a:tab pos="5488006" algn="l"/>
              </a:tabLst>
            </a:pPr>
            <a:endParaRPr lang="fr-CH" altLang="fr-FR" sz="22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153" name="Text Box 7">
            <a:extLst>
              <a:ext uri="{FF2B5EF4-FFF2-40B4-BE49-F238E27FC236}">
                <a16:creationId xmlns:a16="http://schemas.microsoft.com/office/drawing/2014/main" id="{1CA30068-0047-4E6A-87CF-AE138DD9C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296" y="9721108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472" tIns="50686" rIns="97472" bIns="5068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E0ED4FD-F1B2-4964-8E42-A6918B74C4F3}" type="slidenum">
              <a:rPr lang="fr-CH" altLang="fr-FR">
                <a:latin typeface="Calibri" panose="020F0502020204030204" pitchFamily="34" charset="0"/>
              </a:rPr>
              <a:t>2</a:t>
            </a:fld>
            <a:endParaRPr lang="fr-CH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836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44BC0AFF-F992-438D-AE31-74A2464EF7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7629EAED-E175-4B4F-92C9-9C9C06281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59C03E2B-1449-450A-9011-A733BC143A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796D448-6D1C-4011-83DF-3334FDE38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546762D0-5471-4DB8-B543-65E2A2D63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8281F437-94B3-4FFE-B94B-B2B21230E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F3E76121-EDFB-46AE-8368-6EE23C395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4D8EEFE4-5E0D-4726-9F74-68B1AFFF9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938DD379-9DBA-4289-892A-1EE9AC9D5E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BB07F941-E483-466B-B3CC-C0C7DEDED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1B068050-B2E1-4D47-9B72-A2EE6269D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CA043BB8-BA57-4430-BA85-52D7E414C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>
            <a:extLst>
              <a:ext uri="{FF2B5EF4-FFF2-40B4-BE49-F238E27FC236}">
                <a16:creationId xmlns:a16="http://schemas.microsoft.com/office/drawing/2014/main" id="{AC9C6399-3CA3-478E-B80D-B62AEB7DD4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25559" indent="-374684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14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40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65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91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17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42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68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BBCC0FC-F653-4CFD-A958-0651B9B07ED8}" type="slidenum"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28</a:t>
            </a:fld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BA3A6BA5-6AAE-41FE-BFEA-4B843085E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2"/>
            <a:ext cx="39639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1B5D95DF-E1E0-4551-8B39-235E8B4C6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6513515"/>
            <a:ext cx="39639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45</a:t>
            </a:r>
          </a:p>
        </p:txBody>
      </p:sp>
      <p:sp>
        <p:nvSpPr>
          <p:cNvPr id="102405" name="Rectangle 4">
            <a:extLst>
              <a:ext uri="{FF2B5EF4-FFF2-40B4-BE49-F238E27FC236}">
                <a16:creationId xmlns:a16="http://schemas.microsoft.com/office/drawing/2014/main" id="{B07EC220-9AA6-4BCB-9F9C-E38C7515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13515"/>
            <a:ext cx="3962401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06" name="Rectangle 5">
            <a:extLst>
              <a:ext uri="{FF2B5EF4-FFF2-40B4-BE49-F238E27FC236}">
                <a16:creationId xmlns:a16="http://schemas.microsoft.com/office/drawing/2014/main" id="{CEFDCABF-99CA-4138-B82F-0A0CD4DA9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2"/>
            <a:ext cx="3962401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07" name="Rectangle 6">
            <a:extLst>
              <a:ext uri="{FF2B5EF4-FFF2-40B4-BE49-F238E27FC236}">
                <a16:creationId xmlns:a16="http://schemas.microsoft.com/office/drawing/2014/main" id="{7F2220F0-5FE7-4A21-8C07-BF449D2B43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02408" name="Rectangle 7">
            <a:extLst>
              <a:ext uri="{FF2B5EF4-FFF2-40B4-BE49-F238E27FC236}">
                <a16:creationId xmlns:a16="http://schemas.microsoft.com/office/drawing/2014/main" id="{F415666E-EF38-4CF9-B100-8B2D7EEB1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1" tIns="46027" rIns="92051" bIns="46027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AB97A540-1664-4348-B772-7369B0E8D1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8E91FA1C-8ED3-485C-835B-28C46D39E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7432FE11-100A-4B2A-BE68-E6DDE7AB5B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4DFCAEDB-E6F9-439A-B806-047C503D7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FE731F9D-6F23-4BCF-A77F-8E602D9BA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EB763DFE-D603-4F9D-B45C-168BC1086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>
            <a:extLst>
              <a:ext uri="{FF2B5EF4-FFF2-40B4-BE49-F238E27FC236}">
                <a16:creationId xmlns:a16="http://schemas.microsoft.com/office/drawing/2014/main" id="{89D1024C-796D-4D64-B323-57EA4763A7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25559" indent="-374684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14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40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65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91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17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42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68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34AC68-91EE-40FC-AB78-CA3B175C4297}" type="slidenum"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fld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D084A731-D53C-4CB5-A921-07FEFB988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2"/>
            <a:ext cx="39639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AC88533D-A53F-4A8E-861B-B8B800F2A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6513515"/>
            <a:ext cx="39639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25</a:t>
            </a:r>
          </a:p>
        </p:txBody>
      </p:sp>
      <p:sp>
        <p:nvSpPr>
          <p:cNvPr id="53253" name="Rectangle 4">
            <a:extLst>
              <a:ext uri="{FF2B5EF4-FFF2-40B4-BE49-F238E27FC236}">
                <a16:creationId xmlns:a16="http://schemas.microsoft.com/office/drawing/2014/main" id="{240A2F53-F7E4-4A6D-89DB-A1CD876B1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13515"/>
            <a:ext cx="3962401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254" name="Rectangle 5">
            <a:extLst>
              <a:ext uri="{FF2B5EF4-FFF2-40B4-BE49-F238E27FC236}">
                <a16:creationId xmlns:a16="http://schemas.microsoft.com/office/drawing/2014/main" id="{04BF91FD-033C-4349-9C3B-CAC0297BA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2"/>
            <a:ext cx="3962401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255" name="Rectangle 6">
            <a:extLst>
              <a:ext uri="{FF2B5EF4-FFF2-40B4-BE49-F238E27FC236}">
                <a16:creationId xmlns:a16="http://schemas.microsoft.com/office/drawing/2014/main" id="{9F5D56EB-D3BC-4A6B-80F1-85A56A325F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53256" name="Rectangle 7">
            <a:extLst>
              <a:ext uri="{FF2B5EF4-FFF2-40B4-BE49-F238E27FC236}">
                <a16:creationId xmlns:a16="http://schemas.microsoft.com/office/drawing/2014/main" id="{D57355F3-CD3F-4D69-92C9-8ADD635D8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1" tIns="46027" rIns="92051" bIns="46027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>
            <a:extLst>
              <a:ext uri="{FF2B5EF4-FFF2-40B4-BE49-F238E27FC236}">
                <a16:creationId xmlns:a16="http://schemas.microsoft.com/office/drawing/2014/main" id="{B0740909-0BCB-40F1-B250-218BC17302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25559" indent="-374684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14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40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65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91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17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42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68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9190AE-B268-48CE-A0B0-D5B93A0E6D58}" type="slidenum"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4</a:t>
            </a:fld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BBFAAF1-3A83-48C9-AF7D-5A671822B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2"/>
            <a:ext cx="39639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E4BB8BCE-C166-4799-A85A-462222665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6513515"/>
            <a:ext cx="39639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25</a:t>
            </a:r>
          </a:p>
        </p:txBody>
      </p:sp>
      <p:sp>
        <p:nvSpPr>
          <p:cNvPr id="55301" name="Rectangle 4">
            <a:extLst>
              <a:ext uri="{FF2B5EF4-FFF2-40B4-BE49-F238E27FC236}">
                <a16:creationId xmlns:a16="http://schemas.microsoft.com/office/drawing/2014/main" id="{C2A1830D-92C2-4C4F-BC26-756A02011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13515"/>
            <a:ext cx="3962401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5302" name="Rectangle 5">
            <a:extLst>
              <a:ext uri="{FF2B5EF4-FFF2-40B4-BE49-F238E27FC236}">
                <a16:creationId xmlns:a16="http://schemas.microsoft.com/office/drawing/2014/main" id="{079659FE-84D6-446C-A3FC-6480B9B5F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2"/>
            <a:ext cx="3962401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5303" name="Rectangle 6">
            <a:extLst>
              <a:ext uri="{FF2B5EF4-FFF2-40B4-BE49-F238E27FC236}">
                <a16:creationId xmlns:a16="http://schemas.microsoft.com/office/drawing/2014/main" id="{59409505-D7B3-43D7-967E-D1E98C347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55304" name="Rectangle 7">
            <a:extLst>
              <a:ext uri="{FF2B5EF4-FFF2-40B4-BE49-F238E27FC236}">
                <a16:creationId xmlns:a16="http://schemas.microsoft.com/office/drawing/2014/main" id="{4F218346-A5FC-4B66-9B56-321398485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1" tIns="46027" rIns="92051" bIns="46027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>
            <a:extLst>
              <a:ext uri="{FF2B5EF4-FFF2-40B4-BE49-F238E27FC236}">
                <a16:creationId xmlns:a16="http://schemas.microsoft.com/office/drawing/2014/main" id="{386736DD-3475-4C6B-AF5C-46433BE487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25559" indent="-374684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14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40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65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91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17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42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68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B278C49-8359-43A6-983C-24CE393DAA33}" type="slidenum"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5</a:t>
            </a:fld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5CAC21DC-03FA-4540-BBE9-B886CF079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2"/>
            <a:ext cx="39639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9950BA2C-0D5F-4F68-81F3-217E512F1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6513515"/>
            <a:ext cx="39639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29</a:t>
            </a:r>
          </a:p>
        </p:txBody>
      </p:sp>
      <p:sp>
        <p:nvSpPr>
          <p:cNvPr id="57349" name="Rectangle 4">
            <a:extLst>
              <a:ext uri="{FF2B5EF4-FFF2-40B4-BE49-F238E27FC236}">
                <a16:creationId xmlns:a16="http://schemas.microsoft.com/office/drawing/2014/main" id="{C4C32825-159B-47B1-A2E4-40E31AA00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13515"/>
            <a:ext cx="3962401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7350" name="Rectangle 5">
            <a:extLst>
              <a:ext uri="{FF2B5EF4-FFF2-40B4-BE49-F238E27FC236}">
                <a16:creationId xmlns:a16="http://schemas.microsoft.com/office/drawing/2014/main" id="{F28C8F43-1766-4DB3-AF6D-93E6A1A20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2"/>
            <a:ext cx="3962401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7351" name="Rectangle 6">
            <a:extLst>
              <a:ext uri="{FF2B5EF4-FFF2-40B4-BE49-F238E27FC236}">
                <a16:creationId xmlns:a16="http://schemas.microsoft.com/office/drawing/2014/main" id="{CCC96E88-6460-4003-8147-75F65EA450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57352" name="Rectangle 7">
            <a:extLst>
              <a:ext uri="{FF2B5EF4-FFF2-40B4-BE49-F238E27FC236}">
                <a16:creationId xmlns:a16="http://schemas.microsoft.com/office/drawing/2014/main" id="{6D91B661-3325-4F73-A2DB-D69B22A0F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1" tIns="46027" rIns="92051" bIns="46027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>
            <a:extLst>
              <a:ext uri="{FF2B5EF4-FFF2-40B4-BE49-F238E27FC236}">
                <a16:creationId xmlns:a16="http://schemas.microsoft.com/office/drawing/2014/main" id="{7D0284E8-C434-4121-8D8D-3B456211D5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25559" indent="-374684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14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40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65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91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17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42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68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B6A0FBC-E790-4E6A-856A-F03CB7EF75B0}" type="slidenum"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6</a:t>
            </a:fld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758AA481-C25A-4CB9-A0E3-1092276B8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2"/>
            <a:ext cx="39639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A486BEF9-EDE6-4B18-8B78-7CC85915C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6513515"/>
            <a:ext cx="39639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29</a:t>
            </a:r>
          </a:p>
        </p:txBody>
      </p:sp>
      <p:sp>
        <p:nvSpPr>
          <p:cNvPr id="59397" name="Rectangle 4">
            <a:extLst>
              <a:ext uri="{FF2B5EF4-FFF2-40B4-BE49-F238E27FC236}">
                <a16:creationId xmlns:a16="http://schemas.microsoft.com/office/drawing/2014/main" id="{7E674C6E-3231-4DA7-84FC-E46C79687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13515"/>
            <a:ext cx="3962401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9398" name="Rectangle 5">
            <a:extLst>
              <a:ext uri="{FF2B5EF4-FFF2-40B4-BE49-F238E27FC236}">
                <a16:creationId xmlns:a16="http://schemas.microsoft.com/office/drawing/2014/main" id="{E632E5A3-B532-403D-BA0D-B5E208E8F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2"/>
            <a:ext cx="3962401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9399" name="Rectangle 6">
            <a:extLst>
              <a:ext uri="{FF2B5EF4-FFF2-40B4-BE49-F238E27FC236}">
                <a16:creationId xmlns:a16="http://schemas.microsoft.com/office/drawing/2014/main" id="{FD6D474A-3251-4D92-A6FA-655293BA66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59400" name="Rectangle 7">
            <a:extLst>
              <a:ext uri="{FF2B5EF4-FFF2-40B4-BE49-F238E27FC236}">
                <a16:creationId xmlns:a16="http://schemas.microsoft.com/office/drawing/2014/main" id="{25F449EF-7EAF-48FF-8B93-44F2B2DEE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1" tIns="46027" rIns="92051" bIns="46027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>
            <a:extLst>
              <a:ext uri="{FF2B5EF4-FFF2-40B4-BE49-F238E27FC236}">
                <a16:creationId xmlns:a16="http://schemas.microsoft.com/office/drawing/2014/main" id="{5306623E-47DC-462F-AB59-946A69B2DD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25559" indent="-374684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14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40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65" indent="-22856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91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17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42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68" indent="-228562" defTabSz="457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557AD0-7971-4195-BB3D-47483E81F3F1}" type="slidenum"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7</a:t>
            </a:fld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76639AF-C386-4060-9AD7-57BD62543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2"/>
            <a:ext cx="39639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45F22E35-E779-4DDE-BF12-E1804F82C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5" y="6513515"/>
            <a:ext cx="39639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000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29</a:t>
            </a:r>
          </a:p>
        </p:txBody>
      </p:sp>
      <p:sp>
        <p:nvSpPr>
          <p:cNvPr id="61445" name="Rectangle 4">
            <a:extLst>
              <a:ext uri="{FF2B5EF4-FFF2-40B4-BE49-F238E27FC236}">
                <a16:creationId xmlns:a16="http://schemas.microsoft.com/office/drawing/2014/main" id="{9AD4B0F4-50B4-42F4-914C-378EDDC93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13515"/>
            <a:ext cx="3962401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46" name="Rectangle 5">
            <a:extLst>
              <a:ext uri="{FF2B5EF4-FFF2-40B4-BE49-F238E27FC236}">
                <a16:creationId xmlns:a16="http://schemas.microsoft.com/office/drawing/2014/main" id="{4CB40E42-5570-4354-87DB-34A47972D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2"/>
            <a:ext cx="3962401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47" name="Rectangle 6">
            <a:extLst>
              <a:ext uri="{FF2B5EF4-FFF2-40B4-BE49-F238E27FC236}">
                <a16:creationId xmlns:a16="http://schemas.microsoft.com/office/drawing/2014/main" id="{1A169A7D-2CC4-4170-81D7-553DBD8E1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1448" name="Rectangle 7">
            <a:extLst>
              <a:ext uri="{FF2B5EF4-FFF2-40B4-BE49-F238E27FC236}">
                <a16:creationId xmlns:a16="http://schemas.microsoft.com/office/drawing/2014/main" id="{28003899-D5AA-48B8-BA69-453BD0CF6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1" tIns="46027" rIns="92051" bIns="46027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2728D9F-9C0B-4695-9010-B8DE668995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8612F845-9BEB-493D-9B90-635254020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A669D08-10A7-4C37-8F9F-F575D05ED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C58D28D-3646-4F7E-AC4D-8B55C6C16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393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393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908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4173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3243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324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9058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C8AD96A0-5B1B-4E11-868A-BD6CD2305A88}"/>
              </a:ext>
            </a:extLst>
          </p:cNvPr>
          <p:cNvSpPr/>
          <p:nvPr/>
        </p:nvSpPr>
        <p:spPr>
          <a:xfrm>
            <a:off x="4002" y="6048163"/>
            <a:ext cx="11519662" cy="432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5847D9D-A4F0-4777-99ED-B68DAD682B08}"/>
              </a:ext>
            </a:extLst>
          </p:cNvPr>
          <p:cNvSpPr/>
          <p:nvPr/>
        </p:nvSpPr>
        <p:spPr>
          <a:xfrm>
            <a:off x="1" y="5985161"/>
            <a:ext cx="11521663" cy="6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64003A2A-D044-4377-A126-233CDAA48C7D}"/>
              </a:ext>
            </a:extLst>
          </p:cNvPr>
          <p:cNvCxnSpPr/>
          <p:nvPr/>
        </p:nvCxnSpPr>
        <p:spPr>
          <a:xfrm>
            <a:off x="1142364" y="4104111"/>
            <a:ext cx="933296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7130" y="717139"/>
            <a:ext cx="9507022" cy="3369691"/>
          </a:xfrm>
        </p:spPr>
        <p:txBody>
          <a:bodyPr/>
          <a:lstStyle>
            <a:lvl1pPr algn="l">
              <a:lnSpc>
                <a:spcPct val="85000"/>
              </a:lnSpc>
              <a:defRPr sz="7559" spc="-47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9748" y="4210149"/>
            <a:ext cx="9507022" cy="108002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268" cap="all" spc="189" baseline="0">
                <a:solidFill>
                  <a:schemeClr val="tx2"/>
                </a:solidFill>
                <a:latin typeface="+mj-lt"/>
              </a:defRPr>
            </a:lvl1pPr>
            <a:lvl2pPr marL="432008" indent="0" algn="ctr">
              <a:buNone/>
              <a:defRPr sz="2268"/>
            </a:lvl2pPr>
            <a:lvl3pPr marL="864017" indent="0" algn="ctr">
              <a:buNone/>
              <a:defRPr sz="2268"/>
            </a:lvl3pPr>
            <a:lvl4pPr marL="1296025" indent="0" algn="ctr">
              <a:buNone/>
              <a:defRPr sz="1890"/>
            </a:lvl4pPr>
            <a:lvl5pPr marL="1728033" indent="0" algn="ctr">
              <a:buNone/>
              <a:defRPr sz="1890"/>
            </a:lvl5pPr>
            <a:lvl6pPr marL="2160041" indent="0" algn="ctr">
              <a:buNone/>
              <a:defRPr sz="1890"/>
            </a:lvl6pPr>
            <a:lvl7pPr marL="2592050" indent="0" algn="ctr">
              <a:buNone/>
              <a:defRPr sz="1890"/>
            </a:lvl7pPr>
            <a:lvl8pPr marL="3024058" indent="0" algn="ctr">
              <a:buNone/>
              <a:defRPr sz="1890"/>
            </a:lvl8pPr>
            <a:lvl9pPr marL="345606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F130EF-79AF-4714-92EB-029EFB59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91979-DAB8-4E8F-8287-8601830594EF}" type="datetime1">
              <a:rPr lang="en-GB"/>
              <a:pPr>
                <a:defRPr/>
              </a:pPr>
              <a:t>14/12/2023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9352C4-C24D-445A-9945-4CBFD77A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For use with Mankiw and Taylor, Economics 5</a:t>
            </a:r>
            <a:r>
              <a:rPr lang="en-GB" baseline="30000"/>
              <a:t>th</a:t>
            </a:r>
            <a:r>
              <a:rPr lang="en-GB"/>
              <a:t> edition 9781473725331 © Cengage EMEA 2020</a:t>
            </a:r>
          </a:p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783918-F4F3-4B54-A4E9-5FA1B8E6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2A835-D07D-497A-9BDB-55D497E89C36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52833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701"/>
              </a:spcAft>
              <a:defRPr/>
            </a:lvl1pPr>
            <a:lvl2pPr>
              <a:spcAft>
                <a:spcPts val="1701"/>
              </a:spcAft>
              <a:defRPr/>
            </a:lvl2pPr>
            <a:lvl3pPr>
              <a:spcAft>
                <a:spcPts val="1701"/>
              </a:spcAft>
              <a:defRPr/>
            </a:lvl3pPr>
            <a:lvl4pPr>
              <a:spcAft>
                <a:spcPts val="1701"/>
              </a:spcAft>
              <a:defRPr/>
            </a:lvl4pPr>
            <a:lvl5pPr>
              <a:spcAft>
                <a:spcPts val="1701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3ABD6-9231-467B-AC15-EF19FE83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A4D1-8BF5-4090-9E24-75B7788C332F}" type="datetime1">
              <a:rPr lang="en-GB"/>
              <a:pPr>
                <a:defRPr/>
              </a:pPr>
              <a:t>14/12/2023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456CB-28DD-4B2D-BEED-F9266679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For use with Mankiw and Taylor, Economics 4</a:t>
            </a:r>
            <a:r>
              <a:rPr lang="en-GB" baseline="30000"/>
              <a:t>th</a:t>
            </a:r>
            <a:r>
              <a:rPr lang="en-GB"/>
              <a:t> edition 9781473725331 © Cengage EMEA 2017</a:t>
            </a:r>
          </a:p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635AD-1EDB-47A0-8826-A223326D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84B1F-7598-46AF-A18D-0C8C957BACF6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74703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33E64343-EB6D-4E57-BDCA-6128D502218B}"/>
              </a:ext>
            </a:extLst>
          </p:cNvPr>
          <p:cNvSpPr/>
          <p:nvPr/>
        </p:nvSpPr>
        <p:spPr>
          <a:xfrm>
            <a:off x="4002" y="6048163"/>
            <a:ext cx="11519662" cy="432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3EDC284-5819-4630-BA21-6B99D82BB2F3}"/>
              </a:ext>
            </a:extLst>
          </p:cNvPr>
          <p:cNvSpPr/>
          <p:nvPr/>
        </p:nvSpPr>
        <p:spPr>
          <a:xfrm>
            <a:off x="1" y="5985161"/>
            <a:ext cx="11521663" cy="6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0B54C880-5499-4FF5-B14D-08B5CB112D5A}"/>
              </a:ext>
            </a:extLst>
          </p:cNvPr>
          <p:cNvCxnSpPr/>
          <p:nvPr/>
        </p:nvCxnSpPr>
        <p:spPr>
          <a:xfrm>
            <a:off x="1142364" y="4104111"/>
            <a:ext cx="933296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130" y="717139"/>
            <a:ext cx="9507022" cy="3369691"/>
          </a:xfrm>
        </p:spPr>
        <p:txBody>
          <a:bodyPr anchorCtr="0"/>
          <a:lstStyle>
            <a:lvl1pPr>
              <a:lnSpc>
                <a:spcPct val="85000"/>
              </a:lnSpc>
              <a:defRPr sz="7559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130" y="4207794"/>
            <a:ext cx="9507022" cy="108002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268" cap="all" spc="189" baseline="0">
                <a:solidFill>
                  <a:schemeClr val="tx2"/>
                </a:solidFill>
                <a:latin typeface="+mj-lt"/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29B8BE-A518-4794-857F-85BECFDE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647B-0516-4657-9D3F-E364F3A07620}" type="datetime1">
              <a:rPr lang="en-GB"/>
              <a:pPr>
                <a:defRPr/>
              </a:pPr>
              <a:t>14/12/2023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0880DA-FE10-4D2F-9BA8-435A4C860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For use with Mankiw and Taylor, Economics 4</a:t>
            </a:r>
            <a:r>
              <a:rPr lang="en-GB" baseline="30000"/>
              <a:t>th</a:t>
            </a:r>
            <a:r>
              <a:rPr lang="en-GB"/>
              <a:t> edition 9781473725331 © Cengage EMEA 2017</a:t>
            </a:r>
          </a:p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3C4062-F5DA-4D94-A814-19620CE7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FAF82-7559-4A0F-A9F4-24F4F93E3A88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245864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37130" y="270815"/>
            <a:ext cx="9507022" cy="137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7129" y="1744048"/>
            <a:ext cx="4667084" cy="38017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7068" y="1744050"/>
            <a:ext cx="4667084" cy="38017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93917-DD8E-4A48-9EA6-5051483D7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C5E30-9922-4240-9874-655312CEBA1B}" type="datetime1">
              <a:rPr lang="en-GB"/>
              <a:pPr>
                <a:defRPr/>
              </a:pPr>
              <a:t>14/12/2023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79E5A-EA23-4613-BEFE-D6BC03010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For use with Mankiw and Taylor, Economics 4</a:t>
            </a:r>
            <a:r>
              <a:rPr lang="en-GB" baseline="30000"/>
              <a:t>th</a:t>
            </a:r>
            <a:r>
              <a:rPr lang="en-GB"/>
              <a:t> edition 9781473725331 © Cengage EMEA 2017</a:t>
            </a:r>
          </a:p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E10AF-A2D6-4949-903A-3B0EE3C1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48D0C-C2C7-4676-8AD9-6B33F4FF1C06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852445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37130" y="270815"/>
            <a:ext cx="9507022" cy="137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129" y="1744348"/>
            <a:ext cx="4667084" cy="69571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90" b="0" cap="all" baseline="0">
                <a:solidFill>
                  <a:schemeClr val="tx2"/>
                </a:solidFill>
              </a:defRPr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7129" y="2440066"/>
            <a:ext cx="4667084" cy="3105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7068" y="1744348"/>
            <a:ext cx="4667084" cy="69571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90" b="0" cap="all" baseline="0">
                <a:solidFill>
                  <a:schemeClr val="tx2"/>
                </a:solidFill>
              </a:defRPr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7068" y="2440066"/>
            <a:ext cx="4667084" cy="3105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0C34D4-C939-44F5-BB74-0463C6EB2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21668-52E5-46A7-AAA0-97669E210935}" type="datetime1">
              <a:rPr lang="en-GB"/>
              <a:pPr>
                <a:defRPr/>
              </a:pPr>
              <a:t>14/12/2023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E71D68-F810-4C83-BD55-00C7BB51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For use with Mankiw and Taylor, Economics 4</a:t>
            </a:r>
            <a:r>
              <a:rPr lang="en-GB" baseline="30000"/>
              <a:t>th</a:t>
            </a:r>
            <a:r>
              <a:rPr lang="en-GB"/>
              <a:t> edition 9781473725331 © Cengage EMEA 2017</a:t>
            </a:r>
          </a:p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7956FC-24D4-41B1-BA05-02EDCA9B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8502C-7D4D-480B-9343-59A90F06ADD6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248021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9389E-1560-4642-BD0B-379E47A7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AB874-F5A8-49CA-876A-67F4B4535201}" type="datetime1">
              <a:rPr lang="en-GB"/>
              <a:pPr>
                <a:defRPr/>
              </a:pPr>
              <a:t>14/12/2023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99420-9D9F-4E89-BB97-44FF9CA1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For use with Mankiw and Taylor, Economics 4</a:t>
            </a:r>
            <a:r>
              <a:rPr lang="en-GB" baseline="30000"/>
              <a:t>th</a:t>
            </a:r>
            <a:r>
              <a:rPr lang="en-GB"/>
              <a:t> edition 9781473725331 © Cengage EMEA 2017</a:t>
            </a:r>
          </a:p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B2239-2358-40C5-AD2A-54AA2135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9827F-DE0B-4181-9E4D-98FA6E840244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160847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389EFE9-2ECB-4489-AFF7-FA2B912B9147}"/>
              </a:ext>
            </a:extLst>
          </p:cNvPr>
          <p:cNvSpPr/>
          <p:nvPr/>
        </p:nvSpPr>
        <p:spPr>
          <a:xfrm>
            <a:off x="4002" y="6048163"/>
            <a:ext cx="11519662" cy="432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7CDCACA2-EDC9-48AE-BB1D-0ECC18B585A5}"/>
              </a:ext>
            </a:extLst>
          </p:cNvPr>
          <p:cNvSpPr/>
          <p:nvPr/>
        </p:nvSpPr>
        <p:spPr>
          <a:xfrm>
            <a:off x="1" y="5985161"/>
            <a:ext cx="11521663" cy="6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2F55710D-F332-44DC-B377-9950E53B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035D-63E6-4827-8DFA-3E989245BA2B}" type="datetime1">
              <a:rPr lang="en-GB"/>
              <a:pPr>
                <a:defRPr/>
              </a:pPr>
              <a:t>14/12/2023</a:t>
            </a:fld>
            <a:endParaRPr lang="en-GB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1262D8C-173E-4435-A58C-6739AA9A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For use with Mankiw and Taylor, Economics 4</a:t>
            </a:r>
            <a:r>
              <a:rPr lang="en-GB" baseline="30000"/>
              <a:t>th</a:t>
            </a:r>
            <a:r>
              <a:rPr lang="en-GB"/>
              <a:t> edition 9781473725331 © Cengage EMEA 2017</a:t>
            </a:r>
          </a:p>
          <a:p>
            <a:pPr>
              <a:defRPr/>
            </a:pPr>
            <a:endParaRPr lang="en-GB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01DA6FA-61A2-4BD3-A5BE-40DF1538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382C1-21DF-4B93-AA13-2E72E0B0DDAF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298034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6F2C403C-8E9E-4F7E-B835-E6801005510B}"/>
              </a:ext>
            </a:extLst>
          </p:cNvPr>
          <p:cNvSpPr/>
          <p:nvPr/>
        </p:nvSpPr>
        <p:spPr>
          <a:xfrm>
            <a:off x="1" y="0"/>
            <a:ext cx="3829217" cy="6480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941592F-4AF0-4F66-9144-33CC32C96AB8}"/>
              </a:ext>
            </a:extLst>
          </p:cNvPr>
          <p:cNvSpPr/>
          <p:nvPr/>
        </p:nvSpPr>
        <p:spPr>
          <a:xfrm>
            <a:off x="3819215" y="0"/>
            <a:ext cx="60019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37" y="561614"/>
            <a:ext cx="3024962" cy="2160058"/>
          </a:xfrm>
        </p:spPr>
        <p:txBody>
          <a:bodyPr/>
          <a:lstStyle>
            <a:lvl1pPr>
              <a:defRPr sz="3402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740" y="691219"/>
            <a:ext cx="6313053" cy="49681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2137" y="2764875"/>
            <a:ext cx="3024962" cy="319295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417">
                <a:solidFill>
                  <a:srgbClr val="FFFFFF"/>
                </a:solidFill>
              </a:defRPr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9639D5F-C65E-44D0-904D-4349EBFCA3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0140" y="6103666"/>
            <a:ext cx="2474787" cy="345009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A36C18E-0CED-4FC5-853B-15ABA80C4E33}" type="datetime1">
              <a:rPr lang="en-GB"/>
              <a:pPr>
                <a:defRPr/>
              </a:pPr>
              <a:t>14/12/2023</a:t>
            </a:fld>
            <a:endParaRPr lang="en-GB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3144264-1F09-4B44-A924-B2B10364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7442" y="6103666"/>
            <a:ext cx="4393397" cy="345009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For use with Mankiw and Taylor, Economics 4</a:t>
            </a:r>
            <a:r>
              <a:rPr lang="en-GB" baseline="30000"/>
              <a:t>th</a:t>
            </a:r>
            <a:r>
              <a:rPr lang="en-GB"/>
              <a:t> edition 9781473725331 © Cengage EMEA 2017</a:t>
            </a:r>
          </a:p>
          <a:p>
            <a:pPr>
              <a:defRPr/>
            </a:pPr>
            <a:endParaRPr lang="en-GB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7A9B8F0-E8CA-4A4E-9C92-030C3CCF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0F34DC-4F23-4968-9E38-5EBB0B3E72AA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27785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324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BCFD1414-466F-4630-A0CC-5CDB88F7D5DA}"/>
              </a:ext>
            </a:extLst>
          </p:cNvPr>
          <p:cNvSpPr/>
          <p:nvPr/>
        </p:nvSpPr>
        <p:spPr>
          <a:xfrm>
            <a:off x="1" y="4680126"/>
            <a:ext cx="11521663" cy="18000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421F043-89BE-44E8-A7A2-A60F6F9882E6}"/>
              </a:ext>
            </a:extLst>
          </p:cNvPr>
          <p:cNvSpPr/>
          <p:nvPr/>
        </p:nvSpPr>
        <p:spPr>
          <a:xfrm>
            <a:off x="1" y="4644125"/>
            <a:ext cx="11521663" cy="6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130" y="4795330"/>
            <a:ext cx="9564640" cy="777621"/>
          </a:xfrm>
        </p:spPr>
        <p:txBody>
          <a:bodyPr tIns="0" bIns="0">
            <a:noAutofit/>
          </a:bodyPr>
          <a:lstStyle>
            <a:lvl1pPr>
              <a:defRPr sz="3402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" y="0"/>
            <a:ext cx="11523649" cy="4644292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024">
                <a:solidFill>
                  <a:schemeClr val="bg1"/>
                </a:solidFill>
              </a:defRPr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7129" y="5581591"/>
            <a:ext cx="9564640" cy="561615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567"/>
              </a:spcAft>
              <a:buNone/>
              <a:defRPr sz="1417">
                <a:solidFill>
                  <a:srgbClr val="FFFFFF"/>
                </a:solidFill>
              </a:defRPr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2CA64BF-933D-4BCA-8433-60474C1A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945A4-47EB-4CDC-82D1-56DAAEB058C1}" type="datetime1">
              <a:rPr lang="en-GB"/>
              <a:pPr>
                <a:defRPr/>
              </a:pPr>
              <a:t>14/12/2023</a:t>
            </a:fld>
            <a:endParaRPr lang="en-GB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533BA5B-FE4B-4076-8EC2-39B856E4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For use with Mankiw and Taylor, Economics 4</a:t>
            </a:r>
            <a:r>
              <a:rPr lang="en-GB" baseline="30000"/>
              <a:t>th</a:t>
            </a:r>
            <a:r>
              <a:rPr lang="en-GB"/>
              <a:t> edition 9781473725331 © Cengage EMEA 2017</a:t>
            </a:r>
          </a:p>
          <a:p>
            <a:pPr>
              <a:defRPr/>
            </a:pPr>
            <a:endParaRPr lang="en-GB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41A29A2-5FA5-4508-9AD2-3C39399D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72209-68E7-4DC9-B0D2-894EB509D962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467477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839A3-22E7-460D-A8F1-4ECA67E3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FE467-5130-4FF8-8B56-5C564DF9AEE3}" type="datetime1">
              <a:rPr lang="en-GB"/>
              <a:pPr>
                <a:defRPr/>
              </a:pPr>
              <a:t>14/12/2023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2611A-6E9D-4F73-BEB7-F969DC29A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For use with Mankiw and Taylor, Economics 4</a:t>
            </a:r>
            <a:r>
              <a:rPr lang="en-GB" baseline="30000"/>
              <a:t>th</a:t>
            </a:r>
            <a:r>
              <a:rPr lang="en-GB"/>
              <a:t> edition 9781473725331 © Cengage EMEA 2017</a:t>
            </a:r>
          </a:p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CD6F7-3D72-4130-9FDD-00728210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3F02E-83B8-4C5C-83E6-D0393929B1A2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235707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22215D15-CD82-44FE-9E58-E93DD1A07C3A}"/>
              </a:ext>
            </a:extLst>
          </p:cNvPr>
          <p:cNvSpPr/>
          <p:nvPr/>
        </p:nvSpPr>
        <p:spPr>
          <a:xfrm>
            <a:off x="4002" y="6048163"/>
            <a:ext cx="11519662" cy="432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9FF6E5D-D572-4817-87C7-D49BCA44E429}"/>
              </a:ext>
            </a:extLst>
          </p:cNvPr>
          <p:cNvSpPr/>
          <p:nvPr/>
        </p:nvSpPr>
        <p:spPr>
          <a:xfrm>
            <a:off x="1" y="5985161"/>
            <a:ext cx="11521663" cy="6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6622" y="391928"/>
            <a:ext cx="2484790" cy="54402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252" y="391928"/>
            <a:ext cx="7310324" cy="5440229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F160D54-DB3C-4DC8-97F8-859397419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190C-7589-4FE1-A319-214104ED0FFE}" type="datetime1">
              <a:rPr lang="en-GB"/>
              <a:pPr>
                <a:defRPr/>
              </a:pPr>
              <a:t>14/12/2023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7FC49D-1BB3-4EC0-BA35-29450CD1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For use with Mankiw and Taylor, Economics 4</a:t>
            </a:r>
            <a:r>
              <a:rPr lang="en-GB" baseline="30000"/>
              <a:t>th</a:t>
            </a:r>
            <a:r>
              <a:rPr lang="en-GB"/>
              <a:t> edition 9781473725331 © Cengage EMEA 2017</a:t>
            </a:r>
          </a:p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E6F75A-1A31-480E-AC07-5C8EF632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1F780-E97F-4C02-BF95-BB8F185A519A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2331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9337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9337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197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516063"/>
            <a:ext cx="5108575" cy="42751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37238" y="1516063"/>
            <a:ext cx="5108575" cy="42751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4980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9338" cy="12525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521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5213" cy="34813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834063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834063" y="2366963"/>
            <a:ext cx="4899025" cy="34813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1453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41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20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99025" y="933450"/>
            <a:ext cx="5834063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8334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4063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5000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8BA497A0-EDF5-4666-A74E-E80CE10CA0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dirty="0" err="1"/>
              <a:t>Cliquez </a:t>
            </a:r>
            <a:r>
              <a:rPr lang="en-GB" altLang="fr-FR" dirty="0"/>
              <a:t>pour </a:t>
            </a:r>
            <a:r>
              <a:rPr lang="en-GB" altLang="fr-FR" dirty="0" err="1"/>
              <a:t>éditer </a:t>
            </a:r>
            <a:r>
              <a:rPr lang="en-GB" altLang="fr-FR" dirty="0"/>
              <a:t>le format du texte-titre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4935F260-8CDC-45A2-B133-AB9149625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6063"/>
            <a:ext cx="10369550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dirty="0" err="1"/>
              <a:t>Cliquez </a:t>
            </a:r>
            <a:r>
              <a:rPr lang="en-GB" altLang="fr-FR" dirty="0"/>
              <a:t>pour </a:t>
            </a:r>
            <a:r>
              <a:rPr lang="en-GB" altLang="fr-FR" dirty="0" err="1"/>
              <a:t>éditer </a:t>
            </a:r>
            <a:r>
              <a:rPr lang="en-GB" altLang="fr-FR" dirty="0"/>
              <a:t>le format du plan de </a:t>
            </a:r>
            <a:r>
              <a:rPr lang="en-GB" altLang="fr-FR" dirty="0" err="1"/>
              <a:t>texte</a:t>
            </a:r>
            <a:endParaRPr lang="en-GB" altLang="fr-FR" dirty="0"/>
          </a:p>
          <a:p>
            <a:pPr lvl="1"/>
            <a:r>
              <a:rPr lang="en-GB" altLang="fr-FR" dirty="0"/>
              <a:t>Second </a:t>
            </a:r>
            <a:r>
              <a:rPr lang="en-GB" altLang="fr-FR" dirty="0" err="1"/>
              <a:t>niveau de </a:t>
            </a:r>
            <a:r>
              <a:rPr lang="en-GB" altLang="fr-FR" dirty="0"/>
              <a:t>plan</a:t>
            </a:r>
          </a:p>
          <a:p>
            <a:pPr lvl="2"/>
            <a:r>
              <a:rPr lang="en-GB" altLang="fr-FR" dirty="0" err="1"/>
              <a:t>Troisième niveau de </a:t>
            </a:r>
            <a:r>
              <a:rPr lang="en-GB" altLang="fr-FR" dirty="0"/>
              <a:t>plan</a:t>
            </a:r>
          </a:p>
          <a:p>
            <a:pPr lvl="3"/>
            <a:r>
              <a:rPr lang="en-GB" altLang="fr-FR" dirty="0" err="1"/>
              <a:t>Quatrième niveau de </a:t>
            </a:r>
            <a:r>
              <a:rPr lang="en-GB" altLang="fr-FR" dirty="0"/>
              <a:t>plan</a:t>
            </a:r>
          </a:p>
          <a:p>
            <a:pPr lvl="4"/>
            <a:r>
              <a:rPr lang="en-GB" altLang="fr-FR" dirty="0" err="1"/>
              <a:t>Cinquième niveau de </a:t>
            </a:r>
            <a:r>
              <a:rPr lang="en-GB" altLang="fr-FR" dirty="0"/>
              <a:t>plan</a:t>
            </a:r>
          </a:p>
          <a:p>
            <a:pPr lvl="4"/>
            <a:r>
              <a:rPr lang="en-GB" altLang="fr-FR" dirty="0" err="1"/>
              <a:t>Sixième niveau de </a:t>
            </a:r>
            <a:r>
              <a:rPr lang="en-GB" altLang="fr-FR" dirty="0"/>
              <a:t>plan</a:t>
            </a:r>
          </a:p>
          <a:p>
            <a:pPr lvl="4"/>
            <a:r>
              <a:rPr lang="en-GB" altLang="fr-FR" dirty="0" err="1"/>
              <a:t>Septième niveau de </a:t>
            </a:r>
            <a:r>
              <a:rPr lang="en-GB" altLang="fr-FR" dirty="0"/>
              <a:t>plan</a:t>
            </a:r>
          </a:p>
          <a:p>
            <a:pPr lvl="4"/>
            <a:r>
              <a:rPr lang="en-GB" altLang="fr-FR" dirty="0" err="1"/>
              <a:t>Huitième niveau de </a:t>
            </a:r>
            <a:r>
              <a:rPr lang="en-GB" altLang="fr-FR" dirty="0"/>
              <a:t>plan</a:t>
            </a:r>
          </a:p>
          <a:p>
            <a:pPr lvl="4"/>
            <a:r>
              <a:rPr lang="en-GB" altLang="fr-FR" dirty="0" err="1"/>
              <a:t>Neuvième niveau de </a:t>
            </a:r>
            <a:r>
              <a:rPr lang="en-GB" altLang="fr-FR" dirty="0"/>
              <a:t>plan</a:t>
            </a:r>
          </a:p>
        </p:txBody>
      </p:sp>
      <p:pic>
        <p:nvPicPr>
          <p:cNvPr id="2052" name="Picture 5">
            <a:extLst>
              <a:ext uri="{FF2B5EF4-FFF2-40B4-BE49-F238E27FC236}">
                <a16:creationId xmlns:a16="http://schemas.microsoft.com/office/drawing/2014/main" id="{086D0690-5AA4-4A7B-A87B-A50F88359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00" y="5795963"/>
            <a:ext cx="5397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6">
            <a:extLst>
              <a:ext uri="{FF2B5EF4-FFF2-40B4-BE49-F238E27FC236}">
                <a16:creationId xmlns:a16="http://schemas.microsoft.com/office/drawing/2014/main" id="{B21C837C-7D87-4A46-B2EF-1E53A6414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252413"/>
            <a:ext cx="24257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F854B063-6737-4DEE-AEF7-E7EA01EEC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5959475"/>
            <a:ext cx="270033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</a:pPr>
            <a:r>
              <a:rPr lang="fr-CH" altLang="de-DE" sz="1200" b="1">
                <a:solidFill>
                  <a:srgbClr val="4C4C4C"/>
                </a:solidFill>
              </a:rPr>
              <a:t>HES-SO Valais-Wallis </a:t>
            </a:r>
          </a:p>
          <a:p>
            <a:pPr eaLnBrk="1" hangingPunct="1">
              <a:lnSpc>
                <a:spcPct val="90000"/>
              </a:lnSpc>
              <a:buSzPct val="100000"/>
            </a:pPr>
            <a:r>
              <a:rPr lang="fr-CH" altLang="de-DE" sz="1000">
                <a:solidFill>
                  <a:srgbClr val="4C4C4C"/>
                </a:solidFill>
              </a:rPr>
              <a:t>Page</a:t>
            </a:r>
            <a:fld id="{E6097888-22CF-4B79-8B76-570EFB85304C}" type="slidenum">
              <a:rPr lang="fr-CH" altLang="de-DE" sz="1000">
                <a:solidFill>
                  <a:srgbClr val="4C4C4C"/>
                </a:solidFill>
              </a:rPr>
              <a:t>‹Nr.›</a:t>
            </a:fld>
            <a:endParaRPr lang="fr-CH" altLang="de-DE" sz="1000">
              <a:solidFill>
                <a:srgbClr val="4C4C4C"/>
              </a:solidFill>
            </a:endParaRPr>
          </a:p>
        </p:txBody>
      </p:sp>
      <p:pic>
        <p:nvPicPr>
          <p:cNvPr id="2055" name="Image 10">
            <a:extLst>
              <a:ext uri="{FF2B5EF4-FFF2-40B4-BE49-F238E27FC236}">
                <a16:creationId xmlns:a16="http://schemas.microsoft.com/office/drawing/2014/main" id="{1AB7525D-663A-4B62-A954-CE77B4B42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976938"/>
            <a:ext cx="12969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Microsoft YaHei" panose="020B0503020204020204" pitchFamily="34" charset="-122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Microsoft YaHei" panose="020B0503020204020204" pitchFamily="34" charset="-122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Microsoft YaHei" panose="020B0503020204020204" pitchFamily="34" charset="-122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F7A3D2-D7AF-4B9D-862C-712E62485DDA}"/>
              </a:ext>
            </a:extLst>
          </p:cNvPr>
          <p:cNvSpPr/>
          <p:nvPr/>
        </p:nvSpPr>
        <p:spPr>
          <a:xfrm>
            <a:off x="0" y="6048163"/>
            <a:ext cx="11523663" cy="432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4F8AB8-8B05-4322-8FBF-154BD852A152}"/>
              </a:ext>
            </a:extLst>
          </p:cNvPr>
          <p:cNvSpPr/>
          <p:nvPr/>
        </p:nvSpPr>
        <p:spPr>
          <a:xfrm>
            <a:off x="0" y="5985162"/>
            <a:ext cx="11523663" cy="63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EC31A-5982-4246-988A-B5E8FD89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9" y="271508"/>
            <a:ext cx="9507022" cy="1369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Cliquez pour modifier le style du titre principal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8D2B28F8-5BE2-4D9B-AB7A-B4FB7AE133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36329" y="1744548"/>
            <a:ext cx="9507022" cy="380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Modifier les styles du texte maître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2E63E-A231-40B0-B76A-11D0688CD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6329" y="6103666"/>
            <a:ext cx="2336743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71CD2CA-3593-435A-98F1-90C47C2429FC}" type="datetime1">
              <a:rPr lang="en-GB"/>
              <a:t>14/12/2023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F20DA-6C25-42E8-876D-4699A8A20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5108" y="6103666"/>
            <a:ext cx="4557449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5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A utiliser avec Mankiw et Taylor, Economics 5th edition 9781473725331 © Cengage EMEA 2020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C58D7-1765-4F63-B0CF-F2F09F821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6975" y="6103666"/>
            <a:ext cx="1240394" cy="34500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45">
                <a:solidFill>
                  <a:srgbClr val="FFFFFF"/>
                </a:solidFill>
              </a:defRPr>
            </a:lvl1pPr>
          </a:lstStyle>
          <a:p>
            <a:fld id="{0F7BD6D9-A0FD-4D06-A1AB-492CB81F23D6}" type="slidenum">
              <a:rPr lang="en-GB" altLang="de-DE"/>
              <a:t>‹Nr.›</a:t>
            </a:fld>
            <a:endParaRPr lang="en-GB" altLang="de-D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9C5612-DE2F-4EA9-8C06-0F4EE4B5AA7B}"/>
              </a:ext>
            </a:extLst>
          </p:cNvPr>
          <p:cNvCxnSpPr/>
          <p:nvPr/>
        </p:nvCxnSpPr>
        <p:spPr>
          <a:xfrm>
            <a:off x="1128359" y="1642545"/>
            <a:ext cx="942099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87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36" kern="1200" spc="-47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36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36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36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36">
          <a:solidFill>
            <a:srgbClr val="404040"/>
          </a:solidFill>
          <a:latin typeface="Calibri Light" panose="020F0302020204030204" pitchFamily="34" charset="0"/>
        </a:defRPr>
      </a:lvl5pPr>
      <a:lvl6pPr marL="432008" algn="l" rtl="0" fontAlgn="base">
        <a:lnSpc>
          <a:spcPct val="85000"/>
        </a:lnSpc>
        <a:spcBef>
          <a:spcPct val="0"/>
        </a:spcBef>
        <a:spcAft>
          <a:spcPct val="0"/>
        </a:spcAft>
        <a:defRPr sz="4536">
          <a:solidFill>
            <a:srgbClr val="404040"/>
          </a:solidFill>
          <a:latin typeface="Calibri Light" panose="020F0302020204030204" pitchFamily="34" charset="0"/>
        </a:defRPr>
      </a:lvl6pPr>
      <a:lvl7pPr marL="864017" algn="l" rtl="0" fontAlgn="base">
        <a:lnSpc>
          <a:spcPct val="85000"/>
        </a:lnSpc>
        <a:spcBef>
          <a:spcPct val="0"/>
        </a:spcBef>
        <a:spcAft>
          <a:spcPct val="0"/>
        </a:spcAft>
        <a:defRPr sz="4536">
          <a:solidFill>
            <a:srgbClr val="404040"/>
          </a:solidFill>
          <a:latin typeface="Calibri Light" panose="020F0302020204030204" pitchFamily="34" charset="0"/>
        </a:defRPr>
      </a:lvl7pPr>
      <a:lvl8pPr marL="1296025" algn="l" rtl="0" fontAlgn="base">
        <a:lnSpc>
          <a:spcPct val="85000"/>
        </a:lnSpc>
        <a:spcBef>
          <a:spcPct val="0"/>
        </a:spcBef>
        <a:spcAft>
          <a:spcPct val="0"/>
        </a:spcAft>
        <a:defRPr sz="4536">
          <a:solidFill>
            <a:srgbClr val="404040"/>
          </a:solidFill>
          <a:latin typeface="Calibri Light" panose="020F0302020204030204" pitchFamily="34" charset="0"/>
        </a:defRPr>
      </a:lvl8pPr>
      <a:lvl9pPr marL="1728033" algn="l" rtl="0" fontAlgn="base">
        <a:lnSpc>
          <a:spcPct val="85000"/>
        </a:lnSpc>
        <a:spcBef>
          <a:spcPct val="0"/>
        </a:spcBef>
        <a:spcAft>
          <a:spcPct val="0"/>
        </a:spcAft>
        <a:defRPr sz="4536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85502" indent="-85502" algn="l" rtl="0" eaLnBrk="0" fontAlgn="base" hangingPunct="0">
        <a:lnSpc>
          <a:spcPct val="90000"/>
        </a:lnSpc>
        <a:spcBef>
          <a:spcPts val="1134"/>
        </a:spcBef>
        <a:spcAft>
          <a:spcPts val="170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90" kern="1200">
          <a:solidFill>
            <a:srgbClr val="404040"/>
          </a:solidFill>
          <a:latin typeface="+mn-lt"/>
          <a:ea typeface="+mn-ea"/>
          <a:cs typeface="+mn-cs"/>
        </a:defRPr>
      </a:lvl1pPr>
      <a:lvl2pPr marL="361507" indent="-172504" algn="l" rtl="0" eaLnBrk="0" fontAlgn="base" hangingPunct="0">
        <a:lnSpc>
          <a:spcPct val="90000"/>
        </a:lnSpc>
        <a:spcBef>
          <a:spcPts val="189"/>
        </a:spcBef>
        <a:spcAft>
          <a:spcPts val="1701"/>
        </a:spcAft>
        <a:buClr>
          <a:schemeClr val="accent1"/>
        </a:buClr>
        <a:buFont typeface="Calibri" panose="020F0502020204030204" pitchFamily="34" charset="0"/>
        <a:buChar char="◦"/>
        <a:defRPr sz="2268" kern="1200">
          <a:solidFill>
            <a:srgbClr val="404040"/>
          </a:solidFill>
          <a:latin typeface="+mn-lt"/>
          <a:ea typeface="+mn-ea"/>
          <a:cs typeface="+mn-cs"/>
        </a:defRPr>
      </a:lvl2pPr>
      <a:lvl3pPr marL="535511" indent="-172504" algn="l" rtl="0" eaLnBrk="0" fontAlgn="base" hangingPunct="0">
        <a:lnSpc>
          <a:spcPct val="90000"/>
        </a:lnSpc>
        <a:spcBef>
          <a:spcPts val="189"/>
        </a:spcBef>
        <a:spcAft>
          <a:spcPts val="1701"/>
        </a:spcAft>
        <a:buClr>
          <a:schemeClr val="accent1"/>
        </a:buClr>
        <a:buFont typeface="Calibri" panose="020F0502020204030204" pitchFamily="34" charset="0"/>
        <a:buChar char="◦"/>
        <a:defRPr sz="1890" kern="1200">
          <a:solidFill>
            <a:srgbClr val="404040"/>
          </a:solidFill>
          <a:latin typeface="+mn-lt"/>
          <a:ea typeface="+mn-ea"/>
          <a:cs typeface="+mn-cs"/>
        </a:defRPr>
      </a:lvl3pPr>
      <a:lvl4pPr marL="708014" indent="-172504" algn="l" rtl="0" eaLnBrk="0" fontAlgn="base" hangingPunct="0">
        <a:lnSpc>
          <a:spcPct val="90000"/>
        </a:lnSpc>
        <a:spcBef>
          <a:spcPts val="189"/>
        </a:spcBef>
        <a:spcAft>
          <a:spcPts val="1701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880517" indent="-172504" algn="l" rtl="0" eaLnBrk="0" fontAlgn="base" hangingPunct="0">
        <a:lnSpc>
          <a:spcPct val="90000"/>
        </a:lnSpc>
        <a:spcBef>
          <a:spcPts val="189"/>
        </a:spcBef>
        <a:spcAft>
          <a:spcPts val="1701"/>
        </a:spcAft>
        <a:buClr>
          <a:schemeClr val="accent1"/>
        </a:buClr>
        <a:buFont typeface="Calibri" panose="020F0502020204030204" pitchFamily="34" charset="0"/>
        <a:buChar char="◦"/>
        <a:defRPr sz="1323" kern="1200">
          <a:solidFill>
            <a:srgbClr val="404040"/>
          </a:solidFill>
          <a:latin typeface="+mn-lt"/>
          <a:ea typeface="+mn-ea"/>
          <a:cs typeface="+mn-cs"/>
        </a:defRPr>
      </a:lvl5pPr>
      <a:lvl6pPr marL="1039390" indent="-216004" algn="l" defTabSz="864017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Font typeface="Calibri" pitchFamily="34" charset="0"/>
        <a:buChar char="◦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28370" indent="-216004" algn="l" defTabSz="864017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Font typeface="Calibri" pitchFamily="34" charset="0"/>
        <a:buChar char="◦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17350" indent="-216004" algn="l" defTabSz="864017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Font typeface="Calibri" pitchFamily="34" charset="0"/>
        <a:buChar char="◦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06330" indent="-216004" algn="l" defTabSz="864017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Font typeface="Calibri" pitchFamily="34" charset="0"/>
        <a:buChar char="◦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c.schnyder@hevs.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F3843CEF-531F-450B-A818-59CACA963977}"/>
              </a:ext>
            </a:extLst>
          </p:cNvPr>
          <p:cNvSpPr txBox="1">
            <a:spLocks/>
          </p:cNvSpPr>
          <p:nvPr/>
        </p:nvSpPr>
        <p:spPr>
          <a:xfrm>
            <a:off x="433239" y="863823"/>
            <a:ext cx="5505374" cy="4752528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br>
              <a:rPr lang="de-CH" altLang="fr-FR" sz="3600" b="1" dirty="0"/>
            </a:br>
            <a:r>
              <a:rPr lang="de-CH" altLang="fr-FR" sz="3600" b="1" dirty="0"/>
              <a:t>Module 731</a:t>
            </a:r>
            <a:br>
              <a:rPr lang="de-CH" altLang="fr-FR" sz="3600" b="1" dirty="0"/>
            </a:br>
            <a:r>
              <a:rPr lang="de-CH" altLang="fr-FR" sz="3600" b="1" dirty="0"/>
              <a:t> </a:t>
            </a:r>
            <a:r>
              <a:rPr lang="de-CH" altLang="fr-FR" sz="3600" b="1" dirty="0" err="1"/>
              <a:t>Microéconomie</a:t>
            </a:r>
            <a:r>
              <a:rPr lang="de-CH" altLang="fr-FR" sz="3600" b="1" dirty="0"/>
              <a:t> et comptabilité</a:t>
            </a:r>
            <a:br>
              <a:rPr lang="de-CH" altLang="fr-FR" sz="3600" b="1" dirty="0"/>
            </a:br>
            <a:br>
              <a:rPr lang="de-CH" altLang="fr-FR" sz="3600" b="1" dirty="0"/>
            </a:br>
            <a:br>
              <a:rPr lang="de-CH" altLang="fr-FR" sz="3600" b="1" dirty="0"/>
            </a:br>
            <a:r>
              <a:rPr lang="de-CH" altLang="fr-FR" sz="3600" b="1" dirty="0"/>
              <a:t>Bienvenue à </a:t>
            </a:r>
            <a:r>
              <a:rPr lang="de-CH" altLang="fr-FR" sz="3600" b="1" dirty="0" err="1"/>
              <a:t>tous</a:t>
            </a:r>
            <a:r>
              <a:rPr lang="de-CH" altLang="fr-FR" sz="3600" b="1" dirty="0"/>
              <a:t> !</a:t>
            </a:r>
          </a:p>
          <a:p>
            <a:pPr eaLnBrk="1" hangingPunct="1"/>
            <a:endParaRPr lang="de-CH" altLang="fr-FR" sz="2400" b="1" dirty="0"/>
          </a:p>
          <a:p>
            <a:pPr eaLnBrk="1" hangingPunct="1"/>
            <a:r>
              <a:rPr lang="de-CH" altLang="fr-FR" sz="2400" b="1" dirty="0">
                <a:hlinkClick r:id="rId3"/>
              </a:rPr>
              <a:t>marc.schnyder@hevs.ch</a:t>
            </a:r>
            <a:r>
              <a:rPr lang="de-CH" altLang="fr-FR" sz="2400" b="1" dirty="0"/>
              <a:t> </a:t>
            </a:r>
            <a:br>
              <a:rPr lang="de-CH" altLang="fr-FR" sz="3600" b="1" dirty="0"/>
            </a:br>
            <a:endParaRPr lang="de-CH" altLang="fr-FR" sz="36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32E5BF-9725-4A32-ACDB-1A6CCB7774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04" t="12219" r="25693" b="9996"/>
          <a:stretch/>
        </p:blipFill>
        <p:spPr>
          <a:xfrm>
            <a:off x="6697935" y="1079847"/>
            <a:ext cx="3721785" cy="48245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>
            <a:extLst>
              <a:ext uri="{FF2B5EF4-FFF2-40B4-BE49-F238E27FC236}">
                <a16:creationId xmlns:a16="http://schemas.microsoft.com/office/drawing/2014/main" id="{5A13591B-93AC-4526-9738-CFAD0B445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402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Figure 7. L'offre du marché</a:t>
            </a:r>
          </a:p>
        </p:txBody>
      </p:sp>
      <p:sp>
        <p:nvSpPr>
          <p:cNvPr id="459781" name="Rectangle 5">
            <a:extLst>
              <a:ext uri="{FF2B5EF4-FFF2-40B4-BE49-F238E27FC236}">
                <a16:creationId xmlns:a16="http://schemas.microsoft.com/office/drawing/2014/main" id="{B0497FAC-BBBB-4A1E-A589-D8D0CD28D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268">
                <a:latin typeface="Arial" panose="020B0604020202020204" pitchFamily="34" charset="0"/>
                <a:ea typeface="ＭＳ Ｐゴシック" panose="020B0600070205080204" pitchFamily="34" charset="-128"/>
              </a:rPr>
              <a:t>Graphiquement, les courbes d'offre individuelles sont additionnées horizontalement pour obtenir la courbe d'offre du marché.</a:t>
            </a:r>
          </a:p>
          <a:p>
            <a:pPr eaLnBrk="1" hangingPunct="1"/>
            <a:endParaRPr lang="en-US" altLang="en-US" sz="2646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46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6564" name="Picture 3">
            <a:extLst>
              <a:ext uri="{FF2B5EF4-FFF2-40B4-BE49-F238E27FC236}">
                <a16:creationId xmlns:a16="http://schemas.microsoft.com/office/drawing/2014/main" id="{4B706CD9-B238-437D-BF05-B70B36870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757" y="2520068"/>
            <a:ext cx="5544150" cy="330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99E3F4-D8EE-4B22-B07C-25A96CF0E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utiliser avec Mankiw et Taylor, Economics 5</a:t>
            </a:r>
            <a:r>
              <a:rPr lang="en-GB" baseline="30000" dirty="0"/>
              <a:t>th</a:t>
            </a:r>
            <a:r>
              <a:rPr lang="en-GB" dirty="0"/>
              <a:t> edition 9781473768543 © Cengage EMEA 2020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AAB32CAA-5705-4A15-961D-987872D93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732" y="5904159"/>
            <a:ext cx="1800049" cy="4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AE9A47E-6A30-45FB-B686-7F9211CFE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794" y="5904159"/>
            <a:ext cx="2736074" cy="4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8612" name="Rectangle 5">
            <a:extLst>
              <a:ext uri="{FF2B5EF4-FFF2-40B4-BE49-F238E27FC236}">
                <a16:creationId xmlns:a16="http://schemas.microsoft.com/office/drawing/2014/main" id="{CCD449D7-4760-4A25-A18D-9526E696E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732" y="5904159"/>
            <a:ext cx="1800049" cy="4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8613" name="Line 13">
            <a:extLst>
              <a:ext uri="{FF2B5EF4-FFF2-40B4-BE49-F238E27FC236}">
                <a16:creationId xmlns:a16="http://schemas.microsoft.com/office/drawing/2014/main" id="{E24E96E2-0CB5-44A4-89AD-1A1C004404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07765" y="1966553"/>
            <a:ext cx="4390619" cy="2940079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 sz="1890"/>
          </a:p>
        </p:txBody>
      </p:sp>
      <p:sp>
        <p:nvSpPr>
          <p:cNvPr id="464914" name="Line 18">
            <a:extLst>
              <a:ext uri="{FF2B5EF4-FFF2-40B4-BE49-F238E27FC236}">
                <a16:creationId xmlns:a16="http://schemas.microsoft.com/office/drawing/2014/main" id="{873BBE7E-A62E-4677-B4DF-29DE0E10E9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3755" y="2664071"/>
            <a:ext cx="388810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 sz="1890"/>
          </a:p>
        </p:txBody>
      </p:sp>
      <p:sp>
        <p:nvSpPr>
          <p:cNvPr id="464915" name="Line 19">
            <a:extLst>
              <a:ext uri="{FF2B5EF4-FFF2-40B4-BE49-F238E27FC236}">
                <a16:creationId xmlns:a16="http://schemas.microsoft.com/office/drawing/2014/main" id="{0F7AEDDF-3396-44F9-8ECB-B2ACE18FC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1860" y="2664071"/>
            <a:ext cx="0" cy="3168086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 sz="1890"/>
          </a:p>
        </p:txBody>
      </p:sp>
      <p:grpSp>
        <p:nvGrpSpPr>
          <p:cNvPr id="68616" name="Group 3">
            <a:extLst>
              <a:ext uri="{FF2B5EF4-FFF2-40B4-BE49-F238E27FC236}">
                <a16:creationId xmlns:a16="http://schemas.microsoft.com/office/drawing/2014/main" id="{D5E44986-DAFD-4014-B065-E21470B53647}"/>
              </a:ext>
            </a:extLst>
          </p:cNvPr>
          <p:cNvGrpSpPr>
            <a:grpSpLocks/>
          </p:cNvGrpSpPr>
          <p:nvPr/>
        </p:nvGrpSpPr>
        <p:grpSpPr bwMode="auto">
          <a:xfrm>
            <a:off x="1981729" y="1485039"/>
            <a:ext cx="7776210" cy="4302088"/>
            <a:chOff x="533400" y="1447800"/>
            <a:chExt cx="8305800" cy="5186342"/>
          </a:xfrm>
        </p:grpSpPr>
        <p:sp>
          <p:nvSpPr>
            <p:cNvPr id="68619" name="Line 6">
              <a:extLst>
                <a:ext uri="{FF2B5EF4-FFF2-40B4-BE49-F238E27FC236}">
                  <a16:creationId xmlns:a16="http://schemas.microsoft.com/office/drawing/2014/main" id="{19ED6BD3-2B5A-42D3-8F2F-D72C74A49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1828800"/>
              <a:ext cx="0" cy="434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CH" sz="1890"/>
            </a:p>
          </p:txBody>
        </p:sp>
        <p:sp>
          <p:nvSpPr>
            <p:cNvPr id="68620" name="Line 7">
              <a:extLst>
                <a:ext uri="{FF2B5EF4-FFF2-40B4-BE49-F238E27FC236}">
                  <a16:creationId xmlns:a16="http://schemas.microsoft.com/office/drawing/2014/main" id="{D7D4A2C7-58A0-49E2-BDD5-EC4DEA1EC8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6172200"/>
              <a:ext cx="5638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CH" sz="1890"/>
            </a:p>
          </p:txBody>
        </p:sp>
        <p:sp>
          <p:nvSpPr>
            <p:cNvPr id="68621" name="Text Box 8">
              <a:extLst>
                <a:ext uri="{FF2B5EF4-FFF2-40B4-BE49-F238E27FC236}">
                  <a16:creationId xmlns:a16="http://schemas.microsoft.com/office/drawing/2014/main" id="{61A2E914-30BB-4405-9319-B24753060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6172199"/>
              <a:ext cx="457201" cy="46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90" b="1">
                  <a:latin typeface="Tahoma" panose="020B0604030504040204" pitchFamily="34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sp>
          <p:nvSpPr>
            <p:cNvPr id="68622" name="Text Box 9">
              <a:extLst>
                <a:ext uri="{FF2B5EF4-FFF2-40B4-BE49-F238E27FC236}">
                  <a16:creationId xmlns:a16="http://schemas.microsoft.com/office/drawing/2014/main" id="{A9A86D81-F189-447B-9C3B-83F23E699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6172200"/>
              <a:ext cx="533400" cy="46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90" b="1">
                  <a:latin typeface="Tahoma" panose="020B0604030504040204" pitchFamily="34" charset="0"/>
                  <a:ea typeface="ＭＳ Ｐゴシック" panose="020B0600070205080204" pitchFamily="34" charset="-128"/>
                </a:rPr>
                <a:t> 5</a:t>
              </a:r>
            </a:p>
          </p:txBody>
        </p:sp>
        <p:sp>
          <p:nvSpPr>
            <p:cNvPr id="68623" name="Text Box 10">
              <a:extLst>
                <a:ext uri="{FF2B5EF4-FFF2-40B4-BE49-F238E27FC236}">
                  <a16:creationId xmlns:a16="http://schemas.microsoft.com/office/drawing/2014/main" id="{266BCB7F-267C-4EF4-A4E3-A9E24FF59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1447800"/>
              <a:ext cx="1524001" cy="81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9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Prix du lait</a:t>
              </a:r>
            </a:p>
          </p:txBody>
        </p:sp>
        <p:sp>
          <p:nvSpPr>
            <p:cNvPr id="68624" name="Text Box 11">
              <a:extLst>
                <a:ext uri="{FF2B5EF4-FFF2-40B4-BE49-F238E27FC236}">
                  <a16:creationId xmlns:a16="http://schemas.microsoft.com/office/drawing/2014/main" id="{D609C37D-0FB4-48A1-BC4A-CD1ED93F2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199" y="5638799"/>
              <a:ext cx="1524001" cy="81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9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Quantité de lait</a:t>
              </a:r>
            </a:p>
          </p:txBody>
        </p:sp>
        <p:sp>
          <p:nvSpPr>
            <p:cNvPr id="68625" name="Text Box 12">
              <a:extLst>
                <a:ext uri="{FF2B5EF4-FFF2-40B4-BE49-F238E27FC236}">
                  <a16:creationId xmlns:a16="http://schemas.microsoft.com/office/drawing/2014/main" id="{67514C1C-E6D6-430E-B3EE-836A0B8F9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6172201"/>
              <a:ext cx="457201" cy="46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90" b="1">
                  <a:latin typeface="Tahoma" panose="020B0604030504040204" pitchFamily="34" charset="0"/>
                  <a:ea typeface="ＭＳ Ｐゴシック" panose="020B0600070205080204" pitchFamily="34" charset="-128"/>
                </a:rPr>
                <a:t>0</a:t>
              </a:r>
            </a:p>
          </p:txBody>
        </p:sp>
        <p:sp>
          <p:nvSpPr>
            <p:cNvPr id="68626" name="Text Box 14">
              <a:extLst>
                <a:ext uri="{FF2B5EF4-FFF2-40B4-BE49-F238E27FC236}">
                  <a16:creationId xmlns:a16="http://schemas.microsoft.com/office/drawing/2014/main" id="{0058205F-4ED1-4B2C-8855-3F6BCC99F0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1523999"/>
              <a:ext cx="609600" cy="67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024" b="1">
                  <a:latin typeface="Arial" panose="020B0604020202020204" pitchFamily="34" charset="0"/>
                  <a:ea typeface="ＭＳ Ｐゴシック" panose="020B0600070205080204" pitchFamily="34" charset="-128"/>
                </a:rPr>
                <a:t>S</a:t>
              </a:r>
            </a:p>
          </p:txBody>
        </p:sp>
        <p:sp>
          <p:nvSpPr>
            <p:cNvPr id="68627" name="Text Box 15">
              <a:extLst>
                <a:ext uri="{FF2B5EF4-FFF2-40B4-BE49-F238E27FC236}">
                  <a16:creationId xmlns:a16="http://schemas.microsoft.com/office/drawing/2014/main" id="{E697A607-57F7-41FE-9DD0-4891EFFAD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4572000"/>
              <a:ext cx="914401" cy="81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90" b="1">
                  <a:latin typeface="Tahoma" panose="020B0604030504040204" pitchFamily="34" charset="0"/>
                  <a:ea typeface="ＭＳ Ｐゴシック" panose="020B0600070205080204" pitchFamily="34" charset="-128"/>
                </a:rPr>
                <a:t>€0</a:t>
              </a:r>
              <a:r>
                <a:rPr lang="en-US" altLang="en-US" sz="1890" b="1">
                  <a:latin typeface="Tahoma" panose="020B0604030504040204" pitchFamily="34" charset="0"/>
                  <a:ea typeface="ＭＳ Ｐゴシック" panose="020B0600070205080204" pitchFamily="34" charset="-128"/>
                </a:rPr>
                <a:t>.60</a:t>
              </a:r>
            </a:p>
          </p:txBody>
        </p:sp>
        <p:sp>
          <p:nvSpPr>
            <p:cNvPr id="68628" name="Line 16">
              <a:extLst>
                <a:ext uri="{FF2B5EF4-FFF2-40B4-BE49-F238E27FC236}">
                  <a16:creationId xmlns:a16="http://schemas.microsoft.com/office/drawing/2014/main" id="{56EE4F9A-5026-4980-BBBB-F93CD5384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4800600"/>
              <a:ext cx="1447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CH" sz="1890"/>
            </a:p>
          </p:txBody>
        </p:sp>
        <p:sp>
          <p:nvSpPr>
            <p:cNvPr id="68629" name="Line 17">
              <a:extLst>
                <a:ext uri="{FF2B5EF4-FFF2-40B4-BE49-F238E27FC236}">
                  <a16:creationId xmlns:a16="http://schemas.microsoft.com/office/drawing/2014/main" id="{E26FA0C5-29F8-435D-8372-4E4A12B07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0" y="4800600"/>
              <a:ext cx="0" cy="1371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CH" sz="1890"/>
            </a:p>
          </p:txBody>
        </p:sp>
        <p:sp>
          <p:nvSpPr>
            <p:cNvPr id="68630" name="Oval 20">
              <a:extLst>
                <a:ext uri="{FF2B5EF4-FFF2-40B4-BE49-F238E27FC236}">
                  <a16:creationId xmlns:a16="http://schemas.microsoft.com/office/drawing/2014/main" id="{EE9FA21C-454B-44D9-8422-51D22D8B1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7244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646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8631" name="Oval 21">
              <a:extLst>
                <a:ext uri="{FF2B5EF4-FFF2-40B4-BE49-F238E27FC236}">
                  <a16:creationId xmlns:a16="http://schemas.microsoft.com/office/drawing/2014/main" id="{DC69C971-7784-48DE-AC52-B05CED5A1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27432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646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8632" name="Text Box 22">
              <a:extLst>
                <a:ext uri="{FF2B5EF4-FFF2-40B4-BE49-F238E27FC236}">
                  <a16:creationId xmlns:a16="http://schemas.microsoft.com/office/drawing/2014/main" id="{9312331C-53E0-457E-AEE6-411F6F19D1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4343400"/>
              <a:ext cx="381000" cy="53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68" b="1">
                  <a:latin typeface="Tahoma" panose="020B0604030504040204" pitchFamily="34" charset="0"/>
                  <a:ea typeface="ＭＳ Ｐゴシック" panose="020B0600070205080204" pitchFamily="34" charset="-128"/>
                </a:rPr>
                <a:t>A</a:t>
              </a:r>
            </a:p>
          </p:txBody>
        </p:sp>
        <p:sp>
          <p:nvSpPr>
            <p:cNvPr id="68633" name="Text Box 23">
              <a:extLst>
                <a:ext uri="{FF2B5EF4-FFF2-40B4-BE49-F238E27FC236}">
                  <a16:creationId xmlns:a16="http://schemas.microsoft.com/office/drawing/2014/main" id="{AE975D49-FCE0-4679-8C3F-0C52EE06B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2286000"/>
              <a:ext cx="381000" cy="53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68" b="1">
                  <a:latin typeface="Tahoma" panose="020B0604030504040204" pitchFamily="34" charset="0"/>
                  <a:ea typeface="ＭＳ Ｐゴシック" panose="020B0600070205080204" pitchFamily="34" charset="-128"/>
                </a:rPr>
                <a:t>C</a:t>
              </a:r>
            </a:p>
          </p:txBody>
        </p:sp>
        <p:grpSp>
          <p:nvGrpSpPr>
            <p:cNvPr id="68634" name="Group 24">
              <a:extLst>
                <a:ext uri="{FF2B5EF4-FFF2-40B4-BE49-F238E27FC236}">
                  <a16:creationId xmlns:a16="http://schemas.microsoft.com/office/drawing/2014/main" id="{AEBC074E-FB12-49F7-B30A-AE4D1171D6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2590800"/>
              <a:ext cx="990600" cy="1981200"/>
              <a:chOff x="432" y="1632"/>
              <a:chExt cx="576" cy="1248"/>
            </a:xfrm>
          </p:grpSpPr>
          <p:sp>
            <p:nvSpPr>
              <p:cNvPr id="68638" name="Text Box 25">
                <a:extLst>
                  <a:ext uri="{FF2B5EF4-FFF2-40B4-BE49-F238E27FC236}">
                    <a16:creationId xmlns:a16="http://schemas.microsoft.com/office/drawing/2014/main" id="{9F144562-8DD3-4A05-B5BB-DCED313B3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32"/>
                <a:ext cx="57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890" b="1">
                    <a:latin typeface="Tahoma" panose="020B0604030504040204" pitchFamily="34" charset="0"/>
                    <a:ea typeface="ＭＳ Ｐゴシック" panose="020B0600070205080204" pitchFamily="34" charset="-128"/>
                  </a:rPr>
                  <a:t>€1.50</a:t>
                </a:r>
              </a:p>
            </p:txBody>
          </p:sp>
          <p:sp>
            <p:nvSpPr>
              <p:cNvPr id="68639" name="Line 26">
                <a:extLst>
                  <a:ext uri="{FF2B5EF4-FFF2-40B4-BE49-F238E27FC236}">
                    <a16:creationId xmlns:a16="http://schemas.microsoft.com/office/drawing/2014/main" id="{1DC89F9F-DB7A-4591-BF68-BE678C876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0" y="1920"/>
                <a:ext cx="0" cy="960"/>
              </a:xfrm>
              <a:prstGeom prst="line">
                <a:avLst/>
              </a:prstGeom>
              <a:noFill/>
              <a:ln w="57150">
                <a:solidFill>
                  <a:srgbClr val="FC0128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CH" sz="1890"/>
              </a:p>
            </p:txBody>
          </p:sp>
        </p:grpSp>
        <p:sp>
          <p:nvSpPr>
            <p:cNvPr id="2" name="Line 27">
              <a:extLst>
                <a:ext uri="{FF2B5EF4-FFF2-40B4-BE49-F238E27FC236}">
                  <a16:creationId xmlns:a16="http://schemas.microsoft.com/office/drawing/2014/main" id="{A641106F-19B4-4A9F-AA7F-6CBE0EC2F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6400800"/>
              <a:ext cx="2133600" cy="0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CH" sz="1890"/>
            </a:p>
          </p:txBody>
        </p:sp>
        <p:sp>
          <p:nvSpPr>
            <p:cNvPr id="68636" name="Line 28">
              <a:extLst>
                <a:ext uri="{FF2B5EF4-FFF2-40B4-BE49-F238E27FC236}">
                  <a16:creationId xmlns:a16="http://schemas.microsoft.com/office/drawing/2014/main" id="{C398FC33-52C0-40F8-A27D-D0CB86B78F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4200" y="2895600"/>
              <a:ext cx="2209800" cy="1600200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CH" sz="1890"/>
            </a:p>
          </p:txBody>
        </p:sp>
        <p:sp>
          <p:nvSpPr>
            <p:cNvPr id="464925" name="Text Box 29">
              <a:extLst>
                <a:ext uri="{FF2B5EF4-FFF2-40B4-BE49-F238E27FC236}">
                  <a16:creationId xmlns:a16="http://schemas.microsoft.com/office/drawing/2014/main" id="{319418BF-221F-4E8B-9323-1EBAEF412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234" y="2896297"/>
              <a:ext cx="2666059" cy="1583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8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8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8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890" i="0" dirty="0">
                  <a:solidFill>
                    <a:schemeClr val="accent1">
                      <a:lumMod val="75000"/>
                    </a:schemeClr>
                  </a:solidFill>
                </a:rPr>
                <a:t>Une augmentation du prix du lait entraîne un déplacement le long de la courbe d'offre</a:t>
              </a:r>
              <a:r>
                <a:rPr lang="en-US" altLang="en-US" sz="2268" i="0" dirty="0">
                  <a:solidFill>
                    <a:srgbClr val="494076"/>
                  </a:solidFill>
                </a:rPr>
                <a:t>.</a:t>
              </a:r>
            </a:p>
          </p:txBody>
        </p:sp>
      </p:grpSp>
      <p:sp>
        <p:nvSpPr>
          <p:cNvPr id="68635" name="Rectangle 30">
            <a:extLst>
              <a:ext uri="{FF2B5EF4-FFF2-40B4-BE49-F238E27FC236}">
                <a16:creationId xmlns:a16="http://schemas.microsoft.com/office/drawing/2014/main" id="{81541550-8E47-4AB8-9F2A-8E55D7662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5737" y="159004"/>
            <a:ext cx="7128193" cy="99302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402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Figure 8. Plan </a:t>
            </a:r>
            <a:r>
              <a:rPr lang="en-US" altLang="en-US" sz="3402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d’offre</a:t>
            </a:r>
            <a:endParaRPr lang="en-US" altLang="en-US" sz="3402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38112B-38F4-4CF7-AF47-FC280AFB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utiliser avec Mankiw et Taylor, Economics 5</a:t>
            </a:r>
            <a:r>
              <a:rPr lang="en-GB" baseline="30000" dirty="0"/>
              <a:t>th</a:t>
            </a:r>
            <a:r>
              <a:rPr lang="en-GB" dirty="0"/>
              <a:t> edition 9781473768543 © Cengage EMEA 2020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4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4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4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4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4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4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>
            <a:extLst>
              <a:ext uri="{FF2B5EF4-FFF2-40B4-BE49-F238E27FC236}">
                <a16:creationId xmlns:a16="http://schemas.microsoft.com/office/drawing/2014/main" id="{5B131676-C40A-44C5-9C47-F7F92E3C0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3726" y="267007"/>
            <a:ext cx="7128193" cy="13695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402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Déplacement</a:t>
            </a:r>
            <a:r>
              <a:rPr lang="en-US" altLang="en-US" sz="3402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de la courbe de l'offre </a:t>
            </a:r>
          </a:p>
        </p:txBody>
      </p:sp>
      <p:sp>
        <p:nvSpPr>
          <p:cNvPr id="449542" name="Rectangle 6">
            <a:extLst>
              <a:ext uri="{FF2B5EF4-FFF2-40B4-BE49-F238E27FC236}">
                <a16:creationId xmlns:a16="http://schemas.microsoft.com/office/drawing/2014/main" id="{73E9395B-12FA-4837-8FA6-F07F8CAB1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728" y="1800048"/>
            <a:ext cx="7920214" cy="3456093"/>
          </a:xfrm>
        </p:spPr>
        <p:txBody>
          <a:bodyPr/>
          <a:lstStyle/>
          <a:p>
            <a:pPr marL="544262" indent="-432008" eaLnBrk="1" hangingPunct="1">
              <a:spcAft>
                <a:spcPts val="1134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268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courbe d'offre indique la quantité que les producteurs proposent à la vente pour un prix donné, en maintenant constants tous les autres facteurs susceptibles d'influencer les décisions des producteurs quant à la quantité à vendre.</a:t>
            </a:r>
          </a:p>
          <a:p>
            <a:pPr marL="544262" lvl="2" indent="-432008" eaLnBrk="1" hangingPunct="1">
              <a:spcAft>
                <a:spcPts val="1134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268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Lorsque l'un de ces autres facteurs change, la courbe d'offre se déplace.</a:t>
            </a:r>
          </a:p>
          <a:p>
            <a:pPr marL="756014" lvl="3" indent="-324006" eaLnBrk="1" hangingPunct="1">
              <a:spcAft>
                <a:spcPts val="1134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268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Elles sont présentées sur la diapositive suivante.</a:t>
            </a:r>
            <a:endParaRPr lang="en-GB" altLang="en-US" sz="2268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Trebuchet MS" panose="020B070302020209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6D1E9C-75F9-4883-8CCD-C517F375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utiliser avec Mankiw et Taylor, Economics 5</a:t>
            </a:r>
            <a:r>
              <a:rPr lang="en-GB" baseline="30000" dirty="0"/>
              <a:t>th</a:t>
            </a:r>
            <a:r>
              <a:rPr lang="en-GB" dirty="0"/>
              <a:t> edition 9781473768543 © Cengage EMEA 2020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9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9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9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9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>
            <a:extLst>
              <a:ext uri="{FF2B5EF4-FFF2-40B4-BE49-F238E27FC236}">
                <a16:creationId xmlns:a16="http://schemas.microsoft.com/office/drawing/2014/main" id="{1A91B5C7-97CE-48E4-908E-25A00585E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5728" y="288008"/>
            <a:ext cx="7128193" cy="13695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402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Modification de la courbe de l'offre </a:t>
            </a:r>
          </a:p>
        </p:txBody>
      </p:sp>
      <p:sp>
        <p:nvSpPr>
          <p:cNvPr id="449542" name="Rectangle 6">
            <a:extLst>
              <a:ext uri="{FF2B5EF4-FFF2-40B4-BE49-F238E27FC236}">
                <a16:creationId xmlns:a16="http://schemas.microsoft.com/office/drawing/2014/main" id="{E6F1BEC3-16D0-450D-A725-696604486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728" y="1655911"/>
            <a:ext cx="7560204" cy="4332117"/>
          </a:xfrm>
        </p:spPr>
        <p:txBody>
          <a:bodyPr/>
          <a:lstStyle/>
          <a:p>
            <a:pPr marL="486009" indent="-486009" eaLnBrk="1" hangingPunct="1">
              <a:spcBef>
                <a:spcPts val="945"/>
              </a:spcBef>
              <a:buSzPct val="97000"/>
              <a:buFontTx/>
              <a:buAutoNum type="circleNumDbPlain"/>
              <a:tabLst>
                <a:tab pos="1812035" algn="l"/>
              </a:tabLst>
            </a:pPr>
            <a:r>
              <a:rPr lang="en-US" altLang="en-US" sz="2079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Rentabilité des autres biens dans la production et prix des biens en approvisionnement commun.</a:t>
            </a:r>
            <a:endParaRPr lang="en-GB" altLang="en-US" sz="2079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86009" indent="-486009" eaLnBrk="1" hangingPunct="1">
              <a:spcBef>
                <a:spcPts val="945"/>
              </a:spcBef>
              <a:buSzPct val="97000"/>
              <a:buFontTx/>
              <a:buAutoNum type="circleNumDbPlain"/>
              <a:tabLst>
                <a:tab pos="1812035" algn="l"/>
              </a:tabLst>
            </a:pPr>
            <a:r>
              <a:rPr lang="en-US" altLang="en-US" sz="2079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Technologie.</a:t>
            </a:r>
            <a:endParaRPr lang="en-GB" altLang="en-US" sz="2079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86009" indent="-486009" eaLnBrk="1" hangingPunct="1">
              <a:spcBef>
                <a:spcPts val="945"/>
              </a:spcBef>
              <a:buSzPct val="97000"/>
              <a:buFontTx/>
              <a:buAutoNum type="circleNumDbPlain"/>
              <a:tabLst>
                <a:tab pos="1812035" algn="l"/>
              </a:tabLst>
            </a:pPr>
            <a:r>
              <a:rPr lang="en-US" altLang="en-US" sz="2079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Facteurs naturels/sociaux tels que les conditions météorologiques et l'évolution des mentalités.</a:t>
            </a:r>
            <a:endParaRPr lang="en-GB" altLang="en-US" sz="2079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86009" indent="-486009" eaLnBrk="1" hangingPunct="1">
              <a:spcBef>
                <a:spcPts val="945"/>
              </a:spcBef>
              <a:buSzPct val="97000"/>
              <a:buFontTx/>
              <a:buAutoNum type="circleNumDbPlain"/>
              <a:tabLst>
                <a:tab pos="1812035" algn="l"/>
              </a:tabLst>
            </a:pPr>
            <a:r>
              <a:rPr lang="en-US" altLang="en-US" sz="2079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Prix des intrants - prix des facteurs de production.</a:t>
            </a:r>
            <a:endParaRPr lang="en-GB" altLang="en-US" sz="2079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86009" indent="-486009" eaLnBrk="1" hangingPunct="1">
              <a:spcBef>
                <a:spcPts val="945"/>
              </a:spcBef>
              <a:buSzPct val="97000"/>
              <a:buFontTx/>
              <a:buAutoNum type="circleNumDbPlain"/>
              <a:tabLst>
                <a:tab pos="1812035" algn="l"/>
              </a:tabLst>
            </a:pPr>
            <a:r>
              <a:rPr lang="en-US" altLang="en-US" sz="2079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Attentes des producteurs quant à l'état futur du marché.</a:t>
            </a:r>
            <a:endParaRPr lang="en-GB" altLang="en-US" sz="2079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86009" indent="-486009" eaLnBrk="1" hangingPunct="1">
              <a:spcBef>
                <a:spcPts val="945"/>
              </a:spcBef>
              <a:buSzPct val="97000"/>
              <a:buFontTx/>
              <a:buAutoNum type="circleNumDbPlain"/>
              <a:tabLst>
                <a:tab pos="1812035" algn="l"/>
              </a:tabLst>
            </a:pPr>
            <a:r>
              <a:rPr lang="en-US" altLang="en-US" sz="2079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 changement dans le nombre de vendeurs sur le marché.</a:t>
            </a:r>
            <a:endParaRPr lang="en-GB" altLang="en-US" sz="2079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86009" indent="-486009" eaLnBrk="1" hangingPunct="1">
              <a:spcBef>
                <a:spcPts val="945"/>
              </a:spcBef>
              <a:buNone/>
              <a:tabLst>
                <a:tab pos="1812035" algn="l"/>
              </a:tabLst>
            </a:pPr>
            <a:endParaRPr lang="en-GB" altLang="en-US" sz="2457" dirty="0">
              <a:latin typeface="Trebuchet MS" panose="020B0603020202020204" pitchFamily="34" charset="0"/>
              <a:ea typeface="Tahoma" panose="020B0604030504040204" pitchFamily="34" charset="0"/>
              <a:cs typeface="Trebuchet MS" panose="020B0603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393FC6-9D91-4555-B021-D656130E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utiliser avec Mankiw et Taylor, Economics 5</a:t>
            </a:r>
            <a:r>
              <a:rPr lang="en-GB" baseline="30000" dirty="0"/>
              <a:t>th</a:t>
            </a:r>
            <a:r>
              <a:rPr lang="en-GB" dirty="0"/>
              <a:t> edition 9781473768543 © Cengage EMEA 2020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9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9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9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9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9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9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9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9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9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9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>
            <a:extLst>
              <a:ext uri="{FF2B5EF4-FFF2-40B4-BE49-F238E27FC236}">
                <a16:creationId xmlns:a16="http://schemas.microsoft.com/office/drawing/2014/main" id="{06A08FA1-C867-4DFA-8E76-752C0D212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402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Déplacement</a:t>
            </a:r>
            <a:r>
              <a:rPr lang="en-US" altLang="en-US" sz="3402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de la courbe de l'offre</a:t>
            </a:r>
          </a:p>
        </p:txBody>
      </p:sp>
      <p:sp>
        <p:nvSpPr>
          <p:cNvPr id="466949" name="Rectangle 5">
            <a:extLst>
              <a:ext uri="{FF2B5EF4-FFF2-40B4-BE49-F238E27FC236}">
                <a16:creationId xmlns:a16="http://schemas.microsoft.com/office/drawing/2014/main" id="{7A30BA9E-4967-42EB-84DC-83CC90684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134"/>
              </a:spcAft>
            </a:pPr>
            <a:r>
              <a:rPr lang="en-US" altLang="en-US" sz="2268" dirty="0">
                <a:latin typeface="Arial" panose="020B0604020202020204" pitchFamily="34" charset="0"/>
                <a:ea typeface="ＭＳ Ｐゴシック" panose="020B0600070205080204" pitchFamily="34" charset="-128"/>
              </a:rPr>
              <a:t>Variation de </a:t>
            </a:r>
            <a:r>
              <a:rPr lang="en-US" altLang="en-US" sz="2268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l'offre</a:t>
            </a:r>
            <a:endParaRPr lang="en-US" altLang="en-US" sz="2268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700514" lvl="1" indent="-342007" eaLnBrk="1" hangingPunct="1">
              <a:spcAft>
                <a:spcPts val="1134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Un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déplacement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de la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courbe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d'offre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soit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vers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la gauche,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soit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vers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la droite.  </a:t>
            </a:r>
          </a:p>
          <a:p>
            <a:pPr marL="700514" lvl="1" indent="-342007" eaLnBrk="1" hangingPunct="1">
              <a:spcAft>
                <a:spcPts val="1134"/>
              </a:spcAft>
              <a:buFont typeface="Courier New" panose="02070309020205020404" pitchFamily="49" charset="0"/>
              <a:buChar char="o"/>
            </a:pP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Causé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par un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changement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dans un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déterminant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autre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que le prix.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841468-FEA1-43E7-8C57-E9CA7F793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utiliser avec Mankiw et Taylor, Economics 5</a:t>
            </a:r>
            <a:r>
              <a:rPr lang="en-GB" baseline="30000" dirty="0"/>
              <a:t>th</a:t>
            </a:r>
            <a:r>
              <a:rPr lang="en-GB" dirty="0"/>
              <a:t> edition 9781473768543 © Cengage EMEA 2020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6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6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6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6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6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6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6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6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6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6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6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6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6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6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6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>
            <a:extLst>
              <a:ext uri="{FF2B5EF4-FFF2-40B4-BE49-F238E27FC236}">
                <a16:creationId xmlns:a16="http://schemas.microsoft.com/office/drawing/2014/main" id="{50D89CC7-5F23-41D7-8FA8-43AF9596D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7730" y="229506"/>
            <a:ext cx="7776210" cy="648018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268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Figure 9. </a:t>
            </a:r>
            <a:r>
              <a:rPr lang="en-US" altLang="en-US" sz="2268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Déplacement</a:t>
            </a:r>
            <a:r>
              <a:rPr lang="en-US" altLang="en-US" sz="2268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de la courbe de l'offre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2B6874B-F2D9-48AF-BCB9-1CB3E61E8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755" y="1156531"/>
            <a:ext cx="6621179" cy="4540622"/>
          </a:xfrm>
          <a:prstGeom prst="rect">
            <a:avLst/>
          </a:prstGeom>
          <a:solidFill>
            <a:srgbClr val="F3F6F9"/>
          </a:solidFill>
          <a:ln w="2428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6804" name="Rectangle 6">
            <a:extLst>
              <a:ext uri="{FF2B5EF4-FFF2-40B4-BE49-F238E27FC236}">
                <a16:creationId xmlns:a16="http://schemas.microsoft.com/office/drawing/2014/main" id="{064A2BE2-0D37-4252-A13A-5F448F2EF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755" y="1156531"/>
            <a:ext cx="6621179" cy="4540622"/>
          </a:xfrm>
          <a:prstGeom prst="rect">
            <a:avLst/>
          </a:prstGeom>
          <a:solidFill>
            <a:srgbClr val="F2F4F8"/>
          </a:solidFill>
          <a:ln w="22066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6805" name="Rectangle 7">
            <a:extLst>
              <a:ext uri="{FF2B5EF4-FFF2-40B4-BE49-F238E27FC236}">
                <a16:creationId xmlns:a16="http://schemas.microsoft.com/office/drawing/2014/main" id="{4737F2FE-5CC7-4585-9339-B3F45F2B2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755" y="1156531"/>
            <a:ext cx="6621179" cy="4540622"/>
          </a:xfrm>
          <a:prstGeom prst="rect">
            <a:avLst/>
          </a:prstGeom>
          <a:solidFill>
            <a:srgbClr val="F1F4F7"/>
          </a:solidFill>
          <a:ln w="1984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6806" name="Rectangle 8">
            <a:extLst>
              <a:ext uri="{FF2B5EF4-FFF2-40B4-BE49-F238E27FC236}">
                <a16:creationId xmlns:a16="http://schemas.microsoft.com/office/drawing/2014/main" id="{3C7E2157-755B-488B-A214-BCF89DB6C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755" y="1156531"/>
            <a:ext cx="6621179" cy="4540622"/>
          </a:xfrm>
          <a:prstGeom prst="rect">
            <a:avLst/>
          </a:prstGeom>
          <a:solidFill>
            <a:srgbClr val="F0F2F5"/>
          </a:solidFill>
          <a:ln w="17621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6807" name="Rectangle 9">
            <a:extLst>
              <a:ext uri="{FF2B5EF4-FFF2-40B4-BE49-F238E27FC236}">
                <a16:creationId xmlns:a16="http://schemas.microsoft.com/office/drawing/2014/main" id="{44CC911E-1619-478E-BC3D-83ED4B746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755" y="1156531"/>
            <a:ext cx="6621179" cy="4540622"/>
          </a:xfrm>
          <a:prstGeom prst="rect">
            <a:avLst/>
          </a:prstGeom>
          <a:solidFill>
            <a:srgbClr val="EEF1F4"/>
          </a:solidFill>
          <a:ln w="15398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6808" name="Rectangle 10">
            <a:extLst>
              <a:ext uri="{FF2B5EF4-FFF2-40B4-BE49-F238E27FC236}">
                <a16:creationId xmlns:a16="http://schemas.microsoft.com/office/drawing/2014/main" id="{F4677EE3-4C6C-43D7-AE5E-DF25CB39A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755" y="1156531"/>
            <a:ext cx="6621179" cy="4540622"/>
          </a:xfrm>
          <a:prstGeom prst="rect">
            <a:avLst/>
          </a:prstGeom>
          <a:solidFill>
            <a:srgbClr val="EDEFF3"/>
          </a:solidFill>
          <a:ln w="1317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6809" name="Rectangle 11">
            <a:extLst>
              <a:ext uri="{FF2B5EF4-FFF2-40B4-BE49-F238E27FC236}">
                <a16:creationId xmlns:a16="http://schemas.microsoft.com/office/drawing/2014/main" id="{774CA1A0-10D8-448C-A36B-5392845AF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755" y="1156531"/>
            <a:ext cx="6621179" cy="4540622"/>
          </a:xfrm>
          <a:prstGeom prst="rect">
            <a:avLst/>
          </a:prstGeom>
          <a:solidFill>
            <a:srgbClr val="EBEEF2"/>
          </a:solidFill>
          <a:ln w="1095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6810" name="Rectangle 12">
            <a:extLst>
              <a:ext uri="{FF2B5EF4-FFF2-40B4-BE49-F238E27FC236}">
                <a16:creationId xmlns:a16="http://schemas.microsoft.com/office/drawing/2014/main" id="{8C2B05A8-4ECC-42AE-BF0C-F0EC64D8F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755" y="1156531"/>
            <a:ext cx="6621179" cy="4540622"/>
          </a:xfrm>
          <a:prstGeom prst="rect">
            <a:avLst/>
          </a:prstGeom>
          <a:solidFill>
            <a:srgbClr val="EAECF1"/>
          </a:solidFill>
          <a:ln w="8890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6811" name="Rectangle 13">
            <a:extLst>
              <a:ext uri="{FF2B5EF4-FFF2-40B4-BE49-F238E27FC236}">
                <a16:creationId xmlns:a16="http://schemas.microsoft.com/office/drawing/2014/main" id="{043C27AB-6B4D-4124-9B72-C595A93F9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755" y="1156531"/>
            <a:ext cx="6621179" cy="4540622"/>
          </a:xfrm>
          <a:prstGeom prst="rect">
            <a:avLst/>
          </a:prstGeom>
          <a:solidFill>
            <a:srgbClr val="E9EBF0"/>
          </a:solidFill>
          <a:ln w="6667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6812" name="Rectangle 14">
            <a:extLst>
              <a:ext uri="{FF2B5EF4-FFF2-40B4-BE49-F238E27FC236}">
                <a16:creationId xmlns:a16="http://schemas.microsoft.com/office/drawing/2014/main" id="{2667C4CB-1D8E-41D1-BEB4-EA2ED600B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755" y="1156531"/>
            <a:ext cx="6621179" cy="4540622"/>
          </a:xfrm>
          <a:prstGeom prst="rect">
            <a:avLst/>
          </a:prstGeom>
          <a:solidFill>
            <a:srgbClr val="E7EAEF"/>
          </a:solidFill>
          <a:ln w="4445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6813" name="Rectangle 15">
            <a:extLst>
              <a:ext uri="{FF2B5EF4-FFF2-40B4-BE49-F238E27FC236}">
                <a16:creationId xmlns:a16="http://schemas.microsoft.com/office/drawing/2014/main" id="{365DFFCA-AAF8-4561-B44E-9B088F7C4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755" y="1156531"/>
            <a:ext cx="6621179" cy="4540622"/>
          </a:xfrm>
          <a:prstGeom prst="rect">
            <a:avLst/>
          </a:prstGeom>
          <a:solidFill>
            <a:srgbClr val="E6E9EF"/>
          </a:solidFill>
          <a:ln w="2222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6814" name="Rectangle 16">
            <a:extLst>
              <a:ext uri="{FF2B5EF4-FFF2-40B4-BE49-F238E27FC236}">
                <a16:creationId xmlns:a16="http://schemas.microsoft.com/office/drawing/2014/main" id="{DB8EFD12-7895-448F-989D-9A55532B5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252" y="1051528"/>
            <a:ext cx="6640679" cy="45421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6815" name="Freeform 17">
            <a:extLst>
              <a:ext uri="{FF2B5EF4-FFF2-40B4-BE49-F238E27FC236}">
                <a16:creationId xmlns:a16="http://schemas.microsoft.com/office/drawing/2014/main" id="{F42081A2-0FDF-47A0-87E1-FB5FD318B545}"/>
              </a:ext>
            </a:extLst>
          </p:cNvPr>
          <p:cNvSpPr>
            <a:spLocks/>
          </p:cNvSpPr>
          <p:nvPr/>
        </p:nvSpPr>
        <p:spPr bwMode="auto">
          <a:xfrm>
            <a:off x="2823252" y="1051528"/>
            <a:ext cx="6640679" cy="4542123"/>
          </a:xfrm>
          <a:custGeom>
            <a:avLst/>
            <a:gdLst>
              <a:gd name="T0" fmla="*/ 0 w 4427"/>
              <a:gd name="T1" fmla="*/ 0 h 3028"/>
              <a:gd name="T2" fmla="*/ 0 w 4427"/>
              <a:gd name="T3" fmla="*/ 2147483646 h 3028"/>
              <a:gd name="T4" fmla="*/ 2147483646 w 4427"/>
              <a:gd name="T5" fmla="*/ 2147483646 h 3028"/>
              <a:gd name="T6" fmla="*/ 0 60000 65536"/>
              <a:gd name="T7" fmla="*/ 0 60000 65536"/>
              <a:gd name="T8" fmla="*/ 0 60000 65536"/>
              <a:gd name="T9" fmla="*/ 0 w 4427"/>
              <a:gd name="T10" fmla="*/ 0 h 3028"/>
              <a:gd name="T11" fmla="*/ 4427 w 4427"/>
              <a:gd name="T12" fmla="*/ 3028 h 30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27" h="3028">
                <a:moveTo>
                  <a:pt x="0" y="0"/>
                </a:moveTo>
                <a:lnTo>
                  <a:pt x="0" y="3028"/>
                </a:lnTo>
                <a:lnTo>
                  <a:pt x="4427" y="3028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CH" sz="1890"/>
          </a:p>
        </p:txBody>
      </p:sp>
      <p:sp>
        <p:nvSpPr>
          <p:cNvPr id="543763" name="Line 19">
            <a:extLst>
              <a:ext uri="{FF2B5EF4-FFF2-40B4-BE49-F238E27FC236}">
                <a16:creationId xmlns:a16="http://schemas.microsoft.com/office/drawing/2014/main" id="{55013FAF-41CF-4E3E-8DE0-7463FEF957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4308" y="2884578"/>
            <a:ext cx="1749047" cy="15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 sz="1890"/>
          </a:p>
        </p:txBody>
      </p:sp>
      <p:sp>
        <p:nvSpPr>
          <p:cNvPr id="543764" name="Line 20">
            <a:extLst>
              <a:ext uri="{FF2B5EF4-FFF2-40B4-BE49-F238E27FC236}">
                <a16:creationId xmlns:a16="http://schemas.microsoft.com/office/drawing/2014/main" id="{8339E8C2-BF19-4F35-910C-B5EA9DA744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832" y="3885104"/>
            <a:ext cx="1768548" cy="1501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 sz="1890"/>
          </a:p>
        </p:txBody>
      </p:sp>
      <p:sp>
        <p:nvSpPr>
          <p:cNvPr id="76819" name="Rectangle 21">
            <a:extLst>
              <a:ext uri="{FF2B5EF4-FFF2-40B4-BE49-F238E27FC236}">
                <a16:creationId xmlns:a16="http://schemas.microsoft.com/office/drawing/2014/main" id="{7C69376C-83E4-46E5-9DA4-297FCF9BF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227" y="1072529"/>
            <a:ext cx="844522" cy="55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795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Prix du lait</a:t>
            </a:r>
            <a:endParaRPr lang="en-US" altLang="en-US" sz="2268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6820" name="Rectangle 24">
            <a:extLst>
              <a:ext uri="{FF2B5EF4-FFF2-40B4-BE49-F238E27FC236}">
                <a16:creationId xmlns:a16="http://schemas.microsoft.com/office/drawing/2014/main" id="{C0A285F3-A1C1-40DA-9DCF-9151CB2E7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890" y="5616152"/>
            <a:ext cx="1744067" cy="27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795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Quantité de lait</a:t>
            </a:r>
            <a:endParaRPr lang="en-US" altLang="en-US" sz="2268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6821" name="Rectangle 26">
            <a:extLst>
              <a:ext uri="{FF2B5EF4-FFF2-40B4-BE49-F238E27FC236}">
                <a16:creationId xmlns:a16="http://schemas.microsoft.com/office/drawing/2014/main" id="{AF14AD30-C8A6-4B55-9BDF-1D95093F1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251" y="5680654"/>
            <a:ext cx="128240" cy="27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795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0</a:t>
            </a:r>
            <a:endParaRPr lang="en-US" altLang="en-US" sz="2268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631A07A7-AC61-46AB-B889-9E7DEC36A225}"/>
              </a:ext>
            </a:extLst>
          </p:cNvPr>
          <p:cNvGrpSpPr>
            <a:grpSpLocks/>
          </p:cNvGrpSpPr>
          <p:nvPr/>
        </p:nvGrpSpPr>
        <p:grpSpPr bwMode="auto">
          <a:xfrm>
            <a:off x="5797831" y="3969107"/>
            <a:ext cx="1527054" cy="624017"/>
            <a:chOff x="3016" y="2646"/>
            <a:chExt cx="680" cy="416"/>
          </a:xfrm>
        </p:grpSpPr>
        <p:sp>
          <p:nvSpPr>
            <p:cNvPr id="76847" name="Rectangle 28">
              <a:extLst>
                <a:ext uri="{FF2B5EF4-FFF2-40B4-BE49-F238E27FC236}">
                  <a16:creationId xmlns:a16="http://schemas.microsoft.com/office/drawing/2014/main" id="{2D9E25F0-85F2-4B29-90E1-2729BF926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646"/>
              <a:ext cx="680" cy="416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646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848" name="Rectangle 29">
              <a:extLst>
                <a:ext uri="{FF2B5EF4-FFF2-40B4-BE49-F238E27FC236}">
                  <a16:creationId xmlns:a16="http://schemas.microsoft.com/office/drawing/2014/main" id="{3FCC2D3A-8F14-40BE-B95D-604179457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675"/>
              <a:ext cx="59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95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Augmentation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849" name="Rectangle 30">
              <a:extLst>
                <a:ext uri="{FF2B5EF4-FFF2-40B4-BE49-F238E27FC236}">
                  <a16:creationId xmlns:a16="http://schemas.microsoft.com/office/drawing/2014/main" id="{4760BFBD-7EEF-4684-982F-2F23BFE82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8" y="2861"/>
              <a:ext cx="5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95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de </a:t>
              </a:r>
              <a:r>
                <a:rPr lang="en-US" altLang="en-US" sz="1795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l’offre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" name="Group 31">
            <a:extLst>
              <a:ext uri="{FF2B5EF4-FFF2-40B4-BE49-F238E27FC236}">
                <a16:creationId xmlns:a16="http://schemas.microsoft.com/office/drawing/2014/main" id="{AD6142C7-5295-4988-8630-045217A2953D}"/>
              </a:ext>
            </a:extLst>
          </p:cNvPr>
          <p:cNvGrpSpPr>
            <a:grpSpLocks/>
          </p:cNvGrpSpPr>
          <p:nvPr/>
        </p:nvGrpSpPr>
        <p:grpSpPr bwMode="auto">
          <a:xfrm>
            <a:off x="5530824" y="2206559"/>
            <a:ext cx="1300536" cy="624017"/>
            <a:chOff x="2642" y="1507"/>
            <a:chExt cx="707" cy="416"/>
          </a:xfrm>
        </p:grpSpPr>
        <p:sp>
          <p:nvSpPr>
            <p:cNvPr id="76844" name="Rectangle 32">
              <a:extLst>
                <a:ext uri="{FF2B5EF4-FFF2-40B4-BE49-F238E27FC236}">
                  <a16:creationId xmlns:a16="http://schemas.microsoft.com/office/drawing/2014/main" id="{77BE72D7-E423-4789-8283-923098665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" y="1507"/>
              <a:ext cx="707" cy="416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646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845" name="Rectangle 33">
              <a:extLst>
                <a:ext uri="{FF2B5EF4-FFF2-40B4-BE49-F238E27FC236}">
                  <a16:creationId xmlns:a16="http://schemas.microsoft.com/office/drawing/2014/main" id="{F9D47FE5-56ED-4F0D-855C-F572A1E4E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1532"/>
              <a:ext cx="65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95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Diminution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846" name="Rectangle 34">
              <a:extLst>
                <a:ext uri="{FF2B5EF4-FFF2-40B4-BE49-F238E27FC236}">
                  <a16:creationId xmlns:a16="http://schemas.microsoft.com/office/drawing/2014/main" id="{7BC7E7AB-3704-4D4F-9F8E-81CC7FEBC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1718"/>
              <a:ext cx="5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95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de </a:t>
              </a:r>
              <a:r>
                <a:rPr lang="en-US" altLang="en-US" sz="1795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l’offre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" name="Group 35">
            <a:extLst>
              <a:ext uri="{FF2B5EF4-FFF2-40B4-BE49-F238E27FC236}">
                <a16:creationId xmlns:a16="http://schemas.microsoft.com/office/drawing/2014/main" id="{072E6D99-4B85-41EF-ACD3-FF1FC218ACBC}"/>
              </a:ext>
            </a:extLst>
          </p:cNvPr>
          <p:cNvGrpSpPr>
            <a:grpSpLocks/>
          </p:cNvGrpSpPr>
          <p:nvPr/>
        </p:nvGrpSpPr>
        <p:grpSpPr bwMode="auto">
          <a:xfrm>
            <a:off x="3072259" y="1245033"/>
            <a:ext cx="3985607" cy="3223588"/>
            <a:chOff x="1087" y="830"/>
            <a:chExt cx="2657" cy="2149"/>
          </a:xfrm>
        </p:grpSpPr>
        <p:sp>
          <p:nvSpPr>
            <p:cNvPr id="76839" name="Line 36">
              <a:extLst>
                <a:ext uri="{FF2B5EF4-FFF2-40B4-BE49-F238E27FC236}">
                  <a16:creationId xmlns:a16="http://schemas.microsoft.com/office/drawing/2014/main" id="{5C2EEA93-753C-4580-BED1-F4ED962E80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7" y="993"/>
              <a:ext cx="2054" cy="1986"/>
            </a:xfrm>
            <a:prstGeom prst="line">
              <a:avLst/>
            </a:prstGeom>
            <a:noFill/>
            <a:ln w="66675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grpSp>
          <p:nvGrpSpPr>
            <p:cNvPr id="76840" name="Group 37">
              <a:extLst>
                <a:ext uri="{FF2B5EF4-FFF2-40B4-BE49-F238E27FC236}">
                  <a16:creationId xmlns:a16="http://schemas.microsoft.com/office/drawing/2014/main" id="{D80DC7E3-B3AC-42B5-9D34-01C0250481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7" y="830"/>
              <a:ext cx="1147" cy="211"/>
              <a:chOff x="2597" y="830"/>
              <a:chExt cx="1147" cy="211"/>
            </a:xfrm>
          </p:grpSpPr>
          <p:sp>
            <p:nvSpPr>
              <p:cNvPr id="76841" name="Rectangle 38">
                <a:extLst>
                  <a:ext uri="{FF2B5EF4-FFF2-40B4-BE49-F238E27FC236}">
                    <a16:creationId xmlns:a16="http://schemas.microsoft.com/office/drawing/2014/main" id="{42C54C89-AD43-4641-B0CF-FF46EC62A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7" y="830"/>
                <a:ext cx="966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1795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Courbe</a:t>
                </a:r>
                <a:r>
                  <a:rPr lang="en-US" altLang="en-US" sz="1795" dirty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1795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d'offre</a:t>
                </a:r>
                <a:endParaRPr lang="en-US" altLang="en-US" sz="2268" dirty="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42" name="Rectangle 39">
                <a:extLst>
                  <a:ext uri="{FF2B5EF4-FFF2-40B4-BE49-F238E27FC236}">
                    <a16:creationId xmlns:a16="http://schemas.microsoft.com/office/drawing/2014/main" id="{E92BDD42-E4C3-480C-9436-945C30174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3" y="830"/>
                <a:ext cx="103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1795" i="1" dirty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S</a:t>
                </a:r>
                <a:endParaRPr lang="en-US" altLang="en-US" sz="2268" dirty="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43" name="Rectangle 40">
                <a:extLst>
                  <a:ext uri="{FF2B5EF4-FFF2-40B4-BE49-F238E27FC236}">
                    <a16:creationId xmlns:a16="http://schemas.microsoft.com/office/drawing/2014/main" id="{FCE53495-8DF7-4DE8-94D2-554EFA27C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1" y="905"/>
                <a:ext cx="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23" dirty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3</a:t>
                </a:r>
                <a:endParaRPr lang="en-US" altLang="en-US" sz="2268" dirty="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6" name="Group 41">
            <a:extLst>
              <a:ext uri="{FF2B5EF4-FFF2-40B4-BE49-F238E27FC236}">
                <a16:creationId xmlns:a16="http://schemas.microsoft.com/office/drawing/2014/main" id="{DD34FEB8-1C5F-4602-A96F-92D01155FB5D}"/>
              </a:ext>
            </a:extLst>
          </p:cNvPr>
          <p:cNvGrpSpPr>
            <a:grpSpLocks/>
          </p:cNvGrpSpPr>
          <p:nvPr/>
        </p:nvGrpSpPr>
        <p:grpSpPr bwMode="auto">
          <a:xfrm>
            <a:off x="7212382" y="1489540"/>
            <a:ext cx="910526" cy="594016"/>
            <a:chOff x="3847" y="993"/>
            <a:chExt cx="607" cy="396"/>
          </a:xfrm>
        </p:grpSpPr>
        <p:sp>
          <p:nvSpPr>
            <p:cNvPr id="76834" name="Rectangle 42">
              <a:extLst>
                <a:ext uri="{FF2B5EF4-FFF2-40B4-BE49-F238E27FC236}">
                  <a16:creationId xmlns:a16="http://schemas.microsoft.com/office/drawing/2014/main" id="{E95FD0BF-C764-40E6-A2BB-DF9D8636F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1179"/>
              <a:ext cx="42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795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d’offre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76835" name="Group 43">
              <a:extLst>
                <a:ext uri="{FF2B5EF4-FFF2-40B4-BE49-F238E27FC236}">
                  <a16:creationId xmlns:a16="http://schemas.microsoft.com/office/drawing/2014/main" id="{EC09CE73-0C76-4A52-AD29-72B505A6B9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2" y="993"/>
              <a:ext cx="532" cy="396"/>
              <a:chOff x="3922" y="993"/>
              <a:chExt cx="532" cy="396"/>
            </a:xfrm>
          </p:grpSpPr>
          <p:sp>
            <p:nvSpPr>
              <p:cNvPr id="76836" name="Rectangle 44">
                <a:extLst>
                  <a:ext uri="{FF2B5EF4-FFF2-40B4-BE49-F238E27FC236}">
                    <a16:creationId xmlns:a16="http://schemas.microsoft.com/office/drawing/2014/main" id="{28080DE8-87D7-4991-AE40-FBA2FE4A9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2" y="993"/>
                <a:ext cx="50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1795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Courbe</a:t>
                </a:r>
                <a:endParaRPr lang="en-US" altLang="en-US" sz="2268" dirty="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37" name="Rectangle 45">
                <a:extLst>
                  <a:ext uri="{FF2B5EF4-FFF2-40B4-BE49-F238E27FC236}">
                    <a16:creationId xmlns:a16="http://schemas.microsoft.com/office/drawing/2014/main" id="{36A1AB46-4EF2-4748-88A2-F7113F649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" y="1179"/>
                <a:ext cx="103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1795" i="1" dirty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S</a:t>
                </a:r>
                <a:endParaRPr lang="en-US" altLang="en-US" sz="2268" dirty="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38" name="Rectangle 46">
                <a:extLst>
                  <a:ext uri="{FF2B5EF4-FFF2-40B4-BE49-F238E27FC236}">
                    <a16:creationId xmlns:a16="http://schemas.microsoft.com/office/drawing/2014/main" id="{A3179B63-5E90-43E4-BC4D-EB73A0C3B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1" y="1253"/>
                <a:ext cx="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23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1</a:t>
                </a:r>
                <a:endParaRPr lang="en-US" altLang="en-US" sz="2268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8" name="Group 47">
            <a:extLst>
              <a:ext uri="{FF2B5EF4-FFF2-40B4-BE49-F238E27FC236}">
                <a16:creationId xmlns:a16="http://schemas.microsoft.com/office/drawing/2014/main" id="{F9AE78B4-4CA0-4F65-BAFF-3CE7D2820471}"/>
              </a:ext>
            </a:extLst>
          </p:cNvPr>
          <p:cNvGrpSpPr>
            <a:grpSpLocks/>
          </p:cNvGrpSpPr>
          <p:nvPr/>
        </p:nvGrpSpPr>
        <p:grpSpPr bwMode="auto">
          <a:xfrm>
            <a:off x="6028839" y="1992054"/>
            <a:ext cx="3496595" cy="3477094"/>
            <a:chOff x="3058" y="1328"/>
            <a:chExt cx="2331" cy="2318"/>
          </a:xfrm>
        </p:grpSpPr>
        <p:sp>
          <p:nvSpPr>
            <p:cNvPr id="76828" name="Line 48">
              <a:extLst>
                <a:ext uri="{FF2B5EF4-FFF2-40B4-BE49-F238E27FC236}">
                  <a16:creationId xmlns:a16="http://schemas.microsoft.com/office/drawing/2014/main" id="{0AEE6465-9970-4028-8229-7BD23C6F77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8" y="1660"/>
              <a:ext cx="2068" cy="1986"/>
            </a:xfrm>
            <a:prstGeom prst="line">
              <a:avLst/>
            </a:prstGeom>
            <a:noFill/>
            <a:ln w="66675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grpSp>
          <p:nvGrpSpPr>
            <p:cNvPr id="76829" name="Group 49">
              <a:extLst>
                <a:ext uri="{FF2B5EF4-FFF2-40B4-BE49-F238E27FC236}">
                  <a16:creationId xmlns:a16="http://schemas.microsoft.com/office/drawing/2014/main" id="{7BB6CC8B-447B-46D2-BB1D-C91510E4C6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2" y="1328"/>
              <a:ext cx="607" cy="396"/>
              <a:chOff x="4782" y="1328"/>
              <a:chExt cx="607" cy="396"/>
            </a:xfrm>
          </p:grpSpPr>
          <p:sp>
            <p:nvSpPr>
              <p:cNvPr id="76830" name="Rectangle 50">
                <a:extLst>
                  <a:ext uri="{FF2B5EF4-FFF2-40B4-BE49-F238E27FC236}">
                    <a16:creationId xmlns:a16="http://schemas.microsoft.com/office/drawing/2014/main" id="{CC84CA18-AEFA-4DFD-B786-2D825EFA1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6" y="1328"/>
                <a:ext cx="50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1795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Courbe</a:t>
                </a:r>
                <a:endParaRPr lang="en-US" altLang="en-US" sz="2268" dirty="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31" name="Rectangle 51">
                <a:extLst>
                  <a:ext uri="{FF2B5EF4-FFF2-40B4-BE49-F238E27FC236}">
                    <a16:creationId xmlns:a16="http://schemas.microsoft.com/office/drawing/2014/main" id="{33C6D25E-7D0A-4290-9DE4-CE0863E29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2" y="1514"/>
                <a:ext cx="46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1795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d’offre</a:t>
                </a:r>
                <a:r>
                  <a:rPr lang="en-US" altLang="en-US" sz="1795" dirty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endParaRPr lang="en-US" altLang="en-US" sz="2268" dirty="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32" name="Rectangle 52">
                <a:extLst>
                  <a:ext uri="{FF2B5EF4-FFF2-40B4-BE49-F238E27FC236}">
                    <a16:creationId xmlns:a16="http://schemas.microsoft.com/office/drawing/2014/main" id="{165C3A08-05BE-42A4-B650-F4D807A97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8" y="1514"/>
                <a:ext cx="103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1795" i="1" dirty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S</a:t>
                </a:r>
                <a:endParaRPr lang="en-US" altLang="en-US" sz="2268" dirty="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33" name="Rectangle 53">
                <a:extLst>
                  <a:ext uri="{FF2B5EF4-FFF2-40B4-BE49-F238E27FC236}">
                    <a16:creationId xmlns:a16="http://schemas.microsoft.com/office/drawing/2014/main" id="{C219704F-78D1-4072-820D-28DAC929A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" y="1588"/>
                <a:ext cx="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23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2</a:t>
                </a:r>
                <a:endParaRPr lang="en-US" altLang="en-US" sz="2268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B8504-20E2-4BCF-B904-C11B70E1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utiliser avec Mankiw et Taylor, Economics 5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edition 9781473768543 © Cengage EMEA 2020</a:t>
            </a:r>
          </a:p>
        </p:txBody>
      </p:sp>
      <p:sp>
        <p:nvSpPr>
          <p:cNvPr id="543762" name="Line 18">
            <a:extLst>
              <a:ext uri="{FF2B5EF4-FFF2-40B4-BE49-F238E27FC236}">
                <a16:creationId xmlns:a16="http://schemas.microsoft.com/office/drawing/2014/main" id="{E795D34A-96FC-490C-8778-7E9169F130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1299" y="1989054"/>
            <a:ext cx="3102084" cy="2979080"/>
          </a:xfrm>
          <a:prstGeom prst="line">
            <a:avLst/>
          </a:prstGeom>
          <a:noFill/>
          <a:ln w="66675">
            <a:solidFill>
              <a:srgbClr val="004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 sz="189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4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4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A5B7CE28-43E0-4709-93BE-6A3E448EC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732" y="5904159"/>
            <a:ext cx="1800049" cy="4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F0FA2AE4-99CC-4E90-8145-2EDE6B17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794" y="5904159"/>
            <a:ext cx="2736074" cy="4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8852" name="Rectangle 6">
            <a:extLst>
              <a:ext uri="{FF2B5EF4-FFF2-40B4-BE49-F238E27FC236}">
                <a16:creationId xmlns:a16="http://schemas.microsoft.com/office/drawing/2014/main" id="{E34B5535-7C7B-46A0-8C28-ADE68CDFC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7735" y="1728046"/>
            <a:ext cx="7128193" cy="13695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V.  L'offre et la demande réunies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26DA08-2F4E-4340-92CB-73C8DFE7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utiliser avec Mankiw et Taylor, Economics 5</a:t>
            </a:r>
            <a:r>
              <a:rPr lang="en-GB" baseline="30000" dirty="0"/>
              <a:t>th</a:t>
            </a:r>
            <a:r>
              <a:rPr lang="en-GB" dirty="0"/>
              <a:t> edition 9781473768543 © Cengage EMEA 2020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3F37FFD-6C48-4CCC-A9FB-852B07A7A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732" y="5904159"/>
            <a:ext cx="1800049" cy="4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CDD7D64-4689-4083-BBA9-ECD222CD4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794" y="5904159"/>
            <a:ext cx="2736074" cy="4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8852" name="Rectangle 6">
            <a:extLst>
              <a:ext uri="{FF2B5EF4-FFF2-40B4-BE49-F238E27FC236}">
                <a16:creationId xmlns:a16="http://schemas.microsoft.com/office/drawing/2014/main" id="{F1199685-008F-46E7-A022-C0074D0F7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402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L'équilibre</a:t>
            </a:r>
          </a:p>
        </p:txBody>
      </p:sp>
      <p:sp>
        <p:nvSpPr>
          <p:cNvPr id="504839" name="Rectangle 7">
            <a:extLst>
              <a:ext uri="{FF2B5EF4-FFF2-40B4-BE49-F238E27FC236}">
                <a16:creationId xmlns:a16="http://schemas.microsoft.com/office/drawing/2014/main" id="{2D862132-937D-4ADC-BA52-E391FAF57F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86402" indent="-86402" eaLnBrk="1" fontAlgn="auto" hangingPunct="1">
              <a:buClr>
                <a:schemeClr val="tx1"/>
              </a:buClr>
              <a:defRPr/>
            </a:pPr>
            <a:r>
              <a:rPr lang="en-US" alt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Prix d'équilibre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60089" lvl="1" indent="-270005" eaLnBrk="1" fontAlgn="auto" hangingPunct="1"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Le prix qui équilibre la quantité offerte et la quantité demandée. </a:t>
            </a:r>
          </a:p>
          <a:p>
            <a:pPr marL="460089" lvl="1" indent="-270005" eaLnBrk="1" fontAlgn="auto" hangingPunct="1"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Sur un graphique, il s'agit du prix auquel les courbes de l'offre et de la demande se croisent.</a:t>
            </a:r>
          </a:p>
          <a:p>
            <a:pPr marL="86402" indent="-86402" eaLnBrk="1" fontAlgn="auto" hangingPunct="1">
              <a:buClr>
                <a:schemeClr val="tx1"/>
              </a:buClr>
              <a:defRPr/>
            </a:pPr>
            <a:r>
              <a:rPr lang="en-US" alt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Quantité d'équilibre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60089" lvl="1" indent="-270005" eaLnBrk="1" fontAlgn="auto" hangingPunct="1"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 quantité offerte et la quantité demandée au prix d'équilibre. </a:t>
            </a:r>
          </a:p>
          <a:p>
            <a:pPr marL="460089" lvl="1" indent="-270005" eaLnBrk="1" fontAlgn="auto" hangingPunct="1"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Sur un graphique, il s'agit de la quantité à laquelle les courbes de l'offre et de la demande se croisent.  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7D8C8-ECE1-4CDE-BB1F-C3B0C37F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utiliser avec Mankiw et Taylor, Economics 5</a:t>
            </a:r>
            <a:r>
              <a:rPr lang="en-GB" baseline="30000" dirty="0"/>
              <a:t>th</a:t>
            </a:r>
            <a:r>
              <a:rPr lang="en-GB" dirty="0"/>
              <a:t> edition 9781473768543 © Cengage EMEA 2020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4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4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4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4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4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4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4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4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4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4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4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4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4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4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4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4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4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4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4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4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4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4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4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4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4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4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4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4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4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4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E80F7313-71C8-40B3-B359-1467A5203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732" y="5760155"/>
            <a:ext cx="1800049" cy="4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7153ABE-2EE2-41F4-B553-9E79FB9F7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794" y="5760155"/>
            <a:ext cx="2736074" cy="4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75151" name="Text Box 15">
            <a:extLst>
              <a:ext uri="{FF2B5EF4-FFF2-40B4-BE49-F238E27FC236}">
                <a16:creationId xmlns:a16="http://schemas.microsoft.com/office/drawing/2014/main" id="{B6F85DD9-EE21-4313-A488-3E322E20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734" y="5042030"/>
            <a:ext cx="7344198" cy="790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268" i="0" dirty="0">
                <a:solidFill>
                  <a:schemeClr val="accent1">
                    <a:lumMod val="75000"/>
                  </a:schemeClr>
                </a:solidFill>
              </a:rPr>
              <a:t>À </a:t>
            </a:r>
            <a:r>
              <a:rPr lang="en-GB" altLang="en-US" sz="2268" i="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altLang="en-US" sz="2268" i="0" dirty="0">
                <a:solidFill>
                  <a:schemeClr val="accent1">
                    <a:lumMod val="75000"/>
                  </a:schemeClr>
                </a:solidFill>
              </a:rPr>
              <a:t>,00 </a:t>
            </a:r>
            <a:r>
              <a:rPr lang="en-GB" altLang="en-US" sz="2268" i="0" dirty="0">
                <a:solidFill>
                  <a:schemeClr val="accent1">
                    <a:lumMod val="75000"/>
                  </a:schemeClr>
                </a:solidFill>
              </a:rPr>
              <a:t>€</a:t>
            </a:r>
            <a:r>
              <a:rPr lang="en-US" altLang="en-US" sz="2268" i="0" dirty="0">
                <a:solidFill>
                  <a:schemeClr val="accent1">
                    <a:lumMod val="75000"/>
                  </a:schemeClr>
                </a:solidFill>
              </a:rPr>
              <a:t>, la quantité demandée est égale à la quantité fournie dans cet exemple.</a:t>
            </a:r>
            <a:endParaRPr lang="en-US" altLang="en-US" sz="3024" i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902" name="Rectangle 16">
            <a:extLst>
              <a:ext uri="{FF2B5EF4-FFF2-40B4-BE49-F238E27FC236}">
                <a16:creationId xmlns:a16="http://schemas.microsoft.com/office/drawing/2014/main" id="{CECF3DFE-0720-47EE-938A-E947F5C2D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89732" y="-54001"/>
            <a:ext cx="7128193" cy="13710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402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Tableau 3. L'équilibre</a:t>
            </a:r>
            <a:endParaRPr lang="en-US" altLang="en-US" sz="3402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2951" name="Text Box 7">
            <a:extLst>
              <a:ext uri="{FF2B5EF4-FFF2-40B4-BE49-F238E27FC236}">
                <a16:creationId xmlns:a16="http://schemas.microsoft.com/office/drawing/2014/main" id="{919F0E4A-4E9F-4076-9D3B-2C3CBBE13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740" y="1585543"/>
            <a:ext cx="2808076" cy="4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68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Plan de </a:t>
            </a:r>
            <a:r>
              <a:rPr lang="en-US" altLang="en-US" sz="2268" b="1" dirty="0" err="1">
                <a:latin typeface="Tahoma" panose="020B0604030504040204" pitchFamily="34" charset="0"/>
                <a:ea typeface="ＭＳ Ｐゴシック" panose="020B0600070205080204" pitchFamily="34" charset="-128"/>
              </a:rPr>
              <a:t>demande</a:t>
            </a:r>
            <a:endParaRPr lang="en-US" altLang="en-US" sz="2268" b="1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2952" name="Text Box 8">
            <a:extLst>
              <a:ext uri="{FF2B5EF4-FFF2-40B4-BE49-F238E27FC236}">
                <a16:creationId xmlns:a16="http://schemas.microsoft.com/office/drawing/2014/main" id="{EBF9045C-291E-4937-89E5-2032A8557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856" y="1569042"/>
            <a:ext cx="2808076" cy="4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68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Plan </a:t>
            </a:r>
            <a:r>
              <a:rPr lang="en-US" altLang="en-US" sz="2268" b="1" dirty="0" err="1">
                <a:latin typeface="Tahoma" panose="020B0604030504040204" pitchFamily="34" charset="0"/>
                <a:ea typeface="ＭＳ Ｐゴシック" panose="020B0600070205080204" pitchFamily="34" charset="-128"/>
              </a:rPr>
              <a:t>d’offre</a:t>
            </a:r>
            <a:endParaRPr lang="en-US" altLang="en-US" sz="2268" b="1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2958" name="TextBox 13">
            <a:extLst>
              <a:ext uri="{FF2B5EF4-FFF2-40B4-BE49-F238E27FC236}">
                <a16:creationId xmlns:a16="http://schemas.microsoft.com/office/drawing/2014/main" id="{07BDEE11-A7EC-467D-AE2D-3A1740F9F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439" y="1944052"/>
            <a:ext cx="7776598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89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prix € 			</a:t>
            </a:r>
            <a:r>
              <a:rPr lang="en-US" altLang="en-US" sz="189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quantité</a:t>
            </a:r>
            <a:r>
              <a:rPr lang="en-US" altLang="en-US" sz="189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					prix € 		</a:t>
            </a:r>
            <a:r>
              <a:rPr lang="en-US" altLang="en-US" sz="189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quantité</a:t>
            </a:r>
            <a:endParaRPr lang="en-US" altLang="en-US" sz="189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9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A1609C-C8FD-4E63-A7C6-62C77D11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utiliser avec Mankiw et Taylor, Economics 5</a:t>
            </a:r>
            <a:r>
              <a:rPr lang="en-GB" baseline="30000" dirty="0"/>
              <a:t>th</a:t>
            </a:r>
            <a:r>
              <a:rPr lang="en-GB" dirty="0"/>
              <a:t> edition 9781473768543 © Cengage EMEA 2020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449C300B-C7D0-45A6-8560-6F40EA68B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17650"/>
              </p:ext>
            </p:extLst>
          </p:nvPr>
        </p:nvGraphicFramePr>
        <p:xfrm>
          <a:off x="1873399" y="2330478"/>
          <a:ext cx="3455774" cy="2454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887">
                  <a:extLst>
                    <a:ext uri="{9D8B030D-6E8A-4147-A177-3AD203B41FA5}">
                      <a16:colId xmlns:a16="http://schemas.microsoft.com/office/drawing/2014/main" val="2534143121"/>
                    </a:ext>
                  </a:extLst>
                </a:gridCol>
                <a:gridCol w="1727887">
                  <a:extLst>
                    <a:ext uri="{9D8B030D-6E8A-4147-A177-3AD203B41FA5}">
                      <a16:colId xmlns:a16="http://schemas.microsoft.com/office/drawing/2014/main" val="1692887609"/>
                    </a:ext>
                  </a:extLst>
                </a:gridCol>
              </a:tblGrid>
              <a:tr h="339017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0.00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191797"/>
                  </a:ext>
                </a:extLst>
              </a:tr>
              <a:tr h="339017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0.50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888667"/>
                  </a:ext>
                </a:extLst>
              </a:tr>
              <a:tr h="339017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1.00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96194"/>
                  </a:ext>
                </a:extLst>
              </a:tr>
              <a:tr h="339017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1.50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82260"/>
                  </a:ext>
                </a:extLst>
              </a:tr>
              <a:tr h="339017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2.00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530752"/>
                  </a:ext>
                </a:extLst>
              </a:tr>
              <a:tr h="339017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2.50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89818"/>
                  </a:ext>
                </a:extLst>
              </a:tr>
              <a:tr h="339017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3.00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55336"/>
                  </a:ext>
                </a:extLst>
              </a:tr>
            </a:tbl>
          </a:graphicData>
        </a:graphic>
      </p:graphicFrame>
      <p:graphicFrame>
        <p:nvGraphicFramePr>
          <p:cNvPr id="7" name="Tabelle 5">
            <a:extLst>
              <a:ext uri="{FF2B5EF4-FFF2-40B4-BE49-F238E27FC236}">
                <a16:creationId xmlns:a16="http://schemas.microsoft.com/office/drawing/2014/main" id="{A73F2CF0-20BE-4BE7-AEC7-4F1B1B483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061743"/>
              </p:ext>
            </p:extLst>
          </p:nvPr>
        </p:nvGraphicFramePr>
        <p:xfrm>
          <a:off x="6550008" y="2329548"/>
          <a:ext cx="3455774" cy="2454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887">
                  <a:extLst>
                    <a:ext uri="{9D8B030D-6E8A-4147-A177-3AD203B41FA5}">
                      <a16:colId xmlns:a16="http://schemas.microsoft.com/office/drawing/2014/main" val="2534143121"/>
                    </a:ext>
                  </a:extLst>
                </a:gridCol>
                <a:gridCol w="1727887">
                  <a:extLst>
                    <a:ext uri="{9D8B030D-6E8A-4147-A177-3AD203B41FA5}">
                      <a16:colId xmlns:a16="http://schemas.microsoft.com/office/drawing/2014/main" val="1692887609"/>
                    </a:ext>
                  </a:extLst>
                </a:gridCol>
              </a:tblGrid>
              <a:tr h="321197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0.00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191797"/>
                  </a:ext>
                </a:extLst>
              </a:tr>
              <a:tr h="339017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0.50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888667"/>
                  </a:ext>
                </a:extLst>
              </a:tr>
              <a:tr h="339017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1.00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96194"/>
                  </a:ext>
                </a:extLst>
              </a:tr>
              <a:tr h="339017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1.50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82260"/>
                  </a:ext>
                </a:extLst>
              </a:tr>
              <a:tr h="339017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2.00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530752"/>
                  </a:ext>
                </a:extLst>
              </a:tr>
              <a:tr h="339017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2.50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89818"/>
                  </a:ext>
                </a:extLst>
              </a:tr>
              <a:tr h="339017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3.00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11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55336"/>
                  </a:ext>
                </a:extLst>
              </a:tr>
            </a:tbl>
          </a:graphicData>
        </a:graphic>
      </p:graphicFrame>
      <p:sp>
        <p:nvSpPr>
          <p:cNvPr id="82953" name="Oval 10">
            <a:extLst>
              <a:ext uri="{FF2B5EF4-FFF2-40B4-BE49-F238E27FC236}">
                <a16:creationId xmlns:a16="http://schemas.microsoft.com/office/drawing/2014/main" id="{BA906D55-0CD3-4AA2-9B93-3CB88678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058" y="3672135"/>
            <a:ext cx="2629669" cy="456012"/>
          </a:xfrm>
          <a:prstGeom prst="ellipse">
            <a:avLst/>
          </a:prstGeom>
          <a:noFill/>
          <a:ln w="38100">
            <a:solidFill>
              <a:srgbClr val="FC012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2954" name="Line 11">
            <a:extLst>
              <a:ext uri="{FF2B5EF4-FFF2-40B4-BE49-F238E27FC236}">
                <a16:creationId xmlns:a16="http://schemas.microsoft.com/office/drawing/2014/main" id="{034D47BE-D3C8-4764-BF90-93BC0E987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1511" y="4128147"/>
            <a:ext cx="253746" cy="985290"/>
          </a:xfrm>
          <a:prstGeom prst="line">
            <a:avLst/>
          </a:prstGeom>
          <a:noFill/>
          <a:ln w="57150">
            <a:solidFill>
              <a:srgbClr val="FC0128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 sz="1890"/>
          </a:p>
        </p:txBody>
      </p:sp>
      <p:sp>
        <p:nvSpPr>
          <p:cNvPr id="82956" name="Oval 13">
            <a:extLst>
              <a:ext uri="{FF2B5EF4-FFF2-40B4-BE49-F238E27FC236}">
                <a16:creationId xmlns:a16="http://schemas.microsoft.com/office/drawing/2014/main" id="{AEDADAA7-850B-4144-89F0-1844386F1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645" y="3672136"/>
            <a:ext cx="2514287" cy="456012"/>
          </a:xfrm>
          <a:prstGeom prst="ellipse">
            <a:avLst/>
          </a:prstGeom>
          <a:noFill/>
          <a:ln w="38100">
            <a:solidFill>
              <a:srgbClr val="FC012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2957" name="Line 14">
            <a:extLst>
              <a:ext uri="{FF2B5EF4-FFF2-40B4-BE49-F238E27FC236}">
                <a16:creationId xmlns:a16="http://schemas.microsoft.com/office/drawing/2014/main" id="{93E485E0-F37A-4C40-B12F-5D3FA235D4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97534" y="4011668"/>
            <a:ext cx="3996891" cy="1076005"/>
          </a:xfrm>
          <a:prstGeom prst="line">
            <a:avLst/>
          </a:prstGeom>
          <a:noFill/>
          <a:ln w="57150">
            <a:solidFill>
              <a:srgbClr val="FC0128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 sz="189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5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>
            <a:extLst>
              <a:ext uri="{FF2B5EF4-FFF2-40B4-BE49-F238E27FC236}">
                <a16:creationId xmlns:a16="http://schemas.microsoft.com/office/drawing/2014/main" id="{73B6F180-17A9-401C-86F4-06AFFAA5A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89732" y="162004"/>
            <a:ext cx="7776210" cy="648018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3024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Figure 10. L'équilibre de l'offre et de la demande</a:t>
            </a:r>
          </a:p>
        </p:txBody>
      </p:sp>
      <p:sp>
        <p:nvSpPr>
          <p:cNvPr id="84995" name="Rectangle 45">
            <a:extLst>
              <a:ext uri="{FF2B5EF4-FFF2-40B4-BE49-F238E27FC236}">
                <a16:creationId xmlns:a16="http://schemas.microsoft.com/office/drawing/2014/main" id="{7CA68151-860C-44CC-9C9B-5CC8F9D9D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4376" y="5614652"/>
            <a:ext cx="65" cy="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268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84996" name="Picture 73">
            <a:extLst>
              <a:ext uri="{FF2B5EF4-FFF2-40B4-BE49-F238E27FC236}">
                <a16:creationId xmlns:a16="http://schemas.microsoft.com/office/drawing/2014/main" id="{6EA0651D-6766-427A-B87A-6986FBC8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24" y="936025"/>
            <a:ext cx="7644206" cy="524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1C4E37-EB54-4037-9A25-2E3EEAE3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utiliser avec Mankiw et Taylor, Economics 5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edition 9781473768543 © Cengage EMEA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614B0C1-4432-41F5-8EC6-A8863BC076EC}"/>
              </a:ext>
            </a:extLst>
          </p:cNvPr>
          <p:cNvSpPr txBox="1">
            <a:spLocks/>
          </p:cNvSpPr>
          <p:nvPr/>
        </p:nvSpPr>
        <p:spPr bwMode="auto">
          <a:xfrm>
            <a:off x="937295" y="451899"/>
            <a:ext cx="58737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/>
            <a:r>
              <a:rPr lang="en-GB" altLang="fr-FR" sz="2800" dirty="0"/>
              <a:t>731 Microéconomie et comptabilité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148AA-83F8-44B6-B086-37AEFEA9E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07" y="1727919"/>
            <a:ext cx="10225136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8200" indent="-381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20000"/>
              </a:spcBef>
              <a:buClr>
                <a:srgbClr val="A50021"/>
              </a:buClr>
            </a:pPr>
            <a:r>
              <a:rPr lang="en-US" altLang="fr-FR" sz="4000" dirty="0"/>
              <a:t>Les forces du marché de l'offre et de la </a:t>
            </a:r>
            <a:r>
              <a:rPr lang="en-US" altLang="fr-FR" sz="4400" dirty="0"/>
              <a:t>demande </a:t>
            </a:r>
          </a:p>
          <a:p>
            <a:pPr lvl="1" algn="ctr">
              <a:spcBef>
                <a:spcPct val="20000"/>
              </a:spcBef>
              <a:buClr>
                <a:srgbClr val="A50021"/>
              </a:buClr>
            </a:pPr>
            <a:r>
              <a:rPr lang="en-US" altLang="fr-FR" sz="3600" dirty="0"/>
              <a:t>(chapitre 3)</a:t>
            </a:r>
          </a:p>
          <a:p>
            <a:pPr lvl="1">
              <a:spcBef>
                <a:spcPct val="20000"/>
              </a:spcBef>
              <a:buClr>
                <a:srgbClr val="A50021"/>
              </a:buClr>
              <a:buFont typeface="Wingdings 3" panose="05040102010807070707" pitchFamily="18" charset="2"/>
              <a:buNone/>
            </a:pPr>
            <a:endParaRPr lang="en-US" altLang="fr-FR" b="1" dirty="0"/>
          </a:p>
        </p:txBody>
      </p:sp>
    </p:spTree>
    <p:extLst>
      <p:ext uri="{BB962C8B-B14F-4D97-AF65-F5344CB8AC3E}">
        <p14:creationId xmlns:p14="http://schemas.microsoft.com/office/powerpoint/2010/main" val="1376111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>
            <a:extLst>
              <a:ext uri="{FF2B5EF4-FFF2-40B4-BE49-F238E27FC236}">
                <a16:creationId xmlns:a16="http://schemas.microsoft.com/office/drawing/2014/main" id="{9EFF9A54-BDD3-4735-9695-2B9BCFA21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5231" y="292508"/>
            <a:ext cx="7776210" cy="648018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3402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Figure 11. Marchés en déséquilibre</a:t>
            </a:r>
          </a:p>
        </p:txBody>
      </p:sp>
      <p:sp>
        <p:nvSpPr>
          <p:cNvPr id="87043" name="Rectangle 5">
            <a:extLst>
              <a:ext uri="{FF2B5EF4-FFF2-40B4-BE49-F238E27FC236}">
                <a16:creationId xmlns:a16="http://schemas.microsoft.com/office/drawing/2014/main" id="{9D44C762-D40E-46EF-8E2F-B9047741A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269" y="1812048"/>
            <a:ext cx="4933633" cy="3499595"/>
          </a:xfrm>
          <a:prstGeom prst="rect">
            <a:avLst/>
          </a:prstGeom>
          <a:solidFill>
            <a:srgbClr val="F3F6F9"/>
          </a:solidFill>
          <a:ln w="23336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44" name="Rectangle 6">
            <a:extLst>
              <a:ext uri="{FF2B5EF4-FFF2-40B4-BE49-F238E27FC236}">
                <a16:creationId xmlns:a16="http://schemas.microsoft.com/office/drawing/2014/main" id="{452A2C71-5674-4A83-9A23-DBA4EDACC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269" y="1812048"/>
            <a:ext cx="4933633" cy="3499595"/>
          </a:xfrm>
          <a:prstGeom prst="rect">
            <a:avLst/>
          </a:prstGeom>
          <a:solidFill>
            <a:srgbClr val="F2F4F8"/>
          </a:solidFill>
          <a:ln w="2127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45" name="Rectangle 7">
            <a:extLst>
              <a:ext uri="{FF2B5EF4-FFF2-40B4-BE49-F238E27FC236}">
                <a16:creationId xmlns:a16="http://schemas.microsoft.com/office/drawing/2014/main" id="{E3DD2775-9FF8-46A5-85BC-EDD33A342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269" y="1812048"/>
            <a:ext cx="4933633" cy="3499595"/>
          </a:xfrm>
          <a:prstGeom prst="rect">
            <a:avLst/>
          </a:prstGeom>
          <a:solidFill>
            <a:srgbClr val="F1F4F7"/>
          </a:solidFill>
          <a:ln w="1905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46" name="Rectangle 8">
            <a:extLst>
              <a:ext uri="{FF2B5EF4-FFF2-40B4-BE49-F238E27FC236}">
                <a16:creationId xmlns:a16="http://schemas.microsoft.com/office/drawing/2014/main" id="{D6AA4CCD-6C9F-45AE-B150-677B0BD22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269" y="1812048"/>
            <a:ext cx="4933633" cy="3499595"/>
          </a:xfrm>
          <a:prstGeom prst="rect">
            <a:avLst/>
          </a:prstGeom>
          <a:solidFill>
            <a:srgbClr val="F0F2F5"/>
          </a:solidFill>
          <a:ln w="1698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47" name="Rectangle 9">
            <a:extLst>
              <a:ext uri="{FF2B5EF4-FFF2-40B4-BE49-F238E27FC236}">
                <a16:creationId xmlns:a16="http://schemas.microsoft.com/office/drawing/2014/main" id="{FC7AC492-1FCD-42F1-B7E6-08E9AAF73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269" y="1812048"/>
            <a:ext cx="4933633" cy="3499595"/>
          </a:xfrm>
          <a:prstGeom prst="rect">
            <a:avLst/>
          </a:prstGeom>
          <a:solidFill>
            <a:srgbClr val="EEF1F4"/>
          </a:solidFill>
          <a:ln w="1492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48" name="Rectangle 10">
            <a:extLst>
              <a:ext uri="{FF2B5EF4-FFF2-40B4-BE49-F238E27FC236}">
                <a16:creationId xmlns:a16="http://schemas.microsoft.com/office/drawing/2014/main" id="{075FDDE0-F053-4300-915A-C6EF7F183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269" y="1812048"/>
            <a:ext cx="4933633" cy="3499595"/>
          </a:xfrm>
          <a:prstGeom prst="rect">
            <a:avLst/>
          </a:prstGeom>
          <a:solidFill>
            <a:srgbClr val="EDEFF3"/>
          </a:solidFill>
          <a:ln w="12700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49" name="Rectangle 11">
            <a:extLst>
              <a:ext uri="{FF2B5EF4-FFF2-40B4-BE49-F238E27FC236}">
                <a16:creationId xmlns:a16="http://schemas.microsoft.com/office/drawing/2014/main" id="{5234BBFD-4582-49A3-8B1A-062907EBC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269" y="1812048"/>
            <a:ext cx="4933633" cy="3499595"/>
          </a:xfrm>
          <a:prstGeom prst="rect">
            <a:avLst/>
          </a:prstGeom>
          <a:solidFill>
            <a:srgbClr val="EBEEF2"/>
          </a:solidFill>
          <a:ln w="10636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50" name="Rectangle 12">
            <a:extLst>
              <a:ext uri="{FF2B5EF4-FFF2-40B4-BE49-F238E27FC236}">
                <a16:creationId xmlns:a16="http://schemas.microsoft.com/office/drawing/2014/main" id="{3871F5D6-B3E3-4885-BD68-5E667337A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269" y="1812048"/>
            <a:ext cx="4933633" cy="3499595"/>
          </a:xfrm>
          <a:prstGeom prst="rect">
            <a:avLst/>
          </a:prstGeom>
          <a:solidFill>
            <a:srgbClr val="EAECF1"/>
          </a:solidFill>
          <a:ln w="841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51" name="Rectangle 13">
            <a:extLst>
              <a:ext uri="{FF2B5EF4-FFF2-40B4-BE49-F238E27FC236}">
                <a16:creationId xmlns:a16="http://schemas.microsoft.com/office/drawing/2014/main" id="{BF3089F9-2C91-47DE-B64A-167A137D0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269" y="1812048"/>
            <a:ext cx="4933633" cy="3499595"/>
          </a:xfrm>
          <a:prstGeom prst="rect">
            <a:avLst/>
          </a:prstGeom>
          <a:solidFill>
            <a:srgbClr val="E9EBF0"/>
          </a:solidFill>
          <a:ln w="6350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52" name="Rectangle 14">
            <a:extLst>
              <a:ext uri="{FF2B5EF4-FFF2-40B4-BE49-F238E27FC236}">
                <a16:creationId xmlns:a16="http://schemas.microsoft.com/office/drawing/2014/main" id="{07CD6575-4365-4F51-8DC4-7CD2CEF76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269" y="1812048"/>
            <a:ext cx="4933633" cy="3499595"/>
          </a:xfrm>
          <a:prstGeom prst="rect">
            <a:avLst/>
          </a:prstGeom>
          <a:solidFill>
            <a:srgbClr val="E7EAEF"/>
          </a:solidFill>
          <a:ln w="428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53" name="Rectangle 15">
            <a:extLst>
              <a:ext uri="{FF2B5EF4-FFF2-40B4-BE49-F238E27FC236}">
                <a16:creationId xmlns:a16="http://schemas.microsoft.com/office/drawing/2014/main" id="{6F44EE45-0959-4DAC-983A-EE027C5A3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269" y="1812048"/>
            <a:ext cx="4933633" cy="3499595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54" name="Freeform 17">
            <a:extLst>
              <a:ext uri="{FF2B5EF4-FFF2-40B4-BE49-F238E27FC236}">
                <a16:creationId xmlns:a16="http://schemas.microsoft.com/office/drawing/2014/main" id="{B4EC5569-7D9D-4928-8492-62D6652B4E3C}"/>
              </a:ext>
            </a:extLst>
          </p:cNvPr>
          <p:cNvSpPr>
            <a:spLocks/>
          </p:cNvSpPr>
          <p:nvPr/>
        </p:nvSpPr>
        <p:spPr bwMode="auto">
          <a:xfrm>
            <a:off x="3367767" y="1735547"/>
            <a:ext cx="4912633" cy="3478593"/>
          </a:xfrm>
          <a:custGeom>
            <a:avLst/>
            <a:gdLst>
              <a:gd name="T0" fmla="*/ 0 w 3275"/>
              <a:gd name="T1" fmla="*/ 0 h 2319"/>
              <a:gd name="T2" fmla="*/ 0 w 3275"/>
              <a:gd name="T3" fmla="*/ 2147483646 h 2319"/>
              <a:gd name="T4" fmla="*/ 2147483646 w 3275"/>
              <a:gd name="T5" fmla="*/ 2147483646 h 2319"/>
              <a:gd name="T6" fmla="*/ 0 60000 65536"/>
              <a:gd name="T7" fmla="*/ 0 60000 65536"/>
              <a:gd name="T8" fmla="*/ 0 60000 65536"/>
              <a:gd name="T9" fmla="*/ 0 w 3275"/>
              <a:gd name="T10" fmla="*/ 0 h 2319"/>
              <a:gd name="T11" fmla="*/ 3275 w 3275"/>
              <a:gd name="T12" fmla="*/ 2319 h 2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5" h="2319">
                <a:moveTo>
                  <a:pt x="0" y="0"/>
                </a:moveTo>
                <a:lnTo>
                  <a:pt x="0" y="2319"/>
                </a:lnTo>
                <a:lnTo>
                  <a:pt x="3275" y="2319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CH" sz="1890"/>
          </a:p>
        </p:txBody>
      </p:sp>
      <p:sp>
        <p:nvSpPr>
          <p:cNvPr id="87055" name="Rectangle 18">
            <a:extLst>
              <a:ext uri="{FF2B5EF4-FFF2-40B4-BE49-F238E27FC236}">
                <a16:creationId xmlns:a16="http://schemas.microsoft.com/office/drawing/2014/main" id="{6FF81258-3E85-4E3C-8945-D3295736E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242" y="1710046"/>
            <a:ext cx="706519" cy="4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6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Prix du lait</a:t>
            </a:r>
            <a:endParaRPr lang="en-US" altLang="en-US" sz="2268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7056" name="Rectangle 21">
            <a:extLst>
              <a:ext uri="{FF2B5EF4-FFF2-40B4-BE49-F238E27FC236}">
                <a16:creationId xmlns:a16="http://schemas.microsoft.com/office/drawing/2014/main" id="{09F8F68C-5655-43AD-AD32-35F2D1140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264" y="5241141"/>
            <a:ext cx="113814" cy="24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6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0</a:t>
            </a:r>
            <a:endParaRPr lang="en-US" altLang="en-US" sz="2268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2563CDB8-3CAD-4172-9E30-2F0D66DC079D}"/>
              </a:ext>
            </a:extLst>
          </p:cNvPr>
          <p:cNvGrpSpPr>
            <a:grpSpLocks/>
          </p:cNvGrpSpPr>
          <p:nvPr/>
        </p:nvGrpSpPr>
        <p:grpSpPr bwMode="auto">
          <a:xfrm>
            <a:off x="3568772" y="1981554"/>
            <a:ext cx="4141613" cy="2325063"/>
            <a:chOff x="1418" y="1321"/>
            <a:chExt cx="2761" cy="1550"/>
          </a:xfrm>
        </p:grpSpPr>
        <p:sp>
          <p:nvSpPr>
            <p:cNvPr id="87094" name="Line 23">
              <a:extLst>
                <a:ext uri="{FF2B5EF4-FFF2-40B4-BE49-F238E27FC236}">
                  <a16:creationId xmlns:a16="http://schemas.microsoft.com/office/drawing/2014/main" id="{1639749D-43C3-4401-A8B5-1190AC5CE4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8" y="1543"/>
              <a:ext cx="2566" cy="1328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sp>
          <p:nvSpPr>
            <p:cNvPr id="87095" name="Rectangle 24">
              <a:extLst>
                <a:ext uri="{FF2B5EF4-FFF2-40B4-BE49-F238E27FC236}">
                  <a16:creationId xmlns:a16="http://schemas.microsoft.com/office/drawing/2014/main" id="{986150C3-0884-4016-A37F-2052771D9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1321"/>
              <a:ext cx="30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6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Offre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" name="Group 25">
            <a:extLst>
              <a:ext uri="{FF2B5EF4-FFF2-40B4-BE49-F238E27FC236}">
                <a16:creationId xmlns:a16="http://schemas.microsoft.com/office/drawing/2014/main" id="{571258F1-8213-4702-A99B-035C107C8926}"/>
              </a:ext>
            </a:extLst>
          </p:cNvPr>
          <p:cNvGrpSpPr>
            <a:grpSpLocks/>
          </p:cNvGrpSpPr>
          <p:nvPr/>
        </p:nvGrpSpPr>
        <p:grpSpPr bwMode="auto">
          <a:xfrm>
            <a:off x="3628773" y="2314563"/>
            <a:ext cx="4495622" cy="2404565"/>
            <a:chOff x="1458" y="1543"/>
            <a:chExt cx="2997" cy="1603"/>
          </a:xfrm>
        </p:grpSpPr>
        <p:sp>
          <p:nvSpPr>
            <p:cNvPr id="87092" name="Line 26">
              <a:extLst>
                <a:ext uri="{FF2B5EF4-FFF2-40B4-BE49-F238E27FC236}">
                  <a16:creationId xmlns:a16="http://schemas.microsoft.com/office/drawing/2014/main" id="{241A0CE8-991A-41E6-9E1A-823D1284D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8" y="1543"/>
              <a:ext cx="2607" cy="1341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sp>
          <p:nvSpPr>
            <p:cNvPr id="87093" name="Rectangle 27">
              <a:extLst>
                <a:ext uri="{FF2B5EF4-FFF2-40B4-BE49-F238E27FC236}">
                  <a16:creationId xmlns:a16="http://schemas.microsoft.com/office/drawing/2014/main" id="{CC909B63-0DC9-4F19-AC69-99C0054F2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" y="2981"/>
              <a:ext cx="51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6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Demande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87059" name="Rectangle 28">
            <a:extLst>
              <a:ext uri="{FF2B5EF4-FFF2-40B4-BE49-F238E27FC236}">
                <a16:creationId xmlns:a16="http://schemas.microsoft.com/office/drawing/2014/main" id="{11D2DD66-EBF3-4CB4-805B-335FFEDDB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806" y="1387538"/>
            <a:ext cx="1758495" cy="24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6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(a) Offre excédentaire</a:t>
            </a:r>
            <a:endParaRPr lang="en-US" altLang="en-US" sz="2268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BD68778F-1850-4F7E-BFB3-1D8750B68F54}"/>
              </a:ext>
            </a:extLst>
          </p:cNvPr>
          <p:cNvGrpSpPr>
            <a:grpSpLocks/>
          </p:cNvGrpSpPr>
          <p:nvPr/>
        </p:nvGrpSpPr>
        <p:grpSpPr bwMode="auto">
          <a:xfrm>
            <a:off x="4029285" y="5505148"/>
            <a:ext cx="1123530" cy="540015"/>
            <a:chOff x="1725" y="3670"/>
            <a:chExt cx="749" cy="360"/>
          </a:xfrm>
        </p:grpSpPr>
        <p:sp>
          <p:nvSpPr>
            <p:cNvPr id="87089" name="Rectangle 30">
              <a:extLst>
                <a:ext uri="{FF2B5EF4-FFF2-40B4-BE49-F238E27FC236}">
                  <a16:creationId xmlns:a16="http://schemas.microsoft.com/office/drawing/2014/main" id="{43A9B7DA-A69E-4178-B0B0-3665542B2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670"/>
              <a:ext cx="749" cy="360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646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7090" name="Rectangle 31">
              <a:extLst>
                <a:ext uri="{FF2B5EF4-FFF2-40B4-BE49-F238E27FC236}">
                  <a16:creationId xmlns:a16="http://schemas.microsoft.com/office/drawing/2014/main" id="{C098BE59-B12A-4049-AEA1-6B902ACAE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" y="3682"/>
              <a:ext cx="51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6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Quantité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7091" name="Rectangle 32">
              <a:extLst>
                <a:ext uri="{FF2B5EF4-FFF2-40B4-BE49-F238E27FC236}">
                  <a16:creationId xmlns:a16="http://schemas.microsoft.com/office/drawing/2014/main" id="{403C892D-C51C-4ED0-BD6A-CD921EE1A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" y="3855"/>
              <a:ext cx="64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6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demandée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" name="Group 33">
            <a:extLst>
              <a:ext uri="{FF2B5EF4-FFF2-40B4-BE49-F238E27FC236}">
                <a16:creationId xmlns:a16="http://schemas.microsoft.com/office/drawing/2014/main" id="{E5C04F45-2A76-4558-B414-49A71F82D89F}"/>
              </a:ext>
            </a:extLst>
          </p:cNvPr>
          <p:cNvGrpSpPr>
            <a:grpSpLocks/>
          </p:cNvGrpSpPr>
          <p:nvPr/>
        </p:nvGrpSpPr>
        <p:grpSpPr bwMode="auto">
          <a:xfrm>
            <a:off x="5994338" y="5505148"/>
            <a:ext cx="922524" cy="540015"/>
            <a:chOff x="3035" y="3670"/>
            <a:chExt cx="615" cy="360"/>
          </a:xfrm>
        </p:grpSpPr>
        <p:sp>
          <p:nvSpPr>
            <p:cNvPr id="87086" name="Rectangle 34">
              <a:extLst>
                <a:ext uri="{FF2B5EF4-FFF2-40B4-BE49-F238E27FC236}">
                  <a16:creationId xmlns:a16="http://schemas.microsoft.com/office/drawing/2014/main" id="{F003393B-704C-43D6-A87D-5AFACDDA3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" y="3670"/>
              <a:ext cx="615" cy="360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646" i="1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7087" name="Rectangle 35">
              <a:extLst>
                <a:ext uri="{FF2B5EF4-FFF2-40B4-BE49-F238E27FC236}">
                  <a16:creationId xmlns:a16="http://schemas.microsoft.com/office/drawing/2014/main" id="{761B99B0-29CD-49E5-9AF8-218B0FB51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3686"/>
              <a:ext cx="51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6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Quantité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7088" name="Rectangle 36">
              <a:extLst>
                <a:ext uri="{FF2B5EF4-FFF2-40B4-BE49-F238E27FC236}">
                  <a16:creationId xmlns:a16="http://schemas.microsoft.com/office/drawing/2014/main" id="{91CC13EA-42AF-4E33-96E7-D7F52E178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3859"/>
              <a:ext cx="3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6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offerte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6" name="Group 37">
            <a:extLst>
              <a:ext uri="{FF2B5EF4-FFF2-40B4-BE49-F238E27FC236}">
                <a16:creationId xmlns:a16="http://schemas.microsoft.com/office/drawing/2014/main" id="{80DE6FF6-8698-4E20-8FEF-AEFB9554954D}"/>
              </a:ext>
            </a:extLst>
          </p:cNvPr>
          <p:cNvGrpSpPr>
            <a:grpSpLocks/>
          </p:cNvGrpSpPr>
          <p:nvPr/>
        </p:nvGrpSpPr>
        <p:grpSpPr bwMode="auto">
          <a:xfrm>
            <a:off x="4611301" y="2218560"/>
            <a:ext cx="1845050" cy="483013"/>
            <a:chOff x="2113" y="1479"/>
            <a:chExt cx="1230" cy="322"/>
          </a:xfrm>
        </p:grpSpPr>
        <p:sp>
          <p:nvSpPr>
            <p:cNvPr id="87082" name="Freeform 38">
              <a:extLst>
                <a:ext uri="{FF2B5EF4-FFF2-40B4-BE49-F238E27FC236}">
                  <a16:creationId xmlns:a16="http://schemas.microsoft.com/office/drawing/2014/main" id="{ECCB8D10-9C03-441C-A1EE-08A9A4316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" y="1711"/>
              <a:ext cx="1230" cy="90"/>
            </a:xfrm>
            <a:custGeom>
              <a:avLst/>
              <a:gdLst>
                <a:gd name="T0" fmla="*/ 2147483646 w 92"/>
                <a:gd name="T1" fmla="*/ 2147483646 h 7"/>
                <a:gd name="T2" fmla="*/ 2147483646 w 92"/>
                <a:gd name="T3" fmla="*/ 2147483646 h 7"/>
                <a:gd name="T4" fmla="*/ 2147483646 w 92"/>
                <a:gd name="T5" fmla="*/ 2147483646 h 7"/>
                <a:gd name="T6" fmla="*/ 2147483646 w 92"/>
                <a:gd name="T7" fmla="*/ 0 h 7"/>
                <a:gd name="T8" fmla="*/ 2147483646 w 92"/>
                <a:gd name="T9" fmla="*/ 2147483646 h 7"/>
                <a:gd name="T10" fmla="*/ 2147483646 w 92"/>
                <a:gd name="T11" fmla="*/ 2147483646 h 7"/>
                <a:gd name="T12" fmla="*/ 0 w 92"/>
                <a:gd name="T13" fmla="*/ 2147483646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7"/>
                <a:gd name="T23" fmla="*/ 92 w 92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7">
                  <a:moveTo>
                    <a:pt x="92" y="7"/>
                  </a:moveTo>
                  <a:cubicBezTo>
                    <a:pt x="92" y="5"/>
                    <a:pt x="89" y="4"/>
                    <a:pt x="87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7" y="4"/>
                    <a:pt x="45" y="2"/>
                    <a:pt x="45" y="0"/>
                  </a:cubicBezTo>
                  <a:cubicBezTo>
                    <a:pt x="45" y="2"/>
                    <a:pt x="44" y="4"/>
                    <a:pt x="4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5"/>
                    <a:pt x="0" y="7"/>
                  </a:cubicBezTo>
                </a:path>
              </a:pathLst>
            </a:custGeom>
            <a:noFill/>
            <a:ln w="20638">
              <a:solidFill>
                <a:srgbClr val="3F002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grpSp>
          <p:nvGrpSpPr>
            <p:cNvPr id="87083" name="Group 39">
              <a:extLst>
                <a:ext uri="{FF2B5EF4-FFF2-40B4-BE49-F238E27FC236}">
                  <a16:creationId xmlns:a16="http://schemas.microsoft.com/office/drawing/2014/main" id="{D9089157-0120-4BA5-8C68-9039E6FBED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7" y="1479"/>
              <a:ext cx="561" cy="219"/>
              <a:chOff x="2447" y="1479"/>
              <a:chExt cx="561" cy="219"/>
            </a:xfrm>
          </p:grpSpPr>
          <p:sp>
            <p:nvSpPr>
              <p:cNvPr id="87084" name="Rectangle 40">
                <a:extLst>
                  <a:ext uri="{FF2B5EF4-FFF2-40B4-BE49-F238E27FC236}">
                    <a16:creationId xmlns:a16="http://schemas.microsoft.com/office/drawing/2014/main" id="{5A842405-9C5E-40CA-83EC-91A0DF0DC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7" y="1479"/>
                <a:ext cx="561" cy="219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GB" altLang="en-US" sz="2646" i="1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7085" name="Rectangle 41">
                <a:extLst>
                  <a:ext uri="{FF2B5EF4-FFF2-40B4-BE49-F238E27FC236}">
                    <a16:creationId xmlns:a16="http://schemas.microsoft.com/office/drawing/2014/main" id="{EDAC9604-2DD0-41EC-A540-A7B51E51B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1507"/>
                <a:ext cx="465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6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Excédent</a:t>
                </a:r>
                <a:endParaRPr lang="en-US" altLang="en-US" sz="2268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87063" name="Rectangle 42">
            <a:extLst>
              <a:ext uri="{FF2B5EF4-FFF2-40B4-BE49-F238E27FC236}">
                <a16:creationId xmlns:a16="http://schemas.microsoft.com/office/drawing/2014/main" id="{14CC9EF3-5BA8-4390-8C0A-88AD9A8EB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367" y="5287643"/>
            <a:ext cx="1554913" cy="24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6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Quantité de lait</a:t>
            </a:r>
            <a:endParaRPr lang="en-US" altLang="en-US" sz="2268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8" name="Group 45">
            <a:extLst>
              <a:ext uri="{FF2B5EF4-FFF2-40B4-BE49-F238E27FC236}">
                <a16:creationId xmlns:a16="http://schemas.microsoft.com/office/drawing/2014/main" id="{33BB64F5-F494-4FBA-86B8-276254085891}"/>
              </a:ext>
            </a:extLst>
          </p:cNvPr>
          <p:cNvGrpSpPr>
            <a:grpSpLocks/>
          </p:cNvGrpSpPr>
          <p:nvPr/>
        </p:nvGrpSpPr>
        <p:grpSpPr bwMode="auto">
          <a:xfrm>
            <a:off x="4522797" y="2760074"/>
            <a:ext cx="127504" cy="2728573"/>
            <a:chOff x="2054" y="1840"/>
            <a:chExt cx="85" cy="1819"/>
          </a:xfrm>
        </p:grpSpPr>
        <p:sp>
          <p:nvSpPr>
            <p:cNvPr id="87078" name="Rectangle 46">
              <a:extLst>
                <a:ext uri="{FF2B5EF4-FFF2-40B4-BE49-F238E27FC236}">
                  <a16:creationId xmlns:a16="http://schemas.microsoft.com/office/drawing/2014/main" id="{162988CF-35C6-4BF7-B98B-A264F3302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3494"/>
              <a:ext cx="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6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4</a:t>
              </a:r>
              <a:endParaRPr lang="en-US" altLang="en-US" sz="2268" b="1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87079" name="Group 47">
              <a:extLst>
                <a:ext uri="{FF2B5EF4-FFF2-40B4-BE49-F238E27FC236}">
                  <a16:creationId xmlns:a16="http://schemas.microsoft.com/office/drawing/2014/main" id="{ED73A4C9-8435-41D2-95A9-CE7070BAEA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3" y="1840"/>
              <a:ext cx="66" cy="1623"/>
              <a:chOff x="2073" y="1840"/>
              <a:chExt cx="66" cy="1623"/>
            </a:xfrm>
          </p:grpSpPr>
          <p:sp>
            <p:nvSpPr>
              <p:cNvPr id="87080" name="Line 48">
                <a:extLst>
                  <a:ext uri="{FF2B5EF4-FFF2-40B4-BE49-F238E27FC236}">
                    <a16:creationId xmlns:a16="http://schemas.microsoft.com/office/drawing/2014/main" id="{579ACE96-29EB-4D85-AFAE-95ACB5C5E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5" y="1866"/>
                <a:ext cx="1" cy="1597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1890"/>
              </a:p>
            </p:txBody>
          </p:sp>
          <p:sp>
            <p:nvSpPr>
              <p:cNvPr id="87081" name="Oval 49">
                <a:extLst>
                  <a:ext uri="{FF2B5EF4-FFF2-40B4-BE49-F238E27FC236}">
                    <a16:creationId xmlns:a16="http://schemas.microsoft.com/office/drawing/2014/main" id="{A3DEE5E6-60F2-4EE2-A11C-6684F5D49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3" y="1840"/>
                <a:ext cx="66" cy="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GB" altLang="en-US" sz="2646" i="1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10" name="Group 50">
            <a:extLst>
              <a:ext uri="{FF2B5EF4-FFF2-40B4-BE49-F238E27FC236}">
                <a16:creationId xmlns:a16="http://schemas.microsoft.com/office/drawing/2014/main" id="{0AE98D81-86EE-420D-9F81-E64F82B495AB}"/>
              </a:ext>
            </a:extLst>
          </p:cNvPr>
          <p:cNvGrpSpPr>
            <a:grpSpLocks/>
          </p:cNvGrpSpPr>
          <p:nvPr/>
        </p:nvGrpSpPr>
        <p:grpSpPr bwMode="auto">
          <a:xfrm>
            <a:off x="2710749" y="2662573"/>
            <a:ext cx="3846104" cy="2826076"/>
            <a:chOff x="846" y="1775"/>
            <a:chExt cx="2564" cy="1884"/>
          </a:xfrm>
        </p:grpSpPr>
        <p:sp>
          <p:nvSpPr>
            <p:cNvPr id="87074" name="Rectangle 51">
              <a:extLst>
                <a:ext uri="{FF2B5EF4-FFF2-40B4-BE49-F238E27FC236}">
                  <a16:creationId xmlns:a16="http://schemas.microsoft.com/office/drawing/2014/main" id="{985A070C-E6ED-4244-9FEC-D985D6786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" y="1775"/>
              <a:ext cx="380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1606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€ </a:t>
              </a:r>
              <a:r>
                <a:rPr lang="en-US" altLang="en-US" sz="1606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0.70</a:t>
              </a:r>
            </a:p>
            <a:p>
              <a:pPr eaLnBrk="1" hangingPunct="1"/>
              <a:endParaRPr lang="en-US" altLang="en-US" sz="1606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7075" name="Rectangle 52">
              <a:extLst>
                <a:ext uri="{FF2B5EF4-FFF2-40B4-BE49-F238E27FC236}">
                  <a16:creationId xmlns:a16="http://schemas.microsoft.com/office/drawing/2014/main" id="{6ED3FAB9-D5F3-4DDD-97D9-BB47FB128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3494"/>
              <a:ext cx="15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6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10</a:t>
              </a:r>
              <a:endParaRPr lang="en-US" altLang="en-US" sz="2268" b="1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7076" name="Freeform 53">
              <a:extLst>
                <a:ext uri="{FF2B5EF4-FFF2-40B4-BE49-F238E27FC236}">
                  <a16:creationId xmlns:a16="http://schemas.microsoft.com/office/drawing/2014/main" id="{6EAD84C5-0A2A-4327-8D9E-FCDFB69BD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1866"/>
              <a:ext cx="2046" cy="1610"/>
            </a:xfrm>
            <a:custGeom>
              <a:avLst/>
              <a:gdLst>
                <a:gd name="T0" fmla="*/ 0 w 2046"/>
                <a:gd name="T1" fmla="*/ 0 h 1610"/>
                <a:gd name="T2" fmla="*/ 2046 w 2046"/>
                <a:gd name="T3" fmla="*/ 0 h 1610"/>
                <a:gd name="T4" fmla="*/ 2046 w 2046"/>
                <a:gd name="T5" fmla="*/ 1610 h 1610"/>
                <a:gd name="T6" fmla="*/ 0 60000 65536"/>
                <a:gd name="T7" fmla="*/ 0 60000 65536"/>
                <a:gd name="T8" fmla="*/ 0 60000 65536"/>
                <a:gd name="T9" fmla="*/ 0 w 2046"/>
                <a:gd name="T10" fmla="*/ 0 h 1610"/>
                <a:gd name="T11" fmla="*/ 2046 w 2046"/>
                <a:gd name="T12" fmla="*/ 1610 h 16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" h="1610">
                  <a:moveTo>
                    <a:pt x="0" y="0"/>
                  </a:moveTo>
                  <a:lnTo>
                    <a:pt x="2046" y="0"/>
                  </a:lnTo>
                  <a:lnTo>
                    <a:pt x="2046" y="1610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sp>
          <p:nvSpPr>
            <p:cNvPr id="87077" name="Oval 54">
              <a:extLst>
                <a:ext uri="{FF2B5EF4-FFF2-40B4-BE49-F238E27FC236}">
                  <a16:creationId xmlns:a16="http://schemas.microsoft.com/office/drawing/2014/main" id="{26038805-59BA-418A-884B-663646708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" y="1840"/>
              <a:ext cx="67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646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" name="Group 55">
            <a:extLst>
              <a:ext uri="{FF2B5EF4-FFF2-40B4-BE49-F238E27FC236}">
                <a16:creationId xmlns:a16="http://schemas.microsoft.com/office/drawing/2014/main" id="{0BB7C583-7EED-4929-B34E-DED7B8FBC78B}"/>
              </a:ext>
            </a:extLst>
          </p:cNvPr>
          <p:cNvGrpSpPr>
            <a:grpSpLocks/>
          </p:cNvGrpSpPr>
          <p:nvPr/>
        </p:nvGrpSpPr>
        <p:grpSpPr bwMode="auto">
          <a:xfrm>
            <a:off x="2832253" y="3166586"/>
            <a:ext cx="2745074" cy="2322063"/>
            <a:chOff x="927" y="2111"/>
            <a:chExt cx="1830" cy="1548"/>
          </a:xfrm>
        </p:grpSpPr>
        <p:sp>
          <p:nvSpPr>
            <p:cNvPr id="87068" name="Rectangle 56">
              <a:extLst>
                <a:ext uri="{FF2B5EF4-FFF2-40B4-BE49-F238E27FC236}">
                  <a16:creationId xmlns:a16="http://schemas.microsoft.com/office/drawing/2014/main" id="{FD07AE48-A817-421B-97BC-023216532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2111"/>
              <a:ext cx="2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6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0.60</a:t>
              </a:r>
              <a:endParaRPr lang="en-US" altLang="en-US" sz="2268" b="1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7069" name="Rectangle 57">
              <a:extLst>
                <a:ext uri="{FF2B5EF4-FFF2-40B4-BE49-F238E27FC236}">
                  <a16:creationId xmlns:a16="http://schemas.microsoft.com/office/drawing/2014/main" id="{47AA33C5-ED41-4010-9568-F2F3E88A3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" y="3494"/>
              <a:ext cx="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6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7</a:t>
              </a:r>
              <a:endParaRPr lang="en-US" altLang="en-US" sz="2268" b="1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87070" name="Group 58">
              <a:extLst>
                <a:ext uri="{FF2B5EF4-FFF2-40B4-BE49-F238E27FC236}">
                  <a16:creationId xmlns:a16="http://schemas.microsoft.com/office/drawing/2014/main" id="{591CE1AF-04D8-4AD0-B441-97D31E3DF0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7" y="2162"/>
              <a:ext cx="1454" cy="1314"/>
              <a:chOff x="1297" y="2162"/>
              <a:chExt cx="1454" cy="1314"/>
            </a:xfrm>
          </p:grpSpPr>
          <p:sp>
            <p:nvSpPr>
              <p:cNvPr id="87071" name="Freeform 59">
                <a:extLst>
                  <a:ext uri="{FF2B5EF4-FFF2-40B4-BE49-F238E27FC236}">
                    <a16:creationId xmlns:a16="http://schemas.microsoft.com/office/drawing/2014/main" id="{E63C363D-4161-4E70-8AC5-92E1395C5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188"/>
                <a:ext cx="1423" cy="1288"/>
              </a:xfrm>
              <a:custGeom>
                <a:avLst/>
                <a:gdLst>
                  <a:gd name="T0" fmla="*/ 0 w 1431"/>
                  <a:gd name="T1" fmla="*/ 0 h 1288"/>
                  <a:gd name="T2" fmla="*/ 1328 w 1431"/>
                  <a:gd name="T3" fmla="*/ 0 h 1288"/>
                  <a:gd name="T4" fmla="*/ 1328 w 1431"/>
                  <a:gd name="T5" fmla="*/ 1288 h 1288"/>
                  <a:gd name="T6" fmla="*/ 0 60000 65536"/>
                  <a:gd name="T7" fmla="*/ 0 60000 65536"/>
                  <a:gd name="T8" fmla="*/ 0 60000 65536"/>
                  <a:gd name="T9" fmla="*/ 0 w 1431"/>
                  <a:gd name="T10" fmla="*/ 0 h 1288"/>
                  <a:gd name="T11" fmla="*/ 1431 w 1431"/>
                  <a:gd name="T12" fmla="*/ 1288 h 1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31" h="1288">
                    <a:moveTo>
                      <a:pt x="0" y="0"/>
                    </a:moveTo>
                    <a:lnTo>
                      <a:pt x="1431" y="0"/>
                    </a:lnTo>
                    <a:lnTo>
                      <a:pt x="1431" y="1288"/>
                    </a:lnTo>
                  </a:path>
                </a:pathLst>
              </a:cu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CH" sz="1890"/>
              </a:p>
            </p:txBody>
          </p:sp>
          <p:sp>
            <p:nvSpPr>
              <p:cNvPr id="87072" name="Oval 60">
                <a:extLst>
                  <a:ext uri="{FF2B5EF4-FFF2-40B4-BE49-F238E27FC236}">
                    <a16:creationId xmlns:a16="http://schemas.microsoft.com/office/drawing/2014/main" id="{D889376D-E22A-4AFB-A8F8-C79E45097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162"/>
                <a:ext cx="63" cy="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GB" altLang="en-US" sz="2646" i="1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7073" name="Line 61">
                <a:extLst>
                  <a:ext uri="{FF2B5EF4-FFF2-40B4-BE49-F238E27FC236}">
                    <a16:creationId xmlns:a16="http://schemas.microsoft.com/office/drawing/2014/main" id="{9ED61CDA-0333-4538-8897-AEF06477B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2188"/>
                <a:ext cx="1431" cy="1"/>
              </a:xfrm>
              <a:prstGeom prst="line">
                <a:avLst/>
              </a:prstGeom>
              <a:noFill/>
              <a:ln w="20638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sz="1890"/>
              </a:p>
            </p:txBody>
          </p:sp>
        </p:grp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248DD0-55D9-47C2-827F-F8C74633D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chemeClr val="tx1"/>
                </a:solidFill>
              </a:rPr>
              <a:t>A utiliser avec Mankiw et Taylor, Economics 4th edition 9781473725331 © Cengage EMEA 2017 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>
            <a:extLst>
              <a:ext uri="{FF2B5EF4-FFF2-40B4-BE49-F238E27FC236}">
                <a16:creationId xmlns:a16="http://schemas.microsoft.com/office/drawing/2014/main" id="{2BD31C3F-91CA-4E59-B825-78A198295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402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L'équilibre</a:t>
            </a:r>
          </a:p>
        </p:txBody>
      </p:sp>
      <p:sp>
        <p:nvSpPr>
          <p:cNvPr id="481285" name="Rectangle 5">
            <a:extLst>
              <a:ext uri="{FF2B5EF4-FFF2-40B4-BE49-F238E27FC236}">
                <a16:creationId xmlns:a16="http://schemas.microsoft.com/office/drawing/2014/main" id="{0F6E0BE0-8722-497D-B608-8FA93965C8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86402" indent="-86402" eaLnBrk="1" fontAlgn="auto" hangingPunct="1">
              <a:defRPr/>
            </a:pPr>
            <a:r>
              <a:rPr lang="en-US" altLang="en-US" sz="2079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Excédent</a:t>
            </a:r>
            <a:endParaRPr lang="en-US" altLang="en-US" sz="2079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14090" lvl="1" indent="-324006" eaLnBrk="1" fontAlgn="auto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079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Lorsque le prix est supérieur au prix d'équilibre, la quantité fournie est supérieure à la quantité demandée.  </a:t>
            </a:r>
          </a:p>
          <a:p>
            <a:pPr marL="632892" lvl="2" indent="-270005" eaLnBrk="1" fontAlgn="auto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170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Il y a une offre excédentaire ou un surplus.  </a:t>
            </a:r>
          </a:p>
          <a:p>
            <a:pPr marL="632892" lvl="2" indent="-270005" eaLnBrk="1" fontAlgn="auto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170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Les fournisseurs baisseront le prix pour augmenter les ventes, se rapprochant ainsi de l'équilibre.</a:t>
            </a:r>
          </a:p>
          <a:p>
            <a:pPr marL="86402" indent="-86402" eaLnBrk="1" fontAlgn="auto" hangingPunct="1">
              <a:defRPr/>
            </a:pPr>
            <a:r>
              <a:rPr lang="en-US" altLang="en-US" sz="2079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Pénurie</a:t>
            </a:r>
            <a:endParaRPr lang="en-US" altLang="en-US" sz="2079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14090" lvl="1" indent="-324006" eaLnBrk="1" fontAlgn="auto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079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Lorsque le prix est inférieur au prix d'équilibre, la quantité demandée est supérieure à la quantité fournie.  </a:t>
            </a:r>
          </a:p>
          <a:p>
            <a:pPr marL="632892" lvl="2" indent="-270005" eaLnBrk="1" fontAlgn="auto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170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Il y a une demande excédentaire ou une pénurie. </a:t>
            </a:r>
          </a:p>
          <a:p>
            <a:pPr marL="632892" lvl="2" indent="-270005" eaLnBrk="1" fontAlgn="auto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170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Les fournisseurs augmenteront les prix en raison du trop grand nombre d'acheteurs pour un nombre insuffisant de marchandises, ce qui permettra de se rapprocher de l'équilibre.</a:t>
            </a:r>
          </a:p>
          <a:p>
            <a:pPr marL="535690" lvl="2" indent="-172803" eaLnBrk="1" fontAlgn="auto" hangingPunct="1"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2BD74C-AA62-41C2-BF23-CDDA022E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utiliser avec Mankiw et Taylor, Economics 5</a:t>
            </a:r>
            <a:r>
              <a:rPr lang="en-GB" baseline="30000" dirty="0"/>
              <a:t>th</a:t>
            </a:r>
            <a:r>
              <a:rPr lang="en-GB" dirty="0"/>
              <a:t> edition 9781473768543 © Cengage EMEA 2020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81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81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81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81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81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81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81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>
            <a:extLst>
              <a:ext uri="{FF2B5EF4-FFF2-40B4-BE49-F238E27FC236}">
                <a16:creationId xmlns:a16="http://schemas.microsoft.com/office/drawing/2014/main" id="{EFE93775-98C3-40CC-803B-088CB1539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9231" y="163504"/>
            <a:ext cx="7776210" cy="648018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3402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Figure 12. Marchés en déséquilibre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B5C64E5-EDDE-45F3-80AA-D72A847DD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276" y="1812048"/>
            <a:ext cx="4893132" cy="3499595"/>
          </a:xfrm>
          <a:prstGeom prst="rect">
            <a:avLst/>
          </a:prstGeom>
          <a:solidFill>
            <a:srgbClr val="F3F6F9"/>
          </a:solidFill>
          <a:ln w="23336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140" name="Rectangle 6">
            <a:extLst>
              <a:ext uri="{FF2B5EF4-FFF2-40B4-BE49-F238E27FC236}">
                <a16:creationId xmlns:a16="http://schemas.microsoft.com/office/drawing/2014/main" id="{4E7D657F-5AFB-4C62-9DAA-E19C5ABBB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276" y="1812048"/>
            <a:ext cx="4893132" cy="3499595"/>
          </a:xfrm>
          <a:prstGeom prst="rect">
            <a:avLst/>
          </a:prstGeom>
          <a:solidFill>
            <a:srgbClr val="F2F4F8"/>
          </a:solidFill>
          <a:ln w="2127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141" name="Rectangle 7">
            <a:extLst>
              <a:ext uri="{FF2B5EF4-FFF2-40B4-BE49-F238E27FC236}">
                <a16:creationId xmlns:a16="http://schemas.microsoft.com/office/drawing/2014/main" id="{DA6B446F-4F1B-4C90-9284-67BA446AD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276" y="1812048"/>
            <a:ext cx="4893132" cy="3499595"/>
          </a:xfrm>
          <a:prstGeom prst="rect">
            <a:avLst/>
          </a:prstGeom>
          <a:solidFill>
            <a:srgbClr val="F1F4F7"/>
          </a:solidFill>
          <a:ln w="1905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142" name="Rectangle 8">
            <a:extLst>
              <a:ext uri="{FF2B5EF4-FFF2-40B4-BE49-F238E27FC236}">
                <a16:creationId xmlns:a16="http://schemas.microsoft.com/office/drawing/2014/main" id="{7D708B26-A37A-486F-8C2A-9890D1017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276" y="1812048"/>
            <a:ext cx="4893132" cy="3499595"/>
          </a:xfrm>
          <a:prstGeom prst="rect">
            <a:avLst/>
          </a:prstGeom>
          <a:solidFill>
            <a:srgbClr val="F0F2F5"/>
          </a:solidFill>
          <a:ln w="1698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143" name="Rectangle 9">
            <a:extLst>
              <a:ext uri="{FF2B5EF4-FFF2-40B4-BE49-F238E27FC236}">
                <a16:creationId xmlns:a16="http://schemas.microsoft.com/office/drawing/2014/main" id="{CE105350-4577-4725-982E-1A7939105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276" y="1812048"/>
            <a:ext cx="4893132" cy="3499595"/>
          </a:xfrm>
          <a:prstGeom prst="rect">
            <a:avLst/>
          </a:prstGeom>
          <a:solidFill>
            <a:srgbClr val="EEF1F4"/>
          </a:solidFill>
          <a:ln w="1492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144" name="Rectangle 10">
            <a:extLst>
              <a:ext uri="{FF2B5EF4-FFF2-40B4-BE49-F238E27FC236}">
                <a16:creationId xmlns:a16="http://schemas.microsoft.com/office/drawing/2014/main" id="{0E85440A-9A09-40F0-8836-E6FEBBAB8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276" y="1812048"/>
            <a:ext cx="4893132" cy="3499595"/>
          </a:xfrm>
          <a:prstGeom prst="rect">
            <a:avLst/>
          </a:prstGeom>
          <a:solidFill>
            <a:srgbClr val="EDEFF3"/>
          </a:solidFill>
          <a:ln w="12700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145" name="Rectangle 11">
            <a:extLst>
              <a:ext uri="{FF2B5EF4-FFF2-40B4-BE49-F238E27FC236}">
                <a16:creationId xmlns:a16="http://schemas.microsoft.com/office/drawing/2014/main" id="{878F31CD-8449-482B-B830-2439A32CD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276" y="1812048"/>
            <a:ext cx="4893132" cy="3499595"/>
          </a:xfrm>
          <a:prstGeom prst="rect">
            <a:avLst/>
          </a:prstGeom>
          <a:solidFill>
            <a:srgbClr val="EBEEF2"/>
          </a:solidFill>
          <a:ln w="10636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146" name="Rectangle 12">
            <a:extLst>
              <a:ext uri="{FF2B5EF4-FFF2-40B4-BE49-F238E27FC236}">
                <a16:creationId xmlns:a16="http://schemas.microsoft.com/office/drawing/2014/main" id="{E8F07DA3-9597-4B33-BBE5-0C2C0FE94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276" y="1812048"/>
            <a:ext cx="4893132" cy="3499595"/>
          </a:xfrm>
          <a:prstGeom prst="rect">
            <a:avLst/>
          </a:prstGeom>
          <a:solidFill>
            <a:srgbClr val="EAECF1"/>
          </a:solidFill>
          <a:ln w="841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147" name="Rectangle 13">
            <a:extLst>
              <a:ext uri="{FF2B5EF4-FFF2-40B4-BE49-F238E27FC236}">
                <a16:creationId xmlns:a16="http://schemas.microsoft.com/office/drawing/2014/main" id="{010A4C33-FC25-4B7D-BC08-F471A17AB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276" y="1812048"/>
            <a:ext cx="4893132" cy="3499595"/>
          </a:xfrm>
          <a:prstGeom prst="rect">
            <a:avLst/>
          </a:prstGeom>
          <a:solidFill>
            <a:srgbClr val="E9EBF0"/>
          </a:solidFill>
          <a:ln w="6350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148" name="Rectangle 14">
            <a:extLst>
              <a:ext uri="{FF2B5EF4-FFF2-40B4-BE49-F238E27FC236}">
                <a16:creationId xmlns:a16="http://schemas.microsoft.com/office/drawing/2014/main" id="{C892D9EF-9D13-4860-8FB3-B83F3829C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276" y="1812048"/>
            <a:ext cx="4893132" cy="3499595"/>
          </a:xfrm>
          <a:prstGeom prst="rect">
            <a:avLst/>
          </a:prstGeom>
          <a:solidFill>
            <a:srgbClr val="E7EAEF"/>
          </a:solidFill>
          <a:ln w="428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149" name="Rectangle 15">
            <a:extLst>
              <a:ext uri="{FF2B5EF4-FFF2-40B4-BE49-F238E27FC236}">
                <a16:creationId xmlns:a16="http://schemas.microsoft.com/office/drawing/2014/main" id="{B80A4564-1C35-43BD-AFD1-702D12524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276" y="1812048"/>
            <a:ext cx="4893132" cy="3499595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150" name="Rectangle 16">
            <a:extLst>
              <a:ext uri="{FF2B5EF4-FFF2-40B4-BE49-F238E27FC236}">
                <a16:creationId xmlns:a16="http://schemas.microsoft.com/office/drawing/2014/main" id="{AB38EBB2-567F-4C59-AE0E-33B4E1F64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772" y="1716046"/>
            <a:ext cx="4893132" cy="34980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151" name="Freeform 17">
            <a:extLst>
              <a:ext uri="{FF2B5EF4-FFF2-40B4-BE49-F238E27FC236}">
                <a16:creationId xmlns:a16="http://schemas.microsoft.com/office/drawing/2014/main" id="{FE7B4ADA-7095-4494-A4BF-39539E355212}"/>
              </a:ext>
            </a:extLst>
          </p:cNvPr>
          <p:cNvSpPr>
            <a:spLocks/>
          </p:cNvSpPr>
          <p:nvPr/>
        </p:nvSpPr>
        <p:spPr bwMode="auto">
          <a:xfrm>
            <a:off x="3568772" y="1716046"/>
            <a:ext cx="4893132" cy="3498094"/>
          </a:xfrm>
          <a:custGeom>
            <a:avLst/>
            <a:gdLst>
              <a:gd name="T0" fmla="*/ 0 w 3262"/>
              <a:gd name="T1" fmla="*/ 0 h 2332"/>
              <a:gd name="T2" fmla="*/ 0 w 3262"/>
              <a:gd name="T3" fmla="*/ 2147483646 h 2332"/>
              <a:gd name="T4" fmla="*/ 2147483646 w 3262"/>
              <a:gd name="T5" fmla="*/ 2147483646 h 2332"/>
              <a:gd name="T6" fmla="*/ 0 60000 65536"/>
              <a:gd name="T7" fmla="*/ 0 60000 65536"/>
              <a:gd name="T8" fmla="*/ 0 60000 65536"/>
              <a:gd name="T9" fmla="*/ 0 w 3262"/>
              <a:gd name="T10" fmla="*/ 0 h 2332"/>
              <a:gd name="T11" fmla="*/ 3262 w 3262"/>
              <a:gd name="T12" fmla="*/ 2332 h 2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2" h="2332">
                <a:moveTo>
                  <a:pt x="0" y="0"/>
                </a:moveTo>
                <a:lnTo>
                  <a:pt x="0" y="2332"/>
                </a:lnTo>
                <a:lnTo>
                  <a:pt x="3262" y="2332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CH" sz="1890"/>
          </a:p>
        </p:txBody>
      </p:sp>
      <p:sp>
        <p:nvSpPr>
          <p:cNvPr id="91152" name="Rectangle 18">
            <a:extLst>
              <a:ext uri="{FF2B5EF4-FFF2-40B4-BE49-F238E27FC236}">
                <a16:creationId xmlns:a16="http://schemas.microsoft.com/office/drawing/2014/main" id="{B41431F3-3F13-433B-BB0A-49B872DB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748" y="1710046"/>
            <a:ext cx="755015" cy="24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6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Prix de</a:t>
            </a:r>
            <a:endParaRPr lang="en-US" altLang="en-US" sz="2268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1153" name="Rectangle 19">
            <a:extLst>
              <a:ext uri="{FF2B5EF4-FFF2-40B4-BE49-F238E27FC236}">
                <a16:creationId xmlns:a16="http://schemas.microsoft.com/office/drawing/2014/main" id="{4754B5A3-5F5C-4DA9-8D8C-675D9B115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241" y="1969553"/>
            <a:ext cx="993862" cy="24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6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Glaces</a:t>
            </a:r>
            <a:endParaRPr lang="en-US" altLang="en-US" sz="2268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1154" name="Rectangle 20">
            <a:extLst>
              <a:ext uri="{FF2B5EF4-FFF2-40B4-BE49-F238E27FC236}">
                <a16:creationId xmlns:a16="http://schemas.microsoft.com/office/drawing/2014/main" id="{C4585A19-16C3-4188-BDCF-91FAEF120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752" y="2227560"/>
            <a:ext cx="626775" cy="24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6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Cônes</a:t>
            </a:r>
            <a:endParaRPr lang="en-US" altLang="en-US" sz="2268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1155" name="Rectangle 21">
            <a:extLst>
              <a:ext uri="{FF2B5EF4-FFF2-40B4-BE49-F238E27FC236}">
                <a16:creationId xmlns:a16="http://schemas.microsoft.com/office/drawing/2014/main" id="{4BDE3182-7DE3-4F73-908A-55DFB83C4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270" y="5241141"/>
            <a:ext cx="113814" cy="24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6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0</a:t>
            </a:r>
            <a:endParaRPr lang="en-US" altLang="en-US" sz="2268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1156" name="Rectangle 22">
            <a:extLst>
              <a:ext uri="{FF2B5EF4-FFF2-40B4-BE49-F238E27FC236}">
                <a16:creationId xmlns:a16="http://schemas.microsoft.com/office/drawing/2014/main" id="{184D3123-6F87-491F-86EE-5F6565C3C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6874" y="5287643"/>
            <a:ext cx="1085233" cy="24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6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Quantité de</a:t>
            </a:r>
            <a:endParaRPr lang="en-US" altLang="en-US" sz="2268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1157" name="Rectangle 23">
            <a:extLst>
              <a:ext uri="{FF2B5EF4-FFF2-40B4-BE49-F238E27FC236}">
                <a16:creationId xmlns:a16="http://schemas.microsoft.com/office/drawing/2014/main" id="{01C23171-967F-4F94-9056-33061ED66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377" y="5545650"/>
            <a:ext cx="993862" cy="24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6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Glaces</a:t>
            </a:r>
            <a:endParaRPr lang="en-US" altLang="en-US" sz="2268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1158" name="Rectangle 24">
            <a:extLst>
              <a:ext uri="{FF2B5EF4-FFF2-40B4-BE49-F238E27FC236}">
                <a16:creationId xmlns:a16="http://schemas.microsoft.com/office/drawing/2014/main" id="{C10680B4-3628-479A-9B47-F70FC4E82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9887" y="5805157"/>
            <a:ext cx="626775" cy="24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6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Cônes</a:t>
            </a:r>
            <a:endParaRPr lang="en-US" altLang="en-US" sz="2268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41D9E2F0-F380-448A-9EDD-5519CDCC383D}"/>
              </a:ext>
            </a:extLst>
          </p:cNvPr>
          <p:cNvGrpSpPr>
            <a:grpSpLocks/>
          </p:cNvGrpSpPr>
          <p:nvPr/>
        </p:nvGrpSpPr>
        <p:grpSpPr bwMode="auto">
          <a:xfrm>
            <a:off x="3789279" y="2014554"/>
            <a:ext cx="4417619" cy="2272561"/>
            <a:chOff x="1565" y="1343"/>
            <a:chExt cx="2945" cy="1515"/>
          </a:xfrm>
        </p:grpSpPr>
        <p:sp>
          <p:nvSpPr>
            <p:cNvPr id="91193" name="Line 26">
              <a:extLst>
                <a:ext uri="{FF2B5EF4-FFF2-40B4-BE49-F238E27FC236}">
                  <a16:creationId xmlns:a16="http://schemas.microsoft.com/office/drawing/2014/main" id="{2892209B-FDBF-4D19-B538-728C0BAED9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5" y="1531"/>
              <a:ext cx="2567" cy="1327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sp>
          <p:nvSpPr>
            <p:cNvPr id="91194" name="Rectangle 27">
              <a:extLst>
                <a:ext uri="{FF2B5EF4-FFF2-40B4-BE49-F238E27FC236}">
                  <a16:creationId xmlns:a16="http://schemas.microsoft.com/office/drawing/2014/main" id="{2E9353CC-B766-49E4-8C67-C28FA64E8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1" y="1343"/>
              <a:ext cx="41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6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Approvisionnement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" name="Group 28">
            <a:extLst>
              <a:ext uri="{FF2B5EF4-FFF2-40B4-BE49-F238E27FC236}">
                <a16:creationId xmlns:a16="http://schemas.microsoft.com/office/drawing/2014/main" id="{44D56C6F-F45F-4D13-B48C-C1039275A470}"/>
              </a:ext>
            </a:extLst>
          </p:cNvPr>
          <p:cNvGrpSpPr>
            <a:grpSpLocks/>
          </p:cNvGrpSpPr>
          <p:nvPr/>
        </p:nvGrpSpPr>
        <p:grpSpPr bwMode="auto">
          <a:xfrm>
            <a:off x="3849280" y="2296562"/>
            <a:ext cx="4497121" cy="2403065"/>
            <a:chOff x="1605" y="1531"/>
            <a:chExt cx="2998" cy="1602"/>
          </a:xfrm>
        </p:grpSpPr>
        <p:sp>
          <p:nvSpPr>
            <p:cNvPr id="91191" name="Line 29">
              <a:extLst>
                <a:ext uri="{FF2B5EF4-FFF2-40B4-BE49-F238E27FC236}">
                  <a16:creationId xmlns:a16="http://schemas.microsoft.com/office/drawing/2014/main" id="{56EFCE04-A991-490A-9DB0-699E0A1678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5" y="1531"/>
              <a:ext cx="2607" cy="1353"/>
            </a:xfrm>
            <a:prstGeom prst="line">
              <a:avLst/>
            </a:prstGeom>
            <a:noFill/>
            <a:ln w="63500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sp>
          <p:nvSpPr>
            <p:cNvPr id="91192" name="Rectangle 30">
              <a:extLst>
                <a:ext uri="{FF2B5EF4-FFF2-40B4-BE49-F238E27FC236}">
                  <a16:creationId xmlns:a16="http://schemas.microsoft.com/office/drawing/2014/main" id="{34A2B232-8E3C-4DD4-A549-73BBB55A8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" y="2968"/>
              <a:ext cx="51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6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Demande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91161" name="Rectangle 31">
            <a:extLst>
              <a:ext uri="{FF2B5EF4-FFF2-40B4-BE49-F238E27FC236}">
                <a16:creationId xmlns:a16="http://schemas.microsoft.com/office/drawing/2014/main" id="{4042ECBE-329A-4ACE-80FC-98AA6D1B9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811" y="1380037"/>
            <a:ext cx="1894749" cy="24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6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(b) Demande excédentaire</a:t>
            </a:r>
            <a:endParaRPr lang="en-US" altLang="en-US" sz="2268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4" name="Group 32">
            <a:extLst>
              <a:ext uri="{FF2B5EF4-FFF2-40B4-BE49-F238E27FC236}">
                <a16:creationId xmlns:a16="http://schemas.microsoft.com/office/drawing/2014/main" id="{BDC9C91A-7E48-408C-A551-DA185EC0F1A1}"/>
              </a:ext>
            </a:extLst>
          </p:cNvPr>
          <p:cNvGrpSpPr>
            <a:grpSpLocks/>
          </p:cNvGrpSpPr>
          <p:nvPr/>
        </p:nvGrpSpPr>
        <p:grpSpPr bwMode="auto">
          <a:xfrm>
            <a:off x="4330793" y="5485648"/>
            <a:ext cx="922525" cy="559515"/>
            <a:chOff x="1926" y="3657"/>
            <a:chExt cx="615" cy="373"/>
          </a:xfrm>
        </p:grpSpPr>
        <p:sp>
          <p:nvSpPr>
            <p:cNvPr id="91188" name="Rectangle 33">
              <a:extLst>
                <a:ext uri="{FF2B5EF4-FFF2-40B4-BE49-F238E27FC236}">
                  <a16:creationId xmlns:a16="http://schemas.microsoft.com/office/drawing/2014/main" id="{F4E882B8-323E-46AC-AEC0-0FFD80E32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3657"/>
              <a:ext cx="615" cy="373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646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1189" name="Rectangle 34">
              <a:extLst>
                <a:ext uri="{FF2B5EF4-FFF2-40B4-BE49-F238E27FC236}">
                  <a16:creationId xmlns:a16="http://schemas.microsoft.com/office/drawing/2014/main" id="{36063B21-9A8C-43E8-9BB9-556623CD5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" y="3674"/>
              <a:ext cx="51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6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Quantité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1190" name="Rectangle 35">
              <a:extLst>
                <a:ext uri="{FF2B5EF4-FFF2-40B4-BE49-F238E27FC236}">
                  <a16:creationId xmlns:a16="http://schemas.microsoft.com/office/drawing/2014/main" id="{02E58C83-3114-41A6-8B7B-D3D27EB6A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" y="3846"/>
              <a:ext cx="51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6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fourni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" name="Group 36">
            <a:extLst>
              <a:ext uri="{FF2B5EF4-FFF2-40B4-BE49-F238E27FC236}">
                <a16:creationId xmlns:a16="http://schemas.microsoft.com/office/drawing/2014/main" id="{75A77587-DDF0-45FE-990F-0A60200C79A6}"/>
              </a:ext>
            </a:extLst>
          </p:cNvPr>
          <p:cNvGrpSpPr>
            <a:grpSpLocks/>
          </p:cNvGrpSpPr>
          <p:nvPr/>
        </p:nvGrpSpPr>
        <p:grpSpPr bwMode="auto">
          <a:xfrm>
            <a:off x="6096341" y="5485648"/>
            <a:ext cx="1122030" cy="559515"/>
            <a:chOff x="3103" y="3657"/>
            <a:chExt cx="748" cy="373"/>
          </a:xfrm>
        </p:grpSpPr>
        <p:sp>
          <p:nvSpPr>
            <p:cNvPr id="91185" name="Rectangle 37">
              <a:extLst>
                <a:ext uri="{FF2B5EF4-FFF2-40B4-BE49-F238E27FC236}">
                  <a16:creationId xmlns:a16="http://schemas.microsoft.com/office/drawing/2014/main" id="{51D33257-6BB8-49CF-AC4D-221C94108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3657"/>
              <a:ext cx="748" cy="373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646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1186" name="Rectangle 38">
              <a:extLst>
                <a:ext uri="{FF2B5EF4-FFF2-40B4-BE49-F238E27FC236}">
                  <a16:creationId xmlns:a16="http://schemas.microsoft.com/office/drawing/2014/main" id="{E0B9E4D5-E6E9-4B02-BFA7-64A847AE0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3678"/>
              <a:ext cx="51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6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Quantité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1187" name="Rectangle 39">
              <a:extLst>
                <a:ext uri="{FF2B5EF4-FFF2-40B4-BE49-F238E27FC236}">
                  <a16:creationId xmlns:a16="http://schemas.microsoft.com/office/drawing/2014/main" id="{0C27DAC4-833A-4A87-93B4-20CB3A625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3851"/>
              <a:ext cx="64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6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exigé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6" name="Group 40">
            <a:extLst>
              <a:ext uri="{FF2B5EF4-FFF2-40B4-BE49-F238E27FC236}">
                <a16:creationId xmlns:a16="http://schemas.microsoft.com/office/drawing/2014/main" id="{6610483C-C446-4644-A8AE-3833F538CFA0}"/>
              </a:ext>
            </a:extLst>
          </p:cNvPr>
          <p:cNvGrpSpPr>
            <a:grpSpLocks/>
          </p:cNvGrpSpPr>
          <p:nvPr/>
        </p:nvGrpSpPr>
        <p:grpSpPr bwMode="auto">
          <a:xfrm>
            <a:off x="3067759" y="3663096"/>
            <a:ext cx="3724600" cy="1825549"/>
            <a:chOff x="1084" y="2442"/>
            <a:chExt cx="2483" cy="1217"/>
          </a:xfrm>
        </p:grpSpPr>
        <p:sp>
          <p:nvSpPr>
            <p:cNvPr id="91181" name="Freeform 41">
              <a:extLst>
                <a:ext uri="{FF2B5EF4-FFF2-40B4-BE49-F238E27FC236}">
                  <a16:creationId xmlns:a16="http://schemas.microsoft.com/office/drawing/2014/main" id="{538174B5-EE33-4877-85FC-638594559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2510"/>
              <a:ext cx="2058" cy="966"/>
            </a:xfrm>
            <a:custGeom>
              <a:avLst/>
              <a:gdLst>
                <a:gd name="T0" fmla="*/ 0 w 2058"/>
                <a:gd name="T1" fmla="*/ 0 h 966"/>
                <a:gd name="T2" fmla="*/ 2058 w 2058"/>
                <a:gd name="T3" fmla="*/ 0 h 966"/>
                <a:gd name="T4" fmla="*/ 2058 w 2058"/>
                <a:gd name="T5" fmla="*/ 966 h 966"/>
                <a:gd name="T6" fmla="*/ 0 60000 65536"/>
                <a:gd name="T7" fmla="*/ 0 60000 65536"/>
                <a:gd name="T8" fmla="*/ 0 60000 65536"/>
                <a:gd name="T9" fmla="*/ 0 w 2058"/>
                <a:gd name="T10" fmla="*/ 0 h 966"/>
                <a:gd name="T11" fmla="*/ 2058 w 2058"/>
                <a:gd name="T12" fmla="*/ 966 h 9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8" h="966">
                  <a:moveTo>
                    <a:pt x="0" y="0"/>
                  </a:moveTo>
                  <a:lnTo>
                    <a:pt x="2058" y="0"/>
                  </a:lnTo>
                  <a:lnTo>
                    <a:pt x="2058" y="966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sp>
          <p:nvSpPr>
            <p:cNvPr id="91182" name="Oval 42">
              <a:extLst>
                <a:ext uri="{FF2B5EF4-FFF2-40B4-BE49-F238E27FC236}">
                  <a16:creationId xmlns:a16="http://schemas.microsoft.com/office/drawing/2014/main" id="{D65D812A-C3F7-4C4B-B1C0-C0A1307EC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2471"/>
              <a:ext cx="81" cy="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646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1183" name="Rectangle 43">
              <a:extLst>
                <a:ext uri="{FF2B5EF4-FFF2-40B4-BE49-F238E27FC236}">
                  <a16:creationId xmlns:a16="http://schemas.microsoft.com/office/drawing/2014/main" id="{184683E2-DDFD-440B-B173-54D654833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" y="2442"/>
              <a:ext cx="2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6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1.50</a:t>
              </a:r>
              <a:endParaRPr lang="en-US" altLang="en-US" sz="2268" b="1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1184" name="Rectangle 44">
              <a:extLst>
                <a:ext uri="{FF2B5EF4-FFF2-40B4-BE49-F238E27FC236}">
                  <a16:creationId xmlns:a16="http://schemas.microsoft.com/office/drawing/2014/main" id="{B242DD82-E5E7-4BC7-9660-8A0082ADC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" y="3494"/>
              <a:ext cx="15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6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10</a:t>
              </a:r>
              <a:endParaRPr lang="en-US" altLang="en-US" sz="2268" b="1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" name="Group 45">
            <a:extLst>
              <a:ext uri="{FF2B5EF4-FFF2-40B4-BE49-F238E27FC236}">
                <a16:creationId xmlns:a16="http://schemas.microsoft.com/office/drawing/2014/main" id="{D5469D39-9667-4CE6-BE13-3CCD6D34FE36}"/>
              </a:ext>
            </a:extLst>
          </p:cNvPr>
          <p:cNvGrpSpPr>
            <a:grpSpLocks/>
          </p:cNvGrpSpPr>
          <p:nvPr/>
        </p:nvGrpSpPr>
        <p:grpSpPr bwMode="auto">
          <a:xfrm>
            <a:off x="2946255" y="3190587"/>
            <a:ext cx="2866577" cy="2298062"/>
            <a:chOff x="1003" y="2127"/>
            <a:chExt cx="1911" cy="1532"/>
          </a:xfrm>
        </p:grpSpPr>
        <p:sp>
          <p:nvSpPr>
            <p:cNvPr id="91177" name="Freeform 46">
              <a:extLst>
                <a:ext uri="{FF2B5EF4-FFF2-40B4-BE49-F238E27FC236}">
                  <a16:creationId xmlns:a16="http://schemas.microsoft.com/office/drawing/2014/main" id="{F98C418B-A0EE-4A90-8654-48DDD6C96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2188"/>
              <a:ext cx="1430" cy="1288"/>
            </a:xfrm>
            <a:custGeom>
              <a:avLst/>
              <a:gdLst>
                <a:gd name="T0" fmla="*/ 0 w 1430"/>
                <a:gd name="T1" fmla="*/ 0 h 1288"/>
                <a:gd name="T2" fmla="*/ 1430 w 1430"/>
                <a:gd name="T3" fmla="*/ 0 h 1288"/>
                <a:gd name="T4" fmla="*/ 1430 w 1430"/>
                <a:gd name="T5" fmla="*/ 1288 h 1288"/>
                <a:gd name="T6" fmla="*/ 0 60000 65536"/>
                <a:gd name="T7" fmla="*/ 0 60000 65536"/>
                <a:gd name="T8" fmla="*/ 0 60000 65536"/>
                <a:gd name="T9" fmla="*/ 0 w 1430"/>
                <a:gd name="T10" fmla="*/ 0 h 1288"/>
                <a:gd name="T11" fmla="*/ 1430 w 1430"/>
                <a:gd name="T12" fmla="*/ 1288 h 1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30" h="1288">
                  <a:moveTo>
                    <a:pt x="0" y="0"/>
                  </a:moveTo>
                  <a:lnTo>
                    <a:pt x="1430" y="0"/>
                  </a:lnTo>
                  <a:lnTo>
                    <a:pt x="1430" y="1288"/>
                  </a:lnTo>
                </a:path>
              </a:pathLst>
            </a:cu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sp>
          <p:nvSpPr>
            <p:cNvPr id="91178" name="Oval 47">
              <a:extLst>
                <a:ext uri="{FF2B5EF4-FFF2-40B4-BE49-F238E27FC236}">
                  <a16:creationId xmlns:a16="http://schemas.microsoft.com/office/drawing/2014/main" id="{7A5684EE-D587-47CE-A033-4ABE82792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149"/>
              <a:ext cx="67" cy="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646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1179" name="Rectangle 48">
              <a:extLst>
                <a:ext uri="{FF2B5EF4-FFF2-40B4-BE49-F238E27FC236}">
                  <a16:creationId xmlns:a16="http://schemas.microsoft.com/office/drawing/2014/main" id="{899F10DA-64AD-4F75-B0FB-43562D27A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" y="2127"/>
              <a:ext cx="3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1606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€ </a:t>
              </a:r>
              <a:r>
                <a:rPr lang="en-US" altLang="en-US" sz="1606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2.00</a:t>
              </a:r>
            </a:p>
          </p:txBody>
        </p:sp>
        <p:sp>
          <p:nvSpPr>
            <p:cNvPr id="91180" name="Rectangle 49">
              <a:extLst>
                <a:ext uri="{FF2B5EF4-FFF2-40B4-BE49-F238E27FC236}">
                  <a16:creationId xmlns:a16="http://schemas.microsoft.com/office/drawing/2014/main" id="{012C8CE1-D987-4B9F-AF3E-E58F45C9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3494"/>
              <a:ext cx="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6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7</a:t>
              </a:r>
              <a:endParaRPr lang="en-US" altLang="en-US" sz="2268" b="1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" name="Group 50">
            <a:extLst>
              <a:ext uri="{FF2B5EF4-FFF2-40B4-BE49-F238E27FC236}">
                <a16:creationId xmlns:a16="http://schemas.microsoft.com/office/drawing/2014/main" id="{BB8CA535-1634-4FD0-A1F0-B47FDAC77BD1}"/>
              </a:ext>
            </a:extLst>
          </p:cNvPr>
          <p:cNvGrpSpPr>
            <a:grpSpLocks/>
          </p:cNvGrpSpPr>
          <p:nvPr/>
        </p:nvGrpSpPr>
        <p:grpSpPr bwMode="auto">
          <a:xfrm>
            <a:off x="4752304" y="3706601"/>
            <a:ext cx="120003" cy="1782048"/>
            <a:chOff x="2207" y="2471"/>
            <a:chExt cx="80" cy="1188"/>
          </a:xfrm>
        </p:grpSpPr>
        <p:sp>
          <p:nvSpPr>
            <p:cNvPr id="91174" name="Line 51">
              <a:extLst>
                <a:ext uri="{FF2B5EF4-FFF2-40B4-BE49-F238E27FC236}">
                  <a16:creationId xmlns:a16="http://schemas.microsoft.com/office/drawing/2014/main" id="{A0F10EC5-6E7B-4699-B6E0-00B9DEC79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7" y="2510"/>
              <a:ext cx="1" cy="953"/>
            </a:xfrm>
            <a:prstGeom prst="line">
              <a:avLst/>
            </a:prstGeom>
            <a:noFill/>
            <a:ln w="20638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sp>
          <p:nvSpPr>
            <p:cNvPr id="91175" name="Oval 52">
              <a:extLst>
                <a:ext uri="{FF2B5EF4-FFF2-40B4-BE49-F238E27FC236}">
                  <a16:creationId xmlns:a16="http://schemas.microsoft.com/office/drawing/2014/main" id="{9FD54123-BE7B-4198-AA0F-DDD88DBD6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" y="2471"/>
              <a:ext cx="80" cy="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646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1176" name="Rectangle 53">
              <a:extLst>
                <a:ext uri="{FF2B5EF4-FFF2-40B4-BE49-F238E27FC236}">
                  <a16:creationId xmlns:a16="http://schemas.microsoft.com/office/drawing/2014/main" id="{9B5627E0-9F61-44C7-AAEA-53485C92A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" y="3494"/>
              <a:ext cx="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6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4</a:t>
              </a:r>
              <a:endParaRPr lang="en-US" altLang="en-US" sz="2268" b="1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" name="Group 54">
            <a:extLst>
              <a:ext uri="{FF2B5EF4-FFF2-40B4-BE49-F238E27FC236}">
                <a16:creationId xmlns:a16="http://schemas.microsoft.com/office/drawing/2014/main" id="{31838800-2C7D-4D51-BA3E-C156DCD3F77A}"/>
              </a:ext>
            </a:extLst>
          </p:cNvPr>
          <p:cNvGrpSpPr>
            <a:grpSpLocks/>
          </p:cNvGrpSpPr>
          <p:nvPr/>
        </p:nvGrpSpPr>
        <p:grpSpPr bwMode="auto">
          <a:xfrm>
            <a:off x="4812306" y="3861104"/>
            <a:ext cx="1845050" cy="465013"/>
            <a:chOff x="2247" y="2574"/>
            <a:chExt cx="1230" cy="310"/>
          </a:xfrm>
        </p:grpSpPr>
        <p:sp>
          <p:nvSpPr>
            <p:cNvPr id="91170" name="Freeform 55">
              <a:extLst>
                <a:ext uri="{FF2B5EF4-FFF2-40B4-BE49-F238E27FC236}">
                  <a16:creationId xmlns:a16="http://schemas.microsoft.com/office/drawing/2014/main" id="{9596D8B6-8F58-4883-89CD-8986866D5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" y="2574"/>
              <a:ext cx="1230" cy="91"/>
            </a:xfrm>
            <a:custGeom>
              <a:avLst/>
              <a:gdLst>
                <a:gd name="T0" fmla="*/ 0 w 92"/>
                <a:gd name="T1" fmla="*/ 0 h 7"/>
                <a:gd name="T2" fmla="*/ 2147483646 w 92"/>
                <a:gd name="T3" fmla="*/ 2147483646 h 7"/>
                <a:gd name="T4" fmla="*/ 2147483646 w 92"/>
                <a:gd name="T5" fmla="*/ 2147483646 h 7"/>
                <a:gd name="T6" fmla="*/ 2147483646 w 92"/>
                <a:gd name="T7" fmla="*/ 2147483646 h 7"/>
                <a:gd name="T8" fmla="*/ 2147483646 w 92"/>
                <a:gd name="T9" fmla="*/ 2147483646 h 7"/>
                <a:gd name="T10" fmla="*/ 2147483646 w 92"/>
                <a:gd name="T11" fmla="*/ 2147483646 h 7"/>
                <a:gd name="T12" fmla="*/ 2147483646 w 92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7"/>
                <a:gd name="T23" fmla="*/ 92 w 92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7">
                  <a:moveTo>
                    <a:pt x="0" y="0"/>
                  </a:moveTo>
                  <a:cubicBezTo>
                    <a:pt x="0" y="2"/>
                    <a:pt x="2" y="3"/>
                    <a:pt x="4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4" y="3"/>
                    <a:pt x="46" y="5"/>
                    <a:pt x="46" y="7"/>
                  </a:cubicBezTo>
                  <a:cubicBezTo>
                    <a:pt x="46" y="5"/>
                    <a:pt x="48" y="3"/>
                    <a:pt x="49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3"/>
                    <a:pt x="92" y="2"/>
                    <a:pt x="92" y="0"/>
                  </a:cubicBezTo>
                </a:path>
              </a:pathLst>
            </a:custGeom>
            <a:noFill/>
            <a:ln w="206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grpSp>
          <p:nvGrpSpPr>
            <p:cNvPr id="91171" name="Group 56">
              <a:extLst>
                <a:ext uri="{FF2B5EF4-FFF2-40B4-BE49-F238E27FC236}">
                  <a16:creationId xmlns:a16="http://schemas.microsoft.com/office/drawing/2014/main" id="{FF19CC59-6E1D-46BE-AB89-16BA6F0467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5" y="2677"/>
              <a:ext cx="628" cy="207"/>
              <a:chOff x="2555" y="2677"/>
              <a:chExt cx="628" cy="207"/>
            </a:xfrm>
          </p:grpSpPr>
          <p:sp>
            <p:nvSpPr>
              <p:cNvPr id="91172" name="Rectangle 57">
                <a:extLst>
                  <a:ext uri="{FF2B5EF4-FFF2-40B4-BE49-F238E27FC236}">
                    <a16:creationId xmlns:a16="http://schemas.microsoft.com/office/drawing/2014/main" id="{55B588FB-2BCC-4903-9615-9F5D3B7E6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" y="2677"/>
                <a:ext cx="628" cy="207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GB" altLang="en-US" sz="2646" i="1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1173" name="Rectangle 58">
                <a:extLst>
                  <a:ext uri="{FF2B5EF4-FFF2-40B4-BE49-F238E27FC236}">
                    <a16:creationId xmlns:a16="http://schemas.microsoft.com/office/drawing/2014/main" id="{07BDDA00-7055-4B15-8320-21D87D507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1" y="2694"/>
                <a:ext cx="556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6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Pénurie</a:t>
                </a:r>
                <a:endParaRPr lang="en-US" altLang="en-US" sz="2268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</p:grpSp>
      </p:grpSp>
      <p:pic>
        <p:nvPicPr>
          <p:cNvPr id="91168" name="Picture 58">
            <a:extLst>
              <a:ext uri="{FF2B5EF4-FFF2-40B4-BE49-F238E27FC236}">
                <a16:creationId xmlns:a16="http://schemas.microsoft.com/office/drawing/2014/main" id="{C01F73F2-DA9D-45B5-B10F-078D13319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34" y="816022"/>
            <a:ext cx="6984189" cy="523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205B3A4-DCD4-4C4F-A460-DD90F579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utiliser avec Mankiw et Taylor, Economics 5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edition 9781473768543 © Cengage EMEA 2020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>
            <a:extLst>
              <a:ext uri="{FF2B5EF4-FFF2-40B4-BE49-F238E27FC236}">
                <a16:creationId xmlns:a16="http://schemas.microsoft.com/office/drawing/2014/main" id="{2CD5A45C-391B-4A61-B7C9-BB87310A9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402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L'équilibre</a:t>
            </a:r>
          </a:p>
        </p:txBody>
      </p:sp>
      <p:sp>
        <p:nvSpPr>
          <p:cNvPr id="532485" name="Rectangle 5">
            <a:extLst>
              <a:ext uri="{FF2B5EF4-FFF2-40B4-BE49-F238E27FC236}">
                <a16:creationId xmlns:a16="http://schemas.microsoft.com/office/drawing/2014/main" id="{ECB4130C-B671-43F8-BE1D-FEB3803D6C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8735" y="1944052"/>
            <a:ext cx="7128193" cy="3601598"/>
          </a:xfrm>
        </p:spPr>
        <p:txBody>
          <a:bodyPr rtlCol="0">
            <a:normAutofit/>
          </a:bodyPr>
          <a:lstStyle/>
          <a:p>
            <a:pPr marL="86402" indent="-86402" eaLnBrk="1" fontAlgn="auto" hangingPunct="1">
              <a:buClr>
                <a:schemeClr val="tx1"/>
              </a:buClr>
              <a:defRPr/>
            </a:pPr>
            <a:r>
              <a:rPr lang="en-US" altLang="en-US" sz="2268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Loi de l'offre et de la demande</a:t>
            </a:r>
            <a:endParaRPr lang="en-US" altLang="en-US" sz="2268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14090" lvl="1" indent="-324006" eaLnBrk="1" fontAlgn="auto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189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L'affirmation selon laquelle le prix d'un bien s'ajuste pour équilibrer la quantité fournie et la quantité demandée pour ce bien.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7967D5-D694-4C8F-B064-17F2CB16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utiliser avec Mankiw et Taylor, Economics 5</a:t>
            </a:r>
            <a:r>
              <a:rPr lang="en-GB" baseline="30000" dirty="0"/>
              <a:t>th</a:t>
            </a:r>
            <a:r>
              <a:rPr lang="en-GB" dirty="0"/>
              <a:t> edition 9781473768543 © Cengage EMEA 2020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32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32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>
            <a:extLst>
              <a:ext uri="{FF2B5EF4-FFF2-40B4-BE49-F238E27FC236}">
                <a16:creationId xmlns:a16="http://schemas.microsoft.com/office/drawing/2014/main" id="{80302F11-87F9-4B8D-9CDD-90C5D8E3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734" y="1224033"/>
            <a:ext cx="7128193" cy="13695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VI. Les prix comme signaux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79DA19-4113-4E5F-A9CF-FD49AB476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utiliser avec Mankiw et Taylor, Economics 5</a:t>
            </a:r>
            <a:r>
              <a:rPr lang="en-GB" baseline="30000" dirty="0"/>
              <a:t>th</a:t>
            </a:r>
            <a:r>
              <a:rPr lang="en-GB" dirty="0"/>
              <a:t> edition 9781473768543 © Cengage EMEA 2020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>
            <a:extLst>
              <a:ext uri="{FF2B5EF4-FFF2-40B4-BE49-F238E27FC236}">
                <a16:creationId xmlns:a16="http://schemas.microsoft.com/office/drawing/2014/main" id="{D767AA97-5388-4A19-BC05-5349D1C06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402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Les prix comme signaux pour les acheteurs et les vendeurs</a:t>
            </a:r>
          </a:p>
        </p:txBody>
      </p:sp>
      <p:sp>
        <p:nvSpPr>
          <p:cNvPr id="101378" name="Content Placeholder 2">
            <a:extLst>
              <a:ext uri="{FF2B5EF4-FFF2-40B4-BE49-F238E27FC236}">
                <a16:creationId xmlns:a16="http://schemas.microsoft.com/office/drawing/2014/main" id="{5E4F6773-84A3-4E3A-ACAB-C174C058F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buNone/>
              <a:defRPr/>
            </a:pPr>
            <a:r>
              <a:rPr lang="en-US" altLang="en-US" sz="2646" dirty="0">
                <a:latin typeface="Treh" charset="0"/>
                <a:ea typeface="Trebuchet MS" panose="020B0703020202090204" pitchFamily="34" charset="0"/>
                <a:cs typeface="Trebuchet MS" panose="020B0703020202090204" pitchFamily="34" charset="0"/>
              </a:rPr>
              <a:t>La principale fonction du prix dans un marché libre est d'agir comme un signal pour les acheteurs et les vendeurs</a:t>
            </a:r>
            <a:r>
              <a:rPr lang="en-US" altLang="en-US" sz="2646" dirty="0">
                <a:latin typeface="Treh" charset="0"/>
                <a:cs typeface="Calibri" panose="020F0502020204030204" pitchFamily="34" charset="0"/>
              </a:rPr>
              <a:t>. </a:t>
            </a:r>
          </a:p>
          <a:p>
            <a:pPr marL="702013" lvl="2" indent="-324006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latin typeface="Treh" charset="0"/>
                <a:cs typeface="Calibri" panose="020F0502020204030204" pitchFamily="34" charset="0"/>
              </a:rPr>
              <a:t>Pour les acheteurs, le prix indique ce à quoi ils doivent renoncer (généralement une somme d'argent) pour acquérir les avantages.</a:t>
            </a:r>
          </a:p>
          <a:p>
            <a:pPr marL="702013" lvl="2" indent="-324006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dirty="0"/>
              <a:t>La hausse des prix modifie la nature du compromis auquel les acheteurs sont confrontés.</a:t>
            </a:r>
            <a:endParaRPr lang="en-US" altLang="en-US" dirty="0">
              <a:latin typeface="Treh" charset="0"/>
              <a:cs typeface="Calibri" panose="020F0502020204030204" pitchFamily="34" charset="0"/>
            </a:endParaRPr>
          </a:p>
          <a:p>
            <a:pPr marL="702013" lvl="2" indent="-324006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latin typeface="Treh" charset="0"/>
                <a:ea typeface="Trebuchet MS" panose="020B0703020202090204" pitchFamily="34" charset="0"/>
                <a:cs typeface="Trebuchet MS" panose="020B0703020202090204" pitchFamily="34" charset="0"/>
              </a:rPr>
              <a:t>Pour les vendeurs, le prix agit comme un signal par rapport à la rentabilité de la production.</a:t>
            </a:r>
          </a:p>
          <a:p>
            <a:pPr marL="702013" lvl="2" indent="-324006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dirty="0"/>
              <a:t>L'augmentation des prix pour les vendeurs indique une pénurie et donc une augmentation de la production.</a:t>
            </a:r>
          </a:p>
          <a:p>
            <a:pPr marL="324006" lvl="1" indent="-324006" eaLnBrk="1" hangingPunct="1">
              <a:buFont typeface="Wingdings" pitchFamily="2" charset="2"/>
              <a:buChar char="²"/>
              <a:defRPr/>
            </a:pPr>
            <a:endParaRPr lang="en-GB" altLang="en-US" sz="2646" dirty="0">
              <a:latin typeface="Times New Roman" panose="02020603050405020304" pitchFamily="18" charset="0"/>
              <a:ea typeface="Trebuchet MS" panose="020B070302020209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CA16F5-C985-4DE0-908A-7D7F6C5A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utiliser avec Mankiw et Taylor, Economics 5</a:t>
            </a:r>
            <a:r>
              <a:rPr lang="en-GB" baseline="30000" dirty="0"/>
              <a:t>th</a:t>
            </a:r>
            <a:r>
              <a:rPr lang="en-GB" dirty="0"/>
              <a:t> edition 9781473768543 © Cengage EMEA 2020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>
            <a:extLst>
              <a:ext uri="{FF2B5EF4-FFF2-40B4-BE49-F238E27FC236}">
                <a16:creationId xmlns:a16="http://schemas.microsoft.com/office/drawing/2014/main" id="{18341BB3-9716-4E76-B64D-5C478BC24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5728" y="1008027"/>
            <a:ext cx="7776210" cy="13695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158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VII. Analyse des changements d'équilibre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C697DE-BE2E-4045-ABDE-358B8658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utiliser avec Mankiw et Taylor, Economics 5</a:t>
            </a:r>
            <a:r>
              <a:rPr lang="en-GB" baseline="30000" dirty="0"/>
              <a:t>th</a:t>
            </a:r>
            <a:r>
              <a:rPr lang="en-GB" dirty="0"/>
              <a:t> edition 9781473768543 © Cengage EMEA 2020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>
            <a:extLst>
              <a:ext uri="{FF2B5EF4-FFF2-40B4-BE49-F238E27FC236}">
                <a16:creationId xmlns:a16="http://schemas.microsoft.com/office/drawing/2014/main" id="{E0CADFEC-9BBB-486D-946E-E39CF963B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402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Trois étapes pour analyser les changements d'équilibre </a:t>
            </a:r>
          </a:p>
        </p:txBody>
      </p:sp>
      <p:sp>
        <p:nvSpPr>
          <p:cNvPr id="489477" name="Rectangle 5">
            <a:extLst>
              <a:ext uri="{FF2B5EF4-FFF2-40B4-BE49-F238E27FC236}">
                <a16:creationId xmlns:a16="http://schemas.microsoft.com/office/drawing/2014/main" id="{918F9E49-E8C1-4B89-9865-B287305A3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134"/>
              </a:spcAft>
            </a:pPr>
            <a:r>
              <a:rPr lang="en-US" altLang="en-US" sz="2268">
                <a:latin typeface="Arial" panose="020B0604020202020204" pitchFamily="34" charset="0"/>
                <a:ea typeface="ＭＳ Ｐゴシック" panose="020B0600070205080204" pitchFamily="34" charset="-128"/>
              </a:rPr>
              <a:t>Déplacements dans les courbes et mouvements le long des courbes.</a:t>
            </a:r>
          </a:p>
          <a:p>
            <a:pPr marL="700514" lvl="1" indent="-342007" eaLnBrk="1" hangingPunct="1">
              <a:spcBef>
                <a:spcPct val="0"/>
              </a:spcBef>
              <a:spcAft>
                <a:spcPts val="1134"/>
              </a:spcAft>
              <a:buFont typeface="Courier New" panose="02070309020205020404" pitchFamily="49" charset="0"/>
              <a:buChar char="o"/>
            </a:pPr>
            <a:r>
              <a:rPr lang="en-US" altLang="en-US" sz="1890">
                <a:latin typeface="Arial" panose="020B0604020202020204" pitchFamily="34" charset="0"/>
                <a:ea typeface="ＭＳ Ｐゴシック" panose="020B0600070205080204" pitchFamily="34" charset="-128"/>
              </a:rPr>
              <a:t>Un déplacement de la courbe d'offre est appelé une modification de l'offre.</a:t>
            </a:r>
          </a:p>
          <a:p>
            <a:pPr marL="700514" lvl="1" indent="-342007" eaLnBrk="1" hangingPunct="1">
              <a:spcBef>
                <a:spcPct val="0"/>
              </a:spcBef>
              <a:spcAft>
                <a:spcPts val="1134"/>
              </a:spcAft>
              <a:buFont typeface="Courier New" panose="02070309020205020404" pitchFamily="49" charset="0"/>
              <a:buChar char="o"/>
            </a:pPr>
            <a:r>
              <a:rPr lang="en-US" altLang="en-US" sz="1890">
                <a:latin typeface="Arial" panose="020B0604020202020204" pitchFamily="34" charset="0"/>
                <a:ea typeface="ＭＳ Ｐゴシック" panose="020B0600070205080204" pitchFamily="34" charset="-128"/>
              </a:rPr>
              <a:t>Un mouvement le long d'une courbe d'offre fixe est appelé variation de la quantité fournie.</a:t>
            </a:r>
          </a:p>
          <a:p>
            <a:pPr marL="700514" lvl="1" indent="-342007" eaLnBrk="1" hangingPunct="1">
              <a:spcBef>
                <a:spcPct val="0"/>
              </a:spcBef>
              <a:spcAft>
                <a:spcPts val="1134"/>
              </a:spcAft>
              <a:buFont typeface="Courier New" panose="02070309020205020404" pitchFamily="49" charset="0"/>
              <a:buChar char="o"/>
            </a:pPr>
            <a:r>
              <a:rPr lang="en-US" altLang="en-US" sz="1890">
                <a:latin typeface="Arial" panose="020B0604020202020204" pitchFamily="34" charset="0"/>
                <a:ea typeface="ＭＳ Ｐゴシック" panose="020B0600070205080204" pitchFamily="34" charset="-128"/>
              </a:rPr>
              <a:t>Un déplacement de la courbe de demande s'appelle un changement de la demande.</a:t>
            </a:r>
          </a:p>
          <a:p>
            <a:pPr marL="700514" lvl="1" indent="-342007" eaLnBrk="1" hangingPunct="1">
              <a:spcBef>
                <a:spcPct val="0"/>
              </a:spcBef>
              <a:spcAft>
                <a:spcPts val="1134"/>
              </a:spcAft>
              <a:buFont typeface="Courier New" panose="02070309020205020404" pitchFamily="49" charset="0"/>
              <a:buChar char="o"/>
            </a:pPr>
            <a:r>
              <a:rPr lang="en-US" altLang="en-US" sz="1890">
                <a:latin typeface="Arial" panose="020B0604020202020204" pitchFamily="34" charset="0"/>
                <a:ea typeface="ＭＳ Ｐゴシック" panose="020B0600070205080204" pitchFamily="34" charset="-128"/>
              </a:rPr>
              <a:t>Un mouvement le long d'une courbe de demande fixe est appelé une variation de la quantité demandée.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8370CD-5406-4782-83A9-242CF16D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utiliser avec Mankiw et Taylor, Economics 5</a:t>
            </a:r>
            <a:r>
              <a:rPr lang="en-GB" baseline="30000" dirty="0"/>
              <a:t>th</a:t>
            </a:r>
            <a:r>
              <a:rPr lang="en-GB" dirty="0"/>
              <a:t> edition 9781473768543 © Cengage EMEA 2020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9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9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89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9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7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CAE90822-3AF3-4256-BEDD-FA3B3B144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732" y="5904159"/>
            <a:ext cx="1800049" cy="4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2D705A70-DBBA-4F32-8707-1543C78D8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794" y="5904159"/>
            <a:ext cx="2736074" cy="4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6260" name="Rectangle 6">
            <a:extLst>
              <a:ext uri="{FF2B5EF4-FFF2-40B4-BE49-F238E27FC236}">
                <a16:creationId xmlns:a16="http://schemas.microsoft.com/office/drawing/2014/main" id="{79C9FE8F-B1F6-4811-BFE1-272304863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402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Trois étapes pour analyser les changements d'équilibre</a:t>
            </a:r>
          </a:p>
        </p:txBody>
      </p:sp>
      <p:sp>
        <p:nvSpPr>
          <p:cNvPr id="485383" name="Rectangle 7">
            <a:extLst>
              <a:ext uri="{FF2B5EF4-FFF2-40B4-BE49-F238E27FC236}">
                <a16:creationId xmlns:a16="http://schemas.microsoft.com/office/drawing/2014/main" id="{93E02F5B-002A-46D3-A3F2-F9F33A8F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735" y="2016054"/>
            <a:ext cx="7128193" cy="3529596"/>
          </a:xfrm>
        </p:spPr>
        <p:txBody>
          <a:bodyPr/>
          <a:lstStyle/>
          <a:p>
            <a:pPr marL="486009" indent="-486009" eaLnBrk="1" hangingPunct="1">
              <a:buFontTx/>
              <a:buAutoNum type="circleNumDbPlain"/>
            </a:pPr>
            <a:r>
              <a:rPr lang="en-US" altLang="en-US" sz="2268">
                <a:latin typeface="Arial" panose="020B0604020202020204" pitchFamily="34" charset="0"/>
                <a:ea typeface="ＭＳ Ｐゴシック" panose="020B0600070205080204" pitchFamily="34" charset="-128"/>
              </a:rPr>
              <a:t>Décidez si l'événement modifie la courbe de l'offre ou de la demande (ou les deux).</a:t>
            </a:r>
          </a:p>
          <a:p>
            <a:pPr marL="486009" indent="-486009" eaLnBrk="1" hangingPunct="1">
              <a:buFontTx/>
              <a:buAutoNum type="circleNumDbPlain"/>
            </a:pPr>
            <a:r>
              <a:rPr lang="en-US" altLang="en-US" sz="2268">
                <a:latin typeface="Arial" panose="020B0604020202020204" pitchFamily="34" charset="0"/>
                <a:ea typeface="ＭＳ Ｐゴシック" panose="020B0600070205080204" pitchFamily="34" charset="-128"/>
              </a:rPr>
              <a:t>Décidez si la (les) courbe(s) se déplace(nt) vers la gauche ou vers la droite.</a:t>
            </a:r>
          </a:p>
          <a:p>
            <a:pPr marL="486009" indent="-486009" eaLnBrk="1" hangingPunct="1">
              <a:buFontTx/>
              <a:buAutoNum type="circleNumDbPlain"/>
            </a:pPr>
            <a:r>
              <a:rPr lang="en-US" altLang="en-US" sz="2268">
                <a:latin typeface="Arial" panose="020B0604020202020204" pitchFamily="34" charset="0"/>
                <a:ea typeface="ＭＳ Ｐゴシック" panose="020B0600070205080204" pitchFamily="34" charset="-128"/>
              </a:rPr>
              <a:t>Utilisez le diagramme de l'offre et de la demande pour voir comment le changement affecte le prix et la quantité d'équilibre.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E994BA-C9FB-4FED-976A-6CEB1801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utiliser avec Mankiw et Taylor, Economics 5</a:t>
            </a:r>
            <a:r>
              <a:rPr lang="en-GB" baseline="30000" dirty="0"/>
              <a:t>th</a:t>
            </a:r>
            <a:r>
              <a:rPr lang="en-GB" dirty="0"/>
              <a:t> edition 9781473768543 © Cengage EMEA 2020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5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5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5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5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5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>
            <a:extLst>
              <a:ext uri="{FF2B5EF4-FFF2-40B4-BE49-F238E27FC236}">
                <a16:creationId xmlns:a16="http://schemas.microsoft.com/office/drawing/2014/main" id="{2337BF90-1119-4A5F-AEB1-0D25E3922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6223" y="240006"/>
            <a:ext cx="7938214" cy="648018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268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Figure 13. Comment une augmentation de la demande affecte l'équilibre</a:t>
            </a:r>
          </a:p>
        </p:txBody>
      </p:sp>
      <p:sp>
        <p:nvSpPr>
          <p:cNvPr id="103427" name="Rectangle 5">
            <a:extLst>
              <a:ext uri="{FF2B5EF4-FFF2-40B4-BE49-F238E27FC236}">
                <a16:creationId xmlns:a16="http://schemas.microsoft.com/office/drawing/2014/main" id="{A1E5678B-00D7-4A23-A2B2-3245BF598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767" y="1060529"/>
            <a:ext cx="6028663" cy="4617125"/>
          </a:xfrm>
          <a:prstGeom prst="rect">
            <a:avLst/>
          </a:prstGeom>
          <a:solidFill>
            <a:srgbClr val="F3F6F9"/>
          </a:solidFill>
          <a:ln w="2000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3428" name="Rectangle 6">
            <a:extLst>
              <a:ext uri="{FF2B5EF4-FFF2-40B4-BE49-F238E27FC236}">
                <a16:creationId xmlns:a16="http://schemas.microsoft.com/office/drawing/2014/main" id="{049F00EE-BBD9-443C-A188-372E733F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767" y="1060529"/>
            <a:ext cx="6028663" cy="4617125"/>
          </a:xfrm>
          <a:prstGeom prst="rect">
            <a:avLst/>
          </a:prstGeom>
          <a:solidFill>
            <a:srgbClr val="F2F4F8"/>
          </a:solidFill>
          <a:ln w="18256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3429" name="Rectangle 7">
            <a:extLst>
              <a:ext uri="{FF2B5EF4-FFF2-40B4-BE49-F238E27FC236}">
                <a16:creationId xmlns:a16="http://schemas.microsoft.com/office/drawing/2014/main" id="{FBF15EE2-FD8C-4132-A125-CA7FF888C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767" y="1060529"/>
            <a:ext cx="6028663" cy="4617125"/>
          </a:xfrm>
          <a:prstGeom prst="rect">
            <a:avLst/>
          </a:prstGeom>
          <a:solidFill>
            <a:srgbClr val="F1F4F7"/>
          </a:solidFill>
          <a:ln w="16351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3430" name="Rectangle 8">
            <a:extLst>
              <a:ext uri="{FF2B5EF4-FFF2-40B4-BE49-F238E27FC236}">
                <a16:creationId xmlns:a16="http://schemas.microsoft.com/office/drawing/2014/main" id="{2B26567A-A8D2-4D78-A131-1A179229F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767" y="1060529"/>
            <a:ext cx="6028663" cy="4617125"/>
          </a:xfrm>
          <a:prstGeom prst="rect">
            <a:avLst/>
          </a:prstGeom>
          <a:solidFill>
            <a:srgbClr val="F0F2F5"/>
          </a:solidFill>
          <a:ln w="14605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3431" name="Rectangle 9">
            <a:extLst>
              <a:ext uri="{FF2B5EF4-FFF2-40B4-BE49-F238E27FC236}">
                <a16:creationId xmlns:a16="http://schemas.microsoft.com/office/drawing/2014/main" id="{68C89DE6-E082-4D6D-B08C-97BB914F0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767" y="1060529"/>
            <a:ext cx="6028663" cy="4617125"/>
          </a:xfrm>
          <a:prstGeom prst="rect">
            <a:avLst/>
          </a:prstGeom>
          <a:solidFill>
            <a:srgbClr val="EEF1F4"/>
          </a:solidFill>
          <a:ln w="12700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3432" name="Rectangle 10">
            <a:extLst>
              <a:ext uri="{FF2B5EF4-FFF2-40B4-BE49-F238E27FC236}">
                <a16:creationId xmlns:a16="http://schemas.microsoft.com/office/drawing/2014/main" id="{00C01294-3C15-40E7-B379-ED18C1401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767" y="1060529"/>
            <a:ext cx="6028663" cy="4617125"/>
          </a:xfrm>
          <a:prstGeom prst="rect">
            <a:avLst/>
          </a:prstGeom>
          <a:solidFill>
            <a:srgbClr val="EDEFF3"/>
          </a:solidFill>
          <a:ln w="10953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3433" name="Rectangle 11">
            <a:extLst>
              <a:ext uri="{FF2B5EF4-FFF2-40B4-BE49-F238E27FC236}">
                <a16:creationId xmlns:a16="http://schemas.microsoft.com/office/drawing/2014/main" id="{66203A07-8587-45A5-9FE5-DEEC79BB8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767" y="1060529"/>
            <a:ext cx="6028663" cy="4617125"/>
          </a:xfrm>
          <a:prstGeom prst="rect">
            <a:avLst/>
          </a:prstGeom>
          <a:solidFill>
            <a:srgbClr val="EBEEF2"/>
          </a:solidFill>
          <a:ln w="9048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3434" name="Rectangle 12">
            <a:extLst>
              <a:ext uri="{FF2B5EF4-FFF2-40B4-BE49-F238E27FC236}">
                <a16:creationId xmlns:a16="http://schemas.microsoft.com/office/drawing/2014/main" id="{E9704451-A0A7-47A6-8EBF-76A8E814E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767" y="1060529"/>
            <a:ext cx="6028663" cy="4617125"/>
          </a:xfrm>
          <a:prstGeom prst="rect">
            <a:avLst/>
          </a:prstGeom>
          <a:solidFill>
            <a:srgbClr val="EAECF1"/>
          </a:solidFill>
          <a:ln w="7302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3435" name="Rectangle 13">
            <a:extLst>
              <a:ext uri="{FF2B5EF4-FFF2-40B4-BE49-F238E27FC236}">
                <a16:creationId xmlns:a16="http://schemas.microsoft.com/office/drawing/2014/main" id="{A060D9DB-1A0A-49AE-A38C-A0AACE6BC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767" y="1060529"/>
            <a:ext cx="6028663" cy="4617125"/>
          </a:xfrm>
          <a:prstGeom prst="rect">
            <a:avLst/>
          </a:prstGeom>
          <a:solidFill>
            <a:srgbClr val="E9EBF0"/>
          </a:solidFill>
          <a:ln w="5397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3436" name="Rectangle 14">
            <a:extLst>
              <a:ext uri="{FF2B5EF4-FFF2-40B4-BE49-F238E27FC236}">
                <a16:creationId xmlns:a16="http://schemas.microsoft.com/office/drawing/2014/main" id="{A4B5C651-152E-46FD-B914-029C1A479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767" y="1060529"/>
            <a:ext cx="6028663" cy="4617125"/>
          </a:xfrm>
          <a:prstGeom prst="rect">
            <a:avLst/>
          </a:prstGeom>
          <a:solidFill>
            <a:srgbClr val="E7EAEF"/>
          </a:solidFill>
          <a:ln w="3651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3437" name="Rectangle 15">
            <a:extLst>
              <a:ext uri="{FF2B5EF4-FFF2-40B4-BE49-F238E27FC236}">
                <a16:creationId xmlns:a16="http://schemas.microsoft.com/office/drawing/2014/main" id="{B83CDD64-4A03-438B-993A-CDF803949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767" y="1060529"/>
            <a:ext cx="6028663" cy="4617125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3438" name="Rectangle 16">
            <a:extLst>
              <a:ext uri="{FF2B5EF4-FFF2-40B4-BE49-F238E27FC236}">
                <a16:creationId xmlns:a16="http://schemas.microsoft.com/office/drawing/2014/main" id="{28F6CB40-7454-415A-A7D1-C41FFC57F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765" y="1008027"/>
            <a:ext cx="6012162" cy="460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3439" name="Freeform 17">
            <a:extLst>
              <a:ext uri="{FF2B5EF4-FFF2-40B4-BE49-F238E27FC236}">
                <a16:creationId xmlns:a16="http://schemas.microsoft.com/office/drawing/2014/main" id="{EA589A97-0953-47A4-ADFC-ED27FD4DFA34}"/>
              </a:ext>
            </a:extLst>
          </p:cNvPr>
          <p:cNvSpPr>
            <a:spLocks/>
          </p:cNvSpPr>
          <p:nvPr/>
        </p:nvSpPr>
        <p:spPr bwMode="auto">
          <a:xfrm>
            <a:off x="3280764" y="993027"/>
            <a:ext cx="6012162" cy="4600625"/>
          </a:xfrm>
          <a:custGeom>
            <a:avLst/>
            <a:gdLst>
              <a:gd name="T0" fmla="*/ 0 w 4008"/>
              <a:gd name="T1" fmla="*/ 0 h 3067"/>
              <a:gd name="T2" fmla="*/ 0 w 4008"/>
              <a:gd name="T3" fmla="*/ 2147483646 h 3067"/>
              <a:gd name="T4" fmla="*/ 2147483646 w 4008"/>
              <a:gd name="T5" fmla="*/ 2147483646 h 3067"/>
              <a:gd name="T6" fmla="*/ 0 60000 65536"/>
              <a:gd name="T7" fmla="*/ 0 60000 65536"/>
              <a:gd name="T8" fmla="*/ 0 60000 65536"/>
              <a:gd name="T9" fmla="*/ 0 w 4008"/>
              <a:gd name="T10" fmla="*/ 0 h 3067"/>
              <a:gd name="T11" fmla="*/ 4008 w 4008"/>
              <a:gd name="T12" fmla="*/ 3067 h 30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8" h="3067">
                <a:moveTo>
                  <a:pt x="0" y="0"/>
                </a:moveTo>
                <a:lnTo>
                  <a:pt x="0" y="3067"/>
                </a:lnTo>
                <a:lnTo>
                  <a:pt x="4008" y="3067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CH" sz="1890"/>
          </a:p>
        </p:txBody>
      </p:sp>
      <p:sp>
        <p:nvSpPr>
          <p:cNvPr id="539667" name="Line 19">
            <a:extLst>
              <a:ext uri="{FF2B5EF4-FFF2-40B4-BE49-F238E27FC236}">
                <a16:creationId xmlns:a16="http://schemas.microsoft.com/office/drawing/2014/main" id="{2F333B6D-5134-481A-A844-67F50DD0B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7326" y="5712154"/>
            <a:ext cx="618017" cy="1501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 sz="1890"/>
          </a:p>
        </p:txBody>
      </p:sp>
      <p:sp>
        <p:nvSpPr>
          <p:cNvPr id="539668" name="Line 20">
            <a:extLst>
              <a:ext uri="{FF2B5EF4-FFF2-40B4-BE49-F238E27FC236}">
                <a16:creationId xmlns:a16="http://schemas.microsoft.com/office/drawing/2014/main" id="{DE4B3104-BC3B-4488-BE35-C07874F384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18258" y="3252088"/>
            <a:ext cx="1500" cy="244507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 sz="1890"/>
          </a:p>
        </p:txBody>
      </p:sp>
      <p:sp>
        <p:nvSpPr>
          <p:cNvPr id="103442" name="Rectangle 21">
            <a:extLst>
              <a:ext uri="{FF2B5EF4-FFF2-40B4-BE49-F238E27FC236}">
                <a16:creationId xmlns:a16="http://schemas.microsoft.com/office/drawing/2014/main" id="{F63E176D-2C54-4274-A4EC-9DE937258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245" y="949526"/>
            <a:ext cx="610516" cy="4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17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Prix du lait</a:t>
            </a:r>
            <a:endParaRPr lang="en-US" altLang="en-US" sz="2268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3443" name="Rectangle 24">
            <a:extLst>
              <a:ext uri="{FF2B5EF4-FFF2-40B4-BE49-F238E27FC236}">
                <a16:creationId xmlns:a16="http://schemas.microsoft.com/office/drawing/2014/main" id="{D065F0AE-42A5-4627-8C32-FBBAAF561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7263" y="5622152"/>
            <a:ext cx="100990" cy="21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17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0</a:t>
            </a:r>
            <a:endParaRPr lang="en-US" altLang="en-US" sz="2268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3444" name="Rectangle 25">
            <a:extLst>
              <a:ext uri="{FF2B5EF4-FFF2-40B4-BE49-F238E27FC236}">
                <a16:creationId xmlns:a16="http://schemas.microsoft.com/office/drawing/2014/main" id="{4BF3D1C9-987C-473B-A050-20F07DD0C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4399" y="5617652"/>
            <a:ext cx="1086029" cy="4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17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Quantité de lait </a:t>
            </a:r>
            <a:endParaRPr lang="en-US" altLang="en-US" sz="2268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46C46114-0B6B-4C57-BA68-C13AF506F731}"/>
              </a:ext>
            </a:extLst>
          </p:cNvPr>
          <p:cNvGrpSpPr>
            <a:grpSpLocks/>
          </p:cNvGrpSpPr>
          <p:nvPr/>
        </p:nvGrpSpPr>
        <p:grpSpPr bwMode="auto">
          <a:xfrm>
            <a:off x="3654275" y="2493067"/>
            <a:ext cx="4180613" cy="2061056"/>
            <a:chOff x="1475" y="1662"/>
            <a:chExt cx="2787" cy="1374"/>
          </a:xfrm>
        </p:grpSpPr>
        <p:sp>
          <p:nvSpPr>
            <p:cNvPr id="103491" name="Line 28">
              <a:extLst>
                <a:ext uri="{FF2B5EF4-FFF2-40B4-BE49-F238E27FC236}">
                  <a16:creationId xmlns:a16="http://schemas.microsoft.com/office/drawing/2014/main" id="{4D6F39FA-C3BC-46AA-A21B-21AC40BF5C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5" y="1729"/>
              <a:ext cx="2496" cy="1307"/>
            </a:xfrm>
            <a:prstGeom prst="line">
              <a:avLst/>
            </a:prstGeom>
            <a:noFill/>
            <a:ln w="53975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sp>
          <p:nvSpPr>
            <p:cNvPr id="103492" name="Rectangle 29">
              <a:extLst>
                <a:ext uri="{FF2B5EF4-FFF2-40B4-BE49-F238E27FC236}">
                  <a16:creationId xmlns:a16="http://schemas.microsoft.com/office/drawing/2014/main" id="{1274AF7A-5ACC-4113-AE0B-AE7176E46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" y="1662"/>
              <a:ext cx="26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Offre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08F3D739-70F0-4A3B-96D1-EC26B679D8F9}"/>
              </a:ext>
            </a:extLst>
          </p:cNvPr>
          <p:cNvGrpSpPr>
            <a:grpSpLocks/>
          </p:cNvGrpSpPr>
          <p:nvPr/>
        </p:nvGrpSpPr>
        <p:grpSpPr bwMode="auto">
          <a:xfrm>
            <a:off x="5575831" y="3627099"/>
            <a:ext cx="1756549" cy="837022"/>
            <a:chOff x="2756" y="2418"/>
            <a:chExt cx="1171" cy="558"/>
          </a:xfrm>
        </p:grpSpPr>
        <p:sp>
          <p:nvSpPr>
            <p:cNvPr id="103488" name="Line 31">
              <a:extLst>
                <a:ext uri="{FF2B5EF4-FFF2-40B4-BE49-F238E27FC236}">
                  <a16:creationId xmlns:a16="http://schemas.microsoft.com/office/drawing/2014/main" id="{1AF55BDC-8536-4198-8104-096AC17A33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6" y="2418"/>
              <a:ext cx="757" cy="2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sp>
          <p:nvSpPr>
            <p:cNvPr id="103489" name="Rectangle 32">
              <a:extLst>
                <a:ext uri="{FF2B5EF4-FFF2-40B4-BE49-F238E27FC236}">
                  <a16:creationId xmlns:a16="http://schemas.microsoft.com/office/drawing/2014/main" id="{A991F339-863E-4352-B1BB-513156A58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688"/>
              <a:ext cx="47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Equilibre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3490" name="Rectangle 33">
              <a:extLst>
                <a:ext uri="{FF2B5EF4-FFF2-40B4-BE49-F238E27FC236}">
                  <a16:creationId xmlns:a16="http://schemas.microsoft.com/office/drawing/2014/main" id="{553268C6-8ACB-4A78-9D72-F0BE5EA7D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" y="2831"/>
              <a:ext cx="27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initial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id="{0B011DC7-E433-4D3C-860F-8A354F33D2F2}"/>
              </a:ext>
            </a:extLst>
          </p:cNvPr>
          <p:cNvGrpSpPr>
            <a:grpSpLocks/>
          </p:cNvGrpSpPr>
          <p:nvPr/>
        </p:nvGrpSpPr>
        <p:grpSpPr bwMode="auto">
          <a:xfrm>
            <a:off x="3910781" y="2100056"/>
            <a:ext cx="3433593" cy="3228087"/>
            <a:chOff x="1646" y="1400"/>
            <a:chExt cx="2289" cy="2152"/>
          </a:xfrm>
        </p:grpSpPr>
        <p:sp>
          <p:nvSpPr>
            <p:cNvPr id="103485" name="Line 35">
              <a:extLst>
                <a:ext uri="{FF2B5EF4-FFF2-40B4-BE49-F238E27FC236}">
                  <a16:creationId xmlns:a16="http://schemas.microsoft.com/office/drawing/2014/main" id="{1DAFDF7D-8EC8-4CD9-AF50-036C7D40EB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6" y="1400"/>
              <a:ext cx="2142" cy="2056"/>
            </a:xfrm>
            <a:prstGeom prst="line">
              <a:avLst/>
            </a:prstGeom>
            <a:noFill/>
            <a:ln w="53975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sp>
          <p:nvSpPr>
            <p:cNvPr id="103486" name="Rectangle 36">
              <a:extLst>
                <a:ext uri="{FF2B5EF4-FFF2-40B4-BE49-F238E27FC236}">
                  <a16:creationId xmlns:a16="http://schemas.microsoft.com/office/drawing/2014/main" id="{CA570EAF-E724-4E48-964C-D518E68D5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3407"/>
              <a:ext cx="8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 i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D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3487" name="Freeform 37">
              <a:extLst>
                <a:ext uri="{FF2B5EF4-FFF2-40B4-BE49-F238E27FC236}">
                  <a16:creationId xmlns:a16="http://schemas.microsoft.com/office/drawing/2014/main" id="{0A05636B-3635-4956-AA2F-4B38E379E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3482"/>
              <a:ext cx="22" cy="56"/>
            </a:xfrm>
            <a:custGeom>
              <a:avLst/>
              <a:gdLst>
                <a:gd name="T0" fmla="*/ 22 w 22"/>
                <a:gd name="T1" fmla="*/ 0 h 56"/>
                <a:gd name="T2" fmla="*/ 18 w 22"/>
                <a:gd name="T3" fmla="*/ 0 h 56"/>
                <a:gd name="T4" fmla="*/ 11 w 22"/>
                <a:gd name="T5" fmla="*/ 8 h 56"/>
                <a:gd name="T6" fmla="*/ 0 w 22"/>
                <a:gd name="T7" fmla="*/ 15 h 56"/>
                <a:gd name="T8" fmla="*/ 0 w 22"/>
                <a:gd name="T9" fmla="*/ 23 h 56"/>
                <a:gd name="T10" fmla="*/ 7 w 22"/>
                <a:gd name="T11" fmla="*/ 19 h 56"/>
                <a:gd name="T12" fmla="*/ 15 w 22"/>
                <a:gd name="T13" fmla="*/ 11 h 56"/>
                <a:gd name="T14" fmla="*/ 15 w 22"/>
                <a:gd name="T15" fmla="*/ 56 h 56"/>
                <a:gd name="T16" fmla="*/ 22 w 22"/>
                <a:gd name="T17" fmla="*/ 56 h 56"/>
                <a:gd name="T18" fmla="*/ 22 w 22"/>
                <a:gd name="T19" fmla="*/ 4 h 56"/>
                <a:gd name="T20" fmla="*/ 22 w 22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56"/>
                <a:gd name="T35" fmla="*/ 22 w 22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56">
                  <a:moveTo>
                    <a:pt x="22" y="0"/>
                  </a:moveTo>
                  <a:lnTo>
                    <a:pt x="18" y="0"/>
                  </a:lnTo>
                  <a:lnTo>
                    <a:pt x="1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7" y="19"/>
                  </a:lnTo>
                  <a:lnTo>
                    <a:pt x="15" y="11"/>
                  </a:lnTo>
                  <a:lnTo>
                    <a:pt x="15" y="56"/>
                  </a:lnTo>
                  <a:lnTo>
                    <a:pt x="22" y="56"/>
                  </a:lnTo>
                  <a:lnTo>
                    <a:pt x="22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 sz="1890"/>
            </a:p>
          </p:txBody>
        </p:sp>
      </p:grpSp>
      <p:grpSp>
        <p:nvGrpSpPr>
          <p:cNvPr id="5" name="Group 38">
            <a:extLst>
              <a:ext uri="{FF2B5EF4-FFF2-40B4-BE49-F238E27FC236}">
                <a16:creationId xmlns:a16="http://schemas.microsoft.com/office/drawing/2014/main" id="{5F2D1B12-CDD7-4D41-92CE-0A87A1E64AB7}"/>
              </a:ext>
            </a:extLst>
          </p:cNvPr>
          <p:cNvGrpSpPr>
            <a:grpSpLocks/>
          </p:cNvGrpSpPr>
          <p:nvPr/>
        </p:nvGrpSpPr>
        <p:grpSpPr bwMode="auto">
          <a:xfrm>
            <a:off x="4719304" y="1470040"/>
            <a:ext cx="3411092" cy="3273088"/>
            <a:chOff x="2185" y="980"/>
            <a:chExt cx="2274" cy="2182"/>
          </a:xfrm>
        </p:grpSpPr>
        <p:sp>
          <p:nvSpPr>
            <p:cNvPr id="103482" name="Line 39">
              <a:extLst>
                <a:ext uri="{FF2B5EF4-FFF2-40B4-BE49-F238E27FC236}">
                  <a16:creationId xmlns:a16="http://schemas.microsoft.com/office/drawing/2014/main" id="{1EB957FA-27BD-4E14-8E1E-BF287DD13F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5" y="980"/>
              <a:ext cx="2141" cy="2056"/>
            </a:xfrm>
            <a:prstGeom prst="line">
              <a:avLst/>
            </a:prstGeom>
            <a:noFill/>
            <a:ln w="53975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sp>
          <p:nvSpPr>
            <p:cNvPr id="103483" name="Rectangle 40">
              <a:extLst>
                <a:ext uri="{FF2B5EF4-FFF2-40B4-BE49-F238E27FC236}">
                  <a16:creationId xmlns:a16="http://schemas.microsoft.com/office/drawing/2014/main" id="{566362A9-BB86-4022-B441-921CF0459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3017"/>
              <a:ext cx="8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 i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D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3484" name="Freeform 41">
              <a:extLst>
                <a:ext uri="{FF2B5EF4-FFF2-40B4-BE49-F238E27FC236}">
                  <a16:creationId xmlns:a16="http://schemas.microsoft.com/office/drawing/2014/main" id="{00FB2930-E256-4D7C-85B4-A517E4250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3093"/>
              <a:ext cx="41" cy="52"/>
            </a:xfrm>
            <a:custGeom>
              <a:avLst/>
              <a:gdLst>
                <a:gd name="T0" fmla="*/ 11 w 41"/>
                <a:gd name="T1" fmla="*/ 48 h 52"/>
                <a:gd name="T2" fmla="*/ 15 w 41"/>
                <a:gd name="T3" fmla="*/ 45 h 52"/>
                <a:gd name="T4" fmla="*/ 22 w 41"/>
                <a:gd name="T5" fmla="*/ 37 h 52"/>
                <a:gd name="T6" fmla="*/ 34 w 41"/>
                <a:gd name="T7" fmla="*/ 26 h 52"/>
                <a:gd name="T8" fmla="*/ 38 w 41"/>
                <a:gd name="T9" fmla="*/ 22 h 52"/>
                <a:gd name="T10" fmla="*/ 41 w 41"/>
                <a:gd name="T11" fmla="*/ 15 h 52"/>
                <a:gd name="T12" fmla="*/ 41 w 41"/>
                <a:gd name="T13" fmla="*/ 7 h 52"/>
                <a:gd name="T14" fmla="*/ 38 w 41"/>
                <a:gd name="T15" fmla="*/ 3 h 52"/>
                <a:gd name="T16" fmla="*/ 30 w 41"/>
                <a:gd name="T17" fmla="*/ 0 h 52"/>
                <a:gd name="T18" fmla="*/ 22 w 41"/>
                <a:gd name="T19" fmla="*/ 0 h 52"/>
                <a:gd name="T20" fmla="*/ 15 w 41"/>
                <a:gd name="T21" fmla="*/ 0 h 52"/>
                <a:gd name="T22" fmla="*/ 7 w 41"/>
                <a:gd name="T23" fmla="*/ 3 h 52"/>
                <a:gd name="T24" fmla="*/ 4 w 41"/>
                <a:gd name="T25" fmla="*/ 7 h 52"/>
                <a:gd name="T26" fmla="*/ 4 w 41"/>
                <a:gd name="T27" fmla="*/ 15 h 52"/>
                <a:gd name="T28" fmla="*/ 11 w 41"/>
                <a:gd name="T29" fmla="*/ 15 h 52"/>
                <a:gd name="T30" fmla="*/ 11 w 41"/>
                <a:gd name="T31" fmla="*/ 7 h 52"/>
                <a:gd name="T32" fmla="*/ 22 w 41"/>
                <a:gd name="T33" fmla="*/ 3 h 52"/>
                <a:gd name="T34" fmla="*/ 30 w 41"/>
                <a:gd name="T35" fmla="*/ 7 h 52"/>
                <a:gd name="T36" fmla="*/ 34 w 41"/>
                <a:gd name="T37" fmla="*/ 15 h 52"/>
                <a:gd name="T38" fmla="*/ 30 w 41"/>
                <a:gd name="T39" fmla="*/ 22 h 52"/>
                <a:gd name="T40" fmla="*/ 15 w 41"/>
                <a:gd name="T41" fmla="*/ 33 h 52"/>
                <a:gd name="T42" fmla="*/ 7 w 41"/>
                <a:gd name="T43" fmla="*/ 41 h 52"/>
                <a:gd name="T44" fmla="*/ 0 w 41"/>
                <a:gd name="T45" fmla="*/ 48 h 52"/>
                <a:gd name="T46" fmla="*/ 0 w 41"/>
                <a:gd name="T47" fmla="*/ 52 h 52"/>
                <a:gd name="T48" fmla="*/ 41 w 41"/>
                <a:gd name="T49" fmla="*/ 52 h 52"/>
                <a:gd name="T50" fmla="*/ 41 w 41"/>
                <a:gd name="T51" fmla="*/ 48 h 52"/>
                <a:gd name="T52" fmla="*/ 15 w 41"/>
                <a:gd name="T53" fmla="*/ 48 h 52"/>
                <a:gd name="T54" fmla="*/ 11 w 41"/>
                <a:gd name="T55" fmla="*/ 48 h 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"/>
                <a:gd name="T85" fmla="*/ 0 h 52"/>
                <a:gd name="T86" fmla="*/ 41 w 41"/>
                <a:gd name="T87" fmla="*/ 52 h 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" h="52">
                  <a:moveTo>
                    <a:pt x="11" y="48"/>
                  </a:moveTo>
                  <a:lnTo>
                    <a:pt x="15" y="45"/>
                  </a:lnTo>
                  <a:lnTo>
                    <a:pt x="22" y="37"/>
                  </a:lnTo>
                  <a:lnTo>
                    <a:pt x="34" y="26"/>
                  </a:lnTo>
                  <a:lnTo>
                    <a:pt x="38" y="22"/>
                  </a:lnTo>
                  <a:lnTo>
                    <a:pt x="41" y="15"/>
                  </a:lnTo>
                  <a:lnTo>
                    <a:pt x="41" y="7"/>
                  </a:lnTo>
                  <a:lnTo>
                    <a:pt x="38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3"/>
                  </a:lnTo>
                  <a:lnTo>
                    <a:pt x="4" y="7"/>
                  </a:lnTo>
                  <a:lnTo>
                    <a:pt x="4" y="15"/>
                  </a:lnTo>
                  <a:lnTo>
                    <a:pt x="11" y="15"/>
                  </a:lnTo>
                  <a:lnTo>
                    <a:pt x="11" y="7"/>
                  </a:lnTo>
                  <a:lnTo>
                    <a:pt x="22" y="3"/>
                  </a:lnTo>
                  <a:lnTo>
                    <a:pt x="30" y="7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15" y="33"/>
                  </a:lnTo>
                  <a:lnTo>
                    <a:pt x="7" y="41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41" y="52"/>
                  </a:lnTo>
                  <a:lnTo>
                    <a:pt x="41" y="48"/>
                  </a:lnTo>
                  <a:lnTo>
                    <a:pt x="15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 sz="1890"/>
            </a:p>
          </p:txBody>
        </p:sp>
      </p:grpSp>
      <p:grpSp>
        <p:nvGrpSpPr>
          <p:cNvPr id="6" name="Group 42">
            <a:extLst>
              <a:ext uri="{FF2B5EF4-FFF2-40B4-BE49-F238E27FC236}">
                <a16:creationId xmlns:a16="http://schemas.microsoft.com/office/drawing/2014/main" id="{4847AE38-EBAE-458B-9684-D300059156C5}"/>
              </a:ext>
            </a:extLst>
          </p:cNvPr>
          <p:cNvGrpSpPr>
            <a:grpSpLocks/>
          </p:cNvGrpSpPr>
          <p:nvPr/>
        </p:nvGrpSpPr>
        <p:grpSpPr bwMode="auto">
          <a:xfrm>
            <a:off x="3385567" y="5760367"/>
            <a:ext cx="2506568" cy="613516"/>
            <a:chOff x="1498" y="3831"/>
            <a:chExt cx="1454" cy="409"/>
          </a:xfrm>
        </p:grpSpPr>
        <p:sp>
          <p:nvSpPr>
            <p:cNvPr id="103476" name="Line 43">
              <a:extLst>
                <a:ext uri="{FF2B5EF4-FFF2-40B4-BE49-F238E27FC236}">
                  <a16:creationId xmlns:a16="http://schemas.microsoft.com/office/drawing/2014/main" id="{F288992D-D194-47B0-BC0F-0ADE3959A2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5" y="3831"/>
              <a:ext cx="447" cy="17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sp>
          <p:nvSpPr>
            <p:cNvPr id="103477" name="Rectangle 44">
              <a:extLst>
                <a:ext uri="{FF2B5EF4-FFF2-40B4-BE49-F238E27FC236}">
                  <a16:creationId xmlns:a16="http://schemas.microsoft.com/office/drawing/2014/main" id="{E697F2A6-C556-4364-82CE-3D100D15C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" y="3888"/>
              <a:ext cx="1099" cy="352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646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3478" name="Rectangle 45">
              <a:extLst>
                <a:ext uri="{FF2B5EF4-FFF2-40B4-BE49-F238E27FC236}">
                  <a16:creationId xmlns:a16="http://schemas.microsoft.com/office/drawing/2014/main" id="{A1AA2932-5E9A-4DCF-A724-5184E160C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3905"/>
              <a:ext cx="10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3.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3479" name="Rectangle 46">
              <a:extLst>
                <a:ext uri="{FF2B5EF4-FFF2-40B4-BE49-F238E27FC236}">
                  <a16:creationId xmlns:a16="http://schemas.microsoft.com/office/drawing/2014/main" id="{2BB4C8F8-8AAD-4FBC-9786-E4E0EDBA4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3905"/>
              <a:ext cx="23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 . . . 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3480" name="Rectangle 47">
              <a:extLst>
                <a:ext uri="{FF2B5EF4-FFF2-40B4-BE49-F238E27FC236}">
                  <a16:creationId xmlns:a16="http://schemas.microsoft.com/office/drawing/2014/main" id="{76E4BC36-464D-4DF0-8158-611865A2C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905"/>
              <a:ext cx="79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et </a:t>
              </a:r>
              <a:r>
                <a:rPr lang="en-US" altLang="en-US" sz="1417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une</a:t>
              </a:r>
              <a:r>
                <a:rPr lang="en-US" altLang="en-US" sz="1417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US" altLang="en-US" sz="1417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quantité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3481" name="Rectangle 48">
              <a:extLst>
                <a:ext uri="{FF2B5EF4-FFF2-40B4-BE49-F238E27FC236}">
                  <a16:creationId xmlns:a16="http://schemas.microsoft.com/office/drawing/2014/main" id="{7562E73D-D867-4773-9155-84165C41C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4055"/>
              <a:ext cx="10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vendue plus </a:t>
              </a:r>
              <a:r>
                <a:rPr lang="en-US" altLang="en-US" sz="1417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élévée</a:t>
              </a:r>
              <a:r>
                <a:rPr lang="en-US" altLang="en-US" sz="1417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.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" name="Group 49">
            <a:extLst>
              <a:ext uri="{FF2B5EF4-FFF2-40B4-BE49-F238E27FC236}">
                <a16:creationId xmlns:a16="http://schemas.microsoft.com/office/drawing/2014/main" id="{E64F9F98-69EA-45ED-8135-7A6482385759}"/>
              </a:ext>
            </a:extLst>
          </p:cNvPr>
          <p:cNvGrpSpPr>
            <a:grpSpLocks/>
          </p:cNvGrpSpPr>
          <p:nvPr/>
        </p:nvGrpSpPr>
        <p:grpSpPr bwMode="auto">
          <a:xfrm>
            <a:off x="1441351" y="3412594"/>
            <a:ext cx="1906551" cy="1107030"/>
            <a:chOff x="295" y="2275"/>
            <a:chExt cx="893" cy="738"/>
          </a:xfrm>
        </p:grpSpPr>
        <p:sp>
          <p:nvSpPr>
            <p:cNvPr id="103470" name="Line 50">
              <a:extLst>
                <a:ext uri="{FF2B5EF4-FFF2-40B4-BE49-F238E27FC236}">
                  <a16:creationId xmlns:a16="http://schemas.microsoft.com/office/drawing/2014/main" id="{EF5533CB-0D08-40C0-92A7-EFA0769D4D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2" y="2275"/>
              <a:ext cx="423" cy="2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grpSp>
          <p:nvGrpSpPr>
            <p:cNvPr id="103471" name="Group 51">
              <a:extLst>
                <a:ext uri="{FF2B5EF4-FFF2-40B4-BE49-F238E27FC236}">
                  <a16:creationId xmlns:a16="http://schemas.microsoft.com/office/drawing/2014/main" id="{1A11E87F-861F-4F37-99A8-EA0B7CE638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2513"/>
              <a:ext cx="893" cy="500"/>
              <a:chOff x="295" y="2513"/>
              <a:chExt cx="893" cy="500"/>
            </a:xfrm>
          </p:grpSpPr>
          <p:sp>
            <p:nvSpPr>
              <p:cNvPr id="103472" name="Rectangle 52">
                <a:extLst>
                  <a:ext uri="{FF2B5EF4-FFF2-40B4-BE49-F238E27FC236}">
                    <a16:creationId xmlns:a16="http://schemas.microsoft.com/office/drawing/2014/main" id="{2E37610D-E467-4A27-AEA2-0CB986E59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2513"/>
                <a:ext cx="893" cy="500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GB" altLang="en-US" sz="2646" i="1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3473" name="Rectangle 53">
                <a:extLst>
                  <a:ext uri="{FF2B5EF4-FFF2-40B4-BE49-F238E27FC236}">
                    <a16:creationId xmlns:a16="http://schemas.microsoft.com/office/drawing/2014/main" id="{680521E1-EA7C-4012-A9B2-2D9699960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" y="2553"/>
                <a:ext cx="796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17" dirty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2. . . . </a:t>
                </a:r>
                <a:r>
                  <a:rPr lang="en-US" altLang="en-US" sz="141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résultant</a:t>
                </a:r>
                <a:endParaRPr lang="en-US" altLang="en-US" sz="2268" dirty="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3474" name="Rectangle 54">
                <a:extLst>
                  <a:ext uri="{FF2B5EF4-FFF2-40B4-BE49-F238E27FC236}">
                    <a16:creationId xmlns:a16="http://schemas.microsoft.com/office/drawing/2014/main" id="{0C9FCFDA-35FF-4EF8-A8AC-9B1076FAF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" y="2703"/>
                <a:ext cx="56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17" dirty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à un </a:t>
                </a:r>
                <a:r>
                  <a:rPr lang="en-US" altLang="en-US" sz="141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niveau</a:t>
                </a:r>
                <a:r>
                  <a:rPr lang="en-US" altLang="en-US" sz="1417" dirty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plus </a:t>
                </a:r>
                <a:r>
                  <a:rPr lang="en-US" altLang="en-US" sz="141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élevé</a:t>
                </a:r>
                <a:endParaRPr lang="en-US" altLang="en-US" sz="2268" dirty="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3475" name="Rectangle 55">
                <a:extLst>
                  <a:ext uri="{FF2B5EF4-FFF2-40B4-BE49-F238E27FC236}">
                    <a16:creationId xmlns:a16="http://schemas.microsoft.com/office/drawing/2014/main" id="{675FFFC5-9AA7-4C4A-A635-BECB2865B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" y="2853"/>
                <a:ext cx="59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17" dirty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du prix . . . </a:t>
                </a:r>
                <a:endParaRPr lang="en-US" altLang="en-US" sz="2268" dirty="0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9" name="Group 56">
            <a:extLst>
              <a:ext uri="{FF2B5EF4-FFF2-40B4-BE49-F238E27FC236}">
                <a16:creationId xmlns:a16="http://schemas.microsoft.com/office/drawing/2014/main" id="{2C172B8B-11F8-4FB6-8DB4-BF8F04427E62}"/>
              </a:ext>
            </a:extLst>
          </p:cNvPr>
          <p:cNvGrpSpPr>
            <a:grpSpLocks/>
          </p:cNvGrpSpPr>
          <p:nvPr/>
        </p:nvGrpSpPr>
        <p:grpSpPr bwMode="auto">
          <a:xfrm>
            <a:off x="5062813" y="1162532"/>
            <a:ext cx="3142585" cy="1159531"/>
            <a:chOff x="2414" y="775"/>
            <a:chExt cx="2095" cy="773"/>
          </a:xfrm>
        </p:grpSpPr>
        <p:sp>
          <p:nvSpPr>
            <p:cNvPr id="103466" name="Line 57">
              <a:extLst>
                <a:ext uri="{FF2B5EF4-FFF2-40B4-BE49-F238E27FC236}">
                  <a16:creationId xmlns:a16="http://schemas.microsoft.com/office/drawing/2014/main" id="{CDA54DF3-A54B-4760-B8D0-8CBD0290DA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4" y="877"/>
              <a:ext cx="526" cy="67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sp>
          <p:nvSpPr>
            <p:cNvPr id="103467" name="Rectangle 58">
              <a:extLst>
                <a:ext uri="{FF2B5EF4-FFF2-40B4-BE49-F238E27FC236}">
                  <a16:creationId xmlns:a16="http://schemas.microsoft.com/office/drawing/2014/main" id="{F847320C-BF66-4C59-88B6-B1ED021A9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" y="775"/>
              <a:ext cx="1660" cy="330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646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3468" name="Rectangle 59">
              <a:extLst>
                <a:ext uri="{FF2B5EF4-FFF2-40B4-BE49-F238E27FC236}">
                  <a16:creationId xmlns:a16="http://schemas.microsoft.com/office/drawing/2014/main" id="{6B4951AF-21A9-4E60-AAE1-6109AAC20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806"/>
              <a:ext cx="13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1. Le temps chaud augmente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3469" name="Rectangle 60">
              <a:extLst>
                <a:ext uri="{FF2B5EF4-FFF2-40B4-BE49-F238E27FC236}">
                  <a16:creationId xmlns:a16="http://schemas.microsoft.com/office/drawing/2014/main" id="{516BE791-4DD7-44D5-8A39-BB047BF2F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956"/>
              <a:ext cx="10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la </a:t>
              </a:r>
              <a:r>
                <a:rPr lang="en-US" altLang="en-US" sz="1417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demande</a:t>
              </a:r>
              <a:r>
                <a:rPr lang="en-US" altLang="en-US" sz="1417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 de lait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" name="Group 61">
            <a:extLst>
              <a:ext uri="{FF2B5EF4-FFF2-40B4-BE49-F238E27FC236}">
                <a16:creationId xmlns:a16="http://schemas.microsoft.com/office/drawing/2014/main" id="{F4CA9D59-AA16-46A1-A457-42B0BE3108B5}"/>
              </a:ext>
            </a:extLst>
          </p:cNvPr>
          <p:cNvGrpSpPr>
            <a:grpSpLocks/>
          </p:cNvGrpSpPr>
          <p:nvPr/>
        </p:nvGrpSpPr>
        <p:grpSpPr bwMode="auto">
          <a:xfrm>
            <a:off x="2869753" y="3526596"/>
            <a:ext cx="2673072" cy="2313062"/>
            <a:chOff x="952" y="2351"/>
            <a:chExt cx="1782" cy="1542"/>
          </a:xfrm>
        </p:grpSpPr>
        <p:grpSp>
          <p:nvGrpSpPr>
            <p:cNvPr id="103461" name="Group 62">
              <a:extLst>
                <a:ext uri="{FF2B5EF4-FFF2-40B4-BE49-F238E27FC236}">
                  <a16:creationId xmlns:a16="http://schemas.microsoft.com/office/drawing/2014/main" id="{7461CC00-1413-422E-9DE9-96C9F57CFD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6" y="2365"/>
              <a:ext cx="1488" cy="1364"/>
              <a:chOff x="1246" y="2365"/>
              <a:chExt cx="1488" cy="1364"/>
            </a:xfrm>
          </p:grpSpPr>
          <p:sp>
            <p:nvSpPr>
              <p:cNvPr id="103464" name="Freeform 63">
                <a:extLst>
                  <a:ext uri="{FF2B5EF4-FFF2-40B4-BE49-F238E27FC236}">
                    <a16:creationId xmlns:a16="http://schemas.microsoft.com/office/drawing/2014/main" id="{9EC1B635-3F0C-4056-B778-3F158EC10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2400"/>
                <a:ext cx="1443" cy="1329"/>
              </a:xfrm>
              <a:custGeom>
                <a:avLst/>
                <a:gdLst>
                  <a:gd name="T0" fmla="*/ 0 w 1443"/>
                  <a:gd name="T1" fmla="*/ 0 h 1329"/>
                  <a:gd name="T2" fmla="*/ 1443 w 1443"/>
                  <a:gd name="T3" fmla="*/ 0 h 1329"/>
                  <a:gd name="T4" fmla="*/ 1443 w 1443"/>
                  <a:gd name="T5" fmla="*/ 1329 h 1329"/>
                  <a:gd name="T6" fmla="*/ 0 60000 65536"/>
                  <a:gd name="T7" fmla="*/ 0 60000 65536"/>
                  <a:gd name="T8" fmla="*/ 0 60000 65536"/>
                  <a:gd name="T9" fmla="*/ 0 w 1443"/>
                  <a:gd name="T10" fmla="*/ 0 h 1329"/>
                  <a:gd name="T11" fmla="*/ 1443 w 1443"/>
                  <a:gd name="T12" fmla="*/ 1329 h 13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3" h="1329">
                    <a:moveTo>
                      <a:pt x="0" y="0"/>
                    </a:moveTo>
                    <a:lnTo>
                      <a:pt x="1443" y="0"/>
                    </a:lnTo>
                    <a:lnTo>
                      <a:pt x="1443" y="1329"/>
                    </a:lnTo>
                  </a:path>
                </a:pathLst>
              </a:cu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CH" sz="1890"/>
              </a:p>
            </p:txBody>
          </p:sp>
          <p:sp>
            <p:nvSpPr>
              <p:cNvPr id="103465" name="Oval 64">
                <a:extLst>
                  <a:ext uri="{FF2B5EF4-FFF2-40B4-BE49-F238E27FC236}">
                    <a16:creationId xmlns:a16="http://schemas.microsoft.com/office/drawing/2014/main" id="{EE751F88-618A-4E55-9D30-87382B29B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2365"/>
                <a:ext cx="80" cy="6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GB" altLang="en-US" sz="2646" i="1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03462" name="Rectangle 65">
              <a:extLst>
                <a:ext uri="{FF2B5EF4-FFF2-40B4-BE49-F238E27FC236}">
                  <a16:creationId xmlns:a16="http://schemas.microsoft.com/office/drawing/2014/main" id="{2E424C33-8FA4-4F3A-9F0E-A2EC78301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" y="2351"/>
              <a:ext cx="2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0.60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3463" name="Rectangle 66">
              <a:extLst>
                <a:ext uri="{FF2B5EF4-FFF2-40B4-BE49-F238E27FC236}">
                  <a16:creationId xmlns:a16="http://schemas.microsoft.com/office/drawing/2014/main" id="{FA96B497-E669-4CBC-8219-14244A9E3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3748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7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2" name="Group 67">
            <a:extLst>
              <a:ext uri="{FF2B5EF4-FFF2-40B4-BE49-F238E27FC236}">
                <a16:creationId xmlns:a16="http://schemas.microsoft.com/office/drawing/2014/main" id="{DCF9F3E3-4A0C-406B-8652-A33E0AA087C0}"/>
              </a:ext>
            </a:extLst>
          </p:cNvPr>
          <p:cNvGrpSpPr>
            <a:grpSpLocks/>
          </p:cNvGrpSpPr>
          <p:nvPr/>
        </p:nvGrpSpPr>
        <p:grpSpPr bwMode="auto">
          <a:xfrm>
            <a:off x="2767750" y="3001581"/>
            <a:ext cx="5226142" cy="2838076"/>
            <a:chOff x="884" y="2001"/>
            <a:chExt cx="3484" cy="1892"/>
          </a:xfrm>
        </p:grpSpPr>
        <p:sp>
          <p:nvSpPr>
            <p:cNvPr id="103455" name="Rectangle 68">
              <a:extLst>
                <a:ext uri="{FF2B5EF4-FFF2-40B4-BE49-F238E27FC236}">
                  <a16:creationId xmlns:a16="http://schemas.microsoft.com/office/drawing/2014/main" id="{57C4EB48-3C9B-41B9-A364-18C04E990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2001"/>
              <a:ext cx="86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Nouvel équilibre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03456" name="Group 69">
              <a:extLst>
                <a:ext uri="{FF2B5EF4-FFF2-40B4-BE49-F238E27FC236}">
                  <a16:creationId xmlns:a16="http://schemas.microsoft.com/office/drawing/2014/main" id="{3CFDD6A1-AC39-4FAA-81CB-36B8EC1417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4" y="2006"/>
              <a:ext cx="2485" cy="1887"/>
              <a:chOff x="884" y="2006"/>
              <a:chExt cx="2485" cy="1887"/>
            </a:xfrm>
          </p:grpSpPr>
          <p:sp>
            <p:nvSpPr>
              <p:cNvPr id="103457" name="Freeform 70">
                <a:extLst>
                  <a:ext uri="{FF2B5EF4-FFF2-40B4-BE49-F238E27FC236}">
                    <a16:creationId xmlns:a16="http://schemas.microsoft.com/office/drawing/2014/main" id="{DBFBDD33-BA46-4D8C-8E84-C45949C08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2070"/>
                <a:ext cx="2072" cy="1659"/>
              </a:xfrm>
              <a:custGeom>
                <a:avLst/>
                <a:gdLst>
                  <a:gd name="T0" fmla="*/ 0 w 2072"/>
                  <a:gd name="T1" fmla="*/ 0 h 1659"/>
                  <a:gd name="T2" fmla="*/ 2072 w 2072"/>
                  <a:gd name="T3" fmla="*/ 0 h 1659"/>
                  <a:gd name="T4" fmla="*/ 2072 w 2072"/>
                  <a:gd name="T5" fmla="*/ 1659 h 1659"/>
                  <a:gd name="T6" fmla="*/ 0 60000 65536"/>
                  <a:gd name="T7" fmla="*/ 0 60000 65536"/>
                  <a:gd name="T8" fmla="*/ 0 60000 65536"/>
                  <a:gd name="T9" fmla="*/ 0 w 2072"/>
                  <a:gd name="T10" fmla="*/ 0 h 1659"/>
                  <a:gd name="T11" fmla="*/ 2072 w 2072"/>
                  <a:gd name="T12" fmla="*/ 1659 h 16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2" h="1659">
                    <a:moveTo>
                      <a:pt x="0" y="0"/>
                    </a:moveTo>
                    <a:lnTo>
                      <a:pt x="2072" y="0"/>
                    </a:lnTo>
                    <a:lnTo>
                      <a:pt x="2072" y="1659"/>
                    </a:lnTo>
                  </a:path>
                </a:pathLst>
              </a:cu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CH" sz="1890"/>
              </a:p>
            </p:txBody>
          </p:sp>
          <p:sp>
            <p:nvSpPr>
              <p:cNvPr id="103458" name="Oval 71">
                <a:extLst>
                  <a:ext uri="{FF2B5EF4-FFF2-40B4-BE49-F238E27FC236}">
                    <a16:creationId xmlns:a16="http://schemas.microsoft.com/office/drawing/2014/main" id="{3F2448D9-C306-46FF-A985-2BC454A4D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4" y="2025"/>
                <a:ext cx="81" cy="7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GB" altLang="en-US" sz="2646" i="1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3459" name="Rectangle 72">
                <a:extLst>
                  <a:ext uri="{FF2B5EF4-FFF2-40B4-BE49-F238E27FC236}">
                    <a16:creationId xmlns:a16="http://schemas.microsoft.com/office/drawing/2014/main" id="{D653B7A5-8B86-4B97-B9A2-88C8FC4FF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006"/>
                <a:ext cx="336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1417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€ </a:t>
                </a:r>
                <a:r>
                  <a:rPr lang="en-US" altLang="en-US" sz="1417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0.80</a:t>
                </a:r>
              </a:p>
            </p:txBody>
          </p:sp>
          <p:sp>
            <p:nvSpPr>
              <p:cNvPr id="103460" name="Rectangle 73">
                <a:extLst>
                  <a:ext uri="{FF2B5EF4-FFF2-40B4-BE49-F238E27FC236}">
                    <a16:creationId xmlns:a16="http://schemas.microsoft.com/office/drawing/2014/main" id="{D8FEAE94-D409-46C8-9C49-026C4EAAC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4" y="3748"/>
                <a:ext cx="13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17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10</a:t>
                </a:r>
                <a:endParaRPr lang="en-US" altLang="en-US" sz="2268">
                  <a:latin typeface="Times New Roman" panose="02020603050405020304" pitchFamily="18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103454" name="Line 75">
            <a:extLst>
              <a:ext uri="{FF2B5EF4-FFF2-40B4-BE49-F238E27FC236}">
                <a16:creationId xmlns:a16="http://schemas.microsoft.com/office/drawing/2014/main" id="{D8CD193B-E23E-4CBE-8D11-8D0D43143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1792" y="2376064"/>
            <a:ext cx="115203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 sz="189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9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9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9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9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88EB89C8-551E-4A05-BF20-D5CBB9500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9235" y="1872050"/>
            <a:ext cx="7128193" cy="13695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IV. </a:t>
            </a:r>
            <a:r>
              <a:rPr lang="en-US" altLang="en-US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L’offre</a:t>
            </a:r>
            <a:endParaRPr lang="en-US" altLang="en-US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301922-735E-47DB-A4A3-27BE0E82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utiliser avec Mankiw et Taylor, Economics 5</a:t>
            </a:r>
            <a:r>
              <a:rPr lang="en-GB" baseline="30000" dirty="0"/>
              <a:t>th</a:t>
            </a:r>
            <a:r>
              <a:rPr lang="en-GB" dirty="0"/>
              <a:t> edition 9781473768543 © Cengage EMEA 2020</a:t>
            </a:r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>
            <a:extLst>
              <a:ext uri="{FF2B5EF4-FFF2-40B4-BE49-F238E27FC236}">
                <a16:creationId xmlns:a16="http://schemas.microsoft.com/office/drawing/2014/main" id="{4ECBCADD-5D4A-463F-AA98-DC8C2F4B2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7730" y="48001"/>
            <a:ext cx="7776210" cy="648018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268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Figure 14. Comment une diminution de l'offre affecte l'équilibre</a:t>
            </a:r>
          </a:p>
        </p:txBody>
      </p:sp>
      <p:sp>
        <p:nvSpPr>
          <p:cNvPr id="105475" name="Rectangle 5">
            <a:extLst>
              <a:ext uri="{FF2B5EF4-FFF2-40B4-BE49-F238E27FC236}">
                <a16:creationId xmlns:a16="http://schemas.microsoft.com/office/drawing/2014/main" id="{67B170FF-3AED-4318-A0EC-525B4EB40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765" y="1158031"/>
            <a:ext cx="5853158" cy="4515122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76" name="Rectangle 6">
            <a:extLst>
              <a:ext uri="{FF2B5EF4-FFF2-40B4-BE49-F238E27FC236}">
                <a16:creationId xmlns:a16="http://schemas.microsoft.com/office/drawing/2014/main" id="{E80588C6-C48E-41E6-8CBA-179A65AFB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765" y="1158031"/>
            <a:ext cx="5853158" cy="4515122"/>
          </a:xfrm>
          <a:prstGeom prst="rect">
            <a:avLst/>
          </a:prstGeom>
          <a:solidFill>
            <a:srgbClr val="F3F6F9"/>
          </a:solidFill>
          <a:ln w="1936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77" name="Rectangle 7">
            <a:extLst>
              <a:ext uri="{FF2B5EF4-FFF2-40B4-BE49-F238E27FC236}">
                <a16:creationId xmlns:a16="http://schemas.microsoft.com/office/drawing/2014/main" id="{95B89443-04CA-41E8-B8BD-46088A282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765" y="1158031"/>
            <a:ext cx="5853158" cy="4515122"/>
          </a:xfrm>
          <a:prstGeom prst="rect">
            <a:avLst/>
          </a:prstGeom>
          <a:solidFill>
            <a:srgbClr val="F2F4F8"/>
          </a:solidFill>
          <a:ln w="1762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78" name="Rectangle 8">
            <a:extLst>
              <a:ext uri="{FF2B5EF4-FFF2-40B4-BE49-F238E27FC236}">
                <a16:creationId xmlns:a16="http://schemas.microsoft.com/office/drawing/2014/main" id="{784328D7-E7DD-4A7C-874A-A6F7ABC17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765" y="1158031"/>
            <a:ext cx="5853158" cy="4515122"/>
          </a:xfrm>
          <a:prstGeom prst="rect">
            <a:avLst/>
          </a:prstGeom>
          <a:solidFill>
            <a:srgbClr val="F1F4F7"/>
          </a:solidFill>
          <a:ln w="1587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79" name="Rectangle 9">
            <a:extLst>
              <a:ext uri="{FF2B5EF4-FFF2-40B4-BE49-F238E27FC236}">
                <a16:creationId xmlns:a16="http://schemas.microsoft.com/office/drawing/2014/main" id="{2F9556F4-027E-4966-B69C-1EF67B502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765" y="1158031"/>
            <a:ext cx="5853158" cy="4515122"/>
          </a:xfrm>
          <a:prstGeom prst="rect">
            <a:avLst/>
          </a:prstGeom>
          <a:solidFill>
            <a:srgbClr val="F0F2F5"/>
          </a:solidFill>
          <a:ln w="1412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80" name="Rectangle 10">
            <a:extLst>
              <a:ext uri="{FF2B5EF4-FFF2-40B4-BE49-F238E27FC236}">
                <a16:creationId xmlns:a16="http://schemas.microsoft.com/office/drawing/2014/main" id="{2107E405-D220-4962-A6FD-BA78E2CB7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765" y="1158031"/>
            <a:ext cx="5853158" cy="4515122"/>
          </a:xfrm>
          <a:prstGeom prst="rect">
            <a:avLst/>
          </a:prstGeom>
          <a:solidFill>
            <a:srgbClr val="EEF1F4"/>
          </a:solidFill>
          <a:ln w="1238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81" name="Rectangle 11">
            <a:extLst>
              <a:ext uri="{FF2B5EF4-FFF2-40B4-BE49-F238E27FC236}">
                <a16:creationId xmlns:a16="http://schemas.microsoft.com/office/drawing/2014/main" id="{1031F8F7-79BB-43EC-A287-C37C694A2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765" y="1158031"/>
            <a:ext cx="5853158" cy="4515122"/>
          </a:xfrm>
          <a:prstGeom prst="rect">
            <a:avLst/>
          </a:prstGeom>
          <a:solidFill>
            <a:srgbClr val="EDEFF3"/>
          </a:solidFill>
          <a:ln w="1063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82" name="Rectangle 12">
            <a:extLst>
              <a:ext uri="{FF2B5EF4-FFF2-40B4-BE49-F238E27FC236}">
                <a16:creationId xmlns:a16="http://schemas.microsoft.com/office/drawing/2014/main" id="{E1869397-4F24-4819-83BF-887948717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765" y="1158031"/>
            <a:ext cx="5853158" cy="4515122"/>
          </a:xfrm>
          <a:prstGeom prst="rect">
            <a:avLst/>
          </a:prstGeom>
          <a:solidFill>
            <a:srgbClr val="EBEEF2"/>
          </a:solidFill>
          <a:ln w="8890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83" name="Rectangle 13">
            <a:extLst>
              <a:ext uri="{FF2B5EF4-FFF2-40B4-BE49-F238E27FC236}">
                <a16:creationId xmlns:a16="http://schemas.microsoft.com/office/drawing/2014/main" id="{1F042C51-F786-4192-8608-D6AC0B4A1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765" y="1158031"/>
            <a:ext cx="5853158" cy="4515122"/>
          </a:xfrm>
          <a:prstGeom prst="rect">
            <a:avLst/>
          </a:prstGeom>
          <a:solidFill>
            <a:srgbClr val="EAECF1"/>
          </a:solidFill>
          <a:ln w="698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84" name="Rectangle 14">
            <a:extLst>
              <a:ext uri="{FF2B5EF4-FFF2-40B4-BE49-F238E27FC236}">
                <a16:creationId xmlns:a16="http://schemas.microsoft.com/office/drawing/2014/main" id="{4964E3AD-FB88-4433-8C45-F8E901AD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765" y="1158031"/>
            <a:ext cx="5853158" cy="4515122"/>
          </a:xfrm>
          <a:prstGeom prst="rect">
            <a:avLst/>
          </a:prstGeom>
          <a:solidFill>
            <a:srgbClr val="E9EBF0"/>
          </a:solidFill>
          <a:ln w="523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85" name="Rectangle 15">
            <a:extLst>
              <a:ext uri="{FF2B5EF4-FFF2-40B4-BE49-F238E27FC236}">
                <a16:creationId xmlns:a16="http://schemas.microsoft.com/office/drawing/2014/main" id="{6F413FC3-F000-44EA-9B8C-20FE0349F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765" y="1158031"/>
            <a:ext cx="5853158" cy="4515122"/>
          </a:xfrm>
          <a:prstGeom prst="rect">
            <a:avLst/>
          </a:prstGeom>
          <a:solidFill>
            <a:srgbClr val="E7EAEF"/>
          </a:solidFill>
          <a:ln w="349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86" name="Rectangle 16">
            <a:extLst>
              <a:ext uri="{FF2B5EF4-FFF2-40B4-BE49-F238E27FC236}">
                <a16:creationId xmlns:a16="http://schemas.microsoft.com/office/drawing/2014/main" id="{6C637933-FC89-44B3-AE2A-B496AED83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763" y="1092030"/>
            <a:ext cx="5836658" cy="44971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87" name="Freeform 17">
            <a:extLst>
              <a:ext uri="{FF2B5EF4-FFF2-40B4-BE49-F238E27FC236}">
                <a16:creationId xmlns:a16="http://schemas.microsoft.com/office/drawing/2014/main" id="{D7882406-1688-4657-9BDB-71CC45F1393D}"/>
              </a:ext>
            </a:extLst>
          </p:cNvPr>
          <p:cNvSpPr>
            <a:spLocks/>
          </p:cNvSpPr>
          <p:nvPr/>
        </p:nvSpPr>
        <p:spPr bwMode="auto">
          <a:xfrm>
            <a:off x="3226763" y="1092030"/>
            <a:ext cx="5836658" cy="4497121"/>
          </a:xfrm>
          <a:custGeom>
            <a:avLst/>
            <a:gdLst>
              <a:gd name="T0" fmla="*/ 0 w 3891"/>
              <a:gd name="T1" fmla="*/ 0 h 2998"/>
              <a:gd name="T2" fmla="*/ 0 w 3891"/>
              <a:gd name="T3" fmla="*/ 2147483646 h 2998"/>
              <a:gd name="T4" fmla="*/ 2147483646 w 3891"/>
              <a:gd name="T5" fmla="*/ 2147483646 h 2998"/>
              <a:gd name="T6" fmla="*/ 0 60000 65536"/>
              <a:gd name="T7" fmla="*/ 0 60000 65536"/>
              <a:gd name="T8" fmla="*/ 0 60000 65536"/>
              <a:gd name="T9" fmla="*/ 0 w 3891"/>
              <a:gd name="T10" fmla="*/ 0 h 2998"/>
              <a:gd name="T11" fmla="*/ 3891 w 3891"/>
              <a:gd name="T12" fmla="*/ 2998 h 29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91" h="2998">
                <a:moveTo>
                  <a:pt x="0" y="0"/>
                </a:moveTo>
                <a:lnTo>
                  <a:pt x="0" y="2998"/>
                </a:lnTo>
                <a:lnTo>
                  <a:pt x="3891" y="2998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CH" sz="1890"/>
          </a:p>
        </p:txBody>
      </p:sp>
      <p:sp>
        <p:nvSpPr>
          <p:cNvPr id="538642" name="Line 18">
            <a:extLst>
              <a:ext uri="{FF2B5EF4-FFF2-40B4-BE49-F238E27FC236}">
                <a16:creationId xmlns:a16="http://schemas.microsoft.com/office/drawing/2014/main" id="{A38641B1-0635-4EAF-921E-B8C06FFB51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05819" y="2473567"/>
            <a:ext cx="1167032" cy="1500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 sz="1890"/>
          </a:p>
        </p:txBody>
      </p:sp>
      <p:sp>
        <p:nvSpPr>
          <p:cNvPr id="538643" name="Line 19">
            <a:extLst>
              <a:ext uri="{FF2B5EF4-FFF2-40B4-BE49-F238E27FC236}">
                <a16:creationId xmlns:a16="http://schemas.microsoft.com/office/drawing/2014/main" id="{6D2D6759-80B0-4985-AF04-8DDE0D6EE202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539299" y="5706153"/>
            <a:ext cx="766520" cy="1501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 sz="1890"/>
          </a:p>
        </p:txBody>
      </p:sp>
      <p:sp>
        <p:nvSpPr>
          <p:cNvPr id="538644" name="Line 20">
            <a:extLst>
              <a:ext uri="{FF2B5EF4-FFF2-40B4-BE49-F238E27FC236}">
                <a16:creationId xmlns:a16="http://schemas.microsoft.com/office/drawing/2014/main" id="{58D139E0-42D1-4B75-A223-0655BAEEFA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67256" y="3298590"/>
            <a:ext cx="4500" cy="225006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 sz="1890"/>
          </a:p>
        </p:txBody>
      </p:sp>
      <p:sp>
        <p:nvSpPr>
          <p:cNvPr id="105491" name="Rectangle 21">
            <a:extLst>
              <a:ext uri="{FF2B5EF4-FFF2-40B4-BE49-F238E27FC236}">
                <a16:creationId xmlns:a16="http://schemas.microsoft.com/office/drawing/2014/main" id="{1E7970C5-F617-47C0-A61B-4C0A7EE9E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4" y="1039528"/>
            <a:ext cx="745520" cy="4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17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Prix du lait</a:t>
            </a:r>
            <a:endParaRPr lang="en-US" altLang="en-US" sz="2268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5492" name="Rectangle 24">
            <a:extLst>
              <a:ext uri="{FF2B5EF4-FFF2-40B4-BE49-F238E27FC236}">
                <a16:creationId xmlns:a16="http://schemas.microsoft.com/office/drawing/2014/main" id="{DC1EEBDD-F050-4FD6-A0FF-290C0968C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262" y="5629652"/>
            <a:ext cx="100990" cy="21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17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0</a:t>
            </a:r>
            <a:endParaRPr lang="en-US" altLang="en-US" sz="2268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5493" name="Rectangle 25">
            <a:extLst>
              <a:ext uri="{FF2B5EF4-FFF2-40B4-BE49-F238E27FC236}">
                <a16:creationId xmlns:a16="http://schemas.microsoft.com/office/drawing/2014/main" id="{2CFC8734-4522-47D2-B5AB-62E850FD9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394" y="5625152"/>
            <a:ext cx="1368965" cy="21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17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Quantité de lait</a:t>
            </a:r>
            <a:endParaRPr lang="en-US" altLang="en-US" sz="2268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0E5BB97C-9D80-4A3A-9B2A-D54269925132}"/>
              </a:ext>
            </a:extLst>
          </p:cNvPr>
          <p:cNvGrpSpPr>
            <a:grpSpLocks/>
          </p:cNvGrpSpPr>
          <p:nvPr/>
        </p:nvGrpSpPr>
        <p:grpSpPr bwMode="auto">
          <a:xfrm>
            <a:off x="3489271" y="2641573"/>
            <a:ext cx="4572124" cy="2200560"/>
            <a:chOff x="1365" y="1761"/>
            <a:chExt cx="3048" cy="1467"/>
          </a:xfrm>
        </p:grpSpPr>
        <p:sp>
          <p:nvSpPr>
            <p:cNvPr id="105537" name="Line 28">
              <a:extLst>
                <a:ext uri="{FF2B5EF4-FFF2-40B4-BE49-F238E27FC236}">
                  <a16:creationId xmlns:a16="http://schemas.microsoft.com/office/drawing/2014/main" id="{74D46405-2068-4CF3-8B02-49B62A550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5" y="1761"/>
              <a:ext cx="2545" cy="1366"/>
            </a:xfrm>
            <a:prstGeom prst="line">
              <a:avLst/>
            </a:prstGeom>
            <a:noFill/>
            <a:ln w="5238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sp>
          <p:nvSpPr>
            <p:cNvPr id="105538" name="Rectangle 29">
              <a:extLst>
                <a:ext uri="{FF2B5EF4-FFF2-40B4-BE49-F238E27FC236}">
                  <a16:creationId xmlns:a16="http://schemas.microsoft.com/office/drawing/2014/main" id="{4EFE33BA-0213-47E5-BFA6-40E8B2162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" y="3083"/>
              <a:ext cx="45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Demande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0DB5F047-DDFB-4D35-8B89-8EA5F77DEEFA}"/>
              </a:ext>
            </a:extLst>
          </p:cNvPr>
          <p:cNvGrpSpPr>
            <a:grpSpLocks/>
          </p:cNvGrpSpPr>
          <p:nvPr/>
        </p:nvGrpSpPr>
        <p:grpSpPr bwMode="auto">
          <a:xfrm>
            <a:off x="4624798" y="2818577"/>
            <a:ext cx="877523" cy="438012"/>
            <a:chOff x="2122" y="1879"/>
            <a:chExt cx="585" cy="292"/>
          </a:xfrm>
        </p:grpSpPr>
        <p:sp>
          <p:nvSpPr>
            <p:cNvPr id="105535" name="Rectangle 31">
              <a:extLst>
                <a:ext uri="{FF2B5EF4-FFF2-40B4-BE49-F238E27FC236}">
                  <a16:creationId xmlns:a16="http://schemas.microsoft.com/office/drawing/2014/main" id="{F29C004B-2C73-4E8D-AD8A-1F08E5D88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" y="1879"/>
              <a:ext cx="24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Nouveau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536" name="Rectangle 32">
              <a:extLst>
                <a:ext uri="{FF2B5EF4-FFF2-40B4-BE49-F238E27FC236}">
                  <a16:creationId xmlns:a16="http://schemas.microsoft.com/office/drawing/2014/main" id="{288F9903-1385-42A0-8F97-80A729260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" y="2026"/>
              <a:ext cx="58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équilibre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538657" name="Rectangle 33">
            <a:extLst>
              <a:ext uri="{FF2B5EF4-FFF2-40B4-BE49-F238E27FC236}">
                <a16:creationId xmlns:a16="http://schemas.microsoft.com/office/drawing/2014/main" id="{B4AC3727-CCF6-4F9F-A2C6-28CDCB7B5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325" y="3513095"/>
            <a:ext cx="1168590" cy="21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17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Equilibre</a:t>
            </a:r>
            <a:r>
              <a:rPr lang="en-US" altLang="en-US" sz="1417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initial</a:t>
            </a:r>
            <a:endParaRPr lang="en-US" altLang="en-US" sz="2268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id="{FAA5B041-B6FB-4CC1-B04C-5E4394AC4CBB}"/>
              </a:ext>
            </a:extLst>
          </p:cNvPr>
          <p:cNvGrpSpPr>
            <a:grpSpLocks/>
          </p:cNvGrpSpPr>
          <p:nvPr/>
        </p:nvGrpSpPr>
        <p:grpSpPr bwMode="auto">
          <a:xfrm>
            <a:off x="3822280" y="2001054"/>
            <a:ext cx="3271588" cy="3156085"/>
            <a:chOff x="1587" y="1334"/>
            <a:chExt cx="2181" cy="2104"/>
          </a:xfrm>
        </p:grpSpPr>
        <p:sp>
          <p:nvSpPr>
            <p:cNvPr id="105533" name="Line 35">
              <a:extLst>
                <a:ext uri="{FF2B5EF4-FFF2-40B4-BE49-F238E27FC236}">
                  <a16:creationId xmlns:a16="http://schemas.microsoft.com/office/drawing/2014/main" id="{6CFCD935-1D73-49DA-A88D-285F2DA291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7" y="1438"/>
              <a:ext cx="2023" cy="2000"/>
            </a:xfrm>
            <a:prstGeom prst="line">
              <a:avLst/>
            </a:prstGeom>
            <a:noFill/>
            <a:ln w="52388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sp>
          <p:nvSpPr>
            <p:cNvPr id="105534" name="Rectangle 36">
              <a:extLst>
                <a:ext uri="{FF2B5EF4-FFF2-40B4-BE49-F238E27FC236}">
                  <a16:creationId xmlns:a16="http://schemas.microsoft.com/office/drawing/2014/main" id="{1742EB20-ADA3-4B04-BD9C-61E35B57A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1334"/>
              <a:ext cx="12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 i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S</a:t>
              </a:r>
              <a:r>
                <a:rPr lang="en-US" altLang="en-US" sz="1417" baseline="-25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1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id="{4198B02F-98C1-438E-9164-BE2392A4BD01}"/>
              </a:ext>
            </a:extLst>
          </p:cNvPr>
          <p:cNvGrpSpPr>
            <a:grpSpLocks/>
          </p:cNvGrpSpPr>
          <p:nvPr/>
        </p:nvGrpSpPr>
        <p:grpSpPr bwMode="auto">
          <a:xfrm>
            <a:off x="3454769" y="1752047"/>
            <a:ext cx="2473567" cy="2388064"/>
            <a:chOff x="1342" y="1168"/>
            <a:chExt cx="1649" cy="1592"/>
          </a:xfrm>
        </p:grpSpPr>
        <p:sp>
          <p:nvSpPr>
            <p:cNvPr id="105531" name="Line 38">
              <a:extLst>
                <a:ext uri="{FF2B5EF4-FFF2-40B4-BE49-F238E27FC236}">
                  <a16:creationId xmlns:a16="http://schemas.microsoft.com/office/drawing/2014/main" id="{6F772905-55E3-4B45-9347-1AC355547B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2" y="1272"/>
              <a:ext cx="1501" cy="1488"/>
            </a:xfrm>
            <a:prstGeom prst="line">
              <a:avLst/>
            </a:prstGeom>
            <a:noFill/>
            <a:ln w="52388">
              <a:solidFill>
                <a:srgbClr val="5F16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sp>
          <p:nvSpPr>
            <p:cNvPr id="105532" name="Rectangle 39">
              <a:extLst>
                <a:ext uri="{FF2B5EF4-FFF2-40B4-BE49-F238E27FC236}">
                  <a16:creationId xmlns:a16="http://schemas.microsoft.com/office/drawing/2014/main" id="{2C88FB6D-58FC-49FC-A786-5E9A34FA9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1168"/>
              <a:ext cx="12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 i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S</a:t>
              </a:r>
              <a:r>
                <a:rPr lang="en-US" altLang="en-US" sz="1417" baseline="-25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2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6" name="Group 40">
            <a:extLst>
              <a:ext uri="{FF2B5EF4-FFF2-40B4-BE49-F238E27FC236}">
                <a16:creationId xmlns:a16="http://schemas.microsoft.com/office/drawing/2014/main" id="{B452FBAE-C408-4048-AC95-51EB7471FF37}"/>
              </a:ext>
            </a:extLst>
          </p:cNvPr>
          <p:cNvGrpSpPr>
            <a:grpSpLocks/>
          </p:cNvGrpSpPr>
          <p:nvPr/>
        </p:nvGrpSpPr>
        <p:grpSpPr bwMode="auto">
          <a:xfrm>
            <a:off x="1329415" y="3457596"/>
            <a:ext cx="1984144" cy="1500041"/>
            <a:chOff x="264" y="2305"/>
            <a:chExt cx="867" cy="1000"/>
          </a:xfrm>
        </p:grpSpPr>
        <p:sp>
          <p:nvSpPr>
            <p:cNvPr id="105523" name="Line 41">
              <a:extLst>
                <a:ext uri="{FF2B5EF4-FFF2-40B4-BE49-F238E27FC236}">
                  <a16:creationId xmlns:a16="http://schemas.microsoft.com/office/drawing/2014/main" id="{28231EFB-FDAD-45A7-9A1F-D4FDF1D0E1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8" y="2305"/>
              <a:ext cx="378" cy="3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grpSp>
          <p:nvGrpSpPr>
            <p:cNvPr id="105524" name="Group 42">
              <a:extLst>
                <a:ext uri="{FF2B5EF4-FFF2-40B4-BE49-F238E27FC236}">
                  <a16:creationId xmlns:a16="http://schemas.microsoft.com/office/drawing/2014/main" id="{8DDC5F88-8098-400C-AE99-9FF8F0742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" y="2593"/>
              <a:ext cx="867" cy="712"/>
              <a:chOff x="264" y="2593"/>
              <a:chExt cx="867" cy="712"/>
            </a:xfrm>
          </p:grpSpPr>
          <p:sp>
            <p:nvSpPr>
              <p:cNvPr id="105525" name="Rectangle 43">
                <a:extLst>
                  <a:ext uri="{FF2B5EF4-FFF2-40B4-BE49-F238E27FC236}">
                    <a16:creationId xmlns:a16="http://schemas.microsoft.com/office/drawing/2014/main" id="{8E1512E9-BD56-4496-AB59-D22A91D68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" y="2593"/>
                <a:ext cx="867" cy="645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GB" altLang="en-US" sz="2646" i="1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105526" name="Group 44">
                <a:extLst>
                  <a:ext uri="{FF2B5EF4-FFF2-40B4-BE49-F238E27FC236}">
                    <a16:creationId xmlns:a16="http://schemas.microsoft.com/office/drawing/2014/main" id="{AE751AA7-3287-40EC-AE93-31875B0A02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" y="2631"/>
                <a:ext cx="790" cy="674"/>
                <a:chOff x="309" y="2631"/>
                <a:chExt cx="790" cy="674"/>
              </a:xfrm>
            </p:grpSpPr>
            <p:sp>
              <p:nvSpPr>
                <p:cNvPr id="105527" name="Rectangle 45">
                  <a:extLst>
                    <a:ext uri="{FF2B5EF4-FFF2-40B4-BE49-F238E27FC236}">
                      <a16:creationId xmlns:a16="http://schemas.microsoft.com/office/drawing/2014/main" id="{37C10591-F04F-4428-8C99-B3886145F6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" y="2631"/>
                  <a:ext cx="790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417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rPr>
                    <a:t>2. . . résultant</a:t>
                  </a:r>
                  <a:endParaRPr lang="en-US" altLang="en-US" sz="2268">
                    <a:latin typeface="Times New Roman" panose="02020603050405020304" pitchFamily="18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05528" name="Rectangle 46">
                  <a:extLst>
                    <a:ext uri="{FF2B5EF4-FFF2-40B4-BE49-F238E27FC236}">
                      <a16:creationId xmlns:a16="http://schemas.microsoft.com/office/drawing/2014/main" id="{E1DC06F7-E5A5-4F52-BE3B-0EDDF801BE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" y="2778"/>
                  <a:ext cx="56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417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rPr>
                    <a:t>à un </a:t>
                  </a:r>
                  <a:r>
                    <a:rPr lang="en-US" altLang="en-US" sz="1417" dirty="0" err="1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rPr>
                    <a:t>niveau</a:t>
                  </a:r>
                  <a:r>
                    <a:rPr lang="en-US" altLang="en-US" sz="1417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rPr>
                    <a:t> plus </a:t>
                  </a:r>
                  <a:r>
                    <a:rPr lang="en-US" altLang="en-US" sz="1417" dirty="0" err="1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rPr>
                    <a:t>élevé</a:t>
                  </a:r>
                  <a:endParaRPr lang="en-US" altLang="en-US" sz="2268" dirty="0">
                    <a:latin typeface="Times New Roman" panose="02020603050405020304" pitchFamily="18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05529" name="Rectangle 47">
                  <a:extLst>
                    <a:ext uri="{FF2B5EF4-FFF2-40B4-BE49-F238E27FC236}">
                      <a16:creationId xmlns:a16="http://schemas.microsoft.com/office/drawing/2014/main" id="{E9C26B7A-A85F-4492-8FEA-12E3961419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" y="2925"/>
                  <a:ext cx="48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417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rPr>
                    <a:t>Du prix du lait</a:t>
                  </a:r>
                  <a:endParaRPr lang="en-US" altLang="en-US" sz="2268" dirty="0">
                    <a:latin typeface="Times New Roman" panose="02020603050405020304" pitchFamily="18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05530" name="Rectangle 48">
                  <a:extLst>
                    <a:ext uri="{FF2B5EF4-FFF2-40B4-BE49-F238E27FC236}">
                      <a16:creationId xmlns:a16="http://schemas.microsoft.com/office/drawing/2014/main" id="{F25A60AD-4AA0-42CE-9E91-CB49FC9214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" y="3072"/>
                  <a:ext cx="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n-US" altLang="en-US" sz="2268">
                    <a:latin typeface="Times New Roman" panose="02020603050405020304" pitchFamily="18" charset="0"/>
                    <a:ea typeface="ＭＳ Ｐゴシック" panose="020B0600070205080204" pitchFamily="34" charset="-128"/>
                  </a:endParaRPr>
                </a:p>
              </p:txBody>
            </p:sp>
          </p:grpSp>
        </p:grpSp>
      </p:grpSp>
      <p:grpSp>
        <p:nvGrpSpPr>
          <p:cNvPr id="9" name="Group 49">
            <a:extLst>
              <a:ext uri="{FF2B5EF4-FFF2-40B4-BE49-F238E27FC236}">
                <a16:creationId xmlns:a16="http://schemas.microsoft.com/office/drawing/2014/main" id="{AD8D38EF-45E9-4213-8C1E-C2F3A9F8D43D}"/>
              </a:ext>
            </a:extLst>
          </p:cNvPr>
          <p:cNvGrpSpPr>
            <a:grpSpLocks/>
          </p:cNvGrpSpPr>
          <p:nvPr/>
        </p:nvGrpSpPr>
        <p:grpSpPr bwMode="auto">
          <a:xfrm>
            <a:off x="5839833" y="1141531"/>
            <a:ext cx="3603099" cy="1266034"/>
            <a:chOff x="2932" y="761"/>
            <a:chExt cx="2019" cy="844"/>
          </a:xfrm>
        </p:grpSpPr>
        <p:sp>
          <p:nvSpPr>
            <p:cNvPr id="105518" name="Line 50">
              <a:extLst>
                <a:ext uri="{FF2B5EF4-FFF2-40B4-BE49-F238E27FC236}">
                  <a16:creationId xmlns:a16="http://schemas.microsoft.com/office/drawing/2014/main" id="{7AA1083D-9D49-431A-B8A2-B4960679F5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2" y="961"/>
              <a:ext cx="478" cy="6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sp>
          <p:nvSpPr>
            <p:cNvPr id="105519" name="Rectangle 51">
              <a:extLst>
                <a:ext uri="{FF2B5EF4-FFF2-40B4-BE49-F238E27FC236}">
                  <a16:creationId xmlns:a16="http://schemas.microsoft.com/office/drawing/2014/main" id="{EDCD206C-EB69-48B8-A127-5CE8562FE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" y="761"/>
              <a:ext cx="1456" cy="489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646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520" name="Rectangle 52">
              <a:extLst>
                <a:ext uri="{FF2B5EF4-FFF2-40B4-BE49-F238E27FC236}">
                  <a16:creationId xmlns:a16="http://schemas.microsoft.com/office/drawing/2014/main" id="{07AC388E-E084-4A5E-BB98-FC19634D6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798"/>
              <a:ext cx="154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1. Une augmentation du prix de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521" name="Rectangle 53">
              <a:extLst>
                <a:ext uri="{FF2B5EF4-FFF2-40B4-BE49-F238E27FC236}">
                  <a16:creationId xmlns:a16="http://schemas.microsoft.com/office/drawing/2014/main" id="{4A71C70C-D8AE-4910-9DDD-E4FA9C8CD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945"/>
              <a:ext cx="108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l'alimentation</a:t>
              </a:r>
              <a:r>
                <a:rPr lang="en-US" altLang="en-US" sz="1417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US" altLang="en-US" sz="1417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animale</a:t>
              </a:r>
              <a:r>
                <a:rPr lang="en-US" altLang="en-US" sz="1417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US" altLang="en-US" sz="1417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réduit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522" name="Rectangle 54">
              <a:extLst>
                <a:ext uri="{FF2B5EF4-FFF2-40B4-BE49-F238E27FC236}">
                  <a16:creationId xmlns:a16="http://schemas.microsoft.com/office/drawing/2014/main" id="{9E11E647-D676-4F47-B97C-422064FD3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092"/>
              <a:ext cx="8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la </a:t>
              </a:r>
              <a:r>
                <a:rPr lang="en-US" altLang="en-US" sz="1417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fourniture</a:t>
              </a:r>
              <a:r>
                <a:rPr lang="en-US" altLang="en-US" sz="1417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 de lait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" name="Group 55">
            <a:extLst>
              <a:ext uri="{FF2B5EF4-FFF2-40B4-BE49-F238E27FC236}">
                <a16:creationId xmlns:a16="http://schemas.microsoft.com/office/drawing/2014/main" id="{AD9037CE-AE0D-4398-B824-0BFFDA03D32C}"/>
              </a:ext>
            </a:extLst>
          </p:cNvPr>
          <p:cNvGrpSpPr>
            <a:grpSpLocks/>
          </p:cNvGrpSpPr>
          <p:nvPr/>
        </p:nvGrpSpPr>
        <p:grpSpPr bwMode="auto">
          <a:xfrm>
            <a:off x="4906806" y="5739155"/>
            <a:ext cx="3452113" cy="600016"/>
            <a:chOff x="2310" y="3826"/>
            <a:chExt cx="1668" cy="400"/>
          </a:xfrm>
        </p:grpSpPr>
        <p:sp>
          <p:nvSpPr>
            <p:cNvPr id="105512" name="Line 56">
              <a:extLst>
                <a:ext uri="{FF2B5EF4-FFF2-40B4-BE49-F238E27FC236}">
                  <a16:creationId xmlns:a16="http://schemas.microsoft.com/office/drawing/2014/main" id="{4F8A294F-6C65-485B-BF33-FF2795E0E5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0" y="3826"/>
              <a:ext cx="433" cy="14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sp>
          <p:nvSpPr>
            <p:cNvPr id="105513" name="Rectangle 57">
              <a:extLst>
                <a:ext uri="{FF2B5EF4-FFF2-40B4-BE49-F238E27FC236}">
                  <a16:creationId xmlns:a16="http://schemas.microsoft.com/office/drawing/2014/main" id="{ED8A49D5-749C-45A2-BF3C-0DDB50DEE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882"/>
              <a:ext cx="1023" cy="344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646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514" name="Rectangle 58">
              <a:extLst>
                <a:ext uri="{FF2B5EF4-FFF2-40B4-BE49-F238E27FC236}">
                  <a16:creationId xmlns:a16="http://schemas.microsoft.com/office/drawing/2014/main" id="{16FCC7C4-68A4-4D3D-9E8E-6FE7F6019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" y="3907"/>
              <a:ext cx="10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3.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515" name="Rectangle 59">
              <a:extLst>
                <a:ext uri="{FF2B5EF4-FFF2-40B4-BE49-F238E27FC236}">
                  <a16:creationId xmlns:a16="http://schemas.microsoft.com/office/drawing/2014/main" id="{E617DA11-22FA-4B9C-BEF5-C693BACB3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" y="3907"/>
              <a:ext cx="23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 . . . 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516" name="Rectangle 60">
              <a:extLst>
                <a:ext uri="{FF2B5EF4-FFF2-40B4-BE49-F238E27FC236}">
                  <a16:creationId xmlns:a16="http://schemas.microsoft.com/office/drawing/2014/main" id="{F471C4F8-B952-4655-9649-85AEE9646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3907"/>
              <a:ext cx="88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et </a:t>
              </a:r>
              <a:r>
                <a:rPr lang="en-US" altLang="en-US" sz="1417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une</a:t>
              </a:r>
              <a:r>
                <a:rPr lang="en-US" altLang="en-US" sz="1417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US" altLang="en-US" sz="1417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baisse</a:t>
              </a:r>
              <a:r>
                <a:rPr lang="en-US" altLang="en-US" sz="1417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 de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517" name="Rectangle 61">
              <a:extLst>
                <a:ext uri="{FF2B5EF4-FFF2-40B4-BE49-F238E27FC236}">
                  <a16:creationId xmlns:a16="http://schemas.microsoft.com/office/drawing/2014/main" id="{D84FEC20-892F-40EE-B0D2-27D8370B1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" y="4054"/>
              <a:ext cx="10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la </a:t>
              </a:r>
              <a:r>
                <a:rPr lang="en-US" altLang="en-US" sz="1417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quantité</a:t>
              </a:r>
              <a:r>
                <a:rPr lang="en-US" altLang="en-US" sz="1417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 vendue.</a:t>
              </a:r>
              <a:endParaRPr lang="en-US" altLang="en-US" sz="2268" dirty="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" name="Group 62">
            <a:extLst>
              <a:ext uri="{FF2B5EF4-FFF2-40B4-BE49-F238E27FC236}">
                <a16:creationId xmlns:a16="http://schemas.microsoft.com/office/drawing/2014/main" id="{338FB7D1-EFB3-4520-B530-7375C976831B}"/>
              </a:ext>
            </a:extLst>
          </p:cNvPr>
          <p:cNvGrpSpPr>
            <a:grpSpLocks/>
          </p:cNvGrpSpPr>
          <p:nvPr/>
        </p:nvGrpSpPr>
        <p:grpSpPr bwMode="auto">
          <a:xfrm>
            <a:off x="2811252" y="3570095"/>
            <a:ext cx="2611570" cy="2277061"/>
            <a:chOff x="913" y="2380"/>
            <a:chExt cx="1741" cy="1518"/>
          </a:xfrm>
        </p:grpSpPr>
        <p:sp>
          <p:nvSpPr>
            <p:cNvPr id="105508" name="Freeform 63">
              <a:extLst>
                <a:ext uri="{FF2B5EF4-FFF2-40B4-BE49-F238E27FC236}">
                  <a16:creationId xmlns:a16="http://schemas.microsoft.com/office/drawing/2014/main" id="{E044FC79-3AE4-4A58-B137-40F665EEA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2427"/>
              <a:ext cx="1401" cy="1299"/>
            </a:xfrm>
            <a:custGeom>
              <a:avLst/>
              <a:gdLst>
                <a:gd name="T0" fmla="*/ 0 w 1401"/>
                <a:gd name="T1" fmla="*/ 0 h 1299"/>
                <a:gd name="T2" fmla="*/ 1401 w 1401"/>
                <a:gd name="T3" fmla="*/ 0 h 1299"/>
                <a:gd name="T4" fmla="*/ 1401 w 1401"/>
                <a:gd name="T5" fmla="*/ 1299 h 1299"/>
                <a:gd name="T6" fmla="*/ 0 60000 65536"/>
                <a:gd name="T7" fmla="*/ 0 60000 65536"/>
                <a:gd name="T8" fmla="*/ 0 60000 65536"/>
                <a:gd name="T9" fmla="*/ 0 w 1401"/>
                <a:gd name="T10" fmla="*/ 0 h 1299"/>
                <a:gd name="T11" fmla="*/ 1401 w 1401"/>
                <a:gd name="T12" fmla="*/ 1299 h 12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1" h="1299">
                  <a:moveTo>
                    <a:pt x="0" y="0"/>
                  </a:moveTo>
                  <a:lnTo>
                    <a:pt x="1401" y="0"/>
                  </a:lnTo>
                  <a:lnTo>
                    <a:pt x="1401" y="1299"/>
                  </a:lnTo>
                </a:path>
              </a:pathLst>
            </a:cu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sp>
          <p:nvSpPr>
            <p:cNvPr id="105509" name="Oval 64">
              <a:extLst>
                <a:ext uri="{FF2B5EF4-FFF2-40B4-BE49-F238E27FC236}">
                  <a16:creationId xmlns:a16="http://schemas.microsoft.com/office/drawing/2014/main" id="{2D356207-C23C-4912-AB62-122BDBE90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2394"/>
              <a:ext cx="78" cy="6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646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510" name="Rectangle 65">
              <a:extLst>
                <a:ext uri="{FF2B5EF4-FFF2-40B4-BE49-F238E27FC236}">
                  <a16:creationId xmlns:a16="http://schemas.microsoft.com/office/drawing/2014/main" id="{3913C1ED-BC92-4843-BDE2-F30F12DAA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" y="2380"/>
              <a:ext cx="2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0.60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511" name="Rectangle 66">
              <a:extLst>
                <a:ext uri="{FF2B5EF4-FFF2-40B4-BE49-F238E27FC236}">
                  <a16:creationId xmlns:a16="http://schemas.microsoft.com/office/drawing/2014/main" id="{3B86936A-DF43-4BC0-A3B6-BBD8BF11E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3753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7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2" name="Group 67">
            <a:extLst>
              <a:ext uri="{FF2B5EF4-FFF2-40B4-BE49-F238E27FC236}">
                <a16:creationId xmlns:a16="http://schemas.microsoft.com/office/drawing/2014/main" id="{235F3C6B-F14A-425B-9D11-67B5EE189ADA}"/>
              </a:ext>
            </a:extLst>
          </p:cNvPr>
          <p:cNvGrpSpPr>
            <a:grpSpLocks/>
          </p:cNvGrpSpPr>
          <p:nvPr/>
        </p:nvGrpSpPr>
        <p:grpSpPr bwMode="auto">
          <a:xfrm>
            <a:off x="2712249" y="3063081"/>
            <a:ext cx="1794048" cy="2784075"/>
            <a:chOff x="847" y="2042"/>
            <a:chExt cx="1196" cy="1856"/>
          </a:xfrm>
        </p:grpSpPr>
        <p:sp>
          <p:nvSpPr>
            <p:cNvPr id="105504" name="Freeform 68">
              <a:extLst>
                <a:ext uri="{FF2B5EF4-FFF2-40B4-BE49-F238E27FC236}">
                  <a16:creationId xmlns:a16="http://schemas.microsoft.com/office/drawing/2014/main" id="{94867CE4-1E7A-4C0A-AF5B-561B727F4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2105"/>
              <a:ext cx="811" cy="1621"/>
            </a:xfrm>
            <a:custGeom>
              <a:avLst/>
              <a:gdLst>
                <a:gd name="T0" fmla="*/ 0 w 811"/>
                <a:gd name="T1" fmla="*/ 0 h 1621"/>
                <a:gd name="T2" fmla="*/ 811 w 811"/>
                <a:gd name="T3" fmla="*/ 0 h 1621"/>
                <a:gd name="T4" fmla="*/ 811 w 811"/>
                <a:gd name="T5" fmla="*/ 1621 h 1621"/>
                <a:gd name="T6" fmla="*/ 0 60000 65536"/>
                <a:gd name="T7" fmla="*/ 0 60000 65536"/>
                <a:gd name="T8" fmla="*/ 0 60000 65536"/>
                <a:gd name="T9" fmla="*/ 0 w 811"/>
                <a:gd name="T10" fmla="*/ 0 h 1621"/>
                <a:gd name="T11" fmla="*/ 811 w 811"/>
                <a:gd name="T12" fmla="*/ 1621 h 16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1" h="1621">
                  <a:moveTo>
                    <a:pt x="0" y="0"/>
                  </a:moveTo>
                  <a:lnTo>
                    <a:pt x="811" y="0"/>
                  </a:lnTo>
                  <a:lnTo>
                    <a:pt x="811" y="1621"/>
                  </a:lnTo>
                </a:path>
              </a:pathLst>
            </a:cu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CH" sz="1890"/>
            </a:p>
          </p:txBody>
        </p:sp>
        <p:sp>
          <p:nvSpPr>
            <p:cNvPr id="105505" name="Oval 69">
              <a:extLst>
                <a:ext uri="{FF2B5EF4-FFF2-40B4-BE49-F238E27FC236}">
                  <a16:creationId xmlns:a16="http://schemas.microsoft.com/office/drawing/2014/main" id="{30C6E7AE-53A9-4F87-B798-D0E748A48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" y="2060"/>
              <a:ext cx="78" cy="7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2646" i="1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506" name="Rectangle 70">
              <a:extLst>
                <a:ext uri="{FF2B5EF4-FFF2-40B4-BE49-F238E27FC236}">
                  <a16:creationId xmlns:a16="http://schemas.microsoft.com/office/drawing/2014/main" id="{3311FF92-F9D1-4471-9AAA-82B611409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2042"/>
              <a:ext cx="3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 sz="1417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€ </a:t>
              </a:r>
              <a:r>
                <a:rPr lang="en-US" altLang="en-US" sz="1417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0.80</a:t>
              </a:r>
            </a:p>
          </p:txBody>
        </p:sp>
        <p:sp>
          <p:nvSpPr>
            <p:cNvPr id="105507" name="Rectangle 71">
              <a:extLst>
                <a:ext uri="{FF2B5EF4-FFF2-40B4-BE49-F238E27FC236}">
                  <a16:creationId xmlns:a16="http://schemas.microsoft.com/office/drawing/2014/main" id="{5F75AE9E-75E1-4CDB-88B6-90A41ACE7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3753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417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4</a:t>
              </a:r>
              <a:endParaRPr lang="en-US" altLang="en-US" sz="2268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8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3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5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>
            <a:extLst>
              <a:ext uri="{FF2B5EF4-FFF2-40B4-BE49-F238E27FC236}">
                <a16:creationId xmlns:a16="http://schemas.microsoft.com/office/drawing/2014/main" id="{3D0CD636-213E-48CB-8815-6D5101A4F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3225" y="208506"/>
            <a:ext cx="7920214" cy="115203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024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Tableau 4 : Qu'advient-il du prix et de la quantité lorsque l'offre ou la demande se modifie ?</a:t>
            </a:r>
          </a:p>
        </p:txBody>
      </p:sp>
      <p:pic>
        <p:nvPicPr>
          <p:cNvPr id="107523" name="Picture 5">
            <a:extLst>
              <a:ext uri="{FF2B5EF4-FFF2-40B4-BE49-F238E27FC236}">
                <a16:creationId xmlns:a16="http://schemas.microsoft.com/office/drawing/2014/main" id="{5C1A60E8-6F84-4833-8E82-CAF43D5C5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18" y="1828550"/>
            <a:ext cx="8421227" cy="218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585944-B4A8-4231-857E-8E065CA7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 utiliser avec Mankiw et Taylor, Economics 4th edition 9781473725331 © Cengage EMEA 2017 </a:t>
            </a:r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DD8463A0-C450-4E22-AF1A-076EDB5A7102}"/>
              </a:ext>
            </a:extLst>
          </p:cNvPr>
          <p:cNvSpPr txBox="1">
            <a:spLocks/>
          </p:cNvSpPr>
          <p:nvPr/>
        </p:nvSpPr>
        <p:spPr>
          <a:xfrm>
            <a:off x="4177789" y="5976162"/>
            <a:ext cx="3417092" cy="345009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850" dirty="0">
                <a:solidFill>
                  <a:schemeClr val="tx1"/>
                </a:solidFill>
              </a:rPr>
              <a:t>A utiliser avec Mankiw et Taylor, Economics 5</a:t>
            </a:r>
            <a:r>
              <a:rPr lang="en-GB" sz="850" baseline="30000" dirty="0">
                <a:solidFill>
                  <a:schemeClr val="tx1"/>
                </a:solidFill>
              </a:rPr>
              <a:t>th</a:t>
            </a:r>
            <a:r>
              <a:rPr lang="en-GB" sz="850" dirty="0">
                <a:solidFill>
                  <a:schemeClr val="tx1"/>
                </a:solidFill>
              </a:rPr>
              <a:t> edition 9781473768543 © Cengage EMEA 2020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934DA76F-2671-4CE7-8D0A-051733A27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L’offre</a:t>
            </a:r>
            <a:endParaRPr lang="en-US" altLang="en-US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45445" name="Rectangle 5">
            <a:extLst>
              <a:ext uri="{FF2B5EF4-FFF2-40B4-BE49-F238E27FC236}">
                <a16:creationId xmlns:a16="http://schemas.microsoft.com/office/drawing/2014/main" id="{63AC5706-22F9-4D03-B51B-CB93E42AF3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86402" indent="-86402" eaLnBrk="1" fontAlgn="auto" hangingPunct="1">
              <a:buClr>
                <a:schemeClr val="tx1"/>
              </a:buClr>
              <a:defRPr/>
            </a:pPr>
            <a:r>
              <a:rPr lang="en-US" alt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 quantité fournie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est la quantité d'un bien que les vendeurs veulent et peuvent vendre. </a:t>
            </a:r>
          </a:p>
          <a:p>
            <a:pPr marL="86402" indent="-86402" eaLnBrk="1" fontAlgn="auto" hangingPunct="1">
              <a:defRPr/>
            </a:pPr>
            <a:r>
              <a:rPr lang="en-US" alt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 loi de l'offre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est l'affirmation selon laquelle, toutes choses égales par ailleurs, la quantité fournie d'un bien augmente lorsque le prix de ce bien augmente.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F0C765-B860-4F09-8D63-20C4CECD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utiliser avec Mankiw et Taylor, Economics 5</a:t>
            </a:r>
            <a:r>
              <a:rPr lang="en-GB" baseline="30000" dirty="0"/>
              <a:t>th</a:t>
            </a:r>
            <a:r>
              <a:rPr lang="en-GB" dirty="0"/>
              <a:t> edition 9781473768543 © Cengage EMEA 2020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45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72958155-893B-4922-9591-507D059AC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024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La courbe d'offre : La relation entre le prix et la quantité fournie</a:t>
            </a:r>
            <a:endParaRPr lang="en-US" altLang="en-US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51589" name="Rectangle 5">
            <a:extLst>
              <a:ext uri="{FF2B5EF4-FFF2-40B4-BE49-F238E27FC236}">
                <a16:creationId xmlns:a16="http://schemas.microsoft.com/office/drawing/2014/main" id="{8624E85C-9DA6-4A29-9238-76262B741E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8735" y="1944052"/>
            <a:ext cx="7128193" cy="3601598"/>
          </a:xfrm>
        </p:spPr>
        <p:txBody>
          <a:bodyPr rtlCol="0">
            <a:normAutofit/>
          </a:bodyPr>
          <a:lstStyle/>
          <a:p>
            <a:pPr marL="86402" indent="-86402" eaLnBrk="1" fontAlgn="auto" hangingPunct="1">
              <a:buClr>
                <a:schemeClr val="tx1"/>
              </a:buClr>
              <a:defRPr/>
            </a:pPr>
            <a:r>
              <a:rPr lang="en-US" altLang="en-US" sz="2268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 quantité fournie </a:t>
            </a:r>
            <a:r>
              <a:rPr lang="en-US" altLang="en-US" sz="2268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est la quantité d'un bien que les vendeurs veulent et peuvent vendre. </a:t>
            </a:r>
          </a:p>
          <a:p>
            <a:pPr marL="86402" indent="-86402" eaLnBrk="1" fontAlgn="auto" hangingPunct="1">
              <a:defRPr/>
            </a:pPr>
            <a:r>
              <a:rPr lang="en-US" altLang="en-US" sz="2268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 loi de l'offre </a:t>
            </a:r>
            <a:r>
              <a:rPr lang="en-US" altLang="en-US" sz="2268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est l'affirmation selon laquelle, toutes choses égales par ailleurs, la quantité fournie d'un bien augmente lorsque le prix de ce bien augmente.</a:t>
            </a:r>
          </a:p>
          <a:p>
            <a:pPr marL="86402" indent="-86402" eaLnBrk="1" fontAlgn="auto" hangingPunct="1">
              <a:defRPr/>
            </a:pPr>
            <a:r>
              <a:rPr lang="en-US" altLang="en-US" sz="2268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Le </a:t>
            </a:r>
            <a:r>
              <a:rPr lang="en-US" altLang="en-US" sz="2268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tableau d'offre </a:t>
            </a:r>
            <a:r>
              <a:rPr lang="en-US" altLang="en-US" sz="2268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est un tableau qui montre la relation entre le prix du bien et la quantité fournie.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676FF6-EF65-4F50-89F9-CB19EAF7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utiliser avec Mankiw et Taylor, Economics 5</a:t>
            </a:r>
            <a:r>
              <a:rPr lang="en-GB" baseline="30000" dirty="0"/>
              <a:t>th</a:t>
            </a:r>
            <a:r>
              <a:rPr lang="en-GB" dirty="0"/>
              <a:t> edition 9781473768543 © Cengage EMEA 2020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1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51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51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>
            <a:extLst>
              <a:ext uri="{FF2B5EF4-FFF2-40B4-BE49-F238E27FC236}">
                <a16:creationId xmlns:a16="http://schemas.microsoft.com/office/drawing/2014/main" id="{15FED7EA-FBF8-4122-B548-AA21475F9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0732" y="1656044"/>
            <a:ext cx="1944053" cy="194405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268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Tableau 2 : Plan </a:t>
            </a:r>
            <a:r>
              <a:rPr lang="en-US" altLang="en-US" sz="2268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d’offre</a:t>
            </a:r>
            <a:r>
              <a:rPr lang="en-US" altLang="en-US" sz="2268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de Richard</a:t>
            </a:r>
          </a:p>
        </p:txBody>
      </p:sp>
      <p:sp>
        <p:nvSpPr>
          <p:cNvPr id="58371" name="Rectangle 5">
            <a:extLst>
              <a:ext uri="{FF2B5EF4-FFF2-40B4-BE49-F238E27FC236}">
                <a16:creationId xmlns:a16="http://schemas.microsoft.com/office/drawing/2014/main" id="{1D40E682-4E33-4860-92BC-C42B3031B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33" y="517514"/>
            <a:ext cx="7704208" cy="102310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24" i="0" dirty="0">
                <a:solidFill>
                  <a:schemeClr val="accent2"/>
                </a:solidFill>
                <a:latin typeface="+mj-lt"/>
              </a:rPr>
              <a:t>La courbe d'offre : La relation entre le prix et la quantité fournie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4BA9F95-EAB5-4955-92CA-AC0105A3E851}"/>
              </a:ext>
            </a:extLst>
          </p:cNvPr>
          <p:cNvGraphicFramePr>
            <a:graphicFrameLocks noGrp="1"/>
          </p:cNvGraphicFramePr>
          <p:nvPr/>
        </p:nvGraphicFramePr>
        <p:xfrm>
          <a:off x="4249790" y="1800048"/>
          <a:ext cx="5112138" cy="4039603"/>
        </p:xfrm>
        <a:graphic>
          <a:graphicData uri="http://schemas.openxmlformats.org/drawingml/2006/table">
            <a:tbl>
              <a:tblPr/>
              <a:tblGrid>
                <a:gridCol w="2493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109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Prix du lait par litre (€)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Quantité de lait fournie (litres par mois)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3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954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54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0.10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954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0.20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954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0.30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954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0.40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954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0.50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954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0.60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954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0.70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954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0.80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954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0.90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954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1.00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12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12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12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12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12000" marR="12000" marT="120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AE08AB-E928-4490-9651-BBB7D69D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utiliser avec Mankiw et Taylor, Economics 5</a:t>
            </a:r>
            <a:r>
              <a:rPr lang="en-GB" baseline="30000" dirty="0"/>
              <a:t>th</a:t>
            </a:r>
            <a:r>
              <a:rPr lang="en-GB" dirty="0"/>
              <a:t> edition 9781473768543 © Cengage EMEA 2020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1F4F391-8145-4144-A1A0-32B8A266F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732" y="5904159"/>
            <a:ext cx="1800049" cy="4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8EE21C4-D70D-488F-B10F-111B19D41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794" y="5904159"/>
            <a:ext cx="2736074" cy="4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646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Rectangle 6">
            <a:extLst>
              <a:ext uri="{FF2B5EF4-FFF2-40B4-BE49-F238E27FC236}">
                <a16:creationId xmlns:a16="http://schemas.microsoft.com/office/drawing/2014/main" id="{A84EE3AE-D329-4E92-9330-E62F1EF46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024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La courbe d'offre : La relation entre le prix et la </a:t>
            </a:r>
            <a:r>
              <a:rPr lang="en-US" altLang="en-US" sz="3024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quantité</a:t>
            </a:r>
            <a:r>
              <a:rPr lang="en-US" altLang="en-US" sz="3024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fournie </a:t>
            </a:r>
          </a:p>
        </p:txBody>
      </p:sp>
      <p:sp>
        <p:nvSpPr>
          <p:cNvPr id="455687" name="Rectangle 7">
            <a:extLst>
              <a:ext uri="{FF2B5EF4-FFF2-40B4-BE49-F238E27FC236}">
                <a16:creationId xmlns:a16="http://schemas.microsoft.com/office/drawing/2014/main" id="{C7911423-6D3F-4FC2-8062-0CCC7DBD77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8735" y="1944052"/>
            <a:ext cx="7128193" cy="3601598"/>
          </a:xfrm>
        </p:spPr>
        <p:txBody>
          <a:bodyPr rtlCol="0">
            <a:normAutofit/>
          </a:bodyPr>
          <a:lstStyle/>
          <a:p>
            <a:pPr marL="86402" indent="-86402" eaLnBrk="1" fontAlgn="auto" hangingPunct="1">
              <a:defRPr/>
            </a:pPr>
            <a:r>
              <a:rPr lang="en-US" altLang="en-US" sz="2268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 </a:t>
            </a:r>
            <a:r>
              <a:rPr lang="en-US" altLang="en-US" sz="2268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courbe d'offre </a:t>
            </a:r>
            <a:r>
              <a:rPr lang="en-US" altLang="en-US" sz="2268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est le graphique de la relation entre le prix d'un bien et la quantité fournie.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ECDE8F-140F-4504-A0EC-CD72EDA4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utiliser avec Mankiw et Taylor, Economics 5</a:t>
            </a:r>
            <a:r>
              <a:rPr lang="en-GB" baseline="30000" dirty="0"/>
              <a:t>th</a:t>
            </a:r>
            <a:r>
              <a:rPr lang="en-GB" dirty="0"/>
              <a:t> edition 9781473768543 © Cengage EMEA 2020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5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>
            <a:extLst>
              <a:ext uri="{FF2B5EF4-FFF2-40B4-BE49-F238E27FC236}">
                <a16:creationId xmlns:a16="http://schemas.microsoft.com/office/drawing/2014/main" id="{C200EED0-798A-43B3-A688-81B29E193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7730" y="48001"/>
            <a:ext cx="7776210" cy="648018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268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Figure 6. Courbe d'offre de Richard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53B3FDA7-24AF-4797-AB55-DDD9014D9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48" y="791815"/>
            <a:ext cx="6489175" cy="514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BE0C64-9FFD-4A4B-9C73-820F8D12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utiliser avec Mankiw et Taylor, Economics 5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edition 9781473768543 © Cengage EMEA 2020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>
            <a:extLst>
              <a:ext uri="{FF2B5EF4-FFF2-40B4-BE49-F238E27FC236}">
                <a16:creationId xmlns:a16="http://schemas.microsoft.com/office/drawing/2014/main" id="{2BAD5018-4BE5-4E55-9E43-B6AE9A470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1236" y="576015"/>
            <a:ext cx="7128193" cy="86402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402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Tableau 3. L'offre du marché par rapport à </a:t>
            </a:r>
            <a:r>
              <a:rPr lang="en-US" altLang="en-US" sz="3402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l'</a:t>
            </a:r>
            <a:r>
              <a:rPr lang="en-US" altLang="en-US" sz="3400" dirty="0" err="1">
                <a:solidFill>
                  <a:schemeClr val="accent2"/>
                </a:solidFill>
                <a:ea typeface="ＭＳ Ｐゴシック" panose="020B0600070205080204" pitchFamily="34" charset="-128"/>
              </a:rPr>
              <a:t>offre</a:t>
            </a:r>
            <a:r>
              <a:rPr lang="en-US" altLang="en-US" sz="3024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402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individuelle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59781" name="Rectangle 5">
            <a:extLst>
              <a:ext uri="{FF2B5EF4-FFF2-40B4-BE49-F238E27FC236}">
                <a16:creationId xmlns:a16="http://schemas.microsoft.com/office/drawing/2014/main" id="{1A74A28B-4CE7-4A22-9E53-0A1F022BC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268">
                <a:latin typeface="Arial" panose="020B0604020202020204" pitchFamily="34" charset="0"/>
                <a:ea typeface="ＭＳ Ｐゴシック" panose="020B0600070205080204" pitchFamily="34" charset="-128"/>
              </a:rPr>
              <a:t>L'offre du marché correspond à la somme de toutes les offres individuelles de tous les vendeurs d'un bien ou d'un service particulier.</a:t>
            </a:r>
          </a:p>
        </p:txBody>
      </p:sp>
      <p:graphicFrame>
        <p:nvGraphicFramePr>
          <p:cNvPr id="64516" name="Object 2">
            <a:extLst>
              <a:ext uri="{FF2B5EF4-FFF2-40B4-BE49-F238E27FC236}">
                <a16:creationId xmlns:a16="http://schemas.microsoft.com/office/drawing/2014/main" id="{C4CBF6F0-033F-402C-B87E-46DD6F2D43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41236" y="2682072"/>
          <a:ext cx="6820684" cy="2844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203545" imgH="1752535" progId="Excel.Sheet.12">
                  <p:embed/>
                </p:oleObj>
              </mc:Choice>
              <mc:Fallback>
                <p:oleObj name="Worksheet" r:id="rId3" imgW="4203545" imgH="1752535" progId="Excel.Sheet.12">
                  <p:embed/>
                  <p:pic>
                    <p:nvPicPr>
                      <p:cNvPr id="64516" name="Object 2">
                        <a:extLst>
                          <a:ext uri="{FF2B5EF4-FFF2-40B4-BE49-F238E27FC236}">
                            <a16:creationId xmlns:a16="http://schemas.microsoft.com/office/drawing/2014/main" id="{C4CBF6F0-033F-402C-B87E-46DD6F2D43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236" y="2682072"/>
                        <a:ext cx="6820684" cy="28440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72DBBB-7206-431C-91D4-6C4743BE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utiliser avec Mankiw et Taylor, Economics 5</a:t>
            </a:r>
            <a:r>
              <a:rPr lang="en-GB" baseline="30000" dirty="0"/>
              <a:t>th</a:t>
            </a:r>
            <a:r>
              <a:rPr lang="en-GB" dirty="0"/>
              <a:t> edition 9781473768543 © Cengage EMEA 2020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1" grpId="0" build="p" autoUpdateAnimBg="0"/>
    </p:bld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230145D2-068A-4DED-95DC-FFDEF5AD29D2}" vid="{2E0178DA-DB51-4425-B4F6-63DE9BE82226}"/>
    </a:ext>
  </a:extLst>
</a:theme>
</file>

<file path=ppt/theme/theme2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03_HEG_PowerPoint_HEG_En</Template>
  <TotalTime>0</TotalTime>
  <Words>1809</Words>
  <Application>Microsoft Office PowerPoint</Application>
  <PresentationFormat>Benutzerdefiniert</PresentationFormat>
  <Paragraphs>318</Paragraphs>
  <Slides>31</Slides>
  <Notes>29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Tahoma</vt:lpstr>
      <vt:lpstr>Times New Roman</vt:lpstr>
      <vt:lpstr>Trebuchet MS</vt:lpstr>
      <vt:lpstr>Treh</vt:lpstr>
      <vt:lpstr>Wingdings</vt:lpstr>
      <vt:lpstr>Wingdings 3</vt:lpstr>
      <vt:lpstr>Thème Office</vt:lpstr>
      <vt:lpstr>Retrospect</vt:lpstr>
      <vt:lpstr>Worksheet</vt:lpstr>
      <vt:lpstr>PowerPoint-Präsentation</vt:lpstr>
      <vt:lpstr>PowerPoint-Präsentation</vt:lpstr>
      <vt:lpstr>IV. L’offre</vt:lpstr>
      <vt:lpstr>L’offre</vt:lpstr>
      <vt:lpstr>La courbe d'offre : La relation entre le prix et la quantité fournie</vt:lpstr>
      <vt:lpstr>Tableau 2 : Plan d’offre de Richard</vt:lpstr>
      <vt:lpstr>La courbe d'offre : La relation entre le prix et la quantité fournie </vt:lpstr>
      <vt:lpstr>Figure 6. Courbe d'offre de Richard</vt:lpstr>
      <vt:lpstr>Tableau 3. L'offre du marché par rapport à l'offre individuelle</vt:lpstr>
      <vt:lpstr>Figure 7. L'offre du marché</vt:lpstr>
      <vt:lpstr>Figure 8. Plan d’offre</vt:lpstr>
      <vt:lpstr>Déplacement de la courbe de l'offre </vt:lpstr>
      <vt:lpstr>Modification de la courbe de l'offre </vt:lpstr>
      <vt:lpstr>Déplacement de la courbe de l'offre</vt:lpstr>
      <vt:lpstr>Figure 9. Déplacement de la courbe de l'offre</vt:lpstr>
      <vt:lpstr>V.  L'offre et la demande réunies</vt:lpstr>
      <vt:lpstr>L'équilibre</vt:lpstr>
      <vt:lpstr>Tableau 3. L'équilibre</vt:lpstr>
      <vt:lpstr>Figure 10. L'équilibre de l'offre et de la demande</vt:lpstr>
      <vt:lpstr>Figure 11. Marchés en déséquilibre</vt:lpstr>
      <vt:lpstr>L'équilibre</vt:lpstr>
      <vt:lpstr>Figure 12. Marchés en déséquilibre</vt:lpstr>
      <vt:lpstr>L'équilibre</vt:lpstr>
      <vt:lpstr>VI. Les prix comme signaux</vt:lpstr>
      <vt:lpstr>Les prix comme signaux pour les acheteurs et les vendeurs</vt:lpstr>
      <vt:lpstr>VII. Analyse des changements d'équilibre </vt:lpstr>
      <vt:lpstr>Trois étapes pour analyser les changements d'équilibre </vt:lpstr>
      <vt:lpstr>Trois étapes pour analyser les changements d'équilibre</vt:lpstr>
      <vt:lpstr>Figure 13. Comment une augmentation de la demande affecte l'équilibre</vt:lpstr>
      <vt:lpstr>Figure 14. Comment une diminution de l'offre affecte l'équilibre</vt:lpstr>
      <vt:lpstr>Tableau 4 : Qu'advient-il du prix et de la quantité lorsque l'offre ou la demande se modifie ?</vt:lpstr>
    </vt:vector>
  </TitlesOfParts>
  <Company>HES-SO Valais-Wallis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 Schnyder</dc:creator>
  <cp:keywords>, docId:43E287B3CCD0533FB77BC98FC84378E2</cp:keywords>
  <cp:lastModifiedBy>Schnyder Marc</cp:lastModifiedBy>
  <cp:revision>73</cp:revision>
  <cp:lastPrinted>2020-10-30T09:39:51Z</cp:lastPrinted>
  <dcterms:created xsi:type="dcterms:W3CDTF">2020-09-11T14:53:03Z</dcterms:created>
  <dcterms:modified xsi:type="dcterms:W3CDTF">2023-12-14T17:36:05Z</dcterms:modified>
</cp:coreProperties>
</file>