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08" autoAdjust="0"/>
    <p:restoredTop sz="94660"/>
  </p:normalViewPr>
  <p:slideViewPr>
    <p:cSldViewPr snapToGrid="0">
      <p:cViewPr varScale="1">
        <p:scale>
          <a:sx n="67" d="100"/>
          <a:sy n="67" d="100"/>
        </p:scale>
        <p:origin x="7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4F385-3766-B983-D4FD-13EAA6832F8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B3A4EAF4-B03C-0D34-7677-E63FB62FDD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2236742C-60D1-E187-F0D5-63CD013E1768}"/>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5" name="Fußzeilenplatzhalter 4">
            <a:extLst>
              <a:ext uri="{FF2B5EF4-FFF2-40B4-BE49-F238E27FC236}">
                <a16:creationId xmlns:a16="http://schemas.microsoft.com/office/drawing/2014/main" id="{4DE8D2E4-DEAA-B429-99B8-15E3C9CC08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2072705-4F3E-E0C8-AF01-EA9F6342457E}"/>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16245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2CFA83-03A2-6D28-2D16-08923A922B7A}"/>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8F2272E8-DB4F-2169-474C-335133B9F24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B3AD8696-0E2A-CAB5-1A61-3DAE8C8E9072}"/>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5" name="Fußzeilenplatzhalter 4">
            <a:extLst>
              <a:ext uri="{FF2B5EF4-FFF2-40B4-BE49-F238E27FC236}">
                <a16:creationId xmlns:a16="http://schemas.microsoft.com/office/drawing/2014/main" id="{1525F3A7-62BF-CF7B-E09B-6E366E41A5D4}"/>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F15A9237-2EDE-2C2D-3AC3-348B8FB82A26}"/>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143728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0AAEC9F-D488-4ADE-A290-EDDBEC98FBB1}"/>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A8B34AA-1956-3391-3E82-0F3D775D93E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735259AF-4A4C-A71D-8B2A-FACC0A0515BE}"/>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5" name="Fußzeilenplatzhalter 4">
            <a:extLst>
              <a:ext uri="{FF2B5EF4-FFF2-40B4-BE49-F238E27FC236}">
                <a16:creationId xmlns:a16="http://schemas.microsoft.com/office/drawing/2014/main" id="{D723E4FC-B842-1B70-B861-4B42B2AF7131}"/>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67ABBC37-833A-5F7D-8027-6F1C3A25DF98}"/>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256238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DCBAAF-68AE-2B62-70B0-52D85EF0C3E4}"/>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FC98932-83BA-1902-6CA9-C293D46431B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1C38F1B8-B7D4-5E36-3BD6-8FB5EEBDFA7F}"/>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5" name="Fußzeilenplatzhalter 4">
            <a:extLst>
              <a:ext uri="{FF2B5EF4-FFF2-40B4-BE49-F238E27FC236}">
                <a16:creationId xmlns:a16="http://schemas.microsoft.com/office/drawing/2014/main" id="{CB4686AD-1B2A-50FE-078B-E0F698D5F537}"/>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3BD86A3-B87F-A431-600C-D602687B0A86}"/>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356834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AF9F0-8F92-99D6-3F8D-6D930F1A666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26DDDD25-82D7-1E26-2286-0DC5B5F5DDE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D712358-89AF-3B2A-B7BA-F15C5619F95C}"/>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5" name="Fußzeilenplatzhalter 4">
            <a:extLst>
              <a:ext uri="{FF2B5EF4-FFF2-40B4-BE49-F238E27FC236}">
                <a16:creationId xmlns:a16="http://schemas.microsoft.com/office/drawing/2014/main" id="{F024C6B0-9048-2230-A339-A84AEA3483B6}"/>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4FEB8B2-565E-497B-CE99-2B2F51CE5022}"/>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290267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45741-6C54-55DC-EC93-FA33050522F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D66F30C4-0149-A8EB-5786-9039595676A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0DA992A-B321-3549-4CC3-6DDEDE8229E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6CFCEF5C-5569-E3DC-B08B-7FF9F40313ED}"/>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6" name="Fußzeilenplatzhalter 5">
            <a:extLst>
              <a:ext uri="{FF2B5EF4-FFF2-40B4-BE49-F238E27FC236}">
                <a16:creationId xmlns:a16="http://schemas.microsoft.com/office/drawing/2014/main" id="{D9E63513-3926-0C8C-0A3B-F04EDD0080C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41DAAF80-DEA3-C817-3AD4-B1BCD87E72B3}"/>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381215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990D0E-AD02-2533-6EE2-E8D8899D90E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AB46A3F5-9CC7-C239-C34B-78EF91A763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D810336-CB6B-CB03-D47C-47A30DAA10E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917DF4E0-B029-7AA0-5682-92F0BBE44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0FA1B81-4406-732F-2650-090C5CBDA2B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36CB5662-BF50-2593-7419-073F69B7CAF6}"/>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8" name="Fußzeilenplatzhalter 7">
            <a:extLst>
              <a:ext uri="{FF2B5EF4-FFF2-40B4-BE49-F238E27FC236}">
                <a16:creationId xmlns:a16="http://schemas.microsoft.com/office/drawing/2014/main" id="{807E52AE-5D30-0067-5199-B97CC2F8B12C}"/>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F6D021CF-7A7B-DACE-418C-F9436D123BEB}"/>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187419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F8AD46-5C18-482A-F218-2ED80EFED7BE}"/>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C134FE46-92A4-5505-2B39-E9E6417990D3}"/>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4" name="Fußzeilenplatzhalter 3">
            <a:extLst>
              <a:ext uri="{FF2B5EF4-FFF2-40B4-BE49-F238E27FC236}">
                <a16:creationId xmlns:a16="http://schemas.microsoft.com/office/drawing/2014/main" id="{5E688CD1-4186-243C-E649-A7609EAB0B91}"/>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CCBAFB41-7D16-BA2B-5071-07E2086233D1}"/>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142746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6AF5A92-5DD7-7936-E1B7-1E172B63746D}"/>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3" name="Fußzeilenplatzhalter 2">
            <a:extLst>
              <a:ext uri="{FF2B5EF4-FFF2-40B4-BE49-F238E27FC236}">
                <a16:creationId xmlns:a16="http://schemas.microsoft.com/office/drawing/2014/main" id="{0BB0ACEF-2FD0-E993-8217-D610E6994B92}"/>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3B309BA1-64A6-C885-9C2F-F8AF28FF4BEA}"/>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193224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F8BB31-B6BA-4EA3-0106-64D810CA463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C4F80ACE-C992-8D4C-1018-61CDEFD37E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30C55FC2-503F-5BC1-33E5-6B3E5A60D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84B51D7-E26F-7957-14B0-D3C300BE6632}"/>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6" name="Fußzeilenplatzhalter 5">
            <a:extLst>
              <a:ext uri="{FF2B5EF4-FFF2-40B4-BE49-F238E27FC236}">
                <a16:creationId xmlns:a16="http://schemas.microsoft.com/office/drawing/2014/main" id="{69404C74-55F0-C251-C292-6EAA165F805C}"/>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DB42159F-260A-410A-5F1E-F61DE519D401}"/>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2340776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29EBC9-3BD5-3999-632E-FF27B91B97E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592181FC-2AF2-E59B-B14D-C013F0A262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94D0C43D-3C6E-4E06-744E-8ECA71B0B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D8EB51A-AD67-801D-5556-EE401579C9B4}"/>
              </a:ext>
            </a:extLst>
          </p:cNvPr>
          <p:cNvSpPr>
            <a:spLocks noGrp="1"/>
          </p:cNvSpPr>
          <p:nvPr>
            <p:ph type="dt" sz="half" idx="10"/>
          </p:nvPr>
        </p:nvSpPr>
        <p:spPr/>
        <p:txBody>
          <a:bodyPr/>
          <a:lstStyle/>
          <a:p>
            <a:fld id="{290BB3A3-0679-48B9-9C14-CA4B5865CF6D}" type="datetimeFigureOut">
              <a:rPr lang="de-CH" smtClean="0"/>
              <a:t>12.12.2023</a:t>
            </a:fld>
            <a:endParaRPr lang="de-CH"/>
          </a:p>
        </p:txBody>
      </p:sp>
      <p:sp>
        <p:nvSpPr>
          <p:cNvPr id="6" name="Fußzeilenplatzhalter 5">
            <a:extLst>
              <a:ext uri="{FF2B5EF4-FFF2-40B4-BE49-F238E27FC236}">
                <a16:creationId xmlns:a16="http://schemas.microsoft.com/office/drawing/2014/main" id="{06800C78-7F18-5B73-D8E6-AA0379224E8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C6393955-60E1-BB4C-5722-52B3CF10CF5F}"/>
              </a:ext>
            </a:extLst>
          </p:cNvPr>
          <p:cNvSpPr>
            <a:spLocks noGrp="1"/>
          </p:cNvSpPr>
          <p:nvPr>
            <p:ph type="sldNum" sz="quarter" idx="12"/>
          </p:nvPr>
        </p:nvSpPr>
        <p:spPr/>
        <p:txBody>
          <a:bodyPr/>
          <a:lstStyle/>
          <a:p>
            <a:fld id="{FD6E952D-6D10-4D47-8DA8-A775AAED3FC8}" type="slidenum">
              <a:rPr lang="de-CH" smtClean="0"/>
              <a:t>‹#›</a:t>
            </a:fld>
            <a:endParaRPr lang="de-CH"/>
          </a:p>
        </p:txBody>
      </p:sp>
    </p:spTree>
    <p:extLst>
      <p:ext uri="{BB962C8B-B14F-4D97-AF65-F5344CB8AC3E}">
        <p14:creationId xmlns:p14="http://schemas.microsoft.com/office/powerpoint/2010/main" val="187720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3947F1-A231-C34A-E2C7-44AF369076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9751BA8F-DA36-85B8-703B-4668057809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052CBC4-0630-F5C9-CFC1-403B6CCDC9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0BB3A3-0679-48B9-9C14-CA4B5865CF6D}" type="datetimeFigureOut">
              <a:rPr lang="de-CH" smtClean="0"/>
              <a:t>12.12.2023</a:t>
            </a:fld>
            <a:endParaRPr lang="de-CH"/>
          </a:p>
        </p:txBody>
      </p:sp>
      <p:sp>
        <p:nvSpPr>
          <p:cNvPr id="5" name="Fußzeilenplatzhalter 4">
            <a:extLst>
              <a:ext uri="{FF2B5EF4-FFF2-40B4-BE49-F238E27FC236}">
                <a16:creationId xmlns:a16="http://schemas.microsoft.com/office/drawing/2014/main" id="{DEDF22C0-1EB2-8AE3-31C9-6D8EABF668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CH"/>
          </a:p>
        </p:txBody>
      </p:sp>
      <p:sp>
        <p:nvSpPr>
          <p:cNvPr id="6" name="Foliennummernplatzhalter 5">
            <a:extLst>
              <a:ext uri="{FF2B5EF4-FFF2-40B4-BE49-F238E27FC236}">
                <a16:creationId xmlns:a16="http://schemas.microsoft.com/office/drawing/2014/main" id="{D1AA76E9-626F-48AA-6004-E7BD1ACD94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D6E952D-6D10-4D47-8DA8-A775AAED3FC8}" type="slidenum">
              <a:rPr lang="de-CH" smtClean="0"/>
              <a:t>‹#›</a:t>
            </a:fld>
            <a:endParaRPr lang="de-CH"/>
          </a:p>
        </p:txBody>
      </p:sp>
    </p:spTree>
    <p:extLst>
      <p:ext uri="{BB962C8B-B14F-4D97-AF65-F5344CB8AC3E}">
        <p14:creationId xmlns:p14="http://schemas.microsoft.com/office/powerpoint/2010/main" val="3666608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we.com/de/zukunft-gestalten/klimaschutz/klimapedia/klimawandel/oz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CE5BD7-6F85-8962-89AD-6A06EA90B73E}"/>
              </a:ext>
            </a:extLst>
          </p:cNvPr>
          <p:cNvSpPr>
            <a:spLocks noGrp="1"/>
          </p:cNvSpPr>
          <p:nvPr>
            <p:ph type="ctrTitle"/>
          </p:nvPr>
        </p:nvSpPr>
        <p:spPr/>
        <p:txBody>
          <a:bodyPr/>
          <a:lstStyle/>
          <a:p>
            <a:r>
              <a:rPr lang="de-CH" dirty="0"/>
              <a:t>Ozonverlust in der </a:t>
            </a:r>
            <a:r>
              <a:rPr lang="de-CH" dirty="0" err="1"/>
              <a:t>Atmosphere</a:t>
            </a:r>
            <a:endParaRPr lang="de-CH" dirty="0"/>
          </a:p>
        </p:txBody>
      </p:sp>
      <p:sp>
        <p:nvSpPr>
          <p:cNvPr id="3" name="Untertitel 2">
            <a:extLst>
              <a:ext uri="{FF2B5EF4-FFF2-40B4-BE49-F238E27FC236}">
                <a16:creationId xmlns:a16="http://schemas.microsoft.com/office/drawing/2014/main" id="{F3CD348A-A3F3-2CD0-E8C4-E70107EA53F2}"/>
              </a:ext>
            </a:extLst>
          </p:cNvPr>
          <p:cNvSpPr>
            <a:spLocks noGrp="1"/>
          </p:cNvSpPr>
          <p:nvPr>
            <p:ph type="subTitle" idx="1"/>
          </p:nvPr>
        </p:nvSpPr>
        <p:spPr/>
        <p:txBody>
          <a:bodyPr/>
          <a:lstStyle/>
          <a:p>
            <a:endParaRPr lang="de-CH" dirty="0"/>
          </a:p>
        </p:txBody>
      </p:sp>
    </p:spTree>
    <p:extLst>
      <p:ext uri="{BB962C8B-B14F-4D97-AF65-F5344CB8AC3E}">
        <p14:creationId xmlns:p14="http://schemas.microsoft.com/office/powerpoint/2010/main" val="2961316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C22E15-CCF0-FEB5-8C05-84C03EB62F5E}"/>
              </a:ext>
            </a:extLst>
          </p:cNvPr>
          <p:cNvSpPr>
            <a:spLocks noGrp="1"/>
          </p:cNvSpPr>
          <p:nvPr>
            <p:ph type="title"/>
          </p:nvPr>
        </p:nvSpPr>
        <p:spPr/>
        <p:txBody>
          <a:bodyPr/>
          <a:lstStyle/>
          <a:p>
            <a:r>
              <a:rPr lang="de-CH" dirty="0"/>
              <a:t>Aktuelle Probleme</a:t>
            </a:r>
          </a:p>
        </p:txBody>
      </p:sp>
      <p:sp>
        <p:nvSpPr>
          <p:cNvPr id="3" name="Inhaltsplatzhalter 2">
            <a:extLst>
              <a:ext uri="{FF2B5EF4-FFF2-40B4-BE49-F238E27FC236}">
                <a16:creationId xmlns:a16="http://schemas.microsoft.com/office/drawing/2014/main" id="{916C5FC7-5799-FD52-DFF3-1B99A4E5AE15}"/>
              </a:ext>
            </a:extLst>
          </p:cNvPr>
          <p:cNvSpPr>
            <a:spLocks noGrp="1"/>
          </p:cNvSpPr>
          <p:nvPr>
            <p:ph idx="1"/>
          </p:nvPr>
        </p:nvSpPr>
        <p:spPr/>
        <p:txBody>
          <a:bodyPr>
            <a:normAutofit lnSpcReduction="10000"/>
          </a:bodyPr>
          <a:lstStyle/>
          <a:p>
            <a:r>
              <a:rPr lang="de-DE" dirty="0"/>
              <a:t>Die Einführung neuer Substanzen und modifizierter Lebensformen in die Umwelt kann zu einer Überschreitung der planetaren Grenzen führen. Giftige Stoffe wie Pestizide, Schwermetalle, radioaktive Materialien oder Nanopartikel können in der Natur nur schwer abgebaut werden. Auch deshalb kann ihre Einbringung in die Umwelt schwere Folgen für Mensch, Tier und die Erde haben.</a:t>
            </a:r>
          </a:p>
          <a:p>
            <a:r>
              <a:rPr lang="de-DE" dirty="0"/>
              <a:t>Neue Substanzen und modifizierte Lebensformen können auch gentechnisch veränderte Organismen (GVO) umfassen. Die Freisetzung von GVO in die Umwelt kann unvorhersehbare Auswirkungen auf die Umwelt haben, einschließlich der Veränderung von Ökosystemen und der Ausbreitung von invasiven Arten.</a:t>
            </a:r>
            <a:endParaRPr lang="de-CH" dirty="0"/>
          </a:p>
        </p:txBody>
      </p:sp>
    </p:spTree>
    <p:extLst>
      <p:ext uri="{BB962C8B-B14F-4D97-AF65-F5344CB8AC3E}">
        <p14:creationId xmlns:p14="http://schemas.microsoft.com/office/powerpoint/2010/main" val="265103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9E8A7-2F6B-DB1B-CF09-8982B0ED2169}"/>
              </a:ext>
            </a:extLst>
          </p:cNvPr>
          <p:cNvSpPr>
            <a:spLocks noGrp="1"/>
          </p:cNvSpPr>
          <p:nvPr>
            <p:ph type="title"/>
          </p:nvPr>
        </p:nvSpPr>
        <p:spPr/>
        <p:txBody>
          <a:bodyPr/>
          <a:lstStyle/>
          <a:p>
            <a:r>
              <a:rPr lang="de-CH" dirty="0"/>
              <a:t>Lösungsansätze</a:t>
            </a:r>
          </a:p>
        </p:txBody>
      </p:sp>
      <p:sp>
        <p:nvSpPr>
          <p:cNvPr id="3" name="Inhaltsplatzhalter 2">
            <a:extLst>
              <a:ext uri="{FF2B5EF4-FFF2-40B4-BE49-F238E27FC236}">
                <a16:creationId xmlns:a16="http://schemas.microsoft.com/office/drawing/2014/main" id="{EC396D46-3628-128A-2A50-1060380459B0}"/>
              </a:ext>
            </a:extLst>
          </p:cNvPr>
          <p:cNvSpPr>
            <a:spLocks noGrp="1"/>
          </p:cNvSpPr>
          <p:nvPr>
            <p:ph idx="1"/>
          </p:nvPr>
        </p:nvSpPr>
        <p:spPr/>
        <p:txBody>
          <a:bodyPr/>
          <a:lstStyle/>
          <a:p>
            <a:r>
              <a:rPr lang="de-DE" dirty="0"/>
              <a:t>Um die planetaren Grenzen zu schützen, gibt es verschiedene Lösungsansätze. Dazu gehören die Verwendung von Ersatzstoffen für schädliche Substanzen, die Verwendung von Technologien, die den Einsatz von schädlichen Substanzen minimieren, und die Umstellung auf erneuerbare Energien.</a:t>
            </a:r>
            <a:endParaRPr lang="de-CH" dirty="0"/>
          </a:p>
        </p:txBody>
      </p:sp>
    </p:spTree>
    <p:extLst>
      <p:ext uri="{BB962C8B-B14F-4D97-AF65-F5344CB8AC3E}">
        <p14:creationId xmlns:p14="http://schemas.microsoft.com/office/powerpoint/2010/main" val="2852050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6C757C-DDAD-6010-18E1-5E1D6F3F8E89}"/>
              </a:ext>
            </a:extLst>
          </p:cNvPr>
          <p:cNvSpPr>
            <a:spLocks noGrp="1"/>
          </p:cNvSpPr>
          <p:nvPr>
            <p:ph type="title"/>
          </p:nvPr>
        </p:nvSpPr>
        <p:spPr/>
        <p:txBody>
          <a:bodyPr/>
          <a:lstStyle/>
          <a:p>
            <a:r>
              <a:rPr lang="de-CH" dirty="0"/>
              <a:t>Tourismus (Problem </a:t>
            </a:r>
            <a:r>
              <a:rPr lang="de-CH"/>
              <a:t>und Lösungen)</a:t>
            </a:r>
          </a:p>
        </p:txBody>
      </p:sp>
      <p:sp>
        <p:nvSpPr>
          <p:cNvPr id="3" name="Inhaltsplatzhalter 2">
            <a:extLst>
              <a:ext uri="{FF2B5EF4-FFF2-40B4-BE49-F238E27FC236}">
                <a16:creationId xmlns:a16="http://schemas.microsoft.com/office/drawing/2014/main" id="{BA1988B5-3C88-9965-F91D-7C5ABD7262FF}"/>
              </a:ext>
            </a:extLst>
          </p:cNvPr>
          <p:cNvSpPr>
            <a:spLocks noGrp="1"/>
          </p:cNvSpPr>
          <p:nvPr>
            <p:ph idx="1"/>
          </p:nvPr>
        </p:nvSpPr>
        <p:spPr/>
        <p:txBody>
          <a:bodyPr>
            <a:normAutofit fontScale="85000" lnSpcReduction="20000"/>
          </a:bodyPr>
          <a:lstStyle/>
          <a:p>
            <a:r>
              <a:rPr lang="de-DE" dirty="0"/>
              <a:t>Tourismus hat einen Einfluss auf die Umwelt und kann somit auch Auswirkungen auf die Lebensformen haben. Eine Studie des Schweizer Staatssekretariats für Wirtschaft (SECO) zeigt, dass der Tourismus in der Schweiz bereit ist, zur Verminderung der Klimagase beizutragen, sei es durch </a:t>
            </a:r>
            <a:r>
              <a:rPr lang="de-DE" dirty="0" err="1"/>
              <a:t>Energiesparmassnahmen</a:t>
            </a:r>
            <a:r>
              <a:rPr lang="de-DE" dirty="0"/>
              <a:t>, durch die Förderung klimafreundlicher Verkehrsträger, durch technische Innovationen, durch Lenkungsabgaben auf CO2-Emissionen oder durch Kompensationen von Klimagasen.</a:t>
            </a:r>
          </a:p>
          <a:p>
            <a:endParaRPr lang="de-DE" dirty="0"/>
          </a:p>
          <a:p>
            <a:r>
              <a:rPr lang="de-DE" dirty="0"/>
              <a:t>Es gibt jedoch auch negative Auswirkungen des Tourismus auf die Umwelt. Eine Studie von </a:t>
            </a:r>
            <a:r>
              <a:rPr lang="de-DE" dirty="0" err="1"/>
              <a:t>One</a:t>
            </a:r>
            <a:r>
              <a:rPr lang="de-DE" dirty="0"/>
              <a:t> Planet Lab zeigt, dass der Tourismus eine der Hauptursachen für den Verlust der biologischen Vielfalt und den Klimawandel ist. Der Tourismus kann auch dazu führen, dass neue Substanzen in die Umwelt gelangen, die sich negativ auf die Lebensformen auswirken können.</a:t>
            </a:r>
            <a:endParaRPr lang="de-CH" dirty="0"/>
          </a:p>
        </p:txBody>
      </p:sp>
    </p:spTree>
    <p:extLst>
      <p:ext uri="{BB962C8B-B14F-4D97-AF65-F5344CB8AC3E}">
        <p14:creationId xmlns:p14="http://schemas.microsoft.com/office/powerpoint/2010/main" val="1134042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C355F9-54CA-2C76-9F72-5800D3E1CC6E}"/>
              </a:ext>
            </a:extLst>
          </p:cNvPr>
          <p:cNvSpPr>
            <a:spLocks noGrp="1"/>
          </p:cNvSpPr>
          <p:nvPr>
            <p:ph type="title"/>
          </p:nvPr>
        </p:nvSpPr>
        <p:spPr/>
        <p:txBody>
          <a:bodyPr/>
          <a:lstStyle/>
          <a:p>
            <a:r>
              <a:rPr lang="de-CH" dirty="0"/>
              <a:t>Was (Definition)</a:t>
            </a:r>
          </a:p>
        </p:txBody>
      </p:sp>
      <p:sp>
        <p:nvSpPr>
          <p:cNvPr id="3" name="Inhaltsplatzhalter 2">
            <a:extLst>
              <a:ext uri="{FF2B5EF4-FFF2-40B4-BE49-F238E27FC236}">
                <a16:creationId xmlns:a16="http://schemas.microsoft.com/office/drawing/2014/main" id="{B377C51F-A615-81C8-DAFC-1D96FE3D0212}"/>
              </a:ext>
            </a:extLst>
          </p:cNvPr>
          <p:cNvSpPr>
            <a:spLocks noGrp="1"/>
          </p:cNvSpPr>
          <p:nvPr>
            <p:ph idx="1"/>
          </p:nvPr>
        </p:nvSpPr>
        <p:spPr/>
        <p:txBody>
          <a:bodyPr/>
          <a:lstStyle/>
          <a:p>
            <a:r>
              <a:rPr lang="de-DE" b="0" i="0" dirty="0">
                <a:solidFill>
                  <a:srgbClr val="1E1E1E"/>
                </a:solidFill>
                <a:effectLst/>
                <a:latin typeface="Volte Regular"/>
              </a:rPr>
              <a:t>In der Stratosphäre 20 bis 30 Kilometer über der Erde bilden gespaltene Sauerstoffatome </a:t>
            </a:r>
            <a:r>
              <a:rPr lang="de-DE" b="1" i="0" u="none" strike="noStrike" dirty="0">
                <a:solidFill>
                  <a:srgbClr val="00B19F"/>
                </a:solidFill>
                <a:effectLst/>
                <a:latin typeface="Volte Semibold"/>
                <a:hlinkClick r:id="rId2" tooltip="Mehr Informationen zu Ozon"/>
              </a:rPr>
              <a:t>Ozon (O</a:t>
            </a:r>
            <a:r>
              <a:rPr lang="de-DE" b="1" i="0" u="none" strike="noStrike" baseline="-25000" dirty="0">
                <a:solidFill>
                  <a:srgbClr val="00B19F"/>
                </a:solidFill>
                <a:effectLst/>
                <a:latin typeface="Volte Semibold"/>
                <a:hlinkClick r:id="rId2" tooltip="Mehr Informationen zu Ozon"/>
              </a:rPr>
              <a:t>3</a:t>
            </a:r>
            <a:r>
              <a:rPr lang="de-DE" b="1" i="0" u="none" strike="noStrike" dirty="0">
                <a:solidFill>
                  <a:srgbClr val="00B19F"/>
                </a:solidFill>
                <a:effectLst/>
                <a:latin typeface="Volte Semibold"/>
                <a:hlinkClick r:id="rId2" tooltip="Mehr Informationen zu Ozon"/>
              </a:rPr>
              <a:t>)</a:t>
            </a:r>
            <a:r>
              <a:rPr lang="de-DE" b="0" i="0" dirty="0">
                <a:solidFill>
                  <a:srgbClr val="1E1E1E"/>
                </a:solidFill>
                <a:effectLst/>
                <a:latin typeface="Volte Regular"/>
              </a:rPr>
              <a:t>. So entsteht rund um die Erde eine </a:t>
            </a:r>
            <a:r>
              <a:rPr lang="de-DE" b="1" i="0" dirty="0">
                <a:solidFill>
                  <a:srgbClr val="1E1E1E"/>
                </a:solidFill>
                <a:effectLst/>
                <a:latin typeface="Volte Semibold"/>
              </a:rPr>
              <a:t>Ozonschicht</a:t>
            </a:r>
            <a:r>
              <a:rPr lang="de-DE" b="0" i="0" dirty="0">
                <a:solidFill>
                  <a:srgbClr val="1E1E1E"/>
                </a:solidFill>
                <a:effectLst/>
                <a:latin typeface="Volte Regular"/>
              </a:rPr>
              <a:t>, die eine wichtige Rolle erfüllt: Sie absorbiert einen Teil der Sonnenstrahlung und reguliert dadurch zum einen die Temperatur auf der Erde und schützt uns Menschen zum anderen vor der </a:t>
            </a:r>
            <a:r>
              <a:rPr lang="de-DE" b="1" i="0" dirty="0">
                <a:solidFill>
                  <a:srgbClr val="1E1E1E"/>
                </a:solidFill>
                <a:effectLst/>
                <a:latin typeface="Volte Semibold"/>
              </a:rPr>
              <a:t>gefährlichen UV-Strahlung</a:t>
            </a:r>
            <a:r>
              <a:rPr lang="de-DE" b="0" i="0" dirty="0">
                <a:solidFill>
                  <a:srgbClr val="1E1E1E"/>
                </a:solidFill>
                <a:effectLst/>
                <a:latin typeface="Volte Regular"/>
              </a:rPr>
              <a:t> der Sonne. </a:t>
            </a:r>
            <a:endParaRPr lang="de-CH" dirty="0"/>
          </a:p>
        </p:txBody>
      </p:sp>
    </p:spTree>
    <p:extLst>
      <p:ext uri="{BB962C8B-B14F-4D97-AF65-F5344CB8AC3E}">
        <p14:creationId xmlns:p14="http://schemas.microsoft.com/office/powerpoint/2010/main" val="3006133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AEAEB-BE17-94C1-C10D-9FAF75DD5E08}"/>
              </a:ext>
            </a:extLst>
          </p:cNvPr>
          <p:cNvSpPr>
            <a:spLocks noGrp="1"/>
          </p:cNvSpPr>
          <p:nvPr>
            <p:ph type="title"/>
          </p:nvPr>
        </p:nvSpPr>
        <p:spPr/>
        <p:txBody>
          <a:bodyPr/>
          <a:lstStyle/>
          <a:p>
            <a:r>
              <a:rPr lang="de-CH" dirty="0"/>
              <a:t>Allgemeiner Zustand</a:t>
            </a:r>
          </a:p>
        </p:txBody>
      </p:sp>
      <p:sp>
        <p:nvSpPr>
          <p:cNvPr id="3" name="Inhaltsplatzhalter 2">
            <a:extLst>
              <a:ext uri="{FF2B5EF4-FFF2-40B4-BE49-F238E27FC236}">
                <a16:creationId xmlns:a16="http://schemas.microsoft.com/office/drawing/2014/main" id="{61B833F6-5DBF-7CE5-7E04-6B3E1DED0ACE}"/>
              </a:ext>
            </a:extLst>
          </p:cNvPr>
          <p:cNvSpPr>
            <a:spLocks noGrp="1"/>
          </p:cNvSpPr>
          <p:nvPr>
            <p:ph idx="1"/>
          </p:nvPr>
        </p:nvSpPr>
        <p:spPr/>
        <p:txBody>
          <a:bodyPr/>
          <a:lstStyle/>
          <a:p>
            <a:r>
              <a:rPr lang="de-DE" b="0" i="0" dirty="0">
                <a:solidFill>
                  <a:srgbClr val="111111"/>
                </a:solidFill>
                <a:effectLst/>
                <a:latin typeface="-apple-system"/>
              </a:rPr>
              <a:t>Die Ozonschicht erholt sich allmählich wieder, nachdem sie in den 1980er Jahren abgenommen hatte, insbesondere über der Antarktis, rund um den Südpol.</a:t>
            </a:r>
            <a:endParaRPr lang="de-CH" dirty="0"/>
          </a:p>
        </p:txBody>
      </p:sp>
    </p:spTree>
    <p:extLst>
      <p:ext uri="{BB962C8B-B14F-4D97-AF65-F5344CB8AC3E}">
        <p14:creationId xmlns:p14="http://schemas.microsoft.com/office/powerpoint/2010/main" val="324376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0DD4DA-DBC8-EB7A-F95B-9BD7275C26A6}"/>
              </a:ext>
            </a:extLst>
          </p:cNvPr>
          <p:cNvSpPr>
            <a:spLocks noGrp="1"/>
          </p:cNvSpPr>
          <p:nvPr>
            <p:ph type="title"/>
          </p:nvPr>
        </p:nvSpPr>
        <p:spPr/>
        <p:txBody>
          <a:bodyPr/>
          <a:lstStyle/>
          <a:p>
            <a:r>
              <a:rPr lang="de-CH" dirty="0"/>
              <a:t>Aktuelle Problem</a:t>
            </a:r>
          </a:p>
        </p:txBody>
      </p:sp>
      <p:sp>
        <p:nvSpPr>
          <p:cNvPr id="3" name="Inhaltsplatzhalter 2">
            <a:extLst>
              <a:ext uri="{FF2B5EF4-FFF2-40B4-BE49-F238E27FC236}">
                <a16:creationId xmlns:a16="http://schemas.microsoft.com/office/drawing/2014/main" id="{FC6616B5-F6A6-C59B-A4A5-AC6CBCB71511}"/>
              </a:ext>
            </a:extLst>
          </p:cNvPr>
          <p:cNvSpPr>
            <a:spLocks noGrp="1"/>
          </p:cNvSpPr>
          <p:nvPr>
            <p:ph idx="1"/>
          </p:nvPr>
        </p:nvSpPr>
        <p:spPr/>
        <p:txBody>
          <a:bodyPr/>
          <a:lstStyle/>
          <a:p>
            <a:r>
              <a:rPr lang="de-DE" b="0" i="0" dirty="0">
                <a:solidFill>
                  <a:srgbClr val="1E1E1E"/>
                </a:solidFill>
                <a:effectLst/>
                <a:latin typeface="Volte Regular"/>
              </a:rPr>
              <a:t>Für die Zerstörung der Ozonschicht sind sogenannte </a:t>
            </a:r>
            <a:r>
              <a:rPr lang="de-DE" b="1" i="0" dirty="0">
                <a:solidFill>
                  <a:srgbClr val="1E1E1E"/>
                </a:solidFill>
                <a:effectLst/>
                <a:latin typeface="Volte Semibold"/>
              </a:rPr>
              <a:t>Fluorchlorkohlenwasserstoffe</a:t>
            </a:r>
            <a:r>
              <a:rPr lang="de-DE" b="0" i="0" dirty="0">
                <a:solidFill>
                  <a:srgbClr val="1E1E1E"/>
                </a:solidFill>
                <a:effectLst/>
                <a:latin typeface="Volte Regular"/>
              </a:rPr>
              <a:t> (FCKW) verantwortlich, die unter anderem in Kühlschränken, als Lösemittel und in Haarsprays verwendet wurden.</a:t>
            </a:r>
          </a:p>
          <a:p>
            <a:r>
              <a:rPr lang="de-DE" dirty="0"/>
              <a:t>Die Abnahme der Ozonschicht führt zu einem erhöhten Risiko für Hautkrebs, Katarakte und andere gesundheitliche Probleme bei Menschen, Tieren und Pflanzen.</a:t>
            </a:r>
            <a:endParaRPr lang="de-CH" dirty="0"/>
          </a:p>
        </p:txBody>
      </p:sp>
    </p:spTree>
    <p:extLst>
      <p:ext uri="{BB962C8B-B14F-4D97-AF65-F5344CB8AC3E}">
        <p14:creationId xmlns:p14="http://schemas.microsoft.com/office/powerpoint/2010/main" val="162235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265787-215C-79A7-49D3-FB6960D5895D}"/>
              </a:ext>
            </a:extLst>
          </p:cNvPr>
          <p:cNvSpPr>
            <a:spLocks noGrp="1"/>
          </p:cNvSpPr>
          <p:nvPr>
            <p:ph type="title"/>
          </p:nvPr>
        </p:nvSpPr>
        <p:spPr/>
        <p:txBody>
          <a:bodyPr/>
          <a:lstStyle/>
          <a:p>
            <a:r>
              <a:rPr lang="de-CH" dirty="0" err="1"/>
              <a:t>Löungsansätzte</a:t>
            </a:r>
            <a:endParaRPr lang="de-CH" dirty="0"/>
          </a:p>
        </p:txBody>
      </p:sp>
      <p:sp>
        <p:nvSpPr>
          <p:cNvPr id="3" name="Inhaltsplatzhalter 2">
            <a:extLst>
              <a:ext uri="{FF2B5EF4-FFF2-40B4-BE49-F238E27FC236}">
                <a16:creationId xmlns:a16="http://schemas.microsoft.com/office/drawing/2014/main" id="{ED0C51C9-A854-5FEE-A0CF-8942C8BDF63E}"/>
              </a:ext>
            </a:extLst>
          </p:cNvPr>
          <p:cNvSpPr>
            <a:spLocks noGrp="1"/>
          </p:cNvSpPr>
          <p:nvPr>
            <p:ph idx="1"/>
          </p:nvPr>
        </p:nvSpPr>
        <p:spPr/>
        <p:txBody>
          <a:bodyPr/>
          <a:lstStyle/>
          <a:p>
            <a:r>
              <a:rPr lang="de-DE" b="0" i="0" dirty="0">
                <a:solidFill>
                  <a:srgbClr val="1E1E1E"/>
                </a:solidFill>
                <a:effectLst/>
                <a:latin typeface="Volte Regular"/>
              </a:rPr>
              <a:t>Viele Staaten beschlossen daraufhin den Ausstieg aus den FCKW, weshalb sie heute kaum noch verwendet werden. In der Atmosphäre nimmt ihre Konzentration jedoch nur langsam ab. Erst seit den 2000er-Jahren erholt sich die Ozonschicht allmählich wieder. Aus diesem Grund stufen die Wissenschaftler um Rockström die planetare Belastungsgrenze des Ozonverlustes derzeit nicht als gefährdet ein. Das Gegenwirken von Politik und Staaten hat somit in diesem Fall funktioniert.</a:t>
            </a:r>
          </a:p>
          <a:p>
            <a:r>
              <a:rPr lang="de-DE" dirty="0">
                <a:solidFill>
                  <a:srgbClr val="1E1E1E"/>
                </a:solidFill>
                <a:latin typeface="Volte Regular"/>
              </a:rPr>
              <a:t>Umstellung auf erneuerbare Energie</a:t>
            </a:r>
            <a:endParaRPr lang="de-CH" dirty="0"/>
          </a:p>
        </p:txBody>
      </p:sp>
    </p:spTree>
    <p:extLst>
      <p:ext uri="{BB962C8B-B14F-4D97-AF65-F5344CB8AC3E}">
        <p14:creationId xmlns:p14="http://schemas.microsoft.com/office/powerpoint/2010/main" val="114007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A5F7BF-CF52-5C27-15B9-494F50BC39AC}"/>
              </a:ext>
            </a:extLst>
          </p:cNvPr>
          <p:cNvSpPr>
            <a:spLocks noGrp="1"/>
          </p:cNvSpPr>
          <p:nvPr>
            <p:ph type="title"/>
          </p:nvPr>
        </p:nvSpPr>
        <p:spPr/>
        <p:txBody>
          <a:bodyPr/>
          <a:lstStyle/>
          <a:p>
            <a:r>
              <a:rPr lang="de-CH" dirty="0"/>
              <a:t>Beispiel Tourismus Probleme und Lösung</a:t>
            </a:r>
          </a:p>
        </p:txBody>
      </p:sp>
      <p:sp>
        <p:nvSpPr>
          <p:cNvPr id="3" name="Inhaltsplatzhalter 2">
            <a:extLst>
              <a:ext uri="{FF2B5EF4-FFF2-40B4-BE49-F238E27FC236}">
                <a16:creationId xmlns:a16="http://schemas.microsoft.com/office/drawing/2014/main" id="{DB9DD280-6EF6-4CAB-B7AE-3EF3F0AFDB3A}"/>
              </a:ext>
            </a:extLst>
          </p:cNvPr>
          <p:cNvSpPr>
            <a:spLocks noGrp="1"/>
          </p:cNvSpPr>
          <p:nvPr>
            <p:ph idx="1"/>
          </p:nvPr>
        </p:nvSpPr>
        <p:spPr/>
        <p:txBody>
          <a:bodyPr/>
          <a:lstStyle/>
          <a:p>
            <a:r>
              <a:rPr lang="de-DE" dirty="0"/>
              <a:t> Zum Beispiel kann der Flugverkehr, der ein wichtiger Bestandteil des Tourismus ist, zur Freisetzung von Treibhausgasen und anderen Schadstoffen in die Atmosphäre beitragen, die den Klimawandel und die Ozonschicht beeinflussen können.</a:t>
            </a:r>
            <a:endParaRPr lang="de-CH" dirty="0"/>
          </a:p>
        </p:txBody>
      </p:sp>
    </p:spTree>
    <p:extLst>
      <p:ext uri="{BB962C8B-B14F-4D97-AF65-F5344CB8AC3E}">
        <p14:creationId xmlns:p14="http://schemas.microsoft.com/office/powerpoint/2010/main" val="503106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D03AD6-3F40-6F5E-AE82-F0D73EA3B0AD}"/>
              </a:ext>
            </a:extLst>
          </p:cNvPr>
          <p:cNvSpPr>
            <a:spLocks noGrp="1"/>
          </p:cNvSpPr>
          <p:nvPr>
            <p:ph type="ctrTitle"/>
          </p:nvPr>
        </p:nvSpPr>
        <p:spPr/>
        <p:txBody>
          <a:bodyPr/>
          <a:lstStyle/>
          <a:p>
            <a:r>
              <a:rPr lang="de-CH" dirty="0"/>
              <a:t>Neue Substanzen und modifizierte Lebensform </a:t>
            </a:r>
          </a:p>
        </p:txBody>
      </p:sp>
      <p:sp>
        <p:nvSpPr>
          <p:cNvPr id="3" name="Untertitel 2">
            <a:extLst>
              <a:ext uri="{FF2B5EF4-FFF2-40B4-BE49-F238E27FC236}">
                <a16:creationId xmlns:a16="http://schemas.microsoft.com/office/drawing/2014/main" id="{FCF1C43B-C369-DE58-A342-8E7A14202B1F}"/>
              </a:ext>
            </a:extLst>
          </p:cNvPr>
          <p:cNvSpPr>
            <a:spLocks noGrp="1"/>
          </p:cNvSpPr>
          <p:nvPr>
            <p:ph type="subTitle" idx="1"/>
          </p:nvPr>
        </p:nvSpPr>
        <p:spPr/>
        <p:txBody>
          <a:bodyPr/>
          <a:lstStyle/>
          <a:p>
            <a:endParaRPr lang="de-CH"/>
          </a:p>
        </p:txBody>
      </p:sp>
    </p:spTree>
    <p:extLst>
      <p:ext uri="{BB962C8B-B14F-4D97-AF65-F5344CB8AC3E}">
        <p14:creationId xmlns:p14="http://schemas.microsoft.com/office/powerpoint/2010/main" val="11335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62FAB-0194-E5FA-E8B6-8E092EA9B700}"/>
              </a:ext>
            </a:extLst>
          </p:cNvPr>
          <p:cNvSpPr>
            <a:spLocks noGrp="1"/>
          </p:cNvSpPr>
          <p:nvPr>
            <p:ph type="title"/>
          </p:nvPr>
        </p:nvSpPr>
        <p:spPr/>
        <p:txBody>
          <a:bodyPr/>
          <a:lstStyle/>
          <a:p>
            <a:r>
              <a:rPr lang="de-CH" dirty="0"/>
              <a:t>Was (Definition)</a:t>
            </a:r>
          </a:p>
        </p:txBody>
      </p:sp>
      <p:sp>
        <p:nvSpPr>
          <p:cNvPr id="3" name="Inhaltsplatzhalter 2">
            <a:extLst>
              <a:ext uri="{FF2B5EF4-FFF2-40B4-BE49-F238E27FC236}">
                <a16:creationId xmlns:a16="http://schemas.microsoft.com/office/drawing/2014/main" id="{4BCEDAB3-177A-C5C4-C84C-6A0B5C5A9684}"/>
              </a:ext>
            </a:extLst>
          </p:cNvPr>
          <p:cNvSpPr>
            <a:spLocks noGrp="1"/>
          </p:cNvSpPr>
          <p:nvPr>
            <p:ph idx="1"/>
          </p:nvPr>
        </p:nvSpPr>
        <p:spPr/>
        <p:txBody>
          <a:bodyPr/>
          <a:lstStyle/>
          <a:p>
            <a:r>
              <a:rPr lang="de-DE" b="0" i="0" dirty="0">
                <a:solidFill>
                  <a:srgbClr val="1E1E1E"/>
                </a:solidFill>
                <a:effectLst/>
                <a:latin typeface="Volte Regular"/>
              </a:rPr>
              <a:t>Die Kategorie der neuen Substanzen und modifizierten Lebensformen beschäftigt sich mit</a:t>
            </a:r>
            <a:r>
              <a:rPr lang="de-DE" b="1" i="0" dirty="0">
                <a:solidFill>
                  <a:srgbClr val="1E1E1E"/>
                </a:solidFill>
                <a:effectLst/>
                <a:latin typeface="Volte Semibold"/>
              </a:rPr>
              <a:t> </a:t>
            </a:r>
            <a:r>
              <a:rPr lang="de-DE" b="0" i="0" dirty="0">
                <a:solidFill>
                  <a:srgbClr val="1E1E1E"/>
                </a:solidFill>
                <a:effectLst/>
                <a:latin typeface="Volte Regular"/>
              </a:rPr>
              <a:t>Stoffen, die durch die Menschen neu in die Umwelt gebracht werden. Dazu zählen beispielsweise zahlreiche Chemikalien und Plastik, aber auch seltene Erden, Schwermetalle und radioaktive Abfälle. </a:t>
            </a:r>
            <a:endParaRPr lang="de-CH" dirty="0"/>
          </a:p>
        </p:txBody>
      </p:sp>
    </p:spTree>
    <p:extLst>
      <p:ext uri="{BB962C8B-B14F-4D97-AF65-F5344CB8AC3E}">
        <p14:creationId xmlns:p14="http://schemas.microsoft.com/office/powerpoint/2010/main" val="164301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6BC3B2-7DF4-625D-A085-F1B34E397388}"/>
              </a:ext>
            </a:extLst>
          </p:cNvPr>
          <p:cNvSpPr>
            <a:spLocks noGrp="1"/>
          </p:cNvSpPr>
          <p:nvPr>
            <p:ph type="title"/>
          </p:nvPr>
        </p:nvSpPr>
        <p:spPr/>
        <p:txBody>
          <a:bodyPr/>
          <a:lstStyle/>
          <a:p>
            <a:r>
              <a:rPr lang="de-CH" dirty="0"/>
              <a:t>Allgemeiner Zustand</a:t>
            </a:r>
          </a:p>
        </p:txBody>
      </p:sp>
      <p:sp>
        <p:nvSpPr>
          <p:cNvPr id="3" name="Inhaltsplatzhalter 2">
            <a:extLst>
              <a:ext uri="{FF2B5EF4-FFF2-40B4-BE49-F238E27FC236}">
                <a16:creationId xmlns:a16="http://schemas.microsoft.com/office/drawing/2014/main" id="{F5BFA9CD-29B1-92B7-570B-C91C385E4526}"/>
              </a:ext>
            </a:extLst>
          </p:cNvPr>
          <p:cNvSpPr>
            <a:spLocks noGrp="1"/>
          </p:cNvSpPr>
          <p:nvPr>
            <p:ph idx="1"/>
          </p:nvPr>
        </p:nvSpPr>
        <p:spPr/>
        <p:txBody>
          <a:bodyPr/>
          <a:lstStyle/>
          <a:p>
            <a:r>
              <a:rPr lang="de-DE" b="0" i="0" dirty="0">
                <a:solidFill>
                  <a:srgbClr val="1E1E1E"/>
                </a:solidFill>
                <a:effectLst/>
                <a:latin typeface="Volte Regular"/>
              </a:rPr>
              <a:t> Für die Natur und alle Lebewesen stellen diese neuartigen Substanzen ein </a:t>
            </a:r>
            <a:r>
              <a:rPr lang="de-DE" b="1" i="0" dirty="0">
                <a:solidFill>
                  <a:srgbClr val="1E1E1E"/>
                </a:solidFill>
                <a:effectLst/>
                <a:latin typeface="Volte Semibold"/>
              </a:rPr>
              <a:t>hohes Risiko</a:t>
            </a:r>
            <a:r>
              <a:rPr lang="de-DE" b="0" i="0" dirty="0">
                <a:solidFill>
                  <a:srgbClr val="1E1E1E"/>
                </a:solidFill>
                <a:effectLst/>
                <a:latin typeface="Volte Regular"/>
              </a:rPr>
              <a:t> dar, da sie unter anderem </a:t>
            </a:r>
            <a:r>
              <a:rPr lang="de-DE" b="1" i="0" dirty="0">
                <a:solidFill>
                  <a:srgbClr val="1E1E1E"/>
                </a:solidFill>
                <a:effectLst/>
                <a:latin typeface="Volte Semibold"/>
              </a:rPr>
              <a:t>giftig und krebserregend</a:t>
            </a:r>
            <a:r>
              <a:rPr lang="de-DE" b="0" i="0" dirty="0">
                <a:solidFill>
                  <a:srgbClr val="1E1E1E"/>
                </a:solidFill>
                <a:effectLst/>
                <a:latin typeface="Volte Regular"/>
              </a:rPr>
              <a:t> wirken können.</a:t>
            </a:r>
          </a:p>
          <a:p>
            <a:r>
              <a:rPr lang="de-DE" b="0" i="0" dirty="0">
                <a:solidFill>
                  <a:srgbClr val="1E1E1E"/>
                </a:solidFill>
                <a:effectLst/>
                <a:latin typeface="Volte Regular"/>
              </a:rPr>
              <a:t>Im originalen Konzept der planetaren Belastungsgrenzen schätzten die Wissenschaftler aus Stockholm die Situation als unberechenbar ein, da der Einfluss der Substanzen und Chemikalien zu wenig erforscht war. In einer neuen Veröffentlichung stellten Forscher 2022 jedoch fest, dass auch in dieser Kategorie die</a:t>
            </a:r>
            <a:r>
              <a:rPr lang="de-DE" b="1" i="0" dirty="0">
                <a:solidFill>
                  <a:srgbClr val="1E1E1E"/>
                </a:solidFill>
                <a:effectLst/>
                <a:latin typeface="Volte Semibold"/>
              </a:rPr>
              <a:t> </a:t>
            </a:r>
            <a:r>
              <a:rPr lang="de-DE" b="0" i="0" dirty="0">
                <a:solidFill>
                  <a:srgbClr val="1E1E1E"/>
                </a:solidFill>
                <a:effectLst/>
                <a:latin typeface="Volte Regular"/>
              </a:rPr>
              <a:t>planetaren Grenzen überschritten sind.</a:t>
            </a:r>
            <a:endParaRPr lang="de-CH" dirty="0"/>
          </a:p>
        </p:txBody>
      </p:sp>
    </p:spTree>
    <p:extLst>
      <p:ext uri="{BB962C8B-B14F-4D97-AF65-F5344CB8AC3E}">
        <p14:creationId xmlns:p14="http://schemas.microsoft.com/office/powerpoint/2010/main" val="298925814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678</Words>
  <Application>Microsoft Office PowerPoint</Application>
  <PresentationFormat>Widescreen</PresentationFormat>
  <Paragraphs>28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-apple-system</vt:lpstr>
      <vt:lpstr>Aptos</vt:lpstr>
      <vt:lpstr>Aptos Display</vt:lpstr>
      <vt:lpstr>Arial</vt:lpstr>
      <vt:lpstr>Volte Regular</vt:lpstr>
      <vt:lpstr>Volte Semibold</vt:lpstr>
      <vt:lpstr>Office</vt:lpstr>
      <vt:lpstr>Ozonverlust in der Atmosphere</vt:lpstr>
      <vt:lpstr>Was (Definition)</vt:lpstr>
      <vt:lpstr>Allgemeiner Zustand</vt:lpstr>
      <vt:lpstr>Aktuelle Problem</vt:lpstr>
      <vt:lpstr>Löungsansätzte</vt:lpstr>
      <vt:lpstr>Beispiel Tourismus Probleme und Lösung</vt:lpstr>
      <vt:lpstr>Neue Substanzen und modifizierte Lebensform </vt:lpstr>
      <vt:lpstr>Was (Definition)</vt:lpstr>
      <vt:lpstr>Allgemeiner Zustand</vt:lpstr>
      <vt:lpstr>Aktuelle Probleme</vt:lpstr>
      <vt:lpstr>Lösungsansätze</vt:lpstr>
      <vt:lpstr>Tourismus (Problem und Lösungen)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Ozonverlust in der Atmosphere</dc:title>
  <dc:creator>svenja scholer</dc:creator>
  <cp:lastModifiedBy>Grèzes Sandra</cp:lastModifiedBy>
  <cp:revision>1</cp:revision>
  <dcterms:created xsi:type="dcterms:W3CDTF">2023-12-12T13:50:35Z</dcterms:created>
  <dcterms:modified xsi:type="dcterms:W3CDTF">2023-12-12T15:19:27Z</dcterms:modified>
</cp:coreProperties>
</file>