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58"/>
  </p:notesMasterIdLst>
  <p:sldIdLst>
    <p:sldId id="256" r:id="rId3"/>
    <p:sldId id="525" r:id="rId4"/>
    <p:sldId id="270" r:id="rId5"/>
    <p:sldId id="537" r:id="rId6"/>
    <p:sldId id="433" r:id="rId7"/>
    <p:sldId id="389" r:id="rId8"/>
    <p:sldId id="576" r:id="rId9"/>
    <p:sldId id="545" r:id="rId10"/>
    <p:sldId id="387" r:id="rId11"/>
    <p:sldId id="417" r:id="rId12"/>
    <p:sldId id="514" r:id="rId13"/>
    <p:sldId id="397" r:id="rId14"/>
    <p:sldId id="526" r:id="rId15"/>
    <p:sldId id="542" r:id="rId16"/>
    <p:sldId id="532" r:id="rId17"/>
    <p:sldId id="523" r:id="rId18"/>
    <p:sldId id="577" r:id="rId19"/>
    <p:sldId id="555" r:id="rId20"/>
    <p:sldId id="539" r:id="rId21"/>
    <p:sldId id="559" r:id="rId22"/>
    <p:sldId id="390" r:id="rId23"/>
    <p:sldId id="404" r:id="rId24"/>
    <p:sldId id="564" r:id="rId25"/>
    <p:sldId id="407" r:id="rId26"/>
    <p:sldId id="557" r:id="rId27"/>
    <p:sldId id="408" r:id="rId28"/>
    <p:sldId id="410" r:id="rId29"/>
    <p:sldId id="409" r:id="rId30"/>
    <p:sldId id="551" r:id="rId31"/>
    <p:sldId id="554" r:id="rId32"/>
    <p:sldId id="538" r:id="rId33"/>
    <p:sldId id="482" r:id="rId34"/>
    <p:sldId id="529" r:id="rId35"/>
    <p:sldId id="481" r:id="rId36"/>
    <p:sldId id="547" r:id="rId37"/>
    <p:sldId id="466" r:id="rId38"/>
    <p:sldId id="516" r:id="rId39"/>
    <p:sldId id="524" r:id="rId40"/>
    <p:sldId id="561" r:id="rId41"/>
    <p:sldId id="517" r:id="rId42"/>
    <p:sldId id="535" r:id="rId43"/>
    <p:sldId id="430" r:id="rId44"/>
    <p:sldId id="428" r:id="rId45"/>
    <p:sldId id="429" r:id="rId46"/>
    <p:sldId id="436" r:id="rId47"/>
    <p:sldId id="406" r:id="rId48"/>
    <p:sldId id="562" r:id="rId49"/>
    <p:sldId id="578" r:id="rId50"/>
    <p:sldId id="558" r:id="rId51"/>
    <p:sldId id="560" r:id="rId52"/>
    <p:sldId id="563" r:id="rId53"/>
    <p:sldId id="513" r:id="rId54"/>
    <p:sldId id="335" r:id="rId55"/>
    <p:sldId id="309" r:id="rId56"/>
    <p:sldId id="530" r:id="rId57"/>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668DDC-EC2D-27C6-0458-DFC041F52B3D}" name="Camille Naef" initials="CN" userId="bf94ac3320190ff7"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uwens Rita" initials="BR" lastIdx="1" clrIdx="0">
    <p:extLst>
      <p:ext uri="{19B8F6BF-5375-455C-9EA6-DF929625EA0E}">
        <p15:presenceInfo xmlns:p15="http://schemas.microsoft.com/office/powerpoint/2012/main" userId="S-1-5-21-4037998928-318183558-1227690393-80719" providerId="AD"/>
      </p:ext>
    </p:extLst>
  </p:cmAuthor>
  <p:cmAuthor id="2" name="Camille Naef" initials="CN" lastIdx="6" clrIdx="1">
    <p:extLst>
      <p:ext uri="{19B8F6BF-5375-455C-9EA6-DF929625EA0E}">
        <p15:presenceInfo xmlns:p15="http://schemas.microsoft.com/office/powerpoint/2012/main" userId="bf94ac3320190ff7" providerId="Windows Live"/>
      </p:ext>
    </p:extLst>
  </p:cmAuthor>
  <p:cmAuthor id="3" name="Bauwens Rita" initials="BR [2]" lastIdx="1" clrIdx="2">
    <p:extLst>
      <p:ext uri="{19B8F6BF-5375-455C-9EA6-DF929625EA0E}">
        <p15:presenceInfo xmlns:p15="http://schemas.microsoft.com/office/powerpoint/2012/main" userId="S::rita.bauwens@hes-so.ch::18fbfec3-2c3b-4d34-b634-72320746f5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086064"/>
    <a:srgbClr val="FFDF7F"/>
    <a:srgbClr val="FFD6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59812" autoAdjust="0"/>
  </p:normalViewPr>
  <p:slideViewPr>
    <p:cSldViewPr snapToGrid="0">
      <p:cViewPr varScale="1">
        <p:scale>
          <a:sx n="64" d="100"/>
          <a:sy n="64" d="100"/>
        </p:scale>
        <p:origin x="2502" y="72"/>
      </p:cViewPr>
      <p:guideLst/>
    </p:cSldViewPr>
  </p:slideViewPr>
  <p:outlineViewPr>
    <p:cViewPr>
      <p:scale>
        <a:sx n="33" d="100"/>
        <a:sy n="33" d="100"/>
      </p:scale>
      <p:origin x="0" y="-624"/>
    </p:cViewPr>
  </p:outlineViewPr>
  <p:notesTextViewPr>
    <p:cViewPr>
      <p:scale>
        <a:sx n="3" d="2"/>
        <a:sy n="3" d="2"/>
      </p:scale>
      <p:origin x="0" y="0"/>
    </p:cViewPr>
  </p:notesTextViewPr>
  <p:sorterViewPr>
    <p:cViewPr>
      <p:scale>
        <a:sx n="100" d="100"/>
        <a:sy n="100" d="100"/>
      </p:scale>
      <p:origin x="0" y="-9360"/>
    </p:cViewPr>
  </p:sorterViewPr>
  <p:notesViewPr>
    <p:cSldViewPr snapToGrid="0">
      <p:cViewPr varScale="1">
        <p:scale>
          <a:sx n="86" d="100"/>
          <a:sy n="86" d="100"/>
        </p:scale>
        <p:origin x="379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bg1"/>
                </a:solidFill>
              </a:ln>
              <a:effectLst/>
            </c:spPr>
            <c:extLst>
              <c:ext xmlns:c16="http://schemas.microsoft.com/office/drawing/2014/chart" uri="{C3380CC4-5D6E-409C-BE32-E72D297353CC}">
                <c16:uniqueId val="{00000003-385F-44D4-BCDE-FD730134000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385F-44D4-BCDE-FD730134000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85F-44D4-BCDE-FD730134000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385F-44D4-BCDE-FD730134000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2-385F-44D4-BCDE-FD7301340008}"/>
              </c:ext>
            </c:extLst>
          </c:dPt>
          <c:dLbls>
            <c:dLbl>
              <c:idx val="0"/>
              <c:layout>
                <c:manualLayout>
                  <c:x val="-0.15114569683027812"/>
                  <c:y val="5.7808878722173038E-2"/>
                </c:manualLayout>
              </c:layout>
              <c:tx>
                <c:rich>
                  <a:bodyPr/>
                  <a:lstStyle/>
                  <a:p>
                    <a:fld id="{F487AC6C-C400-425D-9F50-30EF5B1CEC8A}" type="CATEGORYNAME">
                      <a:rPr lang="en-US" sz="1400" b="1">
                        <a:solidFill>
                          <a:schemeClr val="bg1"/>
                        </a:solidFill>
                      </a:rPr>
                      <a:pPr/>
                      <a:t>[NOM DE CATÉGORIE]</a:t>
                    </a:fld>
                    <a:endParaRPr lang="fr-CH"/>
                  </a:p>
                </c:rich>
              </c:tx>
              <c:showLegendKey val="0"/>
              <c:showVal val="0"/>
              <c:showCatName val="1"/>
              <c:showSerName val="0"/>
              <c:showPercent val="0"/>
              <c:showBubbleSize val="0"/>
              <c:extLst>
                <c:ext xmlns:c15="http://schemas.microsoft.com/office/drawing/2012/chart" uri="{CE6537A1-D6FC-4f65-9D91-7224C49458BB}">
                  <c15:layout>
                    <c:manualLayout>
                      <c:w val="0.30664723598486926"/>
                      <c:h val="9.4773246979138623E-2"/>
                    </c:manualLayout>
                  </c15:layout>
                  <c15:dlblFieldTable/>
                  <c15:showDataLabelsRange val="0"/>
                </c:ext>
                <c:ext xmlns:c16="http://schemas.microsoft.com/office/drawing/2014/chart" uri="{C3380CC4-5D6E-409C-BE32-E72D297353CC}">
                  <c16:uniqueId val="{00000003-385F-44D4-BCDE-FD7301340008}"/>
                </c:ext>
              </c:extLst>
            </c:dLbl>
            <c:dLbl>
              <c:idx val="1"/>
              <c:layout>
                <c:manualLayout>
                  <c:x val="1.1378198818897638E-2"/>
                  <c:y val="-0.12396480536633825"/>
                </c:manualLayout>
              </c:layout>
              <c:tx>
                <c:rich>
                  <a:bodyPr/>
                  <a:lstStyle/>
                  <a:p>
                    <a:fld id="{56E614D9-6E39-4438-8D74-1C9C3D1D5FFF}" type="CATEGORYNAME">
                      <a:rPr lang="en-US" sz="1400" b="1">
                        <a:solidFill>
                          <a:schemeClr val="bg1"/>
                        </a:solidFill>
                      </a:rPr>
                      <a:pPr/>
                      <a:t>[NOM DE CATÉGORIE]</a:t>
                    </a:fld>
                    <a:endParaRPr lang="fr-CH"/>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85F-44D4-BCDE-FD7301340008}"/>
                </c:ext>
              </c:extLst>
            </c:dLbl>
            <c:dLbl>
              <c:idx val="2"/>
              <c:layout>
                <c:manualLayout>
                  <c:x val="9.0891974336329076E-2"/>
                  <c:y val="-9.7134820647050313E-2"/>
                </c:manualLayout>
              </c:layout>
              <c:tx>
                <c:rich>
                  <a:bodyPr/>
                  <a:lstStyle/>
                  <a:p>
                    <a:fld id="{A465490A-B269-4989-9D78-95BBAD5AA50C}" type="CATEGORYNAME">
                      <a:rPr lang="en-US" sz="1400" b="1">
                        <a:solidFill>
                          <a:schemeClr val="bg1"/>
                        </a:solidFill>
                      </a:rPr>
                      <a:pPr/>
                      <a:t>[NOM DE CATÉGORIE]</a:t>
                    </a:fld>
                    <a:endParaRPr lang="fr-CH"/>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85F-44D4-BCDE-FD7301340008}"/>
                </c:ext>
              </c:extLst>
            </c:dLbl>
            <c:dLbl>
              <c:idx val="3"/>
              <c:layout>
                <c:manualLayout>
                  <c:x val="0.15014787804105906"/>
                  <c:y val="-5.5019488100908204E-2"/>
                </c:manualLayout>
              </c:layout>
              <c:tx>
                <c:rich>
                  <a:bodyPr/>
                  <a:lstStyle/>
                  <a:p>
                    <a:fld id="{92F6ACA8-2497-4063-8B56-4CB82C49E9EF}" type="CATEGORYNAME">
                      <a:rPr lang="en-US" sz="1400" b="1">
                        <a:solidFill>
                          <a:schemeClr val="bg1"/>
                        </a:solidFill>
                      </a:rPr>
                      <a:pPr/>
                      <a:t>[NOM DE CATÉGORIE]</a:t>
                    </a:fld>
                    <a:endParaRPr lang="fr-CH"/>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85F-44D4-BCDE-FD7301340008}"/>
                </c:ext>
              </c:extLst>
            </c:dLbl>
            <c:dLbl>
              <c:idx val="4"/>
              <c:layout>
                <c:manualLayout>
                  <c:x val="0.12649813110949942"/>
                  <c:y val="0.2342600392471626"/>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EEC59656-B9DE-49BC-9BA7-D27EF4F80734}" type="CATEGORYNAME">
                      <a:rPr lang="en-US" sz="1400" b="1" smtClean="0">
                        <a:solidFill>
                          <a:schemeClr val="bg1"/>
                        </a:solidFill>
                      </a:rPr>
                      <a:pPr>
                        <a:defRPr/>
                      </a:pPr>
                      <a:t>[NOM DE CATÉGORIE]</a:t>
                    </a:fld>
                    <a:endParaRPr lang="fr-CH"/>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0"/>
              <c:showBubbleSize val="0"/>
              <c:extLst>
                <c:ext xmlns:c15="http://schemas.microsoft.com/office/drawing/2012/chart" uri="{CE6537A1-D6FC-4f65-9D91-7224C49458BB}">
                  <c15:layout>
                    <c:manualLayout>
                      <c:w val="0.37769603612543273"/>
                      <c:h val="0.18811040186292557"/>
                    </c:manualLayout>
                  </c15:layout>
                  <c15:dlblFieldTable/>
                  <c15:showDataLabelsRange val="0"/>
                </c:ext>
                <c:ext xmlns:c16="http://schemas.microsoft.com/office/drawing/2014/chart" uri="{C3380CC4-5D6E-409C-BE32-E72D297353CC}">
                  <c16:uniqueId val="{00000002-385F-44D4-BCDE-FD73013400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Environnemental</c:v>
                </c:pt>
                <c:pt idx="1">
                  <c:v>Écologique</c:v>
                </c:pt>
                <c:pt idx="2">
                  <c:v>Vert</c:v>
                </c:pt>
                <c:pt idx="3">
                  <c:v>Durable</c:v>
                </c:pt>
                <c:pt idx="4">
                  <c:v>Autres (écoféministe, écospirituel, naturel ...)</c:v>
                </c:pt>
              </c:strCache>
            </c:strRef>
          </c:cat>
          <c:val>
            <c:numRef>
              <c:f>Sheet1!$B$2:$B$6</c:f>
              <c:numCache>
                <c:formatCode>General</c:formatCode>
                <c:ptCount val="5"/>
                <c:pt idx="0">
                  <c:v>50</c:v>
                </c:pt>
                <c:pt idx="1">
                  <c:v>16</c:v>
                </c:pt>
                <c:pt idx="2">
                  <c:v>9</c:v>
                </c:pt>
                <c:pt idx="3">
                  <c:v>9</c:v>
                </c:pt>
                <c:pt idx="4">
                  <c:v>31</c:v>
                </c:pt>
              </c:numCache>
            </c:numRef>
          </c:val>
          <c:extLst>
            <c:ext xmlns:c16="http://schemas.microsoft.com/office/drawing/2014/chart" uri="{C3380CC4-5D6E-409C-BE32-E72D297353CC}">
              <c16:uniqueId val="{00000000-385F-44D4-BCDE-FD7301340008}"/>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image" Target="../media/image9.jpeg"/><Relationship Id="rId4" Type="http://schemas.openxmlformats.org/officeDocument/2006/relationships/image" Target="../media/image12.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C21771-B288-451B-BBBB-9BE9BBE1F661}" type="doc">
      <dgm:prSet loTypeId="urn:microsoft.com/office/officeart/2008/layout/BendingPictureCaptionList" loCatId="picture" qsTypeId="urn:microsoft.com/office/officeart/2005/8/quickstyle/simple1" qsCatId="simple" csTypeId="urn:microsoft.com/office/officeart/2005/8/colors/colorful5" csCatId="colorful" phldr="1"/>
      <dgm:spPr/>
      <dgm:t>
        <a:bodyPr/>
        <a:lstStyle/>
        <a:p>
          <a:endParaRPr lang="fr-CH"/>
        </a:p>
      </dgm:t>
    </dgm:pt>
    <dgm:pt modelId="{6EB20E19-99DC-499D-BA64-031D48354A92}">
      <dgm:prSet phldrT="[Text]"/>
      <dgm:spPr/>
      <dgm:t>
        <a:bodyPr/>
        <a:lstStyle/>
        <a:p>
          <a:r>
            <a:rPr lang="fr-CH" dirty="0"/>
            <a:t>Social</a:t>
          </a:r>
        </a:p>
      </dgm:t>
    </dgm:pt>
    <dgm:pt modelId="{5C9DC5C2-37DF-4279-979E-ECC7A2EB5E4C}" type="parTrans" cxnId="{F58ED2F7-EA03-452F-AAA9-B38DF3127AEC}">
      <dgm:prSet/>
      <dgm:spPr/>
      <dgm:t>
        <a:bodyPr/>
        <a:lstStyle/>
        <a:p>
          <a:endParaRPr lang="fr-CH"/>
        </a:p>
      </dgm:t>
    </dgm:pt>
    <dgm:pt modelId="{1AD483A5-86AC-4653-A61B-0096B474ED51}" type="sibTrans" cxnId="{F58ED2F7-EA03-452F-AAA9-B38DF3127AEC}">
      <dgm:prSet/>
      <dgm:spPr/>
      <dgm:t>
        <a:bodyPr/>
        <a:lstStyle/>
        <a:p>
          <a:endParaRPr lang="fr-CH"/>
        </a:p>
      </dgm:t>
    </dgm:pt>
    <dgm:pt modelId="{4CBE4630-CE64-407E-99A1-C51B7D8CF914}">
      <dgm:prSet phldrT="[Text]"/>
      <dgm:spPr/>
      <dgm:t>
        <a:bodyPr/>
        <a:lstStyle/>
        <a:p>
          <a:r>
            <a:rPr lang="fr-CH" dirty="0"/>
            <a:t>Culturel</a:t>
          </a:r>
        </a:p>
      </dgm:t>
    </dgm:pt>
    <dgm:pt modelId="{E9955307-A80B-45A3-93B5-F19D0AFCF428}" type="parTrans" cxnId="{6FAAC0C9-339D-478E-9CE5-4EF6C124D6CD}">
      <dgm:prSet/>
      <dgm:spPr/>
      <dgm:t>
        <a:bodyPr/>
        <a:lstStyle/>
        <a:p>
          <a:endParaRPr lang="fr-CH"/>
        </a:p>
      </dgm:t>
    </dgm:pt>
    <dgm:pt modelId="{5D3D6539-30CB-4F61-BA5D-83FEFB3FEDD4}" type="sibTrans" cxnId="{6FAAC0C9-339D-478E-9CE5-4EF6C124D6CD}">
      <dgm:prSet/>
      <dgm:spPr/>
      <dgm:t>
        <a:bodyPr/>
        <a:lstStyle/>
        <a:p>
          <a:endParaRPr lang="fr-CH"/>
        </a:p>
      </dgm:t>
    </dgm:pt>
    <dgm:pt modelId="{41440BDC-7200-4D88-9DFA-5CF5115641B8}">
      <dgm:prSet phldrT="[Text]"/>
      <dgm:spPr/>
      <dgm:t>
        <a:bodyPr/>
        <a:lstStyle/>
        <a:p>
          <a:r>
            <a:rPr lang="fr-CH" dirty="0"/>
            <a:t>Politique</a:t>
          </a:r>
        </a:p>
      </dgm:t>
    </dgm:pt>
    <dgm:pt modelId="{1D71756B-E4BA-4E4D-9729-A7102E92AA29}" type="parTrans" cxnId="{9130AE80-1027-42CD-AFC0-D03D50629420}">
      <dgm:prSet/>
      <dgm:spPr/>
      <dgm:t>
        <a:bodyPr/>
        <a:lstStyle/>
        <a:p>
          <a:endParaRPr lang="fr-CH"/>
        </a:p>
      </dgm:t>
    </dgm:pt>
    <dgm:pt modelId="{EB8B2F0E-069F-4A2C-B8B6-B82FF92DB5AE}" type="sibTrans" cxnId="{9130AE80-1027-42CD-AFC0-D03D50629420}">
      <dgm:prSet/>
      <dgm:spPr/>
      <dgm:t>
        <a:bodyPr/>
        <a:lstStyle/>
        <a:p>
          <a:endParaRPr lang="fr-CH"/>
        </a:p>
      </dgm:t>
    </dgm:pt>
    <dgm:pt modelId="{F329D10B-D87E-48A6-98B7-942BB4F66F6D}">
      <dgm:prSet/>
      <dgm:spPr/>
      <dgm:t>
        <a:bodyPr/>
        <a:lstStyle/>
        <a:p>
          <a:r>
            <a:rPr lang="fr-CH" dirty="0"/>
            <a:t>Économique</a:t>
          </a:r>
        </a:p>
      </dgm:t>
    </dgm:pt>
    <dgm:pt modelId="{0CA3FB0B-A847-4B6B-BE12-26BB43A2E62E}" type="parTrans" cxnId="{671E97CB-C307-40B8-A020-92E4DC355264}">
      <dgm:prSet/>
      <dgm:spPr/>
      <dgm:t>
        <a:bodyPr/>
        <a:lstStyle/>
        <a:p>
          <a:endParaRPr lang="fr-CH"/>
        </a:p>
      </dgm:t>
    </dgm:pt>
    <dgm:pt modelId="{D0AF76A4-29AB-47B9-94A7-65153144D0DE}" type="sibTrans" cxnId="{671E97CB-C307-40B8-A020-92E4DC355264}">
      <dgm:prSet/>
      <dgm:spPr/>
      <dgm:t>
        <a:bodyPr/>
        <a:lstStyle/>
        <a:p>
          <a:endParaRPr lang="fr-CH"/>
        </a:p>
      </dgm:t>
    </dgm:pt>
    <dgm:pt modelId="{877F1B2F-A643-44B7-A66A-55775F450CD3}" type="pres">
      <dgm:prSet presAssocID="{90C21771-B288-451B-BBBB-9BE9BBE1F661}" presName="Name0" presStyleCnt="0">
        <dgm:presLayoutVars>
          <dgm:dir/>
          <dgm:resizeHandles val="exact"/>
        </dgm:presLayoutVars>
      </dgm:prSet>
      <dgm:spPr/>
    </dgm:pt>
    <dgm:pt modelId="{D2A0FE8A-F50D-4CB8-B518-5A6FE346220B}" type="pres">
      <dgm:prSet presAssocID="{6EB20E19-99DC-499D-BA64-031D48354A92}" presName="composite" presStyleCnt="0"/>
      <dgm:spPr/>
    </dgm:pt>
    <dgm:pt modelId="{57A2810D-F16A-4A31-BB3F-F683E2EC2DD5}" type="pres">
      <dgm:prSet presAssocID="{6EB20E19-99DC-499D-BA64-031D48354A92}" presName="rect1" presStyleLbl="b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3DF03434-F299-445C-81C9-CEB097CD1E01}" type="pres">
      <dgm:prSet presAssocID="{6EB20E19-99DC-499D-BA64-031D48354A92}" presName="wedgeRectCallout1" presStyleLbl="node1" presStyleIdx="0" presStyleCnt="4">
        <dgm:presLayoutVars>
          <dgm:bulletEnabled val="1"/>
        </dgm:presLayoutVars>
      </dgm:prSet>
      <dgm:spPr/>
    </dgm:pt>
    <dgm:pt modelId="{E9DCE53D-C19A-47A6-8AC2-4CA6B8B4AC4D}" type="pres">
      <dgm:prSet presAssocID="{1AD483A5-86AC-4653-A61B-0096B474ED51}" presName="sibTrans" presStyleCnt="0"/>
      <dgm:spPr/>
    </dgm:pt>
    <dgm:pt modelId="{93C93AB3-BCFD-426B-8916-FE9B2C963CBE}" type="pres">
      <dgm:prSet presAssocID="{4CBE4630-CE64-407E-99A1-C51B7D8CF914}" presName="composite" presStyleCnt="0"/>
      <dgm:spPr/>
    </dgm:pt>
    <dgm:pt modelId="{4B2B7DFD-DAD1-40DC-8FF9-AB8E8712D275}" type="pres">
      <dgm:prSet presAssocID="{4CBE4630-CE64-407E-99A1-C51B7D8CF914}" presName="rect1" presStyleLbl="b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pt>
    <dgm:pt modelId="{E86B2A84-1D14-4362-9005-9BD7ED4C1567}" type="pres">
      <dgm:prSet presAssocID="{4CBE4630-CE64-407E-99A1-C51B7D8CF914}" presName="wedgeRectCallout1" presStyleLbl="node1" presStyleIdx="1" presStyleCnt="4">
        <dgm:presLayoutVars>
          <dgm:bulletEnabled val="1"/>
        </dgm:presLayoutVars>
      </dgm:prSet>
      <dgm:spPr/>
    </dgm:pt>
    <dgm:pt modelId="{C9052374-2881-482B-B7C9-66545A8EBA25}" type="pres">
      <dgm:prSet presAssocID="{5D3D6539-30CB-4F61-BA5D-83FEFB3FEDD4}" presName="sibTrans" presStyleCnt="0"/>
      <dgm:spPr/>
    </dgm:pt>
    <dgm:pt modelId="{3CD0F1F3-4843-464A-B239-3472D3062368}" type="pres">
      <dgm:prSet presAssocID="{41440BDC-7200-4D88-9DFA-5CF5115641B8}" presName="composite" presStyleCnt="0"/>
      <dgm:spPr/>
    </dgm:pt>
    <dgm:pt modelId="{0892F91E-AB1E-49AA-87F5-101B6444FE3E}" type="pres">
      <dgm:prSet presAssocID="{41440BDC-7200-4D88-9DFA-5CF5115641B8}" presName="rect1" presStyleLbl="bgImgPlace1" presStyleIdx="2" presStyleCnt="4"/>
      <dgm:spPr>
        <a:blipFill>
          <a:blip xmlns:r="http://schemas.openxmlformats.org/officeDocument/2006/relationships" r:embed="rId3"/>
          <a:srcRect/>
          <a:stretch>
            <a:fillRect l="-3000" r="-3000"/>
          </a:stretch>
        </a:blipFill>
      </dgm:spPr>
    </dgm:pt>
    <dgm:pt modelId="{A32303EE-2023-470D-9F33-7DE53E82060B}" type="pres">
      <dgm:prSet presAssocID="{41440BDC-7200-4D88-9DFA-5CF5115641B8}" presName="wedgeRectCallout1" presStyleLbl="node1" presStyleIdx="2" presStyleCnt="4">
        <dgm:presLayoutVars>
          <dgm:bulletEnabled val="1"/>
        </dgm:presLayoutVars>
      </dgm:prSet>
      <dgm:spPr/>
    </dgm:pt>
    <dgm:pt modelId="{DAB384F1-059B-4FF7-9C0E-5A19CE3072A5}" type="pres">
      <dgm:prSet presAssocID="{EB8B2F0E-069F-4A2C-B8B6-B82FF92DB5AE}" presName="sibTrans" presStyleCnt="0"/>
      <dgm:spPr/>
    </dgm:pt>
    <dgm:pt modelId="{C63C7E80-1688-4484-956F-EA9655C0147C}" type="pres">
      <dgm:prSet presAssocID="{F329D10B-D87E-48A6-98B7-942BB4F66F6D}" presName="composite" presStyleCnt="0"/>
      <dgm:spPr/>
    </dgm:pt>
    <dgm:pt modelId="{AD919D1A-FA25-4D68-8201-A729490B24B7}" type="pres">
      <dgm:prSet presAssocID="{F329D10B-D87E-48A6-98B7-942BB4F66F6D}" presName="rect1" presStyleLbl="bgImgPlace1" presStyleIdx="3" presStyleCnt="4"/>
      <dgm:spPr>
        <a:blipFill>
          <a:blip xmlns:r="http://schemas.openxmlformats.org/officeDocument/2006/relationships" r:embed="rId4"/>
          <a:srcRect/>
          <a:stretch>
            <a:fillRect l="-10000" r="-10000"/>
          </a:stretch>
        </a:blipFill>
      </dgm:spPr>
    </dgm:pt>
    <dgm:pt modelId="{91F8F2A8-8C51-45E2-8A93-61C7D3A870AB}" type="pres">
      <dgm:prSet presAssocID="{F329D10B-D87E-48A6-98B7-942BB4F66F6D}" presName="wedgeRectCallout1" presStyleLbl="node1" presStyleIdx="3" presStyleCnt="4">
        <dgm:presLayoutVars>
          <dgm:bulletEnabled val="1"/>
        </dgm:presLayoutVars>
      </dgm:prSet>
      <dgm:spPr/>
    </dgm:pt>
  </dgm:ptLst>
  <dgm:cxnLst>
    <dgm:cxn modelId="{12043B5D-6E06-43AC-883B-1579C54BAF6B}" type="presOf" srcId="{6EB20E19-99DC-499D-BA64-031D48354A92}" destId="{3DF03434-F299-445C-81C9-CEB097CD1E01}" srcOrd="0" destOrd="0" presId="urn:microsoft.com/office/officeart/2008/layout/BendingPictureCaptionList"/>
    <dgm:cxn modelId="{B362FE61-392F-4AB5-A401-FF446719C5BF}" type="presOf" srcId="{4CBE4630-CE64-407E-99A1-C51B7D8CF914}" destId="{E86B2A84-1D14-4362-9005-9BD7ED4C1567}" srcOrd="0" destOrd="0" presId="urn:microsoft.com/office/officeart/2008/layout/BendingPictureCaptionList"/>
    <dgm:cxn modelId="{5E717B69-27A0-48E5-BF30-A7037F1CF4E0}" type="presOf" srcId="{90C21771-B288-451B-BBBB-9BE9BBE1F661}" destId="{877F1B2F-A643-44B7-A66A-55775F450CD3}" srcOrd="0" destOrd="0" presId="urn:microsoft.com/office/officeart/2008/layout/BendingPictureCaptionList"/>
    <dgm:cxn modelId="{9130AE80-1027-42CD-AFC0-D03D50629420}" srcId="{90C21771-B288-451B-BBBB-9BE9BBE1F661}" destId="{41440BDC-7200-4D88-9DFA-5CF5115641B8}" srcOrd="2" destOrd="0" parTransId="{1D71756B-E4BA-4E4D-9729-A7102E92AA29}" sibTransId="{EB8B2F0E-069F-4A2C-B8B6-B82FF92DB5AE}"/>
    <dgm:cxn modelId="{6FAAC0C9-339D-478E-9CE5-4EF6C124D6CD}" srcId="{90C21771-B288-451B-BBBB-9BE9BBE1F661}" destId="{4CBE4630-CE64-407E-99A1-C51B7D8CF914}" srcOrd="1" destOrd="0" parTransId="{E9955307-A80B-45A3-93B5-F19D0AFCF428}" sibTransId="{5D3D6539-30CB-4F61-BA5D-83FEFB3FEDD4}"/>
    <dgm:cxn modelId="{671E97CB-C307-40B8-A020-92E4DC355264}" srcId="{90C21771-B288-451B-BBBB-9BE9BBE1F661}" destId="{F329D10B-D87E-48A6-98B7-942BB4F66F6D}" srcOrd="3" destOrd="0" parTransId="{0CA3FB0B-A847-4B6B-BE12-26BB43A2E62E}" sibTransId="{D0AF76A4-29AB-47B9-94A7-65153144D0DE}"/>
    <dgm:cxn modelId="{8574C3CC-E2C4-436D-9FBE-00677BA947B3}" type="presOf" srcId="{41440BDC-7200-4D88-9DFA-5CF5115641B8}" destId="{A32303EE-2023-470D-9F33-7DE53E82060B}" srcOrd="0" destOrd="0" presId="urn:microsoft.com/office/officeart/2008/layout/BendingPictureCaptionList"/>
    <dgm:cxn modelId="{EA1504DC-896C-42FA-A8DC-6D331DE8BC93}" type="presOf" srcId="{F329D10B-D87E-48A6-98B7-942BB4F66F6D}" destId="{91F8F2A8-8C51-45E2-8A93-61C7D3A870AB}" srcOrd="0" destOrd="0" presId="urn:microsoft.com/office/officeart/2008/layout/BendingPictureCaptionList"/>
    <dgm:cxn modelId="{F58ED2F7-EA03-452F-AAA9-B38DF3127AEC}" srcId="{90C21771-B288-451B-BBBB-9BE9BBE1F661}" destId="{6EB20E19-99DC-499D-BA64-031D48354A92}" srcOrd="0" destOrd="0" parTransId="{5C9DC5C2-37DF-4279-979E-ECC7A2EB5E4C}" sibTransId="{1AD483A5-86AC-4653-A61B-0096B474ED51}"/>
    <dgm:cxn modelId="{1FA51C06-E92E-47FB-9A4F-96B8FEB51BC3}" type="presParOf" srcId="{877F1B2F-A643-44B7-A66A-55775F450CD3}" destId="{D2A0FE8A-F50D-4CB8-B518-5A6FE346220B}" srcOrd="0" destOrd="0" presId="urn:microsoft.com/office/officeart/2008/layout/BendingPictureCaptionList"/>
    <dgm:cxn modelId="{F158FA8D-A8D6-4DED-AFA5-4663C6771123}" type="presParOf" srcId="{D2A0FE8A-F50D-4CB8-B518-5A6FE346220B}" destId="{57A2810D-F16A-4A31-BB3F-F683E2EC2DD5}" srcOrd="0" destOrd="0" presId="urn:microsoft.com/office/officeart/2008/layout/BendingPictureCaptionList"/>
    <dgm:cxn modelId="{16EE5301-D1E6-490F-90CB-84230B9C175D}" type="presParOf" srcId="{D2A0FE8A-F50D-4CB8-B518-5A6FE346220B}" destId="{3DF03434-F299-445C-81C9-CEB097CD1E01}" srcOrd="1" destOrd="0" presId="urn:microsoft.com/office/officeart/2008/layout/BendingPictureCaptionList"/>
    <dgm:cxn modelId="{DD197B2B-A3E1-44B4-930D-A6EE49EDD2A1}" type="presParOf" srcId="{877F1B2F-A643-44B7-A66A-55775F450CD3}" destId="{E9DCE53D-C19A-47A6-8AC2-4CA6B8B4AC4D}" srcOrd="1" destOrd="0" presId="urn:microsoft.com/office/officeart/2008/layout/BendingPictureCaptionList"/>
    <dgm:cxn modelId="{A966B65A-0049-4E57-BA5F-3AC29F9124DD}" type="presParOf" srcId="{877F1B2F-A643-44B7-A66A-55775F450CD3}" destId="{93C93AB3-BCFD-426B-8916-FE9B2C963CBE}" srcOrd="2" destOrd="0" presId="urn:microsoft.com/office/officeart/2008/layout/BendingPictureCaptionList"/>
    <dgm:cxn modelId="{0EC592B6-6DDB-49A8-964B-D3FB5166687E}" type="presParOf" srcId="{93C93AB3-BCFD-426B-8916-FE9B2C963CBE}" destId="{4B2B7DFD-DAD1-40DC-8FF9-AB8E8712D275}" srcOrd="0" destOrd="0" presId="urn:microsoft.com/office/officeart/2008/layout/BendingPictureCaptionList"/>
    <dgm:cxn modelId="{E5FE0D8B-5119-41F1-AAFE-666163F610C6}" type="presParOf" srcId="{93C93AB3-BCFD-426B-8916-FE9B2C963CBE}" destId="{E86B2A84-1D14-4362-9005-9BD7ED4C1567}" srcOrd="1" destOrd="0" presId="urn:microsoft.com/office/officeart/2008/layout/BendingPictureCaptionList"/>
    <dgm:cxn modelId="{F9AC4828-132E-4BC4-B60F-8B44C3316164}" type="presParOf" srcId="{877F1B2F-A643-44B7-A66A-55775F450CD3}" destId="{C9052374-2881-482B-B7C9-66545A8EBA25}" srcOrd="3" destOrd="0" presId="urn:microsoft.com/office/officeart/2008/layout/BendingPictureCaptionList"/>
    <dgm:cxn modelId="{8953221B-8800-4E72-90FF-75DB14627213}" type="presParOf" srcId="{877F1B2F-A643-44B7-A66A-55775F450CD3}" destId="{3CD0F1F3-4843-464A-B239-3472D3062368}" srcOrd="4" destOrd="0" presId="urn:microsoft.com/office/officeart/2008/layout/BendingPictureCaptionList"/>
    <dgm:cxn modelId="{D320F649-3827-4229-9DEB-76B95DC5A238}" type="presParOf" srcId="{3CD0F1F3-4843-464A-B239-3472D3062368}" destId="{0892F91E-AB1E-49AA-87F5-101B6444FE3E}" srcOrd="0" destOrd="0" presId="urn:microsoft.com/office/officeart/2008/layout/BendingPictureCaptionList"/>
    <dgm:cxn modelId="{DA2A1C94-798C-417A-86A3-6A5848B47520}" type="presParOf" srcId="{3CD0F1F3-4843-464A-B239-3472D3062368}" destId="{A32303EE-2023-470D-9F33-7DE53E82060B}" srcOrd="1" destOrd="0" presId="urn:microsoft.com/office/officeart/2008/layout/BendingPictureCaptionList"/>
    <dgm:cxn modelId="{458447D8-9426-4DAC-9E1E-BB267071A1A2}" type="presParOf" srcId="{877F1B2F-A643-44B7-A66A-55775F450CD3}" destId="{DAB384F1-059B-4FF7-9C0E-5A19CE3072A5}" srcOrd="5" destOrd="0" presId="urn:microsoft.com/office/officeart/2008/layout/BendingPictureCaptionList"/>
    <dgm:cxn modelId="{EB9B04D7-19CB-4294-9411-400A8F3B5258}" type="presParOf" srcId="{877F1B2F-A643-44B7-A66A-55775F450CD3}" destId="{C63C7E80-1688-4484-956F-EA9655C0147C}" srcOrd="6" destOrd="0" presId="urn:microsoft.com/office/officeart/2008/layout/BendingPictureCaptionList"/>
    <dgm:cxn modelId="{5B6CEADA-62A7-4660-8B42-A1A1704E0D2E}" type="presParOf" srcId="{C63C7E80-1688-4484-956F-EA9655C0147C}" destId="{AD919D1A-FA25-4D68-8201-A729490B24B7}" srcOrd="0" destOrd="0" presId="urn:microsoft.com/office/officeart/2008/layout/BendingPictureCaptionList"/>
    <dgm:cxn modelId="{89C58E0B-0D1B-4748-91A6-3973F51DF4DF}" type="presParOf" srcId="{C63C7E80-1688-4484-956F-EA9655C0147C}" destId="{91F8F2A8-8C51-45E2-8A93-61C7D3A870AB}"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C21771-B288-451B-BBBB-9BE9BBE1F661}" type="doc">
      <dgm:prSet loTypeId="urn:microsoft.com/office/officeart/2008/layout/BendingPictureCaptionList" loCatId="picture" qsTypeId="urn:microsoft.com/office/officeart/2005/8/quickstyle/simple1" qsCatId="simple" csTypeId="urn:microsoft.com/office/officeart/2005/8/colors/colorful2" csCatId="colorful" phldr="1"/>
      <dgm:spPr/>
      <dgm:t>
        <a:bodyPr/>
        <a:lstStyle/>
        <a:p>
          <a:endParaRPr lang="fr-CH"/>
        </a:p>
      </dgm:t>
    </dgm:pt>
    <dgm:pt modelId="{6EB20E19-99DC-499D-BA64-031D48354A92}">
      <dgm:prSet phldrT="[Text]"/>
      <dgm:spPr/>
      <dgm:t>
        <a:bodyPr/>
        <a:lstStyle/>
        <a:p>
          <a:r>
            <a:rPr lang="fr-CH" dirty="0"/>
            <a:t>Physique</a:t>
          </a:r>
        </a:p>
      </dgm:t>
    </dgm:pt>
    <dgm:pt modelId="{5C9DC5C2-37DF-4279-979E-ECC7A2EB5E4C}" type="parTrans" cxnId="{F58ED2F7-EA03-452F-AAA9-B38DF3127AEC}">
      <dgm:prSet/>
      <dgm:spPr/>
      <dgm:t>
        <a:bodyPr/>
        <a:lstStyle/>
        <a:p>
          <a:endParaRPr lang="fr-CH"/>
        </a:p>
      </dgm:t>
    </dgm:pt>
    <dgm:pt modelId="{1AD483A5-86AC-4653-A61B-0096B474ED51}" type="sibTrans" cxnId="{F58ED2F7-EA03-452F-AAA9-B38DF3127AEC}">
      <dgm:prSet/>
      <dgm:spPr/>
      <dgm:t>
        <a:bodyPr/>
        <a:lstStyle/>
        <a:p>
          <a:endParaRPr lang="fr-CH"/>
        </a:p>
      </dgm:t>
    </dgm:pt>
    <dgm:pt modelId="{4CBE4630-CE64-407E-99A1-C51B7D8CF914}">
      <dgm:prSet phldrT="[Text]"/>
      <dgm:spPr/>
      <dgm:t>
        <a:bodyPr/>
        <a:lstStyle/>
        <a:p>
          <a:r>
            <a:rPr lang="fr-CH" dirty="0"/>
            <a:t>Naturel</a:t>
          </a:r>
        </a:p>
      </dgm:t>
    </dgm:pt>
    <dgm:pt modelId="{E9955307-A80B-45A3-93B5-F19D0AFCF428}" type="parTrans" cxnId="{6FAAC0C9-339D-478E-9CE5-4EF6C124D6CD}">
      <dgm:prSet/>
      <dgm:spPr/>
      <dgm:t>
        <a:bodyPr/>
        <a:lstStyle/>
        <a:p>
          <a:endParaRPr lang="fr-CH"/>
        </a:p>
      </dgm:t>
    </dgm:pt>
    <dgm:pt modelId="{5D3D6539-30CB-4F61-BA5D-83FEFB3FEDD4}" type="sibTrans" cxnId="{6FAAC0C9-339D-478E-9CE5-4EF6C124D6CD}">
      <dgm:prSet/>
      <dgm:spPr/>
      <dgm:t>
        <a:bodyPr/>
        <a:lstStyle/>
        <a:p>
          <a:endParaRPr lang="fr-CH"/>
        </a:p>
      </dgm:t>
    </dgm:pt>
    <dgm:pt modelId="{41440BDC-7200-4D88-9DFA-5CF5115641B8}">
      <dgm:prSet phldrT="[Text]"/>
      <dgm:spPr/>
      <dgm:t>
        <a:bodyPr/>
        <a:lstStyle/>
        <a:p>
          <a:r>
            <a:rPr lang="fr-CH" dirty="0"/>
            <a:t>Écologique</a:t>
          </a:r>
        </a:p>
      </dgm:t>
    </dgm:pt>
    <dgm:pt modelId="{1D71756B-E4BA-4E4D-9729-A7102E92AA29}" type="parTrans" cxnId="{9130AE80-1027-42CD-AFC0-D03D50629420}">
      <dgm:prSet/>
      <dgm:spPr/>
      <dgm:t>
        <a:bodyPr/>
        <a:lstStyle/>
        <a:p>
          <a:endParaRPr lang="fr-CH"/>
        </a:p>
      </dgm:t>
    </dgm:pt>
    <dgm:pt modelId="{EB8B2F0E-069F-4A2C-B8B6-B82FF92DB5AE}" type="sibTrans" cxnId="{9130AE80-1027-42CD-AFC0-D03D50629420}">
      <dgm:prSet/>
      <dgm:spPr/>
      <dgm:t>
        <a:bodyPr/>
        <a:lstStyle/>
        <a:p>
          <a:endParaRPr lang="fr-CH"/>
        </a:p>
      </dgm:t>
    </dgm:pt>
    <dgm:pt modelId="{877F1B2F-A643-44B7-A66A-55775F450CD3}" type="pres">
      <dgm:prSet presAssocID="{90C21771-B288-451B-BBBB-9BE9BBE1F661}" presName="Name0" presStyleCnt="0">
        <dgm:presLayoutVars>
          <dgm:dir/>
          <dgm:resizeHandles val="exact"/>
        </dgm:presLayoutVars>
      </dgm:prSet>
      <dgm:spPr/>
    </dgm:pt>
    <dgm:pt modelId="{D2A0FE8A-F50D-4CB8-B518-5A6FE346220B}" type="pres">
      <dgm:prSet presAssocID="{6EB20E19-99DC-499D-BA64-031D48354A92}" presName="composite" presStyleCnt="0"/>
      <dgm:spPr/>
    </dgm:pt>
    <dgm:pt modelId="{57A2810D-F16A-4A31-BB3F-F683E2EC2DD5}" type="pres">
      <dgm:prSet presAssocID="{6EB20E19-99DC-499D-BA64-031D48354A92}" presName="rect1"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3DF03434-F299-445C-81C9-CEB097CD1E01}" type="pres">
      <dgm:prSet presAssocID="{6EB20E19-99DC-499D-BA64-031D48354A92}" presName="wedgeRectCallout1" presStyleLbl="node1" presStyleIdx="0" presStyleCnt="3">
        <dgm:presLayoutVars>
          <dgm:bulletEnabled val="1"/>
        </dgm:presLayoutVars>
      </dgm:prSet>
      <dgm:spPr/>
    </dgm:pt>
    <dgm:pt modelId="{E9DCE53D-C19A-47A6-8AC2-4CA6B8B4AC4D}" type="pres">
      <dgm:prSet presAssocID="{1AD483A5-86AC-4653-A61B-0096B474ED51}" presName="sibTrans" presStyleCnt="0"/>
      <dgm:spPr/>
    </dgm:pt>
    <dgm:pt modelId="{93C93AB3-BCFD-426B-8916-FE9B2C963CBE}" type="pres">
      <dgm:prSet presAssocID="{4CBE4630-CE64-407E-99A1-C51B7D8CF914}" presName="composite" presStyleCnt="0"/>
      <dgm:spPr/>
    </dgm:pt>
    <dgm:pt modelId="{4B2B7DFD-DAD1-40DC-8FF9-AB8E8712D275}" type="pres">
      <dgm:prSet presAssocID="{4CBE4630-CE64-407E-99A1-C51B7D8CF914}" presName="rect1"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E86B2A84-1D14-4362-9005-9BD7ED4C1567}" type="pres">
      <dgm:prSet presAssocID="{4CBE4630-CE64-407E-99A1-C51B7D8CF914}" presName="wedgeRectCallout1" presStyleLbl="node1" presStyleIdx="1" presStyleCnt="3">
        <dgm:presLayoutVars>
          <dgm:bulletEnabled val="1"/>
        </dgm:presLayoutVars>
      </dgm:prSet>
      <dgm:spPr/>
    </dgm:pt>
    <dgm:pt modelId="{C9052374-2881-482B-B7C9-66545A8EBA25}" type="pres">
      <dgm:prSet presAssocID="{5D3D6539-30CB-4F61-BA5D-83FEFB3FEDD4}" presName="sibTrans" presStyleCnt="0"/>
      <dgm:spPr/>
    </dgm:pt>
    <dgm:pt modelId="{3CD0F1F3-4843-464A-B239-3472D3062368}" type="pres">
      <dgm:prSet presAssocID="{41440BDC-7200-4D88-9DFA-5CF5115641B8}" presName="composite" presStyleCnt="0"/>
      <dgm:spPr/>
    </dgm:pt>
    <dgm:pt modelId="{0892F91E-AB1E-49AA-87F5-101B6444FE3E}" type="pres">
      <dgm:prSet presAssocID="{41440BDC-7200-4D88-9DFA-5CF5115641B8}" presName="rect1" presStyleLbl="bgImgPlace1" presStyleIdx="2" presStyleCnt="3"/>
      <dgm:spPr>
        <a:blipFill>
          <a:blip xmlns:r="http://schemas.openxmlformats.org/officeDocument/2006/relationships" r:embed="rId3"/>
          <a:srcRect/>
          <a:stretch>
            <a:fillRect l="-3000" r="-3000"/>
          </a:stretch>
        </a:blipFill>
      </dgm:spPr>
    </dgm:pt>
    <dgm:pt modelId="{A32303EE-2023-470D-9F33-7DE53E82060B}" type="pres">
      <dgm:prSet presAssocID="{41440BDC-7200-4D88-9DFA-5CF5115641B8}" presName="wedgeRectCallout1" presStyleLbl="node1" presStyleIdx="2" presStyleCnt="3">
        <dgm:presLayoutVars>
          <dgm:bulletEnabled val="1"/>
        </dgm:presLayoutVars>
      </dgm:prSet>
      <dgm:spPr/>
    </dgm:pt>
  </dgm:ptLst>
  <dgm:cxnLst>
    <dgm:cxn modelId="{12043B5D-6E06-43AC-883B-1579C54BAF6B}" type="presOf" srcId="{6EB20E19-99DC-499D-BA64-031D48354A92}" destId="{3DF03434-F299-445C-81C9-CEB097CD1E01}" srcOrd="0" destOrd="0" presId="urn:microsoft.com/office/officeart/2008/layout/BendingPictureCaptionList"/>
    <dgm:cxn modelId="{B362FE61-392F-4AB5-A401-FF446719C5BF}" type="presOf" srcId="{4CBE4630-CE64-407E-99A1-C51B7D8CF914}" destId="{E86B2A84-1D14-4362-9005-9BD7ED4C1567}" srcOrd="0" destOrd="0" presId="urn:microsoft.com/office/officeart/2008/layout/BendingPictureCaptionList"/>
    <dgm:cxn modelId="{5E717B69-27A0-48E5-BF30-A7037F1CF4E0}" type="presOf" srcId="{90C21771-B288-451B-BBBB-9BE9BBE1F661}" destId="{877F1B2F-A643-44B7-A66A-55775F450CD3}" srcOrd="0" destOrd="0" presId="urn:microsoft.com/office/officeart/2008/layout/BendingPictureCaptionList"/>
    <dgm:cxn modelId="{9130AE80-1027-42CD-AFC0-D03D50629420}" srcId="{90C21771-B288-451B-BBBB-9BE9BBE1F661}" destId="{41440BDC-7200-4D88-9DFA-5CF5115641B8}" srcOrd="2" destOrd="0" parTransId="{1D71756B-E4BA-4E4D-9729-A7102E92AA29}" sibTransId="{EB8B2F0E-069F-4A2C-B8B6-B82FF92DB5AE}"/>
    <dgm:cxn modelId="{6FAAC0C9-339D-478E-9CE5-4EF6C124D6CD}" srcId="{90C21771-B288-451B-BBBB-9BE9BBE1F661}" destId="{4CBE4630-CE64-407E-99A1-C51B7D8CF914}" srcOrd="1" destOrd="0" parTransId="{E9955307-A80B-45A3-93B5-F19D0AFCF428}" sibTransId="{5D3D6539-30CB-4F61-BA5D-83FEFB3FEDD4}"/>
    <dgm:cxn modelId="{8574C3CC-E2C4-436D-9FBE-00677BA947B3}" type="presOf" srcId="{41440BDC-7200-4D88-9DFA-5CF5115641B8}" destId="{A32303EE-2023-470D-9F33-7DE53E82060B}" srcOrd="0" destOrd="0" presId="urn:microsoft.com/office/officeart/2008/layout/BendingPictureCaptionList"/>
    <dgm:cxn modelId="{F58ED2F7-EA03-452F-AAA9-B38DF3127AEC}" srcId="{90C21771-B288-451B-BBBB-9BE9BBE1F661}" destId="{6EB20E19-99DC-499D-BA64-031D48354A92}" srcOrd="0" destOrd="0" parTransId="{5C9DC5C2-37DF-4279-979E-ECC7A2EB5E4C}" sibTransId="{1AD483A5-86AC-4653-A61B-0096B474ED51}"/>
    <dgm:cxn modelId="{1FA51C06-E92E-47FB-9A4F-96B8FEB51BC3}" type="presParOf" srcId="{877F1B2F-A643-44B7-A66A-55775F450CD3}" destId="{D2A0FE8A-F50D-4CB8-B518-5A6FE346220B}" srcOrd="0" destOrd="0" presId="urn:microsoft.com/office/officeart/2008/layout/BendingPictureCaptionList"/>
    <dgm:cxn modelId="{F158FA8D-A8D6-4DED-AFA5-4663C6771123}" type="presParOf" srcId="{D2A0FE8A-F50D-4CB8-B518-5A6FE346220B}" destId="{57A2810D-F16A-4A31-BB3F-F683E2EC2DD5}" srcOrd="0" destOrd="0" presId="urn:microsoft.com/office/officeart/2008/layout/BendingPictureCaptionList"/>
    <dgm:cxn modelId="{16EE5301-D1E6-490F-90CB-84230B9C175D}" type="presParOf" srcId="{D2A0FE8A-F50D-4CB8-B518-5A6FE346220B}" destId="{3DF03434-F299-445C-81C9-CEB097CD1E01}" srcOrd="1" destOrd="0" presId="urn:microsoft.com/office/officeart/2008/layout/BendingPictureCaptionList"/>
    <dgm:cxn modelId="{DD197B2B-A3E1-44B4-930D-A6EE49EDD2A1}" type="presParOf" srcId="{877F1B2F-A643-44B7-A66A-55775F450CD3}" destId="{E9DCE53D-C19A-47A6-8AC2-4CA6B8B4AC4D}" srcOrd="1" destOrd="0" presId="urn:microsoft.com/office/officeart/2008/layout/BendingPictureCaptionList"/>
    <dgm:cxn modelId="{A966B65A-0049-4E57-BA5F-3AC29F9124DD}" type="presParOf" srcId="{877F1B2F-A643-44B7-A66A-55775F450CD3}" destId="{93C93AB3-BCFD-426B-8916-FE9B2C963CBE}" srcOrd="2" destOrd="0" presId="urn:microsoft.com/office/officeart/2008/layout/BendingPictureCaptionList"/>
    <dgm:cxn modelId="{0EC592B6-6DDB-49A8-964B-D3FB5166687E}" type="presParOf" srcId="{93C93AB3-BCFD-426B-8916-FE9B2C963CBE}" destId="{4B2B7DFD-DAD1-40DC-8FF9-AB8E8712D275}" srcOrd="0" destOrd="0" presId="urn:microsoft.com/office/officeart/2008/layout/BendingPictureCaptionList"/>
    <dgm:cxn modelId="{E5FE0D8B-5119-41F1-AAFE-666163F610C6}" type="presParOf" srcId="{93C93AB3-BCFD-426B-8916-FE9B2C963CBE}" destId="{E86B2A84-1D14-4362-9005-9BD7ED4C1567}" srcOrd="1" destOrd="0" presId="urn:microsoft.com/office/officeart/2008/layout/BendingPictureCaptionList"/>
    <dgm:cxn modelId="{F9AC4828-132E-4BC4-B60F-8B44C3316164}" type="presParOf" srcId="{877F1B2F-A643-44B7-A66A-55775F450CD3}" destId="{C9052374-2881-482B-B7C9-66545A8EBA25}" srcOrd="3" destOrd="0" presId="urn:microsoft.com/office/officeart/2008/layout/BendingPictureCaptionList"/>
    <dgm:cxn modelId="{8953221B-8800-4E72-90FF-75DB14627213}" type="presParOf" srcId="{877F1B2F-A643-44B7-A66A-55775F450CD3}" destId="{3CD0F1F3-4843-464A-B239-3472D3062368}" srcOrd="4" destOrd="0" presId="urn:microsoft.com/office/officeart/2008/layout/BendingPictureCaptionList"/>
    <dgm:cxn modelId="{D320F649-3827-4229-9DEB-76B95DC5A238}" type="presParOf" srcId="{3CD0F1F3-4843-464A-B239-3472D3062368}" destId="{0892F91E-AB1E-49AA-87F5-101B6444FE3E}" srcOrd="0" destOrd="0" presId="urn:microsoft.com/office/officeart/2008/layout/BendingPictureCaptionList"/>
    <dgm:cxn modelId="{DA2A1C94-798C-417A-86A3-6A5848B47520}" type="presParOf" srcId="{3CD0F1F3-4843-464A-B239-3472D3062368}" destId="{A32303EE-2023-470D-9F33-7DE53E82060B}" srcOrd="1" destOrd="0" presId="urn:microsoft.com/office/officeart/2008/layout/BendingPictureCa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2A35B3-7FD7-42A2-ABF3-212C842DD7D4}" type="doc">
      <dgm:prSet loTypeId="urn:microsoft.com/office/officeart/2005/8/layout/radial4" loCatId="relationship" qsTypeId="urn:microsoft.com/office/officeart/2005/8/quickstyle/simple1" qsCatId="simple" csTypeId="urn:microsoft.com/office/officeart/2005/8/colors/accent6_1" csCatId="accent6" phldr="1"/>
      <dgm:spPr/>
      <dgm:t>
        <a:bodyPr/>
        <a:lstStyle/>
        <a:p>
          <a:endParaRPr lang="fr-CH"/>
        </a:p>
      </dgm:t>
    </dgm:pt>
    <dgm:pt modelId="{6A6B8D52-5012-4975-846A-EC526194D63D}">
      <dgm:prSet phldrT="[Text]"/>
      <dgm:spPr>
        <a:solidFill>
          <a:schemeClr val="accent6">
            <a:lumMod val="40000"/>
            <a:lumOff val="60000"/>
          </a:schemeClr>
        </a:solidFill>
      </dgm:spPr>
      <dgm:t>
        <a:bodyPr/>
        <a:lstStyle/>
        <a:p>
          <a:r>
            <a:rPr lang="fr-CH" dirty="0"/>
            <a:t>+/- vulnérabilités</a:t>
          </a:r>
        </a:p>
      </dgm:t>
    </dgm:pt>
    <dgm:pt modelId="{72045F01-5C97-4FD3-963E-71E474EFC942}" type="parTrans" cxnId="{5E673066-871E-4DDB-87AA-EFEDE6A68C6B}">
      <dgm:prSet/>
      <dgm:spPr/>
      <dgm:t>
        <a:bodyPr/>
        <a:lstStyle/>
        <a:p>
          <a:endParaRPr lang="fr-CH"/>
        </a:p>
      </dgm:t>
    </dgm:pt>
    <dgm:pt modelId="{1A6159FE-78DB-456A-81EA-F999A663010E}" type="sibTrans" cxnId="{5E673066-871E-4DDB-87AA-EFEDE6A68C6B}">
      <dgm:prSet/>
      <dgm:spPr/>
      <dgm:t>
        <a:bodyPr/>
        <a:lstStyle/>
        <a:p>
          <a:endParaRPr lang="fr-CH"/>
        </a:p>
      </dgm:t>
    </dgm:pt>
    <dgm:pt modelId="{B64E33BC-5FFA-48AD-B149-A49162176D79}">
      <dgm:prSet phldrT="[Text]" custT="1"/>
      <dgm:spPr>
        <a:ln w="38100">
          <a:solidFill>
            <a:schemeClr val="accent6"/>
          </a:solidFill>
        </a:ln>
      </dgm:spPr>
      <dgm:t>
        <a:bodyPr/>
        <a:lstStyle/>
        <a:p>
          <a:r>
            <a:rPr lang="fr-CH" sz="2000" dirty="0"/>
            <a:t>Exposition</a:t>
          </a:r>
        </a:p>
      </dgm:t>
    </dgm:pt>
    <dgm:pt modelId="{02DBE07D-7CB9-42C4-BB55-FAF982CD5FD7}" type="parTrans" cxnId="{7E3998F6-0D99-4CBF-B8F9-169F843A2254}">
      <dgm:prSet/>
      <dgm:spPr/>
      <dgm:t>
        <a:bodyPr/>
        <a:lstStyle/>
        <a:p>
          <a:endParaRPr lang="fr-CH"/>
        </a:p>
      </dgm:t>
    </dgm:pt>
    <dgm:pt modelId="{69D2BF59-47D9-44E8-9ECB-DB6DFF979098}" type="sibTrans" cxnId="{7E3998F6-0D99-4CBF-B8F9-169F843A2254}">
      <dgm:prSet/>
      <dgm:spPr/>
      <dgm:t>
        <a:bodyPr/>
        <a:lstStyle/>
        <a:p>
          <a:endParaRPr lang="fr-CH"/>
        </a:p>
      </dgm:t>
    </dgm:pt>
    <dgm:pt modelId="{6C173E2B-3431-48E4-BB71-92EB6039C08B}">
      <dgm:prSet phldrT="[Text]" custT="1"/>
      <dgm:spPr>
        <a:solidFill>
          <a:schemeClr val="bg1"/>
        </a:solidFill>
        <a:ln w="38100">
          <a:solidFill>
            <a:schemeClr val="accent6"/>
          </a:solidFill>
        </a:ln>
      </dgm:spPr>
      <dgm:t>
        <a:bodyPr/>
        <a:lstStyle/>
        <a:p>
          <a:r>
            <a:rPr lang="fr-CH" sz="2000" dirty="0"/>
            <a:t>Sensibilité</a:t>
          </a:r>
        </a:p>
      </dgm:t>
    </dgm:pt>
    <dgm:pt modelId="{F9849547-ED32-45F1-BF61-ECDCCB45861F}" type="parTrans" cxnId="{291B691C-C6BA-49FB-8CF7-CD083C8DCA3F}">
      <dgm:prSet/>
      <dgm:spPr/>
      <dgm:t>
        <a:bodyPr/>
        <a:lstStyle/>
        <a:p>
          <a:endParaRPr lang="fr-CH"/>
        </a:p>
      </dgm:t>
    </dgm:pt>
    <dgm:pt modelId="{E18FE08D-1503-48FC-922D-4E004604D35C}" type="sibTrans" cxnId="{291B691C-C6BA-49FB-8CF7-CD083C8DCA3F}">
      <dgm:prSet/>
      <dgm:spPr/>
      <dgm:t>
        <a:bodyPr/>
        <a:lstStyle/>
        <a:p>
          <a:endParaRPr lang="fr-CH"/>
        </a:p>
      </dgm:t>
    </dgm:pt>
    <dgm:pt modelId="{118A0D90-F57E-426D-B755-FE62543C75D7}">
      <dgm:prSet phldrT="[Text]" custT="1"/>
      <dgm:spPr>
        <a:solidFill>
          <a:schemeClr val="bg1"/>
        </a:solidFill>
        <a:ln w="38100">
          <a:solidFill>
            <a:schemeClr val="accent6"/>
          </a:solidFill>
        </a:ln>
      </dgm:spPr>
      <dgm:t>
        <a:bodyPr/>
        <a:lstStyle/>
        <a:p>
          <a:r>
            <a:rPr lang="fr-CH" sz="2000" dirty="0"/>
            <a:t>Capacité d’adaptation</a:t>
          </a:r>
        </a:p>
      </dgm:t>
    </dgm:pt>
    <dgm:pt modelId="{6D954EB4-C57F-4BD5-BC0B-5F3DD01382FE}" type="parTrans" cxnId="{39694949-8F6A-4FFF-AE87-B2E7347874AA}">
      <dgm:prSet/>
      <dgm:spPr/>
      <dgm:t>
        <a:bodyPr/>
        <a:lstStyle/>
        <a:p>
          <a:endParaRPr lang="fr-CH"/>
        </a:p>
      </dgm:t>
    </dgm:pt>
    <dgm:pt modelId="{D0FB2499-6F70-4762-910F-271BB82E37BC}" type="sibTrans" cxnId="{39694949-8F6A-4FFF-AE87-B2E7347874AA}">
      <dgm:prSet/>
      <dgm:spPr/>
      <dgm:t>
        <a:bodyPr/>
        <a:lstStyle/>
        <a:p>
          <a:endParaRPr lang="fr-CH"/>
        </a:p>
      </dgm:t>
    </dgm:pt>
    <dgm:pt modelId="{7553E819-1EBE-4F35-821C-8058A58A75AC}" type="pres">
      <dgm:prSet presAssocID="{E12A35B3-7FD7-42A2-ABF3-212C842DD7D4}" presName="cycle" presStyleCnt="0">
        <dgm:presLayoutVars>
          <dgm:chMax val="1"/>
          <dgm:dir/>
          <dgm:animLvl val="ctr"/>
          <dgm:resizeHandles val="exact"/>
        </dgm:presLayoutVars>
      </dgm:prSet>
      <dgm:spPr/>
    </dgm:pt>
    <dgm:pt modelId="{5BF50949-19BF-4328-A088-06227E31A1D7}" type="pres">
      <dgm:prSet presAssocID="{6A6B8D52-5012-4975-846A-EC526194D63D}" presName="centerShape" presStyleLbl="node0" presStyleIdx="0" presStyleCnt="1" custScaleX="157217" custScaleY="50811"/>
      <dgm:spPr/>
    </dgm:pt>
    <dgm:pt modelId="{1B7D381F-9A78-4832-A43F-AA8FCCB0189B}" type="pres">
      <dgm:prSet presAssocID="{02DBE07D-7CB9-42C4-BB55-FAF982CD5FD7}" presName="parTrans" presStyleLbl="bgSibTrans2D1" presStyleIdx="0" presStyleCnt="3"/>
      <dgm:spPr/>
    </dgm:pt>
    <dgm:pt modelId="{965F40CB-8802-419D-9F93-01B1E1E8F168}" type="pres">
      <dgm:prSet presAssocID="{B64E33BC-5FFA-48AD-B149-A49162176D79}" presName="node" presStyleLbl="node1" presStyleIdx="0" presStyleCnt="3" custScaleX="146772" custScaleY="51370" custRadScaleRad="93323" custRadScaleInc="4803">
        <dgm:presLayoutVars>
          <dgm:bulletEnabled val="1"/>
        </dgm:presLayoutVars>
      </dgm:prSet>
      <dgm:spPr/>
    </dgm:pt>
    <dgm:pt modelId="{670958E6-6EF8-4187-9C83-3714D4D2137F}" type="pres">
      <dgm:prSet presAssocID="{F9849547-ED32-45F1-BF61-ECDCCB45861F}" presName="parTrans" presStyleLbl="bgSibTrans2D1" presStyleIdx="1" presStyleCnt="3"/>
      <dgm:spPr/>
    </dgm:pt>
    <dgm:pt modelId="{AEEF1E23-D3F8-4D54-A21C-7E23E9B5B68F}" type="pres">
      <dgm:prSet presAssocID="{6C173E2B-3431-48E4-BB71-92EB6039C08B}" presName="node" presStyleLbl="node1" presStyleIdx="1" presStyleCnt="3" custScaleX="146772" custScaleY="51028" custRadScaleRad="93632" custRadScaleInc="0">
        <dgm:presLayoutVars>
          <dgm:bulletEnabled val="1"/>
        </dgm:presLayoutVars>
      </dgm:prSet>
      <dgm:spPr/>
    </dgm:pt>
    <dgm:pt modelId="{FABDCFA4-E268-467E-B154-9534C9FE0D08}" type="pres">
      <dgm:prSet presAssocID="{6D954EB4-C57F-4BD5-BC0B-5F3DD01382FE}" presName="parTrans" presStyleLbl="bgSibTrans2D1" presStyleIdx="2" presStyleCnt="3"/>
      <dgm:spPr/>
    </dgm:pt>
    <dgm:pt modelId="{B5F3D756-AACB-42DA-9C42-0D9A3223E448}" type="pres">
      <dgm:prSet presAssocID="{118A0D90-F57E-426D-B755-FE62543C75D7}" presName="node" presStyleLbl="node1" presStyleIdx="2" presStyleCnt="3" custScaleX="146772" custScaleY="51370" custRadScaleRad="93479" custRadScaleInc="-4678">
        <dgm:presLayoutVars>
          <dgm:bulletEnabled val="1"/>
        </dgm:presLayoutVars>
      </dgm:prSet>
      <dgm:spPr/>
    </dgm:pt>
  </dgm:ptLst>
  <dgm:cxnLst>
    <dgm:cxn modelId="{291B691C-C6BA-49FB-8CF7-CD083C8DCA3F}" srcId="{6A6B8D52-5012-4975-846A-EC526194D63D}" destId="{6C173E2B-3431-48E4-BB71-92EB6039C08B}" srcOrd="1" destOrd="0" parTransId="{F9849547-ED32-45F1-BF61-ECDCCB45861F}" sibTransId="{E18FE08D-1503-48FC-922D-4E004604D35C}"/>
    <dgm:cxn modelId="{C7E7F744-CD53-4B92-B344-F2441F21512B}" type="presOf" srcId="{E12A35B3-7FD7-42A2-ABF3-212C842DD7D4}" destId="{7553E819-1EBE-4F35-821C-8058A58A75AC}" srcOrd="0" destOrd="0" presId="urn:microsoft.com/office/officeart/2005/8/layout/radial4"/>
    <dgm:cxn modelId="{5E673066-871E-4DDB-87AA-EFEDE6A68C6B}" srcId="{E12A35B3-7FD7-42A2-ABF3-212C842DD7D4}" destId="{6A6B8D52-5012-4975-846A-EC526194D63D}" srcOrd="0" destOrd="0" parTransId="{72045F01-5C97-4FD3-963E-71E474EFC942}" sibTransId="{1A6159FE-78DB-456A-81EA-F999A663010E}"/>
    <dgm:cxn modelId="{39694949-8F6A-4FFF-AE87-B2E7347874AA}" srcId="{6A6B8D52-5012-4975-846A-EC526194D63D}" destId="{118A0D90-F57E-426D-B755-FE62543C75D7}" srcOrd="2" destOrd="0" parTransId="{6D954EB4-C57F-4BD5-BC0B-5F3DD01382FE}" sibTransId="{D0FB2499-6F70-4762-910F-271BB82E37BC}"/>
    <dgm:cxn modelId="{0024476B-7E6C-42F0-870C-055CAD60A511}" type="presOf" srcId="{6A6B8D52-5012-4975-846A-EC526194D63D}" destId="{5BF50949-19BF-4328-A088-06227E31A1D7}" srcOrd="0" destOrd="0" presId="urn:microsoft.com/office/officeart/2005/8/layout/radial4"/>
    <dgm:cxn modelId="{3855E485-E7BB-4A0F-B6E5-761339123A32}" type="presOf" srcId="{118A0D90-F57E-426D-B755-FE62543C75D7}" destId="{B5F3D756-AACB-42DA-9C42-0D9A3223E448}" srcOrd="0" destOrd="0" presId="urn:microsoft.com/office/officeart/2005/8/layout/radial4"/>
    <dgm:cxn modelId="{A67A48A1-F5CB-47B7-8C62-DE5D313AA292}" type="presOf" srcId="{02DBE07D-7CB9-42C4-BB55-FAF982CD5FD7}" destId="{1B7D381F-9A78-4832-A43F-AA8FCCB0189B}" srcOrd="0" destOrd="0" presId="urn:microsoft.com/office/officeart/2005/8/layout/radial4"/>
    <dgm:cxn modelId="{E59D98B9-14AC-404A-890A-F5E6544A5224}" type="presOf" srcId="{B64E33BC-5FFA-48AD-B149-A49162176D79}" destId="{965F40CB-8802-419D-9F93-01B1E1E8F168}" srcOrd="0" destOrd="0" presId="urn:microsoft.com/office/officeart/2005/8/layout/radial4"/>
    <dgm:cxn modelId="{624B8DD4-8707-4F7A-BAC0-435ABD254A1A}" type="presOf" srcId="{6C173E2B-3431-48E4-BB71-92EB6039C08B}" destId="{AEEF1E23-D3F8-4D54-A21C-7E23E9B5B68F}" srcOrd="0" destOrd="0" presId="urn:microsoft.com/office/officeart/2005/8/layout/radial4"/>
    <dgm:cxn modelId="{8EEC9FE8-5042-4608-9CDB-9E272A268F3A}" type="presOf" srcId="{6D954EB4-C57F-4BD5-BC0B-5F3DD01382FE}" destId="{FABDCFA4-E268-467E-B154-9534C9FE0D08}" srcOrd="0" destOrd="0" presId="urn:microsoft.com/office/officeart/2005/8/layout/radial4"/>
    <dgm:cxn modelId="{530D87F0-810A-4F26-A5F8-4362B45C4696}" type="presOf" srcId="{F9849547-ED32-45F1-BF61-ECDCCB45861F}" destId="{670958E6-6EF8-4187-9C83-3714D4D2137F}" srcOrd="0" destOrd="0" presId="urn:microsoft.com/office/officeart/2005/8/layout/radial4"/>
    <dgm:cxn modelId="{7E3998F6-0D99-4CBF-B8F9-169F843A2254}" srcId="{6A6B8D52-5012-4975-846A-EC526194D63D}" destId="{B64E33BC-5FFA-48AD-B149-A49162176D79}" srcOrd="0" destOrd="0" parTransId="{02DBE07D-7CB9-42C4-BB55-FAF982CD5FD7}" sibTransId="{69D2BF59-47D9-44E8-9ECB-DB6DFF979098}"/>
    <dgm:cxn modelId="{E601449E-664E-407B-9ED5-8E76E7D4A9DF}" type="presParOf" srcId="{7553E819-1EBE-4F35-821C-8058A58A75AC}" destId="{5BF50949-19BF-4328-A088-06227E31A1D7}" srcOrd="0" destOrd="0" presId="urn:microsoft.com/office/officeart/2005/8/layout/radial4"/>
    <dgm:cxn modelId="{3A03482A-5067-4396-BFCD-0DE19C4A11AF}" type="presParOf" srcId="{7553E819-1EBE-4F35-821C-8058A58A75AC}" destId="{1B7D381F-9A78-4832-A43F-AA8FCCB0189B}" srcOrd="1" destOrd="0" presId="urn:microsoft.com/office/officeart/2005/8/layout/radial4"/>
    <dgm:cxn modelId="{F11CDFCB-CC7F-44A3-B88E-C7153B26CA82}" type="presParOf" srcId="{7553E819-1EBE-4F35-821C-8058A58A75AC}" destId="{965F40CB-8802-419D-9F93-01B1E1E8F168}" srcOrd="2" destOrd="0" presId="urn:microsoft.com/office/officeart/2005/8/layout/radial4"/>
    <dgm:cxn modelId="{2119A964-BD47-4FB7-987C-3B8E8C5ED69A}" type="presParOf" srcId="{7553E819-1EBE-4F35-821C-8058A58A75AC}" destId="{670958E6-6EF8-4187-9C83-3714D4D2137F}" srcOrd="3" destOrd="0" presId="urn:microsoft.com/office/officeart/2005/8/layout/radial4"/>
    <dgm:cxn modelId="{CB72BA72-741C-4B2B-837A-B5C508DFE50C}" type="presParOf" srcId="{7553E819-1EBE-4F35-821C-8058A58A75AC}" destId="{AEEF1E23-D3F8-4D54-A21C-7E23E9B5B68F}" srcOrd="4" destOrd="0" presId="urn:microsoft.com/office/officeart/2005/8/layout/radial4"/>
    <dgm:cxn modelId="{53A3275F-2B4D-419A-B33F-C9580509B184}" type="presParOf" srcId="{7553E819-1EBE-4F35-821C-8058A58A75AC}" destId="{FABDCFA4-E268-467E-B154-9534C9FE0D08}" srcOrd="5" destOrd="0" presId="urn:microsoft.com/office/officeart/2005/8/layout/radial4"/>
    <dgm:cxn modelId="{C1D1906F-7A4D-4E59-8E3C-E0072F8B88DE}" type="presParOf" srcId="{7553E819-1EBE-4F35-821C-8058A58A75AC}" destId="{B5F3D756-AACB-42DA-9C42-0D9A3223E44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134A68-E595-4C1C-AF1F-385070CC4953}" type="doc">
      <dgm:prSet loTypeId="urn:microsoft.com/office/officeart/2005/8/layout/funnel1" loCatId="process" qsTypeId="urn:microsoft.com/office/officeart/2005/8/quickstyle/simple1" qsCatId="simple" csTypeId="urn:microsoft.com/office/officeart/2005/8/colors/colorful1" csCatId="colorful" phldr="1"/>
      <dgm:spPr/>
      <dgm:t>
        <a:bodyPr/>
        <a:lstStyle/>
        <a:p>
          <a:endParaRPr lang="fr-CH"/>
        </a:p>
      </dgm:t>
    </dgm:pt>
    <dgm:pt modelId="{542437CF-D1CB-46FE-AE52-DC4C260F82BE}">
      <dgm:prSet phldrT="[Text]"/>
      <dgm:spPr/>
      <dgm:t>
        <a:bodyPr/>
        <a:lstStyle/>
        <a:p>
          <a:r>
            <a:rPr lang="fr-CH" dirty="0"/>
            <a:t>Échanges locaux</a:t>
          </a:r>
        </a:p>
      </dgm:t>
    </dgm:pt>
    <dgm:pt modelId="{5BD79339-62F3-4D2F-9314-833ADED89EFA}" type="parTrans" cxnId="{27CC3F37-9BF2-4BCB-A375-B800847E5EBC}">
      <dgm:prSet/>
      <dgm:spPr/>
      <dgm:t>
        <a:bodyPr/>
        <a:lstStyle/>
        <a:p>
          <a:endParaRPr lang="fr-CH"/>
        </a:p>
      </dgm:t>
    </dgm:pt>
    <dgm:pt modelId="{583E63E9-09ED-4FB9-BD91-45A4FD91C0DD}" type="sibTrans" cxnId="{27CC3F37-9BF2-4BCB-A375-B800847E5EBC}">
      <dgm:prSet/>
      <dgm:spPr/>
      <dgm:t>
        <a:bodyPr/>
        <a:lstStyle/>
        <a:p>
          <a:endParaRPr lang="fr-CH"/>
        </a:p>
      </dgm:t>
    </dgm:pt>
    <dgm:pt modelId="{2178A1A7-785C-408A-9F3B-2F948FDE58A0}">
      <dgm:prSet phldrT="[Text]"/>
      <dgm:spPr/>
      <dgm:t>
        <a:bodyPr/>
        <a:lstStyle/>
        <a:p>
          <a:r>
            <a:rPr lang="fr-CH" dirty="0"/>
            <a:t>Inscription territoriale</a:t>
          </a:r>
        </a:p>
      </dgm:t>
    </dgm:pt>
    <dgm:pt modelId="{D9844339-3392-40E3-BF7E-3C9A3333D6C5}" type="parTrans" cxnId="{889069A8-5F1A-440C-B7A1-4B729B55374E}">
      <dgm:prSet/>
      <dgm:spPr/>
      <dgm:t>
        <a:bodyPr/>
        <a:lstStyle/>
        <a:p>
          <a:endParaRPr lang="fr-CH"/>
        </a:p>
      </dgm:t>
    </dgm:pt>
    <dgm:pt modelId="{8F55EF8B-4864-4179-920F-0E4D58AB1C38}" type="sibTrans" cxnId="{889069A8-5F1A-440C-B7A1-4B729B55374E}">
      <dgm:prSet/>
      <dgm:spPr/>
      <dgm:t>
        <a:bodyPr/>
        <a:lstStyle/>
        <a:p>
          <a:endParaRPr lang="fr-CH"/>
        </a:p>
      </dgm:t>
    </dgm:pt>
    <dgm:pt modelId="{A325605A-D139-4F81-8F8F-1791EA9C3BA2}">
      <dgm:prSet phldrT="[Text]"/>
      <dgm:spPr/>
      <dgm:t>
        <a:bodyPr/>
        <a:lstStyle/>
        <a:p>
          <a:r>
            <a:rPr lang="fr-CH" dirty="0"/>
            <a:t>Déconstruction des préjugés</a:t>
          </a:r>
        </a:p>
      </dgm:t>
    </dgm:pt>
    <dgm:pt modelId="{D82400C7-DFBE-4EBD-800E-17C2A76DAE0C}" type="parTrans" cxnId="{42046289-FDDC-4394-AE1D-5347336C39C2}">
      <dgm:prSet/>
      <dgm:spPr/>
      <dgm:t>
        <a:bodyPr/>
        <a:lstStyle/>
        <a:p>
          <a:endParaRPr lang="fr-CH"/>
        </a:p>
      </dgm:t>
    </dgm:pt>
    <dgm:pt modelId="{08649A4A-C56E-4B88-B4BC-81184AECB9C3}" type="sibTrans" cxnId="{42046289-FDDC-4394-AE1D-5347336C39C2}">
      <dgm:prSet/>
      <dgm:spPr/>
      <dgm:t>
        <a:bodyPr/>
        <a:lstStyle/>
        <a:p>
          <a:endParaRPr lang="fr-CH"/>
        </a:p>
      </dgm:t>
    </dgm:pt>
    <dgm:pt modelId="{4034B052-2801-491C-90D7-F6E6FD5EB60E}">
      <dgm:prSet phldrT="[Text]"/>
      <dgm:spPr/>
      <dgm:t>
        <a:bodyPr/>
        <a:lstStyle/>
        <a:p>
          <a:r>
            <a:rPr lang="fr-CH" b="1" dirty="0">
              <a:solidFill>
                <a:srgbClr val="92D050"/>
              </a:solidFill>
            </a:rPr>
            <a:t>TSE</a:t>
          </a:r>
        </a:p>
      </dgm:t>
    </dgm:pt>
    <dgm:pt modelId="{59D57DE8-4A2A-4346-8855-00BB7608BA29}" type="parTrans" cxnId="{A9E3ED7A-2F94-4CE2-9C7A-9AD18FFC61FA}">
      <dgm:prSet/>
      <dgm:spPr/>
      <dgm:t>
        <a:bodyPr/>
        <a:lstStyle/>
        <a:p>
          <a:endParaRPr lang="fr-CH"/>
        </a:p>
      </dgm:t>
    </dgm:pt>
    <dgm:pt modelId="{A197D6FF-B185-4BCB-A52C-043CCC102D90}" type="sibTrans" cxnId="{A9E3ED7A-2F94-4CE2-9C7A-9AD18FFC61FA}">
      <dgm:prSet/>
      <dgm:spPr/>
      <dgm:t>
        <a:bodyPr/>
        <a:lstStyle/>
        <a:p>
          <a:endParaRPr lang="fr-CH"/>
        </a:p>
      </dgm:t>
    </dgm:pt>
    <dgm:pt modelId="{D9A17076-4024-4509-91C1-9F00669016B2}" type="pres">
      <dgm:prSet presAssocID="{71134A68-E595-4C1C-AF1F-385070CC4953}" presName="Name0" presStyleCnt="0">
        <dgm:presLayoutVars>
          <dgm:chMax val="4"/>
          <dgm:resizeHandles val="exact"/>
        </dgm:presLayoutVars>
      </dgm:prSet>
      <dgm:spPr/>
    </dgm:pt>
    <dgm:pt modelId="{74BD5C32-848D-45C2-B055-091B4B56B712}" type="pres">
      <dgm:prSet presAssocID="{71134A68-E595-4C1C-AF1F-385070CC4953}" presName="ellipse" presStyleLbl="trBgShp" presStyleIdx="0" presStyleCnt="1"/>
      <dgm:spPr/>
    </dgm:pt>
    <dgm:pt modelId="{31DC9C49-3899-4F77-B141-68601DBD4587}" type="pres">
      <dgm:prSet presAssocID="{71134A68-E595-4C1C-AF1F-385070CC4953}" presName="arrow1" presStyleLbl="fgShp" presStyleIdx="0" presStyleCnt="1"/>
      <dgm:spPr>
        <a:solidFill>
          <a:schemeClr val="accent6">
            <a:lumMod val="60000"/>
            <a:lumOff val="40000"/>
          </a:schemeClr>
        </a:solidFill>
      </dgm:spPr>
    </dgm:pt>
    <dgm:pt modelId="{A1A8C67D-B2B8-427F-8481-41CCAF89E7A2}" type="pres">
      <dgm:prSet presAssocID="{71134A68-E595-4C1C-AF1F-385070CC4953}" presName="rectangle" presStyleLbl="revTx" presStyleIdx="0" presStyleCnt="1" custScaleY="69330" custLinFactNeighborX="-244" custLinFactNeighborY="-15711">
        <dgm:presLayoutVars>
          <dgm:bulletEnabled val="1"/>
        </dgm:presLayoutVars>
      </dgm:prSet>
      <dgm:spPr/>
    </dgm:pt>
    <dgm:pt modelId="{804E0D0B-2F62-49C6-8196-767D3D64B0A8}" type="pres">
      <dgm:prSet presAssocID="{2178A1A7-785C-408A-9F3B-2F948FDE58A0}" presName="item1" presStyleLbl="node1" presStyleIdx="0" presStyleCnt="3" custScaleX="135810" custLinFactNeighborY="-9834">
        <dgm:presLayoutVars>
          <dgm:bulletEnabled val="1"/>
        </dgm:presLayoutVars>
      </dgm:prSet>
      <dgm:spPr/>
    </dgm:pt>
    <dgm:pt modelId="{15AB6CFD-C5CA-4761-9765-E7DBA219509D}" type="pres">
      <dgm:prSet presAssocID="{A325605A-D139-4F81-8F8F-1791EA9C3BA2}" presName="item2" presStyleLbl="node1" presStyleIdx="1" presStyleCnt="3" custScaleX="130879" custLinFactNeighborY="-6252">
        <dgm:presLayoutVars>
          <dgm:bulletEnabled val="1"/>
        </dgm:presLayoutVars>
      </dgm:prSet>
      <dgm:spPr/>
    </dgm:pt>
    <dgm:pt modelId="{BB5D5CF9-8157-44D3-95C5-A0B9904854C5}" type="pres">
      <dgm:prSet presAssocID="{4034B052-2801-491C-90D7-F6E6FD5EB60E}" presName="item3" presStyleLbl="node1" presStyleIdx="2" presStyleCnt="3" custScaleX="124061" custLinFactNeighborX="10938" custLinFactNeighborY="-2545">
        <dgm:presLayoutVars>
          <dgm:bulletEnabled val="1"/>
        </dgm:presLayoutVars>
      </dgm:prSet>
      <dgm:spPr/>
    </dgm:pt>
    <dgm:pt modelId="{A58D9191-566E-44CF-85A0-F19CEF10AE23}" type="pres">
      <dgm:prSet presAssocID="{71134A68-E595-4C1C-AF1F-385070CC4953}" presName="funnel" presStyleLbl="trAlignAcc1" presStyleIdx="0" presStyleCnt="1" custLinFactNeighborX="-77" custLinFactNeighborY="-305"/>
      <dgm:spPr/>
    </dgm:pt>
  </dgm:ptLst>
  <dgm:cxnLst>
    <dgm:cxn modelId="{F9935107-7BF7-43CB-9BD2-4D7B85196DCA}" type="presOf" srcId="{2178A1A7-785C-408A-9F3B-2F948FDE58A0}" destId="{15AB6CFD-C5CA-4761-9765-E7DBA219509D}" srcOrd="0" destOrd="0" presId="urn:microsoft.com/office/officeart/2005/8/layout/funnel1"/>
    <dgm:cxn modelId="{F39C5A2F-FEFE-48ED-B352-E42F91E38BC2}" type="presOf" srcId="{A325605A-D139-4F81-8F8F-1791EA9C3BA2}" destId="{804E0D0B-2F62-49C6-8196-767D3D64B0A8}" srcOrd="0" destOrd="0" presId="urn:microsoft.com/office/officeart/2005/8/layout/funnel1"/>
    <dgm:cxn modelId="{27CC3F37-9BF2-4BCB-A375-B800847E5EBC}" srcId="{71134A68-E595-4C1C-AF1F-385070CC4953}" destId="{542437CF-D1CB-46FE-AE52-DC4C260F82BE}" srcOrd="0" destOrd="0" parTransId="{5BD79339-62F3-4D2F-9314-833ADED89EFA}" sibTransId="{583E63E9-09ED-4FB9-BD91-45A4FD91C0DD}"/>
    <dgm:cxn modelId="{A9E3ED7A-2F94-4CE2-9C7A-9AD18FFC61FA}" srcId="{71134A68-E595-4C1C-AF1F-385070CC4953}" destId="{4034B052-2801-491C-90D7-F6E6FD5EB60E}" srcOrd="3" destOrd="0" parTransId="{59D57DE8-4A2A-4346-8855-00BB7608BA29}" sibTransId="{A197D6FF-B185-4BCB-A52C-043CCC102D90}"/>
    <dgm:cxn modelId="{E6E4D77C-AF6D-4C57-9E7B-C10CF7942810}" type="presOf" srcId="{71134A68-E595-4C1C-AF1F-385070CC4953}" destId="{D9A17076-4024-4509-91C1-9F00669016B2}" srcOrd="0" destOrd="0" presId="urn:microsoft.com/office/officeart/2005/8/layout/funnel1"/>
    <dgm:cxn modelId="{F325AD7E-D081-488D-BE1C-35AAD748959A}" type="presOf" srcId="{4034B052-2801-491C-90D7-F6E6FD5EB60E}" destId="{A1A8C67D-B2B8-427F-8481-41CCAF89E7A2}" srcOrd="0" destOrd="0" presId="urn:microsoft.com/office/officeart/2005/8/layout/funnel1"/>
    <dgm:cxn modelId="{42046289-FDDC-4394-AE1D-5347336C39C2}" srcId="{71134A68-E595-4C1C-AF1F-385070CC4953}" destId="{A325605A-D139-4F81-8F8F-1791EA9C3BA2}" srcOrd="2" destOrd="0" parTransId="{D82400C7-DFBE-4EBD-800E-17C2A76DAE0C}" sibTransId="{08649A4A-C56E-4B88-B4BC-81184AECB9C3}"/>
    <dgm:cxn modelId="{889069A8-5F1A-440C-B7A1-4B729B55374E}" srcId="{71134A68-E595-4C1C-AF1F-385070CC4953}" destId="{2178A1A7-785C-408A-9F3B-2F948FDE58A0}" srcOrd="1" destOrd="0" parTransId="{D9844339-3392-40E3-BF7E-3C9A3333D6C5}" sibTransId="{8F55EF8B-4864-4179-920F-0E4D58AB1C38}"/>
    <dgm:cxn modelId="{9FD63DEF-6A00-402A-B0A1-FA412BA933F7}" type="presOf" srcId="{542437CF-D1CB-46FE-AE52-DC4C260F82BE}" destId="{BB5D5CF9-8157-44D3-95C5-A0B9904854C5}" srcOrd="0" destOrd="0" presId="urn:microsoft.com/office/officeart/2005/8/layout/funnel1"/>
    <dgm:cxn modelId="{81815EED-6E79-4851-B226-5CA4D6F01D20}" type="presParOf" srcId="{D9A17076-4024-4509-91C1-9F00669016B2}" destId="{74BD5C32-848D-45C2-B055-091B4B56B712}" srcOrd="0" destOrd="0" presId="urn:microsoft.com/office/officeart/2005/8/layout/funnel1"/>
    <dgm:cxn modelId="{DBEC942A-6589-4426-A6B2-195F7146FB86}" type="presParOf" srcId="{D9A17076-4024-4509-91C1-9F00669016B2}" destId="{31DC9C49-3899-4F77-B141-68601DBD4587}" srcOrd="1" destOrd="0" presId="urn:microsoft.com/office/officeart/2005/8/layout/funnel1"/>
    <dgm:cxn modelId="{E6B803F7-00B3-4D2C-BC92-F177AB5F17DB}" type="presParOf" srcId="{D9A17076-4024-4509-91C1-9F00669016B2}" destId="{A1A8C67D-B2B8-427F-8481-41CCAF89E7A2}" srcOrd="2" destOrd="0" presId="urn:microsoft.com/office/officeart/2005/8/layout/funnel1"/>
    <dgm:cxn modelId="{49C9F62E-DB42-4357-997F-1AAC608D455D}" type="presParOf" srcId="{D9A17076-4024-4509-91C1-9F00669016B2}" destId="{804E0D0B-2F62-49C6-8196-767D3D64B0A8}" srcOrd="3" destOrd="0" presId="urn:microsoft.com/office/officeart/2005/8/layout/funnel1"/>
    <dgm:cxn modelId="{80818720-2DF0-42E7-B546-0778C6EF52C4}" type="presParOf" srcId="{D9A17076-4024-4509-91C1-9F00669016B2}" destId="{15AB6CFD-C5CA-4761-9765-E7DBA219509D}" srcOrd="4" destOrd="0" presId="urn:microsoft.com/office/officeart/2005/8/layout/funnel1"/>
    <dgm:cxn modelId="{4E575CE7-F8D1-4F1C-8E6E-5E72FB2C72F4}" type="presParOf" srcId="{D9A17076-4024-4509-91C1-9F00669016B2}" destId="{BB5D5CF9-8157-44D3-95C5-A0B9904854C5}" srcOrd="5" destOrd="0" presId="urn:microsoft.com/office/officeart/2005/8/layout/funnel1"/>
    <dgm:cxn modelId="{FF0C02B3-7CD7-4FFC-8252-82958990D948}" type="presParOf" srcId="{D9A17076-4024-4509-91C1-9F00669016B2}" destId="{A58D9191-566E-44CF-85A0-F19CEF10AE23}"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134A68-E595-4C1C-AF1F-385070CC4953}" type="doc">
      <dgm:prSet loTypeId="urn:microsoft.com/office/officeart/2005/8/layout/funnel1" loCatId="process" qsTypeId="urn:microsoft.com/office/officeart/2005/8/quickstyle/simple1" qsCatId="simple" csTypeId="urn:microsoft.com/office/officeart/2005/8/colors/colorful1" csCatId="colorful" phldr="1"/>
      <dgm:spPr/>
      <dgm:t>
        <a:bodyPr/>
        <a:lstStyle/>
        <a:p>
          <a:endParaRPr lang="fr-CH"/>
        </a:p>
      </dgm:t>
    </dgm:pt>
    <dgm:pt modelId="{542437CF-D1CB-46FE-AE52-DC4C260F82BE}">
      <dgm:prSet phldrT="[Text]"/>
      <dgm:spPr/>
      <dgm:t>
        <a:bodyPr/>
        <a:lstStyle/>
        <a:p>
          <a:r>
            <a:rPr lang="fr-CH" dirty="0"/>
            <a:t>Travail en réseau</a:t>
          </a:r>
        </a:p>
      </dgm:t>
    </dgm:pt>
    <dgm:pt modelId="{5BD79339-62F3-4D2F-9314-833ADED89EFA}" type="parTrans" cxnId="{27CC3F37-9BF2-4BCB-A375-B800847E5EBC}">
      <dgm:prSet/>
      <dgm:spPr/>
      <dgm:t>
        <a:bodyPr/>
        <a:lstStyle/>
        <a:p>
          <a:endParaRPr lang="fr-CH"/>
        </a:p>
      </dgm:t>
    </dgm:pt>
    <dgm:pt modelId="{583E63E9-09ED-4FB9-BD91-45A4FD91C0DD}" type="sibTrans" cxnId="{27CC3F37-9BF2-4BCB-A375-B800847E5EBC}">
      <dgm:prSet/>
      <dgm:spPr/>
      <dgm:t>
        <a:bodyPr/>
        <a:lstStyle/>
        <a:p>
          <a:endParaRPr lang="fr-CH"/>
        </a:p>
      </dgm:t>
    </dgm:pt>
    <dgm:pt modelId="{2178A1A7-785C-408A-9F3B-2F948FDE58A0}">
      <dgm:prSet phldrT="[Text]"/>
      <dgm:spPr/>
      <dgm:t>
        <a:bodyPr/>
        <a:lstStyle/>
        <a:p>
          <a:r>
            <a:rPr lang="fr-CH" dirty="0"/>
            <a:t>De la gestion de crise à la pérennisation</a:t>
          </a:r>
        </a:p>
      </dgm:t>
    </dgm:pt>
    <dgm:pt modelId="{D9844339-3392-40E3-BF7E-3C9A3333D6C5}" type="parTrans" cxnId="{889069A8-5F1A-440C-B7A1-4B729B55374E}">
      <dgm:prSet/>
      <dgm:spPr/>
      <dgm:t>
        <a:bodyPr/>
        <a:lstStyle/>
        <a:p>
          <a:endParaRPr lang="fr-CH"/>
        </a:p>
      </dgm:t>
    </dgm:pt>
    <dgm:pt modelId="{8F55EF8B-4864-4179-920F-0E4D58AB1C38}" type="sibTrans" cxnId="{889069A8-5F1A-440C-B7A1-4B729B55374E}">
      <dgm:prSet/>
      <dgm:spPr/>
      <dgm:t>
        <a:bodyPr/>
        <a:lstStyle/>
        <a:p>
          <a:endParaRPr lang="fr-CH"/>
        </a:p>
      </dgm:t>
    </dgm:pt>
    <dgm:pt modelId="{A325605A-D139-4F81-8F8F-1791EA9C3BA2}">
      <dgm:prSet phldrT="[Text]"/>
      <dgm:spPr/>
      <dgm:t>
        <a:bodyPr/>
        <a:lstStyle/>
        <a:p>
          <a:r>
            <a:rPr lang="fr-CH" dirty="0"/>
            <a:t>Lutte contre la précarité (ODD)</a:t>
          </a:r>
        </a:p>
      </dgm:t>
    </dgm:pt>
    <dgm:pt modelId="{D82400C7-DFBE-4EBD-800E-17C2A76DAE0C}" type="parTrans" cxnId="{42046289-FDDC-4394-AE1D-5347336C39C2}">
      <dgm:prSet/>
      <dgm:spPr/>
      <dgm:t>
        <a:bodyPr/>
        <a:lstStyle/>
        <a:p>
          <a:endParaRPr lang="fr-CH"/>
        </a:p>
      </dgm:t>
    </dgm:pt>
    <dgm:pt modelId="{08649A4A-C56E-4B88-B4BC-81184AECB9C3}" type="sibTrans" cxnId="{42046289-FDDC-4394-AE1D-5347336C39C2}">
      <dgm:prSet/>
      <dgm:spPr/>
      <dgm:t>
        <a:bodyPr/>
        <a:lstStyle/>
        <a:p>
          <a:endParaRPr lang="fr-CH"/>
        </a:p>
      </dgm:t>
    </dgm:pt>
    <dgm:pt modelId="{4034B052-2801-491C-90D7-F6E6FD5EB60E}">
      <dgm:prSet phldrT="[Text]"/>
      <dgm:spPr/>
      <dgm:t>
        <a:bodyPr/>
        <a:lstStyle/>
        <a:p>
          <a:r>
            <a:rPr lang="fr-CH" b="1" dirty="0">
              <a:solidFill>
                <a:srgbClr val="92D050"/>
              </a:solidFill>
            </a:rPr>
            <a:t>TSE</a:t>
          </a:r>
        </a:p>
      </dgm:t>
    </dgm:pt>
    <dgm:pt modelId="{59D57DE8-4A2A-4346-8855-00BB7608BA29}" type="parTrans" cxnId="{A9E3ED7A-2F94-4CE2-9C7A-9AD18FFC61FA}">
      <dgm:prSet/>
      <dgm:spPr/>
      <dgm:t>
        <a:bodyPr/>
        <a:lstStyle/>
        <a:p>
          <a:endParaRPr lang="fr-CH"/>
        </a:p>
      </dgm:t>
    </dgm:pt>
    <dgm:pt modelId="{A197D6FF-B185-4BCB-A52C-043CCC102D90}" type="sibTrans" cxnId="{A9E3ED7A-2F94-4CE2-9C7A-9AD18FFC61FA}">
      <dgm:prSet/>
      <dgm:spPr/>
      <dgm:t>
        <a:bodyPr/>
        <a:lstStyle/>
        <a:p>
          <a:endParaRPr lang="fr-CH"/>
        </a:p>
      </dgm:t>
    </dgm:pt>
    <dgm:pt modelId="{D9A17076-4024-4509-91C1-9F00669016B2}" type="pres">
      <dgm:prSet presAssocID="{71134A68-E595-4C1C-AF1F-385070CC4953}" presName="Name0" presStyleCnt="0">
        <dgm:presLayoutVars>
          <dgm:chMax val="4"/>
          <dgm:resizeHandles val="exact"/>
        </dgm:presLayoutVars>
      </dgm:prSet>
      <dgm:spPr/>
    </dgm:pt>
    <dgm:pt modelId="{74BD5C32-848D-45C2-B055-091B4B56B712}" type="pres">
      <dgm:prSet presAssocID="{71134A68-E595-4C1C-AF1F-385070CC4953}" presName="ellipse" presStyleLbl="trBgShp" presStyleIdx="0" presStyleCnt="1"/>
      <dgm:spPr/>
    </dgm:pt>
    <dgm:pt modelId="{31DC9C49-3899-4F77-B141-68601DBD4587}" type="pres">
      <dgm:prSet presAssocID="{71134A68-E595-4C1C-AF1F-385070CC4953}" presName="arrow1" presStyleLbl="fgShp" presStyleIdx="0" presStyleCnt="1"/>
      <dgm:spPr>
        <a:solidFill>
          <a:schemeClr val="accent6">
            <a:lumMod val="60000"/>
            <a:lumOff val="40000"/>
          </a:schemeClr>
        </a:solidFill>
      </dgm:spPr>
    </dgm:pt>
    <dgm:pt modelId="{A1A8C67D-B2B8-427F-8481-41CCAF89E7A2}" type="pres">
      <dgm:prSet presAssocID="{71134A68-E595-4C1C-AF1F-385070CC4953}" presName="rectangle" presStyleLbl="revTx" presStyleIdx="0" presStyleCnt="1" custScaleY="69330" custLinFactNeighborX="-244" custLinFactNeighborY="-15711">
        <dgm:presLayoutVars>
          <dgm:bulletEnabled val="1"/>
        </dgm:presLayoutVars>
      </dgm:prSet>
      <dgm:spPr/>
    </dgm:pt>
    <dgm:pt modelId="{804E0D0B-2F62-49C6-8196-767D3D64B0A8}" type="pres">
      <dgm:prSet presAssocID="{2178A1A7-785C-408A-9F3B-2F948FDE58A0}" presName="item1" presStyleLbl="node1" presStyleIdx="0" presStyleCnt="3" custScaleX="135810" custLinFactNeighborY="-9834">
        <dgm:presLayoutVars>
          <dgm:bulletEnabled val="1"/>
        </dgm:presLayoutVars>
      </dgm:prSet>
      <dgm:spPr/>
    </dgm:pt>
    <dgm:pt modelId="{15AB6CFD-C5CA-4761-9765-E7DBA219509D}" type="pres">
      <dgm:prSet presAssocID="{A325605A-D139-4F81-8F8F-1791EA9C3BA2}" presName="item2" presStyleLbl="node1" presStyleIdx="1" presStyleCnt="3" custScaleX="130879" custLinFactNeighborY="-6252">
        <dgm:presLayoutVars>
          <dgm:bulletEnabled val="1"/>
        </dgm:presLayoutVars>
      </dgm:prSet>
      <dgm:spPr/>
    </dgm:pt>
    <dgm:pt modelId="{BB5D5CF9-8157-44D3-95C5-A0B9904854C5}" type="pres">
      <dgm:prSet presAssocID="{4034B052-2801-491C-90D7-F6E6FD5EB60E}" presName="item3" presStyleLbl="node1" presStyleIdx="2" presStyleCnt="3" custScaleX="124061" custLinFactNeighborX="10938" custLinFactNeighborY="-2545">
        <dgm:presLayoutVars>
          <dgm:bulletEnabled val="1"/>
        </dgm:presLayoutVars>
      </dgm:prSet>
      <dgm:spPr/>
    </dgm:pt>
    <dgm:pt modelId="{A58D9191-566E-44CF-85A0-F19CEF10AE23}" type="pres">
      <dgm:prSet presAssocID="{71134A68-E595-4C1C-AF1F-385070CC4953}" presName="funnel" presStyleLbl="trAlignAcc1" presStyleIdx="0" presStyleCnt="1" custLinFactNeighborX="-77" custLinFactNeighborY="-305"/>
      <dgm:spPr/>
    </dgm:pt>
  </dgm:ptLst>
  <dgm:cxnLst>
    <dgm:cxn modelId="{F9935107-7BF7-43CB-9BD2-4D7B85196DCA}" type="presOf" srcId="{2178A1A7-785C-408A-9F3B-2F948FDE58A0}" destId="{15AB6CFD-C5CA-4761-9765-E7DBA219509D}" srcOrd="0" destOrd="0" presId="urn:microsoft.com/office/officeart/2005/8/layout/funnel1"/>
    <dgm:cxn modelId="{F39C5A2F-FEFE-48ED-B352-E42F91E38BC2}" type="presOf" srcId="{A325605A-D139-4F81-8F8F-1791EA9C3BA2}" destId="{804E0D0B-2F62-49C6-8196-767D3D64B0A8}" srcOrd="0" destOrd="0" presId="urn:microsoft.com/office/officeart/2005/8/layout/funnel1"/>
    <dgm:cxn modelId="{27CC3F37-9BF2-4BCB-A375-B800847E5EBC}" srcId="{71134A68-E595-4C1C-AF1F-385070CC4953}" destId="{542437CF-D1CB-46FE-AE52-DC4C260F82BE}" srcOrd="0" destOrd="0" parTransId="{5BD79339-62F3-4D2F-9314-833ADED89EFA}" sibTransId="{583E63E9-09ED-4FB9-BD91-45A4FD91C0DD}"/>
    <dgm:cxn modelId="{A9E3ED7A-2F94-4CE2-9C7A-9AD18FFC61FA}" srcId="{71134A68-E595-4C1C-AF1F-385070CC4953}" destId="{4034B052-2801-491C-90D7-F6E6FD5EB60E}" srcOrd="3" destOrd="0" parTransId="{59D57DE8-4A2A-4346-8855-00BB7608BA29}" sibTransId="{A197D6FF-B185-4BCB-A52C-043CCC102D90}"/>
    <dgm:cxn modelId="{E6E4D77C-AF6D-4C57-9E7B-C10CF7942810}" type="presOf" srcId="{71134A68-E595-4C1C-AF1F-385070CC4953}" destId="{D9A17076-4024-4509-91C1-9F00669016B2}" srcOrd="0" destOrd="0" presId="urn:microsoft.com/office/officeart/2005/8/layout/funnel1"/>
    <dgm:cxn modelId="{F325AD7E-D081-488D-BE1C-35AAD748959A}" type="presOf" srcId="{4034B052-2801-491C-90D7-F6E6FD5EB60E}" destId="{A1A8C67D-B2B8-427F-8481-41CCAF89E7A2}" srcOrd="0" destOrd="0" presId="urn:microsoft.com/office/officeart/2005/8/layout/funnel1"/>
    <dgm:cxn modelId="{42046289-FDDC-4394-AE1D-5347336C39C2}" srcId="{71134A68-E595-4C1C-AF1F-385070CC4953}" destId="{A325605A-D139-4F81-8F8F-1791EA9C3BA2}" srcOrd="2" destOrd="0" parTransId="{D82400C7-DFBE-4EBD-800E-17C2A76DAE0C}" sibTransId="{08649A4A-C56E-4B88-B4BC-81184AECB9C3}"/>
    <dgm:cxn modelId="{889069A8-5F1A-440C-B7A1-4B729B55374E}" srcId="{71134A68-E595-4C1C-AF1F-385070CC4953}" destId="{2178A1A7-785C-408A-9F3B-2F948FDE58A0}" srcOrd="1" destOrd="0" parTransId="{D9844339-3392-40E3-BF7E-3C9A3333D6C5}" sibTransId="{8F55EF8B-4864-4179-920F-0E4D58AB1C38}"/>
    <dgm:cxn modelId="{9FD63DEF-6A00-402A-B0A1-FA412BA933F7}" type="presOf" srcId="{542437CF-D1CB-46FE-AE52-DC4C260F82BE}" destId="{BB5D5CF9-8157-44D3-95C5-A0B9904854C5}" srcOrd="0" destOrd="0" presId="urn:microsoft.com/office/officeart/2005/8/layout/funnel1"/>
    <dgm:cxn modelId="{81815EED-6E79-4851-B226-5CA4D6F01D20}" type="presParOf" srcId="{D9A17076-4024-4509-91C1-9F00669016B2}" destId="{74BD5C32-848D-45C2-B055-091B4B56B712}" srcOrd="0" destOrd="0" presId="urn:microsoft.com/office/officeart/2005/8/layout/funnel1"/>
    <dgm:cxn modelId="{DBEC942A-6589-4426-A6B2-195F7146FB86}" type="presParOf" srcId="{D9A17076-4024-4509-91C1-9F00669016B2}" destId="{31DC9C49-3899-4F77-B141-68601DBD4587}" srcOrd="1" destOrd="0" presId="urn:microsoft.com/office/officeart/2005/8/layout/funnel1"/>
    <dgm:cxn modelId="{E6B803F7-00B3-4D2C-BC92-F177AB5F17DB}" type="presParOf" srcId="{D9A17076-4024-4509-91C1-9F00669016B2}" destId="{A1A8C67D-B2B8-427F-8481-41CCAF89E7A2}" srcOrd="2" destOrd="0" presId="urn:microsoft.com/office/officeart/2005/8/layout/funnel1"/>
    <dgm:cxn modelId="{49C9F62E-DB42-4357-997F-1AAC608D455D}" type="presParOf" srcId="{D9A17076-4024-4509-91C1-9F00669016B2}" destId="{804E0D0B-2F62-49C6-8196-767D3D64B0A8}" srcOrd="3" destOrd="0" presId="urn:microsoft.com/office/officeart/2005/8/layout/funnel1"/>
    <dgm:cxn modelId="{80818720-2DF0-42E7-B546-0778C6EF52C4}" type="presParOf" srcId="{D9A17076-4024-4509-91C1-9F00669016B2}" destId="{15AB6CFD-C5CA-4761-9765-E7DBA219509D}" srcOrd="4" destOrd="0" presId="urn:microsoft.com/office/officeart/2005/8/layout/funnel1"/>
    <dgm:cxn modelId="{4E575CE7-F8D1-4F1C-8E6E-5E72FB2C72F4}" type="presParOf" srcId="{D9A17076-4024-4509-91C1-9F00669016B2}" destId="{BB5D5CF9-8157-44D3-95C5-A0B9904854C5}" srcOrd="5" destOrd="0" presId="urn:microsoft.com/office/officeart/2005/8/layout/funnel1"/>
    <dgm:cxn modelId="{FF0C02B3-7CD7-4FFC-8252-82958990D948}" type="presParOf" srcId="{D9A17076-4024-4509-91C1-9F00669016B2}" destId="{A58D9191-566E-44CF-85A0-F19CEF10AE2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2810D-F16A-4A31-BB3F-F683E2EC2DD5}">
      <dsp:nvSpPr>
        <dsp:cNvPr id="0" name=""/>
        <dsp:cNvSpPr/>
      </dsp:nvSpPr>
      <dsp:spPr>
        <a:xfrm>
          <a:off x="1704" y="387436"/>
          <a:ext cx="1352187" cy="108175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F03434-F299-445C-81C9-CEB097CD1E01}">
      <dsp:nvSpPr>
        <dsp:cNvPr id="0" name=""/>
        <dsp:cNvSpPr/>
      </dsp:nvSpPr>
      <dsp:spPr>
        <a:xfrm>
          <a:off x="123401" y="1361011"/>
          <a:ext cx="1203447" cy="378612"/>
        </a:xfrm>
        <a:prstGeom prst="wedgeRectCallout">
          <a:avLst>
            <a:gd name="adj1" fmla="val 20250"/>
            <a:gd name="adj2" fmla="val -607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H" sz="1600" kern="1200" dirty="0"/>
            <a:t>Social</a:t>
          </a:r>
        </a:p>
      </dsp:txBody>
      <dsp:txXfrm>
        <a:off x="123401" y="1361011"/>
        <a:ext cx="1203447" cy="378612"/>
      </dsp:txXfrm>
    </dsp:sp>
    <dsp:sp modelId="{4B2B7DFD-DAD1-40DC-8FF9-AB8E8712D275}">
      <dsp:nvSpPr>
        <dsp:cNvPr id="0" name=""/>
        <dsp:cNvSpPr/>
      </dsp:nvSpPr>
      <dsp:spPr>
        <a:xfrm>
          <a:off x="1489110" y="387436"/>
          <a:ext cx="1352187" cy="1081750"/>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6B2A84-1D14-4362-9005-9BD7ED4C1567}">
      <dsp:nvSpPr>
        <dsp:cNvPr id="0" name=""/>
        <dsp:cNvSpPr/>
      </dsp:nvSpPr>
      <dsp:spPr>
        <a:xfrm>
          <a:off x="1610807" y="1361011"/>
          <a:ext cx="1203447" cy="378612"/>
        </a:xfrm>
        <a:prstGeom prst="wedgeRectCallout">
          <a:avLst>
            <a:gd name="adj1" fmla="val 20250"/>
            <a:gd name="adj2" fmla="val -607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H" sz="1600" kern="1200" dirty="0"/>
            <a:t>Culturel</a:t>
          </a:r>
        </a:p>
      </dsp:txBody>
      <dsp:txXfrm>
        <a:off x="1610807" y="1361011"/>
        <a:ext cx="1203447" cy="378612"/>
      </dsp:txXfrm>
    </dsp:sp>
    <dsp:sp modelId="{0892F91E-AB1E-49AA-87F5-101B6444FE3E}">
      <dsp:nvSpPr>
        <dsp:cNvPr id="0" name=""/>
        <dsp:cNvSpPr/>
      </dsp:nvSpPr>
      <dsp:spPr>
        <a:xfrm>
          <a:off x="2976517" y="387436"/>
          <a:ext cx="1352187" cy="1081750"/>
        </a:xfrm>
        <a:prstGeom prst="rect">
          <a:avLst/>
        </a:prstGeom>
        <a:blipFill>
          <a:blip xmlns:r="http://schemas.openxmlformats.org/officeDocument/2006/relationships" r:embed="rId3"/>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2303EE-2023-470D-9F33-7DE53E82060B}">
      <dsp:nvSpPr>
        <dsp:cNvPr id="0" name=""/>
        <dsp:cNvSpPr/>
      </dsp:nvSpPr>
      <dsp:spPr>
        <a:xfrm>
          <a:off x="3098214" y="1361011"/>
          <a:ext cx="1203447" cy="378612"/>
        </a:xfrm>
        <a:prstGeom prst="wedgeRectCallout">
          <a:avLst>
            <a:gd name="adj1" fmla="val 20250"/>
            <a:gd name="adj2" fmla="val -6070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H" sz="1600" kern="1200" dirty="0"/>
            <a:t>Politique</a:t>
          </a:r>
        </a:p>
      </dsp:txBody>
      <dsp:txXfrm>
        <a:off x="3098214" y="1361011"/>
        <a:ext cx="1203447" cy="378612"/>
      </dsp:txXfrm>
    </dsp:sp>
    <dsp:sp modelId="{AD919D1A-FA25-4D68-8201-A729490B24B7}">
      <dsp:nvSpPr>
        <dsp:cNvPr id="0" name=""/>
        <dsp:cNvSpPr/>
      </dsp:nvSpPr>
      <dsp:spPr>
        <a:xfrm>
          <a:off x="4463923" y="387436"/>
          <a:ext cx="1352187" cy="1081750"/>
        </a:xfrm>
        <a:prstGeom prst="rect">
          <a:avLst/>
        </a:prstGeom>
        <a:blipFill>
          <a:blip xmlns:r="http://schemas.openxmlformats.org/officeDocument/2006/relationships" r:embed="rId4"/>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F8F2A8-8C51-45E2-8A93-61C7D3A870AB}">
      <dsp:nvSpPr>
        <dsp:cNvPr id="0" name=""/>
        <dsp:cNvSpPr/>
      </dsp:nvSpPr>
      <dsp:spPr>
        <a:xfrm>
          <a:off x="4585620" y="1361011"/>
          <a:ext cx="1203447" cy="378612"/>
        </a:xfrm>
        <a:prstGeom prst="wedgeRectCallout">
          <a:avLst>
            <a:gd name="adj1" fmla="val 20250"/>
            <a:gd name="adj2" fmla="val -607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H" sz="1600" kern="1200" dirty="0"/>
            <a:t>Économique</a:t>
          </a:r>
        </a:p>
      </dsp:txBody>
      <dsp:txXfrm>
        <a:off x="4585620" y="1361011"/>
        <a:ext cx="1203447" cy="378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2810D-F16A-4A31-BB3F-F683E2EC2DD5}">
      <dsp:nvSpPr>
        <dsp:cNvPr id="0" name=""/>
        <dsp:cNvSpPr/>
      </dsp:nvSpPr>
      <dsp:spPr>
        <a:xfrm>
          <a:off x="0" y="448222"/>
          <a:ext cx="1356220" cy="108497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F03434-F299-445C-81C9-CEB097CD1E01}">
      <dsp:nvSpPr>
        <dsp:cNvPr id="0" name=""/>
        <dsp:cNvSpPr/>
      </dsp:nvSpPr>
      <dsp:spPr>
        <a:xfrm>
          <a:off x="122059" y="1424701"/>
          <a:ext cx="1207036" cy="379741"/>
        </a:xfrm>
        <a:prstGeom prst="wedgeRectCallout">
          <a:avLst>
            <a:gd name="adj1" fmla="val 20250"/>
            <a:gd name="adj2" fmla="val -607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dirty="0"/>
            <a:t>Physique</a:t>
          </a:r>
        </a:p>
      </dsp:txBody>
      <dsp:txXfrm>
        <a:off x="122059" y="1424701"/>
        <a:ext cx="1207036" cy="379741"/>
      </dsp:txXfrm>
    </dsp:sp>
    <dsp:sp modelId="{4B2B7DFD-DAD1-40DC-8FF9-AB8E8712D275}">
      <dsp:nvSpPr>
        <dsp:cNvPr id="0" name=""/>
        <dsp:cNvSpPr/>
      </dsp:nvSpPr>
      <dsp:spPr>
        <a:xfrm>
          <a:off x="1491843" y="448222"/>
          <a:ext cx="1356220" cy="108497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6B2A84-1D14-4362-9005-9BD7ED4C1567}">
      <dsp:nvSpPr>
        <dsp:cNvPr id="0" name=""/>
        <dsp:cNvSpPr/>
      </dsp:nvSpPr>
      <dsp:spPr>
        <a:xfrm>
          <a:off x="1613902" y="1424701"/>
          <a:ext cx="1207036" cy="379741"/>
        </a:xfrm>
        <a:prstGeom prst="wedgeRectCallout">
          <a:avLst>
            <a:gd name="adj1" fmla="val 20250"/>
            <a:gd name="adj2" fmla="val -607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dirty="0"/>
            <a:t>Naturel</a:t>
          </a:r>
        </a:p>
      </dsp:txBody>
      <dsp:txXfrm>
        <a:off x="1613902" y="1424701"/>
        <a:ext cx="1207036" cy="379741"/>
      </dsp:txXfrm>
    </dsp:sp>
    <dsp:sp modelId="{0892F91E-AB1E-49AA-87F5-101B6444FE3E}">
      <dsp:nvSpPr>
        <dsp:cNvPr id="0" name=""/>
        <dsp:cNvSpPr/>
      </dsp:nvSpPr>
      <dsp:spPr>
        <a:xfrm>
          <a:off x="2983686" y="448222"/>
          <a:ext cx="1356220" cy="1084976"/>
        </a:xfrm>
        <a:prstGeom prst="rect">
          <a:avLst/>
        </a:prstGeom>
        <a:blipFill>
          <a:blip xmlns:r="http://schemas.openxmlformats.org/officeDocument/2006/relationships" r:embed="rId3"/>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2303EE-2023-470D-9F33-7DE53E82060B}">
      <dsp:nvSpPr>
        <dsp:cNvPr id="0" name=""/>
        <dsp:cNvSpPr/>
      </dsp:nvSpPr>
      <dsp:spPr>
        <a:xfrm>
          <a:off x="3105745" y="1424701"/>
          <a:ext cx="1207036" cy="379741"/>
        </a:xfrm>
        <a:prstGeom prst="wedgeRectCallout">
          <a:avLst>
            <a:gd name="adj1" fmla="val 20250"/>
            <a:gd name="adj2" fmla="val -607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dirty="0"/>
            <a:t>Écologique</a:t>
          </a:r>
        </a:p>
      </dsp:txBody>
      <dsp:txXfrm>
        <a:off x="3105745" y="1424701"/>
        <a:ext cx="1207036" cy="3797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50949-19BF-4328-A088-06227E31A1D7}">
      <dsp:nvSpPr>
        <dsp:cNvPr id="0" name=""/>
        <dsp:cNvSpPr/>
      </dsp:nvSpPr>
      <dsp:spPr>
        <a:xfrm>
          <a:off x="1506851" y="2407944"/>
          <a:ext cx="2570858" cy="830876"/>
        </a:xfrm>
        <a:prstGeom prst="ellipse">
          <a:avLst/>
        </a:prstGeom>
        <a:solidFill>
          <a:schemeClr val="accent6">
            <a:lumMod val="40000"/>
            <a:lumOff val="6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CH" sz="2000" kern="1200" dirty="0"/>
            <a:t>+/- vulnérabilités</a:t>
          </a:r>
        </a:p>
      </dsp:txBody>
      <dsp:txXfrm>
        <a:off x="1883344" y="2529623"/>
        <a:ext cx="1817872" cy="587518"/>
      </dsp:txXfrm>
    </dsp:sp>
    <dsp:sp modelId="{1B7D381F-9A78-4832-A43F-AA8FCCB0189B}">
      <dsp:nvSpPr>
        <dsp:cNvPr id="0" name=""/>
        <dsp:cNvSpPr/>
      </dsp:nvSpPr>
      <dsp:spPr>
        <a:xfrm rot="13072908">
          <a:off x="1070071" y="1758829"/>
          <a:ext cx="1306715" cy="466040"/>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5F40CB-8802-419D-9F93-01B1E1E8F168}">
      <dsp:nvSpPr>
        <dsp:cNvPr id="0" name=""/>
        <dsp:cNvSpPr/>
      </dsp:nvSpPr>
      <dsp:spPr>
        <a:xfrm>
          <a:off x="67719" y="1271458"/>
          <a:ext cx="2280055" cy="638413"/>
        </a:xfrm>
        <a:prstGeom prst="roundRect">
          <a:avLst>
            <a:gd name="adj" fmla="val 10000"/>
          </a:avLst>
        </a:prstGeom>
        <a:solidFill>
          <a:schemeClr val="lt1">
            <a:hueOff val="0"/>
            <a:satOff val="0"/>
            <a:lumOff val="0"/>
            <a:alphaOff val="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CH" sz="2000" kern="1200" dirty="0"/>
            <a:t>Exposition</a:t>
          </a:r>
        </a:p>
      </dsp:txBody>
      <dsp:txXfrm>
        <a:off x="86417" y="1290156"/>
        <a:ext cx="2242659" cy="601017"/>
      </dsp:txXfrm>
    </dsp:sp>
    <dsp:sp modelId="{670958E6-6EF8-4187-9C83-3714D4D2137F}">
      <dsp:nvSpPr>
        <dsp:cNvPr id="0" name=""/>
        <dsp:cNvSpPr/>
      </dsp:nvSpPr>
      <dsp:spPr>
        <a:xfrm rot="16200000">
          <a:off x="2036857" y="1331568"/>
          <a:ext cx="1510845" cy="466040"/>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EF1E23-D3F8-4D54-A21C-7E23E9B5B68F}">
      <dsp:nvSpPr>
        <dsp:cNvPr id="0" name=""/>
        <dsp:cNvSpPr/>
      </dsp:nvSpPr>
      <dsp:spPr>
        <a:xfrm>
          <a:off x="1652252" y="492084"/>
          <a:ext cx="2280055" cy="634162"/>
        </a:xfrm>
        <a:prstGeom prst="roundRect">
          <a:avLst>
            <a:gd name="adj" fmla="val 10000"/>
          </a:avLst>
        </a:prstGeom>
        <a:solidFill>
          <a:schemeClr val="bg1"/>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CH" sz="2000" kern="1200" dirty="0"/>
            <a:t>Sensibilité</a:t>
          </a:r>
        </a:p>
      </dsp:txBody>
      <dsp:txXfrm>
        <a:off x="1670826" y="510658"/>
        <a:ext cx="2242907" cy="597014"/>
      </dsp:txXfrm>
    </dsp:sp>
    <dsp:sp modelId="{FABDCFA4-E268-467E-B154-9534C9FE0D08}">
      <dsp:nvSpPr>
        <dsp:cNvPr id="0" name=""/>
        <dsp:cNvSpPr/>
      </dsp:nvSpPr>
      <dsp:spPr>
        <a:xfrm rot="19331592">
          <a:off x="3209354" y="1758911"/>
          <a:ext cx="1309126" cy="466040"/>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F3D756-AACB-42DA-9C42-0D9A3223E448}">
      <dsp:nvSpPr>
        <dsp:cNvPr id="0" name=""/>
        <dsp:cNvSpPr/>
      </dsp:nvSpPr>
      <dsp:spPr>
        <a:xfrm>
          <a:off x="3241049" y="1271476"/>
          <a:ext cx="2280055" cy="638413"/>
        </a:xfrm>
        <a:prstGeom prst="roundRect">
          <a:avLst>
            <a:gd name="adj" fmla="val 10000"/>
          </a:avLst>
        </a:prstGeom>
        <a:solidFill>
          <a:schemeClr val="bg1"/>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CH" sz="2000" kern="1200" dirty="0"/>
            <a:t>Capacité d’adaptation</a:t>
          </a:r>
        </a:p>
      </dsp:txBody>
      <dsp:txXfrm>
        <a:off x="3259747" y="1290174"/>
        <a:ext cx="2242659" cy="6010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D5C32-848D-45C2-B055-091B4B56B712}">
      <dsp:nvSpPr>
        <dsp:cNvPr id="0" name=""/>
        <dsp:cNvSpPr/>
      </dsp:nvSpPr>
      <dsp:spPr>
        <a:xfrm>
          <a:off x="1025399" y="247712"/>
          <a:ext cx="3631134" cy="1261045"/>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DC9C49-3899-4F77-B141-68601DBD4587}">
      <dsp:nvSpPr>
        <dsp:cNvPr id="0" name=""/>
        <dsp:cNvSpPr/>
      </dsp:nvSpPr>
      <dsp:spPr>
        <a:xfrm>
          <a:off x="2494742" y="3335584"/>
          <a:ext cx="703708" cy="450373"/>
        </a:xfrm>
        <a:prstGeom prst="downArrow">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A8C67D-B2B8-427F-8481-41CCAF89E7A2}">
      <dsp:nvSpPr>
        <dsp:cNvPr id="0" name=""/>
        <dsp:cNvSpPr/>
      </dsp:nvSpPr>
      <dsp:spPr>
        <a:xfrm>
          <a:off x="1149455" y="3692707"/>
          <a:ext cx="3377799" cy="58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CH" sz="2000" b="1" kern="1200" dirty="0">
              <a:solidFill>
                <a:srgbClr val="92D050"/>
              </a:solidFill>
            </a:rPr>
            <a:t>TSE</a:t>
          </a:r>
        </a:p>
      </dsp:txBody>
      <dsp:txXfrm>
        <a:off x="1149455" y="3692707"/>
        <a:ext cx="3377799" cy="585457"/>
      </dsp:txXfrm>
    </dsp:sp>
    <dsp:sp modelId="{804E0D0B-2F62-49C6-8196-767D3D64B0A8}">
      <dsp:nvSpPr>
        <dsp:cNvPr id="0" name=""/>
        <dsp:cNvSpPr/>
      </dsp:nvSpPr>
      <dsp:spPr>
        <a:xfrm>
          <a:off x="2118758" y="1481586"/>
          <a:ext cx="1720271" cy="126667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CH" sz="1400" kern="1200" dirty="0"/>
            <a:t>Déconstruction des préjugés</a:t>
          </a:r>
        </a:p>
      </dsp:txBody>
      <dsp:txXfrm>
        <a:off x="2370686" y="1667086"/>
        <a:ext cx="1216415" cy="895674"/>
      </dsp:txXfrm>
    </dsp:sp>
    <dsp:sp modelId="{15AB6CFD-C5CA-4761-9765-E7DBA219509D}">
      <dsp:nvSpPr>
        <dsp:cNvPr id="0" name=""/>
        <dsp:cNvSpPr/>
      </dsp:nvSpPr>
      <dsp:spPr>
        <a:xfrm>
          <a:off x="1243612" y="576670"/>
          <a:ext cx="1657811" cy="126667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CH" sz="1400" kern="1200" dirty="0"/>
            <a:t>Inscription territoriale</a:t>
          </a:r>
        </a:p>
      </dsp:txBody>
      <dsp:txXfrm>
        <a:off x="1486393" y="762170"/>
        <a:ext cx="1172249" cy="895674"/>
      </dsp:txXfrm>
    </dsp:sp>
    <dsp:sp modelId="{BB5D5CF9-8157-44D3-95C5-A0B9904854C5}">
      <dsp:nvSpPr>
        <dsp:cNvPr id="0" name=""/>
        <dsp:cNvSpPr/>
      </dsp:nvSpPr>
      <dsp:spPr>
        <a:xfrm>
          <a:off x="2720165" y="317372"/>
          <a:ext cx="1571449" cy="126667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CH" sz="1400" kern="1200" dirty="0"/>
            <a:t>Échanges locaux</a:t>
          </a:r>
        </a:p>
      </dsp:txBody>
      <dsp:txXfrm>
        <a:off x="2950298" y="502872"/>
        <a:ext cx="1111183" cy="895674"/>
      </dsp:txXfrm>
    </dsp:sp>
    <dsp:sp modelId="{A58D9191-566E-44CF-85A0-F19CEF10AE23}">
      <dsp:nvSpPr>
        <dsp:cNvPr id="0" name=""/>
        <dsp:cNvSpPr/>
      </dsp:nvSpPr>
      <dsp:spPr>
        <a:xfrm>
          <a:off x="873179" y="83281"/>
          <a:ext cx="3940766" cy="3152613"/>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D5C32-848D-45C2-B055-091B4B56B712}">
      <dsp:nvSpPr>
        <dsp:cNvPr id="0" name=""/>
        <dsp:cNvSpPr/>
      </dsp:nvSpPr>
      <dsp:spPr>
        <a:xfrm>
          <a:off x="1025399" y="247712"/>
          <a:ext cx="3631134" cy="1261045"/>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DC9C49-3899-4F77-B141-68601DBD4587}">
      <dsp:nvSpPr>
        <dsp:cNvPr id="0" name=""/>
        <dsp:cNvSpPr/>
      </dsp:nvSpPr>
      <dsp:spPr>
        <a:xfrm>
          <a:off x="2494742" y="3335584"/>
          <a:ext cx="703708" cy="450373"/>
        </a:xfrm>
        <a:prstGeom prst="downArrow">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A8C67D-B2B8-427F-8481-41CCAF89E7A2}">
      <dsp:nvSpPr>
        <dsp:cNvPr id="0" name=""/>
        <dsp:cNvSpPr/>
      </dsp:nvSpPr>
      <dsp:spPr>
        <a:xfrm>
          <a:off x="1149455" y="3692707"/>
          <a:ext cx="3377799" cy="58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CH" sz="2000" b="1" kern="1200" dirty="0">
              <a:solidFill>
                <a:srgbClr val="92D050"/>
              </a:solidFill>
            </a:rPr>
            <a:t>TSE</a:t>
          </a:r>
        </a:p>
      </dsp:txBody>
      <dsp:txXfrm>
        <a:off x="1149455" y="3692707"/>
        <a:ext cx="3377799" cy="585457"/>
      </dsp:txXfrm>
    </dsp:sp>
    <dsp:sp modelId="{804E0D0B-2F62-49C6-8196-767D3D64B0A8}">
      <dsp:nvSpPr>
        <dsp:cNvPr id="0" name=""/>
        <dsp:cNvSpPr/>
      </dsp:nvSpPr>
      <dsp:spPr>
        <a:xfrm>
          <a:off x="2118758" y="1481586"/>
          <a:ext cx="1720271" cy="126667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CH" sz="1500" kern="1200" dirty="0"/>
            <a:t>Lutte contre la précarité (ODD)</a:t>
          </a:r>
        </a:p>
      </dsp:txBody>
      <dsp:txXfrm>
        <a:off x="2370686" y="1667086"/>
        <a:ext cx="1216415" cy="895674"/>
      </dsp:txXfrm>
    </dsp:sp>
    <dsp:sp modelId="{15AB6CFD-C5CA-4761-9765-E7DBA219509D}">
      <dsp:nvSpPr>
        <dsp:cNvPr id="0" name=""/>
        <dsp:cNvSpPr/>
      </dsp:nvSpPr>
      <dsp:spPr>
        <a:xfrm>
          <a:off x="1243612" y="576670"/>
          <a:ext cx="1657811" cy="126667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CH" sz="1500" kern="1200" dirty="0"/>
            <a:t>De la gestion de crise à la pérennisation</a:t>
          </a:r>
        </a:p>
      </dsp:txBody>
      <dsp:txXfrm>
        <a:off x="1486393" y="762170"/>
        <a:ext cx="1172249" cy="895674"/>
      </dsp:txXfrm>
    </dsp:sp>
    <dsp:sp modelId="{BB5D5CF9-8157-44D3-95C5-A0B9904854C5}">
      <dsp:nvSpPr>
        <dsp:cNvPr id="0" name=""/>
        <dsp:cNvSpPr/>
      </dsp:nvSpPr>
      <dsp:spPr>
        <a:xfrm>
          <a:off x="2720165" y="317372"/>
          <a:ext cx="1571449" cy="126667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CH" sz="1500" kern="1200" dirty="0"/>
            <a:t>Travail en réseau</a:t>
          </a:r>
        </a:p>
      </dsp:txBody>
      <dsp:txXfrm>
        <a:off x="2950298" y="502872"/>
        <a:ext cx="1111183" cy="895674"/>
      </dsp:txXfrm>
    </dsp:sp>
    <dsp:sp modelId="{A58D9191-566E-44CF-85A0-F19CEF10AE23}">
      <dsp:nvSpPr>
        <dsp:cNvPr id="0" name=""/>
        <dsp:cNvSpPr/>
      </dsp:nvSpPr>
      <dsp:spPr>
        <a:xfrm>
          <a:off x="873179" y="83281"/>
          <a:ext cx="3940766" cy="3152613"/>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7F8E6C5-DE70-4236-BBCA-5DCD75ED94E9}" type="datetimeFigureOut">
              <a:rPr lang="fr-CH" smtClean="0"/>
              <a:t>11.12.2023</a:t>
            </a:fld>
            <a:endParaRPr lang="fr-CH"/>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1424238-B3C2-4FF9-8612-072E579E569E}" type="slidenum">
              <a:rPr lang="fr-CH" smtClean="0"/>
              <a:t>‹N°›</a:t>
            </a:fld>
            <a:endParaRPr lang="fr-CH"/>
          </a:p>
        </p:txBody>
      </p:sp>
    </p:spTree>
    <p:extLst>
      <p:ext uri="{BB962C8B-B14F-4D97-AF65-F5344CB8AC3E}">
        <p14:creationId xmlns:p14="http://schemas.microsoft.com/office/powerpoint/2010/main" val="3345949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63650"/>
            <a:ext cx="5953125" cy="3349625"/>
          </a:xfrm>
        </p:spPr>
      </p:sp>
      <p:sp>
        <p:nvSpPr>
          <p:cNvPr id="3" name="Espace réservé des notes 2"/>
          <p:cNvSpPr>
            <a:spLocks noGrp="1"/>
          </p:cNvSpPr>
          <p:nvPr>
            <p:ph type="body" idx="1"/>
          </p:nvPr>
        </p:nvSpPr>
        <p:spPr/>
        <p:txBody>
          <a:bodyPr/>
          <a:lstStyle/>
          <a:p>
            <a:r>
              <a:rPr lang="fr-CH" dirty="0"/>
              <a:t>Présentation de Camille </a:t>
            </a:r>
          </a:p>
          <a:p>
            <a:r>
              <a:rPr lang="fr-CH" dirty="0"/>
              <a:t>Ce cours vient à la suite des cours donnés dans le F4 sur la durabilité et le travail social, dans lesquels vous avez pu repérer le lien entre la déf du TS et les 17 ODD, vous avez compris que ces thématiques sont véritablement un enjeu pour le Ts dans la mesure ou elle relève un défi au niveau de la justice sociale, cohésion sociale, de la pauvreté extrême,  les inégalités sociales</a:t>
            </a:r>
          </a:p>
          <a:p>
            <a:endParaRPr lang="fr-CH" dirty="0"/>
          </a:p>
          <a:p>
            <a:r>
              <a:rPr lang="fr-CH" dirty="0"/>
              <a:t> </a:t>
            </a:r>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1</a:t>
            </a:fld>
            <a:endParaRPr lang="fr-CH"/>
          </a:p>
        </p:txBody>
      </p:sp>
    </p:spTree>
    <p:extLst>
      <p:ext uri="{BB962C8B-B14F-4D97-AF65-F5344CB8AC3E}">
        <p14:creationId xmlns:p14="http://schemas.microsoft.com/office/powerpoint/2010/main" val="1177564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b="1" i="0" u="sng" dirty="0">
                <a:solidFill>
                  <a:srgbClr val="000000"/>
                </a:solidFill>
                <a:effectLst/>
                <a:latin typeface="Georgia" panose="02040502050405020303" pitchFamily="18" charset="0"/>
              </a:rPr>
              <a:t>Camille /RITA</a:t>
            </a:r>
          </a:p>
          <a:p>
            <a:r>
              <a:rPr lang="fr-CH" sz="1200" b="1" i="0" u="sng" dirty="0">
                <a:solidFill>
                  <a:srgbClr val="000000"/>
                </a:solidFill>
                <a:effectLst/>
                <a:latin typeface="Georgia" panose="02040502050405020303" pitchFamily="18" charset="0"/>
              </a:rPr>
              <a:t>Synthèse </a:t>
            </a:r>
          </a:p>
          <a:p>
            <a:endParaRPr lang="fr-CH" sz="1200" b="0" i="0" dirty="0">
              <a:solidFill>
                <a:srgbClr val="000000"/>
              </a:solidFill>
              <a:effectLst/>
              <a:latin typeface="Georgia" panose="02040502050405020303" pitchFamily="18" charset="0"/>
            </a:endParaRPr>
          </a:p>
          <a:p>
            <a:r>
              <a:rPr lang="fr-CH" sz="1200" i="1" dirty="0"/>
              <a:t>Quelle est donc la différence entre une approche dite « traditionnelle » du travail social et une approche dite « durable » de la profession ?</a:t>
            </a:r>
          </a:p>
          <a:p>
            <a:endParaRPr lang="fr-CH" sz="1200" i="1" dirty="0"/>
          </a:p>
          <a:p>
            <a:pPr algn="l"/>
            <a:r>
              <a:rPr lang="fr-CH" sz="1200" i="0" dirty="0"/>
              <a:t>L’approche traditionnelle du travail social considère pour l’essentiel la personne dans un environnement </a:t>
            </a:r>
            <a:r>
              <a:rPr lang="fr-CH" sz="1200" i="0" u="sng" dirty="0"/>
              <a:t>humain</a:t>
            </a:r>
            <a:r>
              <a:rPr lang="fr-CH" sz="1200" i="0" dirty="0"/>
              <a:t>. Cette approche centrale du métier a fait son apparition dans les années 1970 aux États-Unis et découle du « </a:t>
            </a:r>
            <a:r>
              <a:rPr lang="fr-CH" sz="1200" i="0" dirty="0" err="1"/>
              <a:t>person</a:t>
            </a:r>
            <a:r>
              <a:rPr lang="fr-CH" sz="1200" i="0" dirty="0"/>
              <a:t>-in-</a:t>
            </a:r>
            <a:r>
              <a:rPr lang="fr-CH" sz="1200" i="0" dirty="0" err="1"/>
              <a:t>environment</a:t>
            </a:r>
            <a:r>
              <a:rPr lang="fr-CH" sz="1200" i="0" dirty="0"/>
              <a:t> </a:t>
            </a:r>
            <a:r>
              <a:rPr lang="fr-CH" sz="1200" i="0" dirty="0" err="1"/>
              <a:t>paradigm</a:t>
            </a:r>
            <a:r>
              <a:rPr lang="fr-CH" sz="1200" i="0" dirty="0"/>
              <a:t> » (PIE) en psychologie.  Ce paradigme considère l’individu et son environnement comme un système dynamique et interactif dans lequel chaque composante affecte et est affecté par les autres (Portillo, 2019). L’environnement humain ou social est constitué des relations sociales, des milieux culturels et économiques dans lesquels des personnes et/ou des groupes interagissent et évoluent. On peut étudier l’environnement humain à plusieurs niveaux/échelles : micro (famille, réseau primaire), méso (réseau secondaire, institutions, etc.) ou encore macro (communautés). </a:t>
            </a:r>
            <a:r>
              <a:rPr lang="fr-CH" sz="1200" i="0" dirty="0">
                <a:sym typeface="Wingdings" panose="05000000000000000000" pitchFamily="2" charset="2"/>
              </a:rPr>
              <a:t> approche anthropocentrée</a:t>
            </a:r>
            <a:endParaRPr lang="fr-CH" sz="1200" i="0" dirty="0"/>
          </a:p>
          <a:p>
            <a:pPr algn="l"/>
            <a:endParaRPr lang="fr-CH" sz="1200" i="0" dirty="0"/>
          </a:p>
          <a:p>
            <a:pPr algn="l"/>
            <a:r>
              <a:rPr lang="fr-CH" sz="1200" i="0" dirty="0"/>
              <a:t>L’approche du travail social durable s’intéresse également à l’environnement humain des personnes et des groupes. Mais dans ses analyses et ses interventions, le travail social durable a élargi le « </a:t>
            </a:r>
            <a:r>
              <a:rPr lang="fr-CH" sz="1200" i="0" dirty="0" err="1"/>
              <a:t>person</a:t>
            </a:r>
            <a:r>
              <a:rPr lang="fr-CH" sz="1200" i="0" dirty="0"/>
              <a:t>-in-</a:t>
            </a:r>
            <a:r>
              <a:rPr lang="fr-CH" sz="1200" i="0" dirty="0" err="1"/>
              <a:t>environment</a:t>
            </a:r>
            <a:r>
              <a:rPr lang="fr-CH" sz="1200" i="0" dirty="0"/>
              <a:t> paradigme » (PIE) en </a:t>
            </a:r>
            <a:r>
              <a:rPr lang="fr-CH" sz="1200" i="0" dirty="0" err="1"/>
              <a:t>considèrant</a:t>
            </a:r>
            <a:r>
              <a:rPr lang="fr-CH" sz="1200" i="0" dirty="0"/>
              <a:t> aussi l’environnement physique des individus, à savoir le milieu bâti et le milieu naturel qui interagissent avec les êtres humains. Ceci marque un tournant dans la pratique du travail social puisque la relation entre l’humain et la nature est placée au centre de l’intervention. Les écosystèmes planétaires sont pris en considération dans les prises de décisions afin d’assurer la pérennité de la vie sur Terre (Portillo, 2019). </a:t>
            </a:r>
            <a:r>
              <a:rPr lang="fr-CH" sz="1200" i="0" dirty="0">
                <a:sym typeface="Wingdings" panose="05000000000000000000" pitchFamily="2" charset="2"/>
              </a:rPr>
              <a:t> approche écocentrée</a:t>
            </a:r>
            <a:endParaRPr lang="fr-CH" sz="1200" i="0" dirty="0"/>
          </a:p>
          <a:p>
            <a:pPr algn="l"/>
            <a:endParaRPr lang="fr-CH" sz="1200" i="0" dirty="0"/>
          </a:p>
          <a:p>
            <a:endParaRPr lang="fr-CH" sz="1200"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10</a:t>
            </a:fld>
            <a:endParaRPr lang="fr-CH"/>
          </a:p>
        </p:txBody>
      </p:sp>
      <p:sp>
        <p:nvSpPr>
          <p:cNvPr id="5" name="ZoneTexte 4">
            <a:extLst>
              <a:ext uri="{FF2B5EF4-FFF2-40B4-BE49-F238E27FC236}">
                <a16:creationId xmlns:a16="http://schemas.microsoft.com/office/drawing/2014/main" id="{F5112DB3-62F3-48B1-8B10-5F4A7C05031E}"/>
              </a:ext>
            </a:extLst>
          </p:cNvPr>
          <p:cNvSpPr txBox="1"/>
          <p:nvPr/>
        </p:nvSpPr>
        <p:spPr>
          <a:xfrm>
            <a:off x="679768" y="708660"/>
            <a:ext cx="4189412" cy="646331"/>
          </a:xfrm>
          <a:prstGeom prst="rect">
            <a:avLst/>
          </a:prstGeom>
          <a:noFill/>
        </p:spPr>
        <p:txBody>
          <a:bodyPr wrap="square" rtlCol="0">
            <a:spAutoFit/>
          </a:bodyPr>
          <a:lstStyle/>
          <a:p>
            <a:r>
              <a:rPr lang="fr-CH" dirty="0"/>
              <a:t>Ajouter des exemples concrets pour illustrer cette différence</a:t>
            </a:r>
          </a:p>
        </p:txBody>
      </p:sp>
    </p:spTree>
    <p:extLst>
      <p:ext uri="{BB962C8B-B14F-4D97-AF65-F5344CB8AC3E}">
        <p14:creationId xmlns:p14="http://schemas.microsoft.com/office/powerpoint/2010/main" val="331959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sym typeface="Wingdings" panose="05000000000000000000" pitchFamily="2" charset="2"/>
              </a:rPr>
              <a:t>Camille / RITA</a:t>
            </a:r>
          </a:p>
          <a:p>
            <a:r>
              <a:rPr lang="fr-CH" dirty="0">
                <a:sym typeface="Wingdings" panose="05000000000000000000" pitchFamily="2" charset="2"/>
              </a:rPr>
              <a:t>Environnement dans le TS vert  humain, social, politique, culturel économique, écologique, physique, naturel</a:t>
            </a:r>
          </a:p>
          <a:p>
            <a:endParaRPr lang="fr-CH" dirty="0">
              <a:sym typeface="Wingdings" panose="05000000000000000000" pitchFamily="2" charset="2"/>
            </a:endParaRPr>
          </a:p>
          <a:p>
            <a:r>
              <a:rPr lang="fr-CH" dirty="0">
                <a:sym typeface="Wingdings" panose="05000000000000000000" pitchFamily="2" charset="2"/>
              </a:rPr>
              <a:t> en somme, vision plus large, qui adhère à la vision du DD comme un tout en interaction</a:t>
            </a:r>
            <a:endParaRPr lang="fr-CH" dirty="0"/>
          </a:p>
          <a:p>
            <a:endParaRPr lang="fr-CH" dirty="0"/>
          </a:p>
        </p:txBody>
      </p:sp>
      <p:sp>
        <p:nvSpPr>
          <p:cNvPr id="4" name="Slide Number Placeholder 3"/>
          <p:cNvSpPr>
            <a:spLocks noGrp="1"/>
          </p:cNvSpPr>
          <p:nvPr>
            <p:ph type="sldNum" sz="quarter" idx="5"/>
          </p:nvPr>
        </p:nvSpPr>
        <p:spPr/>
        <p:txBody>
          <a:bodyPr/>
          <a:lstStyle/>
          <a:p>
            <a:fld id="{21424238-B3C2-4FF9-8612-072E579E569E}" type="slidenum">
              <a:rPr lang="fr-CH" smtClean="0"/>
              <a:t>11</a:t>
            </a:fld>
            <a:endParaRPr lang="fr-CH"/>
          </a:p>
        </p:txBody>
      </p:sp>
    </p:spTree>
    <p:extLst>
      <p:ext uri="{BB962C8B-B14F-4D97-AF65-F5344CB8AC3E}">
        <p14:creationId xmlns:p14="http://schemas.microsoft.com/office/powerpoint/2010/main" val="98739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50000"/>
              </a:lnSpc>
              <a:spcBef>
                <a:spcPts val="0"/>
              </a:spcBef>
              <a:spcAft>
                <a:spcPts val="600"/>
              </a:spcAft>
            </a:pPr>
            <a:r>
              <a:rPr lang="fr-CH" sz="1200" dirty="0">
                <a:effectLst/>
                <a:latin typeface="+mn-lt"/>
                <a:ea typeface="Calibri" panose="020F0502020204030204" pitchFamily="34" charset="0"/>
              </a:rPr>
              <a:t> Camille/Rita</a:t>
            </a:r>
          </a:p>
          <a:p>
            <a:pPr marL="0" marR="0" algn="just">
              <a:lnSpc>
                <a:spcPct val="150000"/>
              </a:lnSpc>
              <a:spcBef>
                <a:spcPts val="0"/>
              </a:spcBef>
              <a:spcAft>
                <a:spcPts val="600"/>
              </a:spcAft>
            </a:pPr>
            <a:r>
              <a:rPr lang="fr-CH" sz="1200" dirty="0">
                <a:effectLst/>
                <a:latin typeface="+mn-lt"/>
                <a:ea typeface="Calibri" panose="020F0502020204030204" pitchFamily="34" charset="0"/>
              </a:rPr>
              <a:t>La première mention de l’importance du milieu naturel dans la pratique du travail social apparaît dans l’article « Habitat Destruction Syndrome » de Berger, publié en 1995 (p.441) : </a:t>
            </a:r>
          </a:p>
          <a:p>
            <a:pPr marL="0" marR="0" algn="just">
              <a:lnSpc>
                <a:spcPct val="150000"/>
              </a:lnSpc>
              <a:spcBef>
                <a:spcPts val="0"/>
              </a:spcBef>
              <a:spcAft>
                <a:spcPts val="600"/>
              </a:spcAft>
            </a:pPr>
            <a:endParaRPr lang="fr-CH" sz="1200" dirty="0">
              <a:effectLst/>
              <a:latin typeface="+mn-lt"/>
              <a:ea typeface="Calibri" panose="020F0502020204030204" pitchFamily="34" charset="0"/>
            </a:endParaRPr>
          </a:p>
          <a:p>
            <a:pPr marL="0" marR="0" algn="ctr">
              <a:lnSpc>
                <a:spcPct val="150000"/>
              </a:lnSpc>
              <a:spcBef>
                <a:spcPts val="0"/>
              </a:spcBef>
              <a:spcAft>
                <a:spcPts val="600"/>
              </a:spcAft>
            </a:pPr>
            <a:r>
              <a:rPr lang="en-US" sz="1200" i="1" dirty="0">
                <a:effectLst/>
                <a:latin typeface="+mn-lt"/>
                <a:ea typeface="Calibri" panose="020F0502020204030204" pitchFamily="34" charset="0"/>
              </a:rPr>
              <a:t>« The human race is collectively engaged in practices that damage the environment and ensure our eventual self-destruction. If we observed a few individuals engaged in such self-destruction, we would call them mentally ill. Our collective illness might be labeled « habitat destruction syndrome ».</a:t>
            </a:r>
          </a:p>
          <a:p>
            <a:pPr marL="0" marR="0" algn="ctr">
              <a:lnSpc>
                <a:spcPct val="150000"/>
              </a:lnSpc>
              <a:spcBef>
                <a:spcPts val="0"/>
              </a:spcBef>
              <a:spcAft>
                <a:spcPts val="600"/>
              </a:spcAft>
            </a:pPr>
            <a:endParaRPr lang="fr-CH" sz="1200" dirty="0">
              <a:effectLst/>
              <a:latin typeface="+mn-lt"/>
              <a:ea typeface="Calibri" panose="020F0502020204030204" pitchFamily="34" charset="0"/>
            </a:endParaRPr>
          </a:p>
          <a:p>
            <a:pPr marL="0" marR="0" algn="just">
              <a:lnSpc>
                <a:spcPct val="150000"/>
              </a:lnSpc>
              <a:spcBef>
                <a:spcPts val="0"/>
              </a:spcBef>
              <a:spcAft>
                <a:spcPts val="600"/>
              </a:spcAft>
            </a:pPr>
            <a:r>
              <a:rPr lang="fr-CH" sz="1200" dirty="0">
                <a:effectLst/>
                <a:latin typeface="+mn-lt"/>
                <a:ea typeface="Calibri" panose="020F0502020204030204" pitchFamily="34" charset="0"/>
              </a:rPr>
              <a:t>Depuis, la littérature soulignant la pertinence d’intégrer les questions environnementales dans la discipline du travail social n’a cessé d’augmenter (</a:t>
            </a:r>
            <a:r>
              <a:rPr lang="fr-CH" sz="1200" dirty="0" err="1">
                <a:effectLst/>
                <a:latin typeface="+mn-lt"/>
                <a:ea typeface="Calibri" panose="020F0502020204030204" pitchFamily="34" charset="0"/>
              </a:rPr>
              <a:t>Besthorn</a:t>
            </a:r>
            <a:r>
              <a:rPr lang="fr-CH" sz="1200" dirty="0">
                <a:effectLst/>
                <a:latin typeface="+mn-lt"/>
                <a:ea typeface="Calibri" panose="020F0502020204030204" pitchFamily="34" charset="0"/>
              </a:rPr>
              <a:t>, 2002; </a:t>
            </a:r>
            <a:r>
              <a:rPr lang="fr-CH" sz="1200" dirty="0" err="1">
                <a:effectLst/>
                <a:latin typeface="+mn-lt"/>
                <a:ea typeface="Calibri" panose="020F0502020204030204" pitchFamily="34" charset="0"/>
              </a:rPr>
              <a:t>Coates</a:t>
            </a:r>
            <a:r>
              <a:rPr lang="fr-CH" sz="1200" dirty="0">
                <a:effectLst/>
                <a:latin typeface="+mn-lt"/>
                <a:ea typeface="Calibri" panose="020F0502020204030204" pitchFamily="34" charset="0"/>
              </a:rPr>
              <a:t>, 2005; Dominelli, 2012; Kemp, 2011; </a:t>
            </a:r>
            <a:r>
              <a:rPr lang="fr-CH" sz="1200" dirty="0" err="1">
                <a:effectLst/>
                <a:latin typeface="+mn-lt"/>
                <a:ea typeface="Calibri" panose="020F0502020204030204" pitchFamily="34" charset="0"/>
              </a:rPr>
              <a:t>Matthies</a:t>
            </a:r>
            <a:r>
              <a:rPr lang="fr-CH" sz="1200" dirty="0">
                <a:effectLst/>
                <a:latin typeface="+mn-lt"/>
                <a:ea typeface="Calibri" panose="020F0502020204030204" pitchFamily="34" charset="0"/>
              </a:rPr>
              <a:t> et al., 2001; Peeters, 2012; Ramsay &amp; </a:t>
            </a:r>
            <a:r>
              <a:rPr lang="fr-CH" sz="1200" dirty="0" err="1">
                <a:effectLst/>
                <a:latin typeface="+mn-lt"/>
                <a:ea typeface="Calibri" panose="020F0502020204030204" pitchFamily="34" charset="0"/>
              </a:rPr>
              <a:t>Boddy</a:t>
            </a:r>
            <a:r>
              <a:rPr lang="fr-CH" sz="1200" dirty="0">
                <a:effectLst/>
                <a:latin typeface="+mn-lt"/>
                <a:ea typeface="Calibri" panose="020F0502020204030204" pitchFamily="34" charset="0"/>
              </a:rPr>
              <a:t>, 2017; </a:t>
            </a:r>
            <a:r>
              <a:rPr lang="fr-CH" sz="1200" dirty="0" err="1">
                <a:effectLst/>
                <a:latin typeface="+mn-lt"/>
                <a:ea typeface="Calibri" panose="020F0502020204030204" pitchFamily="34" charset="0"/>
              </a:rPr>
              <a:t>Zapf</a:t>
            </a:r>
            <a:r>
              <a:rPr lang="fr-CH" sz="1200" dirty="0">
                <a:effectLst/>
                <a:latin typeface="+mn-lt"/>
                <a:ea typeface="Calibri" panose="020F0502020204030204" pitchFamily="34" charset="0"/>
              </a:rPr>
              <a:t>, 2009). Plusieurs courants du travail social trouvent désormais leur point d’ancrage dans les préoccupations écologistes grandissantes. Les adjectifs qui qualifient ces nouvelles approches ne manquent pas : </a:t>
            </a:r>
            <a:r>
              <a:rPr lang="fr-CH" sz="1200" i="1" dirty="0">
                <a:effectLst/>
                <a:latin typeface="+mn-lt"/>
                <a:ea typeface="Calibri" panose="020F0502020204030204" pitchFamily="34" charset="0"/>
              </a:rPr>
              <a:t>environnementale</a:t>
            </a:r>
            <a:r>
              <a:rPr lang="fr-CH" sz="1200" dirty="0">
                <a:effectLst/>
                <a:latin typeface="+mn-lt"/>
                <a:ea typeface="Calibri" panose="020F0502020204030204" pitchFamily="34" charset="0"/>
              </a:rPr>
              <a:t>, </a:t>
            </a:r>
            <a:r>
              <a:rPr lang="fr-CH" sz="1200" i="1" dirty="0">
                <a:effectLst/>
                <a:latin typeface="+mn-lt"/>
                <a:ea typeface="Calibri" panose="020F0502020204030204" pitchFamily="34" charset="0"/>
              </a:rPr>
              <a:t>écologique</a:t>
            </a:r>
            <a:r>
              <a:rPr lang="fr-CH" sz="1200" dirty="0">
                <a:effectLst/>
                <a:latin typeface="+mn-lt"/>
                <a:ea typeface="Calibri" panose="020F0502020204030204" pitchFamily="34" charset="0"/>
              </a:rPr>
              <a:t>, </a:t>
            </a:r>
            <a:r>
              <a:rPr lang="fr-CH" sz="1200" i="1" dirty="0">
                <a:effectLst/>
                <a:latin typeface="+mn-lt"/>
                <a:ea typeface="Calibri" panose="020F0502020204030204" pitchFamily="34" charset="0"/>
              </a:rPr>
              <a:t>verte</a:t>
            </a:r>
            <a:r>
              <a:rPr lang="fr-CH" sz="1200" dirty="0">
                <a:effectLst/>
                <a:latin typeface="+mn-lt"/>
                <a:ea typeface="Calibri" panose="020F0502020204030204" pitchFamily="34" charset="0"/>
              </a:rPr>
              <a:t>, </a:t>
            </a:r>
            <a:r>
              <a:rPr lang="fr-CH" sz="1200" i="1" dirty="0">
                <a:effectLst/>
                <a:latin typeface="+mn-lt"/>
                <a:ea typeface="Calibri" panose="020F0502020204030204" pitchFamily="34" charset="0"/>
              </a:rPr>
              <a:t>écoféministe</a:t>
            </a:r>
            <a:r>
              <a:rPr lang="fr-CH" sz="1200" dirty="0">
                <a:effectLst/>
                <a:latin typeface="+mn-lt"/>
                <a:ea typeface="Calibri" panose="020F0502020204030204" pitchFamily="34" charset="0"/>
              </a:rPr>
              <a:t>, </a:t>
            </a:r>
            <a:r>
              <a:rPr lang="fr-CH" sz="1200" i="1" dirty="0">
                <a:effectLst/>
                <a:latin typeface="+mn-lt"/>
                <a:ea typeface="Calibri" panose="020F0502020204030204" pitchFamily="34" charset="0"/>
              </a:rPr>
              <a:t>écospirituelle</a:t>
            </a:r>
            <a:r>
              <a:rPr lang="fr-CH" sz="1200" dirty="0">
                <a:effectLst/>
                <a:latin typeface="+mn-lt"/>
                <a:ea typeface="Calibri" panose="020F0502020204030204" pitchFamily="34" charset="0"/>
              </a:rPr>
              <a:t>, </a:t>
            </a:r>
            <a:r>
              <a:rPr lang="fr-CH" sz="1200" i="1" dirty="0">
                <a:effectLst/>
                <a:latin typeface="+mn-lt"/>
                <a:ea typeface="Calibri" panose="020F0502020204030204" pitchFamily="34" charset="0"/>
              </a:rPr>
              <a:t>durable</a:t>
            </a:r>
            <a:r>
              <a:rPr lang="fr-CH" sz="1200" dirty="0">
                <a:effectLst/>
                <a:latin typeface="+mn-lt"/>
                <a:ea typeface="Calibri" panose="020F0502020204030204" pitchFamily="34" charset="0"/>
              </a:rPr>
              <a:t>, etc. </a:t>
            </a:r>
            <a:r>
              <a:rPr lang="fr-CH" sz="1200" dirty="0">
                <a:latin typeface="+mn-lt"/>
              </a:rPr>
              <a:t>Le graphique sur la droite présente de manière imagée les résultats de l’analyse documentaire réalisée par Ramsay et </a:t>
            </a:r>
            <a:r>
              <a:rPr lang="fr-CH" sz="1200" dirty="0" err="1">
                <a:latin typeface="+mn-lt"/>
              </a:rPr>
              <a:t>Boddy</a:t>
            </a:r>
            <a:r>
              <a:rPr lang="fr-CH" sz="1200" dirty="0">
                <a:latin typeface="+mn-lt"/>
              </a:rPr>
              <a:t> (2016) pour recenser les terminologies utilisées dans la littérature anglophone pour désigner ces nouvelles pratiques en travail social.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a:latin typeface="+mn-lt"/>
              </a:rPr>
              <a:t>Si </a:t>
            </a:r>
            <a:r>
              <a:rPr lang="fr-CH" sz="1200" dirty="0" err="1">
                <a:latin typeface="+mn-lt"/>
              </a:rPr>
              <a:t>certain.e.s</a:t>
            </a:r>
            <a:r>
              <a:rPr lang="fr-CH" sz="1200" dirty="0">
                <a:latin typeface="+mn-lt"/>
              </a:rPr>
              <a:t> </a:t>
            </a:r>
            <a:r>
              <a:rPr lang="fr-CH" sz="1200" dirty="0" err="1">
                <a:latin typeface="+mn-lt"/>
              </a:rPr>
              <a:t>auteur.e.s</a:t>
            </a:r>
            <a:r>
              <a:rPr lang="fr-CH" sz="1200" dirty="0">
                <a:latin typeface="+mn-lt"/>
              </a:rPr>
              <a:t> défendent des différences entre les approches (par exemple Lena Dominelli (2012) défend son approche du « Green Social Work » ou « Travail Social Vert » (TSV) comme plus militant et engagé), elles ne sont pas suffisamment significatives pour Ramsay &amp; </a:t>
            </a:r>
            <a:r>
              <a:rPr lang="fr-CH" sz="1200" dirty="0" err="1">
                <a:latin typeface="+mn-lt"/>
              </a:rPr>
              <a:t>Boddy</a:t>
            </a:r>
            <a:r>
              <a:rPr lang="fr-CH" sz="1200" dirty="0">
                <a:latin typeface="+mn-lt"/>
              </a:rPr>
              <a:t> (2017) ainsi que </a:t>
            </a:r>
            <a:r>
              <a:rPr lang="fr-CH" sz="1200" dirty="0" err="1">
                <a:latin typeface="+mn-lt"/>
              </a:rPr>
              <a:t>Nähri</a:t>
            </a:r>
            <a:r>
              <a:rPr lang="fr-CH" sz="1200" dirty="0">
                <a:latin typeface="+mn-lt"/>
              </a:rPr>
              <a:t> &amp; </a:t>
            </a:r>
            <a:r>
              <a:rPr lang="fr-CH" sz="1200" dirty="0" err="1">
                <a:latin typeface="+mn-lt"/>
              </a:rPr>
              <a:t>Matties</a:t>
            </a:r>
            <a:r>
              <a:rPr lang="fr-CH" sz="1200" dirty="0">
                <a:latin typeface="+mn-lt"/>
              </a:rPr>
              <a:t> (2018). La prochaine slide l’explique.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dirty="0">
              <a:latin typeface="+mn-lt"/>
            </a:endParaRPr>
          </a:p>
          <a:p>
            <a:endParaRPr lang="fr-CH" sz="1200" dirty="0">
              <a:latin typeface="+mn-lt"/>
            </a:endParaRP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12</a:t>
            </a:fld>
            <a:endParaRPr lang="fr-CH"/>
          </a:p>
        </p:txBody>
      </p:sp>
    </p:spTree>
    <p:extLst>
      <p:ext uri="{BB962C8B-B14F-4D97-AF65-F5344CB8AC3E}">
        <p14:creationId xmlns:p14="http://schemas.microsoft.com/office/powerpoint/2010/main" val="452308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CH" dirty="0"/>
              <a:t>Alexandra</a:t>
            </a:r>
          </a:p>
          <a:p>
            <a:pPr marL="228600" indent="-228600">
              <a:buAutoNum type="arabicPeriod"/>
            </a:pPr>
            <a:r>
              <a:rPr lang="fr-CH" dirty="0"/>
              <a:t>Le TS va créer des plaidoyers pour défendre le subventionnement d’une structure comme la Tuile en mettant au centre la nécessité d’une société solidaire envers les personnes vulnérables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ODD 16</a:t>
            </a:r>
            <a:r>
              <a:rPr lang="fr-CH" dirty="0"/>
              <a:t>. (paix justice et institutions efficaces) </a:t>
            </a:r>
            <a:r>
              <a:rPr lang="fr-CH" dirty="0">
                <a:sym typeface="Wingdings" panose="05000000000000000000" pitchFamily="2" charset="2"/>
              </a:rPr>
              <a:t> </a:t>
            </a:r>
            <a:r>
              <a:rPr lang="fr-CH" dirty="0"/>
              <a:t>Si cette personne est en danger lors d’un évènement climatique, les structures d’accueil devront proposer d’autres prestations, en anticipant les protocoles d’urgence qui prévoit ces situations. Et ceci en tenant compte de la parole de ces personnes pour construire ces solutions de manière démocratique avec les autorités cantonales</a:t>
            </a:r>
          </a:p>
          <a:p>
            <a:pPr marL="0" indent="0">
              <a:buNone/>
            </a:pPr>
            <a:endParaRPr lang="fr-CH" b="1" dirty="0"/>
          </a:p>
          <a:p>
            <a:pPr marL="228600" indent="-228600">
              <a:buAutoNum type="arabicPeriod" startAt="2"/>
            </a:pPr>
            <a:r>
              <a:rPr lang="fr-CH" dirty="0"/>
              <a:t>Le Ts va accompagner le SDF pour s’assurer un bien être au niveau de sa santé en collaborant avec les prof de la santé qui le visite dans la rue-ou va promouvoir auprès des autorités la nécessité d’un service ambulatoire ou </a:t>
            </a:r>
            <a:r>
              <a:rPr lang="fr-CH" dirty="0" err="1"/>
              <a:t>edu</a:t>
            </a:r>
            <a:r>
              <a:rPr lang="fr-CH" dirty="0"/>
              <a:t> et infirmier visite les SDF dans la rue </a:t>
            </a:r>
            <a:r>
              <a:rPr lang="fr-CH" b="1" dirty="0"/>
              <a:t>ODD3 (Bonne santé et bien-être)</a:t>
            </a:r>
          </a:p>
          <a:p>
            <a:pPr marL="0" indent="0">
              <a:buNone/>
            </a:pPr>
            <a:endParaRPr lang="fr-CH"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3. Face aux changements climatiques, le TS va devoir proposer des solutions de logement adaptés aux hausses-baisses de température extrême, aux inondations, </a:t>
            </a:r>
            <a:r>
              <a:rPr lang="fr-CH" dirty="0" err="1"/>
              <a:t>etc</a:t>
            </a:r>
            <a:r>
              <a:rPr lang="fr-CH" dirty="0"/>
              <a:t> pour protéger le SDF. Une hausse des prix des denrées alimentaires liées à la perte de biodiversité risquent d’impacter l’accès à la nourriture et donc une réflexion sur l’impacte sur les structures d’entraide est à mener. Mise en place d’une réserve d’alimentation d’urgence. </a:t>
            </a:r>
            <a:r>
              <a:rPr lang="fr-CH" b="1" dirty="0"/>
              <a:t>ODD12 (conso et production responsable). </a:t>
            </a:r>
            <a:endParaRPr lang="fr-CH" dirty="0"/>
          </a:p>
          <a:p>
            <a:pPr marL="0" indent="0">
              <a:buNone/>
            </a:pPr>
            <a:endParaRPr lang="fr-CH" dirty="0"/>
          </a:p>
          <a:p>
            <a:r>
              <a:rPr lang="fr-CH" dirty="0"/>
              <a:t>4.   Le sdf qui souhaite envisager une réinsertion prof devra franchir de nombreuses étapes (logement, réinsertion </a:t>
            </a:r>
            <a:r>
              <a:rPr lang="fr-CH" dirty="0" err="1"/>
              <a:t>sociale,codes</a:t>
            </a:r>
            <a:r>
              <a:rPr lang="fr-CH" dirty="0"/>
              <a:t>, explication de son CV..) et une sensibilisation est indispensable</a:t>
            </a:r>
          </a:p>
          <a:p>
            <a:pPr marL="0" indent="0">
              <a:buNone/>
            </a:pPr>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13</a:t>
            </a:fld>
            <a:endParaRPr lang="fr-CH"/>
          </a:p>
        </p:txBody>
      </p:sp>
    </p:spTree>
    <p:extLst>
      <p:ext uri="{BB962C8B-B14F-4D97-AF65-F5344CB8AC3E}">
        <p14:creationId xmlns:p14="http://schemas.microsoft.com/office/powerpoint/2010/main" val="1020365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Alexandra</a:t>
            </a:r>
          </a:p>
          <a:p>
            <a:endParaRPr lang="fr-CH" dirty="0"/>
          </a:p>
          <a:p>
            <a:r>
              <a:rPr lang="fr-CH" dirty="0"/>
              <a:t>Au </a:t>
            </a:r>
            <a:r>
              <a:rPr lang="fr-CH" dirty="0" err="1"/>
              <a:t>coeur</a:t>
            </a:r>
            <a:r>
              <a:rPr lang="fr-CH" dirty="0"/>
              <a:t> des missions du travail social se trouve l’objectif de favoriser le changement social, le développement social, la cohésion sociale, le développement du pouvoir d'agir ainsi que la libération des personnes</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14</a:t>
            </a:fld>
            <a:endParaRPr lang="fr-CH"/>
          </a:p>
        </p:txBody>
      </p:sp>
    </p:spTree>
    <p:extLst>
      <p:ext uri="{BB962C8B-B14F-4D97-AF65-F5344CB8AC3E}">
        <p14:creationId xmlns:p14="http://schemas.microsoft.com/office/powerpoint/2010/main" val="4018249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latin typeface="Arial Narrow" panose="020B0606020202030204" pitchFamily="34" charset="0"/>
              </a:rPr>
              <a:t>Rita</a:t>
            </a:r>
          </a:p>
          <a:p>
            <a:pPr>
              <a:lnSpc>
                <a:spcPct val="107000"/>
              </a:lnSpc>
              <a:spcAft>
                <a:spcPts val="800"/>
              </a:spcAft>
            </a:pPr>
            <a:r>
              <a:rPr lang="fr-CH" sz="1200" dirty="0">
                <a:effectLst/>
                <a:latin typeface="Calibri" panose="020F0502020204030204" pitchFamily="34" charset="0"/>
                <a:ea typeface="Calibri" panose="020F0502020204030204" pitchFamily="34" charset="0"/>
                <a:cs typeface="Times New Roman" panose="02020603050405020304" pitchFamily="18" charset="0"/>
              </a:rPr>
              <a:t>Selon </a:t>
            </a:r>
            <a:r>
              <a:rPr lang="fr-CH" sz="1200" dirty="0" err="1">
                <a:effectLst/>
                <a:latin typeface="Calibri" panose="020F0502020204030204" pitchFamily="34" charset="0"/>
                <a:ea typeface="Calibri" panose="020F0502020204030204" pitchFamily="34" charset="0"/>
                <a:cs typeface="Times New Roman" panose="02020603050405020304" pitchFamily="18" charset="0"/>
              </a:rPr>
              <a:t>Bachman</a:t>
            </a:r>
            <a:r>
              <a:rPr lang="fr-CH" sz="1200" dirty="0">
                <a:effectLst/>
                <a:latin typeface="Calibri" panose="020F0502020204030204" pitchFamily="34" charset="0"/>
                <a:ea typeface="Calibri" panose="020F0502020204030204" pitchFamily="34" charset="0"/>
                <a:cs typeface="Times New Roman" panose="02020603050405020304" pitchFamily="18" charset="0"/>
              </a:rPr>
              <a:t> et Simonin, le TS a pour mission de transformer la société , le/la TS est acteur du changement social et il a donc tout son rôle à jouer pour accompagner la société à faire face aux changements environnementaux actuels en étant médiateur entre les structures, organisations, politiques  et les publics suivis. Il s’agira d’établir des connexions entre les politiques sociales et les politiques environnementales.</a:t>
            </a:r>
          </a:p>
          <a:p>
            <a:pPr marL="0" indent="0">
              <a:lnSpc>
                <a:spcPct val="107000"/>
              </a:lnSpc>
              <a:spcAft>
                <a:spcPts val="800"/>
              </a:spcAft>
              <a:buNone/>
            </a:pPr>
            <a:endParaRPr lang="fr-CH"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200" dirty="0">
                <a:latin typeface="Calibri" panose="020F0502020204030204" pitchFamily="34" charset="0"/>
                <a:cs typeface="Times New Roman" panose="02020603050405020304" pitchFamily="18" charset="0"/>
              </a:rPr>
              <a:t>Nelly </a:t>
            </a:r>
            <a:r>
              <a:rPr lang="fr-CH" sz="1200" dirty="0" err="1">
                <a:latin typeface="Calibri" panose="020F0502020204030204" pitchFamily="34" charset="0"/>
                <a:cs typeface="Times New Roman" panose="02020603050405020304" pitchFamily="18" charset="0"/>
              </a:rPr>
              <a:t>Deverchère</a:t>
            </a:r>
            <a:r>
              <a:rPr lang="fr-CH" sz="1200" dirty="0">
                <a:latin typeface="Calibri" panose="020F0502020204030204" pitchFamily="34" charset="0"/>
                <a:cs typeface="Times New Roman" panose="02020603050405020304" pitchFamily="18" charset="0"/>
              </a:rPr>
              <a:t> défend l’idée que la mission du TS est de développer le pouvoir d’agir des personnes concernées et cela en favorisant leur participation. Face aux impacts des crises environnementales, le rôle du TS sera donc d’accompagner les individus, groupes, communautés, territoires à être résilients et à coconstruire les solutions avec les personnes vulnérables dans les instances de décision</a:t>
            </a:r>
            <a:r>
              <a:rPr lang="fr-CH" sz="1200" dirty="0">
                <a:effectLst/>
                <a:latin typeface="Arial Narrow" panose="020B0606020202030204" pitchFamily="34" charset="0"/>
                <a:ea typeface="Calibri" panose="020F0502020204030204" pitchFamily="34" charset="0"/>
                <a:cs typeface="Arial" panose="020B0604020202020204" pitchFamily="34" charset="0"/>
              </a:rPr>
              <a:t>.</a:t>
            </a:r>
            <a:endParaRPr lang="fr-CH"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200" dirty="0">
                <a:effectLst/>
                <a:latin typeface="Calibri" panose="020F0502020204030204" pitchFamily="34" charset="0"/>
                <a:ea typeface="Calibri" panose="020F0502020204030204" pitchFamily="34" charset="0"/>
                <a:cs typeface="Times New Roman" panose="02020603050405020304" pitchFamily="18" charset="0"/>
              </a:rPr>
              <a:t>Et enfin la mission du TS est d’assurer la  justice sociale et environnementale donc le rôle du TS sera d’assurer le respect de la dignité et des droits humains dans des contextes socio environnementaux difficiles liés aux mutations environnementaux. De renforcer la cohésion sociale, la solidarité et le respect du bien commun.</a:t>
            </a: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15</a:t>
            </a:fld>
            <a:endParaRPr lang="fr-CH"/>
          </a:p>
        </p:txBody>
      </p:sp>
    </p:spTree>
    <p:extLst>
      <p:ext uri="{BB962C8B-B14F-4D97-AF65-F5344CB8AC3E}">
        <p14:creationId xmlns:p14="http://schemas.microsoft.com/office/powerpoint/2010/main" val="710995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r>
              <a:rPr lang="fr-CH" dirty="0"/>
              <a:t>Camille / RB</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16</a:t>
            </a:fld>
            <a:endParaRPr lang="fr-CH"/>
          </a:p>
        </p:txBody>
      </p:sp>
    </p:spTree>
    <p:extLst>
      <p:ext uri="{BB962C8B-B14F-4D97-AF65-F5344CB8AC3E}">
        <p14:creationId xmlns:p14="http://schemas.microsoft.com/office/powerpoint/2010/main" val="301878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endParaRPr lang="fr-CH" dirty="0">
              <a:latin typeface="Arial Narrow" panose="020B0606020202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17</a:t>
            </a:fld>
            <a:endParaRPr lang="fr-CH"/>
          </a:p>
        </p:txBody>
      </p:sp>
      <p:sp>
        <p:nvSpPr>
          <p:cNvPr id="5" name="ZoneTexte 4">
            <a:extLst>
              <a:ext uri="{FF2B5EF4-FFF2-40B4-BE49-F238E27FC236}">
                <a16:creationId xmlns:a16="http://schemas.microsoft.com/office/drawing/2014/main" id="{6C4DC556-6682-4A6F-BD9E-04354BB416B8}"/>
              </a:ext>
            </a:extLst>
          </p:cNvPr>
          <p:cNvSpPr txBox="1"/>
          <p:nvPr/>
        </p:nvSpPr>
        <p:spPr>
          <a:xfrm>
            <a:off x="615950" y="5187950"/>
            <a:ext cx="6162264" cy="2308324"/>
          </a:xfrm>
          <a:prstGeom prst="rect">
            <a:avLst/>
          </a:prstGeom>
          <a:noFill/>
        </p:spPr>
        <p:txBody>
          <a:bodyPr wrap="none" rtlCol="0">
            <a:spAutoFit/>
          </a:bodyPr>
          <a:lstStyle/>
          <a:p>
            <a:r>
              <a:rPr lang="fr-CH" dirty="0"/>
              <a:t>On constitue 4 groupes de 5 à 6 personnes</a:t>
            </a:r>
          </a:p>
          <a:p>
            <a:r>
              <a:rPr lang="fr-CH" dirty="0"/>
              <a:t>Le groupe A : Evalue les facteurs de risque et de protection</a:t>
            </a:r>
          </a:p>
          <a:p>
            <a:r>
              <a:rPr lang="fr-CH" dirty="0"/>
              <a:t>                        pour les enfants en lien avec les inégalités sociales</a:t>
            </a:r>
          </a:p>
          <a:p>
            <a:r>
              <a:rPr lang="fr-CH" dirty="0"/>
              <a:t>                       dans l’ensemble des environnements (social,</a:t>
            </a:r>
          </a:p>
          <a:p>
            <a:r>
              <a:rPr lang="fr-CH" dirty="0"/>
              <a:t>                       économique, naturel, bâti)</a:t>
            </a:r>
          </a:p>
          <a:p>
            <a:r>
              <a:rPr lang="fr-CH" dirty="0"/>
              <a:t>Le groupe B : idem pour les parents</a:t>
            </a:r>
          </a:p>
          <a:p>
            <a:r>
              <a:rPr lang="fr-CH" dirty="0"/>
              <a:t>Le groupe C : idem pour les </a:t>
            </a:r>
            <a:r>
              <a:rPr lang="fr-CH" dirty="0" err="1"/>
              <a:t>professionnel.le.s</a:t>
            </a:r>
            <a:endParaRPr lang="fr-CH" dirty="0"/>
          </a:p>
          <a:p>
            <a:r>
              <a:rPr lang="fr-CH" dirty="0"/>
              <a:t>Le groupe D . Idem pour l’institution</a:t>
            </a:r>
          </a:p>
        </p:txBody>
      </p:sp>
    </p:spTree>
    <p:extLst>
      <p:ext uri="{BB962C8B-B14F-4D97-AF65-F5344CB8AC3E}">
        <p14:creationId xmlns:p14="http://schemas.microsoft.com/office/powerpoint/2010/main" val="3866486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r>
              <a:rPr lang="fr-CH" dirty="0"/>
              <a:t>Alexandra </a:t>
            </a:r>
          </a:p>
          <a:p>
            <a:endParaRPr lang="fr-CH" dirty="0"/>
          </a:p>
          <a:p>
            <a:r>
              <a:rPr lang="fr-CH" dirty="0"/>
              <a:t>Lire le texte catastrophe à Toulouse. TS qui décrivent ce qui ont fait dans cette situation. Valeurs et missions du TS qui s’y expriment.</a:t>
            </a:r>
          </a:p>
          <a:p>
            <a:r>
              <a:rPr lang="fr-CH" dirty="0"/>
              <a:t>Exercice: lire le texte et identifier les spécificité</a:t>
            </a: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18</a:t>
            </a:fld>
            <a:endParaRPr lang="fr-CH"/>
          </a:p>
        </p:txBody>
      </p:sp>
    </p:spTree>
    <p:extLst>
      <p:ext uri="{BB962C8B-B14F-4D97-AF65-F5344CB8AC3E}">
        <p14:creationId xmlns:p14="http://schemas.microsoft.com/office/powerpoint/2010/main" val="1079929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1"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19</a:t>
            </a:fld>
            <a:endParaRPr lang="fr-CH"/>
          </a:p>
        </p:txBody>
      </p:sp>
    </p:spTree>
    <p:extLst>
      <p:ext uri="{BB962C8B-B14F-4D97-AF65-F5344CB8AC3E}">
        <p14:creationId xmlns:p14="http://schemas.microsoft.com/office/powerpoint/2010/main" val="3915797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2</a:t>
            </a:fld>
            <a:endParaRPr lang="fr-CH"/>
          </a:p>
        </p:txBody>
      </p:sp>
    </p:spTree>
    <p:extLst>
      <p:ext uri="{BB962C8B-B14F-4D97-AF65-F5344CB8AC3E}">
        <p14:creationId xmlns:p14="http://schemas.microsoft.com/office/powerpoint/2010/main" val="3895423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Rita</a:t>
            </a:r>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20</a:t>
            </a:fld>
            <a:endParaRPr lang="fr-CH"/>
          </a:p>
        </p:txBody>
      </p:sp>
    </p:spTree>
    <p:extLst>
      <p:ext uri="{BB962C8B-B14F-4D97-AF65-F5344CB8AC3E}">
        <p14:creationId xmlns:p14="http://schemas.microsoft.com/office/powerpoint/2010/main" val="4270825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(CN)À l’instar de nombreux pays du monde, la Suisse a été marquée dès la fin 2018 par un soutien d’ampleur aux grèves pour le climat, lancé par la militante suédoise Greta Thunberg. Les objectifs de ces rassemblements pacifiques étaient de susciter une prise de conscience collective de l’urgence climatique. Ces préoccupations avaient un message fort à la clé : il n’est plus possible d’ignorer les messages d'alerte de la communauté scientifique sur les conséquences de la crise climatique.</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Selon Petersen-</a:t>
            </a:r>
            <a:r>
              <a:rPr lang="fr-CH" sz="1800" dirty="0" err="1">
                <a:effectLst/>
                <a:latin typeface="Times New Roman" panose="02020603050405020304" pitchFamily="18" charset="0"/>
                <a:ea typeface="Calibri" panose="020F0502020204030204" pitchFamily="34" charset="0"/>
              </a:rPr>
              <a:t>Rockney</a:t>
            </a:r>
            <a:r>
              <a:rPr lang="fr-CH" sz="1800" dirty="0">
                <a:effectLst/>
                <a:latin typeface="Times New Roman" panose="02020603050405020304" pitchFamily="18" charset="0"/>
                <a:ea typeface="Calibri" panose="020F0502020204030204" pitchFamily="34" charset="0"/>
              </a:rPr>
              <a:t> et al. (2021), la crise climatique constitue une triple menace relative :</a:t>
            </a:r>
          </a:p>
          <a:p>
            <a:pPr marL="342900" marR="0" indent="-342900" algn="just">
              <a:lnSpc>
                <a:spcPct val="150000"/>
              </a:lnSpc>
              <a:spcBef>
                <a:spcPts val="0"/>
              </a:spcBef>
              <a:spcAft>
                <a:spcPts val="600"/>
              </a:spcAft>
              <a:buFont typeface="+mj-lt"/>
              <a:buAutoNum type="arabicPeriod"/>
            </a:pPr>
            <a:r>
              <a:rPr lang="fr-CH" sz="1800" dirty="0">
                <a:effectLst/>
                <a:latin typeface="Times New Roman" panose="02020603050405020304" pitchFamily="18" charset="0"/>
                <a:ea typeface="Calibri" panose="020F0502020204030204" pitchFamily="34" charset="0"/>
              </a:rPr>
              <a:t>Au changement climatique ;</a:t>
            </a:r>
          </a:p>
          <a:p>
            <a:pPr marL="342900" marR="0" lvl="0" indent="-342900" algn="just">
              <a:lnSpc>
                <a:spcPct val="150000"/>
              </a:lnSpc>
              <a:spcBef>
                <a:spcPts val="0"/>
              </a:spcBef>
              <a:spcAft>
                <a:spcPts val="0"/>
              </a:spcAft>
              <a:buFont typeface="+mj-lt"/>
              <a:buAutoNum type="arabicPeriod"/>
            </a:pPr>
            <a:r>
              <a:rPr lang="fr-CH" sz="1800" dirty="0">
                <a:effectLst/>
                <a:latin typeface="Times New Roman" panose="02020603050405020304" pitchFamily="18" charset="0"/>
                <a:ea typeface="Calibri" panose="020F0502020204030204" pitchFamily="34" charset="0"/>
              </a:rPr>
              <a:t>À la destruction de la biodiversité ; et</a:t>
            </a:r>
          </a:p>
          <a:p>
            <a:pPr marL="342900" marR="0" lvl="0" indent="-342900" algn="just">
              <a:lnSpc>
                <a:spcPct val="150000"/>
              </a:lnSpc>
              <a:spcBef>
                <a:spcPts val="0"/>
              </a:spcBef>
              <a:spcAft>
                <a:spcPts val="600"/>
              </a:spcAft>
              <a:buFont typeface="+mj-lt"/>
              <a:buAutoNum type="arabicPeriod"/>
            </a:pPr>
            <a:r>
              <a:rPr lang="fr-CH" sz="1800" dirty="0">
                <a:effectLst/>
                <a:latin typeface="Times New Roman" panose="02020603050405020304" pitchFamily="18" charset="0"/>
                <a:ea typeface="Calibri" panose="020F0502020204030204" pitchFamily="34" charset="0"/>
              </a:rPr>
              <a:t>À l’augmentation des injustices socio-environnementales. </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Parallèlement à ces grèves, la pandémie de COVID‑19 est venue ébranler les habitudes des individus sur l’ensemble des territoires. Santé, économie, mobilité, éducation, modes de consommation et de sociabilité, etc., tous les domaines ont été chamboulés. La démultiplication des effets de la pandémie a replacé le concept de « One Health » sur le devant de la scène pour attirer l’attention sur l’interdépendance entre la santé des humains et des écosystèmes. La crise de COVID‑19 n’a donc pas fait taire les préoccupations écologistes. Au contraire, elle a été perçue comme « un modèle réduit et une expérience en accéléré du chaos climatique » à venir (Lebel &amp; Descamps, 2020). Le caractère imprévisible mais tangible de la pandémie de coronavirus a rappelé la nécessité de se mobiliser dès à présent pour préparer les populations à la crise climatique. Les mondes politique et scientifiques se sont accordés sur le caractère imbriqué de ces « crises conjointes » qui marquent le XXI</a:t>
            </a:r>
            <a:r>
              <a:rPr lang="fr-CH" sz="1800" baseline="30000" dirty="0">
                <a:effectLst/>
                <a:latin typeface="Times New Roman" panose="02020603050405020304" pitchFamily="18" charset="0"/>
                <a:ea typeface="Calibri" panose="020F0502020204030204" pitchFamily="34" charset="0"/>
              </a:rPr>
              <a:t>ème</a:t>
            </a:r>
            <a:r>
              <a:rPr lang="fr-CH" sz="1800" dirty="0">
                <a:effectLst/>
                <a:latin typeface="Times New Roman" panose="02020603050405020304" pitchFamily="18" charset="0"/>
                <a:ea typeface="Calibri" panose="020F0502020204030204" pitchFamily="34" charset="0"/>
              </a:rPr>
              <a:t> siècle (crise climatique, crise sanitaire, crise sociale, crise économique, crise politique, etc.). Pour l’illustrer, un groupe de chercheur·e·s de l’Université de Boston a un rapport dans lequel, plutôt que de parler en termes de « crise climatique », l’équipe de recherche a fait le choix éloquent d’évoquer un « climat de crises » (Cleveland et al., 2020). . En attirant l’attention sur la multiplication des situations de crises, les chercheur·e·s mettent en évidence les attributs communs partagés par les crises globales. </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21</a:t>
            </a:fld>
            <a:endParaRPr lang="fr-CH"/>
          </a:p>
        </p:txBody>
      </p:sp>
    </p:spTree>
    <p:extLst>
      <p:ext uri="{BB962C8B-B14F-4D97-AF65-F5344CB8AC3E}">
        <p14:creationId xmlns:p14="http://schemas.microsoft.com/office/powerpoint/2010/main" val="2742715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RITA De quelque nature qu’elles soient, les crises impactent davantage négativement les populations vulnérables et socialement défavorisées, en particulier là où les ressources sont limitées et les filets de protection sociale insuffisants (Oswald et al., 2020). Les vulnérabilités des individus augmentent ou diminuent en fonction du degré d’exposition aux risques auxquels ils sont confronté·e·s, de la sensibilité de l’environnement naturel dans lequel ils évoluent ainsi que de leur capacité d’adaptation </a:t>
            </a:r>
            <a:r>
              <a:rPr lang="fr-CH" dirty="0">
                <a:effectLst/>
              </a:rPr>
              <a:t>au sein de leur environnement social. </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À titre d’illustration, les inondations qui frappent de plus en plus régulièrement le Soudan du Sud (</a:t>
            </a:r>
            <a:r>
              <a:rPr lang="fr-CH" sz="1800" i="1" u="sng" dirty="0">
                <a:effectLst/>
                <a:latin typeface="Times New Roman" panose="02020603050405020304" pitchFamily="18" charset="0"/>
                <a:ea typeface="Calibri" panose="020F0502020204030204" pitchFamily="34" charset="0"/>
              </a:rPr>
              <a:t>exposition</a:t>
            </a:r>
            <a:r>
              <a:rPr lang="fr-CH" sz="1800" dirty="0">
                <a:effectLst/>
                <a:latin typeface="Times New Roman" panose="02020603050405020304" pitchFamily="18" charset="0"/>
                <a:ea typeface="Calibri" panose="020F0502020204030204" pitchFamily="34" charset="0"/>
              </a:rPr>
              <a:t>), un pays déjà menacé par la désertification (</a:t>
            </a:r>
            <a:r>
              <a:rPr lang="fr-CH" sz="1800" i="1" dirty="0">
                <a:effectLst/>
                <a:latin typeface="Times New Roman" panose="02020603050405020304" pitchFamily="18" charset="0"/>
                <a:ea typeface="Calibri" panose="020F0502020204030204" pitchFamily="34" charset="0"/>
              </a:rPr>
              <a:t>sensibilité</a:t>
            </a:r>
            <a:r>
              <a:rPr lang="fr-CH" sz="1800" dirty="0">
                <a:effectLst/>
                <a:latin typeface="Times New Roman" panose="02020603050405020304" pitchFamily="18" charset="0"/>
                <a:ea typeface="Calibri" panose="020F0502020204030204" pitchFamily="34" charset="0"/>
              </a:rPr>
              <a:t>), ont été particulièrement inquiétantes en 2020 en affectant pas moins de 700'000 personnes (</a:t>
            </a:r>
            <a:r>
              <a:rPr lang="fr-CH" sz="1800" i="1" dirty="0">
                <a:effectLst/>
                <a:latin typeface="Times New Roman" panose="02020603050405020304" pitchFamily="18" charset="0"/>
                <a:ea typeface="Calibri" panose="020F0502020204030204" pitchFamily="34" charset="0"/>
              </a:rPr>
              <a:t>Soudan du Sud</a:t>
            </a:r>
            <a:r>
              <a:rPr lang="fr-CH" sz="1800" dirty="0">
                <a:effectLst/>
                <a:latin typeface="Times New Roman" panose="02020603050405020304" pitchFamily="18" charset="0"/>
                <a:ea typeface="Calibri" panose="020F0502020204030204" pitchFamily="34" charset="0"/>
              </a:rPr>
              <a:t>, 2020). À cette catastrophe se sont accumulés l’instabilité politique, les violences internes, le niveau de pauvreté persistant et la pandémie de COVID-19 (</a:t>
            </a:r>
            <a:r>
              <a:rPr lang="fr-CH" sz="1800" i="1" dirty="0">
                <a:effectLst/>
                <a:latin typeface="Times New Roman" panose="02020603050405020304" pitchFamily="18" charset="0"/>
                <a:ea typeface="Calibri" panose="020F0502020204030204" pitchFamily="34" charset="0"/>
              </a:rPr>
              <a:t>capacité d’adaptation</a:t>
            </a:r>
            <a:r>
              <a:rPr lang="fr-CH" sz="1800" dirty="0">
                <a:effectLst/>
                <a:latin typeface="Times New Roman" panose="02020603050405020304" pitchFamily="18" charset="0"/>
                <a:ea typeface="Calibri" panose="020F0502020204030204" pitchFamily="34" charset="0"/>
              </a:rPr>
              <a:t>). En conséquence, la crise alimentaire a empiré, laissant craindre une famine généralisée. Les enfants, les personnes fragilisées dans leur santé, en situation de précarité et celles pratiquant l’agriculture traditionnelle en ont été les principales victimes (</a:t>
            </a:r>
            <a:r>
              <a:rPr lang="fr-CH" sz="1800" i="1" dirty="0">
                <a:effectLst/>
                <a:latin typeface="Times New Roman" panose="02020603050405020304" pitchFamily="18" charset="0"/>
                <a:ea typeface="Calibri" panose="020F0502020204030204" pitchFamily="34" charset="0"/>
              </a:rPr>
              <a:t>vulnérabilités</a:t>
            </a:r>
            <a:r>
              <a:rPr lang="fr-CH" sz="1800" dirty="0">
                <a:effectLst/>
                <a:latin typeface="Times New Roman" panose="02020603050405020304" pitchFamily="18" charset="0"/>
                <a:ea typeface="Calibri" panose="020F0502020204030204" pitchFamily="34" charset="0"/>
              </a:rPr>
              <a:t>).</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Mais selon le GIEC (2014), le niveau de développement des pays n’est pas un indicateur pertinent pour déterminer la vulnérabilité des populations face à la crise climatique. </a:t>
            </a:r>
            <a:r>
              <a:rPr lang="fr-CH" sz="1800" dirty="0">
                <a:effectLst/>
                <a:highlight>
                  <a:srgbClr val="FFFF00"/>
                </a:highlight>
                <a:latin typeface="Times New Roman" panose="02020603050405020304" pitchFamily="18" charset="0"/>
                <a:ea typeface="Calibri" panose="020F0502020204030204" pitchFamily="34" charset="0"/>
              </a:rPr>
              <a:t>Par exemple, la vague de chaleur historique qu’ont traversé les régions de l’Ouest canadien et des États-Unis au début de l’été 2021 a provoqué une surmortalité des personnes vulnérables (personnes fragilisées dans leur santé, sans abri, etc.) en raison des températures caniculaires. La sécheresse, puis les incendies qui s’ensuivirent ont alourdi les pertes économiques et environnementales dans des pays déjà marqués par la pandémie de COVID‑19. Le même constat est applicable en Europe (Allemagne, France, Belgique et Suisse) où des inondations d’ampleur historique ont provoqué des dégâts considérables. </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La crise climatique amène ainsi un étrange paradoxe. N’importe où sur le globe, les personnes qui subissent davantage les conséquences néfastes des perturbations environnementales sont celles qui contribuent le moins à la pollution des écosystèmes, à la production des émissions de CO</a:t>
            </a:r>
            <a:r>
              <a:rPr lang="fr-CH" sz="1800" baseline="-25000" dirty="0">
                <a:effectLst/>
                <a:latin typeface="Times New Roman" panose="02020603050405020304" pitchFamily="18" charset="0"/>
                <a:ea typeface="Calibri" panose="020F0502020204030204" pitchFamily="34" charset="0"/>
              </a:rPr>
              <a:t>2</a:t>
            </a:r>
            <a:r>
              <a:rPr lang="fr-CH" sz="1800" dirty="0">
                <a:effectLst/>
                <a:latin typeface="Times New Roman" panose="02020603050405020304" pitchFamily="18" charset="0"/>
                <a:ea typeface="Calibri" panose="020F0502020204030204" pitchFamily="34" charset="0"/>
              </a:rPr>
              <a:t> et aux inégalités sociales grandissantes (IFSW, 2021). Sans une résolution passant inévitablement par la réforme des systèmes en place, les vulnérabilités conséquentes aux crises impacteront négativement la vie des êtres humains sur Terre. C’est pourquoi, dans un contexte d’intensification et de multiplication des crises, il devient indispensable que le travail social mette au service de la collectivité ses savoirs et ses compétences. En particulier, face à l’urgence climatique et les injustices socio-environnementales qu’elle suscite, les professionnel·le·s du travail social sont appelé·e·s à s’engager et à défendre leur place indispensable dans l’ambitieuse destination du développement durable. </a:t>
            </a: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22</a:t>
            </a:fld>
            <a:endParaRPr lang="fr-CH"/>
          </a:p>
        </p:txBody>
      </p:sp>
    </p:spTree>
    <p:extLst>
      <p:ext uri="{BB962C8B-B14F-4D97-AF65-F5344CB8AC3E}">
        <p14:creationId xmlns:p14="http://schemas.microsoft.com/office/powerpoint/2010/main" val="2156455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RB</a:t>
            </a:r>
          </a:p>
          <a:p>
            <a:pPr marL="0" marR="0" algn="just">
              <a:lnSpc>
                <a:spcPct val="150000"/>
              </a:lnSpc>
              <a:spcBef>
                <a:spcPts val="0"/>
              </a:spcBef>
              <a:spcAft>
                <a:spcPts val="600"/>
              </a:spcAft>
            </a:pPr>
            <a:r>
              <a:rPr lang="fr-CH" sz="1200" dirty="0">
                <a:effectLst/>
                <a:latin typeface="Times New Roman" panose="02020603050405020304" pitchFamily="18" charset="0"/>
                <a:ea typeface="Calibri" panose="020F0502020204030204" pitchFamily="34" charset="0"/>
              </a:rPr>
              <a:t>De quelque nature qu’elles soient, les crises impactent davantage négativement les populations vulnérables et socialement défavorisées, en particulier là où les ressources sont limitées et les filets de protection sociale insuffisants (Oswald et al., 2020). Les vulnérabilités des individus augmentent ou diminuent en fonction du degré d’exposition aux risques auxquels ils sont </a:t>
            </a:r>
            <a:r>
              <a:rPr lang="fr-CH" sz="1200" dirty="0" err="1">
                <a:effectLst/>
                <a:latin typeface="Times New Roman" panose="02020603050405020304" pitchFamily="18" charset="0"/>
                <a:ea typeface="Calibri" panose="020F0502020204030204" pitchFamily="34" charset="0"/>
              </a:rPr>
              <a:t>confronté·e·s</a:t>
            </a:r>
            <a:r>
              <a:rPr lang="fr-CH" sz="1200" dirty="0">
                <a:effectLst/>
                <a:latin typeface="Times New Roman" panose="02020603050405020304" pitchFamily="18" charset="0"/>
                <a:ea typeface="Calibri" panose="020F0502020204030204" pitchFamily="34" charset="0"/>
              </a:rPr>
              <a:t>, de la sensibilité de l’environnement naturel dans lequel ils évoluent ainsi que de leur capacité d’adaptation </a:t>
            </a:r>
            <a:r>
              <a:rPr lang="fr-CH" dirty="0">
                <a:effectLst/>
              </a:rPr>
              <a:t>au sein de leur environnement social. </a:t>
            </a:r>
          </a:p>
          <a:p>
            <a:pPr marL="0" marR="0" algn="just">
              <a:lnSpc>
                <a:spcPct val="150000"/>
              </a:lnSpc>
              <a:spcBef>
                <a:spcPts val="0"/>
              </a:spcBef>
              <a:spcAft>
                <a:spcPts val="600"/>
              </a:spcAft>
            </a:pPr>
            <a:endParaRPr lang="fr-CH" sz="12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200" dirty="0">
                <a:effectLst/>
                <a:latin typeface="Times New Roman" panose="02020603050405020304" pitchFamily="18" charset="0"/>
                <a:ea typeface="Calibri" panose="020F0502020204030204" pitchFamily="34" charset="0"/>
              </a:rPr>
              <a:t>À titre d’illustration, les inondations qui frappent de plus en plus régulièrement le Soudan du Sud (</a:t>
            </a:r>
            <a:r>
              <a:rPr lang="fr-CH" sz="1200" i="1" u="sng" dirty="0">
                <a:effectLst/>
                <a:latin typeface="Times New Roman" panose="02020603050405020304" pitchFamily="18" charset="0"/>
                <a:ea typeface="Calibri" panose="020F0502020204030204" pitchFamily="34" charset="0"/>
              </a:rPr>
              <a:t>exposition</a:t>
            </a:r>
            <a:r>
              <a:rPr lang="fr-CH" sz="1200" dirty="0">
                <a:effectLst/>
                <a:latin typeface="Times New Roman" panose="02020603050405020304" pitchFamily="18" charset="0"/>
                <a:ea typeface="Calibri" panose="020F0502020204030204" pitchFamily="34" charset="0"/>
              </a:rPr>
              <a:t>), un pays déjà menacé par la désertification (</a:t>
            </a:r>
            <a:r>
              <a:rPr lang="fr-CH" sz="1200" i="1" dirty="0">
                <a:effectLst/>
                <a:latin typeface="Times New Roman" panose="02020603050405020304" pitchFamily="18" charset="0"/>
                <a:ea typeface="Calibri" panose="020F0502020204030204" pitchFamily="34" charset="0"/>
              </a:rPr>
              <a:t>sensibilité</a:t>
            </a:r>
            <a:r>
              <a:rPr lang="fr-CH" sz="1200" dirty="0">
                <a:effectLst/>
                <a:latin typeface="Times New Roman" panose="02020603050405020304" pitchFamily="18" charset="0"/>
                <a:ea typeface="Calibri" panose="020F0502020204030204" pitchFamily="34" charset="0"/>
              </a:rPr>
              <a:t>), ont été particulièrement inquiétantes en 2020 en affectant pas moins de 700'000 personnes (</a:t>
            </a:r>
            <a:r>
              <a:rPr lang="fr-CH" sz="1200" i="1" dirty="0">
                <a:effectLst/>
                <a:latin typeface="Times New Roman" panose="02020603050405020304" pitchFamily="18" charset="0"/>
                <a:ea typeface="Calibri" panose="020F0502020204030204" pitchFamily="34" charset="0"/>
              </a:rPr>
              <a:t>Soudan du Sud</a:t>
            </a:r>
            <a:r>
              <a:rPr lang="fr-CH" sz="1200" dirty="0">
                <a:effectLst/>
                <a:latin typeface="Times New Roman" panose="02020603050405020304" pitchFamily="18" charset="0"/>
                <a:ea typeface="Calibri" panose="020F0502020204030204" pitchFamily="34" charset="0"/>
              </a:rPr>
              <a:t>, 2020). À cette catastrophe se sont accumulés l’instabilité politique, les violences internes, le niveau de pauvreté persistant et la pandémie de COVID-19 (</a:t>
            </a:r>
            <a:r>
              <a:rPr lang="fr-CH" sz="1200" i="1" dirty="0">
                <a:effectLst/>
                <a:latin typeface="Times New Roman" panose="02020603050405020304" pitchFamily="18" charset="0"/>
                <a:ea typeface="Calibri" panose="020F0502020204030204" pitchFamily="34" charset="0"/>
              </a:rPr>
              <a:t>capacité d’adaptation</a:t>
            </a:r>
            <a:r>
              <a:rPr lang="fr-CH" sz="1200" dirty="0">
                <a:effectLst/>
                <a:latin typeface="Times New Roman" panose="02020603050405020304" pitchFamily="18" charset="0"/>
                <a:ea typeface="Calibri" panose="020F0502020204030204" pitchFamily="34" charset="0"/>
              </a:rPr>
              <a:t>). En conséquence, la crise alimentaire a empiré, laissant craindre une famine généralisée. Les enfants, les personnes fragilisées dans leur santé, en situation de précarité et celles pratiquant l’agriculture traditionnelle en ont été les principales victimes (</a:t>
            </a:r>
            <a:r>
              <a:rPr lang="fr-CH" sz="1200" i="1" dirty="0">
                <a:effectLst/>
                <a:latin typeface="Times New Roman" panose="02020603050405020304" pitchFamily="18" charset="0"/>
                <a:ea typeface="Calibri" panose="020F0502020204030204" pitchFamily="34" charset="0"/>
              </a:rPr>
              <a:t>vulnérabilités</a:t>
            </a:r>
            <a:r>
              <a:rPr lang="fr-CH" sz="1200" dirty="0">
                <a:effectLst/>
                <a:latin typeface="Times New Roman" panose="02020603050405020304" pitchFamily="18" charset="0"/>
                <a:ea typeface="Calibri" panose="020F0502020204030204" pitchFamily="34" charset="0"/>
              </a:rPr>
              <a:t>).</a:t>
            </a:r>
          </a:p>
          <a:p>
            <a:pPr marL="0" marR="0" algn="just">
              <a:lnSpc>
                <a:spcPct val="150000"/>
              </a:lnSpc>
              <a:spcBef>
                <a:spcPts val="0"/>
              </a:spcBef>
              <a:spcAft>
                <a:spcPts val="600"/>
              </a:spcAft>
            </a:pPr>
            <a:endParaRPr lang="fr-CH" sz="12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200" dirty="0">
                <a:effectLst/>
                <a:latin typeface="Times New Roman" panose="02020603050405020304" pitchFamily="18" charset="0"/>
                <a:ea typeface="Calibri" panose="020F0502020204030204" pitchFamily="34" charset="0"/>
              </a:rPr>
              <a:t>Mais selon le GIEC (2014), le niveau de développement des pays n’est pas un indicateur pertinent pour déterminer la vulnérabilité des populations face à la crise climatique. </a:t>
            </a:r>
            <a:r>
              <a:rPr lang="fr-CH" sz="1200" dirty="0">
                <a:effectLst/>
                <a:highlight>
                  <a:srgbClr val="FFFF00"/>
                </a:highlight>
                <a:latin typeface="Times New Roman" panose="02020603050405020304" pitchFamily="18" charset="0"/>
                <a:ea typeface="Calibri" panose="020F0502020204030204" pitchFamily="34" charset="0"/>
              </a:rPr>
              <a:t>Par exemple, la vague de chaleur historique qu’ont traversé les régions de l’Ouest canadien et des États-Unis au début de l’été 2021 a provoqué une surmortalité des personnes vulnérables (personnes fragilisées dans leur santé, sans abri, etc.) en raison des températures caniculaires. La sécheresse, puis les incendies qui s’ensuivirent ont alourdi les pertes économiques et environnementales dans des pays déjà marqués par la pandémie de COVID‑19. Le même constat est applicable en Europe (Allemagne, France, Belgique et Suisse) où des inondations d’ampleur historique ont provoqué des dégâts considérables. </a:t>
            </a:r>
          </a:p>
          <a:p>
            <a:pPr marL="0" marR="0" algn="just">
              <a:lnSpc>
                <a:spcPct val="150000"/>
              </a:lnSpc>
              <a:spcBef>
                <a:spcPts val="0"/>
              </a:spcBef>
              <a:spcAft>
                <a:spcPts val="600"/>
              </a:spcAft>
            </a:pPr>
            <a:endParaRPr lang="fr-CH" sz="12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200" dirty="0">
                <a:effectLst/>
                <a:latin typeface="Times New Roman" panose="02020603050405020304" pitchFamily="18" charset="0"/>
                <a:ea typeface="Calibri" panose="020F0502020204030204" pitchFamily="34" charset="0"/>
              </a:rPr>
              <a:t>La crise climatique amène ainsi un étrange paradoxe. N’importe où sur le globe, les personnes qui subissent davantage les conséquences néfastes des perturbations environnementales sont celles qui contribuent le moins à la pollution des écosystèmes, à la production des émissions de CO</a:t>
            </a:r>
            <a:r>
              <a:rPr lang="fr-CH" sz="1200" baseline="-25000" dirty="0">
                <a:effectLst/>
                <a:latin typeface="Times New Roman" panose="02020603050405020304" pitchFamily="18" charset="0"/>
                <a:ea typeface="Calibri" panose="020F0502020204030204" pitchFamily="34" charset="0"/>
              </a:rPr>
              <a:t>2</a:t>
            </a:r>
            <a:r>
              <a:rPr lang="fr-CH" sz="1200" dirty="0">
                <a:effectLst/>
                <a:latin typeface="Times New Roman" panose="02020603050405020304" pitchFamily="18" charset="0"/>
                <a:ea typeface="Calibri" panose="020F0502020204030204" pitchFamily="34" charset="0"/>
              </a:rPr>
              <a:t> et aux inégalités sociales grandissantes (IFSW, 2021). Sans une résolution passant inévitablement par la réforme des systèmes en place, les vulnérabilités conséquentes aux crises impacteront négativement la vie des êtres humains sur Terre. C’est pourquoi, dans un contexte d’intensification et de multiplication des crises, il devient indispensable que le travail social mette au service de la collectivité ses savoirs et ses compétences. En particulier, face à l’urgence climatique et les injustices socio-environnementales qu’elle suscite, les </a:t>
            </a:r>
            <a:r>
              <a:rPr lang="fr-CH" sz="1200" dirty="0" err="1">
                <a:effectLst/>
                <a:latin typeface="Times New Roman" panose="02020603050405020304" pitchFamily="18" charset="0"/>
                <a:ea typeface="Calibri" panose="020F0502020204030204" pitchFamily="34" charset="0"/>
              </a:rPr>
              <a:t>professionnel·le·s</a:t>
            </a:r>
            <a:r>
              <a:rPr lang="fr-CH" sz="1200" dirty="0">
                <a:effectLst/>
                <a:latin typeface="Times New Roman" panose="02020603050405020304" pitchFamily="18" charset="0"/>
                <a:ea typeface="Calibri" panose="020F0502020204030204" pitchFamily="34" charset="0"/>
              </a:rPr>
              <a:t> du travail social sont </a:t>
            </a:r>
            <a:r>
              <a:rPr lang="fr-CH" sz="1200" dirty="0" err="1">
                <a:effectLst/>
                <a:latin typeface="Times New Roman" panose="02020603050405020304" pitchFamily="18" charset="0"/>
                <a:ea typeface="Calibri" panose="020F0502020204030204" pitchFamily="34" charset="0"/>
              </a:rPr>
              <a:t>appelé·e·s</a:t>
            </a:r>
            <a:r>
              <a:rPr lang="fr-CH" sz="1200" dirty="0">
                <a:effectLst/>
                <a:latin typeface="Times New Roman" panose="02020603050405020304" pitchFamily="18" charset="0"/>
                <a:ea typeface="Calibri" panose="020F0502020204030204" pitchFamily="34" charset="0"/>
              </a:rPr>
              <a:t> à s’engager et à défendre leur place indispensable dans l’ambitieuse destination du développement durable. </a:t>
            </a:r>
          </a:p>
          <a:p>
            <a:endParaRPr lang="fr-CH" dirty="0"/>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23</a:t>
            </a:fld>
            <a:endParaRPr lang="fr-CH"/>
          </a:p>
        </p:txBody>
      </p:sp>
    </p:spTree>
    <p:extLst>
      <p:ext uri="{BB962C8B-B14F-4D97-AF65-F5344CB8AC3E}">
        <p14:creationId xmlns:p14="http://schemas.microsoft.com/office/powerpoint/2010/main" val="2677607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50000"/>
              </a:lnSpc>
              <a:spcBef>
                <a:spcPts val="0"/>
              </a:spcBef>
              <a:spcAft>
                <a:spcPts val="600"/>
              </a:spcAft>
            </a:pPr>
            <a:r>
              <a:rPr lang="fr-CH" sz="1800" dirty="0">
                <a:latin typeface="Times New Roman" panose="02020603050405020304" pitchFamily="18" charset="0"/>
                <a:ea typeface="Calibri" panose="020F0502020204030204" pitchFamily="34" charset="0"/>
              </a:rPr>
              <a:t>Rita </a:t>
            </a:r>
          </a:p>
          <a:p>
            <a:pPr marL="0" marR="0" algn="just">
              <a:lnSpc>
                <a:spcPct val="150000"/>
              </a:lnSpc>
              <a:spcBef>
                <a:spcPts val="0"/>
              </a:spcBef>
              <a:spcAft>
                <a:spcPts val="600"/>
              </a:spcAft>
            </a:pPr>
            <a:r>
              <a:rPr lang="fr-CH" sz="1800" dirty="0">
                <a:latin typeface="Times New Roman" panose="02020603050405020304" pitchFamily="18" charset="0"/>
                <a:ea typeface="Calibri" panose="020F0502020204030204" pitchFamily="34" charset="0"/>
              </a:rPr>
              <a:t>La personne est plus vulnérable socialement, lorsqu’elle souffre d’inégalité et d’exclusion sociale qui procure de l’injustice sociale Cette personne  aura alors moins de capacités à faire face aux crises environnementales (pandémiques,chaleur.inondations..</a:t>
            </a:r>
            <a:r>
              <a:rPr lang="fr-CH" sz="1800" dirty="0" err="1">
                <a:latin typeface="Times New Roman" panose="02020603050405020304" pitchFamily="18" charset="0"/>
                <a:ea typeface="Calibri" panose="020F0502020204030204" pitchFamily="34" charset="0"/>
              </a:rPr>
              <a:t>etc</a:t>
            </a:r>
            <a:r>
              <a:rPr lang="fr-CH" sz="1800" dirty="0">
                <a:latin typeface="Times New Roman" panose="02020603050405020304" pitchFamily="18" charset="0"/>
                <a:ea typeface="Calibri" panose="020F0502020204030204" pitchFamily="34" charset="0"/>
              </a:rPr>
              <a:t>), elle sera moins résiliente.</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24</a:t>
            </a:fld>
            <a:endParaRPr lang="fr-CH"/>
          </a:p>
        </p:txBody>
      </p:sp>
    </p:spTree>
    <p:extLst>
      <p:ext uri="{BB962C8B-B14F-4D97-AF65-F5344CB8AC3E}">
        <p14:creationId xmlns:p14="http://schemas.microsoft.com/office/powerpoint/2010/main" val="3380547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 </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25</a:t>
            </a:fld>
            <a:endParaRPr lang="fr-CH"/>
          </a:p>
        </p:txBody>
      </p:sp>
    </p:spTree>
    <p:extLst>
      <p:ext uri="{BB962C8B-B14F-4D97-AF65-F5344CB8AC3E}">
        <p14:creationId xmlns:p14="http://schemas.microsoft.com/office/powerpoint/2010/main" val="3597850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 </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26</a:t>
            </a:fld>
            <a:endParaRPr lang="fr-CH"/>
          </a:p>
        </p:txBody>
      </p:sp>
    </p:spTree>
    <p:extLst>
      <p:ext uri="{BB962C8B-B14F-4D97-AF65-F5344CB8AC3E}">
        <p14:creationId xmlns:p14="http://schemas.microsoft.com/office/powerpoint/2010/main" val="2989249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 Les inégalités se situent au niveau de différents types de ressources</a:t>
            </a:r>
          </a:p>
          <a:p>
            <a:pPr lvl="0"/>
            <a:r>
              <a:rPr lang="fr-CH" dirty="0"/>
              <a:t>Matérielles (revenus, patrimoine, espace à occuper et temps à vivre)</a:t>
            </a:r>
          </a:p>
          <a:p>
            <a:pPr lvl="0"/>
            <a:r>
              <a:rPr lang="fr-CH" dirty="0"/>
              <a:t>Sociales (rencontres, réseaux de socialisation)</a:t>
            </a:r>
          </a:p>
          <a:p>
            <a:pPr lvl="0"/>
            <a:r>
              <a:rPr lang="fr-CH" dirty="0"/>
              <a:t>Politiques (pouvoir de se faire entendre et de défendre ses intérêts et droits, positions institutionnelles amenant des privilèges)</a:t>
            </a:r>
          </a:p>
          <a:p>
            <a:r>
              <a:rPr lang="fr-CH" dirty="0"/>
              <a:t>Symboliques (diplômes, maîtrise des savoirs et références culturelles, capacité à se donner une image cohérente du monde, des autres, de soi et de l’imposer au groupe</a:t>
            </a:r>
            <a:endParaRPr lang="fr-CH" sz="1800" dirty="0">
              <a:latin typeface="Times New Roman" panose="02020603050405020304" pitchFamily="18" charset="0"/>
              <a:ea typeface="Calibri" panose="020F0502020204030204" pitchFamily="34" charset="0"/>
            </a:endParaRPr>
          </a:p>
          <a:p>
            <a:r>
              <a:rPr lang="fr-CH" dirty="0"/>
              <a:t>Si nous reprenons notre exemple de personne SDF, elle vit des inégalités au niveau matérielle, sociale ,politique ,voire symbolique mais sans forcement vivre de l’injustice si son exclusion est «choisie»</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27</a:t>
            </a:fld>
            <a:endParaRPr lang="fr-CH"/>
          </a:p>
        </p:txBody>
      </p:sp>
    </p:spTree>
    <p:extLst>
      <p:ext uri="{BB962C8B-B14F-4D97-AF65-F5344CB8AC3E}">
        <p14:creationId xmlns:p14="http://schemas.microsoft.com/office/powerpoint/2010/main" val="321029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 </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28</a:t>
            </a:fld>
            <a:endParaRPr lang="fr-CH"/>
          </a:p>
        </p:txBody>
      </p:sp>
    </p:spTree>
    <p:extLst>
      <p:ext uri="{BB962C8B-B14F-4D97-AF65-F5344CB8AC3E}">
        <p14:creationId xmlns:p14="http://schemas.microsoft.com/office/powerpoint/2010/main" val="2802662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La notion d’inégalités </a:t>
            </a:r>
            <a:r>
              <a:rPr lang="fr-CH" dirty="0" err="1"/>
              <a:t>enviro</a:t>
            </a:r>
            <a:r>
              <a:rPr lang="fr-CH" dirty="0"/>
              <a:t> émergent dans les années 70 aux états Unies avec le terme Justice environnementale qui prend en considération les disparités d’exposition aux risques environnementales pour les populations afro-américaines</a:t>
            </a:r>
          </a:p>
          <a:p>
            <a:r>
              <a:rPr lang="fr-CH" dirty="0"/>
              <a:t>En 2002, ce concept de justice </a:t>
            </a:r>
            <a:r>
              <a:rPr lang="fr-CH" dirty="0" err="1"/>
              <a:t>env</a:t>
            </a:r>
            <a:r>
              <a:rPr lang="fr-CH" dirty="0"/>
              <a:t> arrive et les inégalités environnementale et écologique se confonde</a:t>
            </a: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29</a:t>
            </a:fld>
            <a:endParaRPr lang="fr-CH"/>
          </a:p>
        </p:txBody>
      </p:sp>
    </p:spTree>
    <p:extLst>
      <p:ext uri="{BB962C8B-B14F-4D97-AF65-F5344CB8AC3E}">
        <p14:creationId xmlns:p14="http://schemas.microsoft.com/office/powerpoint/2010/main" val="142439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1" dirty="0"/>
          </a:p>
          <a:p>
            <a:r>
              <a:rPr lang="fr-CH" dirty="0"/>
              <a:t>Un temps de théorie- un temps d’articulation pratique-théorie</a:t>
            </a:r>
          </a:p>
          <a:p>
            <a:r>
              <a:rPr lang="fr-CH" dirty="0"/>
              <a:t>Leur préciser que si il n’y a pas d’évaluation maintenant, cela ne veut pas dire que ces matières ne seront pas évaluées en deuxième année.</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a:t>
            </a:fld>
            <a:endParaRPr lang="fr-CH"/>
          </a:p>
        </p:txBody>
      </p:sp>
    </p:spTree>
    <p:extLst>
      <p:ext uri="{BB962C8B-B14F-4D97-AF65-F5344CB8AC3E}">
        <p14:creationId xmlns:p14="http://schemas.microsoft.com/office/powerpoint/2010/main" val="1175607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dirty="0"/>
              <a:t>Rita</a:t>
            </a:r>
          </a:p>
          <a:p>
            <a:r>
              <a:rPr lang="fr-CH" sz="1200" dirty="0"/>
              <a:t>Le récent rapport de l’ONG Notre Affaire à Tous, Un climat d’inégalités (Baudouin &amp; Zalcman,2020), compilant un grand nombre d’études sur les impacts inégaux du</a:t>
            </a:r>
          </a:p>
          <a:p>
            <a:r>
              <a:rPr lang="fr-CH" sz="1200" dirty="0"/>
              <a:t>dérèglement climatique en France et dans le monde, souligne</a:t>
            </a:r>
          </a:p>
          <a:p>
            <a:endParaRPr lang="fr-CH" dirty="0"/>
          </a:p>
          <a:p>
            <a:r>
              <a:rPr lang="fr-CH" sz="1200" dirty="0"/>
              <a:t>Toujours lors de la canicule de 2003 en France, la Seine-Saint-</a:t>
            </a:r>
          </a:p>
          <a:p>
            <a:pPr marL="457200" indent="-457200">
              <a:buFontTx/>
              <a:buChar char="-"/>
            </a:pPr>
            <a:r>
              <a:rPr lang="fr-CH" sz="1200" dirty="0"/>
              <a:t>Denis – le département le plus pauvre de la France hexagonale, constitué</a:t>
            </a:r>
          </a:p>
          <a:p>
            <a:pPr marL="457200" indent="-457200">
              <a:buFontTx/>
              <a:buChar char="-"/>
            </a:pPr>
            <a:r>
              <a:rPr lang="fr-CH" sz="1200" dirty="0"/>
              <a:t>de près de 30 % de populations immigrées – a déploré une surmortalité</a:t>
            </a:r>
          </a:p>
          <a:p>
            <a:pPr marL="457200" indent="-457200">
              <a:buFontTx/>
              <a:buChar char="-"/>
            </a:pPr>
            <a:r>
              <a:rPr lang="fr-CH" sz="1200" dirty="0"/>
              <a:t>de 160 % supérieure au reste du pays</a:t>
            </a:r>
          </a:p>
          <a:p>
            <a:r>
              <a:rPr lang="fr-CH" sz="1200" dirty="0"/>
              <a:t>Aux États-Unis, en 2005, l’ouragan</a:t>
            </a:r>
          </a:p>
          <a:p>
            <a:pPr marL="457200" indent="-457200">
              <a:buFontTx/>
              <a:buChar char="-"/>
            </a:pPr>
            <a:r>
              <a:rPr lang="fr-CH" sz="1200" dirty="0"/>
              <a:t>Katrina a rendu visible la vulnérabilité particulière des populations noires</a:t>
            </a:r>
          </a:p>
          <a:p>
            <a:pPr marL="457200" indent="-457200">
              <a:buFontTx/>
              <a:buChar char="-"/>
            </a:pPr>
            <a:r>
              <a:rPr lang="fr-CH" sz="1200" dirty="0"/>
              <a:t>face à ce type de catastrophe naturelle, amenant de nombreuses voix à</a:t>
            </a:r>
          </a:p>
          <a:p>
            <a:pPr marL="457200" indent="-457200">
              <a:buFontTx/>
              <a:buChar char="-"/>
            </a:pPr>
            <a:r>
              <a:rPr lang="fr-CH" sz="1200" dirty="0"/>
              <a:t>dénoncer une forme de « racisme environnemental » tant au sein des poli-</a:t>
            </a:r>
          </a:p>
          <a:p>
            <a:pPr marL="457200" indent="-457200">
              <a:buFontTx/>
              <a:buChar char="-"/>
            </a:pPr>
            <a:r>
              <a:rPr lang="fr-CH" sz="1200" dirty="0"/>
              <a:t>tiques d’aménagement du territoire et dans les modes de secours aux </a:t>
            </a:r>
            <a:r>
              <a:rPr lang="fr-CH" sz="1200" dirty="0" err="1"/>
              <a:t>vic</a:t>
            </a:r>
            <a:r>
              <a:rPr lang="fr-CH" sz="1200" dirty="0"/>
              <a:t>-</a:t>
            </a:r>
          </a:p>
          <a:p>
            <a:pPr marL="457200" indent="-457200">
              <a:buFontTx/>
              <a:buChar char="-"/>
            </a:pPr>
            <a:r>
              <a:rPr lang="fr-CH" sz="1200" dirty="0"/>
              <a:t>times (Morse, 2008).</a:t>
            </a:r>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30</a:t>
            </a:fld>
            <a:endParaRPr lang="fr-CH"/>
          </a:p>
        </p:txBody>
      </p:sp>
    </p:spTree>
    <p:extLst>
      <p:ext uri="{BB962C8B-B14F-4D97-AF65-F5344CB8AC3E}">
        <p14:creationId xmlns:p14="http://schemas.microsoft.com/office/powerpoint/2010/main" val="1514497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t>Rita</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31</a:t>
            </a:fld>
            <a:endParaRPr lang="fr-CH"/>
          </a:p>
        </p:txBody>
      </p:sp>
    </p:spTree>
    <p:extLst>
      <p:ext uri="{BB962C8B-B14F-4D97-AF65-F5344CB8AC3E}">
        <p14:creationId xmlns:p14="http://schemas.microsoft.com/office/powerpoint/2010/main" val="3626321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u="sng" dirty="0">
                <a:latin typeface="Arial Narrow" panose="020B0606020202030204" pitchFamily="34" charset="0"/>
              </a:rPr>
              <a:t>Alexandra</a:t>
            </a:r>
          </a:p>
          <a:p>
            <a:r>
              <a:rPr lang="fr-CH" u="sng" dirty="0">
                <a:latin typeface="Arial Narrow" panose="020B0606020202030204" pitchFamily="34" charset="0"/>
              </a:rPr>
              <a:t>Le TS est une profession à caractère préventif et curatif</a:t>
            </a:r>
          </a:p>
          <a:p>
            <a:endParaRPr lang="fr-CH" dirty="0">
              <a:latin typeface="Arial Narrow" panose="020B0606020202030204" pitchFamily="34" charset="0"/>
            </a:endParaRPr>
          </a:p>
          <a:p>
            <a:r>
              <a:rPr lang="fr-CH" dirty="0">
                <a:latin typeface="Arial Narrow" panose="020B0606020202030204" pitchFamily="34" charset="0"/>
              </a:rPr>
              <a:t>Le TS agit en tenant compte des conséquences d'un choix sur du long terme. Il y a un aspect éducatif- </a:t>
            </a:r>
          </a:p>
          <a:p>
            <a:r>
              <a:rPr lang="fr-CH" altLang="fr-FR" b="1" dirty="0">
                <a:latin typeface="Arial Narrow" panose="020B0606020202030204" pitchFamily="34" charset="0"/>
              </a:rPr>
              <a:t>Les plus vulnérables sont ceux qui font déjà beaucoup pour la planète</a:t>
            </a:r>
          </a:p>
          <a:p>
            <a:endParaRPr lang="fr-CH" dirty="0">
              <a:latin typeface="Arial Narrow" panose="020B0606020202030204" pitchFamily="34" charset="0"/>
            </a:endParaRPr>
          </a:p>
          <a:p>
            <a:pPr marL="342900" indent="-342900">
              <a:buFont typeface="Wingdings" panose="05000000000000000000" pitchFamily="2" charset="2"/>
              <a:buChar char="v"/>
            </a:pPr>
            <a:r>
              <a:rPr lang="fr-CH" dirty="0">
                <a:latin typeface="Arial Narrow" panose="020B0606020202030204" pitchFamily="34" charset="0"/>
              </a:rPr>
              <a:t>Pour </a:t>
            </a:r>
            <a:r>
              <a:rPr lang="fr-CH" b="1" dirty="0">
                <a:latin typeface="Arial Narrow" panose="020B0606020202030204" pitchFamily="34" charset="0"/>
              </a:rPr>
              <a:t>anticiper</a:t>
            </a:r>
            <a:r>
              <a:rPr lang="fr-CH" dirty="0">
                <a:latin typeface="Arial Narrow" panose="020B0606020202030204" pitchFamily="34" charset="0"/>
              </a:rPr>
              <a:t>, </a:t>
            </a:r>
            <a:r>
              <a:rPr lang="fr-CH" b="1" dirty="0">
                <a:latin typeface="Arial Narrow" panose="020B0606020202030204" pitchFamily="34" charset="0"/>
              </a:rPr>
              <a:t>limiter ou faire face aux conséquences </a:t>
            </a:r>
            <a:r>
              <a:rPr lang="fr-CH" dirty="0">
                <a:latin typeface="Arial Narrow" panose="020B0606020202030204" pitchFamily="34" charset="0"/>
              </a:rPr>
              <a:t>des impacts de l’atteinte des limites planétaires auprès de divers publics, territoires.</a:t>
            </a:r>
          </a:p>
          <a:p>
            <a:endParaRPr lang="fr-CH" dirty="0">
              <a:latin typeface="Arial Narrow" panose="020B0606020202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32</a:t>
            </a:fld>
            <a:endParaRPr lang="fr-CH"/>
          </a:p>
        </p:txBody>
      </p:sp>
    </p:spTree>
    <p:extLst>
      <p:ext uri="{BB962C8B-B14F-4D97-AF65-F5344CB8AC3E}">
        <p14:creationId xmlns:p14="http://schemas.microsoft.com/office/powerpoint/2010/main" val="2279388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Rita</a:t>
            </a:r>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33</a:t>
            </a:fld>
            <a:endParaRPr lang="fr-CH"/>
          </a:p>
        </p:txBody>
      </p:sp>
    </p:spTree>
    <p:extLst>
      <p:ext uri="{BB962C8B-B14F-4D97-AF65-F5344CB8AC3E}">
        <p14:creationId xmlns:p14="http://schemas.microsoft.com/office/powerpoint/2010/main" val="3817205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Alexandra</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34</a:t>
            </a:fld>
            <a:endParaRPr lang="fr-CH"/>
          </a:p>
        </p:txBody>
      </p:sp>
    </p:spTree>
    <p:extLst>
      <p:ext uri="{BB962C8B-B14F-4D97-AF65-F5344CB8AC3E}">
        <p14:creationId xmlns:p14="http://schemas.microsoft.com/office/powerpoint/2010/main" val="1542384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u="sng" dirty="0">
                <a:latin typeface="Arial Narrow" panose="020B0606020202030204" pitchFamily="34" charset="0"/>
              </a:rPr>
              <a:t>Alexandra</a:t>
            </a:r>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35</a:t>
            </a:fld>
            <a:endParaRPr lang="fr-CH"/>
          </a:p>
        </p:txBody>
      </p:sp>
    </p:spTree>
    <p:extLst>
      <p:ext uri="{BB962C8B-B14F-4D97-AF65-F5344CB8AC3E}">
        <p14:creationId xmlns:p14="http://schemas.microsoft.com/office/powerpoint/2010/main" val="241502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latin typeface="Arial Narrow" panose="020B0606020202030204" pitchFamily="34" charset="0"/>
              </a:rPr>
              <a:t>Alexandra</a:t>
            </a:r>
          </a:p>
          <a:p>
            <a:pPr marL="285750" indent="-285750">
              <a:buFont typeface="Wingdings" panose="05000000000000000000" pitchFamily="2" charset="2"/>
              <a:buChar char="v"/>
            </a:pPr>
            <a:r>
              <a:rPr lang="fr-CH" dirty="0"/>
              <a:t>Le </a:t>
            </a:r>
            <a:r>
              <a:rPr lang="fr-CH" b="1" dirty="0"/>
              <a:t>plaidoyer est</a:t>
            </a:r>
            <a:r>
              <a:rPr lang="fr-CH" dirty="0"/>
              <a:t> une action visant à changer les politiques, positions ou programmes d'une institution, </a:t>
            </a:r>
            <a:r>
              <a:rPr lang="fr-CH" b="1" dirty="0"/>
              <a:t>quelle</a:t>
            </a:r>
            <a:r>
              <a:rPr lang="fr-CH" dirty="0"/>
              <a:t> qu'elle soit. ... Le </a:t>
            </a:r>
            <a:r>
              <a:rPr lang="fr-CH" b="1" dirty="0"/>
              <a:t>plaidoyer</a:t>
            </a:r>
            <a:r>
              <a:rPr lang="fr-CH" dirty="0"/>
              <a:t>, c'</a:t>
            </a:r>
            <a:r>
              <a:rPr lang="fr-CH" b="1" dirty="0"/>
              <a:t>est</a:t>
            </a:r>
            <a:r>
              <a:rPr lang="fr-CH" dirty="0"/>
              <a:t> mettre un problème à l'ordre du jour, offrir une solution à ce problème et mettre en place un soutien pour agir, tant au niveau du problème que de la solution.</a:t>
            </a:r>
          </a:p>
          <a:p>
            <a:pPr marL="285750" indent="-285750">
              <a:buFont typeface="Wingdings" panose="05000000000000000000" pitchFamily="2" charset="2"/>
              <a:buChar char="v"/>
            </a:pPr>
            <a:endParaRPr lang="fr-CH" dirty="0"/>
          </a:p>
          <a:p>
            <a:pPr>
              <a:lnSpc>
                <a:spcPct val="107000"/>
              </a:lnSpc>
              <a:spcAft>
                <a:spcPts val="800"/>
              </a:spcAft>
            </a:pPr>
            <a:r>
              <a:rPr lang="fr-CH" dirty="0">
                <a:effectLst/>
                <a:latin typeface="Calibri" panose="020F0502020204030204" pitchFamily="34" charset="0"/>
                <a:ea typeface="Calibri" panose="020F0502020204030204" pitchFamily="34" charset="0"/>
                <a:cs typeface="Times New Roman" panose="02020603050405020304" pitchFamily="18" charset="0"/>
              </a:rPr>
              <a:t>Nous ne sommes pas tous égaux au niveau des risques d’exposition aux changements climatiques, ni au niveau des moyens pour faire face aux conséquences de ces changements climatiques. Le TS apporte dans ce cas ses compétences en matières de plaidoyer pour permettre de rendre visible les invisibles, c’est-à-dire les personnes qui restent dans l’ombre , incapable de faire valoir le droit d’être dignement traité. Par exemple, la crise énergétique pèsent sur les populations les plus pauvres et le TS se doit de mettre en évidence les conséquences  concrètes et systémiques de cette situation pour les plus faibles revenus pour que les politiques sociales s’adaptent à cette évolution et limite les inégalités sociales.</a:t>
            </a:r>
          </a:p>
          <a:p>
            <a:pPr>
              <a:lnSpc>
                <a:spcPct val="107000"/>
              </a:lnSpc>
              <a:spcAft>
                <a:spcPts val="800"/>
              </a:spcAft>
            </a:pPr>
            <a:r>
              <a:rPr lang="fr-CH" dirty="0">
                <a:solidFill>
                  <a:srgbClr val="FF0000"/>
                </a:solidFill>
              </a:rPr>
              <a:t>refus et dénonciation de toutes formes de discrimination, dénonciation des pratiques injustes</a:t>
            </a:r>
            <a:endParaRPr lang="fr-CH"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endParaRPr lang="fr-CH" dirty="0">
              <a:latin typeface="Arial Narrow" panose="020B0606020202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36</a:t>
            </a:fld>
            <a:endParaRPr lang="fr-CH"/>
          </a:p>
        </p:txBody>
      </p:sp>
    </p:spTree>
    <p:extLst>
      <p:ext uri="{BB962C8B-B14F-4D97-AF65-F5344CB8AC3E}">
        <p14:creationId xmlns:p14="http://schemas.microsoft.com/office/powerpoint/2010/main" val="3089343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Rita</a:t>
            </a:r>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37</a:t>
            </a:fld>
            <a:endParaRPr lang="fr-CH"/>
          </a:p>
        </p:txBody>
      </p:sp>
    </p:spTree>
    <p:extLst>
      <p:ext uri="{BB962C8B-B14F-4D97-AF65-F5344CB8AC3E}">
        <p14:creationId xmlns:p14="http://schemas.microsoft.com/office/powerpoint/2010/main" val="3708716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endParaRPr lang="fr-CH" dirty="0">
              <a:latin typeface="Arial Narrow" panose="020B0606020202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38</a:t>
            </a:fld>
            <a:endParaRPr lang="fr-CH"/>
          </a:p>
        </p:txBody>
      </p:sp>
      <p:sp>
        <p:nvSpPr>
          <p:cNvPr id="5" name="ZoneTexte 4">
            <a:extLst>
              <a:ext uri="{FF2B5EF4-FFF2-40B4-BE49-F238E27FC236}">
                <a16:creationId xmlns:a16="http://schemas.microsoft.com/office/drawing/2014/main" id="{6C4DC556-6682-4A6F-BD9E-04354BB416B8}"/>
              </a:ext>
            </a:extLst>
          </p:cNvPr>
          <p:cNvSpPr txBox="1"/>
          <p:nvPr/>
        </p:nvSpPr>
        <p:spPr>
          <a:xfrm>
            <a:off x="615950" y="5187950"/>
            <a:ext cx="6162264" cy="2308324"/>
          </a:xfrm>
          <a:prstGeom prst="rect">
            <a:avLst/>
          </a:prstGeom>
          <a:noFill/>
        </p:spPr>
        <p:txBody>
          <a:bodyPr wrap="none" rtlCol="0">
            <a:spAutoFit/>
          </a:bodyPr>
          <a:lstStyle/>
          <a:p>
            <a:r>
              <a:rPr lang="fr-CH" dirty="0"/>
              <a:t>On constitue 4 groupes de 5 à 6 personnes</a:t>
            </a:r>
          </a:p>
          <a:p>
            <a:r>
              <a:rPr lang="fr-CH" dirty="0"/>
              <a:t>Le groupe A : Evalue les facteurs de risque et de protection</a:t>
            </a:r>
          </a:p>
          <a:p>
            <a:r>
              <a:rPr lang="fr-CH" dirty="0"/>
              <a:t>                        pour les enfants en lien avec les inégalités sociales</a:t>
            </a:r>
          </a:p>
          <a:p>
            <a:r>
              <a:rPr lang="fr-CH" dirty="0"/>
              <a:t>                       dans l’ensemble des environnements (social,</a:t>
            </a:r>
          </a:p>
          <a:p>
            <a:r>
              <a:rPr lang="fr-CH" dirty="0"/>
              <a:t>                       économique, naturel, bâti)</a:t>
            </a:r>
          </a:p>
          <a:p>
            <a:r>
              <a:rPr lang="fr-CH" dirty="0"/>
              <a:t>Le groupe B : idem pour les parents</a:t>
            </a:r>
          </a:p>
          <a:p>
            <a:r>
              <a:rPr lang="fr-CH" dirty="0"/>
              <a:t>Le groupe C : idem pour les </a:t>
            </a:r>
            <a:r>
              <a:rPr lang="fr-CH" dirty="0" err="1"/>
              <a:t>professionnel.le.s</a:t>
            </a:r>
            <a:endParaRPr lang="fr-CH" dirty="0"/>
          </a:p>
          <a:p>
            <a:r>
              <a:rPr lang="fr-CH" dirty="0"/>
              <a:t>Le groupe D . Idem pour l’institution</a:t>
            </a:r>
          </a:p>
        </p:txBody>
      </p:sp>
    </p:spTree>
    <p:extLst>
      <p:ext uri="{BB962C8B-B14F-4D97-AF65-F5344CB8AC3E}">
        <p14:creationId xmlns:p14="http://schemas.microsoft.com/office/powerpoint/2010/main" val="1307877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39</a:t>
            </a:fld>
            <a:endParaRPr lang="fr-CH"/>
          </a:p>
        </p:txBody>
      </p:sp>
    </p:spTree>
    <p:extLst>
      <p:ext uri="{BB962C8B-B14F-4D97-AF65-F5344CB8AC3E}">
        <p14:creationId xmlns:p14="http://schemas.microsoft.com/office/powerpoint/2010/main" val="784248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1" dirty="0"/>
          </a:p>
          <a:p>
            <a:r>
              <a:rPr lang="fr-CH" dirty="0"/>
              <a:t>Un temps de théorie- un temps d’articulation pratique-théorie</a:t>
            </a:r>
          </a:p>
          <a:p>
            <a:r>
              <a:rPr lang="fr-CH" dirty="0"/>
              <a:t>Leur préciser que si il n’y a pas d’évaluation maintenant, cela ne veut pas dire que ces matières ne seront pas évaluées en deuxième année.</a:t>
            </a:r>
          </a:p>
          <a:p>
            <a:r>
              <a:rPr lang="fr-CH" dirty="0"/>
              <a:t>Rita</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a:t>
            </a:fld>
            <a:endParaRPr lang="fr-CH"/>
          </a:p>
        </p:txBody>
      </p:sp>
    </p:spTree>
    <p:extLst>
      <p:ext uri="{BB962C8B-B14F-4D97-AF65-F5344CB8AC3E}">
        <p14:creationId xmlns:p14="http://schemas.microsoft.com/office/powerpoint/2010/main" val="986807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pPr marL="285750" indent="-285750">
              <a:buFont typeface="Wingdings" panose="05000000000000000000" pitchFamily="2" charset="2"/>
              <a:buChar char="v"/>
            </a:pPr>
            <a:r>
              <a:rPr lang="fr-CH" dirty="0"/>
              <a:t>RB et CN complète les axes.</a:t>
            </a:r>
          </a:p>
          <a:p>
            <a:pPr marL="285750" indent="-285750">
              <a:buFont typeface="Wingdings" panose="05000000000000000000" pitchFamily="2" charset="2"/>
              <a:buChar char="v"/>
            </a:pPr>
            <a:r>
              <a:rPr lang="fr-CH" dirty="0">
                <a:latin typeface="Arial Narrow" panose="020B0606020202030204" pitchFamily="34" charset="0"/>
              </a:rPr>
              <a:t>Chaque groupe prend les idées d’intervention, partagées préalablement en fonction du nombre de posthite et de groupe et fait le lien avec les missions et les valeurs</a:t>
            </a: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40</a:t>
            </a:fld>
            <a:endParaRPr lang="fr-CH"/>
          </a:p>
        </p:txBody>
      </p:sp>
    </p:spTree>
    <p:extLst>
      <p:ext uri="{BB962C8B-B14F-4D97-AF65-F5344CB8AC3E}">
        <p14:creationId xmlns:p14="http://schemas.microsoft.com/office/powerpoint/2010/main" val="303495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r>
              <a:rPr lang="fr-CH" dirty="0"/>
              <a:t>Rita</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41</a:t>
            </a:fld>
            <a:endParaRPr lang="fr-CH"/>
          </a:p>
        </p:txBody>
      </p:sp>
    </p:spTree>
    <p:extLst>
      <p:ext uri="{BB962C8B-B14F-4D97-AF65-F5344CB8AC3E}">
        <p14:creationId xmlns:p14="http://schemas.microsoft.com/office/powerpoint/2010/main" val="2478913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r>
              <a:rPr lang="fr-CH" dirty="0"/>
              <a:t>Rita</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42</a:t>
            </a:fld>
            <a:endParaRPr lang="fr-CH"/>
          </a:p>
        </p:txBody>
      </p:sp>
    </p:spTree>
    <p:extLst>
      <p:ext uri="{BB962C8B-B14F-4D97-AF65-F5344CB8AC3E}">
        <p14:creationId xmlns:p14="http://schemas.microsoft.com/office/powerpoint/2010/main" val="2252876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r>
              <a:rPr lang="fr-CH" dirty="0"/>
              <a:t>Lecture par les étudiants individuelle ( 5 minutes)</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43</a:t>
            </a:fld>
            <a:endParaRPr lang="fr-CH"/>
          </a:p>
        </p:txBody>
      </p:sp>
    </p:spTree>
    <p:extLst>
      <p:ext uri="{BB962C8B-B14F-4D97-AF65-F5344CB8AC3E}">
        <p14:creationId xmlns:p14="http://schemas.microsoft.com/office/powerpoint/2010/main" val="399602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r>
              <a:rPr lang="fr-CH" dirty="0"/>
              <a:t>Lectures par les étudiants</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44</a:t>
            </a:fld>
            <a:endParaRPr lang="fr-CH"/>
          </a:p>
        </p:txBody>
      </p:sp>
    </p:spTree>
    <p:extLst>
      <p:ext uri="{BB962C8B-B14F-4D97-AF65-F5344CB8AC3E}">
        <p14:creationId xmlns:p14="http://schemas.microsoft.com/office/powerpoint/2010/main" val="3895426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r>
              <a:rPr lang="fr-CH" dirty="0"/>
              <a:t>Lecture par les </a:t>
            </a:r>
            <a:r>
              <a:rPr lang="fr-CH" dirty="0" err="1"/>
              <a:t>étudiant.e.s</a:t>
            </a:r>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45</a:t>
            </a:fld>
            <a:endParaRPr lang="fr-CH"/>
          </a:p>
        </p:txBody>
      </p:sp>
    </p:spTree>
    <p:extLst>
      <p:ext uri="{BB962C8B-B14F-4D97-AF65-F5344CB8AC3E}">
        <p14:creationId xmlns:p14="http://schemas.microsoft.com/office/powerpoint/2010/main" val="25910429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46</a:t>
            </a:fld>
            <a:endParaRPr lang="fr-CH"/>
          </a:p>
        </p:txBody>
      </p:sp>
    </p:spTree>
    <p:extLst>
      <p:ext uri="{BB962C8B-B14F-4D97-AF65-F5344CB8AC3E}">
        <p14:creationId xmlns:p14="http://schemas.microsoft.com/office/powerpoint/2010/main" val="2603072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47</a:t>
            </a:fld>
            <a:endParaRPr lang="fr-CH"/>
          </a:p>
        </p:txBody>
      </p:sp>
    </p:spTree>
    <p:extLst>
      <p:ext uri="{BB962C8B-B14F-4D97-AF65-F5344CB8AC3E}">
        <p14:creationId xmlns:p14="http://schemas.microsoft.com/office/powerpoint/2010/main" val="37098498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pPr marL="285750" indent="-285750">
              <a:buFont typeface="Wingdings" panose="05000000000000000000" pitchFamily="2" charset="2"/>
              <a:buChar char="v"/>
            </a:pPr>
            <a:r>
              <a:rPr lang="fr-CH" dirty="0"/>
              <a:t>RB et CN complète les axes.</a:t>
            </a:r>
          </a:p>
          <a:p>
            <a:pPr marL="285750" indent="-285750">
              <a:buFont typeface="Wingdings" panose="05000000000000000000" pitchFamily="2" charset="2"/>
              <a:buChar char="v"/>
            </a:pPr>
            <a:r>
              <a:rPr lang="fr-CH" dirty="0">
                <a:latin typeface="Arial Narrow" panose="020B0606020202030204" pitchFamily="34" charset="0"/>
              </a:rPr>
              <a:t>Chaque groupe prend les idées d’intervention, partagées préalablement en fonction du nombre de posthite et de groupe et fait le lien avec les missions et les valeurs</a:t>
            </a: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48</a:t>
            </a:fld>
            <a:endParaRPr lang="fr-CH"/>
          </a:p>
        </p:txBody>
      </p:sp>
    </p:spTree>
    <p:extLst>
      <p:ext uri="{BB962C8B-B14F-4D97-AF65-F5344CB8AC3E}">
        <p14:creationId xmlns:p14="http://schemas.microsoft.com/office/powerpoint/2010/main" val="3942266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pPr marL="285750" indent="-285750">
              <a:buFont typeface="Wingdings" panose="05000000000000000000" pitchFamily="2" charset="2"/>
              <a:buChar char="v"/>
            </a:pPr>
            <a:r>
              <a:rPr lang="fr-CH" dirty="0"/>
              <a:t>RB et CN complète les axes.</a:t>
            </a:r>
          </a:p>
          <a:p>
            <a:pPr marL="285750" indent="-285750">
              <a:buFont typeface="Wingdings" panose="05000000000000000000" pitchFamily="2" charset="2"/>
              <a:buChar char="v"/>
            </a:pPr>
            <a:r>
              <a:rPr lang="fr-CH" dirty="0">
                <a:latin typeface="Arial Narrow" panose="020B0606020202030204" pitchFamily="34" charset="0"/>
              </a:rPr>
              <a:t>Chaque groupe prend les idées d’intervention, partagées préalablement en fonction du nombre de posthite et de groupe et fait le lien avec les missions et les valeurs</a:t>
            </a: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49</a:t>
            </a:fld>
            <a:endParaRPr lang="fr-CH"/>
          </a:p>
        </p:txBody>
      </p:sp>
    </p:spTree>
    <p:extLst>
      <p:ext uri="{BB962C8B-B14F-4D97-AF65-F5344CB8AC3E}">
        <p14:creationId xmlns:p14="http://schemas.microsoft.com/office/powerpoint/2010/main" val="1295454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Rita</a:t>
            </a:r>
          </a:p>
          <a:p>
            <a:endParaRPr lang="fr-CH" dirty="0"/>
          </a:p>
          <a:p>
            <a:r>
              <a:rPr lang="fr-CH" dirty="0"/>
              <a:t>Le </a:t>
            </a:r>
            <a:r>
              <a:rPr lang="fr-CH" b="1" dirty="0"/>
              <a:t>développement durable</a:t>
            </a:r>
            <a:r>
              <a:rPr lang="fr-CH" dirty="0"/>
              <a:t> repose sur une vision à long terme qui prend en compte le caractère indissociable de trois </a:t>
            </a:r>
            <a:r>
              <a:rPr lang="fr-CH" b="1" dirty="0"/>
              <a:t>dimensions</a:t>
            </a:r>
            <a:r>
              <a:rPr lang="fr-CH" dirty="0"/>
              <a:t>: la </a:t>
            </a:r>
            <a:r>
              <a:rPr lang="fr-CH" b="1" dirty="0"/>
              <a:t>dimension</a:t>
            </a:r>
            <a:r>
              <a:rPr lang="fr-CH" dirty="0"/>
              <a:t> sociale, la </a:t>
            </a:r>
            <a:r>
              <a:rPr lang="fr-CH" b="1" dirty="0"/>
              <a:t>dimension</a:t>
            </a:r>
            <a:r>
              <a:rPr lang="fr-CH" dirty="0"/>
              <a:t> économique et la </a:t>
            </a:r>
            <a:r>
              <a:rPr lang="fr-CH" b="1" dirty="0"/>
              <a:t>dimension</a:t>
            </a:r>
            <a:r>
              <a:rPr lang="fr-CH" dirty="0"/>
              <a:t> environnementale.</a:t>
            </a:r>
          </a:p>
          <a:p>
            <a:r>
              <a:rPr lang="fr-CH" sz="1200" kern="1200" dirty="0">
                <a:solidFill>
                  <a:schemeClr val="tx1"/>
                </a:solidFill>
                <a:effectLst/>
                <a:latin typeface="+mn-lt"/>
                <a:ea typeface="+mn-ea"/>
                <a:cs typeface="+mn-cs"/>
              </a:rPr>
              <a:t>Plusieurs courants se dégagent néanmoins qui donnent une prépondérance différente entre les sphères.</a:t>
            </a:r>
          </a:p>
          <a:p>
            <a:r>
              <a:rPr lang="fr-CH" dirty="0"/>
              <a:t>Le travail social environnemental préconise le modèle qui considère que le socle de base est l’environnement écologique relié au social et l’économie est au service de ces deux </a:t>
            </a:r>
            <a:r>
              <a:rPr lang="fr-CH" dirty="0" err="1"/>
              <a:t>spères</a:t>
            </a:r>
            <a:endParaRPr lang="fr-CH"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19972-CE02-4DF8-919F-9BED61C04ECF}"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743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pPr marL="285750" indent="-285750">
              <a:buFont typeface="Wingdings" panose="05000000000000000000" pitchFamily="2" charset="2"/>
              <a:buChar char="v"/>
            </a:pPr>
            <a:r>
              <a:rPr lang="fr-CH" dirty="0"/>
              <a:t>RB et CN complète les axes.</a:t>
            </a:r>
          </a:p>
          <a:p>
            <a:pPr marL="285750" indent="-285750">
              <a:buFont typeface="Wingdings" panose="05000000000000000000" pitchFamily="2" charset="2"/>
              <a:buChar char="v"/>
            </a:pPr>
            <a:r>
              <a:rPr lang="fr-CH" dirty="0">
                <a:latin typeface="Arial Narrow" panose="020B0606020202030204" pitchFamily="34" charset="0"/>
              </a:rPr>
              <a:t>Chaque groupe prend les idées d’intervention, partagées préalablement en fonction du nombre de posthite et de groupe et fait le lien avec les missions et les valeurs</a:t>
            </a: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50</a:t>
            </a:fld>
            <a:endParaRPr lang="fr-CH"/>
          </a:p>
        </p:txBody>
      </p:sp>
    </p:spTree>
    <p:extLst>
      <p:ext uri="{BB962C8B-B14F-4D97-AF65-F5344CB8AC3E}">
        <p14:creationId xmlns:p14="http://schemas.microsoft.com/office/powerpoint/2010/main" val="1624875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51</a:t>
            </a:fld>
            <a:endParaRPr lang="fr-CH"/>
          </a:p>
        </p:txBody>
      </p:sp>
    </p:spTree>
    <p:extLst>
      <p:ext uri="{BB962C8B-B14F-4D97-AF65-F5344CB8AC3E}">
        <p14:creationId xmlns:p14="http://schemas.microsoft.com/office/powerpoint/2010/main" val="27502884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r>
              <a:rPr lang="fr-CH" dirty="0"/>
              <a:t>Rita</a:t>
            </a:r>
          </a:p>
          <a:p>
            <a:r>
              <a:rPr lang="fr-CH" dirty="0"/>
              <a:t>Constituer une </a:t>
            </a:r>
            <a:r>
              <a:rPr lang="fr-CH" b="1" dirty="0"/>
              <a:t>équipe de spécialistes pluridisciplinaires </a:t>
            </a:r>
            <a:r>
              <a:rPr lang="fr-CH" dirty="0"/>
              <a:t>en liens avec les autres cantons et la Confédération, pour construire des</a:t>
            </a:r>
          </a:p>
          <a:p>
            <a:r>
              <a:rPr lang="fr-CH" dirty="0"/>
              <a:t>scénarios de crises profondes et systémiques et des réponses</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52</a:t>
            </a:fld>
            <a:endParaRPr lang="fr-CH"/>
          </a:p>
        </p:txBody>
      </p:sp>
    </p:spTree>
    <p:extLst>
      <p:ext uri="{BB962C8B-B14F-4D97-AF65-F5344CB8AC3E}">
        <p14:creationId xmlns:p14="http://schemas.microsoft.com/office/powerpoint/2010/main" val="2654036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53</a:t>
            </a:fld>
            <a:endParaRPr lang="fr-CH"/>
          </a:p>
        </p:txBody>
      </p:sp>
    </p:spTree>
    <p:extLst>
      <p:ext uri="{BB962C8B-B14F-4D97-AF65-F5344CB8AC3E}">
        <p14:creationId xmlns:p14="http://schemas.microsoft.com/office/powerpoint/2010/main" val="18924377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54</a:t>
            </a:fld>
            <a:endParaRPr lang="fr-CH"/>
          </a:p>
        </p:txBody>
      </p:sp>
    </p:spTree>
    <p:extLst>
      <p:ext uri="{BB962C8B-B14F-4D97-AF65-F5344CB8AC3E}">
        <p14:creationId xmlns:p14="http://schemas.microsoft.com/office/powerpoint/2010/main" val="1089819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55</a:t>
            </a:fld>
            <a:endParaRPr lang="fr-CH"/>
          </a:p>
        </p:txBody>
      </p:sp>
    </p:spTree>
    <p:extLst>
      <p:ext uri="{BB962C8B-B14F-4D97-AF65-F5344CB8AC3E}">
        <p14:creationId xmlns:p14="http://schemas.microsoft.com/office/powerpoint/2010/main" val="38849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dirty="0">
                <a:effectLst/>
                <a:ea typeface="Calibri" panose="020F0502020204030204" pitchFamily="34" charset="0"/>
                <a:cs typeface="Arial" panose="020B0604020202020204" pitchFamily="34" charset="0"/>
              </a:rPr>
              <a:t>RB </a:t>
            </a:r>
          </a:p>
          <a:p>
            <a:endParaRPr lang="fr-CH" dirty="0">
              <a:highlight>
                <a:srgbClr val="FFFF00"/>
              </a:highlight>
            </a:endParaRP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6</a:t>
            </a:fld>
            <a:endParaRPr lang="fr-CH"/>
          </a:p>
        </p:txBody>
      </p:sp>
    </p:spTree>
    <p:extLst>
      <p:ext uri="{BB962C8B-B14F-4D97-AF65-F5344CB8AC3E}">
        <p14:creationId xmlns:p14="http://schemas.microsoft.com/office/powerpoint/2010/main" val="2891639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dirty="0">
                <a:effectLst/>
                <a:ea typeface="Calibri" panose="020F0502020204030204" pitchFamily="34" charset="0"/>
                <a:cs typeface="Arial" panose="020B0604020202020204" pitchFamily="34" charset="0"/>
              </a:rPr>
              <a:t>RB </a:t>
            </a:r>
          </a:p>
          <a:p>
            <a:endParaRPr lang="fr-CH" dirty="0">
              <a:highlight>
                <a:srgbClr val="FFFF00"/>
              </a:highlight>
            </a:endParaRP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7</a:t>
            </a:fld>
            <a:endParaRPr lang="fr-CH"/>
          </a:p>
        </p:txBody>
      </p:sp>
    </p:spTree>
    <p:extLst>
      <p:ext uri="{BB962C8B-B14F-4D97-AF65-F5344CB8AC3E}">
        <p14:creationId xmlns:p14="http://schemas.microsoft.com/office/powerpoint/2010/main" val="2071021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Rita</a:t>
            </a:r>
          </a:p>
          <a:p>
            <a:endParaRPr lang="fr-CH" dirty="0"/>
          </a:p>
          <a:p>
            <a:r>
              <a:rPr lang="fr-CH" sz="1200" kern="1200" dirty="0">
                <a:solidFill>
                  <a:schemeClr val="tx1"/>
                </a:solidFill>
                <a:effectLst/>
                <a:latin typeface="+mn-lt"/>
                <a:ea typeface="+mn-ea"/>
                <a:cs typeface="+mn-cs"/>
              </a:rPr>
              <a:t>.</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19972-CE02-4DF8-919F-9BED61C04ECF}"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30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50000"/>
              </a:lnSpc>
              <a:spcBef>
                <a:spcPts val="0"/>
              </a:spcBef>
              <a:spcAft>
                <a:spcPts val="600"/>
              </a:spcAft>
            </a:pPr>
            <a:r>
              <a:rPr lang="fr-CH" sz="1200" b="1" dirty="0">
                <a:effectLst/>
                <a:latin typeface="Times New Roman" panose="02020603050405020304" pitchFamily="18" charset="0"/>
                <a:ea typeface="+mn-ea"/>
              </a:rPr>
              <a:t>Camille /RITA</a:t>
            </a:r>
          </a:p>
          <a:p>
            <a:pPr marL="0" marR="0" algn="just">
              <a:lnSpc>
                <a:spcPct val="150000"/>
              </a:lnSpc>
              <a:spcBef>
                <a:spcPts val="0"/>
              </a:spcBef>
              <a:spcAft>
                <a:spcPts val="600"/>
              </a:spcAft>
            </a:pPr>
            <a:r>
              <a:rPr lang="fr-CH" sz="1200" b="1" dirty="0">
                <a:effectLst/>
                <a:latin typeface="Times New Roman" panose="02020603050405020304" pitchFamily="18" charset="0"/>
                <a:ea typeface="+mn-ea"/>
              </a:rPr>
              <a:t>Historiquement</a:t>
            </a:r>
            <a:r>
              <a:rPr lang="fr-CH" sz="1200" b="1" dirty="0">
                <a:effectLst/>
                <a:latin typeface="Times New Roman" panose="02020603050405020304" pitchFamily="18" charset="0"/>
                <a:ea typeface="Calibri" panose="020F0502020204030204" pitchFamily="34" charset="0"/>
              </a:rPr>
              <a:t>, de nombreuses traditions non-occidentales ont accordé une place centrale à l’environnement naturel dans leur vision du monde (exemple avec la métaphore de la Terre‑mère). </a:t>
            </a:r>
            <a:r>
              <a:rPr lang="fr-CH" sz="1200" dirty="0">
                <a:effectLst/>
                <a:latin typeface="Times New Roman" panose="02020603050405020304" pitchFamily="18" charset="0"/>
                <a:ea typeface="Calibri" panose="020F0502020204030204" pitchFamily="34" charset="0"/>
              </a:rPr>
              <a:t>Mais la vision indigène du monde a été élimée par la « mission civilisatrice » que s’étaient donnée les États colonisateurs, puis par l’industrialisation qui s’est imposée comme une promesse d’avenir en Occident. </a:t>
            </a:r>
            <a:r>
              <a:rPr lang="fr-CH" sz="1200" b="1" dirty="0">
                <a:effectLst/>
                <a:latin typeface="Times New Roman" panose="02020603050405020304" pitchFamily="18" charset="0"/>
                <a:ea typeface="Calibri" panose="020F0502020204030204" pitchFamily="34" charset="0"/>
              </a:rPr>
              <a:t>En postulant la supériorité de l’humain sur la nature, le développement des sociétés capitalistes a favorisé l’exploitation des ressources naturelles au péril de l’équilibre des écosystèmes</a:t>
            </a:r>
            <a:r>
              <a:rPr lang="fr-CH" sz="1200" dirty="0">
                <a:effectLst/>
                <a:latin typeface="Times New Roman" panose="02020603050405020304" pitchFamily="18" charset="0"/>
                <a:ea typeface="Calibri" panose="020F0502020204030204" pitchFamily="34" charset="0"/>
              </a:rPr>
              <a:t>. Si des progrès remarquables ont mobilisé les technologies au service de l’humain, les avantages de l’industrialisation ont avant tout concerné des personnes privilégiées (</a:t>
            </a:r>
            <a:r>
              <a:rPr lang="fr-CH" sz="1200" dirty="0" err="1">
                <a:effectLst/>
                <a:latin typeface="Times New Roman" panose="02020603050405020304" pitchFamily="18" charset="0"/>
                <a:ea typeface="Calibri" panose="020F0502020204030204" pitchFamily="34" charset="0"/>
              </a:rPr>
              <a:t>Mosher</a:t>
            </a:r>
            <a:r>
              <a:rPr lang="fr-CH" sz="1200" dirty="0">
                <a:effectLst/>
                <a:latin typeface="Times New Roman" panose="02020603050405020304" pitchFamily="18" charset="0"/>
                <a:ea typeface="Calibri" panose="020F0502020204030204" pitchFamily="34" charset="0"/>
              </a:rPr>
              <a:t>, 2010). </a:t>
            </a:r>
            <a:r>
              <a:rPr lang="fr-CH" sz="1200" b="1" dirty="0">
                <a:effectLst/>
                <a:latin typeface="Times New Roman" panose="02020603050405020304" pitchFamily="18" charset="0"/>
                <a:ea typeface="Calibri" panose="020F0502020204030204" pitchFamily="34" charset="0"/>
              </a:rPr>
              <a:t>Les populations vulnérables ont subi fortement le revers de la croissance exponentielle (pollution, extension du paupérisme, apparition d’inégalités, crise de l’emploi, augmentation des coûts de la santé, etc.). </a:t>
            </a:r>
          </a:p>
          <a:p>
            <a:pPr marL="0" marR="0" algn="just">
              <a:lnSpc>
                <a:spcPct val="150000"/>
              </a:lnSpc>
              <a:spcBef>
                <a:spcPts val="0"/>
              </a:spcBef>
              <a:spcAft>
                <a:spcPts val="600"/>
              </a:spcAft>
            </a:pPr>
            <a:r>
              <a:rPr lang="fr-CH" sz="1200" dirty="0">
                <a:effectLst/>
                <a:latin typeface="Times New Roman" panose="02020603050405020304" pitchFamily="18" charset="0"/>
                <a:ea typeface="Calibri" panose="020F0502020204030204" pitchFamily="34" charset="0"/>
              </a:rPr>
              <a:t>Des suites néfastes du développement industriel est née la question sociale. C’est au XX</a:t>
            </a:r>
            <a:r>
              <a:rPr lang="fr-CH" sz="1200" baseline="30000" dirty="0">
                <a:effectLst/>
                <a:latin typeface="Times New Roman" panose="02020603050405020304" pitchFamily="18" charset="0"/>
                <a:ea typeface="Calibri" panose="020F0502020204030204" pitchFamily="34" charset="0"/>
              </a:rPr>
              <a:t>ème</a:t>
            </a:r>
            <a:r>
              <a:rPr lang="fr-CH" sz="1200" dirty="0">
                <a:effectLst/>
                <a:latin typeface="Times New Roman" panose="02020603050405020304" pitchFamily="18" charset="0"/>
                <a:ea typeface="Calibri" panose="020F0502020204030204" pitchFamily="34" charset="0"/>
              </a:rPr>
              <a:t> siècle que l’expression « travail social » désigne le champ professionnel relatif à l’aide et aux interventions sociales. Le travail social occidental s’est développé à l’intérieur d’une fonction de normalisation de la déviance. L’accent a été mis sur la résolution des problèmes par un changement de l’individu, faisant écho à la montée de l’individualisme durant la période industrielle (</a:t>
            </a:r>
            <a:r>
              <a:rPr lang="fr-CH" sz="1200" dirty="0" err="1">
                <a:effectLst/>
                <a:latin typeface="Times New Roman" panose="02020603050405020304" pitchFamily="18" charset="0"/>
                <a:ea typeface="Calibri" panose="020F0502020204030204" pitchFamily="34" charset="0"/>
              </a:rPr>
              <a:t>Mosher</a:t>
            </a:r>
            <a:r>
              <a:rPr lang="fr-CH" sz="1200" dirty="0">
                <a:effectLst/>
                <a:latin typeface="Times New Roman" panose="02020603050405020304" pitchFamily="18" charset="0"/>
                <a:ea typeface="Calibri" panose="020F0502020204030204" pitchFamily="34" charset="0"/>
              </a:rPr>
              <a:t>, 2010; </a:t>
            </a:r>
            <a:r>
              <a:rPr lang="fr-CH" sz="1200" dirty="0" err="1">
                <a:effectLst/>
                <a:latin typeface="Times New Roman" panose="02020603050405020304" pitchFamily="18" charset="0"/>
                <a:ea typeface="Calibri" panose="020F0502020204030204" pitchFamily="34" charset="0"/>
              </a:rPr>
              <a:t>Zapf</a:t>
            </a:r>
            <a:r>
              <a:rPr lang="fr-CH" sz="1200" dirty="0">
                <a:effectLst/>
                <a:latin typeface="Times New Roman" panose="02020603050405020304" pitchFamily="18" charset="0"/>
                <a:ea typeface="Calibri" panose="020F0502020204030204" pitchFamily="34" charset="0"/>
              </a:rPr>
              <a:t>, 2009). </a:t>
            </a:r>
          </a:p>
          <a:p>
            <a:pPr marL="0" marR="0" algn="just">
              <a:lnSpc>
                <a:spcPct val="150000"/>
              </a:lnSpc>
              <a:spcBef>
                <a:spcPts val="0"/>
              </a:spcBef>
              <a:spcAft>
                <a:spcPts val="600"/>
              </a:spcAft>
            </a:pPr>
            <a:r>
              <a:rPr lang="fr-CH" sz="1200" b="1" dirty="0">
                <a:effectLst/>
                <a:latin typeface="Times New Roman" panose="02020603050405020304" pitchFamily="18" charset="0"/>
                <a:ea typeface="Calibri" panose="020F0502020204030204" pitchFamily="34" charset="0"/>
              </a:rPr>
              <a:t>Même si Mary Richmond (1861-1928), pionnière du « social case </a:t>
            </a:r>
            <a:r>
              <a:rPr lang="fr-CH" sz="1200" b="1" dirty="0" err="1">
                <a:effectLst/>
                <a:latin typeface="Times New Roman" panose="02020603050405020304" pitchFamily="18" charset="0"/>
                <a:ea typeface="Calibri" panose="020F0502020204030204" pitchFamily="34" charset="0"/>
              </a:rPr>
              <a:t>work</a:t>
            </a:r>
            <a:r>
              <a:rPr lang="fr-CH" sz="1200" b="1" dirty="0">
                <a:effectLst/>
                <a:latin typeface="Times New Roman" panose="02020603050405020304" pitchFamily="18" charset="0"/>
                <a:ea typeface="Calibri" panose="020F0502020204030204" pitchFamily="34" charset="0"/>
              </a:rPr>
              <a:t> », et </a:t>
            </a:r>
            <a:r>
              <a:rPr lang="fr-CH" sz="1200" b="1" dirty="0" err="1">
                <a:effectLst/>
                <a:latin typeface="Times New Roman" panose="02020603050405020304" pitchFamily="18" charset="0"/>
                <a:ea typeface="Calibri" panose="020F0502020204030204" pitchFamily="34" charset="0"/>
              </a:rPr>
              <a:t>Urie</a:t>
            </a:r>
            <a:r>
              <a:rPr lang="fr-CH" sz="1200" b="1" dirty="0">
                <a:effectLst/>
                <a:latin typeface="Times New Roman" panose="02020603050405020304" pitchFamily="18" charset="0"/>
                <a:ea typeface="Calibri" panose="020F0502020204030204" pitchFamily="34" charset="0"/>
              </a:rPr>
              <a:t> Bronfenbrenner (1917-2005), père du modèle écologique du développement humain (1979), avaient suggéré les influences réciproques entre les êtres humains et le monde extérieur (concept de «</a:t>
            </a:r>
            <a:r>
              <a:rPr lang="fr-CH" sz="1200" b="1" dirty="0" err="1">
                <a:effectLst/>
                <a:latin typeface="Times New Roman" panose="02020603050405020304" pitchFamily="18" charset="0"/>
                <a:ea typeface="Calibri" panose="020F0502020204030204" pitchFamily="34" charset="0"/>
              </a:rPr>
              <a:t>person</a:t>
            </a:r>
            <a:r>
              <a:rPr lang="fr-CH" sz="1200" b="1" dirty="0">
                <a:effectLst/>
                <a:latin typeface="Times New Roman" panose="02020603050405020304" pitchFamily="18" charset="0"/>
                <a:ea typeface="Calibri" panose="020F0502020204030204" pitchFamily="34" charset="0"/>
              </a:rPr>
              <a:t>-in-</a:t>
            </a:r>
            <a:r>
              <a:rPr lang="fr-CH" sz="1200" b="1" dirty="0" err="1">
                <a:effectLst/>
                <a:latin typeface="Times New Roman" panose="02020603050405020304" pitchFamily="18" charset="0"/>
                <a:ea typeface="Calibri" panose="020F0502020204030204" pitchFamily="34" charset="0"/>
              </a:rPr>
              <a:t>environment</a:t>
            </a:r>
            <a:r>
              <a:rPr lang="fr-CH" sz="1200" b="1" dirty="0">
                <a:effectLst/>
                <a:latin typeface="Times New Roman" panose="02020603050405020304" pitchFamily="18" charset="0"/>
                <a:ea typeface="Calibri" panose="020F0502020204030204" pitchFamily="34" charset="0"/>
              </a:rPr>
              <a:t>»), plusieurs auteur·e·s ont déploré l’absence marquée des interactions avec l’environnement dit naturel (et pas seulement social) dans les approches du travail social</a:t>
            </a:r>
            <a:r>
              <a:rPr lang="fr-CH" sz="1200" dirty="0">
                <a:effectLst/>
                <a:latin typeface="Times New Roman" panose="02020603050405020304" pitchFamily="18" charset="0"/>
                <a:ea typeface="Calibri" panose="020F0502020204030204" pitchFamily="34" charset="0"/>
              </a:rPr>
              <a:t>. </a:t>
            </a:r>
          </a:p>
          <a:p>
            <a:pPr marL="0" marR="0" algn="just">
              <a:lnSpc>
                <a:spcPct val="150000"/>
              </a:lnSpc>
              <a:spcBef>
                <a:spcPts val="0"/>
              </a:spcBef>
              <a:spcAft>
                <a:spcPts val="600"/>
              </a:spcAft>
            </a:pPr>
            <a:endParaRPr lang="fr-CH" sz="12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200" b="1" dirty="0">
                <a:effectLst/>
                <a:latin typeface="Times New Roman" panose="02020603050405020304" pitchFamily="18" charset="0"/>
                <a:ea typeface="Calibri" panose="020F0502020204030204" pitchFamily="34" charset="0"/>
              </a:rPr>
              <a:t>Une prise de conscience s’est toutefois dessiné au sein de la profession dès la fin des années 1970. Celle-ci aurait résulté d’une série de désastres écologiques causés par l’activité humaine depuis l’explosion en 1945 de la première bombe atomique dans le désert du Nouveau‑Mexique</a:t>
            </a:r>
            <a:r>
              <a:rPr lang="fr-CH" sz="1200" dirty="0">
                <a:effectLst/>
                <a:latin typeface="Times New Roman" panose="02020603050405020304" pitchFamily="18" charset="0"/>
                <a:ea typeface="Calibri" panose="020F0502020204030204" pitchFamily="34" charset="0"/>
              </a:rPr>
              <a:t>. Ce tournant dans l’histoire que Daniel </a:t>
            </a:r>
            <a:r>
              <a:rPr lang="fr-CH" sz="1200" dirty="0" err="1">
                <a:effectLst/>
                <a:latin typeface="Times New Roman" panose="02020603050405020304" pitchFamily="18" charset="0"/>
                <a:ea typeface="Calibri" panose="020F0502020204030204" pitchFamily="34" charset="0"/>
              </a:rPr>
              <a:t>Worster</a:t>
            </a:r>
            <a:r>
              <a:rPr lang="fr-CH" sz="1200" dirty="0">
                <a:effectLst/>
                <a:latin typeface="Times New Roman" panose="02020603050405020304" pitchFamily="18" charset="0"/>
                <a:ea typeface="Calibri" panose="020F0502020204030204" pitchFamily="34" charset="0"/>
              </a:rPr>
              <a:t> (2009), historien américain, a nommé « âge écologique » n’a épargné aucun territoire. L’ouvrage «Silent Spring» de la biologiste Rachel Carson (1907-1964) a eu l’effet d’un cri d’alerte et a lancé le mouvement écologique dans le monde occidental. </a:t>
            </a:r>
            <a:r>
              <a:rPr lang="fr-CH" sz="1200" b="0" i="0" dirty="0">
                <a:solidFill>
                  <a:srgbClr val="202122"/>
                </a:solidFill>
                <a:effectLst/>
                <a:latin typeface="Arial" panose="020B0604020202020204" pitchFamily="34" charset="0"/>
              </a:rPr>
              <a:t>L'ouvrage critique les effets négatifs des </a:t>
            </a:r>
            <a:r>
              <a:rPr lang="fr-CH" sz="1200" b="0" i="0" u="none" strike="noStrike" dirty="0">
                <a:solidFill>
                  <a:srgbClr val="0645AD"/>
                </a:solidFill>
                <a:effectLst/>
                <a:latin typeface="Arial" panose="020B0604020202020204" pitchFamily="34" charset="0"/>
              </a:rPr>
              <a:t>pesticides</a:t>
            </a:r>
            <a:r>
              <a:rPr lang="fr-CH" sz="1200" b="0" i="0" dirty="0">
                <a:solidFill>
                  <a:srgbClr val="202122"/>
                </a:solidFill>
                <a:effectLst/>
                <a:latin typeface="Arial" panose="020B0604020202020204" pitchFamily="34" charset="0"/>
              </a:rPr>
              <a:t> sur l'environnement, et plus particulièrement sur les oiseaux. </a:t>
            </a:r>
            <a:endParaRPr lang="fr-CH" sz="12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endParaRPr lang="fr-CH" sz="12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200" dirty="0">
                <a:effectLst/>
                <a:latin typeface="Times New Roman" panose="02020603050405020304" pitchFamily="18" charset="0"/>
                <a:ea typeface="Calibri" panose="020F0502020204030204" pitchFamily="34" charset="0"/>
              </a:rPr>
              <a:t>En raison de la globalisation des risques climatiques et environnementaux « par l’air, le vent, l’eau et les chaines alimentaires » (Beck, 2000, p. 218</a:t>
            </a:r>
            <a:r>
              <a:rPr lang="fr-CH" sz="1200" b="1" dirty="0">
                <a:effectLst/>
                <a:latin typeface="Times New Roman" panose="02020603050405020304" pitchFamily="18" charset="0"/>
                <a:ea typeface="Calibri" panose="020F0502020204030204" pitchFamily="34" charset="0"/>
              </a:rPr>
              <a:t>), la communauté scientifique a interpelé la profession du travail social dès les années 1990 sur la possibilité de proposer de nouvelles interventions visant le respect de la dignité humaine et des écosystèmes planétaires dans une perspective de développement durable.    </a:t>
            </a:r>
          </a:p>
          <a:p>
            <a:endParaRPr lang="fr-CH" sz="1200" b="0" i="0" dirty="0">
              <a:solidFill>
                <a:srgbClr val="000000"/>
              </a:solidFill>
              <a:effectLst/>
              <a:latin typeface="Georgia" panose="02040502050405020303" pitchFamily="18" charset="0"/>
            </a:endParaRPr>
          </a:p>
          <a:p>
            <a:endParaRPr lang="fr-CH" sz="1200"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9</a:t>
            </a:fld>
            <a:endParaRPr lang="fr-CH"/>
          </a:p>
        </p:txBody>
      </p:sp>
      <p:sp>
        <p:nvSpPr>
          <p:cNvPr id="5" name="ZoneTexte 4">
            <a:extLst>
              <a:ext uri="{FF2B5EF4-FFF2-40B4-BE49-F238E27FC236}">
                <a16:creationId xmlns:a16="http://schemas.microsoft.com/office/drawing/2014/main" id="{D4D5C855-B27D-4217-AF39-5562EAFCE8FA}"/>
              </a:ext>
            </a:extLst>
          </p:cNvPr>
          <p:cNvSpPr txBox="1"/>
          <p:nvPr/>
        </p:nvSpPr>
        <p:spPr>
          <a:xfrm>
            <a:off x="1131570" y="811530"/>
            <a:ext cx="3486150" cy="369332"/>
          </a:xfrm>
          <a:prstGeom prst="rect">
            <a:avLst/>
          </a:prstGeom>
          <a:noFill/>
        </p:spPr>
        <p:txBody>
          <a:bodyPr wrap="square" rtlCol="0">
            <a:spAutoFit/>
          </a:bodyPr>
          <a:lstStyle/>
          <a:p>
            <a:r>
              <a:rPr lang="fr-CH" dirty="0"/>
              <a:t>Mettre les noms</a:t>
            </a:r>
          </a:p>
        </p:txBody>
      </p:sp>
    </p:spTree>
    <p:extLst>
      <p:ext uri="{BB962C8B-B14F-4D97-AF65-F5344CB8AC3E}">
        <p14:creationId xmlns:p14="http://schemas.microsoft.com/office/powerpoint/2010/main" val="2715053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H"/>
          </a:p>
        </p:txBody>
      </p:sp>
      <p:sp>
        <p:nvSpPr>
          <p:cNvPr id="4" name="Espace réservé de la date 3"/>
          <p:cNvSpPr>
            <a:spLocks noGrp="1"/>
          </p:cNvSpPr>
          <p:nvPr>
            <p:ph type="dt" sz="half" idx="10"/>
          </p:nvPr>
        </p:nvSpPr>
        <p:spPr/>
        <p:txBody>
          <a:bodyPr/>
          <a:lstStyle/>
          <a:p>
            <a:fld id="{C68686BB-B385-47C8-8FBC-AA0E8A051394}" type="datetime1">
              <a:rPr lang="fr-CH" smtClean="0"/>
              <a:t>11.12.2023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1226043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43ED9B14-1B9A-4AC8-8975-D95D240F9ECE}" type="datetime1">
              <a:rPr lang="fr-CH" smtClean="0"/>
              <a:t>11.12.2023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167316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AB5A5A1D-92B6-4970-8759-5940A9EC224B}" type="datetime1">
              <a:rPr lang="fr-CH" smtClean="0"/>
              <a:t>11.12.2023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353413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H"/>
          </a:p>
        </p:txBody>
      </p:sp>
      <p:sp>
        <p:nvSpPr>
          <p:cNvPr id="4" name="Espace réservé de la date 3"/>
          <p:cNvSpPr>
            <a:spLocks noGrp="1"/>
          </p:cNvSpPr>
          <p:nvPr>
            <p:ph type="dt" sz="half" idx="10"/>
          </p:nvPr>
        </p:nvSpPr>
        <p:spPr/>
        <p:txBody>
          <a:bodyPr/>
          <a:lstStyle/>
          <a:p>
            <a:fld id="{36D9241B-1289-468D-9079-95F318FEC993}" type="datetime1">
              <a:rPr lang="fr-CH" smtClean="0"/>
              <a:t>11.12.2023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93743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72051B4C-BEDE-4DB8-B534-F4DB158B1F00}" type="datetime1">
              <a:rPr lang="fr-CH" smtClean="0"/>
              <a:t>11.12.2023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a:xfrm>
            <a:off x="9344025" y="6375400"/>
            <a:ext cx="2743200" cy="365125"/>
          </a:xfrm>
        </p:spPr>
        <p:txBody>
          <a:bodyPr/>
          <a:lstStyle>
            <a:lvl1pPr>
              <a:defRPr sz="1600" b="0">
                <a:solidFill>
                  <a:schemeClr val="tx1"/>
                </a:solidFill>
                <a:latin typeface="+mn-lt"/>
              </a:defRPr>
            </a:lvl1pPr>
          </a:lstStyle>
          <a:p>
            <a:fld id="{8A26EEB8-B9A9-4B10-AC7A-36146B0DEC0A}" type="slidenum">
              <a:rPr lang="fr-CH" smtClean="0"/>
              <a:pPr/>
              <a:t>‹N°›</a:t>
            </a:fld>
            <a:endParaRPr lang="fr-CH" dirty="0"/>
          </a:p>
        </p:txBody>
      </p:sp>
    </p:spTree>
    <p:extLst>
      <p:ext uri="{BB962C8B-B14F-4D97-AF65-F5344CB8AC3E}">
        <p14:creationId xmlns:p14="http://schemas.microsoft.com/office/powerpoint/2010/main" val="874196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9CE5BD72-E358-42B6-80EE-7E029544F6D9}" type="datetime1">
              <a:rPr lang="fr-CH" smtClean="0"/>
              <a:t>11.12.2023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2485948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1FB2C9ED-EF08-4430-B562-15E485DB0FC6}" type="datetime1">
              <a:rPr lang="fr-CH" smtClean="0"/>
              <a:t>11.12.2023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2279047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043FEAB4-B67D-4554-8C28-50E0B5FC5D81}" type="datetime1">
              <a:rPr lang="fr-CH" smtClean="0"/>
              <a:t>11.12.2023</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920555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1A957FCC-C555-40D7-9C29-5B025E6B1579}" type="datetime1">
              <a:rPr lang="fr-CH" smtClean="0"/>
              <a:t>11.12.2023</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003345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FD67156-1967-42A6-959A-EC03AD63AF44}" type="datetime1">
              <a:rPr lang="fr-CH" smtClean="0"/>
              <a:t>11.12.2023</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2999957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11E0DEB-C786-496A-8EFB-F097C2AE85DA}" type="datetime1">
              <a:rPr lang="fr-CH" smtClean="0"/>
              <a:t>11.12.2023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509347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06D41BCD-B32B-4F20-B7B0-D9E861E42978}" type="datetime1">
              <a:rPr lang="fr-CH" smtClean="0"/>
              <a:t>11.12.2023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a:xfrm>
            <a:off x="9294180" y="6374106"/>
            <a:ext cx="2743200" cy="365125"/>
          </a:xfrm>
        </p:spPr>
        <p:txBody>
          <a:bodyPr/>
          <a:lstStyle>
            <a:lvl1pPr>
              <a:defRPr sz="1600"/>
            </a:lvl1pPr>
          </a:lstStyle>
          <a:p>
            <a:fld id="{8A26EEB8-B9A9-4B10-AC7A-36146B0DEC0A}" type="slidenum">
              <a:rPr lang="fr-CH" smtClean="0"/>
              <a:pPr/>
              <a:t>‹N°›</a:t>
            </a:fld>
            <a:endParaRPr lang="fr-CH" dirty="0"/>
          </a:p>
        </p:txBody>
      </p:sp>
    </p:spTree>
    <p:extLst>
      <p:ext uri="{BB962C8B-B14F-4D97-AF65-F5344CB8AC3E}">
        <p14:creationId xmlns:p14="http://schemas.microsoft.com/office/powerpoint/2010/main" val="2687495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CDAFDFD-DBCE-42B5-9D4F-F0AAB2B4C22A}" type="datetime1">
              <a:rPr lang="fr-CH" smtClean="0"/>
              <a:t>11.12.2023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1461225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DEB01561-6982-4C5B-BD44-90731D3105FF}" type="datetime1">
              <a:rPr lang="fr-CH" smtClean="0"/>
              <a:t>11.12.2023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798340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67956FD-2A11-45F9-B725-188E486F3081}" type="datetime1">
              <a:rPr lang="fr-CH" smtClean="0"/>
              <a:t>11.12.2023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55258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4CF99FD9-F559-48DF-ABC5-6B0B4417CB4E}" type="datetime1">
              <a:rPr lang="fr-CH" smtClean="0"/>
              <a:t>11.12.2023</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145456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281572AF-FF4E-474E-96F1-4EEC8B53C547}" type="datetime1">
              <a:rPr lang="fr-CH" smtClean="0"/>
              <a:t>11.12.2023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1371075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E783E8D7-030B-4B75-A500-A7648FCBD032}" type="datetime1">
              <a:rPr lang="fr-CH" smtClean="0"/>
              <a:t>11.12.2023</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197517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1A27D255-8994-4E99-9AD6-9B58A7367A1F}" type="datetime1">
              <a:rPr lang="fr-CH" smtClean="0"/>
              <a:t>11.12.2023</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2031244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EBF75BC-35BE-4C66-907F-8BB8362FA786}" type="datetime1">
              <a:rPr lang="fr-CH" smtClean="0"/>
              <a:t>11.12.2023</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587673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14F0126-247A-499C-B4FB-601BF580F027}" type="datetime1">
              <a:rPr lang="fr-CH" smtClean="0"/>
              <a:t>11.12.2023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11616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0520A5D-49A9-48A6-8234-A2109F074E93}" type="datetime1">
              <a:rPr lang="fr-CH" smtClean="0"/>
              <a:t>11.12.2023</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1264149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4ED48-C14C-4437-9F01-54D9C43C5720}" type="datetime1">
              <a:rPr lang="fr-CH" smtClean="0"/>
              <a:t>11.12.2023</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6EEB8-B9A9-4B10-AC7A-36146B0DEC0A}" type="slidenum">
              <a:rPr lang="fr-CH" smtClean="0"/>
              <a:t>‹N°›</a:t>
            </a:fld>
            <a:endParaRPr lang="fr-CH"/>
          </a:p>
        </p:txBody>
      </p:sp>
    </p:spTree>
    <p:extLst>
      <p:ext uri="{BB962C8B-B14F-4D97-AF65-F5344CB8AC3E}">
        <p14:creationId xmlns:p14="http://schemas.microsoft.com/office/powerpoint/2010/main" val="1780288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24FA9-613C-43DE-A791-6484D8B6A366}" type="datetime1">
              <a:rPr lang="fr-CH" smtClean="0"/>
              <a:t>11.12.2023</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6EEB8-B9A9-4B10-AC7A-36146B0DEC0A}" type="slidenum">
              <a:rPr lang="fr-CH" smtClean="0"/>
              <a:t>‹N°›</a:t>
            </a:fld>
            <a:endParaRPr lang="fr-CH"/>
          </a:p>
        </p:txBody>
      </p:sp>
    </p:spTree>
    <p:extLst>
      <p:ext uri="{BB962C8B-B14F-4D97-AF65-F5344CB8AC3E}">
        <p14:creationId xmlns:p14="http://schemas.microsoft.com/office/powerpoint/2010/main" val="561957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laliberte.ch/info-regionale/meteo/alertes-meteo-le-canton-de-fribourg-aurait-evite-le-pire-lundi-soir-70923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microsoft.com/office/2007/relationships/hdphoto" Target="../media/hdphoto2.wdp"/><Relationship Id="rId5" Type="http://schemas.openxmlformats.org/officeDocument/2006/relationships/diagramQuickStyle" Target="../diagrams/quickStyle3.xml"/><Relationship Id="rId10" Type="http://schemas.openxmlformats.org/officeDocument/2006/relationships/image" Target="../media/image19.png"/><Relationship Id="rId4" Type="http://schemas.openxmlformats.org/officeDocument/2006/relationships/diagramLayout" Target="../diagrams/layout3.xml"/><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www.rts.ch/play/tv/19h30/video/les-intemperies-ont-provoque-de-gros-degats-tout-particulierement-a-cressier-dans-le-canton-de-neuchatel?urn=urn:rts:video:12299618" TargetMode="External"/><Relationship Id="rId4" Type="http://schemas.openxmlformats.org/officeDocument/2006/relationships/image" Target="../media/image23.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hyperlink" Target="https://www.bu.edu/ise/files/2020/09/climate-of-crisis-september-2020.pdf" TargetMode="External"/><Relationship Id="rId7"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doi.org/10.3917/lig.713.0006" TargetMode="External"/><Relationship Id="rId5" Type="http://schemas.openxmlformats.org/officeDocument/2006/relationships/hyperlink" Target="https://www.ipcc.ch/site/assets/uploads/2020/02/ar4-wg2-sum-vol-fr.pdf" TargetMode="External"/><Relationship Id="rId4" Type="http://schemas.openxmlformats.org/officeDocument/2006/relationships/hyperlink" Target="https://www.adaptationcommunity.net/download/va/vulnerability-guides-manuals-reports/giz_sbv_FR_SOURCEBOOK_screen_v171019.pdf"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doi.org/10.3917/forum.157.0046" TargetMode="External"/><Relationship Id="rId3" Type="http://schemas.openxmlformats.org/officeDocument/2006/relationships/hyperlink" Target="https://doi.org/10.22329/csw.v11i3.5835" TargetMode="External"/><Relationship Id="rId7" Type="http://schemas.openxmlformats.org/officeDocument/2006/relationships/hyperlink" Target="https://doi.org/10.3389/fsufs.2021.564900" TargetMode="External"/><Relationship Id="rId12"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doi.org/10.1038/s41560-020-0579-8" TargetMode="External"/><Relationship Id="rId11" Type="http://schemas.openxmlformats.org/officeDocument/2006/relationships/hyperlink" Target="https://doi.org/10.7202/706256ar" TargetMode="External"/><Relationship Id="rId5" Type="http://schemas.openxmlformats.org/officeDocument/2006/relationships/hyperlink" Target="https://www.un.org/sustainabledevelopment/fr/objectifs-de-developpement-durable/" TargetMode="External"/><Relationship Id="rId10" Type="http://schemas.openxmlformats.org/officeDocument/2006/relationships/hyperlink" Target="https://spectredelautisme.com/signes-caracteristiques-trouble-du-spectre-de-l-autisme-tsa" TargetMode="External"/><Relationship Id="rId4" Type="http://schemas.openxmlformats.org/officeDocument/2006/relationships/hyperlink" Target="https://doi.org/10.1177/0020872816644663" TargetMode="External"/><Relationship Id="rId9" Type="http://schemas.openxmlformats.org/officeDocument/2006/relationships/hyperlink" Target="https://doi.org/10.1093/bjsw/bcw07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55339" y="1483005"/>
            <a:ext cx="10081322" cy="2128358"/>
          </a:xfrm>
          <a:noFill/>
          <a:ln>
            <a:solidFill>
              <a:schemeClr val="accent2"/>
            </a:solidFill>
          </a:ln>
        </p:spPr>
        <p:txBody>
          <a:bodyPr anchor="ctr">
            <a:noAutofit/>
          </a:bodyPr>
          <a:lstStyle/>
          <a:p>
            <a:r>
              <a:rPr lang="fr-CH" sz="4600" dirty="0"/>
              <a:t> </a:t>
            </a:r>
            <a:r>
              <a:rPr lang="fr-CH" sz="4600" b="1" dirty="0">
                <a:solidFill>
                  <a:schemeClr val="accent4">
                    <a:lumMod val="50000"/>
                  </a:schemeClr>
                </a:solidFill>
                <a:latin typeface="+mn-lt"/>
              </a:rPr>
              <a:t>T</a:t>
            </a:r>
            <a:r>
              <a:rPr lang="fr-FR" sz="4600" b="1" dirty="0" err="1">
                <a:solidFill>
                  <a:schemeClr val="accent4">
                    <a:lumMod val="50000"/>
                  </a:schemeClr>
                </a:solidFill>
                <a:latin typeface="+mn-lt"/>
              </a:rPr>
              <a:t>ravail</a:t>
            </a:r>
            <a:r>
              <a:rPr lang="fr-FR" sz="4600" b="1" dirty="0">
                <a:solidFill>
                  <a:schemeClr val="accent4">
                    <a:lumMod val="50000"/>
                  </a:schemeClr>
                </a:solidFill>
                <a:latin typeface="+mn-lt"/>
              </a:rPr>
              <a:t> social environnemental et inégalités sociales</a:t>
            </a:r>
            <a:br>
              <a:rPr lang="fr-FR" sz="4600" b="1" dirty="0">
                <a:solidFill>
                  <a:schemeClr val="accent4">
                    <a:lumMod val="50000"/>
                  </a:schemeClr>
                </a:solidFill>
                <a:latin typeface="+mn-lt"/>
              </a:rPr>
            </a:br>
            <a:endParaRPr lang="fr-CH" sz="4600" dirty="0">
              <a:latin typeface="+mn-lt"/>
            </a:endParaRPr>
          </a:p>
        </p:txBody>
      </p:sp>
      <p:sp>
        <p:nvSpPr>
          <p:cNvPr id="3" name="Sous-titre 2"/>
          <p:cNvSpPr>
            <a:spLocks noGrp="1"/>
          </p:cNvSpPr>
          <p:nvPr>
            <p:ph type="subTitle" idx="1"/>
          </p:nvPr>
        </p:nvSpPr>
        <p:spPr>
          <a:xfrm>
            <a:off x="1863865" y="4110182"/>
            <a:ext cx="8356694" cy="1485470"/>
          </a:xfrm>
          <a:ln>
            <a:solidFill>
              <a:srgbClr val="7030A0"/>
            </a:solidFill>
          </a:ln>
        </p:spPr>
        <p:txBody>
          <a:bodyPr anchor="ctr">
            <a:normAutofit/>
          </a:bodyPr>
          <a:lstStyle/>
          <a:p>
            <a:r>
              <a:rPr lang="fr-CH" sz="2800" dirty="0"/>
              <a:t>Rita Bauwens</a:t>
            </a:r>
          </a:p>
          <a:p>
            <a:r>
              <a:rPr lang="fr-CH" sz="2800" dirty="0"/>
              <a:t>Alexandra Afsary</a:t>
            </a:r>
          </a:p>
        </p:txBody>
      </p:sp>
      <p:sp>
        <p:nvSpPr>
          <p:cNvPr id="4" name="Rectangle 3"/>
          <p:cNvSpPr/>
          <p:nvPr/>
        </p:nvSpPr>
        <p:spPr>
          <a:xfrm>
            <a:off x="9913101" y="6490406"/>
            <a:ext cx="2136372" cy="266006"/>
          </a:xfrm>
          <a:prstGeom prst="rect">
            <a:avLst/>
          </a:prstGeom>
        </p:spPr>
        <p:txBody>
          <a:bodyPr vert="horz" lIns="91440" tIns="45720" rIns="91440" bIns="45720" rtlCol="0" anchor="ctr"/>
          <a:lstStyle/>
          <a:p>
            <a:pPr algn="r"/>
            <a:r>
              <a:rPr lang="fr-CH" sz="1600" dirty="0">
                <a:solidFill>
                  <a:schemeClr val="tx1">
                    <a:tint val="75000"/>
                  </a:schemeClr>
                </a:solidFill>
              </a:rPr>
              <a:t>Décembre 2022</a:t>
            </a:r>
          </a:p>
        </p:txBody>
      </p:sp>
      <p:pic>
        <p:nvPicPr>
          <p:cNvPr id="7" name="Espace réservé du contenu 3">
            <a:extLst>
              <a:ext uri="{FF2B5EF4-FFF2-40B4-BE49-F238E27FC236}">
                <a16:creationId xmlns:a16="http://schemas.microsoft.com/office/drawing/2014/main" id="{396B0DAA-58B3-44B5-A471-B422B7C0EB19}"/>
              </a:ext>
            </a:extLst>
          </p:cNvPr>
          <p:cNvPicPr>
            <a:picLocks noChangeAspect="1"/>
          </p:cNvPicPr>
          <p:nvPr/>
        </p:nvPicPr>
        <p:blipFill rotWithShape="1">
          <a:blip r:embed="rId3"/>
          <a:srcRect l="5476" r="7509" b="15477"/>
          <a:stretch/>
        </p:blipFill>
        <p:spPr>
          <a:xfrm>
            <a:off x="125730" y="102269"/>
            <a:ext cx="1668780" cy="673331"/>
          </a:xfrm>
          <a:prstGeom prst="rect">
            <a:avLst/>
          </a:prstGeom>
        </p:spPr>
      </p:pic>
      <p:sp>
        <p:nvSpPr>
          <p:cNvPr id="5" name="ZoneTexte 4">
            <a:extLst>
              <a:ext uri="{FF2B5EF4-FFF2-40B4-BE49-F238E27FC236}">
                <a16:creationId xmlns:a16="http://schemas.microsoft.com/office/drawing/2014/main" id="{50C7B184-2F2F-42BD-AAD0-25B3739FEBBE}"/>
              </a:ext>
            </a:extLst>
          </p:cNvPr>
          <p:cNvSpPr txBox="1"/>
          <p:nvPr/>
        </p:nvSpPr>
        <p:spPr>
          <a:xfrm>
            <a:off x="9017882" y="265085"/>
            <a:ext cx="2967479" cy="646331"/>
          </a:xfrm>
          <a:prstGeom prst="rect">
            <a:avLst/>
          </a:prstGeom>
          <a:noFill/>
        </p:spPr>
        <p:txBody>
          <a:bodyPr wrap="none" rtlCol="0">
            <a:spAutoFit/>
          </a:bodyPr>
          <a:lstStyle/>
          <a:p>
            <a:r>
              <a:rPr lang="fr-CH" dirty="0"/>
              <a:t>MODULE F2</a:t>
            </a:r>
            <a:br>
              <a:rPr lang="fr-CH" dirty="0"/>
            </a:br>
            <a:r>
              <a:rPr lang="fr-CH" dirty="0"/>
              <a:t>Rapports sociaux et inégalités</a:t>
            </a:r>
          </a:p>
        </p:txBody>
      </p:sp>
    </p:spTree>
    <p:extLst>
      <p:ext uri="{BB962C8B-B14F-4D97-AF65-F5344CB8AC3E}">
        <p14:creationId xmlns:p14="http://schemas.microsoft.com/office/powerpoint/2010/main" val="2063194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Travail social « traditionnel » vs « environnemental »</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0" y="6061374"/>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3B78BEA-4D7D-40A4-AAE7-670AE941BF1B}"/>
              </a:ext>
            </a:extLst>
          </p:cNvPr>
          <p:cNvSpPr txBox="1"/>
          <p:nvPr/>
        </p:nvSpPr>
        <p:spPr>
          <a:xfrm>
            <a:off x="8240797" y="6387391"/>
            <a:ext cx="3566160" cy="338554"/>
          </a:xfrm>
          <a:prstGeom prst="rect">
            <a:avLst/>
          </a:prstGeom>
          <a:noFill/>
        </p:spPr>
        <p:txBody>
          <a:bodyPr wrap="square" rtlCol="0">
            <a:spAutoFit/>
          </a:bodyPr>
          <a:lstStyle/>
          <a:p>
            <a:r>
              <a:rPr lang="fr-CH" sz="1600" dirty="0"/>
              <a:t>Ramsay &amp; </a:t>
            </a:r>
            <a:r>
              <a:rPr lang="fr-CH" sz="1600" dirty="0" err="1"/>
              <a:t>Boddy</a:t>
            </a:r>
            <a:r>
              <a:rPr lang="fr-CH" sz="1600" dirty="0"/>
              <a:t> (2017) ; Portillo (2019)</a:t>
            </a:r>
          </a:p>
        </p:txBody>
      </p:sp>
      <p:sp>
        <p:nvSpPr>
          <p:cNvPr id="35" name="Slide Number Placeholder 34">
            <a:extLst>
              <a:ext uri="{FF2B5EF4-FFF2-40B4-BE49-F238E27FC236}">
                <a16:creationId xmlns:a16="http://schemas.microsoft.com/office/drawing/2014/main" id="{1CC305DC-FC8E-4740-829C-B88D944F1425}"/>
              </a:ext>
            </a:extLst>
          </p:cNvPr>
          <p:cNvSpPr>
            <a:spLocks noGrp="1"/>
          </p:cNvSpPr>
          <p:nvPr>
            <p:ph type="sldNum" sz="quarter" idx="12"/>
          </p:nvPr>
        </p:nvSpPr>
        <p:spPr/>
        <p:txBody>
          <a:bodyPr/>
          <a:lstStyle/>
          <a:p>
            <a:fld id="{8A26EEB8-B9A9-4B10-AC7A-36146B0DEC0A}" type="slidenum">
              <a:rPr lang="fr-CH" smtClean="0"/>
              <a:t>10</a:t>
            </a:fld>
            <a:endParaRPr lang="fr-CH" dirty="0"/>
          </a:p>
        </p:txBody>
      </p:sp>
      <p:grpSp>
        <p:nvGrpSpPr>
          <p:cNvPr id="10" name="Group 9">
            <a:extLst>
              <a:ext uri="{FF2B5EF4-FFF2-40B4-BE49-F238E27FC236}">
                <a16:creationId xmlns:a16="http://schemas.microsoft.com/office/drawing/2014/main" id="{1CED649F-A8F7-4017-B00C-4DDCFF9744E7}"/>
              </a:ext>
            </a:extLst>
          </p:cNvPr>
          <p:cNvGrpSpPr/>
          <p:nvPr/>
        </p:nvGrpSpPr>
        <p:grpSpPr>
          <a:xfrm>
            <a:off x="4125289" y="1722313"/>
            <a:ext cx="4297680" cy="1371600"/>
            <a:chOff x="3834416" y="1786200"/>
            <a:chExt cx="4297680" cy="1371600"/>
          </a:xfrm>
        </p:grpSpPr>
        <p:sp>
          <p:nvSpPr>
            <p:cNvPr id="8" name="Cloud 7">
              <a:extLst>
                <a:ext uri="{FF2B5EF4-FFF2-40B4-BE49-F238E27FC236}">
                  <a16:creationId xmlns:a16="http://schemas.microsoft.com/office/drawing/2014/main" id="{FE6889D9-7539-4BA9-BCA3-7DC5D8965559}"/>
                </a:ext>
              </a:extLst>
            </p:cNvPr>
            <p:cNvSpPr/>
            <p:nvPr/>
          </p:nvSpPr>
          <p:spPr>
            <a:xfrm>
              <a:off x="3834416" y="1786200"/>
              <a:ext cx="4297680" cy="1371600"/>
            </a:xfrm>
            <a:prstGeom prst="cloud">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H" sz="2400" dirty="0"/>
            </a:p>
          </p:txBody>
        </p:sp>
        <p:sp>
          <p:nvSpPr>
            <p:cNvPr id="9" name="TextBox 8">
              <a:extLst>
                <a:ext uri="{FF2B5EF4-FFF2-40B4-BE49-F238E27FC236}">
                  <a16:creationId xmlns:a16="http://schemas.microsoft.com/office/drawing/2014/main" id="{564ED7B1-7A8A-4664-AC97-32D0485D43B8}"/>
                </a:ext>
              </a:extLst>
            </p:cNvPr>
            <p:cNvSpPr txBox="1"/>
            <p:nvPr/>
          </p:nvSpPr>
          <p:spPr>
            <a:xfrm>
              <a:off x="4267200" y="2179022"/>
              <a:ext cx="3566160" cy="461665"/>
            </a:xfrm>
            <a:prstGeom prst="rect">
              <a:avLst/>
            </a:prstGeom>
            <a:solidFill>
              <a:srgbClr val="FFDF7F"/>
            </a:solidFill>
          </p:spPr>
          <p:txBody>
            <a:bodyPr wrap="square" rtlCol="0">
              <a:spAutoFit/>
            </a:bodyPr>
            <a:lstStyle/>
            <a:p>
              <a:pPr algn="ctr"/>
              <a:r>
                <a:rPr lang="fr-CH" sz="2400" dirty="0"/>
                <a:t>« Person-in-</a:t>
              </a:r>
              <a:r>
                <a:rPr lang="fr-CH" sz="2400" dirty="0" err="1"/>
                <a:t>environment</a:t>
              </a:r>
              <a:r>
                <a:rPr lang="fr-CH" sz="2400" dirty="0"/>
                <a:t> »</a:t>
              </a:r>
            </a:p>
          </p:txBody>
        </p:sp>
      </p:grpSp>
      <p:sp>
        <p:nvSpPr>
          <p:cNvPr id="11" name="TextBox 10">
            <a:extLst>
              <a:ext uri="{FF2B5EF4-FFF2-40B4-BE49-F238E27FC236}">
                <a16:creationId xmlns:a16="http://schemas.microsoft.com/office/drawing/2014/main" id="{80E1D3EA-4A5C-49CE-BBDC-A9BEEE611978}"/>
              </a:ext>
            </a:extLst>
          </p:cNvPr>
          <p:cNvSpPr txBox="1"/>
          <p:nvPr/>
        </p:nvSpPr>
        <p:spPr>
          <a:xfrm>
            <a:off x="7465380" y="4352686"/>
            <a:ext cx="3657600" cy="914400"/>
          </a:xfrm>
          <a:prstGeom prst="rect">
            <a:avLst/>
          </a:prstGeom>
          <a:noFill/>
          <a:ln w="28575" cap="rnd">
            <a:solidFill>
              <a:schemeClr val="accent1"/>
            </a:solidFill>
          </a:ln>
        </p:spPr>
        <p:txBody>
          <a:bodyPr wrap="square" rtlCol="0" anchor="ctr">
            <a:spAutoFit/>
          </a:bodyPr>
          <a:lstStyle/>
          <a:p>
            <a:pPr algn="ctr"/>
            <a:r>
              <a:rPr lang="fr-CH" dirty="0"/>
              <a:t>Environnement humain &amp; physique </a:t>
            </a:r>
          </a:p>
          <a:p>
            <a:pPr algn="ctr"/>
            <a:r>
              <a:rPr lang="fr-CH" dirty="0"/>
              <a:t>(bâti + naturel)</a:t>
            </a:r>
          </a:p>
        </p:txBody>
      </p:sp>
      <p:sp>
        <p:nvSpPr>
          <p:cNvPr id="24" name="TextBox 23">
            <a:extLst>
              <a:ext uri="{FF2B5EF4-FFF2-40B4-BE49-F238E27FC236}">
                <a16:creationId xmlns:a16="http://schemas.microsoft.com/office/drawing/2014/main" id="{CD319084-18BC-436F-A27F-75B3875BDB2C}"/>
              </a:ext>
            </a:extLst>
          </p:cNvPr>
          <p:cNvSpPr txBox="1"/>
          <p:nvPr/>
        </p:nvSpPr>
        <p:spPr>
          <a:xfrm>
            <a:off x="1240568" y="4300168"/>
            <a:ext cx="3657600" cy="914400"/>
          </a:xfrm>
          <a:prstGeom prst="rect">
            <a:avLst/>
          </a:prstGeom>
          <a:noFill/>
          <a:ln w="28575" cap="rnd">
            <a:solidFill>
              <a:schemeClr val="accent1"/>
            </a:solidFill>
          </a:ln>
        </p:spPr>
        <p:txBody>
          <a:bodyPr wrap="square" rtlCol="0" anchor="ctr">
            <a:spAutoFit/>
          </a:bodyPr>
          <a:lstStyle>
            <a:defPPr>
              <a:defRPr lang="fr-FR"/>
            </a:defPPr>
            <a:lvl1pPr algn="ct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CH" dirty="0"/>
              <a:t>Environnement humain</a:t>
            </a:r>
          </a:p>
        </p:txBody>
      </p:sp>
      <p:sp>
        <p:nvSpPr>
          <p:cNvPr id="13" name="Lightning Bolt 12">
            <a:extLst>
              <a:ext uri="{FF2B5EF4-FFF2-40B4-BE49-F238E27FC236}">
                <a16:creationId xmlns:a16="http://schemas.microsoft.com/office/drawing/2014/main" id="{03FD9E6C-F402-4F86-AA78-575737D9DBEA}"/>
              </a:ext>
            </a:extLst>
          </p:cNvPr>
          <p:cNvSpPr/>
          <p:nvPr/>
        </p:nvSpPr>
        <p:spPr>
          <a:xfrm>
            <a:off x="5849256" y="4344139"/>
            <a:ext cx="849745" cy="1060253"/>
          </a:xfrm>
          <a:prstGeom prst="lightningBol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CH"/>
          </a:p>
        </p:txBody>
      </p:sp>
      <p:cxnSp>
        <p:nvCxnSpPr>
          <p:cNvPr id="15" name="Straight Arrow Connector 14">
            <a:extLst>
              <a:ext uri="{FF2B5EF4-FFF2-40B4-BE49-F238E27FC236}">
                <a16:creationId xmlns:a16="http://schemas.microsoft.com/office/drawing/2014/main" id="{61C2DCA4-E141-48C6-A851-035C5E4EA123}"/>
              </a:ext>
            </a:extLst>
          </p:cNvPr>
          <p:cNvCxnSpPr>
            <a:cxnSpLocks/>
          </p:cNvCxnSpPr>
          <p:nvPr/>
        </p:nvCxnSpPr>
        <p:spPr>
          <a:xfrm flipH="1">
            <a:off x="3079200" y="2908904"/>
            <a:ext cx="1562596" cy="135463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36" name="Straight Arrow Connector 35">
            <a:extLst>
              <a:ext uri="{FF2B5EF4-FFF2-40B4-BE49-F238E27FC236}">
                <a16:creationId xmlns:a16="http://schemas.microsoft.com/office/drawing/2014/main" id="{AD225024-6922-474D-95D9-141CFA4E0FAC}"/>
              </a:ext>
            </a:extLst>
          </p:cNvPr>
          <p:cNvCxnSpPr>
            <a:cxnSpLocks/>
          </p:cNvCxnSpPr>
          <p:nvPr/>
        </p:nvCxnSpPr>
        <p:spPr>
          <a:xfrm>
            <a:off x="7758545" y="2907258"/>
            <a:ext cx="1535635" cy="1395887"/>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sp>
        <p:nvSpPr>
          <p:cNvPr id="30" name="TextBox 29">
            <a:extLst>
              <a:ext uri="{FF2B5EF4-FFF2-40B4-BE49-F238E27FC236}">
                <a16:creationId xmlns:a16="http://schemas.microsoft.com/office/drawing/2014/main" id="{C5D0C4C2-5F59-42B6-999F-2B37519DA6A9}"/>
              </a:ext>
            </a:extLst>
          </p:cNvPr>
          <p:cNvSpPr txBox="1"/>
          <p:nvPr/>
        </p:nvSpPr>
        <p:spPr>
          <a:xfrm>
            <a:off x="8648100" y="3228945"/>
            <a:ext cx="2408458" cy="400110"/>
          </a:xfrm>
          <a:prstGeom prst="rect">
            <a:avLst/>
          </a:prstGeom>
          <a:noFill/>
        </p:spPr>
        <p:txBody>
          <a:bodyPr wrap="square" rtlCol="0">
            <a:spAutoFit/>
          </a:bodyPr>
          <a:lstStyle/>
          <a:p>
            <a:r>
              <a:rPr lang="fr-CH" sz="2000" i="1" dirty="0"/>
              <a:t>Travail social durable</a:t>
            </a:r>
          </a:p>
        </p:txBody>
      </p:sp>
      <p:sp>
        <p:nvSpPr>
          <p:cNvPr id="37" name="TextBox 36">
            <a:extLst>
              <a:ext uri="{FF2B5EF4-FFF2-40B4-BE49-F238E27FC236}">
                <a16:creationId xmlns:a16="http://schemas.microsoft.com/office/drawing/2014/main" id="{06B173D1-54D1-406E-BF1E-ED33BDB27AD4}"/>
              </a:ext>
            </a:extLst>
          </p:cNvPr>
          <p:cNvSpPr txBox="1"/>
          <p:nvPr/>
        </p:nvSpPr>
        <p:spPr>
          <a:xfrm>
            <a:off x="1135442" y="3122175"/>
            <a:ext cx="3140803" cy="400110"/>
          </a:xfrm>
          <a:prstGeom prst="rect">
            <a:avLst/>
          </a:prstGeom>
          <a:noFill/>
        </p:spPr>
        <p:txBody>
          <a:bodyPr wrap="square" rtlCol="0">
            <a:spAutoFit/>
          </a:bodyPr>
          <a:lstStyle/>
          <a:p>
            <a:r>
              <a:rPr lang="fr-CH" sz="2000" i="1" dirty="0"/>
              <a:t>Travail social traditionnel</a:t>
            </a:r>
          </a:p>
        </p:txBody>
      </p:sp>
      <p:sp>
        <p:nvSpPr>
          <p:cNvPr id="31" name="Rectangle: Rounded Corners 30">
            <a:extLst>
              <a:ext uri="{FF2B5EF4-FFF2-40B4-BE49-F238E27FC236}">
                <a16:creationId xmlns:a16="http://schemas.microsoft.com/office/drawing/2014/main" id="{D129E587-4466-4736-ACC0-1B844ED723C5}"/>
              </a:ext>
            </a:extLst>
          </p:cNvPr>
          <p:cNvSpPr/>
          <p:nvPr/>
        </p:nvSpPr>
        <p:spPr>
          <a:xfrm rot="20877085">
            <a:off x="9057540" y="5272072"/>
            <a:ext cx="2468880" cy="65313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H" dirty="0"/>
              <a:t>Vision écocentrée</a:t>
            </a:r>
          </a:p>
        </p:txBody>
      </p:sp>
      <p:sp>
        <p:nvSpPr>
          <p:cNvPr id="38" name="Rectangle: Rounded Corners 37">
            <a:extLst>
              <a:ext uri="{FF2B5EF4-FFF2-40B4-BE49-F238E27FC236}">
                <a16:creationId xmlns:a16="http://schemas.microsoft.com/office/drawing/2014/main" id="{944C1A1E-D4E8-4C5E-B114-1B5FB2915E1C}"/>
              </a:ext>
            </a:extLst>
          </p:cNvPr>
          <p:cNvSpPr/>
          <p:nvPr/>
        </p:nvSpPr>
        <p:spPr>
          <a:xfrm rot="20877085">
            <a:off x="2787885" y="5272071"/>
            <a:ext cx="2468880" cy="65313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H" dirty="0"/>
              <a:t>Vision anthropocentrée</a:t>
            </a:r>
          </a:p>
        </p:txBody>
      </p:sp>
    </p:spTree>
    <p:extLst>
      <p:ext uri="{BB962C8B-B14F-4D97-AF65-F5344CB8AC3E}">
        <p14:creationId xmlns:p14="http://schemas.microsoft.com/office/powerpoint/2010/main" val="4073874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879E-9CF8-7A41-50D8-B102B448494B}"/>
              </a:ext>
            </a:extLst>
          </p:cNvPr>
          <p:cNvSpPr>
            <a:spLocks noGrp="1"/>
          </p:cNvSpPr>
          <p:nvPr>
            <p:ph type="title"/>
          </p:nvPr>
        </p:nvSpPr>
        <p:spPr>
          <a:xfrm>
            <a:off x="236838" y="284529"/>
            <a:ext cx="10515600" cy="1325563"/>
          </a:xfrm>
        </p:spPr>
        <p:txBody>
          <a:bodyPr/>
          <a:lstStyle/>
          <a:p>
            <a:r>
              <a:rPr lang="fr-CH" sz="3600" b="1" dirty="0">
                <a:solidFill>
                  <a:schemeClr val="accent4">
                    <a:lumMod val="50000"/>
                  </a:schemeClr>
                </a:solidFill>
              </a:rPr>
              <a:t>« Environnement » en travail social, késako ? </a:t>
            </a:r>
          </a:p>
        </p:txBody>
      </p:sp>
      <p:sp>
        <p:nvSpPr>
          <p:cNvPr id="4" name="Slide Number Placeholder 3">
            <a:extLst>
              <a:ext uri="{FF2B5EF4-FFF2-40B4-BE49-F238E27FC236}">
                <a16:creationId xmlns:a16="http://schemas.microsoft.com/office/drawing/2014/main" id="{934630E7-EB5B-2167-8C2B-EE10D16516C0}"/>
              </a:ext>
            </a:extLst>
          </p:cNvPr>
          <p:cNvSpPr>
            <a:spLocks noGrp="1"/>
          </p:cNvSpPr>
          <p:nvPr>
            <p:ph type="sldNum" sz="quarter" idx="12"/>
          </p:nvPr>
        </p:nvSpPr>
        <p:spPr/>
        <p:txBody>
          <a:bodyPr/>
          <a:lstStyle/>
          <a:p>
            <a:fld id="{8A26EEB8-B9A9-4B10-AC7A-36146B0DEC0A}" type="slidenum">
              <a:rPr lang="fr-CH" smtClean="0"/>
              <a:pPr/>
              <a:t>11</a:t>
            </a:fld>
            <a:endParaRPr lang="fr-CH" dirty="0"/>
          </a:p>
        </p:txBody>
      </p:sp>
      <p:cxnSp>
        <p:nvCxnSpPr>
          <p:cNvPr id="5" name="Connecteur droit 5">
            <a:extLst>
              <a:ext uri="{FF2B5EF4-FFF2-40B4-BE49-F238E27FC236}">
                <a16:creationId xmlns:a16="http://schemas.microsoft.com/office/drawing/2014/main" id="{0381A026-982B-C43C-B5CD-02831165A8B8}"/>
              </a:ext>
            </a:extLst>
          </p:cNvPr>
          <p:cNvCxnSpPr>
            <a:cxnSpLocks/>
          </p:cNvCxnSpPr>
          <p:nvPr/>
        </p:nvCxnSpPr>
        <p:spPr>
          <a:xfrm>
            <a:off x="30767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a:extLst>
              <a:ext uri="{FF2B5EF4-FFF2-40B4-BE49-F238E27FC236}">
                <a16:creationId xmlns:a16="http://schemas.microsoft.com/office/drawing/2014/main" id="{6924FFE7-5A62-0054-6013-690C8400E9AE}"/>
              </a:ext>
            </a:extLst>
          </p:cNvPr>
          <p:cNvGraphicFramePr/>
          <p:nvPr/>
        </p:nvGraphicFramePr>
        <p:xfrm>
          <a:off x="2849338" y="4184379"/>
          <a:ext cx="5817816" cy="2127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D3230D7F-37F8-F91E-4E5E-93AA5BF54177}"/>
              </a:ext>
            </a:extLst>
          </p:cNvPr>
          <p:cNvGraphicFramePr/>
          <p:nvPr/>
        </p:nvGraphicFramePr>
        <p:xfrm>
          <a:off x="3588293" y="1931714"/>
          <a:ext cx="4339907" cy="2252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Oval 14">
            <a:extLst>
              <a:ext uri="{FF2B5EF4-FFF2-40B4-BE49-F238E27FC236}">
                <a16:creationId xmlns:a16="http://schemas.microsoft.com/office/drawing/2014/main" id="{611AF629-6ED9-AB55-0326-AC9558EF580F}"/>
              </a:ext>
            </a:extLst>
          </p:cNvPr>
          <p:cNvSpPr/>
          <p:nvPr/>
        </p:nvSpPr>
        <p:spPr>
          <a:xfrm>
            <a:off x="2068958" y="3884547"/>
            <a:ext cx="7673549" cy="272672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Oval 15">
            <a:extLst>
              <a:ext uri="{FF2B5EF4-FFF2-40B4-BE49-F238E27FC236}">
                <a16:creationId xmlns:a16="http://schemas.microsoft.com/office/drawing/2014/main" id="{A75CE946-25D7-0354-8181-1D3A00AAF40D}"/>
              </a:ext>
            </a:extLst>
          </p:cNvPr>
          <p:cNvSpPr/>
          <p:nvPr/>
        </p:nvSpPr>
        <p:spPr>
          <a:xfrm>
            <a:off x="617041" y="1560552"/>
            <a:ext cx="10577384" cy="507862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TextBox 16">
            <a:extLst>
              <a:ext uri="{FF2B5EF4-FFF2-40B4-BE49-F238E27FC236}">
                <a16:creationId xmlns:a16="http://schemas.microsoft.com/office/drawing/2014/main" id="{245A2A06-AB7F-15E8-4E76-E9D34D213729}"/>
              </a:ext>
            </a:extLst>
          </p:cNvPr>
          <p:cNvSpPr txBox="1"/>
          <p:nvPr/>
        </p:nvSpPr>
        <p:spPr>
          <a:xfrm>
            <a:off x="3833769" y="1809294"/>
            <a:ext cx="3534457" cy="400110"/>
          </a:xfrm>
          <a:prstGeom prst="rect">
            <a:avLst/>
          </a:prstGeom>
          <a:noFill/>
        </p:spPr>
        <p:txBody>
          <a:bodyPr wrap="square" rtlCol="0">
            <a:spAutoFit/>
          </a:bodyPr>
          <a:lstStyle/>
          <a:p>
            <a:r>
              <a:rPr lang="fr-CH" sz="2000" b="1" dirty="0">
                <a:solidFill>
                  <a:srgbClr val="FFC000"/>
                </a:solidFill>
              </a:rPr>
              <a:t>Travail social environnemental</a:t>
            </a:r>
          </a:p>
        </p:txBody>
      </p:sp>
      <p:sp>
        <p:nvSpPr>
          <p:cNvPr id="18" name="TextBox 17">
            <a:extLst>
              <a:ext uri="{FF2B5EF4-FFF2-40B4-BE49-F238E27FC236}">
                <a16:creationId xmlns:a16="http://schemas.microsoft.com/office/drawing/2014/main" id="{B7319B89-1606-51BC-F331-EED54EBDEF44}"/>
              </a:ext>
            </a:extLst>
          </p:cNvPr>
          <p:cNvSpPr txBox="1"/>
          <p:nvPr/>
        </p:nvSpPr>
        <p:spPr>
          <a:xfrm>
            <a:off x="4443236" y="6059577"/>
            <a:ext cx="2924991" cy="400110"/>
          </a:xfrm>
          <a:prstGeom prst="rect">
            <a:avLst/>
          </a:prstGeom>
          <a:noFill/>
        </p:spPr>
        <p:txBody>
          <a:bodyPr wrap="square" rtlCol="0">
            <a:spAutoFit/>
          </a:bodyPr>
          <a:lstStyle/>
          <a:p>
            <a:r>
              <a:rPr lang="fr-CH" sz="2000" b="1" dirty="0">
                <a:solidFill>
                  <a:srgbClr val="7030A0"/>
                </a:solidFill>
              </a:rPr>
              <a:t>Travail social traditionnel</a:t>
            </a:r>
          </a:p>
        </p:txBody>
      </p:sp>
      <p:pic>
        <p:nvPicPr>
          <p:cNvPr id="3" name="Espace réservé du contenu 3">
            <a:extLst>
              <a:ext uri="{FF2B5EF4-FFF2-40B4-BE49-F238E27FC236}">
                <a16:creationId xmlns:a16="http://schemas.microsoft.com/office/drawing/2014/main" id="{7A13BC71-A9B7-566F-528B-0F4D1E8A1ACC}"/>
              </a:ext>
            </a:extLst>
          </p:cNvPr>
          <p:cNvPicPr>
            <a:picLocks noGrp="1" noChangeAspect="1"/>
          </p:cNvPicPr>
          <p:nvPr>
            <p:ph idx="1"/>
          </p:nvPr>
        </p:nvPicPr>
        <p:blipFill>
          <a:blip r:embed="rId13"/>
          <a:stretch>
            <a:fillRect/>
          </a:stretch>
        </p:blipFill>
        <p:spPr>
          <a:xfrm>
            <a:off x="0" y="6061374"/>
            <a:ext cx="1917803" cy="796626"/>
          </a:xfrm>
          <a:prstGeom prst="rect">
            <a:avLst/>
          </a:prstGeom>
        </p:spPr>
      </p:pic>
    </p:spTree>
    <p:extLst>
      <p:ext uri="{BB962C8B-B14F-4D97-AF65-F5344CB8AC3E}">
        <p14:creationId xmlns:p14="http://schemas.microsoft.com/office/powerpoint/2010/main" val="2466078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Approches du travail social en réponse aux limites planétaires </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A2079D1-8872-4BF6-A41F-D78619725319}"/>
              </a:ext>
            </a:extLst>
          </p:cNvPr>
          <p:cNvSpPr>
            <a:spLocks noGrp="1"/>
          </p:cNvSpPr>
          <p:nvPr>
            <p:ph type="sldNum" sz="quarter" idx="12"/>
          </p:nvPr>
        </p:nvSpPr>
        <p:spPr/>
        <p:txBody>
          <a:bodyPr/>
          <a:lstStyle/>
          <a:p>
            <a:fld id="{8A26EEB8-B9A9-4B10-AC7A-36146B0DEC0A}" type="slidenum">
              <a:rPr lang="fr-CH" smtClean="0"/>
              <a:t>12</a:t>
            </a:fld>
            <a:endParaRPr lang="fr-CH"/>
          </a:p>
        </p:txBody>
      </p:sp>
      <p:graphicFrame>
        <p:nvGraphicFramePr>
          <p:cNvPr id="18" name="Chart 17">
            <a:extLst>
              <a:ext uri="{FF2B5EF4-FFF2-40B4-BE49-F238E27FC236}">
                <a16:creationId xmlns:a16="http://schemas.microsoft.com/office/drawing/2014/main" id="{6CFECF3A-1288-4856-B86B-E4AA6015148A}"/>
              </a:ext>
            </a:extLst>
          </p:cNvPr>
          <p:cNvGraphicFramePr/>
          <p:nvPr>
            <p:extLst>
              <p:ext uri="{D42A27DB-BD31-4B8C-83A1-F6EECF244321}">
                <p14:modId xmlns:p14="http://schemas.microsoft.com/office/powerpoint/2010/main" val="3600683115"/>
              </p:ext>
            </p:extLst>
          </p:nvPr>
        </p:nvGraphicFramePr>
        <p:xfrm>
          <a:off x="6604018" y="1574397"/>
          <a:ext cx="5167772" cy="4982271"/>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50C86666-9C45-4DAA-94F5-F4204260B649}"/>
              </a:ext>
            </a:extLst>
          </p:cNvPr>
          <p:cNvSpPr txBox="1"/>
          <p:nvPr/>
        </p:nvSpPr>
        <p:spPr>
          <a:xfrm>
            <a:off x="420210" y="2488053"/>
            <a:ext cx="6077447" cy="2862322"/>
          </a:xfrm>
          <a:prstGeom prst="rect">
            <a:avLst/>
          </a:prstGeom>
          <a:noFill/>
        </p:spPr>
        <p:txBody>
          <a:bodyPr wrap="square" rtlCol="0">
            <a:spAutoFit/>
          </a:bodyPr>
          <a:lstStyle/>
          <a:p>
            <a:pPr algn="ctr"/>
            <a:r>
              <a:rPr lang="fr-CH" sz="2000" i="1" dirty="0"/>
              <a:t>« L’espèce humaine est engagée de manière collective dans des pratiques dommageables pour l’environnement et assure notre autodestruction à terme. Si nous observions quelques individus engagés dans une telle autodestruction, nous les considérerions comme des malades mentaux. Notre maladie collective pourrait être qualifiée de ‘syndrome de destruction de l’habitat’.»</a:t>
            </a:r>
          </a:p>
          <a:p>
            <a:pPr algn="ctr"/>
            <a:endParaRPr lang="fr-CH" sz="2000" i="1" dirty="0"/>
          </a:p>
          <a:p>
            <a:pPr algn="ctr"/>
            <a:r>
              <a:rPr lang="fr-CH" b="1" dirty="0"/>
              <a:t>Traduction libre de Berger (1995: 441)</a:t>
            </a:r>
          </a:p>
        </p:txBody>
      </p:sp>
      <p:sp>
        <p:nvSpPr>
          <p:cNvPr id="22" name="TextBox 21">
            <a:extLst>
              <a:ext uri="{FF2B5EF4-FFF2-40B4-BE49-F238E27FC236}">
                <a16:creationId xmlns:a16="http://schemas.microsoft.com/office/drawing/2014/main" id="{3682E89A-CD3A-4772-8277-8189E1DD5389}"/>
              </a:ext>
            </a:extLst>
          </p:cNvPr>
          <p:cNvSpPr txBox="1"/>
          <p:nvPr/>
        </p:nvSpPr>
        <p:spPr>
          <a:xfrm>
            <a:off x="6768548" y="6387391"/>
            <a:ext cx="5067146" cy="338554"/>
          </a:xfrm>
          <a:prstGeom prst="rect">
            <a:avLst/>
          </a:prstGeom>
          <a:noFill/>
        </p:spPr>
        <p:txBody>
          <a:bodyPr wrap="square" rtlCol="0">
            <a:spAutoFit/>
          </a:bodyPr>
          <a:lstStyle/>
          <a:p>
            <a:r>
              <a:rPr lang="fr-CH" sz="1600" dirty="0"/>
              <a:t>Berger (1995) ; Dominelli (2012) ; Ramsay &amp; </a:t>
            </a:r>
            <a:r>
              <a:rPr lang="fr-CH" sz="1600" dirty="0" err="1"/>
              <a:t>Boddy</a:t>
            </a:r>
            <a:r>
              <a:rPr lang="fr-CH" sz="1600" dirty="0"/>
              <a:t> (2017)</a:t>
            </a:r>
          </a:p>
        </p:txBody>
      </p:sp>
      <p:pic>
        <p:nvPicPr>
          <p:cNvPr id="5" name="Espace réservé du contenu 3">
            <a:extLst>
              <a:ext uri="{FF2B5EF4-FFF2-40B4-BE49-F238E27FC236}">
                <a16:creationId xmlns:a16="http://schemas.microsoft.com/office/drawing/2014/main" id="{FA9E12DE-3E02-7A20-03D2-415C94898F8C}"/>
              </a:ext>
            </a:extLst>
          </p:cNvPr>
          <p:cNvPicPr>
            <a:picLocks noChangeAspect="1"/>
          </p:cNvPicPr>
          <p:nvPr/>
        </p:nvPicPr>
        <p:blipFill>
          <a:blip r:embed="rId4"/>
          <a:stretch>
            <a:fillRect/>
          </a:stretch>
        </p:blipFill>
        <p:spPr>
          <a:xfrm>
            <a:off x="0" y="6061374"/>
            <a:ext cx="1917803" cy="796626"/>
          </a:xfrm>
          <a:prstGeom prst="rect">
            <a:avLst/>
          </a:prstGeom>
        </p:spPr>
      </p:pic>
    </p:spTree>
    <p:extLst>
      <p:ext uri="{BB962C8B-B14F-4D97-AF65-F5344CB8AC3E}">
        <p14:creationId xmlns:p14="http://schemas.microsoft.com/office/powerpoint/2010/main" val="3991300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fontScale="90000"/>
          </a:bodyPr>
          <a:lstStyle/>
          <a:p>
            <a:r>
              <a:rPr lang="fr-FR" sz="3600" b="1" dirty="0">
                <a:solidFill>
                  <a:schemeClr val="accent4">
                    <a:lumMod val="50000"/>
                  </a:schemeClr>
                </a:solidFill>
              </a:rPr>
              <a:t> Intégrer l’environnement naturel , bâti et écologique : une responsabilité pour le TS</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1B68101-15DD-4FCB-9BA7-76518E5DCAFD}"/>
              </a:ext>
            </a:extLst>
          </p:cNvPr>
          <p:cNvSpPr>
            <a:spLocks noGrp="1"/>
          </p:cNvSpPr>
          <p:nvPr>
            <p:ph type="sldNum" sz="quarter" idx="12"/>
          </p:nvPr>
        </p:nvSpPr>
        <p:spPr/>
        <p:txBody>
          <a:bodyPr/>
          <a:lstStyle/>
          <a:p>
            <a:fld id="{8A26EEB8-B9A9-4B10-AC7A-36146B0DEC0A}" type="slidenum">
              <a:rPr lang="fr-CH" smtClean="0"/>
              <a:t>13</a:t>
            </a:fld>
            <a:endParaRPr lang="fr-CH"/>
          </a:p>
        </p:txBody>
      </p:sp>
      <p:pic>
        <p:nvPicPr>
          <p:cNvPr id="5" name="Espace réservé du contenu 3">
            <a:extLst>
              <a:ext uri="{FF2B5EF4-FFF2-40B4-BE49-F238E27FC236}">
                <a16:creationId xmlns:a16="http://schemas.microsoft.com/office/drawing/2014/main" id="{1460D15A-B147-8E5D-448C-2A84331E79E8}"/>
              </a:ext>
            </a:extLst>
          </p:cNvPr>
          <p:cNvPicPr>
            <a:picLocks noChangeAspect="1"/>
          </p:cNvPicPr>
          <p:nvPr/>
        </p:nvPicPr>
        <p:blipFill>
          <a:blip r:embed="rId3"/>
          <a:stretch>
            <a:fillRect/>
          </a:stretch>
        </p:blipFill>
        <p:spPr>
          <a:xfrm>
            <a:off x="0" y="6061374"/>
            <a:ext cx="1917803" cy="796626"/>
          </a:xfrm>
          <a:prstGeom prst="rect">
            <a:avLst/>
          </a:prstGeom>
        </p:spPr>
      </p:pic>
      <p:sp>
        <p:nvSpPr>
          <p:cNvPr id="4" name="Espace réservé du contenu 2">
            <a:extLst>
              <a:ext uri="{FF2B5EF4-FFF2-40B4-BE49-F238E27FC236}">
                <a16:creationId xmlns:a16="http://schemas.microsoft.com/office/drawing/2014/main" id="{413FC34A-6826-EF71-2869-9FECDB84476A}"/>
              </a:ext>
            </a:extLst>
          </p:cNvPr>
          <p:cNvSpPr>
            <a:spLocks noGrp="1"/>
          </p:cNvSpPr>
          <p:nvPr>
            <p:ph idx="1"/>
          </p:nvPr>
        </p:nvSpPr>
        <p:spPr>
          <a:xfrm>
            <a:off x="609600" y="1706830"/>
            <a:ext cx="10982325" cy="4355000"/>
          </a:xfrm>
        </p:spPr>
        <p:txBody>
          <a:bodyPr vert="horz" lIns="91440" tIns="45720" rIns="91440" bIns="45720" rtlCol="0" anchor="t">
            <a:noAutofit/>
          </a:bodyPr>
          <a:lstStyle/>
          <a:p>
            <a:pPr marL="0" indent="0">
              <a:spcAft>
                <a:spcPts val="1200"/>
              </a:spcAft>
              <a:buNone/>
            </a:pPr>
            <a:r>
              <a:rPr lang="fr-CH" dirty="0"/>
              <a:t>La Fédération internationale des travailleurs sociaux (IFSW) appelle les travailleurs et travailleuses sociales à :</a:t>
            </a:r>
          </a:p>
          <a:p>
            <a:pPr marL="0" indent="0" algn="ctr">
              <a:buNone/>
            </a:pPr>
            <a:r>
              <a:rPr lang="fr-CH" i="1" dirty="0"/>
              <a:t>« […] développer la responsabilité environnementale et prendre soin de l'environnement dans la pratique et la gestion du travail social aujourd'hui et pour les générations futures, travailler avec d'autres professionnels pour accroître nos connaissances et avec des groupes communautaires pour développer des compétences et des stratégies de plaidoyer pour travailler vers un environnement plus sain et de veiller à ce que les questions environnementales soient de plus en plus présentes dans l'enseignement du travail social. »</a:t>
            </a:r>
            <a:endParaRPr lang="fr-CH" dirty="0">
              <a:ea typeface="+mn-lt"/>
              <a:cs typeface="+mn-lt"/>
            </a:endParaRPr>
          </a:p>
          <a:p>
            <a:pPr marL="0" indent="0">
              <a:buNone/>
            </a:pPr>
            <a:endParaRPr lang="fr-CH" dirty="0"/>
          </a:p>
        </p:txBody>
      </p:sp>
    </p:spTree>
    <p:extLst>
      <p:ext uri="{BB962C8B-B14F-4D97-AF65-F5344CB8AC3E}">
        <p14:creationId xmlns:p14="http://schemas.microsoft.com/office/powerpoint/2010/main" val="1777117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 Le travail social environnemental répond aux missions du TS (I)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Sous-titre 2">
            <a:extLst>
              <a:ext uri="{FF2B5EF4-FFF2-40B4-BE49-F238E27FC236}">
                <a16:creationId xmlns:a16="http://schemas.microsoft.com/office/drawing/2014/main" id="{C42AD4FF-E411-442C-A73A-92DE2826C5B2}"/>
              </a:ext>
            </a:extLst>
          </p:cNvPr>
          <p:cNvSpPr>
            <a:spLocks noGrp="1"/>
          </p:cNvSpPr>
          <p:nvPr>
            <p:ph idx="1"/>
          </p:nvPr>
        </p:nvSpPr>
        <p:spPr>
          <a:xfrm>
            <a:off x="838200" y="1825625"/>
            <a:ext cx="10515600" cy="4351338"/>
          </a:xfrm>
        </p:spPr>
        <p:txBody>
          <a:bodyPr>
            <a:normAutofit/>
          </a:bodyPr>
          <a:lstStyle/>
          <a:p>
            <a:pPr marL="0" indent="0" algn="just">
              <a:buNone/>
            </a:pPr>
            <a:r>
              <a:rPr lang="fr-CH" dirty="0"/>
              <a:t>La Fédération internationale des travailleurs sociaux (IFSW) définit la mission du travail social comme : </a:t>
            </a:r>
          </a:p>
          <a:p>
            <a:pPr marL="0" indent="0" algn="ctr">
              <a:buNone/>
            </a:pPr>
            <a:r>
              <a:rPr lang="fr-CH" dirty="0"/>
              <a:t>« [cherchant] à promouvoir le changement social, la résolution de problèmes liés aux relations humaines, la capacité et la libération des personnes afin d'améliorer le bien-être général [ ... ]. </a:t>
            </a:r>
            <a:r>
              <a:rPr lang="fr-CH" dirty="0">
                <a:solidFill>
                  <a:schemeClr val="accent1"/>
                </a:solidFill>
              </a:rPr>
              <a:t>Le</a:t>
            </a:r>
            <a:r>
              <a:rPr lang="fr-CH" dirty="0"/>
              <a:t> </a:t>
            </a:r>
            <a:r>
              <a:rPr lang="fr-CH" dirty="0">
                <a:solidFill>
                  <a:schemeClr val="accent1"/>
                </a:solidFill>
              </a:rPr>
              <a:t>travail social intervient au point de rencontre entre les personnes et leur environnement. </a:t>
            </a:r>
            <a:r>
              <a:rPr lang="fr-CH" dirty="0"/>
              <a:t>»</a:t>
            </a:r>
          </a:p>
          <a:p>
            <a:pPr marL="0" indent="0" algn="just">
              <a:buNone/>
            </a:pPr>
            <a:r>
              <a:rPr lang="fr-CH" dirty="0"/>
              <a:t>Cette définition place les principes associés aux droits de l'homme et à </a:t>
            </a:r>
            <a:r>
              <a:rPr lang="fr-CH" dirty="0">
                <a:solidFill>
                  <a:schemeClr val="accent1"/>
                </a:solidFill>
              </a:rPr>
              <a:t>la justice sociale (et environnementale) </a:t>
            </a:r>
            <a:r>
              <a:rPr lang="fr-CH" dirty="0"/>
              <a:t>au centre des actions des travailleurs et des travailleuses sociales.</a:t>
            </a:r>
          </a:p>
        </p:txBody>
      </p:sp>
      <p:pic>
        <p:nvPicPr>
          <p:cNvPr id="3" name="Espace réservé du contenu 3">
            <a:extLst>
              <a:ext uri="{FF2B5EF4-FFF2-40B4-BE49-F238E27FC236}">
                <a16:creationId xmlns:a16="http://schemas.microsoft.com/office/drawing/2014/main" id="{5BD75E63-28FD-79BE-1EF8-B4354CE2F2EF}"/>
              </a:ext>
            </a:extLst>
          </p:cNvPr>
          <p:cNvPicPr>
            <a:picLocks noChangeAspect="1"/>
          </p:cNvPicPr>
          <p:nvPr/>
        </p:nvPicPr>
        <p:blipFill>
          <a:blip r:embed="rId3"/>
          <a:stretch>
            <a:fillRect/>
          </a:stretch>
        </p:blipFill>
        <p:spPr>
          <a:xfrm>
            <a:off x="0" y="6061374"/>
            <a:ext cx="1917803" cy="796626"/>
          </a:xfrm>
          <a:prstGeom prst="rect">
            <a:avLst/>
          </a:prstGeom>
        </p:spPr>
      </p:pic>
      <p:sp>
        <p:nvSpPr>
          <p:cNvPr id="4" name="TextBox 3">
            <a:extLst>
              <a:ext uri="{FF2B5EF4-FFF2-40B4-BE49-F238E27FC236}">
                <a16:creationId xmlns:a16="http://schemas.microsoft.com/office/drawing/2014/main" id="{794EEEC6-9BE1-7D95-1C9A-09557EE4BF5A}"/>
              </a:ext>
            </a:extLst>
          </p:cNvPr>
          <p:cNvSpPr txBox="1"/>
          <p:nvPr/>
        </p:nvSpPr>
        <p:spPr>
          <a:xfrm>
            <a:off x="7886701" y="6374104"/>
            <a:ext cx="3766038" cy="338554"/>
          </a:xfrm>
          <a:prstGeom prst="rect">
            <a:avLst/>
          </a:prstGeom>
          <a:noFill/>
        </p:spPr>
        <p:txBody>
          <a:bodyPr wrap="square" rtlCol="0">
            <a:spAutoFit/>
          </a:bodyPr>
          <a:lstStyle/>
          <a:p>
            <a:pPr algn="r"/>
            <a:r>
              <a:rPr lang="fr-CH" sz="1600" dirty="0"/>
              <a:t>FITS (2007) &amp; Sylvie Thibault (2011)</a:t>
            </a:r>
          </a:p>
        </p:txBody>
      </p:sp>
      <p:sp>
        <p:nvSpPr>
          <p:cNvPr id="5" name="Slide Number Placeholder 4">
            <a:extLst>
              <a:ext uri="{FF2B5EF4-FFF2-40B4-BE49-F238E27FC236}">
                <a16:creationId xmlns:a16="http://schemas.microsoft.com/office/drawing/2014/main" id="{28BAD277-56F8-B155-B215-5DF1B00FC1E4}"/>
              </a:ext>
            </a:extLst>
          </p:cNvPr>
          <p:cNvSpPr>
            <a:spLocks noGrp="1"/>
          </p:cNvSpPr>
          <p:nvPr>
            <p:ph type="sldNum" sz="quarter" idx="12"/>
          </p:nvPr>
        </p:nvSpPr>
        <p:spPr/>
        <p:txBody>
          <a:bodyPr/>
          <a:lstStyle/>
          <a:p>
            <a:fld id="{8A26EEB8-B9A9-4B10-AC7A-36146B0DEC0A}" type="slidenum">
              <a:rPr lang="fr-CH" smtClean="0"/>
              <a:pPr/>
              <a:t>14</a:t>
            </a:fld>
            <a:endParaRPr lang="fr-CH" dirty="0"/>
          </a:p>
        </p:txBody>
      </p:sp>
    </p:spTree>
    <p:extLst>
      <p:ext uri="{BB962C8B-B14F-4D97-AF65-F5344CB8AC3E}">
        <p14:creationId xmlns:p14="http://schemas.microsoft.com/office/powerpoint/2010/main" val="543390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111318" y="248575"/>
            <a:ext cx="11724422" cy="1145983"/>
          </a:xfrm>
        </p:spPr>
        <p:txBody>
          <a:bodyPr>
            <a:noAutofit/>
          </a:bodyPr>
          <a:lstStyle/>
          <a:p>
            <a:r>
              <a:rPr lang="fr-FR" sz="3600" b="1" dirty="0">
                <a:solidFill>
                  <a:schemeClr val="accent4">
                    <a:lumMod val="50000"/>
                  </a:schemeClr>
                </a:solidFill>
              </a:rPr>
              <a:t> Le travail social environnemental répond aux missions du TS (II)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Sous-titre 2">
            <a:extLst>
              <a:ext uri="{FF2B5EF4-FFF2-40B4-BE49-F238E27FC236}">
                <a16:creationId xmlns:a16="http://schemas.microsoft.com/office/drawing/2014/main" id="{C42AD4FF-E411-442C-A73A-92DE2826C5B2}"/>
              </a:ext>
            </a:extLst>
          </p:cNvPr>
          <p:cNvSpPr>
            <a:spLocks noGrp="1"/>
          </p:cNvSpPr>
          <p:nvPr>
            <p:ph idx="1"/>
          </p:nvPr>
        </p:nvSpPr>
        <p:spPr>
          <a:xfrm>
            <a:off x="609600" y="1825624"/>
            <a:ext cx="10972800" cy="4641849"/>
          </a:xfrm>
        </p:spPr>
        <p:txBody>
          <a:bodyPr>
            <a:normAutofit/>
          </a:bodyPr>
          <a:lstStyle/>
          <a:p>
            <a:pPr>
              <a:lnSpc>
                <a:spcPct val="107000"/>
              </a:lnSpc>
              <a:spcAft>
                <a:spcPts val="800"/>
              </a:spcAft>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Selon </a:t>
            </a:r>
            <a:r>
              <a:rPr lang="fr-CH" sz="1800" dirty="0" err="1">
                <a:effectLst/>
                <a:latin typeface="Calibri" panose="020F0502020204030204" pitchFamily="34" charset="0"/>
                <a:ea typeface="Calibri" panose="020F0502020204030204" pitchFamily="34" charset="0"/>
                <a:cs typeface="Times New Roman" panose="02020603050405020304" pitchFamily="18" charset="0"/>
              </a:rPr>
              <a:t>Bachman</a:t>
            </a:r>
            <a:r>
              <a:rPr lang="fr-CH" sz="1800" dirty="0">
                <a:effectLst/>
                <a:latin typeface="Calibri" panose="020F0502020204030204" pitchFamily="34" charset="0"/>
                <a:ea typeface="Calibri" panose="020F0502020204030204" pitchFamily="34" charset="0"/>
                <a:cs typeface="Times New Roman" panose="02020603050405020304" pitchFamily="18" charset="0"/>
              </a:rPr>
              <a:t> et Simonin, le TS a pour mission de transformer la société , le/la TS est acteur du changement social</a:t>
            </a:r>
          </a:p>
          <a:p>
            <a:pPr>
              <a:lnSpc>
                <a:spcPct val="107000"/>
              </a:lnSpc>
              <a:spcAft>
                <a:spcPts val="800"/>
              </a:spcAft>
            </a:pPr>
            <a:r>
              <a:rPr lang="fr-CH" sz="1800" dirty="0">
                <a:latin typeface="Calibri" panose="020F0502020204030204" pitchFamily="34" charset="0"/>
                <a:cs typeface="Times New Roman" panose="02020603050405020304" pitchFamily="18" charset="0"/>
              </a:rPr>
              <a:t>Nelly </a:t>
            </a:r>
            <a:r>
              <a:rPr lang="fr-CH" sz="1800" dirty="0" err="1">
                <a:latin typeface="Calibri" panose="020F0502020204030204" pitchFamily="34" charset="0"/>
                <a:cs typeface="Times New Roman" panose="02020603050405020304" pitchFamily="18" charset="0"/>
              </a:rPr>
              <a:t>Deverchère</a:t>
            </a:r>
            <a:r>
              <a:rPr lang="fr-CH" sz="1800" dirty="0">
                <a:latin typeface="Calibri" panose="020F0502020204030204" pitchFamily="34" charset="0"/>
                <a:cs typeface="Times New Roman" panose="02020603050405020304" pitchFamily="18" charset="0"/>
              </a:rPr>
              <a:t> défend l’idée que la mission du TS est de développer le pouvoir d’agir des personnes concernées et cela en favorisant leur participation. Le rôle du TS sera donc d’accompagner les individus, groupes, communautés, territoires à être résilients </a:t>
            </a:r>
          </a:p>
          <a:p>
            <a:pPr marL="0" indent="0">
              <a:lnSpc>
                <a:spcPct val="107000"/>
              </a:lnSpc>
              <a:spcAft>
                <a:spcPts val="800"/>
              </a:spcAft>
              <a:buNone/>
            </a:pPr>
            <a:endParaRPr lang="fr-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H" sz="1800" dirty="0">
                <a:effectLst/>
                <a:latin typeface="Calibri" panose="020F0502020204030204" pitchFamily="34" charset="0"/>
                <a:ea typeface="Calibri" panose="020F0502020204030204" pitchFamily="34" charset="0"/>
                <a:cs typeface="Times New Roman" panose="02020603050405020304" pitchFamily="18" charset="0"/>
              </a:rPr>
              <a:t>Et enfin la mission du TS est d’assurer la  justice sociale et environnementale. Le </a:t>
            </a:r>
            <a:r>
              <a:rPr lang="fr-CH" sz="2800" dirty="0">
                <a:effectLst/>
                <a:latin typeface="Calibri" panose="020F0502020204030204" pitchFamily="34" charset="0"/>
                <a:ea typeface="Calibri" panose="020F0502020204030204" pitchFamily="34" charset="0"/>
                <a:cs typeface="Times New Roman" panose="02020603050405020304" pitchFamily="18" charset="0"/>
              </a:rPr>
              <a:t> </a:t>
            </a:r>
            <a:r>
              <a:rPr lang="fr-CH" sz="1800" dirty="0">
                <a:latin typeface="Calibri" panose="020F0502020204030204" pitchFamily="34" charset="0"/>
                <a:cs typeface="Times New Roman" panose="02020603050405020304" pitchFamily="18" charset="0"/>
              </a:rPr>
              <a:t>rôle du TS sera d’assurer le respect de la dignité et des droits humains.</a:t>
            </a:r>
          </a:p>
        </p:txBody>
      </p:sp>
      <p:pic>
        <p:nvPicPr>
          <p:cNvPr id="3" name="Espace réservé du contenu 3">
            <a:extLst>
              <a:ext uri="{FF2B5EF4-FFF2-40B4-BE49-F238E27FC236}">
                <a16:creationId xmlns:a16="http://schemas.microsoft.com/office/drawing/2014/main" id="{5BD75E63-28FD-79BE-1EF8-B4354CE2F2EF}"/>
              </a:ext>
            </a:extLst>
          </p:cNvPr>
          <p:cNvPicPr>
            <a:picLocks noChangeAspect="1"/>
          </p:cNvPicPr>
          <p:nvPr/>
        </p:nvPicPr>
        <p:blipFill>
          <a:blip r:embed="rId3"/>
          <a:stretch>
            <a:fillRect/>
          </a:stretch>
        </p:blipFill>
        <p:spPr>
          <a:xfrm>
            <a:off x="0" y="6061374"/>
            <a:ext cx="1917803" cy="796626"/>
          </a:xfrm>
          <a:prstGeom prst="rect">
            <a:avLst/>
          </a:prstGeom>
        </p:spPr>
      </p:pic>
      <p:sp>
        <p:nvSpPr>
          <p:cNvPr id="4" name="Slide Number Placeholder 3">
            <a:extLst>
              <a:ext uri="{FF2B5EF4-FFF2-40B4-BE49-F238E27FC236}">
                <a16:creationId xmlns:a16="http://schemas.microsoft.com/office/drawing/2014/main" id="{665427ED-2995-8B6C-E590-63E603CA7658}"/>
              </a:ext>
            </a:extLst>
          </p:cNvPr>
          <p:cNvSpPr>
            <a:spLocks noGrp="1"/>
          </p:cNvSpPr>
          <p:nvPr>
            <p:ph type="sldNum" sz="quarter" idx="12"/>
          </p:nvPr>
        </p:nvSpPr>
        <p:spPr/>
        <p:txBody>
          <a:bodyPr/>
          <a:lstStyle/>
          <a:p>
            <a:fld id="{8A26EEB8-B9A9-4B10-AC7A-36146B0DEC0A}" type="slidenum">
              <a:rPr lang="fr-CH" smtClean="0"/>
              <a:pPr/>
              <a:t>15</a:t>
            </a:fld>
            <a:endParaRPr lang="fr-CH" dirty="0"/>
          </a:p>
        </p:txBody>
      </p:sp>
    </p:spTree>
    <p:extLst>
      <p:ext uri="{BB962C8B-B14F-4D97-AF65-F5344CB8AC3E}">
        <p14:creationId xmlns:p14="http://schemas.microsoft.com/office/powerpoint/2010/main" val="3671203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 Le travail social environnemental intègre les valeurs du TS (II)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Espace réservé du contenu 3">
            <a:extLst>
              <a:ext uri="{FF2B5EF4-FFF2-40B4-BE49-F238E27FC236}">
                <a16:creationId xmlns:a16="http://schemas.microsoft.com/office/drawing/2014/main" id="{AC46555C-4495-427D-873C-44EA862EEF83}"/>
              </a:ext>
            </a:extLst>
          </p:cNvPr>
          <p:cNvSpPr>
            <a:spLocks noGrp="1"/>
          </p:cNvSpPr>
          <p:nvPr>
            <p:ph idx="1"/>
          </p:nvPr>
        </p:nvSpPr>
        <p:spPr>
          <a:xfrm>
            <a:off x="838200" y="1597393"/>
            <a:ext cx="10515600" cy="4548476"/>
          </a:xfrm>
        </p:spPr>
        <p:txBody>
          <a:bodyPr>
            <a:normAutofit fontScale="70000" lnSpcReduction="20000"/>
          </a:bodyPr>
          <a:lstStyle/>
          <a:p>
            <a:pPr marL="0" indent="0">
              <a:buNone/>
            </a:pPr>
            <a:r>
              <a:rPr lang="fr-CH" dirty="0"/>
              <a:t>Les travailleurs sociaux et les travailleuses sociales </a:t>
            </a:r>
            <a:r>
              <a:rPr lang="fr-CH" dirty="0">
                <a:solidFill>
                  <a:schemeClr val="accent2"/>
                </a:solidFill>
              </a:rPr>
              <a:t>incarnent</a:t>
            </a:r>
            <a:r>
              <a:rPr lang="fr-CH" dirty="0"/>
              <a:t> les valeurs professionnelles suivantes :</a:t>
            </a:r>
          </a:p>
          <a:p>
            <a:pPr marL="685800" indent="-457200">
              <a:buFont typeface="Wingdings" panose="05000000000000000000" pitchFamily="2" charset="2"/>
              <a:buChar char="Ø"/>
            </a:pPr>
            <a:r>
              <a:rPr lang="fr-CH" dirty="0"/>
              <a:t>Le respect de la </a:t>
            </a:r>
            <a:r>
              <a:rPr lang="fr-CH" b="1" dirty="0"/>
              <a:t>dignité </a:t>
            </a:r>
            <a:r>
              <a:rPr lang="fr-CH" dirty="0"/>
              <a:t>de la personne. (Respect de la diversité, indépendamment du genre, de la race, du statut ou de particularités individuelles. Découle le respect des principes inaliénables tels que: la justice, l’égalité et la liberté.)</a:t>
            </a:r>
          </a:p>
          <a:p>
            <a:pPr marL="685800" indent="-457200">
              <a:buFont typeface="Wingdings" panose="05000000000000000000" pitchFamily="2" charset="2"/>
              <a:buChar char="Ø"/>
            </a:pPr>
            <a:r>
              <a:rPr lang="fr-CH" dirty="0"/>
              <a:t>La croyance en la </a:t>
            </a:r>
            <a:r>
              <a:rPr lang="fr-CH" b="1" dirty="0"/>
              <a:t>capacité humaine </a:t>
            </a:r>
            <a:r>
              <a:rPr lang="fr-CH" dirty="0"/>
              <a:t>d'évoluer et de se développer.</a:t>
            </a:r>
          </a:p>
          <a:p>
            <a:pPr marL="685800" indent="-457200">
              <a:buFont typeface="Wingdings" panose="05000000000000000000" pitchFamily="2" charset="2"/>
              <a:buChar char="Ø"/>
            </a:pPr>
            <a:r>
              <a:rPr lang="fr-CH" dirty="0"/>
              <a:t>La perception et la compréhension de l'être humain en tant qu'élément de systèmes </a:t>
            </a:r>
            <a:r>
              <a:rPr lang="fr-CH" b="1" dirty="0"/>
              <a:t>interdépendants </a:t>
            </a:r>
            <a:r>
              <a:rPr lang="fr-CH" dirty="0"/>
              <a:t>et potentiellement porteurs de changement.</a:t>
            </a:r>
          </a:p>
          <a:p>
            <a:pPr marL="685800" indent="-457200">
              <a:buFont typeface="Wingdings" panose="05000000000000000000" pitchFamily="2" charset="2"/>
              <a:buChar char="Ø"/>
            </a:pPr>
            <a:r>
              <a:rPr lang="fr-CH" dirty="0"/>
              <a:t>Le respect et la défense des </a:t>
            </a:r>
            <a:r>
              <a:rPr lang="fr-CH" b="1" dirty="0"/>
              <a:t>droits des personnes</a:t>
            </a:r>
            <a:r>
              <a:rPr lang="fr-CH" dirty="0"/>
              <a:t>, des groupes et des collectivités.</a:t>
            </a:r>
            <a:r>
              <a:rPr lang="fr-CH" i="1" dirty="0"/>
              <a:t> </a:t>
            </a:r>
            <a:r>
              <a:rPr lang="fr-CH" sz="1300" i="1" dirty="0"/>
              <a:t>(Déclaration universelle des droits de l'homme </a:t>
            </a:r>
            <a:r>
              <a:rPr lang="fr-CH" sz="1300" b="1" dirty="0"/>
              <a:t>,</a:t>
            </a:r>
            <a:r>
              <a:rPr lang="fr-CH" sz="1300" dirty="0"/>
              <a:t> ONU, 10 décembre 1948)</a:t>
            </a:r>
          </a:p>
          <a:p>
            <a:pPr marL="685800" indent="-457200">
              <a:buFont typeface="Wingdings" panose="05000000000000000000" pitchFamily="2" charset="2"/>
              <a:buChar char="Ø"/>
            </a:pPr>
            <a:r>
              <a:rPr lang="fr-CH" sz="2900" b="1" dirty="0"/>
              <a:t>Responsabilité sociale collective</a:t>
            </a:r>
            <a:r>
              <a:rPr lang="fr-CH" sz="2900" dirty="0"/>
              <a:t>, qui rappelle que les droits humains individuels ne peuvent être respectés que si chacun se sent responsable envers les autres et réalise l’importance de créer des relations réciproques à l’intérieur des communautés. </a:t>
            </a:r>
            <a:endParaRPr lang="fr-CH" dirty="0"/>
          </a:p>
          <a:p>
            <a:pPr marL="685800" indent="-457200">
              <a:buFont typeface="Wingdings" panose="05000000000000000000" pitchFamily="2" charset="2"/>
              <a:buChar char="Ø"/>
            </a:pPr>
            <a:r>
              <a:rPr lang="fr-CH" dirty="0"/>
              <a:t>Le respect du </a:t>
            </a:r>
            <a:r>
              <a:rPr lang="fr-CH" b="1" dirty="0"/>
              <a:t>principe d'autonomie et d'autodétermination</a:t>
            </a:r>
            <a:r>
              <a:rPr lang="fr-CH" dirty="0"/>
              <a:t>.</a:t>
            </a:r>
          </a:p>
          <a:p>
            <a:pPr marL="685800" indent="-457200">
              <a:buFont typeface="Wingdings" panose="05000000000000000000" pitchFamily="2" charset="2"/>
              <a:buChar char="Ø"/>
            </a:pPr>
            <a:r>
              <a:rPr lang="fr-CH" dirty="0"/>
              <a:t>Le droit de tout individu en danger de recevoir </a:t>
            </a:r>
            <a:r>
              <a:rPr lang="fr-CH" b="1" dirty="0"/>
              <a:t>assistance et protection</a:t>
            </a:r>
          </a:p>
          <a:p>
            <a:pPr marL="685800" indent="-457200">
              <a:buFont typeface="Wingdings" panose="05000000000000000000" pitchFamily="2" charset="2"/>
              <a:buChar char="Ø"/>
            </a:pPr>
            <a:r>
              <a:rPr lang="fr-CH" dirty="0"/>
              <a:t>La croyance et la défense </a:t>
            </a:r>
            <a:r>
              <a:rPr lang="fr-CH" b="1" dirty="0"/>
              <a:t>de la justice sociale </a:t>
            </a:r>
            <a:r>
              <a:rPr lang="fr-CH" dirty="0"/>
              <a:t>. (refus et dénonciation de toutes formes de discrimination, dénonciation des pratiques injustes)</a:t>
            </a:r>
          </a:p>
        </p:txBody>
      </p:sp>
      <p:pic>
        <p:nvPicPr>
          <p:cNvPr id="3" name="Espace réservé du contenu 3">
            <a:extLst>
              <a:ext uri="{FF2B5EF4-FFF2-40B4-BE49-F238E27FC236}">
                <a16:creationId xmlns:a16="http://schemas.microsoft.com/office/drawing/2014/main" id="{99C2BCF1-67A8-6E5B-57B6-57A869B29312}"/>
              </a:ext>
            </a:extLst>
          </p:cNvPr>
          <p:cNvPicPr>
            <a:picLocks noChangeAspect="1"/>
          </p:cNvPicPr>
          <p:nvPr/>
        </p:nvPicPr>
        <p:blipFill>
          <a:blip r:embed="rId3"/>
          <a:stretch>
            <a:fillRect/>
          </a:stretch>
        </p:blipFill>
        <p:spPr>
          <a:xfrm>
            <a:off x="0" y="6061374"/>
            <a:ext cx="1917803" cy="796626"/>
          </a:xfrm>
          <a:prstGeom prst="rect">
            <a:avLst/>
          </a:prstGeom>
        </p:spPr>
      </p:pic>
      <p:sp>
        <p:nvSpPr>
          <p:cNvPr id="5" name="TextBox 4">
            <a:extLst>
              <a:ext uri="{FF2B5EF4-FFF2-40B4-BE49-F238E27FC236}">
                <a16:creationId xmlns:a16="http://schemas.microsoft.com/office/drawing/2014/main" id="{98DA02AF-E3E6-A41A-FEE4-29BB7C5046F0}"/>
              </a:ext>
            </a:extLst>
          </p:cNvPr>
          <p:cNvSpPr txBox="1"/>
          <p:nvPr/>
        </p:nvSpPr>
        <p:spPr>
          <a:xfrm>
            <a:off x="7886701" y="6374104"/>
            <a:ext cx="3766038" cy="338554"/>
          </a:xfrm>
          <a:prstGeom prst="rect">
            <a:avLst/>
          </a:prstGeom>
          <a:noFill/>
        </p:spPr>
        <p:txBody>
          <a:bodyPr wrap="square" rtlCol="0">
            <a:spAutoFit/>
          </a:bodyPr>
          <a:lstStyle/>
          <a:p>
            <a:pPr algn="r"/>
            <a:r>
              <a:rPr lang="fr-CH" sz="1600" dirty="0"/>
              <a:t>OPTSQ (1993)</a:t>
            </a:r>
          </a:p>
        </p:txBody>
      </p:sp>
      <p:sp>
        <p:nvSpPr>
          <p:cNvPr id="7" name="Slide Number Placeholder 6">
            <a:extLst>
              <a:ext uri="{FF2B5EF4-FFF2-40B4-BE49-F238E27FC236}">
                <a16:creationId xmlns:a16="http://schemas.microsoft.com/office/drawing/2014/main" id="{48DAE368-BEFD-F46D-16F1-990110DF1E18}"/>
              </a:ext>
            </a:extLst>
          </p:cNvPr>
          <p:cNvSpPr>
            <a:spLocks noGrp="1"/>
          </p:cNvSpPr>
          <p:nvPr>
            <p:ph type="sldNum" sz="quarter" idx="12"/>
          </p:nvPr>
        </p:nvSpPr>
        <p:spPr/>
        <p:txBody>
          <a:bodyPr/>
          <a:lstStyle/>
          <a:p>
            <a:fld id="{8A26EEB8-B9A9-4B10-AC7A-36146B0DEC0A}" type="slidenum">
              <a:rPr lang="fr-CH" smtClean="0"/>
              <a:pPr/>
              <a:t>16</a:t>
            </a:fld>
            <a:endParaRPr lang="fr-CH" dirty="0"/>
          </a:p>
        </p:txBody>
      </p:sp>
    </p:spTree>
    <p:extLst>
      <p:ext uri="{BB962C8B-B14F-4D97-AF65-F5344CB8AC3E}">
        <p14:creationId xmlns:p14="http://schemas.microsoft.com/office/powerpoint/2010/main" val="2502041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De quelle manière le TS environnementale se décline  dans les interventions professionnelles ? </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1B20F4ED-8019-4010-B020-2FF0AE220F2F}"/>
              </a:ext>
            </a:extLst>
          </p:cNvPr>
          <p:cNvSpPr txBox="1"/>
          <p:nvPr/>
        </p:nvSpPr>
        <p:spPr>
          <a:xfrm>
            <a:off x="4274728" y="2921168"/>
            <a:ext cx="3642543" cy="1015663"/>
          </a:xfrm>
          <a:prstGeom prst="rect">
            <a:avLst/>
          </a:prstGeom>
          <a:noFill/>
        </p:spPr>
        <p:txBody>
          <a:bodyPr wrap="square" rtlCol="0">
            <a:spAutoFit/>
          </a:bodyPr>
          <a:lstStyle/>
          <a:p>
            <a:pPr algn="ctr"/>
            <a:r>
              <a:rPr lang="fr-CH" sz="6000" dirty="0">
                <a:solidFill>
                  <a:srgbClr val="FF0000"/>
                </a:solidFill>
              </a:rPr>
              <a:t>Exercice 1 </a:t>
            </a:r>
          </a:p>
        </p:txBody>
      </p:sp>
      <p:pic>
        <p:nvPicPr>
          <p:cNvPr id="3" name="Espace réservé du contenu 3">
            <a:extLst>
              <a:ext uri="{FF2B5EF4-FFF2-40B4-BE49-F238E27FC236}">
                <a16:creationId xmlns:a16="http://schemas.microsoft.com/office/drawing/2014/main" id="{62C5F3E3-DF73-5578-D0D9-4844C57C044C}"/>
              </a:ext>
            </a:extLst>
          </p:cNvPr>
          <p:cNvPicPr>
            <a:picLocks noGrp="1" noChangeAspect="1"/>
          </p:cNvPicPr>
          <p:nvPr>
            <p:ph idx="1"/>
          </p:nvPr>
        </p:nvPicPr>
        <p:blipFill>
          <a:blip r:embed="rId3"/>
          <a:stretch>
            <a:fillRect/>
          </a:stretch>
        </p:blipFill>
        <p:spPr>
          <a:xfrm>
            <a:off x="0" y="6061374"/>
            <a:ext cx="1917803" cy="796626"/>
          </a:xfrm>
          <a:prstGeom prst="rect">
            <a:avLst/>
          </a:prstGeom>
        </p:spPr>
      </p:pic>
      <p:sp>
        <p:nvSpPr>
          <p:cNvPr id="4" name="Slide Number Placeholder 3">
            <a:extLst>
              <a:ext uri="{FF2B5EF4-FFF2-40B4-BE49-F238E27FC236}">
                <a16:creationId xmlns:a16="http://schemas.microsoft.com/office/drawing/2014/main" id="{CB9DF310-07BA-BD70-A0CC-F422BC88FE8C}"/>
              </a:ext>
            </a:extLst>
          </p:cNvPr>
          <p:cNvSpPr>
            <a:spLocks noGrp="1"/>
          </p:cNvSpPr>
          <p:nvPr>
            <p:ph type="sldNum" sz="quarter" idx="12"/>
          </p:nvPr>
        </p:nvSpPr>
        <p:spPr/>
        <p:txBody>
          <a:bodyPr/>
          <a:lstStyle/>
          <a:p>
            <a:fld id="{8A26EEB8-B9A9-4B10-AC7A-36146B0DEC0A}" type="slidenum">
              <a:rPr lang="fr-CH" smtClean="0"/>
              <a:pPr/>
              <a:t>17</a:t>
            </a:fld>
            <a:endParaRPr lang="fr-CH" dirty="0"/>
          </a:p>
        </p:txBody>
      </p:sp>
    </p:spTree>
    <p:extLst>
      <p:ext uri="{BB962C8B-B14F-4D97-AF65-F5344CB8AC3E}">
        <p14:creationId xmlns:p14="http://schemas.microsoft.com/office/powerpoint/2010/main" val="2240023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 Face à une catastrophe naturelle, valeurs , missions du TSE</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Espace réservé du contenu 3">
            <a:extLst>
              <a:ext uri="{FF2B5EF4-FFF2-40B4-BE49-F238E27FC236}">
                <a16:creationId xmlns:a16="http://schemas.microsoft.com/office/drawing/2014/main" id="{AC46555C-4495-427D-873C-44EA862EEF83}"/>
              </a:ext>
            </a:extLst>
          </p:cNvPr>
          <p:cNvSpPr>
            <a:spLocks noGrp="1"/>
          </p:cNvSpPr>
          <p:nvPr>
            <p:ph idx="1"/>
          </p:nvPr>
        </p:nvSpPr>
        <p:spPr>
          <a:xfrm>
            <a:off x="838200" y="1597393"/>
            <a:ext cx="10515600" cy="4548476"/>
          </a:xfrm>
        </p:spPr>
        <p:txBody>
          <a:bodyPr>
            <a:normAutofit/>
          </a:bodyPr>
          <a:lstStyle/>
          <a:p>
            <a:pPr marL="0" indent="0">
              <a:buNone/>
            </a:pPr>
            <a:r>
              <a:rPr lang="fr-CH" sz="1800" dirty="0"/>
              <a:t>Lire l’ article individuellement et ensuite déposer dans le </a:t>
            </a:r>
            <a:r>
              <a:rPr lang="fr-CH" sz="1800" dirty="0" err="1"/>
              <a:t>Whiteboard</a:t>
            </a:r>
            <a:r>
              <a:rPr lang="fr-CH" sz="1800" dirty="0"/>
              <a:t> les réponses aux questions suivantes:</a:t>
            </a:r>
            <a:endParaRPr lang="fr-CH" dirty="0"/>
          </a:p>
          <a:p>
            <a:pPr>
              <a:spcBef>
                <a:spcPts val="2400"/>
              </a:spcBef>
            </a:pPr>
            <a:r>
              <a:rPr lang="fr-CH" dirty="0"/>
              <a:t>Quelles sont les valeurs du travail social qui sont mobilisées dans cette situation par les </a:t>
            </a:r>
            <a:r>
              <a:rPr lang="fr-CH" dirty="0" err="1"/>
              <a:t>professionnel-les</a:t>
            </a:r>
            <a:r>
              <a:rPr lang="fr-CH" dirty="0"/>
              <a:t> du travail social?</a:t>
            </a:r>
          </a:p>
          <a:p>
            <a:pPr>
              <a:spcBef>
                <a:spcPts val="2400"/>
              </a:spcBef>
            </a:pPr>
            <a:r>
              <a:rPr lang="fr-CH" dirty="0"/>
              <a:t>Quelles sont les spécificités du travail social environnemental que vous repérez?</a:t>
            </a:r>
          </a:p>
          <a:p>
            <a:pPr>
              <a:spcBef>
                <a:spcPts val="2400"/>
              </a:spcBef>
            </a:pPr>
            <a:r>
              <a:rPr lang="fr-CH" dirty="0"/>
              <a:t>En quoi le TSE sera, dans cette situation, relié aux missions du travail social?</a:t>
            </a:r>
            <a:br>
              <a:rPr lang="fr-CH" dirty="0"/>
            </a:br>
            <a:endParaRPr lang="fr-CH" dirty="0"/>
          </a:p>
          <a:p>
            <a:pPr marL="0" indent="0">
              <a:buNone/>
            </a:pPr>
            <a:endParaRPr lang="fr-CH" dirty="0"/>
          </a:p>
          <a:p>
            <a:pPr marL="0" indent="0">
              <a:buNone/>
            </a:pPr>
            <a:endParaRPr lang="fr-CH" dirty="0"/>
          </a:p>
        </p:txBody>
      </p:sp>
      <p:pic>
        <p:nvPicPr>
          <p:cNvPr id="3" name="Espace réservé du contenu 3">
            <a:extLst>
              <a:ext uri="{FF2B5EF4-FFF2-40B4-BE49-F238E27FC236}">
                <a16:creationId xmlns:a16="http://schemas.microsoft.com/office/drawing/2014/main" id="{99C2BCF1-67A8-6E5B-57B6-57A869B29312}"/>
              </a:ext>
            </a:extLst>
          </p:cNvPr>
          <p:cNvPicPr>
            <a:picLocks noChangeAspect="1"/>
          </p:cNvPicPr>
          <p:nvPr/>
        </p:nvPicPr>
        <p:blipFill>
          <a:blip r:embed="rId3"/>
          <a:stretch>
            <a:fillRect/>
          </a:stretch>
        </p:blipFill>
        <p:spPr>
          <a:xfrm>
            <a:off x="0" y="6061374"/>
            <a:ext cx="1917803" cy="796626"/>
          </a:xfrm>
          <a:prstGeom prst="rect">
            <a:avLst/>
          </a:prstGeom>
        </p:spPr>
      </p:pic>
      <p:sp>
        <p:nvSpPr>
          <p:cNvPr id="5" name="TextBox 4">
            <a:extLst>
              <a:ext uri="{FF2B5EF4-FFF2-40B4-BE49-F238E27FC236}">
                <a16:creationId xmlns:a16="http://schemas.microsoft.com/office/drawing/2014/main" id="{98DA02AF-E3E6-A41A-FEE4-29BB7C5046F0}"/>
              </a:ext>
            </a:extLst>
          </p:cNvPr>
          <p:cNvSpPr txBox="1"/>
          <p:nvPr/>
        </p:nvSpPr>
        <p:spPr>
          <a:xfrm>
            <a:off x="7886701" y="6374104"/>
            <a:ext cx="3766038" cy="338554"/>
          </a:xfrm>
          <a:prstGeom prst="rect">
            <a:avLst/>
          </a:prstGeom>
          <a:noFill/>
        </p:spPr>
        <p:txBody>
          <a:bodyPr wrap="square" rtlCol="0">
            <a:spAutoFit/>
          </a:bodyPr>
          <a:lstStyle/>
          <a:p>
            <a:pPr algn="r"/>
            <a:r>
              <a:rPr lang="fr-CH" sz="1600" dirty="0"/>
              <a:t>OPTSQ (1993)</a:t>
            </a:r>
          </a:p>
        </p:txBody>
      </p:sp>
      <p:sp>
        <p:nvSpPr>
          <p:cNvPr id="7" name="Slide Number Placeholder 6">
            <a:extLst>
              <a:ext uri="{FF2B5EF4-FFF2-40B4-BE49-F238E27FC236}">
                <a16:creationId xmlns:a16="http://schemas.microsoft.com/office/drawing/2014/main" id="{48DAE368-BEFD-F46D-16F1-990110DF1E18}"/>
              </a:ext>
            </a:extLst>
          </p:cNvPr>
          <p:cNvSpPr>
            <a:spLocks noGrp="1"/>
          </p:cNvSpPr>
          <p:nvPr>
            <p:ph type="sldNum" sz="quarter" idx="12"/>
          </p:nvPr>
        </p:nvSpPr>
        <p:spPr/>
        <p:txBody>
          <a:bodyPr/>
          <a:lstStyle/>
          <a:p>
            <a:fld id="{8A26EEB8-B9A9-4B10-AC7A-36146B0DEC0A}" type="slidenum">
              <a:rPr lang="fr-CH" smtClean="0"/>
              <a:pPr/>
              <a:t>18</a:t>
            </a:fld>
            <a:endParaRPr lang="fr-CH" dirty="0"/>
          </a:p>
        </p:txBody>
      </p:sp>
    </p:spTree>
    <p:extLst>
      <p:ext uri="{BB962C8B-B14F-4D97-AF65-F5344CB8AC3E}">
        <p14:creationId xmlns:p14="http://schemas.microsoft.com/office/powerpoint/2010/main" val="3988611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771126" y="2928183"/>
            <a:ext cx="11835740" cy="837041"/>
          </a:xfrm>
        </p:spPr>
        <p:txBody>
          <a:bodyPr>
            <a:normAutofit fontScale="90000"/>
          </a:bodyPr>
          <a:lstStyle/>
          <a:p>
            <a:br>
              <a:rPr lang="fr-CH" sz="3600" dirty="0"/>
            </a:b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80739" y="5876059"/>
            <a:ext cx="1917803" cy="796626"/>
          </a:xfrm>
          <a:prstGeom prst="rect">
            <a:avLst/>
          </a:prstGeom>
        </p:spPr>
      </p:pic>
      <p:sp>
        <p:nvSpPr>
          <p:cNvPr id="9" name="Slide Number Placeholder 8">
            <a:extLst>
              <a:ext uri="{FF2B5EF4-FFF2-40B4-BE49-F238E27FC236}">
                <a16:creationId xmlns:a16="http://schemas.microsoft.com/office/drawing/2014/main" id="{A555E653-2114-441B-A2F4-4BD5F6CAAB18}"/>
              </a:ext>
            </a:extLst>
          </p:cNvPr>
          <p:cNvSpPr>
            <a:spLocks noGrp="1"/>
          </p:cNvSpPr>
          <p:nvPr>
            <p:ph type="sldNum" sz="quarter" idx="12"/>
          </p:nvPr>
        </p:nvSpPr>
        <p:spPr/>
        <p:txBody>
          <a:bodyPr/>
          <a:lstStyle/>
          <a:p>
            <a:fld id="{8A26EEB8-B9A9-4B10-AC7A-36146B0DEC0A}" type="slidenum">
              <a:rPr lang="fr-CH" smtClean="0"/>
              <a:t>19</a:t>
            </a:fld>
            <a:endParaRPr lang="fr-CH" dirty="0"/>
          </a:p>
        </p:txBody>
      </p:sp>
      <p:sp>
        <p:nvSpPr>
          <p:cNvPr id="3" name="Rectangle 2">
            <a:extLst>
              <a:ext uri="{FF2B5EF4-FFF2-40B4-BE49-F238E27FC236}">
                <a16:creationId xmlns:a16="http://schemas.microsoft.com/office/drawing/2014/main" id="{391C7E7B-E4EE-4459-93B1-D33CCF08B0FC}"/>
              </a:ext>
            </a:extLst>
          </p:cNvPr>
          <p:cNvSpPr/>
          <p:nvPr/>
        </p:nvSpPr>
        <p:spPr>
          <a:xfrm>
            <a:off x="1921934" y="2564895"/>
            <a:ext cx="8678333" cy="1200329"/>
          </a:xfrm>
          <a:prstGeom prst="rect">
            <a:avLst/>
          </a:prstGeom>
        </p:spPr>
        <p:txBody>
          <a:bodyPr wrap="square">
            <a:spAutoFit/>
          </a:bodyPr>
          <a:lstStyle/>
          <a:p>
            <a:r>
              <a:rPr lang="fr-CH" sz="3600" b="1" dirty="0">
                <a:solidFill>
                  <a:schemeClr val="accent4">
                    <a:lumMod val="50000"/>
                  </a:schemeClr>
                </a:solidFill>
                <a:latin typeface="+mj-lt"/>
                <a:ea typeface="+mj-ea"/>
                <a:cs typeface="+mj-cs"/>
              </a:rPr>
              <a:t>Repérer les liens entre crises environnementales et inégalités sociales</a:t>
            </a:r>
          </a:p>
        </p:txBody>
      </p:sp>
    </p:spTree>
    <p:extLst>
      <p:ext uri="{BB962C8B-B14F-4D97-AF65-F5344CB8AC3E}">
        <p14:creationId xmlns:p14="http://schemas.microsoft.com/office/powerpoint/2010/main" val="2873902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ucune description de photo disponible.">
            <a:extLst>
              <a:ext uri="{FF2B5EF4-FFF2-40B4-BE49-F238E27FC236}">
                <a16:creationId xmlns:a16="http://schemas.microsoft.com/office/drawing/2014/main" id="{CE373BA1-68C2-4D1B-B622-91DA5AC74A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72"/>
          <a:stretch/>
        </p:blipFill>
        <p:spPr bwMode="auto">
          <a:xfrm>
            <a:off x="1509088" y="653354"/>
            <a:ext cx="9173823" cy="5203085"/>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92C5B5EF-E359-4850-B67E-45A7F84ED2F9}"/>
              </a:ext>
            </a:extLst>
          </p:cNvPr>
          <p:cNvSpPr>
            <a:spLocks noGrp="1"/>
          </p:cNvSpPr>
          <p:nvPr>
            <p:ph type="sldNum" sz="quarter" idx="12"/>
          </p:nvPr>
        </p:nvSpPr>
        <p:spPr>
          <a:xfrm>
            <a:off x="9281932" y="6371736"/>
            <a:ext cx="2743200" cy="365125"/>
          </a:xfrm>
        </p:spPr>
        <p:txBody>
          <a:bodyPr vert="horz" lIns="91440" tIns="45720" rIns="91440" bIns="45720" rtlCol="0" anchor="ctr">
            <a:normAutofit/>
          </a:bodyPr>
          <a:lstStyle/>
          <a:p>
            <a:pPr>
              <a:spcAft>
                <a:spcPts val="600"/>
              </a:spcAft>
            </a:pPr>
            <a:fld id="{8A26EEB8-B9A9-4B10-AC7A-36146B0DEC0A}" type="slidenum">
              <a:rPr lang="en-US"/>
              <a:pPr>
                <a:spcAft>
                  <a:spcPts val="600"/>
                </a:spcAft>
              </a:pPr>
              <a:t>2</a:t>
            </a:fld>
            <a:endParaRPr lang="en-US" dirty="0"/>
          </a:p>
        </p:txBody>
      </p:sp>
      <p:pic>
        <p:nvPicPr>
          <p:cNvPr id="19" name="Espace réservé du contenu 3">
            <a:extLst>
              <a:ext uri="{FF2B5EF4-FFF2-40B4-BE49-F238E27FC236}">
                <a16:creationId xmlns:a16="http://schemas.microsoft.com/office/drawing/2014/main" id="{47706F3E-B999-464F-BE3C-F095D0C71659}"/>
              </a:ext>
            </a:extLst>
          </p:cNvPr>
          <p:cNvPicPr>
            <a:picLocks noGrp="1" noChangeAspect="1"/>
          </p:cNvPicPr>
          <p:nvPr>
            <p:ph idx="1"/>
          </p:nvPr>
        </p:nvPicPr>
        <p:blipFill>
          <a:blip r:embed="rId4"/>
          <a:stretch>
            <a:fillRect/>
          </a:stretch>
        </p:blipFill>
        <p:spPr>
          <a:xfrm>
            <a:off x="0" y="6061374"/>
            <a:ext cx="1917803" cy="796626"/>
          </a:xfrm>
          <a:prstGeom prst="rect">
            <a:avLst/>
          </a:prstGeom>
        </p:spPr>
      </p:pic>
    </p:spTree>
    <p:extLst>
      <p:ext uri="{BB962C8B-B14F-4D97-AF65-F5344CB8AC3E}">
        <p14:creationId xmlns:p14="http://schemas.microsoft.com/office/powerpoint/2010/main" val="1410607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4173D24A-FF51-45BA-9793-87E0174B56BD}"/>
              </a:ext>
            </a:extLst>
          </p:cNvPr>
          <p:cNvPicPr>
            <a:picLocks noGrp="1" noChangeAspect="1"/>
          </p:cNvPicPr>
          <p:nvPr>
            <p:ph idx="1"/>
          </p:nvPr>
        </p:nvPicPr>
        <p:blipFill>
          <a:blip r:embed="rId3"/>
          <a:stretch>
            <a:fillRect/>
          </a:stretch>
        </p:blipFill>
        <p:spPr>
          <a:xfrm>
            <a:off x="421447" y="256884"/>
            <a:ext cx="5130984" cy="3425883"/>
          </a:xfrm>
        </p:spPr>
      </p:pic>
      <p:sp>
        <p:nvSpPr>
          <p:cNvPr id="4" name="Espace réservé du numéro de diapositive 3">
            <a:extLst>
              <a:ext uri="{FF2B5EF4-FFF2-40B4-BE49-F238E27FC236}">
                <a16:creationId xmlns:a16="http://schemas.microsoft.com/office/drawing/2014/main" id="{A11B6BBA-7C59-408B-A152-7BAD993D6A4B}"/>
              </a:ext>
            </a:extLst>
          </p:cNvPr>
          <p:cNvSpPr>
            <a:spLocks noGrp="1"/>
          </p:cNvSpPr>
          <p:nvPr>
            <p:ph type="sldNum" sz="quarter" idx="12"/>
          </p:nvPr>
        </p:nvSpPr>
        <p:spPr/>
        <p:txBody>
          <a:bodyPr/>
          <a:lstStyle/>
          <a:p>
            <a:fld id="{8A26EEB8-B9A9-4B10-AC7A-36146B0DEC0A}" type="slidenum">
              <a:rPr lang="fr-CH" smtClean="0"/>
              <a:pPr/>
              <a:t>20</a:t>
            </a:fld>
            <a:endParaRPr lang="fr-CH" dirty="0"/>
          </a:p>
        </p:txBody>
      </p:sp>
      <p:sp>
        <p:nvSpPr>
          <p:cNvPr id="7" name="ZoneTexte 6">
            <a:extLst>
              <a:ext uri="{FF2B5EF4-FFF2-40B4-BE49-F238E27FC236}">
                <a16:creationId xmlns:a16="http://schemas.microsoft.com/office/drawing/2014/main" id="{1D2C7ABC-54AA-4407-9324-744EF84F37DE}"/>
              </a:ext>
            </a:extLst>
          </p:cNvPr>
          <p:cNvSpPr txBox="1"/>
          <p:nvPr/>
        </p:nvSpPr>
        <p:spPr>
          <a:xfrm>
            <a:off x="148549" y="4805742"/>
            <a:ext cx="3272884" cy="646331"/>
          </a:xfrm>
          <a:prstGeom prst="rect">
            <a:avLst/>
          </a:prstGeom>
          <a:noFill/>
        </p:spPr>
        <p:txBody>
          <a:bodyPr wrap="none" rtlCol="0">
            <a:spAutoFit/>
          </a:bodyPr>
          <a:lstStyle/>
          <a:p>
            <a:r>
              <a:rPr lang="fr-CH" dirty="0"/>
              <a:t>Mardi 14 novembre 2023</a:t>
            </a:r>
          </a:p>
          <a:p>
            <a:r>
              <a:rPr lang="fr-CH" dirty="0"/>
              <a:t> La Liberté du 15 novembre 2023</a:t>
            </a:r>
          </a:p>
        </p:txBody>
      </p:sp>
      <p:sp>
        <p:nvSpPr>
          <p:cNvPr id="9" name="ZoneTexte 8">
            <a:extLst>
              <a:ext uri="{FF2B5EF4-FFF2-40B4-BE49-F238E27FC236}">
                <a16:creationId xmlns:a16="http://schemas.microsoft.com/office/drawing/2014/main" id="{F1B8108E-7681-49AE-861E-A14C6ED63F05}"/>
              </a:ext>
            </a:extLst>
          </p:cNvPr>
          <p:cNvSpPr txBox="1"/>
          <p:nvPr/>
        </p:nvSpPr>
        <p:spPr>
          <a:xfrm>
            <a:off x="5740167" y="365125"/>
            <a:ext cx="6094602" cy="1200329"/>
          </a:xfrm>
          <a:prstGeom prst="rect">
            <a:avLst/>
          </a:prstGeom>
          <a:noFill/>
        </p:spPr>
        <p:txBody>
          <a:bodyPr wrap="square">
            <a:spAutoFit/>
          </a:bodyPr>
          <a:lstStyle/>
          <a:p>
            <a:r>
              <a:rPr lang="fr-CH" b="1" dirty="0"/>
              <a:t>Intempéries: évacuation de 50 personnes à </a:t>
            </a:r>
            <a:r>
              <a:rPr lang="fr-CH" b="1" dirty="0" err="1"/>
              <a:t>Charmey</a:t>
            </a:r>
            <a:endParaRPr lang="fr-CH" b="1" dirty="0"/>
          </a:p>
          <a:p>
            <a:r>
              <a:rPr lang="fr-CH" b="1" dirty="0"/>
              <a:t>La journée de mardi a été marquée par 250 interventions liées aux fortes pluies. Aucun blessé n’est à relever, mais </a:t>
            </a:r>
            <a:r>
              <a:rPr lang="fr-CH" b="1" dirty="0">
                <a:solidFill>
                  <a:srgbClr val="FF0000"/>
                </a:solidFill>
              </a:rPr>
              <a:t>50 habitants ont dû être évacués à </a:t>
            </a:r>
            <a:r>
              <a:rPr lang="fr-CH" b="1" dirty="0" err="1">
                <a:solidFill>
                  <a:srgbClr val="FF0000"/>
                </a:solidFill>
              </a:rPr>
              <a:t>Charmey</a:t>
            </a:r>
            <a:r>
              <a:rPr lang="fr-CH" b="1" dirty="0"/>
              <a:t>.</a:t>
            </a:r>
          </a:p>
        </p:txBody>
      </p:sp>
      <p:sp>
        <p:nvSpPr>
          <p:cNvPr id="11" name="ZoneTexte 10">
            <a:extLst>
              <a:ext uri="{FF2B5EF4-FFF2-40B4-BE49-F238E27FC236}">
                <a16:creationId xmlns:a16="http://schemas.microsoft.com/office/drawing/2014/main" id="{830F0A5F-C0AA-497F-92C6-6354BEFE9924}"/>
              </a:ext>
            </a:extLst>
          </p:cNvPr>
          <p:cNvSpPr txBox="1"/>
          <p:nvPr/>
        </p:nvSpPr>
        <p:spPr>
          <a:xfrm>
            <a:off x="5740167" y="1811428"/>
            <a:ext cx="6094602" cy="2031325"/>
          </a:xfrm>
          <a:prstGeom prst="rect">
            <a:avLst/>
          </a:prstGeom>
          <a:noFill/>
        </p:spPr>
        <p:txBody>
          <a:bodyPr wrap="square">
            <a:spAutoFit/>
          </a:bodyPr>
          <a:lstStyle/>
          <a:p>
            <a:r>
              <a:rPr lang="fr-CH" dirty="0"/>
              <a:t>Les interventions se multiplient dans le canton à cause des fortes intempéries qui s'abattent depuis lundi sur la Suisse romande. </a:t>
            </a:r>
            <a:r>
              <a:rPr lang="fr-CH" dirty="0">
                <a:solidFill>
                  <a:srgbClr val="FF0000"/>
                </a:solidFill>
              </a:rPr>
              <a:t>Mardi matin pourtant, </a:t>
            </a:r>
            <a:r>
              <a:rPr lang="fr-CH" dirty="0">
                <a:solidFill>
                  <a:srgbClr val="FF0000"/>
                </a:solidFill>
                <a:hlinkClick r:id="rId4">
                  <a:extLst>
                    <a:ext uri="{A12FA001-AC4F-418D-AE19-62706E023703}">
                      <ahyp:hlinkClr xmlns:ahyp="http://schemas.microsoft.com/office/drawing/2018/hyperlinkcolor" val="tx"/>
                    </a:ext>
                  </a:extLst>
                </a:hlinkClick>
              </a:rPr>
              <a:t>les Fribourgeois semblaient épargnés</a:t>
            </a:r>
            <a:r>
              <a:rPr lang="fr-CH" dirty="0">
                <a:solidFill>
                  <a:srgbClr val="FF0000"/>
                </a:solidFill>
              </a:rPr>
              <a:t> </a:t>
            </a:r>
            <a:r>
              <a:rPr lang="fr-CH" dirty="0"/>
              <a:t>par ces événements météorologiques violents. </a:t>
            </a:r>
          </a:p>
          <a:p>
            <a:r>
              <a:rPr lang="fr-CH" dirty="0"/>
              <a:t>Contactée vers 16h, la Police cantonale a affirmé que 45 interventions étaient en cours dans le canton, principalement à cause </a:t>
            </a:r>
            <a:r>
              <a:rPr lang="fr-CH" dirty="0">
                <a:solidFill>
                  <a:srgbClr val="FF0000"/>
                </a:solidFill>
              </a:rPr>
              <a:t>d’inondations de caves</a:t>
            </a:r>
            <a:r>
              <a:rPr lang="fr-CH" dirty="0"/>
              <a:t>.</a:t>
            </a:r>
          </a:p>
        </p:txBody>
      </p:sp>
      <p:sp>
        <p:nvSpPr>
          <p:cNvPr id="13" name="ZoneTexte 12">
            <a:extLst>
              <a:ext uri="{FF2B5EF4-FFF2-40B4-BE49-F238E27FC236}">
                <a16:creationId xmlns:a16="http://schemas.microsoft.com/office/drawing/2014/main" id="{25872114-8763-47C2-8C61-971938C244FC}"/>
              </a:ext>
            </a:extLst>
          </p:cNvPr>
          <p:cNvSpPr txBox="1"/>
          <p:nvPr/>
        </p:nvSpPr>
        <p:spPr>
          <a:xfrm>
            <a:off x="3624044" y="4159412"/>
            <a:ext cx="8210725" cy="2585323"/>
          </a:xfrm>
          <a:prstGeom prst="rect">
            <a:avLst/>
          </a:prstGeom>
          <a:noFill/>
        </p:spPr>
        <p:txBody>
          <a:bodyPr wrap="square">
            <a:spAutoFit/>
          </a:bodyPr>
          <a:lstStyle/>
          <a:p>
            <a:r>
              <a:rPr lang="fr-CH" dirty="0"/>
              <a:t>Toute la </a:t>
            </a:r>
            <a:r>
              <a:rPr lang="fr-CH" dirty="0" err="1"/>
              <a:t>Glâne</a:t>
            </a:r>
            <a:r>
              <a:rPr lang="fr-CH" dirty="0"/>
              <a:t> est sous l’eau. La </a:t>
            </a:r>
            <a:r>
              <a:rPr lang="fr-CH" dirty="0" err="1"/>
              <a:t>Veveyse</a:t>
            </a:r>
            <a:r>
              <a:rPr lang="fr-CH" dirty="0"/>
              <a:t> et la Gruyère commencent à le devenir», lance ce mardi vers 17 h Laurent </a:t>
            </a:r>
            <a:r>
              <a:rPr lang="fr-CH" dirty="0" err="1"/>
              <a:t>Surchat</a:t>
            </a:r>
            <a:r>
              <a:rPr lang="fr-CH" dirty="0"/>
              <a:t>, commandant de bataillon du Secours Sud Fribourgeois. Il recommande aux habitants d’éviter de sortir et aux pendulaires de suivre les déviations, quand il y en a. «L’accumulation d’eau provoque des débordements sur les routes. C’est dangereux, car les grilles se soulèvent par endroit et peuvent entraîner des accidents. Il y a aussi des risques d’effondrement de talus, de murs ou de ponts.»</a:t>
            </a:r>
          </a:p>
          <a:p>
            <a:r>
              <a:rPr lang="fr-CH" dirty="0"/>
              <a:t>L’océan Atlantique est anormalement chaud depuis cet été, ce qui crée davantage d’humidité</a:t>
            </a:r>
          </a:p>
        </p:txBody>
      </p:sp>
    </p:spTree>
    <p:extLst>
      <p:ext uri="{BB962C8B-B14F-4D97-AF65-F5344CB8AC3E}">
        <p14:creationId xmlns:p14="http://schemas.microsoft.com/office/powerpoint/2010/main" val="2679956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De la crise climatique au climat de crises</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2">
            <a:extLst>
              <a:ext uri="{FF2B5EF4-FFF2-40B4-BE49-F238E27FC236}">
                <a16:creationId xmlns:a16="http://schemas.microsoft.com/office/drawing/2014/main" id="{856D4718-96EF-4E0B-8F85-15A297C57F87}"/>
              </a:ext>
            </a:extLst>
          </p:cNvPr>
          <p:cNvSpPr txBox="1"/>
          <p:nvPr/>
        </p:nvSpPr>
        <p:spPr>
          <a:xfrm>
            <a:off x="382897" y="1721358"/>
            <a:ext cx="6341753" cy="1631216"/>
          </a:xfrm>
          <a:prstGeom prst="rect">
            <a:avLst/>
          </a:prstGeom>
          <a:noFill/>
        </p:spPr>
        <p:txBody>
          <a:bodyPr wrap="square" rtlCol="0">
            <a:spAutoFit/>
          </a:bodyPr>
          <a:lstStyle/>
          <a:p>
            <a:pPr algn="just">
              <a:spcBef>
                <a:spcPts val="600"/>
              </a:spcBef>
              <a:spcAft>
                <a:spcPts val="600"/>
              </a:spcAft>
            </a:pPr>
            <a:r>
              <a:rPr lang="fr-CH" sz="2000" dirty="0"/>
              <a:t>La crise climatique représente </a:t>
            </a:r>
            <a:r>
              <a:rPr lang="fr-CH" sz="2000" b="1" u="sng" dirty="0"/>
              <a:t>une triple menace</a:t>
            </a:r>
            <a:r>
              <a:rPr lang="fr-CH" sz="2000" b="1" dirty="0"/>
              <a:t> </a:t>
            </a:r>
            <a:r>
              <a:rPr lang="fr-CH" sz="2000" dirty="0"/>
              <a:t>: </a:t>
            </a:r>
          </a:p>
          <a:p>
            <a:pPr marL="800100" lvl="1" indent="-342900" algn="just">
              <a:spcBef>
                <a:spcPts val="600"/>
              </a:spcBef>
              <a:buFont typeface="+mj-lt"/>
              <a:buAutoNum type="arabicPeriod"/>
            </a:pPr>
            <a:r>
              <a:rPr lang="fr-CH" sz="2000" dirty="0"/>
              <a:t>Changement climatique</a:t>
            </a:r>
          </a:p>
          <a:p>
            <a:pPr marL="800100" lvl="1" indent="-342900" algn="just">
              <a:spcBef>
                <a:spcPts val="600"/>
              </a:spcBef>
              <a:buFont typeface="+mj-lt"/>
              <a:buAutoNum type="arabicPeriod"/>
            </a:pPr>
            <a:r>
              <a:rPr lang="fr-CH" sz="2000" dirty="0"/>
              <a:t>Destruction de la biodiversité </a:t>
            </a:r>
          </a:p>
          <a:p>
            <a:pPr marL="800100" lvl="1" indent="-342900" algn="just">
              <a:spcBef>
                <a:spcPts val="600"/>
              </a:spcBef>
              <a:spcAft>
                <a:spcPts val="600"/>
              </a:spcAft>
              <a:buFont typeface="+mj-lt"/>
              <a:buAutoNum type="arabicPeriod"/>
            </a:pPr>
            <a:r>
              <a:rPr lang="fr-CH" sz="2000" dirty="0"/>
              <a:t>Augmentation des injustices</a:t>
            </a:r>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21</a:t>
            </a:fld>
            <a:endParaRPr lang="fr-CH"/>
          </a:p>
        </p:txBody>
      </p:sp>
      <p:sp>
        <p:nvSpPr>
          <p:cNvPr id="7" name="TextBox 6">
            <a:extLst>
              <a:ext uri="{FF2B5EF4-FFF2-40B4-BE49-F238E27FC236}">
                <a16:creationId xmlns:a16="http://schemas.microsoft.com/office/drawing/2014/main" id="{D11FF54A-23F0-427F-BCF8-D68EA83E8F5D}"/>
              </a:ext>
            </a:extLst>
          </p:cNvPr>
          <p:cNvSpPr txBox="1"/>
          <p:nvPr/>
        </p:nvSpPr>
        <p:spPr>
          <a:xfrm>
            <a:off x="4729316" y="6378513"/>
            <a:ext cx="6969233" cy="338554"/>
          </a:xfrm>
          <a:prstGeom prst="rect">
            <a:avLst/>
          </a:prstGeom>
          <a:noFill/>
        </p:spPr>
        <p:txBody>
          <a:bodyPr wrap="square" rtlCol="0">
            <a:spAutoFit/>
          </a:bodyPr>
          <a:lstStyle/>
          <a:p>
            <a:r>
              <a:rPr lang="fr-CH" sz="1600" dirty="0"/>
              <a:t>Cleveland et al. (2020) ; Lebel &amp; Descamps (2020) ; Petersen-</a:t>
            </a:r>
            <a:r>
              <a:rPr lang="fr-CH" sz="1600" dirty="0" err="1"/>
              <a:t>Rockney</a:t>
            </a:r>
            <a:r>
              <a:rPr lang="fr-CH" sz="1600" dirty="0"/>
              <a:t> et al. (2021)</a:t>
            </a:r>
          </a:p>
        </p:txBody>
      </p:sp>
      <p:pic>
        <p:nvPicPr>
          <p:cNvPr id="10" name="Picture 9" descr="A group of people holding signs&#10;&#10;Description automatically generated with medium confidence">
            <a:extLst>
              <a:ext uri="{FF2B5EF4-FFF2-40B4-BE49-F238E27FC236}">
                <a16:creationId xmlns:a16="http://schemas.microsoft.com/office/drawing/2014/main" id="{C9900502-AFD3-47F1-8256-530ED23C3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625" y="1967936"/>
            <a:ext cx="4598237" cy="3241965"/>
          </a:xfrm>
          <a:prstGeom prst="rect">
            <a:avLst/>
          </a:prstGeom>
          <a:ln>
            <a:no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C89FA744-79D3-4429-9237-82BC9A562E32}"/>
              </a:ext>
            </a:extLst>
          </p:cNvPr>
          <p:cNvSpPr txBox="1"/>
          <p:nvPr/>
        </p:nvSpPr>
        <p:spPr>
          <a:xfrm>
            <a:off x="6905625" y="5294165"/>
            <a:ext cx="4598237" cy="338554"/>
          </a:xfrm>
          <a:prstGeom prst="rect">
            <a:avLst/>
          </a:prstGeom>
          <a:noFill/>
        </p:spPr>
        <p:txBody>
          <a:bodyPr wrap="square" rtlCol="0">
            <a:spAutoFit/>
          </a:bodyPr>
          <a:lstStyle/>
          <a:p>
            <a:pPr algn="ctr"/>
            <a:r>
              <a:rPr lang="fr-CH" sz="1600" b="1" dirty="0"/>
              <a:t>Grève pour l’Avenir à Fribourg (La Liberté, 2021)</a:t>
            </a:r>
          </a:p>
        </p:txBody>
      </p:sp>
      <p:sp>
        <p:nvSpPr>
          <p:cNvPr id="16" name="Thought Bubble: Cloud 15">
            <a:extLst>
              <a:ext uri="{FF2B5EF4-FFF2-40B4-BE49-F238E27FC236}">
                <a16:creationId xmlns:a16="http://schemas.microsoft.com/office/drawing/2014/main" id="{4DA32B5A-4D43-4007-B50A-69C2B51F31FC}"/>
              </a:ext>
            </a:extLst>
          </p:cNvPr>
          <p:cNvSpPr/>
          <p:nvPr/>
        </p:nvSpPr>
        <p:spPr>
          <a:xfrm>
            <a:off x="1168215" y="3641427"/>
            <a:ext cx="4899665" cy="2178434"/>
          </a:xfrm>
          <a:prstGeom prst="cloudCallout">
            <a:avLst>
              <a:gd name="adj1" fmla="val 55607"/>
              <a:gd name="adj2" fmla="val 5476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r-CH" dirty="0"/>
          </a:p>
        </p:txBody>
      </p:sp>
      <p:sp>
        <p:nvSpPr>
          <p:cNvPr id="15" name="TextBox 14">
            <a:extLst>
              <a:ext uri="{FF2B5EF4-FFF2-40B4-BE49-F238E27FC236}">
                <a16:creationId xmlns:a16="http://schemas.microsoft.com/office/drawing/2014/main" id="{83EAEC34-AA6F-492A-B8E1-C923D3A10697}"/>
              </a:ext>
            </a:extLst>
          </p:cNvPr>
          <p:cNvSpPr txBox="1"/>
          <p:nvPr/>
        </p:nvSpPr>
        <p:spPr>
          <a:xfrm>
            <a:off x="1627890" y="4194238"/>
            <a:ext cx="4029959" cy="1015663"/>
          </a:xfrm>
          <a:prstGeom prst="rect">
            <a:avLst/>
          </a:prstGeom>
          <a:noFill/>
        </p:spPr>
        <p:txBody>
          <a:bodyPr wrap="square" rtlCol="0">
            <a:spAutoFit/>
          </a:bodyPr>
          <a:lstStyle/>
          <a:p>
            <a:pPr algn="ctr">
              <a:spcBef>
                <a:spcPts val="1800"/>
              </a:spcBef>
            </a:pPr>
            <a:r>
              <a:rPr lang="fr-CH" sz="2000" i="1" dirty="0"/>
              <a:t>La pandémie de COVID-19 serait-elle « un modèle réduit et une expérience en accéléré du chaos climatique » ? </a:t>
            </a:r>
            <a:r>
              <a:rPr lang="fr-CH" sz="2000" dirty="0"/>
              <a:t> </a:t>
            </a:r>
          </a:p>
        </p:txBody>
      </p:sp>
      <p:pic>
        <p:nvPicPr>
          <p:cNvPr id="8" name="Espace réservé du contenu 3">
            <a:extLst>
              <a:ext uri="{FF2B5EF4-FFF2-40B4-BE49-F238E27FC236}">
                <a16:creationId xmlns:a16="http://schemas.microsoft.com/office/drawing/2014/main" id="{7A8C5456-0379-13EB-E4C6-124FCF2866AD}"/>
              </a:ext>
            </a:extLst>
          </p:cNvPr>
          <p:cNvPicPr>
            <a:picLocks noChangeAspect="1"/>
          </p:cNvPicPr>
          <p:nvPr/>
        </p:nvPicPr>
        <p:blipFill>
          <a:blip r:embed="rId4"/>
          <a:stretch>
            <a:fillRect/>
          </a:stretch>
        </p:blipFill>
        <p:spPr>
          <a:xfrm>
            <a:off x="0" y="6061374"/>
            <a:ext cx="1917803" cy="796626"/>
          </a:xfrm>
          <a:prstGeom prst="rect">
            <a:avLst/>
          </a:prstGeom>
        </p:spPr>
      </p:pic>
    </p:spTree>
    <p:extLst>
      <p:ext uri="{BB962C8B-B14F-4D97-AF65-F5344CB8AC3E}">
        <p14:creationId xmlns:p14="http://schemas.microsoft.com/office/powerpoint/2010/main" val="1040301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 travail social face aux situations de crise</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22</a:t>
            </a:fld>
            <a:endParaRPr lang="fr-CH"/>
          </a:p>
        </p:txBody>
      </p:sp>
      <p:sp>
        <p:nvSpPr>
          <p:cNvPr id="7" name="TextBox 6">
            <a:extLst>
              <a:ext uri="{FF2B5EF4-FFF2-40B4-BE49-F238E27FC236}">
                <a16:creationId xmlns:a16="http://schemas.microsoft.com/office/drawing/2014/main" id="{D11FF54A-23F0-427F-BCF8-D68EA83E8F5D}"/>
              </a:ext>
            </a:extLst>
          </p:cNvPr>
          <p:cNvSpPr txBox="1"/>
          <p:nvPr/>
        </p:nvSpPr>
        <p:spPr>
          <a:xfrm>
            <a:off x="7886701" y="6374104"/>
            <a:ext cx="3766038" cy="338554"/>
          </a:xfrm>
          <a:prstGeom prst="rect">
            <a:avLst/>
          </a:prstGeom>
          <a:noFill/>
        </p:spPr>
        <p:txBody>
          <a:bodyPr wrap="square" rtlCol="0">
            <a:spAutoFit/>
          </a:bodyPr>
          <a:lstStyle/>
          <a:p>
            <a:r>
              <a:rPr lang="fr-CH" sz="1600" dirty="0" err="1"/>
              <a:t>Fritzsche</a:t>
            </a:r>
            <a:r>
              <a:rPr lang="fr-CH" sz="1600" dirty="0"/>
              <a:t> et al. (2015) ; Oswald et al. (2020)</a:t>
            </a:r>
          </a:p>
        </p:txBody>
      </p:sp>
      <p:graphicFrame>
        <p:nvGraphicFramePr>
          <p:cNvPr id="10" name="Diagram 9">
            <a:extLst>
              <a:ext uri="{FF2B5EF4-FFF2-40B4-BE49-F238E27FC236}">
                <a16:creationId xmlns:a16="http://schemas.microsoft.com/office/drawing/2014/main" id="{1E934F1C-9FD0-41BA-94A9-8DF37F145F6A}"/>
              </a:ext>
            </a:extLst>
          </p:cNvPr>
          <p:cNvGraphicFramePr/>
          <p:nvPr>
            <p:extLst>
              <p:ext uri="{D42A27DB-BD31-4B8C-83A1-F6EECF244321}">
                <p14:modId xmlns:p14="http://schemas.microsoft.com/office/powerpoint/2010/main" val="2737892060"/>
              </p:ext>
            </p:extLst>
          </p:nvPr>
        </p:nvGraphicFramePr>
        <p:xfrm>
          <a:off x="511439" y="1971368"/>
          <a:ext cx="5584561" cy="3593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Picture 22" descr="A group of people standing in water holding umbrellas&#10;&#10;Description automatically generated with low confidence">
            <a:extLst>
              <a:ext uri="{FF2B5EF4-FFF2-40B4-BE49-F238E27FC236}">
                <a16:creationId xmlns:a16="http://schemas.microsoft.com/office/drawing/2014/main" id="{ECA639F5-AFDF-4010-B8FA-6ED6099C6ED8}"/>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25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702660" y="2223167"/>
            <a:ext cx="4642886" cy="3093724"/>
          </a:xfrm>
          <a:prstGeom prst="rect">
            <a:avLst/>
          </a:prstGeom>
          <a:ln>
            <a:noFill/>
          </a:ln>
          <a:effectLst>
            <a:outerShdw blurRad="50800" dist="38100" dir="2700000" algn="tl" rotWithShape="0">
              <a:prstClr val="black">
                <a:alpha val="40000"/>
              </a:prstClr>
            </a:outerShdw>
          </a:effectLst>
        </p:spPr>
      </p:pic>
      <p:pic>
        <p:nvPicPr>
          <p:cNvPr id="21" name="Picture 20" descr="A picture containing ground, outdoor, rock, nature&#10;&#10;Description automatically generated">
            <a:extLst>
              <a:ext uri="{FF2B5EF4-FFF2-40B4-BE49-F238E27FC236}">
                <a16:creationId xmlns:a16="http://schemas.microsoft.com/office/drawing/2014/main" id="{6D95EB7B-5BFA-4764-BC2C-EA028CD0298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 contrast="15000"/>
                    </a14:imgEffect>
                  </a14:imgLayer>
                </a14:imgProps>
              </a:ext>
              <a:ext uri="{28A0092B-C50C-407E-A947-70E740481C1C}">
                <a14:useLocalDpi xmlns:a14="http://schemas.microsoft.com/office/drawing/2010/main" val="0"/>
              </a:ext>
            </a:extLst>
          </a:blip>
          <a:srcRect b="3078"/>
          <a:stretch/>
        </p:blipFill>
        <p:spPr>
          <a:xfrm>
            <a:off x="6702661" y="2221466"/>
            <a:ext cx="4642885" cy="3093720"/>
          </a:xfrm>
          <a:prstGeom prst="rect">
            <a:avLst/>
          </a:prstGeom>
          <a:ln>
            <a:noFill/>
          </a:ln>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B4FBEAA-001C-49B1-AA38-BDD59C974249}"/>
              </a:ext>
            </a:extLst>
          </p:cNvPr>
          <p:cNvSpPr txBox="1"/>
          <p:nvPr/>
        </p:nvSpPr>
        <p:spPr>
          <a:xfrm>
            <a:off x="7081003" y="5396007"/>
            <a:ext cx="3886199" cy="338554"/>
          </a:xfrm>
          <a:prstGeom prst="rect">
            <a:avLst/>
          </a:prstGeom>
          <a:noFill/>
        </p:spPr>
        <p:txBody>
          <a:bodyPr wrap="square" rtlCol="0">
            <a:spAutoFit/>
          </a:bodyPr>
          <a:lstStyle/>
          <a:p>
            <a:pPr algn="ctr"/>
            <a:r>
              <a:rPr lang="fr-CH" sz="1600" b="1" dirty="0"/>
              <a:t>Inondations au Soudan du Sud (</a:t>
            </a:r>
            <a:r>
              <a:rPr lang="fr-CH" sz="1600" b="1" dirty="0" err="1"/>
              <a:t>Chol</a:t>
            </a:r>
            <a:r>
              <a:rPr lang="fr-CH" sz="1600" b="1" dirty="0"/>
              <a:t>, 2020)</a:t>
            </a:r>
          </a:p>
        </p:txBody>
      </p:sp>
      <p:sp>
        <p:nvSpPr>
          <p:cNvPr id="25" name="TextBox 24">
            <a:extLst>
              <a:ext uri="{FF2B5EF4-FFF2-40B4-BE49-F238E27FC236}">
                <a16:creationId xmlns:a16="http://schemas.microsoft.com/office/drawing/2014/main" id="{695D26C2-3E84-4DEA-90C1-E2AB42B60140}"/>
              </a:ext>
            </a:extLst>
          </p:cNvPr>
          <p:cNvSpPr txBox="1"/>
          <p:nvPr/>
        </p:nvSpPr>
        <p:spPr>
          <a:xfrm>
            <a:off x="7004418" y="5395905"/>
            <a:ext cx="3982218" cy="338554"/>
          </a:xfrm>
          <a:prstGeom prst="rect">
            <a:avLst/>
          </a:prstGeom>
          <a:solidFill>
            <a:schemeClr val="bg1"/>
          </a:solidFill>
        </p:spPr>
        <p:txBody>
          <a:bodyPr wrap="square" rtlCol="0">
            <a:spAutoFit/>
          </a:bodyPr>
          <a:lstStyle/>
          <a:p>
            <a:pPr algn="ctr"/>
            <a:r>
              <a:rPr lang="fr-CH" sz="1600" b="1" dirty="0"/>
              <a:t>Inondations en Allemagne (</a:t>
            </a:r>
            <a:r>
              <a:rPr lang="fr-CH" sz="1600" b="1" dirty="0" err="1"/>
              <a:t>Roessler</a:t>
            </a:r>
            <a:r>
              <a:rPr lang="fr-CH" sz="1600" b="1" dirty="0"/>
              <a:t>, 2021)</a:t>
            </a:r>
          </a:p>
        </p:txBody>
      </p:sp>
      <p:pic>
        <p:nvPicPr>
          <p:cNvPr id="5" name="Espace réservé du contenu 3">
            <a:extLst>
              <a:ext uri="{FF2B5EF4-FFF2-40B4-BE49-F238E27FC236}">
                <a16:creationId xmlns:a16="http://schemas.microsoft.com/office/drawing/2014/main" id="{780AAE3B-54B0-D93D-022E-E288C9907E30}"/>
              </a:ext>
            </a:extLst>
          </p:cNvPr>
          <p:cNvPicPr>
            <a:picLocks noChangeAspect="1"/>
          </p:cNvPicPr>
          <p:nvPr/>
        </p:nvPicPr>
        <p:blipFill>
          <a:blip r:embed="rId12"/>
          <a:stretch>
            <a:fillRect/>
          </a:stretch>
        </p:blipFill>
        <p:spPr>
          <a:xfrm>
            <a:off x="0" y="6061374"/>
            <a:ext cx="1917803" cy="796626"/>
          </a:xfrm>
          <a:prstGeom prst="rect">
            <a:avLst/>
          </a:prstGeom>
        </p:spPr>
      </p:pic>
    </p:spTree>
    <p:extLst>
      <p:ext uri="{BB962C8B-B14F-4D97-AF65-F5344CB8AC3E}">
        <p14:creationId xmlns:p14="http://schemas.microsoft.com/office/powerpoint/2010/main" val="257521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 travail social face aux situations de crise (II)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23</a:t>
            </a:fld>
            <a:endParaRPr lang="fr-CH"/>
          </a:p>
        </p:txBody>
      </p:sp>
      <p:sp>
        <p:nvSpPr>
          <p:cNvPr id="7" name="TextBox 6">
            <a:extLst>
              <a:ext uri="{FF2B5EF4-FFF2-40B4-BE49-F238E27FC236}">
                <a16:creationId xmlns:a16="http://schemas.microsoft.com/office/drawing/2014/main" id="{D11FF54A-23F0-427F-BCF8-D68EA83E8F5D}"/>
              </a:ext>
            </a:extLst>
          </p:cNvPr>
          <p:cNvSpPr txBox="1"/>
          <p:nvPr/>
        </p:nvSpPr>
        <p:spPr>
          <a:xfrm>
            <a:off x="7829549" y="6374104"/>
            <a:ext cx="3823189" cy="338554"/>
          </a:xfrm>
          <a:prstGeom prst="rect">
            <a:avLst/>
          </a:prstGeom>
          <a:noFill/>
        </p:spPr>
        <p:txBody>
          <a:bodyPr wrap="square" rtlCol="0">
            <a:spAutoFit/>
          </a:bodyPr>
          <a:lstStyle/>
          <a:p>
            <a:r>
              <a:rPr lang="fr-CH" sz="1600" dirty="0" err="1"/>
              <a:t>Fekete</a:t>
            </a:r>
            <a:r>
              <a:rPr lang="fr-CH" sz="1600" dirty="0"/>
              <a:t> &amp; </a:t>
            </a:r>
            <a:r>
              <a:rPr lang="fr-CH" sz="1600" dirty="0" err="1"/>
              <a:t>Sandholz</a:t>
            </a:r>
            <a:r>
              <a:rPr lang="fr-CH" sz="1600" dirty="0"/>
              <a:t> (2021) ; Parkinson </a:t>
            </a:r>
            <a:r>
              <a:rPr lang="fr-CH" sz="1600"/>
              <a:t>(2019)</a:t>
            </a:r>
            <a:endParaRPr lang="fr-CH" sz="1600" dirty="0"/>
          </a:p>
        </p:txBody>
      </p:sp>
      <p:pic>
        <p:nvPicPr>
          <p:cNvPr id="5" name="Espace réservé du contenu 3">
            <a:extLst>
              <a:ext uri="{FF2B5EF4-FFF2-40B4-BE49-F238E27FC236}">
                <a16:creationId xmlns:a16="http://schemas.microsoft.com/office/drawing/2014/main" id="{780AAE3B-54B0-D93D-022E-E288C9907E30}"/>
              </a:ext>
            </a:extLst>
          </p:cNvPr>
          <p:cNvPicPr>
            <a:picLocks noChangeAspect="1"/>
          </p:cNvPicPr>
          <p:nvPr/>
        </p:nvPicPr>
        <p:blipFill>
          <a:blip r:embed="rId3"/>
          <a:stretch>
            <a:fillRect/>
          </a:stretch>
        </p:blipFill>
        <p:spPr>
          <a:xfrm>
            <a:off x="0" y="6061374"/>
            <a:ext cx="1917803" cy="796626"/>
          </a:xfrm>
          <a:prstGeom prst="rect">
            <a:avLst/>
          </a:prstGeom>
        </p:spPr>
      </p:pic>
      <p:sp>
        <p:nvSpPr>
          <p:cNvPr id="12" name="TextBox 11">
            <a:extLst>
              <a:ext uri="{FF2B5EF4-FFF2-40B4-BE49-F238E27FC236}">
                <a16:creationId xmlns:a16="http://schemas.microsoft.com/office/drawing/2014/main" id="{D3BBFB51-4DD3-2EC3-0474-E8D44C77418A}"/>
              </a:ext>
            </a:extLst>
          </p:cNvPr>
          <p:cNvSpPr txBox="1"/>
          <p:nvPr/>
        </p:nvSpPr>
        <p:spPr>
          <a:xfrm>
            <a:off x="958900" y="1748318"/>
            <a:ext cx="5137099" cy="2862322"/>
          </a:xfrm>
          <a:prstGeom prst="rect">
            <a:avLst/>
          </a:prstGeom>
          <a:noFill/>
        </p:spPr>
        <p:txBody>
          <a:bodyPr wrap="square">
            <a:spAutoFit/>
          </a:bodyPr>
          <a:lstStyle/>
          <a:p>
            <a:pPr algn="just"/>
            <a:r>
              <a:rPr lang="en-US" b="1" dirty="0">
                <a:solidFill>
                  <a:srgbClr val="222222"/>
                </a:solidFill>
                <a:latin typeface="Calibri "/>
              </a:rPr>
              <a:t>Un </a:t>
            </a:r>
            <a:r>
              <a:rPr lang="en-US" b="1" dirty="0" err="1">
                <a:solidFill>
                  <a:srgbClr val="222222"/>
                </a:solidFill>
                <a:latin typeface="Calibri "/>
              </a:rPr>
              <a:t>exemple</a:t>
            </a:r>
            <a:r>
              <a:rPr lang="en-US" b="1" dirty="0">
                <a:solidFill>
                  <a:srgbClr val="222222"/>
                </a:solidFill>
                <a:latin typeface="Calibri "/>
              </a:rPr>
              <a:t> de </a:t>
            </a:r>
            <a:r>
              <a:rPr lang="en-US" b="1" dirty="0" err="1">
                <a:solidFill>
                  <a:srgbClr val="222222"/>
                </a:solidFill>
                <a:latin typeface="Calibri "/>
              </a:rPr>
              <a:t>vulnérabilité</a:t>
            </a:r>
            <a:r>
              <a:rPr lang="en-US" b="1" dirty="0">
                <a:solidFill>
                  <a:srgbClr val="222222"/>
                </a:solidFill>
                <a:latin typeface="Calibri "/>
              </a:rPr>
              <a:t> </a:t>
            </a:r>
            <a:r>
              <a:rPr lang="en-US" b="1" dirty="0" err="1">
                <a:solidFill>
                  <a:srgbClr val="222222"/>
                </a:solidFill>
                <a:latin typeface="Calibri "/>
              </a:rPr>
              <a:t>exacerbée</a:t>
            </a:r>
            <a:r>
              <a:rPr lang="en-US" b="1" dirty="0">
                <a:solidFill>
                  <a:srgbClr val="222222"/>
                </a:solidFill>
                <a:latin typeface="Calibri "/>
              </a:rPr>
              <a:t> par la crise </a:t>
            </a:r>
            <a:r>
              <a:rPr lang="en-US" b="1" dirty="0" err="1">
                <a:solidFill>
                  <a:srgbClr val="222222"/>
                </a:solidFill>
                <a:latin typeface="Calibri "/>
              </a:rPr>
              <a:t>climatique</a:t>
            </a:r>
            <a:r>
              <a:rPr lang="en-US" b="1" dirty="0">
                <a:solidFill>
                  <a:srgbClr val="222222"/>
                </a:solidFill>
                <a:latin typeface="Calibri "/>
              </a:rPr>
              <a:t> :</a:t>
            </a:r>
          </a:p>
          <a:p>
            <a:pPr algn="just"/>
            <a:endParaRPr lang="en-US" b="1" dirty="0">
              <a:solidFill>
                <a:srgbClr val="222222"/>
              </a:solidFill>
              <a:latin typeface="Calibri "/>
            </a:endParaRPr>
          </a:p>
          <a:p>
            <a:pPr algn="ctr"/>
            <a:r>
              <a:rPr lang="en-US" u="sng" dirty="0" err="1">
                <a:solidFill>
                  <a:srgbClr val="222222"/>
                </a:solidFill>
                <a:latin typeface="Calibri "/>
              </a:rPr>
              <a:t>Inondations</a:t>
            </a:r>
            <a:r>
              <a:rPr lang="en-US" u="sng" dirty="0">
                <a:solidFill>
                  <a:srgbClr val="222222"/>
                </a:solidFill>
                <a:latin typeface="Calibri "/>
              </a:rPr>
              <a:t> </a:t>
            </a:r>
            <a:r>
              <a:rPr lang="en-US" u="sng" dirty="0" err="1">
                <a:solidFill>
                  <a:srgbClr val="222222"/>
                </a:solidFill>
                <a:latin typeface="Calibri "/>
              </a:rPr>
              <a:t>en</a:t>
            </a:r>
            <a:r>
              <a:rPr lang="en-US" u="sng" dirty="0">
                <a:solidFill>
                  <a:srgbClr val="222222"/>
                </a:solidFill>
                <a:latin typeface="Calibri "/>
              </a:rPr>
              <a:t> </a:t>
            </a:r>
            <a:r>
              <a:rPr lang="en-US" u="sng" dirty="0" err="1">
                <a:solidFill>
                  <a:srgbClr val="222222"/>
                </a:solidFill>
                <a:latin typeface="Calibri "/>
              </a:rPr>
              <a:t>Allemagne</a:t>
            </a:r>
            <a:r>
              <a:rPr lang="en-US" u="sng" dirty="0">
                <a:solidFill>
                  <a:srgbClr val="222222"/>
                </a:solidFill>
                <a:latin typeface="Calibri "/>
              </a:rPr>
              <a:t> </a:t>
            </a:r>
            <a:r>
              <a:rPr lang="en-US" u="sng" dirty="0" err="1">
                <a:solidFill>
                  <a:srgbClr val="222222"/>
                </a:solidFill>
                <a:latin typeface="Calibri "/>
              </a:rPr>
              <a:t>en</a:t>
            </a:r>
            <a:r>
              <a:rPr lang="en-US" u="sng" dirty="0">
                <a:solidFill>
                  <a:srgbClr val="222222"/>
                </a:solidFill>
                <a:latin typeface="Calibri "/>
              </a:rPr>
              <a:t> 2021</a:t>
            </a:r>
          </a:p>
          <a:p>
            <a:pPr algn="ctr"/>
            <a:r>
              <a:rPr lang="en-US" i="1" dirty="0">
                <a:solidFill>
                  <a:srgbClr val="222222"/>
                </a:solidFill>
                <a:latin typeface="Calibri "/>
              </a:rPr>
              <a:t>Article de </a:t>
            </a:r>
            <a:r>
              <a:rPr lang="en-US" i="1" dirty="0" err="1">
                <a:solidFill>
                  <a:srgbClr val="222222"/>
                </a:solidFill>
                <a:latin typeface="Calibri "/>
              </a:rPr>
              <a:t>Feket</a:t>
            </a:r>
            <a:r>
              <a:rPr lang="en-US" i="1" dirty="0">
                <a:solidFill>
                  <a:srgbClr val="222222"/>
                </a:solidFill>
                <a:latin typeface="Calibri "/>
              </a:rPr>
              <a:t> &amp; </a:t>
            </a:r>
            <a:r>
              <a:rPr lang="en-US" i="1" dirty="0" err="1">
                <a:solidFill>
                  <a:srgbClr val="222222"/>
                </a:solidFill>
                <a:latin typeface="Calibri "/>
              </a:rPr>
              <a:t>Sandholz</a:t>
            </a:r>
            <a:r>
              <a:rPr lang="en-US" i="1" dirty="0">
                <a:solidFill>
                  <a:srgbClr val="222222"/>
                </a:solidFill>
                <a:latin typeface="Calibri "/>
              </a:rPr>
              <a:t> (2021, p.15) : </a:t>
            </a:r>
          </a:p>
          <a:p>
            <a:pPr algn="just"/>
            <a:endParaRPr lang="en-US" dirty="0">
              <a:solidFill>
                <a:srgbClr val="222222"/>
              </a:solidFill>
              <a:latin typeface="Calibri "/>
            </a:endParaRPr>
          </a:p>
          <a:p>
            <a:pPr algn="ctr"/>
            <a:r>
              <a:rPr lang="fr-CH" dirty="0">
                <a:solidFill>
                  <a:srgbClr val="222222"/>
                </a:solidFill>
                <a:latin typeface="Calibri "/>
              </a:rPr>
              <a:t>« Les populations particulièrement vulnérables doivent être secourues. Dans une maison de retraite pour personnes à mobilité réduite, 12 personnes sont décédées en sous-sol.»</a:t>
            </a:r>
            <a:endParaRPr lang="en-US" dirty="0">
              <a:solidFill>
                <a:srgbClr val="222222"/>
              </a:solidFill>
              <a:latin typeface="Calibri "/>
            </a:endParaRPr>
          </a:p>
        </p:txBody>
      </p:sp>
      <p:pic>
        <p:nvPicPr>
          <p:cNvPr id="2050" name="Picture 2" descr="Nach dem Unwetter in Rheinland-Pfalz">
            <a:extLst>
              <a:ext uri="{FF2B5EF4-FFF2-40B4-BE49-F238E27FC236}">
                <a16:creationId xmlns:a16="http://schemas.microsoft.com/office/drawing/2014/main" id="{8B704801-1B08-39BD-19DF-5C76883BA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419" y="1748318"/>
            <a:ext cx="4709680" cy="32145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84E0617-9A69-D5BA-C786-DCD347C3419D}"/>
              </a:ext>
            </a:extLst>
          </p:cNvPr>
          <p:cNvSpPr txBox="1"/>
          <p:nvPr/>
        </p:nvSpPr>
        <p:spPr>
          <a:xfrm>
            <a:off x="958902" y="5206951"/>
            <a:ext cx="10274198" cy="646331"/>
          </a:xfrm>
          <a:prstGeom prst="rect">
            <a:avLst/>
          </a:prstGeom>
          <a:noFill/>
        </p:spPr>
        <p:txBody>
          <a:bodyPr wrap="square">
            <a:spAutoFit/>
          </a:bodyPr>
          <a:lstStyle/>
          <a:p>
            <a:pPr algn="just"/>
            <a:r>
              <a:rPr lang="fr-CH" b="1" dirty="0">
                <a:solidFill>
                  <a:srgbClr val="222222"/>
                </a:solidFill>
                <a:latin typeface="Calibri "/>
              </a:rPr>
              <a:t>Un autre exemple plus « inattendu » : </a:t>
            </a:r>
            <a:r>
              <a:rPr lang="fr-CH" dirty="0">
                <a:solidFill>
                  <a:srgbClr val="222222"/>
                </a:solidFill>
                <a:latin typeface="Calibri "/>
              </a:rPr>
              <a:t>l’exacerbation des violences domestiques après le </a:t>
            </a:r>
            <a:r>
              <a:rPr lang="fr-CH" i="1" dirty="0">
                <a:solidFill>
                  <a:srgbClr val="222222"/>
                </a:solidFill>
                <a:latin typeface="Calibri "/>
              </a:rPr>
              <a:t>Black Saturday </a:t>
            </a:r>
            <a:r>
              <a:rPr lang="fr-CH" i="1" dirty="0" err="1">
                <a:solidFill>
                  <a:srgbClr val="222222"/>
                </a:solidFill>
                <a:latin typeface="Calibri "/>
              </a:rPr>
              <a:t>Bushfires</a:t>
            </a:r>
            <a:r>
              <a:rPr lang="fr-CH" dirty="0">
                <a:solidFill>
                  <a:srgbClr val="222222"/>
                </a:solidFill>
                <a:latin typeface="Calibri "/>
              </a:rPr>
              <a:t> au Canada en 2009 (</a:t>
            </a:r>
            <a:r>
              <a:rPr lang="en-US" dirty="0">
                <a:solidFill>
                  <a:srgbClr val="222222"/>
                </a:solidFill>
                <a:latin typeface="Calibri "/>
              </a:rPr>
              <a:t>Parkinson, 2019)</a:t>
            </a:r>
            <a:endParaRPr lang="fr-CH" b="1" dirty="0">
              <a:solidFill>
                <a:srgbClr val="222222"/>
              </a:solidFill>
              <a:latin typeface="Calibri "/>
            </a:endParaRPr>
          </a:p>
        </p:txBody>
      </p:sp>
    </p:spTree>
    <p:extLst>
      <p:ext uri="{BB962C8B-B14F-4D97-AF65-F5344CB8AC3E}">
        <p14:creationId xmlns:p14="http://schemas.microsoft.com/office/powerpoint/2010/main" val="2727240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CH" sz="3600" b="1" dirty="0">
                <a:solidFill>
                  <a:schemeClr val="accent4">
                    <a:lumMod val="50000"/>
                  </a:schemeClr>
                </a:solidFill>
              </a:rPr>
              <a:t>Lien entre crises environnementales et inégalités sociales (I)</a:t>
            </a: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80739" y="5876059"/>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24</a:t>
            </a:fld>
            <a:endParaRPr lang="fr-CH"/>
          </a:p>
        </p:txBody>
      </p:sp>
      <p:sp>
        <p:nvSpPr>
          <p:cNvPr id="12" name="Espace réservé du contenu 2">
            <a:extLst>
              <a:ext uri="{FF2B5EF4-FFF2-40B4-BE49-F238E27FC236}">
                <a16:creationId xmlns:a16="http://schemas.microsoft.com/office/drawing/2014/main" id="{9D5F4157-4693-423D-8836-78FEBFCE7870}"/>
              </a:ext>
            </a:extLst>
          </p:cNvPr>
          <p:cNvSpPr txBox="1">
            <a:spLocks/>
          </p:cNvSpPr>
          <p:nvPr/>
        </p:nvSpPr>
        <p:spPr>
          <a:xfrm>
            <a:off x="619125" y="1708660"/>
            <a:ext cx="109537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fr-CH" dirty="0"/>
              <a:t>La vulnérabilité sociale peut être considérée comme le produit de </a:t>
            </a:r>
            <a:br>
              <a:rPr lang="fr-CH" dirty="0"/>
            </a:br>
            <a:r>
              <a:rPr lang="fr-CH" dirty="0"/>
              <a:t>conditions d’</a:t>
            </a:r>
            <a:r>
              <a:rPr lang="fr-CH" dirty="0">
                <a:solidFill>
                  <a:srgbClr val="FF0000"/>
                </a:solidFill>
              </a:rPr>
              <a:t>inégalité </a:t>
            </a:r>
            <a:r>
              <a:rPr lang="fr-CH" dirty="0"/>
              <a:t>et d’</a:t>
            </a:r>
            <a:r>
              <a:rPr lang="fr-CH" dirty="0">
                <a:solidFill>
                  <a:srgbClr val="FF0000"/>
                </a:solidFill>
              </a:rPr>
              <a:t>exclusion</a:t>
            </a:r>
            <a:r>
              <a:rPr lang="fr-CH" dirty="0"/>
              <a:t> sociales. </a:t>
            </a:r>
          </a:p>
          <a:p>
            <a:pPr marL="0" indent="0" algn="ctr">
              <a:buFont typeface="Arial" panose="020B0604020202020204" pitchFamily="34" charset="0"/>
              <a:buNone/>
            </a:pPr>
            <a:r>
              <a:rPr lang="fr-CH" dirty="0"/>
              <a:t>La vulnérabilité sociale est un facteur explicatif d’une capacité inégale de réponses aux crises environnementales, elle réduit la résilience d’une communauté (que cela concerne un quartier, une ville, un territoire) face à l’adversité environnementale.</a:t>
            </a:r>
          </a:p>
        </p:txBody>
      </p:sp>
      <p:sp>
        <p:nvSpPr>
          <p:cNvPr id="5" name="TextBox 4">
            <a:extLst>
              <a:ext uri="{FF2B5EF4-FFF2-40B4-BE49-F238E27FC236}">
                <a16:creationId xmlns:a16="http://schemas.microsoft.com/office/drawing/2014/main" id="{BBA05132-46CF-8EBF-B435-15CC101AE209}"/>
              </a:ext>
            </a:extLst>
          </p:cNvPr>
          <p:cNvSpPr txBox="1"/>
          <p:nvPr/>
        </p:nvSpPr>
        <p:spPr>
          <a:xfrm>
            <a:off x="7886701" y="6374104"/>
            <a:ext cx="3766038" cy="338554"/>
          </a:xfrm>
          <a:prstGeom prst="rect">
            <a:avLst/>
          </a:prstGeom>
          <a:noFill/>
        </p:spPr>
        <p:txBody>
          <a:bodyPr wrap="square" rtlCol="0">
            <a:spAutoFit/>
          </a:bodyPr>
          <a:lstStyle/>
          <a:p>
            <a:pPr algn="r"/>
            <a:r>
              <a:rPr lang="fr-CH" sz="1600" dirty="0"/>
              <a:t>Laura </a:t>
            </a:r>
            <a:r>
              <a:rPr lang="fr-CH" sz="1600" dirty="0" err="1"/>
              <a:t>Centemeri</a:t>
            </a:r>
            <a:r>
              <a:rPr lang="fr-CH" sz="1600" dirty="0"/>
              <a:t> (2013)</a:t>
            </a:r>
          </a:p>
        </p:txBody>
      </p:sp>
    </p:spTree>
    <p:extLst>
      <p:ext uri="{BB962C8B-B14F-4D97-AF65-F5344CB8AC3E}">
        <p14:creationId xmlns:p14="http://schemas.microsoft.com/office/powerpoint/2010/main" val="1477274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CH" sz="3600" b="1" dirty="0">
                <a:solidFill>
                  <a:schemeClr val="accent4">
                    <a:lumMod val="50000"/>
                  </a:schemeClr>
                </a:solidFill>
              </a:rPr>
              <a:t>Lien entre crises environnementales et inégalités sociales (II)</a:t>
            </a: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25</a:t>
            </a:fld>
            <a:endParaRPr lang="fr-CH"/>
          </a:p>
        </p:txBody>
      </p:sp>
      <p:sp>
        <p:nvSpPr>
          <p:cNvPr id="8" name="Espace réservé du contenu 2">
            <a:extLst>
              <a:ext uri="{FF2B5EF4-FFF2-40B4-BE49-F238E27FC236}">
                <a16:creationId xmlns:a16="http://schemas.microsoft.com/office/drawing/2014/main" id="{B240C1C5-8EAF-48D9-8E1D-B7A4C908AC87}"/>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dirty="0"/>
              <a:t>L’existence </a:t>
            </a:r>
            <a:r>
              <a:rPr lang="fr-CH" b="1" dirty="0"/>
              <a:t>des inégalités sociales </a:t>
            </a:r>
            <a:r>
              <a:rPr lang="fr-CH" dirty="0"/>
              <a:t>est donc considérée comme un facteur qui amplifie les effets des situations de crise environnementale. </a:t>
            </a:r>
          </a:p>
          <a:p>
            <a:r>
              <a:rPr lang="fr-CH" dirty="0"/>
              <a:t>Inégalités sociales sont liées à des facteurs individuels mais aussi  liées aux structures sociales</a:t>
            </a:r>
          </a:p>
          <a:p>
            <a:r>
              <a:rPr lang="fr-CH" dirty="0"/>
              <a:t>L’égalité des chances n’existe pas mais tendre vers une inégalité qui n’induit pas un sentiment d’injustice sociale</a:t>
            </a:r>
          </a:p>
        </p:txBody>
      </p:sp>
      <p:pic>
        <p:nvPicPr>
          <p:cNvPr id="5" name="Espace réservé du contenu 3">
            <a:extLst>
              <a:ext uri="{FF2B5EF4-FFF2-40B4-BE49-F238E27FC236}">
                <a16:creationId xmlns:a16="http://schemas.microsoft.com/office/drawing/2014/main" id="{579BDBF9-9C5F-4AB8-DCDA-FB6669AF9659}"/>
              </a:ext>
            </a:extLst>
          </p:cNvPr>
          <p:cNvPicPr>
            <a:picLocks noChangeAspect="1"/>
          </p:cNvPicPr>
          <p:nvPr/>
        </p:nvPicPr>
        <p:blipFill>
          <a:blip r:embed="rId3"/>
          <a:stretch>
            <a:fillRect/>
          </a:stretch>
        </p:blipFill>
        <p:spPr>
          <a:xfrm>
            <a:off x="0" y="6061374"/>
            <a:ext cx="1917803" cy="796626"/>
          </a:xfrm>
          <a:prstGeom prst="rect">
            <a:avLst/>
          </a:prstGeom>
        </p:spPr>
      </p:pic>
      <p:sp>
        <p:nvSpPr>
          <p:cNvPr id="10" name="TextBox 9">
            <a:extLst>
              <a:ext uri="{FF2B5EF4-FFF2-40B4-BE49-F238E27FC236}">
                <a16:creationId xmlns:a16="http://schemas.microsoft.com/office/drawing/2014/main" id="{3D95D4A5-4E7C-DB3D-8577-CD11686D5456}"/>
              </a:ext>
            </a:extLst>
          </p:cNvPr>
          <p:cNvSpPr txBox="1"/>
          <p:nvPr/>
        </p:nvSpPr>
        <p:spPr>
          <a:xfrm>
            <a:off x="7886701" y="6374104"/>
            <a:ext cx="3766038" cy="338554"/>
          </a:xfrm>
          <a:prstGeom prst="rect">
            <a:avLst/>
          </a:prstGeom>
          <a:noFill/>
        </p:spPr>
        <p:txBody>
          <a:bodyPr wrap="square" rtlCol="0">
            <a:spAutoFit/>
          </a:bodyPr>
          <a:lstStyle/>
          <a:p>
            <a:pPr algn="r"/>
            <a:r>
              <a:rPr lang="fr-CH" sz="1600" dirty="0"/>
              <a:t>Laura </a:t>
            </a:r>
            <a:r>
              <a:rPr lang="fr-CH" sz="1600" dirty="0" err="1"/>
              <a:t>Centemeri</a:t>
            </a:r>
            <a:r>
              <a:rPr lang="fr-CH" sz="1600" dirty="0"/>
              <a:t> (2013)</a:t>
            </a:r>
          </a:p>
        </p:txBody>
      </p:sp>
    </p:spTree>
    <p:extLst>
      <p:ext uri="{BB962C8B-B14F-4D97-AF65-F5344CB8AC3E}">
        <p14:creationId xmlns:p14="http://schemas.microsoft.com/office/powerpoint/2010/main" val="722656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CH" sz="3600" b="1" dirty="0">
                <a:solidFill>
                  <a:schemeClr val="accent4">
                    <a:lumMod val="50000"/>
                  </a:schemeClr>
                </a:solidFill>
              </a:rPr>
              <a:t>Lien entre crises environnementales et inégalités sociales (III)</a:t>
            </a: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26</a:t>
            </a:fld>
            <a:endParaRPr lang="fr-CH"/>
          </a:p>
        </p:txBody>
      </p:sp>
      <p:sp>
        <p:nvSpPr>
          <p:cNvPr id="8" name="Espace réservé du contenu 2">
            <a:extLst>
              <a:ext uri="{FF2B5EF4-FFF2-40B4-BE49-F238E27FC236}">
                <a16:creationId xmlns:a16="http://schemas.microsoft.com/office/drawing/2014/main" id="{B240C1C5-8EAF-48D9-8E1D-B7A4C908AC87}"/>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dirty="0"/>
              <a:t>L’existence </a:t>
            </a:r>
            <a:r>
              <a:rPr lang="fr-CH" b="1" dirty="0"/>
              <a:t>des inégalités sociales </a:t>
            </a:r>
            <a:r>
              <a:rPr lang="fr-CH" dirty="0"/>
              <a:t>est donc considérée comme un facteur qui amplifie les effets des situations de crise environnementale. </a:t>
            </a:r>
          </a:p>
          <a:p>
            <a:r>
              <a:rPr lang="fr-CH" dirty="0"/>
              <a:t>Inégalités sociales sont liées à des facteurs individuels mais aussi  liées aux structures sociales</a:t>
            </a:r>
          </a:p>
          <a:p>
            <a:r>
              <a:rPr lang="fr-CH" dirty="0"/>
              <a:t>L’égalité des chances n’existe pas mais tendre vers une inégalité qui n’induit pas un sentiment d’injustice sociale</a:t>
            </a:r>
          </a:p>
        </p:txBody>
      </p:sp>
      <p:pic>
        <p:nvPicPr>
          <p:cNvPr id="5" name="Espace réservé du contenu 3">
            <a:extLst>
              <a:ext uri="{FF2B5EF4-FFF2-40B4-BE49-F238E27FC236}">
                <a16:creationId xmlns:a16="http://schemas.microsoft.com/office/drawing/2014/main" id="{579BDBF9-9C5F-4AB8-DCDA-FB6669AF9659}"/>
              </a:ext>
            </a:extLst>
          </p:cNvPr>
          <p:cNvPicPr>
            <a:picLocks noChangeAspect="1"/>
          </p:cNvPicPr>
          <p:nvPr/>
        </p:nvPicPr>
        <p:blipFill>
          <a:blip r:embed="rId3"/>
          <a:stretch>
            <a:fillRect/>
          </a:stretch>
        </p:blipFill>
        <p:spPr>
          <a:xfrm>
            <a:off x="0" y="6061374"/>
            <a:ext cx="1917803" cy="796626"/>
          </a:xfrm>
          <a:prstGeom prst="rect">
            <a:avLst/>
          </a:prstGeom>
        </p:spPr>
      </p:pic>
      <p:sp>
        <p:nvSpPr>
          <p:cNvPr id="10" name="TextBox 9">
            <a:extLst>
              <a:ext uri="{FF2B5EF4-FFF2-40B4-BE49-F238E27FC236}">
                <a16:creationId xmlns:a16="http://schemas.microsoft.com/office/drawing/2014/main" id="{3D95D4A5-4E7C-DB3D-8577-CD11686D5456}"/>
              </a:ext>
            </a:extLst>
          </p:cNvPr>
          <p:cNvSpPr txBox="1"/>
          <p:nvPr/>
        </p:nvSpPr>
        <p:spPr>
          <a:xfrm>
            <a:off x="7886701" y="6374104"/>
            <a:ext cx="3766038" cy="338554"/>
          </a:xfrm>
          <a:prstGeom prst="rect">
            <a:avLst/>
          </a:prstGeom>
          <a:noFill/>
        </p:spPr>
        <p:txBody>
          <a:bodyPr wrap="square" rtlCol="0">
            <a:spAutoFit/>
          </a:bodyPr>
          <a:lstStyle/>
          <a:p>
            <a:pPr algn="r"/>
            <a:r>
              <a:rPr lang="fr-CH" sz="1600" dirty="0"/>
              <a:t>Laura </a:t>
            </a:r>
            <a:r>
              <a:rPr lang="fr-CH" sz="1600" dirty="0" err="1"/>
              <a:t>Centemeri</a:t>
            </a:r>
            <a:r>
              <a:rPr lang="fr-CH" sz="1600" dirty="0"/>
              <a:t> (2013)</a:t>
            </a:r>
          </a:p>
        </p:txBody>
      </p:sp>
    </p:spTree>
    <p:extLst>
      <p:ext uri="{BB962C8B-B14F-4D97-AF65-F5344CB8AC3E}">
        <p14:creationId xmlns:p14="http://schemas.microsoft.com/office/powerpoint/2010/main" val="598745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27</a:t>
            </a:fld>
            <a:endParaRPr lang="fr-CH"/>
          </a:p>
        </p:txBody>
      </p:sp>
      <p:sp>
        <p:nvSpPr>
          <p:cNvPr id="8" name="Espace réservé du contenu 2">
            <a:extLst>
              <a:ext uri="{FF2B5EF4-FFF2-40B4-BE49-F238E27FC236}">
                <a16:creationId xmlns:a16="http://schemas.microsoft.com/office/drawing/2014/main" id="{B240C1C5-8EAF-48D9-8E1D-B7A4C908AC87}"/>
              </a:ext>
            </a:extLst>
          </p:cNvPr>
          <p:cNvSpPr txBox="1">
            <a:spLocks/>
          </p:cNvSpPr>
          <p:nvPr/>
        </p:nvSpPr>
        <p:spPr>
          <a:xfrm>
            <a:off x="542925" y="1698208"/>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fr-CH" dirty="0"/>
              <a:t> Les inégalités sociales se situent à plusieurs niveaux de ressources :</a:t>
            </a:r>
          </a:p>
          <a:p>
            <a:pPr marL="742950" lvl="0" indent="-400050">
              <a:buFont typeface="Wingdings" panose="05000000000000000000" pitchFamily="2" charset="2"/>
              <a:buChar char="Ø"/>
            </a:pPr>
            <a:r>
              <a:rPr lang="fr-CH" sz="2600" dirty="0"/>
              <a:t>Matérielles (</a:t>
            </a:r>
            <a:r>
              <a:rPr lang="fr-CH" sz="2600" i="1" dirty="0"/>
              <a:t>revenus, patrimoine, </a:t>
            </a:r>
            <a:r>
              <a:rPr lang="fr-CH" sz="2600" i="1" dirty="0">
                <a:solidFill>
                  <a:srgbClr val="FF0000"/>
                </a:solidFill>
              </a:rPr>
              <a:t>espace à occuper</a:t>
            </a:r>
            <a:r>
              <a:rPr lang="fr-CH" sz="2600" dirty="0"/>
              <a:t>)</a:t>
            </a:r>
          </a:p>
          <a:p>
            <a:pPr marL="742950" lvl="0" indent="-400050">
              <a:buFont typeface="Wingdings" panose="05000000000000000000" pitchFamily="2" charset="2"/>
              <a:buChar char="Ø"/>
            </a:pPr>
            <a:r>
              <a:rPr lang="fr-CH" sz="2600" dirty="0"/>
              <a:t>Sociales (</a:t>
            </a:r>
            <a:r>
              <a:rPr lang="fr-CH" sz="2600" i="1" dirty="0"/>
              <a:t>réseaux primaires et secondaires, réseaux de socialisation</a:t>
            </a:r>
            <a:r>
              <a:rPr lang="fr-CH" sz="2600" dirty="0"/>
              <a:t>)</a:t>
            </a:r>
          </a:p>
          <a:p>
            <a:pPr marL="742950" lvl="0" indent="-400050">
              <a:buFont typeface="Wingdings" panose="05000000000000000000" pitchFamily="2" charset="2"/>
              <a:buChar char="Ø"/>
            </a:pPr>
            <a:r>
              <a:rPr lang="fr-CH" sz="2600" dirty="0"/>
              <a:t>Politiques (</a:t>
            </a:r>
            <a:r>
              <a:rPr lang="fr-CH" sz="2600" i="1" dirty="0">
                <a:solidFill>
                  <a:srgbClr val="FF0000"/>
                </a:solidFill>
              </a:rPr>
              <a:t>pouvoir de se faire entendre </a:t>
            </a:r>
            <a:r>
              <a:rPr lang="fr-CH" sz="2600" i="1" dirty="0"/>
              <a:t>et de défendre ses intérêts et droits, privilèges liés à son statut</a:t>
            </a:r>
            <a:r>
              <a:rPr lang="fr-CH" sz="2600" dirty="0"/>
              <a:t>)</a:t>
            </a:r>
          </a:p>
          <a:p>
            <a:pPr marL="742950" indent="-400050">
              <a:buFont typeface="Wingdings" panose="05000000000000000000" pitchFamily="2" charset="2"/>
              <a:buChar char="Ø"/>
            </a:pPr>
            <a:r>
              <a:rPr lang="fr-CH" sz="2600" dirty="0"/>
              <a:t>Symboliques (</a:t>
            </a:r>
            <a:r>
              <a:rPr lang="fr-CH" sz="2600" i="1" dirty="0"/>
              <a:t>diplômes, </a:t>
            </a:r>
            <a:r>
              <a:rPr lang="fr-CH" sz="2600" i="1" dirty="0">
                <a:solidFill>
                  <a:srgbClr val="FF0000"/>
                </a:solidFill>
              </a:rPr>
              <a:t>maîtrise des savoirs</a:t>
            </a:r>
            <a:r>
              <a:rPr lang="fr-CH" sz="2600" i="1" dirty="0"/>
              <a:t>, références culturelles, capacité à s’imposer au groupe</a:t>
            </a:r>
            <a:r>
              <a:rPr lang="fr-CH" sz="2600" dirty="0"/>
              <a:t>)</a:t>
            </a:r>
          </a:p>
          <a:p>
            <a:pPr marL="742950" indent="-400050">
              <a:spcAft>
                <a:spcPts val="1800"/>
              </a:spcAft>
              <a:buFont typeface="Wingdings" panose="05000000000000000000" pitchFamily="2" charset="2"/>
              <a:buChar char="Ø"/>
            </a:pPr>
            <a:r>
              <a:rPr lang="fr-CH" sz="2600" dirty="0">
                <a:solidFill>
                  <a:srgbClr val="FF0000"/>
                </a:solidFill>
              </a:rPr>
              <a:t>Environnementales</a:t>
            </a:r>
            <a:r>
              <a:rPr lang="fr-CH" sz="2600" dirty="0"/>
              <a:t> (</a:t>
            </a:r>
            <a:r>
              <a:rPr lang="fr-CH" sz="2600" i="1" dirty="0"/>
              <a:t>environnement naturel et écologique</a:t>
            </a:r>
            <a:r>
              <a:rPr lang="fr-CH" sz="2600" dirty="0"/>
              <a:t>)</a:t>
            </a:r>
          </a:p>
          <a:p>
            <a:pPr marL="0" indent="0">
              <a:buNone/>
            </a:pPr>
            <a:r>
              <a:rPr lang="fr-CH" dirty="0" err="1"/>
              <a:t>Bihe</a:t>
            </a:r>
            <a:r>
              <a:rPr lang="fr-CH" dirty="0"/>
              <a:t> &amp; Pfefferkorn (2008). Le système des inégalités. Editions La Découverte. Paris. </a:t>
            </a:r>
          </a:p>
          <a:p>
            <a:endParaRPr lang="fr-CH" sz="4000" dirty="0">
              <a:latin typeface="Times New Roman" panose="02020603050405020304" pitchFamily="18" charset="0"/>
              <a:ea typeface="Calibri" panose="020F0502020204030204" pitchFamily="34" charset="0"/>
            </a:endParaRPr>
          </a:p>
          <a:p>
            <a:endParaRPr lang="fr-CH" dirty="0"/>
          </a:p>
        </p:txBody>
      </p:sp>
      <p:pic>
        <p:nvPicPr>
          <p:cNvPr id="7" name="Espace réservé du contenu 3">
            <a:extLst>
              <a:ext uri="{FF2B5EF4-FFF2-40B4-BE49-F238E27FC236}">
                <a16:creationId xmlns:a16="http://schemas.microsoft.com/office/drawing/2014/main" id="{6420681A-6154-11D3-C5CC-279A8B404A68}"/>
              </a:ext>
            </a:extLst>
          </p:cNvPr>
          <p:cNvPicPr>
            <a:picLocks noChangeAspect="1"/>
          </p:cNvPicPr>
          <p:nvPr/>
        </p:nvPicPr>
        <p:blipFill>
          <a:blip r:embed="rId3"/>
          <a:stretch>
            <a:fillRect/>
          </a:stretch>
        </p:blipFill>
        <p:spPr>
          <a:xfrm>
            <a:off x="0" y="6061374"/>
            <a:ext cx="1917803" cy="796626"/>
          </a:xfrm>
          <a:prstGeom prst="rect">
            <a:avLst/>
          </a:prstGeom>
        </p:spPr>
      </p:pic>
      <p:sp>
        <p:nvSpPr>
          <p:cNvPr id="11" name="Titre 1">
            <a:extLst>
              <a:ext uri="{FF2B5EF4-FFF2-40B4-BE49-F238E27FC236}">
                <a16:creationId xmlns:a16="http://schemas.microsoft.com/office/drawing/2014/main" id="{A179AD1A-21E4-6D11-E93C-47A05283C638}"/>
              </a:ext>
            </a:extLst>
          </p:cNvPr>
          <p:cNvSpPr txBox="1">
            <a:spLocks/>
          </p:cNvSpPr>
          <p:nvPr/>
        </p:nvSpPr>
        <p:spPr>
          <a:xfrm>
            <a:off x="356260" y="547063"/>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3600" b="1" dirty="0">
                <a:solidFill>
                  <a:schemeClr val="accent4">
                    <a:lumMod val="50000"/>
                  </a:schemeClr>
                </a:solidFill>
              </a:rPr>
              <a:t>Lien entre crises environnementales et inégalités sociales (IV)</a:t>
            </a:r>
          </a:p>
        </p:txBody>
      </p:sp>
    </p:spTree>
    <p:extLst>
      <p:ext uri="{BB962C8B-B14F-4D97-AF65-F5344CB8AC3E}">
        <p14:creationId xmlns:p14="http://schemas.microsoft.com/office/powerpoint/2010/main" val="1172365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28</a:t>
            </a:fld>
            <a:endParaRPr lang="fr-CH"/>
          </a:p>
        </p:txBody>
      </p:sp>
      <p:sp>
        <p:nvSpPr>
          <p:cNvPr id="8" name="Espace réservé du contenu 2">
            <a:extLst>
              <a:ext uri="{FF2B5EF4-FFF2-40B4-BE49-F238E27FC236}">
                <a16:creationId xmlns:a16="http://schemas.microsoft.com/office/drawing/2014/main" id="{B240C1C5-8EAF-48D9-8E1D-B7A4C908AC87}"/>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b="1" dirty="0"/>
              <a:t>L’exclusion sociale </a:t>
            </a:r>
            <a:r>
              <a:rPr lang="fr-CH" dirty="0"/>
              <a:t>est considérée comme un facteur qui amplifie les effets des situations de crise environnementale. </a:t>
            </a:r>
          </a:p>
          <a:p>
            <a:r>
              <a:rPr lang="fr-CH" dirty="0"/>
              <a:t>L’exclusion sociale est le produit d’un système social donné. Elle ne peut s’expliquer simplement par les caractéristiques des exclus. Elle</a:t>
            </a:r>
            <a:br>
              <a:rPr lang="fr-CH" dirty="0"/>
            </a:br>
            <a:r>
              <a:rPr lang="fr-CH" dirty="0"/>
              <a:t>est le fruit d’une histoire et de l’interaction d’un grand nombre de fac-</a:t>
            </a:r>
            <a:br>
              <a:rPr lang="fr-CH" dirty="0"/>
            </a:br>
            <a:r>
              <a:rPr lang="fr-CH" dirty="0" err="1"/>
              <a:t>teurs</a:t>
            </a:r>
            <a:r>
              <a:rPr lang="fr-CH" dirty="0"/>
              <a:t> (Becker, 1963)</a:t>
            </a:r>
          </a:p>
          <a:p>
            <a:r>
              <a:rPr lang="fr-CH" dirty="0"/>
              <a:t>Quelques facteurs :</a:t>
            </a:r>
            <a:r>
              <a:rPr lang="fr-CH" b="1" dirty="0"/>
              <a:t> l’isolement, le handicap, la  précarité matérielle, relationnelle, l’absence de participation à la vie citoyenne, l’âge ..</a:t>
            </a:r>
            <a:r>
              <a:rPr lang="fr-CH" b="1" dirty="0" err="1"/>
              <a:t>etc</a:t>
            </a:r>
            <a:endParaRPr lang="fr-CH" dirty="0"/>
          </a:p>
        </p:txBody>
      </p:sp>
      <p:pic>
        <p:nvPicPr>
          <p:cNvPr id="5" name="Espace réservé du contenu 3">
            <a:extLst>
              <a:ext uri="{FF2B5EF4-FFF2-40B4-BE49-F238E27FC236}">
                <a16:creationId xmlns:a16="http://schemas.microsoft.com/office/drawing/2014/main" id="{49D334D0-EDBC-9BB6-2411-DD14DE536F57}"/>
              </a:ext>
            </a:extLst>
          </p:cNvPr>
          <p:cNvPicPr>
            <a:picLocks noChangeAspect="1"/>
          </p:cNvPicPr>
          <p:nvPr/>
        </p:nvPicPr>
        <p:blipFill>
          <a:blip r:embed="rId3"/>
          <a:stretch>
            <a:fillRect/>
          </a:stretch>
        </p:blipFill>
        <p:spPr>
          <a:xfrm>
            <a:off x="0" y="6061374"/>
            <a:ext cx="1917803" cy="796626"/>
          </a:xfrm>
          <a:prstGeom prst="rect">
            <a:avLst/>
          </a:prstGeom>
        </p:spPr>
      </p:pic>
      <p:sp>
        <p:nvSpPr>
          <p:cNvPr id="10" name="Titre 1">
            <a:extLst>
              <a:ext uri="{FF2B5EF4-FFF2-40B4-BE49-F238E27FC236}">
                <a16:creationId xmlns:a16="http://schemas.microsoft.com/office/drawing/2014/main" id="{F68846B2-E35B-ABBC-F0CD-0C18F7A2C07A}"/>
              </a:ext>
            </a:extLst>
          </p:cNvPr>
          <p:cNvSpPr txBox="1">
            <a:spLocks/>
          </p:cNvSpPr>
          <p:nvPr/>
        </p:nvSpPr>
        <p:spPr>
          <a:xfrm>
            <a:off x="346735" y="557517"/>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3600" b="1" dirty="0">
                <a:solidFill>
                  <a:schemeClr val="accent4">
                    <a:lumMod val="50000"/>
                  </a:schemeClr>
                </a:solidFill>
              </a:rPr>
              <a:t>Lien entre crises environnementales et inégalités sociales (IV)</a:t>
            </a:r>
          </a:p>
        </p:txBody>
      </p:sp>
      <p:sp>
        <p:nvSpPr>
          <p:cNvPr id="13" name="TextBox 12">
            <a:extLst>
              <a:ext uri="{FF2B5EF4-FFF2-40B4-BE49-F238E27FC236}">
                <a16:creationId xmlns:a16="http://schemas.microsoft.com/office/drawing/2014/main" id="{E9A19320-4C93-6E1F-38AB-7294CA4C27BB}"/>
              </a:ext>
            </a:extLst>
          </p:cNvPr>
          <p:cNvSpPr txBox="1"/>
          <p:nvPr/>
        </p:nvSpPr>
        <p:spPr>
          <a:xfrm>
            <a:off x="7886701" y="6374104"/>
            <a:ext cx="3766038" cy="338554"/>
          </a:xfrm>
          <a:prstGeom prst="rect">
            <a:avLst/>
          </a:prstGeom>
          <a:noFill/>
        </p:spPr>
        <p:txBody>
          <a:bodyPr wrap="square" rtlCol="0">
            <a:spAutoFit/>
          </a:bodyPr>
          <a:lstStyle/>
          <a:p>
            <a:pPr algn="r"/>
            <a:r>
              <a:rPr lang="fr-CH" sz="1600" dirty="0"/>
              <a:t>Laura </a:t>
            </a:r>
            <a:r>
              <a:rPr lang="fr-CH" sz="1600" dirty="0" err="1"/>
              <a:t>Centemeri</a:t>
            </a:r>
            <a:r>
              <a:rPr lang="fr-CH" sz="1600" dirty="0"/>
              <a:t> (2013)</a:t>
            </a:r>
          </a:p>
        </p:txBody>
      </p:sp>
    </p:spTree>
    <p:extLst>
      <p:ext uri="{BB962C8B-B14F-4D97-AF65-F5344CB8AC3E}">
        <p14:creationId xmlns:p14="http://schemas.microsoft.com/office/powerpoint/2010/main" val="2913250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838199" y="152022"/>
            <a:ext cx="6659881" cy="1325563"/>
          </a:xfrm>
        </p:spPr>
        <p:txBody>
          <a:bodyPr>
            <a:normAutofit/>
          </a:bodyPr>
          <a:lstStyle/>
          <a:p>
            <a:r>
              <a:rPr lang="fr-FR" sz="3600" b="1" dirty="0">
                <a:solidFill>
                  <a:schemeClr val="accent4">
                    <a:lumMod val="50000"/>
                  </a:schemeClr>
                </a:solidFill>
              </a:rPr>
              <a:t> Les  nouvelles inégalités </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249319" y="5818909"/>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453621"/>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8" name="Espace réservé du contenu 2">
            <a:extLst>
              <a:ext uri="{FF2B5EF4-FFF2-40B4-BE49-F238E27FC236}">
                <a16:creationId xmlns:a16="http://schemas.microsoft.com/office/drawing/2014/main" id="{55E24360-27D8-47EB-903C-B6F2EA673C41}"/>
              </a:ext>
            </a:extLst>
          </p:cNvPr>
          <p:cNvSpPr txBox="1">
            <a:spLocks/>
          </p:cNvSpPr>
          <p:nvPr/>
        </p:nvSpPr>
        <p:spPr>
          <a:xfrm>
            <a:off x="838199" y="2827110"/>
            <a:ext cx="10515600" cy="4775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fr-CH" b="1" dirty="0"/>
          </a:p>
          <a:p>
            <a:pPr marL="0" indent="0" algn="ctr">
              <a:buFont typeface="Arial" panose="020B0604020202020204" pitchFamily="34" charset="0"/>
              <a:buNone/>
            </a:pPr>
            <a:endParaRPr lang="fr-CH" b="1" dirty="0">
              <a:latin typeface="+mj-lt"/>
            </a:endParaRPr>
          </a:p>
          <a:p>
            <a:pPr marL="0" indent="0" algn="ctr">
              <a:buFont typeface="Arial" panose="020B0604020202020204" pitchFamily="34" charset="0"/>
              <a:buNone/>
            </a:pPr>
            <a:endParaRPr lang="fr-CH" dirty="0"/>
          </a:p>
        </p:txBody>
      </p:sp>
      <p:sp>
        <p:nvSpPr>
          <p:cNvPr id="10" name="Titre 1">
            <a:extLst>
              <a:ext uri="{FF2B5EF4-FFF2-40B4-BE49-F238E27FC236}">
                <a16:creationId xmlns:a16="http://schemas.microsoft.com/office/drawing/2014/main" id="{1AB5790C-9DBB-4F69-88EF-63556F485706}"/>
              </a:ext>
            </a:extLst>
          </p:cNvPr>
          <p:cNvSpPr txBox="1">
            <a:spLocks/>
          </p:cNvSpPr>
          <p:nvPr/>
        </p:nvSpPr>
        <p:spPr>
          <a:xfrm>
            <a:off x="1098997" y="2220833"/>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CH" dirty="0"/>
          </a:p>
        </p:txBody>
      </p:sp>
      <p:sp>
        <p:nvSpPr>
          <p:cNvPr id="7" name="Rectangle 6">
            <a:extLst>
              <a:ext uri="{FF2B5EF4-FFF2-40B4-BE49-F238E27FC236}">
                <a16:creationId xmlns:a16="http://schemas.microsoft.com/office/drawing/2014/main" id="{63599CA6-74C1-456C-A23B-2A7EC3056AA5}"/>
              </a:ext>
            </a:extLst>
          </p:cNvPr>
          <p:cNvSpPr/>
          <p:nvPr/>
        </p:nvSpPr>
        <p:spPr>
          <a:xfrm>
            <a:off x="7962602" y="523798"/>
            <a:ext cx="3697615" cy="584775"/>
          </a:xfrm>
          <a:prstGeom prst="rect">
            <a:avLst/>
          </a:prstGeom>
        </p:spPr>
        <p:txBody>
          <a:bodyPr wrap="none">
            <a:spAutoFit/>
          </a:bodyPr>
          <a:lstStyle/>
          <a:p>
            <a:r>
              <a:rPr lang="fr-CH" sz="3200" b="1" dirty="0">
                <a:solidFill>
                  <a:schemeClr val="accent4">
                    <a:lumMod val="50000"/>
                  </a:schemeClr>
                </a:solidFill>
                <a:latin typeface="+mj-lt"/>
                <a:ea typeface="+mj-ea"/>
                <a:cs typeface="+mj-cs"/>
              </a:rPr>
              <a:t>Chancel Lucas. (2021)</a:t>
            </a:r>
          </a:p>
        </p:txBody>
      </p:sp>
      <p:sp>
        <p:nvSpPr>
          <p:cNvPr id="11" name="ZoneTexte 10">
            <a:extLst>
              <a:ext uri="{FF2B5EF4-FFF2-40B4-BE49-F238E27FC236}">
                <a16:creationId xmlns:a16="http://schemas.microsoft.com/office/drawing/2014/main" id="{27020A22-95CA-4DDF-B1C3-CCA505FEFEC3}"/>
              </a:ext>
            </a:extLst>
          </p:cNvPr>
          <p:cNvSpPr txBox="1"/>
          <p:nvPr/>
        </p:nvSpPr>
        <p:spPr>
          <a:xfrm>
            <a:off x="725842" y="1651064"/>
            <a:ext cx="10937097" cy="4678204"/>
          </a:xfrm>
          <a:prstGeom prst="rect">
            <a:avLst/>
          </a:prstGeom>
          <a:noFill/>
        </p:spPr>
        <p:txBody>
          <a:bodyPr wrap="none" rtlCol="0">
            <a:spAutoFit/>
          </a:bodyPr>
          <a:lstStyle/>
          <a:p>
            <a:r>
              <a:rPr lang="fr-CH" sz="2800" dirty="0"/>
              <a:t>Les crises environnementales font apparaitre des nouvelles inégalités</a:t>
            </a:r>
          </a:p>
          <a:p>
            <a:r>
              <a:rPr lang="fr-CH" sz="2800" dirty="0"/>
              <a:t>Des inégalités</a:t>
            </a:r>
          </a:p>
          <a:p>
            <a:r>
              <a:rPr lang="fr-CH" sz="2800" dirty="0"/>
              <a:t>-    d’exposition aux effets du dérèglement, aux risques environnementaux</a:t>
            </a:r>
          </a:p>
          <a:p>
            <a:r>
              <a:rPr lang="fr-CH" sz="2800" dirty="0"/>
              <a:t>-    de moyens pour y faire face</a:t>
            </a:r>
          </a:p>
          <a:p>
            <a:r>
              <a:rPr lang="fr-CH" sz="2800" dirty="0"/>
              <a:t>-    d’accessibilité aux ressources naturelles</a:t>
            </a:r>
          </a:p>
          <a:p>
            <a:pPr marL="457200" indent="-457200">
              <a:buFontTx/>
              <a:buChar char="-"/>
            </a:pPr>
            <a:r>
              <a:rPr lang="fr-CH" sz="2800" dirty="0"/>
              <a:t>de responsabilité dans la dégradation des ressources</a:t>
            </a:r>
          </a:p>
          <a:p>
            <a:pPr marL="457200" indent="-457200">
              <a:buFontTx/>
              <a:buChar char="-"/>
            </a:pPr>
            <a:r>
              <a:rPr lang="fr-CH" sz="2800" dirty="0"/>
              <a:t>d accès aux prises de décision relatives à la gestion des ressources</a:t>
            </a:r>
          </a:p>
          <a:p>
            <a:pPr marL="457200" indent="-457200">
              <a:buFontTx/>
              <a:buChar char="-"/>
            </a:pPr>
            <a:r>
              <a:rPr lang="fr-CH" sz="2800" dirty="0"/>
              <a:t>des effets induits par les politiques de protection de l’environnement </a:t>
            </a:r>
          </a:p>
          <a:p>
            <a:pPr marL="457200" indent="-457200">
              <a:buFontTx/>
              <a:buChar char="-"/>
            </a:pPr>
            <a:r>
              <a:rPr lang="fr-CH" sz="2800" dirty="0"/>
              <a:t>Au niveau de la capacité à se saisir des actions collectives ou publiques</a:t>
            </a:r>
          </a:p>
          <a:p>
            <a:pPr marL="457200" indent="-457200">
              <a:buFontTx/>
              <a:buChar char="-"/>
            </a:pPr>
            <a:endParaRPr lang="fr-CH" sz="2800" dirty="0"/>
          </a:p>
          <a:p>
            <a:endParaRPr lang="fr-CH" dirty="0"/>
          </a:p>
        </p:txBody>
      </p:sp>
    </p:spTree>
    <p:extLst>
      <p:ext uri="{BB962C8B-B14F-4D97-AF65-F5344CB8AC3E}">
        <p14:creationId xmlns:p14="http://schemas.microsoft.com/office/powerpoint/2010/main" val="201238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Objectifs du cours</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80739" y="5876059"/>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D14B055A-7788-44AA-AF01-670B64934C69}"/>
              </a:ext>
            </a:extLst>
          </p:cNvPr>
          <p:cNvSpPr txBox="1"/>
          <p:nvPr/>
        </p:nvSpPr>
        <p:spPr>
          <a:xfrm>
            <a:off x="539140" y="1779883"/>
            <a:ext cx="11393780" cy="4339650"/>
          </a:xfrm>
          <a:prstGeom prst="rect">
            <a:avLst/>
          </a:prstGeom>
          <a:noFill/>
        </p:spPr>
        <p:txBody>
          <a:bodyPr wrap="square" rtlCol="0">
            <a:spAutoFit/>
          </a:bodyPr>
          <a:lstStyle/>
          <a:p>
            <a:pPr marL="517525" indent="-517525">
              <a:buFont typeface="Wingdings" panose="05000000000000000000" pitchFamily="2" charset="2"/>
              <a:buChar char="Ø"/>
            </a:pPr>
            <a:r>
              <a:rPr lang="fr-CH" sz="3200" dirty="0"/>
              <a:t>Comprendre l’essentiel du travail social environnemental (TSE)</a:t>
            </a:r>
          </a:p>
          <a:p>
            <a:pPr marL="517525" indent="-517525">
              <a:buFont typeface="Wingdings" panose="05000000000000000000" pitchFamily="2" charset="2"/>
              <a:buChar char="Ø"/>
            </a:pPr>
            <a:r>
              <a:rPr lang="fr-CH" sz="3200" dirty="0"/>
              <a:t>Identifier comment le travail social environnemental intègre les missions, les valeurs du travail social</a:t>
            </a:r>
          </a:p>
          <a:p>
            <a:pPr marL="517525" indent="-517525">
              <a:buFont typeface="Wingdings" panose="05000000000000000000" pitchFamily="2" charset="2"/>
              <a:buChar char="Ø"/>
            </a:pPr>
            <a:r>
              <a:rPr lang="fr-CH" sz="3200" dirty="0"/>
              <a:t>Repérer les liens entre crises environnementales et inégalités sociales</a:t>
            </a:r>
          </a:p>
          <a:p>
            <a:pPr marL="517525" indent="-517525">
              <a:buFont typeface="Wingdings" panose="05000000000000000000" pitchFamily="2" charset="2"/>
              <a:buChar char="Ø"/>
            </a:pPr>
            <a:r>
              <a:rPr lang="fr-CH" sz="3200" dirty="0"/>
              <a:t>Identifier comment le TSE se décline dans les interventions du TS </a:t>
            </a:r>
          </a:p>
          <a:p>
            <a:endParaRPr lang="fr-CH" sz="2800" b="1" dirty="0">
              <a:latin typeface="+mj-lt"/>
            </a:endParaRPr>
          </a:p>
          <a:p>
            <a:endParaRPr lang="fr-CH" sz="2400" dirty="0"/>
          </a:p>
        </p:txBody>
      </p:sp>
      <p:sp>
        <p:nvSpPr>
          <p:cNvPr id="9" name="Slide Number Placeholder 8">
            <a:extLst>
              <a:ext uri="{FF2B5EF4-FFF2-40B4-BE49-F238E27FC236}">
                <a16:creationId xmlns:a16="http://schemas.microsoft.com/office/drawing/2014/main" id="{A555E653-2114-441B-A2F4-4BD5F6CAAB18}"/>
              </a:ext>
            </a:extLst>
          </p:cNvPr>
          <p:cNvSpPr>
            <a:spLocks noGrp="1"/>
          </p:cNvSpPr>
          <p:nvPr>
            <p:ph type="sldNum" sz="quarter" idx="12"/>
          </p:nvPr>
        </p:nvSpPr>
        <p:spPr/>
        <p:txBody>
          <a:bodyPr/>
          <a:lstStyle/>
          <a:p>
            <a:fld id="{8A26EEB8-B9A9-4B10-AC7A-36146B0DEC0A}" type="slidenum">
              <a:rPr lang="fr-CH" smtClean="0"/>
              <a:t>3</a:t>
            </a:fld>
            <a:endParaRPr lang="fr-CH" dirty="0"/>
          </a:p>
        </p:txBody>
      </p:sp>
    </p:spTree>
    <p:extLst>
      <p:ext uri="{BB962C8B-B14F-4D97-AF65-F5344CB8AC3E}">
        <p14:creationId xmlns:p14="http://schemas.microsoft.com/office/powerpoint/2010/main" val="3269583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838199" y="152022"/>
            <a:ext cx="10889975" cy="1325563"/>
          </a:xfrm>
        </p:spPr>
        <p:txBody>
          <a:bodyPr>
            <a:normAutofit/>
          </a:bodyPr>
          <a:lstStyle/>
          <a:p>
            <a:r>
              <a:rPr lang="fr-FR" sz="3600" b="1" dirty="0">
                <a:solidFill>
                  <a:schemeClr val="accent4">
                    <a:lumMod val="50000"/>
                  </a:schemeClr>
                </a:solidFill>
              </a:rPr>
              <a:t> Des inégalités  climatiques            Tristan </a:t>
            </a:r>
            <a:r>
              <a:rPr lang="fr-FR" sz="3600" b="1" dirty="0" err="1">
                <a:solidFill>
                  <a:schemeClr val="accent4">
                    <a:lumMod val="50000"/>
                  </a:schemeClr>
                </a:solidFill>
              </a:rPr>
              <a:t>Lolum</a:t>
            </a:r>
            <a:r>
              <a:rPr lang="fr-FR" sz="3600" b="1" dirty="0">
                <a:solidFill>
                  <a:schemeClr val="accent4">
                    <a:lumMod val="50000"/>
                  </a:schemeClr>
                </a:solidFill>
              </a:rPr>
              <a:t> 2022</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0095666" y="1517288"/>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453621"/>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8" name="Espace réservé du contenu 2">
            <a:extLst>
              <a:ext uri="{FF2B5EF4-FFF2-40B4-BE49-F238E27FC236}">
                <a16:creationId xmlns:a16="http://schemas.microsoft.com/office/drawing/2014/main" id="{55E24360-27D8-47EB-903C-B6F2EA673C41}"/>
              </a:ext>
            </a:extLst>
          </p:cNvPr>
          <p:cNvSpPr txBox="1">
            <a:spLocks/>
          </p:cNvSpPr>
          <p:nvPr/>
        </p:nvSpPr>
        <p:spPr>
          <a:xfrm>
            <a:off x="838199" y="2827110"/>
            <a:ext cx="10515600" cy="4775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fr-CH" b="1" dirty="0"/>
          </a:p>
          <a:p>
            <a:pPr marL="0" indent="0" algn="ctr">
              <a:buFont typeface="Arial" panose="020B0604020202020204" pitchFamily="34" charset="0"/>
              <a:buNone/>
            </a:pPr>
            <a:endParaRPr lang="fr-CH" b="1" dirty="0">
              <a:latin typeface="+mj-lt"/>
            </a:endParaRPr>
          </a:p>
          <a:p>
            <a:pPr marL="0" indent="0" algn="ctr">
              <a:buFont typeface="Arial" panose="020B0604020202020204" pitchFamily="34" charset="0"/>
              <a:buNone/>
            </a:pPr>
            <a:endParaRPr lang="fr-CH" dirty="0"/>
          </a:p>
        </p:txBody>
      </p:sp>
      <p:sp>
        <p:nvSpPr>
          <p:cNvPr id="10" name="Titre 1">
            <a:extLst>
              <a:ext uri="{FF2B5EF4-FFF2-40B4-BE49-F238E27FC236}">
                <a16:creationId xmlns:a16="http://schemas.microsoft.com/office/drawing/2014/main" id="{1AB5790C-9DBB-4F69-88EF-63556F485706}"/>
              </a:ext>
            </a:extLst>
          </p:cNvPr>
          <p:cNvSpPr txBox="1">
            <a:spLocks/>
          </p:cNvSpPr>
          <p:nvPr/>
        </p:nvSpPr>
        <p:spPr>
          <a:xfrm>
            <a:off x="1098997" y="2220833"/>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CH" dirty="0"/>
          </a:p>
        </p:txBody>
      </p:sp>
      <p:sp>
        <p:nvSpPr>
          <p:cNvPr id="11" name="ZoneTexte 10">
            <a:extLst>
              <a:ext uri="{FF2B5EF4-FFF2-40B4-BE49-F238E27FC236}">
                <a16:creationId xmlns:a16="http://schemas.microsoft.com/office/drawing/2014/main" id="{27020A22-95CA-4DDF-B1C3-CCA505FEFEC3}"/>
              </a:ext>
            </a:extLst>
          </p:cNvPr>
          <p:cNvSpPr txBox="1"/>
          <p:nvPr/>
        </p:nvSpPr>
        <p:spPr>
          <a:xfrm>
            <a:off x="687990" y="2220833"/>
            <a:ext cx="11374589" cy="4678204"/>
          </a:xfrm>
          <a:prstGeom prst="rect">
            <a:avLst/>
          </a:prstGeom>
          <a:noFill/>
        </p:spPr>
        <p:txBody>
          <a:bodyPr wrap="none" rtlCol="0">
            <a:spAutoFit/>
          </a:bodyPr>
          <a:lstStyle/>
          <a:p>
            <a:r>
              <a:rPr lang="fr-CH" sz="2800" dirty="0"/>
              <a:t>Exemple 1: les femmes et les enfants sont statistiquement plus susceptibles</a:t>
            </a:r>
          </a:p>
          <a:p>
            <a:r>
              <a:rPr lang="fr-CH" sz="2800" dirty="0"/>
              <a:t> de mourir dans une catastrophe naturelle que les hommes. (UNISDR, 2011),</a:t>
            </a:r>
          </a:p>
          <a:p>
            <a:r>
              <a:rPr lang="fr-CH" sz="2800" b="1" dirty="0">
                <a:solidFill>
                  <a:schemeClr val="accent4">
                    <a:lumMod val="50000"/>
                  </a:schemeClr>
                </a:solidFill>
                <a:latin typeface="+mj-lt"/>
                <a:ea typeface="+mj-ea"/>
                <a:cs typeface="+mj-cs"/>
              </a:rPr>
              <a:t> </a:t>
            </a:r>
            <a:r>
              <a:rPr lang="fr-CH" sz="2800" dirty="0"/>
              <a:t>Baudoin &amp; </a:t>
            </a:r>
            <a:r>
              <a:rPr lang="fr-CH" sz="2800" dirty="0" err="1"/>
              <a:t>Zalcman</a:t>
            </a:r>
            <a:r>
              <a:rPr lang="fr-CH" sz="2800" dirty="0"/>
              <a:t> 2020</a:t>
            </a:r>
          </a:p>
          <a:p>
            <a:endParaRPr lang="fr-CH" sz="2800" dirty="0"/>
          </a:p>
          <a:p>
            <a:r>
              <a:rPr lang="fr-CH" sz="2800" dirty="0"/>
              <a:t>• Exemple 2: la surmortalité des personnes âgées lors de la canicule de 2003 </a:t>
            </a:r>
          </a:p>
          <a:p>
            <a:r>
              <a:rPr lang="fr-CH" sz="2800" dirty="0"/>
              <a:t>en France s’est élevée à 85% chez les femmes de plus de 75 ans et 51%</a:t>
            </a:r>
          </a:p>
          <a:p>
            <a:r>
              <a:rPr lang="fr-CH" sz="2800" dirty="0"/>
              <a:t>chez les hommes de la même tranche d’âge (Notre Affaire à Tous, 2020).</a:t>
            </a:r>
          </a:p>
          <a:p>
            <a:pPr marL="457200" indent="-457200">
              <a:buFont typeface="Arial" panose="020B0604020202020204" pitchFamily="34" charset="0"/>
              <a:buChar char="•"/>
            </a:pPr>
            <a:r>
              <a:rPr lang="fr-CH" sz="2800" dirty="0"/>
              <a:t>Exemple 3: Les minorités ethniques et populations immigrées</a:t>
            </a:r>
          </a:p>
          <a:p>
            <a:r>
              <a:rPr lang="fr-CH" sz="2800" dirty="0"/>
              <a:t>sont plus exposés au décès lors de canicules ou de catastrophes naturelles </a:t>
            </a:r>
          </a:p>
          <a:p>
            <a:r>
              <a:rPr lang="fr-CH" sz="2800" dirty="0"/>
              <a:t>(France 2003 et USA Ouragan Katerina)</a:t>
            </a:r>
          </a:p>
          <a:p>
            <a:endParaRPr lang="fr-CH" dirty="0"/>
          </a:p>
        </p:txBody>
      </p:sp>
    </p:spTree>
    <p:extLst>
      <p:ext uri="{BB962C8B-B14F-4D97-AF65-F5344CB8AC3E}">
        <p14:creationId xmlns:p14="http://schemas.microsoft.com/office/powerpoint/2010/main" val="3256564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3010479"/>
            <a:ext cx="11835740" cy="837041"/>
          </a:xfrm>
        </p:spPr>
        <p:txBody>
          <a:bodyPr>
            <a:normAutofit fontScale="90000"/>
          </a:bodyPr>
          <a:lstStyle/>
          <a:p>
            <a:r>
              <a:rPr lang="fr-CH" sz="4000" b="1" dirty="0">
                <a:solidFill>
                  <a:schemeClr val="accent4">
                    <a:lumMod val="50000"/>
                  </a:schemeClr>
                </a:solidFill>
              </a:rPr>
              <a:t>Construire des représentations sur le travail social environnemental</a:t>
            </a:r>
            <a:br>
              <a:rPr lang="fr-CH" sz="4000" b="1" dirty="0">
                <a:solidFill>
                  <a:schemeClr val="accent4">
                    <a:lumMod val="50000"/>
                  </a:schemeClr>
                </a:solidFill>
              </a:rPr>
            </a:br>
            <a:br>
              <a:rPr lang="fr-CH" sz="4000" b="1" dirty="0">
                <a:solidFill>
                  <a:schemeClr val="accent4">
                    <a:lumMod val="50000"/>
                  </a:schemeClr>
                </a:solidFill>
              </a:rPr>
            </a:br>
            <a:r>
              <a:rPr lang="fr-CH" sz="4000" b="1" dirty="0">
                <a:solidFill>
                  <a:schemeClr val="accent4">
                    <a:lumMod val="50000"/>
                  </a:schemeClr>
                </a:solidFill>
              </a:rPr>
              <a:t>Identifier comment le TSE se décline dans les interventions du TS </a:t>
            </a:r>
            <a:br>
              <a:rPr lang="fr-CH" sz="3600" dirty="0"/>
            </a:b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80739" y="5876059"/>
            <a:ext cx="1917803" cy="796626"/>
          </a:xfrm>
          <a:prstGeom prst="rect">
            <a:avLst/>
          </a:prstGeom>
        </p:spPr>
      </p:pic>
      <p:sp>
        <p:nvSpPr>
          <p:cNvPr id="9" name="Slide Number Placeholder 8">
            <a:extLst>
              <a:ext uri="{FF2B5EF4-FFF2-40B4-BE49-F238E27FC236}">
                <a16:creationId xmlns:a16="http://schemas.microsoft.com/office/drawing/2014/main" id="{A555E653-2114-441B-A2F4-4BD5F6CAAB18}"/>
              </a:ext>
            </a:extLst>
          </p:cNvPr>
          <p:cNvSpPr>
            <a:spLocks noGrp="1"/>
          </p:cNvSpPr>
          <p:nvPr>
            <p:ph type="sldNum" sz="quarter" idx="12"/>
          </p:nvPr>
        </p:nvSpPr>
        <p:spPr/>
        <p:txBody>
          <a:bodyPr/>
          <a:lstStyle/>
          <a:p>
            <a:fld id="{8A26EEB8-B9A9-4B10-AC7A-36146B0DEC0A}" type="slidenum">
              <a:rPr lang="fr-CH" smtClean="0"/>
              <a:t>31</a:t>
            </a:fld>
            <a:endParaRPr lang="fr-CH" dirty="0"/>
          </a:p>
        </p:txBody>
      </p:sp>
    </p:spTree>
    <p:extLst>
      <p:ext uri="{BB962C8B-B14F-4D97-AF65-F5344CB8AC3E}">
        <p14:creationId xmlns:p14="http://schemas.microsoft.com/office/powerpoint/2010/main" val="501261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De quelle manière le TS peut contribuer dans ses interventions à l’intégration des questions environnementales ? (I)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FC69663-ACDC-4B59-80C4-6EDC6E0DAC76}"/>
              </a:ext>
            </a:extLst>
          </p:cNvPr>
          <p:cNvSpPr/>
          <p:nvPr/>
        </p:nvSpPr>
        <p:spPr>
          <a:xfrm>
            <a:off x="595423" y="1585638"/>
            <a:ext cx="9617356" cy="830997"/>
          </a:xfrm>
          <a:prstGeom prst="rect">
            <a:avLst/>
          </a:prstGeom>
        </p:spPr>
        <p:txBody>
          <a:bodyPr wrap="square">
            <a:spAutoFit/>
          </a:bodyPr>
          <a:lstStyle/>
          <a:p>
            <a:r>
              <a:rPr lang="fr-CH" sz="2400" dirty="0"/>
              <a:t>Le TS peut intégrer ces questions dans ses interventions  sur trois axes :</a:t>
            </a:r>
          </a:p>
          <a:p>
            <a:r>
              <a:rPr lang="fr-CH" sz="2400" b="1" dirty="0">
                <a:solidFill>
                  <a:srgbClr val="FF0000"/>
                </a:solidFill>
              </a:rPr>
              <a:t>Axe 1 : Prévention</a:t>
            </a:r>
          </a:p>
        </p:txBody>
      </p:sp>
      <p:sp>
        <p:nvSpPr>
          <p:cNvPr id="3" name="Ellipse 2">
            <a:extLst>
              <a:ext uri="{FF2B5EF4-FFF2-40B4-BE49-F238E27FC236}">
                <a16:creationId xmlns:a16="http://schemas.microsoft.com/office/drawing/2014/main" id="{870A534A-D180-4595-994C-08A897928B9C}"/>
              </a:ext>
            </a:extLst>
          </p:cNvPr>
          <p:cNvSpPr/>
          <p:nvPr/>
        </p:nvSpPr>
        <p:spPr>
          <a:xfrm>
            <a:off x="595423" y="2758111"/>
            <a:ext cx="4023360" cy="210312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FF0000"/>
                </a:solidFill>
              </a:rPr>
              <a:t>Prévention et anticipation :</a:t>
            </a:r>
          </a:p>
          <a:p>
            <a:pPr algn="ctr"/>
            <a:r>
              <a:rPr lang="fr-CH" dirty="0">
                <a:solidFill>
                  <a:schemeClr val="accent6"/>
                </a:solidFill>
              </a:rPr>
              <a:t>Agir à partir du relevé des conséquences climatiques et sanitaires observés pour mieux réagir par la suite</a:t>
            </a:r>
          </a:p>
        </p:txBody>
      </p:sp>
      <p:pic>
        <p:nvPicPr>
          <p:cNvPr id="8" name="Espace réservé du contenu 3">
            <a:extLst>
              <a:ext uri="{FF2B5EF4-FFF2-40B4-BE49-F238E27FC236}">
                <a16:creationId xmlns:a16="http://schemas.microsoft.com/office/drawing/2014/main" id="{132D0BBE-120D-15C9-2C92-E0B965ECC195}"/>
              </a:ext>
            </a:extLst>
          </p:cNvPr>
          <p:cNvPicPr>
            <a:picLocks noGrp="1" noChangeAspect="1"/>
          </p:cNvPicPr>
          <p:nvPr>
            <p:ph idx="1"/>
          </p:nvPr>
        </p:nvPicPr>
        <p:blipFill>
          <a:blip r:embed="rId3"/>
          <a:stretch>
            <a:fillRect/>
          </a:stretch>
        </p:blipFill>
        <p:spPr>
          <a:xfrm>
            <a:off x="0" y="6061374"/>
            <a:ext cx="1917803" cy="796626"/>
          </a:xfrm>
          <a:prstGeom prst="rect">
            <a:avLst/>
          </a:prstGeom>
        </p:spPr>
      </p:pic>
      <p:sp>
        <p:nvSpPr>
          <p:cNvPr id="14" name="Rectangle 13">
            <a:extLst>
              <a:ext uri="{FF2B5EF4-FFF2-40B4-BE49-F238E27FC236}">
                <a16:creationId xmlns:a16="http://schemas.microsoft.com/office/drawing/2014/main" id="{710B1774-431F-D570-5CA3-F4E4233C5B07}"/>
              </a:ext>
            </a:extLst>
          </p:cNvPr>
          <p:cNvSpPr/>
          <p:nvPr/>
        </p:nvSpPr>
        <p:spPr>
          <a:xfrm>
            <a:off x="5004289" y="1902229"/>
            <a:ext cx="6648450" cy="5078313"/>
          </a:xfrm>
          <a:prstGeom prst="rect">
            <a:avLst/>
          </a:prstGeom>
        </p:spPr>
        <p:txBody>
          <a:bodyPr wrap="square">
            <a:spAutoFit/>
          </a:bodyPr>
          <a:lstStyle/>
          <a:p>
            <a:r>
              <a:rPr lang="fr-CH" dirty="0">
                <a:solidFill>
                  <a:schemeClr val="accent1"/>
                </a:solidFill>
              </a:rPr>
              <a:t>Renforcer le rôle d’agent-e-s de sensibilisation et de multiplication d’information des professionnel-le-s du TS vis-à-vis des populations avec lesquelles ils et elles travaillent </a:t>
            </a:r>
            <a:r>
              <a:rPr lang="fr-CH" dirty="0"/>
              <a:t>; </a:t>
            </a:r>
          </a:p>
          <a:p>
            <a:r>
              <a:rPr lang="fr-CH" dirty="0"/>
              <a:t>Ex : Le jardin Pré-fleuri et </a:t>
            </a:r>
            <a:r>
              <a:rPr lang="fr-CH" dirty="0" err="1"/>
              <a:t>Permafries</a:t>
            </a:r>
            <a:r>
              <a:rPr lang="fr-CH" dirty="0"/>
              <a:t> de REPER</a:t>
            </a:r>
          </a:p>
          <a:p>
            <a:pPr marL="285750" indent="-285750">
              <a:buFont typeface="Wingdings" panose="05000000000000000000" pitchFamily="2" charset="2"/>
              <a:buChar char="Ø"/>
            </a:pPr>
            <a:r>
              <a:rPr lang="fr-CH" dirty="0"/>
              <a:t>Renforcer le pouvoir d’agir des individus et des collectivités ;</a:t>
            </a:r>
          </a:p>
          <a:p>
            <a:pPr marL="285750" indent="-285750">
              <a:buFont typeface="Wingdings" panose="05000000000000000000" pitchFamily="2" charset="2"/>
              <a:buChar char="Ø"/>
            </a:pPr>
            <a:r>
              <a:rPr lang="fr-CH" dirty="0"/>
              <a:t>Soutenir le développement d’un esprit critique, notamment face aux rhétoriques climato-sceptiques ;</a:t>
            </a:r>
          </a:p>
          <a:p>
            <a:endParaRPr lang="fr-CH" dirty="0"/>
          </a:p>
          <a:p>
            <a:r>
              <a:rPr lang="fr-CH" dirty="0"/>
              <a:t>EX : Participation aux conversations carbones des </a:t>
            </a:r>
            <a:r>
              <a:rPr lang="fr-CH" dirty="0" err="1"/>
              <a:t>résident.e.s</a:t>
            </a:r>
            <a:r>
              <a:rPr lang="fr-CH" dirty="0"/>
              <a:t> d’une institution</a:t>
            </a:r>
          </a:p>
          <a:p>
            <a:r>
              <a:rPr lang="fr-CH" dirty="0"/>
              <a:t>EX : Discuter sur l’impact des achats des T- </a:t>
            </a:r>
            <a:r>
              <a:rPr lang="fr-CH" dirty="0" err="1"/>
              <a:t>shirt</a:t>
            </a:r>
            <a:r>
              <a:rPr lang="fr-CH" dirty="0"/>
              <a:t> à 10 frs sur internet.</a:t>
            </a:r>
          </a:p>
          <a:p>
            <a:r>
              <a:rPr lang="fr-CH" sz="1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Prévention au niveau de la santé mentale : Eco-anxiété</a:t>
            </a:r>
          </a:p>
          <a:p>
            <a:r>
              <a:rPr lang="fr-CH"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Anticiper les prochaines crises pour mieux s’adapter-augmenter la résilience</a:t>
            </a:r>
            <a:endParaRPr lang="fr-CH" sz="1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r>
              <a:rPr lang="fr-CH" dirty="0"/>
              <a:t>EX: construire des espaces publics de ressourcement pour les publics qui ont des conditions de logement difficiles en cas de forte chaleur</a:t>
            </a:r>
          </a:p>
          <a:p>
            <a:endParaRPr lang="fr-CH" dirty="0"/>
          </a:p>
          <a:p>
            <a:endParaRPr lang="fr-CH" dirty="0"/>
          </a:p>
        </p:txBody>
      </p:sp>
    </p:spTree>
    <p:extLst>
      <p:ext uri="{BB962C8B-B14F-4D97-AF65-F5344CB8AC3E}">
        <p14:creationId xmlns:p14="http://schemas.microsoft.com/office/powerpoint/2010/main" val="182563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192E95-9A17-EBE5-BF6A-1C5CD0B7315A}"/>
              </a:ext>
            </a:extLst>
          </p:cNvPr>
          <p:cNvSpPr>
            <a:spLocks noGrp="1"/>
          </p:cNvSpPr>
          <p:nvPr>
            <p:ph type="sldNum" sz="quarter" idx="12"/>
          </p:nvPr>
        </p:nvSpPr>
        <p:spPr/>
        <p:txBody>
          <a:bodyPr/>
          <a:lstStyle/>
          <a:p>
            <a:fld id="{8A26EEB8-B9A9-4B10-AC7A-36146B0DEC0A}" type="slidenum">
              <a:rPr lang="fr-CH" smtClean="0"/>
              <a:pPr/>
              <a:t>33</a:t>
            </a:fld>
            <a:endParaRPr lang="fr-CH" dirty="0"/>
          </a:p>
        </p:txBody>
      </p:sp>
      <p:sp>
        <p:nvSpPr>
          <p:cNvPr id="10" name="TextBox 9">
            <a:extLst>
              <a:ext uri="{FF2B5EF4-FFF2-40B4-BE49-F238E27FC236}">
                <a16:creationId xmlns:a16="http://schemas.microsoft.com/office/drawing/2014/main" id="{A2A757AF-3C4A-327E-3B01-C8294E94F719}"/>
              </a:ext>
            </a:extLst>
          </p:cNvPr>
          <p:cNvSpPr txBox="1"/>
          <p:nvPr/>
        </p:nvSpPr>
        <p:spPr>
          <a:xfrm>
            <a:off x="10511480" y="6387391"/>
            <a:ext cx="1295477" cy="338554"/>
          </a:xfrm>
          <a:prstGeom prst="rect">
            <a:avLst/>
          </a:prstGeom>
          <a:noFill/>
        </p:spPr>
        <p:txBody>
          <a:bodyPr wrap="square" rtlCol="0">
            <a:spAutoFit/>
          </a:bodyPr>
          <a:lstStyle/>
          <a:p>
            <a:r>
              <a:rPr lang="fi-FI" sz="1600" dirty="0"/>
              <a:t>Naef (2022)</a:t>
            </a:r>
          </a:p>
        </p:txBody>
      </p:sp>
      <p:pic>
        <p:nvPicPr>
          <p:cNvPr id="11" name="Espace réservé du contenu 3">
            <a:extLst>
              <a:ext uri="{FF2B5EF4-FFF2-40B4-BE49-F238E27FC236}">
                <a16:creationId xmlns:a16="http://schemas.microsoft.com/office/drawing/2014/main" id="{7A28692A-908D-A929-A0DA-A24F02DF3C95}"/>
              </a:ext>
            </a:extLst>
          </p:cNvPr>
          <p:cNvPicPr>
            <a:picLocks noChangeAspect="1"/>
          </p:cNvPicPr>
          <p:nvPr/>
        </p:nvPicPr>
        <p:blipFill>
          <a:blip r:embed="rId3"/>
          <a:stretch>
            <a:fillRect/>
          </a:stretch>
        </p:blipFill>
        <p:spPr>
          <a:xfrm>
            <a:off x="0" y="6061374"/>
            <a:ext cx="1917803" cy="796626"/>
          </a:xfrm>
          <a:prstGeom prst="rect">
            <a:avLst/>
          </a:prstGeom>
        </p:spPr>
      </p:pic>
      <p:sp>
        <p:nvSpPr>
          <p:cNvPr id="14" name="Titre 1">
            <a:extLst>
              <a:ext uri="{FF2B5EF4-FFF2-40B4-BE49-F238E27FC236}">
                <a16:creationId xmlns:a16="http://schemas.microsoft.com/office/drawing/2014/main" id="{4E7FD8B3-77E0-4F7B-BD3E-EF79AACCC463}"/>
              </a:ext>
            </a:extLst>
          </p:cNvPr>
          <p:cNvSpPr>
            <a:spLocks noGrp="1"/>
          </p:cNvSpPr>
          <p:nvPr/>
        </p:nvSpPr>
        <p:spPr>
          <a:xfrm>
            <a:off x="259080" y="564795"/>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Exemples possibles d’actions en TS environnemental (II)</a:t>
            </a:r>
            <a:endParaRPr lang="fr-CH" sz="3600" b="1" dirty="0">
              <a:solidFill>
                <a:schemeClr val="accent4">
                  <a:lumMod val="50000"/>
                </a:schemeClr>
              </a:solidFill>
            </a:endParaRPr>
          </a:p>
        </p:txBody>
      </p:sp>
      <p:cxnSp>
        <p:nvCxnSpPr>
          <p:cNvPr id="18" name="Connecteur droit 5">
            <a:extLst>
              <a:ext uri="{FF2B5EF4-FFF2-40B4-BE49-F238E27FC236}">
                <a16:creationId xmlns:a16="http://schemas.microsoft.com/office/drawing/2014/main" id="{7AC597FF-8F22-24FB-FAA4-E00A38D071BD}"/>
              </a:ext>
            </a:extLst>
          </p:cNvPr>
          <p:cNvCxnSpPr>
            <a:cxnSpLocks/>
          </p:cNvCxnSpPr>
          <p:nvPr/>
        </p:nvCxnSpPr>
        <p:spPr>
          <a:xfrm>
            <a:off x="307670" y="1410046"/>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D5D8BBE7-F9E1-FB83-BD5C-7CA90AAA5EE9}"/>
              </a:ext>
            </a:extLst>
          </p:cNvPr>
          <p:cNvSpPr>
            <a:spLocks noGrp="1"/>
          </p:cNvSpPr>
          <p:nvPr>
            <p:ph idx="1"/>
          </p:nvPr>
        </p:nvSpPr>
        <p:spPr>
          <a:xfrm>
            <a:off x="466725" y="1769406"/>
            <a:ext cx="5791200" cy="4130520"/>
          </a:xfrm>
        </p:spPr>
        <p:txBody>
          <a:bodyPr>
            <a:normAutofit lnSpcReduction="10000"/>
          </a:bodyPr>
          <a:lstStyle/>
          <a:p>
            <a:pPr marL="0" indent="0" algn="ctr">
              <a:buNone/>
            </a:pPr>
            <a:r>
              <a:rPr lang="fr-CH" sz="2000" dirty="0">
                <a:solidFill>
                  <a:prstClr val="black"/>
                </a:solidFill>
                <a:latin typeface="Calibri" panose="020F0502020204030204"/>
              </a:rPr>
              <a:t>Au Tremplin (Fribourg), le projet de la bière La Trampoline, brassée par ses consommateurs et consommatrices, a amené une collaboration inédite avec des professionnel·les de l’agriculture.</a:t>
            </a:r>
          </a:p>
          <a:p>
            <a:pPr marL="0" indent="0" algn="ctr">
              <a:buNone/>
            </a:pPr>
            <a:r>
              <a:rPr lang="fr-CH" sz="2000" dirty="0">
                <a:solidFill>
                  <a:prstClr val="black"/>
                </a:solidFill>
                <a:latin typeface="Calibri" panose="020F0502020204030204"/>
              </a:rPr>
              <a:t> </a:t>
            </a:r>
          </a:p>
          <a:p>
            <a:pPr marL="0" indent="0" algn="ctr">
              <a:buNone/>
            </a:pPr>
            <a:r>
              <a:rPr lang="fr-CH" sz="2000" i="1" dirty="0"/>
              <a:t>« Qu’est-ce qu’on fait de la [drêche] ? […] En cherchant, on a découvert qu’il y avait des paysans autour de nous qui étaient contents de filer ça à leurs animaux. Ça nous a permis, quand on va avec les résidents amener la [drêche], de discuter avec les paysans. On discute de la toxicomanie, du Tremplin, de la pauvreté, de ce qu’on pourrait faire. Voilà, on déconstruit les images. »</a:t>
            </a:r>
          </a:p>
          <a:p>
            <a:pPr marL="0" indent="0" algn="ctr">
              <a:buNone/>
            </a:pPr>
            <a:r>
              <a:rPr lang="fr-CH" sz="1400" b="1" dirty="0"/>
              <a:t>Membre de la direction du Tremplin</a:t>
            </a:r>
          </a:p>
        </p:txBody>
      </p:sp>
      <p:graphicFrame>
        <p:nvGraphicFramePr>
          <p:cNvPr id="7" name="Diagram 6">
            <a:extLst>
              <a:ext uri="{FF2B5EF4-FFF2-40B4-BE49-F238E27FC236}">
                <a16:creationId xmlns:a16="http://schemas.microsoft.com/office/drawing/2014/main" id="{416DB7F4-D434-1A9A-8DEF-CD062033ED6D}"/>
              </a:ext>
            </a:extLst>
          </p:cNvPr>
          <p:cNvGraphicFramePr/>
          <p:nvPr>
            <p:extLst>
              <p:ext uri="{D42A27DB-BD31-4B8C-83A1-F6EECF244321}">
                <p14:modId xmlns:p14="http://schemas.microsoft.com/office/powerpoint/2010/main" val="3951786215"/>
              </p:ext>
            </p:extLst>
          </p:nvPr>
        </p:nvGraphicFramePr>
        <p:xfrm>
          <a:off x="5960751" y="1769406"/>
          <a:ext cx="5693194" cy="45037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28213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787A906C-C1A7-4408-8549-9A7890E1F8E6}"/>
              </a:ext>
            </a:extLst>
          </p:cNvPr>
          <p:cNvSpPr txBox="1"/>
          <p:nvPr/>
        </p:nvSpPr>
        <p:spPr>
          <a:xfrm>
            <a:off x="5172075" y="2112803"/>
            <a:ext cx="6424502" cy="1938992"/>
          </a:xfrm>
          <a:prstGeom prst="rect">
            <a:avLst/>
          </a:prstGeom>
          <a:noFill/>
        </p:spPr>
        <p:txBody>
          <a:bodyPr wrap="square">
            <a:spAutoFit/>
          </a:bodyPr>
          <a:lstStyle/>
          <a:p>
            <a:r>
              <a:rPr lang="fr-CH" sz="2000" dirty="0">
                <a:solidFill>
                  <a:schemeClr val="accent1"/>
                </a:solidFill>
              </a:rPr>
              <a:t>Les TS ont un rôle prépondérant en tant que </a:t>
            </a:r>
            <a:r>
              <a:rPr lang="fr-CH" sz="2000" b="1" dirty="0">
                <a:solidFill>
                  <a:schemeClr val="accent1"/>
                </a:solidFill>
              </a:rPr>
              <a:t>créateurs-ices de liens sociaux</a:t>
            </a:r>
            <a:r>
              <a:rPr lang="fr-CH" sz="2000" dirty="0">
                <a:solidFill>
                  <a:schemeClr val="accent1"/>
                </a:solidFill>
              </a:rPr>
              <a:t>, de </a:t>
            </a:r>
            <a:r>
              <a:rPr lang="fr-CH" sz="2000" b="1" dirty="0">
                <a:solidFill>
                  <a:schemeClr val="accent1"/>
                </a:solidFill>
              </a:rPr>
              <a:t>cohésion sociale</a:t>
            </a:r>
            <a:r>
              <a:rPr lang="fr-CH" sz="2000" dirty="0">
                <a:solidFill>
                  <a:schemeClr val="accent1"/>
                </a:solidFill>
              </a:rPr>
              <a:t> , de solidarité, pour</a:t>
            </a:r>
          </a:p>
          <a:p>
            <a:r>
              <a:rPr lang="fr-CH" sz="2000" dirty="0">
                <a:solidFill>
                  <a:schemeClr val="accent1"/>
                </a:solidFill>
              </a:rPr>
              <a:t>renforcer la résilience des individus et des collectivités face aux crises</a:t>
            </a:r>
          </a:p>
          <a:p>
            <a:r>
              <a:rPr lang="fr-CH" sz="2000" dirty="0">
                <a:solidFill>
                  <a:srgbClr val="FF0000"/>
                </a:solidFill>
              </a:rPr>
              <a:t>Aller rejoindre les personnes dans la gestion de leur quotidien et donc agir avec lui.</a:t>
            </a:r>
          </a:p>
        </p:txBody>
      </p:sp>
      <p:sp>
        <p:nvSpPr>
          <p:cNvPr id="12" name="Titre 1">
            <a:extLst>
              <a:ext uri="{FF2B5EF4-FFF2-40B4-BE49-F238E27FC236}">
                <a16:creationId xmlns:a16="http://schemas.microsoft.com/office/drawing/2014/main" id="{EB0BDD24-34BD-419E-B44D-6055A4D21FB2}"/>
              </a:ext>
            </a:extLst>
          </p:cNvPr>
          <p:cNvSpPr txBox="1">
            <a:spLocks/>
          </p:cNvSpPr>
          <p:nvPr/>
        </p:nvSpPr>
        <p:spPr>
          <a:xfrm>
            <a:off x="356260" y="218990"/>
            <a:ext cx="11479480" cy="1145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De quelle manière le TS peut contribuer dans ses interventions à l’intégration des questions environnementales ? (II)</a:t>
            </a:r>
            <a:endParaRPr lang="fr-CH" sz="3600" b="1" dirty="0">
              <a:solidFill>
                <a:schemeClr val="accent4">
                  <a:lumMod val="50000"/>
                </a:schemeClr>
              </a:solidFill>
            </a:endParaRPr>
          </a:p>
        </p:txBody>
      </p:sp>
      <p:pic>
        <p:nvPicPr>
          <p:cNvPr id="2" name="Espace réservé du contenu 3">
            <a:extLst>
              <a:ext uri="{FF2B5EF4-FFF2-40B4-BE49-F238E27FC236}">
                <a16:creationId xmlns:a16="http://schemas.microsoft.com/office/drawing/2014/main" id="{4B6B319D-69E6-71AF-7CFC-76AA686BEE9A}"/>
              </a:ext>
            </a:extLst>
          </p:cNvPr>
          <p:cNvPicPr>
            <a:picLocks noGrp="1" noChangeAspect="1"/>
          </p:cNvPicPr>
          <p:nvPr>
            <p:ph idx="1"/>
          </p:nvPr>
        </p:nvPicPr>
        <p:blipFill>
          <a:blip r:embed="rId3"/>
          <a:stretch>
            <a:fillRect/>
          </a:stretch>
        </p:blipFill>
        <p:spPr>
          <a:xfrm>
            <a:off x="10212779" y="870752"/>
            <a:ext cx="1917803" cy="796626"/>
          </a:xfrm>
          <a:prstGeom prst="rect">
            <a:avLst/>
          </a:prstGeom>
        </p:spPr>
      </p:pic>
      <p:sp>
        <p:nvSpPr>
          <p:cNvPr id="4" name="Rectangle 3">
            <a:extLst>
              <a:ext uri="{FF2B5EF4-FFF2-40B4-BE49-F238E27FC236}">
                <a16:creationId xmlns:a16="http://schemas.microsoft.com/office/drawing/2014/main" id="{8AE59325-103D-60E5-10A2-31FBBD564C75}"/>
              </a:ext>
            </a:extLst>
          </p:cNvPr>
          <p:cNvSpPr/>
          <p:nvPr/>
        </p:nvSpPr>
        <p:spPr>
          <a:xfrm>
            <a:off x="595423" y="1585638"/>
            <a:ext cx="9617356" cy="830997"/>
          </a:xfrm>
          <a:prstGeom prst="rect">
            <a:avLst/>
          </a:prstGeom>
        </p:spPr>
        <p:txBody>
          <a:bodyPr wrap="square">
            <a:spAutoFit/>
          </a:bodyPr>
          <a:lstStyle/>
          <a:p>
            <a:r>
              <a:rPr lang="fr-CH" sz="2400" dirty="0"/>
              <a:t>Le TS peut intégrer la durabilité dans ses interventions  sur trois axes :</a:t>
            </a:r>
          </a:p>
          <a:p>
            <a:r>
              <a:rPr lang="fr-CH" sz="2400" b="1" dirty="0">
                <a:solidFill>
                  <a:srgbClr val="FF0000"/>
                </a:solidFill>
              </a:rPr>
              <a:t>Axe 2 : Gestion de crise</a:t>
            </a:r>
          </a:p>
        </p:txBody>
      </p:sp>
      <p:sp>
        <p:nvSpPr>
          <p:cNvPr id="5" name="Ellipse 2">
            <a:extLst>
              <a:ext uri="{FF2B5EF4-FFF2-40B4-BE49-F238E27FC236}">
                <a16:creationId xmlns:a16="http://schemas.microsoft.com/office/drawing/2014/main" id="{6E857C91-0BE4-C93E-F552-E42317147AB0}"/>
              </a:ext>
            </a:extLst>
          </p:cNvPr>
          <p:cNvSpPr/>
          <p:nvPr/>
        </p:nvSpPr>
        <p:spPr>
          <a:xfrm>
            <a:off x="834887" y="2562228"/>
            <a:ext cx="3251158" cy="1654952"/>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FF0000"/>
                </a:solidFill>
              </a:rPr>
              <a:t>Gestion de crise :</a:t>
            </a:r>
          </a:p>
          <a:p>
            <a:pPr algn="ctr"/>
            <a:r>
              <a:rPr lang="fr-CH" dirty="0">
                <a:solidFill>
                  <a:schemeClr val="accent6"/>
                </a:solidFill>
              </a:rPr>
              <a:t>Auprès de divers publics, de la cité, des territoires locaux</a:t>
            </a:r>
          </a:p>
        </p:txBody>
      </p:sp>
      <p:sp>
        <p:nvSpPr>
          <p:cNvPr id="16" name="Rectangle 15">
            <a:extLst>
              <a:ext uri="{FF2B5EF4-FFF2-40B4-BE49-F238E27FC236}">
                <a16:creationId xmlns:a16="http://schemas.microsoft.com/office/drawing/2014/main" id="{13D86A84-385B-3BFB-B6CC-25A7A7C77E30}"/>
              </a:ext>
            </a:extLst>
          </p:cNvPr>
          <p:cNvSpPr/>
          <p:nvPr/>
        </p:nvSpPr>
        <p:spPr>
          <a:xfrm>
            <a:off x="5004442" y="3781424"/>
            <a:ext cx="6648450" cy="2308324"/>
          </a:xfrm>
          <a:prstGeom prst="rect">
            <a:avLst/>
          </a:prstGeom>
        </p:spPr>
        <p:txBody>
          <a:bodyPr wrap="square">
            <a:spAutoFit/>
          </a:bodyPr>
          <a:lstStyle/>
          <a:p>
            <a:endParaRPr lang="fr-CH" dirty="0"/>
          </a:p>
          <a:p>
            <a:pPr marL="285750" indent="-285750">
              <a:buFont typeface="Wingdings" panose="05000000000000000000" pitchFamily="2" charset="2"/>
              <a:buChar char="Ø"/>
            </a:pPr>
            <a:r>
              <a:rPr lang="fr-CH" dirty="0"/>
              <a:t>Augmenter le pouvoir d’agir des individus, groupes, communautés face à la crise</a:t>
            </a:r>
          </a:p>
          <a:p>
            <a:pPr marL="285750" indent="-285750">
              <a:buFont typeface="Wingdings" panose="05000000000000000000" pitchFamily="2" charset="2"/>
              <a:buChar char="Ø"/>
            </a:pPr>
            <a:r>
              <a:rPr lang="fr-CH" dirty="0"/>
              <a:t>Prendre en charge les conséquences liés aux événements extrêmes ; (ex : </a:t>
            </a:r>
            <a:r>
              <a:rPr lang="fr-CH" sz="1800" dirty="0">
                <a:effectLst/>
                <a:latin typeface="Calibri" panose="020F0502020204030204" pitchFamily="34" charset="0"/>
                <a:ea typeface="Calibri" panose="020F0502020204030204" pitchFamily="34" charset="0"/>
                <a:cs typeface="Times New Roman" panose="02020603050405020304" pitchFamily="18" charset="0"/>
              </a:rPr>
              <a:t>palier aux urgences en matière de logement, d’accès aux biens de premières nécessités</a:t>
            </a:r>
            <a:r>
              <a:rPr lang="fr-CH" dirty="0"/>
              <a:t>)</a:t>
            </a:r>
          </a:p>
          <a:p>
            <a:pPr marL="285750" indent="-285750">
              <a:buFont typeface="Wingdings" panose="05000000000000000000" pitchFamily="2" charset="2"/>
              <a:buChar char="Ø"/>
            </a:pPr>
            <a:r>
              <a:rPr lang="fr-CH" dirty="0"/>
              <a:t>Alerter les autorités d’éventuelles « nouvelles » vulnérabilités suscitées par les crises (ex : crise énergétique)</a:t>
            </a:r>
          </a:p>
        </p:txBody>
      </p:sp>
      <p:sp>
        <p:nvSpPr>
          <p:cNvPr id="3" name="Slide Number Placeholder 2">
            <a:extLst>
              <a:ext uri="{FF2B5EF4-FFF2-40B4-BE49-F238E27FC236}">
                <a16:creationId xmlns:a16="http://schemas.microsoft.com/office/drawing/2014/main" id="{B5333895-430E-A4B6-492B-E8B271FEC460}"/>
              </a:ext>
            </a:extLst>
          </p:cNvPr>
          <p:cNvSpPr>
            <a:spLocks noGrp="1"/>
          </p:cNvSpPr>
          <p:nvPr>
            <p:ph type="sldNum" sz="quarter" idx="12"/>
          </p:nvPr>
        </p:nvSpPr>
        <p:spPr/>
        <p:txBody>
          <a:bodyPr/>
          <a:lstStyle/>
          <a:p>
            <a:fld id="{8A26EEB8-B9A9-4B10-AC7A-36146B0DEC0A}" type="slidenum">
              <a:rPr lang="fr-CH" smtClean="0"/>
              <a:pPr/>
              <a:t>34</a:t>
            </a:fld>
            <a:endParaRPr lang="fr-CH" dirty="0"/>
          </a:p>
        </p:txBody>
      </p:sp>
      <p:sp>
        <p:nvSpPr>
          <p:cNvPr id="11" name="TextBox 12">
            <a:extLst>
              <a:ext uri="{FF2B5EF4-FFF2-40B4-BE49-F238E27FC236}">
                <a16:creationId xmlns:a16="http://schemas.microsoft.com/office/drawing/2014/main" id="{E64FA89E-EF8D-42FF-8588-30321F5F6034}"/>
              </a:ext>
            </a:extLst>
          </p:cNvPr>
          <p:cNvSpPr txBox="1"/>
          <p:nvPr/>
        </p:nvSpPr>
        <p:spPr>
          <a:xfrm>
            <a:off x="108652" y="6101287"/>
            <a:ext cx="11974695" cy="584775"/>
          </a:xfrm>
          <a:prstGeom prst="rect">
            <a:avLst/>
          </a:prstGeom>
          <a:solidFill>
            <a:schemeClr val="accent4">
              <a:lumMod val="20000"/>
              <a:lumOff val="80000"/>
            </a:schemeClr>
          </a:solidFill>
        </p:spPr>
        <p:txBody>
          <a:bodyPr wrap="square" rtlCol="0">
            <a:spAutoFit/>
          </a:bodyPr>
          <a:lstStyle/>
          <a:p>
            <a:r>
              <a:rPr lang="fr-CH" sz="1600" b="1" i="1" dirty="0">
                <a:sym typeface="Wingdings" panose="05000000000000000000" pitchFamily="2" charset="2"/>
              </a:rPr>
              <a:t>ODD 1.5 : </a:t>
            </a:r>
            <a:r>
              <a:rPr lang="fr-CH" sz="1600" i="1" dirty="0">
                <a:sym typeface="Wingdings" panose="05000000000000000000" pitchFamily="2" charset="2"/>
              </a:rPr>
              <a:t>D’ici à 2030, renforcer la résilience des pauvres et des personnes en situation vulnérable et réduire leur exposition et leur vulnérabilité aux phénomènes climatiques extrêmes et à d’autres chocs et catastrophes d’ordre économique, social ou environnemental.</a:t>
            </a:r>
            <a:endParaRPr lang="fr-CH" sz="1600" i="1" dirty="0"/>
          </a:p>
        </p:txBody>
      </p:sp>
    </p:spTree>
    <p:extLst>
      <p:ext uri="{BB962C8B-B14F-4D97-AF65-F5344CB8AC3E}">
        <p14:creationId xmlns:p14="http://schemas.microsoft.com/office/powerpoint/2010/main" val="1056792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787A906C-C1A7-4408-8549-9A7890E1F8E6}"/>
              </a:ext>
            </a:extLst>
          </p:cNvPr>
          <p:cNvSpPr txBox="1"/>
          <p:nvPr/>
        </p:nvSpPr>
        <p:spPr>
          <a:xfrm>
            <a:off x="5172075" y="2112803"/>
            <a:ext cx="6424502" cy="707886"/>
          </a:xfrm>
          <a:prstGeom prst="rect">
            <a:avLst/>
          </a:prstGeom>
          <a:noFill/>
        </p:spPr>
        <p:txBody>
          <a:bodyPr wrap="square">
            <a:spAutoFit/>
          </a:bodyPr>
          <a:lstStyle/>
          <a:p>
            <a:r>
              <a:rPr lang="fr-CH" sz="2000" dirty="0">
                <a:solidFill>
                  <a:schemeClr val="accent1"/>
                </a:solidFill>
              </a:rPr>
              <a:t>Les TS ont un rôle prépondérant en tant que gestionnaire de conflits</a:t>
            </a:r>
          </a:p>
        </p:txBody>
      </p:sp>
      <p:sp>
        <p:nvSpPr>
          <p:cNvPr id="12" name="Titre 1">
            <a:extLst>
              <a:ext uri="{FF2B5EF4-FFF2-40B4-BE49-F238E27FC236}">
                <a16:creationId xmlns:a16="http://schemas.microsoft.com/office/drawing/2014/main" id="{EB0BDD24-34BD-419E-B44D-6055A4D21FB2}"/>
              </a:ext>
            </a:extLst>
          </p:cNvPr>
          <p:cNvSpPr txBox="1">
            <a:spLocks/>
          </p:cNvSpPr>
          <p:nvPr/>
        </p:nvSpPr>
        <p:spPr>
          <a:xfrm>
            <a:off x="356260" y="218990"/>
            <a:ext cx="11479480" cy="1145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De quelle manière le TS peut contribuer dans ses interventions à l’intégration des questions environnementales ? (II)</a:t>
            </a:r>
            <a:endParaRPr lang="fr-CH" sz="3600" b="1" dirty="0">
              <a:solidFill>
                <a:schemeClr val="accent4">
                  <a:lumMod val="50000"/>
                </a:schemeClr>
              </a:solidFill>
            </a:endParaRPr>
          </a:p>
        </p:txBody>
      </p:sp>
      <p:pic>
        <p:nvPicPr>
          <p:cNvPr id="2" name="Espace réservé du contenu 3">
            <a:extLst>
              <a:ext uri="{FF2B5EF4-FFF2-40B4-BE49-F238E27FC236}">
                <a16:creationId xmlns:a16="http://schemas.microsoft.com/office/drawing/2014/main" id="{4B6B319D-69E6-71AF-7CFC-76AA686BEE9A}"/>
              </a:ext>
            </a:extLst>
          </p:cNvPr>
          <p:cNvPicPr>
            <a:picLocks noGrp="1" noChangeAspect="1"/>
          </p:cNvPicPr>
          <p:nvPr>
            <p:ph idx="1"/>
          </p:nvPr>
        </p:nvPicPr>
        <p:blipFill>
          <a:blip r:embed="rId3"/>
          <a:stretch>
            <a:fillRect/>
          </a:stretch>
        </p:blipFill>
        <p:spPr>
          <a:xfrm>
            <a:off x="0" y="6061374"/>
            <a:ext cx="1917803" cy="796626"/>
          </a:xfrm>
          <a:prstGeom prst="rect">
            <a:avLst/>
          </a:prstGeom>
        </p:spPr>
      </p:pic>
      <p:sp>
        <p:nvSpPr>
          <p:cNvPr id="4" name="Rectangle 3">
            <a:extLst>
              <a:ext uri="{FF2B5EF4-FFF2-40B4-BE49-F238E27FC236}">
                <a16:creationId xmlns:a16="http://schemas.microsoft.com/office/drawing/2014/main" id="{8AE59325-103D-60E5-10A2-31FBBD564C75}"/>
              </a:ext>
            </a:extLst>
          </p:cNvPr>
          <p:cNvSpPr/>
          <p:nvPr/>
        </p:nvSpPr>
        <p:spPr>
          <a:xfrm>
            <a:off x="595423" y="1585638"/>
            <a:ext cx="9617356" cy="830997"/>
          </a:xfrm>
          <a:prstGeom prst="rect">
            <a:avLst/>
          </a:prstGeom>
        </p:spPr>
        <p:txBody>
          <a:bodyPr wrap="square">
            <a:spAutoFit/>
          </a:bodyPr>
          <a:lstStyle/>
          <a:p>
            <a:r>
              <a:rPr lang="fr-CH" sz="2400" dirty="0"/>
              <a:t>Le TS peut intégrer la durabilité dans ses interventions  sur trois axes :</a:t>
            </a:r>
          </a:p>
          <a:p>
            <a:r>
              <a:rPr lang="fr-CH" sz="2400" b="1" dirty="0">
                <a:solidFill>
                  <a:srgbClr val="FF0000"/>
                </a:solidFill>
              </a:rPr>
              <a:t>Axe 2 : Gestion de crise</a:t>
            </a:r>
          </a:p>
        </p:txBody>
      </p:sp>
      <p:sp>
        <p:nvSpPr>
          <p:cNvPr id="5" name="Ellipse 2">
            <a:extLst>
              <a:ext uri="{FF2B5EF4-FFF2-40B4-BE49-F238E27FC236}">
                <a16:creationId xmlns:a16="http://schemas.microsoft.com/office/drawing/2014/main" id="{6E857C91-0BE4-C93E-F552-E42317147AB0}"/>
              </a:ext>
            </a:extLst>
          </p:cNvPr>
          <p:cNvSpPr/>
          <p:nvPr/>
        </p:nvSpPr>
        <p:spPr>
          <a:xfrm>
            <a:off x="834887" y="2562228"/>
            <a:ext cx="3251158" cy="1654952"/>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FF0000"/>
                </a:solidFill>
              </a:rPr>
              <a:t>Gestion de crise :</a:t>
            </a:r>
          </a:p>
          <a:p>
            <a:pPr algn="ctr"/>
            <a:r>
              <a:rPr lang="fr-CH" dirty="0">
                <a:solidFill>
                  <a:schemeClr val="accent6"/>
                </a:solidFill>
              </a:rPr>
              <a:t>Auprès de divers publics, de la cité, des territoires locaux</a:t>
            </a:r>
          </a:p>
        </p:txBody>
      </p:sp>
      <p:sp>
        <p:nvSpPr>
          <p:cNvPr id="15" name="TextBox 14">
            <a:extLst>
              <a:ext uri="{FF2B5EF4-FFF2-40B4-BE49-F238E27FC236}">
                <a16:creationId xmlns:a16="http://schemas.microsoft.com/office/drawing/2014/main" id="{75BB6CEF-EA56-BA1A-ED5F-C9DB68D8A60B}"/>
              </a:ext>
            </a:extLst>
          </p:cNvPr>
          <p:cNvSpPr txBox="1"/>
          <p:nvPr/>
        </p:nvSpPr>
        <p:spPr>
          <a:xfrm>
            <a:off x="2337132" y="5724112"/>
            <a:ext cx="8328648" cy="584775"/>
          </a:xfrm>
          <a:prstGeom prst="rect">
            <a:avLst/>
          </a:prstGeom>
          <a:solidFill>
            <a:schemeClr val="accent4">
              <a:lumMod val="20000"/>
              <a:lumOff val="80000"/>
            </a:schemeClr>
          </a:solidFill>
        </p:spPr>
        <p:txBody>
          <a:bodyPr wrap="square" rtlCol="0">
            <a:spAutoFit/>
          </a:bodyPr>
          <a:lstStyle/>
          <a:p>
            <a:r>
              <a:rPr lang="fr-CH" sz="1600" b="1" i="1" dirty="0">
                <a:sym typeface="Wingdings" panose="05000000000000000000" pitchFamily="2" charset="2"/>
              </a:rPr>
              <a:t>ODD 10.7 : </a:t>
            </a:r>
            <a:r>
              <a:rPr lang="fr-CH" sz="1600" i="1" dirty="0">
                <a:sym typeface="Wingdings" panose="05000000000000000000" pitchFamily="2" charset="2"/>
              </a:rPr>
              <a:t>Faciliter la migration et la mobilité de façon ordonnée, sans danger, régulière et responsable, notamment par la mise en œuvre de politiques de migration planifiées et bien gérées.</a:t>
            </a:r>
          </a:p>
        </p:txBody>
      </p:sp>
      <p:sp>
        <p:nvSpPr>
          <p:cNvPr id="16" name="Rectangle 15">
            <a:extLst>
              <a:ext uri="{FF2B5EF4-FFF2-40B4-BE49-F238E27FC236}">
                <a16:creationId xmlns:a16="http://schemas.microsoft.com/office/drawing/2014/main" id="{13D86A84-385B-3BFB-B6CC-25A7A7C77E30}"/>
              </a:ext>
            </a:extLst>
          </p:cNvPr>
          <p:cNvSpPr/>
          <p:nvPr/>
        </p:nvSpPr>
        <p:spPr>
          <a:xfrm>
            <a:off x="5060101" y="2914914"/>
            <a:ext cx="6648450" cy="2308324"/>
          </a:xfrm>
          <a:prstGeom prst="rect">
            <a:avLst/>
          </a:prstGeom>
        </p:spPr>
        <p:txBody>
          <a:bodyPr wrap="square">
            <a:spAutoFit/>
          </a:bodyPr>
          <a:lstStyle/>
          <a:p>
            <a:pPr marL="285750" indent="-285750">
              <a:buFont typeface="Wingdings" panose="05000000000000000000" pitchFamily="2" charset="2"/>
              <a:buChar char="Ø"/>
            </a:pPr>
            <a:r>
              <a:rPr lang="fr-CH" dirty="0"/>
              <a:t>Mobiliser les compétences en négociation pour favoriser les solutions « gagnant-gagnant » ;</a:t>
            </a:r>
          </a:p>
          <a:p>
            <a:r>
              <a:rPr lang="fr-CH" sz="1800" dirty="0">
                <a:effectLst/>
                <a:latin typeface="Calibri" panose="020F0502020204030204" pitchFamily="34" charset="0"/>
                <a:ea typeface="Calibri" panose="020F0502020204030204" pitchFamily="34" charset="0"/>
                <a:cs typeface="Times New Roman" panose="02020603050405020304" pitchFamily="18" charset="0"/>
              </a:rPr>
              <a:t>Il dispose pour y arriver des expertises en matière de démarche et gouvernance participative, en matière de médiation, de travail interprofessionnel, travail social communautaire, d’inclusion de tous les publics.</a:t>
            </a:r>
          </a:p>
          <a:p>
            <a:pPr marL="285750" indent="-285750">
              <a:buFont typeface="Wingdings" panose="05000000000000000000" pitchFamily="2" charset="2"/>
              <a:buChar char="Ø"/>
            </a:pPr>
            <a:r>
              <a:rPr lang="fr-CH" dirty="0"/>
              <a:t> Soutenir des politiques de migration qui respectent les droits humains.</a:t>
            </a:r>
          </a:p>
        </p:txBody>
      </p:sp>
      <p:sp>
        <p:nvSpPr>
          <p:cNvPr id="3" name="Slide Number Placeholder 2">
            <a:extLst>
              <a:ext uri="{FF2B5EF4-FFF2-40B4-BE49-F238E27FC236}">
                <a16:creationId xmlns:a16="http://schemas.microsoft.com/office/drawing/2014/main" id="{B5333895-430E-A4B6-492B-E8B271FEC460}"/>
              </a:ext>
            </a:extLst>
          </p:cNvPr>
          <p:cNvSpPr>
            <a:spLocks noGrp="1"/>
          </p:cNvSpPr>
          <p:nvPr>
            <p:ph type="sldNum" sz="quarter" idx="12"/>
          </p:nvPr>
        </p:nvSpPr>
        <p:spPr/>
        <p:txBody>
          <a:bodyPr/>
          <a:lstStyle/>
          <a:p>
            <a:fld id="{8A26EEB8-B9A9-4B10-AC7A-36146B0DEC0A}" type="slidenum">
              <a:rPr lang="fr-CH" smtClean="0"/>
              <a:pPr/>
              <a:t>35</a:t>
            </a:fld>
            <a:endParaRPr lang="fr-CH" dirty="0"/>
          </a:p>
        </p:txBody>
      </p:sp>
    </p:spTree>
    <p:extLst>
      <p:ext uri="{BB962C8B-B14F-4D97-AF65-F5344CB8AC3E}">
        <p14:creationId xmlns:p14="http://schemas.microsoft.com/office/powerpoint/2010/main" val="1972632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De quelle manière le TS peut contribuer dans ses interventions à l’intégration des questions environnementales ? (III)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0DFE9322-AE06-4521-B85E-849BDED0BFE2}"/>
              </a:ext>
            </a:extLst>
          </p:cNvPr>
          <p:cNvSpPr/>
          <p:nvPr/>
        </p:nvSpPr>
        <p:spPr>
          <a:xfrm>
            <a:off x="535075" y="2825215"/>
            <a:ext cx="4023360" cy="210312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FF0000"/>
                </a:solidFill>
              </a:rPr>
              <a:t> Promotion :</a:t>
            </a:r>
          </a:p>
          <a:p>
            <a:pPr algn="ctr"/>
            <a:r>
              <a:rPr lang="fr-CH" sz="1600" dirty="0">
                <a:solidFill>
                  <a:schemeClr val="accent6"/>
                </a:solidFill>
              </a:rPr>
              <a:t>Construire des</a:t>
            </a:r>
            <a:r>
              <a:rPr lang="fr-CH" b="1" dirty="0">
                <a:solidFill>
                  <a:schemeClr val="accent6"/>
                </a:solidFill>
              </a:rPr>
              <a:t> plaidoyers  et agir pour réduire les inégalités sociales et environnementales</a:t>
            </a:r>
            <a:endParaRPr lang="fr-CH" dirty="0">
              <a:solidFill>
                <a:schemeClr val="accent6"/>
              </a:solidFill>
            </a:endParaRPr>
          </a:p>
        </p:txBody>
      </p:sp>
      <p:sp>
        <p:nvSpPr>
          <p:cNvPr id="5" name="Rectangle 4">
            <a:extLst>
              <a:ext uri="{FF2B5EF4-FFF2-40B4-BE49-F238E27FC236}">
                <a16:creationId xmlns:a16="http://schemas.microsoft.com/office/drawing/2014/main" id="{B314FD52-E067-4779-A722-9AAADA95280D}"/>
              </a:ext>
            </a:extLst>
          </p:cNvPr>
          <p:cNvSpPr/>
          <p:nvPr/>
        </p:nvSpPr>
        <p:spPr>
          <a:xfrm>
            <a:off x="4866217" y="2313403"/>
            <a:ext cx="6648450" cy="3139321"/>
          </a:xfrm>
          <a:prstGeom prst="rect">
            <a:avLst/>
          </a:prstGeom>
        </p:spPr>
        <p:txBody>
          <a:bodyPr wrap="square">
            <a:spAutoFit/>
          </a:bodyPr>
          <a:lstStyle/>
          <a:p>
            <a:pPr marL="285750" indent="-285750">
              <a:buFont typeface="Wingdings" panose="05000000000000000000" pitchFamily="2" charset="2"/>
              <a:buChar char="Ø"/>
            </a:pPr>
            <a:r>
              <a:rPr lang="fr-CH" sz="1800" dirty="0">
                <a:effectLst/>
                <a:latin typeface="Calibri" panose="020F0502020204030204" pitchFamily="34" charset="0"/>
                <a:ea typeface="Calibri" panose="020F0502020204030204" pitchFamily="34" charset="0"/>
                <a:cs typeface="Times New Roman" panose="02020603050405020304" pitchFamily="18" charset="0"/>
              </a:rPr>
              <a:t>identifier les  impacts des crises environnementales sur  les besoins  de bases  des collectifs et repérer les inégalités sociales et environnementales qu’elle produisent</a:t>
            </a:r>
            <a:r>
              <a:rPr lang="fr-CH" dirty="0"/>
              <a:t>;</a:t>
            </a:r>
          </a:p>
          <a:p>
            <a:pPr marL="285750" indent="-285750">
              <a:buFont typeface="Wingdings" panose="05000000000000000000" pitchFamily="2" charset="2"/>
              <a:buChar char="Ø"/>
            </a:pPr>
            <a:r>
              <a:rPr lang="fr-CH" dirty="0"/>
              <a:t>Participer à la création de législations qui veillent au respect des droits humaines fondamentaux en cas de crise, à la création d’une justice environnementale ;</a:t>
            </a:r>
          </a:p>
          <a:p>
            <a:pPr marL="285750" indent="-285750">
              <a:buFont typeface="Wingdings" panose="05000000000000000000" pitchFamily="2" charset="2"/>
              <a:buChar char="Ø"/>
            </a:pPr>
            <a:r>
              <a:rPr lang="fr-CH" dirty="0"/>
              <a:t>Demander aux politiques l’investissement dans des mesures de lutte contre la pauvreté, les inégalités et la discrimination qui tiennent compte des crises (ex. pas de diminution du minimum vital, PC famille renforcées, revenu universel) ; Point de vue énoncé lors de la consultation de la stratégie durabilité du canton</a:t>
            </a:r>
          </a:p>
        </p:txBody>
      </p:sp>
      <p:pic>
        <p:nvPicPr>
          <p:cNvPr id="4" name="Espace réservé du contenu 3">
            <a:extLst>
              <a:ext uri="{FF2B5EF4-FFF2-40B4-BE49-F238E27FC236}">
                <a16:creationId xmlns:a16="http://schemas.microsoft.com/office/drawing/2014/main" id="{87129C82-AE37-AC1D-19E9-5FA53D106A51}"/>
              </a:ext>
            </a:extLst>
          </p:cNvPr>
          <p:cNvPicPr>
            <a:picLocks noGrp="1" noChangeAspect="1"/>
          </p:cNvPicPr>
          <p:nvPr>
            <p:ph idx="1"/>
          </p:nvPr>
        </p:nvPicPr>
        <p:blipFill>
          <a:blip r:embed="rId3"/>
          <a:stretch>
            <a:fillRect/>
          </a:stretch>
        </p:blipFill>
        <p:spPr>
          <a:xfrm>
            <a:off x="0" y="6061374"/>
            <a:ext cx="1917803" cy="796626"/>
          </a:xfrm>
          <a:prstGeom prst="rect">
            <a:avLst/>
          </a:prstGeom>
        </p:spPr>
      </p:pic>
      <p:sp>
        <p:nvSpPr>
          <p:cNvPr id="10" name="Rectangle 9">
            <a:extLst>
              <a:ext uri="{FF2B5EF4-FFF2-40B4-BE49-F238E27FC236}">
                <a16:creationId xmlns:a16="http://schemas.microsoft.com/office/drawing/2014/main" id="{4FD0955E-F647-EE47-910E-4201FC95A185}"/>
              </a:ext>
            </a:extLst>
          </p:cNvPr>
          <p:cNvSpPr/>
          <p:nvPr/>
        </p:nvSpPr>
        <p:spPr>
          <a:xfrm>
            <a:off x="426089" y="1482406"/>
            <a:ext cx="9617356" cy="830997"/>
          </a:xfrm>
          <a:prstGeom prst="rect">
            <a:avLst/>
          </a:prstGeom>
        </p:spPr>
        <p:txBody>
          <a:bodyPr wrap="square">
            <a:spAutoFit/>
          </a:bodyPr>
          <a:lstStyle/>
          <a:p>
            <a:r>
              <a:rPr lang="fr-CH" sz="2400" dirty="0"/>
              <a:t>Le TS peut intégrer la durabilité dans ses interventions  sur trois axes :</a:t>
            </a:r>
          </a:p>
          <a:p>
            <a:r>
              <a:rPr lang="fr-CH" sz="2400" b="1" dirty="0">
                <a:solidFill>
                  <a:srgbClr val="FF0000"/>
                </a:solidFill>
              </a:rPr>
              <a:t>Axe 3 : Justice sociale et environnementale</a:t>
            </a:r>
          </a:p>
        </p:txBody>
      </p:sp>
      <p:sp>
        <p:nvSpPr>
          <p:cNvPr id="11" name="TextBox 10">
            <a:extLst>
              <a:ext uri="{FF2B5EF4-FFF2-40B4-BE49-F238E27FC236}">
                <a16:creationId xmlns:a16="http://schemas.microsoft.com/office/drawing/2014/main" id="{EFB99B84-6A9D-549F-53BB-4F35A5D21B41}"/>
              </a:ext>
            </a:extLst>
          </p:cNvPr>
          <p:cNvSpPr txBox="1"/>
          <p:nvPr/>
        </p:nvSpPr>
        <p:spPr>
          <a:xfrm>
            <a:off x="1989666" y="6263999"/>
            <a:ext cx="9029700" cy="584775"/>
          </a:xfrm>
          <a:prstGeom prst="rect">
            <a:avLst/>
          </a:prstGeom>
          <a:solidFill>
            <a:schemeClr val="accent4">
              <a:lumMod val="20000"/>
              <a:lumOff val="80000"/>
            </a:schemeClr>
          </a:solidFill>
        </p:spPr>
        <p:txBody>
          <a:bodyPr wrap="square" rtlCol="0">
            <a:spAutoFit/>
          </a:bodyPr>
          <a:lstStyle/>
          <a:p>
            <a:r>
              <a:rPr lang="fr-CH" sz="1600" b="1" i="1" dirty="0">
                <a:sym typeface="Wingdings" panose="05000000000000000000" pitchFamily="2" charset="2"/>
              </a:rPr>
              <a:t>ODD 16.3 : </a:t>
            </a:r>
            <a:r>
              <a:rPr lang="fr-CH" sz="1600" i="1" dirty="0">
                <a:sym typeface="Wingdings" panose="05000000000000000000" pitchFamily="2" charset="2"/>
              </a:rPr>
              <a:t>Promouvoir l’état de droit aux niveaux national et international et donner à tous accès à la justice dans des conditions d’égalité.</a:t>
            </a:r>
            <a:endParaRPr lang="fr-CH" sz="1600" i="1" dirty="0"/>
          </a:p>
        </p:txBody>
      </p:sp>
      <p:sp>
        <p:nvSpPr>
          <p:cNvPr id="3" name="Slide Number Placeholder 2">
            <a:extLst>
              <a:ext uri="{FF2B5EF4-FFF2-40B4-BE49-F238E27FC236}">
                <a16:creationId xmlns:a16="http://schemas.microsoft.com/office/drawing/2014/main" id="{2F898AF5-A865-EE70-3917-7869B0DA4FA4}"/>
              </a:ext>
            </a:extLst>
          </p:cNvPr>
          <p:cNvSpPr>
            <a:spLocks noGrp="1"/>
          </p:cNvSpPr>
          <p:nvPr>
            <p:ph type="sldNum" sz="quarter" idx="12"/>
          </p:nvPr>
        </p:nvSpPr>
        <p:spPr/>
        <p:txBody>
          <a:bodyPr/>
          <a:lstStyle/>
          <a:p>
            <a:fld id="{8A26EEB8-B9A9-4B10-AC7A-36146B0DEC0A}" type="slidenum">
              <a:rPr lang="fr-CH" smtClean="0"/>
              <a:pPr/>
              <a:t>36</a:t>
            </a:fld>
            <a:endParaRPr lang="fr-CH" dirty="0"/>
          </a:p>
        </p:txBody>
      </p:sp>
    </p:spTree>
    <p:extLst>
      <p:ext uri="{BB962C8B-B14F-4D97-AF65-F5344CB8AC3E}">
        <p14:creationId xmlns:p14="http://schemas.microsoft.com/office/powerpoint/2010/main" val="1479761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192E95-9A17-EBE5-BF6A-1C5CD0B7315A}"/>
              </a:ext>
            </a:extLst>
          </p:cNvPr>
          <p:cNvSpPr>
            <a:spLocks noGrp="1"/>
          </p:cNvSpPr>
          <p:nvPr>
            <p:ph type="sldNum" sz="quarter" idx="12"/>
          </p:nvPr>
        </p:nvSpPr>
        <p:spPr/>
        <p:txBody>
          <a:bodyPr/>
          <a:lstStyle/>
          <a:p>
            <a:fld id="{8A26EEB8-B9A9-4B10-AC7A-36146B0DEC0A}" type="slidenum">
              <a:rPr lang="fr-CH" smtClean="0"/>
              <a:pPr/>
              <a:t>37</a:t>
            </a:fld>
            <a:endParaRPr lang="fr-CH" dirty="0"/>
          </a:p>
        </p:txBody>
      </p:sp>
      <p:sp>
        <p:nvSpPr>
          <p:cNvPr id="3" name="Content Placeholder 2">
            <a:extLst>
              <a:ext uri="{FF2B5EF4-FFF2-40B4-BE49-F238E27FC236}">
                <a16:creationId xmlns:a16="http://schemas.microsoft.com/office/drawing/2014/main" id="{8A8BFEDE-C332-BB3D-54B0-9B27D4541D23}"/>
              </a:ext>
            </a:extLst>
          </p:cNvPr>
          <p:cNvSpPr>
            <a:spLocks noGrp="1"/>
          </p:cNvSpPr>
          <p:nvPr>
            <p:ph idx="1"/>
          </p:nvPr>
        </p:nvSpPr>
        <p:spPr>
          <a:xfrm>
            <a:off x="400050" y="1751175"/>
            <a:ext cx="6172199" cy="4318410"/>
          </a:xfrm>
        </p:spPr>
        <p:txBody>
          <a:bodyPr>
            <a:normAutofit fontScale="92500" lnSpcReduction="10000"/>
          </a:bodyPr>
          <a:lstStyle/>
          <a:p>
            <a:pPr marL="0" indent="0" algn="ctr">
              <a:buNone/>
            </a:pPr>
            <a:r>
              <a:rPr lang="fr-CH" sz="2200" dirty="0">
                <a:solidFill>
                  <a:prstClr val="black"/>
                </a:solidFill>
                <a:latin typeface="Calibri" panose="020F0502020204030204"/>
              </a:rPr>
              <a:t>Durant la crise sanitaire, REPER (Fribourg) a mobilisé une huitantaine d’institutions sociales dans le but de lutter contre la précarité alimentaire. Ce travail en réseau a abouti à la création d’une association dont l’objectif est de mettre en place une banque alimentaire dans le canton de Fribourg.</a:t>
            </a:r>
          </a:p>
          <a:p>
            <a:pPr marL="0" indent="0" algn="ctr">
              <a:buNone/>
            </a:pPr>
            <a:endParaRPr lang="fr-CH" sz="2200" dirty="0">
              <a:solidFill>
                <a:prstClr val="black"/>
              </a:solidFill>
              <a:latin typeface="Calibri" panose="020F0502020204030204"/>
            </a:endParaRPr>
          </a:p>
          <a:p>
            <a:pPr marL="0" indent="0" algn="ctr">
              <a:buNone/>
            </a:pPr>
            <a:r>
              <a:rPr lang="fr-CH" sz="2400" i="1" dirty="0"/>
              <a:t>« Dans toutes nos prestations, on a du développement durable. Parce qu’on prend en compte la systémique. On prend en compte le local. On prend en compte l’empowerment. On prend en compte les publics cibles. On développe l’auto-détermination.»</a:t>
            </a:r>
          </a:p>
          <a:p>
            <a:pPr marL="0" indent="0" algn="ctr">
              <a:buNone/>
            </a:pPr>
            <a:r>
              <a:rPr lang="fr-CH" sz="1400" b="1" dirty="0"/>
              <a:t>Membre de la direction de REPER</a:t>
            </a:r>
          </a:p>
        </p:txBody>
      </p:sp>
      <p:graphicFrame>
        <p:nvGraphicFramePr>
          <p:cNvPr id="8" name="Diagram 7">
            <a:extLst>
              <a:ext uri="{FF2B5EF4-FFF2-40B4-BE49-F238E27FC236}">
                <a16:creationId xmlns:a16="http://schemas.microsoft.com/office/drawing/2014/main" id="{5AC9EEB8-2B43-3439-3495-B7F64D2525D1}"/>
              </a:ext>
            </a:extLst>
          </p:cNvPr>
          <p:cNvGraphicFramePr/>
          <p:nvPr>
            <p:extLst>
              <p:ext uri="{D42A27DB-BD31-4B8C-83A1-F6EECF244321}">
                <p14:modId xmlns:p14="http://schemas.microsoft.com/office/powerpoint/2010/main" val="558911432"/>
              </p:ext>
            </p:extLst>
          </p:nvPr>
        </p:nvGraphicFramePr>
        <p:xfrm>
          <a:off x="5960751" y="1769406"/>
          <a:ext cx="5693194" cy="4503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A2A757AF-3C4A-327E-3B01-C8294E94F719}"/>
              </a:ext>
            </a:extLst>
          </p:cNvPr>
          <p:cNvSpPr txBox="1"/>
          <p:nvPr/>
        </p:nvSpPr>
        <p:spPr>
          <a:xfrm>
            <a:off x="10511480" y="6387391"/>
            <a:ext cx="1295477" cy="338554"/>
          </a:xfrm>
          <a:prstGeom prst="rect">
            <a:avLst/>
          </a:prstGeom>
          <a:noFill/>
        </p:spPr>
        <p:txBody>
          <a:bodyPr wrap="square" rtlCol="0">
            <a:spAutoFit/>
          </a:bodyPr>
          <a:lstStyle/>
          <a:p>
            <a:r>
              <a:rPr lang="fi-FI" sz="1600" dirty="0"/>
              <a:t>Naef (2022)</a:t>
            </a:r>
          </a:p>
        </p:txBody>
      </p:sp>
      <p:pic>
        <p:nvPicPr>
          <p:cNvPr id="11" name="Espace réservé du contenu 3">
            <a:extLst>
              <a:ext uri="{FF2B5EF4-FFF2-40B4-BE49-F238E27FC236}">
                <a16:creationId xmlns:a16="http://schemas.microsoft.com/office/drawing/2014/main" id="{7A28692A-908D-A929-A0DA-A24F02DF3C95}"/>
              </a:ext>
            </a:extLst>
          </p:cNvPr>
          <p:cNvPicPr>
            <a:picLocks noChangeAspect="1"/>
          </p:cNvPicPr>
          <p:nvPr/>
        </p:nvPicPr>
        <p:blipFill>
          <a:blip r:embed="rId8"/>
          <a:stretch>
            <a:fillRect/>
          </a:stretch>
        </p:blipFill>
        <p:spPr>
          <a:xfrm>
            <a:off x="0" y="6061374"/>
            <a:ext cx="1917803" cy="796626"/>
          </a:xfrm>
          <a:prstGeom prst="rect">
            <a:avLst/>
          </a:prstGeom>
        </p:spPr>
      </p:pic>
      <p:sp>
        <p:nvSpPr>
          <p:cNvPr id="14" name="Titre 1">
            <a:extLst>
              <a:ext uri="{FF2B5EF4-FFF2-40B4-BE49-F238E27FC236}">
                <a16:creationId xmlns:a16="http://schemas.microsoft.com/office/drawing/2014/main" id="{4E7FD8B3-77E0-4F7B-BD3E-EF79AACCC463}"/>
              </a:ext>
            </a:extLst>
          </p:cNvPr>
          <p:cNvSpPr>
            <a:spLocks noGrp="1"/>
          </p:cNvSpPr>
          <p:nvPr/>
        </p:nvSpPr>
        <p:spPr>
          <a:xfrm>
            <a:off x="259080" y="564795"/>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Exemples possibles d’actions en TS environnemental (I)</a:t>
            </a:r>
            <a:endParaRPr lang="fr-CH" sz="3600" b="1" dirty="0">
              <a:solidFill>
                <a:schemeClr val="accent4">
                  <a:lumMod val="50000"/>
                </a:schemeClr>
              </a:solidFill>
            </a:endParaRPr>
          </a:p>
        </p:txBody>
      </p:sp>
      <p:cxnSp>
        <p:nvCxnSpPr>
          <p:cNvPr id="18" name="Connecteur droit 5">
            <a:extLst>
              <a:ext uri="{FF2B5EF4-FFF2-40B4-BE49-F238E27FC236}">
                <a16:creationId xmlns:a16="http://schemas.microsoft.com/office/drawing/2014/main" id="{7AC597FF-8F22-24FB-FAA4-E00A38D071BD}"/>
              </a:ext>
            </a:extLst>
          </p:cNvPr>
          <p:cNvCxnSpPr>
            <a:cxnSpLocks/>
          </p:cNvCxnSpPr>
          <p:nvPr/>
        </p:nvCxnSpPr>
        <p:spPr>
          <a:xfrm>
            <a:off x="307670" y="1410046"/>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099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De quelle manière le TS environnementale se décline  dans les interventions professionnelles ? </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1B20F4ED-8019-4010-B020-2FF0AE220F2F}"/>
              </a:ext>
            </a:extLst>
          </p:cNvPr>
          <p:cNvSpPr txBox="1"/>
          <p:nvPr/>
        </p:nvSpPr>
        <p:spPr>
          <a:xfrm>
            <a:off x="4274728" y="2921168"/>
            <a:ext cx="3642543" cy="1015663"/>
          </a:xfrm>
          <a:prstGeom prst="rect">
            <a:avLst/>
          </a:prstGeom>
          <a:noFill/>
        </p:spPr>
        <p:txBody>
          <a:bodyPr wrap="square" rtlCol="0">
            <a:spAutoFit/>
          </a:bodyPr>
          <a:lstStyle/>
          <a:p>
            <a:pPr algn="ctr"/>
            <a:r>
              <a:rPr lang="fr-CH" sz="6000" dirty="0">
                <a:solidFill>
                  <a:srgbClr val="FF0000"/>
                </a:solidFill>
              </a:rPr>
              <a:t>Exercice 2 </a:t>
            </a:r>
          </a:p>
        </p:txBody>
      </p:sp>
      <p:pic>
        <p:nvPicPr>
          <p:cNvPr id="3" name="Espace réservé du contenu 3">
            <a:extLst>
              <a:ext uri="{FF2B5EF4-FFF2-40B4-BE49-F238E27FC236}">
                <a16:creationId xmlns:a16="http://schemas.microsoft.com/office/drawing/2014/main" id="{62C5F3E3-DF73-5578-D0D9-4844C57C044C}"/>
              </a:ext>
            </a:extLst>
          </p:cNvPr>
          <p:cNvPicPr>
            <a:picLocks noGrp="1" noChangeAspect="1"/>
          </p:cNvPicPr>
          <p:nvPr>
            <p:ph idx="1"/>
          </p:nvPr>
        </p:nvPicPr>
        <p:blipFill>
          <a:blip r:embed="rId3"/>
          <a:stretch>
            <a:fillRect/>
          </a:stretch>
        </p:blipFill>
        <p:spPr>
          <a:xfrm>
            <a:off x="0" y="6061374"/>
            <a:ext cx="1917803" cy="796626"/>
          </a:xfrm>
          <a:prstGeom prst="rect">
            <a:avLst/>
          </a:prstGeom>
        </p:spPr>
      </p:pic>
      <p:sp>
        <p:nvSpPr>
          <p:cNvPr id="4" name="Slide Number Placeholder 3">
            <a:extLst>
              <a:ext uri="{FF2B5EF4-FFF2-40B4-BE49-F238E27FC236}">
                <a16:creationId xmlns:a16="http://schemas.microsoft.com/office/drawing/2014/main" id="{CB9DF310-07BA-BD70-A0CC-F422BC88FE8C}"/>
              </a:ext>
            </a:extLst>
          </p:cNvPr>
          <p:cNvSpPr>
            <a:spLocks noGrp="1"/>
          </p:cNvSpPr>
          <p:nvPr>
            <p:ph type="sldNum" sz="quarter" idx="12"/>
          </p:nvPr>
        </p:nvSpPr>
        <p:spPr/>
        <p:txBody>
          <a:bodyPr/>
          <a:lstStyle/>
          <a:p>
            <a:fld id="{8A26EEB8-B9A9-4B10-AC7A-36146B0DEC0A}" type="slidenum">
              <a:rPr lang="fr-CH" smtClean="0"/>
              <a:pPr/>
              <a:t>38</a:t>
            </a:fld>
            <a:endParaRPr lang="fr-CH" dirty="0"/>
          </a:p>
        </p:txBody>
      </p:sp>
    </p:spTree>
    <p:extLst>
      <p:ext uri="{BB962C8B-B14F-4D97-AF65-F5344CB8AC3E}">
        <p14:creationId xmlns:p14="http://schemas.microsoft.com/office/powerpoint/2010/main" val="3382447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963269-311B-40C3-A23D-5172A0190BE8}"/>
              </a:ext>
            </a:extLst>
          </p:cNvPr>
          <p:cNvSpPr>
            <a:spLocks noGrp="1"/>
          </p:cNvSpPr>
          <p:nvPr>
            <p:ph type="title"/>
          </p:nvPr>
        </p:nvSpPr>
        <p:spPr>
          <a:xfrm>
            <a:off x="1521780" y="2244259"/>
            <a:ext cx="10515600" cy="1325563"/>
          </a:xfrm>
        </p:spPr>
        <p:txBody>
          <a:bodyPr>
            <a:normAutofit/>
          </a:bodyPr>
          <a:lstStyle/>
          <a:p>
            <a:r>
              <a:rPr lang="fr-CH" b="1" dirty="0">
                <a:solidFill>
                  <a:schemeClr val="accent4">
                    <a:lumMod val="50000"/>
                  </a:schemeClr>
                </a:solidFill>
              </a:rPr>
              <a:t>1. Prendre connaissance des faits</a:t>
            </a:r>
          </a:p>
        </p:txBody>
      </p:sp>
      <p:sp>
        <p:nvSpPr>
          <p:cNvPr id="4" name="Espace réservé du numéro de diapositive 3">
            <a:extLst>
              <a:ext uri="{FF2B5EF4-FFF2-40B4-BE49-F238E27FC236}">
                <a16:creationId xmlns:a16="http://schemas.microsoft.com/office/drawing/2014/main" id="{03D1CDCB-70F6-452A-B9BD-116E1AC534B6}"/>
              </a:ext>
            </a:extLst>
          </p:cNvPr>
          <p:cNvSpPr>
            <a:spLocks noGrp="1"/>
          </p:cNvSpPr>
          <p:nvPr>
            <p:ph type="sldNum" sz="quarter" idx="12"/>
          </p:nvPr>
        </p:nvSpPr>
        <p:spPr/>
        <p:txBody>
          <a:bodyPr/>
          <a:lstStyle/>
          <a:p>
            <a:fld id="{8A26EEB8-B9A9-4B10-AC7A-36146B0DEC0A}" type="slidenum">
              <a:rPr lang="fr-CH" smtClean="0"/>
              <a:pPr/>
              <a:t>39</a:t>
            </a:fld>
            <a:endParaRPr lang="fr-CH" dirty="0"/>
          </a:p>
        </p:txBody>
      </p:sp>
    </p:spTree>
    <p:extLst>
      <p:ext uri="{BB962C8B-B14F-4D97-AF65-F5344CB8AC3E}">
        <p14:creationId xmlns:p14="http://schemas.microsoft.com/office/powerpoint/2010/main" val="2786228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1727860" y="2665716"/>
            <a:ext cx="11835740" cy="837041"/>
          </a:xfrm>
        </p:spPr>
        <p:txBody>
          <a:bodyPr>
            <a:normAutofit fontScale="90000"/>
          </a:bodyPr>
          <a:lstStyle/>
          <a:p>
            <a:r>
              <a:rPr lang="fr-FR" sz="3600" b="1" dirty="0">
                <a:solidFill>
                  <a:schemeClr val="accent4">
                    <a:lumMod val="50000"/>
                  </a:schemeClr>
                </a:solidFill>
              </a:rPr>
              <a:t>Travail social environnemental et durabilité</a:t>
            </a:r>
            <a:br>
              <a:rPr lang="fr-FR" sz="3600" b="1" dirty="0">
                <a:solidFill>
                  <a:schemeClr val="accent4">
                    <a:lumMod val="50000"/>
                  </a:schemeClr>
                </a:solidFill>
              </a:rPr>
            </a:br>
            <a:r>
              <a:rPr lang="fr-FR" sz="3600" b="1" dirty="0">
                <a:solidFill>
                  <a:schemeClr val="accent4">
                    <a:lumMod val="50000"/>
                  </a:schemeClr>
                </a:solidFill>
              </a:rPr>
              <a:t>Comprendre l’essentiel du travail social environnemental</a:t>
            </a:r>
            <a:br>
              <a:rPr lang="fr-FR" sz="3600" b="1" dirty="0">
                <a:solidFill>
                  <a:schemeClr val="accent4">
                    <a:lumMod val="50000"/>
                  </a:schemeClr>
                </a:solidFill>
              </a:rPr>
            </a:br>
            <a:br>
              <a:rPr lang="fr-FR" sz="3600" b="1" dirty="0">
                <a:solidFill>
                  <a:schemeClr val="accent4">
                    <a:lumMod val="50000"/>
                  </a:schemeClr>
                </a:solidFill>
              </a:rPr>
            </a:br>
            <a:r>
              <a:rPr lang="fr-CH" sz="3600" b="1" dirty="0">
                <a:solidFill>
                  <a:schemeClr val="accent4">
                    <a:lumMod val="50000"/>
                  </a:schemeClr>
                </a:solidFill>
              </a:rPr>
              <a:t>Identifier comment le TSE intègre les missions, </a:t>
            </a:r>
            <a:br>
              <a:rPr lang="fr-CH" sz="3600" b="1" dirty="0">
                <a:solidFill>
                  <a:schemeClr val="accent4">
                    <a:lumMod val="50000"/>
                  </a:schemeClr>
                </a:solidFill>
              </a:rPr>
            </a:br>
            <a:r>
              <a:rPr lang="fr-CH" sz="3600" b="1" dirty="0">
                <a:solidFill>
                  <a:schemeClr val="accent4">
                    <a:lumMod val="50000"/>
                  </a:schemeClr>
                </a:solidFill>
              </a:rPr>
              <a:t>les valeurs du TS</a:t>
            </a: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80739" y="5876059"/>
            <a:ext cx="1917803" cy="796626"/>
          </a:xfrm>
          <a:prstGeom prst="rect">
            <a:avLst/>
          </a:prstGeom>
        </p:spPr>
      </p:pic>
      <p:sp>
        <p:nvSpPr>
          <p:cNvPr id="9" name="Slide Number Placeholder 8">
            <a:extLst>
              <a:ext uri="{FF2B5EF4-FFF2-40B4-BE49-F238E27FC236}">
                <a16:creationId xmlns:a16="http://schemas.microsoft.com/office/drawing/2014/main" id="{A555E653-2114-441B-A2F4-4BD5F6CAAB18}"/>
              </a:ext>
            </a:extLst>
          </p:cNvPr>
          <p:cNvSpPr>
            <a:spLocks noGrp="1"/>
          </p:cNvSpPr>
          <p:nvPr>
            <p:ph type="sldNum" sz="quarter" idx="12"/>
          </p:nvPr>
        </p:nvSpPr>
        <p:spPr/>
        <p:txBody>
          <a:bodyPr/>
          <a:lstStyle/>
          <a:p>
            <a:fld id="{8A26EEB8-B9A9-4B10-AC7A-36146B0DEC0A}" type="slidenum">
              <a:rPr lang="fr-CH" smtClean="0"/>
              <a:t>4</a:t>
            </a:fld>
            <a:endParaRPr lang="fr-CH" dirty="0"/>
          </a:p>
        </p:txBody>
      </p:sp>
    </p:spTree>
    <p:extLst>
      <p:ext uri="{BB962C8B-B14F-4D97-AF65-F5344CB8AC3E}">
        <p14:creationId xmlns:p14="http://schemas.microsoft.com/office/powerpoint/2010/main" val="17045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CH" sz="3600" b="1" dirty="0">
                <a:solidFill>
                  <a:schemeClr val="accent4">
                    <a:lumMod val="50000"/>
                  </a:schemeClr>
                </a:solidFill>
              </a:rPr>
              <a:t>Selon vous, qu’est-ce que peut apporte le TSE en situation de catastrophe naturelle ?</a:t>
            </a: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Espace réservé du contenu 2">
            <a:extLst>
              <a:ext uri="{FF2B5EF4-FFF2-40B4-BE49-F238E27FC236}">
                <a16:creationId xmlns:a16="http://schemas.microsoft.com/office/drawing/2014/main" id="{2DD3F371-634E-4A79-8115-D7AED37F47FC}"/>
              </a:ext>
            </a:extLst>
          </p:cNvPr>
          <p:cNvSpPr>
            <a:spLocks noGrp="1"/>
          </p:cNvSpPr>
          <p:nvPr>
            <p:ph idx="1"/>
          </p:nvPr>
        </p:nvSpPr>
        <p:spPr>
          <a:xfrm>
            <a:off x="788316" y="1903606"/>
            <a:ext cx="10328910" cy="4155333"/>
          </a:xfrm>
        </p:spPr>
        <p:txBody>
          <a:bodyPr vert="horz" lIns="91440" tIns="45720" rIns="91440" bIns="45720" rtlCol="0" anchor="t">
            <a:noAutofit/>
          </a:bodyPr>
          <a:lstStyle/>
          <a:p>
            <a:pPr marL="548640" lvl="2" indent="0">
              <a:buNone/>
            </a:pPr>
            <a:r>
              <a:rPr lang="fr-CH" dirty="0"/>
              <a:t>Zone sinistrée : Cressier 2021</a:t>
            </a:r>
            <a:br>
              <a:rPr lang="fr-CH" dirty="0"/>
            </a:br>
            <a:endParaRPr lang="fr-CH" dirty="0"/>
          </a:p>
          <a:p>
            <a:pPr marL="548640" lvl="2" indent="0">
              <a:buNone/>
            </a:pPr>
            <a:endParaRPr lang="fr-CH" dirty="0"/>
          </a:p>
          <a:p>
            <a:pPr marL="548640" lvl="2" indent="0">
              <a:buNone/>
            </a:pPr>
            <a:r>
              <a:rPr lang="fr-CH" dirty="0"/>
              <a:t>«Un sinistre est une situation de stress collectif, dans laquelle une</a:t>
            </a:r>
          </a:p>
          <a:p>
            <a:pPr marL="548640" lvl="2" indent="0">
              <a:buNone/>
            </a:pPr>
            <a:r>
              <a:rPr lang="fr-CH" dirty="0"/>
              <a:t>collectivité n'arrive plus à avoir les conditions nécessaires de survie</a:t>
            </a:r>
          </a:p>
          <a:p>
            <a:pPr marL="548640" lvl="2" indent="0">
              <a:buNone/>
            </a:pPr>
            <a:r>
              <a:rPr lang="fr-CH" dirty="0"/>
              <a:t>telles la sécurité, la nourriture, un abri, un revenu, une information,</a:t>
            </a:r>
          </a:p>
          <a:p>
            <a:pPr marL="548640" lvl="2" indent="0">
              <a:buNone/>
            </a:pPr>
            <a:r>
              <a:rPr lang="fr-CH" dirty="0"/>
              <a:t>pour poursuivre ses activités quotidiennes.» </a:t>
            </a:r>
          </a:p>
          <a:p>
            <a:pPr marL="548640" lvl="2" indent="0">
              <a:buNone/>
            </a:pPr>
            <a:r>
              <a:rPr lang="en-US" dirty="0"/>
              <a:t>A. BARTON, Communities in Disaster, New York, Doubleday, 1969, p. 7</a:t>
            </a:r>
            <a:endParaRPr lang="fr-CH" dirty="0"/>
          </a:p>
        </p:txBody>
      </p:sp>
      <p:pic>
        <p:nvPicPr>
          <p:cNvPr id="3" name="Espace réservé du contenu 3">
            <a:extLst>
              <a:ext uri="{FF2B5EF4-FFF2-40B4-BE49-F238E27FC236}">
                <a16:creationId xmlns:a16="http://schemas.microsoft.com/office/drawing/2014/main" id="{49FC92ED-7530-0C23-4004-8A0FFE5E5670}"/>
              </a:ext>
            </a:extLst>
          </p:cNvPr>
          <p:cNvPicPr>
            <a:picLocks noChangeAspect="1"/>
          </p:cNvPicPr>
          <p:nvPr/>
        </p:nvPicPr>
        <p:blipFill>
          <a:blip r:embed="rId3"/>
          <a:stretch>
            <a:fillRect/>
          </a:stretch>
        </p:blipFill>
        <p:spPr>
          <a:xfrm>
            <a:off x="0" y="6061374"/>
            <a:ext cx="1917803" cy="796626"/>
          </a:xfrm>
          <a:prstGeom prst="rect">
            <a:avLst/>
          </a:prstGeom>
        </p:spPr>
      </p:pic>
      <p:sp>
        <p:nvSpPr>
          <p:cNvPr id="4" name="Slide Number Placeholder 3">
            <a:extLst>
              <a:ext uri="{FF2B5EF4-FFF2-40B4-BE49-F238E27FC236}">
                <a16:creationId xmlns:a16="http://schemas.microsoft.com/office/drawing/2014/main" id="{76DE0E26-4358-A6BB-ADAE-52C520A47A7E}"/>
              </a:ext>
            </a:extLst>
          </p:cNvPr>
          <p:cNvSpPr>
            <a:spLocks noGrp="1"/>
          </p:cNvSpPr>
          <p:nvPr>
            <p:ph type="sldNum" sz="quarter" idx="12"/>
          </p:nvPr>
        </p:nvSpPr>
        <p:spPr/>
        <p:txBody>
          <a:bodyPr/>
          <a:lstStyle/>
          <a:p>
            <a:fld id="{8A26EEB8-B9A9-4B10-AC7A-36146B0DEC0A}" type="slidenum">
              <a:rPr lang="fr-CH" smtClean="0"/>
              <a:pPr/>
              <a:t>40</a:t>
            </a:fld>
            <a:endParaRPr lang="fr-CH" dirty="0"/>
          </a:p>
        </p:txBody>
      </p:sp>
    </p:spTree>
    <p:extLst>
      <p:ext uri="{BB962C8B-B14F-4D97-AF65-F5344CB8AC3E}">
        <p14:creationId xmlns:p14="http://schemas.microsoft.com/office/powerpoint/2010/main" val="1108701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730645"/>
            <a:ext cx="5405589" cy="611527"/>
          </a:xfrm>
        </p:spPr>
        <p:txBody>
          <a:bodyPr>
            <a:normAutofit fontScale="90000"/>
          </a:bodyPr>
          <a:lstStyle/>
          <a:p>
            <a:r>
              <a:rPr lang="fr-CH" sz="2800" dirty="0"/>
              <a:t>Le village de Cressier dans le canton de Neuchâtel en juin 2021 (situation similaire au Val de Ruz en 2019)</a:t>
            </a:r>
            <a:br>
              <a:rPr lang="fr-CH" sz="2800" dirty="0"/>
            </a:br>
            <a:endParaRPr lang="fr-CH" sz="2800" b="1" dirty="0">
              <a:solidFill>
                <a:schemeClr val="accent4">
                  <a:lumMod val="50000"/>
                </a:schemeClr>
              </a:solidFill>
              <a:latin typeface="+mn-lt"/>
            </a:endParaRPr>
          </a:p>
        </p:txBody>
      </p:sp>
      <p:sp>
        <p:nvSpPr>
          <p:cNvPr id="5" name="ZoneTexte 2">
            <a:extLst>
              <a:ext uri="{FF2B5EF4-FFF2-40B4-BE49-F238E27FC236}">
                <a16:creationId xmlns:a16="http://schemas.microsoft.com/office/drawing/2014/main" id="{856D4718-96EF-4E0B-8F85-15A297C57F87}"/>
              </a:ext>
            </a:extLst>
          </p:cNvPr>
          <p:cNvSpPr txBox="1"/>
          <p:nvPr/>
        </p:nvSpPr>
        <p:spPr>
          <a:xfrm>
            <a:off x="356260" y="1774194"/>
            <a:ext cx="11576660" cy="369332"/>
          </a:xfrm>
          <a:prstGeom prst="rect">
            <a:avLst/>
          </a:prstGeom>
          <a:noFill/>
        </p:spPr>
        <p:txBody>
          <a:bodyPr wrap="square" rtlCol="0">
            <a:spAutoFit/>
          </a:bodyPr>
          <a:lstStyle/>
          <a:p>
            <a:endParaRPr lang="fr-CH" dirty="0"/>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41</a:t>
            </a:fld>
            <a:endParaRPr lang="fr-CH"/>
          </a:p>
        </p:txBody>
      </p:sp>
      <p:pic>
        <p:nvPicPr>
          <p:cNvPr id="7" name="Image 6">
            <a:extLst>
              <a:ext uri="{FF2B5EF4-FFF2-40B4-BE49-F238E27FC236}">
                <a16:creationId xmlns:a16="http://schemas.microsoft.com/office/drawing/2014/main" id="{15983F69-7EC6-4936-9210-81B770DBC71E}"/>
              </a:ext>
            </a:extLst>
          </p:cNvPr>
          <p:cNvPicPr>
            <a:picLocks noChangeAspect="1"/>
          </p:cNvPicPr>
          <p:nvPr/>
        </p:nvPicPr>
        <p:blipFill rotWithShape="1">
          <a:blip r:embed="rId3"/>
          <a:srcRect l="3507" t="3091" r="3419" b="6448"/>
          <a:stretch/>
        </p:blipFill>
        <p:spPr>
          <a:xfrm>
            <a:off x="813435" y="1798675"/>
            <a:ext cx="5104435" cy="4757993"/>
          </a:xfrm>
          <a:prstGeom prst="rect">
            <a:avLst/>
          </a:prstGeom>
        </p:spPr>
      </p:pic>
      <p:pic>
        <p:nvPicPr>
          <p:cNvPr id="9" name="Image 8">
            <a:extLst>
              <a:ext uri="{FF2B5EF4-FFF2-40B4-BE49-F238E27FC236}">
                <a16:creationId xmlns:a16="http://schemas.microsoft.com/office/drawing/2014/main" id="{83BBA971-EE09-45C8-B72F-205C384F8A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05"/>
          <a:stretch/>
        </p:blipFill>
        <p:spPr>
          <a:xfrm>
            <a:off x="6274131" y="298623"/>
            <a:ext cx="4958614" cy="6260754"/>
          </a:xfrm>
          <a:prstGeom prst="rect">
            <a:avLst/>
          </a:prstGeom>
        </p:spPr>
      </p:pic>
    </p:spTree>
    <p:extLst>
      <p:ext uri="{BB962C8B-B14F-4D97-AF65-F5344CB8AC3E}">
        <p14:creationId xmlns:p14="http://schemas.microsoft.com/office/powerpoint/2010/main" val="4281267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2400" b="1" dirty="0">
                <a:solidFill>
                  <a:schemeClr val="accent4">
                    <a:lumMod val="50000"/>
                  </a:schemeClr>
                </a:solidFill>
              </a:rPr>
              <a:t>Les faits pour la fondation des Perce Neige</a:t>
            </a:r>
            <a:endParaRPr lang="fr-CH" sz="24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0" y="6061374"/>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2">
            <a:extLst>
              <a:ext uri="{FF2B5EF4-FFF2-40B4-BE49-F238E27FC236}">
                <a16:creationId xmlns:a16="http://schemas.microsoft.com/office/drawing/2014/main" id="{856D4718-96EF-4E0B-8F85-15A297C57F87}"/>
              </a:ext>
            </a:extLst>
          </p:cNvPr>
          <p:cNvSpPr txBox="1"/>
          <p:nvPr/>
        </p:nvSpPr>
        <p:spPr>
          <a:xfrm>
            <a:off x="356260" y="1774194"/>
            <a:ext cx="11576660" cy="369332"/>
          </a:xfrm>
          <a:prstGeom prst="rect">
            <a:avLst/>
          </a:prstGeom>
          <a:noFill/>
        </p:spPr>
        <p:txBody>
          <a:bodyPr wrap="square" rtlCol="0">
            <a:spAutoFit/>
          </a:bodyPr>
          <a:lstStyle/>
          <a:p>
            <a:endParaRPr lang="fr-CH" dirty="0"/>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42</a:t>
            </a:fld>
            <a:endParaRPr lang="fr-CH"/>
          </a:p>
        </p:txBody>
      </p:sp>
      <p:pic>
        <p:nvPicPr>
          <p:cNvPr id="10" name="Image 9">
            <a:extLst>
              <a:ext uri="{FF2B5EF4-FFF2-40B4-BE49-F238E27FC236}">
                <a16:creationId xmlns:a16="http://schemas.microsoft.com/office/drawing/2014/main" id="{581987EA-7BF7-4A25-B26F-B7CC6F11B3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50769" y="857250"/>
            <a:ext cx="6858000" cy="5143500"/>
          </a:xfrm>
          <a:prstGeom prst="rect">
            <a:avLst/>
          </a:prstGeom>
        </p:spPr>
      </p:pic>
      <p:sp>
        <p:nvSpPr>
          <p:cNvPr id="11" name="Rectangle 10">
            <a:extLst>
              <a:ext uri="{FF2B5EF4-FFF2-40B4-BE49-F238E27FC236}">
                <a16:creationId xmlns:a16="http://schemas.microsoft.com/office/drawing/2014/main" id="{13612C86-5CC2-4598-B69D-EC0394BBAC0D}"/>
              </a:ext>
            </a:extLst>
          </p:cNvPr>
          <p:cNvSpPr/>
          <p:nvPr/>
        </p:nvSpPr>
        <p:spPr>
          <a:xfrm>
            <a:off x="1069031" y="2292328"/>
            <a:ext cx="4020011" cy="461665"/>
          </a:xfrm>
          <a:prstGeom prst="rect">
            <a:avLst/>
          </a:prstGeom>
        </p:spPr>
        <p:txBody>
          <a:bodyPr wrap="none">
            <a:spAutoFit/>
          </a:bodyPr>
          <a:lstStyle/>
          <a:p>
            <a:r>
              <a:rPr lang="fr-CH" sz="2400" dirty="0">
                <a:latin typeface="Calibri" panose="020F0502020204030204" pitchFamily="34" charset="0"/>
                <a:ea typeface="Calibri" panose="020F0502020204030204" pitchFamily="34" charset="0"/>
                <a:cs typeface="Times New Roman" panose="02020603050405020304" pitchFamily="18" charset="0"/>
              </a:rPr>
              <a:t>Une des classes de l’institution</a:t>
            </a:r>
            <a:endParaRPr lang="fr-CH" sz="2400" dirty="0"/>
          </a:p>
        </p:txBody>
      </p:sp>
      <p:sp>
        <p:nvSpPr>
          <p:cNvPr id="7" name="Arrow: Bent-Up 6">
            <a:extLst>
              <a:ext uri="{FF2B5EF4-FFF2-40B4-BE49-F238E27FC236}">
                <a16:creationId xmlns:a16="http://schemas.microsoft.com/office/drawing/2014/main" id="{AA0BA7F2-7BA5-467C-9A37-53C68919BAD3}"/>
              </a:ext>
            </a:extLst>
          </p:cNvPr>
          <p:cNvSpPr/>
          <p:nvPr/>
        </p:nvSpPr>
        <p:spPr>
          <a:xfrm rot="5400000">
            <a:off x="3294721" y="2394154"/>
            <a:ext cx="1161741" cy="206969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ZoneTexte 11">
            <a:extLst>
              <a:ext uri="{FF2B5EF4-FFF2-40B4-BE49-F238E27FC236}">
                <a16:creationId xmlns:a16="http://schemas.microsoft.com/office/drawing/2014/main" id="{C9E26FA0-3181-4762-A810-2E096B8D41D2}"/>
              </a:ext>
            </a:extLst>
          </p:cNvPr>
          <p:cNvSpPr txBox="1"/>
          <p:nvPr/>
        </p:nvSpPr>
        <p:spPr>
          <a:xfrm>
            <a:off x="0" y="4989242"/>
            <a:ext cx="6094674" cy="1200329"/>
          </a:xfrm>
          <a:prstGeom prst="rect">
            <a:avLst/>
          </a:prstGeom>
          <a:noFill/>
        </p:spPr>
        <p:txBody>
          <a:bodyPr wrap="square">
            <a:spAutoFit/>
          </a:bodyPr>
          <a:lstStyle/>
          <a:p>
            <a:r>
              <a:rPr lang="fr-CH" dirty="0">
                <a:hlinkClick r:id="rId5"/>
              </a:rPr>
              <a:t>https://www.rts.ch/play/tv/19h30/video/les-intemperies-ont-provoque-de-gros-degats-tout-particulierement-a-cressier-dans-le-canton-de-neuchatel?urn=urn:rts:video:12299618</a:t>
            </a:r>
            <a:endParaRPr lang="fr-CH" dirty="0"/>
          </a:p>
          <a:p>
            <a:endParaRPr lang="fr-CH" dirty="0"/>
          </a:p>
        </p:txBody>
      </p:sp>
    </p:spTree>
    <p:extLst>
      <p:ext uri="{BB962C8B-B14F-4D97-AF65-F5344CB8AC3E}">
        <p14:creationId xmlns:p14="http://schemas.microsoft.com/office/powerpoint/2010/main" val="3311174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Les faits</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2">
            <a:extLst>
              <a:ext uri="{FF2B5EF4-FFF2-40B4-BE49-F238E27FC236}">
                <a16:creationId xmlns:a16="http://schemas.microsoft.com/office/drawing/2014/main" id="{856D4718-96EF-4E0B-8F85-15A297C57F87}"/>
              </a:ext>
            </a:extLst>
          </p:cNvPr>
          <p:cNvSpPr txBox="1"/>
          <p:nvPr/>
        </p:nvSpPr>
        <p:spPr>
          <a:xfrm>
            <a:off x="356260" y="1774194"/>
            <a:ext cx="11576660" cy="4585871"/>
          </a:xfrm>
          <a:prstGeom prst="rect">
            <a:avLst/>
          </a:prstGeom>
          <a:noFill/>
        </p:spPr>
        <p:txBody>
          <a:bodyPr wrap="square" rtlCol="0">
            <a:spAutoFit/>
          </a:bodyPr>
          <a:lstStyle/>
          <a:p>
            <a:pPr algn="just">
              <a:spcAft>
                <a:spcPts val="800"/>
              </a:spcAft>
            </a:pPr>
            <a:r>
              <a:rPr lang="fr-CH" dirty="0"/>
              <a:t>Dans cette commune de Cressier, votre PF est éducatrice-enseignante depuis 10 ans à la Fondation Les Perce-Neige. </a:t>
            </a:r>
          </a:p>
          <a:p>
            <a:pPr algn="just">
              <a:spcAft>
                <a:spcPts val="800"/>
              </a:spcAft>
            </a:pPr>
            <a:r>
              <a:rPr lang="fr-CH" dirty="0"/>
              <a:t>Vous vous occupez de 3 enfants qui souffrent de troubles du spectre de l’autisme (TSA) ainsi que d’une déficience intellectuelle dans une classe d’enseignement spécialisée. Un quatrième enfant complète la classe, quatre demi-journées par semaine ; il est scolarisé au sein de deux classes du site.</a:t>
            </a:r>
          </a:p>
          <a:p>
            <a:pPr algn="just">
              <a:spcAft>
                <a:spcPts val="800"/>
              </a:spcAft>
            </a:pPr>
            <a:r>
              <a:rPr lang="fr-CH" dirty="0"/>
              <a:t>Cette classe est située dans un appartement loué par la Fondation. Elle est près du site pédagogique situé dans le village et dans lequel se trouve la plupart des autres classes, l'internat, les divers thérapeutes, les bureaux des responsables et de la secrétaire, la cuisine ainsi que toutes les salles communes. </a:t>
            </a:r>
          </a:p>
          <a:p>
            <a:pPr algn="just">
              <a:spcAft>
                <a:spcPts val="800"/>
              </a:spcAft>
            </a:pPr>
            <a:r>
              <a:rPr lang="fr-CH" dirty="0"/>
              <a:t>Les élèves sont présents la semaine de 8h45 à 16h15 les lundis, mardis, jeudis et vendredis et de 8h45 à 11h30 les mercredis. Les trois enfants sont intégrés une à deux demi-journées dans des écoles typiques de leur propre village. Un des enfants est également accueilli à l’internat. </a:t>
            </a:r>
          </a:p>
          <a:p>
            <a:pPr algn="just">
              <a:spcAft>
                <a:spcPts val="800"/>
              </a:spcAft>
            </a:pPr>
            <a:r>
              <a:rPr lang="fr-CH" dirty="0"/>
              <a:t>Pour les enfants présentant un TSA, une difficulté fréquente est la sociabilité (Zbinden Sapin, 2020 ; </a:t>
            </a:r>
            <a:r>
              <a:rPr lang="fr-CH" dirty="0" err="1"/>
              <a:t>Brunod</a:t>
            </a:r>
            <a:r>
              <a:rPr lang="fr-CH" dirty="0"/>
              <a:t>, 2013). Selon le DSM-5, ces enfants rencontrent des difficultés dans la communication et les interactions sociales. Ils présentent :</a:t>
            </a:r>
          </a:p>
          <a:p>
            <a:pPr marL="285750" indent="-285750" algn="just">
              <a:spcAft>
                <a:spcPts val="800"/>
              </a:spcAft>
              <a:buFont typeface="Courier New" panose="02070309020205020404" pitchFamily="49" charset="0"/>
              <a:buChar char="o"/>
            </a:pPr>
            <a:r>
              <a:rPr lang="fr-CH" dirty="0"/>
              <a:t>un déficit de réciprocité sociale ou émotionnelle, un déficit de comportements non verbaux ;</a:t>
            </a:r>
          </a:p>
          <a:p>
            <a:pPr marL="285750" indent="-285750" algn="just">
              <a:spcAft>
                <a:spcPts val="800"/>
              </a:spcAft>
              <a:buFont typeface="Courier New" panose="02070309020205020404" pitchFamily="49" charset="0"/>
              <a:buChar char="o"/>
            </a:pPr>
            <a:r>
              <a:rPr lang="fr-CH" dirty="0"/>
              <a:t>ainsi qu'un déficit du développement, du maintien et de la compréhension des relations.</a:t>
            </a:r>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43</a:t>
            </a:fld>
            <a:endParaRPr lang="fr-CH"/>
          </a:p>
        </p:txBody>
      </p:sp>
      <p:pic>
        <p:nvPicPr>
          <p:cNvPr id="7" name="Espace réservé du contenu 3">
            <a:extLst>
              <a:ext uri="{FF2B5EF4-FFF2-40B4-BE49-F238E27FC236}">
                <a16:creationId xmlns:a16="http://schemas.microsoft.com/office/drawing/2014/main" id="{C57D1885-A318-4CDF-02B8-13FEAB0E56A6}"/>
              </a:ext>
            </a:extLst>
          </p:cNvPr>
          <p:cNvPicPr>
            <a:picLocks noChangeAspect="1"/>
          </p:cNvPicPr>
          <p:nvPr/>
        </p:nvPicPr>
        <p:blipFill>
          <a:blip r:embed="rId3"/>
          <a:stretch>
            <a:fillRect/>
          </a:stretch>
        </p:blipFill>
        <p:spPr>
          <a:xfrm>
            <a:off x="10119577" y="408115"/>
            <a:ext cx="1917803" cy="796626"/>
          </a:xfrm>
          <a:prstGeom prst="rect">
            <a:avLst/>
          </a:prstGeom>
        </p:spPr>
      </p:pic>
    </p:spTree>
    <p:extLst>
      <p:ext uri="{BB962C8B-B14F-4D97-AF65-F5344CB8AC3E}">
        <p14:creationId xmlns:p14="http://schemas.microsoft.com/office/powerpoint/2010/main" val="3393302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Les faits</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2">
            <a:extLst>
              <a:ext uri="{FF2B5EF4-FFF2-40B4-BE49-F238E27FC236}">
                <a16:creationId xmlns:a16="http://schemas.microsoft.com/office/drawing/2014/main" id="{856D4718-96EF-4E0B-8F85-15A297C57F87}"/>
              </a:ext>
            </a:extLst>
          </p:cNvPr>
          <p:cNvSpPr txBox="1"/>
          <p:nvPr/>
        </p:nvSpPr>
        <p:spPr>
          <a:xfrm>
            <a:off x="356260" y="1774194"/>
            <a:ext cx="11576660" cy="4411464"/>
          </a:xfrm>
          <a:prstGeom prst="rect">
            <a:avLst/>
          </a:prstGeom>
          <a:noFill/>
        </p:spPr>
        <p:txBody>
          <a:bodyPr wrap="square" rtlCol="0">
            <a:spAutoFit/>
          </a:bodyPr>
          <a:lstStyle/>
          <a:p>
            <a:pPr algn="just" eaLnBrk="0" fontAlgn="base" hangingPunct="0">
              <a:spcBef>
                <a:spcPct val="0"/>
              </a:spcBef>
              <a:spcAft>
                <a:spcPts val="800"/>
              </a:spcAft>
            </a:pPr>
            <a:r>
              <a:rPr lang="fr-CH" dirty="0"/>
              <a:t>Toujours selon le DSM-5, les enfants présentant un TSA présentent un caractère restreint et répétitif des comportements, des intérêts ou des activités. Ils peuvent ainsi :</a:t>
            </a:r>
          </a:p>
          <a:p>
            <a:pPr marL="285750" lvl="0" indent="-285750" algn="just" eaLnBrk="0" fontAlgn="base" hangingPunct="0">
              <a:spcBef>
                <a:spcPct val="0"/>
              </a:spcBef>
              <a:spcAft>
                <a:spcPts val="800"/>
              </a:spcAft>
              <a:buFont typeface="Courier New" panose="02070309020205020404" pitchFamily="49" charset="0"/>
              <a:buChar char="o"/>
            </a:pPr>
            <a:r>
              <a:rPr lang="fr-CH" altLang="fr-FR" dirty="0"/>
              <a:t>avoir des mouvements répétitifs ou stéréotypés ;</a:t>
            </a:r>
          </a:p>
          <a:p>
            <a:pPr marL="285750" lvl="0" indent="-285750" algn="just" eaLnBrk="0" fontAlgn="base" hangingPunct="0">
              <a:spcBef>
                <a:spcPct val="0"/>
              </a:spcBef>
              <a:spcAft>
                <a:spcPts val="800"/>
              </a:spcAft>
              <a:buFont typeface="Courier New" panose="02070309020205020404" pitchFamily="49" charset="0"/>
              <a:buChar char="o"/>
            </a:pPr>
            <a:r>
              <a:rPr lang="fr-CH" altLang="fr-FR" dirty="0"/>
              <a:t>être intolérants aux changements et adhérer de manière inflexible à des routines, présenter des intérêts restreints ou fixes, anormaux dans leur intensité ou leur but ;</a:t>
            </a:r>
          </a:p>
          <a:p>
            <a:pPr marL="285750" lvl="0" indent="-285750" algn="just" eaLnBrk="0" fontAlgn="base" hangingPunct="0">
              <a:spcBef>
                <a:spcPct val="0"/>
              </a:spcBef>
              <a:spcAft>
                <a:spcPts val="800"/>
              </a:spcAft>
              <a:buFont typeface="Courier New" panose="02070309020205020404" pitchFamily="49" charset="0"/>
              <a:buChar char="o"/>
            </a:pPr>
            <a:r>
              <a:rPr lang="fr-CH" altLang="fr-FR" dirty="0"/>
              <a:t>ou encore être hyper ou hypo sensibles aux stimuli sensoriels (Comprendre l'autisme, s.d. ; Zbinden Sapin, 2020</a:t>
            </a:r>
            <a:r>
              <a:rPr lang="fr-CH" altLang="fr-FR" dirty="0">
                <a:solidFill>
                  <a:srgbClr val="282828"/>
                </a:solidFill>
                <a:latin typeface="Arial" panose="020B0604020202020204" pitchFamily="34" charset="0"/>
                <a:ea typeface="Arial" panose="020B0604020202020204" pitchFamily="34" charset="0"/>
              </a:rPr>
              <a:t>).</a:t>
            </a:r>
          </a:p>
          <a:p>
            <a:pPr lvl="0" indent="3175" algn="just" eaLnBrk="0" fontAlgn="base" hangingPunct="0">
              <a:spcBef>
                <a:spcPct val="0"/>
              </a:spcBef>
              <a:spcAft>
                <a:spcPts val="800"/>
              </a:spcAft>
            </a:pPr>
            <a:r>
              <a:rPr lang="fr-CH" dirty="0"/>
              <a:t>Les TSA sont souvent accompagnés d'une déficience intellectuelle.</a:t>
            </a:r>
            <a:endParaRPr lang="fr-CH" altLang="fr-FR" sz="4000" dirty="0">
              <a:latin typeface="Arial" panose="020B0604020202020204" pitchFamily="34" charset="0"/>
            </a:endParaRPr>
          </a:p>
          <a:p>
            <a:pPr algn="just">
              <a:spcAft>
                <a:spcPts val="800"/>
              </a:spcAft>
            </a:pPr>
            <a:r>
              <a:rPr lang="fr-CH" dirty="0"/>
              <a:t>Certains élèves font partie de familles qui rencontrent diverses difficultés liées, par exemple, au handicap de l'enfant, à l'éducation de celui-ci ou à sa prise en charge. Certains parents rencontrent parfois d'autres problématiques comme une isolation sociale, un manque de ressources, des difficultés financières ou encore des troubles psychiques.</a:t>
            </a:r>
          </a:p>
          <a:p>
            <a:pPr algn="just">
              <a:spcAft>
                <a:spcPts val="800"/>
              </a:spcAft>
            </a:pPr>
            <a:r>
              <a:rPr lang="fr-CH" dirty="0"/>
              <a:t>Les élèves de la classe rencontrent des difficultés dans la  gestion de leurs émotions et de leurs interactions sociales ainsi que des difficultés d'expression. Ils présentent également des troubles sensoriels.</a:t>
            </a:r>
          </a:p>
          <a:p>
            <a:pPr algn="just">
              <a:spcAft>
                <a:spcPts val="800"/>
              </a:spcAft>
            </a:pPr>
            <a:r>
              <a:rPr lang="fr-CH" dirty="0"/>
              <a:t>Au moment des faits, ils ont déjà vécu l’isolement dans la classe depuis février 2020 suite aux mesures sanitaires.</a:t>
            </a:r>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44</a:t>
            </a:fld>
            <a:endParaRPr lang="fr-CH"/>
          </a:p>
        </p:txBody>
      </p:sp>
      <p:sp>
        <p:nvSpPr>
          <p:cNvPr id="7" name="Rectangle 2">
            <a:extLst>
              <a:ext uri="{FF2B5EF4-FFF2-40B4-BE49-F238E27FC236}">
                <a16:creationId xmlns:a16="http://schemas.microsoft.com/office/drawing/2014/main" id="{9F5C4A20-EF62-40BD-881C-92E7929C03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sp>
        <p:nvSpPr>
          <p:cNvPr id="8" name="Line 1">
            <a:extLst>
              <a:ext uri="{FF2B5EF4-FFF2-40B4-BE49-F238E27FC236}">
                <a16:creationId xmlns:a16="http://schemas.microsoft.com/office/drawing/2014/main" id="{9BA0E851-DB31-4846-A55D-807971342003}"/>
              </a:ext>
            </a:extLst>
          </p:cNvPr>
          <p:cNvSpPr>
            <a:spLocks noChangeShapeType="1"/>
          </p:cNvSpPr>
          <p:nvPr/>
        </p:nvSpPr>
        <p:spPr bwMode="auto">
          <a:xfrm>
            <a:off x="6076950" y="11090275"/>
            <a:ext cx="1485900" cy="0"/>
          </a:xfrm>
          <a:prstGeom prst="line">
            <a:avLst/>
          </a:prstGeom>
          <a:noFill/>
          <a:ln w="4579">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H"/>
          </a:p>
        </p:txBody>
      </p:sp>
      <p:pic>
        <p:nvPicPr>
          <p:cNvPr id="9" name="Espace réservé du contenu 3">
            <a:extLst>
              <a:ext uri="{FF2B5EF4-FFF2-40B4-BE49-F238E27FC236}">
                <a16:creationId xmlns:a16="http://schemas.microsoft.com/office/drawing/2014/main" id="{6DF65906-9519-9DBC-721F-C6F50B760671}"/>
              </a:ext>
            </a:extLst>
          </p:cNvPr>
          <p:cNvPicPr>
            <a:picLocks noChangeAspect="1"/>
          </p:cNvPicPr>
          <p:nvPr/>
        </p:nvPicPr>
        <p:blipFill>
          <a:blip r:embed="rId3"/>
          <a:stretch>
            <a:fillRect/>
          </a:stretch>
        </p:blipFill>
        <p:spPr>
          <a:xfrm>
            <a:off x="0" y="6061374"/>
            <a:ext cx="1917803" cy="796626"/>
          </a:xfrm>
          <a:prstGeom prst="rect">
            <a:avLst/>
          </a:prstGeom>
        </p:spPr>
      </p:pic>
    </p:spTree>
    <p:extLst>
      <p:ext uri="{BB962C8B-B14F-4D97-AF65-F5344CB8AC3E}">
        <p14:creationId xmlns:p14="http://schemas.microsoft.com/office/powerpoint/2010/main" val="4117659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Les faits</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0" y="6061374"/>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2">
            <a:extLst>
              <a:ext uri="{FF2B5EF4-FFF2-40B4-BE49-F238E27FC236}">
                <a16:creationId xmlns:a16="http://schemas.microsoft.com/office/drawing/2014/main" id="{856D4718-96EF-4E0B-8F85-15A297C57F87}"/>
              </a:ext>
            </a:extLst>
          </p:cNvPr>
          <p:cNvSpPr txBox="1"/>
          <p:nvPr/>
        </p:nvSpPr>
        <p:spPr>
          <a:xfrm>
            <a:off x="485800" y="1650148"/>
            <a:ext cx="11551580" cy="4154984"/>
          </a:xfrm>
          <a:prstGeom prst="rect">
            <a:avLst/>
          </a:prstGeom>
          <a:noFill/>
        </p:spPr>
        <p:txBody>
          <a:bodyPr wrap="square" rtlCol="0">
            <a:spAutoFit/>
          </a:bodyPr>
          <a:lstStyle/>
          <a:p>
            <a:r>
              <a:rPr lang="fr-CH" sz="2400" b="1" dirty="0">
                <a:solidFill>
                  <a:schemeClr val="accent1"/>
                </a:solidFill>
              </a:rPr>
              <a:t>Prendre connaissance de la crise environnementale vécue.</a:t>
            </a:r>
          </a:p>
          <a:p>
            <a:r>
              <a:rPr lang="fr-CH" dirty="0"/>
              <a:t>Nous avons tous été extrêmement choqués en voyant l'état du village. Nous avons vu tant d'habitants perdre leur maison, toutes leurs affaires, leur voiture, etc. Pour ma part, cela fait 15 ans que je travaille dans ce village, je connais donc très bien les gens. Nous avons l'impression d'être comme dans un film. Les enfants présents sur les lieux sont également choqués pour ceux qui peuvent comprendre. Certains parents n'ont pas souhaité qu'on leur montre des images qui auraient pu aider à leur compréhension de la fermeture de l'école, car ils avaient peur que les images les déstabilisent, les choquent.</a:t>
            </a:r>
          </a:p>
          <a:p>
            <a:r>
              <a:rPr lang="fr-CH" dirty="0"/>
              <a:t> </a:t>
            </a:r>
          </a:p>
          <a:p>
            <a:r>
              <a:rPr lang="fr-CH" dirty="0"/>
              <a:t>Nous sommes tous solidaires et dans l'entraide, mais émotionnellement très touchés. Après quelques jours à nettoyer l'institution et le village, la fatigue s'installe également. Nous venons de passer des mois très durs avec la pandémie, les inondations s'ajoutant, le moral et la motivation se perdent un peu. Les vacances arrivent, nous savons que le bâtiment sera inaccessible pendant longtemps, nous ne savons pas si nous pourrons reprendre l'école à la rentrée d'août, nous ne savons pas comment nous pourrons ranger nos classes, préparer nos élèves.</a:t>
            </a:r>
          </a:p>
          <a:p>
            <a:pPr marL="457200" indent="-457200">
              <a:buFont typeface="+mj-lt"/>
              <a:buAutoNum type="arabicPeriod" startAt="2"/>
            </a:pPr>
            <a:endParaRPr lang="fr-CH" sz="2400" dirty="0">
              <a:solidFill>
                <a:schemeClr val="accent1"/>
              </a:solidFill>
            </a:endParaRPr>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45</a:t>
            </a:fld>
            <a:endParaRPr lang="fr-CH"/>
          </a:p>
        </p:txBody>
      </p:sp>
    </p:spTree>
    <p:extLst>
      <p:ext uri="{BB962C8B-B14F-4D97-AF65-F5344CB8AC3E}">
        <p14:creationId xmlns:p14="http://schemas.microsoft.com/office/powerpoint/2010/main" val="172084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Les faits</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0" y="6061374"/>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2">
            <a:extLst>
              <a:ext uri="{FF2B5EF4-FFF2-40B4-BE49-F238E27FC236}">
                <a16:creationId xmlns:a16="http://schemas.microsoft.com/office/drawing/2014/main" id="{856D4718-96EF-4E0B-8F85-15A297C57F87}"/>
              </a:ext>
            </a:extLst>
          </p:cNvPr>
          <p:cNvSpPr txBox="1"/>
          <p:nvPr/>
        </p:nvSpPr>
        <p:spPr>
          <a:xfrm>
            <a:off x="485800" y="1650148"/>
            <a:ext cx="11551580" cy="4052391"/>
          </a:xfrm>
          <a:prstGeom prst="rect">
            <a:avLst/>
          </a:prstGeom>
          <a:noFill/>
        </p:spPr>
        <p:txBody>
          <a:bodyPr wrap="square" rtlCol="0">
            <a:spAutoFit/>
          </a:bodyPr>
          <a:lstStyle/>
          <a:p>
            <a:r>
              <a:rPr lang="fr-CH" sz="2400" b="1" dirty="0">
                <a:solidFill>
                  <a:schemeClr val="accent1"/>
                </a:solidFill>
              </a:rPr>
              <a:t>Prendre connaissance de la crise environnementale vécue entre 2020 et 2023</a:t>
            </a:r>
            <a:endParaRPr lang="fr-CH" sz="2400" dirty="0">
              <a:solidFill>
                <a:schemeClr val="accent1"/>
              </a:solidFill>
            </a:endParaRPr>
          </a:p>
          <a:p>
            <a:pPr>
              <a:spcBef>
                <a:spcPts val="1200"/>
              </a:spcBef>
            </a:pPr>
            <a:r>
              <a:rPr lang="fr-CH" sz="2000" b="1" dirty="0"/>
              <a:t>Catastrophe naturelle : </a:t>
            </a:r>
            <a:r>
              <a:rPr lang="fr-CH" sz="2000" i="1" dirty="0"/>
              <a:t>inondations 2021-2023</a:t>
            </a:r>
          </a:p>
          <a:p>
            <a:pPr lvl="1">
              <a:spcBef>
                <a:spcPts val="600"/>
              </a:spcBef>
            </a:pPr>
            <a:r>
              <a:rPr lang="fr-CH" sz="2000" b="1" dirty="0"/>
              <a:t>Les conséquences</a:t>
            </a:r>
            <a:r>
              <a:rPr lang="fr-CH" sz="2000" dirty="0"/>
              <a:t> : </a:t>
            </a:r>
          </a:p>
          <a:p>
            <a:pPr marL="1714500" lvl="3" indent="-342900">
              <a:spcAft>
                <a:spcPts val="200"/>
              </a:spcAft>
              <a:buFont typeface="Arial" panose="020B0604020202020204" pitchFamily="34" charset="0"/>
              <a:buChar char="•"/>
            </a:pPr>
            <a:r>
              <a:rPr lang="fr-CH" sz="2000" dirty="0"/>
              <a:t>Plus d’électricité</a:t>
            </a:r>
          </a:p>
          <a:p>
            <a:pPr marL="1714500" lvl="3" indent="-342900">
              <a:spcAft>
                <a:spcPts val="200"/>
              </a:spcAft>
              <a:buFont typeface="Arial" panose="020B0604020202020204" pitchFamily="34" charset="0"/>
              <a:buChar char="•"/>
            </a:pPr>
            <a:r>
              <a:rPr lang="fr-CH" sz="2000" dirty="0"/>
              <a:t>Plus d’accès au village</a:t>
            </a:r>
          </a:p>
          <a:p>
            <a:pPr marL="1714500" lvl="3" indent="-342900">
              <a:spcAft>
                <a:spcPts val="200"/>
              </a:spcAft>
              <a:buFont typeface="Arial" panose="020B0604020202020204" pitchFamily="34" charset="0"/>
              <a:buChar char="•"/>
            </a:pPr>
            <a:r>
              <a:rPr lang="fr-CH" sz="2000" dirty="0"/>
              <a:t>Plus d’eau potable ; eaux polluées</a:t>
            </a:r>
          </a:p>
          <a:p>
            <a:pPr marL="1714500" lvl="3" indent="-342900">
              <a:spcAft>
                <a:spcPts val="200"/>
              </a:spcAft>
              <a:buFont typeface="Arial" panose="020B0604020202020204" pitchFamily="34" charset="0"/>
              <a:buChar char="•"/>
            </a:pPr>
            <a:r>
              <a:rPr lang="fr-CH" sz="2000" dirty="0"/>
              <a:t>Perte des récoltes agricoles</a:t>
            </a:r>
          </a:p>
          <a:p>
            <a:pPr marL="1714500" lvl="3" indent="-342900">
              <a:spcAft>
                <a:spcPts val="200"/>
              </a:spcAft>
              <a:buFont typeface="Arial" panose="020B0604020202020204" pitchFamily="34" charset="0"/>
              <a:buChar char="•"/>
            </a:pPr>
            <a:r>
              <a:rPr lang="fr-CH" sz="2000" dirty="0"/>
              <a:t>Boue empêchant d’habiter certaines parties des habitats</a:t>
            </a:r>
          </a:p>
          <a:p>
            <a:pPr>
              <a:spcBef>
                <a:spcPts val="1200"/>
              </a:spcBef>
            </a:pPr>
            <a:endParaRPr lang="fr-CH" sz="2000" i="1" dirty="0"/>
          </a:p>
          <a:p>
            <a:r>
              <a:rPr lang="fr-CH" sz="2000" b="1" dirty="0"/>
              <a:t>Crise sanitaire : </a:t>
            </a:r>
            <a:r>
              <a:rPr lang="fr-CH" sz="2000" i="1" dirty="0"/>
              <a:t>pandémie 2020-2022</a:t>
            </a:r>
          </a:p>
          <a:p>
            <a:r>
              <a:rPr lang="fr-CH" sz="2000" b="1" dirty="0"/>
              <a:t>Crise migratoire </a:t>
            </a:r>
            <a:r>
              <a:rPr lang="fr-CH" sz="2000" i="1" dirty="0">
                <a:solidFill>
                  <a:srgbClr val="FF0000"/>
                </a:solidFill>
              </a:rPr>
              <a:t>: </a:t>
            </a:r>
            <a:r>
              <a:rPr lang="fr-CH" sz="2000" i="1" dirty="0"/>
              <a:t>L’Ukraine 2022-2023</a:t>
            </a:r>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46</a:t>
            </a:fld>
            <a:endParaRPr lang="fr-CH"/>
          </a:p>
        </p:txBody>
      </p:sp>
    </p:spTree>
    <p:extLst>
      <p:ext uri="{BB962C8B-B14F-4D97-AF65-F5344CB8AC3E}">
        <p14:creationId xmlns:p14="http://schemas.microsoft.com/office/powerpoint/2010/main" val="3907195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963269-311B-40C3-A23D-5172A0190BE8}"/>
              </a:ext>
            </a:extLst>
          </p:cNvPr>
          <p:cNvSpPr>
            <a:spLocks noGrp="1"/>
          </p:cNvSpPr>
          <p:nvPr>
            <p:ph type="title"/>
          </p:nvPr>
        </p:nvSpPr>
        <p:spPr>
          <a:xfrm>
            <a:off x="1521780" y="2244259"/>
            <a:ext cx="10515600" cy="1325563"/>
          </a:xfrm>
        </p:spPr>
        <p:txBody>
          <a:bodyPr>
            <a:normAutofit/>
          </a:bodyPr>
          <a:lstStyle/>
          <a:p>
            <a:r>
              <a:rPr lang="fr-CH" b="1" dirty="0">
                <a:solidFill>
                  <a:schemeClr val="accent4">
                    <a:lumMod val="50000"/>
                  </a:schemeClr>
                </a:solidFill>
              </a:rPr>
              <a:t>2. Analyser les faits</a:t>
            </a:r>
          </a:p>
        </p:txBody>
      </p:sp>
      <p:sp>
        <p:nvSpPr>
          <p:cNvPr id="4" name="Espace réservé du numéro de diapositive 3">
            <a:extLst>
              <a:ext uri="{FF2B5EF4-FFF2-40B4-BE49-F238E27FC236}">
                <a16:creationId xmlns:a16="http://schemas.microsoft.com/office/drawing/2014/main" id="{03D1CDCB-70F6-452A-B9BD-116E1AC534B6}"/>
              </a:ext>
            </a:extLst>
          </p:cNvPr>
          <p:cNvSpPr>
            <a:spLocks noGrp="1"/>
          </p:cNvSpPr>
          <p:nvPr>
            <p:ph type="sldNum" sz="quarter" idx="12"/>
          </p:nvPr>
        </p:nvSpPr>
        <p:spPr/>
        <p:txBody>
          <a:bodyPr/>
          <a:lstStyle/>
          <a:p>
            <a:fld id="{8A26EEB8-B9A9-4B10-AC7A-36146B0DEC0A}" type="slidenum">
              <a:rPr lang="fr-CH" smtClean="0"/>
              <a:pPr/>
              <a:t>47</a:t>
            </a:fld>
            <a:endParaRPr lang="fr-CH" dirty="0"/>
          </a:p>
        </p:txBody>
      </p:sp>
    </p:spTree>
    <p:extLst>
      <p:ext uri="{BB962C8B-B14F-4D97-AF65-F5344CB8AC3E}">
        <p14:creationId xmlns:p14="http://schemas.microsoft.com/office/powerpoint/2010/main" val="997083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CH" sz="3600" b="1" dirty="0">
                <a:solidFill>
                  <a:schemeClr val="accent4">
                    <a:lumMod val="50000"/>
                  </a:schemeClr>
                </a:solidFill>
              </a:rPr>
              <a:t>Selon vous, qu’est-ce que peut apporte le TSE en situation de catastrophe naturelle ?</a:t>
            </a: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Espace réservé du contenu 2">
            <a:extLst>
              <a:ext uri="{FF2B5EF4-FFF2-40B4-BE49-F238E27FC236}">
                <a16:creationId xmlns:a16="http://schemas.microsoft.com/office/drawing/2014/main" id="{2DD3F371-634E-4A79-8115-D7AED37F47FC}"/>
              </a:ext>
            </a:extLst>
          </p:cNvPr>
          <p:cNvSpPr>
            <a:spLocks noGrp="1"/>
          </p:cNvSpPr>
          <p:nvPr>
            <p:ph idx="1"/>
          </p:nvPr>
        </p:nvSpPr>
        <p:spPr>
          <a:xfrm>
            <a:off x="494702" y="1602274"/>
            <a:ext cx="10328910" cy="4954394"/>
          </a:xfrm>
        </p:spPr>
        <p:txBody>
          <a:bodyPr vert="horz" lIns="91440" tIns="45720" rIns="91440" bIns="45720" rtlCol="0" anchor="t">
            <a:noAutofit/>
          </a:bodyPr>
          <a:lstStyle/>
          <a:p>
            <a:pPr marL="891540" lvl="2" indent="-342900">
              <a:buFont typeface="Wingdings" panose="05000000000000000000" pitchFamily="2" charset="2"/>
              <a:buChar char="Ø"/>
            </a:pPr>
            <a:r>
              <a:rPr lang="fr-CH" dirty="0">
                <a:highlight>
                  <a:srgbClr val="00FFFF"/>
                </a:highlight>
                <a:ea typeface="+mn-lt"/>
                <a:cs typeface="+mn-lt"/>
              </a:rPr>
              <a:t>En groupe  , reprenez la situation vécue par une éducatrice de la Fondation le Perce neige et repérez ( 20 minutes)</a:t>
            </a:r>
          </a:p>
          <a:p>
            <a:pPr marL="548640" lvl="2" indent="0">
              <a:buNone/>
            </a:pPr>
            <a:endParaRPr lang="fr-CH" dirty="0">
              <a:ea typeface="+mn-lt"/>
              <a:cs typeface="+mn-lt"/>
            </a:endParaRPr>
          </a:p>
          <a:p>
            <a:pPr marL="1005840" lvl="2" indent="-457200">
              <a:buAutoNum type="arabicPeriod"/>
            </a:pPr>
            <a:r>
              <a:rPr lang="fr-CH" dirty="0">
                <a:solidFill>
                  <a:schemeClr val="accent1"/>
                </a:solidFill>
                <a:ea typeface="+mn-lt"/>
                <a:cs typeface="+mn-lt"/>
              </a:rPr>
              <a:t>Les facteurs de protection des inégalités sociales </a:t>
            </a:r>
          </a:p>
          <a:p>
            <a:pPr marL="1005840" lvl="2" indent="-457200">
              <a:buAutoNum type="arabicPeriod"/>
            </a:pPr>
            <a:r>
              <a:rPr lang="fr-CH" dirty="0">
                <a:solidFill>
                  <a:schemeClr val="accent1"/>
                </a:solidFill>
                <a:ea typeface="+mn-lt"/>
                <a:cs typeface="+mn-lt"/>
              </a:rPr>
              <a:t>Les facteurs de risque des inégalités sociales </a:t>
            </a:r>
          </a:p>
          <a:p>
            <a:pPr marL="1005840" lvl="2" indent="-457200">
              <a:buAutoNum type="arabicPeriod"/>
            </a:pPr>
            <a:endParaRPr lang="fr-CH" dirty="0">
              <a:solidFill>
                <a:schemeClr val="accent1"/>
              </a:solidFill>
              <a:ea typeface="+mn-lt"/>
              <a:cs typeface="+mn-lt"/>
            </a:endParaRPr>
          </a:p>
          <a:p>
            <a:pPr marL="548640" lvl="2" indent="0">
              <a:buNone/>
            </a:pPr>
            <a:r>
              <a:rPr lang="fr-CH" dirty="0">
                <a:solidFill>
                  <a:schemeClr val="accent1"/>
                </a:solidFill>
                <a:ea typeface="+mn-lt"/>
                <a:cs typeface="+mn-lt"/>
              </a:rPr>
              <a:t>Groupe A pour les enfants</a:t>
            </a:r>
          </a:p>
          <a:p>
            <a:pPr marL="548640" lvl="2" indent="0">
              <a:buNone/>
            </a:pPr>
            <a:r>
              <a:rPr lang="fr-CH" dirty="0">
                <a:solidFill>
                  <a:schemeClr val="accent1"/>
                </a:solidFill>
                <a:ea typeface="+mn-lt"/>
                <a:cs typeface="+mn-lt"/>
              </a:rPr>
              <a:t>Groupe B pour les parents</a:t>
            </a:r>
          </a:p>
          <a:p>
            <a:pPr marL="548640" lvl="2" indent="0">
              <a:buNone/>
            </a:pPr>
            <a:r>
              <a:rPr lang="fr-CH" dirty="0">
                <a:solidFill>
                  <a:schemeClr val="accent1"/>
                </a:solidFill>
                <a:ea typeface="+mn-lt"/>
                <a:cs typeface="+mn-lt"/>
              </a:rPr>
              <a:t>Groupe C pour les </a:t>
            </a:r>
            <a:r>
              <a:rPr lang="fr-CH" dirty="0" err="1">
                <a:solidFill>
                  <a:schemeClr val="accent1"/>
                </a:solidFill>
                <a:ea typeface="+mn-lt"/>
                <a:cs typeface="+mn-lt"/>
              </a:rPr>
              <a:t>professionnel.le.s</a:t>
            </a:r>
            <a:endParaRPr lang="fr-CH" dirty="0">
              <a:solidFill>
                <a:schemeClr val="accent1"/>
              </a:solidFill>
              <a:ea typeface="+mn-lt"/>
              <a:cs typeface="+mn-lt"/>
            </a:endParaRPr>
          </a:p>
          <a:p>
            <a:pPr marL="548640" lvl="2" indent="0">
              <a:buNone/>
            </a:pPr>
            <a:r>
              <a:rPr lang="fr-CH" dirty="0">
                <a:solidFill>
                  <a:schemeClr val="accent1"/>
                </a:solidFill>
                <a:ea typeface="+mn-lt"/>
                <a:cs typeface="+mn-lt"/>
              </a:rPr>
              <a:t>Groupe D pour l’institution</a:t>
            </a:r>
          </a:p>
          <a:p>
            <a:pPr marL="548640" lvl="2" indent="0">
              <a:buNone/>
            </a:pPr>
            <a:endParaRPr lang="fr-CH" dirty="0">
              <a:solidFill>
                <a:schemeClr val="accent1"/>
              </a:solidFill>
              <a:ea typeface="+mn-lt"/>
              <a:cs typeface="+mn-lt"/>
            </a:endParaRPr>
          </a:p>
          <a:p>
            <a:pPr marL="548640" lvl="2" indent="0">
              <a:buNone/>
            </a:pPr>
            <a:r>
              <a:rPr lang="fr-CH" dirty="0">
                <a:solidFill>
                  <a:schemeClr val="accent1"/>
                </a:solidFill>
                <a:ea typeface="+mn-lt"/>
                <a:cs typeface="+mn-lt"/>
              </a:rPr>
              <a:t>en considérant l’ environnement social, économique , naturel, bâti</a:t>
            </a:r>
            <a:endParaRPr lang="fr-CH" dirty="0">
              <a:ea typeface="+mn-lt"/>
              <a:cs typeface="+mn-lt"/>
            </a:endParaRPr>
          </a:p>
          <a:p>
            <a:pPr marL="548640" lvl="2" indent="0">
              <a:buNone/>
            </a:pPr>
            <a:endParaRPr lang="fr-CH" dirty="0">
              <a:ea typeface="+mn-lt"/>
              <a:cs typeface="+mn-lt"/>
            </a:endParaRPr>
          </a:p>
          <a:p>
            <a:pPr marL="548640" lvl="2" indent="0">
              <a:buNone/>
            </a:pPr>
            <a:endParaRPr lang="fr-CH" dirty="0">
              <a:ea typeface="+mn-lt"/>
              <a:cs typeface="+mn-lt"/>
            </a:endParaRPr>
          </a:p>
        </p:txBody>
      </p:sp>
      <p:sp>
        <p:nvSpPr>
          <p:cNvPr id="4" name="Slide Number Placeholder 3">
            <a:extLst>
              <a:ext uri="{FF2B5EF4-FFF2-40B4-BE49-F238E27FC236}">
                <a16:creationId xmlns:a16="http://schemas.microsoft.com/office/drawing/2014/main" id="{76DE0E26-4358-A6BB-ADAE-52C520A47A7E}"/>
              </a:ext>
            </a:extLst>
          </p:cNvPr>
          <p:cNvSpPr>
            <a:spLocks noGrp="1"/>
          </p:cNvSpPr>
          <p:nvPr>
            <p:ph type="sldNum" sz="quarter" idx="12"/>
          </p:nvPr>
        </p:nvSpPr>
        <p:spPr/>
        <p:txBody>
          <a:bodyPr/>
          <a:lstStyle/>
          <a:p>
            <a:fld id="{8A26EEB8-B9A9-4B10-AC7A-36146B0DEC0A}" type="slidenum">
              <a:rPr lang="fr-CH" smtClean="0"/>
              <a:pPr/>
              <a:t>48</a:t>
            </a:fld>
            <a:endParaRPr lang="fr-CH" dirty="0"/>
          </a:p>
        </p:txBody>
      </p:sp>
    </p:spTree>
    <p:extLst>
      <p:ext uri="{BB962C8B-B14F-4D97-AF65-F5344CB8AC3E}">
        <p14:creationId xmlns:p14="http://schemas.microsoft.com/office/powerpoint/2010/main" val="14660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CH" sz="3600" b="1" dirty="0">
                <a:solidFill>
                  <a:schemeClr val="accent4">
                    <a:lumMod val="50000"/>
                  </a:schemeClr>
                </a:solidFill>
              </a:rPr>
              <a:t>Selon vous, qu’est-ce que peut apporte le TSE en situation de catastrophe naturelle ?</a:t>
            </a: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Espace réservé du contenu 2">
            <a:extLst>
              <a:ext uri="{FF2B5EF4-FFF2-40B4-BE49-F238E27FC236}">
                <a16:creationId xmlns:a16="http://schemas.microsoft.com/office/drawing/2014/main" id="{2DD3F371-634E-4A79-8115-D7AED37F47FC}"/>
              </a:ext>
            </a:extLst>
          </p:cNvPr>
          <p:cNvSpPr>
            <a:spLocks noGrp="1"/>
          </p:cNvSpPr>
          <p:nvPr>
            <p:ph idx="1"/>
          </p:nvPr>
        </p:nvSpPr>
        <p:spPr>
          <a:xfrm>
            <a:off x="494702" y="1602274"/>
            <a:ext cx="10328910" cy="4954394"/>
          </a:xfrm>
        </p:spPr>
        <p:txBody>
          <a:bodyPr vert="horz" lIns="91440" tIns="45720" rIns="91440" bIns="45720" rtlCol="0" anchor="t">
            <a:noAutofit/>
          </a:bodyPr>
          <a:lstStyle/>
          <a:p>
            <a:pPr marL="891540" lvl="2" indent="-342900">
              <a:buFont typeface="Wingdings" panose="05000000000000000000" pitchFamily="2" charset="2"/>
              <a:buChar char="Ø"/>
            </a:pPr>
            <a:r>
              <a:rPr lang="fr-CH" dirty="0">
                <a:ea typeface="+mn-lt"/>
                <a:cs typeface="+mn-lt"/>
              </a:rPr>
              <a:t>En groupe , reprenez la situation vécue par une éducatrice de la Fondation le Perce neige et repérez ( 30 minutes)</a:t>
            </a:r>
          </a:p>
          <a:p>
            <a:pPr marL="548640" lvl="2" indent="0">
              <a:buNone/>
            </a:pPr>
            <a:endParaRPr lang="fr-CH" dirty="0">
              <a:ea typeface="+mn-lt"/>
              <a:cs typeface="+mn-lt"/>
            </a:endParaRPr>
          </a:p>
          <a:p>
            <a:pPr marL="548640" lvl="2" indent="0">
              <a:buNone/>
            </a:pPr>
            <a:r>
              <a:rPr lang="fr-CH" dirty="0">
                <a:solidFill>
                  <a:schemeClr val="accent1"/>
                </a:solidFill>
                <a:ea typeface="+mn-lt"/>
                <a:cs typeface="+mn-lt"/>
              </a:rPr>
              <a:t>Groupe A</a:t>
            </a:r>
          </a:p>
          <a:p>
            <a:pPr marL="548640" lvl="2" indent="0">
              <a:buNone/>
            </a:pPr>
            <a:r>
              <a:rPr lang="fr-CH" dirty="0">
                <a:ea typeface="+mn-lt"/>
                <a:cs typeface="+mn-lt"/>
              </a:rPr>
              <a:t>Ex : Environnement social</a:t>
            </a:r>
          </a:p>
          <a:p>
            <a:pPr marL="548640" lvl="2" indent="0">
              <a:buNone/>
            </a:pPr>
            <a:r>
              <a:rPr lang="fr-CH" dirty="0">
                <a:ea typeface="+mn-lt"/>
                <a:cs typeface="+mn-lt"/>
              </a:rPr>
              <a:t>Facteur de protection des enfants : Le lien de confiance établi avec l’éducatrice a permis des adaptations à domicile dans la phase de crise</a:t>
            </a:r>
          </a:p>
          <a:p>
            <a:pPr marL="548640" lvl="2" indent="0">
              <a:buNone/>
            </a:pPr>
            <a:r>
              <a:rPr lang="fr-CH" dirty="0">
                <a:ea typeface="+mn-lt"/>
                <a:cs typeface="+mn-lt"/>
              </a:rPr>
              <a:t>Facteur de risque : Les crises ont fragilisé les apprentissages au niveau de la socialisation et donc augmenter le risque d’exclusion de la société</a:t>
            </a:r>
          </a:p>
          <a:p>
            <a:pPr marL="548640" lvl="2" indent="0">
              <a:buNone/>
            </a:pPr>
            <a:r>
              <a:rPr lang="fr-CH" dirty="0">
                <a:solidFill>
                  <a:schemeClr val="accent1"/>
                </a:solidFill>
                <a:ea typeface="+mn-lt"/>
                <a:cs typeface="+mn-lt"/>
              </a:rPr>
              <a:t>Groupe D</a:t>
            </a:r>
          </a:p>
          <a:p>
            <a:pPr marL="548640" lvl="2" indent="0">
              <a:buNone/>
            </a:pPr>
            <a:r>
              <a:rPr lang="fr-CH" dirty="0">
                <a:ea typeface="+mn-lt"/>
                <a:cs typeface="+mn-lt"/>
              </a:rPr>
              <a:t>Ex : Environnement bâti :</a:t>
            </a:r>
          </a:p>
          <a:p>
            <a:pPr marL="548640" lvl="2" indent="0">
              <a:buNone/>
            </a:pPr>
            <a:r>
              <a:rPr lang="fr-CH" dirty="0">
                <a:ea typeface="+mn-lt"/>
                <a:cs typeface="+mn-lt"/>
              </a:rPr>
              <a:t>Facteur de protection pour l’institution :</a:t>
            </a:r>
            <a:r>
              <a:rPr lang="fr-CH" sz="1800" dirty="0">
                <a:effectLst/>
                <a:latin typeface="Calibri" panose="020F0502020204030204" pitchFamily="34" charset="0"/>
                <a:ea typeface="Calibri" panose="020F0502020204030204" pitchFamily="34" charset="0"/>
                <a:cs typeface="Times New Roman" panose="02020603050405020304" pitchFamily="18" charset="0"/>
              </a:rPr>
              <a:t> Classe en proximité d’un site qui appartient à la fondation</a:t>
            </a:r>
          </a:p>
          <a:p>
            <a:pPr marL="548640" lvl="2" indent="0">
              <a:buNone/>
            </a:pPr>
            <a:r>
              <a:rPr lang="fr-CH" dirty="0">
                <a:ea typeface="+mn-lt"/>
                <a:cs typeface="+mn-lt"/>
              </a:rPr>
              <a:t>Facteur de risque : la reconstruction est pensée par des architectes sans tenir compte des handicaps</a:t>
            </a:r>
            <a:r>
              <a:rPr lang="fr-CH" altLang="fr-FR" dirty="0"/>
              <a:t>.</a:t>
            </a:r>
            <a:endParaRPr lang="fr-CH" dirty="0">
              <a:ea typeface="+mn-lt"/>
              <a:cs typeface="+mn-lt"/>
            </a:endParaRPr>
          </a:p>
          <a:p>
            <a:pPr marL="548640" lvl="2" indent="0">
              <a:buNone/>
            </a:pPr>
            <a:endParaRPr lang="fr-CH" dirty="0">
              <a:ea typeface="+mn-lt"/>
              <a:cs typeface="+mn-lt"/>
            </a:endParaRPr>
          </a:p>
          <a:p>
            <a:pPr marL="548640" lvl="2" indent="0">
              <a:buNone/>
            </a:pPr>
            <a:endParaRPr lang="fr-CH" dirty="0">
              <a:ea typeface="+mn-lt"/>
              <a:cs typeface="+mn-lt"/>
            </a:endParaRPr>
          </a:p>
          <a:p>
            <a:pPr marL="548640" lvl="2" indent="0">
              <a:buNone/>
            </a:pPr>
            <a:endParaRPr lang="fr-CH" dirty="0">
              <a:ea typeface="+mn-lt"/>
              <a:cs typeface="+mn-lt"/>
            </a:endParaRPr>
          </a:p>
        </p:txBody>
      </p:sp>
      <p:sp>
        <p:nvSpPr>
          <p:cNvPr id="4" name="Slide Number Placeholder 3">
            <a:extLst>
              <a:ext uri="{FF2B5EF4-FFF2-40B4-BE49-F238E27FC236}">
                <a16:creationId xmlns:a16="http://schemas.microsoft.com/office/drawing/2014/main" id="{76DE0E26-4358-A6BB-ADAE-52C520A47A7E}"/>
              </a:ext>
            </a:extLst>
          </p:cNvPr>
          <p:cNvSpPr>
            <a:spLocks noGrp="1"/>
          </p:cNvSpPr>
          <p:nvPr>
            <p:ph type="sldNum" sz="quarter" idx="12"/>
          </p:nvPr>
        </p:nvSpPr>
        <p:spPr/>
        <p:txBody>
          <a:bodyPr/>
          <a:lstStyle/>
          <a:p>
            <a:fld id="{8A26EEB8-B9A9-4B10-AC7A-36146B0DEC0A}" type="slidenum">
              <a:rPr lang="fr-CH" smtClean="0"/>
              <a:pPr/>
              <a:t>49</a:t>
            </a:fld>
            <a:endParaRPr lang="fr-CH" dirty="0"/>
          </a:p>
        </p:txBody>
      </p:sp>
    </p:spTree>
    <p:extLst>
      <p:ext uri="{BB962C8B-B14F-4D97-AF65-F5344CB8AC3E}">
        <p14:creationId xmlns:p14="http://schemas.microsoft.com/office/powerpoint/2010/main" val="243847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D8E029-B2EA-425B-AA62-4B7F51BA0AE7}"/>
              </a:ext>
            </a:extLst>
          </p:cNvPr>
          <p:cNvSpPr/>
          <p:nvPr/>
        </p:nvSpPr>
        <p:spPr>
          <a:xfrm>
            <a:off x="845713" y="3429000"/>
            <a:ext cx="928996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CH"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C308F87A-8BDC-4A08-AB2A-FD6078FED800}"/>
              </a:ext>
            </a:extLst>
          </p:cNvPr>
          <p:cNvPicPr>
            <a:picLocks noChangeAspect="1"/>
          </p:cNvPicPr>
          <p:nvPr/>
        </p:nvPicPr>
        <p:blipFill>
          <a:blip r:embed="rId3"/>
          <a:stretch>
            <a:fillRect/>
          </a:stretch>
        </p:blipFill>
        <p:spPr>
          <a:xfrm>
            <a:off x="2774774" y="1903376"/>
            <a:ext cx="6642451" cy="3851467"/>
          </a:xfrm>
          <a:prstGeom prst="rect">
            <a:avLst/>
          </a:prstGeom>
        </p:spPr>
      </p:pic>
      <p:pic>
        <p:nvPicPr>
          <p:cNvPr id="5" name="Espace réservé du contenu 3">
            <a:extLst>
              <a:ext uri="{FF2B5EF4-FFF2-40B4-BE49-F238E27FC236}">
                <a16:creationId xmlns:a16="http://schemas.microsoft.com/office/drawing/2014/main" id="{9D33DB6A-C2F3-853F-0078-DCA53F3D4C01}"/>
              </a:ext>
            </a:extLst>
          </p:cNvPr>
          <p:cNvPicPr>
            <a:picLocks noChangeAspect="1"/>
          </p:cNvPicPr>
          <p:nvPr/>
        </p:nvPicPr>
        <p:blipFill>
          <a:blip r:embed="rId4"/>
          <a:stretch>
            <a:fillRect/>
          </a:stretch>
        </p:blipFill>
        <p:spPr>
          <a:xfrm>
            <a:off x="0" y="6061374"/>
            <a:ext cx="1917803" cy="796626"/>
          </a:xfrm>
          <a:prstGeom prst="rect">
            <a:avLst/>
          </a:prstGeom>
        </p:spPr>
      </p:pic>
      <p:sp>
        <p:nvSpPr>
          <p:cNvPr id="10" name="Titre 1">
            <a:extLst>
              <a:ext uri="{FF2B5EF4-FFF2-40B4-BE49-F238E27FC236}">
                <a16:creationId xmlns:a16="http://schemas.microsoft.com/office/drawing/2014/main" id="{C70DEC5E-AA0E-F015-BA42-4CDCE769ABD6}"/>
              </a:ext>
            </a:extLst>
          </p:cNvPr>
          <p:cNvSpPr txBox="1">
            <a:spLocks/>
          </p:cNvSpPr>
          <p:nvPr/>
        </p:nvSpPr>
        <p:spPr>
          <a:xfrm>
            <a:off x="356260" y="557516"/>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Durabilité : les dimensions – divers courants</a:t>
            </a:r>
            <a:endParaRPr lang="fr-CH" sz="3600" b="1" dirty="0">
              <a:solidFill>
                <a:schemeClr val="accent4">
                  <a:lumMod val="50000"/>
                </a:schemeClr>
              </a:solidFill>
            </a:endParaRPr>
          </a:p>
        </p:txBody>
      </p:sp>
      <p:cxnSp>
        <p:nvCxnSpPr>
          <p:cNvPr id="11" name="Connecteur droit 5">
            <a:extLst>
              <a:ext uri="{FF2B5EF4-FFF2-40B4-BE49-F238E27FC236}">
                <a16:creationId xmlns:a16="http://schemas.microsoft.com/office/drawing/2014/main" id="{8F834729-CC64-A2E0-55D7-892250CFAA01}"/>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9C3F5C6-5156-D779-DA31-D2FCE16812E6}"/>
              </a:ext>
            </a:extLst>
          </p:cNvPr>
          <p:cNvSpPr txBox="1"/>
          <p:nvPr/>
        </p:nvSpPr>
        <p:spPr>
          <a:xfrm>
            <a:off x="6749344" y="6387391"/>
            <a:ext cx="5086350" cy="338554"/>
          </a:xfrm>
          <a:prstGeom prst="rect">
            <a:avLst/>
          </a:prstGeom>
          <a:noFill/>
        </p:spPr>
        <p:txBody>
          <a:bodyPr wrap="square" rtlCol="0">
            <a:spAutoFit/>
          </a:bodyPr>
          <a:lstStyle/>
          <a:p>
            <a:pPr algn="r"/>
            <a:r>
              <a:rPr lang="fr-FR" sz="1600" b="1" dirty="0">
                <a:solidFill>
                  <a:schemeClr val="accent4">
                    <a:lumMod val="50000"/>
                  </a:schemeClr>
                </a:solidFill>
              </a:rPr>
              <a:t>J</a:t>
            </a:r>
            <a:r>
              <a:rPr lang="fr-CH" sz="1600" dirty="0" err="1"/>
              <a:t>égou</a:t>
            </a:r>
            <a:r>
              <a:rPr lang="fr-CH" sz="1600" dirty="0"/>
              <a:t> (2007), Sébastien &amp; </a:t>
            </a:r>
            <a:r>
              <a:rPr lang="fr-CH" sz="1600" dirty="0" err="1"/>
              <a:t>Brodhag</a:t>
            </a:r>
            <a:r>
              <a:rPr lang="fr-CH" sz="1600" dirty="0"/>
              <a:t> (2004)</a:t>
            </a:r>
          </a:p>
        </p:txBody>
      </p:sp>
      <p:sp>
        <p:nvSpPr>
          <p:cNvPr id="2" name="Slide Number Placeholder 1">
            <a:extLst>
              <a:ext uri="{FF2B5EF4-FFF2-40B4-BE49-F238E27FC236}">
                <a16:creationId xmlns:a16="http://schemas.microsoft.com/office/drawing/2014/main" id="{D55A0DFD-EE2E-B1D7-0561-95AF512CA5D8}"/>
              </a:ext>
            </a:extLst>
          </p:cNvPr>
          <p:cNvSpPr>
            <a:spLocks noGrp="1"/>
          </p:cNvSpPr>
          <p:nvPr>
            <p:ph type="sldNum" sz="quarter" idx="12"/>
          </p:nvPr>
        </p:nvSpPr>
        <p:spPr/>
        <p:txBody>
          <a:bodyPr/>
          <a:lstStyle/>
          <a:p>
            <a:fld id="{8A26EEB8-B9A9-4B10-AC7A-36146B0DEC0A}" type="slidenum">
              <a:rPr lang="fr-CH" smtClean="0"/>
              <a:t>5</a:t>
            </a:fld>
            <a:endParaRPr lang="fr-CH"/>
          </a:p>
        </p:txBody>
      </p:sp>
    </p:spTree>
    <p:extLst>
      <p:ext uri="{BB962C8B-B14F-4D97-AF65-F5344CB8AC3E}">
        <p14:creationId xmlns:p14="http://schemas.microsoft.com/office/powerpoint/2010/main" val="24936805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CH" sz="3600" b="1" dirty="0">
                <a:solidFill>
                  <a:schemeClr val="accent4">
                    <a:lumMod val="50000"/>
                  </a:schemeClr>
                </a:solidFill>
              </a:rPr>
              <a:t>Selon vous, qu’est-ce que peut apporte le TSE en situation de catastrophe naturelle ?</a:t>
            </a: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Espace réservé du contenu 2">
            <a:extLst>
              <a:ext uri="{FF2B5EF4-FFF2-40B4-BE49-F238E27FC236}">
                <a16:creationId xmlns:a16="http://schemas.microsoft.com/office/drawing/2014/main" id="{2DD3F371-634E-4A79-8115-D7AED37F47FC}"/>
              </a:ext>
            </a:extLst>
          </p:cNvPr>
          <p:cNvSpPr>
            <a:spLocks noGrp="1"/>
          </p:cNvSpPr>
          <p:nvPr>
            <p:ph idx="1"/>
          </p:nvPr>
        </p:nvSpPr>
        <p:spPr>
          <a:xfrm>
            <a:off x="494702" y="1602274"/>
            <a:ext cx="10328910" cy="4954394"/>
          </a:xfrm>
        </p:spPr>
        <p:txBody>
          <a:bodyPr vert="horz" lIns="91440" tIns="45720" rIns="91440" bIns="45720" rtlCol="0" anchor="t">
            <a:noAutofit/>
          </a:bodyPr>
          <a:lstStyle/>
          <a:p>
            <a:pPr marL="548640" lvl="2" indent="0">
              <a:buNone/>
            </a:pPr>
            <a:endParaRPr lang="fr-CH" dirty="0">
              <a:ea typeface="+mn-lt"/>
              <a:cs typeface="+mn-lt"/>
            </a:endParaRPr>
          </a:p>
          <a:p>
            <a:pPr marL="891540" lvl="2" indent="-342900">
              <a:buFont typeface="Wingdings" panose="05000000000000000000" pitchFamily="2" charset="2"/>
              <a:buChar char="Ø"/>
            </a:pPr>
            <a:r>
              <a:rPr lang="fr-CH" dirty="0">
                <a:ea typeface="+mn-lt"/>
                <a:cs typeface="+mn-lt"/>
              </a:rPr>
              <a:t> </a:t>
            </a:r>
            <a:r>
              <a:rPr lang="fr-CH" dirty="0">
                <a:highlight>
                  <a:srgbClr val="00FFFF"/>
                </a:highlight>
                <a:ea typeface="+mn-lt"/>
                <a:cs typeface="+mn-lt"/>
              </a:rPr>
              <a:t>Proposer une intervention qui va diminuer les facteurs de risque dans chaque environnement et donc éviter l’apparition ou le maintien des inégalités sociales</a:t>
            </a:r>
          </a:p>
          <a:p>
            <a:pPr marL="548640" lvl="2" indent="0">
              <a:buNone/>
            </a:pPr>
            <a:endParaRPr lang="fr-CH" dirty="0">
              <a:highlight>
                <a:srgbClr val="00FFFF"/>
              </a:highlight>
              <a:ea typeface="+mn-lt"/>
              <a:cs typeface="+mn-lt"/>
            </a:endParaRPr>
          </a:p>
          <a:p>
            <a:pPr marL="548640" lvl="2" indent="0">
              <a:buNone/>
            </a:pPr>
            <a:r>
              <a:rPr lang="fr-CH" dirty="0">
                <a:ea typeface="+mn-lt"/>
                <a:cs typeface="+mn-lt"/>
              </a:rPr>
              <a:t>EX : pour les enfants : prévoir des scénarios de crise qui permettent de transférer les enfants dans des structures adaptés au handicap, synergie entre institution , plutôt que retour à la maison.</a:t>
            </a:r>
          </a:p>
          <a:p>
            <a:pPr marL="548640" lvl="2" indent="0">
              <a:buNone/>
            </a:pPr>
            <a:endParaRPr lang="fr-CH" dirty="0">
              <a:ea typeface="+mn-lt"/>
              <a:cs typeface="+mn-lt"/>
            </a:endParaRPr>
          </a:p>
          <a:p>
            <a:pPr marL="548640" lvl="2" indent="0">
              <a:buNone/>
            </a:pPr>
            <a:endParaRPr lang="fr-CH" dirty="0">
              <a:ea typeface="+mn-lt"/>
              <a:cs typeface="+mn-lt"/>
            </a:endParaRPr>
          </a:p>
          <a:p>
            <a:pPr marL="548640" lvl="2" indent="0">
              <a:buNone/>
            </a:pPr>
            <a:endParaRPr lang="fr-CH" dirty="0">
              <a:ea typeface="+mn-lt"/>
              <a:cs typeface="+mn-lt"/>
            </a:endParaRPr>
          </a:p>
        </p:txBody>
      </p:sp>
      <p:sp>
        <p:nvSpPr>
          <p:cNvPr id="4" name="Slide Number Placeholder 3">
            <a:extLst>
              <a:ext uri="{FF2B5EF4-FFF2-40B4-BE49-F238E27FC236}">
                <a16:creationId xmlns:a16="http://schemas.microsoft.com/office/drawing/2014/main" id="{76DE0E26-4358-A6BB-ADAE-52C520A47A7E}"/>
              </a:ext>
            </a:extLst>
          </p:cNvPr>
          <p:cNvSpPr>
            <a:spLocks noGrp="1"/>
          </p:cNvSpPr>
          <p:nvPr>
            <p:ph type="sldNum" sz="quarter" idx="12"/>
          </p:nvPr>
        </p:nvSpPr>
        <p:spPr/>
        <p:txBody>
          <a:bodyPr/>
          <a:lstStyle/>
          <a:p>
            <a:fld id="{8A26EEB8-B9A9-4B10-AC7A-36146B0DEC0A}" type="slidenum">
              <a:rPr lang="fr-CH" smtClean="0"/>
              <a:pPr/>
              <a:t>50</a:t>
            </a:fld>
            <a:endParaRPr lang="fr-CH" dirty="0"/>
          </a:p>
        </p:txBody>
      </p:sp>
    </p:spTree>
    <p:extLst>
      <p:ext uri="{BB962C8B-B14F-4D97-AF65-F5344CB8AC3E}">
        <p14:creationId xmlns:p14="http://schemas.microsoft.com/office/powerpoint/2010/main" val="3436203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963269-311B-40C3-A23D-5172A0190BE8}"/>
              </a:ext>
            </a:extLst>
          </p:cNvPr>
          <p:cNvSpPr>
            <a:spLocks noGrp="1"/>
          </p:cNvSpPr>
          <p:nvPr>
            <p:ph type="title"/>
          </p:nvPr>
        </p:nvSpPr>
        <p:spPr>
          <a:xfrm>
            <a:off x="1521780" y="2244259"/>
            <a:ext cx="10515600" cy="1325563"/>
          </a:xfrm>
        </p:spPr>
        <p:txBody>
          <a:bodyPr>
            <a:normAutofit/>
          </a:bodyPr>
          <a:lstStyle/>
          <a:p>
            <a:r>
              <a:rPr lang="fr-CH" b="1" dirty="0">
                <a:solidFill>
                  <a:schemeClr val="accent4">
                    <a:lumMod val="50000"/>
                  </a:schemeClr>
                </a:solidFill>
              </a:rPr>
              <a:t>3. Proposer des interventions</a:t>
            </a:r>
          </a:p>
        </p:txBody>
      </p:sp>
      <p:sp>
        <p:nvSpPr>
          <p:cNvPr id="4" name="Espace réservé du numéro de diapositive 3">
            <a:extLst>
              <a:ext uri="{FF2B5EF4-FFF2-40B4-BE49-F238E27FC236}">
                <a16:creationId xmlns:a16="http://schemas.microsoft.com/office/drawing/2014/main" id="{03D1CDCB-70F6-452A-B9BD-116E1AC534B6}"/>
              </a:ext>
            </a:extLst>
          </p:cNvPr>
          <p:cNvSpPr>
            <a:spLocks noGrp="1"/>
          </p:cNvSpPr>
          <p:nvPr>
            <p:ph type="sldNum" sz="quarter" idx="12"/>
          </p:nvPr>
        </p:nvSpPr>
        <p:spPr/>
        <p:txBody>
          <a:bodyPr/>
          <a:lstStyle/>
          <a:p>
            <a:fld id="{8A26EEB8-B9A9-4B10-AC7A-36146B0DEC0A}" type="slidenum">
              <a:rPr lang="fr-CH" smtClean="0"/>
              <a:pPr/>
              <a:t>51</a:t>
            </a:fld>
            <a:endParaRPr lang="fr-CH" dirty="0"/>
          </a:p>
        </p:txBody>
      </p:sp>
    </p:spTree>
    <p:extLst>
      <p:ext uri="{BB962C8B-B14F-4D97-AF65-F5344CB8AC3E}">
        <p14:creationId xmlns:p14="http://schemas.microsoft.com/office/powerpoint/2010/main" val="3123722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De quelle manière le TS peut contribuer dans ses interventions à l’intégration des questions environnementales ? (IV)</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314FD52-E067-4779-A722-9AAADA95280D}"/>
              </a:ext>
            </a:extLst>
          </p:cNvPr>
          <p:cNvSpPr/>
          <p:nvPr/>
        </p:nvSpPr>
        <p:spPr>
          <a:xfrm>
            <a:off x="4890434" y="2097588"/>
            <a:ext cx="6343650" cy="3970318"/>
          </a:xfrm>
          <a:prstGeom prst="rect">
            <a:avLst/>
          </a:prstGeom>
        </p:spPr>
        <p:txBody>
          <a:bodyPr wrap="square">
            <a:spAutoFit/>
          </a:bodyPr>
          <a:lstStyle/>
          <a:p>
            <a:pPr marL="285750" indent="-285750">
              <a:buFont typeface="Wingdings" panose="05000000000000000000" pitchFamily="2" charset="2"/>
              <a:buChar char="Ø"/>
            </a:pPr>
            <a:r>
              <a:rPr lang="fr-CH" dirty="0"/>
              <a:t>Créer un groupe  de TS formés au travail social environnemental qui promeut la dimension sociale au niveau institutionnel, politique</a:t>
            </a:r>
          </a:p>
          <a:p>
            <a:pPr marL="285750" indent="-285750">
              <a:buFont typeface="Wingdings" panose="05000000000000000000" pitchFamily="2" charset="2"/>
              <a:buChar char="Ø"/>
            </a:pPr>
            <a:r>
              <a:rPr lang="fr-CH" dirty="0"/>
              <a:t>Rendre accessible les ressources alimentaires à un grand nombre de personne ;</a:t>
            </a:r>
          </a:p>
          <a:p>
            <a:pPr marL="285750" indent="-285750">
              <a:buFont typeface="Wingdings" panose="05000000000000000000" pitchFamily="2" charset="2"/>
              <a:buChar char="Ø"/>
            </a:pPr>
            <a:r>
              <a:rPr lang="fr-CH" dirty="0"/>
              <a:t>Créer et participer à des pôles de compétences pluridisciplinaires qui analysent les crises pour en tirer des conclusions et développer des solutions adaptées à l’urgence, à l’effet de masse ;</a:t>
            </a:r>
          </a:p>
          <a:p>
            <a:pPr marL="285750" indent="-285750">
              <a:buFont typeface="Wingdings" panose="05000000000000000000" pitchFamily="2" charset="2"/>
              <a:buChar char="Ø"/>
            </a:pPr>
            <a:r>
              <a:rPr lang="fr-CH" dirty="0"/>
              <a:t>Veiller à mettre en place des procédures facilitées et accessibles aux mesures prises en cas de crise grâce à l’intégration des publics vulnérables aux réflexions ;</a:t>
            </a:r>
          </a:p>
          <a:p>
            <a:pPr marL="285750" indent="-285750">
              <a:buFont typeface="Wingdings" panose="05000000000000000000" pitchFamily="2" charset="2"/>
              <a:buChar char="Ø"/>
            </a:pPr>
            <a:r>
              <a:rPr lang="fr-CH" dirty="0"/>
              <a:t>Favoriser la co-construction des solutions par des démarches participatives inter-domaines ; …</a:t>
            </a:r>
          </a:p>
        </p:txBody>
      </p:sp>
      <p:sp>
        <p:nvSpPr>
          <p:cNvPr id="10" name="Ellipse 9">
            <a:extLst>
              <a:ext uri="{FF2B5EF4-FFF2-40B4-BE49-F238E27FC236}">
                <a16:creationId xmlns:a16="http://schemas.microsoft.com/office/drawing/2014/main" id="{12EC5A51-0F6C-4081-8423-8128380AB733}"/>
              </a:ext>
            </a:extLst>
          </p:cNvPr>
          <p:cNvSpPr/>
          <p:nvPr/>
        </p:nvSpPr>
        <p:spPr>
          <a:xfrm>
            <a:off x="493145" y="2804904"/>
            <a:ext cx="4023360" cy="210312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FF0000"/>
                </a:solidFill>
              </a:rPr>
              <a:t> Agir collectivement :</a:t>
            </a:r>
          </a:p>
          <a:p>
            <a:pPr algn="ctr"/>
            <a:r>
              <a:rPr lang="fr-CH" sz="1600" dirty="0">
                <a:solidFill>
                  <a:schemeClr val="accent6"/>
                </a:solidFill>
              </a:rPr>
              <a:t>« Faire de la durabilité, c’est réussir des projets avec des gens avec qui on n’est pas d’accord. » (Olivier Perrin)</a:t>
            </a:r>
          </a:p>
        </p:txBody>
      </p:sp>
      <p:pic>
        <p:nvPicPr>
          <p:cNvPr id="3" name="Espace réservé du contenu 3">
            <a:extLst>
              <a:ext uri="{FF2B5EF4-FFF2-40B4-BE49-F238E27FC236}">
                <a16:creationId xmlns:a16="http://schemas.microsoft.com/office/drawing/2014/main" id="{42C8CF47-D1BF-4929-71B9-6CE1F5F463D5}"/>
              </a:ext>
            </a:extLst>
          </p:cNvPr>
          <p:cNvPicPr>
            <a:picLocks noGrp="1" noChangeAspect="1"/>
          </p:cNvPicPr>
          <p:nvPr>
            <p:ph idx="1"/>
          </p:nvPr>
        </p:nvPicPr>
        <p:blipFill>
          <a:blip r:embed="rId3"/>
          <a:stretch>
            <a:fillRect/>
          </a:stretch>
        </p:blipFill>
        <p:spPr>
          <a:xfrm>
            <a:off x="0" y="6061374"/>
            <a:ext cx="1917803" cy="796626"/>
          </a:xfrm>
          <a:prstGeom prst="rect">
            <a:avLst/>
          </a:prstGeom>
        </p:spPr>
      </p:pic>
      <p:sp>
        <p:nvSpPr>
          <p:cNvPr id="4" name="Rectangle 3">
            <a:extLst>
              <a:ext uri="{FF2B5EF4-FFF2-40B4-BE49-F238E27FC236}">
                <a16:creationId xmlns:a16="http://schemas.microsoft.com/office/drawing/2014/main" id="{D45FAF7B-678E-8A18-4359-F8B928741C10}"/>
              </a:ext>
            </a:extLst>
          </p:cNvPr>
          <p:cNvSpPr/>
          <p:nvPr/>
        </p:nvSpPr>
        <p:spPr>
          <a:xfrm>
            <a:off x="619005" y="1230792"/>
            <a:ext cx="9617356" cy="830997"/>
          </a:xfrm>
          <a:prstGeom prst="rect">
            <a:avLst/>
          </a:prstGeom>
        </p:spPr>
        <p:txBody>
          <a:bodyPr wrap="square">
            <a:spAutoFit/>
          </a:bodyPr>
          <a:lstStyle/>
          <a:p>
            <a:endParaRPr lang="fr-CH" sz="2400" dirty="0"/>
          </a:p>
          <a:p>
            <a:r>
              <a:rPr lang="fr-CH" sz="2400" b="1" dirty="0">
                <a:solidFill>
                  <a:srgbClr val="FF0000"/>
                </a:solidFill>
              </a:rPr>
              <a:t>Axe transversal : Collaboration pluridisciplinaire et communautaire</a:t>
            </a:r>
          </a:p>
        </p:txBody>
      </p:sp>
      <p:sp>
        <p:nvSpPr>
          <p:cNvPr id="12" name="TextBox 11">
            <a:extLst>
              <a:ext uri="{FF2B5EF4-FFF2-40B4-BE49-F238E27FC236}">
                <a16:creationId xmlns:a16="http://schemas.microsoft.com/office/drawing/2014/main" id="{6058B8DC-671B-41F5-B053-E2A3BB86F15B}"/>
              </a:ext>
            </a:extLst>
          </p:cNvPr>
          <p:cNvSpPr txBox="1"/>
          <p:nvPr/>
        </p:nvSpPr>
        <p:spPr>
          <a:xfrm>
            <a:off x="2283780" y="6198960"/>
            <a:ext cx="7010400" cy="584775"/>
          </a:xfrm>
          <a:prstGeom prst="rect">
            <a:avLst/>
          </a:prstGeom>
          <a:solidFill>
            <a:schemeClr val="accent4">
              <a:lumMod val="20000"/>
              <a:lumOff val="80000"/>
            </a:schemeClr>
          </a:solidFill>
        </p:spPr>
        <p:txBody>
          <a:bodyPr wrap="square" rtlCol="0">
            <a:spAutoFit/>
          </a:bodyPr>
          <a:lstStyle/>
          <a:p>
            <a:r>
              <a:rPr lang="fr-CH" sz="1600" b="1" i="1" dirty="0">
                <a:sym typeface="Wingdings" panose="05000000000000000000" pitchFamily="2" charset="2"/>
              </a:rPr>
              <a:t>ODD 17 : </a:t>
            </a:r>
            <a:r>
              <a:rPr lang="fr-CH" sz="1600" i="1" dirty="0">
                <a:sym typeface="Wingdings" panose="05000000000000000000" pitchFamily="2" charset="2"/>
              </a:rPr>
              <a:t>Renforcer les moyens de mettre en œuvre le Partenariat mondial pour le développement durable et le revitaliser.</a:t>
            </a:r>
          </a:p>
        </p:txBody>
      </p:sp>
      <p:sp>
        <p:nvSpPr>
          <p:cNvPr id="7" name="Slide Number Placeholder 6">
            <a:extLst>
              <a:ext uri="{FF2B5EF4-FFF2-40B4-BE49-F238E27FC236}">
                <a16:creationId xmlns:a16="http://schemas.microsoft.com/office/drawing/2014/main" id="{96E31B64-AAEC-2D3B-948E-B4FB7685152C}"/>
              </a:ext>
            </a:extLst>
          </p:cNvPr>
          <p:cNvSpPr>
            <a:spLocks noGrp="1"/>
          </p:cNvSpPr>
          <p:nvPr>
            <p:ph type="sldNum" sz="quarter" idx="12"/>
          </p:nvPr>
        </p:nvSpPr>
        <p:spPr/>
        <p:txBody>
          <a:bodyPr/>
          <a:lstStyle/>
          <a:p>
            <a:fld id="{8A26EEB8-B9A9-4B10-AC7A-36146B0DEC0A}" type="slidenum">
              <a:rPr lang="fr-CH" smtClean="0"/>
              <a:pPr/>
              <a:t>52</a:t>
            </a:fld>
            <a:endParaRPr lang="fr-CH" dirty="0"/>
          </a:p>
        </p:txBody>
      </p:sp>
    </p:spTree>
    <p:extLst>
      <p:ext uri="{BB962C8B-B14F-4D97-AF65-F5344CB8AC3E}">
        <p14:creationId xmlns:p14="http://schemas.microsoft.com/office/powerpoint/2010/main" val="2886703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47045BC-E0E1-4CCB-93B4-C02E580048A9}"/>
              </a:ext>
            </a:extLst>
          </p:cNvPr>
          <p:cNvPicPr>
            <a:picLocks noChangeAspect="1"/>
          </p:cNvPicPr>
          <p:nvPr/>
        </p:nvPicPr>
        <p:blipFill>
          <a:blip r:embed="rId3"/>
          <a:stretch>
            <a:fillRect/>
          </a:stretch>
        </p:blipFill>
        <p:spPr>
          <a:xfrm>
            <a:off x="4184061" y="1414315"/>
            <a:ext cx="3823875" cy="2552000"/>
          </a:xfrm>
          <a:prstGeom prst="rect">
            <a:avLst/>
          </a:prstGeom>
        </p:spPr>
      </p:pic>
      <p:sp>
        <p:nvSpPr>
          <p:cNvPr id="3" name="ZoneTexte 2">
            <a:extLst>
              <a:ext uri="{FF2B5EF4-FFF2-40B4-BE49-F238E27FC236}">
                <a16:creationId xmlns:a16="http://schemas.microsoft.com/office/drawing/2014/main" id="{9D927D2F-707F-40A7-B482-BBE9A95EF807}"/>
              </a:ext>
            </a:extLst>
          </p:cNvPr>
          <p:cNvSpPr txBox="1"/>
          <p:nvPr/>
        </p:nvSpPr>
        <p:spPr>
          <a:xfrm>
            <a:off x="3754339" y="4264918"/>
            <a:ext cx="4683318" cy="646331"/>
          </a:xfrm>
          <a:prstGeom prst="rect">
            <a:avLst/>
          </a:prstGeom>
          <a:noFill/>
        </p:spPr>
        <p:txBody>
          <a:bodyPr wrap="square" rtlCol="0">
            <a:spAutoFit/>
          </a:bodyPr>
          <a:lstStyle/>
          <a:p>
            <a:r>
              <a:rPr lang="fr-CH" sz="3600" i="1" dirty="0">
                <a:solidFill>
                  <a:schemeClr val="accent1"/>
                </a:solidFill>
              </a:rPr>
              <a:t>Pour votre participation</a:t>
            </a:r>
          </a:p>
        </p:txBody>
      </p:sp>
      <p:sp>
        <p:nvSpPr>
          <p:cNvPr id="4" name="Slide Number Placeholder 7">
            <a:extLst>
              <a:ext uri="{FF2B5EF4-FFF2-40B4-BE49-F238E27FC236}">
                <a16:creationId xmlns:a16="http://schemas.microsoft.com/office/drawing/2014/main" id="{292BBD41-AF0B-4DE8-8826-8729117A4F35}"/>
              </a:ext>
            </a:extLst>
          </p:cNvPr>
          <p:cNvSpPr>
            <a:spLocks noGrp="1"/>
          </p:cNvSpPr>
          <p:nvPr>
            <p:ph type="sldNum" sz="quarter" idx="12"/>
          </p:nvPr>
        </p:nvSpPr>
        <p:spPr>
          <a:xfrm>
            <a:off x="9294180" y="6374106"/>
            <a:ext cx="2743200" cy="365125"/>
          </a:xfrm>
        </p:spPr>
        <p:txBody>
          <a:bodyPr/>
          <a:lstStyle/>
          <a:p>
            <a:fld id="{8A26EEB8-B9A9-4B10-AC7A-36146B0DEC0A}" type="slidenum">
              <a:rPr lang="fr-CH" sz="1600" smtClean="0"/>
              <a:t>53</a:t>
            </a:fld>
            <a:endParaRPr lang="fr-CH" sz="1600" dirty="0"/>
          </a:p>
        </p:txBody>
      </p:sp>
      <p:pic>
        <p:nvPicPr>
          <p:cNvPr id="5" name="Espace réservé du contenu 3">
            <a:extLst>
              <a:ext uri="{FF2B5EF4-FFF2-40B4-BE49-F238E27FC236}">
                <a16:creationId xmlns:a16="http://schemas.microsoft.com/office/drawing/2014/main" id="{3907F2C7-9873-46BB-8D4F-5C206AE2C921}"/>
              </a:ext>
            </a:extLst>
          </p:cNvPr>
          <p:cNvPicPr>
            <a:picLocks noChangeAspect="1"/>
          </p:cNvPicPr>
          <p:nvPr/>
        </p:nvPicPr>
        <p:blipFill>
          <a:blip r:embed="rId4"/>
          <a:stretch>
            <a:fillRect/>
          </a:stretch>
        </p:blipFill>
        <p:spPr>
          <a:xfrm>
            <a:off x="0" y="6061374"/>
            <a:ext cx="1917803" cy="796626"/>
          </a:xfrm>
          <a:prstGeom prst="rect">
            <a:avLst/>
          </a:prstGeom>
        </p:spPr>
      </p:pic>
    </p:spTree>
    <p:extLst>
      <p:ext uri="{BB962C8B-B14F-4D97-AF65-F5344CB8AC3E}">
        <p14:creationId xmlns:p14="http://schemas.microsoft.com/office/powerpoint/2010/main" val="24322978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4837" y="1675104"/>
            <a:ext cx="10982326" cy="4239921"/>
          </a:xfrm>
          <a:ln>
            <a:noFill/>
          </a:ln>
        </p:spPr>
        <p:txBody>
          <a:bodyPr>
            <a:normAutofit fontScale="92500" lnSpcReduction="20000"/>
          </a:bodyPr>
          <a:lstStyle/>
          <a:p>
            <a:pPr algn="just">
              <a:lnSpc>
                <a:spcPct val="110000"/>
              </a:lnSpc>
              <a:spcBef>
                <a:spcPts val="600"/>
              </a:spcBef>
            </a:pPr>
            <a:r>
              <a:rPr lang="fr-CH" sz="1400" dirty="0">
                <a:effectLst/>
                <a:ea typeface="Calibri" panose="020F0502020204030204" pitchFamily="34" charset="0"/>
              </a:rPr>
              <a:t>Beck, S., </a:t>
            </a:r>
            <a:r>
              <a:rPr lang="fr-CH" sz="1400" dirty="0" err="1">
                <a:effectLst/>
                <a:ea typeface="Calibri" panose="020F0502020204030204" pitchFamily="34" charset="0"/>
              </a:rPr>
              <a:t>Diethelm</a:t>
            </a:r>
            <a:r>
              <a:rPr lang="fr-CH" sz="1400" dirty="0">
                <a:effectLst/>
                <a:ea typeface="Calibri" panose="020F0502020204030204" pitchFamily="34" charset="0"/>
              </a:rPr>
              <a:t>, A., </a:t>
            </a:r>
            <a:r>
              <a:rPr lang="fr-CH" sz="1400" dirty="0" err="1">
                <a:effectLst/>
                <a:ea typeface="Calibri" panose="020F0502020204030204" pitchFamily="34" charset="0"/>
              </a:rPr>
              <a:t>Kerssies</a:t>
            </a:r>
            <a:r>
              <a:rPr lang="fr-CH" sz="1400" dirty="0">
                <a:effectLst/>
                <a:ea typeface="Calibri" panose="020F0502020204030204" pitchFamily="34" charset="0"/>
              </a:rPr>
              <a:t>, M., Grand, O. &amp; </a:t>
            </a:r>
            <a:r>
              <a:rPr lang="fr-CH" sz="1400" dirty="0" err="1">
                <a:effectLst/>
                <a:ea typeface="Calibri" panose="020F0502020204030204" pitchFamily="34" charset="0"/>
              </a:rPr>
              <a:t>Schmocker</a:t>
            </a:r>
            <a:r>
              <a:rPr lang="fr-CH" sz="1400" dirty="0">
                <a:effectLst/>
                <a:ea typeface="Calibri" panose="020F0502020204030204" pitchFamily="34" charset="0"/>
              </a:rPr>
              <a:t>, B. (2010). </a:t>
            </a:r>
            <a:r>
              <a:rPr lang="fr-CH" sz="1400" i="1" dirty="0">
                <a:effectLst/>
                <a:ea typeface="Calibri" panose="020F0502020204030204" pitchFamily="34" charset="0"/>
              </a:rPr>
              <a:t>Code de déontologie du travail social en Suisse : un argumentaire pour la pratique des professionnel-le-s</a:t>
            </a:r>
            <a:r>
              <a:rPr lang="fr-CH" sz="1400" dirty="0">
                <a:effectLst/>
                <a:ea typeface="Calibri" panose="020F0502020204030204" pitchFamily="34" charset="0"/>
              </a:rPr>
              <a:t>. </a:t>
            </a:r>
            <a:r>
              <a:rPr lang="fr-CH" sz="1400" dirty="0" err="1">
                <a:effectLst/>
                <a:ea typeface="Calibri" panose="020F0502020204030204" pitchFamily="34" charset="0"/>
              </a:rPr>
              <a:t>AvenirSocial</a:t>
            </a:r>
            <a:r>
              <a:rPr lang="fr-CH" sz="1400" dirty="0">
                <a:effectLst/>
                <a:ea typeface="Calibri" panose="020F0502020204030204" pitchFamily="34" charset="0"/>
              </a:rPr>
              <a:t>. </a:t>
            </a:r>
            <a:endParaRPr lang="en-US" sz="1400" dirty="0">
              <a:effectLst/>
              <a:ea typeface="Calibri" panose="020F0502020204030204" pitchFamily="34" charset="0"/>
            </a:endParaRPr>
          </a:p>
          <a:p>
            <a:pPr algn="just">
              <a:lnSpc>
                <a:spcPct val="110000"/>
              </a:lnSpc>
              <a:spcBef>
                <a:spcPts val="600"/>
              </a:spcBef>
            </a:pPr>
            <a:r>
              <a:rPr lang="en-US" sz="1400" dirty="0">
                <a:effectLst/>
                <a:ea typeface="Calibri" panose="020F0502020204030204" pitchFamily="34" charset="0"/>
              </a:rPr>
              <a:t>Beck, U. (2000). Risk society revisited : Theory, politics and </a:t>
            </a:r>
            <a:r>
              <a:rPr lang="en-US" sz="1400" dirty="0" err="1">
                <a:effectLst/>
                <a:ea typeface="Calibri" panose="020F0502020204030204" pitchFamily="34" charset="0"/>
              </a:rPr>
              <a:t>resarch</a:t>
            </a:r>
            <a:r>
              <a:rPr lang="en-US" sz="1400" dirty="0">
                <a:effectLst/>
                <a:ea typeface="Calibri" panose="020F0502020204030204" pitchFamily="34" charset="0"/>
              </a:rPr>
              <a:t> </a:t>
            </a:r>
            <a:r>
              <a:rPr lang="en-US" sz="1400" dirty="0" err="1">
                <a:effectLst/>
                <a:ea typeface="Calibri" panose="020F0502020204030204" pitchFamily="34" charset="0"/>
              </a:rPr>
              <a:t>programmes</a:t>
            </a:r>
            <a:r>
              <a:rPr lang="en-US" sz="1400" dirty="0">
                <a:effectLst/>
                <a:ea typeface="Calibri" panose="020F0502020204030204" pitchFamily="34" charset="0"/>
              </a:rPr>
              <a:t>. In B. Adam, U. Beck, &amp; J. van Loon (</a:t>
            </a:r>
            <a:r>
              <a:rPr lang="en-US" sz="1400" dirty="0" err="1">
                <a:effectLst/>
                <a:ea typeface="Calibri" panose="020F0502020204030204" pitchFamily="34" charset="0"/>
              </a:rPr>
              <a:t>Éds</a:t>
            </a:r>
            <a:r>
              <a:rPr lang="en-US" sz="1400" dirty="0">
                <a:effectLst/>
                <a:ea typeface="Calibri" panose="020F0502020204030204" pitchFamily="34" charset="0"/>
              </a:rPr>
              <a:t>.), </a:t>
            </a:r>
            <a:r>
              <a:rPr lang="en-US" sz="1400" i="1" dirty="0">
                <a:effectLst/>
                <a:ea typeface="Calibri" panose="020F0502020204030204" pitchFamily="34" charset="0"/>
              </a:rPr>
              <a:t>The Risk Society and Beyond : Critical Issues for Social Theory</a:t>
            </a:r>
            <a:r>
              <a:rPr lang="en-US" sz="1400" dirty="0">
                <a:effectLst/>
                <a:ea typeface="Calibri" panose="020F0502020204030204" pitchFamily="34" charset="0"/>
              </a:rPr>
              <a:t> (p. 240). </a:t>
            </a:r>
            <a:r>
              <a:rPr lang="fr-CH" sz="1400" dirty="0">
                <a:effectLst/>
                <a:ea typeface="Calibri" panose="020F0502020204030204" pitchFamily="34" charset="0"/>
              </a:rPr>
              <a:t>Sage Publications Ltd.</a:t>
            </a:r>
          </a:p>
          <a:p>
            <a:pPr algn="just">
              <a:lnSpc>
                <a:spcPct val="110000"/>
              </a:lnSpc>
              <a:spcBef>
                <a:spcPts val="600"/>
              </a:spcBef>
            </a:pPr>
            <a:r>
              <a:rPr lang="en-US" sz="1400" dirty="0">
                <a:effectLst/>
                <a:ea typeface="Calibri" panose="020F0502020204030204" pitchFamily="34" charset="0"/>
              </a:rPr>
              <a:t>Bronfenbrenner, U. (1979). </a:t>
            </a:r>
            <a:r>
              <a:rPr lang="en-US" sz="1400" i="1" dirty="0">
                <a:effectLst/>
                <a:ea typeface="Calibri" panose="020F0502020204030204" pitchFamily="34" charset="0"/>
              </a:rPr>
              <a:t>Ecology of Human Development : Experiments by Nature and Design</a:t>
            </a:r>
            <a:r>
              <a:rPr lang="en-US" sz="1400" dirty="0">
                <a:effectLst/>
                <a:ea typeface="Calibri" panose="020F0502020204030204" pitchFamily="34" charset="0"/>
              </a:rPr>
              <a:t>. Harvard University Press.</a:t>
            </a:r>
          </a:p>
          <a:p>
            <a:pPr algn="just">
              <a:lnSpc>
                <a:spcPct val="110000"/>
              </a:lnSpc>
              <a:spcBef>
                <a:spcPts val="600"/>
              </a:spcBef>
            </a:pPr>
            <a:r>
              <a:rPr lang="fr-CH" sz="1400" dirty="0">
                <a:effectLst/>
                <a:ea typeface="Calibri" panose="020F0502020204030204" pitchFamily="34" charset="0"/>
              </a:rPr>
              <a:t>Carson, R. (1962). </a:t>
            </a:r>
            <a:r>
              <a:rPr lang="fr-CH" sz="1400" i="1" dirty="0">
                <a:effectLst/>
                <a:ea typeface="Calibri" panose="020F0502020204030204" pitchFamily="34" charset="0"/>
              </a:rPr>
              <a:t>Silent Spring. </a:t>
            </a:r>
            <a:r>
              <a:rPr lang="fr-CH" sz="1400" dirty="0">
                <a:effectLst/>
                <a:ea typeface="Calibri" panose="020F0502020204030204" pitchFamily="34" charset="0"/>
              </a:rPr>
              <a:t>Houghton </a:t>
            </a:r>
            <a:r>
              <a:rPr lang="fr-CH" sz="1400" dirty="0" err="1">
                <a:effectLst/>
                <a:ea typeface="Calibri" panose="020F0502020204030204" pitchFamily="34" charset="0"/>
              </a:rPr>
              <a:t>Mifflin</a:t>
            </a:r>
            <a:r>
              <a:rPr lang="fr-CH" sz="1400" dirty="0">
                <a:effectLst/>
                <a:ea typeface="Calibri" panose="020F0502020204030204" pitchFamily="34" charset="0"/>
              </a:rPr>
              <a:t>. </a:t>
            </a:r>
          </a:p>
          <a:p>
            <a:pPr algn="just">
              <a:lnSpc>
                <a:spcPct val="110000"/>
              </a:lnSpc>
              <a:spcBef>
                <a:spcPts val="600"/>
              </a:spcBef>
            </a:pPr>
            <a:r>
              <a:rPr lang="fr-CH" sz="1400" dirty="0" err="1"/>
              <a:t>Centemeri,L</a:t>
            </a:r>
            <a:r>
              <a:rPr lang="fr-CH" sz="1400" dirty="0"/>
              <a:t>. (2013) Crise écologique et dynamique locale. Un avenir pour les métiers du social?. Le</a:t>
            </a:r>
            <a:br>
              <a:rPr lang="fr-CH" sz="1400" dirty="0"/>
            </a:br>
            <a:r>
              <a:rPr lang="fr-CH" sz="1400" dirty="0"/>
              <a:t>travail social à la recherche de nouveaux paradigmes. Inégalités sociales et environnementales, Editions</a:t>
            </a:r>
            <a:br>
              <a:rPr lang="fr-CH" sz="1400" dirty="0"/>
            </a:br>
            <a:r>
              <a:rPr lang="fr-CH" sz="1400" dirty="0"/>
              <a:t>IES, pp.217-249, 2013. hal-01016065 </a:t>
            </a:r>
          </a:p>
          <a:p>
            <a:pPr algn="just">
              <a:lnSpc>
                <a:spcPct val="110000"/>
              </a:lnSpc>
              <a:spcBef>
                <a:spcPts val="600"/>
              </a:spcBef>
            </a:pPr>
            <a:r>
              <a:rPr lang="fr-CH" sz="1400" dirty="0">
                <a:effectLst/>
                <a:ea typeface="Calibri" panose="020F0502020204030204" pitchFamily="34" charset="0"/>
              </a:rPr>
              <a:t>Cleveland, C. </a:t>
            </a:r>
            <a:r>
              <a:rPr lang="fr-CH" sz="1400" dirty="0">
                <a:ea typeface="Calibri" panose="020F0502020204030204" pitchFamily="34" charset="0"/>
              </a:rPr>
              <a:t>J. ; </a:t>
            </a:r>
            <a:r>
              <a:rPr lang="fr-CH" sz="1400" dirty="0" err="1">
                <a:ea typeface="Calibri" panose="020F0502020204030204" pitchFamily="34" charset="0"/>
              </a:rPr>
              <a:t>Ashmore</a:t>
            </a:r>
            <a:r>
              <a:rPr lang="fr-CH" sz="1400" dirty="0">
                <a:ea typeface="Calibri" panose="020F0502020204030204" pitchFamily="34" charset="0"/>
              </a:rPr>
              <a:t>, J. ; </a:t>
            </a:r>
            <a:r>
              <a:rPr lang="fr-CH" sz="1400" dirty="0" err="1">
                <a:ea typeface="Calibri" panose="020F0502020204030204" pitchFamily="34" charset="0"/>
              </a:rPr>
              <a:t>Barnhart</a:t>
            </a:r>
            <a:r>
              <a:rPr lang="fr-CH" sz="1400" dirty="0">
                <a:ea typeface="Calibri" panose="020F0502020204030204" pitchFamily="34" charset="0"/>
              </a:rPr>
              <a:t>, A. ; Dudley, T. ; </a:t>
            </a:r>
            <a:r>
              <a:rPr lang="fr-CH" sz="1400" dirty="0" err="1">
                <a:ea typeface="Calibri" panose="020F0502020204030204" pitchFamily="34" charset="0"/>
              </a:rPr>
              <a:t>Lillie</a:t>
            </a:r>
            <a:r>
              <a:rPr lang="fr-CH" sz="1400" dirty="0">
                <a:ea typeface="Calibri" panose="020F0502020204030204" pitchFamily="34" charset="0"/>
              </a:rPr>
              <a:t>, M. ; Zhang, A. ; Lusk, K. ; </a:t>
            </a:r>
            <a:r>
              <a:rPr lang="fr-CH" sz="1400" dirty="0" err="1">
                <a:ea typeface="Calibri" panose="020F0502020204030204" pitchFamily="34" charset="0"/>
              </a:rPr>
              <a:t>Plastrik</a:t>
            </a:r>
            <a:r>
              <a:rPr lang="fr-CH" sz="1400" dirty="0">
                <a:ea typeface="Calibri" panose="020F0502020204030204" pitchFamily="34" charset="0"/>
              </a:rPr>
              <a:t>, J. &amp; Cleveland, J. (2020). </a:t>
            </a:r>
            <a:r>
              <a:rPr lang="en-US" sz="1400" i="1" dirty="0">
                <a:ea typeface="Calibri" panose="020F0502020204030204" pitchFamily="34" charset="0"/>
              </a:rPr>
              <a:t>Climate of Crisis: How Cities Can Use Climate Action to Close the Equity Gap, Drive Economic Recovery, and Improve Public Health</a:t>
            </a:r>
            <a:r>
              <a:rPr lang="en-US" sz="1400" dirty="0">
                <a:ea typeface="Calibri" panose="020F0502020204030204" pitchFamily="34" charset="0"/>
              </a:rPr>
              <a:t>. </a:t>
            </a:r>
            <a:r>
              <a:rPr lang="fr-CH" sz="1400" dirty="0">
                <a:effectLst/>
                <a:ea typeface="Calibri" panose="020F0502020204030204" pitchFamily="34" charset="0"/>
                <a:hlinkClick r:id="rId3"/>
              </a:rPr>
              <a:t>https://www.bu.edu/ise/files/2020/09/climate-of-crisis-september-2020.pdf</a:t>
            </a:r>
            <a:endParaRPr lang="fr-CH" sz="1400" dirty="0">
              <a:effectLst/>
              <a:ea typeface="Calibri" panose="020F0502020204030204" pitchFamily="34" charset="0"/>
            </a:endParaRPr>
          </a:p>
          <a:p>
            <a:pPr algn="just">
              <a:lnSpc>
                <a:spcPct val="110000"/>
              </a:lnSpc>
              <a:spcBef>
                <a:spcPts val="600"/>
              </a:spcBef>
            </a:pPr>
            <a:r>
              <a:rPr lang="de-CH" sz="1400" dirty="0">
                <a:effectLst/>
                <a:ea typeface="Calibri" panose="020F0502020204030204" pitchFamily="34" charset="0"/>
                <a:cs typeface="Calibri Light" panose="020F0302020204030204" pitchFamily="34" charset="0"/>
              </a:rPr>
              <a:t>Fritzsche, K., Schneiderbauer, S., </a:t>
            </a:r>
            <a:r>
              <a:rPr lang="de-CH" sz="1400" dirty="0" err="1">
                <a:effectLst/>
                <a:ea typeface="Calibri" panose="020F0502020204030204" pitchFamily="34" charset="0"/>
                <a:cs typeface="Calibri Light" panose="020F0302020204030204" pitchFamily="34" charset="0"/>
              </a:rPr>
              <a:t>Bubeck</a:t>
            </a:r>
            <a:r>
              <a:rPr lang="de-CH" sz="1400" dirty="0">
                <a:effectLst/>
                <a:ea typeface="Calibri" panose="020F0502020204030204" pitchFamily="34" charset="0"/>
                <a:cs typeface="Calibri Light" panose="020F0302020204030204" pitchFamily="34" charset="0"/>
              </a:rPr>
              <a:t>, P., Kienberger, S., Buth, M., Zebisch, M., &amp; </a:t>
            </a:r>
            <a:r>
              <a:rPr lang="de-CH" sz="1400" dirty="0" err="1">
                <a:effectLst/>
                <a:ea typeface="Calibri" panose="020F0502020204030204" pitchFamily="34" charset="0"/>
                <a:cs typeface="Calibri Light" panose="020F0302020204030204" pitchFamily="34" charset="0"/>
              </a:rPr>
              <a:t>Kahlenborn</a:t>
            </a:r>
            <a:r>
              <a:rPr lang="de-CH" sz="1400" dirty="0">
                <a:effectLst/>
                <a:ea typeface="Calibri" panose="020F0502020204030204" pitchFamily="34" charset="0"/>
                <a:cs typeface="Calibri Light" panose="020F0302020204030204" pitchFamily="34" charset="0"/>
              </a:rPr>
              <a:t>, W. (2015). </a:t>
            </a:r>
            <a:r>
              <a:rPr lang="fr-CH" sz="1400" i="1" dirty="0">
                <a:effectLst/>
                <a:ea typeface="Calibri" panose="020F0502020204030204" pitchFamily="34" charset="0"/>
                <a:cs typeface="Calibri Light" panose="020F0302020204030204" pitchFamily="34" charset="0"/>
              </a:rPr>
              <a:t>Guide de référence sur la vulnérabilité : Concept et lignes directrices pour la conduite d’analyses de vulnérabilité standardisées</a:t>
            </a:r>
            <a:r>
              <a:rPr lang="fr-CH" sz="1400" dirty="0">
                <a:effectLst/>
                <a:ea typeface="Calibri" panose="020F0502020204030204" pitchFamily="34" charset="0"/>
                <a:cs typeface="Calibri Light" panose="020F0302020204030204" pitchFamily="34" charset="0"/>
              </a:rPr>
              <a:t>. </a:t>
            </a:r>
            <a:r>
              <a:rPr lang="de-CH" sz="1400" dirty="0">
                <a:effectLst/>
                <a:ea typeface="Calibri" panose="020F0502020204030204" pitchFamily="34" charset="0"/>
                <a:cs typeface="Calibri Light" panose="020F0302020204030204" pitchFamily="34" charset="0"/>
              </a:rPr>
              <a:t>Deutsche Gesellschaft für Internationale Zusammenarbeit (GIZ) GmbH. </a:t>
            </a:r>
            <a:r>
              <a:rPr lang="de-CH" sz="1400" dirty="0">
                <a:effectLst/>
                <a:ea typeface="Calibri" panose="020F0502020204030204" pitchFamily="34" charset="0"/>
                <a:cs typeface="Calibri Light" panose="020F0302020204030204" pitchFamily="34" charset="0"/>
                <a:hlinkClick r:id="rId4"/>
              </a:rPr>
              <a:t>https://www.adaptationcommunity.net/download/va/vulnerability-guides-manuals-reports/giz_sbv_FR_SOURCEBOOK_screen_v171019.pdf</a:t>
            </a:r>
            <a:endParaRPr lang="de-CH" sz="1400" dirty="0">
              <a:effectLst/>
              <a:ea typeface="Calibri" panose="020F0502020204030204" pitchFamily="34" charset="0"/>
              <a:cs typeface="Calibri Light" panose="020F0302020204030204" pitchFamily="34" charset="0"/>
            </a:endParaRPr>
          </a:p>
          <a:p>
            <a:pPr algn="just">
              <a:lnSpc>
                <a:spcPct val="110000"/>
              </a:lnSpc>
              <a:spcBef>
                <a:spcPts val="600"/>
              </a:spcBef>
            </a:pPr>
            <a:r>
              <a:rPr lang="fr-CH" sz="1400" dirty="0"/>
              <a:t>GIEC. (2007). </a:t>
            </a:r>
            <a:r>
              <a:rPr lang="fr-CH" sz="1400" i="1" dirty="0"/>
              <a:t>Bilan 2007 des changements climatiques : Conséquences, adaptation et vulnérabilité.</a:t>
            </a:r>
            <a:r>
              <a:rPr lang="fr-CH" sz="1400" dirty="0"/>
              <a:t> Groupe d’experts intergouvernemental sur l’évolution du climat (GIEC). </a:t>
            </a:r>
            <a:r>
              <a:rPr lang="fr-CH" sz="1400" dirty="0">
                <a:hlinkClick r:id="rId5"/>
              </a:rPr>
              <a:t>https://www.ipcc.ch/site/assets/uploads/2020/02/ar4-wg2-sum-vol-fr.pdf</a:t>
            </a:r>
            <a:r>
              <a:rPr lang="fr-CH" sz="1400" dirty="0"/>
              <a:t> </a:t>
            </a:r>
          </a:p>
          <a:p>
            <a:pPr algn="just">
              <a:lnSpc>
                <a:spcPct val="110000"/>
              </a:lnSpc>
              <a:spcBef>
                <a:spcPts val="600"/>
              </a:spcBef>
            </a:pPr>
            <a:r>
              <a:rPr lang="fr-CH" sz="1400" dirty="0" err="1"/>
              <a:t>Jégou</a:t>
            </a:r>
            <a:r>
              <a:rPr lang="fr-CH" sz="1400" dirty="0"/>
              <a:t>, A. (2007). Les géographes français face au développement durable. </a:t>
            </a:r>
            <a:r>
              <a:rPr lang="fr-CH" sz="1400" i="1" dirty="0"/>
              <a:t>L'Information géographique</a:t>
            </a:r>
            <a:r>
              <a:rPr lang="fr-CH" sz="1400" dirty="0"/>
              <a:t>, 71, 6-18. </a:t>
            </a:r>
            <a:r>
              <a:rPr lang="fr-CH" sz="1400" dirty="0">
                <a:hlinkClick r:id="rId6"/>
              </a:rPr>
              <a:t>https://doi.org/10.3917/lig.713.0006</a:t>
            </a:r>
            <a:r>
              <a:rPr lang="fr-CH" sz="1400" dirty="0"/>
              <a:t> </a:t>
            </a:r>
          </a:p>
          <a:p>
            <a:pPr algn="just">
              <a:lnSpc>
                <a:spcPct val="110000"/>
              </a:lnSpc>
              <a:spcBef>
                <a:spcPts val="600"/>
              </a:spcBef>
            </a:pPr>
            <a:r>
              <a:rPr lang="en-US" sz="1400" dirty="0">
                <a:effectLst/>
                <a:ea typeface="Calibri" panose="020F0502020204030204" pitchFamily="34" charset="0"/>
              </a:rPr>
              <a:t>Lebel, T., &amp; Descamps, P. (2020, </a:t>
            </a:r>
            <a:r>
              <a:rPr lang="en-US" sz="1400" dirty="0" err="1">
                <a:effectLst/>
                <a:ea typeface="Calibri" panose="020F0502020204030204" pitchFamily="34" charset="0"/>
              </a:rPr>
              <a:t>mai</a:t>
            </a:r>
            <a:r>
              <a:rPr lang="en-US" sz="1400" dirty="0">
                <a:effectLst/>
                <a:ea typeface="Calibri" panose="020F0502020204030204" pitchFamily="34" charset="0"/>
              </a:rPr>
              <a:t> 1). </a:t>
            </a:r>
            <a:r>
              <a:rPr lang="fr-CH" sz="1400" dirty="0">
                <a:effectLst/>
                <a:ea typeface="Calibri" panose="020F0502020204030204" pitchFamily="34" charset="0"/>
              </a:rPr>
              <a:t>Covid : Un avant-goût du choc climatique. </a:t>
            </a:r>
            <a:r>
              <a:rPr lang="fr-CH" sz="1400" i="1" dirty="0">
                <a:effectLst/>
                <a:ea typeface="Calibri" panose="020F0502020204030204" pitchFamily="34" charset="0"/>
              </a:rPr>
              <a:t>Le Monde diplomatique</a:t>
            </a:r>
            <a:r>
              <a:rPr lang="fr-CH" sz="1400" dirty="0">
                <a:effectLst/>
                <a:ea typeface="Calibri" panose="020F0502020204030204" pitchFamily="34" charset="0"/>
              </a:rPr>
              <a:t>, </a:t>
            </a:r>
            <a:r>
              <a:rPr lang="fr-CH" sz="1400" i="1" dirty="0">
                <a:effectLst/>
                <a:ea typeface="Calibri" panose="020F0502020204030204" pitchFamily="34" charset="0"/>
              </a:rPr>
              <a:t>794</a:t>
            </a:r>
            <a:r>
              <a:rPr lang="fr-CH" sz="1400" dirty="0">
                <a:effectLst/>
                <a:ea typeface="Calibri" panose="020F0502020204030204" pitchFamily="34" charset="0"/>
              </a:rPr>
              <a:t>, 20‑21.</a:t>
            </a:r>
          </a:p>
        </p:txBody>
      </p:sp>
      <p:sp>
        <p:nvSpPr>
          <p:cNvPr id="8" name="Slide Number Placeholder 7">
            <a:extLst>
              <a:ext uri="{FF2B5EF4-FFF2-40B4-BE49-F238E27FC236}">
                <a16:creationId xmlns:a16="http://schemas.microsoft.com/office/drawing/2014/main" id="{36FED552-CFCB-4758-82A8-C56FF02016A1}"/>
              </a:ext>
            </a:extLst>
          </p:cNvPr>
          <p:cNvSpPr>
            <a:spLocks noGrp="1"/>
          </p:cNvSpPr>
          <p:nvPr>
            <p:ph type="sldNum" sz="quarter" idx="12"/>
          </p:nvPr>
        </p:nvSpPr>
        <p:spPr/>
        <p:txBody>
          <a:bodyPr/>
          <a:lstStyle/>
          <a:p>
            <a:fld id="{8A26EEB8-B9A9-4B10-AC7A-36146B0DEC0A}" type="slidenum">
              <a:rPr lang="fr-CH" smtClean="0"/>
              <a:t>54</a:t>
            </a:fld>
            <a:endParaRPr lang="fr-CH" dirty="0"/>
          </a:p>
        </p:txBody>
      </p:sp>
      <p:pic>
        <p:nvPicPr>
          <p:cNvPr id="4" name="Espace réservé du contenu 3">
            <a:extLst>
              <a:ext uri="{FF2B5EF4-FFF2-40B4-BE49-F238E27FC236}">
                <a16:creationId xmlns:a16="http://schemas.microsoft.com/office/drawing/2014/main" id="{FCB8B8B3-494D-8A6F-F57A-BC915DA8007D}"/>
              </a:ext>
            </a:extLst>
          </p:cNvPr>
          <p:cNvPicPr>
            <a:picLocks noChangeAspect="1"/>
          </p:cNvPicPr>
          <p:nvPr/>
        </p:nvPicPr>
        <p:blipFill>
          <a:blip r:embed="rId7"/>
          <a:stretch>
            <a:fillRect/>
          </a:stretch>
        </p:blipFill>
        <p:spPr>
          <a:xfrm>
            <a:off x="0" y="6061374"/>
            <a:ext cx="1917803" cy="796626"/>
          </a:xfrm>
          <a:prstGeom prst="rect">
            <a:avLst/>
          </a:prstGeom>
        </p:spPr>
      </p:pic>
      <p:sp>
        <p:nvSpPr>
          <p:cNvPr id="10" name="Titre 1">
            <a:extLst>
              <a:ext uri="{FF2B5EF4-FFF2-40B4-BE49-F238E27FC236}">
                <a16:creationId xmlns:a16="http://schemas.microsoft.com/office/drawing/2014/main" id="{9EB1B164-5AC4-62CE-8F5C-52D23D1C899A}"/>
              </a:ext>
            </a:extLst>
          </p:cNvPr>
          <p:cNvSpPr txBox="1">
            <a:spLocks/>
          </p:cNvSpPr>
          <p:nvPr/>
        </p:nvSpPr>
        <p:spPr>
          <a:xfrm>
            <a:off x="356260" y="557516"/>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Références bibliographiques (I)</a:t>
            </a:r>
            <a:endParaRPr lang="fr-CH" sz="3600" b="1" dirty="0">
              <a:solidFill>
                <a:schemeClr val="accent4">
                  <a:lumMod val="50000"/>
                </a:schemeClr>
              </a:solidFill>
            </a:endParaRPr>
          </a:p>
        </p:txBody>
      </p:sp>
      <p:cxnSp>
        <p:nvCxnSpPr>
          <p:cNvPr id="11" name="Connecteur droit 5">
            <a:extLst>
              <a:ext uri="{FF2B5EF4-FFF2-40B4-BE49-F238E27FC236}">
                <a16:creationId xmlns:a16="http://schemas.microsoft.com/office/drawing/2014/main" id="{9FC018FE-2446-A4D0-A39C-EB5AB6F30804}"/>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862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3399" y="1684631"/>
            <a:ext cx="10982326" cy="4376743"/>
          </a:xfrm>
          <a:ln>
            <a:noFill/>
          </a:ln>
        </p:spPr>
        <p:txBody>
          <a:bodyPr>
            <a:normAutofit fontScale="62500" lnSpcReduction="20000"/>
          </a:bodyPr>
          <a:lstStyle/>
          <a:p>
            <a:pPr algn="just">
              <a:lnSpc>
                <a:spcPct val="100000"/>
              </a:lnSpc>
              <a:spcBef>
                <a:spcPts val="600"/>
              </a:spcBef>
            </a:pPr>
            <a:r>
              <a:rPr lang="en-US" sz="1400" dirty="0">
                <a:effectLst/>
                <a:ea typeface="Calibri" panose="020F0502020204030204" pitchFamily="34" charset="0"/>
              </a:rPr>
              <a:t>Mosher, C. R. (2010). A Wholistic Paradigm for Sustainability. </a:t>
            </a:r>
            <a:r>
              <a:rPr lang="en-US" sz="1400" i="1" dirty="0">
                <a:effectLst/>
                <a:ea typeface="Calibri" panose="020F0502020204030204" pitchFamily="34" charset="0"/>
              </a:rPr>
              <a:t>Critical Social Work</a:t>
            </a:r>
            <a:r>
              <a:rPr lang="en-US" sz="1400" dirty="0">
                <a:effectLst/>
                <a:ea typeface="Calibri" panose="020F0502020204030204" pitchFamily="34" charset="0"/>
              </a:rPr>
              <a:t>, </a:t>
            </a:r>
            <a:r>
              <a:rPr lang="en-US" sz="1400" i="1" dirty="0">
                <a:effectLst/>
                <a:ea typeface="Calibri" panose="020F0502020204030204" pitchFamily="34" charset="0"/>
              </a:rPr>
              <a:t>11</a:t>
            </a:r>
            <a:r>
              <a:rPr lang="en-US" sz="1400" dirty="0">
                <a:effectLst/>
                <a:ea typeface="Calibri" panose="020F0502020204030204" pitchFamily="34" charset="0"/>
              </a:rPr>
              <a:t>(3). </a:t>
            </a:r>
            <a:r>
              <a:rPr lang="en-US" sz="1400" dirty="0">
                <a:effectLst/>
                <a:ea typeface="Calibri" panose="020F0502020204030204" pitchFamily="34" charset="0"/>
                <a:hlinkClick r:id="rId3"/>
              </a:rPr>
              <a:t>https://doi.org/10.22329/csw.v11i3.5835</a:t>
            </a:r>
            <a:r>
              <a:rPr lang="en-US" sz="1400" dirty="0">
                <a:effectLst/>
                <a:ea typeface="Calibri" panose="020F0502020204030204" pitchFamily="34" charset="0"/>
              </a:rPr>
              <a:t> </a:t>
            </a:r>
          </a:p>
          <a:p>
            <a:pPr algn="just">
              <a:lnSpc>
                <a:spcPct val="100000"/>
              </a:lnSpc>
              <a:spcBef>
                <a:spcPts val="600"/>
              </a:spcBef>
            </a:pPr>
            <a:r>
              <a:rPr lang="fr-CH" sz="1400" dirty="0">
                <a:effectLst/>
                <a:ea typeface="Calibri" panose="020F0502020204030204" pitchFamily="34" charset="0"/>
              </a:rPr>
              <a:t>Naef, C. (2019). </a:t>
            </a:r>
            <a:r>
              <a:rPr lang="fr-CH" sz="1400" i="1" dirty="0">
                <a:effectLst/>
                <a:ea typeface="Calibri" panose="020F0502020204030204" pitchFamily="34" charset="0"/>
              </a:rPr>
              <a:t>Travail social et développement durable : la transition écologique comme nécessité sociale. </a:t>
            </a:r>
            <a:r>
              <a:rPr lang="fr-CH" sz="1400" dirty="0">
                <a:effectLst/>
                <a:ea typeface="Calibri" panose="020F0502020204030204" pitchFamily="34" charset="0"/>
              </a:rPr>
              <a:t>HETS</a:t>
            </a:r>
            <a:r>
              <a:rPr lang="fr-CH" sz="1400" kern="1400" spc="-50" dirty="0">
                <a:solidFill>
                  <a:srgbClr val="3B3838"/>
                </a:solidFill>
                <a:ea typeface="Yu Gothic UI Light" panose="020B0300000000000000" pitchFamily="34" charset="-128"/>
              </a:rPr>
              <a:t>‑</a:t>
            </a:r>
            <a:r>
              <a:rPr lang="fr-CH" sz="1400" dirty="0">
                <a:effectLst/>
                <a:ea typeface="Calibri" panose="020F0502020204030204" pitchFamily="34" charset="0"/>
              </a:rPr>
              <a:t>FR (document non publié).</a:t>
            </a:r>
            <a:endParaRPr lang="fr-CH" sz="1400" i="1" dirty="0">
              <a:effectLst/>
              <a:ea typeface="Calibri" panose="020F0502020204030204" pitchFamily="34" charset="0"/>
            </a:endParaRPr>
          </a:p>
          <a:p>
            <a:pPr algn="just">
              <a:lnSpc>
                <a:spcPct val="100000"/>
              </a:lnSpc>
              <a:spcBef>
                <a:spcPts val="600"/>
              </a:spcBef>
            </a:pPr>
            <a:r>
              <a:rPr lang="de-CH" sz="1400" dirty="0" err="1">
                <a:effectLst/>
                <a:ea typeface="Calibri" panose="020F0502020204030204" pitchFamily="34" charset="0"/>
              </a:rPr>
              <a:t>Närhi</a:t>
            </a:r>
            <a:r>
              <a:rPr lang="de-CH" sz="1400" dirty="0">
                <a:effectLst/>
                <a:ea typeface="Calibri" panose="020F0502020204030204" pitchFamily="34" charset="0"/>
              </a:rPr>
              <a:t>, K., &amp; Matthies, A.-L. (2018). </a:t>
            </a:r>
            <a:r>
              <a:rPr lang="en-US" sz="1400" dirty="0">
                <a:effectLst/>
                <a:ea typeface="Calibri" panose="020F0502020204030204" pitchFamily="34" charset="0"/>
              </a:rPr>
              <a:t>The </a:t>
            </a:r>
            <a:r>
              <a:rPr lang="en-US" sz="1400" dirty="0" err="1">
                <a:effectLst/>
                <a:ea typeface="Calibri" panose="020F0502020204030204" pitchFamily="34" charset="0"/>
              </a:rPr>
              <a:t>ecosocial</a:t>
            </a:r>
            <a:r>
              <a:rPr lang="en-US" sz="1400" dirty="0">
                <a:effectLst/>
                <a:ea typeface="Calibri" panose="020F0502020204030204" pitchFamily="34" charset="0"/>
              </a:rPr>
              <a:t> approach in social work as a framework for structural social work. </a:t>
            </a:r>
            <a:r>
              <a:rPr lang="en-US" sz="1400" i="1" dirty="0">
                <a:effectLst/>
                <a:ea typeface="Calibri" panose="020F0502020204030204" pitchFamily="34" charset="0"/>
              </a:rPr>
              <a:t>International Social Work</a:t>
            </a:r>
            <a:r>
              <a:rPr lang="en-US" sz="1400" dirty="0">
                <a:effectLst/>
                <a:ea typeface="Calibri" panose="020F0502020204030204" pitchFamily="34" charset="0"/>
              </a:rPr>
              <a:t>, </a:t>
            </a:r>
            <a:r>
              <a:rPr lang="en-US" sz="1400" i="1" dirty="0">
                <a:effectLst/>
                <a:ea typeface="Calibri" panose="020F0502020204030204" pitchFamily="34" charset="0"/>
              </a:rPr>
              <a:t>61</a:t>
            </a:r>
            <a:r>
              <a:rPr lang="en-US" sz="1400" dirty="0">
                <a:effectLst/>
                <a:ea typeface="Calibri" panose="020F0502020204030204" pitchFamily="34" charset="0"/>
              </a:rPr>
              <a:t>(4), 490‑502. </a:t>
            </a:r>
            <a:r>
              <a:rPr lang="en-US" sz="1400" dirty="0">
                <a:effectLst/>
                <a:ea typeface="Calibri" panose="020F0502020204030204" pitchFamily="34" charset="0"/>
                <a:hlinkClick r:id="rId4"/>
              </a:rPr>
              <a:t>https://doi.org/10.1177/0020872816644663</a:t>
            </a:r>
            <a:r>
              <a:rPr lang="en-US" sz="1400" dirty="0">
                <a:effectLst/>
                <a:ea typeface="Calibri" panose="020F0502020204030204" pitchFamily="34" charset="0"/>
              </a:rPr>
              <a:t> </a:t>
            </a:r>
          </a:p>
          <a:p>
            <a:pPr algn="just">
              <a:lnSpc>
                <a:spcPct val="100000"/>
              </a:lnSpc>
              <a:spcBef>
                <a:spcPts val="600"/>
              </a:spcBef>
            </a:pPr>
            <a:r>
              <a:rPr lang="en-US" sz="1400" dirty="0">
                <a:ea typeface="Calibri" panose="020F0502020204030204" pitchFamily="34" charset="0"/>
              </a:rPr>
              <a:t>ONU (2015). </a:t>
            </a:r>
            <a:r>
              <a:rPr lang="fr-CH" sz="1400" i="1" dirty="0">
                <a:ea typeface="Calibri" panose="020F0502020204030204" pitchFamily="34" charset="0"/>
              </a:rPr>
              <a:t>17 objectifs pour sauver le monde.</a:t>
            </a:r>
            <a:r>
              <a:rPr lang="fr-CH" sz="1400" dirty="0">
                <a:ea typeface="Calibri" panose="020F0502020204030204" pitchFamily="34" charset="0"/>
              </a:rPr>
              <a:t> </a:t>
            </a:r>
            <a:r>
              <a:rPr lang="fr-CH" sz="1400" dirty="0">
                <a:ea typeface="Calibri" panose="020F0502020204030204" pitchFamily="34" charset="0"/>
                <a:hlinkClick r:id="rId5"/>
              </a:rPr>
              <a:t>https://www.un.org/sustainabledevelopment/fr/objectifs-de-developpement-durable/</a:t>
            </a:r>
            <a:endParaRPr lang="fr-CH" sz="1400" dirty="0">
              <a:ea typeface="Calibri" panose="020F0502020204030204" pitchFamily="34" charset="0"/>
            </a:endParaRPr>
          </a:p>
          <a:p>
            <a:pPr algn="just">
              <a:lnSpc>
                <a:spcPct val="100000"/>
              </a:lnSpc>
              <a:spcBef>
                <a:spcPts val="600"/>
              </a:spcBef>
            </a:pPr>
            <a:r>
              <a:rPr lang="de-CH" sz="1400" dirty="0">
                <a:effectLst/>
                <a:ea typeface="Calibri" panose="020F0502020204030204" pitchFamily="34" charset="0"/>
              </a:rPr>
              <a:t>Oswald, Y., Owen, A., &amp; Steinberger, J. K. (2020). </a:t>
            </a:r>
            <a:r>
              <a:rPr lang="en-US" sz="1400" dirty="0">
                <a:effectLst/>
                <a:ea typeface="Calibri" panose="020F0502020204030204" pitchFamily="34" charset="0"/>
              </a:rPr>
              <a:t>Large inequality in international and intranational energy footprints between income groups and across consumption categories. </a:t>
            </a:r>
            <a:r>
              <a:rPr lang="en-US" sz="1400" i="1" dirty="0">
                <a:effectLst/>
                <a:ea typeface="Calibri" panose="020F0502020204030204" pitchFamily="34" charset="0"/>
              </a:rPr>
              <a:t>Nature Energy</a:t>
            </a:r>
            <a:r>
              <a:rPr lang="en-US" sz="1400" dirty="0">
                <a:effectLst/>
                <a:ea typeface="Calibri" panose="020F0502020204030204" pitchFamily="34" charset="0"/>
              </a:rPr>
              <a:t>, </a:t>
            </a:r>
            <a:r>
              <a:rPr lang="en-US" sz="1400" i="1" dirty="0">
                <a:effectLst/>
                <a:ea typeface="Calibri" panose="020F0502020204030204" pitchFamily="34" charset="0"/>
              </a:rPr>
              <a:t>5</a:t>
            </a:r>
            <a:r>
              <a:rPr lang="en-US" sz="1400" dirty="0">
                <a:effectLst/>
                <a:ea typeface="Calibri" panose="020F0502020204030204" pitchFamily="34" charset="0"/>
              </a:rPr>
              <a:t>(3), 231‑239. </a:t>
            </a:r>
            <a:r>
              <a:rPr lang="en-US" sz="1400" dirty="0">
                <a:effectLst/>
                <a:ea typeface="Calibri" panose="020F0502020204030204" pitchFamily="34" charset="0"/>
                <a:hlinkClick r:id="rId6"/>
              </a:rPr>
              <a:t>https://doi.org/10.1038/s41560-020-0579-8</a:t>
            </a:r>
            <a:r>
              <a:rPr lang="en-US" sz="1400" dirty="0">
                <a:effectLst/>
                <a:ea typeface="Calibri" panose="020F0502020204030204" pitchFamily="34" charset="0"/>
              </a:rPr>
              <a:t> </a:t>
            </a:r>
            <a:endParaRPr lang="fr-CH" sz="1400" dirty="0">
              <a:effectLst/>
              <a:ea typeface="Calibri" panose="020F0502020204030204" pitchFamily="34" charset="0"/>
            </a:endParaRPr>
          </a:p>
          <a:p>
            <a:pPr algn="just">
              <a:lnSpc>
                <a:spcPct val="100000"/>
              </a:lnSpc>
              <a:spcBef>
                <a:spcPts val="600"/>
              </a:spcBef>
            </a:pPr>
            <a:r>
              <a:rPr lang="en-US" sz="1400" dirty="0">
                <a:effectLst/>
                <a:ea typeface="Calibri" panose="020F0502020204030204" pitchFamily="34" charset="0"/>
              </a:rPr>
              <a:t>Petersen-</a:t>
            </a:r>
            <a:r>
              <a:rPr lang="en-US" sz="1400" dirty="0" err="1">
                <a:effectLst/>
                <a:ea typeface="Calibri" panose="020F0502020204030204" pitchFamily="34" charset="0"/>
              </a:rPr>
              <a:t>Rockney</a:t>
            </a:r>
            <a:r>
              <a:rPr lang="en-US" sz="1400" dirty="0">
                <a:effectLst/>
                <a:ea typeface="Calibri" panose="020F0502020204030204" pitchFamily="34" charset="0"/>
              </a:rPr>
              <a:t>, M., Baur, P., Guzman, A., Bender, S. F., Calo, A., Castillo, F., De Master, K., Dumont, A., Esquivel, K., </a:t>
            </a:r>
            <a:r>
              <a:rPr lang="en-US" sz="1400" dirty="0" err="1">
                <a:effectLst/>
                <a:ea typeface="Calibri" panose="020F0502020204030204" pitchFamily="34" charset="0"/>
              </a:rPr>
              <a:t>Kremen</a:t>
            </a:r>
            <a:r>
              <a:rPr lang="en-US" sz="1400" dirty="0">
                <a:effectLst/>
                <a:ea typeface="Calibri" panose="020F0502020204030204" pitchFamily="34" charset="0"/>
              </a:rPr>
              <a:t>, C., LaChance, J., </a:t>
            </a:r>
            <a:r>
              <a:rPr lang="en-US" sz="1400" dirty="0" err="1">
                <a:effectLst/>
                <a:ea typeface="Calibri" panose="020F0502020204030204" pitchFamily="34" charset="0"/>
              </a:rPr>
              <a:t>Mooshammer</a:t>
            </a:r>
            <a:r>
              <a:rPr lang="en-US" sz="1400" dirty="0">
                <a:effectLst/>
                <a:ea typeface="Calibri" panose="020F0502020204030204" pitchFamily="34" charset="0"/>
              </a:rPr>
              <a:t>, M., </a:t>
            </a:r>
            <a:r>
              <a:rPr lang="en-US" sz="1400" dirty="0" err="1">
                <a:effectLst/>
                <a:ea typeface="Calibri" panose="020F0502020204030204" pitchFamily="34" charset="0"/>
              </a:rPr>
              <a:t>Ory</a:t>
            </a:r>
            <a:r>
              <a:rPr lang="en-US" sz="1400" dirty="0">
                <a:effectLst/>
                <a:ea typeface="Calibri" panose="020F0502020204030204" pitchFamily="34" charset="0"/>
              </a:rPr>
              <a:t>, J., Price, M. J., </a:t>
            </a:r>
            <a:r>
              <a:rPr lang="en-US" sz="1400" dirty="0" err="1">
                <a:effectLst/>
                <a:ea typeface="Calibri" panose="020F0502020204030204" pitchFamily="34" charset="0"/>
              </a:rPr>
              <a:t>Socolar</a:t>
            </a:r>
            <a:r>
              <a:rPr lang="en-US" sz="1400" dirty="0">
                <a:effectLst/>
                <a:ea typeface="Calibri" panose="020F0502020204030204" pitchFamily="34" charset="0"/>
              </a:rPr>
              <a:t>, Y., Stanley, P., Iles, A., &amp; Bowles, T. (2021). Narrow and Brittle or Broad and Nimble? Comparing Adaptive Capacity in Simplifying and Diversifying Farming Systems. </a:t>
            </a:r>
            <a:r>
              <a:rPr lang="en-US" sz="1400" i="1" dirty="0">
                <a:effectLst/>
                <a:ea typeface="Calibri" panose="020F0502020204030204" pitchFamily="34" charset="0"/>
              </a:rPr>
              <a:t>Frontiers in Sustainable Food Systems</a:t>
            </a:r>
            <a:r>
              <a:rPr lang="en-US" sz="1400" dirty="0">
                <a:effectLst/>
                <a:ea typeface="Calibri" panose="020F0502020204030204" pitchFamily="34" charset="0"/>
              </a:rPr>
              <a:t>, </a:t>
            </a:r>
            <a:r>
              <a:rPr lang="en-US" sz="1400" i="1" dirty="0">
                <a:effectLst/>
                <a:ea typeface="Calibri" panose="020F0502020204030204" pitchFamily="34" charset="0"/>
              </a:rPr>
              <a:t>0</a:t>
            </a:r>
            <a:r>
              <a:rPr lang="en-US" sz="1400" dirty="0">
                <a:effectLst/>
                <a:ea typeface="Calibri" panose="020F0502020204030204" pitchFamily="34" charset="0"/>
              </a:rPr>
              <a:t>. </a:t>
            </a:r>
            <a:r>
              <a:rPr lang="en-US" sz="1400" dirty="0">
                <a:effectLst/>
                <a:ea typeface="Calibri" panose="020F0502020204030204" pitchFamily="34" charset="0"/>
                <a:hlinkClick r:id="rId7"/>
              </a:rPr>
              <a:t>https://doi.org/10.3389/fsufs.2021.564900</a:t>
            </a:r>
            <a:r>
              <a:rPr lang="en-US" sz="1400" dirty="0">
                <a:effectLst/>
                <a:ea typeface="Calibri" panose="020F0502020204030204" pitchFamily="34" charset="0"/>
              </a:rPr>
              <a:t> </a:t>
            </a:r>
          </a:p>
          <a:p>
            <a:pPr algn="just">
              <a:lnSpc>
                <a:spcPct val="100000"/>
              </a:lnSpc>
              <a:spcBef>
                <a:spcPts val="600"/>
              </a:spcBef>
            </a:pPr>
            <a:r>
              <a:rPr lang="fr-CH" sz="1400" b="0" i="0" dirty="0">
                <a:solidFill>
                  <a:srgbClr val="323232"/>
                </a:solidFill>
                <a:effectLst/>
              </a:rPr>
              <a:t>Portillo, M. (2019). Qu’est-ce que le travail social vert et en quoi est-il pertinent aujourd’hui ?. </a:t>
            </a:r>
            <a:r>
              <a:rPr lang="fr-CH" sz="1400" b="0" i="1" dirty="0">
                <a:solidFill>
                  <a:srgbClr val="323232"/>
                </a:solidFill>
                <a:effectLst/>
              </a:rPr>
              <a:t>Forum</a:t>
            </a:r>
            <a:r>
              <a:rPr lang="fr-CH" sz="1400" b="0" i="0" dirty="0">
                <a:solidFill>
                  <a:srgbClr val="323232"/>
                </a:solidFill>
                <a:effectLst/>
              </a:rPr>
              <a:t>, 157, 46-54. </a:t>
            </a:r>
            <a:r>
              <a:rPr lang="fr-CH" sz="1400" b="0" i="0" u="none" strike="noStrike" dirty="0">
                <a:effectLst/>
                <a:hlinkClick r:id="rId8"/>
              </a:rPr>
              <a:t>https://doi.org/10.3917/forum.157.0046</a:t>
            </a:r>
            <a:endParaRPr lang="fr-CH" sz="1400" dirty="0">
              <a:effectLst/>
              <a:ea typeface="Calibri" panose="020F0502020204030204" pitchFamily="34" charset="0"/>
            </a:endParaRPr>
          </a:p>
          <a:p>
            <a:pPr algn="just">
              <a:lnSpc>
                <a:spcPct val="100000"/>
              </a:lnSpc>
              <a:spcBef>
                <a:spcPts val="600"/>
              </a:spcBef>
            </a:pPr>
            <a:r>
              <a:rPr lang="en-US" sz="1400" dirty="0">
                <a:effectLst/>
                <a:ea typeface="Calibri" panose="020F0502020204030204" pitchFamily="34" charset="0"/>
              </a:rPr>
              <a:t>Ramsay, S., &amp; Boddy, J. (2017). Environmental Social Work : A Concept Analysis. </a:t>
            </a:r>
            <a:r>
              <a:rPr lang="en-US" sz="1400" i="1" dirty="0">
                <a:effectLst/>
                <a:ea typeface="Calibri" panose="020F0502020204030204" pitchFamily="34" charset="0"/>
              </a:rPr>
              <a:t>British Journal of Social Work</a:t>
            </a:r>
            <a:r>
              <a:rPr lang="en-US" sz="1400" dirty="0">
                <a:effectLst/>
                <a:ea typeface="Calibri" panose="020F0502020204030204" pitchFamily="34" charset="0"/>
              </a:rPr>
              <a:t>, </a:t>
            </a:r>
            <a:r>
              <a:rPr lang="en-US" sz="1400" i="1" dirty="0">
                <a:effectLst/>
                <a:ea typeface="Calibri" panose="020F0502020204030204" pitchFamily="34" charset="0"/>
              </a:rPr>
              <a:t>47</a:t>
            </a:r>
            <a:r>
              <a:rPr lang="en-US" sz="1400" dirty="0">
                <a:effectLst/>
                <a:ea typeface="Calibri" panose="020F0502020204030204" pitchFamily="34" charset="0"/>
              </a:rPr>
              <a:t>, 68‑86. </a:t>
            </a:r>
            <a:r>
              <a:rPr lang="en-US" sz="1400" dirty="0">
                <a:effectLst/>
                <a:ea typeface="Calibri" panose="020F0502020204030204" pitchFamily="34" charset="0"/>
                <a:hlinkClick r:id="rId9"/>
              </a:rPr>
              <a:t>https://doi.org/10.1093/bjsw/bcw078</a:t>
            </a:r>
            <a:endParaRPr lang="en-US" sz="1400" dirty="0">
              <a:effectLst/>
              <a:ea typeface="Calibri" panose="020F0502020204030204" pitchFamily="34" charset="0"/>
            </a:endParaRPr>
          </a:p>
          <a:p>
            <a:pPr algn="just">
              <a:lnSpc>
                <a:spcPct val="100000"/>
              </a:lnSpc>
              <a:spcBef>
                <a:spcPts val="600"/>
              </a:spcBef>
            </a:pPr>
            <a:r>
              <a:rPr lang="fr-CH" sz="1400" dirty="0">
                <a:effectLst/>
                <a:ea typeface="Calibri" panose="020F0502020204030204" pitchFamily="34" charset="0"/>
              </a:rPr>
              <a:t>Richmond, M. (1917). </a:t>
            </a:r>
            <a:r>
              <a:rPr lang="fr-CH" sz="1400" i="1" dirty="0">
                <a:effectLst/>
                <a:ea typeface="Calibri" panose="020F0502020204030204" pitchFamily="34" charset="0"/>
              </a:rPr>
              <a:t>Social </a:t>
            </a:r>
            <a:r>
              <a:rPr lang="fr-CH" sz="1400" i="1" dirty="0" err="1">
                <a:effectLst/>
                <a:ea typeface="Calibri" panose="020F0502020204030204" pitchFamily="34" charset="0"/>
              </a:rPr>
              <a:t>Diagnosis</a:t>
            </a:r>
            <a:r>
              <a:rPr lang="fr-CH" sz="1400" i="1" dirty="0">
                <a:effectLst/>
                <a:ea typeface="Calibri" panose="020F0502020204030204" pitchFamily="34" charset="0"/>
              </a:rPr>
              <a:t>. </a:t>
            </a:r>
            <a:r>
              <a:rPr lang="fr-CH" sz="1400" dirty="0">
                <a:effectLst/>
                <a:ea typeface="Calibri" panose="020F0502020204030204" pitchFamily="34" charset="0"/>
              </a:rPr>
              <a:t>Russel Sage </a:t>
            </a:r>
            <a:r>
              <a:rPr lang="fr-CH" sz="1400" dirty="0" err="1">
                <a:effectLst/>
                <a:ea typeface="Calibri" panose="020F0502020204030204" pitchFamily="34" charset="0"/>
              </a:rPr>
              <a:t>Foundation</a:t>
            </a:r>
            <a:r>
              <a:rPr lang="fr-CH" sz="1400" dirty="0">
                <a:effectLst/>
                <a:ea typeface="Calibri" panose="020F0502020204030204" pitchFamily="34" charset="0"/>
              </a:rPr>
              <a:t>. </a:t>
            </a:r>
          </a:p>
          <a:p>
            <a:pPr algn="just">
              <a:lnSpc>
                <a:spcPct val="100000"/>
              </a:lnSpc>
              <a:spcBef>
                <a:spcPts val="600"/>
              </a:spcBef>
            </a:pPr>
            <a:r>
              <a:rPr lang="fr-CH" altLang="fr-FR" sz="1400" dirty="0">
                <a:solidFill>
                  <a:srgbClr val="323232"/>
                </a:solidFill>
              </a:rPr>
              <a:t>Turcotte D. &amp; Deslauriers J.-P. (2011)</a:t>
            </a:r>
            <a:r>
              <a:rPr lang="fr-CH" altLang="fr-FR" sz="1400" i="1" dirty="0">
                <a:solidFill>
                  <a:schemeClr val="tx1">
                    <a:lumMod val="65000"/>
                    <a:lumOff val="35000"/>
                  </a:schemeClr>
                </a:solidFill>
              </a:rPr>
              <a:t>. Méthodologie de l’intervention sociale personnelle. Canada. Presses de l’université de Laval</a:t>
            </a:r>
            <a:endParaRPr lang="fr-CH" sz="1400" dirty="0">
              <a:effectLst/>
              <a:ea typeface="Calibri" panose="020F0502020204030204" pitchFamily="34" charset="0"/>
            </a:endParaRPr>
          </a:p>
          <a:p>
            <a:pPr algn="just">
              <a:lnSpc>
                <a:spcPct val="100000"/>
              </a:lnSpc>
              <a:spcBef>
                <a:spcPts val="600"/>
              </a:spcBef>
            </a:pPr>
            <a:r>
              <a:rPr lang="fr-CH" sz="1400" dirty="0" err="1">
                <a:effectLst/>
                <a:ea typeface="Calibri" panose="020F0502020204030204" pitchFamily="34" charset="0"/>
              </a:rPr>
              <a:t>Worster</a:t>
            </a:r>
            <a:r>
              <a:rPr lang="fr-CH" sz="1400" dirty="0">
                <a:effectLst/>
                <a:ea typeface="Calibri" panose="020F0502020204030204" pitchFamily="34" charset="0"/>
              </a:rPr>
              <a:t>, D. (2009). </a:t>
            </a:r>
            <a:r>
              <a:rPr lang="fr-CH" sz="1400" i="1" dirty="0">
                <a:effectLst/>
                <a:ea typeface="Calibri" panose="020F0502020204030204" pitchFamily="34" charset="0"/>
              </a:rPr>
              <a:t>Les pionniers de l’écologie</a:t>
            </a:r>
            <a:r>
              <a:rPr lang="fr-CH" sz="1400" dirty="0">
                <a:effectLst/>
                <a:ea typeface="Calibri" panose="020F0502020204030204" pitchFamily="34" charset="0"/>
              </a:rPr>
              <a:t>. Sang de la terre.</a:t>
            </a:r>
          </a:p>
          <a:p>
            <a:pPr algn="just">
              <a:lnSpc>
                <a:spcPct val="100000"/>
              </a:lnSpc>
              <a:spcBef>
                <a:spcPts val="600"/>
              </a:spcBef>
            </a:pPr>
            <a:r>
              <a:rPr lang="en-US" sz="1400" dirty="0">
                <a:effectLst/>
                <a:ea typeface="Calibri" panose="020F0502020204030204" pitchFamily="34" charset="0"/>
              </a:rPr>
              <a:t>Zapf, M. K. (2009). </a:t>
            </a:r>
            <a:r>
              <a:rPr lang="en-US" sz="1400" i="1" dirty="0">
                <a:effectLst/>
                <a:ea typeface="Calibri" panose="020F0502020204030204" pitchFamily="34" charset="0"/>
              </a:rPr>
              <a:t>Social Work and the Environment : Understanding People and Place</a:t>
            </a:r>
            <a:r>
              <a:rPr lang="en-US" sz="1400" dirty="0">
                <a:effectLst/>
                <a:ea typeface="Calibri" panose="020F0502020204030204" pitchFamily="34" charset="0"/>
              </a:rPr>
              <a:t>. </a:t>
            </a:r>
            <a:r>
              <a:rPr lang="fr-CH" sz="1400" dirty="0">
                <a:effectLst/>
                <a:ea typeface="Calibri" panose="020F0502020204030204" pitchFamily="34" charset="0"/>
              </a:rPr>
              <a:t>Canadian Scholars.</a:t>
            </a:r>
          </a:p>
          <a:p>
            <a:pPr algn="just">
              <a:lnSpc>
                <a:spcPct val="100000"/>
              </a:lnSpc>
              <a:spcBef>
                <a:spcPts val="600"/>
              </a:spcBef>
            </a:pPr>
            <a:r>
              <a:rPr lang="fr-CH" sz="1400" dirty="0">
                <a:ea typeface="Calibri" panose="020F0502020204030204" pitchFamily="34" charset="0"/>
                <a:hlinkClick r:id="rId10"/>
              </a:rPr>
              <a:t>https://spectredelautisme.com/signes-caracteristiques-trouble-du-spectre-de-l-autisme-tsa</a:t>
            </a:r>
            <a:endParaRPr lang="fr-CH" sz="1400" dirty="0">
              <a:ea typeface="Calibri" panose="020F0502020204030204" pitchFamily="34" charset="0"/>
            </a:endParaRPr>
          </a:p>
          <a:p>
            <a:pPr algn="just">
              <a:lnSpc>
                <a:spcPct val="100000"/>
              </a:lnSpc>
              <a:spcBef>
                <a:spcPts val="600"/>
              </a:spcBef>
            </a:pPr>
            <a:r>
              <a:rPr lang="fr-CH" sz="1400" dirty="0" err="1">
                <a:effectLst/>
                <a:ea typeface="Calibri" panose="020F0502020204030204" pitchFamily="34" charset="0"/>
              </a:rPr>
              <a:t>Hazzaz</a:t>
            </a:r>
            <a:r>
              <a:rPr lang="fr-CH" sz="1400" dirty="0">
                <a:effectLst/>
                <a:ea typeface="Calibri" panose="020F0502020204030204" pitchFamily="34" charset="0"/>
              </a:rPr>
              <a:t>, M. (1985). Le travailleur social et les situations d’urgence. Service social, 34(1), 148–157. </a:t>
            </a:r>
            <a:r>
              <a:rPr lang="fr-CH" sz="1400" dirty="0">
                <a:effectLst/>
                <a:ea typeface="Calibri" panose="020F0502020204030204" pitchFamily="34" charset="0"/>
                <a:hlinkClick r:id="rId11"/>
              </a:rPr>
              <a:t>https://doi.org/10.7202/706256ar</a:t>
            </a:r>
            <a:endParaRPr lang="fr-CH" sz="1400" dirty="0">
              <a:effectLst/>
              <a:ea typeface="Calibri" panose="020F0502020204030204" pitchFamily="34" charset="0"/>
            </a:endParaRPr>
          </a:p>
          <a:p>
            <a:pPr algn="just">
              <a:lnSpc>
                <a:spcPct val="100000"/>
              </a:lnSpc>
              <a:spcBef>
                <a:spcPts val="600"/>
              </a:spcBef>
            </a:pPr>
            <a:r>
              <a:rPr lang="fr-CH" sz="1400" dirty="0" err="1">
                <a:ea typeface="Calibri" panose="020F0502020204030204" pitchFamily="34" charset="0"/>
              </a:rPr>
              <a:t>Lolum</a:t>
            </a:r>
            <a:r>
              <a:rPr lang="fr-CH" sz="1400" dirty="0">
                <a:ea typeface="Calibri" panose="020F0502020204030204" pitchFamily="34" charset="0"/>
              </a:rPr>
              <a:t> </a:t>
            </a:r>
            <a:r>
              <a:rPr lang="fr-CH" sz="1400" dirty="0" err="1">
                <a:ea typeface="Calibri" panose="020F0502020204030204" pitchFamily="34" charset="0"/>
              </a:rPr>
              <a:t>Tristant</a:t>
            </a:r>
            <a:r>
              <a:rPr lang="fr-CH" sz="1400" dirty="0">
                <a:ea typeface="Calibri" panose="020F0502020204030204" pitchFamily="34" charset="0"/>
              </a:rPr>
              <a:t>, Marion </a:t>
            </a:r>
            <a:r>
              <a:rPr lang="fr-CH" sz="1400" dirty="0" err="1">
                <a:ea typeface="Calibri" panose="020F0502020204030204" pitchFamily="34" charset="0"/>
              </a:rPr>
              <a:t>Repetti</a:t>
            </a:r>
            <a:r>
              <a:rPr lang="fr-CH" sz="1400" dirty="0">
                <a:ea typeface="Calibri" panose="020F0502020204030204" pitchFamily="34" charset="0"/>
              </a:rPr>
              <a:t> . L’</a:t>
            </a:r>
            <a:r>
              <a:rPr lang="fr-CH" sz="1400" dirty="0" err="1">
                <a:ea typeface="Calibri" panose="020F0502020204030204" pitchFamily="34" charset="0"/>
              </a:rPr>
              <a:t>environnementalisation</a:t>
            </a:r>
            <a:r>
              <a:rPr lang="fr-CH" sz="1400" dirty="0">
                <a:ea typeface="Calibri" panose="020F0502020204030204" pitchFamily="34" charset="0"/>
              </a:rPr>
              <a:t>’ du travail social: Enjeux pour la formation et la pratique face à la crise </a:t>
            </a:r>
            <a:r>
              <a:rPr lang="fr-CH" sz="1400" dirty="0" err="1">
                <a:ea typeface="Calibri" panose="020F0502020204030204" pitchFamily="34" charset="0"/>
              </a:rPr>
              <a:t>climatique.Colloque</a:t>
            </a:r>
            <a:r>
              <a:rPr lang="fr-CH" sz="1400" dirty="0">
                <a:ea typeface="Calibri" panose="020F0502020204030204" pitchFamily="34" charset="0"/>
              </a:rPr>
              <a:t> international, Genève, 6 mai 2022</a:t>
            </a:r>
          </a:p>
          <a:p>
            <a:pPr algn="l"/>
            <a:r>
              <a:rPr lang="fr-CH" sz="1800" b="0" i="0" u="none" strike="noStrike" baseline="0" dirty="0">
                <a:latin typeface="Utopia-Regular"/>
              </a:rPr>
              <a:t>Notre Affaire à Tous (2020). </a:t>
            </a:r>
            <a:r>
              <a:rPr lang="fr-CH" sz="1800" b="0" i="1" u="none" strike="noStrike" baseline="0" dirty="0">
                <a:latin typeface="Utopia-Italic"/>
              </a:rPr>
              <a:t>Un climat d’</a:t>
            </a:r>
            <a:r>
              <a:rPr lang="fr-CH" sz="1800" b="0" i="1" u="none" strike="noStrike" baseline="0" dirty="0" err="1">
                <a:latin typeface="Utopia-Italic"/>
              </a:rPr>
              <a:t>inégalités.Les</a:t>
            </a:r>
            <a:r>
              <a:rPr lang="fr-CH" sz="1800" b="0" i="1" u="none" strike="noStrike" baseline="0" dirty="0">
                <a:latin typeface="Utopia-Italic"/>
              </a:rPr>
              <a:t> impacts inégaux du dérèglement climatique en </a:t>
            </a:r>
            <a:r>
              <a:rPr lang="fr-CH" sz="1800" b="0" i="1" u="none" strike="noStrike" baseline="0" dirty="0" err="1">
                <a:latin typeface="Utopia-Italic"/>
              </a:rPr>
              <a:t>France</a:t>
            </a:r>
            <a:r>
              <a:rPr lang="fr-CH" sz="1800" b="0" i="0" u="none" strike="noStrike" baseline="0" dirty="0" err="1">
                <a:latin typeface="Utopia-Regular"/>
              </a:rPr>
              <a:t>.https</a:t>
            </a:r>
            <a:r>
              <a:rPr lang="fr-CH" sz="1800" b="0" i="0" u="none" strike="noStrike" baseline="0" dirty="0">
                <a:latin typeface="Utopia-Regular"/>
              </a:rPr>
              <a:t>://notreaffaireatous.org/</a:t>
            </a:r>
            <a:r>
              <a:rPr lang="fr-CH" sz="1800" b="0" i="0" u="none" strike="noStrike" baseline="0" dirty="0" err="1">
                <a:latin typeface="Utopia-Regular"/>
              </a:rPr>
              <a:t>wp</a:t>
            </a:r>
            <a:r>
              <a:rPr lang="fr-CH" sz="1800" b="0" i="0" u="none" strike="noStrike" baseline="0" dirty="0">
                <a:latin typeface="Utopia-Regular"/>
              </a:rPr>
              <a:t>-content/</a:t>
            </a:r>
            <a:r>
              <a:rPr lang="fr-CH" sz="1800" b="0" i="0" u="none" strike="noStrike" baseline="0" dirty="0" err="1">
                <a:latin typeface="Utopia-Regular"/>
              </a:rPr>
              <a:t>uploads</a:t>
            </a:r>
            <a:r>
              <a:rPr lang="fr-CH" sz="1800" b="0" i="0" u="none" strike="noStrike" baseline="0" dirty="0">
                <a:latin typeface="Utopia-Regular"/>
              </a:rPr>
              <a:t>/2020/12/InegalitesClimatiques_rapport.pdf</a:t>
            </a:r>
          </a:p>
          <a:p>
            <a:pPr algn="l"/>
            <a:r>
              <a:rPr lang="fr-CH" sz="1800" b="0" i="0" u="none" strike="noStrike" baseline="0" dirty="0">
                <a:latin typeface="Utopia-Regular"/>
              </a:rPr>
              <a:t>Portillo, Magali (2019). Qu’est-ce que le travail social vert et en quoi est-il pertinent aujourd’hui ? Forum, 2019/2 (n° 157),p. 46–54. https://doi.org/10.3917/</a:t>
            </a:r>
          </a:p>
          <a:p>
            <a:pPr marL="0" indent="0" algn="l">
              <a:buNone/>
            </a:pPr>
            <a:r>
              <a:rPr lang="fr-CH" sz="1800" b="0" i="0" u="none" strike="noStrike" baseline="0" dirty="0">
                <a:latin typeface="Utopia-Regular"/>
              </a:rPr>
              <a:t>forum.157.0046</a:t>
            </a:r>
          </a:p>
          <a:p>
            <a:pPr marL="0" indent="0">
              <a:buNone/>
            </a:pPr>
            <a:r>
              <a:rPr lang="fr-CH" sz="1400" b="0" i="0" u="none" strike="noStrike" baseline="0" dirty="0">
                <a:latin typeface="Utopia-Regular"/>
              </a:rPr>
              <a:t>. </a:t>
            </a:r>
            <a:r>
              <a:rPr lang="fr-CH" sz="1400" b="0" i="0" u="none" strike="noStrike" baseline="0" dirty="0" err="1">
                <a:latin typeface="Utopia-Regular"/>
              </a:rPr>
              <a:t>Tschopp</a:t>
            </a:r>
            <a:r>
              <a:rPr lang="fr-CH" sz="1400" b="0" i="0" u="none" strike="noStrike" baseline="0" dirty="0">
                <a:latin typeface="Utopia-Regular"/>
              </a:rPr>
              <a:t>, Françoise, </a:t>
            </a:r>
            <a:r>
              <a:rPr lang="fr-CH" sz="1400" b="0" i="0" u="none" strike="noStrike" baseline="0" dirty="0" err="1">
                <a:latin typeface="Utopia-Regular"/>
              </a:rPr>
              <a:t>Libois</a:t>
            </a:r>
            <a:r>
              <a:rPr lang="fr-CH" sz="1400" b="0" i="0" u="none" strike="noStrike" baseline="0" dirty="0">
                <a:latin typeface="Utopia-Regular"/>
              </a:rPr>
              <a:t>, Joëlle &amp; </a:t>
            </a:r>
            <a:r>
              <a:rPr lang="fr-CH" sz="1400" b="0" i="0" u="none" strike="noStrike" baseline="0" dirty="0" err="1">
                <a:latin typeface="Utopia-Regular"/>
              </a:rPr>
              <a:t>Bolzman,Claudio</a:t>
            </a:r>
            <a:r>
              <a:rPr lang="fr-CH" sz="1400" b="0" i="0" u="none" strike="noStrike" baseline="0" dirty="0">
                <a:latin typeface="Utopia-Regular"/>
              </a:rPr>
              <a:t> (2013). Le travail social à la recherche de nouveaux paradigmes :Inégalités sociales et </a:t>
            </a:r>
            <a:r>
              <a:rPr lang="fr-CH" sz="1400" b="0" i="0" u="none" strike="noStrike" baseline="0" dirty="0" err="1">
                <a:latin typeface="Utopia-Regular"/>
              </a:rPr>
              <a:t>environnementales.IES</a:t>
            </a:r>
            <a:r>
              <a:rPr lang="fr-CH" sz="1400" b="0" i="0" u="none" strike="noStrike" baseline="0" dirty="0">
                <a:latin typeface="Utopia-Regular"/>
              </a:rPr>
              <a:t> </a:t>
            </a:r>
            <a:r>
              <a:rPr lang="fr-CH" sz="1400" b="0" i="0" u="none" strike="noStrike" baseline="0" dirty="0" err="1">
                <a:latin typeface="Utopia-Regular"/>
              </a:rPr>
              <a:t>éditions.https</a:t>
            </a:r>
            <a:r>
              <a:rPr lang="fr-CH" sz="1400" b="0" i="0" u="none" strike="noStrike" baseline="0" dirty="0">
                <a:latin typeface="Utopia-Regular"/>
              </a:rPr>
              <a:t>://www.hesge.ch/hets/editions-ies/travail-social-recherche-nouveaux-paradigmes</a:t>
            </a:r>
            <a:endParaRPr lang="fr-CH" sz="1100" dirty="0">
              <a:effectLst/>
              <a:ea typeface="Calibri" panose="020F0502020204030204" pitchFamily="34" charset="0"/>
            </a:endParaRPr>
          </a:p>
          <a:p>
            <a:pPr marL="0" indent="0" algn="l">
              <a:buNone/>
            </a:pPr>
            <a:endParaRPr lang="fr-CH" sz="1400" dirty="0">
              <a:effectLst/>
              <a:ea typeface="Calibri" panose="020F0502020204030204" pitchFamily="34" charset="0"/>
            </a:endParaRPr>
          </a:p>
        </p:txBody>
      </p:sp>
      <p:sp>
        <p:nvSpPr>
          <p:cNvPr id="8" name="Slide Number Placeholder 7">
            <a:extLst>
              <a:ext uri="{FF2B5EF4-FFF2-40B4-BE49-F238E27FC236}">
                <a16:creationId xmlns:a16="http://schemas.microsoft.com/office/drawing/2014/main" id="{36FED552-CFCB-4758-82A8-C56FF02016A1}"/>
              </a:ext>
            </a:extLst>
          </p:cNvPr>
          <p:cNvSpPr>
            <a:spLocks noGrp="1"/>
          </p:cNvSpPr>
          <p:nvPr>
            <p:ph type="sldNum" sz="quarter" idx="12"/>
          </p:nvPr>
        </p:nvSpPr>
        <p:spPr/>
        <p:txBody>
          <a:bodyPr/>
          <a:lstStyle/>
          <a:p>
            <a:fld id="{8A26EEB8-B9A9-4B10-AC7A-36146B0DEC0A}" type="slidenum">
              <a:rPr lang="fr-CH" smtClean="0"/>
              <a:t>55</a:t>
            </a:fld>
            <a:endParaRPr lang="fr-CH" dirty="0"/>
          </a:p>
        </p:txBody>
      </p:sp>
      <p:pic>
        <p:nvPicPr>
          <p:cNvPr id="4" name="Espace réservé du contenu 3">
            <a:extLst>
              <a:ext uri="{FF2B5EF4-FFF2-40B4-BE49-F238E27FC236}">
                <a16:creationId xmlns:a16="http://schemas.microsoft.com/office/drawing/2014/main" id="{FCB8B8B3-494D-8A6F-F57A-BC915DA8007D}"/>
              </a:ext>
            </a:extLst>
          </p:cNvPr>
          <p:cNvPicPr>
            <a:picLocks noChangeAspect="1"/>
          </p:cNvPicPr>
          <p:nvPr/>
        </p:nvPicPr>
        <p:blipFill>
          <a:blip r:embed="rId12"/>
          <a:stretch>
            <a:fillRect/>
          </a:stretch>
        </p:blipFill>
        <p:spPr>
          <a:xfrm>
            <a:off x="0" y="6061374"/>
            <a:ext cx="1917803" cy="796626"/>
          </a:xfrm>
          <a:prstGeom prst="rect">
            <a:avLst/>
          </a:prstGeom>
        </p:spPr>
      </p:pic>
      <p:sp>
        <p:nvSpPr>
          <p:cNvPr id="10" name="Titre 1">
            <a:extLst>
              <a:ext uri="{FF2B5EF4-FFF2-40B4-BE49-F238E27FC236}">
                <a16:creationId xmlns:a16="http://schemas.microsoft.com/office/drawing/2014/main" id="{9EB1B164-5AC4-62CE-8F5C-52D23D1C899A}"/>
              </a:ext>
            </a:extLst>
          </p:cNvPr>
          <p:cNvSpPr txBox="1">
            <a:spLocks/>
          </p:cNvSpPr>
          <p:nvPr/>
        </p:nvSpPr>
        <p:spPr>
          <a:xfrm>
            <a:off x="356260" y="557516"/>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Références bibliographiques (II)</a:t>
            </a:r>
            <a:endParaRPr lang="fr-CH" sz="3600" b="1" dirty="0">
              <a:solidFill>
                <a:schemeClr val="accent4">
                  <a:lumMod val="50000"/>
                </a:schemeClr>
              </a:solidFill>
            </a:endParaRPr>
          </a:p>
        </p:txBody>
      </p:sp>
      <p:cxnSp>
        <p:nvCxnSpPr>
          <p:cNvPr id="11" name="Connecteur droit 5">
            <a:extLst>
              <a:ext uri="{FF2B5EF4-FFF2-40B4-BE49-F238E27FC236}">
                <a16:creationId xmlns:a16="http://schemas.microsoft.com/office/drawing/2014/main" id="{9FC018FE-2446-A4D0-A39C-EB5AB6F30804}"/>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17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 travail social environnemental est en lien avec les 17 ODD (I) </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80739" y="5876059"/>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1B68101-15DD-4FCB-9BA7-76518E5DCAFD}"/>
              </a:ext>
            </a:extLst>
          </p:cNvPr>
          <p:cNvSpPr>
            <a:spLocks noGrp="1"/>
          </p:cNvSpPr>
          <p:nvPr>
            <p:ph type="sldNum" sz="quarter" idx="12"/>
          </p:nvPr>
        </p:nvSpPr>
        <p:spPr/>
        <p:txBody>
          <a:bodyPr/>
          <a:lstStyle/>
          <a:p>
            <a:fld id="{8A26EEB8-B9A9-4B10-AC7A-36146B0DEC0A}" type="slidenum">
              <a:rPr lang="fr-CH" smtClean="0"/>
              <a:t>6</a:t>
            </a:fld>
            <a:endParaRPr lang="fr-CH"/>
          </a:p>
        </p:txBody>
      </p:sp>
      <p:pic>
        <p:nvPicPr>
          <p:cNvPr id="14" name="Picture 13" descr="Graphical user interface, application&#10;&#10;Description automatically generated">
            <a:extLst>
              <a:ext uri="{FF2B5EF4-FFF2-40B4-BE49-F238E27FC236}">
                <a16:creationId xmlns:a16="http://schemas.microsoft.com/office/drawing/2014/main" id="{8DD38848-7606-4752-B8E0-559DA12224E7}"/>
              </a:ext>
            </a:extLst>
          </p:cNvPr>
          <p:cNvPicPr>
            <a:picLocks noChangeAspect="1"/>
          </p:cNvPicPr>
          <p:nvPr/>
        </p:nvPicPr>
        <p:blipFill rotWithShape="1">
          <a:blip r:embed="rId4">
            <a:extLst>
              <a:ext uri="{28A0092B-C50C-407E-A947-70E740481C1C}">
                <a14:useLocalDpi xmlns:a14="http://schemas.microsoft.com/office/drawing/2010/main" val="0"/>
              </a:ext>
            </a:extLst>
          </a:blip>
          <a:srcRect t="22939" b="9247"/>
          <a:stretch/>
        </p:blipFill>
        <p:spPr>
          <a:xfrm>
            <a:off x="316932" y="1450346"/>
            <a:ext cx="11275300" cy="5301328"/>
          </a:xfrm>
          <a:prstGeom prst="rect">
            <a:avLst/>
          </a:prstGeom>
        </p:spPr>
      </p:pic>
    </p:spTree>
    <p:extLst>
      <p:ext uri="{BB962C8B-B14F-4D97-AF65-F5344CB8AC3E}">
        <p14:creationId xmlns:p14="http://schemas.microsoft.com/office/powerpoint/2010/main" val="3089902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 travail social environnemental est en lien avec les 17 ODD (I) </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790414" y="6108931"/>
            <a:ext cx="1282009" cy="532527"/>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1B68101-15DD-4FCB-9BA7-76518E5DCAFD}"/>
              </a:ext>
            </a:extLst>
          </p:cNvPr>
          <p:cNvSpPr>
            <a:spLocks noGrp="1"/>
          </p:cNvSpPr>
          <p:nvPr>
            <p:ph type="sldNum" sz="quarter" idx="12"/>
          </p:nvPr>
        </p:nvSpPr>
        <p:spPr/>
        <p:txBody>
          <a:bodyPr/>
          <a:lstStyle/>
          <a:p>
            <a:fld id="{8A26EEB8-B9A9-4B10-AC7A-36146B0DEC0A}" type="slidenum">
              <a:rPr lang="fr-CH" smtClean="0"/>
              <a:t>7</a:t>
            </a:fld>
            <a:endParaRPr lang="fr-CH"/>
          </a:p>
        </p:txBody>
      </p:sp>
      <p:pic>
        <p:nvPicPr>
          <p:cNvPr id="7" name="Image 6">
            <a:extLst>
              <a:ext uri="{FF2B5EF4-FFF2-40B4-BE49-F238E27FC236}">
                <a16:creationId xmlns:a16="http://schemas.microsoft.com/office/drawing/2014/main" id="{0011535A-AA82-4A45-A351-DA9306DA5C4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01857" y="1534331"/>
            <a:ext cx="10236631" cy="4577855"/>
          </a:xfrm>
          <a:prstGeom prst="rect">
            <a:avLst/>
          </a:prstGeom>
          <a:noFill/>
        </p:spPr>
      </p:pic>
    </p:spTree>
    <p:extLst>
      <p:ext uri="{BB962C8B-B14F-4D97-AF65-F5344CB8AC3E}">
        <p14:creationId xmlns:p14="http://schemas.microsoft.com/office/powerpoint/2010/main" val="3003123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D8E029-B2EA-425B-AA62-4B7F51BA0AE7}"/>
              </a:ext>
            </a:extLst>
          </p:cNvPr>
          <p:cNvSpPr/>
          <p:nvPr/>
        </p:nvSpPr>
        <p:spPr>
          <a:xfrm>
            <a:off x="845713" y="3429000"/>
            <a:ext cx="928996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CH"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Espace réservé du contenu 3">
            <a:extLst>
              <a:ext uri="{FF2B5EF4-FFF2-40B4-BE49-F238E27FC236}">
                <a16:creationId xmlns:a16="http://schemas.microsoft.com/office/drawing/2014/main" id="{9D33DB6A-C2F3-853F-0078-DCA53F3D4C01}"/>
              </a:ext>
            </a:extLst>
          </p:cNvPr>
          <p:cNvPicPr>
            <a:picLocks noChangeAspect="1"/>
          </p:cNvPicPr>
          <p:nvPr/>
        </p:nvPicPr>
        <p:blipFill>
          <a:blip r:embed="rId3"/>
          <a:stretch>
            <a:fillRect/>
          </a:stretch>
        </p:blipFill>
        <p:spPr>
          <a:xfrm>
            <a:off x="9917937" y="597931"/>
            <a:ext cx="1917803" cy="796626"/>
          </a:xfrm>
          <a:prstGeom prst="rect">
            <a:avLst/>
          </a:prstGeom>
        </p:spPr>
      </p:pic>
      <p:sp>
        <p:nvSpPr>
          <p:cNvPr id="10" name="Titre 1">
            <a:extLst>
              <a:ext uri="{FF2B5EF4-FFF2-40B4-BE49-F238E27FC236}">
                <a16:creationId xmlns:a16="http://schemas.microsoft.com/office/drawing/2014/main" id="{C70DEC5E-AA0E-F015-BA42-4CDCE769ABD6}"/>
              </a:ext>
            </a:extLst>
          </p:cNvPr>
          <p:cNvSpPr txBox="1">
            <a:spLocks/>
          </p:cNvSpPr>
          <p:nvPr/>
        </p:nvSpPr>
        <p:spPr>
          <a:xfrm>
            <a:off x="356260" y="557516"/>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Travail social environnemental</a:t>
            </a:r>
            <a:endParaRPr lang="fr-CH" sz="3600" b="1" dirty="0">
              <a:solidFill>
                <a:schemeClr val="accent4">
                  <a:lumMod val="50000"/>
                </a:schemeClr>
              </a:solidFill>
            </a:endParaRPr>
          </a:p>
        </p:txBody>
      </p:sp>
      <p:cxnSp>
        <p:nvCxnSpPr>
          <p:cNvPr id="11" name="Connecteur droit 5">
            <a:extLst>
              <a:ext uri="{FF2B5EF4-FFF2-40B4-BE49-F238E27FC236}">
                <a16:creationId xmlns:a16="http://schemas.microsoft.com/office/drawing/2014/main" id="{8F834729-CC64-A2E0-55D7-892250CFAA01}"/>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55A0DFD-EE2E-B1D7-0561-95AF512CA5D8}"/>
              </a:ext>
            </a:extLst>
          </p:cNvPr>
          <p:cNvSpPr>
            <a:spLocks noGrp="1"/>
          </p:cNvSpPr>
          <p:nvPr>
            <p:ph type="sldNum" sz="quarter" idx="12"/>
          </p:nvPr>
        </p:nvSpPr>
        <p:spPr/>
        <p:txBody>
          <a:bodyPr/>
          <a:lstStyle/>
          <a:p>
            <a:fld id="{8A26EEB8-B9A9-4B10-AC7A-36146B0DEC0A}" type="slidenum">
              <a:rPr lang="fr-CH" smtClean="0"/>
              <a:t>8</a:t>
            </a:fld>
            <a:endParaRPr lang="fr-CH"/>
          </a:p>
        </p:txBody>
      </p:sp>
      <p:sp>
        <p:nvSpPr>
          <p:cNvPr id="4" name="ZoneTexte 3">
            <a:extLst>
              <a:ext uri="{FF2B5EF4-FFF2-40B4-BE49-F238E27FC236}">
                <a16:creationId xmlns:a16="http://schemas.microsoft.com/office/drawing/2014/main" id="{89B538B2-D826-4AD3-B4EC-5C8FD410D5C4}"/>
              </a:ext>
            </a:extLst>
          </p:cNvPr>
          <p:cNvSpPr txBox="1"/>
          <p:nvPr/>
        </p:nvSpPr>
        <p:spPr>
          <a:xfrm>
            <a:off x="269922" y="1851083"/>
            <a:ext cx="12008416" cy="4524315"/>
          </a:xfrm>
          <a:prstGeom prst="rect">
            <a:avLst/>
          </a:prstGeom>
          <a:noFill/>
        </p:spPr>
        <p:txBody>
          <a:bodyPr wrap="none" rtlCol="0">
            <a:spAutoFit/>
          </a:bodyPr>
          <a:lstStyle/>
          <a:p>
            <a:r>
              <a:rPr lang="fr-CH" sz="2400" dirty="0">
                <a:effectLst/>
                <a:latin typeface="Calibri" panose="020F0502020204030204" pitchFamily="34" charset="0"/>
                <a:ea typeface="Calibri" panose="020F0502020204030204" pitchFamily="34" charset="0"/>
                <a:cs typeface="Times New Roman" panose="02020603050405020304" pitchFamily="18" charset="0"/>
              </a:rPr>
              <a:t>Ramsay &amp;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Boddy</a:t>
            </a:r>
            <a:r>
              <a:rPr lang="fr-CH" sz="2400" dirty="0">
                <a:effectLst/>
                <a:latin typeface="Calibri" panose="020F0502020204030204" pitchFamily="34" charset="0"/>
                <a:ea typeface="Calibri" panose="020F0502020204030204" pitchFamily="34" charset="0"/>
                <a:cs typeface="Times New Roman" panose="02020603050405020304" pitchFamily="18" charset="0"/>
              </a:rPr>
              <a:t> </a:t>
            </a:r>
          </a:p>
          <a:p>
            <a:endParaRPr lang="fr-CH" sz="2400" dirty="0">
              <a:latin typeface="Calibri" panose="020F0502020204030204" pitchFamily="34" charset="0"/>
              <a:ea typeface="Calibri" panose="020F0502020204030204" pitchFamily="34" charset="0"/>
              <a:cs typeface="Times New Roman" panose="02020603050405020304" pitchFamily="18" charset="0"/>
            </a:endParaRPr>
          </a:p>
          <a:p>
            <a:r>
              <a:rPr lang="fr-CH" sz="2400" dirty="0">
                <a:effectLst/>
                <a:latin typeface="Calibri" panose="020F0502020204030204" pitchFamily="34" charset="0"/>
                <a:ea typeface="Calibri" panose="020F0502020204030204" pitchFamily="34" charset="0"/>
                <a:cs typeface="Times New Roman" panose="02020603050405020304" pitchFamily="18" charset="0"/>
              </a:rPr>
              <a:t>Le </a:t>
            </a:r>
            <a:r>
              <a:rPr lang="fr-CH" sz="2400" dirty="0">
                <a:latin typeface="Calibri" panose="020F0502020204030204" pitchFamily="34" charset="0"/>
                <a:ea typeface="Calibri" panose="020F0502020204030204" pitchFamily="34" charset="0"/>
                <a:cs typeface="Times New Roman" panose="02020603050405020304" pitchFamily="18" charset="0"/>
              </a:rPr>
              <a:t>travail social environnemental</a:t>
            </a:r>
            <a:r>
              <a:rPr lang="fr-CH" sz="2400" dirty="0">
                <a:effectLst/>
                <a:latin typeface="Calibri" panose="020F0502020204030204" pitchFamily="34" charset="0"/>
                <a:ea typeface="Calibri" panose="020F0502020204030204" pitchFamily="34" charset="0"/>
                <a:cs typeface="Times New Roman" panose="02020603050405020304" pitchFamily="18" charset="0"/>
              </a:rPr>
              <a:t>  cherche</a:t>
            </a:r>
          </a:p>
          <a:p>
            <a:r>
              <a:rPr lang="fr-CH" sz="2400" dirty="0">
                <a:effectLst/>
                <a:latin typeface="Calibri" panose="020F0502020204030204" pitchFamily="34" charset="0"/>
                <a:ea typeface="Calibri" panose="020F0502020204030204" pitchFamily="34" charset="0"/>
                <a:cs typeface="Times New Roman" panose="02020603050405020304" pitchFamily="18" charset="0"/>
              </a:rPr>
              <a:t> « […] à créer une société au sein de laquelle la justice sociale et environnementale est </a:t>
            </a:r>
          </a:p>
          <a:p>
            <a:r>
              <a:rPr lang="fr-CH" sz="2400" dirty="0">
                <a:effectLst/>
                <a:latin typeface="Calibri" panose="020F0502020204030204" pitchFamily="34" charset="0"/>
                <a:ea typeface="Calibri" panose="020F0502020204030204" pitchFamily="34" charset="0"/>
                <a:cs typeface="Times New Roman" panose="02020603050405020304" pitchFamily="18" charset="0"/>
              </a:rPr>
              <a:t>valorisée, et où les êtres humains vivent en équilibre avec les écosystèmes »</a:t>
            </a:r>
          </a:p>
          <a:p>
            <a:r>
              <a:rPr lang="fr-CH" sz="2400" dirty="0">
                <a:effectLst/>
                <a:latin typeface="Calibri" panose="020F0502020204030204" pitchFamily="34" charset="0"/>
                <a:ea typeface="Calibri" panose="020F0502020204030204" pitchFamily="34" charset="0"/>
                <a:cs typeface="Times New Roman" panose="02020603050405020304" pitchFamily="18" charset="0"/>
              </a:rPr>
              <a:t> (Ramsay &amp; </a:t>
            </a:r>
            <a:r>
              <a:rPr lang="fr-CH" sz="2400" dirty="0" err="1">
                <a:effectLst/>
                <a:latin typeface="Calibri" panose="020F0502020204030204" pitchFamily="34" charset="0"/>
                <a:ea typeface="Calibri" panose="020F0502020204030204" pitchFamily="34" charset="0"/>
                <a:cs typeface="Times New Roman" panose="02020603050405020304" pitchFamily="18" charset="0"/>
              </a:rPr>
              <a:t>Boddy</a:t>
            </a:r>
            <a:r>
              <a:rPr lang="fr-CH" sz="2400" dirty="0">
                <a:effectLst/>
                <a:latin typeface="Calibri" panose="020F0502020204030204" pitchFamily="34" charset="0"/>
                <a:ea typeface="Calibri" panose="020F0502020204030204" pitchFamily="34" charset="0"/>
                <a:cs typeface="Times New Roman" panose="02020603050405020304" pitchFamily="18" charset="0"/>
              </a:rPr>
              <a:t>, 2017, p.77).</a:t>
            </a:r>
          </a:p>
          <a:p>
            <a:endParaRPr lang="fr-CH" sz="2400" dirty="0">
              <a:latin typeface="Calibri" panose="020F0502020204030204" pitchFamily="34" charset="0"/>
              <a:cs typeface="Times New Roman" panose="02020603050405020304" pitchFamily="18" charset="0"/>
            </a:endParaRPr>
          </a:p>
          <a:p>
            <a:r>
              <a:rPr lang="fr-CH" sz="2400" dirty="0">
                <a:latin typeface="Calibri" panose="020F0502020204030204" pitchFamily="34" charset="0"/>
                <a:ea typeface="Calibri" panose="020F0502020204030204" pitchFamily="34" charset="0"/>
                <a:cs typeface="Times New Roman" panose="02020603050405020304" pitchFamily="18" charset="0"/>
              </a:rPr>
              <a:t>Le TSE </a:t>
            </a:r>
            <a:r>
              <a:rPr lang="fr-CH" sz="2400" dirty="0">
                <a:effectLst/>
                <a:latin typeface="Calibri" panose="020F0502020204030204" pitchFamily="34" charset="0"/>
                <a:ea typeface="Calibri" panose="020F0502020204030204" pitchFamily="34" charset="0"/>
                <a:cs typeface="Times New Roman" panose="02020603050405020304" pitchFamily="18" charset="0"/>
              </a:rPr>
              <a:t>prend en considération dans ses interventions sociales l’ensemble des environnements </a:t>
            </a:r>
          </a:p>
          <a:p>
            <a:r>
              <a:rPr lang="fr-CH" sz="2400" dirty="0">
                <a:effectLst/>
                <a:latin typeface="Calibri" panose="020F0502020204030204" pitchFamily="34" charset="0"/>
                <a:ea typeface="Calibri" panose="020F0502020204030204" pitchFamily="34" charset="0"/>
                <a:cs typeface="Times New Roman" panose="02020603050405020304" pitchFamily="18" charset="0"/>
              </a:rPr>
              <a:t>social, naturel, physique, écologique, économique, culturel , politique qui constitue</a:t>
            </a:r>
          </a:p>
          <a:p>
            <a:r>
              <a:rPr lang="fr-CH" sz="2400" dirty="0">
                <a:effectLst/>
                <a:latin typeface="Calibri" panose="020F0502020204030204" pitchFamily="34" charset="0"/>
                <a:ea typeface="Calibri" panose="020F0502020204030204" pitchFamily="34" charset="0"/>
                <a:cs typeface="Times New Roman" panose="02020603050405020304" pitchFamily="18" charset="0"/>
              </a:rPr>
              <a:t> le cadre de vie des individus, groupes, communautés et qui est susceptible de l’ influencer.</a:t>
            </a:r>
          </a:p>
          <a:p>
            <a:r>
              <a:rPr lang="fr-CH" sz="2400" dirty="0">
                <a:effectLst/>
                <a:latin typeface="Calibri" panose="020F0502020204030204" pitchFamily="34" charset="0"/>
                <a:ea typeface="Calibri" panose="020F0502020204030204" pitchFamily="34" charset="0"/>
                <a:cs typeface="Times New Roman" panose="02020603050405020304" pitchFamily="18" charset="0"/>
              </a:rPr>
              <a:t> Le TS social environnemental </a:t>
            </a:r>
            <a:r>
              <a:rPr lang="fr-FR" sz="2400" dirty="0">
                <a:solidFill>
                  <a:srgbClr val="000000"/>
                </a:solidFill>
                <a:effectLst/>
                <a:latin typeface="Calibri" panose="020F0502020204030204" pitchFamily="34" charset="0"/>
                <a:ea typeface="Calibri" panose="020F0502020204030204" pitchFamily="34" charset="0"/>
              </a:rPr>
              <a:t>favorise une approche globale, systémique, pluridisciplinaire</a:t>
            </a:r>
          </a:p>
          <a:p>
            <a:r>
              <a:rPr lang="fr-FR" sz="2400" dirty="0">
                <a:solidFill>
                  <a:srgbClr val="000000"/>
                </a:solidFill>
                <a:effectLst/>
                <a:latin typeface="Calibri" panose="020F0502020204030204" pitchFamily="34" charset="0"/>
                <a:ea typeface="Calibri" panose="020F0502020204030204" pitchFamily="34" charset="0"/>
              </a:rPr>
              <a:t> et communautaire des problématiques </a:t>
            </a:r>
            <a:r>
              <a:rPr lang="fr-FR" sz="2400" dirty="0" err="1">
                <a:solidFill>
                  <a:srgbClr val="000000"/>
                </a:solidFill>
                <a:effectLst/>
                <a:latin typeface="Calibri" panose="020F0502020204030204" pitchFamily="34" charset="0"/>
                <a:ea typeface="Calibri" panose="020F0502020204030204" pitchFamily="34" charset="0"/>
              </a:rPr>
              <a:t>écosociales</a:t>
            </a:r>
            <a:r>
              <a:rPr lang="fr-FR" sz="2400" dirty="0">
                <a:solidFill>
                  <a:srgbClr val="000000"/>
                </a:solidFill>
                <a:effectLst/>
                <a:latin typeface="Calibri" panose="020F0502020204030204" pitchFamily="34" charset="0"/>
                <a:ea typeface="Calibri" panose="020F0502020204030204" pitchFamily="34" charset="0"/>
              </a:rPr>
              <a:t>  ( </a:t>
            </a:r>
            <a:r>
              <a:rPr lang="fr-FR" sz="2400" dirty="0" err="1">
                <a:solidFill>
                  <a:srgbClr val="000000"/>
                </a:solidFill>
                <a:effectLst/>
                <a:latin typeface="Calibri" panose="020F0502020204030204" pitchFamily="34" charset="0"/>
                <a:ea typeface="Calibri" panose="020F0502020204030204" pitchFamily="34" charset="0"/>
              </a:rPr>
              <a:t>Bauwens.R</a:t>
            </a:r>
            <a:r>
              <a:rPr lang="fr-FR" sz="2400" dirty="0">
                <a:solidFill>
                  <a:srgbClr val="000000"/>
                </a:solidFill>
                <a:effectLst/>
                <a:latin typeface="Calibri" panose="020F0502020204030204" pitchFamily="34" charset="0"/>
                <a:ea typeface="Calibri" panose="020F0502020204030204" pitchFamily="34" charset="0"/>
              </a:rPr>
              <a:t>, décembre 2023)</a:t>
            </a:r>
            <a:endParaRPr lang="fr-CH" sz="2400" dirty="0"/>
          </a:p>
        </p:txBody>
      </p:sp>
    </p:spTree>
    <p:extLst>
      <p:ext uri="{BB962C8B-B14F-4D97-AF65-F5344CB8AC3E}">
        <p14:creationId xmlns:p14="http://schemas.microsoft.com/office/powerpoint/2010/main" val="3518376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Comprendre l’émergence du travail social environnemental</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pic>
        <p:nvPicPr>
          <p:cNvPr id="19" name="Picture 18" descr="A portrait of a person&#10;&#10;Description automatically generated with medium confidence">
            <a:extLst>
              <a:ext uri="{FF2B5EF4-FFF2-40B4-BE49-F238E27FC236}">
                <a16:creationId xmlns:a16="http://schemas.microsoft.com/office/drawing/2014/main" id="{0DD4FC99-2B1C-415A-82A3-262C0146C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16" y="2611862"/>
            <a:ext cx="1767705" cy="2397008"/>
          </a:xfrm>
          <a:prstGeom prst="rect">
            <a:avLst/>
          </a:prstGeom>
          <a:solidFill>
            <a:srgbClr val="FFFFFF">
              <a:shade val="85000"/>
            </a:srgbClr>
          </a:solidFill>
          <a:ln w="88900" cap="sq">
            <a:solidFill>
              <a:schemeClr val="accent1">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1" name="Straight Arrow Connector 20">
            <a:extLst>
              <a:ext uri="{FF2B5EF4-FFF2-40B4-BE49-F238E27FC236}">
                <a16:creationId xmlns:a16="http://schemas.microsoft.com/office/drawing/2014/main" id="{CB3487F2-7402-45B6-A3BD-8103AF1CBEEB}"/>
              </a:ext>
            </a:extLst>
          </p:cNvPr>
          <p:cNvCxnSpPr>
            <a:cxnSpLocks/>
          </p:cNvCxnSpPr>
          <p:nvPr/>
        </p:nvCxnSpPr>
        <p:spPr>
          <a:xfrm>
            <a:off x="356260" y="5313436"/>
            <a:ext cx="11453119" cy="0"/>
          </a:xfrm>
          <a:prstGeom prst="straightConnector1">
            <a:avLst/>
          </a:prstGeom>
          <a:ln w="127000" cap="rnd" cmpd="sng">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A1837B3-CBE0-4599-A09C-268844445BC0}"/>
              </a:ext>
            </a:extLst>
          </p:cNvPr>
          <p:cNvSpPr txBox="1"/>
          <p:nvPr/>
        </p:nvSpPr>
        <p:spPr>
          <a:xfrm>
            <a:off x="531823" y="1828563"/>
            <a:ext cx="2661662" cy="707886"/>
          </a:xfrm>
          <a:prstGeom prst="rect">
            <a:avLst/>
          </a:prstGeom>
          <a:noFill/>
        </p:spPr>
        <p:txBody>
          <a:bodyPr wrap="square" rtlCol="0">
            <a:spAutoFit/>
          </a:bodyPr>
          <a:lstStyle/>
          <a:p>
            <a:pPr algn="ctr"/>
            <a:r>
              <a:rPr lang="fr-CH" sz="2000" b="1" dirty="0"/>
              <a:t>Mary Ellen Richmond</a:t>
            </a:r>
          </a:p>
          <a:p>
            <a:pPr algn="ctr"/>
            <a:r>
              <a:rPr lang="fr-CH" sz="2000" i="1" dirty="0"/>
              <a:t>Social </a:t>
            </a:r>
            <a:r>
              <a:rPr lang="fr-CH" sz="2000" i="1" dirty="0" err="1"/>
              <a:t>Diagnosis</a:t>
            </a:r>
            <a:r>
              <a:rPr lang="fr-CH" sz="2000" i="1" dirty="0"/>
              <a:t> </a:t>
            </a:r>
            <a:r>
              <a:rPr lang="fr-CH" sz="2000" dirty="0"/>
              <a:t>(1917)</a:t>
            </a:r>
          </a:p>
        </p:txBody>
      </p:sp>
      <p:sp>
        <p:nvSpPr>
          <p:cNvPr id="23" name="TextBox 22">
            <a:extLst>
              <a:ext uri="{FF2B5EF4-FFF2-40B4-BE49-F238E27FC236}">
                <a16:creationId xmlns:a16="http://schemas.microsoft.com/office/drawing/2014/main" id="{E8935DDE-2A87-49C3-881E-D4BAD94507A8}"/>
              </a:ext>
            </a:extLst>
          </p:cNvPr>
          <p:cNvSpPr txBox="1"/>
          <p:nvPr/>
        </p:nvSpPr>
        <p:spPr>
          <a:xfrm>
            <a:off x="7033327" y="1853979"/>
            <a:ext cx="4647691" cy="707886"/>
          </a:xfrm>
          <a:prstGeom prst="rect">
            <a:avLst/>
          </a:prstGeom>
          <a:noFill/>
        </p:spPr>
        <p:txBody>
          <a:bodyPr wrap="square" rtlCol="0">
            <a:spAutoFit/>
          </a:bodyPr>
          <a:lstStyle/>
          <a:p>
            <a:pPr algn="ctr"/>
            <a:r>
              <a:rPr lang="en-US" sz="2000" b="1" dirty="0" err="1"/>
              <a:t>Urie</a:t>
            </a:r>
            <a:r>
              <a:rPr lang="en-US" sz="2000" b="1" dirty="0"/>
              <a:t> Bronfenbrenner</a:t>
            </a:r>
          </a:p>
          <a:p>
            <a:pPr algn="ctr"/>
            <a:r>
              <a:rPr lang="en-US" sz="2000" i="1" dirty="0"/>
              <a:t>The Ecology of Human Development </a:t>
            </a:r>
            <a:r>
              <a:rPr lang="en-US" sz="2000" dirty="0"/>
              <a:t>(1979)</a:t>
            </a:r>
            <a:endParaRPr lang="fr-CH" sz="2000" dirty="0"/>
          </a:p>
        </p:txBody>
      </p:sp>
      <p:pic>
        <p:nvPicPr>
          <p:cNvPr id="25" name="Picture 24" descr="A picture containing person, person, outdoor, posing&#10;&#10;Description automatically generated">
            <a:extLst>
              <a:ext uri="{FF2B5EF4-FFF2-40B4-BE49-F238E27FC236}">
                <a16:creationId xmlns:a16="http://schemas.microsoft.com/office/drawing/2014/main" id="{91990FDA-1FAC-4ED9-9FCD-F306B3782EA8}"/>
              </a:ext>
            </a:extLst>
          </p:cNvPr>
          <p:cNvPicPr>
            <a:picLocks noChangeAspect="1"/>
          </p:cNvPicPr>
          <p:nvPr/>
        </p:nvPicPr>
        <p:blipFill rotWithShape="1">
          <a:blip r:embed="rId4">
            <a:extLst>
              <a:ext uri="{28A0092B-C50C-407E-A947-70E740481C1C}">
                <a14:useLocalDpi xmlns:a14="http://schemas.microsoft.com/office/drawing/2010/main" val="0"/>
              </a:ext>
            </a:extLst>
          </a:blip>
          <a:srcRect l="2835" r="19439"/>
          <a:stretch/>
        </p:blipFill>
        <p:spPr>
          <a:xfrm>
            <a:off x="4619679" y="2611862"/>
            <a:ext cx="1863090" cy="2397008"/>
          </a:xfrm>
          <a:prstGeom prst="rect">
            <a:avLst/>
          </a:prstGeom>
          <a:solidFill>
            <a:srgbClr val="FFFFFF">
              <a:shade val="85000"/>
            </a:srgbClr>
          </a:solidFill>
          <a:ln w="88900" cap="sq">
            <a:solidFill>
              <a:schemeClr val="accent1">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descr="A person wearing glasses and a suit&#10;&#10;Description automatically generated with medium confidence">
            <a:extLst>
              <a:ext uri="{FF2B5EF4-FFF2-40B4-BE49-F238E27FC236}">
                <a16:creationId xmlns:a16="http://schemas.microsoft.com/office/drawing/2014/main" id="{C08E0E27-4A80-477D-B5FA-F42241B1E1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409" t="1478" r="21268" b="39562"/>
          <a:stretch/>
        </p:blipFill>
        <p:spPr>
          <a:xfrm>
            <a:off x="8430380" y="2621098"/>
            <a:ext cx="1853587" cy="2397006"/>
          </a:xfrm>
          <a:prstGeom prst="rect">
            <a:avLst/>
          </a:prstGeom>
          <a:solidFill>
            <a:srgbClr val="FFFFFF">
              <a:shade val="85000"/>
            </a:srgbClr>
          </a:solidFill>
          <a:ln w="88900" cap="sq">
            <a:solidFill>
              <a:schemeClr val="accent1">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extBox 28">
            <a:extLst>
              <a:ext uri="{FF2B5EF4-FFF2-40B4-BE49-F238E27FC236}">
                <a16:creationId xmlns:a16="http://schemas.microsoft.com/office/drawing/2014/main" id="{7893C942-224E-4396-8389-364660BE3972}"/>
              </a:ext>
            </a:extLst>
          </p:cNvPr>
          <p:cNvSpPr txBox="1"/>
          <p:nvPr/>
        </p:nvSpPr>
        <p:spPr>
          <a:xfrm>
            <a:off x="4305685" y="1853979"/>
            <a:ext cx="2491078" cy="707886"/>
          </a:xfrm>
          <a:prstGeom prst="rect">
            <a:avLst/>
          </a:prstGeom>
          <a:noFill/>
        </p:spPr>
        <p:txBody>
          <a:bodyPr wrap="square" rtlCol="0">
            <a:spAutoFit/>
          </a:bodyPr>
          <a:lstStyle/>
          <a:p>
            <a:pPr algn="ctr"/>
            <a:r>
              <a:rPr lang="fr-CH" sz="2000" b="1" dirty="0"/>
              <a:t>Rachel Louise Carson</a:t>
            </a:r>
          </a:p>
          <a:p>
            <a:pPr algn="ctr"/>
            <a:r>
              <a:rPr lang="fr-CH" sz="2000" i="1" dirty="0"/>
              <a:t>Silent Spring </a:t>
            </a:r>
            <a:r>
              <a:rPr lang="fr-CH" sz="2000" dirty="0"/>
              <a:t>(1962)</a:t>
            </a:r>
          </a:p>
        </p:txBody>
      </p:sp>
      <p:sp>
        <p:nvSpPr>
          <p:cNvPr id="32" name="Explosion: 8 Points 31">
            <a:extLst>
              <a:ext uri="{FF2B5EF4-FFF2-40B4-BE49-F238E27FC236}">
                <a16:creationId xmlns:a16="http://schemas.microsoft.com/office/drawing/2014/main" id="{E422CB3E-A0A1-473A-9412-8CD275CBC3BF}"/>
              </a:ext>
            </a:extLst>
          </p:cNvPr>
          <p:cNvSpPr/>
          <p:nvPr/>
        </p:nvSpPr>
        <p:spPr>
          <a:xfrm>
            <a:off x="3406610" y="4853777"/>
            <a:ext cx="864475" cy="1002826"/>
          </a:xfrm>
          <a:prstGeom prst="irregularSeal1">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CH"/>
          </a:p>
        </p:txBody>
      </p:sp>
      <p:sp>
        <p:nvSpPr>
          <p:cNvPr id="33" name="TextBox 32">
            <a:extLst>
              <a:ext uri="{FF2B5EF4-FFF2-40B4-BE49-F238E27FC236}">
                <a16:creationId xmlns:a16="http://schemas.microsoft.com/office/drawing/2014/main" id="{E168D3A3-8CD3-4D1C-A8DA-42061398387E}"/>
              </a:ext>
            </a:extLst>
          </p:cNvPr>
          <p:cNvSpPr txBox="1"/>
          <p:nvPr/>
        </p:nvSpPr>
        <p:spPr>
          <a:xfrm>
            <a:off x="3504641" y="5151069"/>
            <a:ext cx="707323" cy="369332"/>
          </a:xfrm>
          <a:prstGeom prst="rect">
            <a:avLst/>
          </a:prstGeom>
          <a:noFill/>
        </p:spPr>
        <p:txBody>
          <a:bodyPr wrap="square" rtlCol="0">
            <a:spAutoFit/>
          </a:bodyPr>
          <a:lstStyle/>
          <a:p>
            <a:r>
              <a:rPr lang="fr-CH" dirty="0"/>
              <a:t>1945</a:t>
            </a:r>
          </a:p>
        </p:txBody>
      </p:sp>
      <p:sp>
        <p:nvSpPr>
          <p:cNvPr id="34" name="TextBox 33">
            <a:extLst>
              <a:ext uri="{FF2B5EF4-FFF2-40B4-BE49-F238E27FC236}">
                <a16:creationId xmlns:a16="http://schemas.microsoft.com/office/drawing/2014/main" id="{33B78BEA-4D7D-40A4-AAE7-670AE941BF1B}"/>
              </a:ext>
            </a:extLst>
          </p:cNvPr>
          <p:cNvSpPr txBox="1"/>
          <p:nvPr/>
        </p:nvSpPr>
        <p:spPr>
          <a:xfrm>
            <a:off x="6749344" y="6387391"/>
            <a:ext cx="5086350" cy="338554"/>
          </a:xfrm>
          <a:prstGeom prst="rect">
            <a:avLst/>
          </a:prstGeom>
          <a:noFill/>
        </p:spPr>
        <p:txBody>
          <a:bodyPr wrap="square" rtlCol="0">
            <a:spAutoFit/>
          </a:bodyPr>
          <a:lstStyle/>
          <a:p>
            <a:r>
              <a:rPr lang="fr-CH" sz="1600" dirty="0"/>
              <a:t>Beck (2010) ; </a:t>
            </a:r>
            <a:r>
              <a:rPr lang="fr-CH" sz="1600" dirty="0" err="1"/>
              <a:t>Mosher</a:t>
            </a:r>
            <a:r>
              <a:rPr lang="fr-CH" sz="1600" dirty="0"/>
              <a:t> (2010) ; </a:t>
            </a:r>
            <a:r>
              <a:rPr lang="fr-CH" sz="1600" dirty="0" err="1"/>
              <a:t>Worster</a:t>
            </a:r>
            <a:r>
              <a:rPr lang="fr-CH" sz="1600" dirty="0"/>
              <a:t> (2009) ; </a:t>
            </a:r>
            <a:r>
              <a:rPr lang="fr-CH" sz="1600" dirty="0" err="1"/>
              <a:t>Zapf</a:t>
            </a:r>
            <a:r>
              <a:rPr lang="fr-CH" sz="1600" dirty="0"/>
              <a:t> (2009)</a:t>
            </a:r>
          </a:p>
        </p:txBody>
      </p:sp>
      <p:sp>
        <p:nvSpPr>
          <p:cNvPr id="35" name="Slide Number Placeholder 34">
            <a:extLst>
              <a:ext uri="{FF2B5EF4-FFF2-40B4-BE49-F238E27FC236}">
                <a16:creationId xmlns:a16="http://schemas.microsoft.com/office/drawing/2014/main" id="{1CC305DC-FC8E-4740-829C-B88D944F1425}"/>
              </a:ext>
            </a:extLst>
          </p:cNvPr>
          <p:cNvSpPr>
            <a:spLocks noGrp="1"/>
          </p:cNvSpPr>
          <p:nvPr>
            <p:ph type="sldNum" sz="quarter" idx="12"/>
          </p:nvPr>
        </p:nvSpPr>
        <p:spPr/>
        <p:txBody>
          <a:bodyPr/>
          <a:lstStyle/>
          <a:p>
            <a:fld id="{8A26EEB8-B9A9-4B10-AC7A-36146B0DEC0A}" type="slidenum">
              <a:rPr lang="fr-CH" smtClean="0"/>
              <a:t>9</a:t>
            </a:fld>
            <a:endParaRPr lang="fr-CH"/>
          </a:p>
        </p:txBody>
      </p:sp>
      <p:pic>
        <p:nvPicPr>
          <p:cNvPr id="3" name="Espace réservé du contenu 3">
            <a:extLst>
              <a:ext uri="{FF2B5EF4-FFF2-40B4-BE49-F238E27FC236}">
                <a16:creationId xmlns:a16="http://schemas.microsoft.com/office/drawing/2014/main" id="{1A2E384C-A8A0-5FA1-2483-618C3872CA5F}"/>
              </a:ext>
            </a:extLst>
          </p:cNvPr>
          <p:cNvPicPr>
            <a:picLocks noChangeAspect="1"/>
          </p:cNvPicPr>
          <p:nvPr/>
        </p:nvPicPr>
        <p:blipFill>
          <a:blip r:embed="rId6"/>
          <a:stretch>
            <a:fillRect/>
          </a:stretch>
        </p:blipFill>
        <p:spPr>
          <a:xfrm>
            <a:off x="0" y="6061374"/>
            <a:ext cx="1917803" cy="796626"/>
          </a:xfrm>
          <a:prstGeom prst="rect">
            <a:avLst/>
          </a:prstGeom>
        </p:spPr>
      </p:pic>
    </p:spTree>
    <p:extLst>
      <p:ext uri="{BB962C8B-B14F-4D97-AF65-F5344CB8AC3E}">
        <p14:creationId xmlns:p14="http://schemas.microsoft.com/office/powerpoint/2010/main" val="415011249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10146</Words>
  <Application>Microsoft Office PowerPoint</Application>
  <PresentationFormat>Grand écran</PresentationFormat>
  <Paragraphs>668</Paragraphs>
  <Slides>55</Slides>
  <Notes>55</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55</vt:i4>
      </vt:variant>
    </vt:vector>
  </HeadingPairs>
  <TitlesOfParts>
    <vt:vector size="68" baseType="lpstr">
      <vt:lpstr>Arial</vt:lpstr>
      <vt:lpstr>Arial Narrow</vt:lpstr>
      <vt:lpstr>Calibri</vt:lpstr>
      <vt:lpstr>Calibri </vt:lpstr>
      <vt:lpstr>Calibri Light</vt:lpstr>
      <vt:lpstr>Courier New</vt:lpstr>
      <vt:lpstr>Georgia</vt:lpstr>
      <vt:lpstr>Times New Roman</vt:lpstr>
      <vt:lpstr>Utopia-Italic</vt:lpstr>
      <vt:lpstr>Utopia-Regular</vt:lpstr>
      <vt:lpstr>Wingdings</vt:lpstr>
      <vt:lpstr>Thème Office</vt:lpstr>
      <vt:lpstr>1_Thème Office</vt:lpstr>
      <vt:lpstr> Travail social environnemental et inégalités sociales </vt:lpstr>
      <vt:lpstr>Présentation PowerPoint</vt:lpstr>
      <vt:lpstr>Objectifs du cours</vt:lpstr>
      <vt:lpstr>Travail social environnemental et durabilité Comprendre l’essentiel du travail social environnemental  Identifier comment le TSE intègre les missions,  les valeurs du TS</vt:lpstr>
      <vt:lpstr>Présentation PowerPoint</vt:lpstr>
      <vt:lpstr>Le travail social environnemental est en lien avec les 17 ODD (I) </vt:lpstr>
      <vt:lpstr>Le travail social environnemental est en lien avec les 17 ODD (I) </vt:lpstr>
      <vt:lpstr>Présentation PowerPoint</vt:lpstr>
      <vt:lpstr>Comprendre l’émergence du travail social environnemental</vt:lpstr>
      <vt:lpstr>Travail social « traditionnel » vs « environnemental »</vt:lpstr>
      <vt:lpstr>« Environnement » en travail social, késako ? </vt:lpstr>
      <vt:lpstr>Approches du travail social en réponse aux limites planétaires </vt:lpstr>
      <vt:lpstr> Intégrer l’environnement naturel , bâti et écologique : une responsabilité pour le TS</vt:lpstr>
      <vt:lpstr> Le travail social environnemental répond aux missions du TS (I)</vt:lpstr>
      <vt:lpstr> Le travail social environnemental répond aux missions du TS (II)</vt:lpstr>
      <vt:lpstr> Le travail social environnemental intègre les valeurs du TS (II)</vt:lpstr>
      <vt:lpstr>De quelle manière le TS environnementale se décline  dans les interventions professionnelles ? </vt:lpstr>
      <vt:lpstr> Face à une catastrophe naturelle, valeurs , missions du TSE</vt:lpstr>
      <vt:lpstr> </vt:lpstr>
      <vt:lpstr>Présentation PowerPoint</vt:lpstr>
      <vt:lpstr>De la crise climatique au climat de crises</vt:lpstr>
      <vt:lpstr>Le travail social face aux situations de crise</vt:lpstr>
      <vt:lpstr>Le travail social face aux situations de crise (II)</vt:lpstr>
      <vt:lpstr>Lien entre crises environnementales et inégalités sociales (I)</vt:lpstr>
      <vt:lpstr>Lien entre crises environnementales et inégalités sociales (II)</vt:lpstr>
      <vt:lpstr>Lien entre crises environnementales et inégalités sociales (III)</vt:lpstr>
      <vt:lpstr>Présentation PowerPoint</vt:lpstr>
      <vt:lpstr>Présentation PowerPoint</vt:lpstr>
      <vt:lpstr> Les  nouvelles inégalités </vt:lpstr>
      <vt:lpstr> Des inégalités  climatiques            Tristan Lolum 2022</vt:lpstr>
      <vt:lpstr>Construire des représentations sur le travail social environnemental  Identifier comment le TSE se décline dans les interventions du TS  </vt:lpstr>
      <vt:lpstr>De quelle manière le TS peut contribuer dans ses interventions à l’intégration des questions environnementales ? (I)</vt:lpstr>
      <vt:lpstr>Présentation PowerPoint</vt:lpstr>
      <vt:lpstr>Présentation PowerPoint</vt:lpstr>
      <vt:lpstr>Présentation PowerPoint</vt:lpstr>
      <vt:lpstr>De quelle manière le TS peut contribuer dans ses interventions à l’intégration des questions environnementales ? (III)</vt:lpstr>
      <vt:lpstr>Présentation PowerPoint</vt:lpstr>
      <vt:lpstr>De quelle manière le TS environnementale se décline  dans les interventions professionnelles ? </vt:lpstr>
      <vt:lpstr>1. Prendre connaissance des faits</vt:lpstr>
      <vt:lpstr>Selon vous, qu’est-ce que peut apporte le TSE en situation de catastrophe naturelle ?</vt:lpstr>
      <vt:lpstr>Le village de Cressier dans le canton de Neuchâtel en juin 2021 (situation similaire au Val de Ruz en 2019) </vt:lpstr>
      <vt:lpstr>Les faits pour la fondation des Perce Neige</vt:lpstr>
      <vt:lpstr>Les faits</vt:lpstr>
      <vt:lpstr>Les faits</vt:lpstr>
      <vt:lpstr>Les faits</vt:lpstr>
      <vt:lpstr>Les faits</vt:lpstr>
      <vt:lpstr>2. Analyser les faits</vt:lpstr>
      <vt:lpstr>Selon vous, qu’est-ce que peut apporte le TSE en situation de catastrophe naturelle ?</vt:lpstr>
      <vt:lpstr>Selon vous, qu’est-ce que peut apporte le TSE en situation de catastrophe naturelle ?</vt:lpstr>
      <vt:lpstr>Selon vous, qu’est-ce que peut apporte le TSE en situation de catastrophe naturelle ?</vt:lpstr>
      <vt:lpstr>3. Proposer des interventions</vt:lpstr>
      <vt:lpstr>De quelle manière le TS peut contribuer dans ses interventions à l’intégration des questions environnementales ? (IV)</vt:lpstr>
      <vt:lpstr>Présentation PowerPoint</vt:lpstr>
      <vt:lpstr>Présentation PowerPoint</vt:lpstr>
      <vt:lpstr>Présentation PowerPoint</vt:lpstr>
    </vt:vector>
  </TitlesOfParts>
  <Company>HEFR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Enjeux actualisés  de la profession AS</dc:title>
  <dc:creator>Bauwens Rita</dc:creator>
  <cp:lastModifiedBy>Afsary Alexandra</cp:lastModifiedBy>
  <cp:revision>519</cp:revision>
  <cp:lastPrinted>2023-12-11T12:06:43Z</cp:lastPrinted>
  <dcterms:created xsi:type="dcterms:W3CDTF">2019-04-02T06:50:14Z</dcterms:created>
  <dcterms:modified xsi:type="dcterms:W3CDTF">2023-12-11T12:09:10Z</dcterms:modified>
</cp:coreProperties>
</file>