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2" r:id="rId2"/>
    <p:sldId id="259" r:id="rId3"/>
    <p:sldId id="258" r:id="rId4"/>
    <p:sldId id="260" r:id="rId5"/>
    <p:sldId id="261" r:id="rId6"/>
    <p:sldId id="262" r:id="rId7"/>
    <p:sldId id="263" r:id="rId8"/>
    <p:sldId id="293" r:id="rId9"/>
    <p:sldId id="265" r:id="rId10"/>
    <p:sldId id="294" r:id="rId11"/>
    <p:sldId id="297" r:id="rId12"/>
    <p:sldId id="299" r:id="rId13"/>
    <p:sldId id="298" r:id="rId14"/>
    <p:sldId id="300" r:id="rId15"/>
    <p:sldId id="295" r:id="rId16"/>
    <p:sldId id="301" r:id="rId17"/>
    <p:sldId id="264" r:id="rId18"/>
    <p:sldId id="302" r:id="rId19"/>
    <p:sldId id="303" r:id="rId20"/>
    <p:sldId id="304" r:id="rId21"/>
    <p:sldId id="305" r:id="rId22"/>
    <p:sldId id="306" r:id="rId23"/>
    <p:sldId id="307" r:id="rId24"/>
    <p:sldId id="296" r:id="rId25"/>
    <p:sldId id="290" r:id="rId26"/>
    <p:sldId id="29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75930" autoAdjust="0"/>
  </p:normalViewPr>
  <p:slideViewPr>
    <p:cSldViewPr snapToGrid="0">
      <p:cViewPr varScale="1">
        <p:scale>
          <a:sx n="88" d="100"/>
          <a:sy n="88" d="100"/>
        </p:scale>
        <p:origin x="816"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BF333-E4AD-43BB-BCBC-EB45995FE941}" type="datetimeFigureOut">
              <a:rPr lang="fr-CH" smtClean="0"/>
              <a:t>21.11.2023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62B7E-F1D2-4674-B6ED-0BFB54AAF31F}" type="slidenum">
              <a:rPr lang="fr-CH" smtClean="0"/>
              <a:t>‹N°›</a:t>
            </a:fld>
            <a:endParaRPr lang="fr-CH"/>
          </a:p>
        </p:txBody>
      </p:sp>
    </p:spTree>
    <p:extLst>
      <p:ext uri="{BB962C8B-B14F-4D97-AF65-F5344CB8AC3E}">
        <p14:creationId xmlns:p14="http://schemas.microsoft.com/office/powerpoint/2010/main" val="217067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30D62B7E-F1D2-4674-B6ED-0BFB54AAF31F}" type="slidenum">
              <a:rPr lang="fr-CH" smtClean="0"/>
              <a:t>10</a:t>
            </a:fld>
            <a:endParaRPr lang="fr-CH"/>
          </a:p>
        </p:txBody>
      </p:sp>
    </p:spTree>
    <p:extLst>
      <p:ext uri="{BB962C8B-B14F-4D97-AF65-F5344CB8AC3E}">
        <p14:creationId xmlns:p14="http://schemas.microsoft.com/office/powerpoint/2010/main" val="89142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30D62B7E-F1D2-4674-B6ED-0BFB54AAF31F}" type="slidenum">
              <a:rPr lang="fr-CH" smtClean="0"/>
              <a:t>11</a:t>
            </a:fld>
            <a:endParaRPr lang="fr-CH"/>
          </a:p>
        </p:txBody>
      </p:sp>
    </p:spTree>
    <p:extLst>
      <p:ext uri="{BB962C8B-B14F-4D97-AF65-F5344CB8AC3E}">
        <p14:creationId xmlns:p14="http://schemas.microsoft.com/office/powerpoint/2010/main" val="163570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30D62B7E-F1D2-4674-B6ED-0BFB54AAF31F}" type="slidenum">
              <a:rPr lang="fr-CH" smtClean="0"/>
              <a:t>12</a:t>
            </a:fld>
            <a:endParaRPr lang="fr-CH"/>
          </a:p>
        </p:txBody>
      </p:sp>
    </p:spTree>
    <p:extLst>
      <p:ext uri="{BB962C8B-B14F-4D97-AF65-F5344CB8AC3E}">
        <p14:creationId xmlns:p14="http://schemas.microsoft.com/office/powerpoint/2010/main" val="318191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30D62B7E-F1D2-4674-B6ED-0BFB54AAF31F}" type="slidenum">
              <a:rPr lang="fr-CH" smtClean="0"/>
              <a:t>13</a:t>
            </a:fld>
            <a:endParaRPr lang="fr-CH"/>
          </a:p>
        </p:txBody>
      </p:sp>
    </p:spTree>
    <p:extLst>
      <p:ext uri="{BB962C8B-B14F-4D97-AF65-F5344CB8AC3E}">
        <p14:creationId xmlns:p14="http://schemas.microsoft.com/office/powerpoint/2010/main" val="337135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30D62B7E-F1D2-4674-B6ED-0BFB54AAF31F}" type="slidenum">
              <a:rPr lang="fr-CH" smtClean="0"/>
              <a:t>14</a:t>
            </a:fld>
            <a:endParaRPr lang="fr-CH"/>
          </a:p>
        </p:txBody>
      </p:sp>
    </p:spTree>
    <p:extLst>
      <p:ext uri="{BB962C8B-B14F-4D97-AF65-F5344CB8AC3E}">
        <p14:creationId xmlns:p14="http://schemas.microsoft.com/office/powerpoint/2010/main" val="333076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30D62B7E-F1D2-4674-B6ED-0BFB54AAF31F}" type="slidenum">
              <a:rPr lang="fr-CH" smtClean="0"/>
              <a:t>15</a:t>
            </a:fld>
            <a:endParaRPr lang="fr-CH"/>
          </a:p>
        </p:txBody>
      </p:sp>
    </p:spTree>
    <p:extLst>
      <p:ext uri="{BB962C8B-B14F-4D97-AF65-F5344CB8AC3E}">
        <p14:creationId xmlns:p14="http://schemas.microsoft.com/office/powerpoint/2010/main" val="218340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5" name="Espace réservé du pied de page 4"/>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6" name="Espace réservé du numéro de diapositive 5"/>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04A92FF8-562E-4D0C-89EB-10E526142E91}"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29402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108951" y="630239"/>
            <a:ext cx="2499783" cy="54959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609601" y="630239"/>
            <a:ext cx="7296151" cy="54959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5" name="Espace réservé du pied de page 4"/>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6" name="Espace réservé du numéro de diapositive 5"/>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AEBC3998-1B17-41C5-A166-3A2082EFC723}"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35716896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FCF0115D-AEFB-4493-AC13-ED30D79C79FA}" type="datetimeFigureOut">
              <a:rPr lang="fr-CH" smtClean="0"/>
              <a:t>21.11.2023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9270AB41-342D-43C7-AFD6-E12CD399A8D9}" type="slidenum">
              <a:rPr lang="fr-CH" smtClean="0"/>
              <a:t>‹N°›</a:t>
            </a:fld>
            <a:endParaRPr lang="fr-CH"/>
          </a:p>
        </p:txBody>
      </p:sp>
    </p:spTree>
    <p:extLst>
      <p:ext uri="{BB962C8B-B14F-4D97-AF65-F5344CB8AC3E}">
        <p14:creationId xmlns:p14="http://schemas.microsoft.com/office/powerpoint/2010/main" val="412264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5" name="Espace réservé du pied de page 4"/>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6" name="Espace réservé du numéro de diapositive 5"/>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2ECFD9D8-5755-4B4E-812D-24D231929B40}"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135752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609601" y="1916113"/>
            <a:ext cx="4897967"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5710767" y="1916113"/>
            <a:ext cx="4897967"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6" name="Espace réservé du pied de page 5"/>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7" name="Espace réservé du numéro de diapositive 6"/>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DEA6AC44-C8BD-4B28-95DC-75C801EC1D3B}"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50844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8" name="Espace réservé du pied de page 7"/>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9" name="Espace réservé du numéro de diapositive 8"/>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E893C06C-41B5-45C2-B8C7-42CDF78E75A7}"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164218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4" name="Espace réservé du pied de page 3"/>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5" name="Espace réservé du numéro de diapositive 4"/>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332F2BE7-733B-471E-A5DC-2A36EEF15D10}"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119691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3" name="Espace réservé du pied de page 2"/>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4" name="Espace réservé du numéro de diapositive 3"/>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9F6362E4-332D-48F1-9288-37952420F856}"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69755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6" name="Espace réservé du pied de page 5"/>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7" name="Espace réservé du numéro de diapositive 6"/>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F4A56533-253C-47AE-B056-2767EAA055E4}"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344392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6" name="Espace réservé du pied de page 5"/>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7" name="Espace réservé du numéro de diapositive 6"/>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A23339CE-56FA-4172-B4A4-16164C042956}"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339397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5" name="Espace réservé du pied de page 4"/>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endParaRPr lang="fr-FR">
              <a:solidFill>
                <a:srgbClr val="000000"/>
              </a:solidFill>
              <a:latin typeface="Arial" charset="0"/>
            </a:endParaRPr>
          </a:p>
        </p:txBody>
      </p:sp>
      <p:sp>
        <p:nvSpPr>
          <p:cNvPr id="6" name="Espace réservé du numéro de diapositive 5"/>
          <p:cNvSpPr>
            <a:spLocks noGrp="1"/>
          </p:cNvSpPr>
          <p:nvPr>
            <p:ph type="sldNum" sz="quarter" idx="12"/>
          </p:nvPr>
        </p:nvSpPr>
        <p:spPr>
          <a:xfrm>
            <a:off x="8415867" y="6530975"/>
            <a:ext cx="2207684" cy="338138"/>
          </a:xfrm>
          <a:prstGeom prst="rect">
            <a:avLst/>
          </a:prstGeom>
        </p:spPr>
        <p:txBody>
          <a:bodyPr/>
          <a:lstStyle>
            <a:lvl1pPr>
              <a:defRPr/>
            </a:lvl1pPr>
          </a:lstStyle>
          <a:p>
            <a:pPr fontAlgn="base">
              <a:spcBef>
                <a:spcPct val="0"/>
              </a:spcBef>
              <a:spcAft>
                <a:spcPct val="0"/>
              </a:spcAft>
            </a:pPr>
            <a:fld id="{ED8AB8C8-AD71-4707-81A4-8420246670F9}" type="slidenum">
              <a:rPr lang="fr-FR">
                <a:solidFill>
                  <a:srgbClr val="000000"/>
                </a:solidFill>
                <a:latin typeface="Arial" charset="0"/>
              </a:rPr>
              <a:pPr fontAlgn="base">
                <a:spcBef>
                  <a:spcPct val="0"/>
                </a:spcBef>
                <a:spcAft>
                  <a:spcPct val="0"/>
                </a:spcAft>
              </a:pPr>
              <a:t>‹N°›</a:t>
            </a:fld>
            <a:endParaRPr lang="fr-FR">
              <a:solidFill>
                <a:srgbClr val="000000"/>
              </a:solidFill>
              <a:latin typeface="Arial" charset="0"/>
            </a:endParaRPr>
          </a:p>
        </p:txBody>
      </p:sp>
    </p:spTree>
    <p:extLst>
      <p:ext uri="{BB962C8B-B14F-4D97-AF65-F5344CB8AC3E}">
        <p14:creationId xmlns:p14="http://schemas.microsoft.com/office/powerpoint/2010/main" val="422689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630238"/>
            <a:ext cx="999913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7" name="Rectangle 3"/>
          <p:cNvSpPr>
            <a:spLocks noGrp="1" noChangeArrowheads="1"/>
          </p:cNvSpPr>
          <p:nvPr>
            <p:ph type="body" idx="1"/>
          </p:nvPr>
        </p:nvSpPr>
        <p:spPr bwMode="auto">
          <a:xfrm>
            <a:off x="609600" y="1916113"/>
            <a:ext cx="999913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031"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1011345" y="6243919"/>
            <a:ext cx="989464" cy="429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10070042" y="188640"/>
            <a:ext cx="1882609" cy="6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246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p:titleStyle>
    <p:bodyStyle>
      <a:lvl1pPr marL="342900" indent="-342900" algn="l" rtl="0" fontAlgn="base">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har char="–"/>
        <a:defRPr sz="2800">
          <a:solidFill>
            <a:schemeClr val="tx1"/>
          </a:solidFill>
          <a:latin typeface="Arial" pitchFamily="34" charset="0"/>
          <a:cs typeface="Arial" pitchFamily="34" charset="0"/>
        </a:defRPr>
      </a:lvl2pPr>
      <a:lvl3pPr marL="1143000" indent="-228600" algn="l" rtl="0" fontAlgn="base">
        <a:spcBef>
          <a:spcPct val="20000"/>
        </a:spcBef>
        <a:spcAft>
          <a:spcPct val="0"/>
        </a:spcAft>
        <a:buChar char="•"/>
        <a:defRPr sz="2400">
          <a:solidFill>
            <a:schemeClr val="tx1"/>
          </a:solidFill>
          <a:latin typeface="Arial" pitchFamily="34" charset="0"/>
          <a:cs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cs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ewebpedagogique.com/histoiredesartscamus/category/3e/artsplastiques-3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2ECFD9D8-5755-4B4E-812D-24D231929B40}" type="slidenum">
              <a:rPr lang="fr-FR" smtClean="0">
                <a:solidFill>
                  <a:srgbClr val="000000"/>
                </a:solidFill>
                <a:latin typeface="Arial" charset="0"/>
              </a:rPr>
              <a:pPr fontAlgn="base">
                <a:spcBef>
                  <a:spcPct val="0"/>
                </a:spcBef>
                <a:spcAft>
                  <a:spcPct val="0"/>
                </a:spcAft>
              </a:pPr>
              <a:t>1</a:t>
            </a:fld>
            <a:endParaRPr lang="fr-FR">
              <a:solidFill>
                <a:srgbClr val="000000"/>
              </a:solidFill>
              <a:latin typeface="Arial" charset="0"/>
            </a:endParaRPr>
          </a:p>
        </p:txBody>
      </p:sp>
      <p:sp>
        <p:nvSpPr>
          <p:cNvPr id="7" name="Titre 1"/>
          <p:cNvSpPr>
            <a:spLocks noGrp="1"/>
          </p:cNvSpPr>
          <p:nvPr>
            <p:ph type="title"/>
          </p:nvPr>
        </p:nvSpPr>
        <p:spPr>
          <a:xfrm>
            <a:off x="739252" y="1073212"/>
            <a:ext cx="10989687" cy="2100809"/>
          </a:xfrm>
        </p:spPr>
        <p:txBody>
          <a:bodyPr/>
          <a:lstStyle/>
          <a:p>
            <a:pPr algn="ctr"/>
            <a:r>
              <a:rPr lang="fr-CH" sz="3200" dirty="0" smtClean="0">
                <a:solidFill>
                  <a:srgbClr val="7030A0"/>
                </a:solidFill>
              </a:rPr>
              <a:t>de la description à l’analyse</a:t>
            </a:r>
            <a:br>
              <a:rPr lang="fr-CH" sz="3200" dirty="0" smtClean="0">
                <a:solidFill>
                  <a:srgbClr val="7030A0"/>
                </a:solidFill>
              </a:rPr>
            </a:br>
            <a:r>
              <a:rPr lang="fr-CH" sz="3200" dirty="0">
                <a:solidFill>
                  <a:srgbClr val="7030A0"/>
                </a:solidFill>
              </a:rPr>
              <a:t/>
            </a:r>
            <a:br>
              <a:rPr lang="fr-CH" sz="3200" dirty="0">
                <a:solidFill>
                  <a:srgbClr val="7030A0"/>
                </a:solidFill>
              </a:rPr>
            </a:br>
            <a:r>
              <a:rPr lang="fr-CH" sz="2400" dirty="0">
                <a:solidFill>
                  <a:srgbClr val="7030A0"/>
                </a:solidFill>
              </a:rPr>
              <a:t>Cours </a:t>
            </a:r>
            <a:r>
              <a:rPr lang="fr-CH" sz="2400" dirty="0" smtClean="0">
                <a:solidFill>
                  <a:srgbClr val="7030A0"/>
                </a:solidFill>
              </a:rPr>
              <a:t>4 – </a:t>
            </a:r>
            <a:r>
              <a:rPr lang="fr-CH" sz="2400" cap="none" dirty="0" smtClean="0">
                <a:solidFill>
                  <a:srgbClr val="7030A0"/>
                </a:solidFill>
              </a:rPr>
              <a:t>Novembre ba3</a:t>
            </a:r>
            <a:r>
              <a:rPr lang="fr-CH" sz="2400" dirty="0" smtClean="0">
                <a:solidFill>
                  <a:srgbClr val="7030A0"/>
                </a:solidFill>
              </a:rPr>
              <a:t/>
            </a:r>
            <a:br>
              <a:rPr lang="fr-CH" sz="2400" dirty="0" smtClean="0">
                <a:solidFill>
                  <a:srgbClr val="7030A0"/>
                </a:solidFill>
              </a:rPr>
            </a:br>
            <a:r>
              <a:rPr lang="fr-CH" sz="1100" dirty="0" smtClean="0">
                <a:solidFill>
                  <a:srgbClr val="7030A0"/>
                </a:solidFill>
              </a:rPr>
              <a:t/>
            </a:r>
            <a:br>
              <a:rPr lang="fr-CH" sz="1100" dirty="0" smtClean="0">
                <a:solidFill>
                  <a:srgbClr val="7030A0"/>
                </a:solidFill>
              </a:rPr>
            </a:br>
            <a:r>
              <a:rPr lang="fr-CH" sz="1100" dirty="0" smtClean="0">
                <a:solidFill>
                  <a:srgbClr val="7030A0"/>
                </a:solidFill>
              </a:rPr>
              <a:t/>
            </a:r>
            <a:br>
              <a:rPr lang="fr-CH" sz="1100" dirty="0" smtClean="0">
                <a:solidFill>
                  <a:srgbClr val="7030A0"/>
                </a:solidFill>
              </a:rPr>
            </a:br>
            <a:r>
              <a:rPr lang="fr-CH" sz="1100" dirty="0">
                <a:solidFill>
                  <a:srgbClr val="7030A0"/>
                </a:solidFill>
              </a:rPr>
              <a:t/>
            </a:r>
            <a:br>
              <a:rPr lang="fr-CH" sz="1100" dirty="0">
                <a:solidFill>
                  <a:srgbClr val="7030A0"/>
                </a:solidFill>
              </a:rPr>
            </a:br>
            <a:r>
              <a:rPr lang="fr-CH" sz="1100" dirty="0" smtClean="0">
                <a:solidFill>
                  <a:srgbClr val="7030A0"/>
                </a:solidFill>
              </a:rPr>
              <a:t/>
            </a:r>
            <a:br>
              <a:rPr lang="fr-CH" sz="1100" dirty="0" smtClean="0">
                <a:solidFill>
                  <a:srgbClr val="7030A0"/>
                </a:solidFill>
              </a:rPr>
            </a:br>
            <a:r>
              <a:rPr lang="fr-CH" sz="1100" dirty="0">
                <a:solidFill>
                  <a:srgbClr val="7030A0"/>
                </a:solidFill>
              </a:rPr>
              <a:t/>
            </a:r>
            <a:br>
              <a:rPr lang="fr-CH" sz="1100" dirty="0">
                <a:solidFill>
                  <a:srgbClr val="7030A0"/>
                </a:solidFill>
              </a:rPr>
            </a:br>
            <a:r>
              <a:rPr lang="fr-CH" sz="2400" cap="none" dirty="0" smtClean="0">
                <a:solidFill>
                  <a:schemeClr val="tx1"/>
                </a:solidFill>
              </a:rPr>
              <a:t>1</a:t>
            </a:r>
            <a:r>
              <a:rPr lang="fr-CH" sz="2400" cap="none" baseline="30000" dirty="0" smtClean="0">
                <a:solidFill>
                  <a:schemeClr val="tx1"/>
                </a:solidFill>
              </a:rPr>
              <a:t>e</a:t>
            </a:r>
            <a:r>
              <a:rPr lang="fr-CH" sz="2400" cap="none" dirty="0" smtClean="0">
                <a:solidFill>
                  <a:schemeClr val="tx1"/>
                </a:solidFill>
              </a:rPr>
              <a:t> partie: </a:t>
            </a:r>
            <a:r>
              <a:rPr lang="fr-CH" sz="1800" dirty="0" smtClean="0">
                <a:solidFill>
                  <a:schemeClr val="tx1"/>
                </a:solidFill>
              </a:rPr>
              <a:t>DESCRIPTION? COMMENTAIRE? ANALYSE? FIL ROUGE?</a:t>
            </a:r>
            <a:br>
              <a:rPr lang="fr-CH" sz="1800" dirty="0" smtClean="0">
                <a:solidFill>
                  <a:schemeClr val="tx1"/>
                </a:solidFill>
              </a:rPr>
            </a:br>
            <a:r>
              <a:rPr lang="fr-CH" sz="1800" dirty="0" smtClean="0">
                <a:solidFill>
                  <a:schemeClr val="tx1"/>
                </a:solidFill>
              </a:rPr>
              <a:t>                      DE QUOI S’AGIT-IL?</a:t>
            </a:r>
            <a:r>
              <a:rPr lang="fr-CH" sz="1800" dirty="0">
                <a:solidFill>
                  <a:schemeClr val="tx1"/>
                </a:solidFill>
              </a:rPr>
              <a:t/>
            </a:r>
            <a:br>
              <a:rPr lang="fr-CH" sz="1800" dirty="0">
                <a:solidFill>
                  <a:schemeClr val="tx1"/>
                </a:solidFill>
              </a:rPr>
            </a:br>
            <a:r>
              <a:rPr lang="fr-CH" sz="2400" cap="none" dirty="0">
                <a:solidFill>
                  <a:schemeClr val="tx1"/>
                </a:solidFill>
              </a:rPr>
              <a:t/>
            </a:r>
            <a:br>
              <a:rPr lang="fr-CH" sz="2400" cap="none" dirty="0">
                <a:solidFill>
                  <a:schemeClr val="tx1"/>
                </a:solidFill>
              </a:rPr>
            </a:br>
            <a:r>
              <a:rPr lang="fr-CH" sz="2400" cap="none" dirty="0" smtClean="0">
                <a:solidFill>
                  <a:schemeClr val="tx1"/>
                </a:solidFill>
              </a:rPr>
              <a:t>2</a:t>
            </a:r>
            <a:r>
              <a:rPr lang="fr-CH" sz="2400" cap="none" baseline="30000" dirty="0" smtClean="0">
                <a:solidFill>
                  <a:schemeClr val="tx1"/>
                </a:solidFill>
              </a:rPr>
              <a:t>e</a:t>
            </a:r>
            <a:r>
              <a:rPr lang="fr-CH" sz="2400" cap="none" dirty="0" smtClean="0">
                <a:solidFill>
                  <a:schemeClr val="tx1"/>
                </a:solidFill>
              </a:rPr>
              <a:t> partie: </a:t>
            </a:r>
            <a:r>
              <a:rPr lang="fr-CH" sz="1800" dirty="0" smtClean="0">
                <a:solidFill>
                  <a:schemeClr val="tx1"/>
                </a:solidFill>
              </a:rPr>
              <a:t>exemples </a:t>
            </a:r>
            <a:br>
              <a:rPr lang="fr-CH" sz="1800" dirty="0" smtClean="0">
                <a:solidFill>
                  <a:schemeClr val="tx1"/>
                </a:solidFill>
              </a:rPr>
            </a:br>
            <a:r>
              <a:rPr lang="fr-CH" sz="1800" dirty="0">
                <a:solidFill>
                  <a:schemeClr val="tx1"/>
                </a:solidFill>
              </a:rPr>
              <a:t/>
            </a:r>
            <a:br>
              <a:rPr lang="fr-CH" sz="1800" dirty="0">
                <a:solidFill>
                  <a:schemeClr val="tx1"/>
                </a:solidFill>
              </a:rPr>
            </a:br>
            <a:r>
              <a:rPr lang="fr-CH" sz="2400" cap="none" dirty="0" smtClean="0">
                <a:solidFill>
                  <a:schemeClr val="tx1"/>
                </a:solidFill>
              </a:rPr>
              <a:t>3</a:t>
            </a:r>
            <a:r>
              <a:rPr lang="fr-CH" sz="2400" cap="none" baseline="30000" dirty="0" smtClean="0">
                <a:solidFill>
                  <a:schemeClr val="tx1"/>
                </a:solidFill>
              </a:rPr>
              <a:t>e</a:t>
            </a:r>
            <a:r>
              <a:rPr lang="fr-CH" sz="2400" cap="none" dirty="0" smtClean="0">
                <a:solidFill>
                  <a:schemeClr val="tx1"/>
                </a:solidFill>
              </a:rPr>
              <a:t> partie: </a:t>
            </a:r>
            <a:r>
              <a:rPr lang="fr-CH" sz="1800" dirty="0" err="1" smtClean="0">
                <a:solidFill>
                  <a:schemeClr val="tx1"/>
                </a:solidFill>
              </a:rPr>
              <a:t>tRAVAIL</a:t>
            </a:r>
            <a:r>
              <a:rPr lang="fr-CH" sz="1800" dirty="0" smtClean="0">
                <a:solidFill>
                  <a:schemeClr val="tx1"/>
                </a:solidFill>
              </a:rPr>
              <a:t> PRATIQUE</a:t>
            </a:r>
            <a:r>
              <a:rPr lang="fr-CH" sz="2400" dirty="0">
                <a:solidFill>
                  <a:schemeClr val="tx1"/>
                </a:solidFill>
              </a:rPr>
              <a:t/>
            </a:r>
            <a:br>
              <a:rPr lang="fr-CH" sz="2400" dirty="0">
                <a:solidFill>
                  <a:schemeClr val="tx1"/>
                </a:solidFill>
              </a:rPr>
            </a:br>
            <a:r>
              <a:rPr lang="fr-CH" sz="2400" dirty="0" smtClean="0">
                <a:solidFill>
                  <a:schemeClr val="tx1"/>
                </a:solidFill>
              </a:rPr>
              <a:t/>
            </a:r>
            <a:br>
              <a:rPr lang="fr-CH" sz="2400" dirty="0" smtClean="0">
                <a:solidFill>
                  <a:schemeClr val="tx1"/>
                </a:solidFill>
              </a:rPr>
            </a:br>
            <a:r>
              <a:rPr lang="fr-CH" sz="2400" dirty="0">
                <a:solidFill>
                  <a:schemeClr val="tx1"/>
                </a:solidFill>
              </a:rPr>
              <a:t/>
            </a:r>
            <a:br>
              <a:rPr lang="fr-CH" sz="2400" dirty="0">
                <a:solidFill>
                  <a:schemeClr val="tx1"/>
                </a:solidFill>
              </a:rPr>
            </a:br>
            <a:r>
              <a:rPr lang="fr-CH" sz="2400" cap="none" dirty="0" smtClean="0">
                <a:solidFill>
                  <a:schemeClr val="bg2">
                    <a:lumMod val="50000"/>
                  </a:schemeClr>
                </a:solidFill>
              </a:rPr>
              <a:t>Marie Chabbey – Giulia Noto</a:t>
            </a:r>
            <a:r>
              <a:rPr lang="fr-CH" sz="2400" dirty="0" smtClean="0">
                <a:solidFill>
                  <a:schemeClr val="tx1"/>
                </a:solidFill>
              </a:rPr>
              <a:t/>
            </a:r>
            <a:br>
              <a:rPr lang="fr-CH" sz="2400" dirty="0" smtClean="0">
                <a:solidFill>
                  <a:schemeClr val="tx1"/>
                </a:solidFill>
              </a:rPr>
            </a:br>
            <a:r>
              <a:rPr lang="fr-CH" sz="1200" dirty="0" smtClean="0">
                <a:solidFill>
                  <a:srgbClr val="7030A0"/>
                </a:solidFill>
              </a:rPr>
              <a:t/>
            </a:r>
            <a:br>
              <a:rPr lang="fr-CH" sz="1200" dirty="0" smtClean="0">
                <a:solidFill>
                  <a:srgbClr val="7030A0"/>
                </a:solidFill>
              </a:rPr>
            </a:br>
            <a:r>
              <a:rPr lang="fr-CH" sz="2400" dirty="0">
                <a:solidFill>
                  <a:srgbClr val="7030A0"/>
                </a:solidFill>
              </a:rPr>
              <a:t/>
            </a:r>
            <a:br>
              <a:rPr lang="fr-CH" sz="2400" dirty="0">
                <a:solidFill>
                  <a:srgbClr val="7030A0"/>
                </a:solidFill>
              </a:rPr>
            </a:br>
            <a:r>
              <a:rPr lang="fr-CH" sz="2400" dirty="0" smtClean="0">
                <a:solidFill>
                  <a:srgbClr val="7030A0"/>
                </a:solidFill>
              </a:rPr>
              <a:t> </a:t>
            </a:r>
            <a:endParaRPr lang="fr-CH" sz="1200" b="0" dirty="0"/>
          </a:p>
        </p:txBody>
      </p:sp>
      <p:sp>
        <p:nvSpPr>
          <p:cNvPr id="6" name="Titre 1"/>
          <p:cNvSpPr txBox="1">
            <a:spLocks/>
          </p:cNvSpPr>
          <p:nvPr/>
        </p:nvSpPr>
        <p:spPr bwMode="auto">
          <a:xfrm>
            <a:off x="467544" y="404664"/>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2476754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6497" y="1193196"/>
            <a:ext cx="10277511" cy="1938992"/>
          </a:xfrm>
          <a:prstGeom prst="rect">
            <a:avLst/>
          </a:prstGeom>
        </p:spPr>
        <p:txBody>
          <a:bodyPr wrap="square">
            <a:spAutoFit/>
          </a:bodyPr>
          <a:lstStyle/>
          <a:p>
            <a:endParaRPr lang="fr-CH" sz="2400" b="1" kern="0" dirty="0" smtClean="0">
              <a:solidFill>
                <a:srgbClr val="7030A0"/>
              </a:solidFill>
              <a:latin typeface="Univers"/>
            </a:endParaRPr>
          </a:p>
          <a:p>
            <a:pPr algn="just"/>
            <a:endParaRPr lang="fr-CH" sz="2400" b="1" kern="0" dirty="0" smtClean="0">
              <a:solidFill>
                <a:srgbClr val="7030A0"/>
              </a:solidFill>
              <a:latin typeface="Univers"/>
            </a:endParaRPr>
          </a:p>
          <a:p>
            <a:endParaRPr lang="fr-CH" sz="2400" b="1" kern="0" dirty="0" smtClean="0">
              <a:solidFill>
                <a:srgbClr val="7030A0"/>
              </a:solidFill>
              <a:latin typeface="Univers"/>
            </a:endParaRPr>
          </a:p>
          <a:p>
            <a:endParaRPr lang="fr-CH" sz="2400" b="1" kern="0" dirty="0">
              <a:solidFill>
                <a:srgbClr val="7030A0"/>
              </a:solidFill>
              <a:latin typeface="Univers"/>
            </a:endParaRPr>
          </a:p>
          <a:p>
            <a:endParaRPr lang="fr-CH" sz="2400" b="1" kern="0" dirty="0" smtClean="0">
              <a:solidFill>
                <a:srgbClr val="7030A0"/>
              </a:solidFill>
              <a:latin typeface="Univers"/>
            </a:endParaRPr>
          </a:p>
        </p:txBody>
      </p:sp>
      <p:sp>
        <p:nvSpPr>
          <p:cNvPr id="4" name="Rectangle 3"/>
          <p:cNvSpPr/>
          <p:nvPr/>
        </p:nvSpPr>
        <p:spPr>
          <a:xfrm>
            <a:off x="326013" y="1008530"/>
            <a:ext cx="8322341" cy="369332"/>
          </a:xfrm>
          <a:prstGeom prst="rect">
            <a:avLst/>
          </a:prstGeom>
        </p:spPr>
        <p:txBody>
          <a:bodyPr wrap="square">
            <a:spAutoFit/>
          </a:bodyPr>
          <a:lstStyle/>
          <a:p>
            <a:r>
              <a:rPr lang="fr-CH" b="1" dirty="0" smtClean="0">
                <a:solidFill>
                  <a:srgbClr val="7030A0"/>
                </a:solidFill>
              </a:rPr>
              <a:t>QU’EST-CE QUE L’ANALYSE ? </a:t>
            </a:r>
            <a:endParaRPr lang="fr-CH" b="1" dirty="0">
              <a:solidFill>
                <a:srgbClr val="7030A0"/>
              </a:solidFill>
            </a:endParaRPr>
          </a:p>
        </p:txBody>
      </p:sp>
      <p:sp>
        <p:nvSpPr>
          <p:cNvPr id="2" name="Rectangle 1"/>
          <p:cNvSpPr/>
          <p:nvPr/>
        </p:nvSpPr>
        <p:spPr>
          <a:xfrm>
            <a:off x="326013" y="1562528"/>
            <a:ext cx="10643700" cy="4021101"/>
          </a:xfrm>
          <a:prstGeom prst="rect">
            <a:avLst/>
          </a:prstGeom>
        </p:spPr>
        <p:txBody>
          <a:bodyPr wrap="square">
            <a:spAutoFit/>
          </a:bodyPr>
          <a:lstStyle/>
          <a:p>
            <a:pPr algn="just">
              <a:lnSpc>
                <a:spcPct val="115000"/>
              </a:lnSpc>
              <a:spcAft>
                <a:spcPts val="0"/>
              </a:spcAft>
              <a:tabLst>
                <a:tab pos="4114800" algn="l"/>
              </a:tabLst>
            </a:pPr>
            <a:r>
              <a:rPr lang="fr-FR" dirty="0">
                <a:latin typeface="Arial" panose="020B0604020202020204" pitchFamily="34" charset="0"/>
                <a:ea typeface="Times New Roman" panose="02020603050405020304" pitchFamily="18" charset="0"/>
              </a:rPr>
              <a:t>Petit détour par l'ouvrage de Ian </a:t>
            </a:r>
            <a:r>
              <a:rPr lang="fr-FR" dirty="0" err="1">
                <a:latin typeface="Arial" panose="020B0604020202020204" pitchFamily="34" charset="0"/>
                <a:ea typeface="Times New Roman" panose="02020603050405020304" pitchFamily="18" charset="0"/>
              </a:rPr>
              <a:t>Bent</a:t>
            </a:r>
            <a:r>
              <a:rPr lang="fr-FR" dirty="0">
                <a:latin typeface="Arial" panose="020B0604020202020204" pitchFamily="34" charset="0"/>
                <a:ea typeface="Times New Roman" panose="02020603050405020304" pitchFamily="18" charset="0"/>
              </a:rPr>
              <a:t>, </a:t>
            </a:r>
            <a:r>
              <a:rPr lang="fr-FR" i="1" dirty="0">
                <a:latin typeface="Arial" panose="020B0604020202020204" pitchFamily="34" charset="0"/>
                <a:ea typeface="Times New Roman" panose="02020603050405020304" pitchFamily="18" charset="0"/>
              </a:rPr>
              <a:t>L'analyse musicale: histoire et méthodes,</a:t>
            </a:r>
            <a:r>
              <a:rPr lang="fr-FR" dirty="0">
                <a:latin typeface="Arial" panose="020B0604020202020204" pitchFamily="34" charset="0"/>
                <a:ea typeface="Times New Roman" panose="02020603050405020304" pitchFamily="18" charset="0"/>
              </a:rPr>
              <a:t> publié en 1998 aux éditions Main d'</a:t>
            </a:r>
            <a:r>
              <a:rPr lang="fr-FR" dirty="0" err="1">
                <a:latin typeface="Arial" panose="020B0604020202020204" pitchFamily="34" charset="0"/>
                <a:ea typeface="Times New Roman" panose="02020603050405020304" pitchFamily="18" charset="0"/>
              </a:rPr>
              <a:t>oeuvre</a:t>
            </a:r>
            <a:r>
              <a:rPr lang="fr-FR" dirty="0">
                <a:latin typeface="Arial" panose="020B0604020202020204" pitchFamily="34" charset="0"/>
                <a:ea typeface="Times New Roman" panose="02020603050405020304" pitchFamily="18" charset="0"/>
              </a:rPr>
              <a:t> dans la collection Musique mémoire. </a:t>
            </a:r>
            <a:endParaRPr lang="fr-CH" sz="2000" dirty="0">
              <a:latin typeface="Times New Roman" panose="02020603050405020304" pitchFamily="18" charset="0"/>
              <a:ea typeface="Times New Roman" panose="02020603050405020304" pitchFamily="18" charset="0"/>
            </a:endParaRPr>
          </a:p>
          <a:p>
            <a:pPr algn="just">
              <a:lnSpc>
                <a:spcPct val="115000"/>
              </a:lnSpc>
              <a:spcAft>
                <a:spcPts val="0"/>
              </a:spcAft>
              <a:tabLst>
                <a:tab pos="4114800" algn="l"/>
              </a:tabLst>
            </a:pPr>
            <a:r>
              <a:rPr lang="fr-FR" sz="1400" dirty="0">
                <a:latin typeface="Calibri" panose="020F0502020204030204" pitchFamily="34" charset="0"/>
                <a:ea typeface="Times New Roman" panose="02020603050405020304" pitchFamily="18" charset="0"/>
                <a:cs typeface="Arial" panose="020B0604020202020204" pitchFamily="34" charset="0"/>
              </a:rPr>
              <a:t>(cote bibliothèque </a:t>
            </a:r>
            <a:r>
              <a:rPr lang="fr-FR" sz="1400" dirty="0" err="1">
                <a:latin typeface="Calibri" panose="020F0502020204030204" pitchFamily="34" charset="0"/>
                <a:ea typeface="Times New Roman" panose="02020603050405020304" pitchFamily="18" charset="0"/>
                <a:cs typeface="Arial" panose="020B0604020202020204" pitchFamily="34" charset="0"/>
              </a:rPr>
              <a:t>hemu</a:t>
            </a:r>
            <a:r>
              <a:rPr lang="fr-FR" sz="1400" dirty="0">
                <a:latin typeface="Calibri" panose="020F0502020204030204" pitchFamily="34" charset="0"/>
                <a:ea typeface="Times New Roman" panose="02020603050405020304" pitchFamily="18" charset="0"/>
                <a:cs typeface="Arial" panose="020B0604020202020204" pitchFamily="34" charset="0"/>
              </a:rPr>
              <a:t>: </a:t>
            </a:r>
            <a:r>
              <a:rPr lang="fr-FR"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781.8 ANA 2.5, libre accès</a:t>
            </a:r>
            <a:r>
              <a:rPr lang="fr-FR" sz="14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a:t>
            </a:r>
            <a:endParaRPr lang="fr-FR" dirty="0" smtClean="0">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dirty="0" smtClean="0">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dirty="0">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r>
              <a:rPr lang="fr-FR" dirty="0">
                <a:latin typeface="Arial" panose="020B0604020202020204" pitchFamily="34" charset="0"/>
                <a:ea typeface="Times New Roman" panose="02020603050405020304" pitchFamily="18" charset="0"/>
              </a:rPr>
              <a:t>Discussion des éléments clés </a:t>
            </a:r>
            <a:r>
              <a:rPr lang="fr-FR" dirty="0" smtClean="0">
                <a:latin typeface="Arial" panose="020B0604020202020204" pitchFamily="34" charset="0"/>
                <a:ea typeface="Times New Roman" panose="02020603050405020304" pitchFamily="18" charset="0"/>
              </a:rPr>
              <a:t>suivants sur la base d’extraits de la préface (document format papier) :</a:t>
            </a:r>
            <a:endParaRPr lang="fr-FR" dirty="0">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dirty="0">
              <a:latin typeface="Arial" panose="020B0604020202020204" pitchFamily="34"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tabLst>
                <a:tab pos="4114800" algn="l"/>
              </a:tabLst>
            </a:pPr>
            <a:r>
              <a:rPr lang="fr-FR" sz="2000" b="1" dirty="0" smtClean="0">
                <a:solidFill>
                  <a:srgbClr val="7030A0"/>
                </a:solidFill>
                <a:latin typeface="Arial" panose="020B0604020202020204" pitchFamily="34" charset="0"/>
                <a:ea typeface="Times New Roman" panose="02020603050405020304" pitchFamily="18" charset="0"/>
              </a:rPr>
              <a:t>Qu’est-ce </a:t>
            </a:r>
            <a:r>
              <a:rPr lang="fr-FR" sz="2000" b="1" dirty="0">
                <a:solidFill>
                  <a:srgbClr val="7030A0"/>
                </a:solidFill>
                <a:latin typeface="Arial" panose="020B0604020202020204" pitchFamily="34" charset="0"/>
                <a:ea typeface="Times New Roman" panose="02020603050405020304" pitchFamily="18" charset="0"/>
              </a:rPr>
              <a:t>que pratiquer l’analyse?</a:t>
            </a: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tabLst>
                <a:tab pos="4114800" algn="l"/>
              </a:tabLst>
            </a:pPr>
            <a:r>
              <a:rPr lang="fr-FR" sz="2000" b="1" dirty="0" smtClean="0">
                <a:solidFill>
                  <a:srgbClr val="7030A0"/>
                </a:solidFill>
                <a:latin typeface="Arial" panose="020B0604020202020204" pitchFamily="34" charset="0"/>
                <a:ea typeface="Times New Roman" panose="02020603050405020304" pitchFamily="18" charset="0"/>
              </a:rPr>
              <a:t>Analyser </a:t>
            </a:r>
            <a:r>
              <a:rPr lang="fr-FR" sz="2000" b="1" dirty="0">
                <a:solidFill>
                  <a:srgbClr val="7030A0"/>
                </a:solidFill>
                <a:latin typeface="Arial" panose="020B0604020202020204" pitchFamily="34" charset="0"/>
                <a:ea typeface="Times New Roman" panose="02020603050405020304" pitchFamily="18" charset="0"/>
              </a:rPr>
              <a:t>oui, mais quoi?</a:t>
            </a: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tabLst>
                <a:tab pos="4114800" algn="l"/>
              </a:tabLst>
            </a:pPr>
            <a:r>
              <a:rPr lang="fr-FR" sz="2000" b="1" dirty="0">
                <a:solidFill>
                  <a:srgbClr val="7030A0"/>
                </a:solidFill>
                <a:latin typeface="Arial" panose="020B0604020202020204" pitchFamily="34" charset="0"/>
                <a:ea typeface="Times New Roman" panose="02020603050405020304" pitchFamily="18" charset="0"/>
              </a:rPr>
              <a:t>Un fil rouge? Pourquoi</a:t>
            </a:r>
            <a:r>
              <a:rPr lang="fr-FR" sz="2000" b="1" dirty="0" smtClean="0">
                <a:solidFill>
                  <a:srgbClr val="7030A0"/>
                </a:solidFill>
                <a:latin typeface="Arial" panose="020B0604020202020204" pitchFamily="34" charset="0"/>
                <a:ea typeface="Times New Roman" panose="02020603050405020304" pitchFamily="18" charset="0"/>
              </a:rPr>
              <a:t>?</a:t>
            </a:r>
            <a:endParaRPr lang="fr-FR" sz="2000" b="1" dirty="0">
              <a:solidFill>
                <a:srgbClr val="7030A0"/>
              </a:solidFill>
              <a:latin typeface="Arial" panose="020B0604020202020204" pitchFamily="34" charset="0"/>
              <a:ea typeface="Times New Roman" panose="02020603050405020304" pitchFamily="18" charset="0"/>
            </a:endParaRPr>
          </a:p>
        </p:txBody>
      </p:sp>
      <p:sp>
        <p:nvSpPr>
          <p:cNvPr id="8"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3392396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6497" y="1193196"/>
            <a:ext cx="10277511" cy="1938992"/>
          </a:xfrm>
          <a:prstGeom prst="rect">
            <a:avLst/>
          </a:prstGeom>
        </p:spPr>
        <p:txBody>
          <a:bodyPr wrap="square">
            <a:spAutoFit/>
          </a:bodyPr>
          <a:lstStyle/>
          <a:p>
            <a:endParaRPr lang="fr-CH" sz="2400" b="1" kern="0" dirty="0" smtClean="0">
              <a:solidFill>
                <a:srgbClr val="7030A0"/>
              </a:solidFill>
              <a:latin typeface="Univers"/>
            </a:endParaRPr>
          </a:p>
          <a:p>
            <a:pPr algn="just"/>
            <a:endParaRPr lang="fr-CH" sz="2400" b="1" kern="0" dirty="0" smtClean="0">
              <a:solidFill>
                <a:srgbClr val="7030A0"/>
              </a:solidFill>
              <a:latin typeface="Univers"/>
            </a:endParaRPr>
          </a:p>
          <a:p>
            <a:endParaRPr lang="fr-CH" sz="2400" b="1" kern="0" dirty="0" smtClean="0">
              <a:solidFill>
                <a:srgbClr val="7030A0"/>
              </a:solidFill>
              <a:latin typeface="Univers"/>
            </a:endParaRPr>
          </a:p>
          <a:p>
            <a:endParaRPr lang="fr-CH" sz="2400" b="1" kern="0" dirty="0">
              <a:solidFill>
                <a:srgbClr val="7030A0"/>
              </a:solidFill>
              <a:latin typeface="Univers"/>
            </a:endParaRPr>
          </a:p>
          <a:p>
            <a:endParaRPr lang="fr-CH" sz="2400" b="1" kern="0" dirty="0" smtClean="0">
              <a:solidFill>
                <a:srgbClr val="7030A0"/>
              </a:solidFill>
              <a:latin typeface="Univers"/>
            </a:endParaRPr>
          </a:p>
        </p:txBody>
      </p:sp>
      <p:sp>
        <p:nvSpPr>
          <p:cNvPr id="4" name="Rectangle 3"/>
          <p:cNvSpPr/>
          <p:nvPr/>
        </p:nvSpPr>
        <p:spPr>
          <a:xfrm>
            <a:off x="326013" y="1008530"/>
            <a:ext cx="8322341" cy="369332"/>
          </a:xfrm>
          <a:prstGeom prst="rect">
            <a:avLst/>
          </a:prstGeom>
        </p:spPr>
        <p:txBody>
          <a:bodyPr wrap="square">
            <a:spAutoFit/>
          </a:bodyPr>
          <a:lstStyle/>
          <a:p>
            <a:r>
              <a:rPr lang="fr-CH" b="1" dirty="0" smtClean="0">
                <a:solidFill>
                  <a:srgbClr val="7030A0"/>
                </a:solidFill>
              </a:rPr>
              <a:t>QU’EST-CE QUE L’ANALYSE ? </a:t>
            </a:r>
            <a:endParaRPr lang="fr-CH" b="1" dirty="0">
              <a:solidFill>
                <a:srgbClr val="7030A0"/>
              </a:solidFill>
            </a:endParaRPr>
          </a:p>
        </p:txBody>
      </p:sp>
      <p:sp>
        <p:nvSpPr>
          <p:cNvPr id="2" name="Rectangle 1"/>
          <p:cNvSpPr/>
          <p:nvPr/>
        </p:nvSpPr>
        <p:spPr>
          <a:xfrm>
            <a:off x="326013" y="1562528"/>
            <a:ext cx="10643700" cy="1826654"/>
          </a:xfrm>
          <a:prstGeom prst="rect">
            <a:avLst/>
          </a:prstGeom>
        </p:spPr>
        <p:txBody>
          <a:bodyPr wrap="square">
            <a:spAutoFit/>
          </a:bodyPr>
          <a:lstStyle/>
          <a:p>
            <a:pPr algn="just">
              <a:lnSpc>
                <a:spcPct val="115000"/>
              </a:lnSpc>
              <a:spcAft>
                <a:spcPts val="0"/>
              </a:spcAft>
              <a:tabLst>
                <a:tab pos="4114800" algn="l"/>
              </a:tabLst>
            </a:pPr>
            <a:endParaRPr lang="fr-FR" dirty="0">
              <a:latin typeface="Arial" panose="020B0604020202020204" pitchFamily="34"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tabLst>
                <a:tab pos="4114800" algn="l"/>
              </a:tabLst>
            </a:pPr>
            <a:r>
              <a:rPr lang="fr-FR" sz="2000" b="1" dirty="0" smtClean="0">
                <a:solidFill>
                  <a:srgbClr val="7030A0"/>
                </a:solidFill>
                <a:latin typeface="Arial" panose="020B0604020202020204" pitchFamily="34" charset="0"/>
                <a:ea typeface="Times New Roman" panose="02020603050405020304" pitchFamily="18" charset="0"/>
              </a:rPr>
              <a:t>Qu’est-ce que pratiquer l’analyse?</a:t>
            </a:r>
          </a:p>
          <a:p>
            <a:pPr algn="just">
              <a:lnSpc>
                <a:spcPct val="115000"/>
              </a:lnSpc>
              <a:spcAft>
                <a:spcPts val="0"/>
              </a:spcAft>
              <a:tabLst>
                <a:tab pos="4114800" algn="l"/>
              </a:tabLst>
            </a:pPr>
            <a:endParaRPr lang="fr-FR" sz="2000" b="1" dirty="0" smtClean="0">
              <a:solidFill>
                <a:srgbClr val="7030A0"/>
              </a:solidFill>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p:txBody>
      </p:sp>
      <p:sp>
        <p:nvSpPr>
          <p:cNvPr id="10" name="ZoneTexte 9"/>
          <p:cNvSpPr txBox="1"/>
          <p:nvPr/>
        </p:nvSpPr>
        <p:spPr>
          <a:xfrm>
            <a:off x="686497" y="2367363"/>
            <a:ext cx="10682543" cy="1477328"/>
          </a:xfrm>
          <a:prstGeom prst="rect">
            <a:avLst/>
          </a:prstGeom>
          <a:noFill/>
        </p:spPr>
        <p:txBody>
          <a:bodyPr wrap="square" rtlCol="0">
            <a:spAutoFit/>
          </a:bodyPr>
          <a:lstStyle/>
          <a:p>
            <a:r>
              <a:rPr lang="fr-CH" dirty="0"/>
              <a:t>Pris dans son sens le plus général, le terme « analyse musicale » embrasse un grand nombre d’activités différenciées. […] </a:t>
            </a:r>
          </a:p>
          <a:p>
            <a:r>
              <a:rPr lang="fr-CH" dirty="0"/>
              <a:t>Car, à la base de tous les aspects de l’analyse prise comme activité, se situe le point de contact fondamental entre la pensée et le son musical, en d’autres termes la perception musicale.(p.9)</a:t>
            </a:r>
          </a:p>
          <a:p>
            <a:endParaRPr lang="fr-CH" dirty="0"/>
          </a:p>
        </p:txBody>
      </p:sp>
      <p:sp>
        <p:nvSpPr>
          <p:cNvPr id="11" name="ZoneTexte 10"/>
          <p:cNvSpPr txBox="1"/>
          <p:nvPr/>
        </p:nvSpPr>
        <p:spPr>
          <a:xfrm>
            <a:off x="686497" y="3937023"/>
            <a:ext cx="8221287" cy="1200329"/>
          </a:xfrm>
          <a:prstGeom prst="rect">
            <a:avLst/>
          </a:prstGeom>
          <a:noFill/>
        </p:spPr>
        <p:txBody>
          <a:bodyPr wrap="square" rtlCol="0">
            <a:spAutoFit/>
          </a:bodyPr>
          <a:lstStyle/>
          <a:p>
            <a:r>
              <a:rPr lang="fr-CH" dirty="0"/>
              <a:t>Pratiquer l’analyse, c’est répondre directement à la question : « comment est-ce que </a:t>
            </a:r>
            <a:r>
              <a:rPr lang="fr-CH" dirty="0" smtClean="0"/>
              <a:t>ça fonctionne </a:t>
            </a:r>
            <a:r>
              <a:rPr lang="fr-CH" dirty="0"/>
              <a:t>? </a:t>
            </a:r>
            <a:r>
              <a:rPr lang="fr-CH" dirty="0" smtClean="0"/>
              <a:t>».</a:t>
            </a:r>
          </a:p>
          <a:p>
            <a:r>
              <a:rPr lang="fr-CH" dirty="0" smtClean="0"/>
              <a:t>L’activité </a:t>
            </a:r>
            <a:r>
              <a:rPr lang="fr-CH" dirty="0"/>
              <a:t>centrale de l’analyse est une activité de comparaison</a:t>
            </a:r>
            <a:r>
              <a:rPr lang="fr-CH" dirty="0" smtClean="0"/>
              <a:t>.</a:t>
            </a:r>
          </a:p>
          <a:p>
            <a:r>
              <a:rPr lang="fr-CH" dirty="0" smtClean="0"/>
              <a:t>L’action analytique </a:t>
            </a:r>
            <a:r>
              <a:rPr lang="fr-CH" dirty="0"/>
              <a:t>centrale est donc une recherche d’identité</a:t>
            </a:r>
            <a:r>
              <a:rPr lang="fr-CH" dirty="0" smtClean="0"/>
              <a:t>. (p.16)</a:t>
            </a:r>
            <a:endParaRPr lang="fr-CH" dirty="0"/>
          </a:p>
        </p:txBody>
      </p:sp>
      <p:sp>
        <p:nvSpPr>
          <p:cNvPr id="5" name="ZoneTexte 4"/>
          <p:cNvSpPr txBox="1"/>
          <p:nvPr/>
        </p:nvSpPr>
        <p:spPr>
          <a:xfrm>
            <a:off x="3399905" y="5261956"/>
            <a:ext cx="5486400" cy="923330"/>
          </a:xfrm>
          <a:prstGeom prst="rect">
            <a:avLst/>
          </a:prstGeom>
          <a:noFill/>
          <a:ln>
            <a:solidFill>
              <a:srgbClr val="7030A0"/>
            </a:solidFill>
          </a:ln>
        </p:spPr>
        <p:txBody>
          <a:bodyPr wrap="square" rtlCol="0">
            <a:spAutoFit/>
          </a:bodyPr>
          <a:lstStyle/>
          <a:p>
            <a:r>
              <a:rPr lang="fr-CH" dirty="0" smtClean="0">
                <a:solidFill>
                  <a:srgbClr val="7030A0"/>
                </a:solidFill>
              </a:rPr>
              <a:t>Lien avec le TBA =&gt; nécessité d’avoir une terrain d’investigation précis et délimité (répertoire, situation problématique…)</a:t>
            </a:r>
            <a:endParaRPr lang="fr-CH" dirty="0">
              <a:solidFill>
                <a:srgbClr val="7030A0"/>
              </a:solidFill>
            </a:endParaRPr>
          </a:p>
        </p:txBody>
      </p:sp>
      <p:sp>
        <p:nvSpPr>
          <p:cNvPr id="9"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11534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6497" y="1193196"/>
            <a:ext cx="10277511" cy="1938992"/>
          </a:xfrm>
          <a:prstGeom prst="rect">
            <a:avLst/>
          </a:prstGeom>
        </p:spPr>
        <p:txBody>
          <a:bodyPr wrap="square">
            <a:spAutoFit/>
          </a:bodyPr>
          <a:lstStyle/>
          <a:p>
            <a:endParaRPr lang="fr-CH" sz="2400" b="1" kern="0" dirty="0" smtClean="0">
              <a:solidFill>
                <a:srgbClr val="7030A0"/>
              </a:solidFill>
              <a:latin typeface="Univers"/>
            </a:endParaRPr>
          </a:p>
          <a:p>
            <a:pPr algn="just"/>
            <a:endParaRPr lang="fr-CH" sz="2400" b="1" kern="0" dirty="0" smtClean="0">
              <a:solidFill>
                <a:srgbClr val="7030A0"/>
              </a:solidFill>
              <a:latin typeface="Univers"/>
            </a:endParaRPr>
          </a:p>
          <a:p>
            <a:endParaRPr lang="fr-CH" sz="2400" b="1" kern="0" dirty="0" smtClean="0">
              <a:solidFill>
                <a:srgbClr val="7030A0"/>
              </a:solidFill>
              <a:latin typeface="Univers"/>
            </a:endParaRPr>
          </a:p>
          <a:p>
            <a:endParaRPr lang="fr-CH" sz="2400" b="1" kern="0" dirty="0">
              <a:solidFill>
                <a:srgbClr val="7030A0"/>
              </a:solidFill>
              <a:latin typeface="Univers"/>
            </a:endParaRPr>
          </a:p>
          <a:p>
            <a:endParaRPr lang="fr-CH" sz="2400" b="1" kern="0" dirty="0" smtClean="0">
              <a:solidFill>
                <a:srgbClr val="7030A0"/>
              </a:solidFill>
              <a:latin typeface="Univers"/>
            </a:endParaRPr>
          </a:p>
        </p:txBody>
      </p:sp>
      <p:sp>
        <p:nvSpPr>
          <p:cNvPr id="4" name="Rectangle 3"/>
          <p:cNvSpPr/>
          <p:nvPr/>
        </p:nvSpPr>
        <p:spPr>
          <a:xfrm>
            <a:off x="326013" y="1008530"/>
            <a:ext cx="8322341" cy="369332"/>
          </a:xfrm>
          <a:prstGeom prst="rect">
            <a:avLst/>
          </a:prstGeom>
        </p:spPr>
        <p:txBody>
          <a:bodyPr wrap="square">
            <a:spAutoFit/>
          </a:bodyPr>
          <a:lstStyle/>
          <a:p>
            <a:r>
              <a:rPr lang="fr-CH" b="1" dirty="0" smtClean="0">
                <a:solidFill>
                  <a:srgbClr val="7030A0"/>
                </a:solidFill>
              </a:rPr>
              <a:t>QU’EST-CE QUE L’ANALYSE ? </a:t>
            </a:r>
            <a:endParaRPr lang="fr-CH" b="1" dirty="0">
              <a:solidFill>
                <a:srgbClr val="7030A0"/>
              </a:solidFill>
            </a:endParaRPr>
          </a:p>
        </p:txBody>
      </p:sp>
      <p:sp>
        <p:nvSpPr>
          <p:cNvPr id="2" name="Rectangle 1"/>
          <p:cNvSpPr/>
          <p:nvPr/>
        </p:nvSpPr>
        <p:spPr>
          <a:xfrm>
            <a:off x="326013" y="1562528"/>
            <a:ext cx="10643700" cy="1826654"/>
          </a:xfrm>
          <a:prstGeom prst="rect">
            <a:avLst/>
          </a:prstGeom>
        </p:spPr>
        <p:txBody>
          <a:bodyPr wrap="square">
            <a:spAutoFit/>
          </a:bodyPr>
          <a:lstStyle/>
          <a:p>
            <a:pPr algn="just">
              <a:lnSpc>
                <a:spcPct val="115000"/>
              </a:lnSpc>
              <a:spcAft>
                <a:spcPts val="0"/>
              </a:spcAft>
              <a:tabLst>
                <a:tab pos="4114800" algn="l"/>
              </a:tabLst>
            </a:pPr>
            <a:endParaRPr lang="fr-FR" dirty="0">
              <a:latin typeface="Arial" panose="020B0604020202020204" pitchFamily="34"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tabLst>
                <a:tab pos="4114800" algn="l"/>
              </a:tabLst>
            </a:pPr>
            <a:r>
              <a:rPr lang="fr-FR" sz="2000" b="1" dirty="0" smtClean="0">
                <a:solidFill>
                  <a:srgbClr val="7030A0"/>
                </a:solidFill>
                <a:latin typeface="Arial" panose="020B0604020202020204" pitchFamily="34" charset="0"/>
                <a:ea typeface="Times New Roman" panose="02020603050405020304" pitchFamily="18" charset="0"/>
              </a:rPr>
              <a:t>Analyser oui, mais quoi?</a:t>
            </a:r>
          </a:p>
          <a:p>
            <a:pPr algn="just">
              <a:lnSpc>
                <a:spcPct val="115000"/>
              </a:lnSpc>
              <a:spcAft>
                <a:spcPts val="0"/>
              </a:spcAft>
              <a:tabLst>
                <a:tab pos="4114800" algn="l"/>
              </a:tabLst>
            </a:pPr>
            <a:endParaRPr lang="fr-FR" sz="2000" b="1" dirty="0" smtClean="0">
              <a:solidFill>
                <a:srgbClr val="7030A0"/>
              </a:solidFill>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p:txBody>
      </p:sp>
      <p:sp>
        <p:nvSpPr>
          <p:cNvPr id="10" name="ZoneTexte 9"/>
          <p:cNvSpPr txBox="1"/>
          <p:nvPr/>
        </p:nvSpPr>
        <p:spPr>
          <a:xfrm>
            <a:off x="680792" y="2487995"/>
            <a:ext cx="7127467" cy="923330"/>
          </a:xfrm>
          <a:prstGeom prst="rect">
            <a:avLst/>
          </a:prstGeom>
          <a:noFill/>
        </p:spPr>
        <p:txBody>
          <a:bodyPr wrap="square" rtlCol="0">
            <a:spAutoFit/>
          </a:bodyPr>
          <a:lstStyle/>
          <a:p>
            <a:r>
              <a:rPr lang="fr-CH" dirty="0" smtClean="0"/>
              <a:t>[…] les </a:t>
            </a:r>
            <a:r>
              <a:rPr lang="fr-CH" dirty="0"/>
              <a:t>procédures analytiques peuvent s’appliquer aux</a:t>
            </a:r>
          </a:p>
          <a:p>
            <a:r>
              <a:rPr lang="fr-CH" dirty="0"/>
              <a:t>styles d’exécution et d’interprétation aussi bien qu’à ceux de la composition. </a:t>
            </a:r>
            <a:r>
              <a:rPr lang="fr-CH" dirty="0" smtClean="0"/>
              <a:t>[…] (p.12)</a:t>
            </a:r>
            <a:endParaRPr lang="fr-CH" dirty="0"/>
          </a:p>
        </p:txBody>
      </p:sp>
      <p:sp>
        <p:nvSpPr>
          <p:cNvPr id="11" name="ZoneTexte 10"/>
          <p:cNvSpPr txBox="1"/>
          <p:nvPr/>
        </p:nvSpPr>
        <p:spPr>
          <a:xfrm>
            <a:off x="686497" y="4701848"/>
            <a:ext cx="8221287" cy="923330"/>
          </a:xfrm>
          <a:prstGeom prst="rect">
            <a:avLst/>
          </a:prstGeom>
          <a:noFill/>
        </p:spPr>
        <p:txBody>
          <a:bodyPr wrap="square" rtlCol="0">
            <a:spAutoFit/>
          </a:bodyPr>
          <a:lstStyle/>
          <a:p>
            <a:r>
              <a:rPr lang="fr-CH" dirty="0"/>
              <a:t>Pour résumer, l’analyse est concernée par une structure musicale, quelle que soit la façon dont elle se présente ou dont elle est conservée, et non uniquement par la composition </a:t>
            </a:r>
            <a:r>
              <a:rPr lang="fr-CH" dirty="0" smtClean="0"/>
              <a:t>écrite. (p.12)</a:t>
            </a:r>
            <a:endParaRPr lang="fr-CH" dirty="0"/>
          </a:p>
        </p:txBody>
      </p:sp>
      <p:sp>
        <p:nvSpPr>
          <p:cNvPr id="8" name="ZoneTexte 7"/>
          <p:cNvSpPr txBox="1"/>
          <p:nvPr/>
        </p:nvSpPr>
        <p:spPr>
          <a:xfrm>
            <a:off x="5278582" y="5769033"/>
            <a:ext cx="5486400" cy="923330"/>
          </a:xfrm>
          <a:prstGeom prst="rect">
            <a:avLst/>
          </a:prstGeom>
          <a:noFill/>
          <a:ln>
            <a:solidFill>
              <a:srgbClr val="7030A0"/>
            </a:solidFill>
          </a:ln>
        </p:spPr>
        <p:txBody>
          <a:bodyPr wrap="square" rtlCol="0">
            <a:spAutoFit/>
          </a:bodyPr>
          <a:lstStyle/>
          <a:p>
            <a:r>
              <a:rPr lang="fr-CH" dirty="0" smtClean="0">
                <a:solidFill>
                  <a:srgbClr val="7030A0"/>
                </a:solidFill>
              </a:rPr>
              <a:t>Lien avec le TBA =&gt; nécessité d’avoir sélectionné le ou les support/s pertinents pour l’analyse (partition/s, support/s audio/vidéo, </a:t>
            </a:r>
            <a:endParaRPr lang="fr-CH" dirty="0">
              <a:solidFill>
                <a:srgbClr val="7030A0"/>
              </a:solidFill>
            </a:endParaRPr>
          </a:p>
        </p:txBody>
      </p:sp>
      <p:sp>
        <p:nvSpPr>
          <p:cNvPr id="9" name="ZoneTexte 8"/>
          <p:cNvSpPr txBox="1"/>
          <p:nvPr/>
        </p:nvSpPr>
        <p:spPr>
          <a:xfrm>
            <a:off x="5278582" y="3434547"/>
            <a:ext cx="5486400" cy="646331"/>
          </a:xfrm>
          <a:prstGeom prst="rect">
            <a:avLst/>
          </a:prstGeom>
          <a:noFill/>
          <a:ln>
            <a:solidFill>
              <a:srgbClr val="7030A0"/>
            </a:solidFill>
          </a:ln>
        </p:spPr>
        <p:txBody>
          <a:bodyPr wrap="square" rtlCol="0">
            <a:spAutoFit/>
          </a:bodyPr>
          <a:lstStyle/>
          <a:p>
            <a:r>
              <a:rPr lang="fr-CH" dirty="0" smtClean="0">
                <a:solidFill>
                  <a:srgbClr val="7030A0"/>
                </a:solidFill>
              </a:rPr>
              <a:t>Lien avec le TBA =&gt; cette dimension apparaît généralement dans votre question de départ.</a:t>
            </a:r>
            <a:endParaRPr lang="fr-CH" dirty="0">
              <a:solidFill>
                <a:srgbClr val="7030A0"/>
              </a:solidFill>
            </a:endParaRPr>
          </a:p>
        </p:txBody>
      </p:sp>
      <p:sp>
        <p:nvSpPr>
          <p:cNvPr id="13"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246263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6497" y="1193196"/>
            <a:ext cx="10277511" cy="1938992"/>
          </a:xfrm>
          <a:prstGeom prst="rect">
            <a:avLst/>
          </a:prstGeom>
        </p:spPr>
        <p:txBody>
          <a:bodyPr wrap="square">
            <a:spAutoFit/>
          </a:bodyPr>
          <a:lstStyle/>
          <a:p>
            <a:endParaRPr lang="fr-CH" sz="2400" b="1" kern="0" dirty="0" smtClean="0">
              <a:solidFill>
                <a:srgbClr val="7030A0"/>
              </a:solidFill>
              <a:latin typeface="Univers"/>
            </a:endParaRPr>
          </a:p>
          <a:p>
            <a:pPr algn="just"/>
            <a:endParaRPr lang="fr-CH" sz="2400" b="1" kern="0" dirty="0" smtClean="0">
              <a:solidFill>
                <a:srgbClr val="7030A0"/>
              </a:solidFill>
              <a:latin typeface="Univers"/>
            </a:endParaRPr>
          </a:p>
          <a:p>
            <a:endParaRPr lang="fr-CH" sz="2400" b="1" kern="0" dirty="0" smtClean="0">
              <a:solidFill>
                <a:srgbClr val="7030A0"/>
              </a:solidFill>
              <a:latin typeface="Univers"/>
            </a:endParaRPr>
          </a:p>
          <a:p>
            <a:endParaRPr lang="fr-CH" sz="2400" b="1" kern="0" dirty="0">
              <a:solidFill>
                <a:srgbClr val="7030A0"/>
              </a:solidFill>
              <a:latin typeface="Univers"/>
            </a:endParaRPr>
          </a:p>
          <a:p>
            <a:endParaRPr lang="fr-CH" sz="2400" b="1" kern="0" dirty="0" smtClean="0">
              <a:solidFill>
                <a:srgbClr val="7030A0"/>
              </a:solidFill>
              <a:latin typeface="Univers"/>
            </a:endParaRPr>
          </a:p>
        </p:txBody>
      </p:sp>
      <p:sp>
        <p:nvSpPr>
          <p:cNvPr id="4" name="Rectangle 3"/>
          <p:cNvSpPr/>
          <p:nvPr/>
        </p:nvSpPr>
        <p:spPr>
          <a:xfrm>
            <a:off x="326013" y="1008530"/>
            <a:ext cx="8322341" cy="369332"/>
          </a:xfrm>
          <a:prstGeom prst="rect">
            <a:avLst/>
          </a:prstGeom>
        </p:spPr>
        <p:txBody>
          <a:bodyPr wrap="square">
            <a:spAutoFit/>
          </a:bodyPr>
          <a:lstStyle/>
          <a:p>
            <a:r>
              <a:rPr lang="fr-CH" b="1" dirty="0" smtClean="0">
                <a:solidFill>
                  <a:srgbClr val="7030A0"/>
                </a:solidFill>
              </a:rPr>
              <a:t>QU’EST-CE QUE L’ANALYSE ? </a:t>
            </a:r>
            <a:endParaRPr lang="fr-CH" b="1" dirty="0">
              <a:solidFill>
                <a:srgbClr val="7030A0"/>
              </a:solidFill>
            </a:endParaRPr>
          </a:p>
        </p:txBody>
      </p:sp>
      <p:sp>
        <p:nvSpPr>
          <p:cNvPr id="2" name="Rectangle 1"/>
          <p:cNvSpPr/>
          <p:nvPr/>
        </p:nvSpPr>
        <p:spPr>
          <a:xfrm>
            <a:off x="320308" y="1322064"/>
            <a:ext cx="10643700" cy="1826654"/>
          </a:xfrm>
          <a:prstGeom prst="rect">
            <a:avLst/>
          </a:prstGeom>
        </p:spPr>
        <p:txBody>
          <a:bodyPr wrap="square">
            <a:spAutoFit/>
          </a:bodyPr>
          <a:lstStyle/>
          <a:p>
            <a:pPr algn="just">
              <a:lnSpc>
                <a:spcPct val="115000"/>
              </a:lnSpc>
              <a:spcAft>
                <a:spcPts val="0"/>
              </a:spcAft>
              <a:tabLst>
                <a:tab pos="4114800" algn="l"/>
              </a:tabLst>
            </a:pPr>
            <a:endParaRPr lang="fr-FR" dirty="0">
              <a:latin typeface="Arial" panose="020B0604020202020204" pitchFamily="34"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tabLst>
                <a:tab pos="4114800" algn="l"/>
              </a:tabLst>
            </a:pPr>
            <a:r>
              <a:rPr lang="fr-FR" sz="2000" b="1" dirty="0" smtClean="0">
                <a:solidFill>
                  <a:srgbClr val="7030A0"/>
                </a:solidFill>
                <a:latin typeface="Arial" panose="020B0604020202020204" pitchFamily="34" charset="0"/>
                <a:ea typeface="Times New Roman" panose="02020603050405020304" pitchFamily="18" charset="0"/>
              </a:rPr>
              <a:t>Un fil rouge?  </a:t>
            </a:r>
          </a:p>
          <a:p>
            <a:pPr algn="just">
              <a:lnSpc>
                <a:spcPct val="115000"/>
              </a:lnSpc>
              <a:spcAft>
                <a:spcPts val="0"/>
              </a:spcAft>
              <a:tabLst>
                <a:tab pos="4114800" algn="l"/>
              </a:tabLst>
            </a:pPr>
            <a:endParaRPr lang="fr-FR" sz="2000" b="1" dirty="0" smtClean="0">
              <a:solidFill>
                <a:srgbClr val="7030A0"/>
              </a:solidFill>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p:txBody>
      </p:sp>
      <p:sp>
        <p:nvSpPr>
          <p:cNvPr id="8" name="ZoneTexte 7"/>
          <p:cNvSpPr txBox="1"/>
          <p:nvPr/>
        </p:nvSpPr>
        <p:spPr>
          <a:xfrm>
            <a:off x="680791" y="2224703"/>
            <a:ext cx="9636141" cy="646331"/>
          </a:xfrm>
          <a:prstGeom prst="rect">
            <a:avLst/>
          </a:prstGeom>
          <a:noFill/>
        </p:spPr>
        <p:txBody>
          <a:bodyPr wrap="square" rtlCol="0">
            <a:spAutoFit/>
          </a:bodyPr>
          <a:lstStyle/>
          <a:p>
            <a:r>
              <a:rPr lang="fr-CH" dirty="0"/>
              <a:t>Le sujet même d’une analyse doit au préalable être déterminé ; qu’il s’agisse de la partition elle-même, […] ou d’une interprétation ;… </a:t>
            </a:r>
            <a:r>
              <a:rPr lang="fr-CH" dirty="0" smtClean="0"/>
              <a:t>(p.16)</a:t>
            </a:r>
            <a:endParaRPr lang="fr-CH" dirty="0"/>
          </a:p>
        </p:txBody>
      </p:sp>
      <p:sp>
        <p:nvSpPr>
          <p:cNvPr id="9" name="ZoneTexte 8"/>
          <p:cNvSpPr txBox="1"/>
          <p:nvPr/>
        </p:nvSpPr>
        <p:spPr>
          <a:xfrm>
            <a:off x="640239" y="4573306"/>
            <a:ext cx="9268691" cy="646331"/>
          </a:xfrm>
          <a:prstGeom prst="rect">
            <a:avLst/>
          </a:prstGeom>
          <a:noFill/>
        </p:spPr>
        <p:txBody>
          <a:bodyPr wrap="square" rtlCol="0">
            <a:spAutoFit/>
          </a:bodyPr>
          <a:lstStyle/>
          <a:p>
            <a:r>
              <a:rPr lang="fr-CH" dirty="0"/>
              <a:t>Il n’existe aucune convention entre analystes selon laquelle l’un de ces sujets serait plus</a:t>
            </a:r>
          </a:p>
          <a:p>
            <a:r>
              <a:rPr lang="fr-CH" dirty="0"/>
              <a:t>« correct » que les </a:t>
            </a:r>
            <a:r>
              <a:rPr lang="fr-CH" dirty="0" smtClean="0"/>
              <a:t>autres… (p.16)</a:t>
            </a:r>
            <a:endParaRPr lang="fr-CH" dirty="0"/>
          </a:p>
        </p:txBody>
      </p:sp>
      <p:sp>
        <p:nvSpPr>
          <p:cNvPr id="10" name="ZoneTexte 9"/>
          <p:cNvSpPr txBox="1"/>
          <p:nvPr/>
        </p:nvSpPr>
        <p:spPr>
          <a:xfrm>
            <a:off x="4830531" y="3035009"/>
            <a:ext cx="6682595" cy="1200329"/>
          </a:xfrm>
          <a:prstGeom prst="rect">
            <a:avLst/>
          </a:prstGeom>
          <a:noFill/>
          <a:ln>
            <a:solidFill>
              <a:srgbClr val="7030A0"/>
            </a:solidFill>
          </a:ln>
        </p:spPr>
        <p:txBody>
          <a:bodyPr wrap="square" rtlCol="0">
            <a:spAutoFit/>
          </a:bodyPr>
          <a:lstStyle/>
          <a:p>
            <a:r>
              <a:rPr lang="fr-CH" dirty="0" smtClean="0">
                <a:solidFill>
                  <a:srgbClr val="7030A0"/>
                </a:solidFill>
              </a:rPr>
              <a:t>Lien avec le TBA =&gt; cet aspect se précise généralement à l’étape actuelle du calendrier après avoir effectué les premières lectures et avoir une connaissance générale de la pièce. =&gt; lien entre parties théoriques et fil rouge analytique</a:t>
            </a:r>
            <a:endParaRPr lang="fr-CH" dirty="0">
              <a:solidFill>
                <a:srgbClr val="7030A0"/>
              </a:solidFill>
            </a:endParaRPr>
          </a:p>
        </p:txBody>
      </p:sp>
      <p:sp>
        <p:nvSpPr>
          <p:cNvPr id="11" name="ZoneTexte 10"/>
          <p:cNvSpPr txBox="1"/>
          <p:nvPr/>
        </p:nvSpPr>
        <p:spPr>
          <a:xfrm>
            <a:off x="4892033" y="5430820"/>
            <a:ext cx="5486400" cy="646331"/>
          </a:xfrm>
          <a:prstGeom prst="rect">
            <a:avLst/>
          </a:prstGeom>
          <a:noFill/>
          <a:ln>
            <a:solidFill>
              <a:srgbClr val="7030A0"/>
            </a:solidFill>
          </a:ln>
        </p:spPr>
        <p:txBody>
          <a:bodyPr wrap="square" rtlCol="0">
            <a:spAutoFit/>
          </a:bodyPr>
          <a:lstStyle/>
          <a:p>
            <a:r>
              <a:rPr lang="fr-CH" dirty="0" smtClean="0">
                <a:solidFill>
                  <a:srgbClr val="7030A0"/>
                </a:solidFill>
              </a:rPr>
              <a:t>Lien avec le TBA =&gt; à vous de choisir ce qui vous intéresse en tant qu’interprète.</a:t>
            </a:r>
            <a:endParaRPr lang="fr-CH" dirty="0">
              <a:solidFill>
                <a:srgbClr val="7030A0"/>
              </a:solidFill>
            </a:endParaRPr>
          </a:p>
        </p:txBody>
      </p:sp>
      <p:sp>
        <p:nvSpPr>
          <p:cNvPr id="13"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9961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6497" y="1193196"/>
            <a:ext cx="10277511" cy="1938992"/>
          </a:xfrm>
          <a:prstGeom prst="rect">
            <a:avLst/>
          </a:prstGeom>
        </p:spPr>
        <p:txBody>
          <a:bodyPr wrap="square">
            <a:spAutoFit/>
          </a:bodyPr>
          <a:lstStyle/>
          <a:p>
            <a:endParaRPr lang="fr-CH" sz="2400" b="1" kern="0" dirty="0" smtClean="0">
              <a:solidFill>
                <a:srgbClr val="7030A0"/>
              </a:solidFill>
              <a:latin typeface="Univers"/>
            </a:endParaRPr>
          </a:p>
          <a:p>
            <a:pPr algn="just"/>
            <a:endParaRPr lang="fr-CH" sz="2400" b="1" kern="0" dirty="0" smtClean="0">
              <a:solidFill>
                <a:srgbClr val="7030A0"/>
              </a:solidFill>
              <a:latin typeface="Univers"/>
            </a:endParaRPr>
          </a:p>
          <a:p>
            <a:endParaRPr lang="fr-CH" sz="2400" b="1" kern="0" dirty="0" smtClean="0">
              <a:solidFill>
                <a:srgbClr val="7030A0"/>
              </a:solidFill>
              <a:latin typeface="Univers"/>
            </a:endParaRPr>
          </a:p>
          <a:p>
            <a:endParaRPr lang="fr-CH" sz="2400" b="1" kern="0" dirty="0">
              <a:solidFill>
                <a:srgbClr val="7030A0"/>
              </a:solidFill>
              <a:latin typeface="Univers"/>
            </a:endParaRPr>
          </a:p>
          <a:p>
            <a:endParaRPr lang="fr-CH" sz="2400" b="1" kern="0" dirty="0" smtClean="0">
              <a:solidFill>
                <a:srgbClr val="7030A0"/>
              </a:solidFill>
              <a:latin typeface="Univers"/>
            </a:endParaRPr>
          </a:p>
        </p:txBody>
      </p:sp>
      <p:sp>
        <p:nvSpPr>
          <p:cNvPr id="4" name="Rectangle 3"/>
          <p:cNvSpPr/>
          <p:nvPr/>
        </p:nvSpPr>
        <p:spPr>
          <a:xfrm>
            <a:off x="326013" y="1008530"/>
            <a:ext cx="8322341" cy="369332"/>
          </a:xfrm>
          <a:prstGeom prst="rect">
            <a:avLst/>
          </a:prstGeom>
        </p:spPr>
        <p:txBody>
          <a:bodyPr wrap="square">
            <a:spAutoFit/>
          </a:bodyPr>
          <a:lstStyle/>
          <a:p>
            <a:r>
              <a:rPr lang="fr-CH" b="1" dirty="0" smtClean="0">
                <a:solidFill>
                  <a:srgbClr val="7030A0"/>
                </a:solidFill>
              </a:rPr>
              <a:t>QU’EST-CE QUE L’ANALYSE ? </a:t>
            </a:r>
            <a:endParaRPr lang="fr-CH" b="1" dirty="0">
              <a:solidFill>
                <a:srgbClr val="7030A0"/>
              </a:solidFill>
            </a:endParaRPr>
          </a:p>
        </p:txBody>
      </p:sp>
      <p:sp>
        <p:nvSpPr>
          <p:cNvPr id="2" name="Rectangle 1"/>
          <p:cNvSpPr/>
          <p:nvPr/>
        </p:nvSpPr>
        <p:spPr>
          <a:xfrm>
            <a:off x="326013" y="1562528"/>
            <a:ext cx="10643700" cy="1826654"/>
          </a:xfrm>
          <a:prstGeom prst="rect">
            <a:avLst/>
          </a:prstGeom>
        </p:spPr>
        <p:txBody>
          <a:bodyPr wrap="square">
            <a:spAutoFit/>
          </a:bodyPr>
          <a:lstStyle/>
          <a:p>
            <a:pPr algn="just">
              <a:lnSpc>
                <a:spcPct val="115000"/>
              </a:lnSpc>
              <a:spcAft>
                <a:spcPts val="0"/>
              </a:spcAft>
              <a:tabLst>
                <a:tab pos="4114800" algn="l"/>
              </a:tabLst>
            </a:pPr>
            <a:endParaRPr lang="fr-FR" dirty="0">
              <a:latin typeface="Arial" panose="020B0604020202020204" pitchFamily="34"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tabLst>
                <a:tab pos="4114800" algn="l"/>
              </a:tabLst>
            </a:pPr>
            <a:r>
              <a:rPr lang="fr-FR" sz="2000" b="1" dirty="0" smtClean="0">
                <a:solidFill>
                  <a:srgbClr val="7030A0"/>
                </a:solidFill>
                <a:latin typeface="Arial" panose="020B0604020202020204" pitchFamily="34" charset="0"/>
                <a:ea typeface="Times New Roman" panose="02020603050405020304" pitchFamily="18" charset="0"/>
              </a:rPr>
              <a:t>Pourquoi? </a:t>
            </a:r>
          </a:p>
          <a:p>
            <a:pPr algn="just">
              <a:lnSpc>
                <a:spcPct val="115000"/>
              </a:lnSpc>
              <a:spcAft>
                <a:spcPts val="0"/>
              </a:spcAft>
              <a:tabLst>
                <a:tab pos="4114800" algn="l"/>
              </a:tabLst>
            </a:pPr>
            <a:endParaRPr lang="fr-FR" sz="2000" b="1" dirty="0" smtClean="0">
              <a:solidFill>
                <a:srgbClr val="7030A0"/>
              </a:solidFill>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a:p>
            <a:pPr algn="just">
              <a:lnSpc>
                <a:spcPct val="115000"/>
              </a:lnSpc>
              <a:spcAft>
                <a:spcPts val="0"/>
              </a:spcAft>
              <a:tabLst>
                <a:tab pos="4114800" algn="l"/>
              </a:tabLst>
            </a:pPr>
            <a:endParaRPr lang="fr-FR" sz="2000" b="1" dirty="0">
              <a:solidFill>
                <a:srgbClr val="7030A0"/>
              </a:solidFill>
              <a:latin typeface="Arial" panose="020B0604020202020204" pitchFamily="34" charset="0"/>
              <a:ea typeface="Times New Roman" panose="02020603050405020304" pitchFamily="18" charset="0"/>
            </a:endParaRPr>
          </a:p>
        </p:txBody>
      </p:sp>
      <p:sp>
        <p:nvSpPr>
          <p:cNvPr id="8" name="ZoneTexte 7"/>
          <p:cNvSpPr txBox="1"/>
          <p:nvPr/>
        </p:nvSpPr>
        <p:spPr>
          <a:xfrm>
            <a:off x="571889" y="2736278"/>
            <a:ext cx="10568551" cy="830997"/>
          </a:xfrm>
          <a:prstGeom prst="rect">
            <a:avLst/>
          </a:prstGeom>
          <a:noFill/>
        </p:spPr>
        <p:txBody>
          <a:bodyPr wrap="square" rtlCol="0">
            <a:spAutoFit/>
          </a:bodyPr>
          <a:lstStyle/>
          <a:p>
            <a:r>
              <a:rPr lang="fr-CH" dirty="0" smtClean="0"/>
              <a:t>Pour sélectionner ce qui doit être observé et choisir une méthodologie adéquate.</a:t>
            </a:r>
          </a:p>
          <a:p>
            <a:endParaRPr lang="fr-CH" dirty="0" smtClean="0"/>
          </a:p>
          <a:p>
            <a:r>
              <a:rPr lang="fr-CH" sz="1200" dirty="0" smtClean="0"/>
              <a:t>cf. </a:t>
            </a:r>
            <a:r>
              <a:rPr lang="fr-CH" sz="1200" dirty="0" err="1" smtClean="0"/>
              <a:t>Bent</a:t>
            </a:r>
            <a:r>
              <a:rPr lang="fr-CH" sz="1200" dirty="0" smtClean="0"/>
              <a:t>, p. 9-11  (analyste et esthéticien) et p.13 (relation entre histoire de la musique et analyse).</a:t>
            </a:r>
            <a:endParaRPr lang="fr-CH" sz="1200" dirty="0"/>
          </a:p>
        </p:txBody>
      </p:sp>
      <p:sp>
        <p:nvSpPr>
          <p:cNvPr id="10" name="ZoneTexte 9"/>
          <p:cNvSpPr txBox="1"/>
          <p:nvPr/>
        </p:nvSpPr>
        <p:spPr>
          <a:xfrm>
            <a:off x="571889" y="4562932"/>
            <a:ext cx="10812391" cy="1097280"/>
          </a:xfrm>
          <a:prstGeom prst="rect">
            <a:avLst/>
          </a:prstGeom>
          <a:noFill/>
        </p:spPr>
        <p:txBody>
          <a:bodyPr wrap="square" rtlCol="0">
            <a:spAutoFit/>
          </a:bodyPr>
          <a:lstStyle/>
          <a:p>
            <a:endParaRPr lang="fr-CH" dirty="0"/>
          </a:p>
        </p:txBody>
      </p:sp>
      <p:sp>
        <p:nvSpPr>
          <p:cNvPr id="11"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130354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013" y="1008530"/>
            <a:ext cx="8322341" cy="369332"/>
          </a:xfrm>
          <a:prstGeom prst="rect">
            <a:avLst/>
          </a:prstGeom>
        </p:spPr>
        <p:txBody>
          <a:bodyPr wrap="square">
            <a:spAutoFit/>
          </a:bodyPr>
          <a:lstStyle/>
          <a:p>
            <a:r>
              <a:rPr lang="fr-CH" b="1" dirty="0" smtClean="0">
                <a:solidFill>
                  <a:srgbClr val="7030A0"/>
                </a:solidFill>
              </a:rPr>
              <a:t>QU’EST-CE QUE L’ANALYSE ? </a:t>
            </a:r>
            <a:endParaRPr lang="fr-CH" b="1" dirty="0">
              <a:solidFill>
                <a:srgbClr val="7030A0"/>
              </a:solidFill>
            </a:endParaRPr>
          </a:p>
        </p:txBody>
      </p:sp>
      <p:sp>
        <p:nvSpPr>
          <p:cNvPr id="5" name="ZoneTexte 4"/>
          <p:cNvSpPr txBox="1"/>
          <p:nvPr/>
        </p:nvSpPr>
        <p:spPr>
          <a:xfrm>
            <a:off x="615142" y="1820487"/>
            <a:ext cx="10590414" cy="4431983"/>
          </a:xfrm>
          <a:prstGeom prst="rect">
            <a:avLst/>
          </a:prstGeom>
          <a:noFill/>
        </p:spPr>
        <p:txBody>
          <a:bodyPr wrap="square" rtlCol="0">
            <a:spAutoFit/>
          </a:bodyPr>
          <a:lstStyle/>
          <a:p>
            <a:r>
              <a:rPr lang="fr-CH" sz="2400" dirty="0" smtClean="0"/>
              <a:t>Suggestion de méthodologie type:</a:t>
            </a:r>
          </a:p>
          <a:p>
            <a:endParaRPr lang="fr-CH" sz="2400" dirty="0"/>
          </a:p>
          <a:p>
            <a:r>
              <a:rPr lang="fr-CH" sz="2400" dirty="0" smtClean="0"/>
              <a:t>1. Observer, décrire, relever… (partition, source audio, échantillons, données, situation…)</a:t>
            </a:r>
          </a:p>
          <a:p>
            <a:endParaRPr lang="fr-CH" sz="2400" dirty="0"/>
          </a:p>
          <a:p>
            <a:r>
              <a:rPr lang="fr-CH" sz="2400" dirty="0" smtClean="0"/>
              <a:t>2. Sélectionner les éléments qu’il vous semble pertinent d’analyser en profondeur selon le sujet à traiter, le but à atteindre, le fil rouge établi. </a:t>
            </a:r>
          </a:p>
          <a:p>
            <a:endParaRPr lang="fr-CH" sz="2400" dirty="0"/>
          </a:p>
          <a:p>
            <a:r>
              <a:rPr lang="fr-CH" sz="2400" dirty="0" smtClean="0"/>
              <a:t>3. Analyser en profondeur les éléments choisis + les mettre en relation de </a:t>
            </a:r>
            <a:r>
              <a:rPr lang="fr-CH" sz="2400" dirty="0"/>
              <a:t>façon à répondre à la question </a:t>
            </a:r>
            <a:r>
              <a:rPr lang="fr-CH" sz="2400" dirty="0" smtClean="0"/>
              <a:t>posée, soutenir </a:t>
            </a:r>
            <a:r>
              <a:rPr lang="fr-CH" sz="2400" dirty="0"/>
              <a:t>l’hypothèse </a:t>
            </a:r>
            <a:r>
              <a:rPr lang="fr-CH" sz="2400" dirty="0" smtClean="0"/>
              <a:t>proposée…</a:t>
            </a:r>
          </a:p>
          <a:p>
            <a:pPr marL="342900" indent="-342900">
              <a:buAutoNum type="arabicPeriod"/>
            </a:pPr>
            <a:endParaRPr lang="fr-CH" sz="2400" dirty="0" smtClean="0"/>
          </a:p>
          <a:p>
            <a:pPr marL="342900" indent="-342900">
              <a:buAutoNum type="arabicPeriod"/>
            </a:pPr>
            <a:endParaRPr lang="fr-CH" dirty="0" smtClean="0"/>
          </a:p>
        </p:txBody>
      </p:sp>
      <p:sp>
        <p:nvSpPr>
          <p:cNvPr id="7"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907344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744" y="994083"/>
            <a:ext cx="8668517" cy="2100809"/>
          </a:xfrm>
        </p:spPr>
        <p:txBody>
          <a:bodyPr/>
          <a:lstStyle/>
          <a:p>
            <a:r>
              <a:rPr lang="fr-CH" sz="3200" dirty="0">
                <a:solidFill>
                  <a:srgbClr val="7030A0"/>
                </a:solidFill>
              </a:rPr>
              <a:t>Cours </a:t>
            </a:r>
            <a:r>
              <a:rPr lang="fr-CH" sz="3200" dirty="0" smtClean="0">
                <a:solidFill>
                  <a:srgbClr val="7030A0"/>
                </a:solidFill>
              </a:rPr>
              <a:t>4 -- 3</a:t>
            </a:r>
            <a:r>
              <a:rPr lang="fr-CH" sz="3200" baseline="30000" dirty="0" smtClean="0">
                <a:solidFill>
                  <a:srgbClr val="7030A0"/>
                </a:solidFill>
              </a:rPr>
              <a:t>e</a:t>
            </a:r>
            <a:r>
              <a:rPr lang="fr-CH" sz="3200" dirty="0" smtClean="0">
                <a:solidFill>
                  <a:srgbClr val="7030A0"/>
                </a:solidFill>
              </a:rPr>
              <a:t> </a:t>
            </a:r>
            <a:r>
              <a:rPr lang="fr-CH" sz="3200" dirty="0">
                <a:solidFill>
                  <a:srgbClr val="7030A0"/>
                </a:solidFill>
              </a:rPr>
              <a:t>partie</a:t>
            </a:r>
            <a:br>
              <a:rPr lang="fr-CH" sz="3200" dirty="0">
                <a:solidFill>
                  <a:srgbClr val="7030A0"/>
                </a:solidFill>
              </a:rPr>
            </a:br>
            <a:r>
              <a:rPr lang="fr-CH" sz="1400" dirty="0">
                <a:solidFill>
                  <a:srgbClr val="7030A0"/>
                </a:solidFill>
              </a:rPr>
              <a:t/>
            </a:r>
            <a:br>
              <a:rPr lang="fr-CH" sz="1400" dirty="0">
                <a:solidFill>
                  <a:srgbClr val="7030A0"/>
                </a:solidFill>
              </a:rPr>
            </a:br>
            <a:r>
              <a:rPr lang="fr-CH" sz="3200" dirty="0">
                <a:solidFill>
                  <a:srgbClr val="7030A0"/>
                </a:solidFill>
              </a:rPr>
              <a:t/>
            </a:r>
            <a:br>
              <a:rPr lang="fr-CH" sz="3200" dirty="0">
                <a:solidFill>
                  <a:srgbClr val="7030A0"/>
                </a:solidFill>
              </a:rPr>
            </a:br>
            <a:r>
              <a:rPr lang="fr-CH" sz="1600" dirty="0" smtClean="0">
                <a:solidFill>
                  <a:srgbClr val="7030A0"/>
                </a:solidFill>
              </a:rPr>
              <a:t/>
            </a:r>
            <a:br>
              <a:rPr lang="fr-CH" sz="1600" dirty="0" smtClean="0">
                <a:solidFill>
                  <a:srgbClr val="7030A0"/>
                </a:solidFill>
              </a:rPr>
            </a:br>
            <a:r>
              <a:rPr lang="fr-CH" sz="3200" dirty="0" smtClean="0">
                <a:solidFill>
                  <a:srgbClr val="7030A0"/>
                </a:solidFill>
              </a:rPr>
              <a:t/>
            </a:r>
            <a:br>
              <a:rPr lang="fr-CH" sz="3200" dirty="0" smtClean="0">
                <a:solidFill>
                  <a:srgbClr val="7030A0"/>
                </a:solidFill>
              </a:rPr>
            </a:br>
            <a:r>
              <a:rPr lang="fr-CH" sz="3200" dirty="0">
                <a:solidFill>
                  <a:srgbClr val="7030A0"/>
                </a:solidFill>
              </a:rPr>
              <a:t/>
            </a:r>
            <a:br>
              <a:rPr lang="fr-CH" sz="3200" dirty="0">
                <a:solidFill>
                  <a:srgbClr val="7030A0"/>
                </a:solidFill>
              </a:rPr>
            </a:br>
            <a:r>
              <a:rPr lang="fr-CH" sz="3200" dirty="0" smtClean="0">
                <a:solidFill>
                  <a:srgbClr val="7030A0"/>
                </a:solidFill>
              </a:rPr>
              <a:t> </a:t>
            </a:r>
            <a:endParaRPr lang="fr-CH" sz="1600" b="0" dirty="0"/>
          </a:p>
        </p:txBody>
      </p:sp>
      <p:sp>
        <p:nvSpPr>
          <p:cNvPr id="5" name="Rectangle 4"/>
          <p:cNvSpPr/>
          <p:nvPr/>
        </p:nvSpPr>
        <p:spPr>
          <a:xfrm>
            <a:off x="633744" y="3466256"/>
            <a:ext cx="10629900" cy="1815882"/>
          </a:xfrm>
          <a:prstGeom prst="rect">
            <a:avLst/>
          </a:prstGeom>
          <a:ln>
            <a:solidFill>
              <a:srgbClr val="7030A0"/>
            </a:solidFill>
          </a:ln>
        </p:spPr>
        <p:txBody>
          <a:bodyPr wrap="square">
            <a:spAutoFit/>
          </a:bodyPr>
          <a:lstStyle/>
          <a:p>
            <a:endParaRPr lang="fr-CH" sz="2800" b="1" kern="0" dirty="0" smtClean="0">
              <a:solidFill>
                <a:srgbClr val="7030A0"/>
              </a:solidFill>
            </a:endParaRPr>
          </a:p>
          <a:p>
            <a:r>
              <a:rPr lang="fr-CH" sz="2800" b="1" kern="0" dirty="0" smtClean="0">
                <a:solidFill>
                  <a:srgbClr val="7030A0"/>
                </a:solidFill>
              </a:rPr>
              <a:t>DISCUSSION D’EXEMPLES  </a:t>
            </a:r>
          </a:p>
          <a:p>
            <a:endParaRPr lang="fr-CH" sz="2800" b="1" kern="0" dirty="0">
              <a:solidFill>
                <a:srgbClr val="7030A0"/>
              </a:solidFill>
            </a:endParaRPr>
          </a:p>
          <a:p>
            <a:endParaRPr lang="fr-CH" sz="2800" b="1" kern="0" dirty="0" smtClean="0">
              <a:solidFill>
                <a:srgbClr val="7030A0"/>
              </a:solidFill>
            </a:endParaRPr>
          </a:p>
        </p:txBody>
      </p:sp>
      <p:sp>
        <p:nvSpPr>
          <p:cNvPr id="7"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3221503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6862" y="817685"/>
            <a:ext cx="10682653" cy="923330"/>
          </a:xfrm>
          <a:prstGeom prst="rect">
            <a:avLst/>
          </a:prstGeom>
          <a:noFill/>
        </p:spPr>
        <p:txBody>
          <a:bodyPr wrap="square" rtlCol="0">
            <a:spAutoFit/>
          </a:bodyPr>
          <a:lstStyle/>
          <a:p>
            <a:r>
              <a:rPr lang="fr-CH" b="1" dirty="0" smtClean="0">
                <a:solidFill>
                  <a:srgbClr val="7030A0"/>
                </a:solidFill>
              </a:rPr>
              <a:t>B) EXEMPLE 1: ANALYSE DU TABLEAU DE FRIEDRICH</a:t>
            </a:r>
          </a:p>
          <a:p>
            <a:endParaRPr lang="fr-CH" dirty="0">
              <a:solidFill>
                <a:srgbClr val="7030A0"/>
              </a:solidFill>
            </a:endParaRPr>
          </a:p>
          <a:p>
            <a:r>
              <a:rPr lang="fr-CH" dirty="0" smtClean="0">
                <a:solidFill>
                  <a:srgbClr val="7030A0"/>
                </a:solidFill>
              </a:rPr>
              <a:t>CF. TEXTE document séparé</a:t>
            </a:r>
            <a:endParaRPr lang="fr-CH" dirty="0">
              <a:solidFill>
                <a:srgbClr val="7030A0"/>
              </a:solidFill>
            </a:endParaRPr>
          </a:p>
        </p:txBody>
      </p:sp>
      <p:sp>
        <p:nvSpPr>
          <p:cNvPr id="6" name="Espace réservé du texte 5"/>
          <p:cNvSpPr>
            <a:spLocks noGrp="1"/>
          </p:cNvSpPr>
          <p:nvPr>
            <p:ph type="body" idx="1"/>
          </p:nvPr>
        </p:nvSpPr>
        <p:spPr>
          <a:xfrm>
            <a:off x="386862" y="2417885"/>
            <a:ext cx="11051931" cy="3446585"/>
          </a:xfrm>
        </p:spPr>
        <p:txBody>
          <a:bodyPr/>
          <a:lstStyle/>
          <a:p>
            <a:r>
              <a:rPr lang="fr-CH" b="1" dirty="0" smtClean="0">
                <a:solidFill>
                  <a:srgbClr val="7030A0"/>
                </a:solidFill>
              </a:rPr>
              <a:t>Fil rouge de l’analyse = expression du rapport au divin</a:t>
            </a:r>
          </a:p>
          <a:p>
            <a:endParaRPr lang="fr-CH" dirty="0" smtClean="0"/>
          </a:p>
          <a:p>
            <a:pPr marL="342900" indent="-342900">
              <a:buFont typeface="Symbol" panose="05050102010706020507" pitchFamily="18" charset="2"/>
              <a:buChar char="Þ"/>
            </a:pPr>
            <a:r>
              <a:rPr lang="fr-CH" dirty="0" smtClean="0"/>
              <a:t>place </a:t>
            </a:r>
            <a:r>
              <a:rPr lang="fr-CH" dirty="0"/>
              <a:t>de cette thématique dans l’histoire – courant </a:t>
            </a:r>
            <a:r>
              <a:rPr lang="fr-CH" dirty="0" smtClean="0"/>
              <a:t>esthétique – et dans l’œuvre du peintre</a:t>
            </a:r>
          </a:p>
          <a:p>
            <a:pPr marL="342900" indent="-342900">
              <a:buFont typeface="Symbol" panose="05050102010706020507" pitchFamily="18" charset="2"/>
              <a:buChar char="Þ"/>
            </a:pPr>
            <a:endParaRPr lang="fr-CH" dirty="0"/>
          </a:p>
          <a:p>
            <a:pPr marL="342900" indent="-342900">
              <a:buFont typeface="Symbol" panose="05050102010706020507" pitchFamily="18" charset="2"/>
              <a:buChar char="Þ"/>
            </a:pPr>
            <a:r>
              <a:rPr lang="fr-CH" dirty="0" smtClean="0"/>
              <a:t>Analyse </a:t>
            </a:r>
            <a:r>
              <a:rPr lang="fr-CH" dirty="0"/>
              <a:t>de la relation des éléments décrits entre eux, décryptage des </a:t>
            </a:r>
            <a:r>
              <a:rPr lang="fr-CH" dirty="0" smtClean="0"/>
              <a:t>symboles.</a:t>
            </a:r>
          </a:p>
          <a:p>
            <a:endParaRPr lang="fr-CH" dirty="0" smtClean="0"/>
          </a:p>
          <a:p>
            <a:pPr marL="342900" indent="-342900">
              <a:buFont typeface="Symbol" panose="05050102010706020507" pitchFamily="18" charset="2"/>
              <a:buChar char="Þ"/>
            </a:pPr>
            <a:r>
              <a:rPr lang="fr-CH" dirty="0" smtClean="0"/>
              <a:t>Principes techniques utilisés pour exprimer le rapport au divin.</a:t>
            </a:r>
          </a:p>
          <a:p>
            <a:pPr marL="342900" indent="-342900">
              <a:buFont typeface="Symbol" panose="05050102010706020507" pitchFamily="18" charset="2"/>
              <a:buChar char="Þ"/>
            </a:pPr>
            <a:endParaRPr lang="fr-CH" dirty="0" smtClean="0"/>
          </a:p>
          <a:p>
            <a:pPr marL="342900" indent="-342900">
              <a:buFont typeface="Symbol" panose="05050102010706020507" pitchFamily="18" charset="2"/>
              <a:buChar char="Þ"/>
            </a:pPr>
            <a:endParaRPr lang="fr-CH" dirty="0"/>
          </a:p>
        </p:txBody>
      </p:sp>
      <p:sp>
        <p:nvSpPr>
          <p:cNvPr id="7"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350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88690" y="1230751"/>
            <a:ext cx="10363200" cy="530780"/>
          </a:xfrm>
        </p:spPr>
        <p:txBody>
          <a:bodyPr/>
          <a:lstStyle/>
          <a:p>
            <a:r>
              <a:rPr lang="fr-CH" sz="1800" b="1" kern="1200" dirty="0">
                <a:solidFill>
                  <a:srgbClr val="7030A0"/>
                </a:solidFill>
                <a:latin typeface="+mn-lt"/>
                <a:cs typeface="+mn-cs"/>
              </a:rPr>
              <a:t>PRECISIONS </a:t>
            </a:r>
            <a:r>
              <a:rPr lang="fr-CH" sz="1800" b="1" kern="1200" dirty="0" smtClean="0">
                <a:solidFill>
                  <a:srgbClr val="7030A0"/>
                </a:solidFill>
                <a:latin typeface="+mn-lt"/>
                <a:cs typeface="+mn-cs"/>
              </a:rPr>
              <a:t>A PROPOS D’UNE ANALYSE EMPIRIQUE</a:t>
            </a:r>
            <a:endParaRPr lang="fr-CH" sz="1800" b="1" kern="1200" dirty="0">
              <a:solidFill>
                <a:srgbClr val="7030A0"/>
              </a:solidFill>
              <a:latin typeface="+mn-lt"/>
              <a:cs typeface="+mn-cs"/>
            </a:endParaRPr>
          </a:p>
        </p:txBody>
      </p:sp>
      <p:pic>
        <p:nvPicPr>
          <p:cNvPr id="4" name="Image 3"/>
          <p:cNvPicPr>
            <a:picLocks noChangeAspect="1"/>
          </p:cNvPicPr>
          <p:nvPr/>
        </p:nvPicPr>
        <p:blipFill>
          <a:blip r:embed="rId2"/>
          <a:stretch>
            <a:fillRect/>
          </a:stretch>
        </p:blipFill>
        <p:spPr>
          <a:xfrm>
            <a:off x="745161" y="2086703"/>
            <a:ext cx="9769710" cy="4771297"/>
          </a:xfrm>
          <a:prstGeom prst="rect">
            <a:avLst/>
          </a:prstGeom>
        </p:spPr>
      </p:pic>
      <p:sp>
        <p:nvSpPr>
          <p:cNvPr id="7" name="ZoneTexte 6"/>
          <p:cNvSpPr txBox="1"/>
          <p:nvPr/>
        </p:nvSpPr>
        <p:spPr>
          <a:xfrm>
            <a:off x="288690" y="735813"/>
            <a:ext cx="10682653" cy="369332"/>
          </a:xfrm>
          <a:prstGeom prst="rect">
            <a:avLst/>
          </a:prstGeom>
          <a:noFill/>
        </p:spPr>
        <p:txBody>
          <a:bodyPr wrap="square" rtlCol="0">
            <a:spAutoFit/>
          </a:bodyPr>
          <a:lstStyle/>
          <a:p>
            <a:r>
              <a:rPr lang="fr-CH" b="1" dirty="0" smtClean="0">
                <a:solidFill>
                  <a:srgbClr val="7030A0"/>
                </a:solidFill>
              </a:rPr>
              <a:t>B) EXEMPLE </a:t>
            </a:r>
          </a:p>
        </p:txBody>
      </p:sp>
      <p:sp>
        <p:nvSpPr>
          <p:cNvPr id="6"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4042758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2ECFD9D8-5755-4B4E-812D-24D231929B40}" type="slidenum">
              <a:rPr lang="fr-FR" smtClean="0">
                <a:solidFill>
                  <a:srgbClr val="000000"/>
                </a:solidFill>
                <a:latin typeface="Arial" charset="0"/>
              </a:rPr>
              <a:pPr fontAlgn="base">
                <a:spcBef>
                  <a:spcPct val="0"/>
                </a:spcBef>
                <a:spcAft>
                  <a:spcPct val="0"/>
                </a:spcAft>
              </a:pPr>
              <a:t>19</a:t>
            </a:fld>
            <a:endParaRPr lang="fr-FR">
              <a:solidFill>
                <a:srgbClr val="000000"/>
              </a:solidFill>
              <a:latin typeface="Arial" charset="0"/>
            </a:endParaRPr>
          </a:p>
        </p:txBody>
      </p:sp>
      <p:sp>
        <p:nvSpPr>
          <p:cNvPr id="6" name="ZoneTexte 5"/>
          <p:cNvSpPr txBox="1"/>
          <p:nvPr/>
        </p:nvSpPr>
        <p:spPr>
          <a:xfrm>
            <a:off x="288690" y="925303"/>
            <a:ext cx="10682653" cy="369332"/>
          </a:xfrm>
          <a:prstGeom prst="rect">
            <a:avLst/>
          </a:prstGeom>
          <a:noFill/>
        </p:spPr>
        <p:txBody>
          <a:bodyPr wrap="square" rtlCol="0">
            <a:spAutoFit/>
          </a:bodyPr>
          <a:lstStyle/>
          <a:p>
            <a:r>
              <a:rPr lang="fr-CH" b="1" dirty="0" smtClean="0">
                <a:solidFill>
                  <a:srgbClr val="7030A0"/>
                </a:solidFill>
              </a:rPr>
              <a:t>B) EXEMPLE 2: analyse basée sur une auto-évaluation</a:t>
            </a:r>
          </a:p>
        </p:txBody>
      </p:sp>
      <p:sp>
        <p:nvSpPr>
          <p:cNvPr id="8" name="ZoneTexte 7"/>
          <p:cNvSpPr txBox="1"/>
          <p:nvPr/>
        </p:nvSpPr>
        <p:spPr>
          <a:xfrm>
            <a:off x="410547" y="1576873"/>
            <a:ext cx="10870163" cy="5262979"/>
          </a:xfrm>
          <a:prstGeom prst="rect">
            <a:avLst/>
          </a:prstGeom>
          <a:noFill/>
        </p:spPr>
        <p:txBody>
          <a:bodyPr wrap="square" rtlCol="0">
            <a:spAutoFit/>
          </a:bodyPr>
          <a:lstStyle/>
          <a:p>
            <a:r>
              <a:rPr lang="fr-CH" sz="2400" dirty="0" smtClean="0">
                <a:solidFill>
                  <a:srgbClr val="7030A0"/>
                </a:solidFill>
              </a:rPr>
              <a:t>Description de la démarche/méthodologie – en miroir avec les éléments théoriques discutés ci-dessus</a:t>
            </a:r>
          </a:p>
          <a:p>
            <a:endParaRPr lang="fr-CH" dirty="0"/>
          </a:p>
          <a:p>
            <a:r>
              <a:rPr lang="fr-CH" dirty="0" smtClean="0"/>
              <a:t>Quels éléments présenter dans la partie analytique?</a:t>
            </a:r>
          </a:p>
          <a:p>
            <a:endParaRPr lang="fr-CH" dirty="0" smtClean="0"/>
          </a:p>
          <a:p>
            <a:pPr marL="285750" indent="-285750">
              <a:buFontTx/>
              <a:buChar char="-"/>
            </a:pPr>
            <a:r>
              <a:rPr lang="fr-CH" b="1" dirty="0" smtClean="0"/>
              <a:t>Echantillon: </a:t>
            </a:r>
            <a:r>
              <a:rPr lang="fr-CH" dirty="0" smtClean="0"/>
              <a:t>sur quels éléments, sélection d’éléments (musicaux par exemple), sur quels difficultés (techniques ou posturales…), vous portez votre attention et pourquoi? En d’autres termes, qu’allez-vous observer de précis.</a:t>
            </a:r>
          </a:p>
          <a:p>
            <a:pPr marL="285750" indent="-285750">
              <a:buFontTx/>
              <a:buChar char="-"/>
            </a:pPr>
            <a:endParaRPr lang="fr-CH" dirty="0" smtClean="0"/>
          </a:p>
          <a:p>
            <a:pPr marL="285750" indent="-285750">
              <a:buFontTx/>
              <a:buChar char="-"/>
            </a:pPr>
            <a:r>
              <a:rPr lang="fr-CH" b="1" dirty="0" smtClean="0"/>
              <a:t>Outil de collecte de données: </a:t>
            </a:r>
            <a:r>
              <a:rPr lang="fr-CH" dirty="0" smtClean="0"/>
              <a:t>quel type d’outil a été choisi et pourquoi =&gt; journal de bord, grille d’observation…</a:t>
            </a:r>
          </a:p>
          <a:p>
            <a:pPr marL="285750" indent="-285750">
              <a:buFontTx/>
              <a:buChar char="-"/>
            </a:pPr>
            <a:endParaRPr lang="fr-CH" dirty="0" smtClean="0"/>
          </a:p>
          <a:p>
            <a:pPr marL="285750" indent="-285750">
              <a:buFontTx/>
              <a:buChar char="-"/>
            </a:pPr>
            <a:r>
              <a:rPr lang="fr-CH" b="1" dirty="0" smtClean="0"/>
              <a:t>Déroulement </a:t>
            </a:r>
            <a:r>
              <a:rPr lang="fr-CH" dirty="0" smtClean="0"/>
              <a:t>de votre expérience: période, lieu, contexte et durée de l’observation. Comment justifiez-vous le choix de ses paramètres.</a:t>
            </a:r>
          </a:p>
          <a:p>
            <a:pPr marL="285750" indent="-285750">
              <a:buFontTx/>
              <a:buChar char="-"/>
            </a:pPr>
            <a:endParaRPr lang="fr-CH" dirty="0" smtClean="0"/>
          </a:p>
          <a:p>
            <a:pPr marL="285750" indent="-285750">
              <a:buFontTx/>
              <a:buChar char="-"/>
            </a:pPr>
            <a:r>
              <a:rPr lang="fr-CH" b="1" dirty="0" smtClean="0"/>
              <a:t>Analyse</a:t>
            </a:r>
            <a:r>
              <a:rPr lang="fr-CH" dirty="0" smtClean="0"/>
              <a:t> des données: de quelle manière les données ont été traitées pour apporter une réponse à la question posée? En d’autres termes, que faites-vous de vos observations?</a:t>
            </a:r>
          </a:p>
          <a:p>
            <a:pPr marL="285750" indent="-285750">
              <a:buFontTx/>
              <a:buChar char="-"/>
            </a:pPr>
            <a:endParaRPr lang="fr-CH" dirty="0"/>
          </a:p>
        </p:txBody>
      </p:sp>
      <p:sp>
        <p:nvSpPr>
          <p:cNvPr id="7"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3851285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744" y="994083"/>
            <a:ext cx="8668517" cy="2100809"/>
          </a:xfrm>
        </p:spPr>
        <p:txBody>
          <a:bodyPr/>
          <a:lstStyle/>
          <a:p>
            <a:r>
              <a:rPr lang="fr-CH" sz="3200" dirty="0">
                <a:solidFill>
                  <a:srgbClr val="7030A0"/>
                </a:solidFill>
              </a:rPr>
              <a:t>Cours </a:t>
            </a:r>
            <a:r>
              <a:rPr lang="fr-CH" sz="3200" dirty="0" smtClean="0">
                <a:solidFill>
                  <a:srgbClr val="7030A0"/>
                </a:solidFill>
              </a:rPr>
              <a:t>4 -- 1</a:t>
            </a:r>
            <a:r>
              <a:rPr lang="fr-CH" sz="3200" baseline="30000" dirty="0" smtClean="0">
                <a:solidFill>
                  <a:srgbClr val="7030A0"/>
                </a:solidFill>
              </a:rPr>
              <a:t>e</a:t>
            </a:r>
            <a:r>
              <a:rPr lang="fr-CH" sz="3200" dirty="0" smtClean="0">
                <a:solidFill>
                  <a:srgbClr val="7030A0"/>
                </a:solidFill>
              </a:rPr>
              <a:t> </a:t>
            </a:r>
            <a:r>
              <a:rPr lang="fr-CH" sz="3200" dirty="0">
                <a:solidFill>
                  <a:srgbClr val="7030A0"/>
                </a:solidFill>
              </a:rPr>
              <a:t>partie</a:t>
            </a:r>
            <a:br>
              <a:rPr lang="fr-CH" sz="3200" dirty="0">
                <a:solidFill>
                  <a:srgbClr val="7030A0"/>
                </a:solidFill>
              </a:rPr>
            </a:br>
            <a:r>
              <a:rPr lang="fr-CH" sz="1400" dirty="0">
                <a:solidFill>
                  <a:srgbClr val="7030A0"/>
                </a:solidFill>
              </a:rPr>
              <a:t/>
            </a:r>
            <a:br>
              <a:rPr lang="fr-CH" sz="1400" dirty="0">
                <a:solidFill>
                  <a:srgbClr val="7030A0"/>
                </a:solidFill>
              </a:rPr>
            </a:br>
            <a:r>
              <a:rPr lang="fr-CH" sz="3200" dirty="0">
                <a:solidFill>
                  <a:srgbClr val="7030A0"/>
                </a:solidFill>
              </a:rPr>
              <a:t/>
            </a:r>
            <a:br>
              <a:rPr lang="fr-CH" sz="3200" dirty="0">
                <a:solidFill>
                  <a:srgbClr val="7030A0"/>
                </a:solidFill>
              </a:rPr>
            </a:br>
            <a:r>
              <a:rPr lang="fr-CH" sz="1600" dirty="0" smtClean="0">
                <a:solidFill>
                  <a:srgbClr val="7030A0"/>
                </a:solidFill>
              </a:rPr>
              <a:t/>
            </a:r>
            <a:br>
              <a:rPr lang="fr-CH" sz="1600" dirty="0" smtClean="0">
                <a:solidFill>
                  <a:srgbClr val="7030A0"/>
                </a:solidFill>
              </a:rPr>
            </a:br>
            <a:r>
              <a:rPr lang="fr-CH" sz="3200" dirty="0" smtClean="0">
                <a:solidFill>
                  <a:srgbClr val="7030A0"/>
                </a:solidFill>
              </a:rPr>
              <a:t/>
            </a:r>
            <a:br>
              <a:rPr lang="fr-CH" sz="3200" dirty="0" smtClean="0">
                <a:solidFill>
                  <a:srgbClr val="7030A0"/>
                </a:solidFill>
              </a:rPr>
            </a:br>
            <a:r>
              <a:rPr lang="fr-CH" sz="3200" dirty="0">
                <a:solidFill>
                  <a:srgbClr val="7030A0"/>
                </a:solidFill>
              </a:rPr>
              <a:t/>
            </a:r>
            <a:br>
              <a:rPr lang="fr-CH" sz="3200" dirty="0">
                <a:solidFill>
                  <a:srgbClr val="7030A0"/>
                </a:solidFill>
              </a:rPr>
            </a:br>
            <a:r>
              <a:rPr lang="fr-CH" sz="3200" dirty="0" smtClean="0">
                <a:solidFill>
                  <a:srgbClr val="7030A0"/>
                </a:solidFill>
              </a:rPr>
              <a:t> </a:t>
            </a:r>
            <a:endParaRPr lang="fr-CH" sz="1600" b="0" dirty="0"/>
          </a:p>
        </p:txBody>
      </p:sp>
      <p:sp>
        <p:nvSpPr>
          <p:cNvPr id="5" name="Rectangle 4"/>
          <p:cNvSpPr/>
          <p:nvPr/>
        </p:nvSpPr>
        <p:spPr>
          <a:xfrm>
            <a:off x="633744" y="3466256"/>
            <a:ext cx="10629900" cy="2369880"/>
          </a:xfrm>
          <a:prstGeom prst="rect">
            <a:avLst/>
          </a:prstGeom>
          <a:ln>
            <a:solidFill>
              <a:srgbClr val="7030A0"/>
            </a:solidFill>
          </a:ln>
        </p:spPr>
        <p:txBody>
          <a:bodyPr wrap="square">
            <a:spAutoFit/>
          </a:bodyPr>
          <a:lstStyle/>
          <a:p>
            <a:endParaRPr lang="fr-CH" sz="2800" b="1" kern="0" dirty="0" smtClean="0">
              <a:solidFill>
                <a:srgbClr val="7030A0"/>
              </a:solidFill>
            </a:endParaRPr>
          </a:p>
          <a:p>
            <a:r>
              <a:rPr lang="fr-CH" sz="2800" b="1" kern="0" dirty="0" smtClean="0">
                <a:solidFill>
                  <a:srgbClr val="7030A0"/>
                </a:solidFill>
              </a:rPr>
              <a:t>DESCRIPTION</a:t>
            </a:r>
            <a:r>
              <a:rPr lang="fr-CH" sz="2800" b="1" kern="0" dirty="0">
                <a:solidFill>
                  <a:srgbClr val="7030A0"/>
                </a:solidFill>
              </a:rPr>
              <a:t>? </a:t>
            </a:r>
            <a:r>
              <a:rPr lang="fr-CH" sz="2800" b="1" kern="0" dirty="0" smtClean="0">
                <a:solidFill>
                  <a:srgbClr val="7030A0"/>
                </a:solidFill>
              </a:rPr>
              <a:t>COMMENTAIRE? ANALYSE? </a:t>
            </a:r>
            <a:r>
              <a:rPr lang="fr-CH" sz="2800" b="1" kern="0" dirty="0">
                <a:solidFill>
                  <a:srgbClr val="7030A0"/>
                </a:solidFill>
              </a:rPr>
              <a:t>FIL ROUGE?</a:t>
            </a:r>
          </a:p>
          <a:p>
            <a:endParaRPr lang="fr-CH" b="1" kern="0" dirty="0">
              <a:solidFill>
                <a:srgbClr val="7030A0"/>
              </a:solidFill>
            </a:endParaRPr>
          </a:p>
          <a:p>
            <a:endParaRPr lang="fr-CH" b="1" kern="0" dirty="0">
              <a:solidFill>
                <a:srgbClr val="7030A0"/>
              </a:solidFill>
            </a:endParaRPr>
          </a:p>
          <a:p>
            <a:pPr algn="ctr"/>
            <a:r>
              <a:rPr lang="fr-CH" sz="2800" b="1" kern="0" dirty="0">
                <a:solidFill>
                  <a:srgbClr val="7030A0"/>
                </a:solidFill>
              </a:rPr>
              <a:t>DE QUOI S’AGIT-IL</a:t>
            </a:r>
            <a:r>
              <a:rPr lang="fr-CH" sz="2800" b="1" kern="0" dirty="0" smtClean="0">
                <a:solidFill>
                  <a:srgbClr val="7030A0"/>
                </a:solidFill>
              </a:rPr>
              <a:t>?</a:t>
            </a:r>
          </a:p>
          <a:p>
            <a:pPr algn="ctr"/>
            <a:endParaRPr lang="fr-CH" sz="2800" b="1" kern="0" dirty="0">
              <a:solidFill>
                <a:srgbClr val="7030A0"/>
              </a:solidFill>
            </a:endParaRPr>
          </a:p>
        </p:txBody>
      </p:sp>
      <p:sp>
        <p:nvSpPr>
          <p:cNvPr id="7" name="Titre 1"/>
          <p:cNvSpPr txBox="1">
            <a:spLocks/>
          </p:cNvSpPr>
          <p:nvPr/>
        </p:nvSpPr>
        <p:spPr bwMode="auto">
          <a:xfrm>
            <a:off x="467544" y="404664"/>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1073918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2ECFD9D8-5755-4B4E-812D-24D231929B40}" type="slidenum">
              <a:rPr lang="fr-FR" smtClean="0">
                <a:solidFill>
                  <a:srgbClr val="000000"/>
                </a:solidFill>
                <a:latin typeface="Arial" charset="0"/>
              </a:rPr>
              <a:pPr fontAlgn="base">
                <a:spcBef>
                  <a:spcPct val="0"/>
                </a:spcBef>
                <a:spcAft>
                  <a:spcPct val="0"/>
                </a:spcAft>
              </a:pPr>
              <a:t>20</a:t>
            </a:fld>
            <a:endParaRPr lang="fr-FR">
              <a:solidFill>
                <a:srgbClr val="000000"/>
              </a:solidFill>
              <a:latin typeface="Arial" charset="0"/>
            </a:endParaRPr>
          </a:p>
        </p:txBody>
      </p:sp>
      <p:sp>
        <p:nvSpPr>
          <p:cNvPr id="5" name="ZoneTexte 4"/>
          <p:cNvSpPr txBox="1"/>
          <p:nvPr/>
        </p:nvSpPr>
        <p:spPr>
          <a:xfrm>
            <a:off x="288690" y="925303"/>
            <a:ext cx="10682653" cy="369332"/>
          </a:xfrm>
          <a:prstGeom prst="rect">
            <a:avLst/>
          </a:prstGeom>
          <a:noFill/>
        </p:spPr>
        <p:txBody>
          <a:bodyPr wrap="square" rtlCol="0">
            <a:spAutoFit/>
          </a:bodyPr>
          <a:lstStyle/>
          <a:p>
            <a:r>
              <a:rPr lang="fr-CH" b="1" dirty="0" smtClean="0">
                <a:solidFill>
                  <a:srgbClr val="7030A0"/>
                </a:solidFill>
              </a:rPr>
              <a:t>B) EXEMPLE 2: analyse basée sur une auto-évaluation</a:t>
            </a:r>
          </a:p>
        </p:txBody>
      </p:sp>
      <p:pic>
        <p:nvPicPr>
          <p:cNvPr id="8" name="Image 7"/>
          <p:cNvPicPr>
            <a:picLocks noChangeAspect="1"/>
          </p:cNvPicPr>
          <p:nvPr/>
        </p:nvPicPr>
        <p:blipFill>
          <a:blip r:embed="rId2"/>
          <a:stretch>
            <a:fillRect/>
          </a:stretch>
        </p:blipFill>
        <p:spPr>
          <a:xfrm>
            <a:off x="288690" y="2015412"/>
            <a:ext cx="10802906" cy="4208106"/>
          </a:xfrm>
          <a:prstGeom prst="rect">
            <a:avLst/>
          </a:prstGeom>
        </p:spPr>
      </p:pic>
      <p:sp>
        <p:nvSpPr>
          <p:cNvPr id="7"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192635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2ECFD9D8-5755-4B4E-812D-24D231929B40}" type="slidenum">
              <a:rPr lang="fr-FR" smtClean="0">
                <a:solidFill>
                  <a:srgbClr val="000000"/>
                </a:solidFill>
                <a:latin typeface="Arial" charset="0"/>
              </a:rPr>
              <a:pPr fontAlgn="base">
                <a:spcBef>
                  <a:spcPct val="0"/>
                </a:spcBef>
                <a:spcAft>
                  <a:spcPct val="0"/>
                </a:spcAft>
              </a:pPr>
              <a:t>21</a:t>
            </a:fld>
            <a:endParaRPr lang="fr-FR">
              <a:solidFill>
                <a:srgbClr val="000000"/>
              </a:solidFill>
              <a:latin typeface="Arial" charset="0"/>
            </a:endParaRPr>
          </a:p>
        </p:txBody>
      </p:sp>
      <p:sp>
        <p:nvSpPr>
          <p:cNvPr id="6" name="ZoneTexte 5"/>
          <p:cNvSpPr txBox="1"/>
          <p:nvPr/>
        </p:nvSpPr>
        <p:spPr>
          <a:xfrm>
            <a:off x="288690" y="760857"/>
            <a:ext cx="10682653" cy="369332"/>
          </a:xfrm>
          <a:prstGeom prst="rect">
            <a:avLst/>
          </a:prstGeom>
          <a:noFill/>
        </p:spPr>
        <p:txBody>
          <a:bodyPr wrap="square" rtlCol="0">
            <a:spAutoFit/>
          </a:bodyPr>
          <a:lstStyle/>
          <a:p>
            <a:r>
              <a:rPr lang="fr-CH" b="1" dirty="0" smtClean="0">
                <a:solidFill>
                  <a:srgbClr val="7030A0"/>
                </a:solidFill>
              </a:rPr>
              <a:t>B) EXEMPLE 2: analyse basée sur une auto-évaluation</a:t>
            </a:r>
          </a:p>
        </p:txBody>
      </p:sp>
      <p:pic>
        <p:nvPicPr>
          <p:cNvPr id="7" name="Image 6"/>
          <p:cNvPicPr>
            <a:picLocks noChangeAspect="1"/>
          </p:cNvPicPr>
          <p:nvPr/>
        </p:nvPicPr>
        <p:blipFill>
          <a:blip r:embed="rId2"/>
          <a:stretch>
            <a:fillRect/>
          </a:stretch>
        </p:blipFill>
        <p:spPr>
          <a:xfrm>
            <a:off x="288690" y="1280840"/>
            <a:ext cx="9900339" cy="610955"/>
          </a:xfrm>
          <a:prstGeom prst="rect">
            <a:avLst/>
          </a:prstGeom>
        </p:spPr>
      </p:pic>
      <p:pic>
        <p:nvPicPr>
          <p:cNvPr id="8" name="Image 7"/>
          <p:cNvPicPr>
            <a:picLocks noChangeAspect="1"/>
          </p:cNvPicPr>
          <p:nvPr/>
        </p:nvPicPr>
        <p:blipFill>
          <a:blip r:embed="rId3"/>
          <a:stretch>
            <a:fillRect/>
          </a:stretch>
        </p:blipFill>
        <p:spPr>
          <a:xfrm>
            <a:off x="1560694" y="1939535"/>
            <a:ext cx="8138643" cy="4760509"/>
          </a:xfrm>
          <a:prstGeom prst="rect">
            <a:avLst/>
          </a:prstGeom>
        </p:spPr>
      </p:pic>
      <p:sp>
        <p:nvSpPr>
          <p:cNvPr id="9"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2808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2ECFD9D8-5755-4B4E-812D-24D231929B40}" type="slidenum">
              <a:rPr lang="fr-FR" smtClean="0">
                <a:solidFill>
                  <a:srgbClr val="000000"/>
                </a:solidFill>
                <a:latin typeface="Arial" charset="0"/>
              </a:rPr>
              <a:pPr fontAlgn="base">
                <a:spcBef>
                  <a:spcPct val="0"/>
                </a:spcBef>
                <a:spcAft>
                  <a:spcPct val="0"/>
                </a:spcAft>
              </a:pPr>
              <a:t>22</a:t>
            </a:fld>
            <a:endParaRPr lang="fr-FR">
              <a:solidFill>
                <a:srgbClr val="000000"/>
              </a:solidFill>
              <a:latin typeface="Arial" charset="0"/>
            </a:endParaRPr>
          </a:p>
        </p:txBody>
      </p:sp>
      <p:sp>
        <p:nvSpPr>
          <p:cNvPr id="6" name="ZoneTexte 5"/>
          <p:cNvSpPr txBox="1"/>
          <p:nvPr/>
        </p:nvSpPr>
        <p:spPr>
          <a:xfrm>
            <a:off x="288690" y="602524"/>
            <a:ext cx="10682653" cy="369332"/>
          </a:xfrm>
          <a:prstGeom prst="rect">
            <a:avLst/>
          </a:prstGeom>
          <a:noFill/>
        </p:spPr>
        <p:txBody>
          <a:bodyPr wrap="square" rtlCol="0">
            <a:spAutoFit/>
          </a:bodyPr>
          <a:lstStyle/>
          <a:p>
            <a:r>
              <a:rPr lang="fr-CH" b="1" dirty="0" smtClean="0">
                <a:solidFill>
                  <a:srgbClr val="7030A0"/>
                </a:solidFill>
              </a:rPr>
              <a:t>B) EXEMPLE 2: analyse basée sur une auto-évaluation</a:t>
            </a:r>
          </a:p>
        </p:txBody>
      </p:sp>
      <p:pic>
        <p:nvPicPr>
          <p:cNvPr id="2" name="Image 1"/>
          <p:cNvPicPr>
            <a:picLocks noChangeAspect="1"/>
          </p:cNvPicPr>
          <p:nvPr/>
        </p:nvPicPr>
        <p:blipFill>
          <a:blip r:embed="rId2"/>
          <a:stretch>
            <a:fillRect/>
          </a:stretch>
        </p:blipFill>
        <p:spPr>
          <a:xfrm>
            <a:off x="167889" y="1044563"/>
            <a:ext cx="5801647" cy="4591128"/>
          </a:xfrm>
          <a:prstGeom prst="rect">
            <a:avLst/>
          </a:prstGeom>
        </p:spPr>
      </p:pic>
      <p:pic>
        <p:nvPicPr>
          <p:cNvPr id="3" name="Image 2"/>
          <p:cNvPicPr>
            <a:picLocks noChangeAspect="1"/>
          </p:cNvPicPr>
          <p:nvPr/>
        </p:nvPicPr>
        <p:blipFill>
          <a:blip r:embed="rId3"/>
          <a:stretch>
            <a:fillRect/>
          </a:stretch>
        </p:blipFill>
        <p:spPr>
          <a:xfrm>
            <a:off x="5969536" y="2210582"/>
            <a:ext cx="6119987" cy="3219833"/>
          </a:xfrm>
          <a:prstGeom prst="rect">
            <a:avLst/>
          </a:prstGeom>
        </p:spPr>
      </p:pic>
      <p:sp>
        <p:nvSpPr>
          <p:cNvPr id="7"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2850570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744" y="994083"/>
            <a:ext cx="8668517" cy="2100809"/>
          </a:xfrm>
        </p:spPr>
        <p:txBody>
          <a:bodyPr/>
          <a:lstStyle/>
          <a:p>
            <a:r>
              <a:rPr lang="fr-CH" sz="3200" dirty="0">
                <a:solidFill>
                  <a:srgbClr val="7030A0"/>
                </a:solidFill>
              </a:rPr>
              <a:t>Cours </a:t>
            </a:r>
            <a:r>
              <a:rPr lang="fr-CH" sz="3200" dirty="0" smtClean="0">
                <a:solidFill>
                  <a:srgbClr val="7030A0"/>
                </a:solidFill>
              </a:rPr>
              <a:t>4 -- </a:t>
            </a:r>
            <a:r>
              <a:rPr lang="fr-CH" sz="3200" dirty="0">
                <a:solidFill>
                  <a:srgbClr val="7030A0"/>
                </a:solidFill>
              </a:rPr>
              <a:t>3</a:t>
            </a:r>
            <a:r>
              <a:rPr lang="fr-CH" sz="3200" baseline="30000" dirty="0" smtClean="0">
                <a:solidFill>
                  <a:srgbClr val="7030A0"/>
                </a:solidFill>
              </a:rPr>
              <a:t>e</a:t>
            </a:r>
            <a:r>
              <a:rPr lang="fr-CH" sz="3200" dirty="0" smtClean="0">
                <a:solidFill>
                  <a:srgbClr val="7030A0"/>
                </a:solidFill>
              </a:rPr>
              <a:t> </a:t>
            </a:r>
            <a:r>
              <a:rPr lang="fr-CH" sz="3200" dirty="0">
                <a:solidFill>
                  <a:srgbClr val="7030A0"/>
                </a:solidFill>
              </a:rPr>
              <a:t>partie</a:t>
            </a:r>
            <a:br>
              <a:rPr lang="fr-CH" sz="3200" dirty="0">
                <a:solidFill>
                  <a:srgbClr val="7030A0"/>
                </a:solidFill>
              </a:rPr>
            </a:br>
            <a:r>
              <a:rPr lang="fr-CH" sz="1400" dirty="0">
                <a:solidFill>
                  <a:srgbClr val="7030A0"/>
                </a:solidFill>
              </a:rPr>
              <a:t/>
            </a:r>
            <a:br>
              <a:rPr lang="fr-CH" sz="1400" dirty="0">
                <a:solidFill>
                  <a:srgbClr val="7030A0"/>
                </a:solidFill>
              </a:rPr>
            </a:br>
            <a:r>
              <a:rPr lang="fr-CH" sz="3200" dirty="0">
                <a:solidFill>
                  <a:srgbClr val="7030A0"/>
                </a:solidFill>
              </a:rPr>
              <a:t/>
            </a:r>
            <a:br>
              <a:rPr lang="fr-CH" sz="3200" dirty="0">
                <a:solidFill>
                  <a:srgbClr val="7030A0"/>
                </a:solidFill>
              </a:rPr>
            </a:br>
            <a:r>
              <a:rPr lang="fr-CH" sz="1600" dirty="0" smtClean="0">
                <a:solidFill>
                  <a:srgbClr val="7030A0"/>
                </a:solidFill>
              </a:rPr>
              <a:t/>
            </a:r>
            <a:br>
              <a:rPr lang="fr-CH" sz="1600" dirty="0" smtClean="0">
                <a:solidFill>
                  <a:srgbClr val="7030A0"/>
                </a:solidFill>
              </a:rPr>
            </a:br>
            <a:r>
              <a:rPr lang="fr-CH" sz="3200" dirty="0" smtClean="0">
                <a:solidFill>
                  <a:srgbClr val="7030A0"/>
                </a:solidFill>
              </a:rPr>
              <a:t/>
            </a:r>
            <a:br>
              <a:rPr lang="fr-CH" sz="3200" dirty="0" smtClean="0">
                <a:solidFill>
                  <a:srgbClr val="7030A0"/>
                </a:solidFill>
              </a:rPr>
            </a:br>
            <a:r>
              <a:rPr lang="fr-CH" sz="3200" dirty="0">
                <a:solidFill>
                  <a:srgbClr val="7030A0"/>
                </a:solidFill>
              </a:rPr>
              <a:t/>
            </a:r>
            <a:br>
              <a:rPr lang="fr-CH" sz="3200" dirty="0">
                <a:solidFill>
                  <a:srgbClr val="7030A0"/>
                </a:solidFill>
              </a:rPr>
            </a:br>
            <a:r>
              <a:rPr lang="fr-CH" sz="3200" dirty="0" smtClean="0">
                <a:solidFill>
                  <a:srgbClr val="7030A0"/>
                </a:solidFill>
              </a:rPr>
              <a:t> </a:t>
            </a:r>
            <a:endParaRPr lang="fr-CH" sz="1600" b="0" dirty="0"/>
          </a:p>
        </p:txBody>
      </p:sp>
      <p:sp>
        <p:nvSpPr>
          <p:cNvPr id="5" name="Rectangle 4"/>
          <p:cNvSpPr/>
          <p:nvPr/>
        </p:nvSpPr>
        <p:spPr>
          <a:xfrm>
            <a:off x="633744" y="3466256"/>
            <a:ext cx="10629900" cy="1815882"/>
          </a:xfrm>
          <a:prstGeom prst="rect">
            <a:avLst/>
          </a:prstGeom>
          <a:ln>
            <a:solidFill>
              <a:srgbClr val="7030A0"/>
            </a:solidFill>
          </a:ln>
        </p:spPr>
        <p:txBody>
          <a:bodyPr wrap="square">
            <a:spAutoFit/>
          </a:bodyPr>
          <a:lstStyle/>
          <a:p>
            <a:endParaRPr lang="fr-CH" sz="2800" b="1" kern="0" dirty="0" smtClean="0">
              <a:solidFill>
                <a:srgbClr val="7030A0"/>
              </a:solidFill>
            </a:endParaRPr>
          </a:p>
          <a:p>
            <a:r>
              <a:rPr lang="fr-CH" sz="2800" b="1" kern="0" dirty="0" smtClean="0">
                <a:solidFill>
                  <a:srgbClr val="7030A0"/>
                </a:solidFill>
              </a:rPr>
              <a:t>TRAVAIL PRATIQUE</a:t>
            </a:r>
          </a:p>
          <a:p>
            <a:endParaRPr lang="fr-CH" sz="2800" b="1" kern="0" dirty="0">
              <a:solidFill>
                <a:srgbClr val="7030A0"/>
              </a:solidFill>
            </a:endParaRPr>
          </a:p>
          <a:p>
            <a:endParaRPr lang="fr-CH" sz="2800" b="1" kern="0" dirty="0" smtClean="0">
              <a:solidFill>
                <a:srgbClr val="7030A0"/>
              </a:solidFill>
            </a:endParaRPr>
          </a:p>
        </p:txBody>
      </p:sp>
      <p:sp>
        <p:nvSpPr>
          <p:cNvPr id="7"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944497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288690" y="870426"/>
            <a:ext cx="10363200" cy="1508105"/>
          </a:xfrm>
          <a:prstGeom prst="rect">
            <a:avLst/>
          </a:prstGeom>
        </p:spPr>
        <p:txBody>
          <a:bodyPr wrap="square">
            <a:spAutoFit/>
          </a:bodyPr>
          <a:lstStyle/>
          <a:p>
            <a:r>
              <a:rPr lang="fr-CH" b="1" dirty="0" smtClean="0">
                <a:solidFill>
                  <a:srgbClr val="7030A0"/>
                </a:solidFill>
              </a:rPr>
              <a:t>C) TRAVAIL PRATIQUE</a:t>
            </a:r>
          </a:p>
          <a:p>
            <a:endParaRPr lang="fr-CH" b="1" dirty="0">
              <a:solidFill>
                <a:srgbClr val="7030A0"/>
              </a:solidFill>
            </a:endParaRPr>
          </a:p>
          <a:p>
            <a:r>
              <a:rPr lang="fr-CH" b="1" dirty="0" smtClean="0">
                <a:solidFill>
                  <a:srgbClr val="7030A0"/>
                </a:solidFill>
              </a:rPr>
              <a:t>REFLEXION SUR VOS SUJETS TBA </a:t>
            </a:r>
            <a:endParaRPr lang="fr-CH" b="1" dirty="0">
              <a:solidFill>
                <a:srgbClr val="7030A0"/>
              </a:solidFill>
            </a:endParaRPr>
          </a:p>
          <a:p>
            <a:endParaRPr lang="fr-CH" b="1" dirty="0">
              <a:solidFill>
                <a:srgbClr val="7030A0"/>
              </a:solidFill>
            </a:endParaRPr>
          </a:p>
        </p:txBody>
      </p:sp>
      <p:sp>
        <p:nvSpPr>
          <p:cNvPr id="5" name="ZoneTexte 4"/>
          <p:cNvSpPr txBox="1"/>
          <p:nvPr/>
        </p:nvSpPr>
        <p:spPr>
          <a:xfrm>
            <a:off x="577938" y="2140775"/>
            <a:ext cx="10880053" cy="2031325"/>
          </a:xfrm>
          <a:prstGeom prst="rect">
            <a:avLst/>
          </a:prstGeom>
          <a:noFill/>
        </p:spPr>
        <p:txBody>
          <a:bodyPr wrap="square" rtlCol="0">
            <a:spAutoFit/>
          </a:bodyPr>
          <a:lstStyle/>
          <a:p>
            <a:pPr marL="342900" indent="-342900">
              <a:buAutoNum type="arabicParenR"/>
            </a:pPr>
            <a:r>
              <a:rPr lang="fr-CH" dirty="0" smtClean="0"/>
              <a:t>En groupe: chacun expose son sujet en précisant ce qui fera partie du travail descriptif, ce qui sera observé. Puis ce qui sera analysé en identifiant le fil rouge d’analyse. Enfin quel sens prendra </a:t>
            </a:r>
            <a:r>
              <a:rPr lang="fr-CH" smtClean="0"/>
              <a:t>les résultats </a:t>
            </a:r>
            <a:r>
              <a:rPr lang="fr-CH" dirty="0" smtClean="0"/>
              <a:t>de l’analyse dans la pratique instrumentale.</a:t>
            </a:r>
          </a:p>
          <a:p>
            <a:endParaRPr lang="fr-CH" dirty="0" smtClean="0"/>
          </a:p>
          <a:p>
            <a:pPr marL="342900" indent="-342900">
              <a:buAutoNum type="arabicParenR"/>
            </a:pPr>
            <a:endParaRPr lang="fr-CH" dirty="0"/>
          </a:p>
          <a:p>
            <a:r>
              <a:rPr lang="fr-CH" dirty="0"/>
              <a:t>2</a:t>
            </a:r>
            <a:r>
              <a:rPr lang="fr-CH" dirty="0" smtClean="0"/>
              <a:t>) Mise ensemble : résultat des discussions, échanges d’idées…</a:t>
            </a:r>
          </a:p>
          <a:p>
            <a:pPr marL="342900" indent="-342900">
              <a:buAutoNum type="arabicParenR"/>
            </a:pPr>
            <a:endParaRPr lang="fr-CH" dirty="0"/>
          </a:p>
        </p:txBody>
      </p:sp>
      <p:sp>
        <p:nvSpPr>
          <p:cNvPr id="8"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1301351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65684" y="1071596"/>
            <a:ext cx="10749712" cy="5161254"/>
          </a:xfrm>
        </p:spPr>
        <p:txBody>
          <a:bodyPr>
            <a:normAutofit/>
          </a:bodyPr>
          <a:lstStyle/>
          <a:p>
            <a:pPr algn="l"/>
            <a:r>
              <a:rPr lang="fr-CH" dirty="0" smtClean="0">
                <a:solidFill>
                  <a:srgbClr val="7030A0"/>
                </a:solidFill>
              </a:rPr>
              <a:t>DOCUMENTS A CONSULTER en lien avec ce cours</a:t>
            </a:r>
          </a:p>
          <a:p>
            <a:pPr algn="l"/>
            <a:endParaRPr lang="fr-CH" dirty="0">
              <a:solidFill>
                <a:srgbClr val="7030A0"/>
              </a:solidFill>
            </a:endParaRPr>
          </a:p>
          <a:p>
            <a:pPr marL="342900" indent="-342900" algn="l">
              <a:buFont typeface="Arial" panose="020B0604020202020204" pitchFamily="34" charset="0"/>
              <a:buChar char="•"/>
            </a:pPr>
            <a:r>
              <a:rPr lang="fr-CH" sz="2800" dirty="0" smtClean="0">
                <a:solidFill>
                  <a:srgbClr val="7030A0"/>
                </a:solidFill>
              </a:rPr>
              <a:t>Guide de rédaction </a:t>
            </a:r>
            <a:r>
              <a:rPr lang="fr-CH" sz="2800" dirty="0" err="1" smtClean="0">
                <a:solidFill>
                  <a:srgbClr val="7030A0"/>
                </a:solidFill>
              </a:rPr>
              <a:t>hemu</a:t>
            </a:r>
            <a:r>
              <a:rPr lang="fr-CH" sz="2800" dirty="0" smtClean="0">
                <a:solidFill>
                  <a:srgbClr val="7030A0"/>
                </a:solidFill>
              </a:rPr>
              <a:t> travaux </a:t>
            </a:r>
            <a:r>
              <a:rPr lang="fr-CH" sz="2800" dirty="0" err="1" smtClean="0">
                <a:solidFill>
                  <a:srgbClr val="7030A0"/>
                </a:solidFill>
              </a:rPr>
              <a:t>bachelor</a:t>
            </a:r>
            <a:r>
              <a:rPr lang="fr-CH" sz="2800" dirty="0" smtClean="0">
                <a:solidFill>
                  <a:srgbClr val="7030A0"/>
                </a:solidFill>
              </a:rPr>
              <a:t> et master  </a:t>
            </a:r>
          </a:p>
          <a:p>
            <a:pPr algn="l"/>
            <a:r>
              <a:rPr lang="fr-CH" sz="2800" dirty="0" smtClean="0">
                <a:solidFill>
                  <a:srgbClr val="7030A0"/>
                </a:solidFill>
              </a:rPr>
              <a:t>	-- </a:t>
            </a:r>
            <a:r>
              <a:rPr lang="fr-CH" sz="2000" dirty="0" smtClean="0">
                <a:solidFill>
                  <a:srgbClr val="7030A0"/>
                </a:solidFill>
              </a:rPr>
              <a:t>document officiel sur l’extranet</a:t>
            </a:r>
          </a:p>
          <a:p>
            <a:pPr algn="l"/>
            <a:endParaRPr lang="fr-CH" sz="2000" dirty="0">
              <a:solidFill>
                <a:srgbClr val="7030A0"/>
              </a:solidFill>
            </a:endParaRPr>
          </a:p>
          <a:p>
            <a:pPr marL="342900" indent="-342900" algn="l">
              <a:buFont typeface="Arial" panose="020B0604020202020204" pitchFamily="34" charset="0"/>
              <a:buChar char="•"/>
            </a:pPr>
            <a:r>
              <a:rPr lang="fr-CH" sz="2800" dirty="0">
                <a:solidFill>
                  <a:srgbClr val="7030A0"/>
                </a:solidFill>
              </a:rPr>
              <a:t>Aide mémoire – intégration des images, schémas et partitions dans un </a:t>
            </a:r>
            <a:r>
              <a:rPr lang="fr-CH" sz="2800" dirty="0" smtClean="0">
                <a:solidFill>
                  <a:srgbClr val="7030A0"/>
                </a:solidFill>
              </a:rPr>
              <a:t>texte</a:t>
            </a:r>
          </a:p>
          <a:p>
            <a:pPr algn="l"/>
            <a:r>
              <a:rPr lang="fr-CH" sz="2000" dirty="0">
                <a:solidFill>
                  <a:srgbClr val="7030A0"/>
                </a:solidFill>
              </a:rPr>
              <a:t>	</a:t>
            </a:r>
            <a:r>
              <a:rPr lang="fr-CH" sz="2000" dirty="0" smtClean="0">
                <a:solidFill>
                  <a:srgbClr val="7030A0"/>
                </a:solidFill>
              </a:rPr>
              <a:t>-- synthèse du cours online «présentation d’une analyse»-  dispo sur </a:t>
            </a:r>
            <a:r>
              <a:rPr lang="fr-CH" sz="2000" dirty="0" err="1" smtClean="0">
                <a:solidFill>
                  <a:srgbClr val="7030A0"/>
                </a:solidFill>
              </a:rPr>
              <a:t>moodle</a:t>
            </a:r>
            <a:endParaRPr lang="fr-CH" sz="2000" dirty="0" smtClean="0">
              <a:solidFill>
                <a:srgbClr val="7030A0"/>
              </a:solidFill>
            </a:endParaRPr>
          </a:p>
          <a:p>
            <a:pPr algn="l"/>
            <a:endParaRPr lang="fr-CH" sz="2000" dirty="0">
              <a:solidFill>
                <a:srgbClr val="7030A0"/>
              </a:solidFill>
            </a:endParaRPr>
          </a:p>
          <a:p>
            <a:pPr algn="l"/>
            <a:endParaRPr lang="fr-CH" dirty="0">
              <a:solidFill>
                <a:srgbClr val="7030A0"/>
              </a:solidFill>
            </a:endParaRPr>
          </a:p>
          <a:p>
            <a:pPr algn="l"/>
            <a:endParaRPr lang="fr-CH" sz="2000" dirty="0">
              <a:solidFill>
                <a:srgbClr val="7030A0"/>
              </a:solidFill>
            </a:endParaRPr>
          </a:p>
          <a:p>
            <a:pPr algn="l"/>
            <a:endParaRPr lang="fr-CH" dirty="0">
              <a:solidFill>
                <a:srgbClr val="7030A0"/>
              </a:solidFill>
            </a:endParaRPr>
          </a:p>
          <a:p>
            <a:pPr algn="l"/>
            <a:endParaRPr lang="fr-CH" dirty="0" smtClean="0">
              <a:solidFill>
                <a:srgbClr val="7030A0"/>
              </a:solidFill>
            </a:endParaRPr>
          </a:p>
          <a:p>
            <a:pPr algn="l"/>
            <a:endParaRPr lang="fr-CH" dirty="0" smtClean="0">
              <a:solidFill>
                <a:srgbClr val="7030A0"/>
              </a:solidFill>
            </a:endParaRPr>
          </a:p>
          <a:p>
            <a:pPr algn="l"/>
            <a:endParaRPr lang="fr-CH" dirty="0">
              <a:solidFill>
                <a:srgbClr val="7030A0"/>
              </a:solidFill>
            </a:endParaRPr>
          </a:p>
          <a:p>
            <a:pPr marL="457200" indent="-457200" algn="l">
              <a:buFont typeface="Arial" panose="020B0604020202020204" pitchFamily="34" charset="0"/>
              <a:buChar char="•"/>
            </a:pPr>
            <a:endParaRPr lang="fr-CH" dirty="0">
              <a:solidFill>
                <a:srgbClr val="7030A0"/>
              </a:solidFill>
            </a:endParaRPr>
          </a:p>
          <a:p>
            <a:pPr algn="l"/>
            <a:endParaRPr lang="fr-CH" dirty="0" smtClean="0">
              <a:solidFill>
                <a:srgbClr val="7030A0"/>
              </a:solidFill>
            </a:endParaRPr>
          </a:p>
          <a:p>
            <a:pPr algn="l"/>
            <a:endParaRPr lang="fr-CH" sz="1500" dirty="0">
              <a:solidFill>
                <a:srgbClr val="7030A0"/>
              </a:solidFill>
            </a:endParaRPr>
          </a:p>
          <a:p>
            <a:pPr marL="457200" indent="-457200" algn="l">
              <a:buFont typeface="Arial" panose="020B0604020202020204" pitchFamily="34" charset="0"/>
              <a:buChar char="•"/>
            </a:pPr>
            <a:endParaRPr lang="fr-CH" sz="2600" dirty="0">
              <a:solidFill>
                <a:schemeClr val="tx1"/>
              </a:solidFill>
            </a:endParaRPr>
          </a:p>
          <a:p>
            <a:pPr marL="1371600" lvl="2" indent="-457200" algn="l">
              <a:buFont typeface="Arial" pitchFamily="34" charset="0"/>
              <a:buChar char="•"/>
            </a:pPr>
            <a:endParaRPr lang="fr-CH" sz="2600" dirty="0">
              <a:solidFill>
                <a:schemeClr val="tx1"/>
              </a:solidFill>
            </a:endParaRPr>
          </a:p>
          <a:p>
            <a:pPr algn="l"/>
            <a:endParaRPr lang="fr-CH" dirty="0">
              <a:solidFill>
                <a:schemeClr val="tx1"/>
              </a:solidFill>
            </a:endParaRPr>
          </a:p>
        </p:txBody>
      </p:sp>
      <p:sp>
        <p:nvSpPr>
          <p:cNvPr id="5"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2595311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63552" y="548681"/>
            <a:ext cx="8511826" cy="5786405"/>
          </a:xfrm>
        </p:spPr>
        <p:txBody>
          <a:bodyPr>
            <a:normAutofit/>
          </a:bodyPr>
          <a:lstStyle/>
          <a:p>
            <a:pPr algn="l"/>
            <a:endParaRPr lang="fr-CH" sz="1000" dirty="0">
              <a:solidFill>
                <a:schemeClr val="bg2">
                  <a:lumMod val="50000"/>
                </a:schemeClr>
              </a:solidFill>
            </a:endParaRPr>
          </a:p>
        </p:txBody>
      </p:sp>
      <p:sp>
        <p:nvSpPr>
          <p:cNvPr id="6"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pic>
        <p:nvPicPr>
          <p:cNvPr id="1026" name="Picture 2" descr="http://tomatosphere.parlonssciences.ca/Portals/5/Resource-Images/5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436" y="1174787"/>
            <a:ext cx="6992793" cy="4848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41229" y="6287906"/>
            <a:ext cx="6096000" cy="246221"/>
          </a:xfrm>
          <a:prstGeom prst="rect">
            <a:avLst/>
          </a:prstGeom>
        </p:spPr>
        <p:txBody>
          <a:bodyPr>
            <a:spAutoFit/>
          </a:bodyPr>
          <a:lstStyle/>
          <a:p>
            <a:r>
              <a:rPr lang="fr-CH" sz="1000" dirty="0">
                <a:solidFill>
                  <a:schemeClr val="bg2">
                    <a:lumMod val="50000"/>
                  </a:schemeClr>
                </a:solidFill>
              </a:rPr>
              <a:t>http://tomatosphere.parlonssciences.ca/Ressources/bibliotheque/ArticleId/5871/poser-des-questions.aspx</a:t>
            </a:r>
          </a:p>
        </p:txBody>
      </p:sp>
    </p:spTree>
    <p:extLst>
      <p:ext uri="{BB962C8B-B14F-4D97-AF65-F5344CB8AC3E}">
        <p14:creationId xmlns:p14="http://schemas.microsoft.com/office/powerpoint/2010/main" val="41091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6497" y="1193196"/>
            <a:ext cx="10277511" cy="4893647"/>
          </a:xfrm>
          <a:prstGeom prst="rect">
            <a:avLst/>
          </a:prstGeom>
        </p:spPr>
        <p:txBody>
          <a:bodyPr wrap="square">
            <a:spAutoFit/>
          </a:bodyPr>
          <a:lstStyle/>
          <a:p>
            <a:endParaRPr lang="fr-CH" sz="2400" b="1" kern="0" dirty="0" smtClean="0">
              <a:solidFill>
                <a:srgbClr val="7030A0"/>
              </a:solidFill>
              <a:latin typeface="Univers"/>
            </a:endParaRPr>
          </a:p>
          <a:p>
            <a:r>
              <a:rPr lang="fr-CH" sz="2400" b="1" kern="0" dirty="0">
                <a:solidFill>
                  <a:srgbClr val="7030A0"/>
                </a:solidFill>
              </a:rPr>
              <a:t>Et si on oubliait un instant la </a:t>
            </a:r>
            <a:r>
              <a:rPr lang="fr-CH" sz="2400" b="1" kern="0" dirty="0" smtClean="0">
                <a:solidFill>
                  <a:srgbClr val="7030A0"/>
                </a:solidFill>
              </a:rPr>
              <a:t>musique?</a:t>
            </a:r>
          </a:p>
          <a:p>
            <a:endParaRPr lang="fr-CH" sz="2400" b="1" kern="0" dirty="0" smtClean="0">
              <a:solidFill>
                <a:srgbClr val="7030A0"/>
              </a:solidFill>
            </a:endParaRPr>
          </a:p>
          <a:p>
            <a:endParaRPr lang="fr-CH" sz="2400" b="1" kern="0" dirty="0">
              <a:solidFill>
                <a:srgbClr val="7030A0"/>
              </a:solidFill>
            </a:endParaRPr>
          </a:p>
          <a:p>
            <a:endParaRPr lang="fr-CH" sz="2400" b="1" kern="0" dirty="0">
              <a:solidFill>
                <a:srgbClr val="7030A0"/>
              </a:solidFill>
              <a:latin typeface="Univers"/>
            </a:endParaRPr>
          </a:p>
          <a:p>
            <a:pPr algn="just"/>
            <a:r>
              <a:rPr lang="fr-CH" sz="2400" kern="0" dirty="0" smtClean="0">
                <a:solidFill>
                  <a:srgbClr val="7030A0"/>
                </a:solidFill>
                <a:latin typeface="Univers"/>
              </a:rPr>
              <a:t>Pour mieux comprendre la différence entre ces concepts, pour mettre en évidence leur complémentarité, nous vous proposons de quitter momentanément le domaine de la musique et de nous intéresser à la façon dont on analyse une œuvre picturale. </a:t>
            </a:r>
          </a:p>
          <a:p>
            <a:pPr algn="just"/>
            <a:endParaRPr lang="fr-CH" sz="2400" b="1" kern="0" dirty="0" smtClean="0">
              <a:solidFill>
                <a:srgbClr val="7030A0"/>
              </a:solidFill>
              <a:latin typeface="Univers"/>
            </a:endParaRPr>
          </a:p>
          <a:p>
            <a:endParaRPr lang="fr-CH" sz="2400" b="1" kern="0" dirty="0" smtClean="0">
              <a:solidFill>
                <a:srgbClr val="7030A0"/>
              </a:solidFill>
              <a:latin typeface="Univers"/>
            </a:endParaRPr>
          </a:p>
          <a:p>
            <a:endParaRPr lang="fr-CH" sz="2400" b="1" kern="0" dirty="0">
              <a:solidFill>
                <a:srgbClr val="7030A0"/>
              </a:solidFill>
              <a:latin typeface="Univers"/>
            </a:endParaRPr>
          </a:p>
          <a:p>
            <a:endParaRPr lang="fr-CH" sz="2400" b="1" kern="0" dirty="0" smtClean="0">
              <a:solidFill>
                <a:srgbClr val="7030A0"/>
              </a:solidFill>
              <a:latin typeface="Univers"/>
            </a:endParaRPr>
          </a:p>
        </p:txBody>
      </p:sp>
      <p:sp>
        <p:nvSpPr>
          <p:cNvPr id="4" name="Titre 1"/>
          <p:cNvSpPr txBox="1">
            <a:spLocks/>
          </p:cNvSpPr>
          <p:nvPr/>
        </p:nvSpPr>
        <p:spPr bwMode="auto">
          <a:xfrm>
            <a:off x="467544" y="404664"/>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1777251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637691" y="213835"/>
            <a:ext cx="5954417" cy="6515449"/>
          </a:xfrm>
          <a:prstGeom prst="rect">
            <a:avLst/>
          </a:prstGeom>
        </p:spPr>
      </p:pic>
      <p:sp>
        <p:nvSpPr>
          <p:cNvPr id="6" name="Rectangle 5"/>
          <p:cNvSpPr/>
          <p:nvPr/>
        </p:nvSpPr>
        <p:spPr>
          <a:xfrm>
            <a:off x="8801100" y="4670866"/>
            <a:ext cx="3253154" cy="1200329"/>
          </a:xfrm>
          <a:prstGeom prst="rect">
            <a:avLst/>
          </a:prstGeom>
        </p:spPr>
        <p:txBody>
          <a:bodyPr wrap="square">
            <a:spAutoFit/>
          </a:bodyPr>
          <a:lstStyle/>
          <a:p>
            <a:pPr algn="just"/>
            <a:r>
              <a:rPr lang="fr-CH" b="1" i="1" kern="0" dirty="0">
                <a:solidFill>
                  <a:srgbClr val="7030A0"/>
                </a:solidFill>
              </a:rPr>
              <a:t>Le voyageur contemplant une mer de nuage </a:t>
            </a:r>
            <a:r>
              <a:rPr lang="fr-CH" b="1" kern="0" dirty="0">
                <a:solidFill>
                  <a:srgbClr val="7030A0"/>
                </a:solidFill>
              </a:rPr>
              <a:t>(détail</a:t>
            </a:r>
            <a:r>
              <a:rPr lang="fr-CH" b="1" kern="0" dirty="0" smtClean="0">
                <a:solidFill>
                  <a:srgbClr val="7030A0"/>
                </a:solidFill>
              </a:rPr>
              <a:t>), de Caspar </a:t>
            </a:r>
            <a:r>
              <a:rPr lang="fr-CH" b="1" kern="0" dirty="0">
                <a:solidFill>
                  <a:srgbClr val="7030A0"/>
                </a:solidFill>
              </a:rPr>
              <a:t>David </a:t>
            </a:r>
            <a:r>
              <a:rPr lang="fr-CH" b="1" kern="0" dirty="0" smtClean="0">
                <a:solidFill>
                  <a:srgbClr val="7030A0"/>
                </a:solidFill>
              </a:rPr>
              <a:t>Friedrich, 1818.</a:t>
            </a:r>
            <a:endParaRPr lang="fr-CH" b="1" kern="0" dirty="0">
              <a:solidFill>
                <a:srgbClr val="7030A0"/>
              </a:solidFill>
            </a:endParaRPr>
          </a:p>
        </p:txBody>
      </p:sp>
      <p:sp>
        <p:nvSpPr>
          <p:cNvPr id="7" name="Rectangle 6"/>
          <p:cNvSpPr/>
          <p:nvPr/>
        </p:nvSpPr>
        <p:spPr>
          <a:xfrm>
            <a:off x="0" y="5952763"/>
            <a:ext cx="2561492" cy="748923"/>
          </a:xfrm>
          <a:prstGeom prst="rect">
            <a:avLst/>
          </a:prstGeom>
        </p:spPr>
        <p:txBody>
          <a:bodyPr wrap="square">
            <a:spAutoFit/>
          </a:bodyPr>
          <a:lstStyle/>
          <a:p>
            <a:pPr>
              <a:spcAft>
                <a:spcPts val="800"/>
              </a:spcAft>
            </a:pPr>
            <a:r>
              <a:rPr lang="fr-CH" sz="900" dirty="0" smtClean="0">
                <a:latin typeface="Calibri" panose="020F0502020204030204" pitchFamily="34" charset="0"/>
                <a:ea typeface="Calibri" panose="020F0502020204030204" pitchFamily="34" charset="0"/>
                <a:cs typeface="Times New Roman" panose="02020603050405020304" pitchFamily="18" charset="0"/>
              </a:rPr>
              <a:t>Source consultée le 17.11.17</a:t>
            </a:r>
          </a:p>
          <a:p>
            <a:pPr>
              <a:spcAft>
                <a:spcPts val="800"/>
              </a:spcAft>
            </a:pPr>
            <a:r>
              <a:rPr lang="fr-CH" sz="900" dirty="0" smtClean="0">
                <a:latin typeface="Calibri" panose="020F0502020204030204" pitchFamily="34" charset="0"/>
                <a:ea typeface="Calibri" panose="020F0502020204030204" pitchFamily="34" charset="0"/>
                <a:cs typeface="Times New Roman" panose="02020603050405020304" pitchFamily="18" charset="0"/>
              </a:rPr>
              <a:t>http</a:t>
            </a:r>
            <a:r>
              <a:rPr lang="fr-CH" sz="900" dirty="0">
                <a:latin typeface="Calibri" panose="020F0502020204030204" pitchFamily="34" charset="0"/>
                <a:ea typeface="Calibri" panose="020F0502020204030204" pitchFamily="34" charset="0"/>
                <a:cs typeface="Times New Roman" panose="02020603050405020304" pitchFamily="18" charset="0"/>
              </a:rPr>
              <a:t>://</a:t>
            </a:r>
            <a:r>
              <a:rPr lang="fr-CH" sz="900" dirty="0" smtClean="0">
                <a:latin typeface="Calibri" panose="020F0502020204030204" pitchFamily="34" charset="0"/>
                <a:ea typeface="Calibri" panose="020F0502020204030204" pitchFamily="34" charset="0"/>
                <a:cs typeface="Times New Roman" panose="02020603050405020304" pitchFamily="18" charset="0"/>
              </a:rPr>
              <a:t>lewebpedagogique.com/histoiredesartscamus/category/3e/artsplastiques-3e</a:t>
            </a:r>
            <a:r>
              <a:rPr lang="fr-CH" dirty="0">
                <a:latin typeface="Calibri" panose="020F0502020204030204" pitchFamily="34" charset="0"/>
                <a:ea typeface="Calibri" panose="020F0502020204030204" pitchFamily="34" charset="0"/>
                <a:cs typeface="Times New Roman" panose="02020603050405020304" pitchFamily="18" charset="0"/>
              </a:rPr>
              <a:t>/</a:t>
            </a:r>
          </a:p>
        </p:txBody>
      </p:sp>
      <p:sp>
        <p:nvSpPr>
          <p:cNvPr id="8" name="Titre 1"/>
          <p:cNvSpPr txBox="1">
            <a:spLocks/>
          </p:cNvSpPr>
          <p:nvPr/>
        </p:nvSpPr>
        <p:spPr bwMode="auto">
          <a:xfrm>
            <a:off x="0" y="0"/>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517995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433646" y="984737"/>
            <a:ext cx="6655775" cy="5755079"/>
          </a:xfrm>
          <a:solidFill>
            <a:schemeClr val="bg1"/>
          </a:solidFill>
        </p:spPr>
        <p:txBody>
          <a:bodyPr/>
          <a:lstStyle/>
          <a:p>
            <a:pPr algn="just"/>
            <a:r>
              <a:rPr lang="fr-CH" sz="1900" dirty="0" smtClean="0"/>
              <a:t>Ce tableau est une huile </a:t>
            </a:r>
            <a:r>
              <a:rPr lang="fr-CH" sz="1900" dirty="0"/>
              <a:t>sur </a:t>
            </a:r>
            <a:r>
              <a:rPr lang="fr-CH" sz="1900" dirty="0" smtClean="0"/>
              <a:t>toile de 74.8 </a:t>
            </a:r>
            <a:r>
              <a:rPr lang="fr-CH" sz="1900" dirty="0"/>
              <a:t>x 94,8 </a:t>
            </a:r>
            <a:r>
              <a:rPr lang="fr-CH" sz="1900" dirty="0" smtClean="0"/>
              <a:t>cm conservée à </a:t>
            </a:r>
            <a:r>
              <a:rPr lang="fr-CH" sz="1900" dirty="0"/>
              <a:t>Hambourg </a:t>
            </a:r>
            <a:r>
              <a:rPr lang="fr-CH" sz="1900" dirty="0" smtClean="0"/>
              <a:t>au </a:t>
            </a:r>
            <a:r>
              <a:rPr lang="fr-CH" sz="1900" dirty="0" err="1" smtClean="0"/>
              <a:t>Kunsthalle</a:t>
            </a:r>
            <a:r>
              <a:rPr lang="fr-CH" sz="1900" dirty="0" smtClean="0"/>
              <a:t>.</a:t>
            </a:r>
          </a:p>
          <a:p>
            <a:pPr algn="just"/>
            <a:endParaRPr lang="fr-CH" sz="900" dirty="0" smtClean="0"/>
          </a:p>
          <a:p>
            <a:pPr algn="just"/>
            <a:r>
              <a:rPr lang="fr-CH" sz="1900" dirty="0" smtClean="0"/>
              <a:t>Au premier plan, au centre, un homme de noir vêtu se tient debout, de dos, sur un rocher au-dessus des nuages, un bâton de marche à la main. Il scrute l’horizon de ce paysage constitué d’une mer de nuages de laquelle émergent </a:t>
            </a:r>
            <a:r>
              <a:rPr lang="fr-CH" sz="1900" dirty="0"/>
              <a:t>d</a:t>
            </a:r>
            <a:r>
              <a:rPr lang="fr-CH" sz="1900" dirty="0" smtClean="0"/>
              <a:t>es cimes de montagnes rocheuses semblables à des récifs dangereux.</a:t>
            </a:r>
          </a:p>
          <a:p>
            <a:pPr algn="just"/>
            <a:r>
              <a:rPr lang="fr-CH" sz="1900" dirty="0" smtClean="0"/>
              <a:t>Au loin, on observe un paysage moins abrupte, vallonné, entouré d’un ciel paisible.</a:t>
            </a:r>
          </a:p>
          <a:p>
            <a:pPr algn="just"/>
            <a:endParaRPr lang="fr-CH" sz="900" dirty="0" smtClean="0"/>
          </a:p>
          <a:p>
            <a:pPr algn="just"/>
            <a:r>
              <a:rPr lang="fr-CH" sz="1900" dirty="0" smtClean="0"/>
              <a:t>La palette de couleurs utilisée pour la mer de nuages correspond à un dégradé de gris et bleu. Le ciel, également dans les tons bleutés, se distingue du reste du paysage par la présence de nuages rosés qui éclairent l’horizon.</a:t>
            </a:r>
            <a:r>
              <a:rPr lang="fr-CH" sz="1900" dirty="0"/>
              <a:t> </a:t>
            </a:r>
            <a:r>
              <a:rPr lang="fr-CH" sz="1900" dirty="0" smtClean="0"/>
              <a:t>L’intensité du gris-brun des rochers contraste avec le traitement ton-sur-ton du ciel, des nuages et de l’arrière plan.</a:t>
            </a:r>
          </a:p>
        </p:txBody>
      </p:sp>
      <p:pic>
        <p:nvPicPr>
          <p:cNvPr id="7" name="Image 6"/>
          <p:cNvPicPr>
            <a:picLocks noChangeAspect="1"/>
          </p:cNvPicPr>
          <p:nvPr/>
        </p:nvPicPr>
        <p:blipFill>
          <a:blip r:embed="rId2"/>
          <a:stretch>
            <a:fillRect/>
          </a:stretch>
        </p:blipFill>
        <p:spPr>
          <a:xfrm>
            <a:off x="251275" y="782515"/>
            <a:ext cx="4936186" cy="5401280"/>
          </a:xfrm>
          <a:prstGeom prst="rect">
            <a:avLst/>
          </a:prstGeom>
        </p:spPr>
      </p:pic>
      <p:sp>
        <p:nvSpPr>
          <p:cNvPr id="11" name="ZoneTexte 10"/>
          <p:cNvSpPr txBox="1"/>
          <p:nvPr/>
        </p:nvSpPr>
        <p:spPr>
          <a:xfrm>
            <a:off x="5433646" y="420067"/>
            <a:ext cx="4035669" cy="369332"/>
          </a:xfrm>
          <a:prstGeom prst="rect">
            <a:avLst/>
          </a:prstGeom>
          <a:noFill/>
        </p:spPr>
        <p:txBody>
          <a:bodyPr wrap="square" rtlCol="0">
            <a:spAutoFit/>
          </a:bodyPr>
          <a:lstStyle/>
          <a:p>
            <a:r>
              <a:rPr lang="fr-CH" dirty="0" smtClean="0">
                <a:solidFill>
                  <a:srgbClr val="7030A0"/>
                </a:solidFill>
              </a:rPr>
              <a:t>EXEMPLE 1</a:t>
            </a:r>
            <a:endParaRPr lang="fr-CH" dirty="0">
              <a:solidFill>
                <a:srgbClr val="7030A0"/>
              </a:solidFill>
            </a:endParaRPr>
          </a:p>
        </p:txBody>
      </p:sp>
      <p:sp>
        <p:nvSpPr>
          <p:cNvPr id="12" name="Rectangle 11"/>
          <p:cNvSpPr/>
          <p:nvPr/>
        </p:nvSpPr>
        <p:spPr>
          <a:xfrm>
            <a:off x="251275" y="6231986"/>
            <a:ext cx="3001880" cy="507831"/>
          </a:xfrm>
          <a:prstGeom prst="rect">
            <a:avLst/>
          </a:prstGeom>
        </p:spPr>
        <p:txBody>
          <a:bodyPr wrap="square">
            <a:spAutoFit/>
          </a:bodyPr>
          <a:lstStyle/>
          <a:p>
            <a:r>
              <a:rPr lang="fr-CH" sz="9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hlinkClick r:id="rId3"/>
              </a:rPr>
              <a:t>Source: http</a:t>
            </a:r>
            <a:r>
              <a:rPr lang="fr-CH" sz="900" dirty="0">
                <a:solidFill>
                  <a:srgbClr val="002060"/>
                </a:solidFill>
                <a:latin typeface="Calibri" panose="020F0502020204030204" pitchFamily="34" charset="0"/>
                <a:ea typeface="Calibri" panose="020F0502020204030204" pitchFamily="34" charset="0"/>
                <a:cs typeface="Times New Roman" panose="02020603050405020304" pitchFamily="18" charset="0"/>
                <a:hlinkClick r:id="rId3"/>
              </a:rPr>
              <a:t>://lewebpedagogique.com/histoiredesartscamus/category/3e/artsplastiques-3e/</a:t>
            </a:r>
            <a:r>
              <a:rPr lang="fr-CH" sz="9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(consulté le 17.11.17)</a:t>
            </a:r>
            <a:endParaRPr lang="fr-CH" sz="900" dirty="0">
              <a:solidFill>
                <a:srgbClr val="002060"/>
              </a:solidFill>
            </a:endParaRPr>
          </a:p>
        </p:txBody>
      </p:sp>
      <p:sp>
        <p:nvSpPr>
          <p:cNvPr id="8" name="Titre 1"/>
          <p:cNvSpPr txBox="1">
            <a:spLocks/>
          </p:cNvSpPr>
          <p:nvPr/>
        </p:nvSpPr>
        <p:spPr bwMode="auto">
          <a:xfrm>
            <a:off x="168286" y="164088"/>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205203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60484" y="2115858"/>
            <a:ext cx="6550269" cy="400110"/>
          </a:xfrm>
          <a:prstGeom prst="rect">
            <a:avLst/>
          </a:prstGeom>
          <a:noFill/>
        </p:spPr>
        <p:txBody>
          <a:bodyPr wrap="square" rtlCol="0">
            <a:spAutoFit/>
          </a:bodyPr>
          <a:lstStyle/>
          <a:p>
            <a:r>
              <a:rPr lang="fr-CH" sz="2000" b="1" dirty="0" smtClean="0">
                <a:solidFill>
                  <a:srgbClr val="0070C0"/>
                </a:solidFill>
              </a:rPr>
              <a:t>EST-CE UNE ANALYSE OU UNE DESCRIPTION ?</a:t>
            </a:r>
            <a:endParaRPr lang="fr-CH" sz="2000" b="1" dirty="0">
              <a:solidFill>
                <a:srgbClr val="0070C0"/>
              </a:solidFill>
            </a:endParaRPr>
          </a:p>
        </p:txBody>
      </p:sp>
      <p:sp>
        <p:nvSpPr>
          <p:cNvPr id="6" name="ZoneTexte 5"/>
          <p:cNvSpPr txBox="1"/>
          <p:nvPr/>
        </p:nvSpPr>
        <p:spPr>
          <a:xfrm>
            <a:off x="298938" y="731189"/>
            <a:ext cx="7139354" cy="461665"/>
          </a:xfrm>
          <a:prstGeom prst="rect">
            <a:avLst/>
          </a:prstGeom>
          <a:noFill/>
        </p:spPr>
        <p:txBody>
          <a:bodyPr wrap="square" rtlCol="0">
            <a:spAutoFit/>
          </a:bodyPr>
          <a:lstStyle/>
          <a:p>
            <a:r>
              <a:rPr lang="fr-CH" sz="2400" b="1" dirty="0" smtClean="0">
                <a:solidFill>
                  <a:srgbClr val="7030A0"/>
                </a:solidFill>
              </a:rPr>
              <a:t>DISCUSSION DE CE TEXTE</a:t>
            </a:r>
            <a:endParaRPr lang="fr-CH" sz="2400" b="1" dirty="0">
              <a:solidFill>
                <a:srgbClr val="7030A0"/>
              </a:solidFill>
            </a:endParaRPr>
          </a:p>
        </p:txBody>
      </p:sp>
      <p:sp>
        <p:nvSpPr>
          <p:cNvPr id="8" name="ZoneTexte 7"/>
          <p:cNvSpPr txBox="1"/>
          <p:nvPr/>
        </p:nvSpPr>
        <p:spPr>
          <a:xfrm>
            <a:off x="945172" y="3272038"/>
            <a:ext cx="5846886" cy="1446550"/>
          </a:xfrm>
          <a:prstGeom prst="rect">
            <a:avLst/>
          </a:prstGeom>
          <a:noFill/>
        </p:spPr>
        <p:txBody>
          <a:bodyPr wrap="square" rtlCol="0">
            <a:spAutoFit/>
          </a:bodyPr>
          <a:lstStyle/>
          <a:p>
            <a:r>
              <a:rPr lang="fr-CH" sz="2400" b="1" dirty="0" smtClean="0">
                <a:solidFill>
                  <a:srgbClr val="0070C0"/>
                </a:solidFill>
              </a:rPr>
              <a:t>Pourquoi n’est-ce pas une analyse?</a:t>
            </a:r>
          </a:p>
          <a:p>
            <a:endParaRPr lang="fr-CH" sz="2400" b="1" dirty="0" smtClean="0">
              <a:solidFill>
                <a:srgbClr val="0070C0"/>
              </a:solidFill>
            </a:endParaRPr>
          </a:p>
          <a:p>
            <a:r>
              <a:rPr lang="fr-CH" sz="2000" b="1" dirty="0" smtClean="0">
                <a:solidFill>
                  <a:srgbClr val="0070C0"/>
                </a:solidFill>
              </a:rPr>
              <a:t>Qu’est-ce qui manque pour que ça soit considéré comme de l’analyse?</a:t>
            </a:r>
            <a:endParaRPr lang="fr-CH" sz="2000" b="1" dirty="0">
              <a:solidFill>
                <a:srgbClr val="0070C0"/>
              </a:solidFill>
            </a:endParaRPr>
          </a:p>
        </p:txBody>
      </p:sp>
      <p:pic>
        <p:nvPicPr>
          <p:cNvPr id="10" name="Picture 2" descr="https://analytics.club/wp-content/uploads/2015/06/discu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647" y="2611314"/>
            <a:ext cx="3989665" cy="244469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945172" y="5688624"/>
            <a:ext cx="5618285" cy="400110"/>
          </a:xfrm>
          <a:prstGeom prst="rect">
            <a:avLst/>
          </a:prstGeom>
          <a:noFill/>
        </p:spPr>
        <p:txBody>
          <a:bodyPr wrap="square" rtlCol="0">
            <a:spAutoFit/>
          </a:bodyPr>
          <a:lstStyle/>
          <a:p>
            <a:r>
              <a:rPr lang="fr-CH" sz="2000" b="1" dirty="0" smtClean="0">
                <a:solidFill>
                  <a:srgbClr val="0070C0"/>
                </a:solidFill>
              </a:rPr>
              <a:t>Est-ce néanmoins utile?</a:t>
            </a:r>
            <a:endParaRPr lang="fr-CH" sz="2000" b="1" dirty="0">
              <a:solidFill>
                <a:srgbClr val="0070C0"/>
              </a:solidFill>
            </a:endParaRPr>
          </a:p>
        </p:txBody>
      </p:sp>
      <p:sp>
        <p:nvSpPr>
          <p:cNvPr id="9"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245427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76536" y="3565891"/>
            <a:ext cx="11610664" cy="2381617"/>
          </a:xfrm>
        </p:spPr>
        <p:txBody>
          <a:bodyPr/>
          <a:lstStyle/>
          <a:p>
            <a:pPr algn="just"/>
            <a:r>
              <a:rPr lang="fr-CH" dirty="0" smtClean="0"/>
              <a:t>Avant de se lancer dans l’analyse, il est essentiel de se familiariser avec l’œuvre. Pour ce faire, vous faites appel à votre maîtrise des outils d’analyse de façon à observer de quoi elle est faite.</a:t>
            </a:r>
          </a:p>
          <a:p>
            <a:pPr algn="just"/>
            <a:endParaRPr lang="fr-CH" dirty="0"/>
          </a:p>
          <a:p>
            <a:pPr algn="just"/>
            <a:r>
              <a:rPr lang="fr-CH" dirty="0" smtClean="0"/>
              <a:t>Quels sont les éléments que l’on peut </a:t>
            </a:r>
            <a:r>
              <a:rPr lang="fr-CH" dirty="0" smtClean="0">
                <a:solidFill>
                  <a:srgbClr val="7030A0"/>
                </a:solidFill>
              </a:rPr>
              <a:t>observer </a:t>
            </a:r>
            <a:r>
              <a:rPr lang="fr-CH" dirty="0" smtClean="0"/>
              <a:t>dans une partition et qui permettent de la </a:t>
            </a:r>
            <a:r>
              <a:rPr lang="fr-CH" dirty="0" smtClean="0">
                <a:solidFill>
                  <a:srgbClr val="7030A0"/>
                </a:solidFill>
              </a:rPr>
              <a:t>décrire </a:t>
            </a:r>
            <a:r>
              <a:rPr lang="fr-CH" dirty="0" smtClean="0"/>
              <a:t>?</a:t>
            </a:r>
          </a:p>
          <a:p>
            <a:pPr algn="just"/>
            <a:endParaRPr lang="fr-CH" dirty="0" smtClean="0"/>
          </a:p>
          <a:p>
            <a:pPr algn="just"/>
            <a:r>
              <a:rPr lang="fr-CH" dirty="0" smtClean="0"/>
              <a:t>(forme, tonalité/s, modulations, thèmes et leur évolution, rapport entre les voix/ instruments, tessiture des voix et/ou instruments, dynamiques, timbres, rapports entre les masses sonores, écriture mesurée ou non, …) </a:t>
            </a:r>
          </a:p>
          <a:p>
            <a:pPr algn="just"/>
            <a:endParaRPr lang="fr-CH" dirty="0" smtClean="0"/>
          </a:p>
          <a:p>
            <a:pPr algn="just"/>
            <a:endParaRPr lang="fr-CH" dirty="0" smtClean="0"/>
          </a:p>
        </p:txBody>
      </p:sp>
      <p:sp>
        <p:nvSpPr>
          <p:cNvPr id="3" name="Rectangle 2"/>
          <p:cNvSpPr/>
          <p:nvPr/>
        </p:nvSpPr>
        <p:spPr>
          <a:xfrm>
            <a:off x="276536" y="734713"/>
            <a:ext cx="8322341" cy="369332"/>
          </a:xfrm>
          <a:prstGeom prst="rect">
            <a:avLst/>
          </a:prstGeom>
        </p:spPr>
        <p:txBody>
          <a:bodyPr wrap="square">
            <a:spAutoFit/>
          </a:bodyPr>
          <a:lstStyle/>
          <a:p>
            <a:r>
              <a:rPr lang="fr-CH" b="1" dirty="0" smtClean="0">
                <a:solidFill>
                  <a:srgbClr val="7030A0"/>
                </a:solidFill>
              </a:rPr>
              <a:t>LA DESCRIPTION, UNE ETAPE AVANT L’ANALYSE MUSICALE </a:t>
            </a:r>
            <a:endParaRPr lang="fr-CH" b="1" dirty="0">
              <a:solidFill>
                <a:srgbClr val="7030A0"/>
              </a:solidFill>
            </a:endParaRPr>
          </a:p>
        </p:txBody>
      </p:sp>
      <p:sp>
        <p:nvSpPr>
          <p:cNvPr id="5"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97473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2ECFD9D8-5755-4B4E-812D-24D231929B40}" type="slidenum">
              <a:rPr lang="fr-FR" smtClean="0">
                <a:solidFill>
                  <a:srgbClr val="000000"/>
                </a:solidFill>
                <a:latin typeface="Arial" charset="0"/>
              </a:rPr>
              <a:pPr fontAlgn="base">
                <a:spcBef>
                  <a:spcPct val="0"/>
                </a:spcBef>
                <a:spcAft>
                  <a:spcPct val="0"/>
                </a:spcAft>
              </a:pPr>
              <a:t>8</a:t>
            </a:fld>
            <a:endParaRPr lang="fr-FR">
              <a:solidFill>
                <a:srgbClr val="000000"/>
              </a:solidFill>
              <a:latin typeface="Arial" charset="0"/>
            </a:endParaRPr>
          </a:p>
        </p:txBody>
      </p:sp>
      <p:sp>
        <p:nvSpPr>
          <p:cNvPr id="5" name="ZoneTexte 4"/>
          <p:cNvSpPr txBox="1"/>
          <p:nvPr/>
        </p:nvSpPr>
        <p:spPr>
          <a:xfrm>
            <a:off x="499274" y="2349994"/>
            <a:ext cx="3641902" cy="400110"/>
          </a:xfrm>
          <a:prstGeom prst="rect">
            <a:avLst/>
          </a:prstGeom>
          <a:noFill/>
        </p:spPr>
        <p:txBody>
          <a:bodyPr wrap="square" rtlCol="0">
            <a:spAutoFit/>
          </a:bodyPr>
          <a:lstStyle/>
          <a:p>
            <a:r>
              <a:rPr lang="fr-CH" sz="2000" b="1" dirty="0" smtClean="0">
                <a:solidFill>
                  <a:srgbClr val="7030A0"/>
                </a:solidFill>
              </a:rPr>
              <a:t>=&gt; A quoi cela sert? </a:t>
            </a:r>
            <a:endParaRPr lang="fr-CH" sz="2000" b="1" dirty="0">
              <a:solidFill>
                <a:srgbClr val="7030A0"/>
              </a:solidFill>
            </a:endParaRPr>
          </a:p>
        </p:txBody>
      </p:sp>
      <p:sp>
        <p:nvSpPr>
          <p:cNvPr id="6" name="ZoneTexte 5"/>
          <p:cNvSpPr txBox="1"/>
          <p:nvPr/>
        </p:nvSpPr>
        <p:spPr>
          <a:xfrm>
            <a:off x="357619" y="4144286"/>
            <a:ext cx="4582680" cy="400110"/>
          </a:xfrm>
          <a:prstGeom prst="rect">
            <a:avLst/>
          </a:prstGeom>
          <a:noFill/>
        </p:spPr>
        <p:txBody>
          <a:bodyPr wrap="square" rtlCol="0">
            <a:spAutoFit/>
          </a:bodyPr>
          <a:lstStyle/>
          <a:p>
            <a:r>
              <a:rPr lang="fr-CH" sz="2000" b="1" dirty="0" smtClean="0">
                <a:solidFill>
                  <a:srgbClr val="7030A0"/>
                </a:solidFill>
              </a:rPr>
              <a:t>=&gt; Quelle est sa place dans le TBA?</a:t>
            </a:r>
            <a:endParaRPr lang="fr-CH" sz="2000" dirty="0"/>
          </a:p>
        </p:txBody>
      </p:sp>
      <p:sp>
        <p:nvSpPr>
          <p:cNvPr id="7" name="ZoneTexte 6"/>
          <p:cNvSpPr txBox="1"/>
          <p:nvPr/>
        </p:nvSpPr>
        <p:spPr>
          <a:xfrm>
            <a:off x="5470769" y="2209207"/>
            <a:ext cx="6321670" cy="1015663"/>
          </a:xfrm>
          <a:prstGeom prst="rect">
            <a:avLst/>
          </a:prstGeom>
          <a:noFill/>
        </p:spPr>
        <p:txBody>
          <a:bodyPr wrap="square" rtlCol="0">
            <a:spAutoFit/>
          </a:bodyPr>
          <a:lstStyle/>
          <a:p>
            <a:pPr algn="just"/>
            <a:r>
              <a:rPr lang="fr-CH" sz="2000" dirty="0" smtClean="0">
                <a:solidFill>
                  <a:srgbClr val="7030A0"/>
                </a:solidFill>
              </a:rPr>
              <a:t>A acquérir une connaissance précise de l’œuvre et à pouvoir choisir un angle d’analyse, un fil rouge, une problématique…</a:t>
            </a:r>
            <a:endParaRPr lang="fr-CH" sz="2000" dirty="0">
              <a:solidFill>
                <a:srgbClr val="7030A0"/>
              </a:solidFill>
            </a:endParaRPr>
          </a:p>
        </p:txBody>
      </p:sp>
      <p:sp>
        <p:nvSpPr>
          <p:cNvPr id="8" name="Rectangle 7"/>
          <p:cNvSpPr/>
          <p:nvPr/>
        </p:nvSpPr>
        <p:spPr>
          <a:xfrm>
            <a:off x="5470769" y="4144286"/>
            <a:ext cx="6096000" cy="2308324"/>
          </a:xfrm>
          <a:prstGeom prst="rect">
            <a:avLst/>
          </a:prstGeom>
        </p:spPr>
        <p:txBody>
          <a:bodyPr>
            <a:spAutoFit/>
          </a:bodyPr>
          <a:lstStyle/>
          <a:p>
            <a:pPr algn="just"/>
            <a:r>
              <a:rPr lang="fr-CH" dirty="0">
                <a:solidFill>
                  <a:srgbClr val="7030A0"/>
                </a:solidFill>
              </a:rPr>
              <a:t>Ces observations permettent de rédiger un chapitre de présentation générale de la pièce qui précéderait l’analyse thématisée</a:t>
            </a:r>
            <a:r>
              <a:rPr lang="fr-CH" dirty="0" smtClean="0">
                <a:solidFill>
                  <a:srgbClr val="7030A0"/>
                </a:solidFill>
              </a:rPr>
              <a:t>.</a:t>
            </a:r>
          </a:p>
          <a:p>
            <a:pPr algn="just"/>
            <a:endParaRPr lang="fr-CH" dirty="0">
              <a:solidFill>
                <a:srgbClr val="7030A0"/>
              </a:solidFill>
            </a:endParaRPr>
          </a:p>
          <a:p>
            <a:pPr algn="just"/>
            <a:r>
              <a:rPr lang="fr-CH" dirty="0">
                <a:solidFill>
                  <a:srgbClr val="7030A0"/>
                </a:solidFill>
              </a:rPr>
              <a:t>Il s’agit d’une étape préparatoire par laquelle vous devez passer, un travail de coulisse qui ne trouve pas sa place</a:t>
            </a:r>
            <a:r>
              <a:rPr lang="fr-CH" u="sng" dirty="0">
                <a:solidFill>
                  <a:srgbClr val="7030A0"/>
                </a:solidFill>
              </a:rPr>
              <a:t> intégralement </a:t>
            </a:r>
            <a:r>
              <a:rPr lang="fr-CH" dirty="0">
                <a:solidFill>
                  <a:srgbClr val="7030A0"/>
                </a:solidFill>
              </a:rPr>
              <a:t>dans le texte final du TBA. </a:t>
            </a:r>
          </a:p>
          <a:p>
            <a:pPr algn="just"/>
            <a:endParaRPr lang="fr-CH" dirty="0">
              <a:solidFill>
                <a:srgbClr val="7030A0"/>
              </a:solidFill>
            </a:endParaRPr>
          </a:p>
        </p:txBody>
      </p:sp>
      <p:sp>
        <p:nvSpPr>
          <p:cNvPr id="10" name="Rectangle 9"/>
          <p:cNvSpPr/>
          <p:nvPr/>
        </p:nvSpPr>
        <p:spPr>
          <a:xfrm>
            <a:off x="276536" y="734713"/>
            <a:ext cx="8322341" cy="369332"/>
          </a:xfrm>
          <a:prstGeom prst="rect">
            <a:avLst/>
          </a:prstGeom>
        </p:spPr>
        <p:txBody>
          <a:bodyPr wrap="square">
            <a:spAutoFit/>
          </a:bodyPr>
          <a:lstStyle/>
          <a:p>
            <a:r>
              <a:rPr lang="fr-CH" b="1" dirty="0" smtClean="0">
                <a:solidFill>
                  <a:srgbClr val="7030A0"/>
                </a:solidFill>
              </a:rPr>
              <a:t>LA DESCRIPTION, UNE ETAPE AVANT L’ANALYSE MUSICALE </a:t>
            </a:r>
            <a:endParaRPr lang="fr-CH" b="1" dirty="0">
              <a:solidFill>
                <a:srgbClr val="7030A0"/>
              </a:solidFill>
            </a:endParaRPr>
          </a:p>
        </p:txBody>
      </p:sp>
      <p:sp>
        <p:nvSpPr>
          <p:cNvPr id="9"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319740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33744" y="994083"/>
            <a:ext cx="8668517" cy="2100809"/>
          </a:xfrm>
        </p:spPr>
        <p:txBody>
          <a:bodyPr/>
          <a:lstStyle/>
          <a:p>
            <a:r>
              <a:rPr lang="fr-CH" sz="3200" dirty="0">
                <a:solidFill>
                  <a:srgbClr val="7030A0"/>
                </a:solidFill>
              </a:rPr>
              <a:t>Cours </a:t>
            </a:r>
            <a:r>
              <a:rPr lang="fr-CH" sz="3200" dirty="0" smtClean="0">
                <a:solidFill>
                  <a:srgbClr val="7030A0"/>
                </a:solidFill>
              </a:rPr>
              <a:t>4 -- 2</a:t>
            </a:r>
            <a:r>
              <a:rPr lang="fr-CH" sz="3200" baseline="30000" dirty="0" smtClean="0">
                <a:solidFill>
                  <a:srgbClr val="7030A0"/>
                </a:solidFill>
              </a:rPr>
              <a:t>e</a:t>
            </a:r>
            <a:r>
              <a:rPr lang="fr-CH" sz="3200" dirty="0" smtClean="0">
                <a:solidFill>
                  <a:srgbClr val="7030A0"/>
                </a:solidFill>
              </a:rPr>
              <a:t> partie</a:t>
            </a:r>
            <a:br>
              <a:rPr lang="fr-CH" sz="3200" dirty="0" smtClean="0">
                <a:solidFill>
                  <a:srgbClr val="7030A0"/>
                </a:solidFill>
              </a:rPr>
            </a:br>
            <a:r>
              <a:rPr lang="fr-CH" sz="3200" dirty="0">
                <a:solidFill>
                  <a:srgbClr val="7030A0"/>
                </a:solidFill>
              </a:rPr>
              <a:t/>
            </a:r>
            <a:br>
              <a:rPr lang="fr-CH" sz="3200" dirty="0">
                <a:solidFill>
                  <a:srgbClr val="7030A0"/>
                </a:solidFill>
              </a:rPr>
            </a:br>
            <a:r>
              <a:rPr lang="fr-CH" sz="3200" dirty="0" smtClean="0">
                <a:solidFill>
                  <a:srgbClr val="7030A0"/>
                </a:solidFill>
              </a:rPr>
              <a:t>Analyser</a:t>
            </a:r>
            <a:br>
              <a:rPr lang="fr-CH" sz="3200" dirty="0" smtClean="0">
                <a:solidFill>
                  <a:srgbClr val="7030A0"/>
                </a:solidFill>
              </a:rPr>
            </a:br>
            <a:r>
              <a:rPr lang="fr-CH" sz="3200" dirty="0">
                <a:solidFill>
                  <a:srgbClr val="7030A0"/>
                </a:solidFill>
              </a:rPr>
              <a:t/>
            </a:r>
            <a:br>
              <a:rPr lang="fr-CH" sz="3200" dirty="0">
                <a:solidFill>
                  <a:srgbClr val="7030A0"/>
                </a:solidFill>
              </a:rPr>
            </a:br>
            <a:r>
              <a:rPr lang="fr-CH" sz="3200" dirty="0">
                <a:solidFill>
                  <a:srgbClr val="7030A0"/>
                </a:solidFill>
              </a:rPr>
              <a:t/>
            </a:r>
            <a:br>
              <a:rPr lang="fr-CH" sz="3200" dirty="0">
                <a:solidFill>
                  <a:srgbClr val="7030A0"/>
                </a:solidFill>
              </a:rPr>
            </a:br>
            <a:r>
              <a:rPr lang="fr-CH" sz="1600" dirty="0" smtClean="0">
                <a:solidFill>
                  <a:srgbClr val="7030A0"/>
                </a:solidFill>
              </a:rPr>
              <a:t/>
            </a:r>
            <a:br>
              <a:rPr lang="fr-CH" sz="1600" dirty="0" smtClean="0">
                <a:solidFill>
                  <a:srgbClr val="7030A0"/>
                </a:solidFill>
              </a:rPr>
            </a:br>
            <a:r>
              <a:rPr lang="fr-CH" sz="1600" dirty="0" smtClean="0">
                <a:solidFill>
                  <a:srgbClr val="7030A0"/>
                </a:solidFill>
              </a:rPr>
              <a:t>a) qu’est-ce que l’analyse - quelques principes théoriques</a:t>
            </a:r>
            <a:br>
              <a:rPr lang="fr-CH" sz="1600" dirty="0" smtClean="0">
                <a:solidFill>
                  <a:srgbClr val="7030A0"/>
                </a:solidFill>
              </a:rPr>
            </a:br>
            <a:r>
              <a:rPr lang="fr-CH" sz="1600" dirty="0" smtClean="0">
                <a:solidFill>
                  <a:srgbClr val="7030A0"/>
                </a:solidFill>
              </a:rPr>
              <a:t>b) exemple</a:t>
            </a:r>
            <a:br>
              <a:rPr lang="fr-CH" sz="1600" dirty="0" smtClean="0">
                <a:solidFill>
                  <a:srgbClr val="7030A0"/>
                </a:solidFill>
              </a:rPr>
            </a:br>
            <a:r>
              <a:rPr lang="fr-CH" sz="1600" dirty="0" smtClean="0">
                <a:solidFill>
                  <a:srgbClr val="7030A0"/>
                </a:solidFill>
              </a:rPr>
              <a:t>c) travail pratique - réflexion sur vos sujets TBA</a:t>
            </a:r>
            <a:endParaRPr lang="fr-CH" sz="2400" b="0" dirty="0"/>
          </a:p>
        </p:txBody>
      </p:sp>
      <p:sp>
        <p:nvSpPr>
          <p:cNvPr id="4" name="Titre 1"/>
          <p:cNvSpPr txBox="1">
            <a:spLocks/>
          </p:cNvSpPr>
          <p:nvPr/>
        </p:nvSpPr>
        <p:spPr bwMode="auto">
          <a:xfrm>
            <a:off x="214009" y="153745"/>
            <a:ext cx="6696744" cy="231884"/>
          </a:xfrm>
          <a:prstGeom prst="rect">
            <a:avLst/>
          </a:prstGeom>
          <a:solidFill>
            <a:srgbClr val="4C21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a:solidFill>
                  <a:schemeClr val="tx2"/>
                </a:solidFill>
                <a:latin typeface="Arial" pitchFamily="34" charset="0"/>
                <a:ea typeface="+mj-ea"/>
                <a:cs typeface="Arial" pitchFamily="34" charset="0"/>
              </a:defRPr>
            </a:lvl1pPr>
            <a:lvl2pPr algn="l" rtl="0" fontAlgn="base">
              <a:spcBef>
                <a:spcPct val="0"/>
              </a:spcBef>
              <a:spcAft>
                <a:spcPct val="0"/>
              </a:spcAft>
              <a:defRPr sz="4400">
                <a:solidFill>
                  <a:schemeClr val="tx2"/>
                </a:solidFill>
                <a:latin typeface="Univers" pitchFamily="34" charset="0"/>
              </a:defRPr>
            </a:lvl2pPr>
            <a:lvl3pPr algn="l" rtl="0" fontAlgn="base">
              <a:spcBef>
                <a:spcPct val="0"/>
              </a:spcBef>
              <a:spcAft>
                <a:spcPct val="0"/>
              </a:spcAft>
              <a:defRPr sz="4400">
                <a:solidFill>
                  <a:schemeClr val="tx2"/>
                </a:solidFill>
                <a:latin typeface="Univers" pitchFamily="34" charset="0"/>
              </a:defRPr>
            </a:lvl3pPr>
            <a:lvl4pPr algn="l" rtl="0" fontAlgn="base">
              <a:spcBef>
                <a:spcPct val="0"/>
              </a:spcBef>
              <a:spcAft>
                <a:spcPct val="0"/>
              </a:spcAft>
              <a:defRPr sz="4400">
                <a:solidFill>
                  <a:schemeClr val="tx2"/>
                </a:solidFill>
                <a:latin typeface="Univers" pitchFamily="34" charset="0"/>
              </a:defRPr>
            </a:lvl4pPr>
            <a:lvl5pPr algn="l" rtl="0" fontAlgn="base">
              <a:spcBef>
                <a:spcPct val="0"/>
              </a:spcBef>
              <a:spcAft>
                <a:spcPct val="0"/>
              </a:spcAft>
              <a:defRPr sz="4400">
                <a:solidFill>
                  <a:schemeClr val="tx2"/>
                </a:solidFill>
                <a:latin typeface="Univers" pitchFamily="34" charset="0"/>
              </a:defRPr>
            </a:lvl5pPr>
            <a:lvl6pPr marL="457200" algn="l" rtl="0" fontAlgn="base">
              <a:spcBef>
                <a:spcPct val="0"/>
              </a:spcBef>
              <a:spcAft>
                <a:spcPct val="0"/>
              </a:spcAft>
              <a:defRPr sz="4400">
                <a:solidFill>
                  <a:schemeClr val="tx2"/>
                </a:solidFill>
                <a:latin typeface="Univers" pitchFamily="34" charset="0"/>
              </a:defRPr>
            </a:lvl6pPr>
            <a:lvl7pPr marL="914400" algn="l" rtl="0" fontAlgn="base">
              <a:spcBef>
                <a:spcPct val="0"/>
              </a:spcBef>
              <a:spcAft>
                <a:spcPct val="0"/>
              </a:spcAft>
              <a:defRPr sz="4400">
                <a:solidFill>
                  <a:schemeClr val="tx2"/>
                </a:solidFill>
                <a:latin typeface="Univers" pitchFamily="34" charset="0"/>
              </a:defRPr>
            </a:lvl7pPr>
            <a:lvl8pPr marL="1371600" algn="l" rtl="0" fontAlgn="base">
              <a:spcBef>
                <a:spcPct val="0"/>
              </a:spcBef>
              <a:spcAft>
                <a:spcPct val="0"/>
              </a:spcAft>
              <a:defRPr sz="4400">
                <a:solidFill>
                  <a:schemeClr val="tx2"/>
                </a:solidFill>
                <a:latin typeface="Univers" pitchFamily="34" charset="0"/>
              </a:defRPr>
            </a:lvl8pPr>
            <a:lvl9pPr marL="1828800" algn="l" rtl="0" fontAlgn="base">
              <a:spcBef>
                <a:spcPct val="0"/>
              </a:spcBef>
              <a:spcAft>
                <a:spcPct val="0"/>
              </a:spcAft>
              <a:defRPr sz="4400">
                <a:solidFill>
                  <a:schemeClr val="tx2"/>
                </a:solidFill>
                <a:latin typeface="Univers" pitchFamily="34" charset="0"/>
              </a:defRPr>
            </a:lvl9pPr>
          </a:lstStyle>
          <a:p>
            <a:r>
              <a:rPr lang="fr-CH" sz="1600" kern="0" dirty="0" smtClean="0">
                <a:ln>
                  <a:solidFill>
                    <a:schemeClr val="bg1"/>
                  </a:solidFill>
                </a:ln>
                <a:solidFill>
                  <a:schemeClr val="bg1"/>
                </a:solidFill>
              </a:rPr>
              <a:t>Introduction au TBA</a:t>
            </a:r>
            <a:endParaRPr lang="fr-CH" sz="1600" kern="0" dirty="0">
              <a:ln>
                <a:solidFill>
                  <a:schemeClr val="bg1"/>
                </a:solidFill>
              </a:ln>
              <a:solidFill>
                <a:schemeClr val="bg1"/>
              </a:solidFill>
            </a:endParaRPr>
          </a:p>
        </p:txBody>
      </p:sp>
    </p:spTree>
    <p:extLst>
      <p:ext uri="{BB962C8B-B14F-4D97-AF65-F5344CB8AC3E}">
        <p14:creationId xmlns:p14="http://schemas.microsoft.com/office/powerpoint/2010/main" val="188372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dL">
  <a:themeElements>
    <a:clrScheme name="Cd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L">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1638</Words>
  <Application>Microsoft Office PowerPoint</Application>
  <PresentationFormat>Grand écran</PresentationFormat>
  <Paragraphs>213</Paragraphs>
  <Slides>26</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Symbol</vt:lpstr>
      <vt:lpstr>Times New Roman</vt:lpstr>
      <vt:lpstr>Univers</vt:lpstr>
      <vt:lpstr>CdL</vt:lpstr>
      <vt:lpstr>de la description à l’analyse  Cours 4 – Novembre ba3      1e partie: DESCRIPTION? COMMENTAIRE? ANALYSE? FIL ROUGE?                       DE QUOI S’AGIT-IL?  2e partie: exemples   3e partie: tRAVAIL PRATIQUE   Marie Chabbey – Giulia Noto    </vt:lpstr>
      <vt:lpstr>Cours 4 -- 1e partie       </vt:lpstr>
      <vt:lpstr>Présentation PowerPoint</vt:lpstr>
      <vt:lpstr>Présentation PowerPoint</vt:lpstr>
      <vt:lpstr>Présentation PowerPoint</vt:lpstr>
      <vt:lpstr>Présentation PowerPoint</vt:lpstr>
      <vt:lpstr>Présentation PowerPoint</vt:lpstr>
      <vt:lpstr>Présentation PowerPoint</vt:lpstr>
      <vt:lpstr>Cours 4 -- 2e partie  Analyser    a) qu’est-ce que l’analyse - quelques principes théoriques b) exemple c) travail pratique - réflexion sur vos sujets TBA</vt:lpstr>
      <vt:lpstr>Présentation PowerPoint</vt:lpstr>
      <vt:lpstr>Présentation PowerPoint</vt:lpstr>
      <vt:lpstr>Présentation PowerPoint</vt:lpstr>
      <vt:lpstr>Présentation PowerPoint</vt:lpstr>
      <vt:lpstr>Présentation PowerPoint</vt:lpstr>
      <vt:lpstr>Présentation PowerPoint</vt:lpstr>
      <vt:lpstr>Cours 4 -- 3e partie       </vt:lpstr>
      <vt:lpstr>Présentation PowerPoint</vt:lpstr>
      <vt:lpstr>Présentation PowerPoint</vt:lpstr>
      <vt:lpstr>Présentation PowerPoint</vt:lpstr>
      <vt:lpstr>Présentation PowerPoint</vt:lpstr>
      <vt:lpstr>Présentation PowerPoint</vt:lpstr>
      <vt:lpstr>Présentation PowerPoint</vt:lpstr>
      <vt:lpstr>Cours 4 -- 3e partie       </vt:lpstr>
      <vt:lpstr>Présentation PowerPoint</vt:lpstr>
      <vt:lpstr>Présentation PowerPoint</vt:lpstr>
      <vt:lpstr>Présentation PowerPoint</vt:lpstr>
    </vt:vector>
  </TitlesOfParts>
  <Company>Fondation du conservatoire de musique de Lausanne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Chabbey Marie</dc:creator>
  <cp:lastModifiedBy>Noto Giulia</cp:lastModifiedBy>
  <cp:revision>82</cp:revision>
  <dcterms:created xsi:type="dcterms:W3CDTF">2017-11-18T07:37:08Z</dcterms:created>
  <dcterms:modified xsi:type="dcterms:W3CDTF">2023-11-21T07:54:31Z</dcterms:modified>
</cp:coreProperties>
</file>