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sldIdLst>
    <p:sldId id="256" r:id="rId5"/>
    <p:sldId id="272" r:id="rId6"/>
    <p:sldId id="286" r:id="rId7"/>
    <p:sldId id="287" r:id="rId8"/>
    <p:sldId id="285" r:id="rId9"/>
    <p:sldId id="284" r:id="rId10"/>
    <p:sldId id="281" r:id="rId11"/>
    <p:sldId id="282" r:id="rId12"/>
    <p:sldId id="283" r:id="rId13"/>
    <p:sldId id="289" r:id="rId14"/>
    <p:sldId id="278" r:id="rId15"/>
    <p:sldId id="290" r:id="rId16"/>
    <p:sldId id="291" r:id="rId17"/>
    <p:sldId id="292" r:id="rId18"/>
    <p:sldId id="293" r:id="rId19"/>
    <p:sldId id="288" r:id="rId20"/>
    <p:sldId id="269" r:id="rId21"/>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8A8D"/>
    <a:srgbClr val="62C1C6"/>
    <a:srgbClr val="FF9933"/>
    <a:srgbClr val="D0EBED"/>
    <a:srgbClr val="FFD349"/>
    <a:srgbClr val="063C5C"/>
    <a:srgbClr val="00AE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bosson Françoise" userId="12923cf9-8d92-40a9-8e4b-ed04d0f6a09a" providerId="ADAL" clId="{FE738B60-8D58-4811-AC4C-17EE8035C43F}"/>
    <pc:docChg chg="modSld">
      <pc:chgData name="Dubosson Françoise" userId="12923cf9-8d92-40a9-8e4b-ed04d0f6a09a" providerId="ADAL" clId="{FE738B60-8D58-4811-AC4C-17EE8035C43F}" dt="2023-11-05T22:54:50.331" v="35" actId="20577"/>
      <pc:docMkLst>
        <pc:docMk/>
      </pc:docMkLst>
      <pc:sldChg chg="modSp mod">
        <pc:chgData name="Dubosson Françoise" userId="12923cf9-8d92-40a9-8e4b-ed04d0f6a09a" providerId="ADAL" clId="{FE738B60-8D58-4811-AC4C-17EE8035C43F}" dt="2023-11-05T22:54:50.331" v="35" actId="20577"/>
        <pc:sldMkLst>
          <pc:docMk/>
          <pc:sldMk cId="1596682491" sldId="283"/>
        </pc:sldMkLst>
        <pc:spChg chg="mod">
          <ac:chgData name="Dubosson Françoise" userId="12923cf9-8d92-40a9-8e4b-ed04d0f6a09a" providerId="ADAL" clId="{FE738B60-8D58-4811-AC4C-17EE8035C43F}" dt="2023-11-05T22:54:50.331" v="35" actId="20577"/>
          <ac:spMkLst>
            <pc:docMk/>
            <pc:sldMk cId="1596682491" sldId="283"/>
            <ac:spMk id="3" creationId="{824E3D97-F9D0-517D-C2E1-296FAC28DF4B}"/>
          </ac:spMkLst>
        </pc:spChg>
      </pc:sldChg>
      <pc:sldChg chg="modSp mod">
        <pc:chgData name="Dubosson Françoise" userId="12923cf9-8d92-40a9-8e4b-ed04d0f6a09a" providerId="ADAL" clId="{FE738B60-8D58-4811-AC4C-17EE8035C43F}" dt="2023-11-05T22:51:27.232" v="1" actId="20577"/>
        <pc:sldMkLst>
          <pc:docMk/>
          <pc:sldMk cId="973882023" sldId="286"/>
        </pc:sldMkLst>
        <pc:spChg chg="mod">
          <ac:chgData name="Dubosson Françoise" userId="12923cf9-8d92-40a9-8e4b-ed04d0f6a09a" providerId="ADAL" clId="{FE738B60-8D58-4811-AC4C-17EE8035C43F}" dt="2023-11-05T22:51:27.232" v="1" actId="20577"/>
          <ac:spMkLst>
            <pc:docMk/>
            <pc:sldMk cId="973882023" sldId="286"/>
            <ac:spMk id="4" creationId="{10B638C2-A907-4459-A48D-1535D3F94C8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11/14/2023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58725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11/14/2023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49619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11/14/2023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69405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11/14/2023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29027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11/14/2023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29482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11/14/2023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7218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11/14/2023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69939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11/14/2023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34027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11/14/2023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5018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11/14/2023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207471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11/14/2023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60609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11/14/2023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‹N°›</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61688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90000"/>
        </a:lnSpc>
        <a:spcBef>
          <a:spcPct val="0"/>
        </a:spcBef>
        <a:buNone/>
        <a:defRPr sz="53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sv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BB06F79-7CF5-1824-C29A-4757D4E7D8C7}"/>
              </a:ext>
            </a:extLst>
          </p:cNvPr>
          <p:cNvSpPr>
            <a:spLocks noGrp="1"/>
          </p:cNvSpPr>
          <p:nvPr>
            <p:ph type="ctrTitle"/>
          </p:nvPr>
        </p:nvSpPr>
        <p:spPr>
          <a:xfrm>
            <a:off x="633999" y="4550230"/>
            <a:ext cx="10909073" cy="957902"/>
          </a:xfrm>
        </p:spPr>
        <p:txBody>
          <a:bodyPr>
            <a:normAutofit fontScale="90000"/>
          </a:bodyPr>
          <a:lstStyle/>
          <a:p>
            <a:r>
              <a:rPr lang="fr-CH" sz="5600" dirty="0">
                <a:latin typeface="Biome" panose="020B0503030204020804" pitchFamily="34" charset="0"/>
                <a:cs typeface="Biome" panose="020B0503030204020804" pitchFamily="34" charset="0"/>
              </a:rPr>
              <a:t>7B1-IDB-2 Enjeux des bibliothèques</a:t>
            </a:r>
          </a:p>
        </p:txBody>
      </p:sp>
      <p:sp>
        <p:nvSpPr>
          <p:cNvPr id="3" name="Sous-titre 2">
            <a:extLst>
              <a:ext uri="{FF2B5EF4-FFF2-40B4-BE49-F238E27FC236}">
                <a16:creationId xmlns:a16="http://schemas.microsoft.com/office/drawing/2014/main" id="{190493F1-2DBC-FDB5-E9C4-DB044C26AD13}"/>
              </a:ext>
            </a:extLst>
          </p:cNvPr>
          <p:cNvSpPr>
            <a:spLocks noGrp="1"/>
          </p:cNvSpPr>
          <p:nvPr>
            <p:ph type="subTitle" idx="1"/>
          </p:nvPr>
        </p:nvSpPr>
        <p:spPr>
          <a:xfrm>
            <a:off x="633999" y="5782457"/>
            <a:ext cx="10925101" cy="460536"/>
          </a:xfrm>
        </p:spPr>
        <p:txBody>
          <a:bodyPr>
            <a:normAutofit/>
          </a:bodyPr>
          <a:lstStyle/>
          <a:p>
            <a:r>
              <a:rPr lang="fr-CH" sz="2000" dirty="0">
                <a:solidFill>
                  <a:schemeClr val="tx1">
                    <a:lumMod val="85000"/>
                    <a:lumOff val="15000"/>
                  </a:schemeClr>
                </a:solidFill>
                <a:latin typeface="Biome" panose="020B0502040204020203" pitchFamily="34" charset="0"/>
                <a:cs typeface="Biome" panose="020B0502040204020203" pitchFamily="34" charset="0"/>
              </a:rPr>
              <a:t>Module 7B1 – IDB - Introduction au domaine des bibliothèques </a:t>
            </a:r>
          </a:p>
        </p:txBody>
      </p:sp>
      <p:cxnSp>
        <p:nvCxnSpPr>
          <p:cNvPr id="58" name="!!Straight Connector">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H"/>
          </a:p>
        </p:txBody>
      </p:sp>
      <p:pic>
        <p:nvPicPr>
          <p:cNvPr id="86" name="Image 85">
            <a:extLst>
              <a:ext uri="{FF2B5EF4-FFF2-40B4-BE49-F238E27FC236}">
                <a16:creationId xmlns:a16="http://schemas.microsoft.com/office/drawing/2014/main" id="{ED209F75-68F7-5F34-8B3F-B55FF7C06338}"/>
              </a:ext>
            </a:extLst>
          </p:cNvPr>
          <p:cNvPicPr>
            <a:picLocks noChangeAspect="1"/>
          </p:cNvPicPr>
          <p:nvPr/>
        </p:nvPicPr>
        <p:blipFill rotWithShape="1">
          <a:blip r:embed="rId2">
            <a:extLst>
              <a:ext uri="{28A0092B-C50C-407E-A947-70E740481C1C}">
                <a14:useLocalDpi xmlns:a14="http://schemas.microsoft.com/office/drawing/2010/main" val="0"/>
              </a:ext>
            </a:extLst>
          </a:blip>
          <a:srcRect t="10091" b="13415"/>
          <a:stretch/>
        </p:blipFill>
        <p:spPr>
          <a:xfrm>
            <a:off x="1790140" y="309238"/>
            <a:ext cx="8377491" cy="3609975"/>
          </a:xfrm>
          <a:prstGeom prst="rect">
            <a:avLst/>
          </a:prstGeom>
        </p:spPr>
      </p:pic>
    </p:spTree>
    <p:extLst>
      <p:ext uri="{BB962C8B-B14F-4D97-AF65-F5344CB8AC3E}">
        <p14:creationId xmlns:p14="http://schemas.microsoft.com/office/powerpoint/2010/main" val="433959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Les services en bibliothèques : Jeu de rôles</a:t>
            </a:r>
            <a:endParaRPr lang="fr-CH" dirty="0">
              <a:solidFill>
                <a:srgbClr val="62C1C6"/>
              </a:solidFill>
              <a:latin typeface="Biome" panose="020B0503030204020804" pitchFamily="34" charset="0"/>
              <a:cs typeface="Biome" panose="020B0503030204020804" pitchFamily="34" charset="0"/>
            </a:endParaRPr>
          </a:p>
        </p:txBody>
      </p:sp>
      <p:sp>
        <p:nvSpPr>
          <p:cNvPr id="5" name="ZoneTexte 4">
            <a:extLst>
              <a:ext uri="{FF2B5EF4-FFF2-40B4-BE49-F238E27FC236}">
                <a16:creationId xmlns:a16="http://schemas.microsoft.com/office/drawing/2014/main" id="{A42351FE-295D-0E1F-5760-DF95A6260653}"/>
              </a:ext>
            </a:extLst>
          </p:cNvPr>
          <p:cNvSpPr txBox="1"/>
          <p:nvPr/>
        </p:nvSpPr>
        <p:spPr>
          <a:xfrm>
            <a:off x="316887" y="2041662"/>
            <a:ext cx="5393249" cy="646331"/>
          </a:xfrm>
          <a:prstGeom prst="rect">
            <a:avLst/>
          </a:prstGeom>
          <a:noFill/>
        </p:spPr>
        <p:txBody>
          <a:bodyPr wrap="square">
            <a:spAutoFit/>
          </a:bodyPr>
          <a:lstStyle/>
          <a:p>
            <a:r>
              <a:rPr lang="fr-FR" sz="1800" b="0" i="0" u="none" strike="noStrike" dirty="0">
                <a:solidFill>
                  <a:srgbClr val="000000"/>
                </a:solidFill>
                <a:effectLst/>
                <a:latin typeface="Calibri" panose="020F0502020204030204" pitchFamily="34" charset="0"/>
              </a:rPr>
              <a:t>Bibliothèque municipale de lecture publique d'une commune de 5000 </a:t>
            </a:r>
            <a:r>
              <a:rPr lang="fr-FR" sz="1800" b="0" i="0" u="none" strike="noStrike" dirty="0" err="1">
                <a:solidFill>
                  <a:srgbClr val="000000"/>
                </a:solidFill>
                <a:effectLst/>
                <a:latin typeface="Calibri" panose="020F0502020204030204" pitchFamily="34" charset="0"/>
              </a:rPr>
              <a:t>habitant-es</a:t>
            </a:r>
            <a:endParaRPr lang="fr-CH" dirty="0"/>
          </a:p>
        </p:txBody>
      </p:sp>
      <p:sp>
        <p:nvSpPr>
          <p:cNvPr id="15" name="Rectangle : coins arrondis 14">
            <a:extLst>
              <a:ext uri="{FF2B5EF4-FFF2-40B4-BE49-F238E27FC236}">
                <a16:creationId xmlns:a16="http://schemas.microsoft.com/office/drawing/2014/main" id="{6D5C668C-CB88-B00E-1900-0544B443B638}"/>
              </a:ext>
            </a:extLst>
          </p:cNvPr>
          <p:cNvSpPr/>
          <p:nvPr/>
        </p:nvSpPr>
        <p:spPr>
          <a:xfrm>
            <a:off x="278336" y="2751026"/>
            <a:ext cx="2311239" cy="1277063"/>
          </a:xfrm>
          <a:prstGeom prst="roundRect">
            <a:avLst/>
          </a:prstGeom>
          <a:solidFill>
            <a:srgbClr val="D0EBED"/>
          </a:solidFill>
          <a:ln>
            <a:solidFill>
              <a:srgbClr val="1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6" name="Graphique 15" descr="Profil mâle avec un remplissage uni">
            <a:extLst>
              <a:ext uri="{FF2B5EF4-FFF2-40B4-BE49-F238E27FC236}">
                <a16:creationId xmlns:a16="http://schemas.microsoft.com/office/drawing/2014/main" id="{49C9BE22-0B89-897A-648E-2A40EDAC0EB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6036" y="3482082"/>
            <a:ext cx="540000" cy="540000"/>
          </a:xfrm>
          <a:prstGeom prst="rect">
            <a:avLst/>
          </a:prstGeom>
        </p:spPr>
      </p:pic>
      <p:pic>
        <p:nvPicPr>
          <p:cNvPr id="21" name="Image 20">
            <a:extLst>
              <a:ext uri="{FF2B5EF4-FFF2-40B4-BE49-F238E27FC236}">
                <a16:creationId xmlns:a16="http://schemas.microsoft.com/office/drawing/2014/main" id="{5C02F2AE-CC44-3B5A-206D-4B4CDD56ED9C}"/>
              </a:ext>
            </a:extLst>
          </p:cNvPr>
          <p:cNvPicPr>
            <a:picLocks noChangeAspect="1"/>
          </p:cNvPicPr>
          <p:nvPr/>
        </p:nvPicPr>
        <p:blipFill>
          <a:blip r:embed="rId4"/>
          <a:stretch>
            <a:fillRect/>
          </a:stretch>
        </p:blipFill>
        <p:spPr>
          <a:xfrm>
            <a:off x="454222" y="2876458"/>
            <a:ext cx="542591" cy="542591"/>
          </a:xfrm>
          <a:prstGeom prst="rect">
            <a:avLst/>
          </a:prstGeom>
        </p:spPr>
      </p:pic>
      <p:pic>
        <p:nvPicPr>
          <p:cNvPr id="22" name="Image 21">
            <a:extLst>
              <a:ext uri="{FF2B5EF4-FFF2-40B4-BE49-F238E27FC236}">
                <a16:creationId xmlns:a16="http://schemas.microsoft.com/office/drawing/2014/main" id="{EA353FE9-1327-C2DE-EFF5-3C33F06961D1}"/>
              </a:ext>
            </a:extLst>
          </p:cNvPr>
          <p:cNvPicPr>
            <a:picLocks noChangeAspect="1"/>
          </p:cNvPicPr>
          <p:nvPr/>
        </p:nvPicPr>
        <p:blipFill>
          <a:blip r:embed="rId4"/>
          <a:stretch>
            <a:fillRect/>
          </a:stretch>
        </p:blipFill>
        <p:spPr>
          <a:xfrm>
            <a:off x="1128797" y="2876458"/>
            <a:ext cx="542591" cy="542591"/>
          </a:xfrm>
          <a:prstGeom prst="rect">
            <a:avLst/>
          </a:prstGeom>
        </p:spPr>
      </p:pic>
      <p:pic>
        <p:nvPicPr>
          <p:cNvPr id="23" name="Image 22">
            <a:extLst>
              <a:ext uri="{FF2B5EF4-FFF2-40B4-BE49-F238E27FC236}">
                <a16:creationId xmlns:a16="http://schemas.microsoft.com/office/drawing/2014/main" id="{72947807-F7F6-E814-6AAA-5BE54BAD28A4}"/>
              </a:ext>
            </a:extLst>
          </p:cNvPr>
          <p:cNvPicPr>
            <a:picLocks noChangeAspect="1"/>
          </p:cNvPicPr>
          <p:nvPr/>
        </p:nvPicPr>
        <p:blipFill>
          <a:blip r:embed="rId4"/>
          <a:stretch>
            <a:fillRect/>
          </a:stretch>
        </p:blipFill>
        <p:spPr>
          <a:xfrm>
            <a:off x="1803372" y="2876458"/>
            <a:ext cx="542591" cy="542591"/>
          </a:xfrm>
          <a:prstGeom prst="rect">
            <a:avLst/>
          </a:prstGeom>
        </p:spPr>
      </p:pic>
      <p:pic>
        <p:nvPicPr>
          <p:cNvPr id="24" name="Image 23">
            <a:extLst>
              <a:ext uri="{FF2B5EF4-FFF2-40B4-BE49-F238E27FC236}">
                <a16:creationId xmlns:a16="http://schemas.microsoft.com/office/drawing/2014/main" id="{135D907C-1FEE-A120-2C7E-D5E8667822B5}"/>
              </a:ext>
            </a:extLst>
          </p:cNvPr>
          <p:cNvPicPr>
            <a:picLocks noChangeAspect="1"/>
          </p:cNvPicPr>
          <p:nvPr/>
        </p:nvPicPr>
        <p:blipFill>
          <a:blip r:embed="rId4"/>
          <a:stretch>
            <a:fillRect/>
          </a:stretch>
        </p:blipFill>
        <p:spPr>
          <a:xfrm>
            <a:off x="1799315" y="3421059"/>
            <a:ext cx="542591" cy="542591"/>
          </a:xfrm>
          <a:prstGeom prst="rect">
            <a:avLst/>
          </a:prstGeom>
        </p:spPr>
      </p:pic>
      <p:pic>
        <p:nvPicPr>
          <p:cNvPr id="25" name="Image 24">
            <a:extLst>
              <a:ext uri="{FF2B5EF4-FFF2-40B4-BE49-F238E27FC236}">
                <a16:creationId xmlns:a16="http://schemas.microsoft.com/office/drawing/2014/main" id="{E9AFEDF8-1AA1-3F05-7C95-D3AE028CCFDD}"/>
              </a:ext>
            </a:extLst>
          </p:cNvPr>
          <p:cNvPicPr>
            <a:picLocks noChangeAspect="1"/>
          </p:cNvPicPr>
          <p:nvPr/>
        </p:nvPicPr>
        <p:blipFill>
          <a:blip r:embed="rId4"/>
          <a:stretch>
            <a:fillRect/>
          </a:stretch>
        </p:blipFill>
        <p:spPr>
          <a:xfrm>
            <a:off x="450165" y="3488699"/>
            <a:ext cx="542591" cy="542591"/>
          </a:xfrm>
          <a:prstGeom prst="rect">
            <a:avLst/>
          </a:prstGeom>
        </p:spPr>
      </p:pic>
      <p:sp>
        <p:nvSpPr>
          <p:cNvPr id="36" name="Rectangle : coins arrondis 35">
            <a:extLst>
              <a:ext uri="{FF2B5EF4-FFF2-40B4-BE49-F238E27FC236}">
                <a16:creationId xmlns:a16="http://schemas.microsoft.com/office/drawing/2014/main" id="{BB526FBE-52BB-A493-6200-52C962CC4964}"/>
              </a:ext>
            </a:extLst>
          </p:cNvPr>
          <p:cNvSpPr/>
          <p:nvPr/>
        </p:nvSpPr>
        <p:spPr>
          <a:xfrm>
            <a:off x="205792" y="4200314"/>
            <a:ext cx="693683" cy="2155192"/>
          </a:xfrm>
          <a:prstGeom prst="roundRect">
            <a:avLst/>
          </a:prstGeom>
          <a:solidFill>
            <a:srgbClr val="198A8D"/>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H" dirty="0">
                <a:latin typeface="Biome" panose="020B0503030204020804" pitchFamily="34" charset="0"/>
                <a:cs typeface="Biome" panose="020B0503030204020804" pitchFamily="34" charset="0"/>
              </a:rPr>
              <a:t>Ecoles</a:t>
            </a:r>
          </a:p>
        </p:txBody>
      </p:sp>
      <p:grpSp>
        <p:nvGrpSpPr>
          <p:cNvPr id="55" name="Groupe 54">
            <a:extLst>
              <a:ext uri="{FF2B5EF4-FFF2-40B4-BE49-F238E27FC236}">
                <a16:creationId xmlns:a16="http://schemas.microsoft.com/office/drawing/2014/main" id="{FBA01E3F-23FC-3CF2-A8DE-C596EA947841}"/>
              </a:ext>
            </a:extLst>
          </p:cNvPr>
          <p:cNvGrpSpPr/>
          <p:nvPr/>
        </p:nvGrpSpPr>
        <p:grpSpPr>
          <a:xfrm>
            <a:off x="1692164" y="4259413"/>
            <a:ext cx="867104" cy="2008374"/>
            <a:chOff x="1761887" y="4118422"/>
            <a:chExt cx="867104" cy="2008374"/>
          </a:xfrm>
        </p:grpSpPr>
        <p:grpSp>
          <p:nvGrpSpPr>
            <p:cNvPr id="28" name="Groupe 27">
              <a:extLst>
                <a:ext uri="{FF2B5EF4-FFF2-40B4-BE49-F238E27FC236}">
                  <a16:creationId xmlns:a16="http://schemas.microsoft.com/office/drawing/2014/main" id="{648E8225-0F56-37A6-397C-38893C1A530B}"/>
                </a:ext>
              </a:extLst>
            </p:cNvPr>
            <p:cNvGrpSpPr/>
            <p:nvPr/>
          </p:nvGrpSpPr>
          <p:grpSpPr>
            <a:xfrm>
              <a:off x="1862378" y="4153519"/>
              <a:ext cx="693683" cy="1973277"/>
              <a:chOff x="240045" y="4153521"/>
              <a:chExt cx="693683" cy="1973277"/>
            </a:xfrm>
          </p:grpSpPr>
          <p:sp>
            <p:nvSpPr>
              <p:cNvPr id="30" name="Rectangle : coins arrondis 29">
                <a:extLst>
                  <a:ext uri="{FF2B5EF4-FFF2-40B4-BE49-F238E27FC236}">
                    <a16:creationId xmlns:a16="http://schemas.microsoft.com/office/drawing/2014/main" id="{4150C67B-0DB2-AC23-16F0-D4BAA5E885C3}"/>
                  </a:ext>
                </a:extLst>
              </p:cNvPr>
              <p:cNvSpPr/>
              <p:nvPr/>
            </p:nvSpPr>
            <p:spPr>
              <a:xfrm>
                <a:off x="240045" y="4153521"/>
                <a:ext cx="693683" cy="1973277"/>
              </a:xfrm>
              <a:prstGeom prst="roundRect">
                <a:avLst/>
              </a:prstGeom>
              <a:solidFill>
                <a:srgbClr val="D0EBED"/>
              </a:solidFill>
              <a:ln>
                <a:solidFill>
                  <a:srgbClr val="1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nvGrpSpPr>
              <p:cNvPr id="29" name="Groupe 28">
                <a:extLst>
                  <a:ext uri="{FF2B5EF4-FFF2-40B4-BE49-F238E27FC236}">
                    <a16:creationId xmlns:a16="http://schemas.microsoft.com/office/drawing/2014/main" id="{A01F9B55-0F7E-CCA3-65C6-41F2D09D466D}"/>
                  </a:ext>
                </a:extLst>
              </p:cNvPr>
              <p:cNvGrpSpPr/>
              <p:nvPr/>
            </p:nvGrpSpPr>
            <p:grpSpPr>
              <a:xfrm>
                <a:off x="316886" y="4463566"/>
                <a:ext cx="540000" cy="1663232"/>
                <a:chOff x="313637" y="2687993"/>
                <a:chExt cx="540000" cy="1607898"/>
              </a:xfrm>
            </p:grpSpPr>
            <p:pic>
              <p:nvPicPr>
                <p:cNvPr id="31" name="Graphique 30" descr="Profil mâle avec un remplissage uni">
                  <a:extLst>
                    <a:ext uri="{FF2B5EF4-FFF2-40B4-BE49-F238E27FC236}">
                      <a16:creationId xmlns:a16="http://schemas.microsoft.com/office/drawing/2014/main" id="{64198669-1166-E8F9-4A71-CB1BF30929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3637" y="2687993"/>
                  <a:ext cx="540000" cy="540000"/>
                </a:xfrm>
                <a:prstGeom prst="rect">
                  <a:avLst/>
                </a:prstGeom>
              </p:spPr>
            </p:pic>
            <p:pic>
              <p:nvPicPr>
                <p:cNvPr id="32" name="Graphique 31" descr="Profil mâle contour">
                  <a:extLst>
                    <a:ext uri="{FF2B5EF4-FFF2-40B4-BE49-F238E27FC236}">
                      <a16:creationId xmlns:a16="http://schemas.microsoft.com/office/drawing/2014/main" id="{BB6324E6-0D61-1B94-3C92-D89A382ABBF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637" y="3755891"/>
                  <a:ext cx="540000" cy="540000"/>
                </a:xfrm>
                <a:prstGeom prst="rect">
                  <a:avLst/>
                </a:prstGeom>
              </p:spPr>
            </p:pic>
            <p:pic>
              <p:nvPicPr>
                <p:cNvPr id="33" name="Graphique 32" descr="Profil mâle contour">
                  <a:extLst>
                    <a:ext uri="{FF2B5EF4-FFF2-40B4-BE49-F238E27FC236}">
                      <a16:creationId xmlns:a16="http://schemas.microsoft.com/office/drawing/2014/main" id="{F29565D3-9EE3-C1D2-33C3-8CF948DB1BF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637" y="3221942"/>
                  <a:ext cx="540000" cy="540000"/>
                </a:xfrm>
                <a:prstGeom prst="rect">
                  <a:avLst/>
                </a:prstGeom>
              </p:spPr>
            </p:pic>
          </p:grpSp>
        </p:grpSp>
        <p:sp>
          <p:nvSpPr>
            <p:cNvPr id="40" name="ZoneTexte 39">
              <a:extLst>
                <a:ext uri="{FF2B5EF4-FFF2-40B4-BE49-F238E27FC236}">
                  <a16:creationId xmlns:a16="http://schemas.microsoft.com/office/drawing/2014/main" id="{049BB4A8-1702-2260-103A-B067AD60FF24}"/>
                </a:ext>
              </a:extLst>
            </p:cNvPr>
            <p:cNvSpPr txBox="1"/>
            <p:nvPr/>
          </p:nvSpPr>
          <p:spPr>
            <a:xfrm>
              <a:off x="1761887" y="4118422"/>
              <a:ext cx="867104" cy="461665"/>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Biblio-</a:t>
              </a:r>
            </a:p>
            <a:p>
              <a:pPr algn="ctr"/>
              <a:r>
                <a:rPr lang="fr-CH" sz="1200" dirty="0">
                  <a:latin typeface="Biome" panose="020B0503030204020804" pitchFamily="34" charset="0"/>
                  <a:cs typeface="Biome" panose="020B0503030204020804" pitchFamily="34" charset="0"/>
                </a:rPr>
                <a:t>thèque</a:t>
              </a:r>
            </a:p>
          </p:txBody>
        </p:sp>
      </p:grpSp>
      <p:grpSp>
        <p:nvGrpSpPr>
          <p:cNvPr id="54" name="Groupe 53">
            <a:extLst>
              <a:ext uri="{FF2B5EF4-FFF2-40B4-BE49-F238E27FC236}">
                <a16:creationId xmlns:a16="http://schemas.microsoft.com/office/drawing/2014/main" id="{56A2E84C-513F-E6D2-E283-EBD898563B62}"/>
              </a:ext>
            </a:extLst>
          </p:cNvPr>
          <p:cNvGrpSpPr/>
          <p:nvPr/>
        </p:nvGrpSpPr>
        <p:grpSpPr>
          <a:xfrm>
            <a:off x="913377" y="4287615"/>
            <a:ext cx="867104" cy="1980590"/>
            <a:chOff x="918432" y="4160514"/>
            <a:chExt cx="867104" cy="1980590"/>
          </a:xfrm>
        </p:grpSpPr>
        <p:grpSp>
          <p:nvGrpSpPr>
            <p:cNvPr id="27" name="Groupe 26">
              <a:extLst>
                <a:ext uri="{FF2B5EF4-FFF2-40B4-BE49-F238E27FC236}">
                  <a16:creationId xmlns:a16="http://schemas.microsoft.com/office/drawing/2014/main" id="{A27102F6-1D26-58D0-8809-B256348B790F}"/>
                </a:ext>
              </a:extLst>
            </p:cNvPr>
            <p:cNvGrpSpPr/>
            <p:nvPr/>
          </p:nvGrpSpPr>
          <p:grpSpPr>
            <a:xfrm>
              <a:off x="997379" y="4167827"/>
              <a:ext cx="693683" cy="1973277"/>
              <a:chOff x="240045" y="4153521"/>
              <a:chExt cx="693683" cy="1973277"/>
            </a:xfrm>
          </p:grpSpPr>
          <p:sp>
            <p:nvSpPr>
              <p:cNvPr id="26" name="Rectangle : coins arrondis 25">
                <a:extLst>
                  <a:ext uri="{FF2B5EF4-FFF2-40B4-BE49-F238E27FC236}">
                    <a16:creationId xmlns:a16="http://schemas.microsoft.com/office/drawing/2014/main" id="{AEC11580-A645-D25A-4F46-70B0059164E5}"/>
                  </a:ext>
                </a:extLst>
              </p:cNvPr>
              <p:cNvSpPr/>
              <p:nvPr/>
            </p:nvSpPr>
            <p:spPr>
              <a:xfrm>
                <a:off x="240045" y="4153521"/>
                <a:ext cx="693683" cy="1973277"/>
              </a:xfrm>
              <a:prstGeom prst="roundRect">
                <a:avLst/>
              </a:prstGeom>
              <a:solidFill>
                <a:srgbClr val="D0EBED"/>
              </a:solidFill>
              <a:ln>
                <a:solidFill>
                  <a:srgbClr val="198A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nvGrpSpPr>
              <p:cNvPr id="14" name="Groupe 13">
                <a:extLst>
                  <a:ext uri="{FF2B5EF4-FFF2-40B4-BE49-F238E27FC236}">
                    <a16:creationId xmlns:a16="http://schemas.microsoft.com/office/drawing/2014/main" id="{06467560-F58A-1060-94C5-8A99D7371543}"/>
                  </a:ext>
                </a:extLst>
              </p:cNvPr>
              <p:cNvGrpSpPr/>
              <p:nvPr/>
            </p:nvGrpSpPr>
            <p:grpSpPr>
              <a:xfrm>
                <a:off x="316886" y="4463566"/>
                <a:ext cx="540000" cy="1663232"/>
                <a:chOff x="313637" y="2687993"/>
                <a:chExt cx="540000" cy="1607898"/>
              </a:xfrm>
            </p:grpSpPr>
            <p:pic>
              <p:nvPicPr>
                <p:cNvPr id="10" name="Graphique 9" descr="Profil mâle avec un remplissage uni">
                  <a:extLst>
                    <a:ext uri="{FF2B5EF4-FFF2-40B4-BE49-F238E27FC236}">
                      <a16:creationId xmlns:a16="http://schemas.microsoft.com/office/drawing/2014/main" id="{FF2B1D28-124D-66C2-E661-67E4CB74A3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3637" y="2687993"/>
                  <a:ext cx="540000" cy="540000"/>
                </a:xfrm>
                <a:prstGeom prst="rect">
                  <a:avLst/>
                </a:prstGeom>
              </p:spPr>
            </p:pic>
            <p:pic>
              <p:nvPicPr>
                <p:cNvPr id="12" name="Graphique 11" descr="Profil mâle contour">
                  <a:extLst>
                    <a:ext uri="{FF2B5EF4-FFF2-40B4-BE49-F238E27FC236}">
                      <a16:creationId xmlns:a16="http://schemas.microsoft.com/office/drawing/2014/main" id="{E5D4A369-E823-1691-4617-9919037076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637" y="3755891"/>
                  <a:ext cx="540000" cy="540000"/>
                </a:xfrm>
                <a:prstGeom prst="rect">
                  <a:avLst/>
                </a:prstGeom>
              </p:spPr>
            </p:pic>
            <p:pic>
              <p:nvPicPr>
                <p:cNvPr id="13" name="Graphique 12" descr="Profil mâle contour">
                  <a:extLst>
                    <a:ext uri="{FF2B5EF4-FFF2-40B4-BE49-F238E27FC236}">
                      <a16:creationId xmlns:a16="http://schemas.microsoft.com/office/drawing/2014/main" id="{B12283CE-BBCE-4198-2863-613CD266B0E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3637" y="3221942"/>
                  <a:ext cx="540000" cy="540000"/>
                </a:xfrm>
                <a:prstGeom prst="rect">
                  <a:avLst/>
                </a:prstGeom>
              </p:spPr>
            </p:pic>
          </p:grpSp>
        </p:grpSp>
        <p:sp>
          <p:nvSpPr>
            <p:cNvPr id="41" name="ZoneTexte 40">
              <a:extLst>
                <a:ext uri="{FF2B5EF4-FFF2-40B4-BE49-F238E27FC236}">
                  <a16:creationId xmlns:a16="http://schemas.microsoft.com/office/drawing/2014/main" id="{1F63B38A-461F-C14B-069C-69EBB22E0160}"/>
                </a:ext>
              </a:extLst>
            </p:cNvPr>
            <p:cNvSpPr txBox="1"/>
            <p:nvPr/>
          </p:nvSpPr>
          <p:spPr>
            <a:xfrm>
              <a:off x="918432" y="4160514"/>
              <a:ext cx="867104" cy="461665"/>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Mais. de quartier</a:t>
              </a:r>
            </a:p>
          </p:txBody>
        </p:sp>
      </p:grpSp>
      <p:sp>
        <p:nvSpPr>
          <p:cNvPr id="42" name="ZoneTexte 41">
            <a:extLst>
              <a:ext uri="{FF2B5EF4-FFF2-40B4-BE49-F238E27FC236}">
                <a16:creationId xmlns:a16="http://schemas.microsoft.com/office/drawing/2014/main" id="{5823E0DA-A89A-2B19-6CD1-0E6E5CEA866F}"/>
              </a:ext>
            </a:extLst>
          </p:cNvPr>
          <p:cNvSpPr txBox="1"/>
          <p:nvPr/>
        </p:nvSpPr>
        <p:spPr>
          <a:xfrm>
            <a:off x="1831037" y="3706890"/>
            <a:ext cx="442659" cy="276999"/>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RH</a:t>
            </a:r>
          </a:p>
        </p:txBody>
      </p:sp>
      <p:sp>
        <p:nvSpPr>
          <p:cNvPr id="43" name="ZoneTexte 42">
            <a:extLst>
              <a:ext uri="{FF2B5EF4-FFF2-40B4-BE49-F238E27FC236}">
                <a16:creationId xmlns:a16="http://schemas.microsoft.com/office/drawing/2014/main" id="{2C43600B-4BD6-46A3-1DA2-7B0C7F9E1465}"/>
              </a:ext>
            </a:extLst>
          </p:cNvPr>
          <p:cNvSpPr txBox="1"/>
          <p:nvPr/>
        </p:nvSpPr>
        <p:spPr>
          <a:xfrm>
            <a:off x="316887" y="3740964"/>
            <a:ext cx="867104" cy="276999"/>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Compta</a:t>
            </a:r>
          </a:p>
        </p:txBody>
      </p:sp>
      <p:sp>
        <p:nvSpPr>
          <p:cNvPr id="44" name="ZoneTexte 43">
            <a:extLst>
              <a:ext uri="{FF2B5EF4-FFF2-40B4-BE49-F238E27FC236}">
                <a16:creationId xmlns:a16="http://schemas.microsoft.com/office/drawing/2014/main" id="{A3ED44BF-5992-96E1-DB51-9B0B6B1C3214}"/>
              </a:ext>
            </a:extLst>
          </p:cNvPr>
          <p:cNvSpPr txBox="1"/>
          <p:nvPr/>
        </p:nvSpPr>
        <p:spPr>
          <a:xfrm>
            <a:off x="1645631" y="3173566"/>
            <a:ext cx="867104" cy="276999"/>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Com</a:t>
            </a:r>
          </a:p>
        </p:txBody>
      </p:sp>
      <p:sp>
        <p:nvSpPr>
          <p:cNvPr id="45" name="ZoneTexte 44">
            <a:extLst>
              <a:ext uri="{FF2B5EF4-FFF2-40B4-BE49-F238E27FC236}">
                <a16:creationId xmlns:a16="http://schemas.microsoft.com/office/drawing/2014/main" id="{8E8C8682-7AFC-ED25-A922-B7E269838D7D}"/>
              </a:ext>
            </a:extLst>
          </p:cNvPr>
          <p:cNvSpPr txBox="1"/>
          <p:nvPr/>
        </p:nvSpPr>
        <p:spPr>
          <a:xfrm>
            <a:off x="1097280" y="3170365"/>
            <a:ext cx="616079" cy="276999"/>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Urba</a:t>
            </a:r>
          </a:p>
        </p:txBody>
      </p:sp>
      <p:sp>
        <p:nvSpPr>
          <p:cNvPr id="46" name="ZoneTexte 45">
            <a:extLst>
              <a:ext uri="{FF2B5EF4-FFF2-40B4-BE49-F238E27FC236}">
                <a16:creationId xmlns:a16="http://schemas.microsoft.com/office/drawing/2014/main" id="{3CC99609-24B6-1C27-ECE7-AA2D36621174}"/>
              </a:ext>
            </a:extLst>
          </p:cNvPr>
          <p:cNvSpPr txBox="1"/>
          <p:nvPr/>
        </p:nvSpPr>
        <p:spPr>
          <a:xfrm>
            <a:off x="278336" y="3162920"/>
            <a:ext cx="867104" cy="276999"/>
          </a:xfrm>
          <a:prstGeom prst="rect">
            <a:avLst/>
          </a:prstGeom>
          <a:noFill/>
        </p:spPr>
        <p:txBody>
          <a:bodyPr wrap="square" rtlCol="0">
            <a:spAutoFit/>
          </a:bodyPr>
          <a:lstStyle/>
          <a:p>
            <a:pPr algn="ctr"/>
            <a:r>
              <a:rPr lang="fr-CH" sz="1200" dirty="0">
                <a:latin typeface="Biome" panose="020B0503030204020804" pitchFamily="34" charset="0"/>
                <a:cs typeface="Biome" panose="020B0503030204020804" pitchFamily="34" charset="0"/>
              </a:rPr>
              <a:t>Tech</a:t>
            </a:r>
          </a:p>
        </p:txBody>
      </p:sp>
      <p:sp>
        <p:nvSpPr>
          <p:cNvPr id="47" name="Rectangle : coins arrondis 46">
            <a:extLst>
              <a:ext uri="{FF2B5EF4-FFF2-40B4-BE49-F238E27FC236}">
                <a16:creationId xmlns:a16="http://schemas.microsoft.com/office/drawing/2014/main" id="{B065F599-6B20-7A84-A982-B939DBBDBC47}"/>
              </a:ext>
            </a:extLst>
          </p:cNvPr>
          <p:cNvSpPr/>
          <p:nvPr/>
        </p:nvSpPr>
        <p:spPr>
          <a:xfrm>
            <a:off x="3037299" y="4240842"/>
            <a:ext cx="2050991" cy="2074135"/>
          </a:xfrm>
          <a:prstGeom prst="roundRect">
            <a:avLst/>
          </a:prstGeom>
          <a:noFill/>
          <a:ln w="57150">
            <a:solidFill>
              <a:srgbClr val="62C1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51" name="ZoneTexte 50">
            <a:extLst>
              <a:ext uri="{FF2B5EF4-FFF2-40B4-BE49-F238E27FC236}">
                <a16:creationId xmlns:a16="http://schemas.microsoft.com/office/drawing/2014/main" id="{D80DF043-5386-D857-EE97-A870AE0DE222}"/>
              </a:ext>
            </a:extLst>
          </p:cNvPr>
          <p:cNvSpPr txBox="1"/>
          <p:nvPr/>
        </p:nvSpPr>
        <p:spPr>
          <a:xfrm>
            <a:off x="3086441" y="4408079"/>
            <a:ext cx="1967796" cy="1723549"/>
          </a:xfrm>
          <a:prstGeom prst="rect">
            <a:avLst/>
          </a:prstGeom>
          <a:noFill/>
        </p:spPr>
        <p:txBody>
          <a:bodyPr wrap="square">
            <a:spAutoFit/>
          </a:bodyPr>
          <a:lstStyle/>
          <a:p>
            <a:pPr algn="ctr"/>
            <a:r>
              <a:rPr lang="fr-CH" b="1" dirty="0">
                <a:solidFill>
                  <a:schemeClr val="tx1"/>
                </a:solidFill>
                <a:latin typeface="Biome" panose="020B0503030204020804" pitchFamily="34" charset="0"/>
                <a:cs typeface="Biome" panose="020B0503030204020804" pitchFamily="34" charset="0"/>
              </a:rPr>
              <a:t>Commission </a:t>
            </a:r>
          </a:p>
          <a:p>
            <a:pPr algn="ctr"/>
            <a:r>
              <a:rPr lang="fr-CH" b="1" dirty="0">
                <a:solidFill>
                  <a:schemeClr val="tx1"/>
                </a:solidFill>
                <a:latin typeface="Biome" panose="020B0503030204020804" pitchFamily="34" charset="0"/>
                <a:cs typeface="Biome" panose="020B0503030204020804" pitchFamily="34" charset="0"/>
              </a:rPr>
              <a:t>centre culturel</a:t>
            </a:r>
          </a:p>
          <a:p>
            <a:pPr algn="ctr"/>
            <a:r>
              <a:rPr lang="fr-CH" sz="1400" dirty="0" err="1">
                <a:solidFill>
                  <a:schemeClr val="tx1"/>
                </a:solidFill>
                <a:latin typeface="Biome" panose="020B0503030204020804" pitchFamily="34" charset="0"/>
                <a:cs typeface="Biome" panose="020B0503030204020804" pitchFamily="34" charset="0"/>
              </a:rPr>
              <a:t>Adjoint-e</a:t>
            </a:r>
            <a:r>
              <a:rPr lang="fr-CH" sz="1400" dirty="0">
                <a:solidFill>
                  <a:schemeClr val="tx1"/>
                </a:solidFill>
                <a:latin typeface="Biome" panose="020B0503030204020804" pitchFamily="34" charset="0"/>
                <a:cs typeface="Biome" panose="020B0503030204020804" pitchFamily="34" charset="0"/>
              </a:rPr>
              <a:t> à l’éducation et à la culture</a:t>
            </a:r>
          </a:p>
          <a:p>
            <a:pPr algn="ctr"/>
            <a:r>
              <a:rPr lang="fr-CH" sz="1400" dirty="0">
                <a:solidFill>
                  <a:schemeClr val="tx1"/>
                </a:solidFill>
                <a:latin typeface="Biome" panose="020B0503030204020804" pitchFamily="34" charset="0"/>
                <a:cs typeface="Biome" panose="020B0503030204020804" pitchFamily="34" charset="0"/>
              </a:rPr>
              <a:t>Elu-e à la culture</a:t>
            </a:r>
          </a:p>
          <a:p>
            <a:pPr algn="ctr"/>
            <a:r>
              <a:rPr lang="fr-CH" sz="1400" dirty="0">
                <a:solidFill>
                  <a:schemeClr val="tx1"/>
                </a:solidFill>
                <a:latin typeface="Biome" panose="020B0503030204020804" pitchFamily="34" charset="0"/>
                <a:cs typeface="Biome" panose="020B0503030204020804" pitchFamily="34" charset="0"/>
              </a:rPr>
              <a:t>Autre </a:t>
            </a:r>
            <a:r>
              <a:rPr lang="fr-CH" sz="1400" dirty="0" err="1">
                <a:solidFill>
                  <a:schemeClr val="tx1"/>
                </a:solidFill>
                <a:latin typeface="Biome" panose="020B0503030204020804" pitchFamily="34" charset="0"/>
                <a:cs typeface="Biome" panose="020B0503030204020804" pitchFamily="34" charset="0"/>
              </a:rPr>
              <a:t>élu-e</a:t>
            </a:r>
            <a:endParaRPr lang="fr-CH" sz="1400" dirty="0">
              <a:solidFill>
                <a:schemeClr val="tx1"/>
              </a:solidFill>
              <a:latin typeface="Biome" panose="020B0503030204020804" pitchFamily="34" charset="0"/>
              <a:cs typeface="Biome" panose="020B0503030204020804" pitchFamily="34" charset="0"/>
            </a:endParaRPr>
          </a:p>
        </p:txBody>
      </p:sp>
      <p:sp>
        <p:nvSpPr>
          <p:cNvPr id="49" name="Rectangle : coins arrondis 48">
            <a:extLst>
              <a:ext uri="{FF2B5EF4-FFF2-40B4-BE49-F238E27FC236}">
                <a16:creationId xmlns:a16="http://schemas.microsoft.com/office/drawing/2014/main" id="{4F3A10E8-EC0C-6A68-6AB4-EE0AE853F927}"/>
              </a:ext>
            </a:extLst>
          </p:cNvPr>
          <p:cNvSpPr/>
          <p:nvPr/>
        </p:nvSpPr>
        <p:spPr>
          <a:xfrm>
            <a:off x="3037299" y="2974059"/>
            <a:ext cx="2050991" cy="830997"/>
          </a:xfrm>
          <a:prstGeom prst="roundRect">
            <a:avLst/>
          </a:prstGeom>
          <a:noFill/>
          <a:ln w="57150">
            <a:solidFill>
              <a:srgbClr val="62C1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53" name="ZoneTexte 52">
            <a:extLst>
              <a:ext uri="{FF2B5EF4-FFF2-40B4-BE49-F238E27FC236}">
                <a16:creationId xmlns:a16="http://schemas.microsoft.com/office/drawing/2014/main" id="{D1AF274C-6E90-3161-316E-46DB8476D440}"/>
              </a:ext>
            </a:extLst>
          </p:cNvPr>
          <p:cNvSpPr txBox="1"/>
          <p:nvPr/>
        </p:nvSpPr>
        <p:spPr>
          <a:xfrm>
            <a:off x="3058940" y="3040816"/>
            <a:ext cx="2007707" cy="646331"/>
          </a:xfrm>
          <a:prstGeom prst="rect">
            <a:avLst/>
          </a:prstGeom>
          <a:noFill/>
        </p:spPr>
        <p:txBody>
          <a:bodyPr wrap="square">
            <a:spAutoFit/>
          </a:bodyPr>
          <a:lstStyle/>
          <a:p>
            <a:pPr algn="ctr"/>
            <a:r>
              <a:rPr lang="fr-CH" b="1" dirty="0">
                <a:solidFill>
                  <a:srgbClr val="198A8D"/>
                </a:solidFill>
                <a:latin typeface="Biome" panose="020B0503030204020804" pitchFamily="34" charset="0"/>
                <a:cs typeface="Biome" panose="020B0503030204020804" pitchFamily="34" charset="0"/>
              </a:rPr>
              <a:t>Conseil municipal</a:t>
            </a:r>
          </a:p>
        </p:txBody>
      </p:sp>
      <p:cxnSp>
        <p:nvCxnSpPr>
          <p:cNvPr id="58" name="Connecteur droit avec flèche 57">
            <a:extLst>
              <a:ext uri="{FF2B5EF4-FFF2-40B4-BE49-F238E27FC236}">
                <a16:creationId xmlns:a16="http://schemas.microsoft.com/office/drawing/2014/main" id="{2EF17991-978F-AC67-2A67-BACF7BBDCD63}"/>
              </a:ext>
            </a:extLst>
          </p:cNvPr>
          <p:cNvCxnSpPr>
            <a:cxnSpLocks/>
            <a:stCxn id="49" idx="1"/>
            <a:endCxn id="15" idx="3"/>
          </p:cNvCxnSpPr>
          <p:nvPr/>
        </p:nvCxnSpPr>
        <p:spPr>
          <a:xfrm flipH="1">
            <a:off x="2589575" y="3389558"/>
            <a:ext cx="447724" cy="0"/>
          </a:xfrm>
          <a:prstGeom prst="straightConnector1">
            <a:avLst/>
          </a:prstGeom>
          <a:ln w="57150">
            <a:solidFill>
              <a:srgbClr val="62C1C6"/>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a:extLst>
              <a:ext uri="{FF2B5EF4-FFF2-40B4-BE49-F238E27FC236}">
                <a16:creationId xmlns:a16="http://schemas.microsoft.com/office/drawing/2014/main" id="{57928203-8CC8-EFB5-F761-A83B7EDCA12D}"/>
              </a:ext>
            </a:extLst>
          </p:cNvPr>
          <p:cNvCxnSpPr>
            <a:cxnSpLocks/>
            <a:stCxn id="49" idx="2"/>
            <a:endCxn id="47" idx="0"/>
          </p:cNvCxnSpPr>
          <p:nvPr/>
        </p:nvCxnSpPr>
        <p:spPr>
          <a:xfrm>
            <a:off x="4062795" y="3805056"/>
            <a:ext cx="0" cy="435786"/>
          </a:xfrm>
          <a:prstGeom prst="straightConnector1">
            <a:avLst/>
          </a:prstGeom>
          <a:ln w="57150">
            <a:solidFill>
              <a:srgbClr val="62C1C6"/>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A12698CB-A58F-8EB1-6BF6-E6D98CF49740}"/>
              </a:ext>
            </a:extLst>
          </p:cNvPr>
          <p:cNvCxnSpPr>
            <a:cxnSpLocks/>
            <a:stCxn id="16" idx="2"/>
            <a:endCxn id="40" idx="0"/>
          </p:cNvCxnSpPr>
          <p:nvPr/>
        </p:nvCxnSpPr>
        <p:spPr>
          <a:xfrm>
            <a:off x="1396036" y="4022082"/>
            <a:ext cx="729680" cy="237331"/>
          </a:xfrm>
          <a:prstGeom prst="straightConnector1">
            <a:avLst/>
          </a:prstGeom>
          <a:ln w="19050">
            <a:solidFill>
              <a:srgbClr val="198A8D"/>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necteur droit avec flèche 66">
            <a:extLst>
              <a:ext uri="{FF2B5EF4-FFF2-40B4-BE49-F238E27FC236}">
                <a16:creationId xmlns:a16="http://schemas.microsoft.com/office/drawing/2014/main" id="{A4C1557E-4CD1-CD9F-942C-A56A0B31BF12}"/>
              </a:ext>
            </a:extLst>
          </p:cNvPr>
          <p:cNvCxnSpPr>
            <a:cxnSpLocks/>
            <a:stCxn id="16" idx="2"/>
            <a:endCxn id="41" idx="0"/>
          </p:cNvCxnSpPr>
          <p:nvPr/>
        </p:nvCxnSpPr>
        <p:spPr>
          <a:xfrm flipH="1">
            <a:off x="1346929" y="4022082"/>
            <a:ext cx="49107" cy="265533"/>
          </a:xfrm>
          <a:prstGeom prst="straightConnector1">
            <a:avLst/>
          </a:prstGeom>
          <a:ln w="19050">
            <a:solidFill>
              <a:srgbClr val="198A8D"/>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eur droit avec flèche 69">
            <a:extLst>
              <a:ext uri="{FF2B5EF4-FFF2-40B4-BE49-F238E27FC236}">
                <a16:creationId xmlns:a16="http://schemas.microsoft.com/office/drawing/2014/main" id="{59557C9F-00E4-77F6-C211-D67FD01D00A3}"/>
              </a:ext>
            </a:extLst>
          </p:cNvPr>
          <p:cNvCxnSpPr>
            <a:cxnSpLocks/>
            <a:stCxn id="16" idx="2"/>
            <a:endCxn id="36" idx="0"/>
          </p:cNvCxnSpPr>
          <p:nvPr/>
        </p:nvCxnSpPr>
        <p:spPr>
          <a:xfrm flipH="1">
            <a:off x="552634" y="4022082"/>
            <a:ext cx="843402" cy="178232"/>
          </a:xfrm>
          <a:prstGeom prst="straightConnector1">
            <a:avLst/>
          </a:prstGeom>
          <a:ln w="19050">
            <a:solidFill>
              <a:srgbClr val="198A8D"/>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avec flèche 77">
            <a:extLst>
              <a:ext uri="{FF2B5EF4-FFF2-40B4-BE49-F238E27FC236}">
                <a16:creationId xmlns:a16="http://schemas.microsoft.com/office/drawing/2014/main" id="{FDBD9A75-7494-C9DF-34B1-2EAEF2A07597}"/>
              </a:ext>
            </a:extLst>
          </p:cNvPr>
          <p:cNvCxnSpPr>
            <a:cxnSpLocks/>
            <a:stCxn id="47" idx="1"/>
            <a:endCxn id="30" idx="3"/>
          </p:cNvCxnSpPr>
          <p:nvPr/>
        </p:nvCxnSpPr>
        <p:spPr>
          <a:xfrm flipH="1">
            <a:off x="2486338" y="5277910"/>
            <a:ext cx="550961" cy="3239"/>
          </a:xfrm>
          <a:prstGeom prst="straightConnector1">
            <a:avLst/>
          </a:prstGeom>
          <a:ln w="57150">
            <a:solidFill>
              <a:srgbClr val="62C1C6"/>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1" name="Tableau 90">
            <a:extLst>
              <a:ext uri="{FF2B5EF4-FFF2-40B4-BE49-F238E27FC236}">
                <a16:creationId xmlns:a16="http://schemas.microsoft.com/office/drawing/2014/main" id="{0054D92A-6887-70B1-CC80-71A78C1A2D58}"/>
              </a:ext>
            </a:extLst>
          </p:cNvPr>
          <p:cNvGraphicFramePr>
            <a:graphicFrameLocks noGrp="1"/>
          </p:cNvGraphicFramePr>
          <p:nvPr/>
        </p:nvGraphicFramePr>
        <p:xfrm>
          <a:off x="6474944" y="2598253"/>
          <a:ext cx="4321020" cy="3322320"/>
        </p:xfrm>
        <a:graphic>
          <a:graphicData uri="http://schemas.openxmlformats.org/drawingml/2006/table">
            <a:tbl>
              <a:tblPr/>
              <a:tblGrid>
                <a:gridCol w="872649">
                  <a:extLst>
                    <a:ext uri="{9D8B030D-6E8A-4147-A177-3AD203B41FA5}">
                      <a16:colId xmlns:a16="http://schemas.microsoft.com/office/drawing/2014/main" val="1513123427"/>
                    </a:ext>
                  </a:extLst>
                </a:gridCol>
                <a:gridCol w="1703073">
                  <a:extLst>
                    <a:ext uri="{9D8B030D-6E8A-4147-A177-3AD203B41FA5}">
                      <a16:colId xmlns:a16="http://schemas.microsoft.com/office/drawing/2014/main" val="2964724291"/>
                    </a:ext>
                  </a:extLst>
                </a:gridCol>
                <a:gridCol w="872649">
                  <a:extLst>
                    <a:ext uri="{9D8B030D-6E8A-4147-A177-3AD203B41FA5}">
                      <a16:colId xmlns:a16="http://schemas.microsoft.com/office/drawing/2014/main" val="1003576480"/>
                    </a:ext>
                  </a:extLst>
                </a:gridCol>
                <a:gridCol w="872649">
                  <a:extLst>
                    <a:ext uri="{9D8B030D-6E8A-4147-A177-3AD203B41FA5}">
                      <a16:colId xmlns:a16="http://schemas.microsoft.com/office/drawing/2014/main" val="1079109972"/>
                    </a:ext>
                  </a:extLst>
                </a:gridCol>
              </a:tblGrid>
              <a:tr h="190500">
                <a:tc>
                  <a:txBody>
                    <a:bodyPr/>
                    <a:lstStyle/>
                    <a:p>
                      <a:pPr algn="l" fontAlgn="ctr"/>
                      <a:endParaRPr lang="fr-CH" sz="10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ctr">
                    <a:lnL>
                      <a:noFill/>
                    </a:lnL>
                    <a:lnR>
                      <a:noFill/>
                    </a:lnR>
                    <a:lnT>
                      <a:noFill/>
                    </a:lnT>
                    <a:lnB>
                      <a:noFill/>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Débit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Crédit</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553821"/>
                  </a:ext>
                </a:extLst>
              </a:tr>
              <a:tr h="182880">
                <a:tc>
                  <a:txBody>
                    <a:bodyPr/>
                    <a:lstStyle/>
                    <a:p>
                      <a:pPr algn="l" fontAlgn="b"/>
                      <a:endParaRPr lang="fr-CH" sz="11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Cotisation adulte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3 000</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71858703"/>
                  </a:ext>
                </a:extLst>
              </a:tr>
              <a:tr h="182880">
                <a:tc>
                  <a:txBody>
                    <a:bodyPr/>
                    <a:lstStyle/>
                    <a:p>
                      <a:pPr algn="l" fontAlgn="b"/>
                      <a:endParaRPr lang="fr-CH" sz="11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Amendes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2 000</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1086308"/>
                  </a:ext>
                </a:extLst>
              </a:tr>
              <a:tr h="190500">
                <a:tc>
                  <a:txBody>
                    <a:bodyPr/>
                    <a:lstStyle/>
                    <a:p>
                      <a:pPr algn="l" fontAlgn="b"/>
                      <a:endParaRPr lang="fr-CH" sz="11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Impressions/photocopies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500</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585181"/>
                  </a:ext>
                </a:extLst>
              </a:tr>
              <a:tr h="190500">
                <a:tc>
                  <a:txBody>
                    <a:bodyPr/>
                    <a:lstStyle/>
                    <a:p>
                      <a:pPr algn="l" fontAlgn="b"/>
                      <a:endParaRPr lang="fr-CH" sz="11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Equipement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2 000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419041"/>
                  </a:ext>
                </a:extLst>
              </a:tr>
              <a:tr h="182880">
                <a:tc rowSpan="5">
                  <a:txBody>
                    <a:bodyPr/>
                    <a:lstStyle/>
                    <a:p>
                      <a:pPr algn="ctr" fontAlgn="ctr"/>
                      <a:r>
                        <a:rPr lang="fr-CH" sz="1200" b="1" i="0" u="none" strike="noStrike">
                          <a:solidFill>
                            <a:srgbClr val="000000"/>
                          </a:solidFill>
                          <a:effectLst/>
                          <a:latin typeface="Biome" panose="020B0503030204020804" pitchFamily="34" charset="0"/>
                          <a:cs typeface="Biome" panose="020B0503030204020804" pitchFamily="34" charset="0"/>
                        </a:rPr>
                        <a:t>Acqui-sitions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Livres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10 000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7590821"/>
                  </a:ext>
                </a:extLst>
              </a:tr>
              <a:tr h="18288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Jeux vidéo</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5 000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675412"/>
                  </a:ext>
                </a:extLst>
              </a:tr>
              <a:tr h="18288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DVD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3 000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6149925"/>
                  </a:ext>
                </a:extLst>
              </a:tr>
              <a:tr h="19050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Abonnement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2 000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673297"/>
                  </a:ext>
                </a:extLst>
              </a:tr>
              <a:tr h="190500">
                <a:tc vMerge="1">
                  <a:txBody>
                    <a:bodyPr/>
                    <a:lstStyle/>
                    <a:p>
                      <a:endParaRPr lang="fr-CH"/>
                    </a:p>
                  </a:txBody>
                  <a:tcPr/>
                </a:tc>
                <a:tc>
                  <a:txBody>
                    <a:bodyPr/>
                    <a:lstStyle/>
                    <a:p>
                      <a:pPr algn="r" fontAlgn="ctr"/>
                      <a:r>
                        <a:rPr lang="fr-CH" sz="1100" b="0" i="0" u="none" strike="noStrike">
                          <a:solidFill>
                            <a:srgbClr val="000000"/>
                          </a:solidFill>
                          <a:effectLst/>
                          <a:latin typeface="Biome" panose="020B0503030204020804" pitchFamily="34" charset="0"/>
                          <a:cs typeface="Biome" panose="020B0503030204020804" pitchFamily="34" charset="0"/>
                        </a:rPr>
                        <a:t>Total acquisitions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20000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dirty="0">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128736"/>
                  </a:ext>
                </a:extLst>
              </a:tr>
              <a:tr h="182880">
                <a:tc rowSpan="6">
                  <a:txBody>
                    <a:bodyPr/>
                    <a:lstStyle/>
                    <a:p>
                      <a:pPr algn="ctr" fontAlgn="ctr"/>
                      <a:r>
                        <a:rPr lang="fr-CH" sz="1200" b="1" i="0" u="none" strike="noStrike">
                          <a:solidFill>
                            <a:srgbClr val="000000"/>
                          </a:solidFill>
                          <a:effectLst/>
                          <a:latin typeface="Biome" panose="020B0503030204020804" pitchFamily="34" charset="0"/>
                          <a:cs typeface="Biome" panose="020B0503030204020804" pitchFamily="34" charset="0"/>
                        </a:rPr>
                        <a:t>Médiation culturelle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Tout public</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3 500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4393171"/>
                  </a:ext>
                </a:extLst>
              </a:tr>
              <a:tr h="18288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6 - 16 ans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6 500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76951763"/>
                  </a:ext>
                </a:extLst>
              </a:tr>
              <a:tr h="18288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 0 - 3 ans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2 000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5587799"/>
                  </a:ext>
                </a:extLst>
              </a:tr>
              <a:tr h="18288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Animation école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4 000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1941656"/>
                  </a:ext>
                </a:extLst>
              </a:tr>
              <a:tr h="190500">
                <a:tc vMerge="1">
                  <a:txBody>
                    <a:bodyPr/>
                    <a:lstStyle/>
                    <a:p>
                      <a:endParaRPr lang="fr-CH"/>
                    </a:p>
                  </a:txBody>
                  <a:tcPr/>
                </a:tc>
                <a:tc>
                  <a:txBody>
                    <a:bodyPr/>
                    <a:lstStyle/>
                    <a:p>
                      <a:pPr algn="l" fontAlgn="ctr"/>
                      <a:r>
                        <a:rPr lang="fr-CH" sz="1100" b="0" i="0" u="none" strike="noStrike">
                          <a:solidFill>
                            <a:srgbClr val="000000"/>
                          </a:solidFill>
                          <a:effectLst/>
                          <a:latin typeface="Biome" panose="020B0503030204020804" pitchFamily="34" charset="0"/>
                          <a:cs typeface="Biome" panose="020B0503030204020804" pitchFamily="34" charset="0"/>
                        </a:rPr>
                        <a:t>Frais de réception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0" i="0" u="none" strike="noStrike" dirty="0">
                          <a:solidFill>
                            <a:srgbClr val="000000"/>
                          </a:solidFill>
                          <a:effectLst/>
                          <a:latin typeface="Biome" panose="020B0503030204020804" pitchFamily="34" charset="0"/>
                          <a:cs typeface="Biome" panose="020B0503030204020804" pitchFamily="34" charset="0"/>
                        </a:rPr>
                        <a:t>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881038"/>
                  </a:ext>
                </a:extLst>
              </a:tr>
              <a:tr h="190500">
                <a:tc vMerge="1">
                  <a:txBody>
                    <a:bodyPr/>
                    <a:lstStyle/>
                    <a:p>
                      <a:endParaRPr lang="fr-CH"/>
                    </a:p>
                  </a:txBody>
                  <a:tcPr/>
                </a:tc>
                <a:tc>
                  <a:txBody>
                    <a:bodyPr/>
                    <a:lstStyle/>
                    <a:p>
                      <a:pPr algn="r" fontAlgn="ctr"/>
                      <a:r>
                        <a:rPr lang="fr-CH" sz="1100" b="0" i="0" u="none" strike="noStrike">
                          <a:solidFill>
                            <a:srgbClr val="000000"/>
                          </a:solidFill>
                          <a:effectLst/>
                          <a:latin typeface="Biome" panose="020B0503030204020804" pitchFamily="34" charset="0"/>
                          <a:cs typeface="Biome" panose="020B0503030204020804" pitchFamily="34" charset="0"/>
                        </a:rPr>
                        <a:t>Total médiation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dirty="0">
                          <a:solidFill>
                            <a:srgbClr val="000000"/>
                          </a:solidFill>
                          <a:effectLst/>
                          <a:latin typeface="Biome" panose="020B0503030204020804" pitchFamily="34" charset="0"/>
                          <a:cs typeface="Biome" panose="020B0503030204020804" pitchFamily="34" charset="0"/>
                        </a:rPr>
                        <a:t>17000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 </a:t>
                      </a:r>
                    </a:p>
                  </a:txBody>
                  <a:tcPr marL="7620" marR="7620" marT="7620" marB="0" anchor="ctr">
                    <a:lnL w="1270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047329"/>
                  </a:ext>
                </a:extLst>
              </a:tr>
              <a:tr h="190500">
                <a:tc>
                  <a:txBody>
                    <a:bodyPr/>
                    <a:lstStyle/>
                    <a:p>
                      <a:pPr algn="l" fontAlgn="b"/>
                      <a:endParaRPr lang="fr-CH" sz="1100" b="0" i="0" u="none" strike="noStrike">
                        <a:solidFill>
                          <a:srgbClr val="000000"/>
                        </a:solidFill>
                        <a:effectLst/>
                        <a:latin typeface="Biome" panose="020B0503030204020804" pitchFamily="34" charset="0"/>
                        <a:cs typeface="Biome" panose="020B0503030204020804" pitchFamily="34" charset="0"/>
                      </a:endParaRP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fr-CH" sz="1100" b="1" i="0" u="none" strike="noStrike">
                          <a:solidFill>
                            <a:srgbClr val="000000"/>
                          </a:solidFill>
                          <a:effectLst/>
                          <a:latin typeface="Biome" panose="020B0503030204020804" pitchFamily="34" charset="0"/>
                          <a:cs typeface="Biome" panose="020B05030302040208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a:solidFill>
                            <a:srgbClr val="000000"/>
                          </a:solidFill>
                          <a:effectLst/>
                          <a:latin typeface="Biome" panose="020B0503030204020804" pitchFamily="34" charset="0"/>
                          <a:cs typeface="Biome" panose="020B0503030204020804" pitchFamily="34" charset="0"/>
                        </a:rPr>
                        <a:t>39 000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CH" sz="1100" b="1" i="0" u="none" strike="noStrike" dirty="0">
                          <a:solidFill>
                            <a:srgbClr val="000000"/>
                          </a:solidFill>
                          <a:effectLst/>
                          <a:latin typeface="Biome" panose="020B0503030204020804" pitchFamily="34" charset="0"/>
                          <a:cs typeface="Biome" panose="020B0503030204020804" pitchFamily="34" charset="0"/>
                        </a:rPr>
                        <a:t>5 500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905102"/>
                  </a:ext>
                </a:extLst>
              </a:tr>
            </a:tbl>
          </a:graphicData>
        </a:graphic>
      </p:graphicFrame>
      <p:sp>
        <p:nvSpPr>
          <p:cNvPr id="92" name="ZoneTexte 91">
            <a:extLst>
              <a:ext uri="{FF2B5EF4-FFF2-40B4-BE49-F238E27FC236}">
                <a16:creationId xmlns:a16="http://schemas.microsoft.com/office/drawing/2014/main" id="{E55CFAE3-F5C5-3256-9915-3AC039EEE18C}"/>
              </a:ext>
            </a:extLst>
          </p:cNvPr>
          <p:cNvSpPr txBox="1"/>
          <p:nvPr/>
        </p:nvSpPr>
        <p:spPr>
          <a:xfrm>
            <a:off x="7500971" y="2005631"/>
            <a:ext cx="3294993" cy="369332"/>
          </a:xfrm>
          <a:prstGeom prst="rect">
            <a:avLst/>
          </a:prstGeom>
          <a:noFill/>
        </p:spPr>
        <p:txBody>
          <a:bodyPr wrap="square" rtlCol="0">
            <a:spAutoFit/>
          </a:bodyPr>
          <a:lstStyle/>
          <a:p>
            <a:r>
              <a:rPr lang="fr-CH" dirty="0">
                <a:solidFill>
                  <a:srgbClr val="198A8D"/>
                </a:solidFill>
                <a:latin typeface="Biome" panose="020B0503030204020804" pitchFamily="34" charset="0"/>
                <a:cs typeface="Biome" panose="020B0503030204020804" pitchFamily="34" charset="0"/>
              </a:rPr>
              <a:t>Budget de fonctionnement</a:t>
            </a:r>
          </a:p>
        </p:txBody>
      </p:sp>
    </p:spTree>
    <p:extLst>
      <p:ext uri="{BB962C8B-B14F-4D97-AF65-F5344CB8AC3E}">
        <p14:creationId xmlns:p14="http://schemas.microsoft.com/office/powerpoint/2010/main" val="244851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7B1-IDB-2 Enjeux des bibliothèques – </a:t>
            </a:r>
            <a:r>
              <a:rPr lang="fr-CH" sz="5400" dirty="0">
                <a:solidFill>
                  <a:srgbClr val="62C1C6"/>
                </a:solidFill>
                <a:latin typeface="Biome" panose="020B0503030204020804" pitchFamily="34" charset="0"/>
                <a:cs typeface="Biome" panose="020B0503030204020804" pitchFamily="34" charset="0"/>
              </a:rPr>
              <a:t>Lecture</a:t>
            </a:r>
            <a:endParaRPr lang="fr-CH" dirty="0">
              <a:solidFill>
                <a:srgbClr val="62C1C6"/>
              </a:solidFill>
              <a:latin typeface="Biome" panose="020B0503030204020804" pitchFamily="34" charset="0"/>
              <a:cs typeface="Biome" panose="020B0503030204020804" pitchFamily="34" charset="0"/>
            </a:endParaRPr>
          </a:p>
        </p:txBody>
      </p:sp>
      <p:sp>
        <p:nvSpPr>
          <p:cNvPr id="5" name="ZoneTexte 4">
            <a:extLst>
              <a:ext uri="{FF2B5EF4-FFF2-40B4-BE49-F238E27FC236}">
                <a16:creationId xmlns:a16="http://schemas.microsoft.com/office/drawing/2014/main" id="{65E3702A-1955-D367-E49B-18A81B2CA04D}"/>
              </a:ext>
            </a:extLst>
          </p:cNvPr>
          <p:cNvSpPr txBox="1"/>
          <p:nvPr/>
        </p:nvSpPr>
        <p:spPr>
          <a:xfrm>
            <a:off x="2211828" y="1913483"/>
            <a:ext cx="9497488" cy="1200329"/>
          </a:xfrm>
          <a:prstGeom prst="rect">
            <a:avLst/>
          </a:prstGeom>
          <a:noFill/>
        </p:spPr>
        <p:txBody>
          <a:bodyPr wrap="square">
            <a:spAutoFit/>
          </a:bodyPr>
          <a:lstStyle/>
          <a:p>
            <a:pPr algn="ctr"/>
            <a:r>
              <a:rPr lang="fr-CH" sz="3600" dirty="0">
                <a:solidFill>
                  <a:srgbClr val="198A8D"/>
                </a:solidFill>
                <a:latin typeface="Biome" panose="020B0503030204020804" pitchFamily="34" charset="0"/>
                <a:cs typeface="Biome" panose="020B0503030204020804" pitchFamily="34" charset="0"/>
              </a:rPr>
              <a:t>«Aménager des espaces inspirants</a:t>
            </a:r>
            <a:r>
              <a:rPr lang="fr-FR" sz="3600" dirty="0">
                <a:solidFill>
                  <a:srgbClr val="198A8D"/>
                </a:solidFill>
                <a:latin typeface="Biome" panose="020B0503030204020804" pitchFamily="34" charset="0"/>
                <a:cs typeface="Biome" panose="020B0503030204020804" pitchFamily="34" charset="0"/>
              </a:rPr>
              <a:t>» </a:t>
            </a:r>
            <a:r>
              <a:rPr lang="fr-FR" sz="3600" dirty="0">
                <a:latin typeface="Biome" panose="020B0503030204020804" pitchFamily="34" charset="0"/>
                <a:cs typeface="Biome" panose="020B0503030204020804" pitchFamily="34" charset="0"/>
              </a:rPr>
              <a:t>Beudon 2022</a:t>
            </a:r>
            <a:endParaRPr lang="fr-CH" sz="3600" dirty="0">
              <a:latin typeface="Biome" panose="020B0503030204020804" pitchFamily="34" charset="0"/>
              <a:cs typeface="Biome" panose="020B0503030204020804" pitchFamily="34" charset="0"/>
            </a:endParaRPr>
          </a:p>
        </p:txBody>
      </p:sp>
      <p:sp>
        <p:nvSpPr>
          <p:cNvPr id="3" name="Rectangle : coins arrondis 2">
            <a:extLst>
              <a:ext uri="{FF2B5EF4-FFF2-40B4-BE49-F238E27FC236}">
                <a16:creationId xmlns:a16="http://schemas.microsoft.com/office/drawing/2014/main" id="{9EBF4402-B3C6-4266-20B7-2227CE84E894}"/>
              </a:ext>
            </a:extLst>
          </p:cNvPr>
          <p:cNvSpPr/>
          <p:nvPr/>
        </p:nvSpPr>
        <p:spPr>
          <a:xfrm>
            <a:off x="1242203" y="3671573"/>
            <a:ext cx="1800000" cy="1800000"/>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latin typeface="Biome" panose="020B0503030204020804" pitchFamily="34" charset="0"/>
                <a:cs typeface="Biome" panose="020B0503030204020804" pitchFamily="34" charset="0"/>
              </a:rPr>
              <a:t>Principe 1</a:t>
            </a:r>
          </a:p>
          <a:p>
            <a:pPr algn="ctr"/>
            <a:r>
              <a:rPr lang="fr-FR" dirty="0">
                <a:latin typeface="Biome" panose="020B0503030204020804" pitchFamily="34" charset="0"/>
                <a:cs typeface="Biome" panose="020B0503030204020804" pitchFamily="34" charset="0"/>
              </a:rPr>
              <a:t>Rendre visible</a:t>
            </a:r>
            <a:endParaRPr lang="fr-CH" dirty="0">
              <a:latin typeface="Biome" panose="020B0503030204020804" pitchFamily="34" charset="0"/>
              <a:cs typeface="Biome" panose="020B0503030204020804" pitchFamily="34" charset="0"/>
            </a:endParaRPr>
          </a:p>
        </p:txBody>
      </p:sp>
      <p:sp>
        <p:nvSpPr>
          <p:cNvPr id="4" name="Rectangle : coins arrondis 3">
            <a:extLst>
              <a:ext uri="{FF2B5EF4-FFF2-40B4-BE49-F238E27FC236}">
                <a16:creationId xmlns:a16="http://schemas.microsoft.com/office/drawing/2014/main" id="{A9C299FB-2E5F-3FDF-0E32-952FB6D00E9E}"/>
              </a:ext>
            </a:extLst>
          </p:cNvPr>
          <p:cNvSpPr/>
          <p:nvPr/>
        </p:nvSpPr>
        <p:spPr>
          <a:xfrm>
            <a:off x="3686354" y="3671573"/>
            <a:ext cx="1800000" cy="1800000"/>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latin typeface="Biome" panose="020B0503030204020804" pitchFamily="34" charset="0"/>
                <a:cs typeface="Biome" panose="020B0503030204020804" pitchFamily="34" charset="0"/>
              </a:rPr>
              <a:t>Principe 2</a:t>
            </a:r>
          </a:p>
          <a:p>
            <a:pPr algn="ctr"/>
            <a:r>
              <a:rPr lang="fr-FR" dirty="0">
                <a:latin typeface="Biome" panose="020B0503030204020804" pitchFamily="34" charset="0"/>
                <a:cs typeface="Biome" panose="020B0503030204020804" pitchFamily="34" charset="0"/>
              </a:rPr>
              <a:t>Simplifier les choix</a:t>
            </a:r>
            <a:endParaRPr lang="fr-CH" dirty="0">
              <a:latin typeface="Biome" panose="020B0503030204020804" pitchFamily="34" charset="0"/>
              <a:cs typeface="Biome" panose="020B0503030204020804" pitchFamily="34" charset="0"/>
            </a:endParaRPr>
          </a:p>
        </p:txBody>
      </p:sp>
      <p:sp>
        <p:nvSpPr>
          <p:cNvPr id="7" name="Rectangle : coins arrondis 6">
            <a:extLst>
              <a:ext uri="{FF2B5EF4-FFF2-40B4-BE49-F238E27FC236}">
                <a16:creationId xmlns:a16="http://schemas.microsoft.com/office/drawing/2014/main" id="{33A2E754-47DE-50B5-B162-DB50B21405FA}"/>
              </a:ext>
            </a:extLst>
          </p:cNvPr>
          <p:cNvSpPr/>
          <p:nvPr/>
        </p:nvSpPr>
        <p:spPr>
          <a:xfrm>
            <a:off x="6130505" y="3671573"/>
            <a:ext cx="1800000" cy="1800000"/>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latin typeface="Biome" panose="020B0503030204020804" pitchFamily="34" charset="0"/>
                <a:cs typeface="Biome" panose="020B0503030204020804" pitchFamily="34" charset="0"/>
              </a:rPr>
              <a:t>Principe 3</a:t>
            </a:r>
          </a:p>
          <a:p>
            <a:pPr algn="ctr"/>
            <a:r>
              <a:rPr lang="fr-FR" dirty="0">
                <a:latin typeface="Biome" panose="020B0503030204020804" pitchFamily="34" charset="0"/>
                <a:cs typeface="Biome" panose="020B0503030204020804" pitchFamily="34" charset="0"/>
              </a:rPr>
              <a:t>Ne pas confondre valorisation/ exposition</a:t>
            </a:r>
            <a:endParaRPr lang="fr-CH" dirty="0">
              <a:latin typeface="Biome" panose="020B0503030204020804" pitchFamily="34" charset="0"/>
              <a:cs typeface="Biome" panose="020B0503030204020804" pitchFamily="34" charset="0"/>
            </a:endParaRPr>
          </a:p>
        </p:txBody>
      </p:sp>
      <p:sp>
        <p:nvSpPr>
          <p:cNvPr id="8" name="Rectangle : coins arrondis 7">
            <a:extLst>
              <a:ext uri="{FF2B5EF4-FFF2-40B4-BE49-F238E27FC236}">
                <a16:creationId xmlns:a16="http://schemas.microsoft.com/office/drawing/2014/main" id="{5913F3ED-0602-AF44-46F6-9DFFA2A0027C}"/>
              </a:ext>
            </a:extLst>
          </p:cNvPr>
          <p:cNvSpPr/>
          <p:nvPr/>
        </p:nvSpPr>
        <p:spPr>
          <a:xfrm>
            <a:off x="8574656" y="3671573"/>
            <a:ext cx="1800000" cy="1800000"/>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latin typeface="Biome" panose="020B0503030204020804" pitchFamily="34" charset="0"/>
                <a:cs typeface="Biome" panose="020B0503030204020804" pitchFamily="34" charset="0"/>
              </a:rPr>
              <a:t>Principe 4</a:t>
            </a:r>
          </a:p>
          <a:p>
            <a:pPr algn="ctr"/>
            <a:r>
              <a:rPr lang="fr-FR" dirty="0">
                <a:latin typeface="Biome" panose="020B0503030204020804" pitchFamily="34" charset="0"/>
                <a:cs typeface="Biome" panose="020B0503030204020804" pitchFamily="34" charset="0"/>
              </a:rPr>
              <a:t>Briser la monotonie</a:t>
            </a:r>
            <a:endParaRPr lang="fr-CH" dirty="0">
              <a:latin typeface="Biome" panose="020B0503030204020804" pitchFamily="34" charset="0"/>
              <a:cs typeface="Biome" panose="020B0503030204020804" pitchFamily="34" charset="0"/>
            </a:endParaRPr>
          </a:p>
        </p:txBody>
      </p:sp>
    </p:spTree>
    <p:extLst>
      <p:ext uri="{BB962C8B-B14F-4D97-AF65-F5344CB8AC3E}">
        <p14:creationId xmlns:p14="http://schemas.microsoft.com/office/powerpoint/2010/main" val="29449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5E3702A-1955-D367-E49B-18A81B2CA04D}"/>
              </a:ext>
            </a:extLst>
          </p:cNvPr>
          <p:cNvSpPr txBox="1"/>
          <p:nvPr/>
        </p:nvSpPr>
        <p:spPr>
          <a:xfrm>
            <a:off x="709665" y="375965"/>
            <a:ext cx="10772667" cy="1323439"/>
          </a:xfrm>
          <a:prstGeom prst="rect">
            <a:avLst/>
          </a:prstGeom>
          <a:noFill/>
        </p:spPr>
        <p:txBody>
          <a:bodyPr wrap="square">
            <a:spAutoFit/>
          </a:bodyPr>
          <a:lstStyle/>
          <a:p>
            <a:pPr algn="ctr"/>
            <a:r>
              <a:rPr lang="fr-CH" sz="4400" dirty="0">
                <a:solidFill>
                  <a:srgbClr val="198A8D"/>
                </a:solidFill>
                <a:latin typeface="Biome" panose="020B0503030204020804" pitchFamily="34" charset="0"/>
                <a:cs typeface="Biome" panose="020B0503030204020804" pitchFamily="34" charset="0"/>
              </a:rPr>
              <a:t>«Aménager des espaces inspirants</a:t>
            </a:r>
            <a:r>
              <a:rPr lang="fr-FR" sz="4400" dirty="0">
                <a:solidFill>
                  <a:srgbClr val="198A8D"/>
                </a:solidFill>
                <a:latin typeface="Biome" panose="020B0503030204020804" pitchFamily="34" charset="0"/>
                <a:cs typeface="Biome" panose="020B0503030204020804" pitchFamily="34" charset="0"/>
              </a:rPr>
              <a:t>» </a:t>
            </a:r>
            <a:r>
              <a:rPr lang="fr-FR" sz="3600" dirty="0">
                <a:latin typeface="Biome" panose="020B0503030204020804" pitchFamily="34" charset="0"/>
                <a:cs typeface="Biome" panose="020B0503030204020804" pitchFamily="34" charset="0"/>
              </a:rPr>
              <a:t>Beudon 2022</a:t>
            </a:r>
            <a:endParaRPr lang="fr-CH" sz="3600" dirty="0">
              <a:latin typeface="Biome" panose="020B0503030204020804" pitchFamily="34" charset="0"/>
              <a:cs typeface="Biome" panose="020B0503030204020804" pitchFamily="34" charset="0"/>
            </a:endParaRPr>
          </a:p>
        </p:txBody>
      </p:sp>
      <p:sp>
        <p:nvSpPr>
          <p:cNvPr id="3" name="Rectangle : coins arrondis 2">
            <a:extLst>
              <a:ext uri="{FF2B5EF4-FFF2-40B4-BE49-F238E27FC236}">
                <a16:creationId xmlns:a16="http://schemas.microsoft.com/office/drawing/2014/main" id="{9EBF4402-B3C6-4266-20B7-2227CE84E894}"/>
              </a:ext>
            </a:extLst>
          </p:cNvPr>
          <p:cNvSpPr/>
          <p:nvPr/>
        </p:nvSpPr>
        <p:spPr>
          <a:xfrm>
            <a:off x="678611" y="1699404"/>
            <a:ext cx="10834777" cy="4623758"/>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600" b="1" dirty="0">
                <a:latin typeface="Biome" panose="020B0503030204020804" pitchFamily="34" charset="0"/>
                <a:cs typeface="Biome" panose="020B0503030204020804" pitchFamily="34" charset="0"/>
              </a:rPr>
              <a:t>Principe 1 : </a:t>
            </a:r>
            <a:r>
              <a:rPr lang="fr-FR" sz="3600" dirty="0">
                <a:latin typeface="Biome" panose="020B0503030204020804" pitchFamily="34" charset="0"/>
                <a:cs typeface="Biome" panose="020B0503030204020804" pitchFamily="34" charset="0"/>
              </a:rPr>
              <a:t>Rendre visible</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Utilisez le </a:t>
            </a:r>
            <a:r>
              <a:rPr lang="fr-FR" b="1" dirty="0" err="1">
                <a:latin typeface="Biome" panose="020B0503030204020804" pitchFamily="34" charset="0"/>
                <a:cs typeface="Biome" panose="020B0503030204020804" pitchFamily="34" charset="0"/>
              </a:rPr>
              <a:t>facing</a:t>
            </a:r>
            <a:r>
              <a:rPr lang="fr-FR" dirty="0">
                <a:latin typeface="Biome" panose="020B0503030204020804" pitchFamily="34" charset="0"/>
                <a:cs typeface="Biome" panose="020B0503030204020804" pitchFamily="34" charset="0"/>
              </a:rPr>
              <a:t> pour augmenter la visibilité des documents. Réservez 30% de vos rayonnages à la présentation de face et utilisez des bacs en cascade.</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Limitez l’utilisation du rayon du bas ou bien rendez les documents plus visibles en les présentant de face. Privilégiez le mobilier intégrant un socle ou des tablettes inclinées aux niveaux inférieurs.</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Privilégiez le niveau de la main pour valoriser des documents.</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Si vos rayonnages sont installés au milieu d’un espace, limitez autant que possible leur hauteur pour ne pas occulter l’espace situé derrière.</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Limitez l’implantation des rayonnages en épis peu inspirants, préférez les alcôves thématiques.</a:t>
            </a:r>
          </a:p>
        </p:txBody>
      </p:sp>
    </p:spTree>
    <p:extLst>
      <p:ext uri="{BB962C8B-B14F-4D97-AF65-F5344CB8AC3E}">
        <p14:creationId xmlns:p14="http://schemas.microsoft.com/office/powerpoint/2010/main" val="268584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5E3702A-1955-D367-E49B-18A81B2CA04D}"/>
              </a:ext>
            </a:extLst>
          </p:cNvPr>
          <p:cNvSpPr txBox="1"/>
          <p:nvPr/>
        </p:nvSpPr>
        <p:spPr>
          <a:xfrm>
            <a:off x="709665" y="375965"/>
            <a:ext cx="10772667" cy="1323439"/>
          </a:xfrm>
          <a:prstGeom prst="rect">
            <a:avLst/>
          </a:prstGeom>
          <a:noFill/>
        </p:spPr>
        <p:txBody>
          <a:bodyPr wrap="square">
            <a:spAutoFit/>
          </a:bodyPr>
          <a:lstStyle/>
          <a:p>
            <a:pPr algn="ctr"/>
            <a:r>
              <a:rPr lang="fr-CH" sz="4400" dirty="0">
                <a:solidFill>
                  <a:srgbClr val="198A8D"/>
                </a:solidFill>
                <a:latin typeface="Biome" panose="020B0503030204020804" pitchFamily="34" charset="0"/>
                <a:cs typeface="Biome" panose="020B0503030204020804" pitchFamily="34" charset="0"/>
              </a:rPr>
              <a:t>«Aménager des espaces inspirants</a:t>
            </a:r>
            <a:r>
              <a:rPr lang="fr-FR" sz="4400" dirty="0">
                <a:solidFill>
                  <a:srgbClr val="198A8D"/>
                </a:solidFill>
                <a:latin typeface="Biome" panose="020B0503030204020804" pitchFamily="34" charset="0"/>
                <a:cs typeface="Biome" panose="020B0503030204020804" pitchFamily="34" charset="0"/>
              </a:rPr>
              <a:t>» </a:t>
            </a:r>
            <a:r>
              <a:rPr lang="fr-FR" sz="3600" dirty="0">
                <a:latin typeface="Biome" panose="020B0503030204020804" pitchFamily="34" charset="0"/>
                <a:cs typeface="Biome" panose="020B0503030204020804" pitchFamily="34" charset="0"/>
              </a:rPr>
              <a:t>Beudon 2022</a:t>
            </a:r>
            <a:endParaRPr lang="fr-CH" sz="3600" dirty="0">
              <a:latin typeface="Biome" panose="020B0503030204020804" pitchFamily="34" charset="0"/>
              <a:cs typeface="Biome" panose="020B0503030204020804" pitchFamily="34" charset="0"/>
            </a:endParaRPr>
          </a:p>
        </p:txBody>
      </p:sp>
      <p:sp>
        <p:nvSpPr>
          <p:cNvPr id="3" name="Rectangle : coins arrondis 2">
            <a:extLst>
              <a:ext uri="{FF2B5EF4-FFF2-40B4-BE49-F238E27FC236}">
                <a16:creationId xmlns:a16="http://schemas.microsoft.com/office/drawing/2014/main" id="{9EBF4402-B3C6-4266-20B7-2227CE84E894}"/>
              </a:ext>
            </a:extLst>
          </p:cNvPr>
          <p:cNvSpPr/>
          <p:nvPr/>
        </p:nvSpPr>
        <p:spPr>
          <a:xfrm>
            <a:off x="678611" y="1699404"/>
            <a:ext cx="10834777" cy="4623758"/>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600" b="1" dirty="0">
                <a:latin typeface="Biome" panose="020B0503030204020804" pitchFamily="34" charset="0"/>
                <a:cs typeface="Biome" panose="020B0503030204020804" pitchFamily="34" charset="0"/>
              </a:rPr>
              <a:t>Principe 2 : </a:t>
            </a:r>
            <a:r>
              <a:rPr lang="fr-FR" sz="3600" dirty="0">
                <a:latin typeface="Biome" panose="020B0503030204020804" pitchFamily="34" charset="0"/>
                <a:cs typeface="Biome" panose="020B0503030204020804" pitchFamily="34" charset="0"/>
              </a:rPr>
              <a:t>Simplifiez les choix</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Simplifiez les choix de vos usagers en créant des tables thématiques. Pensez aussi à laisser vos chariots de retour à disposition du public.</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Pour démultiplier l’effet de vos valorisations, réunissez-les sur une vaste zone dédiée de type « marketplace »</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Segmentez des fonds importants (comme la presse ou les romans) en sous-ensembles plus faciles à explorer.</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Lorsque vous identifiez des ensembles thématiques (comme des genres littéraires), privilégiez toujours une séparation physique plutôt que des gommettes, des icônes, des codes couleurs qui nécessitent des modes d’emploi.</a:t>
            </a:r>
          </a:p>
        </p:txBody>
      </p:sp>
    </p:spTree>
    <p:extLst>
      <p:ext uri="{BB962C8B-B14F-4D97-AF65-F5344CB8AC3E}">
        <p14:creationId xmlns:p14="http://schemas.microsoft.com/office/powerpoint/2010/main" val="85161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5E3702A-1955-D367-E49B-18A81B2CA04D}"/>
              </a:ext>
            </a:extLst>
          </p:cNvPr>
          <p:cNvSpPr txBox="1"/>
          <p:nvPr/>
        </p:nvSpPr>
        <p:spPr>
          <a:xfrm>
            <a:off x="709665" y="375965"/>
            <a:ext cx="10772667" cy="1323439"/>
          </a:xfrm>
          <a:prstGeom prst="rect">
            <a:avLst/>
          </a:prstGeom>
          <a:noFill/>
        </p:spPr>
        <p:txBody>
          <a:bodyPr wrap="square">
            <a:spAutoFit/>
          </a:bodyPr>
          <a:lstStyle/>
          <a:p>
            <a:pPr algn="ctr"/>
            <a:r>
              <a:rPr lang="fr-CH" sz="4400" dirty="0">
                <a:solidFill>
                  <a:srgbClr val="198A8D"/>
                </a:solidFill>
                <a:latin typeface="Biome" panose="020B0503030204020804" pitchFamily="34" charset="0"/>
                <a:cs typeface="Biome" panose="020B0503030204020804" pitchFamily="34" charset="0"/>
              </a:rPr>
              <a:t>«Aménager des espaces inspirants</a:t>
            </a:r>
            <a:r>
              <a:rPr lang="fr-FR" sz="4400" dirty="0">
                <a:solidFill>
                  <a:srgbClr val="198A8D"/>
                </a:solidFill>
                <a:latin typeface="Biome" panose="020B0503030204020804" pitchFamily="34" charset="0"/>
                <a:cs typeface="Biome" panose="020B0503030204020804" pitchFamily="34" charset="0"/>
              </a:rPr>
              <a:t>» </a:t>
            </a:r>
            <a:r>
              <a:rPr lang="fr-FR" sz="3600" dirty="0">
                <a:latin typeface="Biome" panose="020B0503030204020804" pitchFamily="34" charset="0"/>
                <a:cs typeface="Biome" panose="020B0503030204020804" pitchFamily="34" charset="0"/>
              </a:rPr>
              <a:t>Beudon 2022</a:t>
            </a:r>
            <a:endParaRPr lang="fr-CH" sz="3600" dirty="0">
              <a:latin typeface="Biome" panose="020B0503030204020804" pitchFamily="34" charset="0"/>
              <a:cs typeface="Biome" panose="020B0503030204020804" pitchFamily="34" charset="0"/>
            </a:endParaRPr>
          </a:p>
        </p:txBody>
      </p:sp>
      <p:sp>
        <p:nvSpPr>
          <p:cNvPr id="3" name="Rectangle : coins arrondis 2">
            <a:extLst>
              <a:ext uri="{FF2B5EF4-FFF2-40B4-BE49-F238E27FC236}">
                <a16:creationId xmlns:a16="http://schemas.microsoft.com/office/drawing/2014/main" id="{9EBF4402-B3C6-4266-20B7-2227CE84E894}"/>
              </a:ext>
            </a:extLst>
          </p:cNvPr>
          <p:cNvSpPr/>
          <p:nvPr/>
        </p:nvSpPr>
        <p:spPr>
          <a:xfrm>
            <a:off x="383874" y="1699404"/>
            <a:ext cx="11270414" cy="4623758"/>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latin typeface="Biome" panose="020B0503030204020804" pitchFamily="34" charset="0"/>
                <a:cs typeface="Biome" panose="020B0503030204020804" pitchFamily="34" charset="0"/>
              </a:rPr>
              <a:t>Principe 3 : ne pas confondre valorisation et exposition</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Supprimez la signalétique triviale comme « ces documents sont empruntables », essayez plutôt de comprendre pourquoi vos usagers hésitent à manipuler des documents valorisés.</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Sur une table de présentation, évitez les scénographies trop figées et utilisez les accessoires avec parcimonie pour ne pas donner l’impression qu’il s’agit d’une exposition.</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Proscrivez l’utilisation de mobilier d’exposition telles que des vitrines pour faire de la valorisation.</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Utilisez du mobilier dédié plutôt que de recycler des tables de travail. Ne placez pas de documents en valorisation en dessous du niveau de la taille.</a:t>
            </a:r>
          </a:p>
        </p:txBody>
      </p:sp>
    </p:spTree>
    <p:extLst>
      <p:ext uri="{BB962C8B-B14F-4D97-AF65-F5344CB8AC3E}">
        <p14:creationId xmlns:p14="http://schemas.microsoft.com/office/powerpoint/2010/main" val="288285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5E3702A-1955-D367-E49B-18A81B2CA04D}"/>
              </a:ext>
            </a:extLst>
          </p:cNvPr>
          <p:cNvSpPr txBox="1"/>
          <p:nvPr/>
        </p:nvSpPr>
        <p:spPr>
          <a:xfrm>
            <a:off x="709665" y="375965"/>
            <a:ext cx="10772667" cy="1323439"/>
          </a:xfrm>
          <a:prstGeom prst="rect">
            <a:avLst/>
          </a:prstGeom>
          <a:noFill/>
        </p:spPr>
        <p:txBody>
          <a:bodyPr wrap="square">
            <a:spAutoFit/>
          </a:bodyPr>
          <a:lstStyle/>
          <a:p>
            <a:pPr algn="ctr"/>
            <a:r>
              <a:rPr lang="fr-CH" sz="4400" dirty="0">
                <a:solidFill>
                  <a:srgbClr val="198A8D"/>
                </a:solidFill>
                <a:latin typeface="Biome" panose="020B0503030204020804" pitchFamily="34" charset="0"/>
                <a:cs typeface="Biome" panose="020B0503030204020804" pitchFamily="34" charset="0"/>
              </a:rPr>
              <a:t>«Aménager des espaces inspirants</a:t>
            </a:r>
            <a:r>
              <a:rPr lang="fr-FR" sz="4400" dirty="0">
                <a:solidFill>
                  <a:srgbClr val="198A8D"/>
                </a:solidFill>
                <a:latin typeface="Biome" panose="020B0503030204020804" pitchFamily="34" charset="0"/>
                <a:cs typeface="Biome" panose="020B0503030204020804" pitchFamily="34" charset="0"/>
              </a:rPr>
              <a:t>» </a:t>
            </a:r>
            <a:r>
              <a:rPr lang="fr-FR" sz="3600" dirty="0">
                <a:latin typeface="Biome" panose="020B0503030204020804" pitchFamily="34" charset="0"/>
                <a:cs typeface="Biome" panose="020B0503030204020804" pitchFamily="34" charset="0"/>
              </a:rPr>
              <a:t>Beudon 2022</a:t>
            </a:r>
            <a:endParaRPr lang="fr-CH" sz="3600" dirty="0">
              <a:latin typeface="Biome" panose="020B0503030204020804" pitchFamily="34" charset="0"/>
              <a:cs typeface="Biome" panose="020B0503030204020804" pitchFamily="34" charset="0"/>
            </a:endParaRPr>
          </a:p>
        </p:txBody>
      </p:sp>
      <p:sp>
        <p:nvSpPr>
          <p:cNvPr id="3" name="Rectangle : coins arrondis 2">
            <a:extLst>
              <a:ext uri="{FF2B5EF4-FFF2-40B4-BE49-F238E27FC236}">
                <a16:creationId xmlns:a16="http://schemas.microsoft.com/office/drawing/2014/main" id="{9EBF4402-B3C6-4266-20B7-2227CE84E894}"/>
              </a:ext>
            </a:extLst>
          </p:cNvPr>
          <p:cNvSpPr/>
          <p:nvPr/>
        </p:nvSpPr>
        <p:spPr>
          <a:xfrm>
            <a:off x="678611" y="1699404"/>
            <a:ext cx="10834777" cy="4623758"/>
          </a:xfrm>
          <a:prstGeom prst="roundRect">
            <a:avLst/>
          </a:prstGeom>
          <a:solidFill>
            <a:srgbClr val="198A8D"/>
          </a:solidFill>
          <a:ln>
            <a:solidFill>
              <a:srgbClr val="198A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600" b="1" dirty="0">
                <a:latin typeface="Biome" panose="020B0503030204020804" pitchFamily="34" charset="0"/>
                <a:cs typeface="Biome" panose="020B0503030204020804" pitchFamily="34" charset="0"/>
              </a:rPr>
              <a:t>Principe 4 : </a:t>
            </a:r>
            <a:r>
              <a:rPr lang="fr-FR" sz="3600" dirty="0">
                <a:latin typeface="Biome" panose="020B0503030204020804" pitchFamily="34" charset="0"/>
                <a:cs typeface="Biome" panose="020B0503030204020804" pitchFamily="34" charset="0"/>
              </a:rPr>
              <a:t>Briser la monotonie</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Utilisez des couleurs, des matières, des formes atypiques, des styles de mobilier ou de décoration différenciés pour attirer l’attention de vos </a:t>
            </a:r>
            <a:r>
              <a:rPr lang="fr-FR" dirty="0" err="1">
                <a:latin typeface="Biome" panose="020B0503030204020804" pitchFamily="34" charset="0"/>
                <a:cs typeface="Biome" panose="020B0503030204020804" pitchFamily="34" charset="0"/>
              </a:rPr>
              <a:t>usagerset</a:t>
            </a:r>
            <a:r>
              <a:rPr lang="fr-FR" dirty="0">
                <a:latin typeface="Biome" panose="020B0503030204020804" pitchFamily="34" charset="0"/>
                <a:cs typeface="Biome" panose="020B0503030204020804" pitchFamily="34" charset="0"/>
              </a:rPr>
              <a:t> rendre vos espaces plus intuitifs.</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Utilisez du mobilier de valorisation mobile ou modulable et reconfigurez-le régulièrement pour donner le sentiment qu’il se « passe quelque chose ».</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Le mobilier de valorisation typique est la table, mais de nombreuses autres options sont possibles. Des présentoirs aux formes ou aux couleurs remarquables captent l’attention.</a:t>
            </a:r>
          </a:p>
          <a:p>
            <a:pPr marL="285750" indent="-285750">
              <a:lnSpc>
                <a:spcPct val="150000"/>
              </a:lnSpc>
              <a:buFont typeface="Arial" panose="020B0604020202020204" pitchFamily="34" charset="0"/>
              <a:buChar char="•"/>
            </a:pPr>
            <a:r>
              <a:rPr lang="fr-FR" dirty="0">
                <a:latin typeface="Biome" panose="020B0503030204020804" pitchFamily="34" charset="0"/>
                <a:cs typeface="Biome" panose="020B0503030204020804" pitchFamily="34" charset="0"/>
              </a:rPr>
              <a:t>Introduisez un rythme visuel dans vos rayonnages pour briser leur monotonie.</a:t>
            </a:r>
          </a:p>
        </p:txBody>
      </p:sp>
    </p:spTree>
    <p:extLst>
      <p:ext uri="{BB962C8B-B14F-4D97-AF65-F5344CB8AC3E}">
        <p14:creationId xmlns:p14="http://schemas.microsoft.com/office/powerpoint/2010/main" val="521727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a:bodyPr>
          <a:lstStyle/>
          <a:p>
            <a:r>
              <a:rPr lang="fr-CH" dirty="0">
                <a:latin typeface="Biome" panose="020B0503030204020804" pitchFamily="34" charset="0"/>
                <a:cs typeface="Biome" panose="020B0503030204020804" pitchFamily="34" charset="0"/>
              </a:rPr>
              <a:t>La suite…</a:t>
            </a:r>
          </a:p>
        </p:txBody>
      </p:sp>
      <p:sp>
        <p:nvSpPr>
          <p:cNvPr id="6" name="ZoneTexte 5">
            <a:extLst>
              <a:ext uri="{FF2B5EF4-FFF2-40B4-BE49-F238E27FC236}">
                <a16:creationId xmlns:a16="http://schemas.microsoft.com/office/drawing/2014/main" id="{B4468A3D-C6F2-78C0-E0A4-8A61BCF213E5}"/>
              </a:ext>
            </a:extLst>
          </p:cNvPr>
          <p:cNvSpPr txBox="1"/>
          <p:nvPr/>
        </p:nvSpPr>
        <p:spPr>
          <a:xfrm>
            <a:off x="1458726" y="1901951"/>
            <a:ext cx="9133647" cy="1200329"/>
          </a:xfrm>
          <a:prstGeom prst="rect">
            <a:avLst/>
          </a:prstGeom>
          <a:noFill/>
        </p:spPr>
        <p:txBody>
          <a:bodyPr wrap="square" rtlCol="0">
            <a:spAutoFit/>
          </a:bodyPr>
          <a:lstStyle/>
          <a:p>
            <a:pPr algn="ctr"/>
            <a:r>
              <a:rPr lang="fr-CH" sz="3600" dirty="0">
                <a:solidFill>
                  <a:srgbClr val="62C1C6"/>
                </a:solidFill>
                <a:latin typeface="Biome" panose="020B0503030204020804" pitchFamily="34" charset="0"/>
                <a:cs typeface="Biome" panose="020B0503030204020804" pitchFamily="34" charset="0"/>
              </a:rPr>
              <a:t>Pour le prochain atelier </a:t>
            </a:r>
            <a:r>
              <a:rPr lang="fr-FR" sz="3600" dirty="0">
                <a:latin typeface="Biome" panose="020B0503030204020804" pitchFamily="34" charset="0"/>
                <a:cs typeface="Biome" panose="020B0503030204020804" pitchFamily="34" charset="0"/>
              </a:rPr>
              <a:t>"Qui va dans les bibliothèques ?"</a:t>
            </a:r>
          </a:p>
        </p:txBody>
      </p:sp>
      <p:sp>
        <p:nvSpPr>
          <p:cNvPr id="4" name="ZoneTexte 3">
            <a:extLst>
              <a:ext uri="{FF2B5EF4-FFF2-40B4-BE49-F238E27FC236}">
                <a16:creationId xmlns:a16="http://schemas.microsoft.com/office/drawing/2014/main" id="{A52481F1-46E6-F279-6671-3AA391C9425A}"/>
              </a:ext>
            </a:extLst>
          </p:cNvPr>
          <p:cNvSpPr txBox="1"/>
          <p:nvPr/>
        </p:nvSpPr>
        <p:spPr>
          <a:xfrm>
            <a:off x="2366441" y="3429000"/>
            <a:ext cx="7520078" cy="1200329"/>
          </a:xfrm>
          <a:prstGeom prst="rect">
            <a:avLst/>
          </a:prstGeom>
          <a:noFill/>
        </p:spPr>
        <p:txBody>
          <a:bodyPr wrap="square">
            <a:spAutoFit/>
          </a:bodyPr>
          <a:lstStyle/>
          <a:p>
            <a:r>
              <a:rPr lang="fr-FR" sz="2400" dirty="0">
                <a:latin typeface="Biome" panose="020B0503030204020804" pitchFamily="34" charset="0"/>
                <a:cs typeface="Biome" panose="020B0503030204020804" pitchFamily="34" charset="0"/>
              </a:rPr>
              <a:t>2 questions à poser à 4 personnes :</a:t>
            </a:r>
          </a:p>
          <a:p>
            <a:pPr lvl="1"/>
            <a:r>
              <a:rPr lang="fr-FR" sz="2400" dirty="0">
                <a:latin typeface="Biome" panose="020B0503030204020804" pitchFamily="34" charset="0"/>
                <a:cs typeface="Biome" panose="020B0503030204020804" pitchFamily="34" charset="0"/>
              </a:rPr>
              <a:t>1 . Fréquentez- vous une bibliothèque ?</a:t>
            </a:r>
          </a:p>
          <a:p>
            <a:pPr lvl="1"/>
            <a:r>
              <a:rPr lang="fr-FR" sz="2400" dirty="0">
                <a:latin typeface="Biome" panose="020B0503030204020804" pitchFamily="34" charset="0"/>
                <a:cs typeface="Biome" panose="020B0503030204020804" pitchFamily="34" charset="0"/>
              </a:rPr>
              <a:t>2 . Si oui, laquelle ? Si non, pour quoi ?</a:t>
            </a:r>
            <a:endParaRPr lang="fr-CH" sz="2400" dirty="0">
              <a:latin typeface="Biome" panose="020B0503030204020804" pitchFamily="34" charset="0"/>
              <a:cs typeface="Biome" panose="020B0503030204020804" pitchFamily="34" charset="0"/>
            </a:endParaRPr>
          </a:p>
        </p:txBody>
      </p:sp>
      <p:sp>
        <p:nvSpPr>
          <p:cNvPr id="5" name="Rectangle : coins arrondis 4">
            <a:extLst>
              <a:ext uri="{FF2B5EF4-FFF2-40B4-BE49-F238E27FC236}">
                <a16:creationId xmlns:a16="http://schemas.microsoft.com/office/drawing/2014/main" id="{1885A830-4D37-266B-6FC4-36506FABE145}"/>
              </a:ext>
            </a:extLst>
          </p:cNvPr>
          <p:cNvSpPr/>
          <p:nvPr/>
        </p:nvSpPr>
        <p:spPr>
          <a:xfrm>
            <a:off x="1701414" y="4882551"/>
            <a:ext cx="1846053" cy="1200329"/>
          </a:xfrm>
          <a:prstGeom prst="roundRect">
            <a:avLst/>
          </a:prstGeom>
          <a:solidFill>
            <a:srgbClr val="62C1C6"/>
          </a:solidFill>
          <a:ln>
            <a:solidFill>
              <a:srgbClr val="62C1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dirty="0">
                <a:latin typeface="Biome" panose="020B0503030204020804" pitchFamily="34" charset="0"/>
                <a:cs typeface="Biome" panose="020B0503030204020804" pitchFamily="34" charset="0"/>
              </a:rPr>
              <a:t>Une personne de 18-25 ans</a:t>
            </a:r>
          </a:p>
        </p:txBody>
      </p:sp>
      <p:sp>
        <p:nvSpPr>
          <p:cNvPr id="7" name="Rectangle : coins arrondis 6">
            <a:extLst>
              <a:ext uri="{FF2B5EF4-FFF2-40B4-BE49-F238E27FC236}">
                <a16:creationId xmlns:a16="http://schemas.microsoft.com/office/drawing/2014/main" id="{B34FFB1C-4E25-7BB5-F97D-174930EE1FDE}"/>
              </a:ext>
            </a:extLst>
          </p:cNvPr>
          <p:cNvSpPr/>
          <p:nvPr/>
        </p:nvSpPr>
        <p:spPr>
          <a:xfrm>
            <a:off x="4049716" y="4882551"/>
            <a:ext cx="1846053" cy="1200329"/>
          </a:xfrm>
          <a:prstGeom prst="roundRect">
            <a:avLst/>
          </a:prstGeom>
          <a:solidFill>
            <a:srgbClr val="62C1C6"/>
          </a:solidFill>
          <a:ln>
            <a:solidFill>
              <a:srgbClr val="62C1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dirty="0">
                <a:latin typeface="Biome" panose="020B0503030204020804" pitchFamily="34" charset="0"/>
                <a:cs typeface="Biome" panose="020B0503030204020804" pitchFamily="34" charset="0"/>
              </a:rPr>
              <a:t>Une personne de 35 - 45 ans</a:t>
            </a:r>
          </a:p>
        </p:txBody>
      </p:sp>
      <p:sp>
        <p:nvSpPr>
          <p:cNvPr id="8" name="Rectangle : coins arrondis 7">
            <a:extLst>
              <a:ext uri="{FF2B5EF4-FFF2-40B4-BE49-F238E27FC236}">
                <a16:creationId xmlns:a16="http://schemas.microsoft.com/office/drawing/2014/main" id="{950C4D80-65B0-9C3B-3967-057477862FF6}"/>
              </a:ext>
            </a:extLst>
          </p:cNvPr>
          <p:cNvSpPr/>
          <p:nvPr/>
        </p:nvSpPr>
        <p:spPr>
          <a:xfrm>
            <a:off x="6398018" y="4882551"/>
            <a:ext cx="1846053" cy="1200329"/>
          </a:xfrm>
          <a:prstGeom prst="roundRect">
            <a:avLst/>
          </a:prstGeom>
          <a:solidFill>
            <a:srgbClr val="62C1C6"/>
          </a:solidFill>
          <a:ln>
            <a:solidFill>
              <a:srgbClr val="62C1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dirty="0">
                <a:latin typeface="Biome" panose="020B0503030204020804" pitchFamily="34" charset="0"/>
                <a:cs typeface="Biome" panose="020B0503030204020804" pitchFamily="34" charset="0"/>
              </a:rPr>
              <a:t>Une personne de plus de 60 ans</a:t>
            </a:r>
          </a:p>
        </p:txBody>
      </p:sp>
      <p:sp>
        <p:nvSpPr>
          <p:cNvPr id="9" name="Rectangle : coins arrondis 8">
            <a:extLst>
              <a:ext uri="{FF2B5EF4-FFF2-40B4-BE49-F238E27FC236}">
                <a16:creationId xmlns:a16="http://schemas.microsoft.com/office/drawing/2014/main" id="{BB548528-5959-0369-0125-B6D9A5006D6C}"/>
              </a:ext>
            </a:extLst>
          </p:cNvPr>
          <p:cNvSpPr/>
          <p:nvPr/>
        </p:nvSpPr>
        <p:spPr>
          <a:xfrm>
            <a:off x="8746320" y="4882551"/>
            <a:ext cx="1846053" cy="1200329"/>
          </a:xfrm>
          <a:prstGeom prst="roundRect">
            <a:avLst/>
          </a:prstGeom>
          <a:solidFill>
            <a:srgbClr val="62C1C6"/>
          </a:solidFill>
          <a:ln>
            <a:solidFill>
              <a:srgbClr val="62C1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CH" dirty="0">
                <a:latin typeface="Biome" panose="020B0503030204020804" pitchFamily="34" charset="0"/>
                <a:cs typeface="Biome" panose="020B0503030204020804" pitchFamily="34" charset="0"/>
              </a:rPr>
              <a:t>Une personne de moins de 15 ans</a:t>
            </a:r>
          </a:p>
        </p:txBody>
      </p:sp>
    </p:spTree>
    <p:extLst>
      <p:ext uri="{BB962C8B-B14F-4D97-AF65-F5344CB8AC3E}">
        <p14:creationId xmlns:p14="http://schemas.microsoft.com/office/powerpoint/2010/main" val="3812742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a:bodyPr>
          <a:lstStyle/>
          <a:p>
            <a:r>
              <a:rPr lang="fr-CH" dirty="0">
                <a:latin typeface="Biome" panose="020B0503030204020804" pitchFamily="34" charset="0"/>
                <a:cs typeface="Biome" panose="020B0503030204020804" pitchFamily="34" charset="0"/>
              </a:rPr>
              <a:t>La suite…</a:t>
            </a:r>
          </a:p>
        </p:txBody>
      </p:sp>
      <p:sp>
        <p:nvSpPr>
          <p:cNvPr id="6" name="ZoneTexte 5">
            <a:extLst>
              <a:ext uri="{FF2B5EF4-FFF2-40B4-BE49-F238E27FC236}">
                <a16:creationId xmlns:a16="http://schemas.microsoft.com/office/drawing/2014/main" id="{B4468A3D-C6F2-78C0-E0A4-8A61BCF213E5}"/>
              </a:ext>
            </a:extLst>
          </p:cNvPr>
          <p:cNvSpPr txBox="1"/>
          <p:nvPr/>
        </p:nvSpPr>
        <p:spPr>
          <a:xfrm>
            <a:off x="1467368" y="2671249"/>
            <a:ext cx="10058399" cy="3416320"/>
          </a:xfrm>
          <a:prstGeom prst="rect">
            <a:avLst/>
          </a:prstGeom>
          <a:noFill/>
        </p:spPr>
        <p:txBody>
          <a:bodyPr wrap="square" rtlCol="0">
            <a:spAutoFit/>
          </a:bodyPr>
          <a:lstStyle/>
          <a:p>
            <a:pPr algn="ctr"/>
            <a:r>
              <a:rPr lang="fr-CH" sz="3600" dirty="0">
                <a:solidFill>
                  <a:srgbClr val="62C1C6"/>
                </a:solidFill>
                <a:latin typeface="Biome" panose="020B0503030204020804" pitchFamily="34" charset="0"/>
                <a:cs typeface="Biome" panose="020B0503030204020804" pitchFamily="34" charset="0"/>
              </a:rPr>
              <a:t>Prochaines visites : </a:t>
            </a:r>
          </a:p>
          <a:p>
            <a:pPr algn="ctr"/>
            <a:r>
              <a:rPr lang="fr-CH" sz="3600" dirty="0">
                <a:solidFill>
                  <a:srgbClr val="198A8D"/>
                </a:solidFill>
                <a:latin typeface="Biome" panose="020B0503030204020804" pitchFamily="34" charset="0"/>
                <a:cs typeface="Biome" panose="020B0503030204020804" pitchFamily="34" charset="0"/>
              </a:rPr>
              <a:t>13 et 17 novembre à l’IHEID</a:t>
            </a:r>
          </a:p>
          <a:p>
            <a:pPr algn="ctr"/>
            <a:r>
              <a:rPr lang="fr-CH" sz="3600" dirty="0">
                <a:solidFill>
                  <a:srgbClr val="FF0000"/>
                </a:solidFill>
                <a:latin typeface="Biome" panose="020B0503030204020804" pitchFamily="34" charset="0"/>
                <a:cs typeface="Biome" panose="020B0503030204020804" pitchFamily="34" charset="0"/>
              </a:rPr>
              <a:t>Lundi 20 novembre à </a:t>
            </a:r>
            <a:r>
              <a:rPr lang="fr-CH" sz="3600" dirty="0" err="1">
                <a:solidFill>
                  <a:srgbClr val="FF0000"/>
                </a:solidFill>
                <a:latin typeface="Biome" panose="020B0503030204020804" pitchFamily="34" charset="0"/>
                <a:cs typeface="Biome" panose="020B0503030204020804" pitchFamily="34" charset="0"/>
              </a:rPr>
              <a:t>Unimail</a:t>
            </a:r>
            <a:endParaRPr lang="fr-CH" sz="3600" dirty="0">
              <a:solidFill>
                <a:srgbClr val="FF0000"/>
              </a:solidFill>
              <a:latin typeface="Biome" panose="020B0503030204020804" pitchFamily="34" charset="0"/>
              <a:cs typeface="Biome" panose="020B0503030204020804" pitchFamily="34" charset="0"/>
            </a:endParaRPr>
          </a:p>
          <a:p>
            <a:pPr algn="ctr"/>
            <a:r>
              <a:rPr lang="fr-CH" sz="3600" dirty="0">
                <a:solidFill>
                  <a:srgbClr val="FF0000"/>
                </a:solidFill>
                <a:latin typeface="Biome" panose="020B0503030204020804" pitchFamily="34" charset="0"/>
                <a:cs typeface="Biome" panose="020B0503030204020804" pitchFamily="34" charset="0"/>
              </a:rPr>
              <a:t>Vendredi </a:t>
            </a:r>
            <a:r>
              <a:rPr lang="fr-CH" sz="3600">
                <a:solidFill>
                  <a:srgbClr val="FF0000"/>
                </a:solidFill>
                <a:latin typeface="Biome" panose="020B0503030204020804" pitchFamily="34" charset="0"/>
                <a:cs typeface="Biome" panose="020B0503030204020804" pitchFamily="34" charset="0"/>
              </a:rPr>
              <a:t>24 novembre à La Bulle</a:t>
            </a:r>
            <a:endParaRPr lang="fr-CH" sz="3600" dirty="0">
              <a:solidFill>
                <a:srgbClr val="FF0000"/>
              </a:solidFill>
              <a:latin typeface="Biome" panose="020B0503030204020804" pitchFamily="34" charset="0"/>
              <a:cs typeface="Biome" panose="020B0503030204020804" pitchFamily="34" charset="0"/>
            </a:endParaRPr>
          </a:p>
          <a:p>
            <a:pPr algn="ctr"/>
            <a:endParaRPr lang="fr-CH" sz="3600" dirty="0">
              <a:solidFill>
                <a:srgbClr val="FF0000"/>
              </a:solidFill>
              <a:latin typeface="Biome" panose="020B0503030204020804" pitchFamily="34" charset="0"/>
              <a:cs typeface="Biome" panose="020B0503030204020804" pitchFamily="34" charset="0"/>
            </a:endParaRPr>
          </a:p>
          <a:p>
            <a:pPr algn="ctr"/>
            <a:endParaRPr lang="fr-CH" sz="3600" dirty="0">
              <a:solidFill>
                <a:srgbClr val="62C1C6"/>
              </a:solidFill>
              <a:latin typeface="Biome" panose="020B0503030204020804" pitchFamily="34" charset="0"/>
              <a:cs typeface="Biome" panose="020B0503030204020804" pitchFamily="34" charset="0"/>
            </a:endParaRPr>
          </a:p>
        </p:txBody>
      </p:sp>
    </p:spTree>
    <p:extLst>
      <p:ext uri="{BB962C8B-B14F-4D97-AF65-F5344CB8AC3E}">
        <p14:creationId xmlns:p14="http://schemas.microsoft.com/office/powerpoint/2010/main" val="85265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Enjeux des bibliothèques – </a:t>
            </a:r>
            <a:r>
              <a:rPr lang="fr-CH" sz="5400" dirty="0">
                <a:solidFill>
                  <a:srgbClr val="62C1C6"/>
                </a:solidFill>
                <a:latin typeface="Biome" panose="020B0503030204020804" pitchFamily="34" charset="0"/>
                <a:cs typeface="Biome" panose="020B0503030204020804" pitchFamily="34" charset="0"/>
              </a:rPr>
              <a:t>Retours sur les carnets</a:t>
            </a:r>
            <a:endParaRPr lang="fr-CH" dirty="0">
              <a:solidFill>
                <a:srgbClr val="62C1C6"/>
              </a:solidFill>
              <a:latin typeface="Biome" panose="020B0503030204020804" pitchFamily="34" charset="0"/>
              <a:cs typeface="Biome" panose="020B0503030204020804" pitchFamily="34" charset="0"/>
            </a:endParaRPr>
          </a:p>
        </p:txBody>
      </p:sp>
      <p:sp>
        <p:nvSpPr>
          <p:cNvPr id="7" name="ZoneTexte 6">
            <a:extLst>
              <a:ext uri="{FF2B5EF4-FFF2-40B4-BE49-F238E27FC236}">
                <a16:creationId xmlns:a16="http://schemas.microsoft.com/office/drawing/2014/main" id="{CE657CDE-A613-E2F4-D232-125BBBCBC1B8}"/>
              </a:ext>
            </a:extLst>
          </p:cNvPr>
          <p:cNvSpPr txBox="1"/>
          <p:nvPr/>
        </p:nvSpPr>
        <p:spPr>
          <a:xfrm>
            <a:off x="1969871" y="2535318"/>
            <a:ext cx="8313217" cy="2585323"/>
          </a:xfrm>
          <a:prstGeom prst="rect">
            <a:avLst/>
          </a:prstGeom>
          <a:noFill/>
        </p:spPr>
        <p:txBody>
          <a:bodyPr wrap="square" rtlCol="0">
            <a:spAutoFit/>
          </a:bodyPr>
          <a:lstStyle/>
          <a:p>
            <a:r>
              <a:rPr lang="fr-CH" sz="5400" i="1" dirty="0">
                <a:latin typeface="Biome" panose="020B0503030204020804" pitchFamily="34" charset="0"/>
                <a:cs typeface="Biome" panose="020B0503030204020804" pitchFamily="34" charset="0"/>
              </a:rPr>
              <a:t>« La bibliothèque est fermée en dehors des horaires d’ouverture »</a:t>
            </a:r>
          </a:p>
        </p:txBody>
      </p:sp>
    </p:spTree>
    <p:extLst>
      <p:ext uri="{BB962C8B-B14F-4D97-AF65-F5344CB8AC3E}">
        <p14:creationId xmlns:p14="http://schemas.microsoft.com/office/powerpoint/2010/main" val="81321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Enjeux des bibliothèques – </a:t>
            </a:r>
            <a:r>
              <a:rPr lang="fr-CH" sz="5400" dirty="0">
                <a:solidFill>
                  <a:srgbClr val="62C1C6"/>
                </a:solidFill>
                <a:latin typeface="Biome" panose="020B0503030204020804" pitchFamily="34" charset="0"/>
                <a:cs typeface="Biome" panose="020B0503030204020804" pitchFamily="34" charset="0"/>
              </a:rPr>
              <a:t>Retours sur les carnets</a:t>
            </a:r>
            <a:endParaRPr lang="fr-CH" dirty="0">
              <a:solidFill>
                <a:srgbClr val="62C1C6"/>
              </a:solidFill>
              <a:latin typeface="Biome" panose="020B0503030204020804" pitchFamily="34" charset="0"/>
              <a:cs typeface="Biome" panose="020B0503030204020804" pitchFamily="34" charset="0"/>
            </a:endParaRPr>
          </a:p>
        </p:txBody>
      </p:sp>
      <p:sp>
        <p:nvSpPr>
          <p:cNvPr id="4" name="ZoneTexte 3">
            <a:extLst>
              <a:ext uri="{FF2B5EF4-FFF2-40B4-BE49-F238E27FC236}">
                <a16:creationId xmlns:a16="http://schemas.microsoft.com/office/drawing/2014/main" id="{10B638C2-A907-4459-A48D-1535D3F94C85}"/>
              </a:ext>
            </a:extLst>
          </p:cNvPr>
          <p:cNvSpPr txBox="1"/>
          <p:nvPr/>
        </p:nvSpPr>
        <p:spPr>
          <a:xfrm>
            <a:off x="1305104" y="1845947"/>
            <a:ext cx="9581791" cy="4568110"/>
          </a:xfrm>
          <a:prstGeom prst="rect">
            <a:avLst/>
          </a:prstGeom>
          <a:noFill/>
        </p:spPr>
        <p:txBody>
          <a:bodyPr wrap="square">
            <a:spAutoFit/>
          </a:bodyPr>
          <a:lstStyle/>
          <a:p>
            <a:r>
              <a:rPr lang="fr-FR" sz="2400" b="1" dirty="0">
                <a:latin typeface="Biome" panose="020B0503030204020804" pitchFamily="34" charset="0"/>
                <a:cs typeface="Biome" panose="020B0503030204020804" pitchFamily="34" charset="0"/>
              </a:rPr>
              <a:t>QUELQUES CONSEILS</a:t>
            </a:r>
          </a:p>
          <a:p>
            <a:pPr>
              <a:lnSpc>
                <a:spcPct val="150000"/>
              </a:lnSpc>
            </a:pPr>
            <a:r>
              <a:rPr lang="fr-FR" sz="2000" dirty="0">
                <a:latin typeface="Biome" panose="020B0503030204020804" pitchFamily="34" charset="0"/>
                <a:cs typeface="Biome" panose="020B0503030204020804" pitchFamily="34" charset="0"/>
              </a:rPr>
              <a:t>Pour l’axe :</a:t>
            </a:r>
          </a:p>
          <a:p>
            <a:pPr marL="285750" indent="-28575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Prenez le temps de </a:t>
            </a:r>
            <a:r>
              <a:rPr lang="fr-FR" sz="2000" b="1" dirty="0">
                <a:latin typeface="Biome" panose="020B0503030204020804" pitchFamily="34" charset="0"/>
                <a:cs typeface="Biome" panose="020B0503030204020804" pitchFamily="34" charset="0"/>
              </a:rPr>
              <a:t>définir, délimiter et catégoriser</a:t>
            </a:r>
            <a:r>
              <a:rPr lang="fr-FR" sz="2000" dirty="0">
                <a:latin typeface="Biome" panose="020B0503030204020804" pitchFamily="34" charset="0"/>
                <a:cs typeface="Biome" panose="020B0503030204020804" pitchFamily="34" charset="0"/>
              </a:rPr>
              <a:t> les éléments de votre sujet ;</a:t>
            </a:r>
          </a:p>
          <a:p>
            <a:pPr marL="285750" indent="-28575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Ne partez pas sur des </a:t>
            </a:r>
            <a:r>
              <a:rPr lang="fr-FR" sz="2000" b="1" dirty="0">
                <a:latin typeface="Biome" panose="020B0503030204020804" pitchFamily="34" charset="0"/>
                <a:cs typeface="Biome" panose="020B0503030204020804" pitchFamily="34" charset="0"/>
              </a:rPr>
              <a:t>idées reçues </a:t>
            </a:r>
            <a:r>
              <a:rPr lang="fr-FR" sz="2000" dirty="0">
                <a:latin typeface="Biome" panose="020B0503030204020804" pitchFamily="34" charset="0"/>
                <a:cs typeface="Biome" panose="020B0503030204020804" pitchFamily="34" charset="0"/>
              </a:rPr>
              <a:t>ou alors posez-les consciemment comme hypothèse de départ ;</a:t>
            </a:r>
          </a:p>
          <a:p>
            <a:pPr marL="285750" indent="-28575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Evitez les assertions non sourcées comme « La première chose à faire est de former les bibliothécaires » ;</a:t>
            </a:r>
          </a:p>
          <a:p>
            <a:pPr marL="285750" indent="-28575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Faites des constructions de phrases simples avec pour règle une phrase </a:t>
            </a:r>
            <a:r>
              <a:rPr lang="fr-FR" sz="2000" b="1" dirty="0">
                <a:latin typeface="Biome" panose="020B0503030204020804" pitchFamily="34" charset="0"/>
                <a:cs typeface="Biome" panose="020B0503030204020804" pitchFamily="34" charset="0"/>
              </a:rPr>
              <a:t>= une information/idée.</a:t>
            </a:r>
          </a:p>
        </p:txBody>
      </p:sp>
    </p:spTree>
    <p:extLst>
      <p:ext uri="{BB962C8B-B14F-4D97-AF65-F5344CB8AC3E}">
        <p14:creationId xmlns:p14="http://schemas.microsoft.com/office/powerpoint/2010/main" val="97388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Enjeux des bibliothèques – </a:t>
            </a:r>
            <a:r>
              <a:rPr lang="fr-CH" sz="5400" dirty="0">
                <a:solidFill>
                  <a:srgbClr val="62C1C6"/>
                </a:solidFill>
                <a:latin typeface="Biome" panose="020B0503030204020804" pitchFamily="34" charset="0"/>
                <a:cs typeface="Biome" panose="020B0503030204020804" pitchFamily="34" charset="0"/>
              </a:rPr>
              <a:t>Retours sur les carnets</a:t>
            </a:r>
            <a:endParaRPr lang="fr-CH" dirty="0">
              <a:solidFill>
                <a:srgbClr val="62C1C6"/>
              </a:solidFill>
              <a:latin typeface="Biome" panose="020B0503030204020804" pitchFamily="34" charset="0"/>
              <a:cs typeface="Biome" panose="020B0503030204020804" pitchFamily="34" charset="0"/>
            </a:endParaRPr>
          </a:p>
        </p:txBody>
      </p:sp>
      <p:sp>
        <p:nvSpPr>
          <p:cNvPr id="3" name="ZoneTexte 2">
            <a:extLst>
              <a:ext uri="{FF2B5EF4-FFF2-40B4-BE49-F238E27FC236}">
                <a16:creationId xmlns:a16="http://schemas.microsoft.com/office/drawing/2014/main" id="{089BA53F-8578-6124-0CFD-976BB4ED7E14}"/>
              </a:ext>
            </a:extLst>
          </p:cNvPr>
          <p:cNvSpPr txBox="1"/>
          <p:nvPr/>
        </p:nvSpPr>
        <p:spPr>
          <a:xfrm>
            <a:off x="1287492" y="1983967"/>
            <a:ext cx="9616297" cy="4106445"/>
          </a:xfrm>
          <a:prstGeom prst="rect">
            <a:avLst/>
          </a:prstGeom>
          <a:noFill/>
        </p:spPr>
        <p:txBody>
          <a:bodyPr wrap="square">
            <a:spAutoFit/>
          </a:bodyPr>
          <a:lstStyle/>
          <a:p>
            <a:r>
              <a:rPr lang="fr-FR" sz="2400" b="1" dirty="0">
                <a:latin typeface="Biome" panose="020B0503030204020804" pitchFamily="34" charset="0"/>
                <a:cs typeface="Biome" panose="020B0503030204020804" pitchFamily="34" charset="0"/>
              </a:rPr>
              <a:t>QUELQUES CONSEILS</a:t>
            </a:r>
          </a:p>
          <a:p>
            <a:pPr>
              <a:lnSpc>
                <a:spcPct val="150000"/>
              </a:lnSpc>
            </a:pPr>
            <a:r>
              <a:rPr lang="fr-FR" sz="2000" dirty="0">
                <a:latin typeface="Biome" panose="020B0503030204020804" pitchFamily="34" charset="0"/>
                <a:cs typeface="Biome" panose="020B0503030204020804" pitchFamily="34" charset="0"/>
              </a:rPr>
              <a:t>Pour le carnet de bord :</a:t>
            </a:r>
          </a:p>
          <a:p>
            <a:pPr marL="342900" indent="-34290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Mettez une légende ;</a:t>
            </a:r>
          </a:p>
          <a:p>
            <a:pPr marL="342900" indent="-34290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Sourcez vos photos et vérifiez qu’elles soient lisibles ;</a:t>
            </a:r>
          </a:p>
          <a:p>
            <a:pPr marL="342900" indent="-34290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Donnez des exemples concrets plutôt que des ressentis sur l’ambiance ;</a:t>
            </a:r>
          </a:p>
          <a:p>
            <a:pPr marL="342900" indent="-34290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Travaillez la lisibilité du texte et de la mise en page (équilibre texte/image/vide) ;</a:t>
            </a:r>
          </a:p>
          <a:p>
            <a:pPr marL="342900" indent="-342900">
              <a:lnSpc>
                <a:spcPct val="150000"/>
              </a:lnSpc>
              <a:buFont typeface="Arial" panose="020B0604020202020204" pitchFamily="34" charset="0"/>
              <a:buChar char="•"/>
            </a:pPr>
            <a:r>
              <a:rPr lang="fr-FR" sz="2000" dirty="0">
                <a:latin typeface="Biome" panose="020B0503030204020804" pitchFamily="34" charset="0"/>
                <a:cs typeface="Biome" panose="020B0503030204020804" pitchFamily="34" charset="0"/>
              </a:rPr>
              <a:t>Créez un réel parcours par une flèche, une numérotation ou tout autre élément…</a:t>
            </a:r>
          </a:p>
        </p:txBody>
      </p:sp>
    </p:spTree>
    <p:extLst>
      <p:ext uri="{BB962C8B-B14F-4D97-AF65-F5344CB8AC3E}">
        <p14:creationId xmlns:p14="http://schemas.microsoft.com/office/powerpoint/2010/main" val="10186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Enjeux des bibliothèques – </a:t>
            </a:r>
            <a:r>
              <a:rPr lang="fr-CH" sz="5400" dirty="0">
                <a:solidFill>
                  <a:srgbClr val="62C1C6"/>
                </a:solidFill>
                <a:latin typeface="Biome" panose="020B0503030204020804" pitchFamily="34" charset="0"/>
                <a:cs typeface="Biome" panose="020B0503030204020804" pitchFamily="34" charset="0"/>
              </a:rPr>
              <a:t>Retours de visites</a:t>
            </a:r>
            <a:endParaRPr lang="fr-CH" dirty="0">
              <a:solidFill>
                <a:srgbClr val="62C1C6"/>
              </a:solidFill>
              <a:latin typeface="Biome" panose="020B0503030204020804" pitchFamily="34" charset="0"/>
              <a:cs typeface="Biome" panose="020B0503030204020804" pitchFamily="34" charset="0"/>
            </a:endParaRPr>
          </a:p>
        </p:txBody>
      </p:sp>
      <p:sp>
        <p:nvSpPr>
          <p:cNvPr id="7" name="ZoneTexte 6">
            <a:extLst>
              <a:ext uri="{FF2B5EF4-FFF2-40B4-BE49-F238E27FC236}">
                <a16:creationId xmlns:a16="http://schemas.microsoft.com/office/drawing/2014/main" id="{CE657CDE-A613-E2F4-D232-125BBBCBC1B8}"/>
              </a:ext>
            </a:extLst>
          </p:cNvPr>
          <p:cNvSpPr txBox="1"/>
          <p:nvPr/>
        </p:nvSpPr>
        <p:spPr>
          <a:xfrm>
            <a:off x="6344789" y="3164198"/>
            <a:ext cx="5090809" cy="1446550"/>
          </a:xfrm>
          <a:prstGeom prst="rect">
            <a:avLst/>
          </a:prstGeom>
          <a:noFill/>
        </p:spPr>
        <p:txBody>
          <a:bodyPr wrap="square" rtlCol="0">
            <a:spAutoFit/>
          </a:bodyPr>
          <a:lstStyle/>
          <a:p>
            <a:r>
              <a:rPr lang="fr-CH" sz="4400" dirty="0">
                <a:latin typeface="Biome" panose="020B0503030204020804" pitchFamily="34" charset="0"/>
                <a:cs typeface="Biome" panose="020B0503030204020804" pitchFamily="34" charset="0"/>
              </a:rPr>
              <a:t>BGE</a:t>
            </a:r>
          </a:p>
          <a:p>
            <a:r>
              <a:rPr lang="fr-CH" sz="4400" dirty="0">
                <a:latin typeface="Biome" panose="020B0503030204020804" pitchFamily="34" charset="0"/>
                <a:cs typeface="Biome" panose="020B0503030204020804" pitchFamily="34" charset="0"/>
              </a:rPr>
              <a:t>Meyrin</a:t>
            </a:r>
          </a:p>
        </p:txBody>
      </p:sp>
      <p:pic>
        <p:nvPicPr>
          <p:cNvPr id="4" name="Graphique 3" descr="Appareil photo avec un remplissage uni">
            <a:extLst>
              <a:ext uri="{FF2B5EF4-FFF2-40B4-BE49-F238E27FC236}">
                <a16:creationId xmlns:a16="http://schemas.microsoft.com/office/drawing/2014/main" id="{0FAD1F55-14DB-9462-8E14-028E67EAF3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51049" y="2307019"/>
            <a:ext cx="3160909" cy="3160909"/>
          </a:xfrm>
          <a:prstGeom prst="rect">
            <a:avLst/>
          </a:prstGeom>
        </p:spPr>
      </p:pic>
    </p:spTree>
    <p:extLst>
      <p:ext uri="{BB962C8B-B14F-4D97-AF65-F5344CB8AC3E}">
        <p14:creationId xmlns:p14="http://schemas.microsoft.com/office/powerpoint/2010/main" val="42406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7B1-IDB-2 Enjeux des bibliothèques – </a:t>
            </a:r>
            <a:r>
              <a:rPr lang="fr-CH" sz="5400" dirty="0">
                <a:solidFill>
                  <a:srgbClr val="62C1C6"/>
                </a:solidFill>
                <a:latin typeface="Biome" panose="020B0503030204020804" pitchFamily="34" charset="0"/>
                <a:cs typeface="Biome" panose="020B0503030204020804" pitchFamily="34" charset="0"/>
              </a:rPr>
              <a:t>Cours 3</a:t>
            </a:r>
            <a:endParaRPr lang="fr-CH" dirty="0">
              <a:solidFill>
                <a:srgbClr val="62C1C6"/>
              </a:solidFill>
              <a:latin typeface="Biome" panose="020B0503030204020804" pitchFamily="34" charset="0"/>
              <a:cs typeface="Biome" panose="020B0503030204020804" pitchFamily="34" charset="0"/>
            </a:endParaRPr>
          </a:p>
        </p:txBody>
      </p:sp>
      <p:sp>
        <p:nvSpPr>
          <p:cNvPr id="5" name="ZoneTexte 4">
            <a:extLst>
              <a:ext uri="{FF2B5EF4-FFF2-40B4-BE49-F238E27FC236}">
                <a16:creationId xmlns:a16="http://schemas.microsoft.com/office/drawing/2014/main" id="{65E3702A-1955-D367-E49B-18A81B2CA04D}"/>
              </a:ext>
            </a:extLst>
          </p:cNvPr>
          <p:cNvSpPr txBox="1"/>
          <p:nvPr/>
        </p:nvSpPr>
        <p:spPr>
          <a:xfrm>
            <a:off x="917866" y="2551837"/>
            <a:ext cx="9497488" cy="1754326"/>
          </a:xfrm>
          <a:prstGeom prst="rect">
            <a:avLst/>
          </a:prstGeom>
          <a:noFill/>
        </p:spPr>
        <p:txBody>
          <a:bodyPr wrap="square">
            <a:spAutoFit/>
          </a:bodyPr>
          <a:lstStyle/>
          <a:p>
            <a:pPr algn="ctr"/>
            <a:r>
              <a:rPr lang="fr-CH" sz="5400" dirty="0">
                <a:solidFill>
                  <a:srgbClr val="198A8D"/>
                </a:solidFill>
                <a:latin typeface="Biome" panose="020B0503030204020804" pitchFamily="34" charset="0"/>
                <a:cs typeface="Biome" panose="020B0503030204020804" pitchFamily="34" charset="0"/>
              </a:rPr>
              <a:t>« </a:t>
            </a:r>
            <a:r>
              <a:rPr lang="fr-FR" sz="5400" dirty="0">
                <a:solidFill>
                  <a:srgbClr val="198A8D"/>
                </a:solidFill>
                <a:latin typeface="Biome" panose="020B0503030204020804" pitchFamily="34" charset="0"/>
                <a:cs typeface="Biome" panose="020B0503030204020804" pitchFamily="34" charset="0"/>
              </a:rPr>
              <a:t>A quoi servent les bibliothèques ? »</a:t>
            </a:r>
            <a:endParaRPr lang="fr-CH" sz="5400" dirty="0">
              <a:solidFill>
                <a:srgbClr val="198A8D"/>
              </a:solidFill>
              <a:latin typeface="Biome" panose="020B0503030204020804" pitchFamily="34" charset="0"/>
              <a:cs typeface="Biome" panose="020B0503030204020804" pitchFamily="34" charset="0"/>
            </a:endParaRPr>
          </a:p>
        </p:txBody>
      </p:sp>
      <p:sp>
        <p:nvSpPr>
          <p:cNvPr id="6" name="ZoneTexte 5">
            <a:extLst>
              <a:ext uri="{FF2B5EF4-FFF2-40B4-BE49-F238E27FC236}">
                <a16:creationId xmlns:a16="http://schemas.microsoft.com/office/drawing/2014/main" id="{99626492-3101-3AA7-3781-AABACA5E22C0}"/>
              </a:ext>
            </a:extLst>
          </p:cNvPr>
          <p:cNvSpPr txBox="1"/>
          <p:nvPr/>
        </p:nvSpPr>
        <p:spPr>
          <a:xfrm>
            <a:off x="3629834" y="4872975"/>
            <a:ext cx="4073551" cy="646331"/>
          </a:xfrm>
          <a:prstGeom prst="rect">
            <a:avLst/>
          </a:prstGeom>
          <a:noFill/>
        </p:spPr>
        <p:txBody>
          <a:bodyPr wrap="none" rtlCol="0">
            <a:spAutoFit/>
          </a:bodyPr>
          <a:lstStyle/>
          <a:p>
            <a:pPr algn="ctr"/>
            <a:r>
              <a:rPr lang="fr-CH" dirty="0">
                <a:latin typeface="Biome" panose="020B0503030204020804" pitchFamily="34" charset="0"/>
                <a:cs typeface="Biome" panose="020B0503030204020804" pitchFamily="34" charset="0"/>
              </a:rPr>
              <a:t>Françoise Dubosson et Elise Point</a:t>
            </a:r>
          </a:p>
          <a:p>
            <a:pPr algn="ctr"/>
            <a:r>
              <a:rPr lang="fr-CH" dirty="0">
                <a:latin typeface="Biome" panose="020B0503030204020804" pitchFamily="34" charset="0"/>
                <a:cs typeface="Biome" panose="020B0503030204020804" pitchFamily="34" charset="0"/>
              </a:rPr>
              <a:t>Semaine 45 – novembre 2023</a:t>
            </a:r>
          </a:p>
        </p:txBody>
      </p:sp>
    </p:spTree>
    <p:extLst>
      <p:ext uri="{BB962C8B-B14F-4D97-AF65-F5344CB8AC3E}">
        <p14:creationId xmlns:p14="http://schemas.microsoft.com/office/powerpoint/2010/main" val="401596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a:bodyPr>
          <a:lstStyle/>
          <a:p>
            <a:r>
              <a:rPr lang="fr-CH" sz="5400" dirty="0">
                <a:latin typeface="Biome" panose="020B0503030204020804" pitchFamily="34" charset="0"/>
                <a:cs typeface="Biome" panose="020B0503030204020804" pitchFamily="34" charset="0"/>
              </a:rPr>
              <a:t>La notion de service</a:t>
            </a:r>
            <a:endParaRPr lang="fr-CH" dirty="0">
              <a:solidFill>
                <a:srgbClr val="62C1C6"/>
              </a:solidFill>
              <a:latin typeface="Biome" panose="020B0503030204020804" pitchFamily="34" charset="0"/>
              <a:cs typeface="Biome" panose="020B0503030204020804" pitchFamily="34" charset="0"/>
            </a:endParaRPr>
          </a:p>
        </p:txBody>
      </p:sp>
      <p:sp>
        <p:nvSpPr>
          <p:cNvPr id="3" name="Rectangle 1">
            <a:extLst>
              <a:ext uri="{FF2B5EF4-FFF2-40B4-BE49-F238E27FC236}">
                <a16:creationId xmlns:a16="http://schemas.microsoft.com/office/drawing/2014/main" id="{D173E949-9E9F-9435-AF77-F504A2A2F2E5}"/>
              </a:ext>
            </a:extLst>
          </p:cNvPr>
          <p:cNvSpPr>
            <a:spLocks noChangeArrowheads="1"/>
          </p:cNvSpPr>
          <p:nvPr/>
        </p:nvSpPr>
        <p:spPr bwMode="auto">
          <a:xfrm>
            <a:off x="987784" y="2153206"/>
            <a:ext cx="10058400" cy="335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Biome" panose="020B0503030204020804" pitchFamily="34" charset="0"/>
                <a:cs typeface="Biome" panose="020B0503030204020804" pitchFamily="34" charset="0"/>
              </a:rPr>
              <a:t>« Une activité de services se caractérise essentiellement par la mise à disposition d'une </a:t>
            </a:r>
            <a:r>
              <a:rPr lang="fr-FR" altLang="fr-FR" sz="2400" dirty="0">
                <a:solidFill>
                  <a:srgbClr val="198A8D"/>
                </a:solidFill>
                <a:latin typeface="Biome" panose="020B0503030204020804" pitchFamily="34" charset="0"/>
                <a:cs typeface="Biome" panose="020B0503030204020804" pitchFamily="34" charset="0"/>
              </a:rPr>
              <a:t>prestation technique ou intellectuelle</a:t>
            </a:r>
            <a:r>
              <a:rPr lang="fr-FR" altLang="fr-FR" sz="2400" dirty="0">
                <a:latin typeface="Biome" panose="020B0503030204020804" pitchFamily="34" charset="0"/>
                <a:cs typeface="Biome" panose="020B0503030204020804" pitchFamily="34" charset="0"/>
              </a:rPr>
              <a:t>. À la différence d'une activité industrielle, elle ne peut pas être décrite par les seules caractéristiques d'un bien tangible acquis par le client. </a:t>
            </a:r>
            <a:r>
              <a:rPr lang="fr-FR" altLang="fr-FR" sz="2400" dirty="0">
                <a:solidFill>
                  <a:srgbClr val="198A8D"/>
                </a:solidFill>
                <a:latin typeface="Biome" panose="020B0503030204020804" pitchFamily="34" charset="0"/>
                <a:cs typeface="Biome" panose="020B0503030204020804" pitchFamily="34" charset="0"/>
              </a:rPr>
              <a:t>Son produit final est immatériel</a:t>
            </a:r>
            <a:r>
              <a:rPr lang="fr-FR" altLang="fr-FR" sz="2400" dirty="0">
                <a:latin typeface="Biome" panose="020B0503030204020804" pitchFamily="34" charset="0"/>
                <a:cs typeface="Biome" panose="020B0503030204020804" pitchFamily="34" charset="0"/>
              </a:rPr>
              <a:t>, il n'est ni stockable, ni transportable. »</a:t>
            </a:r>
          </a:p>
        </p:txBody>
      </p:sp>
      <p:sp>
        <p:nvSpPr>
          <p:cNvPr id="7" name="ZoneTexte 6">
            <a:extLst>
              <a:ext uri="{FF2B5EF4-FFF2-40B4-BE49-F238E27FC236}">
                <a16:creationId xmlns:a16="http://schemas.microsoft.com/office/drawing/2014/main" id="{F5F5C31E-31CF-4EB0-E2AF-71DE54DCFA64}"/>
              </a:ext>
            </a:extLst>
          </p:cNvPr>
          <p:cNvSpPr txBox="1"/>
          <p:nvPr/>
        </p:nvSpPr>
        <p:spPr>
          <a:xfrm>
            <a:off x="6126480" y="5754739"/>
            <a:ext cx="6094602" cy="307777"/>
          </a:xfrm>
          <a:prstGeom prst="rect">
            <a:avLst/>
          </a:prstGeom>
          <a:noFill/>
        </p:spPr>
        <p:txBody>
          <a:bodyPr wrap="square">
            <a:spAutoFit/>
          </a:bodyPr>
          <a:lstStyle/>
          <a:p>
            <a:r>
              <a:rPr lang="fr-CH" sz="1400" dirty="0">
                <a:latin typeface="Biome" panose="020B0503030204020804" pitchFamily="34" charset="0"/>
                <a:cs typeface="Biome" panose="020B0503030204020804" pitchFamily="34" charset="0"/>
              </a:rPr>
              <a:t>https://www.insee.fr/fr/metadonnees/definition/c1161</a:t>
            </a:r>
          </a:p>
        </p:txBody>
      </p:sp>
    </p:spTree>
    <p:extLst>
      <p:ext uri="{BB962C8B-B14F-4D97-AF65-F5344CB8AC3E}">
        <p14:creationId xmlns:p14="http://schemas.microsoft.com/office/powerpoint/2010/main" val="87610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Les services des bibliothèques</a:t>
            </a:r>
            <a:endParaRPr lang="fr-CH" dirty="0">
              <a:solidFill>
                <a:srgbClr val="62C1C6"/>
              </a:solidFill>
              <a:latin typeface="Biome" panose="020B0503030204020804" pitchFamily="34" charset="0"/>
              <a:cs typeface="Biome" panose="020B0503030204020804" pitchFamily="34" charset="0"/>
            </a:endParaRPr>
          </a:p>
        </p:txBody>
      </p:sp>
      <p:sp>
        <p:nvSpPr>
          <p:cNvPr id="4" name="Rectangle 3">
            <a:extLst>
              <a:ext uri="{FF2B5EF4-FFF2-40B4-BE49-F238E27FC236}">
                <a16:creationId xmlns:a16="http://schemas.microsoft.com/office/drawing/2014/main" id="{7BA2320B-1BDF-E4B9-BB05-96E538E551B1}"/>
              </a:ext>
            </a:extLst>
          </p:cNvPr>
          <p:cNvSpPr/>
          <p:nvPr/>
        </p:nvSpPr>
        <p:spPr>
          <a:xfrm>
            <a:off x="326979" y="2742573"/>
            <a:ext cx="2160000" cy="126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Le prêt de livres</a:t>
            </a:r>
          </a:p>
        </p:txBody>
      </p:sp>
      <p:sp>
        <p:nvSpPr>
          <p:cNvPr id="5" name="Rectangle 4">
            <a:extLst>
              <a:ext uri="{FF2B5EF4-FFF2-40B4-BE49-F238E27FC236}">
                <a16:creationId xmlns:a16="http://schemas.microsoft.com/office/drawing/2014/main" id="{7B1C9DF0-80FA-6213-C9C0-9A4909F86434}"/>
              </a:ext>
            </a:extLst>
          </p:cNvPr>
          <p:cNvSpPr/>
          <p:nvPr/>
        </p:nvSpPr>
        <p:spPr>
          <a:xfrm>
            <a:off x="3378893" y="2742573"/>
            <a:ext cx="2160000" cy="12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La vente de livres</a:t>
            </a:r>
          </a:p>
        </p:txBody>
      </p:sp>
      <p:sp>
        <p:nvSpPr>
          <p:cNvPr id="6" name="Rectangle 5">
            <a:extLst>
              <a:ext uri="{FF2B5EF4-FFF2-40B4-BE49-F238E27FC236}">
                <a16:creationId xmlns:a16="http://schemas.microsoft.com/office/drawing/2014/main" id="{8CF997EA-2A17-E5EC-6F26-83F7B921C989}"/>
              </a:ext>
            </a:extLst>
          </p:cNvPr>
          <p:cNvSpPr/>
          <p:nvPr/>
        </p:nvSpPr>
        <p:spPr>
          <a:xfrm>
            <a:off x="6430807" y="2742573"/>
            <a:ext cx="2160000" cy="1260000"/>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La durée du prêt</a:t>
            </a:r>
          </a:p>
        </p:txBody>
      </p:sp>
      <p:sp>
        <p:nvSpPr>
          <p:cNvPr id="8" name="Rectangle 7">
            <a:extLst>
              <a:ext uri="{FF2B5EF4-FFF2-40B4-BE49-F238E27FC236}">
                <a16:creationId xmlns:a16="http://schemas.microsoft.com/office/drawing/2014/main" id="{39E9721E-7DB0-DB2E-3543-8C6FFC5BF6DC}"/>
              </a:ext>
            </a:extLst>
          </p:cNvPr>
          <p:cNvSpPr/>
          <p:nvPr/>
        </p:nvSpPr>
        <p:spPr>
          <a:xfrm>
            <a:off x="326979" y="4228823"/>
            <a:ext cx="2160000" cy="126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Les espaces de travail individuel</a:t>
            </a:r>
          </a:p>
        </p:txBody>
      </p:sp>
      <p:sp>
        <p:nvSpPr>
          <p:cNvPr id="9" name="Rectangle 8">
            <a:extLst>
              <a:ext uri="{FF2B5EF4-FFF2-40B4-BE49-F238E27FC236}">
                <a16:creationId xmlns:a16="http://schemas.microsoft.com/office/drawing/2014/main" id="{8B6A613A-32C6-3818-48FE-A8B0DA0880DD}"/>
              </a:ext>
            </a:extLst>
          </p:cNvPr>
          <p:cNvSpPr/>
          <p:nvPr/>
        </p:nvSpPr>
        <p:spPr>
          <a:xfrm>
            <a:off x="3378893" y="4228823"/>
            <a:ext cx="2160000" cy="12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Les cafés</a:t>
            </a:r>
          </a:p>
        </p:txBody>
      </p:sp>
      <p:sp>
        <p:nvSpPr>
          <p:cNvPr id="10" name="Rectangle 9">
            <a:extLst>
              <a:ext uri="{FF2B5EF4-FFF2-40B4-BE49-F238E27FC236}">
                <a16:creationId xmlns:a16="http://schemas.microsoft.com/office/drawing/2014/main" id="{10CC9CE4-C3D7-8E6A-74CE-614C2418610E}"/>
              </a:ext>
            </a:extLst>
          </p:cNvPr>
          <p:cNvSpPr/>
          <p:nvPr/>
        </p:nvSpPr>
        <p:spPr>
          <a:xfrm>
            <a:off x="6430807" y="4228823"/>
            <a:ext cx="2160000" cy="1260000"/>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La possibilité de boire et manger</a:t>
            </a:r>
          </a:p>
        </p:txBody>
      </p:sp>
      <p:sp>
        <p:nvSpPr>
          <p:cNvPr id="11" name="ZoneTexte 10">
            <a:extLst>
              <a:ext uri="{FF2B5EF4-FFF2-40B4-BE49-F238E27FC236}">
                <a16:creationId xmlns:a16="http://schemas.microsoft.com/office/drawing/2014/main" id="{53B29392-D624-D4AF-FC60-4D140369D9D1}"/>
              </a:ext>
            </a:extLst>
          </p:cNvPr>
          <p:cNvSpPr txBox="1"/>
          <p:nvPr/>
        </p:nvSpPr>
        <p:spPr>
          <a:xfrm>
            <a:off x="575661" y="2234643"/>
            <a:ext cx="1662636" cy="461665"/>
          </a:xfrm>
          <a:prstGeom prst="rect">
            <a:avLst/>
          </a:prstGeom>
          <a:noFill/>
        </p:spPr>
        <p:txBody>
          <a:bodyPr wrap="none" rtlCol="0">
            <a:spAutoFit/>
          </a:bodyPr>
          <a:lstStyle/>
          <a:p>
            <a:pPr algn="ctr"/>
            <a:r>
              <a:rPr lang="fr-CH" sz="2400" b="1" dirty="0">
                <a:solidFill>
                  <a:srgbClr val="92D050"/>
                </a:solidFill>
                <a:latin typeface="Biome" panose="020B0503030204020804" pitchFamily="34" charset="0"/>
                <a:cs typeface="Biome" panose="020B0503030204020804" pitchFamily="34" charset="0"/>
              </a:rPr>
              <a:t>SERVICES</a:t>
            </a:r>
          </a:p>
        </p:txBody>
      </p:sp>
      <p:sp>
        <p:nvSpPr>
          <p:cNvPr id="12" name="ZoneTexte 11">
            <a:extLst>
              <a:ext uri="{FF2B5EF4-FFF2-40B4-BE49-F238E27FC236}">
                <a16:creationId xmlns:a16="http://schemas.microsoft.com/office/drawing/2014/main" id="{A0584F66-FAC1-F923-3286-84BA3BFCE8E5}"/>
              </a:ext>
            </a:extLst>
          </p:cNvPr>
          <p:cNvSpPr txBox="1"/>
          <p:nvPr/>
        </p:nvSpPr>
        <p:spPr>
          <a:xfrm>
            <a:off x="3238128" y="2234642"/>
            <a:ext cx="2534669" cy="461665"/>
          </a:xfrm>
          <a:prstGeom prst="rect">
            <a:avLst/>
          </a:prstGeom>
          <a:noFill/>
        </p:spPr>
        <p:txBody>
          <a:bodyPr wrap="none" rtlCol="0">
            <a:spAutoFit/>
          </a:bodyPr>
          <a:lstStyle/>
          <a:p>
            <a:pPr algn="ctr"/>
            <a:r>
              <a:rPr lang="fr-CH" sz="2400" b="1" dirty="0">
                <a:solidFill>
                  <a:srgbClr val="00B0F0"/>
                </a:solidFill>
                <a:latin typeface="Biome" panose="020B0503030204020804" pitchFamily="34" charset="0"/>
                <a:cs typeface="Biome" panose="020B0503030204020804" pitchFamily="34" charset="0"/>
              </a:rPr>
              <a:t>CONCURRENCE</a:t>
            </a:r>
          </a:p>
        </p:txBody>
      </p:sp>
      <p:sp>
        <p:nvSpPr>
          <p:cNvPr id="13" name="ZoneTexte 12">
            <a:extLst>
              <a:ext uri="{FF2B5EF4-FFF2-40B4-BE49-F238E27FC236}">
                <a16:creationId xmlns:a16="http://schemas.microsoft.com/office/drawing/2014/main" id="{E96FB2DE-E0FC-64B5-BDF3-287323736846}"/>
              </a:ext>
            </a:extLst>
          </p:cNvPr>
          <p:cNvSpPr txBox="1"/>
          <p:nvPr/>
        </p:nvSpPr>
        <p:spPr>
          <a:xfrm>
            <a:off x="9054936" y="2251951"/>
            <a:ext cx="3015569" cy="461665"/>
          </a:xfrm>
          <a:prstGeom prst="rect">
            <a:avLst/>
          </a:prstGeom>
          <a:noFill/>
        </p:spPr>
        <p:txBody>
          <a:bodyPr wrap="none" rtlCol="0">
            <a:spAutoFit/>
          </a:bodyPr>
          <a:lstStyle/>
          <a:p>
            <a:pPr algn="ctr"/>
            <a:r>
              <a:rPr lang="fr-CH" sz="2400" b="1" dirty="0">
                <a:solidFill>
                  <a:srgbClr val="FFD349"/>
                </a:solidFill>
                <a:latin typeface="Biome" panose="020B0503030204020804" pitchFamily="34" charset="0"/>
                <a:cs typeface="Biome" panose="020B0503030204020804" pitchFamily="34" charset="0"/>
              </a:rPr>
              <a:t>VALEUR-AJOUTÉE</a:t>
            </a:r>
          </a:p>
        </p:txBody>
      </p:sp>
      <p:cxnSp>
        <p:nvCxnSpPr>
          <p:cNvPr id="15" name="Connecteur droit avec flèche 14">
            <a:extLst>
              <a:ext uri="{FF2B5EF4-FFF2-40B4-BE49-F238E27FC236}">
                <a16:creationId xmlns:a16="http://schemas.microsoft.com/office/drawing/2014/main" id="{4D85553E-4C1C-E5D2-5F06-A47B6241AC53}"/>
              </a:ext>
            </a:extLst>
          </p:cNvPr>
          <p:cNvCxnSpPr>
            <a:cxnSpLocks/>
            <a:stCxn id="4" idx="3"/>
            <a:endCxn id="5" idx="1"/>
          </p:cNvCxnSpPr>
          <p:nvPr/>
        </p:nvCxnSpPr>
        <p:spPr>
          <a:xfrm>
            <a:off x="2486979" y="337257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EB3C59EA-59E5-5CEC-1750-646399624FB5}"/>
              </a:ext>
            </a:extLst>
          </p:cNvPr>
          <p:cNvCxnSpPr>
            <a:cxnSpLocks/>
            <a:stCxn id="5" idx="3"/>
            <a:endCxn id="6" idx="1"/>
          </p:cNvCxnSpPr>
          <p:nvPr/>
        </p:nvCxnSpPr>
        <p:spPr>
          <a:xfrm>
            <a:off x="5538893" y="337257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4835CB77-3655-25E7-CC82-EEA7157FCEB9}"/>
              </a:ext>
            </a:extLst>
          </p:cNvPr>
          <p:cNvCxnSpPr>
            <a:cxnSpLocks/>
            <a:stCxn id="8" idx="3"/>
            <a:endCxn id="9" idx="1"/>
          </p:cNvCxnSpPr>
          <p:nvPr/>
        </p:nvCxnSpPr>
        <p:spPr>
          <a:xfrm>
            <a:off x="2486979" y="485882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30F727C0-2977-7B1C-06E1-6E3BF441EF0A}"/>
              </a:ext>
            </a:extLst>
          </p:cNvPr>
          <p:cNvCxnSpPr>
            <a:cxnSpLocks/>
            <a:stCxn id="9" idx="3"/>
            <a:endCxn id="10" idx="1"/>
          </p:cNvCxnSpPr>
          <p:nvPr/>
        </p:nvCxnSpPr>
        <p:spPr>
          <a:xfrm>
            <a:off x="5538893" y="485882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2D6171F4-1626-86A7-CC79-DB4489DF6325}"/>
              </a:ext>
            </a:extLst>
          </p:cNvPr>
          <p:cNvSpPr/>
          <p:nvPr/>
        </p:nvSpPr>
        <p:spPr>
          <a:xfrm>
            <a:off x="9482721" y="2742573"/>
            <a:ext cx="2160000" cy="1260000"/>
          </a:xfrm>
          <a:prstGeom prst="rect">
            <a:avLst/>
          </a:prstGeom>
          <a:solidFill>
            <a:srgbClr val="FFD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i="1" dirty="0">
                <a:solidFill>
                  <a:schemeClr val="tx1"/>
                </a:solidFill>
                <a:latin typeface="Biome" panose="020B0503030204020804" pitchFamily="34" charset="0"/>
                <a:cs typeface="Biome" panose="020B0503030204020804" pitchFamily="34" charset="0"/>
              </a:rPr>
              <a:t>Choix plus large et possibilité de tester</a:t>
            </a:r>
          </a:p>
        </p:txBody>
      </p:sp>
      <p:sp>
        <p:nvSpPr>
          <p:cNvPr id="7" name="Rectangle 6">
            <a:extLst>
              <a:ext uri="{FF2B5EF4-FFF2-40B4-BE49-F238E27FC236}">
                <a16:creationId xmlns:a16="http://schemas.microsoft.com/office/drawing/2014/main" id="{79417CAC-B64A-8CD4-6ED4-F7CD2F198938}"/>
              </a:ext>
            </a:extLst>
          </p:cNvPr>
          <p:cNvSpPr/>
          <p:nvPr/>
        </p:nvSpPr>
        <p:spPr>
          <a:xfrm>
            <a:off x="9482721" y="4228823"/>
            <a:ext cx="2160000" cy="1260000"/>
          </a:xfrm>
          <a:prstGeom prst="rect">
            <a:avLst/>
          </a:prstGeom>
          <a:solidFill>
            <a:srgbClr val="FFD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solidFill>
                  <a:schemeClr val="tx1"/>
                </a:solidFill>
                <a:latin typeface="Biome" panose="020B0503030204020804" pitchFamily="34" charset="0"/>
                <a:cs typeface="Biome" panose="020B0503030204020804" pitchFamily="34" charset="0"/>
              </a:rPr>
              <a:t>A</a:t>
            </a:r>
            <a:r>
              <a:rPr lang="fr-CH" b="1" i="1" dirty="0" err="1">
                <a:solidFill>
                  <a:schemeClr val="tx1"/>
                </a:solidFill>
                <a:latin typeface="Biome" panose="020B0503030204020804" pitchFamily="34" charset="0"/>
                <a:cs typeface="Biome" panose="020B0503030204020804" pitchFamily="34" charset="0"/>
              </a:rPr>
              <a:t>ucune</a:t>
            </a:r>
            <a:r>
              <a:rPr lang="fr-CH" b="1" i="1" dirty="0">
                <a:solidFill>
                  <a:schemeClr val="tx1"/>
                </a:solidFill>
                <a:latin typeface="Biome" panose="020B0503030204020804" pitchFamily="34" charset="0"/>
                <a:cs typeface="Biome" panose="020B0503030204020804" pitchFamily="34" charset="0"/>
              </a:rPr>
              <a:t> obligation de consommer</a:t>
            </a:r>
          </a:p>
        </p:txBody>
      </p:sp>
      <p:cxnSp>
        <p:nvCxnSpPr>
          <p:cNvPr id="14" name="Connecteur droit avec flèche 13">
            <a:extLst>
              <a:ext uri="{FF2B5EF4-FFF2-40B4-BE49-F238E27FC236}">
                <a16:creationId xmlns:a16="http://schemas.microsoft.com/office/drawing/2014/main" id="{E4D66FF3-34C9-97A2-8F86-6C2BCF1CBE55}"/>
              </a:ext>
            </a:extLst>
          </p:cNvPr>
          <p:cNvCxnSpPr>
            <a:cxnSpLocks/>
            <a:endCxn id="3" idx="1"/>
          </p:cNvCxnSpPr>
          <p:nvPr/>
        </p:nvCxnSpPr>
        <p:spPr>
          <a:xfrm>
            <a:off x="8590807" y="337257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7E85A8A4-6488-0CED-4EBA-08630FCF089B}"/>
              </a:ext>
            </a:extLst>
          </p:cNvPr>
          <p:cNvCxnSpPr>
            <a:cxnSpLocks/>
            <a:endCxn id="7" idx="1"/>
          </p:cNvCxnSpPr>
          <p:nvPr/>
        </p:nvCxnSpPr>
        <p:spPr>
          <a:xfrm>
            <a:off x="8590807" y="4858823"/>
            <a:ext cx="891914" cy="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182133FF-08BA-780C-EA17-DC238A96916A}"/>
              </a:ext>
            </a:extLst>
          </p:cNvPr>
          <p:cNvSpPr txBox="1"/>
          <p:nvPr/>
        </p:nvSpPr>
        <p:spPr>
          <a:xfrm>
            <a:off x="6959213" y="2234642"/>
            <a:ext cx="1103187" cy="461665"/>
          </a:xfrm>
          <a:prstGeom prst="rect">
            <a:avLst/>
          </a:prstGeom>
          <a:noFill/>
        </p:spPr>
        <p:txBody>
          <a:bodyPr wrap="none" rtlCol="0">
            <a:spAutoFit/>
          </a:bodyPr>
          <a:lstStyle/>
          <a:p>
            <a:pPr algn="ctr"/>
            <a:r>
              <a:rPr lang="fr-CH" sz="2400" b="1" dirty="0">
                <a:solidFill>
                  <a:srgbClr val="FF9933"/>
                </a:solidFill>
                <a:latin typeface="Biome" panose="020B0503030204020804" pitchFamily="34" charset="0"/>
                <a:cs typeface="Biome" panose="020B0503030204020804" pitchFamily="34" charset="0"/>
              </a:rPr>
              <a:t>FREIN</a:t>
            </a:r>
          </a:p>
        </p:txBody>
      </p:sp>
    </p:spTree>
    <p:extLst>
      <p:ext uri="{BB962C8B-B14F-4D97-AF65-F5344CB8AC3E}">
        <p14:creationId xmlns:p14="http://schemas.microsoft.com/office/powerpoint/2010/main" val="345218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96DFC-211D-326A-894B-9C06B93DDFAB}"/>
              </a:ext>
            </a:extLst>
          </p:cNvPr>
          <p:cNvSpPr>
            <a:spLocks noGrp="1"/>
          </p:cNvSpPr>
          <p:nvPr>
            <p:ph type="title"/>
          </p:nvPr>
        </p:nvSpPr>
        <p:spPr/>
        <p:txBody>
          <a:bodyPr>
            <a:normAutofit fontScale="90000"/>
          </a:bodyPr>
          <a:lstStyle/>
          <a:p>
            <a:r>
              <a:rPr lang="fr-CH" sz="5400" dirty="0">
                <a:latin typeface="Biome" panose="020B0503030204020804" pitchFamily="34" charset="0"/>
                <a:cs typeface="Biome" panose="020B0503030204020804" pitchFamily="34" charset="0"/>
              </a:rPr>
              <a:t>Les services en bibliothèques : Jeu de rôles</a:t>
            </a:r>
            <a:endParaRPr lang="fr-CH" dirty="0">
              <a:solidFill>
                <a:srgbClr val="62C1C6"/>
              </a:solidFill>
              <a:latin typeface="Biome" panose="020B0503030204020804" pitchFamily="34" charset="0"/>
              <a:cs typeface="Biome" panose="020B0503030204020804" pitchFamily="34" charset="0"/>
            </a:endParaRPr>
          </a:p>
        </p:txBody>
      </p:sp>
      <p:sp>
        <p:nvSpPr>
          <p:cNvPr id="3" name="ZoneTexte 2">
            <a:extLst>
              <a:ext uri="{FF2B5EF4-FFF2-40B4-BE49-F238E27FC236}">
                <a16:creationId xmlns:a16="http://schemas.microsoft.com/office/drawing/2014/main" id="{824E3D97-F9D0-517D-C2E1-296FAC28DF4B}"/>
              </a:ext>
            </a:extLst>
          </p:cNvPr>
          <p:cNvSpPr txBox="1"/>
          <p:nvPr/>
        </p:nvSpPr>
        <p:spPr>
          <a:xfrm>
            <a:off x="786728" y="1975450"/>
            <a:ext cx="11531793" cy="3593741"/>
          </a:xfrm>
          <a:prstGeom prst="rect">
            <a:avLst/>
          </a:prstGeom>
          <a:noFill/>
        </p:spPr>
        <p:txBody>
          <a:bodyPr wrap="square" rtlCol="0">
            <a:spAutoFit/>
          </a:bodyPr>
          <a:lstStyle/>
          <a:p>
            <a:pPr>
              <a:lnSpc>
                <a:spcPct val="150000"/>
              </a:lnSpc>
            </a:pPr>
            <a:r>
              <a:rPr lang="fr-CH" sz="2200" b="1" dirty="0">
                <a:latin typeface="Biome" panose="020B0503030204020804" pitchFamily="34" charset="0"/>
                <a:cs typeface="Biome" panose="020B0503030204020804" pitchFamily="34" charset="0"/>
              </a:rPr>
              <a:t>2 débats</a:t>
            </a:r>
            <a:r>
              <a:rPr lang="fr-CH" sz="2200" dirty="0">
                <a:latin typeface="Biome" panose="020B0503030204020804" pitchFamily="34" charset="0"/>
                <a:cs typeface="Biome" panose="020B0503030204020804" pitchFamily="34" charset="0"/>
              </a:rPr>
              <a:t> publics à mener au sujet d’une bibliothèque dans une ville de 5000 habitants. Pour chacun des débats :</a:t>
            </a:r>
          </a:p>
          <a:p>
            <a:pPr marL="342900" indent="-342900">
              <a:lnSpc>
                <a:spcPct val="150000"/>
              </a:lnSpc>
              <a:buFont typeface="Arial" panose="020B0604020202020204" pitchFamily="34" charset="0"/>
              <a:buChar char="•"/>
            </a:pPr>
            <a:r>
              <a:rPr lang="fr-CH" sz="2200" dirty="0">
                <a:latin typeface="Biome" panose="020B0503030204020804" pitchFamily="34" charset="0"/>
                <a:cs typeface="Biome" panose="020B0503030204020804" pitchFamily="34" charset="0"/>
              </a:rPr>
              <a:t>Une équipe </a:t>
            </a:r>
            <a:r>
              <a:rPr lang="fr-CH" sz="2200" b="1" dirty="0">
                <a:solidFill>
                  <a:srgbClr val="198A8D"/>
                </a:solidFill>
                <a:latin typeface="Biome" panose="020B0503030204020804" pitchFamily="34" charset="0"/>
                <a:cs typeface="Biome" panose="020B0503030204020804" pitchFamily="34" charset="0"/>
              </a:rPr>
              <a:t>pour</a:t>
            </a:r>
            <a:r>
              <a:rPr lang="fr-CH" sz="2200" dirty="0">
                <a:latin typeface="Biome" panose="020B0503030204020804" pitchFamily="34" charset="0"/>
                <a:cs typeface="Biome" panose="020B0503030204020804" pitchFamily="34" charset="0"/>
              </a:rPr>
              <a:t> et une équipe </a:t>
            </a:r>
            <a:r>
              <a:rPr lang="fr-CH" sz="2200" b="1" dirty="0">
                <a:solidFill>
                  <a:srgbClr val="198A8D"/>
                </a:solidFill>
                <a:latin typeface="Biome" panose="020B0503030204020804" pitchFamily="34" charset="0"/>
                <a:cs typeface="Biome" panose="020B0503030204020804" pitchFamily="34" charset="0"/>
              </a:rPr>
              <a:t>contre</a:t>
            </a:r>
          </a:p>
          <a:p>
            <a:pPr marL="342900" indent="-342900">
              <a:lnSpc>
                <a:spcPct val="150000"/>
              </a:lnSpc>
              <a:buFont typeface="Arial" panose="020B0604020202020204" pitchFamily="34" charset="0"/>
              <a:buChar char="•"/>
            </a:pPr>
            <a:r>
              <a:rPr lang="fr-CH" sz="2200" dirty="0">
                <a:latin typeface="Biome" panose="020B0503030204020804" pitchFamily="34" charset="0"/>
                <a:cs typeface="Biome" panose="020B0503030204020804" pitchFamily="34" charset="0"/>
              </a:rPr>
              <a:t>Des personnages avec </a:t>
            </a:r>
            <a:r>
              <a:rPr lang="fr-CH" sz="2200" b="1" dirty="0">
                <a:solidFill>
                  <a:srgbClr val="198A8D"/>
                </a:solidFill>
                <a:latin typeface="Biome" panose="020B0503030204020804" pitchFamily="34" charset="0"/>
                <a:cs typeface="Biome" panose="020B0503030204020804" pitchFamily="34" charset="0"/>
              </a:rPr>
              <a:t>des enjeux </a:t>
            </a:r>
            <a:r>
              <a:rPr lang="fr-CH" sz="2200" dirty="0">
                <a:latin typeface="Biome" panose="020B0503030204020804" pitchFamily="34" charset="0"/>
                <a:cs typeface="Biome" panose="020B0503030204020804" pitchFamily="34" charset="0"/>
              </a:rPr>
              <a:t>et </a:t>
            </a:r>
            <a:r>
              <a:rPr lang="fr-CH" sz="2200" b="1" dirty="0">
                <a:solidFill>
                  <a:srgbClr val="198A8D"/>
                </a:solidFill>
                <a:latin typeface="Biome" panose="020B0503030204020804" pitchFamily="34" charset="0"/>
                <a:cs typeface="Biome" panose="020B0503030204020804" pitchFamily="34" charset="0"/>
              </a:rPr>
              <a:t>quelques arguments…</a:t>
            </a:r>
          </a:p>
          <a:p>
            <a:pPr marL="342900" indent="-342900">
              <a:lnSpc>
                <a:spcPct val="150000"/>
              </a:lnSpc>
              <a:buFont typeface="Arial" panose="020B0604020202020204" pitchFamily="34" charset="0"/>
              <a:buChar char="•"/>
            </a:pPr>
            <a:r>
              <a:rPr lang="fr-CH" sz="2200" dirty="0">
                <a:latin typeface="Biome" panose="020B0503030204020804" pitchFamily="34" charset="0"/>
                <a:cs typeface="Biome" panose="020B0503030204020804" pitchFamily="34" charset="0"/>
              </a:rPr>
              <a:t>Un temps de </a:t>
            </a:r>
            <a:r>
              <a:rPr lang="fr-CH" sz="2200" b="1" dirty="0">
                <a:solidFill>
                  <a:srgbClr val="198A8D"/>
                </a:solidFill>
                <a:latin typeface="Biome" panose="020B0503030204020804" pitchFamily="34" charset="0"/>
                <a:cs typeface="Biome" panose="020B0503030204020804" pitchFamily="34" charset="0"/>
              </a:rPr>
              <a:t>préparation</a:t>
            </a:r>
            <a:r>
              <a:rPr lang="fr-CH" sz="2200" dirty="0">
                <a:latin typeface="Biome" panose="020B0503030204020804" pitchFamily="34" charset="0"/>
                <a:cs typeface="Biome" panose="020B0503030204020804" pitchFamily="34" charset="0"/>
              </a:rPr>
              <a:t> en équipe</a:t>
            </a:r>
          </a:p>
          <a:p>
            <a:pPr marL="342900" indent="-342900">
              <a:lnSpc>
                <a:spcPct val="150000"/>
              </a:lnSpc>
              <a:buFont typeface="Arial" panose="020B0604020202020204" pitchFamily="34" charset="0"/>
              <a:buChar char="•"/>
            </a:pPr>
            <a:r>
              <a:rPr lang="fr-CH" sz="2200" dirty="0">
                <a:latin typeface="Biome" panose="020B0503030204020804" pitchFamily="34" charset="0"/>
                <a:cs typeface="Biome" panose="020B0503030204020804" pitchFamily="34" charset="0"/>
              </a:rPr>
              <a:t>Dans chaque équipe </a:t>
            </a:r>
            <a:r>
              <a:rPr lang="fr-CH" sz="2200" b="1" dirty="0" err="1">
                <a:solidFill>
                  <a:srgbClr val="198A8D"/>
                </a:solidFill>
                <a:latin typeface="Biome" panose="020B0503030204020804" pitchFamily="34" charset="0"/>
                <a:cs typeface="Biome" panose="020B0503030204020804" pitchFamily="34" charset="0"/>
              </a:rPr>
              <a:t>un-e</a:t>
            </a:r>
            <a:r>
              <a:rPr lang="fr-CH" sz="2200" b="1" dirty="0">
                <a:solidFill>
                  <a:srgbClr val="198A8D"/>
                </a:solidFill>
                <a:latin typeface="Biome" panose="020B0503030204020804" pitchFamily="34" charset="0"/>
                <a:cs typeface="Biome" panose="020B0503030204020804" pitchFamily="34" charset="0"/>
              </a:rPr>
              <a:t> leader-</a:t>
            </a:r>
            <a:r>
              <a:rPr lang="fr-CH" sz="2200" b="1" dirty="0" err="1">
                <a:solidFill>
                  <a:srgbClr val="198A8D"/>
                </a:solidFill>
                <a:latin typeface="Biome" panose="020B0503030204020804" pitchFamily="34" charset="0"/>
                <a:cs typeface="Biome" panose="020B0503030204020804" pitchFamily="34" charset="0"/>
              </a:rPr>
              <a:t>euse</a:t>
            </a:r>
            <a:r>
              <a:rPr lang="fr-CH" sz="2200" dirty="0">
                <a:latin typeface="Biome" panose="020B0503030204020804" pitchFamily="34" charset="0"/>
                <a:cs typeface="Biome" panose="020B0503030204020804" pitchFamily="34" charset="0"/>
              </a:rPr>
              <a:t> et </a:t>
            </a:r>
            <a:r>
              <a:rPr lang="fr-CH" sz="2200" b="1" dirty="0" err="1">
                <a:solidFill>
                  <a:srgbClr val="198A8D"/>
                </a:solidFill>
                <a:latin typeface="Biome" panose="020B0503030204020804" pitchFamily="34" charset="0"/>
                <a:cs typeface="Biome" panose="020B0503030204020804" pitchFamily="34" charset="0"/>
              </a:rPr>
              <a:t>un-e</a:t>
            </a:r>
            <a:r>
              <a:rPr lang="fr-CH" sz="2200" b="1" dirty="0">
                <a:solidFill>
                  <a:srgbClr val="198A8D"/>
                </a:solidFill>
                <a:latin typeface="Biome" panose="020B0503030204020804" pitchFamily="34" charset="0"/>
                <a:cs typeface="Biome" panose="020B0503030204020804" pitchFamily="34" charset="0"/>
              </a:rPr>
              <a:t> </a:t>
            </a:r>
            <a:r>
              <a:rPr lang="fr-CH" sz="2200" b="1" dirty="0" err="1">
                <a:solidFill>
                  <a:srgbClr val="198A8D"/>
                </a:solidFill>
                <a:latin typeface="Biome" panose="020B0503030204020804" pitchFamily="34" charset="0"/>
                <a:cs typeface="Biome" panose="020B0503030204020804" pitchFamily="34" charset="0"/>
              </a:rPr>
              <a:t>modéré-e</a:t>
            </a:r>
            <a:endParaRPr lang="fr-CH" sz="2200" b="1" dirty="0">
              <a:solidFill>
                <a:srgbClr val="198A8D"/>
              </a:solidFill>
              <a:latin typeface="Biome" panose="020B0503030204020804" pitchFamily="34" charset="0"/>
              <a:cs typeface="Biome" panose="020B0503030204020804" pitchFamily="34" charset="0"/>
            </a:endParaRPr>
          </a:p>
          <a:p>
            <a:pPr marL="342900" indent="-342900">
              <a:lnSpc>
                <a:spcPct val="150000"/>
              </a:lnSpc>
              <a:buFont typeface="Arial" panose="020B0604020202020204" pitchFamily="34" charset="0"/>
              <a:buChar char="•"/>
            </a:pPr>
            <a:r>
              <a:rPr lang="fr-CH" sz="2200" i="1" dirty="0">
                <a:latin typeface="Biome" panose="020B0503030204020804" pitchFamily="34" charset="0"/>
                <a:cs typeface="Biome" panose="020B0503030204020804" pitchFamily="34" charset="0"/>
              </a:rPr>
              <a:t>Des spectateur-</a:t>
            </a:r>
            <a:r>
              <a:rPr lang="fr-CH" sz="2200" i="1" dirty="0" err="1">
                <a:latin typeface="Biome" panose="020B0503030204020804" pitchFamily="34" charset="0"/>
                <a:cs typeface="Biome" panose="020B0503030204020804" pitchFamily="34" charset="0"/>
              </a:rPr>
              <a:t>trices</a:t>
            </a:r>
            <a:r>
              <a:rPr lang="fr-CH" sz="2200" i="1" dirty="0">
                <a:latin typeface="Biome" panose="020B0503030204020804" pitchFamily="34" charset="0"/>
                <a:cs typeface="Biome" panose="020B0503030204020804" pitchFamily="34" charset="0"/>
              </a:rPr>
              <a:t> qui devront voter pour l’équipe la plus convaincante</a:t>
            </a:r>
          </a:p>
        </p:txBody>
      </p:sp>
    </p:spTree>
    <p:extLst>
      <p:ext uri="{BB962C8B-B14F-4D97-AF65-F5344CB8AC3E}">
        <p14:creationId xmlns:p14="http://schemas.microsoft.com/office/powerpoint/2010/main" val="1596682491"/>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B361B42A8E7940B3925B3EAC891FB7" ma:contentTypeVersion="12" ma:contentTypeDescription="Crée un document." ma:contentTypeScope="" ma:versionID="b1165dd79f40da35c9dbcb2ee4f48aff">
  <xsd:schema xmlns:xsd="http://www.w3.org/2001/XMLSchema" xmlns:xs="http://www.w3.org/2001/XMLSchema" xmlns:p="http://schemas.microsoft.com/office/2006/metadata/properties" xmlns:ns2="5efcb765-b9bd-48a7-82cf-67b1190fbb1e" xmlns:ns3="4aeb2fd1-7b1e-42e8-b99a-c0603c7fa342" targetNamespace="http://schemas.microsoft.com/office/2006/metadata/properties" ma:root="true" ma:fieldsID="74668508950eecdabfc23bcc82be89de" ns2:_="" ns3:_="">
    <xsd:import namespace="5efcb765-b9bd-48a7-82cf-67b1190fbb1e"/>
    <xsd:import namespace="4aeb2fd1-7b1e-42e8-b99a-c0603c7fa34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fcb765-b9bd-48a7-82cf-67b1190fb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alises d’images" ma:readOnly="false" ma:fieldId="{5cf76f15-5ced-4ddc-b409-7134ff3c332f}" ma:taxonomyMulti="true" ma:sspId="e5965820-1b97-4994-ad5a-2b1f2cea3fc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eb2fd1-7b1e-42e8-b99a-c0603c7fa34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6e50891-fb97-4f3c-9da3-2bca805e36d2}" ma:internalName="TaxCatchAll" ma:showField="CatchAllData" ma:web="4aeb2fd1-7b1e-42e8-b99a-c0603c7fa342">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aeb2fd1-7b1e-42e8-b99a-c0603c7fa342" xsi:nil="true"/>
    <lcf76f155ced4ddcb4097134ff3c332f xmlns="5efcb765-b9bd-48a7-82cf-67b1190fbb1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2E5D0E4-FEA5-4DC4-B87A-3F4A87995F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fcb765-b9bd-48a7-82cf-67b1190fbb1e"/>
    <ds:schemaRef ds:uri="4aeb2fd1-7b1e-42e8-b99a-c0603c7fa3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A18938-9A17-4246-AB32-A5E8361B5C28}">
  <ds:schemaRefs>
    <ds:schemaRef ds:uri="http://schemas.microsoft.com/sharepoint/v3/contenttype/forms"/>
  </ds:schemaRefs>
</ds:datastoreItem>
</file>

<file path=customXml/itemProps3.xml><?xml version="1.0" encoding="utf-8"?>
<ds:datastoreItem xmlns:ds="http://schemas.openxmlformats.org/officeDocument/2006/customXml" ds:itemID="{B6DEE6B2-4445-4882-9310-099FEA766142}">
  <ds:schemaRefs>
    <ds:schemaRef ds:uri="http://schemas.microsoft.com/office/infopath/2007/PartnerControls"/>
    <ds:schemaRef ds:uri="http://purl.org/dc/elements/1.1/"/>
    <ds:schemaRef ds:uri="http://schemas.microsoft.com/office/2006/metadata/properties"/>
    <ds:schemaRef ds:uri="http://www.w3.org/XML/1998/namespace"/>
    <ds:schemaRef ds:uri="http://purl.org/dc/terms/"/>
    <ds:schemaRef ds:uri="http://schemas.openxmlformats.org/package/2006/metadata/core-properties"/>
    <ds:schemaRef ds:uri="5efcb765-b9bd-48a7-82cf-67b1190fbb1e"/>
    <ds:schemaRef ds:uri="4aeb2fd1-7b1e-42e8-b99a-c0603c7fa342"/>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TotalTime>
  <Words>1128</Words>
  <Application>Microsoft Office PowerPoint</Application>
  <PresentationFormat>Grand écran</PresentationFormat>
  <Paragraphs>169</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Biome</vt:lpstr>
      <vt:lpstr>Calibri</vt:lpstr>
      <vt:lpstr>Garamond</vt:lpstr>
      <vt:lpstr>RetrospectVTI</vt:lpstr>
      <vt:lpstr>7B1-IDB-2 Enjeux des bibliothèques</vt:lpstr>
      <vt:lpstr>Enjeux des bibliothèques – Retours sur les carnets</vt:lpstr>
      <vt:lpstr>Enjeux des bibliothèques – Retours sur les carnets</vt:lpstr>
      <vt:lpstr>Enjeux des bibliothèques – Retours sur les carnets</vt:lpstr>
      <vt:lpstr>Enjeux des bibliothèques – Retours de visites</vt:lpstr>
      <vt:lpstr>7B1-IDB-2 Enjeux des bibliothèques – Cours 3</vt:lpstr>
      <vt:lpstr>La notion de service</vt:lpstr>
      <vt:lpstr>Les services des bibliothèques</vt:lpstr>
      <vt:lpstr>Les services en bibliothèques : Jeu de rôles</vt:lpstr>
      <vt:lpstr>Les services en bibliothèques : Jeu de rôles</vt:lpstr>
      <vt:lpstr>7B1-IDB-2 Enjeux des bibliothèques – Lecture</vt:lpstr>
      <vt:lpstr>Présentation PowerPoint</vt:lpstr>
      <vt:lpstr>Présentation PowerPoint</vt:lpstr>
      <vt:lpstr>Présentation PowerPoint</vt:lpstr>
      <vt:lpstr>Présentation PowerPoint</vt:lpstr>
      <vt:lpstr>La suite…</vt:lpstr>
      <vt:lpstr>La suite…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7B1-IDB-1 Enjeux des bibliothèques</dc:title>
  <dc:creator>Point Elise</dc:creator>
  <cp:lastModifiedBy>Point Elise</cp:lastModifiedBy>
  <cp:revision>46</cp:revision>
  <cp:lastPrinted>2023-11-05T21:24:00Z</cp:lastPrinted>
  <dcterms:created xsi:type="dcterms:W3CDTF">2022-07-21T06:36:41Z</dcterms:created>
  <dcterms:modified xsi:type="dcterms:W3CDTF">2023-11-14T20:58:50Z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0x0101005DB361B42A8E7940B3925B3EAC891FB7</vt:lpwstr>
  </property>
  <property fmtid="{D5CDD505-2E9C-101B-9397-08002B2CF9AE}" pid="3" name="MediaServiceImageTags">
    <vt:lpwstr/>
  </property>
</Properties>
</file>