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14"/>
  </p:notesMasterIdLst>
  <p:handoutMasterIdLst>
    <p:handoutMasterId r:id="rId15"/>
  </p:handoutMasterIdLst>
  <p:sldIdLst>
    <p:sldId id="271" r:id="rId5"/>
    <p:sldId id="280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34445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8E0C2"/>
    <a:srgbClr val="D7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5" autoAdjust="0"/>
    <p:restoredTop sz="89746" autoAdjust="0"/>
  </p:normalViewPr>
  <p:slideViewPr>
    <p:cSldViewPr snapToGrid="0">
      <p:cViewPr varScale="1">
        <p:scale>
          <a:sx n="93" d="100"/>
          <a:sy n="9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2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le Sabrina" userId="75c3e8e6-0ee5-4fea-969e-b125e0cb1306" providerId="ADAL" clId="{75C46ACB-790C-455B-B8E9-1C3D99E7DF8B}"/>
    <pc:docChg chg="custSel modSld">
      <pc:chgData name="Fedele Sabrina" userId="75c3e8e6-0ee5-4fea-969e-b125e0cb1306" providerId="ADAL" clId="{75C46ACB-790C-455B-B8E9-1C3D99E7DF8B}" dt="2023-11-03T16:25:55.553" v="17" actId="20577"/>
      <pc:docMkLst>
        <pc:docMk/>
      </pc:docMkLst>
      <pc:sldChg chg="modSp">
        <pc:chgData name="Fedele Sabrina" userId="75c3e8e6-0ee5-4fea-969e-b125e0cb1306" providerId="ADAL" clId="{75C46ACB-790C-455B-B8E9-1C3D99E7DF8B}" dt="2023-11-03T16:25:55.553" v="17" actId="20577"/>
        <pc:sldMkLst>
          <pc:docMk/>
          <pc:sldMk cId="2531156799" sldId="271"/>
        </pc:sldMkLst>
        <pc:spChg chg="mod">
          <ac:chgData name="Fedele Sabrina" userId="75c3e8e6-0ee5-4fea-969e-b125e0cb1306" providerId="ADAL" clId="{75C46ACB-790C-455B-B8E9-1C3D99E7DF8B}" dt="2023-11-03T16:25:30.467" v="1" actId="6549"/>
          <ac:spMkLst>
            <pc:docMk/>
            <pc:sldMk cId="2531156799" sldId="271"/>
            <ac:spMk id="3" creationId="{00000000-0000-0000-0000-000000000000}"/>
          </ac:spMkLst>
        </pc:spChg>
        <pc:spChg chg="mod">
          <ac:chgData name="Fedele Sabrina" userId="75c3e8e6-0ee5-4fea-969e-b125e0cb1306" providerId="ADAL" clId="{75C46ACB-790C-455B-B8E9-1C3D99E7DF8B}" dt="2023-11-03T16:25:55.553" v="17" actId="20577"/>
          <ac:spMkLst>
            <pc:docMk/>
            <pc:sldMk cId="2531156799" sldId="271"/>
            <ac:spMk id="4" creationId="{00000000-0000-0000-0000-000000000000}"/>
          </ac:spMkLst>
        </pc:spChg>
      </pc:sldChg>
      <pc:sldChg chg="modSp">
        <pc:chgData name="Fedele Sabrina" userId="75c3e8e6-0ee5-4fea-969e-b125e0cb1306" providerId="ADAL" clId="{75C46ACB-790C-455B-B8E9-1C3D99E7DF8B}" dt="2023-11-03T16:25:43.944" v="6" actId="20577"/>
        <pc:sldMkLst>
          <pc:docMk/>
          <pc:sldMk cId="2999363967" sldId="276"/>
        </pc:sldMkLst>
        <pc:spChg chg="mod">
          <ac:chgData name="Fedele Sabrina" userId="75c3e8e6-0ee5-4fea-969e-b125e0cb1306" providerId="ADAL" clId="{75C46ACB-790C-455B-B8E9-1C3D99E7DF8B}" dt="2023-11-03T16:25:43.944" v="6" actId="20577"/>
          <ac:spMkLst>
            <pc:docMk/>
            <pc:sldMk cId="2999363967" sldId="276"/>
            <ac:spMk id="2" creationId="{00000000-0000-0000-0000-000000000000}"/>
          </ac:spMkLst>
        </pc:spChg>
      </pc:sldChg>
      <pc:sldChg chg="modSp">
        <pc:chgData name="Fedele Sabrina" userId="75c3e8e6-0ee5-4fea-969e-b125e0cb1306" providerId="ADAL" clId="{75C46ACB-790C-455B-B8E9-1C3D99E7DF8B}" dt="2023-11-03T16:25:46.652" v="7" actId="20577"/>
        <pc:sldMkLst>
          <pc:docMk/>
          <pc:sldMk cId="3031552377" sldId="277"/>
        </pc:sldMkLst>
        <pc:spChg chg="mod">
          <ac:chgData name="Fedele Sabrina" userId="75c3e8e6-0ee5-4fea-969e-b125e0cb1306" providerId="ADAL" clId="{75C46ACB-790C-455B-B8E9-1C3D99E7DF8B}" dt="2023-11-03T16:25:46.652" v="7" actId="20577"/>
          <ac:spMkLst>
            <pc:docMk/>
            <pc:sldMk cId="3031552377" sldId="277"/>
            <ac:spMk id="2" creationId="{00000000-0000-0000-0000-000000000000}"/>
          </ac:spMkLst>
        </pc:spChg>
      </pc:sldChg>
      <pc:sldChg chg="modSp">
        <pc:chgData name="Fedele Sabrina" userId="75c3e8e6-0ee5-4fea-969e-b125e0cb1306" providerId="ADAL" clId="{75C46ACB-790C-455B-B8E9-1C3D99E7DF8B}" dt="2023-11-03T16:25:36.569" v="5" actId="27636"/>
        <pc:sldMkLst>
          <pc:docMk/>
          <pc:sldMk cId="1008720702" sldId="280"/>
        </pc:sldMkLst>
        <pc:spChg chg="mod">
          <ac:chgData name="Fedele Sabrina" userId="75c3e8e6-0ee5-4fea-969e-b125e0cb1306" providerId="ADAL" clId="{75C46ACB-790C-455B-B8E9-1C3D99E7DF8B}" dt="2023-11-03T16:25:36.569" v="5" actId="27636"/>
          <ac:spMkLst>
            <pc:docMk/>
            <pc:sldMk cId="1008720702" sldId="28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AE4A-029D-4415-B219-30A4EB64FC3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689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7E27-C980-4821-8892-FA7C65DAB6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850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2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07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" y="1654"/>
            <a:ext cx="13444239" cy="756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83" y="651851"/>
            <a:ext cx="12407280" cy="3218858"/>
          </a:xfrm>
        </p:spPr>
        <p:txBody>
          <a:bodyPr anchor="t"/>
          <a:lstStyle>
            <a:lvl1pPr algn="l">
              <a:defRPr sz="6617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83" y="3972247"/>
            <a:ext cx="12407280" cy="1825938"/>
          </a:xfrm>
        </p:spPr>
        <p:txBody>
          <a:bodyPr/>
          <a:lstStyle>
            <a:lvl1pPr marL="0" indent="0" algn="l">
              <a:buNone/>
              <a:defRPr sz="2647"/>
            </a:lvl1pPr>
            <a:lvl2pPr marL="504209" indent="0" algn="ctr">
              <a:buNone/>
              <a:defRPr sz="2206"/>
            </a:lvl2pPr>
            <a:lvl3pPr marL="1008419" indent="0" algn="ctr">
              <a:buNone/>
              <a:defRPr sz="1985"/>
            </a:lvl3pPr>
            <a:lvl4pPr marL="1512628" indent="0" algn="ctr">
              <a:buNone/>
              <a:defRPr sz="1764"/>
            </a:lvl4pPr>
            <a:lvl5pPr marL="2016839" indent="0" algn="ctr">
              <a:buNone/>
              <a:defRPr sz="1764"/>
            </a:lvl5pPr>
            <a:lvl6pPr marL="2521049" indent="0" algn="ctr">
              <a:buNone/>
              <a:defRPr sz="1764"/>
            </a:lvl6pPr>
            <a:lvl7pPr marL="3025258" indent="0" algn="ctr">
              <a:buNone/>
              <a:defRPr sz="1764"/>
            </a:lvl7pPr>
            <a:lvl8pPr marL="3529469" indent="0" algn="ctr">
              <a:buNone/>
              <a:defRPr sz="1764"/>
            </a:lvl8pPr>
            <a:lvl9pPr marL="4033678" indent="0" algn="ctr">
              <a:buNone/>
              <a:defRPr sz="1764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9546970" y="7046448"/>
            <a:ext cx="3563386" cy="413323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  <a:lvl5pPr>
              <a:defRPr/>
            </a:lvl5pPr>
          </a:lstStyle>
          <a:p>
            <a:pPr lvl="0"/>
            <a:r>
              <a:rPr lang="fr-CH" dirty="0"/>
              <a:t>Ici date du </a:t>
            </a:r>
            <a:r>
              <a:rPr lang="fr-CH" dirty="0" err="1"/>
              <a:t>powerpoint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4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9528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8" y="651850"/>
            <a:ext cx="3263815" cy="615996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784" y="651850"/>
            <a:ext cx="8975408" cy="615996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958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98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88826" y="110275"/>
            <a:ext cx="3389859" cy="343076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864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1885464"/>
            <a:ext cx="12407280" cy="3145935"/>
          </a:xfrm>
        </p:spPr>
        <p:txBody>
          <a:bodyPr anchor="t"/>
          <a:lstStyle>
            <a:lvl1pPr>
              <a:defRPr sz="661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5061160"/>
            <a:ext cx="1240728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68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784" y="2013260"/>
            <a:ext cx="6160457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8" y="2013260"/>
            <a:ext cx="6078766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91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42797"/>
            <a:ext cx="12407280" cy="12216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2" y="1853949"/>
            <a:ext cx="6135951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82" y="2762541"/>
            <a:ext cx="6135951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8" y="1853949"/>
            <a:ext cx="6078765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8" y="2762541"/>
            <a:ext cx="6078765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230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887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27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504191"/>
            <a:ext cx="478449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3"/>
            <a:ext cx="7169384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85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51851"/>
            <a:ext cx="4784493" cy="1617005"/>
          </a:xfrm>
        </p:spPr>
        <p:txBody>
          <a:bodyPr anchor="t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3"/>
            <a:ext cx="716938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664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783" y="650281"/>
            <a:ext cx="12407280" cy="1214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2013260"/>
            <a:ext cx="1240728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bk object 16"/>
          <p:cNvSpPr/>
          <p:nvPr/>
        </p:nvSpPr>
        <p:spPr>
          <a:xfrm>
            <a:off x="3" y="2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77784" y="157485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  <p:sp>
        <p:nvSpPr>
          <p:cNvPr id="6" name="bk object 16"/>
          <p:cNvSpPr/>
          <p:nvPr userDrawn="1"/>
        </p:nvSpPr>
        <p:spPr>
          <a:xfrm>
            <a:off x="4" y="5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77785" y="157489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6784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NeueHaasGroteskDisp Pro" panose="020B0504020202020204" pitchFamily="34" charset="0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783" y="1442426"/>
            <a:ext cx="12407280" cy="3218858"/>
          </a:xfrm>
        </p:spPr>
        <p:txBody>
          <a:bodyPr>
            <a:normAutofit/>
          </a:bodyPr>
          <a:lstStyle/>
          <a:p>
            <a:pPr algn="ctr"/>
            <a:r>
              <a:rPr lang="fr-CH" sz="5000" dirty="0"/>
              <a:t>Recherche 3 </a:t>
            </a:r>
            <a:br>
              <a:rPr lang="fr-CH" sz="5000" dirty="0"/>
            </a:br>
            <a:r>
              <a:rPr lang="fr-CH" sz="5000" dirty="0"/>
              <a:t>Exercice </a:t>
            </a:r>
            <a:br>
              <a:rPr lang="fr-CH" sz="5000" dirty="0"/>
            </a:br>
            <a:r>
              <a:rPr lang="fr-CH" sz="5000" dirty="0"/>
              <a:t>Comprendre la structure d’une étude expérimentale et ses résultats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783" y="4791075"/>
            <a:ext cx="12407280" cy="1007110"/>
          </a:xfrm>
        </p:spPr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/>
              <a:t>03.11.2023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311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783" y="1066800"/>
            <a:ext cx="12407280" cy="57450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CH" b="1" dirty="0"/>
              <a:t>En 5 minutes maximum par groupe: </a:t>
            </a:r>
          </a:p>
          <a:p>
            <a:pPr marL="0" lvl="0" indent="0">
              <a:buNone/>
            </a:pPr>
            <a:endParaRPr lang="fr-CH" dirty="0"/>
          </a:p>
          <a:p>
            <a:pPr lvl="0" algn="just"/>
            <a:r>
              <a:rPr lang="fr-CH" dirty="0"/>
              <a:t>Expliquer brièvement la problématique de l’étude</a:t>
            </a:r>
          </a:p>
          <a:p>
            <a:pPr lvl="0" algn="just"/>
            <a:r>
              <a:rPr lang="fr-CH" dirty="0"/>
              <a:t>Formuler l’hypothèse de recherche principale testée</a:t>
            </a:r>
          </a:p>
          <a:p>
            <a:pPr lvl="0" algn="just"/>
            <a:r>
              <a:rPr lang="fr-CH" dirty="0"/>
              <a:t>Identifier la population concernée et le nombre d’individus recrutés si mentionné (P)</a:t>
            </a:r>
          </a:p>
          <a:p>
            <a:pPr lvl="0" algn="just"/>
            <a:r>
              <a:rPr lang="fr-CH" dirty="0"/>
              <a:t>Identifier les groupes comparés intervention et contrôle (IC)</a:t>
            </a:r>
          </a:p>
          <a:p>
            <a:pPr lvl="0" algn="just"/>
            <a:r>
              <a:rPr lang="fr-CH" dirty="0"/>
              <a:t>Identifier le/les principale(s) variable(s) (outcomes primaires) mesurée(s) (O)</a:t>
            </a:r>
          </a:p>
          <a:p>
            <a:pPr lvl="0" algn="just"/>
            <a:r>
              <a:rPr lang="fr-CH" dirty="0"/>
              <a:t>Rapporter le type de test statistique utilisé sur la/les principale(s) variable(s) Rapporter la valeur de p et indiquez la significativité du test. Précisez si l’hypothèse de recherche est confirmée ou non par les données.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0872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500" dirty="0"/>
              <a:t>Expliquer brièvement la problématique de l’étude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6424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500" dirty="0"/>
              <a:t>Formuler l’hypothèse de recherche principale testée 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5770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500" dirty="0"/>
              <a:t>Identifier la population concernée et le nombre d’individus recrutés si mentionné (P)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339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500" dirty="0"/>
              <a:t>Identifier les groupes comparés intervention et contrôle (IC)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8601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500" dirty="0"/>
              <a:t>Identifier le/les principale(s) variable(s) (outcomes primaires) mesurée(s) (O)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9936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500" dirty="0"/>
              <a:t>Rapporter le type de test statistique utilisé sur la/les principale(s) variable(s)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3155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H" sz="3500" dirty="0"/>
              <a:t>Rapporter la valeur de p et indiquez la significativité du test. Précisez si l’hypothèse de recherche est confirmée ou non par les données.</a:t>
            </a:r>
            <a:br>
              <a:rPr lang="fr-CH" sz="3500" dirty="0"/>
            </a:br>
            <a:endParaRPr lang="fr-CH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783" y="2153920"/>
            <a:ext cx="12407280" cy="4657899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100963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HEd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HEdS" id="{F704D804-9D18-454E-952E-EF7E55F6DF21}" vid="{18045D6F-92B1-4DC6-956C-C339649A1E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A309FFA7E9E40A6F5C76D88BC41A6" ma:contentTypeVersion="14" ma:contentTypeDescription="Crée un document." ma:contentTypeScope="" ma:versionID="ca5647f6594ae663419cd533f160e0d0">
  <xsd:schema xmlns:xsd="http://www.w3.org/2001/XMLSchema" xmlns:xs="http://www.w3.org/2001/XMLSchema" xmlns:p="http://schemas.microsoft.com/office/2006/metadata/properties" xmlns:ns3="e7f92798-9323-4146-9e16-c58015c61c9b" xmlns:ns4="641b4b70-4db7-4bca-b7d3-dc3dcdfcb3d2" targetNamespace="http://schemas.microsoft.com/office/2006/metadata/properties" ma:root="true" ma:fieldsID="06ab9704ed8a11cf6ebcc2f9d82260d4" ns3:_="" ns4:_="">
    <xsd:import namespace="e7f92798-9323-4146-9e16-c58015c61c9b"/>
    <xsd:import namespace="641b4b70-4db7-4bca-b7d3-dc3dcdfcb3d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92798-9323-4146-9e16-c58015c61c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b4b70-4db7-4bca-b7d3-dc3dcdfcb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D97B82-CCFA-42C5-A158-D5099EF938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94E8A9-8CB3-46A1-8134-28F3690E6921}">
  <ds:schemaRefs>
    <ds:schemaRef ds:uri="http://purl.org/dc/elements/1.1/"/>
    <ds:schemaRef ds:uri="http://schemas.microsoft.com/office/2006/metadata/properties"/>
    <ds:schemaRef ds:uri="641b4b70-4db7-4bca-b7d3-dc3dcdfcb3d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7f92798-9323-4146-9e16-c58015c61c9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E37E8B-E11C-4504-9DF8-6BBC75440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92798-9323-4146-9e16-c58015c61c9b"/>
    <ds:schemaRef ds:uri="641b4b70-4db7-4bca-b7d3-dc3dcdfcb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HEdS</Template>
  <TotalTime>0</TotalTime>
  <Words>242</Words>
  <Application>Microsoft Office PowerPoint</Application>
  <PresentationFormat>Personnalisé</PresentationFormat>
  <Paragraphs>25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NeueHaasGroteskDisp Pro</vt:lpstr>
      <vt:lpstr>NeueHaasGroteskText Pro</vt:lpstr>
      <vt:lpstr>Thème HEdS</vt:lpstr>
      <vt:lpstr>Recherche 3  Exercice  Comprendre la structure d’une étude expérimentale et ses résultats</vt:lpstr>
      <vt:lpstr>Présentation PowerPoint</vt:lpstr>
      <vt:lpstr>Expliquer brièvement la problématique de l’étude </vt:lpstr>
      <vt:lpstr>Formuler l’hypothèse de recherche principale testée  </vt:lpstr>
      <vt:lpstr>Identifier la population concernée et le nombre d’individus recrutés si mentionné (P) </vt:lpstr>
      <vt:lpstr>Identifier les groupes comparés intervention et contrôle (IC) </vt:lpstr>
      <vt:lpstr>Identifier le/les principale(s) variable(s) (outcomes primaires) mesurée(s) (O) </vt:lpstr>
      <vt:lpstr>Rapporter le type de test statistique utilisé sur la/les principale(s) variable(s) </vt:lpstr>
      <vt:lpstr>Rapporter la valeur de p et indiquez la significativité du test. Précisez si l’hypothèse de recherche est confirmée ou non par les données. </vt:lpstr>
    </vt:vector>
  </TitlesOfParts>
  <Company>HES-SO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Magnenat Bénédicte (HES)</dc:creator>
  <cp:lastModifiedBy>Fedele Sabrina</cp:lastModifiedBy>
  <cp:revision>83</cp:revision>
  <dcterms:created xsi:type="dcterms:W3CDTF">2019-12-19T16:08:20Z</dcterms:created>
  <dcterms:modified xsi:type="dcterms:W3CDTF">2023-11-03T16:25:57Z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0x010100D62A309FFA7E9E40A6F5C76D88BC41A6</vt:lpwstr>
  </property>
</Properties>
</file>