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96" r:id="rId2"/>
    <p:sldId id="269" r:id="rId3"/>
    <p:sldId id="352" r:id="rId4"/>
    <p:sldId id="375" r:id="rId5"/>
    <p:sldId id="376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53" r:id="rId14"/>
    <p:sldId id="37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74" r:id="rId2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bbey Marie" initials="CM" lastIdx="2" clrIdx="0">
    <p:extLst>
      <p:ext uri="{19B8F6BF-5375-455C-9EA6-DF929625EA0E}">
        <p15:presenceInfo xmlns:p15="http://schemas.microsoft.com/office/powerpoint/2012/main" userId="S-1-5-21-1060284298-879983540-725345543-4552" providerId="AD"/>
      </p:ext>
    </p:extLst>
  </p:cmAuthor>
  <p:cmAuthor id="2" name="Noto Giulia" initials="NG" lastIdx="1" clrIdx="1">
    <p:extLst>
      <p:ext uri="{19B8F6BF-5375-455C-9EA6-DF929625EA0E}">
        <p15:presenceInfo xmlns:p15="http://schemas.microsoft.com/office/powerpoint/2012/main" userId="S-1-5-21-1060284298-879983540-725345543-127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7398A"/>
    <a:srgbClr val="FDE60F"/>
    <a:srgbClr val="22FB11"/>
    <a:srgbClr val="4C2177"/>
    <a:srgbClr val="BBE0E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" autoAdjust="0"/>
    <p:restoredTop sz="96395" autoAdjust="0"/>
  </p:normalViewPr>
  <p:slideViewPr>
    <p:cSldViewPr>
      <p:cViewPr varScale="1">
        <p:scale>
          <a:sx n="53" d="100"/>
          <a:sy n="53" d="100"/>
        </p:scale>
        <p:origin x="821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A72035-E92B-4ADF-A2F7-FA12C6D2B0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09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D20ACE-C2D6-425F-B6AA-6EAC04CC434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417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20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425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5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2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121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0ACE-C2D6-425F-B6AA-6EAC04CC4347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27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A92FF8-562E-4D0C-89EB-10E526142E9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08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081713" y="630238"/>
            <a:ext cx="1874837" cy="54959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30238"/>
            <a:ext cx="5472113" cy="54959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BC3998-1B17-41C5-A166-3A2082EFC7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3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CFD9D8-5755-4B4E-812D-24D231929B4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14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367347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83075" y="1916113"/>
            <a:ext cx="3673475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A6AC44-C8BD-4B28-95DC-75C801EC1D3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96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93C06C-41B5-45C2-B8C7-42CDF78E75A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7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2F2BE7-733B-471E-A5DC-2A36EEF15D1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9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6362E4-332D-48F1-9288-37952420F85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92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A56533-253C-47AE-B056-2767EAA055E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5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3339CE-56FA-4172-B4A4-16164C04295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3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311900" y="6530975"/>
            <a:ext cx="1655763" cy="3381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8AB8C8-AD71-4707-81A4-8420246670F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0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30238"/>
            <a:ext cx="7499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74993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58509" y="6243918"/>
            <a:ext cx="742098" cy="42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2531" y="188640"/>
            <a:ext cx="1411957" cy="641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Univer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fordmusiconline.com/subscriber/advanced_searc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opacbiblio.hemu-cl.ch/" TargetMode="External"/><Relationship Id="rId2" Type="http://schemas.openxmlformats.org/officeDocument/2006/relationships/hyperlink" Target="http://renouvaud.hosted.exlibrisgroup.com/primo_library/libweb/action/dlSearch.do?&amp;institution=41BCULIB&amp;vid=41BCULIB_VU1&amp;tab=renouvaud1_2&amp;search_scope=41BCULIB_ALMA_ALL&amp;query=any,contains,41BCU_ALMA715500672000285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wisscovery.slsp.ch/discovery/search?vid=41SLSP_NETWORK:VU1_UNION" TargetMode="External"/><Relationship Id="rId4" Type="http://schemas.openxmlformats.org/officeDocument/2006/relationships/hyperlink" Target="http://catalogue.cmusge.ch/biblio/cmg/QBEpublic.ht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.hemu-cl.ch/periodiques/" TargetMode="External"/><Relationship Id="rId7" Type="http://schemas.openxmlformats.org/officeDocument/2006/relationships/hyperlink" Target="http://scholar.google.ch/" TargetMode="External"/><Relationship Id="rId2" Type="http://schemas.openxmlformats.org/officeDocument/2006/relationships/hyperlink" Target="http://www.jstor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h/" TargetMode="External"/><Relationship Id="rId5" Type="http://schemas.openxmlformats.org/officeDocument/2006/relationships/hyperlink" Target="https://blausanne.naxosmusiclibrary.com/jazz/homepage.asp" TargetMode="External"/><Relationship Id="rId4" Type="http://schemas.openxmlformats.org/officeDocument/2006/relationships/hyperlink" Target="https://blausanne.naxosmusiclibrary.com/recentadditions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.hemu-cl.ch/vpn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mu-cl.ch/hemu/plans_etude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7584" y="4869161"/>
            <a:ext cx="6408712" cy="936104"/>
          </a:xfrm>
        </p:spPr>
        <p:txBody>
          <a:bodyPr/>
          <a:lstStyle/>
          <a:p>
            <a:r>
              <a:rPr lang="fr-FR" sz="4000" b="1" dirty="0">
                <a:solidFill>
                  <a:srgbClr val="7030A0"/>
                </a:solidFill>
              </a:rPr>
              <a:t>2e </a:t>
            </a:r>
            <a:r>
              <a:rPr lang="fr-FR" sz="4000" b="1" dirty="0" smtClean="0">
                <a:solidFill>
                  <a:srgbClr val="7030A0"/>
                </a:solidFill>
              </a:rPr>
              <a:t>cours de méthodologie </a:t>
            </a:r>
            <a:r>
              <a:rPr lang="fr-FR" sz="4000" b="1" dirty="0">
                <a:solidFill>
                  <a:srgbClr val="7030A0"/>
                </a:solidFill>
              </a:rPr>
              <a:t>septembre </a:t>
            </a:r>
            <a:r>
              <a:rPr lang="fr-FR" sz="4000" b="1" dirty="0" smtClean="0">
                <a:solidFill>
                  <a:srgbClr val="7030A0"/>
                </a:solidFill>
              </a:rPr>
              <a:t>BA3</a:t>
            </a:r>
          </a:p>
          <a:p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>Marie Chabbey, </a:t>
            </a:r>
            <a:r>
              <a:rPr lang="fr-FR" dirty="0" smtClean="0"/>
              <a:t>adjointe scientifique </a:t>
            </a:r>
          </a:p>
          <a:p>
            <a:r>
              <a:rPr lang="fr-FR" dirty="0" smtClean="0"/>
              <a:t>Giulia </a:t>
            </a:r>
            <a:r>
              <a:rPr lang="fr-FR" dirty="0"/>
              <a:t>Noto, </a:t>
            </a:r>
            <a:r>
              <a:rPr lang="fr-FR" dirty="0" smtClean="0"/>
              <a:t>responsable pédagogique </a:t>
            </a:r>
            <a:r>
              <a:rPr lang="fr-FR" dirty="0" err="1" smtClean="0"/>
              <a:t>Musec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Tutrices, tuteurs:</a:t>
            </a:r>
          </a:p>
          <a:p>
            <a:endParaRPr lang="fr-FR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</a:rPr>
              <a:t>Marie Chabbey, Giulia Noto </a:t>
            </a:r>
          </a:p>
          <a:p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</a:rPr>
              <a:t>Laurent Colombani, Luca </a:t>
            </a:r>
            <a:r>
              <a:rPr lang="fr-FR" sz="2400" dirty="0" err="1" smtClean="0">
                <a:solidFill>
                  <a:schemeClr val="bg2">
                    <a:lumMod val="75000"/>
                  </a:schemeClr>
                </a:solidFill>
              </a:rPr>
              <a:t>Stoll</a:t>
            </a:r>
            <a:r>
              <a:rPr lang="fr-FR" sz="2400" dirty="0" smtClean="0">
                <a:solidFill>
                  <a:schemeClr val="bg2">
                    <a:lumMod val="75000"/>
                  </a:schemeClr>
                </a:solidFill>
              </a:rPr>
              <a:t>, Marie Favre</a:t>
            </a:r>
            <a:r>
              <a:rPr lang="fr-FR" sz="2400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fr-FR" sz="2400" dirty="0">
                <a:solidFill>
                  <a:schemeClr val="bg2">
                    <a:lumMod val="75000"/>
                  </a:schemeClr>
                </a:solidFill>
              </a:rPr>
            </a:b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04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1100" y="990598"/>
            <a:ext cx="7907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dirty="0"/>
              <a:t>3</a:t>
            </a:r>
            <a:r>
              <a:rPr lang="fr-CH" dirty="0">
                <a:solidFill>
                  <a:srgbClr val="7030A0"/>
                </a:solidFill>
              </a:rPr>
              <a:t>. La notion de problématique – précision quant à l’évolution du sujet choisi.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481100" y="335627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8077" y="1521946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Quelques critères pour qu’une problématique soit satisfaisante et génère des réflexions intéressantes.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 smtClean="0"/>
              <a:t>La question ou l’enjeu soulevé doit être </a:t>
            </a:r>
            <a:r>
              <a:rPr lang="fr-CH" b="1" dirty="0" smtClean="0"/>
              <a:t>pertinent</a:t>
            </a:r>
            <a:r>
              <a:rPr lang="fr-CH" dirty="0" smtClean="0"/>
              <a:t> (dans le cas du TBA, pour un musicien professionnel).</a:t>
            </a:r>
          </a:p>
          <a:p>
            <a:endParaRPr lang="fr-CH" dirty="0" smtClean="0"/>
          </a:p>
          <a:p>
            <a:pPr marL="285750" indent="-285750">
              <a:buFontTx/>
              <a:buChar char="-"/>
            </a:pPr>
            <a:r>
              <a:rPr lang="fr-CH" dirty="0" smtClean="0"/>
              <a:t>La problématique permet </a:t>
            </a:r>
            <a:r>
              <a:rPr lang="fr-CH" b="1" dirty="0" smtClean="0"/>
              <a:t>d’orienter les recherches </a:t>
            </a:r>
            <a:r>
              <a:rPr lang="fr-CH" dirty="0" smtClean="0"/>
              <a:t>et la rédaction du travail car elle aide à </a:t>
            </a:r>
            <a:r>
              <a:rPr lang="fr-CH" b="1" dirty="0" smtClean="0"/>
              <a:t>sélectionner l’information et les sources.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 smtClean="0"/>
              <a:t>La problématique permet de </a:t>
            </a:r>
            <a:r>
              <a:rPr lang="fr-CH" b="1" dirty="0" smtClean="0"/>
              <a:t>délimiter </a:t>
            </a:r>
            <a:r>
              <a:rPr lang="fr-CH" dirty="0" smtClean="0"/>
              <a:t>clairement un sujet d’étude, un terrain d’investigations adapté à la dimension du TBA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 smtClean="0"/>
              <a:t>Votre question ne débouche pas sur une solution immédiate, n’entraîne pas une réponse limitée à «oui» ou «non» et la réponse n’est pas totalement subjective. </a:t>
            </a:r>
          </a:p>
        </p:txBody>
      </p:sp>
    </p:spTree>
    <p:extLst>
      <p:ext uri="{BB962C8B-B14F-4D97-AF65-F5344CB8AC3E}">
        <p14:creationId xmlns:p14="http://schemas.microsoft.com/office/powerpoint/2010/main" val="41213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834971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dirty="0"/>
              <a:t>3. </a:t>
            </a:r>
            <a:r>
              <a:rPr lang="fr-CH" dirty="0">
                <a:solidFill>
                  <a:srgbClr val="7030A0"/>
                </a:solidFill>
              </a:rPr>
              <a:t>La notion de problématique – précision quant à l’évolution du sujet choisi.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924944"/>
            <a:ext cx="8712968" cy="201622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67544" y="155679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Dans le cas du TBA, il faudrait privilégier un angle d’attaque qui est </a:t>
            </a:r>
            <a:r>
              <a:rPr lang="fr-CH" dirty="0">
                <a:solidFill>
                  <a:srgbClr val="7030A0"/>
                </a:solidFill>
              </a:rPr>
              <a:t>important pour vous </a:t>
            </a:r>
            <a:r>
              <a:rPr lang="fr-CH" dirty="0"/>
              <a:t>et que vous pouvez appliquer dans votre travail d’interprète.</a:t>
            </a:r>
            <a:endParaRPr lang="fr-CH" dirty="0">
              <a:solidFill>
                <a:srgbClr val="7030A0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7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536" y="78432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dirty="0"/>
              <a:t>3. </a:t>
            </a:r>
            <a:r>
              <a:rPr lang="fr-CH" dirty="0">
                <a:solidFill>
                  <a:srgbClr val="7030A0"/>
                </a:solidFill>
              </a:rPr>
              <a:t>La notion de problématique – précision quant à l’évolution du sujet choisi.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772816"/>
            <a:ext cx="8509558" cy="3807764"/>
          </a:xfrm>
          <a:prstGeom prst="rect">
            <a:avLst/>
          </a:prstGeom>
        </p:spPr>
      </p:pic>
      <p:sp>
        <p:nvSpPr>
          <p:cNvPr id="4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4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67544" y="105273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/>
              <a:t> </a:t>
            </a:r>
            <a:endParaRPr lang="fr-CH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45840" y="764704"/>
            <a:ext cx="7499350" cy="854968"/>
          </a:xfrm>
        </p:spPr>
        <p:txBody>
          <a:bodyPr/>
          <a:lstStyle/>
          <a:p>
            <a:r>
              <a:rPr lang="fr-CH" sz="2400" dirty="0" smtClean="0"/>
              <a:t>Questions sur la 1</a:t>
            </a:r>
            <a:r>
              <a:rPr lang="fr-CH" sz="2400" baseline="30000" dirty="0" smtClean="0"/>
              <a:t>e</a:t>
            </a:r>
            <a:r>
              <a:rPr lang="fr-CH" sz="2400" dirty="0" smtClean="0"/>
              <a:t> partie du cours?</a:t>
            </a:r>
            <a:endParaRPr lang="fr-CH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 descr="Quelles sont les questions à poser à votre centre d'examen ? – Conseils CAP  Pâtisse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163" y="2060848"/>
            <a:ext cx="3309681" cy="43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528" y="5033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fr-FR" dirty="0" smtClean="0">
                <a:solidFill>
                  <a:srgbClr val="7030A0"/>
                </a:solidFill>
              </a:rPr>
              <a:t>Préparation au premier rendez-vous individuel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872716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CH" sz="1900" b="1" dirty="0"/>
              <a:t>Objectif du rendez-vous : </a:t>
            </a:r>
            <a:r>
              <a:rPr lang="fr-CH" sz="1900" dirty="0"/>
              <a:t>faire le point sur la littérature et les sources de base pour vous lancer dans le travail et progressivement</a:t>
            </a:r>
            <a:r>
              <a:rPr lang="fr-CH" sz="1900" u="sng" dirty="0"/>
              <a:t> problématiser </a:t>
            </a:r>
            <a:r>
              <a:rPr lang="fr-CH" sz="1900" dirty="0"/>
              <a:t>votre sujet.</a:t>
            </a:r>
          </a:p>
          <a:p>
            <a:endParaRPr lang="fr-CH" sz="1900" dirty="0"/>
          </a:p>
          <a:p>
            <a:pPr marL="285750" indent="-285750">
              <a:buFontTx/>
              <a:buChar char="-"/>
            </a:pPr>
            <a:r>
              <a:rPr lang="fr-CH" sz="1900" b="1" dirty="0"/>
              <a:t>Dates: </a:t>
            </a:r>
            <a:r>
              <a:rPr lang="fr-CH" sz="1900" dirty="0"/>
              <a:t>octobre – inscription au </a:t>
            </a:r>
            <a:r>
              <a:rPr lang="fr-CH" sz="1900" dirty="0" err="1"/>
              <a:t>doodle</a:t>
            </a:r>
            <a:r>
              <a:rPr lang="fr-CH" sz="1900" dirty="0"/>
              <a:t> proposé par la personne qui assure le suivi de votre TBA.</a:t>
            </a:r>
          </a:p>
          <a:p>
            <a:pPr marL="285750" indent="-285750">
              <a:buFontTx/>
              <a:buChar char="-"/>
            </a:pPr>
            <a:endParaRPr lang="fr-CH" sz="1900" dirty="0"/>
          </a:p>
          <a:p>
            <a:pPr marL="285750" indent="-285750">
              <a:buFontTx/>
              <a:buChar char="-"/>
            </a:pPr>
            <a:r>
              <a:rPr lang="fr-CH" sz="1900" b="1" dirty="0"/>
              <a:t>Préparation</a:t>
            </a:r>
            <a:r>
              <a:rPr lang="fr-CH" sz="1900" dirty="0"/>
              <a:t>: 3 jours ouvrables avant le rendez-vous (soit le jeudi matin au plus tard pour un rendez-vous le mardi suivant), envoyer à votre tuteur.</a:t>
            </a:r>
          </a:p>
          <a:p>
            <a:pPr marL="285750" indent="-285750">
              <a:buFontTx/>
              <a:buChar char="-"/>
            </a:pPr>
            <a:endParaRPr lang="fr-CH" sz="1900" dirty="0"/>
          </a:p>
          <a:p>
            <a:pPr marL="285750" indent="-285750">
              <a:buFontTx/>
              <a:buChar char="-"/>
            </a:pPr>
            <a:r>
              <a:rPr lang="fr-CH" sz="1900" b="1" dirty="0"/>
              <a:t>Pendant le rendez-vous: </a:t>
            </a:r>
            <a:r>
              <a:rPr lang="fr-CH" sz="1900" dirty="0"/>
              <a:t>prendre les notes nécessaires pour remplir le PV du rendez-vous – formulaire disponible sur </a:t>
            </a:r>
            <a:r>
              <a:rPr lang="fr-CH" sz="1900" dirty="0" err="1"/>
              <a:t>moodle</a:t>
            </a:r>
            <a:r>
              <a:rPr lang="fr-CH" sz="1900" dirty="0"/>
              <a:t>.</a:t>
            </a:r>
          </a:p>
          <a:p>
            <a:pPr marL="285750" indent="-285750">
              <a:buFontTx/>
              <a:buChar char="-"/>
            </a:pPr>
            <a:endParaRPr lang="fr-CH" sz="1900" dirty="0"/>
          </a:p>
          <a:p>
            <a:pPr marL="285750" indent="-285750">
              <a:buFontTx/>
              <a:buChar char="-"/>
            </a:pPr>
            <a:r>
              <a:rPr lang="fr-CH" sz="1900" b="1" dirty="0"/>
              <a:t>Suite au rendez-vous: </a:t>
            </a:r>
            <a:r>
              <a:rPr lang="fr-CH" sz="1900" dirty="0"/>
              <a:t>remplir le formulaire du PV du rendez-vous. </a:t>
            </a:r>
            <a:r>
              <a:rPr lang="fr-FR" sz="1900" dirty="0"/>
              <a:t>Chaque étudiant(e) doit remettre ce rapport à son tuteur/sa tutrice pour validation dans un délai maximum de 10 jours après le premier rendez-vous</a:t>
            </a:r>
            <a:r>
              <a:rPr lang="fr-FR" sz="1900" dirty="0" smtClean="0"/>
              <a:t>.</a:t>
            </a:r>
            <a:endParaRPr lang="fr-CH" sz="1900" dirty="0"/>
          </a:p>
        </p:txBody>
      </p:sp>
    </p:spTree>
    <p:extLst>
      <p:ext uri="{BB962C8B-B14F-4D97-AF65-F5344CB8AC3E}">
        <p14:creationId xmlns:p14="http://schemas.microsoft.com/office/powerpoint/2010/main" val="125999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259632" y="2780928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sz="3200" dirty="0">
                <a:solidFill>
                  <a:srgbClr val="7030A0"/>
                </a:solidFill>
              </a:rPr>
              <a:t>4. </a:t>
            </a:r>
            <a:r>
              <a:rPr lang="fr-CH" sz="3200" dirty="0" smtClean="0">
                <a:solidFill>
                  <a:srgbClr val="7030A0"/>
                </a:solidFill>
              </a:rPr>
              <a:t>Préparation au 1</a:t>
            </a:r>
            <a:r>
              <a:rPr lang="fr-CH" sz="3200" baseline="30000" dirty="0" smtClean="0">
                <a:solidFill>
                  <a:srgbClr val="7030A0"/>
                </a:solidFill>
              </a:rPr>
              <a:t>er</a:t>
            </a:r>
            <a:r>
              <a:rPr lang="fr-CH" sz="3200" dirty="0" smtClean="0">
                <a:solidFill>
                  <a:srgbClr val="7030A0"/>
                </a:solidFill>
              </a:rPr>
              <a:t> rendez-vous: Recherche </a:t>
            </a:r>
            <a:r>
              <a:rPr lang="fr-CH" sz="3200" dirty="0">
                <a:solidFill>
                  <a:srgbClr val="7030A0"/>
                </a:solidFill>
              </a:rPr>
              <a:t>bibliographique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620688"/>
            <a:ext cx="8064896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Par quoi commencer?</a:t>
            </a: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fr-FR" sz="2800" dirty="0">
                <a:solidFill>
                  <a:srgbClr val="0070C0"/>
                </a:solidFill>
              </a:rPr>
              <a:t>Encyclopédies – </a:t>
            </a:r>
            <a:r>
              <a:rPr lang="fr-FR" sz="2000" dirty="0">
                <a:solidFill>
                  <a:srgbClr val="0070C0"/>
                </a:solidFill>
              </a:rPr>
              <a:t>travail par mots clés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sz="2400" dirty="0"/>
              <a:t>encyclopédies “papier” =&gt; UTET, HONEGGER, MGG</a:t>
            </a:r>
          </a:p>
          <a:p>
            <a:pPr marL="285750" indent="-285750">
              <a:buFontTx/>
              <a:buChar char="-"/>
            </a:pPr>
            <a:r>
              <a:rPr lang="fr-CH" sz="2400" dirty="0"/>
              <a:t>encyclopédies “</a:t>
            </a:r>
            <a:r>
              <a:rPr lang="fr-CH" sz="2400" dirty="0" err="1"/>
              <a:t>papier+électronique</a:t>
            </a:r>
            <a:r>
              <a:rPr lang="fr-CH" sz="2400" dirty="0"/>
              <a:t>”: =&gt; NEW </a:t>
            </a:r>
            <a:r>
              <a:rPr lang="fr-CH" sz="2400" dirty="0">
                <a:hlinkClick r:id="rId3"/>
              </a:rPr>
              <a:t>GROVE</a:t>
            </a:r>
            <a:r>
              <a:rPr lang="fr-CH" sz="2400" dirty="0"/>
              <a:t> </a:t>
            </a:r>
          </a:p>
          <a:p>
            <a:endParaRPr lang="en-US" sz="2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compositeur/s</a:t>
            </a: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instrument/s</a:t>
            </a: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genre</a:t>
            </a: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forme de la pièce</a:t>
            </a: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pays</a:t>
            </a:r>
          </a:p>
          <a:p>
            <a:r>
              <a:rPr lang="fr-FR" sz="2800" dirty="0">
                <a:solidFill>
                  <a:schemeClr val="bg2">
                    <a:lumMod val="75000"/>
                  </a:schemeClr>
                </a:solidFill>
              </a:rPr>
              <a:t>	- courant esthétique</a:t>
            </a: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05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548680"/>
            <a:ext cx="799288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CH" sz="2400" dirty="0">
                <a:solidFill>
                  <a:srgbClr val="0070C0"/>
                </a:solidFill>
              </a:rPr>
              <a:t>b) Livres et partitions</a:t>
            </a:r>
          </a:p>
          <a:p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sz="2800" dirty="0">
                <a:hlinkClick r:id="rId2"/>
              </a:rPr>
              <a:t>RENOUVAUD </a:t>
            </a:r>
            <a:endParaRPr lang="fr-CH" sz="2800" dirty="0"/>
          </a:p>
          <a:p>
            <a:pPr marL="285750" indent="-285750">
              <a:buFontTx/>
              <a:buChar char="-"/>
            </a:pPr>
            <a:r>
              <a:rPr lang="fr-CH" sz="2800" dirty="0">
                <a:hlinkClick r:id="rId3"/>
              </a:rPr>
              <a:t>HEMU-CL</a:t>
            </a:r>
            <a:r>
              <a:rPr lang="fr-CH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fr-CH" sz="2800" dirty="0">
                <a:hlinkClick r:id="rId4"/>
              </a:rPr>
              <a:t>HEM-GE</a:t>
            </a:r>
            <a:endParaRPr lang="fr-CH" sz="2800" dirty="0"/>
          </a:p>
          <a:p>
            <a:pPr marL="285750" indent="-285750">
              <a:buFontTx/>
              <a:buChar char="-"/>
            </a:pPr>
            <a:r>
              <a:rPr lang="fr-CH" sz="2800" dirty="0" err="1">
                <a:hlinkClick r:id="rId5"/>
              </a:rPr>
              <a:t>Swisscovery</a:t>
            </a:r>
            <a:r>
              <a:rPr lang="fr-CH" sz="2800" dirty="0"/>
              <a:t>  </a:t>
            </a:r>
            <a:endParaRPr lang="fr-CH" sz="28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21402"/>
            <a:ext cx="7992888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CH" sz="2400" dirty="0">
                <a:solidFill>
                  <a:srgbClr val="0070C0"/>
                </a:solidFill>
              </a:rPr>
              <a:t>c) Articles tirés de périodiques</a:t>
            </a:r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sz="2400" dirty="0">
                <a:hlinkClick r:id="rId2"/>
              </a:rPr>
              <a:t>J-STORE</a:t>
            </a:r>
            <a:r>
              <a:rPr lang="fr-CH" sz="2400" dirty="0"/>
              <a:t> </a:t>
            </a:r>
            <a:r>
              <a:rPr lang="fr-CH" sz="2800" dirty="0"/>
              <a:t>/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électroniques</a:t>
            </a:r>
            <a:r>
              <a:rPr lang="fr-CH" sz="2800" dirty="0"/>
              <a:t> </a:t>
            </a:r>
          </a:p>
          <a:p>
            <a:pPr marL="285750" indent="-285750">
              <a:buFontTx/>
              <a:buChar char="-"/>
            </a:pPr>
            <a:r>
              <a:rPr lang="fr-CH" sz="2400" dirty="0">
                <a:hlinkClick r:id="rId3"/>
              </a:rPr>
              <a:t>HEMU-CL</a:t>
            </a:r>
            <a:r>
              <a:rPr lang="fr-CH" sz="2400" dirty="0"/>
              <a:t> </a:t>
            </a:r>
            <a:r>
              <a:rPr lang="fr-CH" sz="2800" dirty="0"/>
              <a:t>/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électroniques</a:t>
            </a:r>
          </a:p>
          <a:p>
            <a:endParaRPr lang="fr-CH" sz="12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CH" sz="2400" dirty="0">
                <a:solidFill>
                  <a:srgbClr val="0070C0"/>
                </a:solidFill>
              </a:rPr>
              <a:t>d) Enregistrements</a:t>
            </a:r>
          </a:p>
          <a:p>
            <a:pPr marL="342900" indent="-342900">
              <a:buFontTx/>
              <a:buChar char="-"/>
            </a:pP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4"/>
              </a:rPr>
              <a:t>Base </a:t>
            </a:r>
            <a:r>
              <a:rPr lang="fr-CH" sz="2400" dirty="0" err="1">
                <a:solidFill>
                  <a:schemeClr val="bg2">
                    <a:lumMod val="75000"/>
                  </a:schemeClr>
                </a:solidFill>
                <a:hlinkClick r:id="rId4"/>
              </a:rPr>
              <a:t>naxos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4"/>
              </a:rPr>
              <a:t> classique</a:t>
            </a:r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5"/>
              </a:rPr>
              <a:t>Base </a:t>
            </a:r>
            <a:r>
              <a:rPr lang="fr-CH" sz="2400" dirty="0" err="1">
                <a:solidFill>
                  <a:schemeClr val="bg2">
                    <a:lumMod val="75000"/>
                  </a:schemeClr>
                </a:solidFill>
                <a:hlinkClick r:id="rId5"/>
              </a:rPr>
              <a:t>naxos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5"/>
              </a:rPr>
              <a:t> jazz</a:t>
            </a:r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…</a:t>
            </a:r>
          </a:p>
          <a:p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sz="12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CH" sz="2400" dirty="0">
                <a:solidFill>
                  <a:srgbClr val="0070C0"/>
                </a:solidFill>
              </a:rPr>
              <a:t>e) Sites web</a:t>
            </a:r>
          </a:p>
          <a:p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le géant &amp; ses limites =&gt;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6"/>
              </a:rPr>
              <a:t>google </a:t>
            </a:r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“sur les épaules d’un géant” =&gt;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  <a:hlinkClick r:id="rId7"/>
              </a:rPr>
              <a:t>scholar-google  </a:t>
            </a:r>
            <a:endParaRPr lang="fr-CH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9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62E4-332D-48F1-9288-37952420F856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1026" name="Picture 2" descr="http://biblio.hemu-cl.ch/_multimedia/images/ril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14705"/>
            <a:ext cx="28956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069897" y="1727097"/>
            <a:ext cx="64544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rgbClr val="0070C0"/>
                </a:solidFill>
              </a:rPr>
              <a:t>f) Base de données</a:t>
            </a:r>
          </a:p>
          <a:p>
            <a:endParaRPr lang="fr-CH" dirty="0">
              <a:solidFill>
                <a:srgbClr val="0070C0"/>
              </a:solidFill>
            </a:endParaRPr>
          </a:p>
          <a:p>
            <a:r>
              <a:rPr lang="fr-CH" dirty="0"/>
              <a:t>Répertoire International de la Littérature Musicale (RILM)</a:t>
            </a:r>
          </a:p>
          <a:p>
            <a:r>
              <a:rPr lang="fr-CH" dirty="0">
                <a:solidFill>
                  <a:srgbClr val="0070C0"/>
                </a:solidFill>
              </a:rPr>
              <a:t>http://search.ebscohost.com/login.aspx?profile=ehost&amp;defaultdb=rih</a:t>
            </a:r>
          </a:p>
          <a:p>
            <a:endParaRPr lang="fr-CH" dirty="0">
              <a:solidFill>
                <a:srgbClr val="0070C0"/>
              </a:solidFill>
            </a:endParaRPr>
          </a:p>
          <a:p>
            <a:endParaRPr lang="fr-CH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96752"/>
            <a:ext cx="8280920" cy="3240360"/>
          </a:xfrm>
        </p:spPr>
        <p:txBody>
          <a:bodyPr anchor="t" anchorCtr="0"/>
          <a:lstStyle/>
          <a:p>
            <a:pPr>
              <a:lnSpc>
                <a:spcPct val="200000"/>
              </a:lnSpc>
            </a:pPr>
            <a:r>
              <a:rPr lang="fr-FR" sz="2400" b="1" dirty="0" smtClean="0">
                <a:solidFill>
                  <a:schemeClr val="tx1"/>
                </a:solidFill>
              </a:rPr>
              <a:t>1. Informations sur le cours ba3 et le calendrier TBA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2. Rôle du tuteur et responsabilité de l’étudiant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3. La notion de problématique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4. Préparation au 1</a:t>
            </a:r>
            <a:r>
              <a:rPr lang="fr-FR" sz="2400" b="1" baseline="30000" dirty="0" smtClean="0">
                <a:solidFill>
                  <a:schemeClr val="tx1"/>
                </a:solidFill>
              </a:rPr>
              <a:t>er</a:t>
            </a:r>
            <a:r>
              <a:rPr lang="fr-FR" sz="2400" b="1" dirty="0" smtClean="0">
                <a:solidFill>
                  <a:schemeClr val="tx1"/>
                </a:solidFill>
              </a:rPr>
              <a:t> rendez-vous individuel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2400" b="1" dirty="0" smtClean="0">
                <a:solidFill>
                  <a:schemeClr val="tx1"/>
                </a:solidFill>
              </a:rPr>
              <a:t>5. Travail pratique, élaboration d’une bibliographie</a:t>
            </a:r>
            <a:br>
              <a:rPr lang="fr-FR" sz="24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19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467544" y="404664"/>
            <a:ext cx="6707088" cy="448528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32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32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b="11407"/>
          <a:stretch/>
        </p:blipFill>
        <p:spPr>
          <a:xfrm>
            <a:off x="805345" y="2465364"/>
            <a:ext cx="5287866" cy="34348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172B897-B973-424A-B351-122963DCD6DB}"/>
              </a:ext>
            </a:extLst>
          </p:cNvPr>
          <p:cNvSpPr/>
          <p:nvPr/>
        </p:nvSpPr>
        <p:spPr>
          <a:xfrm>
            <a:off x="2107222" y="1412776"/>
            <a:ext cx="4929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3600" dirty="0">
                <a:latin typeface="Helvetica" pitchFamily="2" charset="0"/>
                <a:hlinkClick r:id="rId3"/>
              </a:rPr>
              <a:t>http://biblio.hemu-cl.ch</a:t>
            </a:r>
            <a:endParaRPr lang="fr-CH" sz="3600" dirty="0">
              <a:effectLst/>
              <a:latin typeface="Helvetica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A9F6D-37C9-EA4D-B1E2-ABADA0AC36F1}"/>
              </a:ext>
            </a:extLst>
          </p:cNvPr>
          <p:cNvSpPr/>
          <p:nvPr/>
        </p:nvSpPr>
        <p:spPr>
          <a:xfrm>
            <a:off x="1547664" y="5900191"/>
            <a:ext cx="4017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2400" dirty="0">
                <a:latin typeface="Helvetica" pitchFamily="2" charset="0"/>
                <a:hlinkClick r:id="rId3"/>
              </a:rPr>
              <a:t>http://biblio.hemu-cl.ch/vpn/</a:t>
            </a:r>
            <a:r>
              <a:rPr lang="fr-CH" sz="2400" dirty="0">
                <a:latin typeface="Helvetica" pitchFamily="2" charset="0"/>
              </a:rPr>
              <a:t> </a:t>
            </a:r>
            <a:endParaRPr lang="fr-CH" sz="2400" dirty="0">
              <a:effectLst/>
              <a:latin typeface="Helvetica" pitchFamily="2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3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FEB39EA2-4ED5-4544-894D-36ABBF0EE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62E4-332D-48F1-9288-37952420F85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9E4FE5D-93F0-5746-8D13-2C2580BF4612}"/>
              </a:ext>
            </a:extLst>
          </p:cNvPr>
          <p:cNvSpPr/>
          <p:nvPr/>
        </p:nvSpPr>
        <p:spPr>
          <a:xfrm>
            <a:off x="611560" y="620688"/>
            <a:ext cx="80648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! Déterminer la pertinence d’une référence</a:t>
            </a: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a) Qui est l’auteur de la référence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Chercheur diplômé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Musicien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Biographe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Vulgarisateur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b) D’où provient la référence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Revue scientifique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Ouvrage de vulgarisation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Document sur une plate-forme d’échange ouverte (</a:t>
            </a:r>
            <a:r>
              <a:rPr lang="fr-FR" dirty="0" err="1">
                <a:solidFill>
                  <a:schemeClr val="bg2">
                    <a:lumMod val="75000"/>
                  </a:schemeClr>
                </a:solidFill>
              </a:rPr>
              <a:t>wikipedia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, forum, etc.)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c) A qui s’adresse la référence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Chercheurs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Praticiens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Grand public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Etc.</a:t>
            </a: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sz="2800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276872"/>
            <a:ext cx="8424936" cy="54006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fr-CH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A l’aide des outils présentés, trouvez et répertoriez sous forme de liste dans un document Word : </a:t>
            </a:r>
          </a:p>
          <a:p>
            <a:pPr lvl="1">
              <a:spcAft>
                <a:spcPts val="1200"/>
              </a:spcAft>
            </a:pPr>
            <a:r>
              <a:rPr lang="fr-CH" sz="2000" dirty="0">
                <a:solidFill>
                  <a:schemeClr val="bg2">
                    <a:lumMod val="75000"/>
                  </a:schemeClr>
                </a:solidFill>
              </a:rPr>
              <a:t>Une entrée d’encyclopédie</a:t>
            </a:r>
          </a:p>
          <a:p>
            <a:pPr lvl="1">
              <a:spcAft>
                <a:spcPts val="1200"/>
              </a:spcAft>
            </a:pPr>
            <a:r>
              <a:rPr lang="fr-CH" sz="2000" dirty="0">
                <a:solidFill>
                  <a:schemeClr val="bg2">
                    <a:lumMod val="75000"/>
                  </a:schemeClr>
                </a:solidFill>
              </a:rPr>
              <a:t>Une monographie</a:t>
            </a:r>
          </a:p>
          <a:p>
            <a:pPr lvl="1">
              <a:spcAft>
                <a:spcPts val="1200"/>
              </a:spcAft>
            </a:pPr>
            <a:r>
              <a:rPr lang="fr-CH" sz="2000" dirty="0">
                <a:solidFill>
                  <a:schemeClr val="bg2">
                    <a:lumMod val="75000"/>
                  </a:schemeClr>
                </a:solidFill>
              </a:rPr>
              <a:t>Trois articles scientifiques</a:t>
            </a:r>
          </a:p>
          <a:p>
            <a:pPr lvl="1">
              <a:spcAft>
                <a:spcPts val="1200"/>
              </a:spcAft>
            </a:pPr>
            <a:r>
              <a:rPr lang="fr-CH" sz="2000" dirty="0">
                <a:solidFill>
                  <a:schemeClr val="bg2">
                    <a:lumMod val="75000"/>
                  </a:schemeClr>
                </a:solidFill>
              </a:rPr>
              <a:t>Une source primaire (partition, enregistrement, film, interview, etc.)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fr-CH" sz="2400" u="sng" dirty="0">
                <a:solidFill>
                  <a:schemeClr val="bg2">
                    <a:lumMod val="75000"/>
                  </a:schemeClr>
                </a:solidFill>
              </a:rPr>
              <a:t>Rappel: </a:t>
            </a:r>
            <a:r>
              <a:rPr lang="fr-CH" sz="2400" dirty="0">
                <a:solidFill>
                  <a:schemeClr val="bg2">
                    <a:lumMod val="75000"/>
                  </a:schemeClr>
                </a:solidFill>
              </a:rPr>
              <a:t>ce document est à remettre à votre tuteur par mail 3 jours ouvrables avant votre premier RDV.</a:t>
            </a:r>
            <a:r>
              <a:rPr lang="fr-CH" sz="2000" dirty="0">
                <a:solidFill>
                  <a:schemeClr val="bg2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112474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H" sz="3200" dirty="0">
                <a:solidFill>
                  <a:srgbClr val="7030A0"/>
                </a:solidFill>
              </a:rPr>
              <a:t>5. Travail pratique : recherche bibliographique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23</a:t>
            </a:fld>
            <a:endParaRPr lang="fr-FR"/>
          </a:p>
        </p:txBody>
      </p:sp>
      <p:pic>
        <p:nvPicPr>
          <p:cNvPr id="2050" name="Picture 2" descr="Un Projet, Une voix - Ulu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52861" cy="436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430947"/>
            <a:ext cx="4572000" cy="20005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H" sz="700" dirty="0">
                <a:solidFill>
                  <a:schemeClr val="bg1">
                    <a:lumMod val="65000"/>
                  </a:schemeClr>
                </a:solidFill>
              </a:rPr>
              <a:t>https://fr.ulule.com/projet-voix/news/avez-vous-des-questions-145967/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67544" y="137654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4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4473" y="908720"/>
            <a:ext cx="81369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solidFill>
                  <a:srgbClr val="7030A0"/>
                </a:solidFill>
              </a:rPr>
              <a:t>1. INFORMATIONS SUR LE COURS BA3</a:t>
            </a:r>
          </a:p>
          <a:p>
            <a:endParaRPr lang="fr-CH" b="1" dirty="0" smtClean="0">
              <a:solidFill>
                <a:srgbClr val="7030A0"/>
              </a:solidFill>
            </a:endParaRPr>
          </a:p>
          <a:p>
            <a:endParaRPr lang="fr-CH" dirty="0"/>
          </a:p>
          <a:p>
            <a:r>
              <a:rPr lang="fr-CH" sz="2000" dirty="0" smtClean="0"/>
              <a:t>a) </a:t>
            </a:r>
            <a:r>
              <a:rPr lang="fr-CH" sz="2000" b="1" dirty="0" smtClean="0"/>
              <a:t>Connaissance des documents clés relatifs au TBA</a:t>
            </a:r>
          </a:p>
          <a:p>
            <a:endParaRPr lang="fr-CH" dirty="0" smtClean="0"/>
          </a:p>
          <a:p>
            <a:endParaRPr lang="fr-CH" b="1" dirty="0" smtClean="0"/>
          </a:p>
          <a:p>
            <a:r>
              <a:rPr lang="fr-CH" b="1" dirty="0" smtClean="0"/>
              <a:t>EXTRANET</a:t>
            </a:r>
            <a:r>
              <a:rPr lang="fr-CH" b="1" dirty="0"/>
              <a:t>: </a:t>
            </a:r>
            <a:r>
              <a:rPr lang="fr-CH" dirty="0">
                <a:hlinkClick r:id="rId2"/>
              </a:rPr>
              <a:t>https://www.hemu-cl.ch/hemu/plans_etudes/</a:t>
            </a:r>
            <a:endParaRPr lang="fr-CH" dirty="0"/>
          </a:p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 smtClean="0"/>
              <a:t>Guide du TBA</a:t>
            </a:r>
          </a:p>
          <a:p>
            <a:pPr marL="285750" indent="-285750">
              <a:buFontTx/>
              <a:buChar char="-"/>
            </a:pPr>
            <a:r>
              <a:rPr lang="fr-CH" dirty="0" smtClean="0"/>
              <a:t>Guide de rédaction des travaux TBA et TMA à l’HEMU</a:t>
            </a:r>
          </a:p>
          <a:p>
            <a:pPr marL="285750" indent="-285750">
              <a:buFontTx/>
              <a:buChar char="-"/>
            </a:pPr>
            <a:r>
              <a:rPr lang="fr-CH" dirty="0" smtClean="0"/>
              <a:t>Document normes APA</a:t>
            </a:r>
          </a:p>
          <a:p>
            <a:pPr marL="285750" indent="-285750">
              <a:buFontTx/>
              <a:buChar char="-"/>
            </a:pPr>
            <a:endParaRPr lang="fr-CH" dirty="0" smtClean="0"/>
          </a:p>
          <a:p>
            <a:endParaRPr lang="fr-CH" dirty="0"/>
          </a:p>
          <a:p>
            <a:r>
              <a:rPr lang="fr-CH" sz="2800" dirty="0" smtClean="0">
                <a:solidFill>
                  <a:srgbClr val="FF0066"/>
                </a:solidFill>
              </a:rPr>
              <a:t>!</a:t>
            </a:r>
            <a:r>
              <a:rPr lang="fr-CH" dirty="0" smtClean="0"/>
              <a:t> une </a:t>
            </a:r>
            <a:r>
              <a:rPr lang="fr-CH" dirty="0"/>
              <a:t>grande partie des réponses à </a:t>
            </a:r>
            <a:r>
              <a:rPr lang="fr-CH" dirty="0" smtClean="0"/>
              <a:t>vos questions générales sur le travail </a:t>
            </a:r>
            <a:r>
              <a:rPr lang="fr-CH" dirty="0"/>
              <a:t>s’y </a:t>
            </a:r>
            <a:r>
              <a:rPr lang="fr-CH" dirty="0" smtClean="0"/>
              <a:t>trouvent =&gt; à consulter en priorité.</a:t>
            </a:r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01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935161"/>
            <a:ext cx="8532440" cy="5231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Connexion avec votre compte AAI :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CH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LIEN 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</a:t>
            </a:r>
            <a:r>
              <a:rPr lang="fr-CH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</a:t>
            </a: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cyberlearn.hes-so.ch/course/view.php?id=24281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CH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CLÉ </a:t>
            </a:r>
            <a:r>
              <a:rPr lang="fr-CH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D'INSCRIPTION : </a:t>
            </a: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welcome2023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H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533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Supports de cours (slides)</a:t>
            </a:r>
          </a:p>
          <a:p>
            <a:pPr marL="73533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 documents liés à la matière du cours</a:t>
            </a:r>
          </a:p>
          <a:p>
            <a:pPr marL="73533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titre officielle du TBA: page identique pour toutes les filières.</a:t>
            </a:r>
          </a:p>
          <a:p>
            <a:pPr marL="73533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y trouvez tous les supports de cours (slides) et divers documents relatifs à la matière abordée, documents destinés à vous préparer au cours suivant... 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endParaRPr lang="fr-CH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H" sz="1600" dirty="0">
                <a:solidFill>
                  <a:srgbClr val="FF0066"/>
                </a:solidFill>
              </a:rPr>
              <a:t>! </a:t>
            </a:r>
            <a:r>
              <a:rPr lang="fr-CH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documents sont accessibles dès la fin de chaque série de cours. </a:t>
            </a:r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H" sz="1600" dirty="0" smtClean="0">
                <a:solidFill>
                  <a:srgbClr val="FF0066"/>
                </a:solidFill>
              </a:rPr>
              <a:t>! </a:t>
            </a:r>
            <a:r>
              <a:rPr lang="fr-CH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En cas de problème de connexion avec AAI, contactez au plus vite l’informaticien HEMU Bastian Chambettaz.</a:t>
            </a:r>
            <a:endParaRPr lang="fr-CH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fr-CH" sz="1600" dirty="0" smtClean="0">
                <a:solidFill>
                  <a:srgbClr val="FF0066"/>
                </a:solidFill>
              </a:rPr>
              <a:t>! </a:t>
            </a:r>
            <a:r>
              <a:rPr lang="fr-CH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Votre inscription sur </a:t>
            </a:r>
            <a:r>
              <a:rPr lang="fr-CH" sz="16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cyberlearn</a:t>
            </a:r>
            <a:r>
              <a:rPr lang="fr-CH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est d’autant plus importante que vous devrez y déposer votre TBA en février prochain.</a:t>
            </a:r>
            <a:endParaRPr lang="fr-CH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565829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/>
              <a:t>CYBERLEARN / MOODLE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33603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440668"/>
            <a:ext cx="8151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/>
              <a:t>b) </a:t>
            </a:r>
            <a:r>
              <a:rPr lang="fr-CH" b="1" dirty="0" smtClean="0"/>
              <a:t>Organisation des cours et calendrier TBA</a:t>
            </a:r>
            <a:endParaRPr lang="fr-CH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988840"/>
            <a:ext cx="8280920" cy="36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402044"/>
              </p:ext>
            </p:extLst>
          </p:nvPr>
        </p:nvGraphicFramePr>
        <p:xfrm>
          <a:off x="467545" y="908719"/>
          <a:ext cx="7704854" cy="5257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789">
                  <a:extLst>
                    <a:ext uri="{9D8B030D-6E8A-4147-A177-3AD203B41FA5}">
                      <a16:colId xmlns:a16="http://schemas.microsoft.com/office/drawing/2014/main" val="2416091904"/>
                    </a:ext>
                  </a:extLst>
                </a:gridCol>
                <a:gridCol w="1925789">
                  <a:extLst>
                    <a:ext uri="{9D8B030D-6E8A-4147-A177-3AD203B41FA5}">
                      <a16:colId xmlns:a16="http://schemas.microsoft.com/office/drawing/2014/main" val="4115857469"/>
                    </a:ext>
                  </a:extLst>
                </a:gridCol>
                <a:gridCol w="1926638">
                  <a:extLst>
                    <a:ext uri="{9D8B030D-6E8A-4147-A177-3AD203B41FA5}">
                      <a16:colId xmlns:a16="http://schemas.microsoft.com/office/drawing/2014/main" val="3184846388"/>
                    </a:ext>
                  </a:extLst>
                </a:gridCol>
                <a:gridCol w="1926638">
                  <a:extLst>
                    <a:ext uri="{9D8B030D-6E8A-4147-A177-3AD203B41FA5}">
                      <a16:colId xmlns:a16="http://schemas.microsoft.com/office/drawing/2014/main" val="2997897997"/>
                    </a:ext>
                  </a:extLst>
                </a:gridCol>
              </a:tblGrid>
              <a:tr h="2603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Calendrier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TBA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Etapes du travail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Cours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Suivi individuel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384423588"/>
                  </a:ext>
                </a:extLst>
              </a:tr>
              <a:tr h="520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Juin Ba2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Réflexion choix du sujet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Cours 1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fr-CH" sz="600" baseline="30000">
                          <a:solidFill>
                            <a:schemeClr val="tx1"/>
                          </a:solidFill>
                          <a:effectLst/>
                        </a:rPr>
                        <a:t>er</a:t>
                      </a: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 regard sur la recherche – quel sujet choisir pour un TBA 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1181069228"/>
                  </a:ext>
                </a:extLst>
              </a:tr>
              <a:tr h="130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249856008"/>
                  </a:ext>
                </a:extLst>
              </a:tr>
              <a:tr h="14525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Sept. Ba3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Rendu fiche choix du sujet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Recherche documentaire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Lectures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Sélection des sources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Cours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. Informations sur le cours ba3 et le calendrier TBA</a:t>
                      </a:r>
                      <a:b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2. Rôle du tuteur et responsabilité de l’étudiant</a:t>
                      </a:r>
                      <a:b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3. La notion de problématique</a:t>
                      </a:r>
                      <a:b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4. Préparation au 1er rendez-vous individuel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Validation du sujet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1126066086"/>
                  </a:ext>
                </a:extLst>
              </a:tr>
              <a:tr h="781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Oct.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Constitution d’une bibliographie autour d’une 1</a:t>
                      </a:r>
                      <a:r>
                        <a:rPr lang="fr-CH" sz="60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 idée de fil rouge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Cours 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1. Questions d’éthique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2. Rédiger une introduction et une conclusion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fr-CH" sz="600" baseline="30000">
                          <a:solidFill>
                            <a:schemeClr val="tx1"/>
                          </a:solidFill>
                          <a:effectLst/>
                        </a:rPr>
                        <a:t>er</a:t>
                      </a: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 rendez-vous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Discussion liste de littérature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2531455670"/>
                  </a:ext>
                </a:extLst>
              </a:tr>
              <a:tr h="781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Nov.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Définition d’une problématique ou fil rouge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Esquisse de plan et méthodologie d’analyse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Cours 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De la description à l’analyse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CH" sz="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fr-CH" sz="60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CH" sz="600" dirty="0" smtClean="0">
                          <a:solidFill>
                            <a:schemeClr val="tx1"/>
                          </a:solidFill>
                          <a:effectLst/>
                        </a:rPr>
                        <a:t> rendez-vous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 smtClean="0">
                          <a:solidFill>
                            <a:schemeClr val="tx1"/>
                          </a:solidFill>
                          <a:effectLst/>
                        </a:rPr>
                        <a:t>Introduction provisoire revue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3642483625"/>
                  </a:ext>
                </a:extLst>
              </a:tr>
              <a:tr h="1331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>
                          <a:solidFill>
                            <a:schemeClr val="tx1"/>
                          </a:solidFill>
                          <a:effectLst/>
                        </a:rPr>
                        <a:t>Déc.</a:t>
                      </a:r>
                      <a:endParaRPr lang="fr-CH" sz="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Travail d’analyse (partitions, interviews…)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Lectures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Rédaction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Précisions quant au plan et au fil rouge.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Cours 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Thématiser une analyse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Normes APA (citations – bibliographie)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Mise en page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Conseils par mail et relectures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600" dirty="0">
                          <a:solidFill>
                            <a:schemeClr val="tx1"/>
                          </a:solidFill>
                          <a:effectLst/>
                        </a:rPr>
                        <a:t>Rédaction d’une partie de l’analyse + tout ce qui a été réalisé</a:t>
                      </a:r>
                      <a:endParaRPr lang="fr-CH" sz="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8" marR="40238" marT="0" marB="0"/>
                </a:tc>
                <a:extLst>
                  <a:ext uri="{0D108BD9-81ED-4DB2-BD59-A6C34878D82A}">
                    <a16:rowId xmlns:a16="http://schemas.microsoft.com/office/drawing/2014/main" val="453019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8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23528" y="764704"/>
            <a:ext cx="81510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/>
              <a:t>b) </a:t>
            </a:r>
            <a:r>
              <a:rPr lang="fr-CH" b="1" dirty="0" smtClean="0"/>
              <a:t>Organisation des cours et calendrier TBA (suite)</a:t>
            </a:r>
            <a:endParaRPr lang="fr-CH" b="1" dirty="0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901444"/>
              </p:ext>
            </p:extLst>
          </p:nvPr>
        </p:nvGraphicFramePr>
        <p:xfrm>
          <a:off x="1014688" y="1239808"/>
          <a:ext cx="6768752" cy="520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816">
                  <a:extLst>
                    <a:ext uri="{9D8B030D-6E8A-4147-A177-3AD203B41FA5}">
                      <a16:colId xmlns:a16="http://schemas.microsoft.com/office/drawing/2014/main" val="2946584753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val="4106041461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232575043"/>
                    </a:ext>
                  </a:extLst>
                </a:gridCol>
                <a:gridCol w="1692560">
                  <a:extLst>
                    <a:ext uri="{9D8B030D-6E8A-4147-A177-3AD203B41FA5}">
                      <a16:colId xmlns:a16="http://schemas.microsoft.com/office/drawing/2014/main" val="2851687685"/>
                    </a:ext>
                  </a:extLst>
                </a:gridCol>
              </a:tblGrid>
              <a:tr h="1735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Janv.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Analyse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Rédaction</a:t>
                      </a:r>
                      <a:endParaRPr lang="fr-CH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Cours 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Abstract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Présentation d’une analyse</a:t>
                      </a:r>
                      <a:endParaRPr lang="fr-CH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fr-CH" sz="1100" b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 rendez-vous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fr-CH" sz="1100" b="0" baseline="30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fr-CH" sz="1100" b="0" dirty="0">
                          <a:solidFill>
                            <a:schemeClr val="tx1"/>
                          </a:solidFill>
                          <a:effectLst/>
                        </a:rPr>
                        <a:t> version complète ou quasi-complète du TBA</a:t>
                      </a:r>
                      <a:endParaRPr lang="fr-CH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4918765"/>
                  </a:ext>
                </a:extLst>
              </a:tr>
              <a:tr h="1239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Fév.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Finalisation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Relecture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Rendu du TBA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Relectures et conseils par mail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3882977"/>
                  </a:ext>
                </a:extLst>
              </a:tr>
              <a:tr h="1239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Mars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Séances préparations à la soutenance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90804"/>
                  </a:ext>
                </a:extLst>
              </a:tr>
              <a:tr h="991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Avril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Soutenances examen TBA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H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73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7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8532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65086" y="1610818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bg2">
                    <a:lumMod val="75000"/>
                  </a:schemeClr>
                </a:solidFill>
              </a:rPr>
              <a:t>Le rôle du tuteur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5086" y="2265608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sz="2000" dirty="0"/>
          </a:p>
          <a:p>
            <a:pPr marL="285750" indent="-285750">
              <a:buFontTx/>
              <a:buChar char="-"/>
            </a:pPr>
            <a:r>
              <a:rPr lang="fr-CH" dirty="0"/>
              <a:t>Le tuteur encadre votre travail du début à la fin du processus, fixant avec vous les différents RDV.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Il est une personne ressource, à qui vous pouvez vous adresser si vous avez des questions en dehors des périodes du calendrier spécifiquement dédiées aux rendez-vous et aux relectures.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Il vous oriente et vous fait part de ses observations sur les documents que vous lui transmettez.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45DA29-3BEA-E14B-930B-A8BBB1A65ED1}"/>
              </a:ext>
            </a:extLst>
          </p:cNvPr>
          <p:cNvSpPr/>
          <p:nvPr/>
        </p:nvSpPr>
        <p:spPr>
          <a:xfrm>
            <a:off x="323528" y="713655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fr-FR" dirty="0">
                <a:solidFill>
                  <a:srgbClr val="7030A0"/>
                </a:solidFill>
              </a:rPr>
              <a:t>Le rôle du tuteur et la responsabilité de l’étudiant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9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8532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1046589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Vous disposez de l’autorité et de la responsabilité de vos choix, de votre réflexion et de votre rédaction.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Vous êtes seul responsable de votre organisation et de la planification de votre travail. 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Vous êtes responsable d’assister au cours de méthodologie ainsi que de prendre bonnes notes des informations qui y sont </a:t>
            </a:r>
            <a:r>
              <a:rPr lang="fr-CH" dirty="0" smtClean="0"/>
              <a:t>dispensées. </a:t>
            </a:r>
            <a:r>
              <a:rPr lang="fr-CH" dirty="0"/>
              <a:t>(Le tuteur ne revient pas sur les aspects développés durant ces cours lors des RDV individuels.)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Vous avez la responsabilité de discuter de votre TBA avec votre professeur de discipline principale. (Les autres professeurs, de théorie notamment, peuvent également être sollicités ponctuellement.)</a:t>
            </a:r>
          </a:p>
          <a:p>
            <a:pPr marL="285750" indent="-285750">
              <a:buFontTx/>
              <a:buChar char="-"/>
            </a:pPr>
            <a:endParaRPr lang="fr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B5C06-C8E8-E842-A780-B8738016B4F4}"/>
              </a:ext>
            </a:extLst>
          </p:cNvPr>
          <p:cNvSpPr/>
          <p:nvPr/>
        </p:nvSpPr>
        <p:spPr>
          <a:xfrm>
            <a:off x="608544" y="1046589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bg2">
                    <a:lumMod val="75000"/>
                  </a:schemeClr>
                </a:solidFill>
              </a:rPr>
              <a:t>La responsabilité de l’étudiant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696368-F735-374D-8964-965224AECF2E}"/>
              </a:ext>
            </a:extLst>
          </p:cNvPr>
          <p:cNvSpPr/>
          <p:nvPr/>
        </p:nvSpPr>
        <p:spPr>
          <a:xfrm>
            <a:off x="323528" y="670578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fr-FR" dirty="0">
                <a:solidFill>
                  <a:srgbClr val="7030A0"/>
                </a:solidFill>
              </a:rPr>
              <a:t>Le rôle du tuteur et la responsabilité de l’étudiant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D9D8-5755-4B4E-812D-24D231929B4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8532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bg2">
                  <a:lumMod val="75000"/>
                </a:schemeClr>
              </a:solidFill>
            </a:endParaRPr>
          </a:p>
          <a:p>
            <a:endParaRPr lang="fr-CH" dirty="0"/>
          </a:p>
        </p:txBody>
      </p:sp>
      <p:sp>
        <p:nvSpPr>
          <p:cNvPr id="7" name="ZoneTexte 6"/>
          <p:cNvSpPr txBox="1"/>
          <p:nvPr/>
        </p:nvSpPr>
        <p:spPr>
          <a:xfrm>
            <a:off x="352500" y="1449559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H" dirty="0"/>
          </a:p>
          <a:p>
            <a:pPr marL="285750" indent="-285750">
              <a:buFontTx/>
              <a:buChar char="-"/>
            </a:pPr>
            <a:r>
              <a:rPr lang="fr-CH" b="1" dirty="0"/>
              <a:t>Toutes vos questions</a:t>
            </a:r>
            <a:r>
              <a:rPr lang="fr-CH" dirty="0"/>
              <a:t> ou </a:t>
            </a:r>
            <a:r>
              <a:rPr lang="fr-CH" b="1" dirty="0"/>
              <a:t>vos</a:t>
            </a:r>
            <a:r>
              <a:rPr lang="fr-CH" dirty="0"/>
              <a:t> </a:t>
            </a:r>
            <a:r>
              <a:rPr lang="fr-CH" b="1" dirty="0"/>
              <a:t>demandes de lecture </a:t>
            </a:r>
            <a:r>
              <a:rPr lang="fr-CH" dirty="0"/>
              <a:t>doivent être précises afin que votre tuteur puisse vous aider sur les éléments les plus concrets, importants et pertinents. 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pPr marL="285750" indent="-285750">
              <a:buFontTx/>
              <a:buChar char="-"/>
            </a:pPr>
            <a:r>
              <a:rPr lang="fr-CH" dirty="0"/>
              <a:t>Il est nécessaire de prévoir un </a:t>
            </a:r>
            <a:r>
              <a:rPr lang="fr-CH" b="1" dirty="0"/>
              <a:t>délai minimum d’une semaine </a:t>
            </a:r>
            <a:r>
              <a:rPr lang="fr-CH" dirty="0"/>
              <a:t>pour avoir un retour suite à une demande de relecture de votre travail durant les phases prévues à cet effet (janvier, février).</a:t>
            </a:r>
          </a:p>
          <a:p>
            <a:pPr marL="285750" indent="-285750">
              <a:buFontTx/>
              <a:buChar char="-"/>
            </a:pPr>
            <a:endParaRPr lang="fr-CH" b="1" dirty="0"/>
          </a:p>
          <a:p>
            <a:pPr marL="285750" indent="-285750">
              <a:buFontTx/>
              <a:buChar char="-"/>
            </a:pPr>
            <a:r>
              <a:rPr lang="fr-CH" dirty="0"/>
              <a:t>Le calendrier a été pensé pour faciliter la réalisation du travail de </a:t>
            </a:r>
            <a:r>
              <a:rPr lang="fr-CH" dirty="0" err="1"/>
              <a:t>Bachelor</a:t>
            </a:r>
            <a:r>
              <a:rPr lang="fr-CH" dirty="0"/>
              <a:t>. Il est fondamental de respecter les délais qui y sont fixés et de fournir les documents nécessaires aux différentes rencontres. </a:t>
            </a:r>
          </a:p>
          <a:p>
            <a:pPr marL="285750" indent="-285750">
              <a:buFontTx/>
              <a:buChar char="-"/>
            </a:pPr>
            <a:endParaRPr lang="fr-CH" dirty="0"/>
          </a:p>
          <a:p>
            <a:r>
              <a:rPr lang="fr-CH" dirty="0"/>
              <a:t>NB : afin de profiter des RDV individuels à disposition, il est important de les préparer activement en amont.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0B5C06-C8E8-E842-A780-B8738016B4F4}"/>
              </a:ext>
            </a:extLst>
          </p:cNvPr>
          <p:cNvSpPr/>
          <p:nvPr/>
        </p:nvSpPr>
        <p:spPr>
          <a:xfrm>
            <a:off x="467544" y="1008984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bg2">
                    <a:lumMod val="75000"/>
                  </a:schemeClr>
                </a:solidFill>
              </a:rPr>
              <a:t>Pour une bonne collaboration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55FB43-C61B-A14C-951E-E4B4408DCF41}"/>
              </a:ext>
            </a:extLst>
          </p:cNvPr>
          <p:cNvSpPr/>
          <p:nvPr/>
        </p:nvSpPr>
        <p:spPr>
          <a:xfrm>
            <a:off x="323528" y="580527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fr-FR" dirty="0">
                <a:solidFill>
                  <a:srgbClr val="7030A0"/>
                </a:solidFill>
              </a:rPr>
              <a:t>. Le rôle du tuteur et la responsabilité de l’étudiant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67544" y="172160"/>
            <a:ext cx="6707088" cy="304512"/>
          </a:xfrm>
          <a:prstGeom prst="rect">
            <a:avLst/>
          </a:prstGeom>
          <a:solidFill>
            <a:srgbClr val="4C21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Univers" pitchFamily="34" charset="0"/>
              </a:defRPr>
            </a:lvl9pPr>
          </a:lstStyle>
          <a:p>
            <a:r>
              <a:rPr lang="fr-CH" sz="1400" kern="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Introduction au TBA</a:t>
            </a:r>
            <a:endParaRPr lang="fr-CH" sz="1400" kern="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L">
  <a:themeElements>
    <a:clrScheme name="Cd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L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5507</TotalTime>
  <Words>1558</Words>
  <Application>Microsoft Office PowerPoint</Application>
  <PresentationFormat>Affichage à l'écran (4:3)</PresentationFormat>
  <Paragraphs>288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Helvetica</vt:lpstr>
      <vt:lpstr>Times New Roman</vt:lpstr>
      <vt:lpstr>Univers</vt:lpstr>
      <vt:lpstr>CdL</vt:lpstr>
      <vt:lpstr>Présentation PowerPoint</vt:lpstr>
      <vt:lpstr>1. Informations sur le cours ba3 et le calendrier TBA 2. Rôle du tuteur et responsabilité de l’étudiant 3. La notion de problématique 4. Préparation au 1er rendez-vous individuel 5. Travail pratique, élaboration d’une bibliographie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 sur la 1e partie du cours?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Conservatoire de Musique de Lausanne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LH</dc:creator>
  <cp:lastModifiedBy>Noto Giulia</cp:lastModifiedBy>
  <cp:revision>266</cp:revision>
  <dcterms:created xsi:type="dcterms:W3CDTF">2009-03-31T07:13:57Z</dcterms:created>
  <dcterms:modified xsi:type="dcterms:W3CDTF">2023-10-24T09:05:53Z</dcterms:modified>
</cp:coreProperties>
</file>