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3"/>
  </p:notesMasterIdLst>
  <p:sldIdLst>
    <p:sldId id="280" r:id="rId2"/>
    <p:sldId id="307" r:id="rId3"/>
    <p:sldId id="306" r:id="rId4"/>
    <p:sldId id="336" r:id="rId5"/>
    <p:sldId id="308" r:id="rId6"/>
    <p:sldId id="309" r:id="rId7"/>
    <p:sldId id="269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287" r:id="rId17"/>
    <p:sldId id="319" r:id="rId18"/>
    <p:sldId id="320" r:id="rId19"/>
    <p:sldId id="321" r:id="rId20"/>
    <p:sldId id="322" r:id="rId21"/>
    <p:sldId id="324" r:id="rId22"/>
    <p:sldId id="328" r:id="rId23"/>
    <p:sldId id="330" r:id="rId24"/>
    <p:sldId id="325" r:id="rId25"/>
    <p:sldId id="326" r:id="rId26"/>
    <p:sldId id="327" r:id="rId27"/>
    <p:sldId id="329" r:id="rId28"/>
    <p:sldId id="334" r:id="rId29"/>
    <p:sldId id="391" r:id="rId30"/>
    <p:sldId id="392" r:id="rId31"/>
    <p:sldId id="393" r:id="rId32"/>
    <p:sldId id="394" r:id="rId33"/>
    <p:sldId id="395" r:id="rId34"/>
    <p:sldId id="398" r:id="rId35"/>
    <p:sldId id="396" r:id="rId36"/>
    <p:sldId id="397" r:id="rId37"/>
    <p:sldId id="337" r:id="rId38"/>
    <p:sldId id="399" r:id="rId39"/>
    <p:sldId id="400" r:id="rId40"/>
    <p:sldId id="401" r:id="rId41"/>
    <p:sldId id="331" r:id="rId42"/>
    <p:sldId id="332" r:id="rId43"/>
    <p:sldId id="333" r:id="rId44"/>
    <p:sldId id="335" r:id="rId45"/>
    <p:sldId id="323" r:id="rId46"/>
    <p:sldId id="338" r:id="rId47"/>
    <p:sldId id="389" r:id="rId48"/>
    <p:sldId id="339" r:id="rId49"/>
    <p:sldId id="340" r:id="rId50"/>
    <p:sldId id="282" r:id="rId51"/>
    <p:sldId id="341" r:id="rId52"/>
    <p:sldId id="342" r:id="rId53"/>
    <p:sldId id="352" r:id="rId54"/>
    <p:sldId id="344" r:id="rId55"/>
    <p:sldId id="345" r:id="rId56"/>
    <p:sldId id="346" r:id="rId57"/>
    <p:sldId id="347" r:id="rId58"/>
    <p:sldId id="358" r:id="rId59"/>
    <p:sldId id="348" r:id="rId60"/>
    <p:sldId id="355" r:id="rId61"/>
    <p:sldId id="356" r:id="rId62"/>
    <p:sldId id="357" r:id="rId63"/>
    <p:sldId id="359" r:id="rId64"/>
    <p:sldId id="360" r:id="rId65"/>
    <p:sldId id="362" r:id="rId66"/>
    <p:sldId id="361" r:id="rId67"/>
    <p:sldId id="365" r:id="rId68"/>
    <p:sldId id="363" r:id="rId69"/>
    <p:sldId id="364" r:id="rId70"/>
    <p:sldId id="366" r:id="rId71"/>
    <p:sldId id="402" r:id="rId72"/>
    <p:sldId id="367" r:id="rId73"/>
    <p:sldId id="368" r:id="rId74"/>
    <p:sldId id="369" r:id="rId75"/>
    <p:sldId id="371" r:id="rId76"/>
    <p:sldId id="372" r:id="rId77"/>
    <p:sldId id="373" r:id="rId78"/>
    <p:sldId id="375" r:id="rId79"/>
    <p:sldId id="376" r:id="rId80"/>
    <p:sldId id="377" r:id="rId81"/>
    <p:sldId id="374" r:id="rId82"/>
    <p:sldId id="378" r:id="rId83"/>
    <p:sldId id="379" r:id="rId84"/>
    <p:sldId id="380" r:id="rId85"/>
    <p:sldId id="383" r:id="rId86"/>
    <p:sldId id="385" r:id="rId87"/>
    <p:sldId id="386" r:id="rId88"/>
    <p:sldId id="387" r:id="rId89"/>
    <p:sldId id="388" r:id="rId90"/>
    <p:sldId id="390" r:id="rId91"/>
    <p:sldId id="286" r:id="rId92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CC3"/>
    <a:srgbClr val="A0C79B"/>
    <a:srgbClr val="CC5254"/>
    <a:srgbClr val="7C7772"/>
    <a:srgbClr val="792B56"/>
    <a:srgbClr val="268B56"/>
    <a:srgbClr val="B5AEA7"/>
    <a:srgbClr val="B6CB5D"/>
    <a:srgbClr val="39A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6"/>
  </p:normalViewPr>
  <p:slideViewPr>
    <p:cSldViewPr snapToGrid="0" snapToObjects="1">
      <p:cViewPr varScale="1">
        <p:scale>
          <a:sx n="73" d="100"/>
          <a:sy n="73" d="100"/>
        </p:scale>
        <p:origin x="72" y="92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4T12:29:13.2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291 281 5729,'-1'3'-37,"0"1"0,0-1 0,0 1 0,0-1-1,0 0 1,-1 0 0,0 0 0,0 0 0,0 0-1,0 0 1,0 0 0,0-1 0,-1 1 0,1-1 0,-1 1-1,0-1 1,1 0 0,-1 0 0,0 0 0,0-1 0,-1 1-1,1-1 1,0 0 0,0 1 0,-1-1 0,1-1 0,-1 1-1,1 0 1,-1-1 0,1 0 0,-1 0 0,-2 0 37,-1-1-21,0 1 1,0-1-1,0-1 1,1 1-1,-1-1 1,1-1-1,-1 1 1,1-1-1,0 0 1,0 0-1,0-1 1,0 0-1,1 0 1,-1 0-1,1-1 1,0 1-1,0-1 1,1 0-1,0-1 1,0 1-1,0-1 1,0-1 20,-59-142 509,61 146-434,1 0 0,-1 0 0,1 0 1,0 0-1,0-1 0,0 1 0,0 0 0,0 0 0,1-1 0,0 1 0,-1 0 0,1-1 0,0 1 0,1 0 0,-1-1 0,1 1 0,-1 0 0,1 0 0,0-1 1,0 1-1,0 0 0,1 0 0,-1 0 0,1 0 0,0 0 0,-1 1 0,1-1 0,1 0 0,-1 1 0,0-1 0,0 1 0,1 0 0,0 0 0,-1 0 0,1 0 0,0 0 1,0 1-1,0-1 0,0 1 0,0 0 0,0 0 0,0 0 0,1 0 0,-1 0 0,0 1 0,2 0-75,8 4-60,-1 0 1,0 1-1,1 1 0,-2 0 1,1 1-1,-1 0 1,0 1-1,0 0 0,-1 0 1,0 1-1,-1 1 0,0 0 1,0 0-1,-1 0 0,0 1 1,-1 1-1,-1-1 0,3 5 60,35 92-1492,-37-57 536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2:44:19.2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10 288 1952 0 0,'0'0'403'0'0,"0"0"-224"0"0,0 0 241 0 0,0-32 5281 0 0,-9-75-5211 0 0,9 46-449 0 0,10 58-25 0 0,-5 2-16 0 0,-1 0 0 0 0,1 0 0 0 0,0 0 1 0 0,0 0-1 0 0,0 1 0 0 0,-1-1 0 0 0,1 1 0 0 0,0 1 0 0 0,0-1 0 0 0,0 1 1 0 0,0-1-1 0 0,-1 1 0 0 0,1 1 0 0 0,0-1 0 0 0,-1 1 0 0 0,1 0 0 0 0,-1 0 0 0 0,0 0 1 0 0,4 2-1 0 0,127 90 959 0 0,-131-93-933 0 0,0 1 0 0 0,1-1 0 0 0,-1 0 0 0 0,0-1 0 0 0,1 1 0 0 0,-1-1 0 0 0,1 0 0 0 0,-1 0 0 0 0,1 0 0 0 0,-1 0 1 0 0,0-1-1 0 0,1 0 0 0 0,-1 0 0 0 0,1 0 0 0 0,-1 0 0 0 0,0-1 0 0 0,0 1 0 0 0,0-1 0 0 0,0 0 0 0 0,0-1 0 0 0,0 1 1 0 0,-1-1-1 0 0,1 1 0 0 0,3-4-26 0 0,32-16 75 0 0,-24 17-73 0 0,0 0 0 0 0,1 1 0 0 0,-1 0 0 0 0,1 2 1 0 0,-1 0-1 0 0,1 0 0 0 0,0 1 0 0 0,0 1 0 0 0,0 1 0 0 0,0 1 0 0 0,-1 0 0 0 0,12 3-2 0 0,-15-3 3 0 0,1 0 0 0 0,0-1 0 0 0,0 0 0 0 0,0-1 0 0 0,-1 0 0 0 0,1-1 0 0 0,0 0 0 0 0,0-1 0 0 0,0-1-1 0 0,-1 0 1 0 0,0-1 0 0 0,1 0 0 0 0,-1 0 0 0 0,-1-2 0 0 0,1 1 0 0 0,1-3-3 0 0,0 1 3 0 0,1 1 0 0 0,-1 0 0 0 0,1 1 0 0 0,0 1 0 0 0,1 0-1 0 0,-1 0 1 0 0,1 2 0 0 0,-1 0 0 0 0,1 0 0 0 0,0 2 0 0 0,0 0 0 0 0,0 0 0 0 0,-1 1 0 0 0,2 1-3 0 0,202 56 34 0 0,-79-16 62 0 0,-126-40-35 0 0,-1 0 0 0 0,1-1 0 0 0,0-1 1 0 0,0 0-1 0 0,0 0 0 0 0,-1-1 0 0 0,1-1 0 0 0,0 0 1 0 0,-1-1-1 0 0,5-2-61 0 0,9 2 16 0 0,0 1-1 0 0,0 1 1 0 0,0 1 0 0 0,1 1 0 0 0,-1 2-1 0 0,0 0 1 0 0,-1 2 0 0 0,1 1 0 0 0,-1 0-1 0 0,0 2 1 0 0,17 9-16 0 0,22 3 31 0 0,-62-19-28 0 0,1 0 0 0 0,0 0 0 0 0,0 0 0 0 0,0 0 1 0 0,0 0-1 0 0,-1-1 0 0 0,1 1 0 0 0,0-1 0 0 0,0 0 0 0 0,0 0 0 0 0,0 0 0 0 0,0 0 1 0 0,0 0-1 0 0,0-1 0 0 0,0 1 0 0 0,0-1 0 0 0,0 0 0 0 0,0 0 0 0 0,0 0 0 0 0,-1 0 1 0 0,1 0-1 0 0,0-1 0 0 0,-1 1 0 0 0,1-1 0 0 0,-1 0 0 0 0,1 1 0 0 0,-1-1 0 0 0,0-1 1 0 0,1 0-4 0 0,29-39 173 0 0,-27 35-143 0 0,0-1 0 0 0,1 1 0 0 0,0-1 0 0 0,1 1 0 0 0,-1 1 0 0 0,1 0 0 0 0,0 0 0 0 0,1 0 0 0 0,-1 1 0 0 0,1 0 0 0 0,0 0 0 0 0,1 1 1 0 0,-1 0-1 0 0,1 0 0 0 0,0 1 0 0 0,0 0 0 0 0,0 1 0 0 0,6-1-30 0 0,175-9 88 0 0,-145 13-62 0 0,-13 1-19 0 0,0 2 0 0 0,-1 2 0 0 0,0 0 0 0 0,0 3 1 0 0,0 0-1 0 0,-1 2 0 0 0,-1 1 0 0 0,3 2-7 0 0,5 2 52 0 0,1-1 0 0 0,0-2-1 0 0,1-2 1 0 0,29 4-52 0 0,-31-11 42 0 0,0-1-1 0 0,1-2 1 0 0,-1-2 0 0 0,1-2 0 0 0,-1-1 0 0 0,0-1-1 0 0,-1-3 1 0 0,1 0 0 0 0,6-5-42 0 0,174-103-49 0 0,-197 108 54 0 0,1 1 0 0 0,1 1 0 0 0,-1 1 0 0 0,1 1 0 0 0,0 1 0 0 0,0 0 0 0 0,0 2 0 0 0,0 1 0 0 0,0 0 0 0 0,22 4-5 0 0,-9-2 27 0 0,144 17 38 0 0,87 13-62 0 0,-124-13-3 0 0,135-6-24 0 0,-220-17 16 0 0,-1-3-1 0 0,0-1 1 0 0,0-4 0 0 0,47-15 8 0 0,-85 23-140 0 0,1 1 1 0 0,0 1-1 0 0,1 1 1 0 0,-1 0-1 0 0,0 2 1 0 0,0 0-1 0 0,0 1 1 0 0,0 1-1 0 0,0 1 1 0 0,-1 0-1 0 0,1 2 1 0 0,-1 0-1 0 0,0 1 1 0 0,-1 1-1 0 0,1 0 1 0 0,-2 1-1 0 0,1 1 1 0 0,-1 1-1 0 0,-1 0 1 0 0,0 1-1 0 0,-1 1 1 0 0,0 0-1 0 0,-1 1 1 0 0,0 1-1 0 0,10 15 140 0 0,-2 13-2960 0 0,-21-30 1615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2:44:21.8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1 112 4225 0 0,'2'-2'79'0'0,"0"0"0"0"0,1 0 0 0 0,-1 0 0 0 0,1 0 0 0 0,-1 1-1 0 0,1-1 1 0 0,0 1 0 0 0,0-1 0 0 0,-1 1 0 0 0,1 0 0 0 0,0 0 0 0 0,0 0 0 0 0,0 1 0 0 0,0-1 0 0 0,0 1 0 0 0,0-1 0 0 0,1 1 0 0 0,-1 0 0 0 0,0 0-1 0 0,0 1 1 0 0,0-1 0 0 0,0 1 0 0 0,2 0-79 0 0,41-3 343 0 0,-24-2-197 0 0,0 1 1 0 0,0 0-1 0 0,1 2 1 0 0,-1 0-1 0 0,0 2 1 0 0,1 0-1 0 0,0 2-146 0 0,293 7-320 0 0,-31 26 446 0 0,-1 8 258 0 0,-215-31-199 0 0,-1-3 0 0 0,1-3 0 0 0,1-2 0 0 0,-1-4 1 0 0,1-3-1 0 0,-1-3 0 0 0,33-7-185 0 0,185-53 523 0 0,-41 0-603 0 0,-74 9-813 0 0,-167 52-115 0 0,-5 4 285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2:44:22.4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1572 1 5353 0 0,'44'42'1167'0'0,"-44"-41"-1158"0"0,0-1-3 0 0,0 0-9 0 0,0 0 14 0 0,-16 0 934 0 0,-1-4-695 0 0,-88-26 475 0 0,49 26-580 0 0,-1 2 0 0 0,0 2 0 0 0,1 3 0 0 0,-1 2 0 0 0,-1 3-145 0 0,31-4 21 0 0,-68 9-20 0 0,1 5 0 0 0,1 4 0 0 0,1 4 0 0 0,-86 36-1 0 0,135-43-27 0 0,0 1 0 0 0,1 3 1 0 0,2 1-1 0 0,0 2 0 0 0,2 2 1 0 0,1 2-1 0 0,-25 24 27 0 0,39-30-543 0 0,-2-2 0 0 0,0-1 0 0 0,-1-1 0 0 0,-1-1 0 0 0,-24 11 543 0 0,16-13-1214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2:44:25.0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0 274 2777 0 0,'117'-36'4090'0'0,"4"-14"-2323"0"0,-46-4-1410 0 0,-41 4-415 0 0,-34 45 83 0 0,2 1 1 0 0,-1 0-1 0 0,0 0 1 0 0,1-1-1 0 0,0 1 1 0 0,0 0-1 0 0,0 0 1 0 0,0 1-1 0 0,1-1 1 0 0,0 0-1 0 0,-1 1 1 0 0,1 0-1 0 0,0-1 1 0 0,1 1-1 0 0,-1 1 1 0 0,1-1-1 0 0,-1 0 1 0 0,1 1-1 0 0,0-1 1 0 0,0 1-1 0 0,0 0 1 0 0,0 1-1 0 0,0-1 1 0 0,0 1-1 0 0,1 0 1 0 0,-1-1-1 0 0,0 2 1 0 0,1-1-1 0 0,4 0-25 0 0,137 14 1452 0 0,-110-7-1440 0 0,355 79 377 0 0,-166-22-355 0 0,-140-36-17 0 0,2-3 0 0 0,1-5 0 0 0,72 7-17 0 0,503 2 186 0 0,-44 57-67 0 0,107 49-119 0 0,-542-101-18 0 0,1-9 0 0 0,0-8 0 0 0,1-8 0 0 0,71-11 18 0 0,-56-3-261 0 0,1 8 1 0 0,-1 10-1 0 0,-1 8 1 0 0,54 18 260 0 0,-147-15-1664 0 0,-2 5 0 0 0,-1 4 0 0 0,-2 4 0 0 0,38 22 1664 0 0,-55-17-1768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207DD-876B-114D-862D-B2D5AFA258DF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F2BDA-EB5E-8649-B691-BD9BD59A692A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41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Evtl. Whiteboard / </a:t>
            </a:r>
            <a:r>
              <a:rPr lang="de-CH" dirty="0" err="1"/>
              <a:t>Padlet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F2BDA-EB5E-8649-B691-BD9BD59A692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30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0BBD70F-A84B-4B0F-8B1E-4A4A70A55E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12" y="69893"/>
            <a:ext cx="4432002" cy="2994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249" y="3703291"/>
            <a:ext cx="2647751" cy="57201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1600" b="1" i="0" spc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5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AC7518-7145-6944-9CF3-76DBB1FB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3" y="735012"/>
            <a:ext cx="7291387" cy="7207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fr-FR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AF92DC14-A0B7-B849-A3CD-F07B951D86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6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0E9E38-DDEA-2948-A4D5-A621A0D68145}"/>
              </a:ext>
            </a:extLst>
          </p:cNvPr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989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2" y="735013"/>
            <a:ext cx="7308851" cy="72072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961" y="1779587"/>
            <a:ext cx="7308851" cy="29162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248F0A98-85BD-AC46-9EE9-8C6670BCEE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F5436DF-1FD0-8B42-8D18-503DFF36513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23964" y="443146"/>
            <a:ext cx="5272530" cy="237994"/>
          </a:xfrm>
        </p:spPr>
        <p:txBody>
          <a:bodyPr>
            <a:normAutofit/>
          </a:bodyPr>
          <a:lstStyle>
            <a:lvl1pPr marL="0" indent="0">
              <a:buNone/>
              <a:defRPr sz="600" spc="600"/>
            </a:lvl1pPr>
          </a:lstStyle>
          <a:p>
            <a:pPr lvl="0"/>
            <a:r>
              <a:rPr lang="fr-FR" dirty="0"/>
              <a:t>TITRE OPTIONNEL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37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735013"/>
            <a:ext cx="7292577" cy="7207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097" y="1779587"/>
            <a:ext cx="3785715" cy="291623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963" y="1779588"/>
            <a:ext cx="3177802" cy="29162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EB89C26C-FE0D-8849-80F3-95E1894BCF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94E2AE-0308-6944-A0F1-16684BCE7B1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23964" y="443146"/>
            <a:ext cx="5272530" cy="237994"/>
          </a:xfrm>
        </p:spPr>
        <p:txBody>
          <a:bodyPr>
            <a:normAutofit/>
          </a:bodyPr>
          <a:lstStyle>
            <a:lvl1pPr marL="0" indent="0">
              <a:buNone/>
              <a:defRPr sz="600" spc="600"/>
            </a:lvl1pPr>
          </a:lstStyle>
          <a:p>
            <a:pPr lvl="0"/>
            <a:r>
              <a:rPr lang="fr-FR" dirty="0"/>
              <a:t>TITRE OPTIONNEL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1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740016"/>
            <a:ext cx="7306798" cy="715721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6CB22531-5A83-BD4B-B6A9-D036565F63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7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2" y="735013"/>
            <a:ext cx="7308851" cy="72072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961" y="1779587"/>
            <a:ext cx="7308851" cy="291623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248F0A98-85BD-AC46-9EE9-8C6670BCEE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0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740016"/>
            <a:ext cx="7306798" cy="715721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3962" y="1779587"/>
            <a:ext cx="3290887" cy="285313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779587"/>
            <a:ext cx="3903663" cy="28531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F9EB151A-AD34-6A44-8A84-46F6DD6B4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2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735012"/>
            <a:ext cx="7308850" cy="7207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963" y="1779588"/>
            <a:ext cx="3348038" cy="1410096"/>
          </a:xfrm>
        </p:spPr>
        <p:txBody>
          <a:bodyPr anchor="t">
            <a:noAutofit/>
          </a:bodyPr>
          <a:lstStyle>
            <a:lvl1pPr marL="0" indent="0"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3962" y="3133618"/>
            <a:ext cx="3274219" cy="156220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79588"/>
            <a:ext cx="3887391" cy="1143410"/>
          </a:xfrm>
        </p:spPr>
        <p:txBody>
          <a:bodyPr anchor="t">
            <a:noAutofit/>
          </a:bodyPr>
          <a:lstStyle>
            <a:lvl1pPr marL="0" indent="0"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3618"/>
            <a:ext cx="3903663" cy="156220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AC9AE83D-C698-EE44-8FF5-9DE04CEEC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4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740016"/>
            <a:ext cx="7306798" cy="715721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8ADFC6A-40CE-DA4E-8805-E7BA720BB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73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735013"/>
            <a:ext cx="7292577" cy="7207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097" y="1779587"/>
            <a:ext cx="3785715" cy="29162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963" y="1779588"/>
            <a:ext cx="3177802" cy="291623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EB89C26C-FE0D-8849-80F3-95E1894BCF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2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735013"/>
            <a:ext cx="7308850" cy="72072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9" y="1779588"/>
            <a:ext cx="4572001" cy="291623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963" y="1779588"/>
            <a:ext cx="3206986" cy="291623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8628FCB1-BB5E-8942-A33A-BF7D52B9AE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2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963" y="1779588"/>
            <a:ext cx="7306798" cy="2916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 </a:t>
            </a:r>
            <a:endParaRPr lang="en-US" dirty="0"/>
          </a:p>
        </p:txBody>
      </p:sp>
      <p:sp>
        <p:nvSpPr>
          <p:cNvPr id="12" name="Espace réservé du pied de page 10">
            <a:extLst>
              <a:ext uri="{FF2B5EF4-FFF2-40B4-BE49-F238E27FC236}">
                <a16:creationId xmlns:a16="http://schemas.microsoft.com/office/drawing/2014/main" id="{1DAB87DA-F33B-FF4C-AB3F-F86A0E1DBB4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789740" y="4866367"/>
            <a:ext cx="2255864" cy="95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CH" sz="500" b="0" i="0" dirty="0" err="1">
                <a:solidFill>
                  <a:srgbClr val="B5AEA7"/>
                </a:solidFill>
                <a:latin typeface="Helvetica Light" panose="020B04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Hochschule</a:t>
            </a:r>
            <a:r>
              <a:rPr lang="fr-CH" sz="500" b="0" i="0" dirty="0">
                <a:solidFill>
                  <a:srgbClr val="B5AEA7"/>
                </a:solidFill>
                <a:latin typeface="Helvetica Light" panose="020B04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CH" sz="500" b="0" i="0" dirty="0" err="1">
                <a:solidFill>
                  <a:srgbClr val="B5AEA7"/>
                </a:solidFill>
                <a:latin typeface="Helvetica Light" panose="020B04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für</a:t>
            </a:r>
            <a:r>
              <a:rPr lang="fr-CH" sz="500" b="0" i="0" dirty="0">
                <a:solidFill>
                  <a:srgbClr val="B5AEA7"/>
                </a:solidFill>
                <a:latin typeface="Helvetica Light" panose="020B04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fr-CH" sz="500" b="0" i="0">
                <a:solidFill>
                  <a:srgbClr val="B5AEA7"/>
                </a:solidFill>
                <a:latin typeface="Helvetica Light" panose="020B04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Wirtschaft   </a:t>
            </a:r>
            <a:r>
              <a:rPr lang="de-CH" sz="500" b="0" i="0" dirty="0">
                <a:solidFill>
                  <a:srgbClr val="B5AEA7"/>
                </a:solidFill>
                <a:latin typeface="Helvetica Light" panose="020B0403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|  </a:t>
            </a:r>
            <a:fld id="{442AD375-037F-43D0-B059-5172DA06796A}" type="slidenum">
              <a:rPr lang="de-CH" sz="500" b="0" i="0" smtClean="0">
                <a:solidFill>
                  <a:srgbClr val="B5AEA7"/>
                </a:solidFill>
                <a:latin typeface="Helvetica Light" panose="020B0403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pPr algn="r">
                <a:defRPr/>
              </a:pPr>
              <a:t>‹Nr.›</a:t>
            </a:fld>
            <a:endParaRPr lang="de-CH" sz="500" b="0" i="0" dirty="0">
              <a:solidFill>
                <a:srgbClr val="B5AEA7"/>
              </a:solidFill>
              <a:latin typeface="Helvetica Light" panose="020B0403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Espace réservé du titre 7">
            <a:extLst>
              <a:ext uri="{FF2B5EF4-FFF2-40B4-BE49-F238E27FC236}">
                <a16:creationId xmlns:a16="http://schemas.microsoft.com/office/drawing/2014/main" id="{D436AE0C-78A0-324F-82B6-B96A5B36F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2" y="735012"/>
            <a:ext cx="7308851" cy="7207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D223A8-E6CC-455D-AE27-C5AA09C2955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5604" y="4872843"/>
            <a:ext cx="494218" cy="89403"/>
          </a:xfrm>
          <a:prstGeom prst="rect">
            <a:avLst/>
          </a:prstGeom>
        </p:spPr>
      </p:pic>
      <p:pic>
        <p:nvPicPr>
          <p:cNvPr id="9" name="Graphique 9">
            <a:extLst>
              <a:ext uri="{FF2B5EF4-FFF2-40B4-BE49-F238E27FC236}">
                <a16:creationId xmlns:a16="http://schemas.microsoft.com/office/drawing/2014/main" id="{39D90D64-328D-4FF4-9435-DD755DC1B72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7465011" y="279991"/>
            <a:ext cx="1074811" cy="36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3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i="0" kern="1200" spc="-1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37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85" userDrawn="1">
          <p15:clr>
            <a:srgbClr val="F26B43"/>
          </p15:clr>
        </p15:guide>
        <p15:guide id="4" pos="771" userDrawn="1">
          <p15:clr>
            <a:srgbClr val="F26B43"/>
          </p15:clr>
        </p15:guide>
        <p15:guide id="5" orient="horz" pos="191" userDrawn="1">
          <p15:clr>
            <a:srgbClr val="F26B43"/>
          </p15:clr>
        </p15:guide>
        <p15:guide id="6" orient="horz" pos="2958" userDrawn="1">
          <p15:clr>
            <a:srgbClr val="F26B43"/>
          </p15:clr>
        </p15:guide>
        <p15:guide id="7" orient="horz" pos="1620" userDrawn="1">
          <p15:clr>
            <a:srgbClr val="F26B43"/>
          </p15:clr>
        </p15:guide>
        <p15:guide id="8" orient="horz" pos="463" userDrawn="1">
          <p15:clr>
            <a:srgbClr val="F26B43"/>
          </p15:clr>
        </p15:guide>
        <p15:guide id="9" orient="horz" pos="917" userDrawn="1">
          <p15:clr>
            <a:srgbClr val="F26B43"/>
          </p15:clr>
        </p15:guide>
        <p15:guide id="10" orient="horz" pos="11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edlex.admin.ch/eli/cc/2002/510/de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ustomXml" Target="../ink/ink3.xm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customXml" Target="../ink/ink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Zusatzunterlagen/Altersvorsorge_Basis.pdf" TargetMode="External"/><Relationship Id="rId2" Type="http://schemas.openxmlformats.org/officeDocument/2006/relationships/hyperlink" Target="https://gastrosocial.ch/assets/printedmatter/05_Brosch%C3%BCren/Leitfaden-dt_2023.pdf" TargetMode="Externa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hevs.ch/hets" TargetMode="External"/><Relationship Id="rId5" Type="http://schemas.openxmlformats.org/officeDocument/2006/relationships/image" Target="../media/image82.svg"/><Relationship Id="rId10" Type="http://schemas.openxmlformats.org/officeDocument/2006/relationships/image" Target="../media/image86.sv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AF7F3E7-DD1D-4761-AACD-04367B2430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sp>
        <p:nvSpPr>
          <p:cNvPr id="7" name="Titre 2">
            <a:extLst>
              <a:ext uri="{FF2B5EF4-FFF2-40B4-BE49-F238E27FC236}">
                <a16:creationId xmlns:a16="http://schemas.microsoft.com/office/drawing/2014/main" id="{149162F7-2C4D-D845-9262-D0022DD42E67}"/>
              </a:ext>
            </a:extLst>
          </p:cNvPr>
          <p:cNvSpPr txBox="1">
            <a:spLocks/>
          </p:cNvSpPr>
          <p:nvPr/>
        </p:nvSpPr>
        <p:spPr>
          <a:xfrm>
            <a:off x="5638016" y="1826670"/>
            <a:ext cx="2894797" cy="28514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2000" spc="-60" dirty="0" err="1"/>
              <a:t>Bachelor</a:t>
            </a:r>
            <a:r>
              <a:rPr lang="fr-FR" sz="2000" spc="-60" dirty="0"/>
              <a:t> in </a:t>
            </a:r>
            <a:r>
              <a:rPr lang="fr-FR" sz="2000" spc="-60" dirty="0" err="1"/>
              <a:t>Tourismus</a:t>
            </a:r>
            <a:endParaRPr lang="fr-FR" sz="2000" spc="-60" dirty="0"/>
          </a:p>
          <a:p>
            <a:endParaRPr lang="fr-FR" sz="2000" spc="-60" dirty="0"/>
          </a:p>
          <a:p>
            <a:r>
              <a:rPr lang="fr-FR" sz="2000" spc="-60" dirty="0" err="1"/>
              <a:t>Modul</a:t>
            </a:r>
            <a:r>
              <a:rPr lang="fr-FR" sz="2000" spc="-60" dirty="0"/>
              <a:t> « </a:t>
            </a:r>
            <a:r>
              <a:rPr lang="fr-FR" sz="2000" spc="-60" dirty="0" err="1"/>
              <a:t>Mikro-ökonomie</a:t>
            </a:r>
            <a:r>
              <a:rPr lang="fr-FR" sz="2000" spc="-60" dirty="0"/>
              <a:t> </a:t>
            </a:r>
            <a:r>
              <a:rPr lang="fr-FR" sz="2000" spc="-60" dirty="0" err="1"/>
              <a:t>und</a:t>
            </a:r>
            <a:r>
              <a:rPr lang="fr-FR" sz="2000" spc="-60" dirty="0"/>
              <a:t> </a:t>
            </a:r>
            <a:r>
              <a:rPr lang="fr-FR" sz="2000" spc="-60" dirty="0" err="1"/>
              <a:t>Finanzen</a:t>
            </a:r>
            <a:r>
              <a:rPr lang="fr-FR" sz="2000" spc="-60" dirty="0"/>
              <a:t> »</a:t>
            </a:r>
          </a:p>
          <a:p>
            <a:endParaRPr lang="fr-FR" sz="2000" spc="-60" dirty="0"/>
          </a:p>
          <a:p>
            <a:r>
              <a:rPr lang="fr-FR" sz="2000" spc="-60" dirty="0" err="1"/>
              <a:t>Sozialabgaben</a:t>
            </a:r>
            <a:r>
              <a:rPr lang="fr-FR" sz="2000" spc="-60" dirty="0"/>
              <a:t> &amp; </a:t>
            </a:r>
            <a:r>
              <a:rPr lang="fr-FR" sz="2000" spc="-60" dirty="0" err="1"/>
              <a:t>Vorsorge</a:t>
            </a:r>
            <a:endParaRPr lang="fr-FR" sz="2000" spc="-60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A524C9A9-9E8F-9D4B-98C0-FF6DB94940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23194" y="2353656"/>
            <a:ext cx="221541" cy="237364"/>
          </a:xfrm>
          <a:prstGeom prst="rect">
            <a:avLst/>
          </a:prstGeom>
        </p:spPr>
      </p:pic>
      <p:sp>
        <p:nvSpPr>
          <p:cNvPr id="9" name="Titre 2">
            <a:extLst>
              <a:ext uri="{FF2B5EF4-FFF2-40B4-BE49-F238E27FC236}">
                <a16:creationId xmlns:a16="http://schemas.microsoft.com/office/drawing/2014/main" id="{2D1408CC-8E68-6249-BB54-22D297CA9067}"/>
              </a:ext>
            </a:extLst>
          </p:cNvPr>
          <p:cNvSpPr txBox="1">
            <a:spLocks/>
          </p:cNvSpPr>
          <p:nvPr/>
        </p:nvSpPr>
        <p:spPr>
          <a:xfrm>
            <a:off x="5638016" y="1356695"/>
            <a:ext cx="3419174" cy="253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800" b="0" spc="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HOCHSCHULE FÜR WIRTSCHAFT</a:t>
            </a:r>
          </a:p>
        </p:txBody>
      </p:sp>
      <p:pic>
        <p:nvPicPr>
          <p:cNvPr id="3" name="Graphique 5">
            <a:extLst>
              <a:ext uri="{FF2B5EF4-FFF2-40B4-BE49-F238E27FC236}">
                <a16:creationId xmlns:a16="http://schemas.microsoft.com/office/drawing/2014/main" id="{BE638FD6-163E-4506-B88B-2A09A37D94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211" y="1356695"/>
            <a:ext cx="3643575" cy="192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82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0B2400BA-1C96-9746-B566-638372960C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2117BBAA-EF3F-CC46-BCD4-1378080064A0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FÜR WIRTSCHAFT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EAC1CEFD-7D6F-7941-BE26-9F1D239CD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de-CH" dirty="0"/>
              <a:t>Gesetzliche Grundlagen</a:t>
            </a:r>
            <a:endParaRPr lang="fr-FR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D996752-2C57-497B-9879-BE8A33B94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94" y="1626821"/>
            <a:ext cx="6624430" cy="223484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E4A37B4-7C74-40BA-A6EB-F933763C8FB3}"/>
              </a:ext>
            </a:extLst>
          </p:cNvPr>
          <p:cNvSpPr txBox="1"/>
          <p:nvPr/>
        </p:nvSpPr>
        <p:spPr>
          <a:xfrm>
            <a:off x="835677" y="3925197"/>
            <a:ext cx="46753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Allgemeinen Teils des Sozialversicherungsrechts (ATSG) - </a:t>
            </a:r>
            <a:r>
              <a:rPr lang="de-CH" dirty="0">
                <a:hlinkClick r:id="rId5"/>
              </a:rPr>
              <a:t>https://www.fedlex.admin.ch/eli/cc/2002/510/de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4391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0B2400BA-1C96-9746-B566-638372960C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2117BBAA-EF3F-CC46-BCD4-1378080064A0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FÜR WIRTSCHAFT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EAC1CEFD-7D6F-7941-BE26-9F1D239CD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de-CH" dirty="0"/>
              <a:t>Gesetzliche Grundlagen</a:t>
            </a:r>
            <a:endParaRPr lang="fr-FR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3B9E6D8-A02E-49ED-9A65-B724F89F2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568" y="1512182"/>
            <a:ext cx="5986099" cy="289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0B2400BA-1C96-9746-B566-638372960C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2117BBAA-EF3F-CC46-BCD4-1378080064A0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FÜR WIRTSCHAFT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EAC1CEFD-7D6F-7941-BE26-9F1D239CD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de-CH" dirty="0"/>
              <a:t>Gesetzliche Grundlagen</a:t>
            </a:r>
            <a:endParaRPr lang="fr-FR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846F359-D42A-4C2E-B197-94699CCDF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017" y="1614412"/>
            <a:ext cx="6363397" cy="31226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12D99B1-97E9-4443-8C79-51AB1888477E}"/>
                  </a:ext>
                </a:extLst>
              </p14:cNvPr>
              <p14:cNvContentPartPr/>
              <p14:nvPr/>
            </p14:nvContentPartPr>
            <p14:xfrm>
              <a:off x="438934" y="-829055"/>
              <a:ext cx="113040" cy="1252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12D99B1-97E9-4443-8C79-51AB188847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9934" y="-837695"/>
                <a:ext cx="130680" cy="14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0342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0B2400BA-1C96-9746-B566-638372960C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2117BBAA-EF3F-CC46-BCD4-1378080064A0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FÜR WIRTSCHAFT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EAC1CEFD-7D6F-7941-BE26-9F1D239CD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de-CH" dirty="0"/>
              <a:t>Gesetzliche Grundlagen</a:t>
            </a:r>
            <a:endParaRPr lang="fr-FR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571C99E-7727-41AC-80FA-1EFFEB267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199" y="1455736"/>
            <a:ext cx="7761562" cy="313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00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0B2400BA-1C96-9746-B566-638372960C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2117BBAA-EF3F-CC46-BCD4-1378080064A0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FÜR WIRTSCHAFT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EAC1CEFD-7D6F-7941-BE26-9F1D239CD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de-CH" dirty="0"/>
              <a:t>Der Weg der Sozialabgaben</a:t>
            </a:r>
            <a:endParaRPr lang="fr-FR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5C14C59-5892-4C42-8032-5A996585CD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94"/>
          <a:stretch/>
        </p:blipFill>
        <p:spPr>
          <a:xfrm>
            <a:off x="2441601" y="3065374"/>
            <a:ext cx="3617388" cy="161400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9F2254D-46F0-433A-9F83-BCC0C3A6DD7F}"/>
              </a:ext>
            </a:extLst>
          </p:cNvPr>
          <p:cNvSpPr txBox="1"/>
          <p:nvPr/>
        </p:nvSpPr>
        <p:spPr>
          <a:xfrm>
            <a:off x="710214" y="1902765"/>
            <a:ext cx="741285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Aus Ihrer beruflichen Erfahrung haben Sie Kenntnisse der Sozialabgaben – veranschaulichen Sie dies anhand einer persönlichen Lohnabrechnung.</a:t>
            </a:r>
          </a:p>
          <a:p>
            <a:r>
              <a:rPr lang="de-CH" dirty="0"/>
              <a:t>Erklären Sie mit eigenen Worten die Lohnabzüge sowie die Pflichten, die Ihr Arbeitgeber hat.</a:t>
            </a:r>
          </a:p>
        </p:txBody>
      </p:sp>
    </p:spTree>
    <p:extLst>
      <p:ext uri="{BB962C8B-B14F-4D97-AF65-F5344CB8AC3E}">
        <p14:creationId xmlns:p14="http://schemas.microsoft.com/office/powerpoint/2010/main" val="2283858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0B2400BA-1C96-9746-B566-638372960C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2117BBAA-EF3F-CC46-BCD4-1378080064A0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FÜR WIRTSCHAFT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EAC1CEFD-7D6F-7941-BE26-9F1D239CD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de-CH" dirty="0"/>
              <a:t>Der Weg der Sozialabgaben</a:t>
            </a:r>
            <a:endParaRPr lang="fr-FR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5C14C59-5892-4C42-8032-5A996585CD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94"/>
          <a:stretch/>
        </p:blipFill>
        <p:spPr>
          <a:xfrm>
            <a:off x="954612" y="1764748"/>
            <a:ext cx="6348684" cy="283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20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Drei-Säulen-Prinzip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F78F2F4-42E0-4FFD-B1D7-11D4CEF04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933" y="1493560"/>
            <a:ext cx="4758267" cy="326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90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Drei-Säulen-Prinzip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10A9882-BEDB-4906-895B-168DA39A9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620240"/>
            <a:ext cx="8529194" cy="24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73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Drei-Säulen-Prinzip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4C23742-E101-4FE1-9A66-DD284C671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3" y="1620239"/>
            <a:ext cx="8291587" cy="29944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EDB252A-57FE-4BCF-A3EC-B3C35DAA1CFA}"/>
                  </a:ext>
                </a:extLst>
              </p14:cNvPr>
              <p14:cNvContentPartPr/>
              <p14:nvPr/>
            </p14:nvContentPartPr>
            <p14:xfrm>
              <a:off x="3840934" y="2087665"/>
              <a:ext cx="1971720" cy="1040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EDB252A-57FE-4BCF-A3EC-B3C35DAA1C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7294" y="1980025"/>
                <a:ext cx="207936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5248745-7A3F-4E91-8D5B-E870D9A9CF88}"/>
                  </a:ext>
                </a:extLst>
              </p14:cNvPr>
              <p14:cNvContentPartPr/>
              <p14:nvPr/>
            </p14:nvContentPartPr>
            <p14:xfrm>
              <a:off x="6071854" y="2339305"/>
              <a:ext cx="891720" cy="756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5248745-7A3F-4E91-8D5B-E870D9A9CF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18214" y="2231665"/>
                <a:ext cx="9993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8CE0146-7A49-4062-8944-7EFD2A806933}"/>
                  </a:ext>
                </a:extLst>
              </p14:cNvPr>
              <p14:cNvContentPartPr/>
              <p14:nvPr/>
            </p14:nvContentPartPr>
            <p14:xfrm>
              <a:off x="5908054" y="2304025"/>
              <a:ext cx="581760" cy="1951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8CE0146-7A49-4062-8944-7EFD2A80693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54414" y="2196385"/>
                <a:ext cx="68940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E94BED9-B5F2-4454-88E7-4396F5080FA5}"/>
                  </a:ext>
                </a:extLst>
              </p14:cNvPr>
              <p14:cNvContentPartPr/>
              <p14:nvPr/>
            </p14:nvContentPartPr>
            <p14:xfrm>
              <a:off x="4068814" y="3754465"/>
              <a:ext cx="2292480" cy="3142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E94BED9-B5F2-4454-88E7-4396F5080F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14814" y="3646465"/>
                <a:ext cx="2400120" cy="52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5720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Drei-Säulen-Prinzip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1281B28-83AD-41DF-8DB7-C52D7124E573}"/>
              </a:ext>
            </a:extLst>
          </p:cNvPr>
          <p:cNvSpPr txBox="1">
            <a:spLocks/>
          </p:cNvSpPr>
          <p:nvPr/>
        </p:nvSpPr>
        <p:spPr>
          <a:xfrm>
            <a:off x="1223963" y="1779588"/>
            <a:ext cx="5998154" cy="2916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Auftrag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Erläutern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mit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eigenen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Worten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Drei-Säulen-Prinzip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Vorsorge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der Schweiz.</a:t>
            </a:r>
          </a:p>
          <a:p>
            <a:pPr>
              <a:lnSpc>
                <a:spcPct val="100000"/>
              </a:lnSpc>
            </a:pPr>
            <a:endParaRPr lang="fr-CH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5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E367135E-7232-0E4D-94E1-09C10A57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endParaRPr lang="fr-FR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9EA227D5-00CE-BB48-8D03-68999AE6E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3364" y="2236788"/>
            <a:ext cx="3785715" cy="13869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H" b="1" dirty="0" err="1">
                <a:latin typeface="Helvetica" pitchFamily="2" charset="0"/>
              </a:rPr>
              <a:t>Modulübersicht</a:t>
            </a:r>
            <a:r>
              <a:rPr lang="fr-CH" b="1" dirty="0">
                <a:latin typeface="Helvetica" pitchFamily="2" charset="0"/>
              </a:rPr>
              <a:t> – </a:t>
            </a:r>
            <a:r>
              <a:rPr lang="fr-CH" dirty="0" err="1"/>
              <a:t>Inhalte</a:t>
            </a:r>
            <a:endParaRPr lang="fr-CH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H" b="1" dirty="0" err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Vorstellungsrunde</a:t>
            </a:r>
            <a:endParaRPr lang="fr-CH" b="1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fr-CH" b="1" dirty="0" err="1">
                <a:latin typeface="Helvetica" pitchFamily="2" charset="0"/>
              </a:rPr>
              <a:t>Kursdaten</a:t>
            </a:r>
            <a:r>
              <a:rPr lang="fr-CH" b="1" dirty="0">
                <a:latin typeface="Helvetica" pitchFamily="2" charset="0"/>
              </a:rPr>
              <a:t> – </a:t>
            </a:r>
            <a:r>
              <a:rPr lang="fr-CH" dirty="0" err="1"/>
              <a:t>Übersicht</a:t>
            </a:r>
            <a:endParaRPr lang="fr-CH" dirty="0"/>
          </a:p>
          <a:p>
            <a:r>
              <a:rPr lang="fr-CH" b="1" dirty="0" err="1"/>
              <a:t>Arbeitsweise</a:t>
            </a:r>
            <a:endParaRPr lang="fr-CH" b="1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DAD70C3-1577-AF40-A618-898F24404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1600" b="1" spc="-60" dirty="0" err="1"/>
              <a:t>Modul</a:t>
            </a:r>
            <a:r>
              <a:rPr lang="fr-FR" sz="1600" b="1" spc="-60" dirty="0"/>
              <a:t> « </a:t>
            </a:r>
            <a:r>
              <a:rPr lang="fr-FR" sz="1600" b="1" spc="-60" dirty="0" err="1"/>
              <a:t>Mikroökonomie</a:t>
            </a:r>
            <a:r>
              <a:rPr lang="fr-FR" sz="1600" b="1" spc="-60" dirty="0"/>
              <a:t> </a:t>
            </a:r>
            <a:r>
              <a:rPr lang="fr-FR" sz="1600" b="1" spc="-60" dirty="0" err="1"/>
              <a:t>und</a:t>
            </a:r>
            <a:r>
              <a:rPr lang="fr-FR" sz="1600" b="1" spc="-60" dirty="0"/>
              <a:t> </a:t>
            </a:r>
            <a:r>
              <a:rPr lang="fr-FR" sz="1600" b="1" spc="-60" dirty="0" err="1"/>
              <a:t>Finanzen</a:t>
            </a:r>
            <a:r>
              <a:rPr lang="fr-FR" sz="1600" b="1" spc="-60" dirty="0"/>
              <a:t> »</a:t>
            </a:r>
          </a:p>
          <a:p>
            <a:endParaRPr lang="fr-FR" sz="1600" b="1" spc="-60" dirty="0"/>
          </a:p>
          <a:p>
            <a:r>
              <a:rPr lang="fr-FR" sz="1600" b="1" spc="-60" dirty="0" err="1"/>
              <a:t>Sozialabgaben</a:t>
            </a:r>
            <a:r>
              <a:rPr lang="fr-FR" sz="1600" b="1" spc="-60" dirty="0"/>
              <a:t> &amp; </a:t>
            </a:r>
            <a:r>
              <a:rPr lang="fr-FR" sz="1600" b="1" spc="-60" dirty="0" err="1"/>
              <a:t>Vorsorge</a:t>
            </a:r>
            <a:endParaRPr lang="fr-FR" sz="1600" b="1" spc="-60" dirty="0"/>
          </a:p>
          <a:p>
            <a:endParaRPr lang="fr-FR" sz="1600" b="1" spc="-60" dirty="0"/>
          </a:p>
          <a:p>
            <a:r>
              <a:rPr lang="fr-FR" sz="1600" b="1" spc="-60" dirty="0" err="1"/>
              <a:t>Wintersemester</a:t>
            </a:r>
            <a:r>
              <a:rPr lang="fr-FR" sz="1600" b="1" spc="-60" dirty="0"/>
              <a:t> 2023-2024</a:t>
            </a:r>
          </a:p>
          <a:p>
            <a:endParaRPr lang="fr-FR" sz="1600" b="1" spc="-60" dirty="0"/>
          </a:p>
          <a:p>
            <a:r>
              <a:rPr lang="fr-FR" sz="1600" b="1" spc="-60" dirty="0"/>
              <a:t>Dominik Abgottspon</a:t>
            </a:r>
            <a:endParaRPr lang="fr-F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B024ABB-8D2A-498D-A561-8360F3659405}"/>
              </a:ext>
            </a:extLst>
          </p:cNvPr>
          <p:cNvSpPr txBox="1">
            <a:spLocks/>
          </p:cNvSpPr>
          <p:nvPr/>
        </p:nvSpPr>
        <p:spPr>
          <a:xfrm>
            <a:off x="1223963" y="272961"/>
            <a:ext cx="4298771" cy="349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FUR WIRTSCHAFT</a:t>
            </a:r>
          </a:p>
        </p:txBody>
      </p:sp>
    </p:spTree>
    <p:extLst>
      <p:ext uri="{BB962C8B-B14F-4D97-AF65-F5344CB8AC3E}">
        <p14:creationId xmlns:p14="http://schemas.microsoft.com/office/powerpoint/2010/main" val="3937829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Erste</a:t>
            </a:r>
            <a:r>
              <a:rPr lang="fr-FR" sz="2400" spc="-60" dirty="0"/>
              <a:t> </a:t>
            </a:r>
            <a:r>
              <a:rPr lang="fr-FR" sz="2400" spc="-60" dirty="0" err="1"/>
              <a:t>Säule</a:t>
            </a:r>
            <a:r>
              <a:rPr lang="fr-FR" sz="2400" spc="-60" dirty="0"/>
              <a:t> - AHV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1281B28-83AD-41DF-8DB7-C52D7124E573}"/>
              </a:ext>
            </a:extLst>
          </p:cNvPr>
          <p:cNvSpPr txBox="1">
            <a:spLocks/>
          </p:cNvSpPr>
          <p:nvPr/>
        </p:nvSpPr>
        <p:spPr>
          <a:xfrm>
            <a:off x="1223963" y="1779588"/>
            <a:ext cx="5998154" cy="2090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Auftrag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Kenntnisse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hast du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wesentliche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Instrument der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ersten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Säule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 AHV?</a:t>
            </a:r>
          </a:p>
          <a:p>
            <a:pPr>
              <a:lnSpc>
                <a:spcPct val="100000"/>
              </a:lnSpc>
            </a:pP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Erläutere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Aufbau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die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Finanzierung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sowie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grundlegende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Leistungen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AHV.</a:t>
            </a:r>
          </a:p>
        </p:txBody>
      </p:sp>
    </p:spTree>
    <p:extLst>
      <p:ext uri="{BB962C8B-B14F-4D97-AF65-F5344CB8AC3E}">
        <p14:creationId xmlns:p14="http://schemas.microsoft.com/office/powerpoint/2010/main" val="4259141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Erste</a:t>
            </a:r>
            <a:r>
              <a:rPr lang="fr-FR" sz="2400" spc="-60" dirty="0"/>
              <a:t> </a:t>
            </a:r>
            <a:r>
              <a:rPr lang="fr-FR" sz="2400" spc="-60" dirty="0" err="1"/>
              <a:t>Säule</a:t>
            </a:r>
            <a:r>
              <a:rPr lang="fr-FR" sz="2400" spc="-60" dirty="0"/>
              <a:t> - AHV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C3A722A-90D9-4938-A4C0-7965F67FB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617062"/>
              </p:ext>
            </p:extLst>
          </p:nvPr>
        </p:nvGraphicFramePr>
        <p:xfrm>
          <a:off x="881753" y="1234008"/>
          <a:ext cx="7546195" cy="27914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75575">
                  <a:extLst>
                    <a:ext uri="{9D8B030D-6E8A-4147-A177-3AD203B41FA5}">
                      <a16:colId xmlns:a16="http://schemas.microsoft.com/office/drawing/2014/main" val="164748287"/>
                    </a:ext>
                  </a:extLst>
                </a:gridCol>
                <a:gridCol w="2037136">
                  <a:extLst>
                    <a:ext uri="{9D8B030D-6E8A-4147-A177-3AD203B41FA5}">
                      <a16:colId xmlns:a16="http://schemas.microsoft.com/office/drawing/2014/main" val="4121229941"/>
                    </a:ext>
                  </a:extLst>
                </a:gridCol>
                <a:gridCol w="1809944">
                  <a:extLst>
                    <a:ext uri="{9D8B030D-6E8A-4147-A177-3AD203B41FA5}">
                      <a16:colId xmlns:a16="http://schemas.microsoft.com/office/drawing/2014/main" val="2694934916"/>
                    </a:ext>
                  </a:extLst>
                </a:gridCol>
                <a:gridCol w="1923540">
                  <a:extLst>
                    <a:ext uri="{9D8B030D-6E8A-4147-A177-3AD203B41FA5}">
                      <a16:colId xmlns:a16="http://schemas.microsoft.com/office/drawing/2014/main" val="4127524660"/>
                    </a:ext>
                  </a:extLst>
                </a:gridCol>
              </a:tblGrid>
              <a:tr h="312622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j-lt"/>
                        </a:rPr>
                        <a:t>Thema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de-CH" sz="2000" dirty="0">
                          <a:latin typeface="+mj-lt"/>
                        </a:rPr>
                        <a:t>Säule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j-lt"/>
                        </a:rPr>
                        <a:t>2. Säule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CH" sz="2000" dirty="0">
                          <a:latin typeface="+mj-lt"/>
                        </a:rPr>
                        <a:t>3. Säule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255092"/>
                  </a:ext>
                </a:extLst>
              </a:tr>
              <a:tr h="511253"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+mj-lt"/>
                        </a:rPr>
                        <a:t>Ziel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+mj-lt"/>
                        </a:rPr>
                        <a:t>Existenzsicherung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804590"/>
                  </a:ext>
                </a:extLst>
              </a:tr>
              <a:tr h="793579"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+mj-lt"/>
                        </a:rPr>
                        <a:t>Formen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+mj-lt"/>
                        </a:rPr>
                        <a:t>AHV-/IV-Renten</a:t>
                      </a:r>
                    </a:p>
                    <a:p>
                      <a:r>
                        <a:rPr lang="de-CH" sz="1600" dirty="0">
                          <a:latin typeface="+mj-lt"/>
                        </a:rPr>
                        <a:t>Ergänzungsleistungen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66251"/>
                  </a:ext>
                </a:extLst>
              </a:tr>
              <a:tr h="553100"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+mj-lt"/>
                        </a:rPr>
                        <a:t>Finanzierung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+mj-lt"/>
                        </a:rPr>
                        <a:t>Ausgaben-Umlage-Verfahren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0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724275"/>
                  </a:ext>
                </a:extLst>
              </a:tr>
              <a:tr h="511253"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+mj-lt"/>
                        </a:rPr>
                        <a:t>Träger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+mj-lt"/>
                        </a:rPr>
                        <a:t>staatlich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414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206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Erste</a:t>
            </a:r>
            <a:r>
              <a:rPr lang="fr-FR" sz="2400" spc="-60" dirty="0"/>
              <a:t> </a:t>
            </a:r>
            <a:r>
              <a:rPr lang="fr-FR" sz="2400" spc="-60" dirty="0" err="1"/>
              <a:t>Säule</a:t>
            </a:r>
            <a:r>
              <a:rPr lang="fr-FR" sz="2400" spc="-60" dirty="0"/>
              <a:t> - AHV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238C0E1-677F-4E7E-8559-510976BEF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1302362"/>
            <a:ext cx="5842818" cy="303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1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Erste</a:t>
            </a:r>
            <a:r>
              <a:rPr lang="fr-FR" sz="2400" spc="-60" dirty="0"/>
              <a:t> </a:t>
            </a:r>
            <a:r>
              <a:rPr lang="fr-FR" sz="2400" spc="-60" dirty="0" err="1"/>
              <a:t>Säule</a:t>
            </a:r>
            <a:r>
              <a:rPr lang="fr-FR" sz="2400" spc="-60" dirty="0"/>
              <a:t> - AHV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9AEF69-1008-4A45-9F81-E7AE4E408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23" y="1395454"/>
            <a:ext cx="6864714" cy="282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5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Erste</a:t>
            </a:r>
            <a:r>
              <a:rPr lang="fr-FR" sz="2400" spc="-60" dirty="0"/>
              <a:t> </a:t>
            </a:r>
            <a:r>
              <a:rPr lang="fr-FR" sz="2400" spc="-60" dirty="0" err="1"/>
              <a:t>Säule</a:t>
            </a:r>
            <a:r>
              <a:rPr lang="fr-FR" sz="2400" spc="-60" dirty="0"/>
              <a:t> - AHV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0950BBD7-B352-4AB1-8854-B5DC03F0DFE3}"/>
              </a:ext>
            </a:extLst>
          </p:cNvPr>
          <p:cNvSpPr txBox="1">
            <a:spLocks/>
          </p:cNvSpPr>
          <p:nvPr/>
        </p:nvSpPr>
        <p:spPr>
          <a:xfrm>
            <a:off x="761998" y="1685317"/>
            <a:ext cx="7486819" cy="30696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Ziel und Zweck der AHV</a:t>
            </a:r>
          </a:p>
          <a:p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weitgehend unabhängiger Rückzug aus dem </a:t>
            </a:r>
            <a:b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Berufsleben</a:t>
            </a:r>
          </a:p>
          <a:p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Vermeiden finanzieller Notlagen durch Tod eines</a:t>
            </a:r>
            <a:b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Elternteils, Ehepartners</a:t>
            </a:r>
          </a:p>
        </p:txBody>
      </p:sp>
    </p:spTree>
    <p:extLst>
      <p:ext uri="{BB962C8B-B14F-4D97-AF65-F5344CB8AC3E}">
        <p14:creationId xmlns:p14="http://schemas.microsoft.com/office/powerpoint/2010/main" val="2692038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Erste</a:t>
            </a:r>
            <a:r>
              <a:rPr lang="fr-FR" sz="2400" spc="-60" dirty="0"/>
              <a:t> </a:t>
            </a:r>
            <a:r>
              <a:rPr lang="fr-FR" sz="2400" spc="-60" dirty="0" err="1"/>
              <a:t>Säule</a:t>
            </a:r>
            <a:r>
              <a:rPr lang="fr-FR" sz="2400" spc="-60" dirty="0"/>
              <a:t> - AHV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7985B1A6-BF39-480B-AAEB-D9723D007485}"/>
              </a:ext>
            </a:extLst>
          </p:cNvPr>
          <p:cNvSpPr txBox="1">
            <a:spLocks/>
          </p:cNvSpPr>
          <p:nvPr/>
        </p:nvSpPr>
        <p:spPr>
          <a:xfrm>
            <a:off x="903719" y="1719184"/>
            <a:ext cx="7182019" cy="30865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Ziel und Zweck der AHV</a:t>
            </a:r>
          </a:p>
          <a:p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weitgehend unabhängiger Rückzug aus dem </a:t>
            </a:r>
            <a:b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Berufsleben</a:t>
            </a:r>
          </a:p>
          <a:p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Vermeiden finanzieller Notlagen durch Tod eines</a:t>
            </a:r>
            <a:b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Elternteils, Ehepartners</a:t>
            </a:r>
          </a:p>
        </p:txBody>
      </p:sp>
    </p:spTree>
    <p:extLst>
      <p:ext uri="{BB962C8B-B14F-4D97-AF65-F5344CB8AC3E}">
        <p14:creationId xmlns:p14="http://schemas.microsoft.com/office/powerpoint/2010/main" val="1315512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Erste</a:t>
            </a:r>
            <a:r>
              <a:rPr lang="fr-FR" sz="2400" spc="-60" dirty="0"/>
              <a:t> </a:t>
            </a:r>
            <a:r>
              <a:rPr lang="fr-FR" sz="2400" spc="-60" dirty="0" err="1"/>
              <a:t>Säule</a:t>
            </a:r>
            <a:r>
              <a:rPr lang="fr-FR" sz="2400" spc="-60" dirty="0"/>
              <a:t> - AHV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42054470-3D92-43A0-8E57-792D06D9B7A5}"/>
              </a:ext>
            </a:extLst>
          </p:cNvPr>
          <p:cNvSpPr txBox="1">
            <a:spLocks/>
          </p:cNvSpPr>
          <p:nvPr/>
        </p:nvSpPr>
        <p:spPr>
          <a:xfrm>
            <a:off x="775042" y="1559453"/>
            <a:ext cx="7593915" cy="28778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Obligatorisch versichert sind:</a:t>
            </a:r>
          </a:p>
          <a:p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alle in der Schweiz wohnhaften oder arbeitenden Personen</a:t>
            </a:r>
          </a:p>
          <a:p>
            <a:endParaRPr lang="de-CH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Beitragspflichtig sind:</a:t>
            </a:r>
          </a:p>
          <a:p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Erwerbstätige</a:t>
            </a:r>
            <a:b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endParaRPr lang="de-CH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Nichterwerbstätige</a:t>
            </a:r>
          </a:p>
        </p:txBody>
      </p:sp>
    </p:spTree>
    <p:extLst>
      <p:ext uri="{BB962C8B-B14F-4D97-AF65-F5344CB8AC3E}">
        <p14:creationId xmlns:p14="http://schemas.microsoft.com/office/powerpoint/2010/main" val="1811789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Erste</a:t>
            </a:r>
            <a:r>
              <a:rPr lang="fr-FR" sz="2400" spc="-60" dirty="0"/>
              <a:t> </a:t>
            </a:r>
            <a:r>
              <a:rPr lang="fr-FR" sz="2400" spc="-60" dirty="0" err="1"/>
              <a:t>Säule</a:t>
            </a:r>
            <a:r>
              <a:rPr lang="fr-FR" sz="2400" spc="-60" dirty="0"/>
              <a:t> - AHV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42054470-3D92-43A0-8E57-792D06D9B7A5}"/>
              </a:ext>
            </a:extLst>
          </p:cNvPr>
          <p:cNvSpPr txBox="1">
            <a:spLocks/>
          </p:cNvSpPr>
          <p:nvPr/>
        </p:nvSpPr>
        <p:spPr>
          <a:xfrm>
            <a:off x="775042" y="1559453"/>
            <a:ext cx="7593915" cy="28778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Obligatorisch versichert sind:</a:t>
            </a:r>
          </a:p>
          <a:p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alle in der Schweiz wohnhaften oder arbeitenden Personen</a:t>
            </a:r>
          </a:p>
          <a:p>
            <a:endParaRPr lang="de-CH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Beitragspflichtig sind:</a:t>
            </a:r>
          </a:p>
          <a:p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Erwerbstätige</a:t>
            </a:r>
            <a:b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endParaRPr lang="de-CH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Nichterwerbstätige</a:t>
            </a:r>
          </a:p>
        </p:txBody>
      </p:sp>
    </p:spTree>
    <p:extLst>
      <p:ext uri="{BB962C8B-B14F-4D97-AF65-F5344CB8AC3E}">
        <p14:creationId xmlns:p14="http://schemas.microsoft.com/office/powerpoint/2010/main" val="3196266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Erste</a:t>
            </a:r>
            <a:r>
              <a:rPr lang="fr-FR" sz="2400" spc="-60" dirty="0"/>
              <a:t> </a:t>
            </a:r>
            <a:r>
              <a:rPr lang="fr-FR" sz="2400" spc="-60" dirty="0" err="1"/>
              <a:t>Säule</a:t>
            </a:r>
            <a:r>
              <a:rPr lang="fr-FR" sz="2400" spc="-60" dirty="0"/>
              <a:t> - AHV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4F6FF4A-7099-4EF0-B27E-7905DAE4E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18" y="1620240"/>
            <a:ext cx="72961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35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Erste</a:t>
            </a:r>
            <a:r>
              <a:rPr lang="fr-FR" sz="2400" spc="-60" dirty="0"/>
              <a:t> </a:t>
            </a:r>
            <a:r>
              <a:rPr lang="fr-FR" sz="2400" spc="-60" dirty="0" err="1"/>
              <a:t>Säule</a:t>
            </a:r>
            <a:r>
              <a:rPr lang="fr-FR" sz="2400" spc="-60" dirty="0"/>
              <a:t> - AHV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41D4206-BC62-4483-A96F-3EF470BE1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198" y="1256670"/>
            <a:ext cx="5296613" cy="37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9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D276E8F-FB7E-444C-BE1E-E7BBDDE1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Agenda 29.09.2023 – Block 1 &amp; 2</a:t>
            </a:r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E17672B-43D5-4EF1-8951-C687D848D6C3}"/>
              </a:ext>
            </a:extLst>
          </p:cNvPr>
          <p:cNvSpPr txBox="1">
            <a:spLocks/>
          </p:cNvSpPr>
          <p:nvPr/>
        </p:nvSpPr>
        <p:spPr>
          <a:xfrm>
            <a:off x="1223963" y="272961"/>
            <a:ext cx="4298771" cy="349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FÜR WIRTSCHAFT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12DF03B-545C-425A-A074-459E5252509A}"/>
              </a:ext>
            </a:extLst>
          </p:cNvPr>
          <p:cNvSpPr txBox="1"/>
          <p:nvPr/>
        </p:nvSpPr>
        <p:spPr>
          <a:xfrm>
            <a:off x="838201" y="1720840"/>
            <a:ext cx="72117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Begrüssung</a:t>
            </a:r>
          </a:p>
          <a:p>
            <a:endParaRPr lang="de-CH" dirty="0"/>
          </a:p>
          <a:p>
            <a:r>
              <a:rPr lang="de-CH" dirty="0"/>
              <a:t>Administratives: Modulübersicht, Unterlagen, Kursdaten</a:t>
            </a:r>
          </a:p>
          <a:p>
            <a:r>
              <a:rPr lang="de-CH" dirty="0"/>
              <a:t>Vorstellungsrunde</a:t>
            </a:r>
          </a:p>
          <a:p>
            <a:endParaRPr lang="de-CH" dirty="0"/>
          </a:p>
          <a:p>
            <a:r>
              <a:rPr lang="de-CH" dirty="0"/>
              <a:t>Einstiegs-Arbeit – Soziale Absicherung in der Schweiz</a:t>
            </a:r>
          </a:p>
          <a:p>
            <a:endParaRPr lang="de-CH" dirty="0"/>
          </a:p>
          <a:p>
            <a:r>
              <a:rPr lang="de-CH" dirty="0"/>
              <a:t>Gesetzliche Grundlagen</a:t>
            </a:r>
          </a:p>
          <a:p>
            <a:endParaRPr lang="de-CH" dirty="0"/>
          </a:p>
          <a:p>
            <a:r>
              <a:rPr lang="de-CH" dirty="0"/>
              <a:t>Das Drei-Säulen-Prinzip</a:t>
            </a:r>
          </a:p>
          <a:p>
            <a:endParaRPr lang="de-CH" dirty="0"/>
          </a:p>
          <a:p>
            <a:r>
              <a:rPr lang="de-CH" dirty="0"/>
              <a:t>Erste Säule</a:t>
            </a:r>
          </a:p>
        </p:txBody>
      </p:sp>
    </p:spTree>
    <p:extLst>
      <p:ext uri="{BB962C8B-B14F-4D97-AF65-F5344CB8AC3E}">
        <p14:creationId xmlns:p14="http://schemas.microsoft.com/office/powerpoint/2010/main" val="1894181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Erste</a:t>
            </a:r>
            <a:r>
              <a:rPr lang="fr-FR" sz="2400" spc="-60" dirty="0"/>
              <a:t> </a:t>
            </a:r>
            <a:r>
              <a:rPr lang="fr-FR" sz="2400" spc="-60" dirty="0" err="1"/>
              <a:t>Säule</a:t>
            </a:r>
            <a:r>
              <a:rPr lang="fr-FR" sz="2400" spc="-60" dirty="0"/>
              <a:t> - AHV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76F137-9E9D-475B-980B-AF9785ECAD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620240"/>
            <a:ext cx="6604000" cy="266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50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Erste</a:t>
            </a:r>
            <a:r>
              <a:rPr lang="fr-FR" sz="2400" spc="-60" dirty="0"/>
              <a:t> </a:t>
            </a:r>
            <a:r>
              <a:rPr lang="fr-FR" sz="2400" spc="-60" dirty="0" err="1"/>
              <a:t>Säule</a:t>
            </a:r>
            <a:r>
              <a:rPr lang="fr-FR" sz="2400" spc="-60" dirty="0"/>
              <a:t> - AHV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FA10D50-5EDA-472D-A4E8-B55EFED75E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3" y="1804212"/>
            <a:ext cx="6604000" cy="29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13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Erste</a:t>
            </a:r>
            <a:r>
              <a:rPr lang="fr-FR" sz="2400" spc="-60" dirty="0"/>
              <a:t> </a:t>
            </a:r>
            <a:r>
              <a:rPr lang="fr-FR" sz="2400" spc="-60" dirty="0" err="1"/>
              <a:t>Säule</a:t>
            </a:r>
            <a:r>
              <a:rPr lang="fr-FR" sz="2400" spc="-60" dirty="0"/>
              <a:t> - AHV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628BE2E-F973-4E91-9D02-FFA82F673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3" y="1620240"/>
            <a:ext cx="5686288" cy="325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55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Erste</a:t>
            </a:r>
            <a:r>
              <a:rPr lang="fr-FR" sz="2400" spc="-60" dirty="0"/>
              <a:t> </a:t>
            </a:r>
            <a:r>
              <a:rPr lang="fr-FR" sz="2400" spc="-60" dirty="0" err="1"/>
              <a:t>Säule</a:t>
            </a:r>
            <a:r>
              <a:rPr lang="fr-FR" sz="2400" spc="-60" dirty="0"/>
              <a:t> - AHV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0BC745B-C18E-49F4-A773-FC909EC49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41" y="1916833"/>
            <a:ext cx="4068064" cy="26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90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Erste</a:t>
            </a:r>
            <a:r>
              <a:rPr lang="fr-FR" sz="2400" spc="-60" dirty="0"/>
              <a:t> </a:t>
            </a:r>
            <a:r>
              <a:rPr lang="fr-FR" sz="2400" spc="-60" dirty="0" err="1"/>
              <a:t>Säule</a:t>
            </a:r>
            <a:r>
              <a:rPr lang="fr-FR" sz="2400" spc="-60" dirty="0"/>
              <a:t> - AHV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8A253AA-4A68-42D6-8F1D-7F15D14AB4CB}"/>
              </a:ext>
            </a:extLst>
          </p:cNvPr>
          <p:cNvSpPr txBox="1"/>
          <p:nvPr/>
        </p:nvSpPr>
        <p:spPr>
          <a:xfrm>
            <a:off x="1223963" y="1620240"/>
            <a:ext cx="2586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b="1" dirty="0"/>
              <a:t>Selbständig oder unselbständig?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08AD6C9-0F5F-4B12-9E04-E31BA55640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2543635"/>
            <a:ext cx="6604000" cy="22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99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Erste</a:t>
            </a:r>
            <a:r>
              <a:rPr lang="fr-FR" sz="2400" spc="-60" dirty="0"/>
              <a:t> </a:t>
            </a:r>
            <a:r>
              <a:rPr lang="fr-FR" sz="2400" spc="-60" dirty="0" err="1"/>
              <a:t>Säule</a:t>
            </a:r>
            <a:r>
              <a:rPr lang="fr-FR" sz="2400" spc="-60" dirty="0"/>
              <a:t> - AHV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49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Erste</a:t>
            </a:r>
            <a:r>
              <a:rPr lang="fr-FR" sz="2400" spc="-60" dirty="0"/>
              <a:t> </a:t>
            </a:r>
            <a:r>
              <a:rPr lang="fr-FR" sz="2400" spc="-60" dirty="0" err="1"/>
              <a:t>Säule</a:t>
            </a:r>
            <a:r>
              <a:rPr lang="fr-FR" sz="2400" spc="-60" dirty="0"/>
              <a:t> - AHV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00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Erste</a:t>
            </a:r>
            <a:r>
              <a:rPr lang="fr-FR" sz="2400" spc="-60" dirty="0"/>
              <a:t> </a:t>
            </a:r>
            <a:r>
              <a:rPr lang="fr-FR" sz="2400" spc="-60" dirty="0" err="1"/>
              <a:t>Säule</a:t>
            </a:r>
            <a:r>
              <a:rPr lang="fr-FR" sz="2400" spc="-60" dirty="0"/>
              <a:t> - AHV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58E1396-DF5B-4C62-BEBB-53155DA78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1455737"/>
            <a:ext cx="75914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977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Erste</a:t>
            </a:r>
            <a:r>
              <a:rPr lang="fr-FR" sz="2400" spc="-60" dirty="0"/>
              <a:t> </a:t>
            </a:r>
            <a:r>
              <a:rPr lang="fr-FR" sz="2400" spc="-60" dirty="0" err="1"/>
              <a:t>Säule</a:t>
            </a:r>
            <a:r>
              <a:rPr lang="fr-FR" sz="2400" spc="-60" dirty="0"/>
              <a:t> - AHV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DB85EEC-3F05-4F22-9CEF-FD866DE4D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39" y="1359444"/>
            <a:ext cx="6074944" cy="368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68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Erste</a:t>
            </a:r>
            <a:r>
              <a:rPr lang="fr-FR" sz="2400" spc="-60" dirty="0"/>
              <a:t> </a:t>
            </a:r>
            <a:r>
              <a:rPr lang="fr-FR" sz="2400" spc="-60" dirty="0" err="1"/>
              <a:t>Säule</a:t>
            </a:r>
            <a:r>
              <a:rPr lang="fr-FR" sz="2400" spc="-60" dirty="0"/>
              <a:t> - AHV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0FC5DBA-51F6-45F1-B363-C4C25824EE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7" y="2097320"/>
            <a:ext cx="6604000" cy="122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1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D276E8F-FB7E-444C-BE1E-E7BBDDE1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- </a:t>
            </a:r>
            <a:r>
              <a:rPr lang="fr-FR" sz="2400" spc="-60" dirty="0" err="1"/>
              <a:t>Modulübersicht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78287FC-BE42-C841-A593-CBCBC281EA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Themenübersicht </a:t>
            </a:r>
          </a:p>
          <a:p>
            <a:r>
              <a:rPr lang="de-CH" dirty="0"/>
              <a:t>Einleitung / Organisatorisches</a:t>
            </a:r>
          </a:p>
          <a:p>
            <a:r>
              <a:rPr lang="de-CH" dirty="0"/>
              <a:t>Grundlagen Sozialversicherungen (ATSG) und Bereiche der Sozialversicherungen</a:t>
            </a:r>
          </a:p>
          <a:p>
            <a:r>
              <a:rPr lang="de-CH" dirty="0"/>
              <a:t>3-Säulen-Prinzip</a:t>
            </a:r>
          </a:p>
          <a:p>
            <a:r>
              <a:rPr lang="de-CH" dirty="0"/>
              <a:t>Erste Säule – Staatliche Vorsorge</a:t>
            </a:r>
          </a:p>
          <a:p>
            <a:r>
              <a:rPr lang="de-CH" dirty="0"/>
              <a:t>Zweite Säule – Berufliche Vorsorge</a:t>
            </a:r>
          </a:p>
          <a:p>
            <a:r>
              <a:rPr lang="de-CH" dirty="0"/>
              <a:t>Dritte Säule – Private Vorsorge</a:t>
            </a:r>
          </a:p>
          <a:p>
            <a:r>
              <a:rPr lang="de-CH" dirty="0"/>
              <a:t>Die Sozialversicherungen im Betrieb (Pflichten AG – AN, Sätze, Leistungen)</a:t>
            </a:r>
          </a:p>
          <a:p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E17672B-43D5-4EF1-8951-C687D848D6C3}"/>
              </a:ext>
            </a:extLst>
          </p:cNvPr>
          <p:cNvSpPr txBox="1">
            <a:spLocks/>
          </p:cNvSpPr>
          <p:nvPr/>
        </p:nvSpPr>
        <p:spPr>
          <a:xfrm>
            <a:off x="1223963" y="272961"/>
            <a:ext cx="4298771" cy="349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FÜR WIRTSCHAFT</a:t>
            </a:r>
          </a:p>
        </p:txBody>
      </p:sp>
    </p:spTree>
    <p:extLst>
      <p:ext uri="{BB962C8B-B14F-4D97-AF65-F5344CB8AC3E}">
        <p14:creationId xmlns:p14="http://schemas.microsoft.com/office/powerpoint/2010/main" val="40645946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Erste</a:t>
            </a:r>
            <a:r>
              <a:rPr lang="fr-FR" sz="2400" spc="-60" dirty="0"/>
              <a:t> </a:t>
            </a:r>
            <a:r>
              <a:rPr lang="fr-FR" sz="2400" spc="-60" dirty="0" err="1"/>
              <a:t>Säule</a:t>
            </a:r>
            <a:r>
              <a:rPr lang="fr-FR" sz="2400" spc="-60" dirty="0"/>
              <a:t> - AHV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301D3F3-781F-4D00-B000-13F6A6AAF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15" y="1620240"/>
            <a:ext cx="5053007" cy="298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420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Erste</a:t>
            </a:r>
            <a:r>
              <a:rPr lang="fr-FR" sz="2400" spc="-60" dirty="0"/>
              <a:t> </a:t>
            </a:r>
            <a:r>
              <a:rPr lang="fr-FR" sz="2400" spc="-60" dirty="0" err="1"/>
              <a:t>Säule</a:t>
            </a:r>
            <a:r>
              <a:rPr lang="fr-FR" sz="2400" spc="-60" dirty="0"/>
              <a:t> - AHV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D739EB87-79A5-43A2-9099-2FA64555617B}"/>
              </a:ext>
            </a:extLst>
          </p:cNvPr>
          <p:cNvSpPr txBox="1">
            <a:spLocks/>
          </p:cNvSpPr>
          <p:nvPr/>
        </p:nvSpPr>
        <p:spPr>
          <a:xfrm>
            <a:off x="668866" y="1620240"/>
            <a:ext cx="6888781" cy="28244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Pflichten Arbeitgeber</a:t>
            </a:r>
          </a:p>
          <a:p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Anschlusspflichten</a:t>
            </a:r>
          </a:p>
          <a:p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Anmeldung bei Eintritt ins Unternehmen</a:t>
            </a:r>
          </a:p>
          <a:p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Meldepflichten</a:t>
            </a:r>
          </a:p>
          <a:p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im Rahmen des Austritts</a:t>
            </a:r>
          </a:p>
          <a:p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Mitwirkung</a:t>
            </a:r>
          </a:p>
          <a:p>
            <a:endParaRPr lang="de-CH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de-CH" dirty="0">
              <a:solidFill>
                <a:schemeClr val="tx1">
                  <a:lumMod val="65000"/>
                  <a:lumOff val="35000"/>
                </a:schemeClr>
              </a:solidFill>
              <a:latin typeface="Soho Gothic Pro Light" panose="020B0303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6338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Erste</a:t>
            </a:r>
            <a:r>
              <a:rPr lang="fr-FR" sz="2400" spc="-60" dirty="0"/>
              <a:t> </a:t>
            </a:r>
            <a:r>
              <a:rPr lang="fr-FR" sz="2400" spc="-60" dirty="0" err="1"/>
              <a:t>Säule</a:t>
            </a:r>
            <a:r>
              <a:rPr lang="fr-FR" sz="2400" spc="-60" dirty="0"/>
              <a:t> - AHV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A3EFBCB2-1917-4CB3-A6A0-84549FC6A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650204"/>
              </p:ext>
            </p:extLst>
          </p:nvPr>
        </p:nvGraphicFramePr>
        <p:xfrm>
          <a:off x="252000" y="1292555"/>
          <a:ext cx="8640000" cy="34747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164748287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4121229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j-lt"/>
                        </a:rPr>
                        <a:t>Selbständigerwerbende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CH" sz="2000" dirty="0" err="1">
                          <a:latin typeface="+mj-lt"/>
                        </a:rPr>
                        <a:t>Unselbständigerwerbende</a:t>
                      </a:r>
                      <a:endParaRPr lang="de-CH" sz="2000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2550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j-lt"/>
                        </a:rPr>
                        <a:t>eigene Betriebsorganisation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j-lt"/>
                        </a:rPr>
                        <a:t>an fremde Weisungen gebunden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80459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j-lt"/>
                        </a:rPr>
                        <a:t>Tragen des Unternehmensrisikos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j-lt"/>
                        </a:rPr>
                        <a:t>ohne eigene Befugnisse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76625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j-lt"/>
                        </a:rPr>
                        <a:t>Tätigung wesentlicher Investitionen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j-lt"/>
                        </a:rPr>
                        <a:t>persönliche Arbeitserfüllungspflicht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72427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j-lt"/>
                        </a:rPr>
                        <a:t>Beschäftigung von Mitarbeitenden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j-lt"/>
                        </a:rPr>
                        <a:t>Präsenzpflicht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4141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j-lt"/>
                        </a:rPr>
                        <a:t>Eintrag im Handelsregister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j-lt"/>
                        </a:rPr>
                        <a:t>Ferienanspruch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48206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j-lt"/>
                        </a:rPr>
                        <a:t>eigene MwSt.-Nummer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j-lt"/>
                        </a:rPr>
                        <a:t>keine Unternehmensrisiken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1798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j-lt"/>
                        </a:rPr>
                        <a:t>Auftritt mit eigenem Namen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+mj-lt"/>
                        </a:rPr>
                        <a:t>Abhängigkeitsverhältnis zum Unternehmen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848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5125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Erste</a:t>
            </a:r>
            <a:r>
              <a:rPr lang="fr-FR" sz="2400" spc="-60" dirty="0"/>
              <a:t> </a:t>
            </a:r>
            <a:r>
              <a:rPr lang="fr-FR" sz="2400" spc="-60" dirty="0" err="1"/>
              <a:t>Säule</a:t>
            </a:r>
            <a:r>
              <a:rPr lang="fr-FR" sz="2400" spc="-60" dirty="0"/>
              <a:t> - AHV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6481C3D0-F3CB-4CF4-953F-D10D4D59A15F}"/>
              </a:ext>
            </a:extLst>
          </p:cNvPr>
          <p:cNvSpPr txBox="1">
            <a:spLocks/>
          </p:cNvSpPr>
          <p:nvPr/>
        </p:nvSpPr>
        <p:spPr>
          <a:xfrm>
            <a:off x="461194" y="1320799"/>
            <a:ext cx="7810740" cy="36576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Firmen mit Angestellten: </a:t>
            </a:r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Anschlusspflichten </a:t>
            </a:r>
          </a:p>
          <a:p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Anmeldung  bei einer AHV-Ausgleichskasse</a:t>
            </a:r>
          </a:p>
          <a:p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Anschluss an eine FAK</a:t>
            </a:r>
          </a:p>
          <a:p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Anschluss an eine UV</a:t>
            </a:r>
          </a:p>
          <a:p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Anschluss an eine BV, Pensionskasse</a:t>
            </a:r>
            <a:b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endParaRPr lang="de-CH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freiwillig</a:t>
            </a:r>
          </a:p>
          <a:p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Abschluss einer kollektiven KTG-Versicherung</a:t>
            </a:r>
          </a:p>
          <a:p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Abschluss einer UVG-Zusatzversicherung</a:t>
            </a:r>
          </a:p>
        </p:txBody>
      </p:sp>
    </p:spTree>
    <p:extLst>
      <p:ext uri="{BB962C8B-B14F-4D97-AF65-F5344CB8AC3E}">
        <p14:creationId xmlns:p14="http://schemas.microsoft.com/office/powerpoint/2010/main" val="21021672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Erste</a:t>
            </a:r>
            <a:r>
              <a:rPr lang="fr-FR" sz="2400" spc="-60" dirty="0"/>
              <a:t> </a:t>
            </a:r>
            <a:r>
              <a:rPr lang="fr-FR" sz="2400" spc="-60" dirty="0" err="1"/>
              <a:t>Säule</a:t>
            </a:r>
            <a:r>
              <a:rPr lang="fr-FR" sz="2400" spc="-60" dirty="0"/>
              <a:t> - AHV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6481C3D0-F3CB-4CF4-953F-D10D4D59A15F}"/>
              </a:ext>
            </a:extLst>
          </p:cNvPr>
          <p:cNvSpPr txBox="1">
            <a:spLocks/>
          </p:cNvSpPr>
          <p:nvPr/>
        </p:nvSpPr>
        <p:spPr>
          <a:xfrm>
            <a:off x="461194" y="1320800"/>
            <a:ext cx="7810740" cy="2074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Rechte Arbeitnehmer?</a:t>
            </a:r>
          </a:p>
          <a:p>
            <a:pPr marL="0" indent="0">
              <a:buNone/>
            </a:pPr>
            <a:endParaRPr lang="de-CH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de-CH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Welche Möglichkeiten zur Kontrolle der Einzahlung der Beiträge haben Sie als AN?</a:t>
            </a:r>
          </a:p>
          <a:p>
            <a:pPr marL="0" indent="0">
              <a:buNone/>
            </a:pPr>
            <a:r>
              <a:rPr lang="de-CH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Aus welchen Gründen ist die Kontrolle wichtig?</a:t>
            </a:r>
          </a:p>
        </p:txBody>
      </p:sp>
    </p:spTree>
    <p:extLst>
      <p:ext uri="{BB962C8B-B14F-4D97-AF65-F5344CB8AC3E}">
        <p14:creationId xmlns:p14="http://schemas.microsoft.com/office/powerpoint/2010/main" val="7310844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Drei-Säulen-Prinzip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1281B28-83AD-41DF-8DB7-C52D7124E573}"/>
              </a:ext>
            </a:extLst>
          </p:cNvPr>
          <p:cNvSpPr txBox="1">
            <a:spLocks/>
          </p:cNvSpPr>
          <p:nvPr/>
        </p:nvSpPr>
        <p:spPr>
          <a:xfrm>
            <a:off x="1223963" y="1779588"/>
            <a:ext cx="5998154" cy="2916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welchen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Herausforderungen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sehen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Sozialwerke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konfrontiert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00000"/>
              </a:lnSpc>
              <a:buNone/>
            </a:pPr>
            <a:endParaRPr lang="fr-CH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Diskutieren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Ergebnisse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der </a:t>
            </a:r>
            <a:r>
              <a:rPr lang="fr-CH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r>
              <a:rPr lang="fr-CH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fr-CH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775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Drei-Säulen-Prinzip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F793CBA-9DCC-4927-9C74-DEF75F995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34" y="1456850"/>
            <a:ext cx="7370782" cy="29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118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Drei-Säulen-Prinzip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D0B9E05-B85A-47B3-8B89-26CCEE1CA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8" y="1589519"/>
            <a:ext cx="5107576" cy="346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203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636CE-1653-6D40-A88C-984E6B60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Drei-Säulen-Prinzip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932A2CC-EF7E-429D-B88F-F1EF2F5FC055}"/>
              </a:ext>
            </a:extLst>
          </p:cNvPr>
          <p:cNvSpPr txBox="1">
            <a:spLocks/>
          </p:cNvSpPr>
          <p:nvPr/>
        </p:nvSpPr>
        <p:spPr>
          <a:xfrm>
            <a:off x="1223964" y="388562"/>
            <a:ext cx="6861774" cy="18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7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</a:t>
            </a:r>
            <a:r>
              <a:rPr lang="fr-FR" sz="700" b="0" spc="600">
                <a:solidFill>
                  <a:srgbClr val="7C7772"/>
                </a:solidFill>
                <a:latin typeface="Helvetica Light" panose="020B0403020202020204" pitchFamily="34" charset="0"/>
              </a:rPr>
              <a:t>FÜR WIRTSCHAFT</a:t>
            </a:r>
            <a:endParaRPr lang="fr-FR" sz="7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0BE71AE-D528-4C30-B4C4-404647CBB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09" y="1716463"/>
            <a:ext cx="60293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178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D276E8F-FB7E-444C-BE1E-E7BBDDE1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– </a:t>
            </a:r>
            <a:r>
              <a:rPr lang="fr-FR" sz="2400" spc="-60" dirty="0" err="1"/>
              <a:t>Zielerreichung</a:t>
            </a:r>
            <a:r>
              <a:rPr lang="fr-FR" sz="2400" spc="-60" dirty="0"/>
              <a:t> / Agenda</a:t>
            </a:r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E17672B-43D5-4EF1-8951-C687D848D6C3}"/>
              </a:ext>
            </a:extLst>
          </p:cNvPr>
          <p:cNvSpPr txBox="1">
            <a:spLocks/>
          </p:cNvSpPr>
          <p:nvPr/>
        </p:nvSpPr>
        <p:spPr>
          <a:xfrm>
            <a:off x="1223963" y="272961"/>
            <a:ext cx="4298771" cy="349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FÜR WIRTSCHAFT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12DF03B-545C-425A-A074-459E5252509A}"/>
              </a:ext>
            </a:extLst>
          </p:cNvPr>
          <p:cNvSpPr txBox="1"/>
          <p:nvPr/>
        </p:nvSpPr>
        <p:spPr>
          <a:xfrm>
            <a:off x="838201" y="1720840"/>
            <a:ext cx="448491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  <a:p>
            <a:r>
              <a:rPr lang="de-CH" dirty="0"/>
              <a:t>Gesetzliche Grundlagen</a:t>
            </a:r>
          </a:p>
          <a:p>
            <a:endParaRPr lang="de-CH" dirty="0"/>
          </a:p>
          <a:p>
            <a:r>
              <a:rPr lang="de-CH" dirty="0"/>
              <a:t>Das Drei-Säulen-Prinzip</a:t>
            </a:r>
          </a:p>
          <a:p>
            <a:endParaRPr lang="de-CH" dirty="0"/>
          </a:p>
          <a:p>
            <a:r>
              <a:rPr lang="de-CH" dirty="0"/>
              <a:t>Erste Säule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16F9C5E-CA22-4C3F-9BB0-5F4EC91C2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669" y="1934936"/>
            <a:ext cx="22002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9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D276E8F-FB7E-444C-BE1E-E7BBDDE1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- </a:t>
            </a:r>
            <a:r>
              <a:rPr lang="fr-FR" sz="2400" spc="-60" dirty="0" err="1"/>
              <a:t>Modulübersicht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78287FC-BE42-C841-A593-CBCBC281E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3961" y="1264381"/>
            <a:ext cx="7308851" cy="523346"/>
          </a:xfrm>
        </p:spPr>
        <p:txBody>
          <a:bodyPr/>
          <a:lstStyle/>
          <a:p>
            <a:r>
              <a:rPr lang="de-CH" b="1" dirty="0"/>
              <a:t>Vorstellungsrunde</a:t>
            </a:r>
          </a:p>
          <a:p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E17672B-43D5-4EF1-8951-C687D848D6C3}"/>
              </a:ext>
            </a:extLst>
          </p:cNvPr>
          <p:cNvSpPr txBox="1">
            <a:spLocks/>
          </p:cNvSpPr>
          <p:nvPr/>
        </p:nvSpPr>
        <p:spPr>
          <a:xfrm>
            <a:off x="1223963" y="272961"/>
            <a:ext cx="4298771" cy="349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FÜR WIRTSCHAFT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A1B1677-B57D-45B6-89F3-8E5EFD7EA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043" y="2808599"/>
            <a:ext cx="3923770" cy="200282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91D65F7-BB29-47AD-A8F3-9A4218058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646" y="1783917"/>
            <a:ext cx="2737595" cy="280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897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7" name="Titre 13">
            <a:extLst>
              <a:ext uri="{FF2B5EF4-FFF2-40B4-BE49-F238E27FC236}">
                <a16:creationId xmlns:a16="http://schemas.microsoft.com/office/drawing/2014/main" id="{044419D8-E9E5-6E44-8670-8D41534DB4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3963" y="1404918"/>
            <a:ext cx="3070225" cy="140359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lnSpc>
                <a:spcPts val="2600"/>
              </a:lnSpc>
            </a:pPr>
            <a:r>
              <a:rPr lang="fr-FR" dirty="0" err="1">
                <a:gradFill>
                  <a:gsLst>
                    <a:gs pos="0">
                      <a:srgbClr val="A0C79B"/>
                    </a:gs>
                    <a:gs pos="100000">
                      <a:srgbClr val="009CC3"/>
                    </a:gs>
                  </a:gsLst>
                  <a:path path="circle">
                    <a:fillToRect l="100000" t="100000"/>
                  </a:path>
                </a:gradFill>
              </a:rPr>
              <a:t>Sozialabgaben</a:t>
            </a:r>
            <a:r>
              <a:rPr lang="fr-FR" dirty="0">
                <a:gradFill>
                  <a:gsLst>
                    <a:gs pos="0">
                      <a:srgbClr val="A0C79B"/>
                    </a:gs>
                    <a:gs pos="100000">
                      <a:srgbClr val="009CC3"/>
                    </a:gs>
                  </a:gsLst>
                  <a:path path="circle">
                    <a:fillToRect l="100000" t="100000"/>
                  </a:path>
                </a:gradFill>
              </a:rPr>
              <a:t> &amp; </a:t>
            </a:r>
            <a:r>
              <a:rPr lang="fr-FR" dirty="0" err="1">
                <a:gradFill>
                  <a:gsLst>
                    <a:gs pos="0">
                      <a:srgbClr val="A0C79B"/>
                    </a:gs>
                    <a:gs pos="100000">
                      <a:srgbClr val="009CC3"/>
                    </a:gs>
                  </a:gsLst>
                  <a:path path="circle">
                    <a:fillToRect l="100000" t="100000"/>
                  </a:path>
                </a:gradFill>
              </a:rPr>
              <a:t>Vorsorge</a:t>
            </a:r>
            <a:endParaRPr lang="fr-FR" dirty="0">
              <a:gradFill>
                <a:gsLst>
                  <a:gs pos="0">
                    <a:srgbClr val="A0C79B"/>
                  </a:gs>
                  <a:gs pos="100000">
                    <a:srgbClr val="009CC3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2EEF486-A0F5-49E8-9AD4-FF1FA01A0C9A}"/>
              </a:ext>
            </a:extLst>
          </p:cNvPr>
          <p:cNvSpPr txBox="1">
            <a:spLocks/>
          </p:cNvSpPr>
          <p:nvPr/>
        </p:nvSpPr>
        <p:spPr>
          <a:xfrm>
            <a:off x="4768771" y="1455738"/>
            <a:ext cx="3761990" cy="1834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CH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</a:t>
            </a:r>
            <a:r>
              <a:rPr lang="fr-CH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CH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Vertiefung</a:t>
            </a:r>
            <a:endParaRPr lang="fr-CH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fr-CH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Zusammenfassung</a:t>
            </a:r>
            <a:endParaRPr lang="fr-CH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fr-CH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Repetition</a:t>
            </a:r>
            <a:r>
              <a:rPr lang="fr-CH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Slides / </a:t>
            </a:r>
            <a:r>
              <a:rPr lang="fr-CH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Unterlagen</a:t>
            </a:r>
            <a:endParaRPr lang="fr-CH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fr-CH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</a:t>
            </a:r>
            <a:r>
              <a:rPr lang="fr-CH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Vorsorgesituation</a:t>
            </a:r>
            <a:endParaRPr lang="fr-CH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fr-CH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</a:t>
            </a:r>
            <a:r>
              <a:rPr lang="fr-CH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Lohnabrechnung</a:t>
            </a:r>
            <a:endParaRPr lang="fr-CH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4CC11D7-AB28-4B41-9C06-C60F244E5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169" y="2571750"/>
            <a:ext cx="22002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670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0F7CF8F-34F3-4140-902E-196CCF5FB6CE}"/>
              </a:ext>
            </a:extLst>
          </p:cNvPr>
          <p:cNvSpPr txBox="1">
            <a:spLocks/>
          </p:cNvSpPr>
          <p:nvPr/>
        </p:nvSpPr>
        <p:spPr>
          <a:xfrm>
            <a:off x="505691" y="1908968"/>
            <a:ext cx="7318795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Repetition – Soziale Absicherung in der CH</a:t>
            </a:r>
          </a:p>
        </p:txBody>
      </p:sp>
    </p:spTree>
    <p:extLst>
      <p:ext uri="{BB962C8B-B14F-4D97-AF65-F5344CB8AC3E}">
        <p14:creationId xmlns:p14="http://schemas.microsoft.com/office/powerpoint/2010/main" val="25293006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791289E-7E92-4AF5-BDB3-38CDDFE36D0C}"/>
              </a:ext>
            </a:extLst>
          </p:cNvPr>
          <p:cNvSpPr txBox="1">
            <a:spLocks/>
          </p:cNvSpPr>
          <p:nvPr/>
        </p:nvSpPr>
        <p:spPr>
          <a:xfrm>
            <a:off x="981075" y="1005516"/>
            <a:ext cx="7201395" cy="77745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zweite Säule – berufliche Vorsorge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4067E41-1DF7-4588-BDD2-FB7E024EF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738630"/>
            <a:ext cx="7005705" cy="33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151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FB0EDD1-AE4C-4ADB-9416-5DE238A34358}"/>
              </a:ext>
            </a:extLst>
          </p:cNvPr>
          <p:cNvSpPr txBox="1">
            <a:spLocks/>
          </p:cNvSpPr>
          <p:nvPr/>
        </p:nvSpPr>
        <p:spPr>
          <a:xfrm>
            <a:off x="981076" y="1005516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zweite Säule – berufliche Vorsorge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EEBADD-50E9-4DA1-821B-549E9E8F8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01" y="1620928"/>
            <a:ext cx="8368742" cy="269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175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67D605-CE1F-4942-8191-4FA2878C4208}"/>
              </a:ext>
            </a:extLst>
          </p:cNvPr>
          <p:cNvSpPr txBox="1">
            <a:spLocks/>
          </p:cNvSpPr>
          <p:nvPr/>
        </p:nvSpPr>
        <p:spPr>
          <a:xfrm>
            <a:off x="734028" y="1273977"/>
            <a:ext cx="6501010" cy="249573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/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109610-FFB4-4394-BA87-04DF39660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882" y="1273977"/>
            <a:ext cx="4017569" cy="3047382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8290070-A3E0-4CC4-ADF4-8AAFAF03DD01}"/>
              </a:ext>
            </a:extLst>
          </p:cNvPr>
          <p:cNvSpPr/>
          <p:nvPr/>
        </p:nvSpPr>
        <p:spPr>
          <a:xfrm>
            <a:off x="965895" y="1495258"/>
            <a:ext cx="155738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>
                <a:latin typeface="Arial,Bold"/>
              </a:rPr>
              <a:t>Beitragspflicht</a:t>
            </a:r>
            <a:endParaRPr lang="de-CH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725CF9E-432F-41AF-B588-7245DB828358}"/>
              </a:ext>
            </a:extLst>
          </p:cNvPr>
          <p:cNvSpPr txBox="1">
            <a:spLocks/>
          </p:cNvSpPr>
          <p:nvPr/>
        </p:nvSpPr>
        <p:spPr>
          <a:xfrm>
            <a:off x="937549" y="769206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zweite Säule – berufliche Vorsorge</a:t>
            </a:r>
          </a:p>
        </p:txBody>
      </p:sp>
    </p:spTree>
    <p:extLst>
      <p:ext uri="{BB962C8B-B14F-4D97-AF65-F5344CB8AC3E}">
        <p14:creationId xmlns:p14="http://schemas.microsoft.com/office/powerpoint/2010/main" val="33802806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1F25734-8CFC-4F43-9504-0DF6C1E3D879}"/>
              </a:ext>
            </a:extLst>
          </p:cNvPr>
          <p:cNvSpPr txBox="1">
            <a:spLocks/>
          </p:cNvSpPr>
          <p:nvPr/>
        </p:nvSpPr>
        <p:spPr>
          <a:xfrm>
            <a:off x="656985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zweite Säule – berufliche Vorsorge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DD9CAF-FA2F-4813-9CA5-58C283005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5" y="1429691"/>
            <a:ext cx="6604000" cy="300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778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5062A93-A6C4-4C5B-883D-E5CECC38604D}"/>
              </a:ext>
            </a:extLst>
          </p:cNvPr>
          <p:cNvSpPr txBox="1">
            <a:spLocks/>
          </p:cNvSpPr>
          <p:nvPr/>
        </p:nvSpPr>
        <p:spPr>
          <a:xfrm>
            <a:off x="750167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zweite Säule – berufliche Vorsorge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3162C2F-CF10-4F2E-857D-34321479B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55" y="1467247"/>
            <a:ext cx="6604000" cy="164583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6A7F202-160F-40D5-90AF-860EBE6CC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562" y="3262165"/>
            <a:ext cx="6385993" cy="102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46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8C4D53-9DF1-4426-A8A3-B14D38B85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38" y="1182402"/>
            <a:ext cx="8009523" cy="317590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70266AA-F6C1-435B-B3A2-BCA8673089C7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zweite Säule – berufliche Vorsorge</a:t>
            </a:r>
          </a:p>
        </p:txBody>
      </p:sp>
    </p:spTree>
    <p:extLst>
      <p:ext uri="{BB962C8B-B14F-4D97-AF65-F5344CB8AC3E}">
        <p14:creationId xmlns:p14="http://schemas.microsoft.com/office/powerpoint/2010/main" val="26558176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zweite Säule – berufliche Vorsorge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B44E97-1765-4B33-A5CC-426A9D4E8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53799"/>
            <a:ext cx="6975764" cy="300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721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zweite Säule – berufliche Vorsorge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5519E8-65D2-40C7-A3D5-B41ACD38C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39" y="1736203"/>
            <a:ext cx="4990972" cy="31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3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D276E8F-FB7E-444C-BE1E-E7BBDDE14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2" y="735013"/>
            <a:ext cx="7308851" cy="720726"/>
          </a:xfrm>
        </p:spPr>
        <p:txBody>
          <a:bodyPr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- </a:t>
            </a:r>
            <a:r>
              <a:rPr lang="fr-FR" sz="2400" spc="-60" dirty="0" err="1"/>
              <a:t>Modulübersicht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78287FC-BE42-C841-A593-CBCBC281EA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Kursdaten</a:t>
            </a:r>
          </a:p>
          <a:p>
            <a:r>
              <a:rPr lang="de-CH" u="sng" dirty="0"/>
              <a:t>29.09.2023 (Block 1 &amp; 2) /  13.10.2023 (Block 3 &amp; 4)</a:t>
            </a:r>
            <a:r>
              <a:rPr lang="de-CH" dirty="0"/>
              <a:t>/ 05.01.2023 (evtl. Online-Veranstaltung)</a:t>
            </a:r>
          </a:p>
          <a:p>
            <a:endParaRPr lang="de-CH" dirty="0"/>
          </a:p>
          <a:p>
            <a:r>
              <a:rPr lang="de-CH" b="1" dirty="0"/>
              <a:t>Arbeitsweise</a:t>
            </a:r>
          </a:p>
          <a:p>
            <a:r>
              <a:rPr lang="de-CH" dirty="0" err="1"/>
              <a:t>Slides</a:t>
            </a:r>
            <a:r>
              <a:rPr lang="de-CH" dirty="0"/>
              <a:t> / PPT, </a:t>
            </a:r>
            <a:r>
              <a:rPr lang="de-CH" dirty="0">
                <a:sym typeface="Wingdings" panose="05000000000000000000" pitchFamily="2" charset="2"/>
              </a:rPr>
              <a:t>Broschüre Leitfaden </a:t>
            </a:r>
            <a:r>
              <a:rPr lang="de-CH" dirty="0" err="1">
                <a:sym typeface="Wingdings" panose="05000000000000000000" pitchFamily="2" charset="2"/>
              </a:rPr>
              <a:t>Gastrosocial</a:t>
            </a:r>
            <a:r>
              <a:rPr lang="de-CH" dirty="0">
                <a:sym typeface="Wingdings" panose="05000000000000000000" pitchFamily="2" charset="2"/>
              </a:rPr>
              <a:t>  </a:t>
            </a:r>
            <a:r>
              <a:rPr lang="de-CH" dirty="0">
                <a:sym typeface="Wingdings" panose="05000000000000000000" pitchFamily="2" charset="2"/>
                <a:hlinkClick r:id="rId2"/>
              </a:rPr>
              <a:t>Leitfaden 2023</a:t>
            </a:r>
            <a:endParaRPr lang="de-CH" dirty="0">
              <a:sym typeface="Wingdings" panose="05000000000000000000" pitchFamily="2" charset="2"/>
            </a:endParaRPr>
          </a:p>
          <a:p>
            <a:r>
              <a:rPr lang="de-CH" dirty="0"/>
              <a:t>Altersvorsorge in der Schweiz - Broschüre </a:t>
            </a: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>
                <a:sym typeface="Wingdings" panose="05000000000000000000" pitchFamily="2" charset="2"/>
                <a:hlinkClick r:id="rId3" action="ppaction://hlinkfile"/>
              </a:rPr>
              <a:t>«Die Altersvorsorge in der Schweiz»</a:t>
            </a:r>
            <a:r>
              <a:rPr lang="de-CH" dirty="0">
                <a:sym typeface="Wingdings" panose="05000000000000000000" pitchFamily="2" charset="2"/>
              </a:rPr>
              <a:t>, S. 1-9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E17672B-43D5-4EF1-8951-C687D848D6C3}"/>
              </a:ext>
            </a:extLst>
          </p:cNvPr>
          <p:cNvSpPr txBox="1">
            <a:spLocks/>
          </p:cNvSpPr>
          <p:nvPr/>
        </p:nvSpPr>
        <p:spPr>
          <a:xfrm>
            <a:off x="1223963" y="272961"/>
            <a:ext cx="4298771" cy="349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FÜR WIRTSCHAFT</a:t>
            </a:r>
          </a:p>
        </p:txBody>
      </p:sp>
    </p:spTree>
    <p:extLst>
      <p:ext uri="{BB962C8B-B14F-4D97-AF65-F5344CB8AC3E}">
        <p14:creationId xmlns:p14="http://schemas.microsoft.com/office/powerpoint/2010/main" val="38899961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zweite Säule – berufliche Vorsorge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FF3766B-C156-43E2-8712-D04B60409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73" y="1313222"/>
            <a:ext cx="6671810" cy="33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324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zweite Säule – berufliche Vorsorge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9375403-EBA8-4B23-9745-770CF7FC8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296" y="1424240"/>
            <a:ext cx="6164839" cy="285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825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zweite Säule – berufliche Vorsorge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5CD739B-1357-420F-8489-D331E093E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60" y="1416675"/>
            <a:ext cx="6601876" cy="302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563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zweite Säule – berufliche Vorsorge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A18FCB6-5965-43DC-942E-E0461DDC4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84" y="2188080"/>
            <a:ext cx="82200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303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Block 3 und 4 – Übersicht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13AF1269-407B-47B2-B648-28C4BB28AC23}"/>
              </a:ext>
            </a:extLst>
          </p:cNvPr>
          <p:cNvSpPr txBox="1">
            <a:spLocks/>
          </p:cNvSpPr>
          <p:nvPr/>
        </p:nvSpPr>
        <p:spPr>
          <a:xfrm>
            <a:off x="1223961" y="1779587"/>
            <a:ext cx="7308851" cy="291623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/>
              <a:t>Themenübersicht </a:t>
            </a:r>
          </a:p>
          <a:p>
            <a:r>
              <a:rPr lang="de-CH" i="1" dirty="0"/>
              <a:t>Grundlagen Sozialversicherungen (ATSG) und Bereiche der Sozialversicherungen</a:t>
            </a:r>
          </a:p>
          <a:p>
            <a:r>
              <a:rPr lang="de-CH" i="1" dirty="0"/>
              <a:t>3-Säulen-Prinzip</a:t>
            </a:r>
          </a:p>
          <a:p>
            <a:r>
              <a:rPr lang="de-CH" i="1" dirty="0"/>
              <a:t>Erste Säule – Staatliche Vorsorge</a:t>
            </a:r>
          </a:p>
          <a:p>
            <a:r>
              <a:rPr lang="de-CH" i="1" dirty="0"/>
              <a:t>Zweite Säule – Berufliche Vorsorge</a:t>
            </a:r>
          </a:p>
          <a:p>
            <a:r>
              <a:rPr lang="de-CH" b="1" dirty="0">
                <a:highlight>
                  <a:srgbClr val="FFFF00"/>
                </a:highlight>
              </a:rPr>
              <a:t>Dritte Säule – Private Vorsorge</a:t>
            </a:r>
          </a:p>
          <a:p>
            <a:r>
              <a:rPr lang="de-CH" b="1" dirty="0">
                <a:highlight>
                  <a:srgbClr val="FFFF00"/>
                </a:highlight>
              </a:rPr>
              <a:t>Die Sozialversicherungen im Betrieb (Pflichten AG – AN, Sätze, Leistungen)</a:t>
            </a:r>
            <a:endParaRPr lang="fr-FR" b="1" dirty="0">
              <a:highlight>
                <a:srgbClr val="FFFF00"/>
              </a:highlight>
            </a:endParaRPr>
          </a:p>
          <a:p>
            <a:r>
              <a:rPr lang="de-CH" b="1" dirty="0">
                <a:highlight>
                  <a:srgbClr val="FFFF00"/>
                </a:highlight>
              </a:rPr>
              <a:t>Repetition</a:t>
            </a:r>
          </a:p>
        </p:txBody>
      </p:sp>
    </p:spTree>
    <p:extLst>
      <p:ext uri="{BB962C8B-B14F-4D97-AF65-F5344CB8AC3E}">
        <p14:creationId xmlns:p14="http://schemas.microsoft.com/office/powerpoint/2010/main" val="14407866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Block 3 </a:t>
            </a:r>
          </a:p>
        </p:txBody>
      </p:sp>
      <p:sp>
        <p:nvSpPr>
          <p:cNvPr id="4" name="Titre 13">
            <a:extLst>
              <a:ext uri="{FF2B5EF4-FFF2-40B4-BE49-F238E27FC236}">
                <a16:creationId xmlns:a16="http://schemas.microsoft.com/office/drawing/2014/main" id="{CC232741-9E48-4CE7-91F1-C8F14AC3A86F}"/>
              </a:ext>
            </a:extLst>
          </p:cNvPr>
          <p:cNvSpPr txBox="1">
            <a:spLocks/>
          </p:cNvSpPr>
          <p:nvPr/>
        </p:nvSpPr>
        <p:spPr>
          <a:xfrm>
            <a:off x="1223963" y="1404918"/>
            <a:ext cx="3070225" cy="14035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>
              <a:lnSpc>
                <a:spcPts val="2600"/>
              </a:lnSpc>
            </a:pPr>
            <a:r>
              <a:rPr lang="fr-FR">
                <a:gradFill>
                  <a:gsLst>
                    <a:gs pos="0">
                      <a:srgbClr val="A0C79B"/>
                    </a:gs>
                    <a:gs pos="100000">
                      <a:srgbClr val="009CC3"/>
                    </a:gs>
                  </a:gsLst>
                  <a:path path="circle">
                    <a:fillToRect l="100000" t="100000"/>
                  </a:path>
                </a:gradFill>
              </a:rPr>
              <a:t>Sozialabgaben &amp; Vorsorge</a:t>
            </a:r>
            <a:endParaRPr lang="fr-FR" dirty="0">
              <a:gradFill>
                <a:gsLst>
                  <a:gs pos="0">
                    <a:srgbClr val="A0C79B"/>
                  </a:gs>
                  <a:gs pos="100000">
                    <a:srgbClr val="009CC3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124140D-631D-41F8-83F0-C345E75C279F}"/>
              </a:ext>
            </a:extLst>
          </p:cNvPr>
          <p:cNvSpPr txBox="1">
            <a:spLocks/>
          </p:cNvSpPr>
          <p:nvPr/>
        </p:nvSpPr>
        <p:spPr>
          <a:xfrm>
            <a:off x="4768770" y="1455738"/>
            <a:ext cx="3878615" cy="213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fr-CH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CH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Säule</a:t>
            </a:r>
            <a:r>
              <a:rPr lang="fr-CH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CH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fr-CH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Vorsorge</a:t>
            </a:r>
            <a:endParaRPr lang="fr-CH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fr-CH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Sozialversicherungen</a:t>
            </a:r>
            <a:r>
              <a:rPr lang="fr-CH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CH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Betrieb</a:t>
            </a:r>
            <a:r>
              <a:rPr lang="fr-CH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CH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Pflichten</a:t>
            </a:r>
            <a:r>
              <a:rPr lang="fr-CH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 / AN, </a:t>
            </a:r>
            <a:r>
              <a:rPr lang="fr-CH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Sätze</a:t>
            </a:r>
            <a:r>
              <a:rPr lang="fr-CH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Leistungen</a:t>
            </a:r>
            <a:r>
              <a:rPr lang="fr-CH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r-CH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CH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</a:t>
            </a:r>
            <a:r>
              <a:rPr lang="fr-CH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CH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Vertiefung</a:t>
            </a:r>
            <a:endParaRPr lang="fr-CH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fr-CH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Zusammenfassung</a:t>
            </a:r>
            <a:endParaRPr lang="fr-CH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fr-CH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Repetition</a:t>
            </a:r>
            <a:r>
              <a:rPr lang="fr-CH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Slides / </a:t>
            </a:r>
            <a:r>
              <a:rPr lang="fr-CH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Unterlagen</a:t>
            </a:r>
            <a:endParaRPr lang="fr-CH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r-CH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r-CH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E035C6E-4EC0-40B6-AA11-5EAF44901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169" y="2571750"/>
            <a:ext cx="22002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593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dritte Säule – private Vorsorge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DF73A98-11D0-4AF0-A97C-693002A88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388" y="1313222"/>
            <a:ext cx="62769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635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dritte Säule – private Vorsorge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AAC8FF0-7B8D-4CAC-9054-4CCD29779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19" y="1555531"/>
            <a:ext cx="65055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539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dritte Säule – private Vorsorge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900EC39-047B-4D84-AECD-E2F108AB8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762" y="1775427"/>
            <a:ext cx="66294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191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dritte Säule – private Vorsorge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11AA7A9-F77F-43C4-B207-F6BD1B1E2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86" y="1107805"/>
            <a:ext cx="4823383" cy="392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5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E1A2053-E413-6744-A892-0F7E57052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55738"/>
            <a:ext cx="4287385" cy="3240087"/>
          </a:xfr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0B2400BA-1C96-9746-B566-638372960C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2117BBAA-EF3F-CC46-BCD4-1378080064A0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FÜR WIRTSCHAFT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EAC1CEFD-7D6F-7941-BE26-9F1D239CD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- </a:t>
            </a:r>
            <a:r>
              <a:rPr lang="de-CH" dirty="0"/>
              <a:t>Soziale Absicherung in der Schweiz 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14D4397F-674E-436F-825E-4D69FEDF2651}"/>
              </a:ext>
            </a:extLst>
          </p:cNvPr>
          <p:cNvSpPr txBox="1">
            <a:spLocks/>
          </p:cNvSpPr>
          <p:nvPr/>
        </p:nvSpPr>
        <p:spPr>
          <a:xfrm>
            <a:off x="4569947" y="1455737"/>
            <a:ext cx="3960814" cy="2916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de-CH" sz="1600" dirty="0"/>
              <a:t>Welche Risiken werden in der Schweiz abgedeckt?</a:t>
            </a:r>
          </a:p>
          <a:p>
            <a:pPr>
              <a:buFontTx/>
              <a:buChar char="-"/>
            </a:pPr>
            <a:r>
              <a:rPr lang="de-CH" sz="1600" dirty="0"/>
              <a:t>Mit Versicherungstypen hatten Sie bereits zu tun?</a:t>
            </a:r>
          </a:p>
          <a:p>
            <a:pPr>
              <a:buFontTx/>
              <a:buChar char="-"/>
            </a:pPr>
            <a:endParaRPr lang="de-CH" sz="1600" dirty="0"/>
          </a:p>
          <a:p>
            <a:pPr marL="0" indent="0">
              <a:buNone/>
            </a:pPr>
            <a:r>
              <a:rPr lang="de-CH" sz="1600" dirty="0"/>
              <a:t>Besprechung in Kleingruppen</a:t>
            </a:r>
          </a:p>
          <a:p>
            <a:pPr marL="0" indent="0">
              <a:buNone/>
            </a:pPr>
            <a:endParaRPr lang="de-CH" sz="1600" dirty="0"/>
          </a:p>
          <a:p>
            <a:pPr marL="0" indent="0">
              <a:buNone/>
            </a:pPr>
            <a:r>
              <a:rPr lang="de-CH" sz="1600" dirty="0"/>
              <a:t>Diskussion</a:t>
            </a:r>
          </a:p>
          <a:p>
            <a:pPr marL="0" indent="0">
              <a:lnSpc>
                <a:spcPct val="100000"/>
              </a:lnSpc>
              <a:buNone/>
            </a:pPr>
            <a:endParaRPr lang="fr-CH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CH" sz="900" dirty="0"/>
          </a:p>
        </p:txBody>
      </p:sp>
    </p:spTree>
    <p:extLst>
      <p:ext uri="{BB962C8B-B14F-4D97-AF65-F5344CB8AC3E}">
        <p14:creationId xmlns:p14="http://schemas.microsoft.com/office/powerpoint/2010/main" val="30427685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dritte Säule – private Vorsorge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077019B-D808-4BAC-9D88-DB4325295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2" y="1666875"/>
            <a:ext cx="63912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905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dritte Säule – private Vorsorge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643189B-7FC2-486F-AE60-A559AC588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525828"/>
            <a:ext cx="7056785" cy="291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987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dritte Säule – private Vorsorge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068EA3-800B-437A-8015-70DFE5C5F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1814512"/>
            <a:ext cx="64198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551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dritte Säule – private Vorsorge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F5FDFA9-66DE-4C74-B747-4A7B34A1A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22" y="1613667"/>
            <a:ext cx="66103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175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dritte Säule – private Vorsorge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AEC23C-2DAE-4300-808A-32F62A005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802" y="1860003"/>
            <a:ext cx="67341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076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dritte Säule – private Vorsorge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209DE17-E4E7-4296-9E67-5676D9A18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20" y="1429691"/>
            <a:ext cx="65722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073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dritte Säule – private Vorsorge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944D4-F000-452F-8B5A-33C1EC7D2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3" y="1429691"/>
            <a:ext cx="65055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905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dritte Säule – private Vorsorge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0126020-37FB-4C89-958B-264312988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443037"/>
            <a:ext cx="64865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395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dritte Säule – private Vorsorge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7C00DED-1CB6-4B04-8570-D5D29BA1F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572610"/>
            <a:ext cx="64960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695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dritte Säule – private Vorsorge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402CAE5-7E3D-475B-ACAB-2FB01D43C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57" y="1429691"/>
            <a:ext cx="67437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17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0B2400BA-1C96-9746-B566-638372960C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2117BBAA-EF3F-CC46-BCD4-1378080064A0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FÜR WIRTSCHAFT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EAC1CEFD-7D6F-7941-BE26-9F1D239CD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- </a:t>
            </a:r>
            <a:r>
              <a:rPr lang="de-CH" dirty="0"/>
              <a:t>Soziale Absicherung in der Schweiz </a:t>
            </a:r>
            <a:endParaRPr lang="fr-FR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3662BF-5186-4355-A600-970F9CFB6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134" y="1455737"/>
            <a:ext cx="3649133" cy="354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238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dritte Säule – private Vorsorge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C0BE0C0-FE06-4ACA-9A4B-3CCC0BA89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02" y="1631731"/>
            <a:ext cx="68865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266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dritte Säule – private Vorsorge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45888DA-C04F-4EDF-BE68-A98011B74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605" y="1869034"/>
            <a:ext cx="62007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700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dritte Säule – private Vorsorge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1526252-4499-424E-835B-3BF52266E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3" y="1313222"/>
            <a:ext cx="66103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669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Die dritte Säule – private Vorsorge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E4003F5-3FA3-467C-87CF-0CDE269DE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313222"/>
            <a:ext cx="74199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96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Drei-Säulen-Prinzip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7C83745-068F-4138-BBF3-E99B50314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1560365"/>
            <a:ext cx="77438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442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Drei-Säulen-Prinzip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C95F2C6-50D9-4B6F-9A32-3A52FF060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8599"/>
            <a:ext cx="7620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852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Sozialversicherungen im Betrieb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CDF23B8-3419-4724-A6AA-91BB074B9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75" y="1116152"/>
            <a:ext cx="6413850" cy="353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0268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Sozialversicherungen im Betrieb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A6801DE-DF57-4E46-BDB1-81F666CA7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346" y="1192590"/>
            <a:ext cx="5313308" cy="35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753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Sozialversicherungen im Betrieb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5AA6535-8D5C-4B42-A2EB-FCF613F860A9}"/>
              </a:ext>
            </a:extLst>
          </p:cNvPr>
          <p:cNvSpPr txBox="1"/>
          <p:nvPr/>
        </p:nvSpPr>
        <p:spPr>
          <a:xfrm>
            <a:off x="1008993" y="1773621"/>
            <a:ext cx="6410379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Bearbeitung der Bestimmungen gemäss Broschüre «Leitfaden 2023 – Sozialversicherungen und Lohnabrechnung» (</a:t>
            </a:r>
            <a:r>
              <a:rPr lang="de-CH" dirty="0" err="1"/>
              <a:t>Gastro</a:t>
            </a:r>
            <a:r>
              <a:rPr lang="de-CH" dirty="0"/>
              <a:t> </a:t>
            </a:r>
            <a:r>
              <a:rPr lang="de-CH" dirty="0" err="1"/>
              <a:t>Social</a:t>
            </a:r>
            <a:r>
              <a:rPr lang="de-CH" dirty="0"/>
              <a:t>)</a:t>
            </a:r>
          </a:p>
          <a:p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/>
              <a:t>AHV/IV/EO</a:t>
            </a:r>
          </a:p>
          <a:p>
            <a:pPr marL="285750" indent="-285750">
              <a:buFontTx/>
              <a:buChar char="-"/>
            </a:pPr>
            <a:r>
              <a:rPr lang="de-CH" dirty="0"/>
              <a:t>ALV</a:t>
            </a:r>
          </a:p>
          <a:p>
            <a:pPr marL="285750" indent="-285750">
              <a:buFontTx/>
              <a:buChar char="-"/>
            </a:pPr>
            <a:r>
              <a:rPr lang="de-CH" dirty="0"/>
              <a:t>FAK</a:t>
            </a:r>
          </a:p>
          <a:p>
            <a:pPr marL="285750" indent="-285750">
              <a:buFontTx/>
              <a:buChar char="-"/>
            </a:pPr>
            <a:r>
              <a:rPr lang="de-CH" dirty="0"/>
              <a:t>BV – Berufliche Vorsorge</a:t>
            </a:r>
          </a:p>
          <a:p>
            <a:pPr marL="285750" indent="-285750">
              <a:buFontTx/>
              <a:buChar char="-"/>
            </a:pPr>
            <a:r>
              <a:rPr lang="de-CH" dirty="0"/>
              <a:t>Unfallversicherung</a:t>
            </a:r>
          </a:p>
          <a:p>
            <a:pPr marL="285750" indent="-285750">
              <a:buFontTx/>
              <a:buChar char="-"/>
            </a:pPr>
            <a:r>
              <a:rPr lang="de-CH" dirty="0"/>
              <a:t>Krankenversicherung</a:t>
            </a:r>
          </a:p>
          <a:p>
            <a:pPr marL="285750" indent="-285750">
              <a:buFontTx/>
              <a:buChar char="-"/>
            </a:pPr>
            <a:r>
              <a:rPr lang="de-CH" dirty="0"/>
              <a:t>Beiträge Sozialversicherungen 2023</a:t>
            </a:r>
          </a:p>
          <a:p>
            <a:pPr marL="285750" indent="-285750">
              <a:buFontTx/>
              <a:buChar char="-"/>
            </a:pPr>
            <a:r>
              <a:rPr lang="de-CH" dirty="0"/>
              <a:t>Leistungen Sozialversicherungen 2023</a:t>
            </a:r>
          </a:p>
        </p:txBody>
      </p:sp>
    </p:spTree>
    <p:extLst>
      <p:ext uri="{BB962C8B-B14F-4D97-AF65-F5344CB8AC3E}">
        <p14:creationId xmlns:p14="http://schemas.microsoft.com/office/powerpoint/2010/main" val="166150144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Sozialversicherungen im Betrieb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345EB2C-7859-49DA-A36F-98ED8A687D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72" y="1429691"/>
            <a:ext cx="6604000" cy="290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4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0B2400BA-1C96-9746-B566-638372960C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2117BBAA-EF3F-CC46-BCD4-1378080064A0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</a:rPr>
              <a:t>HOCHSCHULE FÜR WIRTSCHAFT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EAC1CEFD-7D6F-7941-BE26-9F1D239CD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 sz="2400" spc="-60" dirty="0" err="1"/>
              <a:t>Sozialabgaben</a:t>
            </a:r>
            <a:r>
              <a:rPr lang="fr-FR" sz="2400" spc="-60" dirty="0"/>
              <a:t> &amp; </a:t>
            </a:r>
            <a:r>
              <a:rPr lang="fr-FR" sz="2400" spc="-60" dirty="0" err="1"/>
              <a:t>Vorsorge</a:t>
            </a:r>
            <a:r>
              <a:rPr lang="fr-FR" sz="2400" spc="-60" dirty="0"/>
              <a:t> - </a:t>
            </a:r>
            <a:r>
              <a:rPr lang="de-CH" dirty="0"/>
              <a:t>Soziale Absicherung in der Schweiz </a:t>
            </a:r>
            <a:endParaRPr lang="fr-FR" dirty="0"/>
          </a:p>
        </p:txBody>
      </p:sp>
      <p:graphicFrame>
        <p:nvGraphicFramePr>
          <p:cNvPr id="7" name="Tabelle 5">
            <a:extLst>
              <a:ext uri="{FF2B5EF4-FFF2-40B4-BE49-F238E27FC236}">
                <a16:creationId xmlns:a16="http://schemas.microsoft.com/office/drawing/2014/main" id="{EC4C3048-6EF2-4DA6-A59A-962FC9A4F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405128"/>
              </p:ext>
            </p:extLst>
          </p:nvPr>
        </p:nvGraphicFramePr>
        <p:xfrm>
          <a:off x="668819" y="1455737"/>
          <a:ext cx="7275519" cy="3388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327462">
                  <a:extLst>
                    <a:ext uri="{9D8B030D-6E8A-4147-A177-3AD203B41FA5}">
                      <a16:colId xmlns:a16="http://schemas.microsoft.com/office/drawing/2014/main" val="164748287"/>
                    </a:ext>
                  </a:extLst>
                </a:gridCol>
                <a:gridCol w="3948057">
                  <a:extLst>
                    <a:ext uri="{9D8B030D-6E8A-4147-A177-3AD203B41FA5}">
                      <a16:colId xmlns:a16="http://schemas.microsoft.com/office/drawing/2014/main" val="4121229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+mj-lt"/>
                        </a:rPr>
                        <a:t>Risiken</a:t>
                      </a:r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CH" sz="1600" dirty="0">
                          <a:latin typeface="+mj-lt"/>
                        </a:rPr>
                        <a:t>Bereiche</a:t>
                      </a:r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255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+mj-lt"/>
                        </a:rPr>
                        <a:t>Alter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de-CH" sz="1600" dirty="0">
                          <a:latin typeface="+mj-lt"/>
                        </a:rPr>
                        <a:t>Dreisäulenprinzip: AHV, IV, BV, EL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804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+mj-lt"/>
                        </a:rPr>
                        <a:t>Invalidität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66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+mj-lt"/>
                        </a:rPr>
                        <a:t>Tod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 dirty="0"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724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+mj-lt"/>
                        </a:rPr>
                        <a:t>Unfall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de-CH" sz="1600" dirty="0">
                          <a:latin typeface="+mj-lt"/>
                        </a:rPr>
                        <a:t>Unfall und Krankheit: UVG, KVG, MV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414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+mj-lt"/>
                        </a:rPr>
                        <a:t>Krankheit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470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+mj-lt"/>
                        </a:rPr>
                        <a:t>Militärdienst, Zivildienst, -schutz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de-CH" sz="1600" dirty="0">
                          <a:latin typeface="+mj-lt"/>
                        </a:rPr>
                        <a:t>Erwerbsersatzordnung: EO, MSE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710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+mj-lt"/>
                        </a:rPr>
                        <a:t>Mutterschaft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CH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45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+mj-lt"/>
                        </a:rPr>
                        <a:t>Familie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+mj-lt"/>
                        </a:rPr>
                        <a:t>Familienzulagen: FamZ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620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+mj-lt"/>
                        </a:rPr>
                        <a:t>Arbeitslosigkeit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latin typeface="+mj-lt"/>
                        </a:rPr>
                        <a:t>Arbeitslosenversicherung: ALV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616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15348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9B5C4E3-8711-E048-8457-A819C7E1E2E4}"/>
              </a:ext>
            </a:extLst>
          </p:cNvPr>
          <p:cNvSpPr txBox="1">
            <a:spLocks/>
          </p:cNvSpPr>
          <p:nvPr/>
        </p:nvSpPr>
        <p:spPr>
          <a:xfrm>
            <a:off x="1223963" y="382735"/>
            <a:ext cx="4298771" cy="198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sz="600" b="0" spc="600" dirty="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rPr>
              <a:t>HOCHSCHULE FÜR WIRTSCHAFT</a:t>
            </a:r>
            <a:endParaRPr lang="fr-FR" sz="600" b="0" spc="600" dirty="0">
              <a:solidFill>
                <a:srgbClr val="7C7772"/>
              </a:solidFill>
              <a:latin typeface="Helvetica Light" panose="020B0403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9C42E2-92D4-4221-B219-C95AB48F62D8}"/>
              </a:ext>
            </a:extLst>
          </p:cNvPr>
          <p:cNvSpPr txBox="1">
            <a:spLocks/>
          </p:cNvSpPr>
          <p:nvPr/>
        </p:nvSpPr>
        <p:spPr>
          <a:xfrm>
            <a:off x="656984" y="697810"/>
            <a:ext cx="6762388" cy="6154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CH" dirty="0"/>
              <a:t>Private Versicherungen für Einzelpersonen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50C9457-AD3F-4058-8674-861D3885E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84" y="1793675"/>
            <a:ext cx="7344816" cy="18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671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id="{B7F30F7C-5619-0F43-B04C-3E9C94628A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509" y="2173802"/>
            <a:ext cx="1147678" cy="1454096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BA79F7D-933A-344F-AE71-8C2D3FA00DEC}"/>
              </a:ext>
            </a:extLst>
          </p:cNvPr>
          <p:cNvSpPr txBox="1">
            <a:spLocks/>
          </p:cNvSpPr>
          <p:nvPr/>
        </p:nvSpPr>
        <p:spPr>
          <a:xfrm>
            <a:off x="525602" y="3879037"/>
            <a:ext cx="2920983" cy="514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00"/>
              </a:lnSpc>
              <a:buNone/>
            </a:pPr>
            <a:r>
              <a:rPr lang="fr-CH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Hochschule</a:t>
            </a:r>
            <a:r>
              <a:rPr lang="fr-CH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fr-CH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Wirtschaft</a:t>
            </a:r>
            <a:endParaRPr lang="fr-CH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500"/>
              </a:lnSpc>
              <a:buNone/>
            </a:pPr>
            <a:r>
              <a:rPr lang="fr-CH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de la Plaine 2</a:t>
            </a:r>
          </a:p>
          <a:p>
            <a:pPr marL="0" indent="0">
              <a:lnSpc>
                <a:spcPts val="500"/>
              </a:lnSpc>
              <a:buNone/>
            </a:pPr>
            <a:r>
              <a:rPr lang="fr-CH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3960 </a:t>
            </a:r>
            <a:r>
              <a:rPr lang="fr-CH" sz="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Siders</a:t>
            </a:r>
            <a:r>
              <a:rPr lang="fr-CH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itre 13">
            <a:extLst>
              <a:ext uri="{FF2B5EF4-FFF2-40B4-BE49-F238E27FC236}">
                <a16:creationId xmlns:a16="http://schemas.microsoft.com/office/drawing/2014/main" id="{485461BF-8F8E-E14D-A09F-599973903CA5}"/>
              </a:ext>
            </a:extLst>
          </p:cNvPr>
          <p:cNvSpPr txBox="1">
            <a:spLocks/>
          </p:cNvSpPr>
          <p:nvPr/>
        </p:nvSpPr>
        <p:spPr>
          <a:xfrm>
            <a:off x="3624471" y="2255619"/>
            <a:ext cx="4988444" cy="4702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de-DE" sz="1800" b="0" spc="0" dirty="0">
                <a:solidFill>
                  <a:srgbClr val="000000"/>
                </a:solidFill>
              </a:rPr>
              <a:t>Vielen Dank für Ihre Aufmerksamkeit.</a:t>
            </a:r>
            <a:endParaRPr lang="fr-FR" sz="1800" b="0" spc="0" dirty="0">
              <a:solidFill>
                <a:srgbClr val="00000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881EA8B-BA86-8349-9625-D51413B0F3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425" y="4316456"/>
            <a:ext cx="898488" cy="475287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391FF06A-E390-4647-B5AD-060EAEF49C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44642" y="4393970"/>
            <a:ext cx="313399" cy="313399"/>
          </a:xfrm>
          <a:prstGeom prst="rect">
            <a:avLst/>
          </a:prstGeom>
        </p:spPr>
      </p:pic>
      <p:sp>
        <p:nvSpPr>
          <p:cNvPr id="14" name="Espace réservé du contenu 2">
            <a:hlinkClick r:id="rId6"/>
            <a:extLst>
              <a:ext uri="{FF2B5EF4-FFF2-40B4-BE49-F238E27FC236}">
                <a16:creationId xmlns:a16="http://schemas.microsoft.com/office/drawing/2014/main" id="{D62E9E53-09D5-7245-A8CF-07139721E227}"/>
              </a:ext>
            </a:extLst>
          </p:cNvPr>
          <p:cNvSpPr txBox="1">
            <a:spLocks/>
          </p:cNvSpPr>
          <p:nvPr/>
        </p:nvSpPr>
        <p:spPr>
          <a:xfrm>
            <a:off x="525602" y="4572130"/>
            <a:ext cx="1012785" cy="196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00"/>
              </a:lnSpc>
              <a:buNone/>
            </a:pPr>
            <a:r>
              <a:rPr lang="fr-CH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hevs.ch/</a:t>
            </a:r>
            <a:r>
              <a:rPr lang="fr-CH" sz="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heg</a:t>
            </a:r>
            <a:endParaRPr lang="fr-CH" sz="8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9636B630-2E1B-E248-BBA5-CF03CBB4422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4771" y="4560556"/>
            <a:ext cx="806030" cy="135240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B2D89EE7-B3BC-4F33-A0C4-86A7A284EC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835751" y="4528595"/>
            <a:ext cx="1346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710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esso T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AB21D"/>
      </a:accent1>
      <a:accent2>
        <a:srgbClr val="2EA662"/>
      </a:accent2>
      <a:accent3>
        <a:srgbClr val="E1DE00"/>
      </a:accent3>
      <a:accent4>
        <a:srgbClr val="00A099"/>
      </a:accent4>
      <a:accent5>
        <a:srgbClr val="000000"/>
      </a:accent5>
      <a:accent6>
        <a:srgbClr val="000000"/>
      </a:accent6>
      <a:hlink>
        <a:srgbClr val="8AB21D"/>
      </a:hlink>
      <a:folHlink>
        <a:srgbClr val="B9B8B9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G_modèle_DE_light.potx" id="{C06A957F-F76F-4713-9F61-3BD94568E962}" vid="{617ABFC3-B0C3-4339-8EDE-8F071C58C3A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03_HEG_HEG_modèle_DE_light (1)</Template>
  <TotalTime>0</TotalTime>
  <Words>1533</Words>
  <Application>Microsoft Office PowerPoint</Application>
  <PresentationFormat>Bildschirmpräsentation (16:9)</PresentationFormat>
  <Paragraphs>367</Paragraphs>
  <Slides>91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91</vt:i4>
      </vt:variant>
    </vt:vector>
  </HeadingPairs>
  <TitlesOfParts>
    <vt:vector size="103" baseType="lpstr">
      <vt:lpstr>Arial</vt:lpstr>
      <vt:lpstr>Arial,Bold</vt:lpstr>
      <vt:lpstr>Calibri</vt:lpstr>
      <vt:lpstr>Calibri Light</vt:lpstr>
      <vt:lpstr>Helvetica</vt:lpstr>
      <vt:lpstr>Helvetica Light</vt:lpstr>
      <vt:lpstr>Lato Light</vt:lpstr>
      <vt:lpstr>Lato Medium</vt:lpstr>
      <vt:lpstr>Soho Gothic Pro Light</vt:lpstr>
      <vt:lpstr>Verdana</vt:lpstr>
      <vt:lpstr>Wingdings</vt:lpstr>
      <vt:lpstr>Thème Office</vt:lpstr>
      <vt:lpstr>PowerPoint-Präsentation</vt:lpstr>
      <vt:lpstr>Sozialabgaben &amp; Vorsorge</vt:lpstr>
      <vt:lpstr>Sozialabgaben &amp; Vorsorge – Agenda 29.09.2023 – Block 1 &amp; 2</vt:lpstr>
      <vt:lpstr>Sozialabgaben &amp; Vorsorge - Modulübersicht</vt:lpstr>
      <vt:lpstr>Sozialabgaben &amp; Vorsorge - Modulübersicht</vt:lpstr>
      <vt:lpstr>Sozialabgaben &amp; Vorsorge - Modulübersicht</vt:lpstr>
      <vt:lpstr>Sozialabgaben &amp; Vorsorge - Soziale Absicherung in der Schweiz </vt:lpstr>
      <vt:lpstr>Sozialabgaben &amp; Vorsorge - Soziale Absicherung in der Schweiz </vt:lpstr>
      <vt:lpstr>Sozialabgaben &amp; Vorsorge - Soziale Absicherung in der Schweiz </vt:lpstr>
      <vt:lpstr>Sozialabgaben &amp; Vorsorge – Gesetzliche Grundlagen</vt:lpstr>
      <vt:lpstr>Sozialabgaben &amp; Vorsorge – Gesetzliche Grundlagen</vt:lpstr>
      <vt:lpstr>Sozialabgaben &amp; Vorsorge – Gesetzliche Grundlagen</vt:lpstr>
      <vt:lpstr>Sozialabgaben &amp; Vorsorge – Gesetzliche Grundlagen</vt:lpstr>
      <vt:lpstr>Sozialabgaben &amp; Vorsorge – Der Weg der Sozialabgaben</vt:lpstr>
      <vt:lpstr>Sozialabgaben &amp; Vorsorge – Der Weg der Sozialabgaben</vt:lpstr>
      <vt:lpstr>Sozialabgaben &amp; Vorsorge – Drei-Säulen-Prinzip</vt:lpstr>
      <vt:lpstr>Sozialabgaben &amp; Vorsorge – Drei-Säulen-Prinzip</vt:lpstr>
      <vt:lpstr>Sozialabgaben &amp; Vorsorge – Drei-Säulen-Prinzip</vt:lpstr>
      <vt:lpstr>Sozialabgaben &amp; Vorsorge – Drei-Säulen-Prinzip</vt:lpstr>
      <vt:lpstr>Sozialabgaben &amp; Vorsorge – Erste Säule - AHV</vt:lpstr>
      <vt:lpstr>Sozialabgaben &amp; Vorsorge – Erste Säule - AHV</vt:lpstr>
      <vt:lpstr>Sozialabgaben &amp; Vorsorge – Erste Säule - AHV</vt:lpstr>
      <vt:lpstr>Sozialabgaben &amp; Vorsorge – Erste Säule - AHV</vt:lpstr>
      <vt:lpstr>Sozialabgaben &amp; Vorsorge – Erste Säule - AHV</vt:lpstr>
      <vt:lpstr>Sozialabgaben &amp; Vorsorge – Erste Säule - AHV</vt:lpstr>
      <vt:lpstr>Sozialabgaben &amp; Vorsorge – Erste Säule - AHV</vt:lpstr>
      <vt:lpstr>Sozialabgaben &amp; Vorsorge – Erste Säule - AHV</vt:lpstr>
      <vt:lpstr>Sozialabgaben &amp; Vorsorge – Erste Säule - AHV</vt:lpstr>
      <vt:lpstr>Sozialabgaben &amp; Vorsorge – Erste Säule - AHV</vt:lpstr>
      <vt:lpstr>Sozialabgaben &amp; Vorsorge – Erste Säule - AHV</vt:lpstr>
      <vt:lpstr>Sozialabgaben &amp; Vorsorge – Erste Säule - AHV</vt:lpstr>
      <vt:lpstr>Sozialabgaben &amp; Vorsorge – Erste Säule - AHV</vt:lpstr>
      <vt:lpstr>Sozialabgaben &amp; Vorsorge – Erste Säule - AHV</vt:lpstr>
      <vt:lpstr>Sozialabgaben &amp; Vorsorge – Erste Säule - AHV</vt:lpstr>
      <vt:lpstr>Sozialabgaben &amp; Vorsorge – Erste Säule - AHV</vt:lpstr>
      <vt:lpstr>Sozialabgaben &amp; Vorsorge – Erste Säule - AHV</vt:lpstr>
      <vt:lpstr>Sozialabgaben &amp; Vorsorge – Erste Säule - AHV</vt:lpstr>
      <vt:lpstr>Sozialabgaben &amp; Vorsorge – Erste Säule - AHV</vt:lpstr>
      <vt:lpstr>Sozialabgaben &amp; Vorsorge – Erste Säule - AHV</vt:lpstr>
      <vt:lpstr>Sozialabgaben &amp; Vorsorge – Erste Säule - AHV</vt:lpstr>
      <vt:lpstr>Sozialabgaben &amp; Vorsorge – Erste Säule - AHV</vt:lpstr>
      <vt:lpstr>Sozialabgaben &amp; Vorsorge – Erste Säule - AHV</vt:lpstr>
      <vt:lpstr>Sozialabgaben &amp; Vorsorge – Erste Säule - AHV</vt:lpstr>
      <vt:lpstr>Sozialabgaben &amp; Vorsorge – Erste Säule - AHV</vt:lpstr>
      <vt:lpstr>Sozialabgaben &amp; Vorsorge – Drei-Säulen-Prinzip</vt:lpstr>
      <vt:lpstr>Sozialabgaben &amp; Vorsorge – Drei-Säulen-Prinzip</vt:lpstr>
      <vt:lpstr>Sozialabgaben &amp; Vorsorge – Drei-Säulen-Prinzip</vt:lpstr>
      <vt:lpstr>Sozialabgaben &amp; Vorsorge – Drei-Säulen-Prinzip</vt:lpstr>
      <vt:lpstr>Sozialabgaben &amp; Vorsorge – Zielerreichung / Agenda</vt:lpstr>
      <vt:lpstr>Sozialabgaben &amp; Vorsorge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Hochschule für Wirtschaft</dc:title>
  <dc:creator>Schnyder Marc</dc:creator>
  <cp:lastModifiedBy>Dominik Abgottspon</cp:lastModifiedBy>
  <cp:revision>38</cp:revision>
  <dcterms:created xsi:type="dcterms:W3CDTF">2022-10-18T14:26:47Z</dcterms:created>
  <dcterms:modified xsi:type="dcterms:W3CDTF">2023-09-27T07:31:37Z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