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257" r:id="rId6"/>
    <p:sldId id="264" r:id="rId7"/>
    <p:sldId id="258" r:id="rId8"/>
    <p:sldId id="259" r:id="rId9"/>
    <p:sldId id="262" r:id="rId10"/>
    <p:sldId id="263" r:id="rId11"/>
  </p:sldIdLst>
  <p:sldSz cx="9144000" cy="6858000" type="screen4x3"/>
  <p:notesSz cx="6858000" cy="9144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306BFA-B30C-4B75-839F-5325337875BC}" v="5" dt="2023-09-11T11:00:52.620"/>
    <p1510:client id="{D62A033C-E604-40AA-B8E9-DCF729408595}" v="173" dt="2023-09-11T10:50:00.366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05"/>
    <p:restoredTop sz="94648"/>
  </p:normalViewPr>
  <p:slideViewPr>
    <p:cSldViewPr>
      <p:cViewPr varScale="1">
        <p:scale>
          <a:sx n="117" d="100"/>
          <a:sy n="117" d="100"/>
        </p:scale>
        <p:origin x="1008" y="1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004D7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004D7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9/14/23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004D7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9/14/23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9/14/23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‹N°›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098535" y="6150863"/>
            <a:ext cx="460248" cy="37490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73092" y="677163"/>
            <a:ext cx="7997814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004D7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90299" y="1361947"/>
            <a:ext cx="7763400" cy="33235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‹N°›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jp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g"/><Relationship Id="rId11" Type="http://schemas.openxmlformats.org/officeDocument/2006/relationships/image" Target="../media/image11.png"/><Relationship Id="rId5" Type="http://schemas.openxmlformats.org/officeDocument/2006/relationships/image" Target="../media/image5.jpg"/><Relationship Id="rId10" Type="http://schemas.openxmlformats.org/officeDocument/2006/relationships/image" Target="../media/image10.png"/><Relationship Id="rId4" Type="http://schemas.openxmlformats.org/officeDocument/2006/relationships/image" Target="../media/image4.jpg"/><Relationship Id="rId9" Type="http://schemas.openxmlformats.org/officeDocument/2006/relationships/image" Target="../media/image9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y.hetsl.ch/outils-ressources/prevention-du-harcelemen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tsl.ch/evenements/detail/le-sexisme-on-en-parle/" TargetMode="External"/><Relationship Id="rId2" Type="http://schemas.openxmlformats.org/officeDocument/2006/relationships/hyperlink" Target="https://universities-against-harassment.ch/fr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6956" y="6181852"/>
            <a:ext cx="512826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dirty="0">
                <a:solidFill>
                  <a:srgbClr val="004D7D"/>
                </a:solidFill>
                <a:latin typeface="Arial"/>
                <a:cs typeface="Arial"/>
              </a:rPr>
              <a:t>Haute</a:t>
            </a:r>
            <a:r>
              <a:rPr sz="1600" b="1" spc="5" dirty="0">
                <a:solidFill>
                  <a:srgbClr val="004D7D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4D7D"/>
                </a:solidFill>
                <a:latin typeface="Arial"/>
                <a:cs typeface="Arial"/>
              </a:rPr>
              <a:t>école</a:t>
            </a:r>
            <a:r>
              <a:rPr sz="1600" b="1" spc="20" dirty="0">
                <a:solidFill>
                  <a:srgbClr val="004D7D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4D7D"/>
                </a:solidFill>
                <a:latin typeface="Arial"/>
                <a:cs typeface="Arial"/>
              </a:rPr>
              <a:t>de</a:t>
            </a:r>
            <a:r>
              <a:rPr sz="1600" b="1" spc="25" dirty="0">
                <a:solidFill>
                  <a:srgbClr val="004D7D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4D7D"/>
                </a:solidFill>
                <a:latin typeface="Arial"/>
                <a:cs typeface="Arial"/>
              </a:rPr>
              <a:t>travail</a:t>
            </a:r>
            <a:r>
              <a:rPr sz="1600" b="1" spc="-35" dirty="0">
                <a:solidFill>
                  <a:srgbClr val="004D7D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4D7D"/>
                </a:solidFill>
                <a:latin typeface="Arial"/>
                <a:cs typeface="Arial"/>
              </a:rPr>
              <a:t>social</a:t>
            </a:r>
            <a:r>
              <a:rPr sz="1600" b="1" spc="10" dirty="0">
                <a:solidFill>
                  <a:srgbClr val="004D7D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4D7D"/>
                </a:solidFill>
                <a:latin typeface="Arial"/>
                <a:cs typeface="Arial"/>
              </a:rPr>
              <a:t>et</a:t>
            </a:r>
            <a:r>
              <a:rPr sz="1600" b="1" spc="15" dirty="0">
                <a:solidFill>
                  <a:srgbClr val="004D7D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4D7D"/>
                </a:solidFill>
                <a:latin typeface="Arial"/>
                <a:cs typeface="Arial"/>
              </a:rPr>
              <a:t>de</a:t>
            </a:r>
            <a:r>
              <a:rPr sz="1600" b="1" spc="25" dirty="0">
                <a:solidFill>
                  <a:srgbClr val="004D7D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4D7D"/>
                </a:solidFill>
                <a:latin typeface="Arial"/>
                <a:cs typeface="Arial"/>
              </a:rPr>
              <a:t>la</a:t>
            </a:r>
            <a:r>
              <a:rPr sz="1600" b="1" spc="30" dirty="0">
                <a:solidFill>
                  <a:srgbClr val="004D7D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4D7D"/>
                </a:solidFill>
                <a:latin typeface="Arial"/>
                <a:cs typeface="Arial"/>
              </a:rPr>
              <a:t>santé </a:t>
            </a:r>
            <a:r>
              <a:rPr sz="1600" b="1" spc="-10" dirty="0">
                <a:solidFill>
                  <a:srgbClr val="004D7D"/>
                </a:solidFill>
                <a:latin typeface="Arial"/>
                <a:cs typeface="Arial"/>
              </a:rPr>
              <a:t>Lausanne</a:t>
            </a:r>
            <a:endParaRPr sz="1600" dirty="0">
              <a:latin typeface="Arial"/>
              <a:cs typeface="Arial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339583" y="5946647"/>
            <a:ext cx="1219200" cy="533399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297167" y="5946647"/>
            <a:ext cx="725423" cy="591311"/>
          </a:xfrm>
          <a:prstGeom prst="rect">
            <a:avLst/>
          </a:prstGeom>
        </p:spPr>
      </p:pic>
      <p:sp>
        <p:nvSpPr>
          <p:cNvPr id="5" name="object 5"/>
          <p:cNvSpPr/>
          <p:nvPr/>
        </p:nvSpPr>
        <p:spPr>
          <a:xfrm>
            <a:off x="7164288" y="5949279"/>
            <a:ext cx="0" cy="586740"/>
          </a:xfrm>
          <a:custGeom>
            <a:avLst/>
            <a:gdLst/>
            <a:ahLst/>
            <a:cxnLst/>
            <a:rect l="l" t="t" r="r" b="b"/>
            <a:pathLst>
              <a:path h="586740">
                <a:moveTo>
                  <a:pt x="0" y="0"/>
                </a:moveTo>
                <a:lnTo>
                  <a:pt x="1" y="586695"/>
                </a:lnTo>
              </a:path>
            </a:pathLst>
          </a:custGeom>
          <a:ln w="9525">
            <a:solidFill>
              <a:srgbClr val="004C7D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01589" y="134619"/>
            <a:ext cx="7959725" cy="1854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4000" dirty="0"/>
              <a:t>Groupe</a:t>
            </a:r>
            <a:r>
              <a:rPr sz="4000" spc="-10" dirty="0"/>
              <a:t> </a:t>
            </a:r>
            <a:r>
              <a:rPr sz="4000" dirty="0"/>
              <a:t>–</a:t>
            </a:r>
            <a:r>
              <a:rPr sz="4000" spc="-10" dirty="0"/>
              <a:t> </a:t>
            </a:r>
            <a:r>
              <a:rPr sz="4000" dirty="0"/>
              <a:t>respect</a:t>
            </a:r>
            <a:r>
              <a:rPr sz="4000" spc="-5" dirty="0"/>
              <a:t> </a:t>
            </a:r>
            <a:r>
              <a:rPr sz="4000" dirty="0"/>
              <a:t>de</a:t>
            </a:r>
            <a:r>
              <a:rPr sz="4000" spc="-10" dirty="0"/>
              <a:t> </a:t>
            </a:r>
            <a:r>
              <a:rPr sz="4000" dirty="0"/>
              <a:t>l’intégrité</a:t>
            </a:r>
            <a:r>
              <a:rPr sz="4000" spc="-5" dirty="0"/>
              <a:t> </a:t>
            </a:r>
            <a:r>
              <a:rPr sz="4000" spc="-25" dirty="0"/>
              <a:t>et </a:t>
            </a:r>
            <a:r>
              <a:rPr sz="4000" dirty="0"/>
              <a:t>lutte</a:t>
            </a:r>
            <a:r>
              <a:rPr sz="4000" spc="-20" dirty="0"/>
              <a:t> </a:t>
            </a:r>
            <a:r>
              <a:rPr sz="4000" dirty="0"/>
              <a:t>contre</a:t>
            </a:r>
            <a:r>
              <a:rPr sz="4000" spc="-10" dirty="0"/>
              <a:t> </a:t>
            </a:r>
            <a:r>
              <a:rPr sz="4000" dirty="0"/>
              <a:t>le</a:t>
            </a:r>
            <a:r>
              <a:rPr sz="4000" spc="-10" dirty="0"/>
              <a:t> harcèlement </a:t>
            </a:r>
            <a:r>
              <a:rPr sz="4000" dirty="0"/>
              <a:t>(Groupe</a:t>
            </a:r>
            <a:r>
              <a:rPr sz="4000" spc="-20" dirty="0"/>
              <a:t> </a:t>
            </a:r>
            <a:r>
              <a:rPr sz="4000" spc="-10" dirty="0"/>
              <a:t>Respect)</a:t>
            </a:r>
            <a:endParaRPr sz="4000" dirty="0"/>
          </a:p>
        </p:txBody>
      </p:sp>
      <p:pic>
        <p:nvPicPr>
          <p:cNvPr id="10" name="object 1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85074" y="4114800"/>
            <a:ext cx="3632235" cy="902521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688867" y="5050835"/>
            <a:ext cx="2429807" cy="823663"/>
          </a:xfrm>
          <a:prstGeom prst="rect">
            <a:avLst/>
          </a:prstGeom>
        </p:spPr>
      </p:pic>
      <p:grpSp>
        <p:nvGrpSpPr>
          <p:cNvPr id="12" name="object 12"/>
          <p:cNvGrpSpPr/>
          <p:nvPr/>
        </p:nvGrpSpPr>
        <p:grpSpPr>
          <a:xfrm>
            <a:off x="4931410" y="2233178"/>
            <a:ext cx="3450590" cy="1719580"/>
            <a:chOff x="4508662" y="2233178"/>
            <a:chExt cx="3450590" cy="1719580"/>
          </a:xfrm>
        </p:grpSpPr>
        <p:pic>
          <p:nvPicPr>
            <p:cNvPr id="13" name="object 1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667550" y="2233178"/>
              <a:ext cx="2283536" cy="709173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508662" y="2926895"/>
              <a:ext cx="2738709" cy="1025328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342838" y="2292708"/>
              <a:ext cx="1615827" cy="654158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440615" y="3150896"/>
              <a:ext cx="1806756" cy="637314"/>
            </a:xfrm>
            <a:prstGeom prst="rect">
              <a:avLst/>
            </a:prstGeom>
          </p:spPr>
        </p:pic>
      </p:grpSp>
      <p:grpSp>
        <p:nvGrpSpPr>
          <p:cNvPr id="28" name="Groupe 27">
            <a:extLst>
              <a:ext uri="{FF2B5EF4-FFF2-40B4-BE49-F238E27FC236}">
                <a16:creationId xmlns:a16="http://schemas.microsoft.com/office/drawing/2014/main" id="{CF459B7A-12EF-E873-A3EA-B011865FD279}"/>
              </a:ext>
            </a:extLst>
          </p:cNvPr>
          <p:cNvGrpSpPr/>
          <p:nvPr/>
        </p:nvGrpSpPr>
        <p:grpSpPr>
          <a:xfrm>
            <a:off x="1143000" y="3220348"/>
            <a:ext cx="3301004" cy="879034"/>
            <a:chOff x="1295400" y="3332004"/>
            <a:chExt cx="3301004" cy="879034"/>
          </a:xfrm>
        </p:grpSpPr>
        <p:pic>
          <p:nvPicPr>
            <p:cNvPr id="26" name="Image 25">
              <a:extLst>
                <a:ext uri="{FF2B5EF4-FFF2-40B4-BE49-F238E27FC236}">
                  <a16:creationId xmlns:a16="http://schemas.microsoft.com/office/drawing/2014/main" id="{7F8E2D46-44C6-45E8-DF79-4C8B1656598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294"/>
            <a:stretch/>
          </p:blipFill>
          <p:spPr>
            <a:xfrm>
              <a:off x="2209800" y="3332004"/>
              <a:ext cx="2386604" cy="879034"/>
            </a:xfrm>
            <a:prstGeom prst="rect">
              <a:avLst/>
            </a:prstGeom>
          </p:spPr>
        </p:pic>
        <p:pic>
          <p:nvPicPr>
            <p:cNvPr id="27" name="Image 26">
              <a:extLst>
                <a:ext uri="{FF2B5EF4-FFF2-40B4-BE49-F238E27FC236}">
                  <a16:creationId xmlns:a16="http://schemas.microsoft.com/office/drawing/2014/main" id="{E9612F09-96F0-5760-1B57-BB886744B0C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9902"/>
            <a:stretch/>
          </p:blipFill>
          <p:spPr>
            <a:xfrm>
              <a:off x="1295400" y="3332004"/>
              <a:ext cx="1093231" cy="879034"/>
            </a:xfrm>
            <a:prstGeom prst="rect">
              <a:avLst/>
            </a:prstGeom>
          </p:spPr>
        </p:pic>
      </p:grpSp>
      <p:grpSp>
        <p:nvGrpSpPr>
          <p:cNvPr id="30" name="Groupe 29">
            <a:extLst>
              <a:ext uri="{FF2B5EF4-FFF2-40B4-BE49-F238E27FC236}">
                <a16:creationId xmlns:a16="http://schemas.microsoft.com/office/drawing/2014/main" id="{5F3A18C4-2E22-7FDA-96AF-96E7E0977C59}"/>
              </a:ext>
            </a:extLst>
          </p:cNvPr>
          <p:cNvGrpSpPr/>
          <p:nvPr/>
        </p:nvGrpSpPr>
        <p:grpSpPr>
          <a:xfrm>
            <a:off x="546476" y="2337930"/>
            <a:ext cx="3187324" cy="841883"/>
            <a:chOff x="546476" y="2337930"/>
            <a:chExt cx="3187324" cy="841883"/>
          </a:xfrm>
        </p:grpSpPr>
        <p:pic>
          <p:nvPicPr>
            <p:cNvPr id="24" name="Image 23">
              <a:extLst>
                <a:ext uri="{FF2B5EF4-FFF2-40B4-BE49-F238E27FC236}">
                  <a16:creationId xmlns:a16="http://schemas.microsoft.com/office/drawing/2014/main" id="{4780E1DC-A35F-27A6-098B-B84FA589ED1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012"/>
            <a:stretch/>
          </p:blipFill>
          <p:spPr>
            <a:xfrm>
              <a:off x="1450264" y="2362200"/>
              <a:ext cx="2283536" cy="817613"/>
            </a:xfrm>
            <a:prstGeom prst="rect">
              <a:avLst/>
            </a:prstGeom>
          </p:spPr>
        </p:pic>
        <p:pic>
          <p:nvPicPr>
            <p:cNvPr id="29" name="Image 28">
              <a:extLst>
                <a:ext uri="{FF2B5EF4-FFF2-40B4-BE49-F238E27FC236}">
                  <a16:creationId xmlns:a16="http://schemas.microsoft.com/office/drawing/2014/main" id="{0173E2F7-199F-3823-2683-9C93ACD6CA6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3880"/>
            <a:stretch/>
          </p:blipFill>
          <p:spPr>
            <a:xfrm>
              <a:off x="546476" y="2337930"/>
              <a:ext cx="932160" cy="817613"/>
            </a:xfrm>
            <a:prstGeom prst="rect">
              <a:avLst/>
            </a:prstGeom>
          </p:spPr>
        </p:pic>
      </p:grpSp>
      <p:grpSp>
        <p:nvGrpSpPr>
          <p:cNvPr id="34" name="Groupe 33">
            <a:extLst>
              <a:ext uri="{FF2B5EF4-FFF2-40B4-BE49-F238E27FC236}">
                <a16:creationId xmlns:a16="http://schemas.microsoft.com/office/drawing/2014/main" id="{B06D6A47-09BF-6FBF-BC1B-72AC5A949CF2}"/>
              </a:ext>
            </a:extLst>
          </p:cNvPr>
          <p:cNvGrpSpPr/>
          <p:nvPr/>
        </p:nvGrpSpPr>
        <p:grpSpPr>
          <a:xfrm>
            <a:off x="1219200" y="5029201"/>
            <a:ext cx="2743200" cy="823664"/>
            <a:chOff x="674051" y="5029200"/>
            <a:chExt cx="4066111" cy="1213102"/>
          </a:xfrm>
        </p:grpSpPr>
        <p:pic>
          <p:nvPicPr>
            <p:cNvPr id="32" name="Image 31">
              <a:extLst>
                <a:ext uri="{FF2B5EF4-FFF2-40B4-BE49-F238E27FC236}">
                  <a16:creationId xmlns:a16="http://schemas.microsoft.com/office/drawing/2014/main" id="{0A613906-6227-F6B1-4DF0-593D8DC780E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1533"/>
            <a:stretch/>
          </p:blipFill>
          <p:spPr>
            <a:xfrm>
              <a:off x="2107731" y="5035077"/>
              <a:ext cx="2632431" cy="1207225"/>
            </a:xfrm>
            <a:prstGeom prst="rect">
              <a:avLst/>
            </a:prstGeom>
          </p:spPr>
        </p:pic>
        <p:pic>
          <p:nvPicPr>
            <p:cNvPr id="33" name="Image 32">
              <a:extLst>
                <a:ext uri="{FF2B5EF4-FFF2-40B4-BE49-F238E27FC236}">
                  <a16:creationId xmlns:a16="http://schemas.microsoft.com/office/drawing/2014/main" id="{E98CF5C9-6B1A-DE2A-26CE-9A9761BDB13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0314"/>
            <a:stretch/>
          </p:blipFill>
          <p:spPr>
            <a:xfrm>
              <a:off x="674051" y="5029200"/>
              <a:ext cx="1336585" cy="1207225"/>
            </a:xfrm>
            <a:prstGeom prst="rect">
              <a:avLst/>
            </a:prstGeom>
          </p:spPr>
        </p:pic>
      </p:grpSp>
      <p:pic>
        <p:nvPicPr>
          <p:cNvPr id="7" name="Image 6" descr="Une image contenant texte, Visage humain, habits, capture d’écran&#10;&#10;Description générée automatiquement">
            <a:extLst>
              <a:ext uri="{FF2B5EF4-FFF2-40B4-BE49-F238E27FC236}">
                <a16:creationId xmlns:a16="http://schemas.microsoft.com/office/drawing/2014/main" id="{CFBB325C-111C-D76C-A534-3E2D9292459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523370" y="3992974"/>
            <a:ext cx="3291593" cy="103481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3092" y="677163"/>
            <a:ext cx="7620634" cy="849784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5080">
              <a:lnSpc>
                <a:spcPct val="101400"/>
              </a:lnSpc>
              <a:spcBef>
                <a:spcPts val="50"/>
              </a:spcBef>
              <a:tabLst>
                <a:tab pos="2703195" algn="l"/>
              </a:tabLst>
            </a:pPr>
            <a:r>
              <a:rPr dirty="0"/>
              <a:t>Groupe</a:t>
            </a:r>
            <a:r>
              <a:rPr spc="-20" dirty="0"/>
              <a:t> </a:t>
            </a:r>
            <a:r>
              <a:rPr dirty="0"/>
              <a:t>– respect</a:t>
            </a:r>
            <a:r>
              <a:rPr spc="-10" dirty="0"/>
              <a:t> </a:t>
            </a:r>
            <a:r>
              <a:rPr dirty="0"/>
              <a:t>de l’intégrité</a:t>
            </a:r>
            <a:r>
              <a:rPr spc="-5" dirty="0"/>
              <a:t> </a:t>
            </a:r>
            <a:r>
              <a:rPr dirty="0"/>
              <a:t>et</a:t>
            </a:r>
            <a:r>
              <a:rPr spc="-5" dirty="0"/>
              <a:t> </a:t>
            </a:r>
            <a:r>
              <a:rPr dirty="0"/>
              <a:t>lutte </a:t>
            </a:r>
            <a:r>
              <a:rPr spc="-10" dirty="0"/>
              <a:t>contre </a:t>
            </a:r>
            <a:r>
              <a:rPr dirty="0"/>
              <a:t>le</a:t>
            </a:r>
            <a:r>
              <a:rPr spc="-5" dirty="0"/>
              <a:t> </a:t>
            </a:r>
            <a:r>
              <a:rPr spc="-10" dirty="0"/>
              <a:t>harcèlement</a:t>
            </a:r>
            <a:r>
              <a:rPr dirty="0"/>
              <a:t>	(Groupe</a:t>
            </a:r>
            <a:r>
              <a:rPr spc="-15" dirty="0"/>
              <a:t> </a:t>
            </a:r>
            <a:r>
              <a:rPr spc="-10" dirty="0"/>
              <a:t>Respect)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442325" y="339344"/>
            <a:ext cx="13144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latin typeface="Arial"/>
                <a:cs typeface="Arial"/>
              </a:rPr>
              <a:t>2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90304" y="2002028"/>
            <a:ext cx="7747000" cy="3814121"/>
          </a:xfrm>
          <a:prstGeom prst="rect">
            <a:avLst/>
          </a:prstGeom>
        </p:spPr>
        <p:txBody>
          <a:bodyPr vert="horz" wrap="square" lIns="0" tIns="9525" rIns="0" bIns="0" rtlCol="0" anchor="t">
            <a:spAutoFit/>
          </a:bodyPr>
          <a:lstStyle/>
          <a:p>
            <a:pPr marL="355600" marR="5080" indent="-342900" algn="just">
              <a:lnSpc>
                <a:spcPct val="100800"/>
              </a:lnSpc>
              <a:spcBef>
                <a:spcPts val="75"/>
              </a:spcBef>
              <a:buClr>
                <a:srgbClr val="004D7D"/>
              </a:buClr>
              <a:buChar char="•"/>
              <a:tabLst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Le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groupe,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élu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par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l’Assemblée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du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personnel,</a:t>
            </a:r>
            <a:r>
              <a:rPr sz="2400" spc="-10" dirty="0">
                <a:latin typeface="Arial"/>
                <a:cs typeface="Arial"/>
              </a:rPr>
              <a:t> participe </a:t>
            </a:r>
            <a:r>
              <a:rPr sz="2400" dirty="0">
                <a:latin typeface="Arial"/>
                <a:cs typeface="Arial"/>
              </a:rPr>
              <a:t>au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dispositif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institutionnel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lutte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contre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les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atteintes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0" dirty="0">
                <a:latin typeface="Arial"/>
                <a:cs typeface="Arial"/>
              </a:rPr>
              <a:t>à </a:t>
            </a:r>
            <a:r>
              <a:rPr sz="2400" dirty="0">
                <a:latin typeface="Arial"/>
                <a:cs typeface="Arial"/>
              </a:rPr>
              <a:t>l’intégrité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selon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la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directive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Re206</a:t>
            </a:r>
            <a:endParaRPr lang="fr-CH" sz="2400" spc="-10" dirty="0">
              <a:latin typeface="Arial"/>
              <a:cs typeface="Arial"/>
            </a:endParaRPr>
          </a:p>
          <a:p>
            <a:pPr marL="12700" marR="5080" algn="just">
              <a:lnSpc>
                <a:spcPct val="100800"/>
              </a:lnSpc>
              <a:spcBef>
                <a:spcPts val="75"/>
              </a:spcBef>
              <a:buClr>
                <a:srgbClr val="004D7D"/>
              </a:buClr>
              <a:tabLst>
                <a:tab pos="355600" algn="l"/>
              </a:tabLst>
            </a:pPr>
            <a:endParaRPr lang="fr-CH" sz="2400" spc="-10" dirty="0">
              <a:latin typeface="Arial"/>
              <a:cs typeface="Arial"/>
            </a:endParaRPr>
          </a:p>
          <a:p>
            <a:pPr marL="355600" marR="5080" indent="-342900" algn="just">
              <a:lnSpc>
                <a:spcPct val="100800"/>
              </a:lnSpc>
              <a:spcBef>
                <a:spcPts val="75"/>
              </a:spcBef>
              <a:buClr>
                <a:srgbClr val="004D7D"/>
              </a:buClr>
              <a:buChar char="•"/>
              <a:tabLst>
                <a:tab pos="355600" algn="l"/>
              </a:tabLst>
            </a:pPr>
            <a:r>
              <a:rPr lang="fr-CH" sz="2700" dirty="0">
                <a:solidFill>
                  <a:schemeClr val="tx2"/>
                </a:solidFill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https://my.hetsl.ch/outils-ressources/prevention-du-harcelement/</a:t>
            </a:r>
            <a:r>
              <a:rPr lang="fr-CH" sz="2700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endParaRPr sz="2700" dirty="0">
              <a:solidFill>
                <a:schemeClr val="tx2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004D7D"/>
              </a:buClr>
              <a:buFont typeface="Arial"/>
              <a:buChar char="•"/>
            </a:pPr>
            <a:endParaRPr sz="2200" dirty="0">
              <a:latin typeface="Arial"/>
              <a:cs typeface="Arial"/>
            </a:endParaRPr>
          </a:p>
          <a:p>
            <a:pPr marL="355600" marR="63500" indent="-342900">
              <a:lnSpc>
                <a:spcPct val="100800"/>
              </a:lnSpc>
              <a:buClr>
                <a:srgbClr val="004D7D"/>
              </a:buClr>
              <a:buChar char="•"/>
              <a:tabLst>
                <a:tab pos="354965" algn="l"/>
                <a:tab pos="355600" algn="l"/>
                <a:tab pos="3220720" algn="l"/>
              </a:tabLst>
            </a:pPr>
            <a:r>
              <a:rPr sz="2400" spc="-10" dirty="0">
                <a:latin typeface="Arial"/>
                <a:cs typeface="Arial"/>
              </a:rPr>
              <a:t>Anne-</a:t>
            </a:r>
            <a:r>
              <a:rPr sz="2400" dirty="0">
                <a:latin typeface="Arial"/>
                <a:cs typeface="Arial"/>
              </a:rPr>
              <a:t>Laure</a:t>
            </a:r>
            <a:r>
              <a:rPr sz="2400" spc="4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Divoux,</a:t>
            </a:r>
            <a:r>
              <a:rPr sz="2400" dirty="0">
                <a:latin typeface="Arial"/>
                <a:cs typeface="Arial"/>
              </a:rPr>
              <a:t>	Elise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Favre,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Emmanuelle Guillaume-</a:t>
            </a:r>
            <a:r>
              <a:rPr sz="2400" dirty="0">
                <a:latin typeface="Arial"/>
                <a:cs typeface="Arial"/>
              </a:rPr>
              <a:t>Gentil,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Matthieu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Krafft,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lang="fr-CH" sz="2400" spc="-5" dirty="0">
                <a:latin typeface="Arial"/>
                <a:cs typeface="Arial"/>
              </a:rPr>
              <a:t>Léa Nussbaumer, </a:t>
            </a:r>
            <a:r>
              <a:rPr sz="2400" dirty="0">
                <a:latin typeface="Arial"/>
                <a:cs typeface="Arial"/>
              </a:rPr>
              <a:t>Basile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Perret, </a:t>
            </a:r>
            <a:r>
              <a:rPr lang="fr-FR" sz="2400" spc="-10" dirty="0">
                <a:latin typeface="Arial"/>
                <a:cs typeface="Arial"/>
              </a:rPr>
              <a:t>Noémie </a:t>
            </a:r>
            <a:r>
              <a:rPr lang="fr-FR" sz="2400" spc="-10" dirty="0" err="1">
                <a:latin typeface="Arial"/>
                <a:cs typeface="Arial"/>
              </a:rPr>
              <a:t>Pulzer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et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Carola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Togni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28E94D-21FA-54E4-D162-45E505F75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37F564CA-77E7-B8FE-7A7D-EB71BA31F0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998" y="381000"/>
            <a:ext cx="7996499" cy="5726866"/>
          </a:xfrm>
          <a:prstGeom prst="rect">
            <a:avLst/>
          </a:prstGeom>
        </p:spPr>
      </p:pic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15A6B7D-A233-30E4-676C-18E18D707A8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58594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7314" y="247395"/>
            <a:ext cx="154876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Missions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442325" y="339344"/>
            <a:ext cx="13144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latin typeface="Arial"/>
                <a:cs typeface="Arial"/>
              </a:rPr>
              <a:t>3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7200" y="1248410"/>
            <a:ext cx="7646034" cy="2229456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/>
          <a:p>
            <a:pPr marL="354965" marR="5080" indent="-342900">
              <a:lnSpc>
                <a:spcPct val="99800"/>
              </a:lnSpc>
              <a:spcBef>
                <a:spcPts val="105"/>
              </a:spcBef>
              <a:buClr>
                <a:srgbClr val="004D7D"/>
              </a:buClr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Assure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un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accueil et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une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écoute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pour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le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personnel </a:t>
            </a:r>
            <a:r>
              <a:rPr sz="2400" spc="-25" dirty="0">
                <a:latin typeface="Arial"/>
                <a:cs typeface="Arial"/>
              </a:rPr>
              <a:t>et </a:t>
            </a:r>
            <a:r>
              <a:rPr sz="2400" dirty="0">
                <a:latin typeface="Arial"/>
                <a:cs typeface="Arial"/>
              </a:rPr>
              <a:t>les </a:t>
            </a:r>
            <a:r>
              <a:rPr sz="2400" spc="-10" dirty="0" err="1">
                <a:latin typeface="Arial"/>
                <a:cs typeface="Arial"/>
              </a:rPr>
              <a:t>étudiant</a:t>
            </a:r>
            <a:r>
              <a:rPr lang="fr-CH" sz="2400" spc="-10" dirty="0">
                <a:latin typeface="Arial"/>
                <a:cs typeface="Arial"/>
              </a:rPr>
              <a:t>·ex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de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la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HETSL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se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 err="1">
                <a:latin typeface="Arial"/>
                <a:cs typeface="Arial"/>
              </a:rPr>
              <a:t>considérant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10" dirty="0" err="1">
                <a:latin typeface="Arial"/>
                <a:cs typeface="Arial"/>
              </a:rPr>
              <a:t>atteint</a:t>
            </a:r>
            <a:r>
              <a:rPr lang="fr-CH" sz="2400" spc="-10" dirty="0">
                <a:latin typeface="Arial"/>
                <a:cs typeface="Arial"/>
              </a:rPr>
              <a:t>·</a:t>
            </a:r>
            <a:r>
              <a:rPr lang="fr-CH" sz="2400" spc="-10" dirty="0" err="1">
                <a:latin typeface="Arial"/>
                <a:cs typeface="Arial"/>
              </a:rPr>
              <a:t>exs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dans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 err="1">
                <a:latin typeface="Arial"/>
                <a:cs typeface="Arial"/>
              </a:rPr>
              <a:t>leur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 err="1">
                <a:latin typeface="Arial"/>
                <a:cs typeface="Arial"/>
              </a:rPr>
              <a:t>intégrité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physique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et/</a:t>
            </a:r>
            <a:r>
              <a:rPr sz="2400" dirty="0" err="1">
                <a:latin typeface="Arial"/>
                <a:cs typeface="Arial"/>
              </a:rPr>
              <a:t>ou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 err="1">
                <a:latin typeface="Arial"/>
                <a:cs typeface="Arial"/>
              </a:rPr>
              <a:t>psychologique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dans </a:t>
            </a:r>
            <a:r>
              <a:rPr sz="2400" dirty="0">
                <a:latin typeface="Arial"/>
                <a:cs typeface="Arial"/>
              </a:rPr>
              <a:t>le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cadre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 err="1">
                <a:latin typeface="Arial"/>
                <a:cs typeface="Arial"/>
              </a:rPr>
              <a:t>leur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travail </a:t>
            </a:r>
            <a:r>
              <a:rPr sz="2400" dirty="0" err="1">
                <a:latin typeface="Arial"/>
                <a:cs typeface="Arial"/>
              </a:rPr>
              <a:t>ou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 err="1">
                <a:latin typeface="Arial"/>
                <a:cs typeface="Arial"/>
              </a:rPr>
              <a:t>leurs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études</a:t>
            </a:r>
            <a:r>
              <a:rPr lang="fr-CH" sz="2400" dirty="0">
                <a:latin typeface="Arial"/>
                <a:cs typeface="Arial"/>
              </a:rPr>
              <a:t>, ainsi que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les </a:t>
            </a:r>
            <a:r>
              <a:rPr lang="fr-CH" sz="2400" spc="-25" dirty="0">
                <a:latin typeface="Arial"/>
                <a:cs typeface="Arial"/>
              </a:rPr>
              <a:t>personnes </a:t>
            </a:r>
            <a:r>
              <a:rPr sz="2400" dirty="0" err="1">
                <a:latin typeface="Arial"/>
                <a:cs typeface="Arial"/>
              </a:rPr>
              <a:t>témoins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 err="1">
                <a:latin typeface="Arial"/>
                <a:cs typeface="Arial"/>
              </a:rPr>
              <a:t>telles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situations.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5" name="object 4">
            <a:extLst>
              <a:ext uri="{FF2B5EF4-FFF2-40B4-BE49-F238E27FC236}">
                <a16:creationId xmlns:a16="http://schemas.microsoft.com/office/drawing/2014/main" id="{FA74C0B1-2C6B-6ABC-EAB7-5593B261DB49}"/>
              </a:ext>
            </a:extLst>
          </p:cNvPr>
          <p:cNvSpPr txBox="1"/>
          <p:nvPr/>
        </p:nvSpPr>
        <p:spPr>
          <a:xfrm>
            <a:off x="510143" y="3780233"/>
            <a:ext cx="7713980" cy="149479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55600" marR="5080" indent="-342900">
              <a:lnSpc>
                <a:spcPct val="100600"/>
              </a:lnSpc>
              <a:spcBef>
                <a:spcPts val="80"/>
              </a:spcBef>
              <a:buClr>
                <a:srgbClr val="004D7D"/>
              </a:buClr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Il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participe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à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la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mise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en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place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formations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et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de </a:t>
            </a:r>
            <a:r>
              <a:rPr sz="2400" dirty="0">
                <a:latin typeface="Arial"/>
                <a:cs typeface="Arial"/>
              </a:rPr>
              <a:t>campagnes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sensibilisation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concernant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le </a:t>
            </a:r>
            <a:r>
              <a:rPr sz="2400" dirty="0">
                <a:latin typeface="Arial"/>
                <a:cs typeface="Arial"/>
              </a:rPr>
              <a:t>harcèlement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sexuel et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psychologique,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en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collaboration </a:t>
            </a:r>
            <a:r>
              <a:rPr sz="2400" dirty="0">
                <a:latin typeface="Arial"/>
                <a:cs typeface="Arial"/>
              </a:rPr>
              <a:t>avec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les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autres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instances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l’école.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8442325" y="339344"/>
            <a:ext cx="13144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latin typeface="Arial"/>
                <a:cs typeface="Arial"/>
              </a:rPr>
              <a:t>4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58251" y="1295400"/>
            <a:ext cx="7896225" cy="44514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99"/>
              </a:lnSpc>
              <a:spcBef>
                <a:spcPts val="95"/>
              </a:spcBef>
              <a:buClr>
                <a:srgbClr val="004D7D"/>
              </a:buClr>
              <a:buFont typeface="Wingdings" pitchFamily="2" charset="2"/>
              <a:buChar char="Ø"/>
              <a:tabLst>
                <a:tab pos="354965" algn="l"/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Il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informe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sur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les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ressources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internes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et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externes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pour </a:t>
            </a:r>
            <a:r>
              <a:rPr sz="2400" dirty="0">
                <a:latin typeface="Arial"/>
                <a:cs typeface="Arial"/>
              </a:rPr>
              <a:t>faire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face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à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la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situation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et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cas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échéant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sur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les </a:t>
            </a:r>
            <a:r>
              <a:rPr sz="2400" dirty="0">
                <a:latin typeface="Arial"/>
                <a:cs typeface="Arial"/>
              </a:rPr>
              <a:t>procédures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existantes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pour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dénoncer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des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cas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de </a:t>
            </a:r>
            <a:r>
              <a:rPr sz="2400" dirty="0" err="1">
                <a:latin typeface="Arial"/>
                <a:cs typeface="Arial"/>
              </a:rPr>
              <a:t>harcèlement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ou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mobbing.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Il s’agit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ainsi </a:t>
            </a:r>
            <a:r>
              <a:rPr sz="2400" spc="-10" dirty="0">
                <a:latin typeface="Arial"/>
                <a:cs typeface="Arial"/>
              </a:rPr>
              <a:t>d’une </a:t>
            </a:r>
            <a:r>
              <a:rPr sz="2400" dirty="0">
                <a:latin typeface="Arial"/>
                <a:cs typeface="Arial"/>
              </a:rPr>
              <a:t>ressource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pouvant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être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mobilisée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par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les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personnes </a:t>
            </a:r>
            <a:r>
              <a:rPr sz="2400" dirty="0">
                <a:latin typeface="Arial"/>
                <a:cs typeface="Arial"/>
              </a:rPr>
              <a:t>concernées,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ces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dernières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peuvent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bien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sûr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entamer </a:t>
            </a:r>
            <a:r>
              <a:rPr sz="2400" dirty="0">
                <a:latin typeface="Arial"/>
                <a:cs typeface="Arial"/>
              </a:rPr>
              <a:t>des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procédures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internes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ou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externes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sans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passer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par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le </a:t>
            </a:r>
            <a:r>
              <a:rPr sz="2400" spc="-10" dirty="0">
                <a:latin typeface="Arial"/>
                <a:cs typeface="Arial"/>
              </a:rPr>
              <a:t>groupe.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004D7D"/>
              </a:buClr>
              <a:buFont typeface="Arial"/>
              <a:buChar char="•"/>
            </a:pPr>
            <a:endParaRPr sz="27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004D7D"/>
              </a:buClr>
              <a:buFont typeface="Arial"/>
              <a:buChar char="•"/>
            </a:pPr>
            <a:endParaRPr sz="2250" dirty="0">
              <a:latin typeface="Arial"/>
              <a:cs typeface="Arial"/>
            </a:endParaRPr>
          </a:p>
          <a:p>
            <a:pPr marL="355600" marR="241300" indent="-342900">
              <a:lnSpc>
                <a:spcPct val="100800"/>
              </a:lnSpc>
              <a:buClr>
                <a:srgbClr val="004D7D"/>
              </a:buClr>
              <a:buFont typeface="Wingdings" pitchFamily="2" charset="2"/>
              <a:buChar char="Ø"/>
              <a:tabLst>
                <a:tab pos="354965" algn="l"/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Le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groupe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n’a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pas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pour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mission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d’instruire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et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traiter </a:t>
            </a:r>
            <a:r>
              <a:rPr sz="2400" dirty="0">
                <a:latin typeface="Arial"/>
                <a:cs typeface="Arial"/>
              </a:rPr>
              <a:t>le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dossier</a:t>
            </a:r>
            <a:r>
              <a:rPr lang="fr-CH" sz="2400" spc="-10" dirty="0"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00ED293C-FCE5-EF98-425D-A6B770DC2F1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47314" y="247395"/>
            <a:ext cx="4405686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CH" spc="-10" dirty="0"/>
              <a:t>Champ d’action</a:t>
            </a:r>
            <a:endParaRPr spc="-1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8442325" y="339344"/>
            <a:ext cx="13144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latin typeface="Arial"/>
                <a:cs typeface="Arial"/>
              </a:rPr>
              <a:t>7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90299" y="1143000"/>
            <a:ext cx="7710805" cy="493032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50000"/>
              </a:lnSpc>
              <a:spcBef>
                <a:spcPts val="100"/>
              </a:spcBef>
              <a:buClr>
                <a:srgbClr val="004D7D"/>
              </a:buClr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Arial"/>
                <a:cs typeface="Arial"/>
              </a:rPr>
              <a:t>Confidentialité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50000"/>
              </a:lnSpc>
              <a:spcBef>
                <a:spcPts val="25"/>
              </a:spcBef>
              <a:buClr>
                <a:srgbClr val="004D7D"/>
              </a:buClr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Écoute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et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bienveillance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50000"/>
              </a:lnSpc>
              <a:buClr>
                <a:srgbClr val="004D7D"/>
              </a:buClr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Suivi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par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minimum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2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personnes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du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groupe</a:t>
            </a:r>
            <a:endParaRPr sz="2400" dirty="0">
              <a:latin typeface="Arial"/>
              <a:cs typeface="Arial"/>
            </a:endParaRPr>
          </a:p>
          <a:p>
            <a:pPr marL="355600" marR="732155" indent="-342900">
              <a:lnSpc>
                <a:spcPct val="150000"/>
              </a:lnSpc>
              <a:buClr>
                <a:srgbClr val="004D7D"/>
              </a:buClr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Discussion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au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sein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du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groupe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avec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l’accord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la </a:t>
            </a:r>
            <a:r>
              <a:rPr sz="2400" spc="-10" dirty="0">
                <a:latin typeface="Arial"/>
                <a:cs typeface="Arial"/>
              </a:rPr>
              <a:t>personne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50000"/>
              </a:lnSpc>
              <a:buClr>
                <a:srgbClr val="004D7D"/>
              </a:buClr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Droit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refuser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ou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d’arrêter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un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suivi (si la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demande</a:t>
            </a:r>
            <a:endParaRPr sz="2400" dirty="0">
              <a:latin typeface="Arial"/>
              <a:cs typeface="Arial"/>
            </a:endParaRPr>
          </a:p>
          <a:p>
            <a:pPr marL="355600" marR="5080">
              <a:lnSpc>
                <a:spcPct val="150000"/>
              </a:lnSpc>
              <a:spcBef>
                <a:spcPts val="20"/>
              </a:spcBef>
            </a:pPr>
            <a:r>
              <a:rPr sz="2400" dirty="0">
                <a:latin typeface="Arial"/>
                <a:cs typeface="Arial"/>
              </a:rPr>
              <a:t>n’est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pas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ou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plus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en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adéquation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avec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les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missions,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les </a:t>
            </a:r>
            <a:r>
              <a:rPr sz="2400" dirty="0">
                <a:latin typeface="Arial"/>
                <a:cs typeface="Arial"/>
              </a:rPr>
              <a:t>compétences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et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les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principes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du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groupe)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50000"/>
              </a:lnSpc>
              <a:spcBef>
                <a:spcPts val="25"/>
              </a:spcBef>
              <a:buClr>
                <a:srgbClr val="004D7D"/>
              </a:buClr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Formation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des</a:t>
            </a:r>
            <a:r>
              <a:rPr sz="2400" spc="-10" dirty="0">
                <a:latin typeface="Arial"/>
                <a:cs typeface="Arial"/>
              </a:rPr>
              <a:t> membres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F4DE5110-A224-17AA-AACA-10705BB2B1A6}"/>
              </a:ext>
            </a:extLst>
          </p:cNvPr>
          <p:cNvSpPr txBox="1">
            <a:spLocks/>
          </p:cNvSpPr>
          <p:nvPr/>
        </p:nvSpPr>
        <p:spPr>
          <a:xfrm>
            <a:off x="573087" y="247395"/>
            <a:ext cx="540639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2800" b="1" i="0">
                <a:solidFill>
                  <a:srgbClr val="004D7D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fr-CH" dirty="0"/>
              <a:t>Principes</a:t>
            </a:r>
            <a:endParaRPr lang="fr-CH" spc="-1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D0C8517E-B041-6D9C-BBD1-FA59C3D651FF}"/>
              </a:ext>
            </a:extLst>
          </p:cNvPr>
          <p:cNvSpPr txBox="1"/>
          <p:nvPr/>
        </p:nvSpPr>
        <p:spPr>
          <a:xfrm>
            <a:off x="685800" y="1609648"/>
            <a:ext cx="7447872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fr-FR" dirty="0">
                <a:solidFill>
                  <a:schemeClr val="accent2"/>
                </a:solidFill>
                <a:latin typeface="Arial"/>
                <a:cs typeface="Arial"/>
              </a:rPr>
              <a:t>23 mars 24 </a:t>
            </a:r>
            <a:r>
              <a:rPr lang="fr-FR" dirty="0">
                <a:solidFill>
                  <a:schemeClr val="tx1"/>
                </a:solidFill>
                <a:latin typeface="Arial"/>
                <a:cs typeface="Arial"/>
              </a:rPr>
              <a:t>: la HETSL s’associe à la Journée nationale de lutte contre le harcèlement sexuel dans les milieux académiques </a:t>
            </a:r>
            <a:r>
              <a:rPr lang="fr-FR" dirty="0">
                <a:solidFill>
                  <a:schemeClr val="tx2"/>
                </a:solidFill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https://universities-against-harassment.ch/fr/</a:t>
            </a:r>
            <a:r>
              <a:rPr lang="fr-FR" dirty="0">
                <a:solidFill>
                  <a:schemeClr val="tx2"/>
                </a:solidFill>
                <a:latin typeface="Arial"/>
                <a:cs typeface="Arial"/>
              </a:rPr>
              <a:t> </a:t>
            </a:r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4CC78260-0D24-56BE-2AF3-13343E99057B}"/>
              </a:ext>
            </a:extLst>
          </p:cNvPr>
          <p:cNvSpPr txBox="1"/>
          <p:nvPr/>
        </p:nvSpPr>
        <p:spPr>
          <a:xfrm>
            <a:off x="685800" y="5373469"/>
            <a:ext cx="184731" cy="3693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endParaRPr lang="fr-FR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B7915BBB-8BCA-F99D-971D-F03D7B6CCE57}"/>
              </a:ext>
            </a:extLst>
          </p:cNvPr>
          <p:cNvSpPr txBox="1"/>
          <p:nvPr/>
        </p:nvSpPr>
        <p:spPr>
          <a:xfrm>
            <a:off x="683894" y="3468436"/>
            <a:ext cx="7447872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juillet </a:t>
            </a:r>
            <a:r>
              <a:rPr lang="fr-F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demi-journée de formation pour les responsables hiérarchiques, d’autres actions de sensibilisation/formation suivront</a:t>
            </a:r>
            <a:endParaRPr lang="fr-FR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4B226947-A004-7DB0-9CCA-65EF1EB7E474}"/>
              </a:ext>
            </a:extLst>
          </p:cNvPr>
          <p:cNvSpPr txBox="1"/>
          <p:nvPr/>
        </p:nvSpPr>
        <p:spPr>
          <a:xfrm>
            <a:off x="683894" y="4361474"/>
            <a:ext cx="7447872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fr-CH" b="0" i="0" dirty="0">
                <a:solidFill>
                  <a:schemeClr val="accent2"/>
                </a:solidFill>
                <a:effectLst/>
                <a:latin typeface="Arial"/>
                <a:cs typeface="Arial"/>
              </a:rPr>
              <a:t>16 </a:t>
            </a:r>
            <a:r>
              <a:rPr lang="fr-CH" dirty="0">
                <a:solidFill>
                  <a:schemeClr val="accent2"/>
                </a:solidFill>
                <a:latin typeface="Arial"/>
                <a:cs typeface="Arial"/>
              </a:rPr>
              <a:t>mai 23:</a:t>
            </a:r>
            <a:r>
              <a:rPr lang="fr-CH" b="0" i="0" dirty="0">
                <a:solidFill>
                  <a:schemeClr val="accent2"/>
                </a:solidFill>
                <a:effectLst/>
                <a:latin typeface="Arial"/>
                <a:cs typeface="Arial"/>
              </a:rPr>
              <a:t> </a:t>
            </a:r>
            <a:r>
              <a:rPr lang="fr-CH" b="0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conférence « Lutte contre l’homophobie et la transphobie : où en est-on et que pouvons-nous faire à la HETSL »</a:t>
            </a:r>
            <a:endParaRPr lang="fr-FR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9593E59A-4A68-CB55-88C7-30AAACB926B7}"/>
              </a:ext>
            </a:extLst>
          </p:cNvPr>
          <p:cNvSpPr txBox="1">
            <a:spLocks/>
          </p:cNvSpPr>
          <p:nvPr/>
        </p:nvSpPr>
        <p:spPr>
          <a:xfrm>
            <a:off x="573086" y="247395"/>
            <a:ext cx="6437313" cy="443711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>
            <a:lvl1pPr>
              <a:defRPr sz="2800" b="1" i="0">
                <a:solidFill>
                  <a:srgbClr val="004D7D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fr-CH" dirty="0"/>
              <a:t>Prochaine date à retenir </a:t>
            </a:r>
            <a:endParaRPr lang="fr-CH" spc="-1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AA5C017A-3E27-5268-D269-48D4FD8C982E}"/>
              </a:ext>
            </a:extLst>
          </p:cNvPr>
          <p:cNvSpPr txBox="1"/>
          <p:nvPr/>
        </p:nvSpPr>
        <p:spPr>
          <a:xfrm>
            <a:off x="683893" y="5273820"/>
            <a:ext cx="7447872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fr-FR" dirty="0">
                <a:solidFill>
                  <a:srgbClr val="000000"/>
                </a:solidFill>
                <a:latin typeface="Arial"/>
                <a:cs typeface="Arial"/>
              </a:rPr>
              <a:t>Dernière</a:t>
            </a:r>
            <a:r>
              <a:rPr lang="fr-FR" dirty="0">
                <a:solidFill>
                  <a:schemeClr val="tx1"/>
                </a:solidFill>
                <a:latin typeface="Arial"/>
                <a:cs typeface="Arial"/>
              </a:rPr>
              <a:t> campagne : « Le sexisme c’est … » en </a:t>
            </a:r>
            <a:r>
              <a:rPr lang="fr-FR" dirty="0">
                <a:solidFill>
                  <a:schemeClr val="accent2"/>
                </a:solidFill>
                <a:latin typeface="Arial"/>
                <a:cs typeface="Arial"/>
              </a:rPr>
              <a:t>2022</a:t>
            </a:r>
          </a:p>
          <a:p>
            <a:r>
              <a:rPr lang="fr-FR" dirty="0">
                <a:solidFill>
                  <a:srgbClr val="1F497D"/>
                </a:solidFill>
                <a:latin typeface="Arial"/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https://www.hetsl.ch/evenements/detail/le-sexisme-on-en-parle/</a:t>
            </a:r>
            <a:endParaRPr lang="fr-FR">
              <a:solidFill>
                <a:srgbClr val="1F497D"/>
              </a:solidFill>
              <a:latin typeface="Arial"/>
              <a:cs typeface="Arial"/>
            </a:endParaRP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4FC358A4-0160-0018-8D19-EF712DC92348}"/>
              </a:ext>
            </a:extLst>
          </p:cNvPr>
          <p:cNvSpPr txBox="1">
            <a:spLocks/>
          </p:cNvSpPr>
          <p:nvPr/>
        </p:nvSpPr>
        <p:spPr>
          <a:xfrm>
            <a:off x="683996" y="2779863"/>
            <a:ext cx="6437313" cy="443711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>
            <a:lvl1pPr>
              <a:defRPr sz="2800" b="1" i="0">
                <a:solidFill>
                  <a:srgbClr val="004D7D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fr-CH" dirty="0"/>
              <a:t>Évènements passés</a:t>
            </a:r>
            <a:endParaRPr lang="fr-CH" spc="-10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CCCB1FF-5FB0-2CE8-AA9F-11B249F9889A}"/>
              </a:ext>
            </a:extLst>
          </p:cNvPr>
          <p:cNvSpPr txBox="1"/>
          <p:nvPr/>
        </p:nvSpPr>
        <p:spPr>
          <a:xfrm>
            <a:off x="685799" y="931858"/>
            <a:ext cx="7447872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fr-FR" dirty="0">
                <a:solidFill>
                  <a:schemeClr val="accent2"/>
                </a:solidFill>
                <a:latin typeface="Arial"/>
                <a:cs typeface="Arial"/>
              </a:rPr>
              <a:t>1er décembre 23 </a:t>
            </a:r>
            <a:r>
              <a:rPr lang="fr-FR" dirty="0">
                <a:solidFill>
                  <a:schemeClr val="tx1"/>
                </a:solidFill>
                <a:latin typeface="Arial"/>
                <a:cs typeface="Arial"/>
              </a:rPr>
              <a:t>: formation de prévention du harcèlement aux </a:t>
            </a:r>
            <a:r>
              <a:rPr lang="fr-FR" dirty="0" err="1">
                <a:solidFill>
                  <a:schemeClr val="tx1"/>
                </a:solidFill>
                <a:latin typeface="Arial"/>
                <a:cs typeface="Arial"/>
              </a:rPr>
              <a:t>BScI</a:t>
            </a:r>
            <a:r>
              <a:rPr lang="fr-FR" dirty="0">
                <a:solidFill>
                  <a:schemeClr val="tx1"/>
                </a:solidFill>
                <a:latin typeface="Arial"/>
                <a:cs typeface="Arial"/>
              </a:rPr>
              <a:t> TS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142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9C1C118E57A240AAB7F74CD17212E0" ma:contentTypeVersion="5" ma:contentTypeDescription="Crée un document." ma:contentTypeScope="" ma:versionID="bf9013f3a31a84d9a94b02fbb8571cff">
  <xsd:schema xmlns:xsd="http://www.w3.org/2001/XMLSchema" xmlns:xs="http://www.w3.org/2001/XMLSchema" xmlns:p="http://schemas.microsoft.com/office/2006/metadata/properties" xmlns:ns2="e444c8a4-b45d-4903-8329-bb68de949918" targetNamespace="http://schemas.microsoft.com/office/2006/metadata/properties" ma:root="true" ma:fieldsID="a336a2d6812da339bda83a4e5a5e50db" ns2:_="">
    <xsd:import namespace="e444c8a4-b45d-4903-8329-bb68de94991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44c8a4-b45d-4903-8329-bb68de94991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F396711-8673-4172-8DAF-65B1007BB6C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FD07F5C-B51F-4976-AF13-732DA31B0F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444c8a4-b45d-4903-8329-bb68de94991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E310E2B-9BBA-4CA3-B267-9CE29DFB389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</TotalTime>
  <Words>428</Words>
  <Application>Microsoft Macintosh PowerPoint</Application>
  <PresentationFormat>Affichage à l'écran (4:3)</PresentationFormat>
  <Paragraphs>36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Office Theme</vt:lpstr>
      <vt:lpstr>Groupe – respect de l’intégrité et lutte contre le harcèlement (Groupe Respect)</vt:lpstr>
      <vt:lpstr>Groupe – respect de l’intégrité et lutte contre le harcèlement (Groupe Respect)</vt:lpstr>
      <vt:lpstr>Présentation PowerPoint</vt:lpstr>
      <vt:lpstr>Missions</vt:lpstr>
      <vt:lpstr>Champ d’action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Groupe – respect de l’intégrité et lutte contre le harcèlement (Groupe Respect)</dc:title>
  <cp:lastModifiedBy>Perret Basile</cp:lastModifiedBy>
  <cp:revision>69</cp:revision>
  <cp:lastPrinted>2022-06-21T06:48:12Z</cp:lastPrinted>
  <dcterms:created xsi:type="dcterms:W3CDTF">2022-06-20T07:51:39Z</dcterms:created>
  <dcterms:modified xsi:type="dcterms:W3CDTF">2023-09-14T12:46:18Z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2022-04-06T00:00:00Z</vt:filetime>
  </property>
  <property fmtid="{D5CDD505-2E9C-101B-9397-08002B2CF9AE}" pid="3" name="LastSaved">
    <vt:filetime>2022-06-20T00:00:00Z</vt:filetime>
  </property>
  <property fmtid="{D5CDD505-2E9C-101B-9397-08002B2CF9AE}" pid="4" name="ContentTypeId">
    <vt:lpwstr>0x0101005F9C1C118E57A240AAB7F74CD17212E0</vt:lpwstr>
  </property>
</Properties>
</file>