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2"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7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8E938-CC7E-4324-A4A7-AEBF10CDC109}" type="datetimeFigureOut">
              <a:rPr lang="fr-CH" smtClean="0"/>
              <a:t>19.02.2019</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D432D-4196-4EBF-9A52-56B6868729F4}" type="slidenum">
              <a:rPr lang="fr-CH" smtClean="0"/>
              <a:t>‹N°›</a:t>
            </a:fld>
            <a:endParaRPr lang="fr-CH"/>
          </a:p>
        </p:txBody>
      </p:sp>
    </p:spTree>
    <p:extLst>
      <p:ext uri="{BB962C8B-B14F-4D97-AF65-F5344CB8AC3E}">
        <p14:creationId xmlns:p14="http://schemas.microsoft.com/office/powerpoint/2010/main" val="41233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45C94A4C-76E2-42E8-BD32-2F2D61008EB9}" type="datetimeFigureOut">
              <a:rPr lang="fr-CH" smtClean="0"/>
              <a:t>19.02.2019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31899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45C94A4C-76E2-42E8-BD32-2F2D61008EB9}" type="datetimeFigureOut">
              <a:rPr lang="fr-CH" smtClean="0"/>
              <a:t>19.02.2019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105140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45C94A4C-76E2-42E8-BD32-2F2D61008EB9}" type="datetimeFigureOut">
              <a:rPr lang="fr-CH" smtClean="0"/>
              <a:t>19.02.2019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175732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45C94A4C-76E2-42E8-BD32-2F2D61008EB9}" type="datetimeFigureOut">
              <a:rPr lang="fr-CH" smtClean="0"/>
              <a:t>19.02.2019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350592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C94A4C-76E2-42E8-BD32-2F2D61008EB9}" type="datetimeFigureOut">
              <a:rPr lang="fr-CH" smtClean="0"/>
              <a:t>19.02.2019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1830271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45C94A4C-76E2-42E8-BD32-2F2D61008EB9}" type="datetimeFigureOut">
              <a:rPr lang="fr-CH" smtClean="0"/>
              <a:t>19.02.2019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244653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45C94A4C-76E2-42E8-BD32-2F2D61008EB9}" type="datetimeFigureOut">
              <a:rPr lang="fr-CH" smtClean="0"/>
              <a:t>19.02.2019</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329135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45C94A4C-76E2-42E8-BD32-2F2D61008EB9}" type="datetimeFigureOut">
              <a:rPr lang="fr-CH" smtClean="0"/>
              <a:t>19.02.2019</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19052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C94A4C-76E2-42E8-BD32-2F2D61008EB9}" type="datetimeFigureOut">
              <a:rPr lang="fr-CH" smtClean="0"/>
              <a:t>19.02.2019</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340621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C94A4C-76E2-42E8-BD32-2F2D61008EB9}" type="datetimeFigureOut">
              <a:rPr lang="fr-CH" smtClean="0"/>
              <a:t>19.02.2019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387179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5C94A4C-76E2-42E8-BD32-2F2D61008EB9}" type="datetimeFigureOut">
              <a:rPr lang="fr-CH" smtClean="0"/>
              <a:t>19.02.2019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3D6CC106-24EC-4237-8696-FF7EBDE129C4}" type="slidenum">
              <a:rPr lang="fr-CH" smtClean="0"/>
              <a:t>‹N°›</a:t>
            </a:fld>
            <a:endParaRPr lang="fr-CH"/>
          </a:p>
        </p:txBody>
      </p:sp>
    </p:spTree>
    <p:extLst>
      <p:ext uri="{BB962C8B-B14F-4D97-AF65-F5344CB8AC3E}">
        <p14:creationId xmlns:p14="http://schemas.microsoft.com/office/powerpoint/2010/main" val="187137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94A4C-76E2-42E8-BD32-2F2D61008EB9}" type="datetimeFigureOut">
              <a:rPr lang="fr-CH" smtClean="0"/>
              <a:t>19.02.2019</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CC106-24EC-4237-8696-FF7EBDE129C4}" type="slidenum">
              <a:rPr lang="fr-CH" smtClean="0"/>
              <a:t>‹N°›</a:t>
            </a:fld>
            <a:endParaRPr lang="fr-CH"/>
          </a:p>
        </p:txBody>
      </p:sp>
    </p:spTree>
    <p:extLst>
      <p:ext uri="{BB962C8B-B14F-4D97-AF65-F5344CB8AC3E}">
        <p14:creationId xmlns:p14="http://schemas.microsoft.com/office/powerpoint/2010/main" val="112181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
        <p:nvSpPr>
          <p:cNvPr id="3" name="ZoneTexte 2"/>
          <p:cNvSpPr txBox="1"/>
          <p:nvPr/>
        </p:nvSpPr>
        <p:spPr>
          <a:xfrm>
            <a:off x="3059832" y="670223"/>
            <a:ext cx="4071371" cy="923330"/>
          </a:xfrm>
          <a:prstGeom prst="rect">
            <a:avLst/>
          </a:prstGeom>
          <a:noFill/>
        </p:spPr>
        <p:txBody>
          <a:bodyPr wrap="none" rtlCol="0">
            <a:spAutoFit/>
          </a:bodyPr>
          <a:lstStyle/>
          <a:p>
            <a:r>
              <a:rPr lang="fr-CH" dirty="0" err="1"/>
              <a:t>Database</a:t>
            </a:r>
            <a:r>
              <a:rPr lang="fr-CH" dirty="0"/>
              <a:t> </a:t>
            </a:r>
            <a:r>
              <a:rPr lang="fr-CH" dirty="0" smtClean="0"/>
              <a:t>structure</a:t>
            </a:r>
          </a:p>
          <a:p>
            <a:pPr marL="285750" indent="-285750">
              <a:buFont typeface="Arial" panose="020B0604020202020204" pitchFamily="34" charset="0"/>
              <a:buChar char="•"/>
            </a:pPr>
            <a:r>
              <a:rPr lang="fr-CH" dirty="0" err="1" smtClean="0"/>
              <a:t>Georelationnal</a:t>
            </a:r>
            <a:r>
              <a:rPr lang="fr-CH" dirty="0" smtClean="0"/>
              <a:t>-</a:t>
            </a:r>
            <a:r>
              <a:rPr lang="fr-CH" dirty="0" smtClean="0"/>
              <a:t>------------------.gdb</a:t>
            </a:r>
          </a:p>
          <a:p>
            <a:pPr marL="285750" indent="-285750">
              <a:buFont typeface="Arial" panose="020B0604020202020204" pitchFamily="34" charset="0"/>
              <a:buChar char="•"/>
            </a:pPr>
            <a:r>
              <a:rPr lang="fr-CH" dirty="0" smtClean="0"/>
              <a:t>Objet-</a:t>
            </a:r>
            <a:r>
              <a:rPr lang="fr-CH" dirty="0" smtClean="0"/>
              <a:t>-------------------------------.</a:t>
            </a:r>
            <a:r>
              <a:rPr lang="fr-CH" dirty="0" err="1" smtClean="0"/>
              <a:t>gcm</a:t>
            </a:r>
            <a:r>
              <a:rPr lang="fr-CH" dirty="0" smtClean="0"/>
              <a:t>/</a:t>
            </a:r>
            <a:r>
              <a:rPr lang="fr-CH" dirty="0" err="1" smtClean="0"/>
              <a:t>gcr</a:t>
            </a:r>
            <a:endParaRPr lang="fr-CH" dirty="0"/>
          </a:p>
        </p:txBody>
      </p:sp>
      <p:sp>
        <p:nvSpPr>
          <p:cNvPr id="4" name="ZoneTexte 3"/>
          <p:cNvSpPr txBox="1"/>
          <p:nvPr/>
        </p:nvSpPr>
        <p:spPr>
          <a:xfrm>
            <a:off x="1043608" y="2780928"/>
            <a:ext cx="2930610" cy="3139321"/>
          </a:xfrm>
          <a:prstGeom prst="rect">
            <a:avLst/>
          </a:prstGeom>
          <a:noFill/>
        </p:spPr>
        <p:txBody>
          <a:bodyPr wrap="none" rtlCol="0">
            <a:spAutoFit/>
          </a:bodyPr>
          <a:lstStyle/>
          <a:p>
            <a:r>
              <a:rPr lang="en-US" dirty="0"/>
              <a:t>Structure of "flat" vector </a:t>
            </a:r>
            <a:r>
              <a:rPr lang="en-US" dirty="0" smtClean="0"/>
              <a:t>files</a:t>
            </a:r>
          </a:p>
          <a:p>
            <a:pPr marL="285750" indent="-285750">
              <a:buFont typeface="Arial" panose="020B0604020202020204" pitchFamily="34" charset="0"/>
              <a:buChar char="•"/>
            </a:pPr>
            <a:r>
              <a:rPr lang="fr-CH" dirty="0" smtClean="0"/>
              <a:t>Csv</a:t>
            </a:r>
            <a:endParaRPr lang="fr-CH" dirty="0" smtClean="0"/>
          </a:p>
          <a:p>
            <a:pPr marL="285750" indent="-285750">
              <a:buFont typeface="Arial" panose="020B0604020202020204" pitchFamily="34" charset="0"/>
              <a:buChar char="•"/>
            </a:pPr>
            <a:endParaRPr lang="fr-CH" dirty="0" smtClean="0"/>
          </a:p>
          <a:p>
            <a:pPr marL="285750" indent="-285750">
              <a:buFont typeface="Arial" panose="020B0604020202020204" pitchFamily="34" charset="0"/>
              <a:buChar char="•"/>
            </a:pPr>
            <a:r>
              <a:rPr lang="fr-CH" dirty="0" err="1" smtClean="0"/>
              <a:t>Shp</a:t>
            </a:r>
            <a:endParaRPr lang="fr-CH" dirty="0" smtClean="0"/>
          </a:p>
          <a:p>
            <a:pPr marL="285750" indent="-285750">
              <a:buFont typeface="Arial" panose="020B0604020202020204" pitchFamily="34" charset="0"/>
              <a:buChar char="•"/>
            </a:pPr>
            <a:r>
              <a:rPr lang="fr-CH" dirty="0" err="1" smtClean="0"/>
              <a:t>Mif</a:t>
            </a:r>
            <a:r>
              <a:rPr lang="fr-CH" dirty="0" smtClean="0"/>
              <a:t>/</a:t>
            </a:r>
            <a:r>
              <a:rPr lang="fr-CH" dirty="0" err="1" smtClean="0"/>
              <a:t>mid</a:t>
            </a:r>
            <a:endParaRPr lang="fr-CH" dirty="0" smtClean="0"/>
          </a:p>
          <a:p>
            <a:pPr marL="285750" indent="-285750">
              <a:buFont typeface="Arial" panose="020B0604020202020204" pitchFamily="34" charset="0"/>
              <a:buChar char="•"/>
            </a:pPr>
            <a:r>
              <a:rPr lang="fr-CH" dirty="0" err="1"/>
              <a:t>g</a:t>
            </a:r>
            <a:r>
              <a:rPr lang="fr-CH" dirty="0" err="1" smtClean="0"/>
              <a:t>cm</a:t>
            </a:r>
            <a:r>
              <a:rPr lang="fr-CH" dirty="0" smtClean="0"/>
              <a:t>/</a:t>
            </a:r>
            <a:r>
              <a:rPr lang="fr-CH" dirty="0" err="1" smtClean="0"/>
              <a:t>gcr</a:t>
            </a:r>
            <a:r>
              <a:rPr lang="fr-CH" dirty="0" smtClean="0"/>
              <a:t> </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endParaRPr lang="fr-CH" dirty="0" smtClean="0"/>
          </a:p>
          <a:p>
            <a:pPr marL="285750" indent="-285750">
              <a:buFont typeface="Arial" panose="020B0604020202020204" pitchFamily="34" charset="0"/>
              <a:buChar char="•"/>
            </a:pPr>
            <a:r>
              <a:rPr lang="fr-CH" dirty="0" err="1" smtClean="0"/>
              <a:t>Dwg</a:t>
            </a:r>
            <a:endParaRPr lang="fr-CH" dirty="0" smtClean="0"/>
          </a:p>
          <a:p>
            <a:pPr marL="285750" indent="-285750">
              <a:buFont typeface="Arial" panose="020B0604020202020204" pitchFamily="34" charset="0"/>
              <a:buChar char="•"/>
            </a:pPr>
            <a:r>
              <a:rPr lang="fr-CH" dirty="0" err="1" smtClean="0"/>
              <a:t>Dgn</a:t>
            </a:r>
            <a:endParaRPr lang="fr-CH" dirty="0" smtClean="0"/>
          </a:p>
          <a:p>
            <a:pPr marL="285750" indent="-285750">
              <a:buFont typeface="Arial" panose="020B0604020202020204" pitchFamily="34" charset="0"/>
              <a:buChar char="•"/>
            </a:pPr>
            <a:r>
              <a:rPr lang="fr-CH" dirty="0" err="1"/>
              <a:t>D</a:t>
            </a:r>
            <a:r>
              <a:rPr lang="fr-CH" dirty="0" err="1" smtClean="0"/>
              <a:t>xf</a:t>
            </a:r>
            <a:endParaRPr lang="fr-CH" dirty="0"/>
          </a:p>
        </p:txBody>
      </p:sp>
      <p:sp>
        <p:nvSpPr>
          <p:cNvPr id="5" name="ZoneTexte 4"/>
          <p:cNvSpPr txBox="1"/>
          <p:nvPr/>
        </p:nvSpPr>
        <p:spPr>
          <a:xfrm>
            <a:off x="2680435" y="6309320"/>
            <a:ext cx="3517310" cy="369332"/>
          </a:xfrm>
          <a:prstGeom prst="rect">
            <a:avLst/>
          </a:prstGeom>
          <a:noFill/>
        </p:spPr>
        <p:txBody>
          <a:bodyPr wrap="none" rtlCol="0">
            <a:spAutoFit/>
          </a:bodyPr>
          <a:lstStyle/>
          <a:p>
            <a:r>
              <a:rPr lang="fr-CH" dirty="0"/>
              <a:t>The PostgreSQL/</a:t>
            </a:r>
            <a:r>
              <a:rPr lang="fr-CH" dirty="0" err="1"/>
              <a:t>postgis</a:t>
            </a:r>
            <a:r>
              <a:rPr lang="fr-CH" dirty="0"/>
              <a:t> "</a:t>
            </a:r>
            <a:r>
              <a:rPr lang="fr-CH" dirty="0" err="1"/>
              <a:t>revolution</a:t>
            </a:r>
            <a:endParaRPr lang="fr-CH" dirty="0"/>
          </a:p>
        </p:txBody>
      </p:sp>
      <p:cxnSp>
        <p:nvCxnSpPr>
          <p:cNvPr id="7" name="Connecteur droit 6"/>
          <p:cNvCxnSpPr/>
          <p:nvPr/>
        </p:nvCxnSpPr>
        <p:spPr>
          <a:xfrm>
            <a:off x="4708201" y="2708920"/>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1115616" y="4725144"/>
            <a:ext cx="359258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5292080" y="2780928"/>
            <a:ext cx="2691121" cy="2308324"/>
          </a:xfrm>
          <a:prstGeom prst="rect">
            <a:avLst/>
          </a:prstGeom>
          <a:noFill/>
        </p:spPr>
        <p:txBody>
          <a:bodyPr wrap="none" rtlCol="0">
            <a:spAutoFit/>
          </a:bodyPr>
          <a:lstStyle/>
          <a:p>
            <a:r>
              <a:rPr lang="fr-CH" dirty="0"/>
              <a:t>Common raster </a:t>
            </a:r>
            <a:r>
              <a:rPr lang="fr-CH" dirty="0" smtClean="0"/>
              <a:t>extensions</a:t>
            </a:r>
          </a:p>
          <a:p>
            <a:pPr marL="285750" indent="-285750">
              <a:buFont typeface="Arial" panose="020B0604020202020204" pitchFamily="34" charset="0"/>
              <a:buChar char="•"/>
            </a:pPr>
            <a:r>
              <a:rPr lang="fr-CH" dirty="0" err="1" smtClean="0"/>
              <a:t>Geotif</a:t>
            </a:r>
            <a:endParaRPr lang="fr-CH" dirty="0" smtClean="0"/>
          </a:p>
          <a:p>
            <a:pPr marL="285750" indent="-285750">
              <a:buFont typeface="Arial" panose="020B0604020202020204" pitchFamily="34" charset="0"/>
              <a:buChar char="•"/>
            </a:pPr>
            <a:r>
              <a:rPr lang="fr-CH" dirty="0" err="1" smtClean="0"/>
              <a:t>Bil</a:t>
            </a:r>
            <a:endParaRPr lang="fr-CH" dirty="0" smtClean="0"/>
          </a:p>
          <a:p>
            <a:pPr marL="285750" indent="-285750">
              <a:buFont typeface="Arial" panose="020B0604020202020204" pitchFamily="34" charset="0"/>
              <a:buChar char="•"/>
            </a:pPr>
            <a:r>
              <a:rPr lang="fr-CH" dirty="0" err="1" smtClean="0"/>
              <a:t>Erdas</a:t>
            </a:r>
            <a:endParaRPr lang="fr-CH" dirty="0" smtClean="0"/>
          </a:p>
          <a:p>
            <a:pPr marL="285750" indent="-285750">
              <a:buFont typeface="Arial" panose="020B0604020202020204" pitchFamily="34" charset="0"/>
              <a:buChar char="•"/>
            </a:pPr>
            <a:r>
              <a:rPr lang="fr-CH" dirty="0" smtClean="0"/>
              <a:t>Jpeg…….</a:t>
            </a:r>
          </a:p>
          <a:p>
            <a:pPr marL="285750" indent="-285750">
              <a:buFont typeface="Arial" panose="020B0604020202020204" pitchFamily="34" charset="0"/>
              <a:buChar char="•"/>
            </a:pPr>
            <a:endParaRPr lang="fr-CH" dirty="0"/>
          </a:p>
          <a:p>
            <a:pPr marL="285750" indent="-285750">
              <a:buFont typeface="Arial" panose="020B0604020202020204" pitchFamily="34" charset="0"/>
              <a:buChar char="•"/>
            </a:pPr>
            <a:r>
              <a:rPr lang="fr-CH" dirty="0" err="1" smtClean="0"/>
              <a:t>MrSID</a:t>
            </a:r>
            <a:endParaRPr lang="fr-CH" dirty="0" smtClean="0"/>
          </a:p>
          <a:p>
            <a:pPr marL="285750" indent="-285750">
              <a:buFont typeface="Arial" panose="020B0604020202020204" pitchFamily="34" charset="0"/>
              <a:buChar char="•"/>
            </a:pPr>
            <a:r>
              <a:rPr lang="fr-CH" dirty="0" smtClean="0"/>
              <a:t>Jpeg2000</a:t>
            </a:r>
            <a:endParaRPr lang="fr-CH" dirty="0"/>
          </a:p>
        </p:txBody>
      </p:sp>
      <p:cxnSp>
        <p:nvCxnSpPr>
          <p:cNvPr id="12" name="Connecteur droit 11"/>
          <p:cNvCxnSpPr/>
          <p:nvPr/>
        </p:nvCxnSpPr>
        <p:spPr>
          <a:xfrm>
            <a:off x="5364088" y="4437112"/>
            <a:ext cx="26927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899592" y="2060848"/>
            <a:ext cx="741682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115616" y="3501008"/>
            <a:ext cx="349238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83136" y="762556"/>
            <a:ext cx="1029769" cy="369332"/>
          </a:xfrm>
          <a:prstGeom prst="rect">
            <a:avLst/>
          </a:prstGeom>
          <a:noFill/>
        </p:spPr>
        <p:txBody>
          <a:bodyPr wrap="none" rtlCol="0">
            <a:spAutoFit/>
          </a:bodyPr>
          <a:lstStyle/>
          <a:p>
            <a:r>
              <a:rPr lang="fr-CH" dirty="0" err="1" smtClean="0"/>
              <a:t>Topology</a:t>
            </a:r>
            <a:endParaRPr lang="fr-CH" dirty="0"/>
          </a:p>
        </p:txBody>
      </p:sp>
      <p:pic>
        <p:nvPicPr>
          <p:cNvPr id="2050" name="Picture 2" descr="Image associé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6906" y="1131888"/>
            <a:ext cx="1080119" cy="144016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en angle 12"/>
          <p:cNvCxnSpPr>
            <a:endCxn id="4" idx="1"/>
          </p:cNvCxnSpPr>
          <p:nvPr/>
        </p:nvCxnSpPr>
        <p:spPr>
          <a:xfrm rot="16200000" flipH="1">
            <a:off x="42753" y="3349734"/>
            <a:ext cx="1569662" cy="43204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277025" y="1412776"/>
            <a:ext cx="15988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27944" y="2132856"/>
            <a:ext cx="937501" cy="276999"/>
          </a:xfrm>
          <a:prstGeom prst="rect">
            <a:avLst/>
          </a:prstGeom>
        </p:spPr>
        <p:txBody>
          <a:bodyPr wrap="none">
            <a:spAutoFit/>
          </a:bodyPr>
          <a:lstStyle/>
          <a:p>
            <a:r>
              <a:rPr lang="fr-CH" sz="1200" dirty="0"/>
              <a:t>Klein </a:t>
            </a:r>
            <a:r>
              <a:rPr lang="fr-CH" sz="1200" dirty="0" err="1"/>
              <a:t>bottle</a:t>
            </a:r>
            <a:r>
              <a:rPr lang="fr-CH" sz="1200" dirty="0"/>
              <a:t> </a:t>
            </a:r>
            <a:endParaRPr lang="fr-CH" sz="1200" dirty="0"/>
          </a:p>
        </p:txBody>
      </p:sp>
      <p:cxnSp>
        <p:nvCxnSpPr>
          <p:cNvPr id="15" name="Connecteur en angle 14"/>
          <p:cNvCxnSpPr>
            <a:endCxn id="5" idx="1"/>
          </p:cNvCxnSpPr>
          <p:nvPr/>
        </p:nvCxnSpPr>
        <p:spPr>
          <a:xfrm rot="16200000" flipH="1">
            <a:off x="-210532" y="3603019"/>
            <a:ext cx="3713058" cy="206887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92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92696"/>
            <a:ext cx="6030416" cy="646331"/>
          </a:xfrm>
          <a:prstGeom prst="rect">
            <a:avLst/>
          </a:prstGeom>
        </p:spPr>
        <p:txBody>
          <a:bodyPr wrap="square">
            <a:spAutoFit/>
          </a:bodyPr>
          <a:lstStyle/>
          <a:p>
            <a:r>
              <a:rPr lang="en-US" dirty="0"/>
              <a:t>The main file (.</a:t>
            </a:r>
            <a:r>
              <a:rPr lang="en-US" dirty="0" err="1"/>
              <a:t>shp</a:t>
            </a:r>
            <a:r>
              <a:rPr lang="en-US" dirty="0"/>
              <a:t>) contains a fixed length file header followed by a variable length file header</a:t>
            </a:r>
            <a:endParaRPr lang="fr-CH" dirty="0"/>
          </a:p>
        </p:txBody>
      </p:sp>
      <p:sp>
        <p:nvSpPr>
          <p:cNvPr id="4" name="Rectangle 3"/>
          <p:cNvSpPr/>
          <p:nvPr/>
        </p:nvSpPr>
        <p:spPr>
          <a:xfrm>
            <a:off x="611560" y="1572651"/>
            <a:ext cx="6408712" cy="646331"/>
          </a:xfrm>
          <a:prstGeom prst="rect">
            <a:avLst/>
          </a:prstGeom>
        </p:spPr>
        <p:txBody>
          <a:bodyPr wrap="square">
            <a:spAutoFit/>
          </a:bodyPr>
          <a:lstStyle/>
          <a:p>
            <a:r>
              <a:rPr lang="en-US" dirty="0"/>
              <a:t>Each variable length record consists of a fixed length record header followed by a variable length record content</a:t>
            </a:r>
            <a:endParaRPr lang="fr-C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56483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1180762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5776" y="15032"/>
            <a:ext cx="4250202" cy="369332"/>
          </a:xfrm>
          <a:prstGeom prst="rect">
            <a:avLst/>
          </a:prstGeom>
        </p:spPr>
        <p:txBody>
          <a:bodyPr wrap="none">
            <a:spAutoFit/>
          </a:bodyPr>
          <a:lstStyle/>
          <a:p>
            <a:r>
              <a:rPr lang="en-US" dirty="0"/>
              <a:t>Description of the header of the master file</a:t>
            </a:r>
            <a:endParaRPr lang="fr-C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5184576" cy="367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3068960"/>
            <a:ext cx="482453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10122"/>
            <a:ext cx="28003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a:stCxn id="5122" idx="3"/>
            <a:endCxn id="5123" idx="1"/>
          </p:cNvCxnSpPr>
          <p:nvPr/>
        </p:nvCxnSpPr>
        <p:spPr>
          <a:xfrm flipV="1">
            <a:off x="5508104" y="3176972"/>
            <a:ext cx="648072" cy="3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3425863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237852"/>
            <a:ext cx="252028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2699792" y="5517232"/>
            <a:ext cx="1728192" cy="100811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p:cNvSpPr txBox="1"/>
          <p:nvPr/>
        </p:nvSpPr>
        <p:spPr>
          <a:xfrm>
            <a:off x="2699792" y="15032"/>
            <a:ext cx="2040623" cy="369332"/>
          </a:xfrm>
          <a:prstGeom prst="rect">
            <a:avLst/>
          </a:prstGeom>
          <a:noFill/>
        </p:spPr>
        <p:txBody>
          <a:bodyPr wrap="none" rtlCol="0">
            <a:spAutoFit/>
          </a:bodyPr>
          <a:lstStyle/>
          <a:p>
            <a:r>
              <a:rPr lang="fr-CH" dirty="0"/>
              <a:t>The case of </a:t>
            </a:r>
            <a:r>
              <a:rPr lang="fr-CH" dirty="0" err="1"/>
              <a:t>polyline</a:t>
            </a:r>
            <a:endParaRPr lang="fr-CH" dirty="0"/>
          </a:p>
        </p:txBody>
      </p:sp>
      <p:sp>
        <p:nvSpPr>
          <p:cNvPr id="4" name="Rectangle 3"/>
          <p:cNvSpPr/>
          <p:nvPr/>
        </p:nvSpPr>
        <p:spPr>
          <a:xfrm>
            <a:off x="107504" y="620688"/>
            <a:ext cx="8784976" cy="923330"/>
          </a:xfrm>
          <a:prstGeom prst="rect">
            <a:avLst/>
          </a:prstGeom>
        </p:spPr>
        <p:txBody>
          <a:bodyPr wrap="square">
            <a:spAutoFit/>
          </a:bodyPr>
          <a:lstStyle/>
          <a:p>
            <a:r>
              <a:rPr lang="en-US" dirty="0"/>
              <a:t>A polyline is an ordered set of vertices that consists of one or more parts.  A part is a connected sequence of two or more points.  The parts may or may not be connected to each other.  The pieces may or may not cross each other.</a:t>
            </a:r>
            <a:endParaRPr lang="fr-CH"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45" y="1628800"/>
            <a:ext cx="5141995" cy="159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7544" y="3326491"/>
            <a:ext cx="8064896" cy="1384995"/>
          </a:xfrm>
          <a:prstGeom prst="rect">
            <a:avLst/>
          </a:prstGeom>
        </p:spPr>
        <p:txBody>
          <a:bodyPr wrap="square">
            <a:spAutoFit/>
          </a:bodyPr>
          <a:lstStyle/>
          <a:p>
            <a:r>
              <a:rPr lang="en-US" sz="1400" dirty="0"/>
              <a:t>The Box is the right-of-way box stored in the order </a:t>
            </a:r>
            <a:r>
              <a:rPr lang="en-US" sz="1400" dirty="0" err="1"/>
              <a:t>Xmin</a:t>
            </a:r>
            <a:r>
              <a:rPr lang="en-US" sz="1400" dirty="0"/>
              <a:t>, </a:t>
            </a:r>
            <a:r>
              <a:rPr lang="en-US" sz="1400" dirty="0" err="1"/>
              <a:t>Ymin</a:t>
            </a:r>
            <a:r>
              <a:rPr lang="en-US" sz="1400" dirty="0"/>
              <a:t>, </a:t>
            </a:r>
            <a:r>
              <a:rPr lang="en-US" sz="1400" dirty="0" err="1"/>
              <a:t>Xmax</a:t>
            </a:r>
            <a:r>
              <a:rPr lang="en-US" sz="1400" dirty="0"/>
              <a:t>, </a:t>
            </a:r>
            <a:r>
              <a:rPr lang="en-US" sz="1400" dirty="0" err="1"/>
              <a:t>Ymax</a:t>
            </a:r>
            <a:r>
              <a:rPr lang="en-US" sz="1400" dirty="0"/>
              <a:t>, </a:t>
            </a:r>
            <a:r>
              <a:rPr lang="en-US" sz="1400" dirty="0" err="1"/>
              <a:t>YmaxNumParts</a:t>
            </a:r>
            <a:r>
              <a:rPr lang="en-US" sz="1400" dirty="0"/>
              <a:t> is the number of parts of the polyline (the arcs)</a:t>
            </a:r>
            <a:r>
              <a:rPr lang="en-US" sz="1400" dirty="0" err="1"/>
              <a:t>NumPoints</a:t>
            </a:r>
            <a:r>
              <a:rPr lang="en-US" sz="1400" dirty="0"/>
              <a:t> is the total number of points (vertices)Parts is the index of the first point of a part in the scanning direction (for a directed graph)Points The points of each part of the </a:t>
            </a:r>
            <a:r>
              <a:rPr lang="en-US" sz="1400" dirty="0" err="1"/>
              <a:t>PolyLine</a:t>
            </a:r>
            <a:r>
              <a:rPr lang="en-US" sz="1400" dirty="0"/>
              <a:t> are stored end to end.  The points in Part 2 follow the points in Part 1, and so on.  The parts table contains the index of the starting point table for each part. There is no delimiter in the point table between the parts. Translated with www.DeepL.com/Translator</a:t>
            </a:r>
            <a:endParaRPr lang="fr-CH" sz="1400" dirty="0" smtClean="0"/>
          </a:p>
        </p:txBody>
      </p:sp>
      <p:cxnSp>
        <p:nvCxnSpPr>
          <p:cNvPr id="7" name="Connecteur droit avec flèche 6"/>
          <p:cNvCxnSpPr/>
          <p:nvPr/>
        </p:nvCxnSpPr>
        <p:spPr>
          <a:xfrm flipV="1">
            <a:off x="2987824" y="6093296"/>
            <a:ext cx="324036" cy="535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3311860" y="5733256"/>
            <a:ext cx="61206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161242" y="5517232"/>
            <a:ext cx="33875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407835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3808" y="15032"/>
            <a:ext cx="1064715" cy="369332"/>
          </a:xfrm>
          <a:prstGeom prst="rect">
            <a:avLst/>
          </a:prstGeom>
        </p:spPr>
        <p:txBody>
          <a:bodyPr wrap="none">
            <a:spAutoFit/>
          </a:bodyPr>
          <a:lstStyle/>
          <a:p>
            <a:r>
              <a:rPr lang="fr-CH" b="1" dirty="0" err="1"/>
              <a:t>GeoJSON</a:t>
            </a:r>
            <a:endParaRPr lang="fr-CH" dirty="0"/>
          </a:p>
        </p:txBody>
      </p:sp>
      <p:sp>
        <p:nvSpPr>
          <p:cNvPr id="4" name="ZoneTexte 3"/>
          <p:cNvSpPr txBox="1"/>
          <p:nvPr/>
        </p:nvSpPr>
        <p:spPr>
          <a:xfrm>
            <a:off x="496092" y="692696"/>
            <a:ext cx="8091639" cy="369332"/>
          </a:xfrm>
          <a:prstGeom prst="rect">
            <a:avLst/>
          </a:prstGeom>
          <a:noFill/>
        </p:spPr>
        <p:txBody>
          <a:bodyPr wrap="none" rtlCol="0">
            <a:spAutoFit/>
          </a:bodyPr>
          <a:lstStyle/>
          <a:p>
            <a:r>
              <a:rPr lang="en-US" dirty="0"/>
              <a:t>An open format created and developed by internet developers and not by GIS- Men</a:t>
            </a:r>
            <a:endParaRPr lang="fr-CH" dirty="0"/>
          </a:p>
        </p:txBody>
      </p:sp>
      <p:sp>
        <p:nvSpPr>
          <p:cNvPr id="5" name="ZoneTexte 4"/>
          <p:cNvSpPr txBox="1"/>
          <p:nvPr/>
        </p:nvSpPr>
        <p:spPr>
          <a:xfrm>
            <a:off x="514596" y="1073529"/>
            <a:ext cx="5512215" cy="369332"/>
          </a:xfrm>
          <a:prstGeom prst="rect">
            <a:avLst/>
          </a:prstGeom>
          <a:noFill/>
        </p:spPr>
        <p:txBody>
          <a:bodyPr wrap="none" rtlCol="0">
            <a:spAutoFit/>
          </a:bodyPr>
          <a:lstStyle/>
          <a:p>
            <a:r>
              <a:rPr lang="en-US" dirty="0"/>
              <a:t>Simpler, less wordy but also much poorer than the shape</a:t>
            </a:r>
            <a:endParaRPr lang="fr-CH" dirty="0"/>
          </a:p>
        </p:txBody>
      </p:sp>
      <p:sp>
        <p:nvSpPr>
          <p:cNvPr id="6" name="ZoneTexte 5"/>
          <p:cNvSpPr txBox="1"/>
          <p:nvPr/>
        </p:nvSpPr>
        <p:spPr>
          <a:xfrm>
            <a:off x="514596" y="1542399"/>
            <a:ext cx="7920880" cy="646331"/>
          </a:xfrm>
          <a:prstGeom prst="rect">
            <a:avLst/>
          </a:prstGeom>
          <a:noFill/>
        </p:spPr>
        <p:txBody>
          <a:bodyPr wrap="square" rtlCol="0">
            <a:spAutoFit/>
          </a:bodyPr>
          <a:lstStyle/>
          <a:p>
            <a:r>
              <a:rPr lang="en-US" dirty="0"/>
              <a:t>For example, any closed surface is a polygon so no calculation of perimeters (metric space) but also no sharing of geometry (topological space)</a:t>
            </a:r>
            <a:endParaRPr lang="fr-CH" dirty="0"/>
          </a:p>
        </p:txBody>
      </p:sp>
      <p:sp>
        <p:nvSpPr>
          <p:cNvPr id="7" name="ZoneTexte 6"/>
          <p:cNvSpPr txBox="1"/>
          <p:nvPr/>
        </p:nvSpPr>
        <p:spPr>
          <a:xfrm>
            <a:off x="1231206" y="2708920"/>
            <a:ext cx="6856172" cy="369332"/>
          </a:xfrm>
          <a:prstGeom prst="rect">
            <a:avLst/>
          </a:prstGeom>
          <a:noFill/>
        </p:spPr>
        <p:txBody>
          <a:bodyPr wrap="none" rtlCol="0">
            <a:spAutoFit/>
          </a:bodyPr>
          <a:lstStyle/>
          <a:p>
            <a:r>
              <a:rPr lang="en-US" dirty="0"/>
              <a:t>There's the </a:t>
            </a:r>
            <a:r>
              <a:rPr lang="en-US" dirty="0" err="1"/>
              <a:t>TopoJSON</a:t>
            </a:r>
            <a:r>
              <a:rPr lang="en-US" dirty="0"/>
              <a:t> that seems to be able to do what the shape does</a:t>
            </a:r>
            <a:endParaRPr lang="fr-CH"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58" y="3356992"/>
            <a:ext cx="8388424" cy="287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2699792" y="4293096"/>
            <a:ext cx="720080"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Ellipse 9"/>
          <p:cNvSpPr/>
          <p:nvPr/>
        </p:nvSpPr>
        <p:spPr>
          <a:xfrm>
            <a:off x="2699792" y="4941168"/>
            <a:ext cx="720080"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Ellipse 10"/>
          <p:cNvSpPr/>
          <p:nvPr/>
        </p:nvSpPr>
        <p:spPr>
          <a:xfrm>
            <a:off x="6444208" y="4941168"/>
            <a:ext cx="720080"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5652120" y="4293096"/>
            <a:ext cx="720080"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ZoneTexte 12"/>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3178545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43807" y="15032"/>
            <a:ext cx="1658531" cy="369332"/>
          </a:xfrm>
          <a:prstGeom prst="rect">
            <a:avLst/>
          </a:prstGeom>
          <a:noFill/>
        </p:spPr>
        <p:txBody>
          <a:bodyPr wrap="none" rtlCol="0">
            <a:spAutoFit/>
          </a:bodyPr>
          <a:lstStyle/>
          <a:p>
            <a:r>
              <a:rPr lang="fr-CH" dirty="0"/>
              <a:t>Raster </a:t>
            </a:r>
            <a:r>
              <a:rPr lang="fr-CH" dirty="0" err="1"/>
              <a:t>topology</a:t>
            </a:r>
            <a:endParaRPr lang="fr-CH"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1" y="1484785"/>
            <a:ext cx="4151063" cy="196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29" y="3933056"/>
            <a:ext cx="2579381" cy="160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627784" y="764704"/>
            <a:ext cx="3997761" cy="369332"/>
          </a:xfrm>
          <a:prstGeom prst="rect">
            <a:avLst/>
          </a:prstGeom>
          <a:noFill/>
        </p:spPr>
        <p:txBody>
          <a:bodyPr wrap="none" rtlCol="0">
            <a:spAutoFit/>
          </a:bodyPr>
          <a:lstStyle/>
          <a:p>
            <a:r>
              <a:rPr lang="fr-CH" dirty="0" err="1"/>
              <a:t>Neighbourhood</a:t>
            </a:r>
            <a:r>
              <a:rPr lang="fr-CH" dirty="0"/>
              <a:t>, </a:t>
            </a:r>
            <a:r>
              <a:rPr lang="fr-CH" dirty="0" err="1"/>
              <a:t>Adjacency</a:t>
            </a:r>
            <a:r>
              <a:rPr lang="fr-CH" dirty="0"/>
              <a:t>, </a:t>
            </a:r>
            <a:r>
              <a:rPr lang="fr-CH" dirty="0" err="1"/>
              <a:t>Connectivity</a:t>
            </a:r>
            <a:endParaRPr lang="fr-CH" dirty="0"/>
          </a:p>
        </p:txBody>
      </p:sp>
      <p:sp>
        <p:nvSpPr>
          <p:cNvPr id="5" name="ZoneTexte 4"/>
          <p:cNvSpPr txBox="1"/>
          <p:nvPr/>
        </p:nvSpPr>
        <p:spPr>
          <a:xfrm>
            <a:off x="5158030" y="1772816"/>
            <a:ext cx="3446418" cy="646331"/>
          </a:xfrm>
          <a:prstGeom prst="rect">
            <a:avLst/>
          </a:prstGeom>
          <a:noFill/>
        </p:spPr>
        <p:txBody>
          <a:bodyPr wrap="square" rtlCol="0">
            <a:spAutoFit/>
          </a:bodyPr>
          <a:lstStyle/>
          <a:p>
            <a:pPr algn="ctr"/>
            <a:r>
              <a:rPr lang="en-US" dirty="0"/>
              <a:t>We can have a 3D extension with voxels</a:t>
            </a:r>
            <a:endParaRPr lang="fr-CH" dirty="0"/>
          </a:p>
        </p:txBody>
      </p:sp>
      <p:pic>
        <p:nvPicPr>
          <p:cNvPr id="8197" name="Picture 5" descr="File:LausanneDemoDataset3dParaview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028" y="3068960"/>
            <a:ext cx="4176464" cy="270948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3345344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987824" y="20297"/>
            <a:ext cx="3517310" cy="369332"/>
          </a:xfrm>
          <a:prstGeom prst="rect">
            <a:avLst/>
          </a:prstGeom>
          <a:noFill/>
        </p:spPr>
        <p:txBody>
          <a:bodyPr wrap="none" rtlCol="0">
            <a:spAutoFit/>
          </a:bodyPr>
          <a:lstStyle/>
          <a:p>
            <a:r>
              <a:rPr lang="fr-CH" dirty="0"/>
              <a:t>The PostgreSQL/</a:t>
            </a:r>
            <a:r>
              <a:rPr lang="fr-CH" dirty="0" err="1"/>
              <a:t>postgis</a:t>
            </a:r>
            <a:r>
              <a:rPr lang="fr-CH" dirty="0"/>
              <a:t> "</a:t>
            </a:r>
            <a:r>
              <a:rPr lang="fr-CH" dirty="0" err="1"/>
              <a:t>revolution</a:t>
            </a:r>
            <a:endParaRPr lang="fr-CH" dirty="0"/>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4"/>
            <a:ext cx="5328592" cy="30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87" y="4005064"/>
            <a:ext cx="4020492" cy="262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204012" y="4005064"/>
            <a:ext cx="3312368" cy="1477328"/>
          </a:xfrm>
          <a:prstGeom prst="rect">
            <a:avLst/>
          </a:prstGeom>
          <a:noFill/>
        </p:spPr>
        <p:txBody>
          <a:bodyPr wrap="square" rtlCol="0">
            <a:spAutoFit/>
          </a:bodyPr>
          <a:lstStyle/>
          <a:p>
            <a:r>
              <a:rPr lang="en-US" dirty="0"/>
              <a:t>The mind follows the same approaches as for the </a:t>
            </a:r>
            <a:r>
              <a:rPr lang="en-US" dirty="0" err="1"/>
              <a:t>shp</a:t>
            </a:r>
            <a:r>
              <a:rPr lang="en-US" dirty="0"/>
              <a:t> format with an extension to the relational model that can be used in SQL</a:t>
            </a:r>
            <a:endParaRPr lang="fr-CH" dirty="0"/>
          </a:p>
        </p:txBody>
      </p:sp>
      <p:sp>
        <p:nvSpPr>
          <p:cNvPr id="5" name="ZoneTexte 4"/>
          <p:cNvSpPr txBox="1"/>
          <p:nvPr/>
        </p:nvSpPr>
        <p:spPr>
          <a:xfrm>
            <a:off x="5170409" y="5445224"/>
            <a:ext cx="3240360" cy="923330"/>
          </a:xfrm>
          <a:prstGeom prst="rect">
            <a:avLst/>
          </a:prstGeom>
          <a:noFill/>
        </p:spPr>
        <p:txBody>
          <a:bodyPr wrap="square" rtlCol="0">
            <a:spAutoFit/>
          </a:bodyPr>
          <a:lstStyle/>
          <a:p>
            <a:r>
              <a:rPr lang="en-US" dirty="0"/>
              <a:t>The description of the geometry follows a model comparable to </a:t>
            </a:r>
            <a:r>
              <a:rPr lang="en-US" dirty="0" err="1"/>
              <a:t>GeoJSON</a:t>
            </a:r>
            <a:endParaRPr lang="fr-CH" dirty="0"/>
          </a:p>
        </p:txBody>
      </p:sp>
      <p:sp>
        <p:nvSpPr>
          <p:cNvPr id="8" name="ZoneTexte 7"/>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375446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5"/>
            <a:ext cx="5977205"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35896" y="2636912"/>
            <a:ext cx="2952328" cy="10081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437112"/>
            <a:ext cx="82867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5229200"/>
            <a:ext cx="1983390" cy="151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17371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
        <p:nvSpPr>
          <p:cNvPr id="3" name="ZoneTexte 2"/>
          <p:cNvSpPr txBox="1"/>
          <p:nvPr/>
        </p:nvSpPr>
        <p:spPr>
          <a:xfrm>
            <a:off x="2699792" y="15032"/>
            <a:ext cx="3870611" cy="369332"/>
          </a:xfrm>
          <a:prstGeom prst="rect">
            <a:avLst/>
          </a:prstGeom>
          <a:noFill/>
        </p:spPr>
        <p:txBody>
          <a:bodyPr wrap="none" rtlCol="0">
            <a:spAutoFit/>
          </a:bodyPr>
          <a:lstStyle/>
          <a:p>
            <a:r>
              <a:rPr lang="en-US" dirty="0"/>
              <a:t>Topology where how to get a headache</a:t>
            </a:r>
            <a:endParaRPr lang="fr-CH" dirty="0"/>
          </a:p>
        </p:txBody>
      </p:sp>
      <p:sp>
        <p:nvSpPr>
          <p:cNvPr id="4" name="Rectangle 3"/>
          <p:cNvSpPr/>
          <p:nvPr/>
        </p:nvSpPr>
        <p:spPr>
          <a:xfrm>
            <a:off x="638395" y="1765520"/>
            <a:ext cx="4572000" cy="1754326"/>
          </a:xfrm>
          <a:prstGeom prst="rect">
            <a:avLst/>
          </a:prstGeom>
        </p:spPr>
        <p:txBody>
          <a:bodyPr>
            <a:spAutoFit/>
          </a:bodyPr>
          <a:lstStyle/>
          <a:p>
            <a:r>
              <a:rPr lang="en-US" dirty="0"/>
              <a:t>Topology is a branch of mathematics that focuses on the qualitative properties of objects (mathematics), regardless of any measure. This is done in a topological space that is opposed to a metric space (quantitative, where, for example, distances are defined).</a:t>
            </a:r>
            <a:endParaRPr lang="fr-CH"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667" y="1215358"/>
            <a:ext cx="2016224" cy="245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134" y="3789040"/>
            <a:ext cx="1974757" cy="2781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308197"/>
            <a:ext cx="1584176" cy="211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1334" y="4540188"/>
            <a:ext cx="3257288" cy="172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151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
        <p:nvSpPr>
          <p:cNvPr id="3" name="Rectangle 2"/>
          <p:cNvSpPr/>
          <p:nvPr/>
        </p:nvSpPr>
        <p:spPr>
          <a:xfrm>
            <a:off x="1797815" y="713912"/>
            <a:ext cx="1832553" cy="369332"/>
          </a:xfrm>
          <a:prstGeom prst="rect">
            <a:avLst/>
          </a:prstGeom>
        </p:spPr>
        <p:txBody>
          <a:bodyPr wrap="none">
            <a:spAutoFit/>
          </a:bodyPr>
          <a:lstStyle/>
          <a:p>
            <a:r>
              <a:rPr lang="fr-CH" b="1" dirty="0" err="1"/>
              <a:t>homeomorphism</a:t>
            </a:r>
            <a:endParaRPr lang="fr-CH" b="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3888432" cy="384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lèche droite 6"/>
          <p:cNvSpPr/>
          <p:nvPr/>
        </p:nvSpPr>
        <p:spPr>
          <a:xfrm>
            <a:off x="2216531" y="1805691"/>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Flèche droite 7"/>
          <p:cNvSpPr/>
          <p:nvPr/>
        </p:nvSpPr>
        <p:spPr>
          <a:xfrm rot="10800000">
            <a:off x="2283934" y="2026237"/>
            <a:ext cx="72008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droite 11"/>
          <p:cNvSpPr/>
          <p:nvPr/>
        </p:nvSpPr>
        <p:spPr>
          <a:xfrm rot="2816174">
            <a:off x="2053136" y="2917250"/>
            <a:ext cx="1150034" cy="108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16200000">
            <a:off x="1727684" y="2888939"/>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6" name="Picture 5" descr="C:\Users\jeanchri.loubier\AppData\Local\Microsoft\Windows\Temporary Internet Files\Content.IE5\2N9CN0LS\USA_-_DOD_Poli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538" y="2793106"/>
            <a:ext cx="280395" cy="335679"/>
          </a:xfrm>
          <a:prstGeom prst="rect">
            <a:avLst/>
          </a:prstGeom>
          <a:noFill/>
          <a:extLst>
            <a:ext uri="{909E8E84-426E-40DD-AFC4-6F175D3DCCD1}">
              <a14:hiddenFill xmlns:a14="http://schemas.microsoft.com/office/drawing/2010/main">
                <a:solidFill>
                  <a:srgbClr val="FFFFFF"/>
                </a:solidFill>
              </a14:hiddenFill>
            </a:ext>
          </a:extLst>
        </p:spPr>
      </p:pic>
      <p:sp>
        <p:nvSpPr>
          <p:cNvPr id="17" name="Flèche droite 16"/>
          <p:cNvSpPr/>
          <p:nvPr/>
        </p:nvSpPr>
        <p:spPr>
          <a:xfrm rot="13600453">
            <a:off x="2126890" y="2822100"/>
            <a:ext cx="1150034" cy="108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4101" name="Picture 5" descr="C:\Users\jeanchri.loubier\AppData\Local\Microsoft\Windows\Temporary Internet Files\Content.IE5\2N9CN0LS\USA_-_DOD_Poli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640" y="2731860"/>
            <a:ext cx="280395" cy="335679"/>
          </a:xfrm>
          <a:prstGeom prst="rect">
            <a:avLst/>
          </a:prstGeom>
          <a:noFill/>
          <a:extLst>
            <a:ext uri="{909E8E84-426E-40DD-AFC4-6F175D3DCCD1}">
              <a14:hiddenFill xmlns:a14="http://schemas.microsoft.com/office/drawing/2010/main">
                <a:solidFill>
                  <a:srgbClr val="FFFFFF"/>
                </a:solidFill>
              </a14:hiddenFill>
            </a:ext>
          </a:extLst>
        </p:spPr>
      </p:pic>
      <p:sp>
        <p:nvSpPr>
          <p:cNvPr id="18" name="Flèche droite 17"/>
          <p:cNvSpPr/>
          <p:nvPr/>
        </p:nvSpPr>
        <p:spPr>
          <a:xfrm rot="5400000">
            <a:off x="1223628" y="2888940"/>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9" name="Picture 5" descr="C:\Users\jeanchri.loubier\AppData\Local\Microsoft\Windows\Temporary Internet Files\Content.IE5\2N9CN0LS\USA_-_DOD_Polic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9474" y="2716960"/>
            <a:ext cx="280395" cy="33567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75556" y="4951564"/>
            <a:ext cx="4392488" cy="584775"/>
          </a:xfrm>
          <a:prstGeom prst="rect">
            <a:avLst/>
          </a:prstGeom>
          <a:noFill/>
        </p:spPr>
        <p:txBody>
          <a:bodyPr wrap="square" rtlCol="0">
            <a:spAutoFit/>
          </a:bodyPr>
          <a:lstStyle/>
          <a:p>
            <a:pPr algn="ctr"/>
            <a:r>
              <a:rPr lang="en-US" sz="1600" dirty="0"/>
              <a:t>Relationships can be established by continuous deformation</a:t>
            </a:r>
            <a:endParaRPr lang="fr-CH" sz="1600" dirty="0"/>
          </a:p>
        </p:txBody>
      </p:sp>
      <p:sp>
        <p:nvSpPr>
          <p:cNvPr id="10" name="ZoneTexte 9"/>
          <p:cNvSpPr txBox="1"/>
          <p:nvPr/>
        </p:nvSpPr>
        <p:spPr>
          <a:xfrm>
            <a:off x="3059832" y="4242574"/>
            <a:ext cx="790473" cy="338554"/>
          </a:xfrm>
          <a:prstGeom prst="rect">
            <a:avLst/>
          </a:prstGeom>
          <a:noFill/>
        </p:spPr>
        <p:txBody>
          <a:bodyPr wrap="none" rtlCol="0">
            <a:spAutoFit/>
          </a:bodyPr>
          <a:lstStyle/>
          <a:p>
            <a:r>
              <a:rPr lang="fr-CH" sz="1600" dirty="0" smtClean="0"/>
              <a:t>Collage</a:t>
            </a:r>
            <a:endParaRPr lang="fr-CH" sz="1600" dirty="0"/>
          </a:p>
        </p:txBody>
      </p:sp>
      <p:sp>
        <p:nvSpPr>
          <p:cNvPr id="22" name="ZoneTexte 21"/>
          <p:cNvSpPr txBox="1"/>
          <p:nvPr/>
        </p:nvSpPr>
        <p:spPr>
          <a:xfrm>
            <a:off x="1376918" y="4242574"/>
            <a:ext cx="556563" cy="338554"/>
          </a:xfrm>
          <a:prstGeom prst="rect">
            <a:avLst/>
          </a:prstGeom>
          <a:noFill/>
        </p:spPr>
        <p:txBody>
          <a:bodyPr wrap="none" rtlCol="0">
            <a:spAutoFit/>
          </a:bodyPr>
          <a:lstStyle/>
          <a:p>
            <a:r>
              <a:rPr lang="fr-CH" sz="1600" dirty="0" smtClean="0"/>
              <a:t>Trou</a:t>
            </a:r>
            <a:endParaRPr lang="fr-CH" sz="1600" dirty="0"/>
          </a:p>
        </p:txBody>
      </p:sp>
      <p:sp>
        <p:nvSpPr>
          <p:cNvPr id="11" name="ZoneTexte 10"/>
          <p:cNvSpPr txBox="1"/>
          <p:nvPr/>
        </p:nvSpPr>
        <p:spPr>
          <a:xfrm>
            <a:off x="464347" y="5661247"/>
            <a:ext cx="4667376" cy="584775"/>
          </a:xfrm>
          <a:prstGeom prst="rect">
            <a:avLst/>
          </a:prstGeom>
          <a:noFill/>
        </p:spPr>
        <p:txBody>
          <a:bodyPr wrap="square" rtlCol="0">
            <a:spAutoFit/>
          </a:bodyPr>
          <a:lstStyle/>
          <a:p>
            <a:pPr algn="ctr"/>
            <a:r>
              <a:rPr lang="en-US" sz="1600" dirty="0"/>
              <a:t>A and b are homeomorphic and C and D are not because the change implies a non-continuous action</a:t>
            </a:r>
            <a:endParaRPr lang="fr-CH" sz="1600" dirty="0"/>
          </a:p>
        </p:txBody>
      </p:sp>
      <p:sp>
        <p:nvSpPr>
          <p:cNvPr id="14" name="Rectangle 13"/>
          <p:cNvSpPr/>
          <p:nvPr/>
        </p:nvSpPr>
        <p:spPr>
          <a:xfrm>
            <a:off x="5519387" y="677424"/>
            <a:ext cx="3024336" cy="830997"/>
          </a:xfrm>
          <a:prstGeom prst="rect">
            <a:avLst/>
          </a:prstGeom>
        </p:spPr>
        <p:txBody>
          <a:bodyPr wrap="square">
            <a:spAutoFit/>
          </a:bodyPr>
          <a:lstStyle/>
          <a:p>
            <a:pPr algn="ctr"/>
            <a:r>
              <a:rPr lang="en-US" sz="1600" dirty="0"/>
              <a:t>This topological equivalence has been extended to the notions of boundaries and </a:t>
            </a:r>
            <a:r>
              <a:rPr lang="en-US" sz="1600" dirty="0" err="1"/>
              <a:t>neighbourhoods</a:t>
            </a:r>
            <a:endParaRPr lang="fr-CH" sz="1600" dirty="0"/>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724787"/>
            <a:ext cx="39719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5206928" y="3325364"/>
            <a:ext cx="3697038" cy="338554"/>
          </a:xfrm>
          <a:prstGeom prst="rect">
            <a:avLst/>
          </a:prstGeom>
        </p:spPr>
        <p:txBody>
          <a:bodyPr wrap="square">
            <a:spAutoFit/>
          </a:bodyPr>
          <a:lstStyle/>
          <a:p>
            <a:pPr algn="ctr"/>
            <a:r>
              <a:rPr lang="en-US" sz="1600" dirty="0"/>
              <a:t>A; B and C are topologically equivalent.</a:t>
            </a:r>
            <a:endParaRPr lang="fr-CH" sz="1600" dirty="0"/>
          </a:p>
        </p:txBody>
      </p:sp>
      <p:sp>
        <p:nvSpPr>
          <p:cNvPr id="23" name="Rectangle 22"/>
          <p:cNvSpPr/>
          <p:nvPr/>
        </p:nvSpPr>
        <p:spPr>
          <a:xfrm>
            <a:off x="4865673" y="677424"/>
            <a:ext cx="4170823" cy="4191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ZoneTexte 23"/>
          <p:cNvSpPr txBox="1"/>
          <p:nvPr/>
        </p:nvSpPr>
        <p:spPr>
          <a:xfrm>
            <a:off x="6781974" y="5291915"/>
            <a:ext cx="830677" cy="584775"/>
          </a:xfrm>
          <a:prstGeom prst="rect">
            <a:avLst/>
          </a:prstGeom>
          <a:noFill/>
        </p:spPr>
        <p:txBody>
          <a:bodyPr wrap="none" rtlCol="0">
            <a:spAutoFit/>
          </a:bodyPr>
          <a:lstStyle/>
          <a:p>
            <a:r>
              <a:rPr lang="fr-CH" sz="3200" dirty="0" smtClean="0"/>
              <a:t>GIS </a:t>
            </a:r>
            <a:endParaRPr lang="fr-CH" sz="3200" dirty="0"/>
          </a:p>
        </p:txBody>
      </p:sp>
      <p:sp>
        <p:nvSpPr>
          <p:cNvPr id="5" name="ZoneTexte 4"/>
          <p:cNvSpPr txBox="1"/>
          <p:nvPr/>
        </p:nvSpPr>
        <p:spPr>
          <a:xfrm>
            <a:off x="1972711" y="6381328"/>
            <a:ext cx="1440394" cy="369332"/>
          </a:xfrm>
          <a:prstGeom prst="rect">
            <a:avLst/>
          </a:prstGeom>
          <a:noFill/>
        </p:spPr>
        <p:txBody>
          <a:bodyPr wrap="none" rtlCol="0">
            <a:spAutoFit/>
          </a:bodyPr>
          <a:lstStyle/>
          <a:p>
            <a:r>
              <a:rPr lang="fr-CH" b="1" dirty="0" err="1" smtClean="0"/>
              <a:t>Mathématics</a:t>
            </a:r>
            <a:endParaRPr lang="fr-CH" b="1" dirty="0"/>
          </a:p>
        </p:txBody>
      </p:sp>
    </p:spTree>
    <p:extLst>
      <p:ext uri="{BB962C8B-B14F-4D97-AF65-F5344CB8AC3E}">
        <p14:creationId xmlns:p14="http://schemas.microsoft.com/office/powerpoint/2010/main" val="326302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
        <p:nvSpPr>
          <p:cNvPr id="3" name="Rectangle 2"/>
          <p:cNvSpPr/>
          <p:nvPr/>
        </p:nvSpPr>
        <p:spPr>
          <a:xfrm>
            <a:off x="374659" y="3645024"/>
            <a:ext cx="8208912" cy="2954655"/>
          </a:xfrm>
          <a:prstGeom prst="rect">
            <a:avLst/>
          </a:prstGeom>
        </p:spPr>
        <p:txBody>
          <a:bodyPr wrap="square">
            <a:spAutoFit/>
          </a:bodyPr>
          <a:lstStyle/>
          <a:p>
            <a:endParaRPr lang="fr-CH" sz="1200" dirty="0" smtClean="0"/>
          </a:p>
          <a:p>
            <a:r>
              <a:rPr lang="en-US" sz="1200" b="1" dirty="0"/>
              <a:t> which is part of the topological space</a:t>
            </a:r>
            <a:r>
              <a:rPr lang="en-US" sz="1200" b="1" dirty="0" smtClean="0"/>
              <a:t>:</a:t>
            </a:r>
          </a:p>
          <a:p>
            <a:pPr marL="1543050" lvl="3" indent="-171450">
              <a:buFont typeface="Arial" panose="020B0604020202020204" pitchFamily="34" charset="0"/>
              <a:buChar char="•"/>
            </a:pPr>
            <a:r>
              <a:rPr lang="fr-CH" sz="1200" dirty="0" smtClean="0"/>
              <a:t>    </a:t>
            </a:r>
            <a:r>
              <a:rPr lang="fr-CH" sz="1400" dirty="0" smtClean="0"/>
              <a:t>    </a:t>
            </a:r>
            <a:r>
              <a:rPr lang="en-US" sz="1400" dirty="0"/>
              <a:t>a point is located at the end of a line </a:t>
            </a:r>
          </a:p>
          <a:p>
            <a:pPr marL="1543050" lvl="3" indent="-171450">
              <a:buFont typeface="Arial" panose="020B0604020202020204" pitchFamily="34" charset="0"/>
              <a:buChar char="•"/>
            </a:pPr>
            <a:r>
              <a:rPr lang="en-US" sz="1400" dirty="0"/>
              <a:t>        a point is located on the contour of a polygon;</a:t>
            </a:r>
          </a:p>
          <a:p>
            <a:pPr marL="1543050" lvl="3" indent="-171450">
              <a:buFont typeface="Arial" panose="020B0604020202020204" pitchFamily="34" charset="0"/>
              <a:buChar char="•"/>
            </a:pPr>
            <a:r>
              <a:rPr lang="en-US" sz="1400" dirty="0"/>
              <a:t>        a point is located within a polygon or region;</a:t>
            </a:r>
          </a:p>
          <a:p>
            <a:pPr marL="1543050" lvl="3" indent="-171450">
              <a:buFont typeface="Arial" panose="020B0604020202020204" pitchFamily="34" charset="0"/>
              <a:buChar char="•"/>
            </a:pPr>
            <a:r>
              <a:rPr lang="en-US" sz="1400" dirty="0"/>
              <a:t>        a polygon is connected to a line;</a:t>
            </a:r>
          </a:p>
          <a:p>
            <a:pPr marL="1543050" lvl="3" indent="-171450">
              <a:buFont typeface="Arial" panose="020B0604020202020204" pitchFamily="34" charset="0"/>
              <a:buChar char="•"/>
            </a:pPr>
            <a:r>
              <a:rPr lang="en-US" sz="1400" dirty="0"/>
              <a:t>        an area is simple, not perforated;</a:t>
            </a:r>
            <a:r>
              <a:rPr lang="fr-CH" sz="1400" dirty="0" smtClean="0"/>
              <a:t>…….</a:t>
            </a:r>
          </a:p>
          <a:p>
            <a:r>
              <a:rPr lang="fr-CH" sz="1200" dirty="0" smtClean="0"/>
              <a:t> </a:t>
            </a:r>
          </a:p>
          <a:p>
            <a:r>
              <a:rPr lang="en-US" sz="1200" b="1" dirty="0"/>
              <a:t> which is a metric space</a:t>
            </a:r>
            <a:r>
              <a:rPr lang="en-US" sz="1200" b="1" dirty="0" smtClean="0"/>
              <a:t>:</a:t>
            </a:r>
          </a:p>
          <a:p>
            <a:pPr marL="1543050" lvl="3" indent="-171450">
              <a:buFont typeface="Arial" panose="020B0604020202020204" pitchFamily="34" charset="0"/>
              <a:buChar char="•"/>
            </a:pPr>
            <a:r>
              <a:rPr lang="en-US" sz="1200" dirty="0"/>
              <a:t>  </a:t>
            </a:r>
            <a:r>
              <a:rPr lang="en-US" sz="1200" dirty="0" smtClean="0"/>
              <a:t>      </a:t>
            </a:r>
            <a:r>
              <a:rPr lang="en-US" sz="1400" dirty="0" smtClean="0"/>
              <a:t>the </a:t>
            </a:r>
            <a:r>
              <a:rPr lang="en-US" sz="1400" dirty="0"/>
              <a:t>distance between two points;</a:t>
            </a:r>
          </a:p>
          <a:p>
            <a:pPr marL="1543050" lvl="3" indent="-171450">
              <a:buFont typeface="Arial" panose="020B0604020202020204" pitchFamily="34" charset="0"/>
              <a:buChar char="•"/>
            </a:pPr>
            <a:r>
              <a:rPr lang="en-US" sz="1400" dirty="0"/>
              <a:t>        the length of a line;</a:t>
            </a:r>
          </a:p>
          <a:p>
            <a:pPr marL="1543050" lvl="3" indent="-171450">
              <a:buFont typeface="Arial" panose="020B0604020202020204" pitchFamily="34" charset="0"/>
              <a:buChar char="•"/>
            </a:pPr>
            <a:r>
              <a:rPr lang="en-US" sz="1400" dirty="0"/>
              <a:t>        the angle of a line between two points;</a:t>
            </a:r>
          </a:p>
          <a:p>
            <a:pPr marL="1543050" lvl="3" indent="-171450">
              <a:buFont typeface="Arial" panose="020B0604020202020204" pitchFamily="34" charset="0"/>
              <a:buChar char="•"/>
            </a:pPr>
            <a:r>
              <a:rPr lang="en-US" sz="1400" dirty="0"/>
              <a:t>        the perimeter or surface area of an area;</a:t>
            </a:r>
            <a:r>
              <a:rPr lang="fr-CH" sz="1400" dirty="0" smtClean="0"/>
              <a:t>……..</a:t>
            </a:r>
          </a:p>
          <a:p>
            <a:r>
              <a:rPr lang="fr-CH" sz="1200" dirty="0" smtClean="0"/>
              <a:t>      </a:t>
            </a:r>
            <a:endParaRPr lang="fr-CH" sz="1200" dirty="0"/>
          </a:p>
        </p:txBody>
      </p:sp>
      <p:sp>
        <p:nvSpPr>
          <p:cNvPr id="4" name="Rectangle 3"/>
          <p:cNvSpPr/>
          <p:nvPr/>
        </p:nvSpPr>
        <p:spPr>
          <a:xfrm>
            <a:off x="251520" y="620688"/>
            <a:ext cx="8784976" cy="1200329"/>
          </a:xfrm>
          <a:prstGeom prst="rect">
            <a:avLst/>
          </a:prstGeom>
        </p:spPr>
        <p:txBody>
          <a:bodyPr wrap="square">
            <a:spAutoFit/>
          </a:bodyPr>
          <a:lstStyle/>
          <a:p>
            <a:r>
              <a:rPr lang="en-US" dirty="0"/>
              <a:t>GIS uses ONE topology to account for the proximity between entities. The topological relationships exploited in this context will be adjacency (</a:t>
            </a:r>
            <a:r>
              <a:rPr lang="en-US" dirty="0" err="1"/>
              <a:t>neighbourhood</a:t>
            </a:r>
            <a:r>
              <a:rPr lang="en-US" dirty="0"/>
              <a:t>), connectivity, inclusion and intersection, all within a topological space. But these objects also have a simple or complex geometry in a metric space (they have physical dimensions).</a:t>
            </a:r>
            <a:endParaRPr lang="fr-CH" dirty="0"/>
          </a:p>
        </p:txBody>
      </p:sp>
      <p:sp>
        <p:nvSpPr>
          <p:cNvPr id="5" name="Rectangle 4"/>
          <p:cNvSpPr/>
          <p:nvPr/>
        </p:nvSpPr>
        <p:spPr>
          <a:xfrm>
            <a:off x="827584" y="2010906"/>
            <a:ext cx="4625946" cy="369332"/>
          </a:xfrm>
          <a:prstGeom prst="rect">
            <a:avLst/>
          </a:prstGeom>
        </p:spPr>
        <p:txBody>
          <a:bodyPr wrap="none">
            <a:spAutoFit/>
          </a:bodyPr>
          <a:lstStyle/>
          <a:p>
            <a:r>
              <a:rPr lang="fr-CH" b="1" dirty="0"/>
              <a:t>network </a:t>
            </a:r>
            <a:r>
              <a:rPr lang="fr-CH" b="1" dirty="0" err="1"/>
              <a:t>topology</a:t>
            </a:r>
            <a:r>
              <a:rPr lang="fr-CH" b="1" dirty="0"/>
              <a:t> (</a:t>
            </a:r>
            <a:r>
              <a:rPr lang="fr-CH" b="1" dirty="0" err="1"/>
              <a:t>connectivity</a:t>
            </a:r>
            <a:r>
              <a:rPr lang="fr-CH" b="1" dirty="0"/>
              <a:t> </a:t>
            </a:r>
            <a:r>
              <a:rPr lang="fr-CH" b="1" dirty="0" err="1"/>
              <a:t>relationships</a:t>
            </a:r>
            <a:r>
              <a:rPr lang="fr-CH" b="1" dirty="0"/>
              <a:t>)</a:t>
            </a:r>
            <a:endParaRPr lang="fr-CH" b="1" dirty="0"/>
          </a:p>
        </p:txBody>
      </p:sp>
      <p:sp>
        <p:nvSpPr>
          <p:cNvPr id="7" name="Rectangle 6"/>
          <p:cNvSpPr/>
          <p:nvPr/>
        </p:nvSpPr>
        <p:spPr>
          <a:xfrm>
            <a:off x="856597" y="2492896"/>
            <a:ext cx="7925788" cy="646331"/>
          </a:xfrm>
          <a:prstGeom prst="rect">
            <a:avLst/>
          </a:prstGeom>
        </p:spPr>
        <p:txBody>
          <a:bodyPr wrap="square">
            <a:spAutoFit/>
          </a:bodyPr>
          <a:lstStyle/>
          <a:p>
            <a:r>
              <a:rPr lang="en-US" b="1" dirty="0" err="1"/>
              <a:t>neighbourhood</a:t>
            </a:r>
            <a:r>
              <a:rPr lang="en-US" b="1" dirty="0"/>
              <a:t> topology (adjacency / </a:t>
            </a:r>
            <a:r>
              <a:rPr lang="en-US" b="1" dirty="0" err="1"/>
              <a:t>neighbourhood</a:t>
            </a:r>
            <a:r>
              <a:rPr lang="en-US" b="1" dirty="0"/>
              <a:t> and intersection relationships) </a:t>
            </a:r>
            <a:endParaRPr lang="fr-CH" dirty="0"/>
          </a:p>
        </p:txBody>
      </p:sp>
      <p:sp>
        <p:nvSpPr>
          <p:cNvPr id="8" name="Rectangle 7"/>
          <p:cNvSpPr/>
          <p:nvPr/>
        </p:nvSpPr>
        <p:spPr>
          <a:xfrm>
            <a:off x="857011" y="3244334"/>
            <a:ext cx="4287840" cy="369332"/>
          </a:xfrm>
          <a:prstGeom prst="rect">
            <a:avLst/>
          </a:prstGeom>
        </p:spPr>
        <p:txBody>
          <a:bodyPr wrap="none">
            <a:spAutoFit/>
          </a:bodyPr>
          <a:lstStyle/>
          <a:p>
            <a:r>
              <a:rPr lang="fr-CH" b="1" dirty="0"/>
              <a:t>inclusion </a:t>
            </a:r>
            <a:r>
              <a:rPr lang="fr-CH" b="1" dirty="0" err="1"/>
              <a:t>topology</a:t>
            </a:r>
            <a:r>
              <a:rPr lang="fr-CH" b="1" dirty="0"/>
              <a:t> (inclusion </a:t>
            </a:r>
            <a:r>
              <a:rPr lang="fr-CH" b="1" dirty="0" err="1"/>
              <a:t>relationships</a:t>
            </a:r>
            <a:r>
              <a:rPr lang="fr-CH" b="1" dirty="0"/>
              <a:t>)</a:t>
            </a:r>
            <a:endParaRPr lang="fr-CH" dirty="0"/>
          </a:p>
        </p:txBody>
      </p:sp>
    </p:spTree>
    <p:extLst>
      <p:ext uri="{BB962C8B-B14F-4D97-AF65-F5344CB8AC3E}">
        <p14:creationId xmlns:p14="http://schemas.microsoft.com/office/powerpoint/2010/main" val="4231950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
        <p:nvSpPr>
          <p:cNvPr id="3" name="Rectangle 2"/>
          <p:cNvSpPr/>
          <p:nvPr/>
        </p:nvSpPr>
        <p:spPr>
          <a:xfrm>
            <a:off x="2771800" y="16633"/>
            <a:ext cx="4361387" cy="369332"/>
          </a:xfrm>
          <a:prstGeom prst="rect">
            <a:avLst/>
          </a:prstGeom>
        </p:spPr>
        <p:txBody>
          <a:bodyPr wrap="none">
            <a:spAutoFit/>
          </a:bodyPr>
          <a:lstStyle/>
          <a:p>
            <a:r>
              <a:rPr lang="fr-CH" dirty="0" err="1"/>
              <a:t>Vector</a:t>
            </a:r>
            <a:r>
              <a:rPr lang="fr-CH" dirty="0"/>
              <a:t> </a:t>
            </a:r>
            <a:r>
              <a:rPr lang="fr-CH" dirty="0" err="1" smtClean="0"/>
              <a:t>geometry</a:t>
            </a:r>
            <a:r>
              <a:rPr lang="fr-CH" dirty="0" smtClean="0"/>
              <a:t>..............</a:t>
            </a:r>
            <a:r>
              <a:rPr lang="fr-CH" dirty="0" err="1"/>
              <a:t>Geometry</a:t>
            </a:r>
            <a:r>
              <a:rPr lang="fr-CH" dirty="0"/>
              <a:t> </a:t>
            </a:r>
            <a:r>
              <a:rPr lang="fr-CH" dirty="0" err="1"/>
              <a:t>encoding</a:t>
            </a:r>
            <a:endParaRPr lang="fr-C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2"/>
            <a:ext cx="6925756" cy="2055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284984"/>
            <a:ext cx="6289679" cy="25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28184" y="3742433"/>
            <a:ext cx="1393135"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20625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03" y="548680"/>
            <a:ext cx="3223840" cy="1177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44" y="2392488"/>
            <a:ext cx="3312368" cy="85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89" y="4005064"/>
            <a:ext cx="3011678" cy="88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699792" y="62190"/>
            <a:ext cx="2124364" cy="369332"/>
          </a:xfrm>
          <a:prstGeom prst="rect">
            <a:avLst/>
          </a:prstGeom>
          <a:noFill/>
        </p:spPr>
        <p:txBody>
          <a:bodyPr wrap="none" rtlCol="0">
            <a:spAutoFit/>
          </a:bodyPr>
          <a:lstStyle/>
          <a:p>
            <a:r>
              <a:rPr lang="fr-CH" dirty="0"/>
              <a:t>Respect for </a:t>
            </a:r>
            <a:r>
              <a:rPr lang="fr-CH" dirty="0" err="1"/>
              <a:t>topology</a:t>
            </a:r>
            <a:endParaRPr lang="fr-CH" dirty="0"/>
          </a:p>
        </p:txBody>
      </p:sp>
      <p:sp>
        <p:nvSpPr>
          <p:cNvPr id="3" name="ZoneTexte 2"/>
          <p:cNvSpPr txBox="1"/>
          <p:nvPr/>
        </p:nvSpPr>
        <p:spPr>
          <a:xfrm>
            <a:off x="611560" y="1746920"/>
            <a:ext cx="2742482" cy="369332"/>
          </a:xfrm>
          <a:prstGeom prst="rect">
            <a:avLst/>
          </a:prstGeom>
          <a:noFill/>
        </p:spPr>
        <p:txBody>
          <a:bodyPr wrap="none" rtlCol="0">
            <a:spAutoFit/>
          </a:bodyPr>
          <a:lstStyle/>
          <a:p>
            <a:r>
              <a:rPr lang="en-US" dirty="0"/>
              <a:t>Planar respect of the graph</a:t>
            </a:r>
            <a:endParaRPr lang="fr-CH" dirty="0"/>
          </a:p>
        </p:txBody>
      </p:sp>
      <p:sp>
        <p:nvSpPr>
          <p:cNvPr id="4" name="ZoneTexte 3"/>
          <p:cNvSpPr txBox="1"/>
          <p:nvPr/>
        </p:nvSpPr>
        <p:spPr>
          <a:xfrm>
            <a:off x="977397" y="3429000"/>
            <a:ext cx="1524969" cy="369332"/>
          </a:xfrm>
          <a:prstGeom prst="rect">
            <a:avLst/>
          </a:prstGeom>
          <a:noFill/>
        </p:spPr>
        <p:txBody>
          <a:bodyPr wrap="none" rtlCol="0">
            <a:spAutoFit/>
          </a:bodyPr>
          <a:lstStyle/>
          <a:p>
            <a:r>
              <a:rPr lang="fr-CH" dirty="0"/>
              <a:t>Vertex sharing</a:t>
            </a:r>
            <a:endParaRPr lang="fr-CH" dirty="0"/>
          </a:p>
        </p:txBody>
      </p:sp>
      <p:sp>
        <p:nvSpPr>
          <p:cNvPr id="5" name="ZoneTexte 4"/>
          <p:cNvSpPr txBox="1"/>
          <p:nvPr/>
        </p:nvSpPr>
        <p:spPr>
          <a:xfrm>
            <a:off x="1206766" y="5117617"/>
            <a:ext cx="1482585" cy="369332"/>
          </a:xfrm>
          <a:prstGeom prst="rect">
            <a:avLst/>
          </a:prstGeom>
          <a:noFill/>
        </p:spPr>
        <p:txBody>
          <a:bodyPr wrap="none" rtlCol="0">
            <a:spAutoFit/>
          </a:bodyPr>
          <a:lstStyle/>
          <a:p>
            <a:r>
              <a:rPr lang="fr-CH" dirty="0" err="1" smtClean="0"/>
              <a:t>Edges</a:t>
            </a:r>
            <a:r>
              <a:rPr lang="fr-CH" dirty="0" smtClean="0"/>
              <a:t> </a:t>
            </a:r>
            <a:r>
              <a:rPr lang="fr-CH" dirty="0"/>
              <a:t>Sharing</a:t>
            </a:r>
            <a:endParaRPr lang="fr-CH"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514731"/>
            <a:ext cx="16954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283968" y="2069322"/>
            <a:ext cx="4572000" cy="646331"/>
          </a:xfrm>
          <a:prstGeom prst="rect">
            <a:avLst/>
          </a:prstGeom>
        </p:spPr>
        <p:txBody>
          <a:bodyPr>
            <a:spAutoFit/>
          </a:bodyPr>
          <a:lstStyle/>
          <a:p>
            <a:r>
              <a:rPr lang="en-US" b="1" dirty="0"/>
              <a:t>a surface feature or area is a topological ensemble consisting of a centroid</a:t>
            </a:r>
            <a:endParaRPr lang="fr-CH"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094" y="2845911"/>
            <a:ext cx="16383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2491" y="4581128"/>
            <a:ext cx="339090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ZoneTexte 13"/>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2099148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6485069"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11560" y="835224"/>
            <a:ext cx="6634573" cy="369332"/>
          </a:xfrm>
          <a:prstGeom prst="rect">
            <a:avLst/>
          </a:prstGeom>
          <a:noFill/>
        </p:spPr>
        <p:txBody>
          <a:bodyPr wrap="none" rtlCol="0">
            <a:spAutoFit/>
          </a:bodyPr>
          <a:lstStyle/>
          <a:p>
            <a:r>
              <a:rPr lang="en-US" dirty="0"/>
              <a:t>An example of the role of topology in the construction of a database </a:t>
            </a:r>
            <a:endParaRPr lang="fr-CH" dirty="0"/>
          </a:p>
        </p:txBody>
      </p:sp>
      <p:sp>
        <p:nvSpPr>
          <p:cNvPr id="5" name="ZoneTexte 4"/>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179294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484784"/>
            <a:ext cx="115212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p:cNvSpPr txBox="1"/>
          <p:nvPr/>
        </p:nvSpPr>
        <p:spPr>
          <a:xfrm>
            <a:off x="755576" y="764704"/>
            <a:ext cx="1945854" cy="369332"/>
          </a:xfrm>
          <a:prstGeom prst="rect">
            <a:avLst/>
          </a:prstGeom>
          <a:noFill/>
        </p:spPr>
        <p:txBody>
          <a:bodyPr wrap="none" rtlCol="0">
            <a:spAutoFit/>
          </a:bodyPr>
          <a:lstStyle/>
          <a:p>
            <a:r>
              <a:rPr lang="fr-CH" dirty="0"/>
              <a:t>Flat file. The </a:t>
            </a:r>
            <a:r>
              <a:rPr lang="fr-CH" dirty="0" err="1"/>
              <a:t>shape</a:t>
            </a:r>
            <a:endParaRPr lang="fr-CH" dirty="0"/>
          </a:p>
        </p:txBody>
      </p:sp>
      <p:sp>
        <p:nvSpPr>
          <p:cNvPr id="4" name="ZoneTexte 3"/>
          <p:cNvSpPr txBox="1"/>
          <p:nvPr/>
        </p:nvSpPr>
        <p:spPr>
          <a:xfrm>
            <a:off x="827584" y="1484784"/>
            <a:ext cx="628698" cy="923330"/>
          </a:xfrm>
          <a:prstGeom prst="rect">
            <a:avLst/>
          </a:prstGeom>
          <a:noFill/>
        </p:spPr>
        <p:txBody>
          <a:bodyPr wrap="none" rtlCol="0">
            <a:spAutoFit/>
          </a:bodyPr>
          <a:lstStyle/>
          <a:p>
            <a:r>
              <a:rPr lang="fr-CH" dirty="0" smtClean="0"/>
              <a:t>. </a:t>
            </a:r>
            <a:r>
              <a:rPr lang="fr-CH" dirty="0" err="1"/>
              <a:t>s</a:t>
            </a:r>
            <a:r>
              <a:rPr lang="fr-CH" dirty="0" err="1" smtClean="0"/>
              <a:t>hp</a:t>
            </a:r>
            <a:endParaRPr lang="fr-CH" dirty="0" smtClean="0"/>
          </a:p>
          <a:p>
            <a:r>
              <a:rPr lang="fr-CH" dirty="0" smtClean="0"/>
              <a:t>.</a:t>
            </a:r>
            <a:r>
              <a:rPr lang="fr-CH" dirty="0" err="1" smtClean="0"/>
              <a:t>shx</a:t>
            </a:r>
            <a:endParaRPr lang="fr-CH" dirty="0" smtClean="0"/>
          </a:p>
          <a:p>
            <a:r>
              <a:rPr lang="fr-CH" dirty="0" smtClean="0"/>
              <a:t>.</a:t>
            </a:r>
            <a:r>
              <a:rPr lang="fr-CH" dirty="0" err="1" smtClean="0"/>
              <a:t>dbf</a:t>
            </a:r>
            <a:endParaRPr lang="fr-CH" dirty="0"/>
          </a:p>
        </p:txBody>
      </p:sp>
      <p:sp>
        <p:nvSpPr>
          <p:cNvPr id="6" name="Accolade fermante 5"/>
          <p:cNvSpPr/>
          <p:nvPr/>
        </p:nvSpPr>
        <p:spPr>
          <a:xfrm>
            <a:off x="1835904" y="1484784"/>
            <a:ext cx="582771" cy="923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7" name="ZoneTexte 6"/>
          <p:cNvSpPr txBox="1"/>
          <p:nvPr/>
        </p:nvSpPr>
        <p:spPr>
          <a:xfrm>
            <a:off x="2555775" y="1777832"/>
            <a:ext cx="1450462" cy="369332"/>
          </a:xfrm>
          <a:prstGeom prst="rect">
            <a:avLst/>
          </a:prstGeom>
          <a:noFill/>
        </p:spPr>
        <p:txBody>
          <a:bodyPr wrap="none" rtlCol="0">
            <a:spAutoFit/>
          </a:bodyPr>
          <a:lstStyle/>
          <a:p>
            <a:r>
              <a:rPr lang="fr-CH" dirty="0" smtClean="0"/>
              <a:t>Shape format</a:t>
            </a:r>
            <a:endParaRPr lang="fr-CH" dirty="0"/>
          </a:p>
        </p:txBody>
      </p:sp>
      <p:sp>
        <p:nvSpPr>
          <p:cNvPr id="8" name="ZoneTexte 7"/>
          <p:cNvSpPr txBox="1"/>
          <p:nvPr/>
        </p:nvSpPr>
        <p:spPr>
          <a:xfrm>
            <a:off x="611560" y="3729806"/>
            <a:ext cx="2459135" cy="923330"/>
          </a:xfrm>
          <a:prstGeom prst="rect">
            <a:avLst/>
          </a:prstGeom>
          <a:noFill/>
        </p:spPr>
        <p:txBody>
          <a:bodyPr wrap="none" rtlCol="0">
            <a:spAutoFit/>
          </a:bodyPr>
          <a:lstStyle/>
          <a:p>
            <a:r>
              <a:rPr lang="en-US" dirty="0" err="1"/>
              <a:t>Shp</a:t>
            </a:r>
            <a:r>
              <a:rPr lang="en-US" dirty="0"/>
              <a:t> is geometry</a:t>
            </a:r>
          </a:p>
          <a:p>
            <a:r>
              <a:rPr lang="en-US" dirty="0"/>
              <a:t>Dbf is the attribute part.</a:t>
            </a:r>
          </a:p>
          <a:p>
            <a:r>
              <a:rPr lang="en-US" dirty="0" err="1"/>
              <a:t>Shx</a:t>
            </a:r>
            <a:r>
              <a:rPr lang="en-US" dirty="0"/>
              <a:t> is the link index</a:t>
            </a:r>
            <a:endParaRPr lang="fr-CH" dirty="0"/>
          </a:p>
        </p:txBody>
      </p:sp>
      <p:pic>
        <p:nvPicPr>
          <p:cNvPr id="3074" name="Picture 2" descr="Table de classes d'entités affichant la colonne de for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155" y="2308372"/>
            <a:ext cx="5021700" cy="392893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39552" y="4941168"/>
            <a:ext cx="2952328" cy="646331"/>
          </a:xfrm>
          <a:prstGeom prst="rect">
            <a:avLst/>
          </a:prstGeom>
          <a:noFill/>
        </p:spPr>
        <p:txBody>
          <a:bodyPr wrap="square" rtlCol="0">
            <a:spAutoFit/>
          </a:bodyPr>
          <a:lstStyle/>
          <a:p>
            <a:r>
              <a:rPr lang="en-US" dirty="0"/>
              <a:t>It has become a standard exchange format and is open</a:t>
            </a:r>
            <a:endParaRPr lang="fr-CH" dirty="0"/>
          </a:p>
        </p:txBody>
      </p:sp>
      <p:sp>
        <p:nvSpPr>
          <p:cNvPr id="11" name="ZoneTexte 10"/>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1971846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635" y="2924944"/>
            <a:ext cx="8892480" cy="2831544"/>
          </a:xfrm>
          <a:prstGeom prst="rect">
            <a:avLst/>
          </a:prstGeom>
        </p:spPr>
        <p:txBody>
          <a:bodyPr wrap="square">
            <a:spAutoFit/>
          </a:bodyPr>
          <a:lstStyle/>
          <a:p>
            <a:r>
              <a:rPr lang="fr-CH" b="1" dirty="0"/>
              <a:t>.</a:t>
            </a:r>
            <a:r>
              <a:rPr lang="fr-CH" b="1" dirty="0" err="1"/>
              <a:t>sbn</a:t>
            </a:r>
            <a:r>
              <a:rPr lang="fr-CH" b="1" dirty="0"/>
              <a:t> et .</a:t>
            </a:r>
            <a:r>
              <a:rPr lang="fr-CH" b="1" dirty="0" err="1"/>
              <a:t>sbx</a:t>
            </a:r>
            <a:r>
              <a:rPr lang="fr-CH" b="1" dirty="0"/>
              <a:t> </a:t>
            </a:r>
            <a:r>
              <a:rPr lang="fr-CH" sz="1600" dirty="0"/>
              <a:t>- </a:t>
            </a:r>
            <a:r>
              <a:rPr lang="fr-CH" sz="1600" dirty="0"/>
              <a:t>spatial index of </a:t>
            </a:r>
            <a:r>
              <a:rPr lang="fr-CH" sz="1600" dirty="0" err="1"/>
              <a:t>shapes</a:t>
            </a:r>
            <a:r>
              <a:rPr lang="fr-CH" sz="1600" dirty="0" smtClean="0"/>
              <a:t>.</a:t>
            </a:r>
          </a:p>
          <a:p>
            <a:r>
              <a:rPr lang="fr-CH" b="1" dirty="0" smtClean="0"/>
              <a:t>.</a:t>
            </a:r>
            <a:r>
              <a:rPr lang="fr-CH" b="1" dirty="0" err="1"/>
              <a:t>fbn</a:t>
            </a:r>
            <a:r>
              <a:rPr lang="fr-CH" b="1" dirty="0"/>
              <a:t> et .</a:t>
            </a:r>
            <a:r>
              <a:rPr lang="fr-CH" b="1" dirty="0" err="1"/>
              <a:t>fbx</a:t>
            </a:r>
            <a:r>
              <a:rPr lang="fr-CH" b="1" dirty="0"/>
              <a:t> </a:t>
            </a:r>
            <a:r>
              <a:rPr lang="fr-CH" sz="1600" dirty="0"/>
              <a:t>- </a:t>
            </a:r>
            <a:r>
              <a:rPr lang="en-US" sz="1600" dirty="0"/>
              <a:t>spatial shape index for read-only </a:t>
            </a:r>
            <a:r>
              <a:rPr lang="en-US" sz="1600" dirty="0" smtClean="0"/>
              <a:t>shapefile</a:t>
            </a:r>
          </a:p>
          <a:p>
            <a:r>
              <a:rPr lang="fr-CH" b="1" dirty="0" smtClean="0"/>
              <a:t>.</a:t>
            </a:r>
            <a:r>
              <a:rPr lang="fr-CH" b="1" dirty="0" err="1" smtClean="0"/>
              <a:t>ain</a:t>
            </a:r>
            <a:r>
              <a:rPr lang="fr-CH" b="1" dirty="0" smtClean="0"/>
              <a:t> </a:t>
            </a:r>
            <a:r>
              <a:rPr lang="fr-CH" b="1" dirty="0"/>
              <a:t>et .</a:t>
            </a:r>
            <a:r>
              <a:rPr lang="fr-CH" b="1" dirty="0" err="1"/>
              <a:t>aih</a:t>
            </a:r>
            <a:r>
              <a:rPr lang="fr-CH" b="1" dirty="0"/>
              <a:t> </a:t>
            </a:r>
            <a:r>
              <a:rPr lang="fr-CH" sz="1600" dirty="0"/>
              <a:t>- </a:t>
            </a:r>
            <a:r>
              <a:rPr lang="en-US" sz="1600" dirty="0"/>
              <a:t>index of the attributes of the active fields in a table or in a table of attributes of the theme.</a:t>
            </a:r>
            <a:endParaRPr lang="fr-CH" sz="1600" dirty="0"/>
          </a:p>
          <a:p>
            <a:r>
              <a:rPr lang="fr-CH" b="1" dirty="0"/>
              <a:t>.</a:t>
            </a:r>
            <a:r>
              <a:rPr lang="fr-CH" b="1" dirty="0" err="1"/>
              <a:t>prj</a:t>
            </a:r>
            <a:r>
              <a:rPr lang="fr-CH" b="1" dirty="0"/>
              <a:t> </a:t>
            </a:r>
            <a:r>
              <a:rPr lang="fr-CH" sz="1600" dirty="0"/>
              <a:t>- </a:t>
            </a:r>
            <a:r>
              <a:rPr lang="en-US" sz="1600" dirty="0"/>
              <a:t>information on the coordinate system, using the WKT (Well Known Text) format</a:t>
            </a:r>
            <a:r>
              <a:rPr lang="en-US" sz="1600" dirty="0" smtClean="0"/>
              <a:t>.</a:t>
            </a:r>
          </a:p>
          <a:p>
            <a:r>
              <a:rPr lang="fr-CH" b="1" dirty="0" smtClean="0"/>
              <a:t>.</a:t>
            </a:r>
            <a:r>
              <a:rPr lang="fr-CH" b="1" dirty="0"/>
              <a:t>shp.xml </a:t>
            </a:r>
            <a:r>
              <a:rPr lang="fr-CH" sz="1600" dirty="0"/>
              <a:t>- </a:t>
            </a:r>
            <a:r>
              <a:rPr lang="fr-CH" sz="1600" dirty="0" err="1"/>
              <a:t>shapefile</a:t>
            </a:r>
            <a:r>
              <a:rPr lang="fr-CH" sz="1600" dirty="0"/>
              <a:t> </a:t>
            </a:r>
            <a:r>
              <a:rPr lang="fr-CH" sz="1600" dirty="0" err="1"/>
              <a:t>metadata</a:t>
            </a:r>
            <a:r>
              <a:rPr lang="fr-CH" sz="1600" dirty="0" smtClean="0"/>
              <a:t>.</a:t>
            </a:r>
          </a:p>
          <a:p>
            <a:r>
              <a:rPr lang="fr-CH" b="1" dirty="0" smtClean="0"/>
              <a:t>.</a:t>
            </a:r>
            <a:r>
              <a:rPr lang="fr-CH" b="1" dirty="0" err="1"/>
              <a:t>atx</a:t>
            </a:r>
            <a:r>
              <a:rPr lang="fr-CH" b="1" dirty="0"/>
              <a:t> </a:t>
            </a:r>
            <a:r>
              <a:rPr lang="fr-CH" sz="1600" dirty="0"/>
              <a:t>- </a:t>
            </a:r>
            <a:r>
              <a:rPr lang="en-US" sz="1600" dirty="0"/>
              <a:t>attribute index file for the dbf file, in the form &lt;shapefile&gt;.&lt;</a:t>
            </a:r>
            <a:r>
              <a:rPr lang="en-US" sz="1600" dirty="0" err="1"/>
              <a:t>column_name</a:t>
            </a:r>
            <a:r>
              <a:rPr lang="en-US" sz="1600" dirty="0"/>
              <a:t>&gt;.</a:t>
            </a:r>
            <a:r>
              <a:rPr lang="en-US" sz="1600" dirty="0" err="1"/>
              <a:t>atx</a:t>
            </a:r>
            <a:r>
              <a:rPr lang="en-US" sz="1600" dirty="0"/>
              <a:t> (ArcGIS 8 and following</a:t>
            </a:r>
            <a:r>
              <a:rPr lang="en-US" sz="1600" dirty="0" smtClean="0"/>
              <a:t>)</a:t>
            </a:r>
          </a:p>
          <a:p>
            <a:r>
              <a:rPr lang="fr-CH" b="1" dirty="0" smtClean="0"/>
              <a:t>.</a:t>
            </a:r>
            <a:r>
              <a:rPr lang="fr-CH" b="1" dirty="0" err="1"/>
              <a:t>ixs</a:t>
            </a:r>
            <a:r>
              <a:rPr lang="fr-CH" b="1" dirty="0"/>
              <a:t> </a:t>
            </a:r>
            <a:r>
              <a:rPr lang="fr-CH" sz="1600" dirty="0"/>
              <a:t>- </a:t>
            </a:r>
            <a:r>
              <a:rPr lang="en-US" sz="1600" dirty="0"/>
              <a:t>Geocoding index for read/write shape files</a:t>
            </a:r>
            <a:r>
              <a:rPr lang="en-US" sz="1600" dirty="0" smtClean="0"/>
              <a:t>.</a:t>
            </a:r>
          </a:p>
          <a:p>
            <a:r>
              <a:rPr lang="fr-CH" b="1" dirty="0" smtClean="0"/>
              <a:t>.</a:t>
            </a:r>
            <a:r>
              <a:rPr lang="fr-CH" b="1" dirty="0" err="1"/>
              <a:t>mxs</a:t>
            </a:r>
            <a:r>
              <a:rPr lang="fr-CH" b="1" dirty="0"/>
              <a:t> </a:t>
            </a:r>
            <a:r>
              <a:rPr lang="fr-CH" sz="1600" dirty="0"/>
              <a:t>- </a:t>
            </a:r>
            <a:r>
              <a:rPr lang="en-US" sz="1600" dirty="0"/>
              <a:t>Geocoding index for read/write shape files (ODB format</a:t>
            </a:r>
            <a:r>
              <a:rPr lang="en-US" sz="1600" dirty="0" smtClean="0"/>
              <a:t>).</a:t>
            </a:r>
          </a:p>
          <a:p>
            <a:r>
              <a:rPr lang="fr-CH" b="1" dirty="0" smtClean="0"/>
              <a:t>.</a:t>
            </a:r>
            <a:r>
              <a:rPr lang="fr-CH" b="1" dirty="0" err="1"/>
              <a:t>cpg</a:t>
            </a:r>
            <a:r>
              <a:rPr lang="fr-CH" b="1" dirty="0"/>
              <a:t> </a:t>
            </a:r>
            <a:r>
              <a:rPr lang="fr-CH" sz="1600" dirty="0"/>
              <a:t>- </a:t>
            </a:r>
            <a:r>
              <a:rPr lang="en-US" sz="1600" dirty="0"/>
              <a:t>Optional file that can be used to specify the code page to identify the character set to be used</a:t>
            </a:r>
            <a:endParaRPr lang="fr-CH" sz="1600" dirty="0"/>
          </a:p>
        </p:txBody>
      </p:sp>
      <p:sp>
        <p:nvSpPr>
          <p:cNvPr id="4" name="ZoneTexte 3"/>
          <p:cNvSpPr txBox="1"/>
          <p:nvPr/>
        </p:nvSpPr>
        <p:spPr>
          <a:xfrm>
            <a:off x="3059832" y="2195572"/>
            <a:ext cx="1585690" cy="369332"/>
          </a:xfrm>
          <a:prstGeom prst="rect">
            <a:avLst/>
          </a:prstGeom>
          <a:noFill/>
        </p:spPr>
        <p:txBody>
          <a:bodyPr wrap="none" rtlCol="0">
            <a:spAutoFit/>
          </a:bodyPr>
          <a:lstStyle/>
          <a:p>
            <a:r>
              <a:rPr lang="fr-CH" dirty="0" err="1"/>
              <a:t>Additional</a:t>
            </a:r>
            <a:r>
              <a:rPr lang="fr-CH" dirty="0"/>
              <a:t> files</a:t>
            </a:r>
            <a:endParaRPr lang="fr-CH" dirty="0"/>
          </a:p>
        </p:txBody>
      </p:sp>
      <p:sp>
        <p:nvSpPr>
          <p:cNvPr id="5" name="Rectangle 4"/>
          <p:cNvSpPr/>
          <p:nvPr/>
        </p:nvSpPr>
        <p:spPr>
          <a:xfrm>
            <a:off x="611560" y="980728"/>
            <a:ext cx="115212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827584" y="980728"/>
            <a:ext cx="628698" cy="923330"/>
          </a:xfrm>
          <a:prstGeom prst="rect">
            <a:avLst/>
          </a:prstGeom>
          <a:noFill/>
        </p:spPr>
        <p:txBody>
          <a:bodyPr wrap="none" rtlCol="0">
            <a:spAutoFit/>
          </a:bodyPr>
          <a:lstStyle/>
          <a:p>
            <a:r>
              <a:rPr lang="fr-CH" dirty="0" smtClean="0"/>
              <a:t>. </a:t>
            </a:r>
            <a:r>
              <a:rPr lang="fr-CH" dirty="0" err="1"/>
              <a:t>s</a:t>
            </a:r>
            <a:r>
              <a:rPr lang="fr-CH" dirty="0" err="1" smtClean="0"/>
              <a:t>hp</a:t>
            </a:r>
            <a:endParaRPr lang="fr-CH" dirty="0" smtClean="0"/>
          </a:p>
          <a:p>
            <a:r>
              <a:rPr lang="fr-CH" dirty="0" smtClean="0"/>
              <a:t>.</a:t>
            </a:r>
            <a:r>
              <a:rPr lang="fr-CH" dirty="0" err="1" smtClean="0"/>
              <a:t>shx</a:t>
            </a:r>
            <a:endParaRPr lang="fr-CH" dirty="0" smtClean="0"/>
          </a:p>
          <a:p>
            <a:r>
              <a:rPr lang="fr-CH" dirty="0" smtClean="0"/>
              <a:t>.</a:t>
            </a:r>
            <a:r>
              <a:rPr lang="fr-CH" dirty="0" err="1" smtClean="0"/>
              <a:t>dbf</a:t>
            </a:r>
            <a:endParaRPr lang="fr-CH" dirty="0"/>
          </a:p>
        </p:txBody>
      </p:sp>
      <p:sp>
        <p:nvSpPr>
          <p:cNvPr id="7" name="Accolade fermante 6"/>
          <p:cNvSpPr/>
          <p:nvPr/>
        </p:nvSpPr>
        <p:spPr>
          <a:xfrm>
            <a:off x="1835904" y="980728"/>
            <a:ext cx="582771" cy="923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8" name="ZoneTexte 7"/>
          <p:cNvSpPr txBox="1"/>
          <p:nvPr/>
        </p:nvSpPr>
        <p:spPr>
          <a:xfrm>
            <a:off x="2555775" y="1273776"/>
            <a:ext cx="2082045" cy="369332"/>
          </a:xfrm>
          <a:prstGeom prst="rect">
            <a:avLst/>
          </a:prstGeom>
          <a:noFill/>
        </p:spPr>
        <p:txBody>
          <a:bodyPr wrap="none" rtlCol="0">
            <a:spAutoFit/>
          </a:bodyPr>
          <a:lstStyle/>
          <a:p>
            <a:r>
              <a:rPr lang="fr-CH" dirty="0" smtClean="0"/>
              <a:t>Shape format (base)</a:t>
            </a:r>
            <a:endParaRPr lang="fr-CH" dirty="0"/>
          </a:p>
        </p:txBody>
      </p:sp>
      <p:sp>
        <p:nvSpPr>
          <p:cNvPr id="9" name="ZoneTexte 8"/>
          <p:cNvSpPr txBox="1"/>
          <p:nvPr/>
        </p:nvSpPr>
        <p:spPr>
          <a:xfrm>
            <a:off x="0" y="15032"/>
            <a:ext cx="1400640" cy="369332"/>
          </a:xfrm>
          <a:prstGeom prst="rect">
            <a:avLst/>
          </a:prstGeom>
          <a:solidFill>
            <a:srgbClr val="FFC000"/>
          </a:solidFill>
        </p:spPr>
        <p:txBody>
          <a:bodyPr wrap="none" rtlCol="0">
            <a:spAutoFit/>
          </a:bodyPr>
          <a:lstStyle/>
          <a:p>
            <a:r>
              <a:rPr lang="fr-CH" dirty="0"/>
              <a:t>Data formats</a:t>
            </a:r>
            <a:endParaRPr lang="fr-CH" dirty="0"/>
          </a:p>
        </p:txBody>
      </p:sp>
    </p:spTree>
    <p:extLst>
      <p:ext uri="{BB962C8B-B14F-4D97-AF65-F5344CB8AC3E}">
        <p14:creationId xmlns:p14="http://schemas.microsoft.com/office/powerpoint/2010/main" val="2861710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Affichage à l'écran (4:3)</PresentationFormat>
  <Paragraphs>117</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HES-SO // Valais -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jeanchri.loubier</dc:creator>
  <cp:lastModifiedBy>jeanchri.loubier</cp:lastModifiedBy>
  <cp:revision>71</cp:revision>
  <dcterms:created xsi:type="dcterms:W3CDTF">2017-02-09T13:46:17Z</dcterms:created>
  <dcterms:modified xsi:type="dcterms:W3CDTF">2019-02-19T16:48:15Z</dcterms:modified>
</cp:coreProperties>
</file>