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51"/>
  </p:notesMasterIdLst>
  <p:handoutMasterIdLst>
    <p:handoutMasterId r:id="rId52"/>
  </p:handoutMasterIdLst>
  <p:sldIdLst>
    <p:sldId id="427" r:id="rId3"/>
    <p:sldId id="458" r:id="rId4"/>
    <p:sldId id="459" r:id="rId5"/>
    <p:sldId id="460" r:id="rId6"/>
    <p:sldId id="461" r:id="rId7"/>
    <p:sldId id="442" r:id="rId8"/>
    <p:sldId id="441" r:id="rId9"/>
    <p:sldId id="485" r:id="rId10"/>
    <p:sldId id="484" r:id="rId11"/>
    <p:sldId id="443" r:id="rId12"/>
    <p:sldId id="445" r:id="rId13"/>
    <p:sldId id="447" r:id="rId14"/>
    <p:sldId id="434" r:id="rId15"/>
    <p:sldId id="450" r:id="rId16"/>
    <p:sldId id="449" r:id="rId17"/>
    <p:sldId id="451" r:id="rId18"/>
    <p:sldId id="448" r:id="rId19"/>
    <p:sldId id="474" r:id="rId20"/>
    <p:sldId id="430" r:id="rId21"/>
    <p:sldId id="454" r:id="rId22"/>
    <p:sldId id="455" r:id="rId23"/>
    <p:sldId id="456" r:id="rId24"/>
    <p:sldId id="475" r:id="rId25"/>
    <p:sldId id="457" r:id="rId26"/>
    <p:sldId id="452" r:id="rId27"/>
    <p:sldId id="453" r:id="rId28"/>
    <p:sldId id="462" r:id="rId29"/>
    <p:sldId id="478" r:id="rId30"/>
    <p:sldId id="479" r:id="rId31"/>
    <p:sldId id="439" r:id="rId32"/>
    <p:sldId id="487" r:id="rId33"/>
    <p:sldId id="463" r:id="rId34"/>
    <p:sldId id="464" r:id="rId35"/>
    <p:sldId id="467" r:id="rId36"/>
    <p:sldId id="468" r:id="rId37"/>
    <p:sldId id="469" r:id="rId38"/>
    <p:sldId id="470" r:id="rId39"/>
    <p:sldId id="465" r:id="rId40"/>
    <p:sldId id="471" r:id="rId41"/>
    <p:sldId id="431" r:id="rId42"/>
    <p:sldId id="472" r:id="rId43"/>
    <p:sldId id="476" r:id="rId44"/>
    <p:sldId id="477" r:id="rId45"/>
    <p:sldId id="480" r:id="rId46"/>
    <p:sldId id="481" r:id="rId47"/>
    <p:sldId id="482" r:id="rId48"/>
    <p:sldId id="483" r:id="rId49"/>
    <p:sldId id="486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E93"/>
    <a:srgbClr val="CC9494"/>
    <a:srgbClr val="7FE1B9"/>
    <a:srgbClr val="3FEDF1"/>
    <a:srgbClr val="B37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2" autoAdjust="0"/>
    <p:restoredTop sz="86433" autoAdjust="0"/>
  </p:normalViewPr>
  <p:slideViewPr>
    <p:cSldViewPr>
      <p:cViewPr varScale="1">
        <p:scale>
          <a:sx n="86" d="100"/>
          <a:sy n="86" d="100"/>
        </p:scale>
        <p:origin x="147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1470"/>
    </p:cViewPr>
  </p:sorterViewPr>
  <p:notesViewPr>
    <p:cSldViewPr showGuides="1">
      <p:cViewPr varScale="1">
        <p:scale>
          <a:sx n="92" d="100"/>
          <a:sy n="92" d="100"/>
        </p:scale>
        <p:origin x="-378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B3B25-A923-4BCC-91AE-5D522BEBA951}" type="datetimeFigureOut">
              <a:rPr lang="fr-CH" smtClean="0"/>
              <a:t>10.03.2021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65DC0-61C7-430C-BBA8-32A773DB8CFF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67429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E3A89-DA97-4F9B-92DF-897FFFC94DFD}" type="datetimeFigureOut">
              <a:rPr lang="fr-CH" smtClean="0"/>
              <a:t>10.03.2021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DA138-398C-43A9-9218-E8ACD8B635B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0191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text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51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50" indent="-361950">
              <a:defRPr/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10" name="Espace réservé du titre 8"/>
          <p:cNvSpPr>
            <a:spLocks noGrp="1"/>
          </p:cNvSpPr>
          <p:nvPr>
            <p:ph type="title"/>
          </p:nvPr>
        </p:nvSpPr>
        <p:spPr>
          <a:xfrm>
            <a:off x="628650" y="983457"/>
            <a:ext cx="7886700" cy="57333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fr-FR" dirty="0" smtClean="0"/>
              <a:t>Cliquez pour ajouter un titre</a:t>
            </a:r>
            <a:endParaRPr lang="fr-CH" dirty="0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6DC0C6B9-1331-48ED-BC6B-5E902EA30291}" type="datetime1">
              <a:rPr lang="fr-CH" smtClean="0"/>
              <a:t>10.03.2021</a:t>
            </a:fld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D36A243D-B8E1-4175-8BD2-0375ACF8CF17}" type="slidenum">
              <a:rPr lang="fr-CH" smtClean="0"/>
              <a:pPr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1034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texte -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980728"/>
            <a:ext cx="7886700" cy="572400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ajouter un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67150" cy="3979639"/>
          </a:xfrm>
        </p:spPr>
        <p:txBody>
          <a:bodyPr/>
          <a:lstStyle>
            <a:lvl1pPr marL="361950" indent="-361950">
              <a:defRPr/>
            </a:lvl1pPr>
            <a:lvl2pPr marL="361950" indent="-361950">
              <a:defRPr/>
            </a:lvl2pPr>
            <a:lvl3pPr marL="715963" indent="-246063">
              <a:defRPr/>
            </a:lvl3pPr>
            <a:lvl4pPr marL="982663" indent="-228600">
              <a:defRPr/>
            </a:lvl4pPr>
            <a:lvl5pPr marL="982663" indent="0">
              <a:defRPr/>
            </a:lvl5pPr>
          </a:lstStyle>
          <a:p>
            <a:pPr lvl="0"/>
            <a:r>
              <a:rPr lang="fr-FR" dirty="0" smtClean="0"/>
              <a:t>Cliquez pour ajouter du texte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7AFFBD06-9598-4D8E-9DE3-D18E8E26D53F}" type="datetime1">
              <a:rPr lang="fr-CH" smtClean="0"/>
              <a:t>10.03.2021</a:t>
            </a:fld>
            <a:endParaRPr lang="fr-CH" dirty="0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4648200" y="1825625"/>
            <a:ext cx="3867150" cy="3979639"/>
          </a:xfrm>
        </p:spPr>
        <p:txBody>
          <a:bodyPr/>
          <a:lstStyle>
            <a:lvl1pPr marL="361950" indent="-361950">
              <a:defRPr/>
            </a:lvl1pPr>
            <a:lvl2pPr marL="361950" indent="-361950">
              <a:defRPr/>
            </a:lvl2pPr>
            <a:lvl3pPr marL="715963" indent="-246063">
              <a:defRPr/>
            </a:lvl3pPr>
            <a:lvl4pPr marL="982663" indent="-228600">
              <a:defRPr/>
            </a:lvl4pPr>
            <a:lvl5pPr marL="982663" indent="0">
              <a:defRPr/>
            </a:lvl5pPr>
          </a:lstStyle>
          <a:p>
            <a:pPr lvl="0"/>
            <a:r>
              <a:rPr lang="fr-FR" dirty="0" smtClean="0"/>
              <a:t>Cliquez pour ajouter du texte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D36A243D-B8E1-4175-8BD2-0375ACF8CF17}" type="slidenum">
              <a:rPr lang="fr-CH" smtClean="0"/>
              <a:pPr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893357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1EFD42-F2B3-4418-B2DF-D19FB3194993}" type="datetime1">
              <a:rPr lang="fr-CH" smtClean="0"/>
              <a:t>10.03.2021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D36A243D-B8E1-4175-8BD2-0375ACF8CF17}" type="slidenum">
              <a:rPr lang="fr-CH" smtClean="0"/>
              <a:pPr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90823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CCBF7-2C8F-4240-A9B0-EC07DE51859E}" type="datetime1">
              <a:rPr lang="fr-CH" smtClean="0"/>
              <a:t>10.03.2021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D36A243D-B8E1-4175-8BD2-0375ACF8CF17}" type="slidenum">
              <a:rPr lang="fr-CH" smtClean="0"/>
              <a:pPr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532136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t image en arrière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79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396474" y="5949279"/>
            <a:ext cx="3747526" cy="90871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907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CH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4" y="189781"/>
            <a:ext cx="2072233" cy="564655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628650" y="983457"/>
            <a:ext cx="7886700" cy="57333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lvl="0"/>
            <a:r>
              <a:rPr lang="fr-FR" dirty="0" smtClean="0"/>
              <a:t>Cliquez pour ajouter un titre</a:t>
            </a:r>
            <a:endParaRPr lang="fr-CH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2F817-78CE-4D0B-B100-959D551EEB00}" type="datetime1">
              <a:rPr lang="fr-CH" smtClean="0"/>
              <a:t>10.03.2021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4232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75" r:id="rId3"/>
    <p:sldLayoutId id="2147483676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CH" sz="4000" b="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90000"/>
        </a:lnSpc>
        <a:spcBef>
          <a:spcPts val="1000"/>
        </a:spcBef>
        <a:buFont typeface="Wingdings 3" panose="05040102010807070707" pitchFamily="18" charset="2"/>
        <a:buChar char=""/>
        <a:defRPr sz="3000" b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3" panose="05040102010807070707" pitchFamily="18" charset="2"/>
        <a:buChar char="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99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min.ch/ch/f/rs/c814_501.html" TargetMode="External"/><Relationship Id="rId7" Type="http://schemas.openxmlformats.org/officeDocument/2006/relationships/hyperlink" Target="http://www.admin.ch/ch/f/rs/c814_501_513.html" TargetMode="External"/><Relationship Id="rId2" Type="http://schemas.openxmlformats.org/officeDocument/2006/relationships/hyperlink" Target="http://www.admin.ch/ch/f/rs/c814_50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dmin.ch/ch/f/rs/c814_542_1.html" TargetMode="External"/><Relationship Id="rId5" Type="http://schemas.openxmlformats.org/officeDocument/2006/relationships/hyperlink" Target="http://www.admin.ch/ch/f/rs/c814_501_43.html" TargetMode="External"/><Relationship Id="rId4" Type="http://schemas.openxmlformats.org/officeDocument/2006/relationships/hyperlink" Target="http://www.admin.ch/ch/f/rs/c814_501_512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emf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Low%20DA%5bAuthor%5d&amp;cauthor=true&amp;cauthor_uid=9608475" TargetMode="External"/><Relationship Id="rId7" Type="http://schemas.openxmlformats.org/officeDocument/2006/relationships/hyperlink" Target="https://www.ncbi.nlm.nih.gov/pubmed/9608475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cbi.nlm.nih.gov/pubmed/?term=Purdy%20JA%5bAuthor%5d&amp;cauthor=true&amp;cauthor_uid=9608475" TargetMode="External"/><Relationship Id="rId5" Type="http://schemas.openxmlformats.org/officeDocument/2006/relationships/hyperlink" Target="https://www.ncbi.nlm.nih.gov/pubmed/?term=Mutic%20S%5bAuthor%5d&amp;cauthor=true&amp;cauthor_uid=9608475" TargetMode="External"/><Relationship Id="rId4" Type="http://schemas.openxmlformats.org/officeDocument/2006/relationships/hyperlink" Target="https://www.ncbi.nlm.nih.gov/pubmed/?term=Harms%20WB%5bAuthor%5d&amp;cauthor=true&amp;cauthor_uid=9608475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www.ncbi.nlm.nih.gov/pubmed/?term=Harms%20WB%5bAuthor%5d&amp;cauthor=true&amp;cauthor_uid=9608475" TargetMode="External"/><Relationship Id="rId7" Type="http://schemas.openxmlformats.org/officeDocument/2006/relationships/image" Target="../media/image39.png"/><Relationship Id="rId2" Type="http://schemas.openxmlformats.org/officeDocument/2006/relationships/hyperlink" Target="https://www.ncbi.nlm.nih.gov/pubmed/?term=Low%20DA%5bAuthor%5d&amp;cauthor=true&amp;cauthor_uid=960847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cbi.nlm.nih.gov/pubmed/9608475" TargetMode="External"/><Relationship Id="rId5" Type="http://schemas.openxmlformats.org/officeDocument/2006/relationships/hyperlink" Target="https://www.ncbi.nlm.nih.gov/pubmed/?term=Purdy%20JA%5bAuthor%5d&amp;cauthor=true&amp;cauthor_uid=9608475" TargetMode="External"/><Relationship Id="rId4" Type="http://schemas.openxmlformats.org/officeDocument/2006/relationships/hyperlink" Target="https://www.ncbi.nlm.nih.gov/pubmed/?term=Mutic%20S%5bAuthor%5d&amp;cauthor=true&amp;cauthor_uid=9608475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www.ncbi.nlm.nih.gov/pubmed/?term=Harms%20WB%5bAuthor%5d&amp;cauthor=true&amp;cauthor_uid=9608475" TargetMode="External"/><Relationship Id="rId7" Type="http://schemas.openxmlformats.org/officeDocument/2006/relationships/image" Target="../media/image39.png"/><Relationship Id="rId2" Type="http://schemas.openxmlformats.org/officeDocument/2006/relationships/hyperlink" Target="https://www.ncbi.nlm.nih.gov/pubmed/?term=Low%20DA%5bAuthor%5d&amp;cauthor=true&amp;cauthor_uid=960847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cbi.nlm.nih.gov/pubmed/9608475" TargetMode="External"/><Relationship Id="rId5" Type="http://schemas.openxmlformats.org/officeDocument/2006/relationships/hyperlink" Target="https://www.ncbi.nlm.nih.gov/pubmed/?term=Purdy%20JA%5bAuthor%5d&amp;cauthor=true&amp;cauthor_uid=9608475" TargetMode="External"/><Relationship Id="rId4" Type="http://schemas.openxmlformats.org/officeDocument/2006/relationships/hyperlink" Target="https://www.ncbi.nlm.nih.gov/pubmed/?term=Mutic%20S%5bAuthor%5d&amp;cauthor=true&amp;cauthor_uid=9608475" TargetMode="External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7504" y="1844824"/>
            <a:ext cx="8928992" cy="2448272"/>
          </a:xfrm>
        </p:spPr>
        <p:txBody>
          <a:bodyPr>
            <a:noAutofit/>
          </a:bodyPr>
          <a:lstStyle/>
          <a:p>
            <a:pPr algn="ctr"/>
            <a:r>
              <a:rPr lang="fr-CH" sz="3600" dirty="0" smtClean="0"/>
              <a:t>Assurance de qualité en radiothérapie</a:t>
            </a:r>
            <a:br>
              <a:rPr lang="fr-CH" sz="3600" dirty="0" smtClean="0"/>
            </a:br>
            <a:r>
              <a:rPr lang="fr-CH" sz="3600" dirty="0" smtClean="0"/>
              <a:t/>
            </a:r>
            <a:br>
              <a:rPr lang="fr-CH" sz="3600" dirty="0" smtClean="0"/>
            </a:br>
            <a:r>
              <a:rPr lang="fr-CH" sz="2800" dirty="0" smtClean="0"/>
              <a:t>Assurance qualité des plans de traitement</a:t>
            </a:r>
            <a:br>
              <a:rPr lang="fr-CH" sz="2800" dirty="0" smtClean="0"/>
            </a:br>
            <a:r>
              <a:rPr lang="fr-CH" sz="2800" dirty="0" smtClean="0"/>
              <a:t>Radiothérapie adaptative</a:t>
            </a:r>
            <a:br>
              <a:rPr lang="fr-CH" sz="2800" dirty="0" smtClean="0"/>
            </a:br>
            <a:r>
              <a:rPr lang="fr-CH" sz="2800" dirty="0" smtClean="0"/>
              <a:t>Dose </a:t>
            </a:r>
            <a:r>
              <a:rPr lang="fr-CH" sz="2800" dirty="0" err="1" smtClean="0"/>
              <a:t>tracking</a:t>
            </a:r>
            <a:r>
              <a:rPr lang="fr-CH" sz="2800" dirty="0" smtClean="0"/>
              <a:t/>
            </a:r>
            <a:br>
              <a:rPr lang="fr-CH" sz="2800" dirty="0" smtClean="0"/>
            </a:br>
            <a:r>
              <a:rPr lang="fr-CH" sz="3600" dirty="0"/>
              <a:t/>
            </a:r>
            <a:br>
              <a:rPr lang="fr-CH" sz="3600" dirty="0"/>
            </a:br>
            <a:r>
              <a:rPr lang="fr-CH" sz="2400" dirty="0" smtClean="0"/>
              <a:t>Cours HESAV – BDC-S4</a:t>
            </a:r>
            <a:r>
              <a:rPr lang="fr-CH" sz="3600" dirty="0" smtClean="0"/>
              <a:t/>
            </a:r>
            <a:br>
              <a:rPr lang="fr-CH" sz="3600" dirty="0" smtClean="0"/>
            </a:br>
            <a:endParaRPr lang="fr-CH" sz="36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3401585" y="5169966"/>
            <a:ext cx="2340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smtClean="0"/>
              <a:t>Dr Marc Pachoud PhD </a:t>
            </a:r>
          </a:p>
          <a:p>
            <a:pPr algn="ctr"/>
            <a:r>
              <a:rPr lang="fr-CH" dirty="0" smtClean="0"/>
              <a:t>12.03.2021</a:t>
            </a:r>
            <a:endParaRPr lang="fr-CH" dirty="0" smtClean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1697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50" y="1628799"/>
            <a:ext cx="8515350" cy="5112569"/>
          </a:xfrm>
        </p:spPr>
        <p:txBody>
          <a:bodyPr>
            <a:normAutofit fontScale="85000" lnSpcReduction="20000"/>
          </a:bodyPr>
          <a:lstStyle/>
          <a:p>
            <a:r>
              <a:rPr lang="fr-CH" dirty="0" smtClean="0"/>
              <a:t>OFSP</a:t>
            </a:r>
          </a:p>
          <a:p>
            <a:pPr lvl="1"/>
            <a:r>
              <a:rPr lang="fr-CH" dirty="0"/>
              <a:t>La loi sur la radioprotection du 22 mars 1991</a:t>
            </a:r>
          </a:p>
          <a:p>
            <a:pPr lvl="2"/>
            <a:r>
              <a:rPr lang="fr-CH" u="sng" dirty="0">
                <a:hlinkClick r:id="rId2"/>
              </a:rPr>
              <a:t>http://www.admin.ch/ch/f/rs/c814_50.html</a:t>
            </a:r>
            <a:endParaRPr lang="fr-CH" dirty="0"/>
          </a:p>
          <a:p>
            <a:pPr lvl="1"/>
            <a:r>
              <a:rPr lang="fr-CH" dirty="0"/>
              <a:t>L’ordonnance sur la radioprotection du 26 avril 2017</a:t>
            </a:r>
          </a:p>
          <a:p>
            <a:pPr lvl="2"/>
            <a:r>
              <a:rPr lang="fr-CH" u="sng" dirty="0">
                <a:hlinkClick r:id="rId3"/>
              </a:rPr>
              <a:t>http://www.admin.ch/ch/f/rs/c814_501.html</a:t>
            </a:r>
            <a:endParaRPr lang="fr-CH" dirty="0"/>
          </a:p>
          <a:p>
            <a:pPr lvl="1"/>
            <a:r>
              <a:rPr lang="fr-CH" dirty="0"/>
              <a:t>L’ordonnance sur l’utilisation de sources radioactives scellées en médecine du 26 avril 2017</a:t>
            </a:r>
          </a:p>
          <a:p>
            <a:pPr lvl="2"/>
            <a:r>
              <a:rPr lang="fr-CH" u="sng" dirty="0">
                <a:hlinkClick r:id="rId4"/>
              </a:rPr>
              <a:t>http://www.admin.ch/ch/f/rs/c814_501_512.html</a:t>
            </a:r>
            <a:endParaRPr lang="fr-CH" dirty="0"/>
          </a:p>
          <a:p>
            <a:pPr lvl="1"/>
            <a:r>
              <a:rPr lang="fr-CH" dirty="0"/>
              <a:t>L’ordonnance sur la dosimétrie individuelle du 26 avril 2017</a:t>
            </a:r>
          </a:p>
          <a:p>
            <a:pPr lvl="2"/>
            <a:r>
              <a:rPr lang="fr-CH" u="sng" dirty="0">
                <a:hlinkClick r:id="rId5"/>
              </a:rPr>
              <a:t>http://www.admin.ch/ch/f/rs/c814_501_43.html</a:t>
            </a:r>
            <a:endParaRPr lang="fr-CH" dirty="0"/>
          </a:p>
          <a:p>
            <a:pPr lvl="1"/>
            <a:r>
              <a:rPr lang="fr-CH" dirty="0"/>
              <a:t>L’ordonnance sur les installations radiologiques à usage médicale du 26 avril 2017</a:t>
            </a:r>
          </a:p>
          <a:p>
            <a:pPr lvl="2"/>
            <a:r>
              <a:rPr lang="fr-CH" u="sng" dirty="0">
                <a:hlinkClick r:id="rId6"/>
              </a:rPr>
              <a:t>http://www.admin.ch/ch/f/rs/c814_542_1.html</a:t>
            </a:r>
            <a:endParaRPr lang="fr-CH" dirty="0"/>
          </a:p>
          <a:p>
            <a:pPr lvl="1"/>
            <a:r>
              <a:rPr lang="fr-CH" dirty="0"/>
              <a:t>L’ordonnance sur la radioprotection s’appliquant aux accélérateurs d’électrons utilisés à des fins médicales du 15 décembre 2004</a:t>
            </a:r>
          </a:p>
          <a:p>
            <a:pPr lvl="2"/>
            <a:r>
              <a:rPr lang="fr-CH" u="sng" dirty="0">
                <a:hlinkClick r:id="rId7"/>
              </a:rPr>
              <a:t>http://www.admin.ch/ch/f/rs/c814_501_513.html</a:t>
            </a:r>
            <a:endParaRPr lang="fr-CH" dirty="0"/>
          </a:p>
          <a:p>
            <a:pPr lvl="1"/>
            <a:endParaRPr lang="fr-CH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Aspects légaux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10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505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Aspects légaux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11</a:t>
            </a:fld>
            <a:endParaRPr lang="fr-CH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</p:nvPr>
        </p:nvSpPr>
        <p:spPr>
          <a:xfrm>
            <a:off x="628650" y="1627200"/>
            <a:ext cx="8515350" cy="5112569"/>
          </a:xfrm>
        </p:spPr>
        <p:txBody>
          <a:bodyPr>
            <a:normAutofit/>
          </a:bodyPr>
          <a:lstStyle/>
          <a:p>
            <a:r>
              <a:rPr lang="fr-CH" sz="2600" dirty="0" smtClean="0"/>
              <a:t>OFSP - Autorisations</a:t>
            </a:r>
          </a:p>
          <a:p>
            <a:pPr lvl="1"/>
            <a:endParaRPr lang="fr-CH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4763980" cy="475252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37"/>
          <a:stretch/>
        </p:blipFill>
        <p:spPr>
          <a:xfrm>
            <a:off x="4932040" y="1988840"/>
            <a:ext cx="4141093" cy="478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2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Aspects légaux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12</a:t>
            </a:fld>
            <a:endParaRPr lang="fr-CH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</p:nvPr>
        </p:nvSpPr>
        <p:spPr>
          <a:xfrm>
            <a:off x="628650" y="1627200"/>
            <a:ext cx="8515350" cy="5112569"/>
          </a:xfrm>
        </p:spPr>
        <p:txBody>
          <a:bodyPr>
            <a:normAutofit/>
          </a:bodyPr>
          <a:lstStyle/>
          <a:p>
            <a:r>
              <a:rPr lang="fr-CH" sz="2600" dirty="0" smtClean="0"/>
              <a:t>OFSP – Assurance qualité</a:t>
            </a:r>
          </a:p>
          <a:p>
            <a:pPr lvl="1"/>
            <a:endParaRPr lang="fr-CH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60848"/>
            <a:ext cx="4405143" cy="47525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343226"/>
            <a:ext cx="4536504" cy="17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6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6192688" cy="5309452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Recommandations SSRPM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13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6600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5904656" cy="5211524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Recommandations SSRPM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14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007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556792"/>
            <a:ext cx="3312368" cy="5149842"/>
          </a:xfr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Recommandations SSRPM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15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2414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Recommandations SSRPM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16</a:t>
            </a:fld>
            <a:endParaRPr lang="fr-CH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84784"/>
            <a:ext cx="3600400" cy="5343116"/>
          </a:xfrm>
        </p:spPr>
      </p:pic>
    </p:spTree>
    <p:extLst>
      <p:ext uri="{BB962C8B-B14F-4D97-AF65-F5344CB8AC3E}">
        <p14:creationId xmlns:p14="http://schemas.microsoft.com/office/powerpoint/2010/main" val="418236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Aspects légaux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17</a:t>
            </a:fld>
            <a:endParaRPr lang="fr-CH" dirty="0"/>
          </a:p>
        </p:txBody>
      </p:sp>
      <p:sp>
        <p:nvSpPr>
          <p:cNvPr id="6" name="Espace réservé du contenu 1"/>
          <p:cNvSpPr>
            <a:spLocks noGrp="1"/>
          </p:cNvSpPr>
          <p:nvPr>
            <p:ph idx="1"/>
          </p:nvPr>
        </p:nvSpPr>
        <p:spPr>
          <a:xfrm>
            <a:off x="628650" y="1627200"/>
            <a:ext cx="8515350" cy="5112569"/>
          </a:xfrm>
        </p:spPr>
        <p:txBody>
          <a:bodyPr>
            <a:normAutofit/>
          </a:bodyPr>
          <a:lstStyle/>
          <a:p>
            <a:r>
              <a:rPr lang="fr-CH" sz="2600" dirty="0" smtClean="0"/>
              <a:t>OFSP – Déclaration incidents/accidents</a:t>
            </a:r>
          </a:p>
          <a:p>
            <a:pPr lvl="1"/>
            <a:endParaRPr lang="fr-CH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20888"/>
            <a:ext cx="7107103" cy="34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8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601014"/>
              </p:ext>
            </p:extLst>
          </p:nvPr>
        </p:nvGraphicFramePr>
        <p:xfrm>
          <a:off x="698217" y="1273345"/>
          <a:ext cx="7162800" cy="489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Visio" r:id="rId3" imgW="10426700" imgH="7112000" progId="">
                  <p:embed/>
                </p:oleObj>
              </mc:Choice>
              <mc:Fallback>
                <p:oleObj name="Visio" r:id="rId3" imgW="10426700" imgH="7112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217" y="1273345"/>
                        <a:ext cx="7162800" cy="4892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F:\Olivier\Doctorat\Présentations\soutenance publique\plan\vol\vol0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6418" y="3192810"/>
            <a:ext cx="12954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F:\Olivier\Doctorat\Présentations\soutenance publique\plan\iso\iso0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0968" y="3192810"/>
            <a:ext cx="1295400" cy="971550"/>
          </a:xfrm>
          <a:prstGeom prst="rect">
            <a:avLst/>
          </a:prstGeom>
          <a:noFill/>
        </p:spPr>
      </p:pic>
      <p:graphicFrame>
        <p:nvGraphicFramePr>
          <p:cNvPr id="12" name="Object 8"/>
          <p:cNvGraphicFramePr>
            <a:graphicFrameLocks noChangeAspect="1"/>
          </p:cNvGraphicFramePr>
          <p:nvPr/>
        </p:nvGraphicFramePr>
        <p:xfrm>
          <a:off x="6535093" y="1268760"/>
          <a:ext cx="131127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Visio" r:id="rId7" imgW="1828440" imgH="2553120" progId="">
                  <p:embed/>
                </p:oleObj>
              </mc:Choice>
              <mc:Fallback>
                <p:oleObj name="Visio" r:id="rId7" imgW="1828440" imgH="2553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5093" y="1268760"/>
                        <a:ext cx="1311275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Flux du patient - Rappel</a:t>
            </a:r>
            <a:endParaRPr lang="fr-CH" dirty="0"/>
          </a:p>
        </p:txBody>
      </p:sp>
      <p:grpSp>
        <p:nvGrpSpPr>
          <p:cNvPr id="5" name="Groupe 4"/>
          <p:cNvGrpSpPr/>
          <p:nvPr/>
        </p:nvGrpSpPr>
        <p:grpSpPr>
          <a:xfrm>
            <a:off x="539552" y="4725144"/>
            <a:ext cx="1595888" cy="1489550"/>
            <a:chOff x="539552" y="4725144"/>
            <a:chExt cx="1595888" cy="148955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74" t="10135" r="8420" b="-3093"/>
            <a:stretch/>
          </p:blipFill>
          <p:spPr>
            <a:xfrm>
              <a:off x="539552" y="5013176"/>
              <a:ext cx="1595888" cy="1201518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1035731" y="4725144"/>
              <a:ext cx="6559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dirty="0" smtClean="0"/>
                <a:t>Ou IRM</a:t>
              </a:r>
              <a:endParaRPr lang="fr-CH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Système de vérification R&amp;V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19</a:t>
            </a:fld>
            <a:endParaRPr lang="fr-CH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575382" y="2852936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TPS – Plan patient</a:t>
            </a:r>
            <a:endParaRPr lang="fr-CH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3455876" y="2852936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R&amp;V</a:t>
            </a:r>
            <a:endParaRPr lang="fr-CH" dirty="0"/>
          </a:p>
        </p:txBody>
      </p:sp>
      <p:sp>
        <p:nvSpPr>
          <p:cNvPr id="10" name="Rectangle à coins arrondis 9"/>
          <p:cNvSpPr/>
          <p:nvPr/>
        </p:nvSpPr>
        <p:spPr>
          <a:xfrm>
            <a:off x="6300192" y="2852936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 smtClean="0"/>
              <a:t>Linac</a:t>
            </a:r>
            <a:endParaRPr lang="fr-CH" dirty="0"/>
          </a:p>
        </p:txBody>
      </p:sp>
      <p:sp>
        <p:nvSpPr>
          <p:cNvPr id="11" name="Flèche droite 10"/>
          <p:cNvSpPr/>
          <p:nvPr/>
        </p:nvSpPr>
        <p:spPr>
          <a:xfrm>
            <a:off x="2591606" y="3284984"/>
            <a:ext cx="86427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Double flèche horizontale 11"/>
          <p:cNvSpPr/>
          <p:nvPr/>
        </p:nvSpPr>
        <p:spPr>
          <a:xfrm>
            <a:off x="5472100" y="3294696"/>
            <a:ext cx="82809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3950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839440"/>
            <a:ext cx="7886700" cy="573336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Structure actuelle et future de l’HRC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5013888" y="5765633"/>
            <a:ext cx="2133600" cy="365125"/>
          </a:xfrm>
        </p:spPr>
        <p:txBody>
          <a:bodyPr/>
          <a:lstStyle/>
          <a:p>
            <a:fld id="{D36A243D-B8E1-4175-8BD2-0375ACF8CF17}" type="slidenum">
              <a:rPr lang="fr-CH" smtClean="0"/>
              <a:pPr/>
              <a:t>2</a:t>
            </a:fld>
            <a:endParaRPr lang="fr-CH" dirty="0"/>
          </a:p>
        </p:txBody>
      </p:sp>
      <p:grpSp>
        <p:nvGrpSpPr>
          <p:cNvPr id="3" name="Groupe 2"/>
          <p:cNvGrpSpPr/>
          <p:nvPr/>
        </p:nvGrpSpPr>
        <p:grpSpPr>
          <a:xfrm>
            <a:off x="4991705" y="1845519"/>
            <a:ext cx="2171643" cy="1445810"/>
            <a:chOff x="6863913" y="1845519"/>
            <a:chExt cx="2171643" cy="1445810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0236" y="1845519"/>
              <a:ext cx="2165320" cy="1445810"/>
            </a:xfrm>
            <a:prstGeom prst="rect">
              <a:avLst/>
            </a:prstGeom>
          </p:spPr>
        </p:pic>
        <p:sp>
          <p:nvSpPr>
            <p:cNvPr id="23" name="ZoneTexte 22"/>
            <p:cNvSpPr txBox="1"/>
            <p:nvPr/>
          </p:nvSpPr>
          <p:spPr>
            <a:xfrm>
              <a:off x="6863913" y="1856094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/>
                <a:t>Aigle</a:t>
              </a:r>
              <a:endParaRPr lang="fr-CH" sz="1200" b="1" dirty="0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932040" y="3510456"/>
            <a:ext cx="2232248" cy="1502720"/>
            <a:chOff x="6804248" y="3429000"/>
            <a:chExt cx="2232248" cy="1502720"/>
          </a:xfrm>
        </p:grpSpPr>
        <p:pic>
          <p:nvPicPr>
            <p:cNvPr id="24" name="Image 23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296" y="3484520"/>
              <a:ext cx="2167200" cy="1447200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6804248" y="3429000"/>
              <a:ext cx="6498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err="1" smtClean="0">
                  <a:solidFill>
                    <a:schemeClr val="bg1"/>
                  </a:solidFill>
                </a:rPr>
                <a:t>Mottex</a:t>
              </a:r>
              <a:endParaRPr lang="fr-CH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997088" y="5224595"/>
            <a:ext cx="2167200" cy="1447200"/>
            <a:chOff x="6869296" y="5224595"/>
            <a:chExt cx="2167200" cy="1447200"/>
          </a:xfrm>
        </p:grpSpPr>
        <p:pic>
          <p:nvPicPr>
            <p:cNvPr id="27" name="Image 26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296" y="5224595"/>
              <a:ext cx="2167200" cy="1447200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6879141" y="5224595"/>
              <a:ext cx="8211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/>
                <a:t>Montreux</a:t>
              </a:r>
              <a:endParaRPr lang="fr-CH" sz="1200" b="1" dirty="0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684720" y="3538216"/>
            <a:ext cx="2167200" cy="1447200"/>
            <a:chOff x="107504" y="3484520"/>
            <a:chExt cx="2167200" cy="1447200"/>
          </a:xfrm>
        </p:grpSpPr>
        <p:pic>
          <p:nvPicPr>
            <p:cNvPr id="33" name="Image 32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484520"/>
              <a:ext cx="2167200" cy="1447200"/>
            </a:xfrm>
            <a:prstGeom prst="rect">
              <a:avLst/>
            </a:prstGeom>
          </p:spPr>
        </p:pic>
        <p:sp>
          <p:nvSpPr>
            <p:cNvPr id="32" name="ZoneTexte 31"/>
            <p:cNvSpPr txBox="1"/>
            <p:nvPr/>
          </p:nvSpPr>
          <p:spPr>
            <a:xfrm>
              <a:off x="160274" y="3484520"/>
              <a:ext cx="768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>
                  <a:solidFill>
                    <a:schemeClr val="bg1"/>
                  </a:solidFill>
                </a:rPr>
                <a:t>Monthey</a:t>
              </a:r>
              <a:endParaRPr lang="fr-CH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07504" y="3484520"/>
              <a:ext cx="8740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/>
                <a:t>Samaritain</a:t>
              </a:r>
              <a:endParaRPr lang="fr-CH" sz="1200" b="1" dirty="0"/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1650093" y="5224595"/>
            <a:ext cx="2201827" cy="1447200"/>
            <a:chOff x="72877" y="5224595"/>
            <a:chExt cx="2201827" cy="1447200"/>
          </a:xfrm>
        </p:grpSpPr>
        <p:pic>
          <p:nvPicPr>
            <p:cNvPr id="35" name="Image 34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5224595"/>
              <a:ext cx="2167200" cy="1447200"/>
            </a:xfrm>
            <a:prstGeom prst="rect">
              <a:avLst/>
            </a:prstGeom>
          </p:spPr>
        </p:pic>
        <p:sp>
          <p:nvSpPr>
            <p:cNvPr id="34" name="ZoneTexte 33"/>
            <p:cNvSpPr txBox="1"/>
            <p:nvPr/>
          </p:nvSpPr>
          <p:spPr>
            <a:xfrm>
              <a:off x="72877" y="5809696"/>
              <a:ext cx="8972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/>
                <a:t>Providence</a:t>
              </a:r>
              <a:endParaRPr lang="fr-CH" sz="1200" b="1" dirty="0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684720" y="1844824"/>
            <a:ext cx="2167200" cy="1447200"/>
            <a:chOff x="107504" y="1844824"/>
            <a:chExt cx="2167200" cy="1447200"/>
          </a:xfrm>
        </p:grpSpPr>
        <p:pic>
          <p:nvPicPr>
            <p:cNvPr id="31" name="Image 30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844824"/>
              <a:ext cx="2167200" cy="1447200"/>
            </a:xfrm>
            <a:prstGeom prst="rect">
              <a:avLst/>
            </a:prstGeom>
          </p:spPr>
        </p:pic>
        <p:sp>
          <p:nvSpPr>
            <p:cNvPr id="26" name="ZoneTexte 25"/>
            <p:cNvSpPr txBox="1"/>
            <p:nvPr/>
          </p:nvSpPr>
          <p:spPr>
            <a:xfrm>
              <a:off x="131048" y="1855857"/>
              <a:ext cx="768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>
                  <a:solidFill>
                    <a:schemeClr val="bg1"/>
                  </a:solidFill>
                </a:rPr>
                <a:t>Monthey</a:t>
              </a:r>
              <a:endParaRPr lang="fr-CH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84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Système de vérification R&amp;V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20</a:t>
            </a:fld>
            <a:endParaRPr lang="fr-CH" dirty="0"/>
          </a:p>
        </p:txBody>
      </p:sp>
      <p:grpSp>
        <p:nvGrpSpPr>
          <p:cNvPr id="7" name="Groupe 6"/>
          <p:cNvGrpSpPr/>
          <p:nvPr/>
        </p:nvGrpSpPr>
        <p:grpSpPr>
          <a:xfrm>
            <a:off x="0" y="1743969"/>
            <a:ext cx="9144000" cy="5141415"/>
            <a:chOff x="0" y="1743969"/>
            <a:chExt cx="9144000" cy="5141415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43969"/>
              <a:ext cx="9144000" cy="5141415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175956" y="1743969"/>
              <a:ext cx="828092" cy="100855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23077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Système de vérification R&amp;V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21</a:t>
            </a:fld>
            <a:endParaRPr lang="fr-CH" dirty="0"/>
          </a:p>
        </p:txBody>
      </p:sp>
      <p:grpSp>
        <p:nvGrpSpPr>
          <p:cNvPr id="10" name="Groupe 9"/>
          <p:cNvGrpSpPr/>
          <p:nvPr/>
        </p:nvGrpSpPr>
        <p:grpSpPr>
          <a:xfrm>
            <a:off x="0" y="1628800"/>
            <a:ext cx="9144000" cy="4955182"/>
            <a:chOff x="0" y="1628800"/>
            <a:chExt cx="9144000" cy="495518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28800"/>
              <a:ext cx="9144000" cy="495518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32240" y="3356992"/>
              <a:ext cx="648072" cy="7200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668344" y="1844824"/>
              <a:ext cx="864096" cy="21602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60032" y="2132856"/>
              <a:ext cx="648072" cy="7200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55576" y="3212976"/>
              <a:ext cx="936104" cy="14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7779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Système de vérification R&amp;V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22</a:t>
            </a:fld>
            <a:endParaRPr lang="fr-CH" dirty="0"/>
          </a:p>
        </p:txBody>
      </p:sp>
      <p:grpSp>
        <p:nvGrpSpPr>
          <p:cNvPr id="14" name="Groupe 13"/>
          <p:cNvGrpSpPr/>
          <p:nvPr/>
        </p:nvGrpSpPr>
        <p:grpSpPr>
          <a:xfrm>
            <a:off x="0" y="1627200"/>
            <a:ext cx="9144000" cy="4957763"/>
            <a:chOff x="0" y="1627200"/>
            <a:chExt cx="9144000" cy="4957763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27200"/>
              <a:ext cx="9144000" cy="4957763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7668344" y="1857542"/>
              <a:ext cx="864096" cy="21602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67944" y="2132856"/>
              <a:ext cx="648072" cy="7200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330684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Système de vérification R&amp;V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23</a:t>
            </a:fld>
            <a:endParaRPr lang="fr-CH" dirty="0"/>
          </a:p>
        </p:txBody>
      </p:sp>
      <p:grpSp>
        <p:nvGrpSpPr>
          <p:cNvPr id="5" name="Groupe 4"/>
          <p:cNvGrpSpPr/>
          <p:nvPr/>
        </p:nvGrpSpPr>
        <p:grpSpPr>
          <a:xfrm>
            <a:off x="0" y="1627200"/>
            <a:ext cx="9144000" cy="4957200"/>
            <a:chOff x="0" y="1627200"/>
            <a:chExt cx="9144000" cy="4957200"/>
          </a:xfrm>
        </p:grpSpPr>
        <p:pic>
          <p:nvPicPr>
            <p:cNvPr id="2" name="Image 1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27200"/>
              <a:ext cx="9144000" cy="49572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668344" y="1857542"/>
              <a:ext cx="864096" cy="21602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51520" y="2204864"/>
              <a:ext cx="864096" cy="255936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24425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Système de vérification R&amp;V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24</a:t>
            </a:fld>
            <a:endParaRPr lang="fr-CH" dirty="0"/>
          </a:p>
        </p:txBody>
      </p:sp>
      <p:grpSp>
        <p:nvGrpSpPr>
          <p:cNvPr id="5" name="Groupe 4"/>
          <p:cNvGrpSpPr/>
          <p:nvPr/>
        </p:nvGrpSpPr>
        <p:grpSpPr>
          <a:xfrm>
            <a:off x="0" y="1627200"/>
            <a:ext cx="9144000" cy="4746677"/>
            <a:chOff x="0" y="1627200"/>
            <a:chExt cx="9144000" cy="474667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27200"/>
              <a:ext cx="9144000" cy="474667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580112" y="1700808"/>
              <a:ext cx="792088" cy="1440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75792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Mesure sur objet-test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25</a:t>
            </a:fld>
            <a:endParaRPr lang="fr-CH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575382" y="2276872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TPS – Plan patient</a:t>
            </a:r>
            <a:endParaRPr lang="fr-CH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3455876" y="2276872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R&amp;V</a:t>
            </a:r>
            <a:endParaRPr lang="fr-CH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6300192" y="2276872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 smtClean="0"/>
              <a:t>Linac</a:t>
            </a:r>
            <a:endParaRPr lang="fr-CH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6300192" y="4293096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Objet-test</a:t>
            </a:r>
            <a:endParaRPr lang="fr-CH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575382" y="4293096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TPS – Plan CQ</a:t>
            </a:r>
            <a:endParaRPr lang="fr-CH" dirty="0"/>
          </a:p>
        </p:txBody>
      </p:sp>
      <p:sp>
        <p:nvSpPr>
          <p:cNvPr id="2" name="Flèche droite 1"/>
          <p:cNvSpPr/>
          <p:nvPr/>
        </p:nvSpPr>
        <p:spPr>
          <a:xfrm>
            <a:off x="2591606" y="2708920"/>
            <a:ext cx="86427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Double flèche horizontale 10"/>
          <p:cNvSpPr/>
          <p:nvPr/>
        </p:nvSpPr>
        <p:spPr>
          <a:xfrm>
            <a:off x="5472100" y="2718632"/>
            <a:ext cx="82809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à coins arrondis 11"/>
          <p:cNvSpPr/>
          <p:nvPr/>
        </p:nvSpPr>
        <p:spPr>
          <a:xfrm>
            <a:off x="3455876" y="4293096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Logiciel d’analyse</a:t>
            </a:r>
            <a:endParaRPr lang="fr-CH" dirty="0"/>
          </a:p>
        </p:txBody>
      </p:sp>
      <p:sp>
        <p:nvSpPr>
          <p:cNvPr id="13" name="Flèche vers le bas 12"/>
          <p:cNvSpPr/>
          <p:nvPr/>
        </p:nvSpPr>
        <p:spPr>
          <a:xfrm>
            <a:off x="7020272" y="3573016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Flèche vers le bas 13"/>
          <p:cNvSpPr/>
          <p:nvPr/>
        </p:nvSpPr>
        <p:spPr>
          <a:xfrm>
            <a:off x="1295462" y="3573016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Flèche droite 14"/>
          <p:cNvSpPr/>
          <p:nvPr/>
        </p:nvSpPr>
        <p:spPr>
          <a:xfrm>
            <a:off x="2591606" y="4689140"/>
            <a:ext cx="86427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Flèche droite 15"/>
          <p:cNvSpPr/>
          <p:nvPr/>
        </p:nvSpPr>
        <p:spPr>
          <a:xfrm rot="10800000">
            <a:off x="5454010" y="4689140"/>
            <a:ext cx="84618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7238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71" y="4800600"/>
            <a:ext cx="2219325" cy="2057400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Mesure sur objet-test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26</a:t>
            </a:fld>
            <a:endParaRPr lang="fr-CH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88840"/>
            <a:ext cx="2773514" cy="165618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88840"/>
            <a:ext cx="2571750" cy="34290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34605"/>
            <a:ext cx="3028950" cy="15144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3528" y="3789040"/>
            <a:ext cx="27735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200" b="1" i="1" dirty="0">
                <a:latin typeface="Arial" charset="0"/>
              </a:rPr>
              <a:t>Delta4 </a:t>
            </a:r>
            <a:r>
              <a:rPr lang="fr-CH" sz="1200" b="1" i="1" dirty="0" err="1">
                <a:latin typeface="Arial" charset="0"/>
              </a:rPr>
              <a:t>phantom</a:t>
            </a:r>
            <a:r>
              <a:rPr lang="fr-CH" sz="1200" b="1" i="1" dirty="0">
                <a:latin typeface="Arial" charset="0"/>
              </a:rPr>
              <a:t> (</a:t>
            </a:r>
            <a:r>
              <a:rPr lang="fr-CH" sz="1200" b="1" i="1" dirty="0" err="1">
                <a:latin typeface="Arial" charset="0"/>
              </a:rPr>
              <a:t>ScandiDos</a:t>
            </a:r>
            <a:r>
              <a:rPr lang="fr-CH" sz="1200" b="1" i="1" dirty="0">
                <a:latin typeface="Arial" charset="0"/>
              </a:rPr>
              <a:t>)</a:t>
            </a:r>
          </a:p>
          <a:p>
            <a:pPr algn="ctr"/>
            <a:r>
              <a:rPr lang="fr-CH" sz="1200" i="1" dirty="0">
                <a:latin typeface="Arial" charset="0"/>
              </a:rPr>
              <a:t>1069 diodes</a:t>
            </a:r>
          </a:p>
          <a:p>
            <a:pPr algn="ctr"/>
            <a:r>
              <a:rPr lang="fr-CH" sz="1200" i="1" dirty="0">
                <a:latin typeface="Arial" charset="0"/>
              </a:rPr>
              <a:t>Diamètre 22 cm</a:t>
            </a:r>
          </a:p>
          <a:p>
            <a:pPr algn="ctr"/>
            <a:r>
              <a:rPr lang="fr-CH" sz="1200" i="1" dirty="0">
                <a:latin typeface="Arial" charset="0"/>
              </a:rPr>
              <a:t>Longueur 38 cm</a:t>
            </a:r>
            <a:endParaRPr lang="fr-CH" sz="1200" dirty="0"/>
          </a:p>
        </p:txBody>
      </p:sp>
      <p:sp>
        <p:nvSpPr>
          <p:cNvPr id="5" name="Rectangle 4"/>
          <p:cNvSpPr/>
          <p:nvPr/>
        </p:nvSpPr>
        <p:spPr>
          <a:xfrm>
            <a:off x="6012160" y="4293096"/>
            <a:ext cx="3028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H" sz="1200" b="1" i="1" dirty="0" err="1">
                <a:latin typeface="Arial" charset="0"/>
              </a:rPr>
              <a:t>ArcCheck</a:t>
            </a:r>
            <a:r>
              <a:rPr lang="fr-CH" sz="1200" b="1" i="1" dirty="0">
                <a:latin typeface="Arial" charset="0"/>
              </a:rPr>
              <a:t>(Sun </a:t>
            </a:r>
            <a:r>
              <a:rPr lang="fr-CH" sz="1200" b="1" i="1" dirty="0" err="1">
                <a:latin typeface="Arial" charset="0"/>
              </a:rPr>
              <a:t>Nuclear</a:t>
            </a:r>
            <a:r>
              <a:rPr lang="fr-CH" sz="1200" b="1" i="1" dirty="0">
                <a:latin typeface="Arial" charset="0"/>
              </a:rPr>
              <a:t>)</a:t>
            </a:r>
          </a:p>
          <a:p>
            <a:pPr algn="ctr"/>
            <a:r>
              <a:rPr lang="fr-CH" sz="1200" i="1" dirty="0">
                <a:latin typeface="Arial" charset="0"/>
              </a:rPr>
              <a:t>1386 diodes</a:t>
            </a:r>
          </a:p>
          <a:p>
            <a:pPr algn="ctr"/>
            <a:r>
              <a:rPr lang="fr-CH" sz="1200" i="1" dirty="0">
                <a:latin typeface="Arial" charset="0"/>
              </a:rPr>
              <a:t>Diamètre 21 cm</a:t>
            </a:r>
          </a:p>
          <a:p>
            <a:pPr algn="ctr"/>
            <a:r>
              <a:rPr lang="fr-CH" sz="1200" i="1" dirty="0">
                <a:latin typeface="Arial" charset="0"/>
              </a:rPr>
              <a:t>Longueur 21 cm</a:t>
            </a:r>
          </a:p>
        </p:txBody>
      </p:sp>
    </p:spTree>
    <p:extLst>
      <p:ext uri="{BB962C8B-B14F-4D97-AF65-F5344CB8AC3E}">
        <p14:creationId xmlns:p14="http://schemas.microsoft.com/office/powerpoint/2010/main" val="23140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5670943" y="2348880"/>
            <a:ext cx="3581577" cy="2016224"/>
            <a:chOff x="5700597" y="2348880"/>
            <a:chExt cx="3048312" cy="1716026"/>
          </a:xfrm>
        </p:grpSpPr>
        <p:pic>
          <p:nvPicPr>
            <p:cNvPr id="34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0597" y="2348880"/>
              <a:ext cx="2448272" cy="171602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</p:pic>
        <p:sp>
          <p:nvSpPr>
            <p:cNvPr id="35" name="Oval 2"/>
            <p:cNvSpPr/>
            <p:nvPr/>
          </p:nvSpPr>
          <p:spPr>
            <a:xfrm>
              <a:off x="6905683" y="3217168"/>
              <a:ext cx="49183" cy="541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9"/>
            <p:cNvSpPr/>
            <p:nvPr/>
          </p:nvSpPr>
          <p:spPr>
            <a:xfrm>
              <a:off x="6607233" y="2918718"/>
              <a:ext cx="49183" cy="541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12"/>
            <p:cNvSpPr/>
            <p:nvPr/>
          </p:nvSpPr>
          <p:spPr>
            <a:xfrm>
              <a:off x="6315133" y="2534543"/>
              <a:ext cx="49183" cy="541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13"/>
            <p:cNvSpPr/>
            <p:nvPr/>
          </p:nvSpPr>
          <p:spPr>
            <a:xfrm>
              <a:off x="7200958" y="3502918"/>
              <a:ext cx="49183" cy="541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14"/>
            <p:cNvSpPr/>
            <p:nvPr/>
          </p:nvSpPr>
          <p:spPr>
            <a:xfrm>
              <a:off x="7500797" y="3780530"/>
              <a:ext cx="49183" cy="541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15"/>
            <p:cNvSpPr/>
            <p:nvPr/>
          </p:nvSpPr>
          <p:spPr>
            <a:xfrm>
              <a:off x="7801033" y="3848993"/>
              <a:ext cx="49183" cy="5410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16"/>
            <p:cNvSpPr/>
            <p:nvPr/>
          </p:nvSpPr>
          <p:spPr>
            <a:xfrm>
              <a:off x="6014029" y="2682117"/>
              <a:ext cx="45719" cy="4610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17"/>
            <p:cNvSpPr/>
            <p:nvPr/>
          </p:nvSpPr>
          <p:spPr>
            <a:xfrm>
              <a:off x="6318829" y="2748792"/>
              <a:ext cx="45719" cy="4610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18"/>
            <p:cNvSpPr/>
            <p:nvPr/>
          </p:nvSpPr>
          <p:spPr>
            <a:xfrm>
              <a:off x="6608126" y="2793242"/>
              <a:ext cx="45719" cy="4610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19"/>
            <p:cNvSpPr/>
            <p:nvPr/>
          </p:nvSpPr>
          <p:spPr>
            <a:xfrm>
              <a:off x="6909379" y="2913892"/>
              <a:ext cx="45719" cy="4610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20"/>
            <p:cNvSpPr/>
            <p:nvPr/>
          </p:nvSpPr>
          <p:spPr>
            <a:xfrm>
              <a:off x="7204654" y="3072642"/>
              <a:ext cx="45719" cy="4610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21"/>
            <p:cNvSpPr/>
            <p:nvPr/>
          </p:nvSpPr>
          <p:spPr>
            <a:xfrm>
              <a:off x="7503104" y="3348867"/>
              <a:ext cx="45719" cy="4610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22"/>
            <p:cNvSpPr/>
            <p:nvPr/>
          </p:nvSpPr>
          <p:spPr>
            <a:xfrm>
              <a:off x="7801554" y="3567942"/>
              <a:ext cx="45719" cy="46101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5"/>
            <p:cNvSpPr/>
            <p:nvPr/>
          </p:nvSpPr>
          <p:spPr>
            <a:xfrm>
              <a:off x="6217725" y="2985394"/>
              <a:ext cx="1427088" cy="495300"/>
            </a:xfrm>
            <a:prstGeom prst="ellipse">
              <a:avLst/>
            </a:prstGeom>
            <a:noFill/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23"/>
            <p:cNvSpPr txBox="1"/>
            <p:nvPr/>
          </p:nvSpPr>
          <p:spPr>
            <a:xfrm>
              <a:off x="8052885" y="3743555"/>
              <a:ext cx="4844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dirty="0" smtClean="0">
                  <a:solidFill>
                    <a:schemeClr val="tx2">
                      <a:lumMod val="75000"/>
                    </a:schemeClr>
                  </a:solidFill>
                </a:rPr>
                <a:t>TPS</a:t>
              </a:r>
              <a:endParaRPr lang="fr-CH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0" name="TextBox 24"/>
            <p:cNvSpPr txBox="1"/>
            <p:nvPr/>
          </p:nvSpPr>
          <p:spPr>
            <a:xfrm>
              <a:off x="8052885" y="3452492"/>
              <a:ext cx="6960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dirty="0" smtClean="0">
                  <a:solidFill>
                    <a:schemeClr val="accent3">
                      <a:lumMod val="75000"/>
                    </a:schemeClr>
                  </a:solidFill>
                </a:rPr>
                <a:t>Mesure</a:t>
              </a:r>
              <a:endParaRPr lang="fr-CH" sz="12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28650" y="1825625"/>
            <a:ext cx="4951462" cy="4051647"/>
          </a:xfrm>
        </p:spPr>
        <p:txBody>
          <a:bodyPr>
            <a:normAutofit/>
          </a:bodyPr>
          <a:lstStyle/>
          <a:p>
            <a:r>
              <a:rPr lang="fr-CH" sz="2000" dirty="0" smtClean="0"/>
              <a:t>Méthode combinant les critères de dose et de position</a:t>
            </a:r>
          </a:p>
          <a:p>
            <a:r>
              <a:rPr lang="fr-CH" sz="2000" dirty="0" smtClean="0"/>
              <a:t>Evaluation de la qualité d’une distribution de dose dans l’espace par rapport à une référence</a:t>
            </a:r>
          </a:p>
          <a:p>
            <a:r>
              <a:rPr lang="fr-CH" sz="2000" dirty="0" smtClean="0"/>
              <a:t>Principe</a:t>
            </a:r>
          </a:p>
          <a:p>
            <a:pPr lvl="1"/>
            <a:r>
              <a:rPr lang="fr-CH" sz="1800" dirty="0" smtClean="0"/>
              <a:t>Pour chaque point de référence on créée une ellipsoïde selon les critères dose/distance</a:t>
            </a:r>
          </a:p>
          <a:p>
            <a:pPr lvl="1"/>
            <a:r>
              <a:rPr lang="fr-CH" sz="1800" dirty="0" smtClean="0"/>
              <a:t>Recherche un point de mesure le plus proche</a:t>
            </a:r>
          </a:p>
          <a:p>
            <a:endParaRPr lang="fr-CH" sz="2000" dirty="0" smtClean="0"/>
          </a:p>
          <a:p>
            <a:endParaRPr lang="fr-CH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Gamma Index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27</a:t>
            </a:fld>
            <a:endParaRPr lang="fr-CH" dirty="0"/>
          </a:p>
        </p:txBody>
      </p:sp>
      <p:sp>
        <p:nvSpPr>
          <p:cNvPr id="8" name="ZoneTexte 7"/>
          <p:cNvSpPr txBox="1"/>
          <p:nvPr/>
        </p:nvSpPr>
        <p:spPr>
          <a:xfrm>
            <a:off x="-46955" y="6525344"/>
            <a:ext cx="82461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3"/>
              </a:rPr>
              <a:t>Low </a:t>
            </a:r>
            <a:r>
              <a:rPr lang="en-US" sz="1100" dirty="0" smtClean="0">
                <a:hlinkClick r:id="rId3"/>
              </a:rPr>
              <a:t>DA</a:t>
            </a:r>
            <a:r>
              <a:rPr lang="en-US" sz="1100" dirty="0" smtClean="0"/>
              <a:t>, </a:t>
            </a:r>
            <a:r>
              <a:rPr lang="en-US" sz="1100" dirty="0">
                <a:hlinkClick r:id="rId4"/>
              </a:rPr>
              <a:t>Harms WB</a:t>
            </a:r>
            <a:r>
              <a:rPr lang="en-US" sz="1100" dirty="0"/>
              <a:t>, </a:t>
            </a:r>
            <a:r>
              <a:rPr lang="en-US" sz="1100" dirty="0" err="1">
                <a:hlinkClick r:id="rId5"/>
              </a:rPr>
              <a:t>Mutic</a:t>
            </a:r>
            <a:r>
              <a:rPr lang="en-US" sz="1100" dirty="0">
                <a:hlinkClick r:id="rId5"/>
              </a:rPr>
              <a:t> S</a:t>
            </a:r>
            <a:r>
              <a:rPr lang="en-US" sz="1100" dirty="0"/>
              <a:t>, </a:t>
            </a:r>
            <a:r>
              <a:rPr lang="en-US" sz="1100" dirty="0">
                <a:hlinkClick r:id="rId6"/>
              </a:rPr>
              <a:t>Purdy </a:t>
            </a:r>
            <a:r>
              <a:rPr lang="en-US" sz="1100" dirty="0" smtClean="0">
                <a:hlinkClick r:id="rId6"/>
              </a:rPr>
              <a:t>JA</a:t>
            </a:r>
            <a:r>
              <a:rPr lang="en-US" sz="1100" dirty="0" smtClean="0"/>
              <a:t>, </a:t>
            </a:r>
            <a:r>
              <a:rPr lang="fr-CH" sz="1100" b="1" dirty="0" smtClean="0"/>
              <a:t>A </a:t>
            </a:r>
            <a:r>
              <a:rPr lang="fr-CH" sz="1100" b="1" dirty="0"/>
              <a:t>technique for the quantitative </a:t>
            </a:r>
            <a:r>
              <a:rPr lang="fr-CH" sz="1100" b="1" dirty="0" err="1"/>
              <a:t>evaluation</a:t>
            </a:r>
            <a:r>
              <a:rPr lang="fr-CH" sz="1100" b="1" dirty="0"/>
              <a:t> of dose </a:t>
            </a:r>
            <a:r>
              <a:rPr lang="fr-CH" sz="1100" b="1" dirty="0" smtClean="0"/>
              <a:t>distributions, </a:t>
            </a:r>
            <a:r>
              <a:rPr lang="en-US" sz="1100" dirty="0">
                <a:hlinkClick r:id="rId7" tooltip="Medical physics."/>
              </a:rPr>
              <a:t>Med Phys.</a:t>
            </a:r>
            <a:r>
              <a:rPr lang="en-US" sz="1100" dirty="0"/>
              <a:t> 1998 May;25(5):656-61</a:t>
            </a:r>
            <a:endParaRPr lang="fr-CH" sz="1100" dirty="0"/>
          </a:p>
        </p:txBody>
      </p:sp>
    </p:spTree>
    <p:extLst>
      <p:ext uri="{BB962C8B-B14F-4D97-AF65-F5344CB8AC3E}">
        <p14:creationId xmlns:p14="http://schemas.microsoft.com/office/powerpoint/2010/main" val="26687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Gamma Index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28</a:t>
            </a:fld>
            <a:endParaRPr lang="fr-CH" dirty="0"/>
          </a:p>
        </p:txBody>
      </p:sp>
      <p:sp>
        <p:nvSpPr>
          <p:cNvPr id="8" name="ZoneTexte 7"/>
          <p:cNvSpPr txBox="1"/>
          <p:nvPr/>
        </p:nvSpPr>
        <p:spPr>
          <a:xfrm>
            <a:off x="-46955" y="6525344"/>
            <a:ext cx="82461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2"/>
              </a:rPr>
              <a:t>Low </a:t>
            </a:r>
            <a:r>
              <a:rPr lang="en-US" sz="1100" dirty="0" smtClean="0">
                <a:hlinkClick r:id="rId2"/>
              </a:rPr>
              <a:t>DA</a:t>
            </a:r>
            <a:r>
              <a:rPr lang="en-US" sz="1100" dirty="0" smtClean="0"/>
              <a:t>, </a:t>
            </a:r>
            <a:r>
              <a:rPr lang="en-US" sz="1100" dirty="0">
                <a:hlinkClick r:id="rId3"/>
              </a:rPr>
              <a:t>Harms WB</a:t>
            </a:r>
            <a:r>
              <a:rPr lang="en-US" sz="1100" dirty="0"/>
              <a:t>, </a:t>
            </a:r>
            <a:r>
              <a:rPr lang="en-US" sz="1100" dirty="0" err="1">
                <a:hlinkClick r:id="rId4"/>
              </a:rPr>
              <a:t>Mutic</a:t>
            </a:r>
            <a:r>
              <a:rPr lang="en-US" sz="1100" dirty="0">
                <a:hlinkClick r:id="rId4"/>
              </a:rPr>
              <a:t> S</a:t>
            </a:r>
            <a:r>
              <a:rPr lang="en-US" sz="1100" dirty="0"/>
              <a:t>, </a:t>
            </a:r>
            <a:r>
              <a:rPr lang="en-US" sz="1100" dirty="0">
                <a:hlinkClick r:id="rId5"/>
              </a:rPr>
              <a:t>Purdy </a:t>
            </a:r>
            <a:r>
              <a:rPr lang="en-US" sz="1100" dirty="0" smtClean="0">
                <a:hlinkClick r:id="rId5"/>
              </a:rPr>
              <a:t>JA</a:t>
            </a:r>
            <a:r>
              <a:rPr lang="en-US" sz="1100" dirty="0" smtClean="0"/>
              <a:t>, </a:t>
            </a:r>
            <a:r>
              <a:rPr lang="fr-CH" sz="1100" b="1" dirty="0" smtClean="0"/>
              <a:t>A </a:t>
            </a:r>
            <a:r>
              <a:rPr lang="fr-CH" sz="1100" b="1" dirty="0"/>
              <a:t>technique for the quantitative </a:t>
            </a:r>
            <a:r>
              <a:rPr lang="fr-CH" sz="1100" b="1" dirty="0" err="1"/>
              <a:t>evaluation</a:t>
            </a:r>
            <a:r>
              <a:rPr lang="fr-CH" sz="1100" b="1" dirty="0"/>
              <a:t> of dose </a:t>
            </a:r>
            <a:r>
              <a:rPr lang="fr-CH" sz="1100" b="1" dirty="0" smtClean="0"/>
              <a:t>distributions, </a:t>
            </a:r>
            <a:r>
              <a:rPr lang="en-US" sz="1100" dirty="0">
                <a:hlinkClick r:id="rId6" tooltip="Medical physics."/>
              </a:rPr>
              <a:t>Med Phys.</a:t>
            </a:r>
            <a:r>
              <a:rPr lang="en-US" sz="1100" dirty="0"/>
              <a:t> 1998 May;25(5):656-61</a:t>
            </a:r>
            <a:endParaRPr lang="fr-CH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4023556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43" y="1772816"/>
            <a:ext cx="3238952" cy="249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Gamma Index</a:t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29</a:t>
            </a:fld>
            <a:endParaRPr lang="fr-CH" dirty="0"/>
          </a:p>
        </p:txBody>
      </p:sp>
      <p:sp>
        <p:nvSpPr>
          <p:cNvPr id="8" name="ZoneTexte 7"/>
          <p:cNvSpPr txBox="1"/>
          <p:nvPr/>
        </p:nvSpPr>
        <p:spPr>
          <a:xfrm>
            <a:off x="-46955" y="6525344"/>
            <a:ext cx="82461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2"/>
              </a:rPr>
              <a:t>Low </a:t>
            </a:r>
            <a:r>
              <a:rPr lang="en-US" sz="1100" dirty="0" smtClean="0">
                <a:hlinkClick r:id="rId2"/>
              </a:rPr>
              <a:t>DA</a:t>
            </a:r>
            <a:r>
              <a:rPr lang="en-US" sz="1100" dirty="0" smtClean="0"/>
              <a:t>, </a:t>
            </a:r>
            <a:r>
              <a:rPr lang="en-US" sz="1100" dirty="0">
                <a:hlinkClick r:id="rId3"/>
              </a:rPr>
              <a:t>Harms WB</a:t>
            </a:r>
            <a:r>
              <a:rPr lang="en-US" sz="1100" dirty="0"/>
              <a:t>, </a:t>
            </a:r>
            <a:r>
              <a:rPr lang="en-US" sz="1100" dirty="0" err="1">
                <a:hlinkClick r:id="rId4"/>
              </a:rPr>
              <a:t>Mutic</a:t>
            </a:r>
            <a:r>
              <a:rPr lang="en-US" sz="1100" dirty="0">
                <a:hlinkClick r:id="rId4"/>
              </a:rPr>
              <a:t> S</a:t>
            </a:r>
            <a:r>
              <a:rPr lang="en-US" sz="1100" dirty="0"/>
              <a:t>, </a:t>
            </a:r>
            <a:r>
              <a:rPr lang="en-US" sz="1100" dirty="0">
                <a:hlinkClick r:id="rId5"/>
              </a:rPr>
              <a:t>Purdy </a:t>
            </a:r>
            <a:r>
              <a:rPr lang="en-US" sz="1100" dirty="0" smtClean="0">
                <a:hlinkClick r:id="rId5"/>
              </a:rPr>
              <a:t>JA</a:t>
            </a:r>
            <a:r>
              <a:rPr lang="en-US" sz="1100" dirty="0" smtClean="0"/>
              <a:t>, </a:t>
            </a:r>
            <a:r>
              <a:rPr lang="fr-CH" sz="1100" b="1" dirty="0" smtClean="0"/>
              <a:t>A </a:t>
            </a:r>
            <a:r>
              <a:rPr lang="fr-CH" sz="1100" b="1" dirty="0"/>
              <a:t>technique for the quantitative </a:t>
            </a:r>
            <a:r>
              <a:rPr lang="fr-CH" sz="1100" b="1" dirty="0" err="1"/>
              <a:t>evaluation</a:t>
            </a:r>
            <a:r>
              <a:rPr lang="fr-CH" sz="1100" b="1" dirty="0"/>
              <a:t> of dose </a:t>
            </a:r>
            <a:r>
              <a:rPr lang="fr-CH" sz="1100" b="1" dirty="0" smtClean="0"/>
              <a:t>distributions, </a:t>
            </a:r>
            <a:r>
              <a:rPr lang="en-US" sz="1100" dirty="0">
                <a:hlinkClick r:id="rId6" tooltip="Medical physics."/>
              </a:rPr>
              <a:t>Med Phys.</a:t>
            </a:r>
            <a:r>
              <a:rPr lang="en-US" sz="1100" dirty="0"/>
              <a:t> 1998 May;25(5):656-61</a:t>
            </a:r>
            <a:endParaRPr lang="fr-CH" sz="11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4023556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18" y="1556792"/>
            <a:ext cx="4258270" cy="29626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898" y="4941168"/>
            <a:ext cx="3134163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1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839440"/>
            <a:ext cx="7886700" cy="573336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Structure actuelle et future de l’HRC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886096" y="5765633"/>
            <a:ext cx="2133600" cy="365125"/>
          </a:xfrm>
        </p:spPr>
        <p:txBody>
          <a:bodyPr/>
          <a:lstStyle/>
          <a:p>
            <a:fld id="{D36A243D-B8E1-4175-8BD2-0375ACF8CF17}" type="slidenum">
              <a:rPr lang="fr-CH" smtClean="0"/>
              <a:pPr/>
              <a:t>3</a:t>
            </a:fld>
            <a:endParaRPr lang="fr-CH" dirty="0"/>
          </a:p>
        </p:txBody>
      </p:sp>
      <p:sp>
        <p:nvSpPr>
          <p:cNvPr id="29" name="Espace réservé du numéro de diapositive 3"/>
          <p:cNvSpPr txBox="1">
            <a:spLocks/>
          </p:cNvSpPr>
          <p:nvPr/>
        </p:nvSpPr>
        <p:spPr>
          <a:xfrm>
            <a:off x="5013888" y="576563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6A243D-B8E1-4175-8BD2-0375ACF8CF17}" type="slidenum">
              <a:rPr lang="fr-CH" smtClean="0"/>
              <a:pPr/>
              <a:t>3</a:t>
            </a:fld>
            <a:endParaRPr lang="fr-CH" dirty="0"/>
          </a:p>
        </p:txBody>
      </p:sp>
      <p:grpSp>
        <p:nvGrpSpPr>
          <p:cNvPr id="30" name="Groupe 29"/>
          <p:cNvGrpSpPr/>
          <p:nvPr/>
        </p:nvGrpSpPr>
        <p:grpSpPr>
          <a:xfrm>
            <a:off x="4991705" y="1845519"/>
            <a:ext cx="2171643" cy="1445810"/>
            <a:chOff x="6863913" y="1845519"/>
            <a:chExt cx="2171643" cy="1445810"/>
          </a:xfrm>
        </p:grpSpPr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0236" y="1845519"/>
              <a:ext cx="2165320" cy="1445810"/>
            </a:xfrm>
            <a:prstGeom prst="rect">
              <a:avLst/>
            </a:prstGeom>
          </p:spPr>
        </p:pic>
        <p:sp>
          <p:nvSpPr>
            <p:cNvPr id="40" name="ZoneTexte 39"/>
            <p:cNvSpPr txBox="1"/>
            <p:nvPr/>
          </p:nvSpPr>
          <p:spPr>
            <a:xfrm>
              <a:off x="6863913" y="1856094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/>
                <a:t>Aigle</a:t>
              </a:r>
              <a:endParaRPr lang="fr-CH" sz="1200" b="1" dirty="0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4932040" y="3510456"/>
            <a:ext cx="2232248" cy="1502720"/>
            <a:chOff x="6804248" y="3429000"/>
            <a:chExt cx="2232248" cy="1502720"/>
          </a:xfrm>
        </p:grpSpPr>
        <p:pic>
          <p:nvPicPr>
            <p:cNvPr id="42" name="Image 41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296" y="3484520"/>
              <a:ext cx="2167200" cy="1447200"/>
            </a:xfrm>
            <a:prstGeom prst="rect">
              <a:avLst/>
            </a:prstGeom>
          </p:spPr>
        </p:pic>
        <p:sp>
          <p:nvSpPr>
            <p:cNvPr id="43" name="ZoneTexte 42"/>
            <p:cNvSpPr txBox="1"/>
            <p:nvPr/>
          </p:nvSpPr>
          <p:spPr>
            <a:xfrm>
              <a:off x="6804248" y="3429000"/>
              <a:ext cx="6498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err="1" smtClean="0">
                  <a:solidFill>
                    <a:schemeClr val="bg1"/>
                  </a:solidFill>
                </a:rPr>
                <a:t>Mottex</a:t>
              </a:r>
              <a:endParaRPr lang="fr-CH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4997088" y="5224595"/>
            <a:ext cx="2167200" cy="1447200"/>
            <a:chOff x="6869296" y="5224595"/>
            <a:chExt cx="2167200" cy="1447200"/>
          </a:xfrm>
        </p:grpSpPr>
        <p:pic>
          <p:nvPicPr>
            <p:cNvPr id="45" name="Image 44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296" y="5224595"/>
              <a:ext cx="2167200" cy="1447200"/>
            </a:xfrm>
            <a:prstGeom prst="rect">
              <a:avLst/>
            </a:prstGeom>
          </p:spPr>
        </p:pic>
        <p:sp>
          <p:nvSpPr>
            <p:cNvPr id="46" name="ZoneTexte 45"/>
            <p:cNvSpPr txBox="1"/>
            <p:nvPr/>
          </p:nvSpPr>
          <p:spPr>
            <a:xfrm>
              <a:off x="6879141" y="5224595"/>
              <a:ext cx="8211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/>
                <a:t>Montreux</a:t>
              </a:r>
              <a:endParaRPr lang="fr-CH" sz="1200" b="1" dirty="0"/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1684720" y="3538216"/>
            <a:ext cx="2167200" cy="1447200"/>
            <a:chOff x="107504" y="3484520"/>
            <a:chExt cx="2167200" cy="1447200"/>
          </a:xfrm>
        </p:grpSpPr>
        <p:pic>
          <p:nvPicPr>
            <p:cNvPr id="48" name="Image 47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3484520"/>
              <a:ext cx="2167200" cy="1447200"/>
            </a:xfrm>
            <a:prstGeom prst="rect">
              <a:avLst/>
            </a:prstGeom>
          </p:spPr>
        </p:pic>
        <p:sp>
          <p:nvSpPr>
            <p:cNvPr id="49" name="ZoneTexte 48"/>
            <p:cNvSpPr txBox="1"/>
            <p:nvPr/>
          </p:nvSpPr>
          <p:spPr>
            <a:xfrm>
              <a:off x="160274" y="3484520"/>
              <a:ext cx="768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>
                  <a:solidFill>
                    <a:schemeClr val="bg1"/>
                  </a:solidFill>
                </a:rPr>
                <a:t>Monthey</a:t>
              </a:r>
              <a:endParaRPr lang="fr-CH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107504" y="3484520"/>
              <a:ext cx="8740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/>
                <a:t>Samaritain</a:t>
              </a:r>
              <a:endParaRPr lang="fr-CH" sz="1200" b="1" dirty="0"/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1650093" y="5224595"/>
            <a:ext cx="2201827" cy="1447200"/>
            <a:chOff x="72877" y="5224595"/>
            <a:chExt cx="2201827" cy="1447200"/>
          </a:xfrm>
        </p:grpSpPr>
        <p:pic>
          <p:nvPicPr>
            <p:cNvPr id="52" name="Image 51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5224595"/>
              <a:ext cx="2167200" cy="1447200"/>
            </a:xfrm>
            <a:prstGeom prst="rect">
              <a:avLst/>
            </a:prstGeom>
          </p:spPr>
        </p:pic>
        <p:sp>
          <p:nvSpPr>
            <p:cNvPr id="53" name="ZoneTexte 52"/>
            <p:cNvSpPr txBox="1"/>
            <p:nvPr/>
          </p:nvSpPr>
          <p:spPr>
            <a:xfrm>
              <a:off x="72877" y="5809696"/>
              <a:ext cx="8972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/>
                <a:t>Providence</a:t>
              </a:r>
              <a:endParaRPr lang="fr-CH" sz="1200" b="1" dirty="0"/>
            </a:p>
          </p:txBody>
        </p:sp>
      </p:grpSp>
      <p:grpSp>
        <p:nvGrpSpPr>
          <p:cNvPr id="54" name="Groupe 53"/>
          <p:cNvGrpSpPr/>
          <p:nvPr/>
        </p:nvGrpSpPr>
        <p:grpSpPr>
          <a:xfrm>
            <a:off x="1684720" y="1844824"/>
            <a:ext cx="2167200" cy="1447200"/>
            <a:chOff x="107504" y="1844824"/>
            <a:chExt cx="2167200" cy="1447200"/>
          </a:xfrm>
        </p:grpSpPr>
        <p:pic>
          <p:nvPicPr>
            <p:cNvPr id="55" name="Image 54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844824"/>
              <a:ext cx="2167200" cy="1447200"/>
            </a:xfrm>
            <a:prstGeom prst="rect">
              <a:avLst/>
            </a:prstGeom>
          </p:spPr>
        </p:pic>
        <p:sp>
          <p:nvSpPr>
            <p:cNvPr id="56" name="ZoneTexte 55"/>
            <p:cNvSpPr txBox="1"/>
            <p:nvPr/>
          </p:nvSpPr>
          <p:spPr>
            <a:xfrm>
              <a:off x="131048" y="1855857"/>
              <a:ext cx="768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200" b="1" dirty="0" smtClean="0">
                  <a:solidFill>
                    <a:schemeClr val="bg1"/>
                  </a:solidFill>
                </a:rPr>
                <a:t>Monthey</a:t>
              </a:r>
              <a:endParaRPr lang="fr-CH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2402897" y="2825308"/>
            <a:ext cx="4401351" cy="2928356"/>
            <a:chOff x="2355825" y="2825308"/>
            <a:chExt cx="4401351" cy="2928356"/>
          </a:xfrm>
        </p:grpSpPr>
        <p:pic>
          <p:nvPicPr>
            <p:cNvPr id="77" name="Image 7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5825" y="2825308"/>
              <a:ext cx="4401351" cy="2466691"/>
            </a:xfrm>
            <a:prstGeom prst="rect">
              <a:avLst/>
            </a:prstGeom>
          </p:spPr>
        </p:pic>
        <p:sp>
          <p:nvSpPr>
            <p:cNvPr id="78" name="ZoneTexte 77"/>
            <p:cNvSpPr txBox="1"/>
            <p:nvPr/>
          </p:nvSpPr>
          <p:spPr>
            <a:xfrm>
              <a:off x="3995936" y="5384332"/>
              <a:ext cx="878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b="1" dirty="0" err="1" smtClean="0"/>
                <a:t>Rennaz</a:t>
              </a:r>
              <a:endParaRPr lang="fr-CH" b="1" dirty="0"/>
            </a:p>
          </p:txBody>
        </p:sp>
      </p:grpSp>
      <p:pic>
        <p:nvPicPr>
          <p:cNvPr id="28" name="Imag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7" y="764704"/>
            <a:ext cx="8489035" cy="5663778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515320" y="980728"/>
            <a:ext cx="8233144" cy="1661993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CH" sz="2800" b="1" dirty="0" smtClean="0"/>
              <a:t>Hôpital de 304 lits (&amp; 2*75 lits de réhabilitation) </a:t>
            </a:r>
          </a:p>
          <a:p>
            <a:pPr marL="285750" indent="-285750">
              <a:buFontTx/>
              <a:buChar char="-"/>
            </a:pPr>
            <a:r>
              <a:rPr lang="fr-CH" sz="2800" b="1" dirty="0" smtClean="0"/>
              <a:t>2’000  employés</a:t>
            </a:r>
          </a:p>
          <a:p>
            <a:pPr marL="285750" indent="-285750">
              <a:buFontTx/>
              <a:buChar char="-"/>
            </a:pPr>
            <a:r>
              <a:rPr lang="fr-CH" sz="2800" b="1" dirty="0" smtClean="0"/>
              <a:t>Couvre une population d’environ 200’000 habitants</a:t>
            </a:r>
          </a:p>
          <a:p>
            <a:pPr marL="285750" indent="-285750">
              <a:buFontTx/>
              <a:buChar char="-"/>
            </a:pP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41590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205E-6 L -0.16493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7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205E-6 L -0.16545 3.7205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522E-6 L -0.16545 -1.115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205E-6 L 0.20556 -3.720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20777E-6 L 0.20868 1.2077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9139E-7 L 0.20521 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- Exemple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30</a:t>
            </a:fld>
            <a:endParaRPr lang="fr-CH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70" y="1825625"/>
            <a:ext cx="4457259" cy="4051300"/>
          </a:xfrm>
        </p:spPr>
      </p:pic>
    </p:spTree>
    <p:extLst>
      <p:ext uri="{BB962C8B-B14F-4D97-AF65-F5344CB8AC3E}">
        <p14:creationId xmlns:p14="http://schemas.microsoft.com/office/powerpoint/2010/main" val="3475015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- Exemple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31</a:t>
            </a:fld>
            <a:endParaRPr lang="fr-CH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" y="1699200"/>
            <a:ext cx="9144000" cy="514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53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- Exemple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32</a:t>
            </a:fld>
            <a:endParaRPr lang="fr-CH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72816"/>
            <a:ext cx="9032185" cy="4541978"/>
          </a:xfr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2" y="2132856"/>
            <a:ext cx="7396304" cy="377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83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Exemple Gamma 3%-3mm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33</a:t>
            </a:fld>
            <a:endParaRPr lang="fr-CH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" y="1700808"/>
            <a:ext cx="9042496" cy="4608512"/>
          </a:xfrm>
        </p:spPr>
      </p:pic>
    </p:spTree>
    <p:extLst>
      <p:ext uri="{BB962C8B-B14F-4D97-AF65-F5344CB8AC3E}">
        <p14:creationId xmlns:p14="http://schemas.microsoft.com/office/powerpoint/2010/main" val="902616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Exemple Gamma 2%-</a:t>
            </a:r>
            <a:r>
              <a:rPr lang="fr-CH" dirty="0"/>
              <a:t>2</a:t>
            </a:r>
            <a:r>
              <a:rPr lang="fr-CH" dirty="0" smtClean="0"/>
              <a:t>mm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34</a:t>
            </a:fld>
            <a:endParaRPr lang="fr-CH" dirty="0"/>
          </a:p>
        </p:txBody>
      </p:sp>
      <p:pic>
        <p:nvPicPr>
          <p:cNvPr id="5" name="Espace réservé du contenu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" y="1699200"/>
            <a:ext cx="9043200" cy="4608000"/>
          </a:xfrm>
        </p:spPr>
      </p:pic>
    </p:spTree>
    <p:extLst>
      <p:ext uri="{BB962C8B-B14F-4D97-AF65-F5344CB8AC3E}">
        <p14:creationId xmlns:p14="http://schemas.microsoft.com/office/powerpoint/2010/main" val="3788642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Exemple Gamma 1%-1mm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35</a:t>
            </a:fld>
            <a:endParaRPr lang="fr-CH" dirty="0"/>
          </a:p>
        </p:txBody>
      </p:sp>
      <p:pic>
        <p:nvPicPr>
          <p:cNvPr id="6" name="Espace réservé du contenu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" y="1699200"/>
            <a:ext cx="9043200" cy="4608000"/>
          </a:xfrm>
        </p:spPr>
      </p:pic>
    </p:spTree>
    <p:extLst>
      <p:ext uri="{BB962C8B-B14F-4D97-AF65-F5344CB8AC3E}">
        <p14:creationId xmlns:p14="http://schemas.microsoft.com/office/powerpoint/2010/main" val="1215305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983457"/>
            <a:ext cx="8515350" cy="573336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CQ Patient – Exemple 2%-2mm - Erreur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36</a:t>
            </a:fld>
            <a:endParaRPr lang="fr-CH" dirty="0"/>
          </a:p>
        </p:txBody>
      </p:sp>
      <p:pic>
        <p:nvPicPr>
          <p:cNvPr id="5" name="Espace réservé du contenu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" y="1699200"/>
            <a:ext cx="9043200" cy="4608000"/>
          </a:xfrm>
        </p:spPr>
      </p:pic>
    </p:spTree>
    <p:extLst>
      <p:ext uri="{BB962C8B-B14F-4D97-AF65-F5344CB8AC3E}">
        <p14:creationId xmlns:p14="http://schemas.microsoft.com/office/powerpoint/2010/main" val="18339589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983457"/>
            <a:ext cx="8515350" cy="573336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CQ Patient – Exemple 2%-2mm - Erreur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37</a:t>
            </a:fld>
            <a:endParaRPr lang="fr-CH" dirty="0"/>
          </a:p>
        </p:txBody>
      </p:sp>
      <p:pic>
        <p:nvPicPr>
          <p:cNvPr id="2" name="Imag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" y="1700808"/>
            <a:ext cx="9043200" cy="4608000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0526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Exemple </a:t>
            </a:r>
            <a:r>
              <a:rPr lang="fr-CH" dirty="0" err="1" smtClean="0"/>
              <a:t>ArcCheck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38</a:t>
            </a:fld>
            <a:endParaRPr lang="fr-CH" dirty="0"/>
          </a:p>
        </p:txBody>
      </p:sp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92"/>
          <a:stretch/>
        </p:blipFill>
        <p:spPr>
          <a:xfrm>
            <a:off x="611554" y="1484784"/>
            <a:ext cx="7850058" cy="4905545"/>
          </a:xfrm>
        </p:spPr>
      </p:pic>
    </p:spTree>
    <p:extLst>
      <p:ext uri="{BB962C8B-B14F-4D97-AF65-F5344CB8AC3E}">
        <p14:creationId xmlns:p14="http://schemas.microsoft.com/office/powerpoint/2010/main" val="3507347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Exemple </a:t>
            </a:r>
            <a:r>
              <a:rPr lang="fr-CH" dirty="0" err="1" smtClean="0"/>
              <a:t>ArcCheck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39</a:t>
            </a:fld>
            <a:endParaRPr lang="fr-CH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1"/>
          <a:stretch/>
        </p:blipFill>
        <p:spPr>
          <a:xfrm>
            <a:off x="835572" y="1556792"/>
            <a:ext cx="7613011" cy="4766826"/>
          </a:xfrm>
        </p:spPr>
      </p:pic>
    </p:spTree>
    <p:extLst>
      <p:ext uri="{BB962C8B-B14F-4D97-AF65-F5344CB8AC3E}">
        <p14:creationId xmlns:p14="http://schemas.microsoft.com/office/powerpoint/2010/main" val="2301679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50" y="1825625"/>
            <a:ext cx="8263830" cy="4051647"/>
          </a:xfrm>
        </p:spPr>
        <p:txBody>
          <a:bodyPr>
            <a:normAutofit/>
          </a:bodyPr>
          <a:lstStyle/>
          <a:p>
            <a:r>
              <a:rPr lang="fr-CH" dirty="0" smtClean="0"/>
              <a:t>Déménagement</a:t>
            </a:r>
          </a:p>
          <a:p>
            <a:pPr lvl="1"/>
            <a:r>
              <a:rPr lang="fr-CH" dirty="0" smtClean="0"/>
              <a:t>Novembre 2019</a:t>
            </a:r>
          </a:p>
          <a:p>
            <a:pPr lvl="1"/>
            <a:r>
              <a:rPr lang="fr-CH" dirty="0" smtClean="0"/>
              <a:t>1</a:t>
            </a:r>
            <a:r>
              <a:rPr lang="fr-CH" baseline="30000" dirty="0" smtClean="0"/>
              <a:t>er</a:t>
            </a:r>
            <a:r>
              <a:rPr lang="fr-CH" dirty="0" smtClean="0"/>
              <a:t> patient traité sur Versa HD</a:t>
            </a:r>
          </a:p>
          <a:p>
            <a:pPr lvl="2"/>
            <a:r>
              <a:rPr lang="fr-CH" dirty="0"/>
              <a:t> </a:t>
            </a:r>
            <a:r>
              <a:rPr lang="fr-CH" dirty="0" smtClean="0"/>
              <a:t>4 novembre 2019</a:t>
            </a:r>
          </a:p>
          <a:p>
            <a:r>
              <a:rPr lang="fr-CH" dirty="0" err="1" smtClean="0"/>
              <a:t>Unity</a:t>
            </a:r>
            <a:endParaRPr lang="fr-CH" dirty="0" smtClean="0"/>
          </a:p>
          <a:p>
            <a:pPr lvl="1"/>
            <a:r>
              <a:rPr lang="fr-CH" dirty="0" smtClean="0"/>
              <a:t>Fin </a:t>
            </a:r>
            <a:r>
              <a:rPr lang="fr-CH" dirty="0" err="1" smtClean="0"/>
              <a:t>acceptance</a:t>
            </a:r>
            <a:endParaRPr lang="fr-CH" dirty="0" smtClean="0"/>
          </a:p>
          <a:p>
            <a:pPr lvl="2"/>
            <a:r>
              <a:rPr lang="fr-CH" dirty="0" smtClean="0"/>
              <a:t> Décembre 2019</a:t>
            </a:r>
          </a:p>
          <a:p>
            <a:pPr lvl="1"/>
            <a:r>
              <a:rPr lang="fr-CH" dirty="0" smtClean="0"/>
              <a:t>1</a:t>
            </a:r>
            <a:r>
              <a:rPr lang="fr-CH" baseline="30000" dirty="0" smtClean="0"/>
              <a:t>er</a:t>
            </a:r>
            <a:r>
              <a:rPr lang="fr-CH" dirty="0" smtClean="0"/>
              <a:t> patient traité</a:t>
            </a:r>
          </a:p>
          <a:p>
            <a:pPr lvl="2"/>
            <a:r>
              <a:rPr lang="fr-CH" dirty="0" smtClean="0"/>
              <a:t> 13 janvier 2020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4</a:t>
            </a:fld>
            <a:endParaRPr lang="fr-CH" dirty="0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755576" y="839440"/>
            <a:ext cx="7886700" cy="573336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Ouverture Radio-oncologie Rennaz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4384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Mesure de la dose dans le TPS</a:t>
            </a:r>
          </a:p>
          <a:p>
            <a:r>
              <a:rPr lang="fr-CH" dirty="0" smtClean="0"/>
              <a:t>Comparaison avec une mesure par TLD</a:t>
            </a:r>
          </a:p>
          <a:p>
            <a:r>
              <a:rPr lang="fr-CH" dirty="0" smtClean="0"/>
              <a:t>Précision attendue en surface : 5-10%</a:t>
            </a:r>
            <a:endParaRPr lang="fr-CH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- Dosimétrie in-vivo par TLD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40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57547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>
                <a:solidFill>
                  <a:schemeClr val="bg2">
                    <a:lumMod val="75000"/>
                  </a:schemeClr>
                </a:solidFill>
              </a:rPr>
              <a:t>Mesure de la dose dans le TPS</a:t>
            </a:r>
          </a:p>
          <a:p>
            <a:r>
              <a:rPr lang="fr-CH" dirty="0" smtClean="0">
                <a:solidFill>
                  <a:schemeClr val="bg2">
                    <a:lumMod val="75000"/>
                  </a:schemeClr>
                </a:solidFill>
              </a:rPr>
              <a:t>Comparaison avec une mesure par TLD</a:t>
            </a:r>
          </a:p>
          <a:p>
            <a:r>
              <a:rPr lang="fr-CH" dirty="0" smtClean="0">
                <a:solidFill>
                  <a:schemeClr val="bg2">
                    <a:lumMod val="75000"/>
                  </a:schemeClr>
                </a:solidFill>
              </a:rPr>
              <a:t>Précision attendue en surface : 5-10%</a:t>
            </a:r>
            <a:endParaRPr lang="fr-CH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- Dosimétrie in-vivo par TLD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41</a:t>
            </a:fld>
            <a:endParaRPr lang="fr-CH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127" r="-230" b="20562"/>
          <a:stretch/>
        </p:blipFill>
        <p:spPr>
          <a:xfrm>
            <a:off x="2434578" y="1556792"/>
            <a:ext cx="413139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7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50" y="1825625"/>
            <a:ext cx="8335838" cy="4051647"/>
          </a:xfrm>
        </p:spPr>
        <p:txBody>
          <a:bodyPr/>
          <a:lstStyle/>
          <a:p>
            <a:r>
              <a:rPr lang="fr-CH" dirty="0" smtClean="0"/>
              <a:t>S’assurer qu’il n’y a pas une erreur systématique</a:t>
            </a:r>
          </a:p>
          <a:p>
            <a:pPr lvl="1"/>
            <a:r>
              <a:rPr lang="fr-CH" dirty="0" smtClean="0"/>
              <a:t>Mauvaise calibration accélérateur</a:t>
            </a:r>
          </a:p>
          <a:p>
            <a:pPr lvl="1"/>
            <a:r>
              <a:rPr lang="fr-CH" dirty="0" smtClean="0"/>
              <a:t>Erreur étalonnage chambres référence</a:t>
            </a:r>
          </a:p>
          <a:p>
            <a:pPr lvl="1"/>
            <a:r>
              <a:rPr lang="fr-CH" dirty="0" smtClean="0"/>
              <a:t>…</a:t>
            </a:r>
          </a:p>
          <a:p>
            <a:r>
              <a:rPr lang="fr-CH" dirty="0" err="1" smtClean="0"/>
              <a:t>Intercomparaison</a:t>
            </a:r>
            <a:r>
              <a:rPr lang="fr-CH" dirty="0" smtClean="0"/>
              <a:t> entre centres </a:t>
            </a:r>
          </a:p>
          <a:p>
            <a:pPr lvl="1"/>
            <a:r>
              <a:rPr lang="fr-CH" dirty="0" smtClean="0"/>
              <a:t>Utilisation d’un système de dosimétrie indépendant</a:t>
            </a:r>
            <a:endParaRPr lang="fr-CH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- </a:t>
            </a:r>
            <a:r>
              <a:rPr lang="fr-CH" dirty="0" err="1" smtClean="0"/>
              <a:t>Intercomparaison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42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4368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50" y="1825625"/>
            <a:ext cx="8335838" cy="4051647"/>
          </a:xfrm>
        </p:spPr>
        <p:txBody>
          <a:bodyPr/>
          <a:lstStyle/>
          <a:p>
            <a:r>
              <a:rPr lang="fr-CH" dirty="0" smtClean="0">
                <a:solidFill>
                  <a:schemeClr val="bg2">
                    <a:lumMod val="90000"/>
                  </a:schemeClr>
                </a:solidFill>
              </a:rPr>
              <a:t>S’assurer qu’il n’y a pas une erreur systématique</a:t>
            </a:r>
          </a:p>
          <a:p>
            <a:pPr lvl="1"/>
            <a:r>
              <a:rPr lang="fr-CH" dirty="0" smtClean="0">
                <a:solidFill>
                  <a:schemeClr val="bg2">
                    <a:lumMod val="90000"/>
                  </a:schemeClr>
                </a:solidFill>
              </a:rPr>
              <a:t>Mauvaise calibration accélérateur</a:t>
            </a:r>
          </a:p>
          <a:p>
            <a:pPr lvl="1"/>
            <a:r>
              <a:rPr lang="fr-CH" dirty="0" smtClean="0">
                <a:solidFill>
                  <a:schemeClr val="bg2">
                    <a:lumMod val="90000"/>
                  </a:schemeClr>
                </a:solidFill>
              </a:rPr>
              <a:t>Erreur étalonnage chambres référence</a:t>
            </a:r>
          </a:p>
          <a:p>
            <a:pPr lvl="1"/>
            <a:r>
              <a:rPr lang="fr-CH" dirty="0" smtClean="0">
                <a:solidFill>
                  <a:schemeClr val="bg2">
                    <a:lumMod val="90000"/>
                  </a:schemeClr>
                </a:solidFill>
              </a:rPr>
              <a:t>…</a:t>
            </a:r>
          </a:p>
          <a:p>
            <a:r>
              <a:rPr lang="fr-CH" dirty="0" err="1" smtClean="0">
                <a:solidFill>
                  <a:schemeClr val="bg2">
                    <a:lumMod val="90000"/>
                  </a:schemeClr>
                </a:solidFill>
              </a:rPr>
              <a:t>Intercomparaison</a:t>
            </a:r>
            <a:r>
              <a:rPr lang="fr-CH" dirty="0" smtClean="0">
                <a:solidFill>
                  <a:schemeClr val="bg2">
                    <a:lumMod val="90000"/>
                  </a:schemeClr>
                </a:solidFill>
              </a:rPr>
              <a:t> entre centres </a:t>
            </a:r>
          </a:p>
          <a:p>
            <a:pPr lvl="1"/>
            <a:r>
              <a:rPr lang="fr-CH" dirty="0" smtClean="0">
                <a:solidFill>
                  <a:schemeClr val="bg2">
                    <a:lumMod val="90000"/>
                  </a:schemeClr>
                </a:solidFill>
              </a:rPr>
              <a:t>Utilisation d’un système de dosimétrie indépendant</a:t>
            </a:r>
            <a:endParaRPr lang="fr-CH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- </a:t>
            </a:r>
            <a:r>
              <a:rPr lang="fr-CH" dirty="0" err="1" smtClean="0"/>
              <a:t>Intercomparaison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43</a:t>
            </a:fld>
            <a:endParaRPr lang="fr-CH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032448" cy="534332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01134"/>
            <a:ext cx="3943976" cy="534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</a:t>
            </a:r>
            <a:r>
              <a:rPr lang="fr-CH" dirty="0"/>
              <a:t>Calcul de la dose journalière</a:t>
            </a:r>
            <a:r>
              <a:rPr lang="fr-CH" dirty="0" smtClean="0"/>
              <a:t/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44</a:t>
            </a:fld>
            <a:endParaRPr lang="fr-CH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575382" y="2276872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TPS – Plan patient</a:t>
            </a:r>
            <a:endParaRPr lang="fr-CH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3455876" y="2276872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R&amp;V</a:t>
            </a:r>
            <a:endParaRPr lang="fr-CH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6300192" y="2276872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 smtClean="0"/>
              <a:t>Linac</a:t>
            </a:r>
            <a:endParaRPr lang="fr-CH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6300192" y="4293096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Log Files</a:t>
            </a:r>
          </a:p>
          <a:p>
            <a:pPr algn="ctr"/>
            <a:r>
              <a:rPr lang="fr-CH" dirty="0" smtClean="0"/>
              <a:t>Données réels des faisceaux délivrés</a:t>
            </a:r>
            <a:endParaRPr lang="fr-CH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575382" y="4293096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Exportation plan référence</a:t>
            </a:r>
            <a:endParaRPr lang="fr-CH" dirty="0"/>
          </a:p>
        </p:txBody>
      </p:sp>
      <p:sp>
        <p:nvSpPr>
          <p:cNvPr id="2" name="Flèche droite 1"/>
          <p:cNvSpPr/>
          <p:nvPr/>
        </p:nvSpPr>
        <p:spPr>
          <a:xfrm>
            <a:off x="2591606" y="2708920"/>
            <a:ext cx="86427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Double flèche horizontale 10"/>
          <p:cNvSpPr/>
          <p:nvPr/>
        </p:nvSpPr>
        <p:spPr>
          <a:xfrm>
            <a:off x="5472100" y="2718632"/>
            <a:ext cx="82809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à coins arrondis 11"/>
          <p:cNvSpPr/>
          <p:nvPr/>
        </p:nvSpPr>
        <p:spPr>
          <a:xfrm>
            <a:off x="3455876" y="4293096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Logiciel d’analyse</a:t>
            </a:r>
            <a:endParaRPr lang="fr-CH" dirty="0"/>
          </a:p>
        </p:txBody>
      </p:sp>
      <p:sp>
        <p:nvSpPr>
          <p:cNvPr id="13" name="Flèche vers le bas 12"/>
          <p:cNvSpPr/>
          <p:nvPr/>
        </p:nvSpPr>
        <p:spPr>
          <a:xfrm>
            <a:off x="7020272" y="3573016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Flèche vers le bas 13"/>
          <p:cNvSpPr/>
          <p:nvPr/>
        </p:nvSpPr>
        <p:spPr>
          <a:xfrm>
            <a:off x="1295462" y="3573016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Flèche droite 14"/>
          <p:cNvSpPr/>
          <p:nvPr/>
        </p:nvSpPr>
        <p:spPr>
          <a:xfrm>
            <a:off x="2591606" y="4689140"/>
            <a:ext cx="86427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Flèche droite 15"/>
          <p:cNvSpPr/>
          <p:nvPr/>
        </p:nvSpPr>
        <p:spPr>
          <a:xfrm rot="10800000">
            <a:off x="5454010" y="4689140"/>
            <a:ext cx="84618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96747"/>
            <a:ext cx="6787855" cy="447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9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</a:t>
            </a:r>
            <a:r>
              <a:rPr lang="fr-CH" dirty="0"/>
              <a:t>Calcul de la dose journalière</a:t>
            </a:r>
            <a:r>
              <a:rPr lang="fr-CH" dirty="0" smtClean="0"/>
              <a:t/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45</a:t>
            </a:fld>
            <a:endParaRPr lang="fr-CH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575382" y="2276872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TPS – Plan patient</a:t>
            </a:r>
            <a:endParaRPr lang="fr-CH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3455876" y="2276872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R&amp;V</a:t>
            </a:r>
            <a:endParaRPr lang="fr-CH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6300192" y="2276872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 smtClean="0"/>
              <a:t>Linac</a:t>
            </a:r>
            <a:endParaRPr lang="fr-CH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6300192" y="4293096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Imageur portal</a:t>
            </a:r>
          </a:p>
          <a:p>
            <a:pPr algn="ctr"/>
            <a:r>
              <a:rPr lang="fr-CH" dirty="0" smtClean="0"/>
              <a:t>Calcul de la dose sur CT/CBCT</a:t>
            </a:r>
            <a:endParaRPr lang="fr-CH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575382" y="4293096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Exportation plan référence</a:t>
            </a:r>
            <a:endParaRPr lang="fr-CH" dirty="0"/>
          </a:p>
        </p:txBody>
      </p:sp>
      <p:sp>
        <p:nvSpPr>
          <p:cNvPr id="2" name="Flèche droite 1"/>
          <p:cNvSpPr/>
          <p:nvPr/>
        </p:nvSpPr>
        <p:spPr>
          <a:xfrm>
            <a:off x="2591606" y="2708920"/>
            <a:ext cx="86427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Double flèche horizontale 10"/>
          <p:cNvSpPr/>
          <p:nvPr/>
        </p:nvSpPr>
        <p:spPr>
          <a:xfrm>
            <a:off x="5472100" y="2718632"/>
            <a:ext cx="82809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à coins arrondis 11"/>
          <p:cNvSpPr/>
          <p:nvPr/>
        </p:nvSpPr>
        <p:spPr>
          <a:xfrm>
            <a:off x="3455876" y="4293096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Logiciel d’analyse</a:t>
            </a:r>
            <a:endParaRPr lang="fr-CH" dirty="0"/>
          </a:p>
        </p:txBody>
      </p:sp>
      <p:sp>
        <p:nvSpPr>
          <p:cNvPr id="13" name="Flèche vers le bas 12"/>
          <p:cNvSpPr/>
          <p:nvPr/>
        </p:nvSpPr>
        <p:spPr>
          <a:xfrm>
            <a:off x="7020272" y="3573016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Flèche vers le bas 13"/>
          <p:cNvSpPr/>
          <p:nvPr/>
        </p:nvSpPr>
        <p:spPr>
          <a:xfrm>
            <a:off x="1295462" y="3573016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Flèche droite 14"/>
          <p:cNvSpPr/>
          <p:nvPr/>
        </p:nvSpPr>
        <p:spPr>
          <a:xfrm>
            <a:off x="2591606" y="4689140"/>
            <a:ext cx="86427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Flèche droite 15"/>
          <p:cNvSpPr/>
          <p:nvPr/>
        </p:nvSpPr>
        <p:spPr>
          <a:xfrm rot="10800000">
            <a:off x="5454010" y="4689140"/>
            <a:ext cx="84618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0674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</a:t>
            </a:r>
            <a:r>
              <a:rPr lang="fr-CH" dirty="0"/>
              <a:t>Calcul de la dose journalière</a:t>
            </a:r>
            <a:r>
              <a:rPr lang="fr-CH" dirty="0" smtClean="0"/>
              <a:t/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46</a:t>
            </a:fld>
            <a:endParaRPr lang="fr-CH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575382" y="2276872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TPS – Plan patient</a:t>
            </a:r>
            <a:endParaRPr lang="fr-CH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3455876" y="2276872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R&amp;V</a:t>
            </a:r>
            <a:endParaRPr lang="fr-CH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6300192" y="2276872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err="1" smtClean="0"/>
              <a:t>Linac</a:t>
            </a:r>
            <a:endParaRPr lang="fr-CH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6300192" y="4293096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Imageur portal</a:t>
            </a:r>
          </a:p>
          <a:p>
            <a:pPr algn="ctr"/>
            <a:r>
              <a:rPr lang="fr-CH" dirty="0" smtClean="0"/>
              <a:t>Calcul de la dose sur CT/CBCT</a:t>
            </a:r>
            <a:endParaRPr lang="fr-CH" dirty="0"/>
          </a:p>
        </p:txBody>
      </p:sp>
      <p:sp>
        <p:nvSpPr>
          <p:cNvPr id="9" name="Rectangle à coins arrondis 8"/>
          <p:cNvSpPr/>
          <p:nvPr/>
        </p:nvSpPr>
        <p:spPr>
          <a:xfrm>
            <a:off x="575382" y="4293096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Exportation plan référence</a:t>
            </a:r>
            <a:endParaRPr lang="fr-CH" dirty="0"/>
          </a:p>
        </p:txBody>
      </p:sp>
      <p:sp>
        <p:nvSpPr>
          <p:cNvPr id="2" name="Flèche droite 1"/>
          <p:cNvSpPr/>
          <p:nvPr/>
        </p:nvSpPr>
        <p:spPr>
          <a:xfrm>
            <a:off x="2591606" y="2708920"/>
            <a:ext cx="86427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Double flèche horizontale 10"/>
          <p:cNvSpPr/>
          <p:nvPr/>
        </p:nvSpPr>
        <p:spPr>
          <a:xfrm>
            <a:off x="5472100" y="2718632"/>
            <a:ext cx="82809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à coins arrondis 11"/>
          <p:cNvSpPr/>
          <p:nvPr/>
        </p:nvSpPr>
        <p:spPr>
          <a:xfrm>
            <a:off x="3455876" y="4293096"/>
            <a:ext cx="201622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 smtClean="0"/>
              <a:t>Logiciel d’analyse</a:t>
            </a:r>
            <a:endParaRPr lang="fr-CH" dirty="0"/>
          </a:p>
        </p:txBody>
      </p:sp>
      <p:sp>
        <p:nvSpPr>
          <p:cNvPr id="13" name="Flèche vers le bas 12"/>
          <p:cNvSpPr/>
          <p:nvPr/>
        </p:nvSpPr>
        <p:spPr>
          <a:xfrm>
            <a:off x="7020272" y="3573016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Flèche vers le bas 13"/>
          <p:cNvSpPr/>
          <p:nvPr/>
        </p:nvSpPr>
        <p:spPr>
          <a:xfrm>
            <a:off x="1295462" y="3573016"/>
            <a:ext cx="576064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Flèche droite 14"/>
          <p:cNvSpPr/>
          <p:nvPr/>
        </p:nvSpPr>
        <p:spPr>
          <a:xfrm>
            <a:off x="2591606" y="4689140"/>
            <a:ext cx="86427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Flèche droite 15"/>
          <p:cNvSpPr/>
          <p:nvPr/>
        </p:nvSpPr>
        <p:spPr>
          <a:xfrm rot="10800000">
            <a:off x="5454010" y="4689140"/>
            <a:ext cx="84618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2" y="1556792"/>
            <a:ext cx="5514975" cy="485775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80" y="1556023"/>
            <a:ext cx="7192379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2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CQ Patient – </a:t>
            </a:r>
            <a:r>
              <a:rPr lang="fr-CH" dirty="0"/>
              <a:t>Calcul de la dose journalière</a:t>
            </a:r>
            <a:r>
              <a:rPr lang="fr-CH" dirty="0" smtClean="0"/>
              <a:t/>
            </a:r>
            <a:br>
              <a:rPr lang="fr-CH" dirty="0" smtClean="0"/>
            </a:b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47</a:t>
            </a:fld>
            <a:endParaRPr lang="fr-CH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30241"/>
            <a:ext cx="3615667" cy="340707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3"/>
          <a:stretch/>
        </p:blipFill>
        <p:spPr>
          <a:xfrm>
            <a:off x="5580112" y="2852936"/>
            <a:ext cx="3005278" cy="348318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304143" y="177281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Projection directe en tenant compte des paramètres avant et après le patient</a:t>
            </a:r>
            <a:endParaRPr lang="fr-CH" dirty="0"/>
          </a:p>
        </p:txBody>
      </p:sp>
      <p:sp>
        <p:nvSpPr>
          <p:cNvPr id="20" name="ZoneTexte 19"/>
          <p:cNvSpPr txBox="1"/>
          <p:nvPr/>
        </p:nvSpPr>
        <p:spPr>
          <a:xfrm>
            <a:off x="5796136" y="1772816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Rétroprojection en tenant compte uniquement de la fluence sur l’imageur portale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4913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/>
              <a:t>Les contrôles doivent être adaptés aux techniques</a:t>
            </a:r>
          </a:p>
          <a:p>
            <a:r>
              <a:rPr lang="fr-CH" dirty="0" smtClean="0"/>
              <a:t>Mettre en place des contrôles indépendants</a:t>
            </a:r>
          </a:p>
          <a:p>
            <a:r>
              <a:rPr lang="fr-CH" dirty="0" smtClean="0"/>
              <a:t>Mettre en place un système de déclaration incidents</a:t>
            </a:r>
          </a:p>
          <a:p>
            <a:pPr marL="0" indent="0">
              <a:buNone/>
            </a:pPr>
            <a:endParaRPr lang="fr-CH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Conclusions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48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519604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5</a:t>
            </a:fld>
            <a:endParaRPr lang="fr-CH" dirty="0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H" dirty="0" smtClean="0"/>
              <a:t>Démarrage de 2 projets en parallèle en 2012/2013</a:t>
            </a:r>
          </a:p>
          <a:p>
            <a:pPr lvl="1"/>
            <a:r>
              <a:rPr lang="fr-CH" dirty="0" smtClean="0"/>
              <a:t>Construction du bâtiment RTH sur le site de la Providence à Vevey</a:t>
            </a:r>
          </a:p>
          <a:p>
            <a:pPr lvl="1"/>
            <a:r>
              <a:rPr lang="fr-CH" dirty="0" smtClean="0"/>
              <a:t>Préparation de l’unité RTH sur le site de </a:t>
            </a:r>
            <a:r>
              <a:rPr lang="fr-CH" dirty="0" err="1" smtClean="0"/>
              <a:t>Rennaz</a:t>
            </a:r>
            <a:endParaRPr lang="fr-CH" dirty="0" smtClean="0"/>
          </a:p>
          <a:p>
            <a:r>
              <a:rPr lang="fr-CH" dirty="0" smtClean="0"/>
              <a:t>Création d’un groupe de travail en 2012 pour monter des services à la pointe</a:t>
            </a:r>
          </a:p>
          <a:p>
            <a:r>
              <a:rPr lang="fr-CH" dirty="0" smtClean="0"/>
              <a:t>Clause du besoin – Validation de l’état pour l’acquisition d’une deuxième machine</a:t>
            </a:r>
          </a:p>
          <a:p>
            <a:pPr marL="457200" lvl="1" indent="0">
              <a:buNone/>
            </a:pPr>
            <a:endParaRPr lang="fr-CH" dirty="0"/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755576" y="839440"/>
            <a:ext cx="7886700" cy="573336"/>
          </a:xfrm>
        </p:spPr>
        <p:txBody>
          <a:bodyPr>
            <a:normAutofit fontScale="90000"/>
          </a:bodyPr>
          <a:lstStyle/>
          <a:p>
            <a:r>
              <a:rPr lang="fr-CH" dirty="0"/>
              <a:t>Historique de </a:t>
            </a:r>
            <a:r>
              <a:rPr lang="fr-CH" dirty="0" smtClean="0"/>
              <a:t>la radiothérapie </a:t>
            </a:r>
            <a:r>
              <a:rPr lang="fr-CH" dirty="0"/>
              <a:t>à L’HRC </a:t>
            </a:r>
          </a:p>
        </p:txBody>
      </p:sp>
    </p:spTree>
    <p:extLst>
      <p:ext uri="{BB962C8B-B14F-4D97-AF65-F5344CB8AC3E}">
        <p14:creationId xmlns:p14="http://schemas.microsoft.com/office/powerpoint/2010/main" val="285851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Précision recherchée en radiothérapie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6</a:t>
            </a:fld>
            <a:endParaRPr lang="fr-C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113" y="2132856"/>
            <a:ext cx="3960440" cy="302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15"/>
          <p:cNvGrpSpPr/>
          <p:nvPr/>
        </p:nvGrpSpPr>
        <p:grpSpPr>
          <a:xfrm>
            <a:off x="5499807" y="2184392"/>
            <a:ext cx="1774748" cy="2618139"/>
            <a:chOff x="5067759" y="1608328"/>
            <a:chExt cx="1774748" cy="2618139"/>
          </a:xfrm>
        </p:grpSpPr>
        <p:sp>
          <p:nvSpPr>
            <p:cNvPr id="7" name="Right Brace 25"/>
            <p:cNvSpPr/>
            <p:nvPr/>
          </p:nvSpPr>
          <p:spPr>
            <a:xfrm rot="5400000">
              <a:off x="6658692" y="4042654"/>
              <a:ext cx="77387" cy="290240"/>
            </a:xfrm>
            <a:prstGeom prst="rightBrac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067759" y="1608328"/>
              <a:ext cx="1774748" cy="2520280"/>
              <a:chOff x="5067759" y="1608328"/>
              <a:chExt cx="1774748" cy="2520280"/>
            </a:xfrm>
          </p:grpSpPr>
          <p:cxnSp>
            <p:nvCxnSpPr>
              <p:cNvPr id="9" name="Straight Connector 9"/>
              <p:cNvCxnSpPr/>
              <p:nvPr/>
            </p:nvCxnSpPr>
            <p:spPr>
              <a:xfrm>
                <a:off x="6842507" y="1608328"/>
                <a:ext cx="0" cy="2520280"/>
              </a:xfrm>
              <a:prstGeom prst="line">
                <a:avLst/>
              </a:prstGeom>
              <a:ln w="127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12"/>
              <p:cNvCxnSpPr/>
              <p:nvPr/>
            </p:nvCxnSpPr>
            <p:spPr>
              <a:xfrm>
                <a:off x="6542513" y="1608328"/>
                <a:ext cx="0" cy="2520280"/>
              </a:xfrm>
              <a:prstGeom prst="line">
                <a:avLst/>
              </a:prstGeom>
              <a:ln w="127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" name="Group 3"/>
              <p:cNvGrpSpPr/>
              <p:nvPr/>
            </p:nvGrpSpPr>
            <p:grpSpPr>
              <a:xfrm>
                <a:off x="5067759" y="1713902"/>
                <a:ext cx="1773840" cy="2257042"/>
                <a:chOff x="5067759" y="1713902"/>
                <a:chExt cx="1773840" cy="2257042"/>
              </a:xfrm>
            </p:grpSpPr>
            <p:cxnSp>
              <p:nvCxnSpPr>
                <p:cNvPr id="12" name="Straight Arrow Connector 18"/>
                <p:cNvCxnSpPr/>
                <p:nvPr/>
              </p:nvCxnSpPr>
              <p:spPr>
                <a:xfrm flipH="1">
                  <a:off x="5178129" y="3600312"/>
                  <a:ext cx="1663470" cy="0"/>
                </a:xfrm>
                <a:prstGeom prst="straightConnector1">
                  <a:avLst/>
                </a:prstGeom>
                <a:ln w="12700">
                  <a:solidFill>
                    <a:schemeClr val="accent6">
                      <a:lumMod val="75000"/>
                    </a:schemeClr>
                  </a:solidFill>
                  <a:prstDash val="das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20"/>
                <p:cNvCxnSpPr/>
                <p:nvPr/>
              </p:nvCxnSpPr>
              <p:spPr>
                <a:xfrm flipH="1">
                  <a:off x="5178129" y="3970944"/>
                  <a:ext cx="1378033" cy="0"/>
                </a:xfrm>
                <a:prstGeom prst="straightConnector1">
                  <a:avLst/>
                </a:prstGeom>
                <a:ln w="12700">
                  <a:solidFill>
                    <a:schemeClr val="accent6">
                      <a:lumMod val="75000"/>
                    </a:schemeClr>
                  </a:solidFill>
                  <a:prstDash val="das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23"/>
                <p:cNvCxnSpPr/>
                <p:nvPr/>
              </p:nvCxnSpPr>
              <p:spPr>
                <a:xfrm flipH="1">
                  <a:off x="5178129" y="1728104"/>
                  <a:ext cx="1663470" cy="0"/>
                </a:xfrm>
                <a:prstGeom prst="straightConnector1">
                  <a:avLst/>
                </a:prstGeom>
                <a:ln w="12700">
                  <a:solidFill>
                    <a:schemeClr val="accent3">
                      <a:lumMod val="75000"/>
                    </a:schemeClr>
                  </a:solidFill>
                  <a:prstDash val="das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24"/>
                <p:cNvCxnSpPr/>
                <p:nvPr/>
              </p:nvCxnSpPr>
              <p:spPr>
                <a:xfrm flipH="1">
                  <a:off x="5179037" y="2170744"/>
                  <a:ext cx="1377124" cy="0"/>
                </a:xfrm>
                <a:prstGeom prst="straightConnector1">
                  <a:avLst/>
                </a:prstGeom>
                <a:ln w="12700">
                  <a:solidFill>
                    <a:schemeClr val="accent3">
                      <a:lumMod val="75000"/>
                    </a:schemeClr>
                  </a:solidFill>
                  <a:prstDash val="dash"/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Right Brace 30"/>
                <p:cNvSpPr/>
                <p:nvPr/>
              </p:nvSpPr>
              <p:spPr>
                <a:xfrm rot="10800000">
                  <a:off x="5067759" y="3600312"/>
                  <a:ext cx="65759" cy="370632"/>
                </a:xfrm>
                <a:prstGeom prst="rightBrace">
                  <a:avLst/>
                </a:prstGeom>
                <a:ln w="127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CH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7" name="Right Brace 31"/>
                <p:cNvSpPr/>
                <p:nvPr/>
              </p:nvSpPr>
              <p:spPr>
                <a:xfrm rot="10800000">
                  <a:off x="5074956" y="1713902"/>
                  <a:ext cx="65759" cy="456842"/>
                </a:xfrm>
                <a:prstGeom prst="rightBrace">
                  <a:avLst/>
                </a:prstGeom>
                <a:ln w="12700"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CH">
                    <a:solidFill>
                      <a:schemeClr val="accent3">
                        <a:lumMod val="75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18" name="Group 11"/>
          <p:cNvGrpSpPr/>
          <p:nvPr/>
        </p:nvGrpSpPr>
        <p:grpSpPr>
          <a:xfrm>
            <a:off x="4860032" y="2184392"/>
            <a:ext cx="2262313" cy="3138136"/>
            <a:chOff x="4427984" y="1608328"/>
            <a:chExt cx="2262313" cy="3138136"/>
          </a:xfrm>
        </p:grpSpPr>
        <p:sp>
          <p:nvSpPr>
            <p:cNvPr id="19" name="TextBox 13"/>
            <p:cNvSpPr txBox="1"/>
            <p:nvPr/>
          </p:nvSpPr>
          <p:spPr>
            <a:xfrm>
              <a:off x="4768365" y="4500243"/>
              <a:ext cx="14898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Dose prescrite +/- 10%</a:t>
              </a:r>
            </a:p>
          </p:txBody>
        </p:sp>
        <p:cxnSp>
          <p:nvCxnSpPr>
            <p:cNvPr id="20" name="Straight Arrow Connector 5"/>
            <p:cNvCxnSpPr/>
            <p:nvPr/>
          </p:nvCxnSpPr>
          <p:spPr>
            <a:xfrm flipV="1">
              <a:off x="5513307" y="4251278"/>
              <a:ext cx="1029206" cy="248968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1"/>
            <p:cNvGrpSpPr/>
            <p:nvPr/>
          </p:nvGrpSpPr>
          <p:grpSpPr>
            <a:xfrm>
              <a:off x="4427984" y="1608328"/>
              <a:ext cx="2262313" cy="2520280"/>
              <a:chOff x="4427984" y="1608328"/>
              <a:chExt cx="2262313" cy="2520280"/>
            </a:xfrm>
          </p:grpSpPr>
          <p:cxnSp>
            <p:nvCxnSpPr>
              <p:cNvPr id="22" name="Straight Connector 2"/>
              <p:cNvCxnSpPr/>
              <p:nvPr/>
            </p:nvCxnSpPr>
            <p:spPr>
              <a:xfrm>
                <a:off x="6690297" y="1608328"/>
                <a:ext cx="0" cy="252028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14"/>
              <p:cNvCxnSpPr/>
              <p:nvPr/>
            </p:nvCxnSpPr>
            <p:spPr>
              <a:xfrm flipH="1">
                <a:off x="5178129" y="1844824"/>
                <a:ext cx="1512168" cy="0"/>
              </a:xfrm>
              <a:prstGeom prst="straightConnector1">
                <a:avLst/>
              </a:prstGeom>
              <a:ln w="12700">
                <a:solidFill>
                  <a:schemeClr val="accent3">
                    <a:lumMod val="75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17"/>
              <p:cNvCxnSpPr/>
              <p:nvPr/>
            </p:nvCxnSpPr>
            <p:spPr>
              <a:xfrm flipH="1">
                <a:off x="5178129" y="3861048"/>
                <a:ext cx="1512168" cy="0"/>
              </a:xfrm>
              <a:prstGeom prst="straightConnector1">
                <a:avLst/>
              </a:prstGeom>
              <a:ln w="12700">
                <a:solidFill>
                  <a:schemeClr val="accent6">
                    <a:lumMod val="75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33"/>
              <p:cNvSpPr txBox="1"/>
              <p:nvPr/>
            </p:nvSpPr>
            <p:spPr>
              <a:xfrm>
                <a:off x="4572000" y="1819212"/>
                <a:ext cx="569387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CH" sz="1000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△TCP</a:t>
                </a:r>
                <a:endParaRPr lang="fr-CH" sz="1000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6" name="TextBox 34"/>
              <p:cNvSpPr txBox="1"/>
              <p:nvPr/>
            </p:nvSpPr>
            <p:spPr>
              <a:xfrm>
                <a:off x="4427984" y="3662667"/>
                <a:ext cx="662361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fr-CH" sz="10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△NTCP</a:t>
                </a:r>
                <a:endParaRPr lang="fr-CH" sz="10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27" name="Rectangle 26"/>
          <p:cNvSpPr/>
          <p:nvPr/>
        </p:nvSpPr>
        <p:spPr>
          <a:xfrm>
            <a:off x="312800" y="2419873"/>
            <a:ext cx="39833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i="1" dirty="0" smtClean="0"/>
              <a:t>“…although </a:t>
            </a:r>
            <a:r>
              <a:rPr lang="en-US" sz="1200" i="1" dirty="0"/>
              <a:t>it is too early to generalize, the available evidence for certain types of tumor points </a:t>
            </a:r>
            <a:r>
              <a:rPr lang="en-US" sz="1200" i="1" dirty="0" smtClean="0"/>
              <a:t>to the need for</a:t>
            </a:r>
            <a:r>
              <a:rPr lang="en-US" sz="1200" b="1" i="1" dirty="0" smtClean="0"/>
              <a:t> an accuracy of ± 5%</a:t>
            </a:r>
            <a:r>
              <a:rPr lang="en-US" sz="1200" i="1" dirty="0" smtClean="0"/>
              <a:t> </a:t>
            </a:r>
            <a:r>
              <a:rPr lang="en-US" sz="1200" i="1" dirty="0"/>
              <a:t>in the delivery of an absorbed dose to a target volume if the eradication of a the primary tumor is sought</a:t>
            </a:r>
            <a:r>
              <a:rPr lang="en-US" sz="1200" i="1" dirty="0" smtClean="0"/>
              <a:t>”…</a:t>
            </a:r>
            <a:r>
              <a:rPr lang="en-US" sz="1200" i="1" dirty="0"/>
              <a:t> “ </a:t>
            </a:r>
            <a:r>
              <a:rPr lang="en-US" sz="1200" i="1" dirty="0" smtClean="0"/>
              <a:t>Some </a:t>
            </a:r>
            <a:r>
              <a:rPr lang="en-US" sz="1200" i="1" dirty="0"/>
              <a:t>clinicians have requested </a:t>
            </a:r>
            <a:r>
              <a:rPr lang="en-US" sz="1200" b="1" i="1" dirty="0"/>
              <a:t>even closer limits such as ± 2%</a:t>
            </a:r>
            <a:r>
              <a:rPr lang="en-US" sz="1200" i="1" dirty="0"/>
              <a:t>,</a:t>
            </a:r>
            <a:r>
              <a:rPr lang="en-US" sz="1200" b="1" i="1" dirty="0"/>
              <a:t> </a:t>
            </a:r>
            <a:r>
              <a:rPr lang="en-US" sz="1200" i="1" dirty="0"/>
              <a:t>but at the present time it is virtually impossible to achieve such a </a:t>
            </a:r>
            <a:r>
              <a:rPr lang="en-US" sz="1200" i="1" dirty="0" smtClean="0"/>
              <a:t>standard”</a:t>
            </a:r>
            <a:endParaRPr lang="fr-CH" sz="1200" i="1" dirty="0"/>
          </a:p>
        </p:txBody>
      </p:sp>
      <p:sp>
        <p:nvSpPr>
          <p:cNvPr id="28" name="Rectangle 27"/>
          <p:cNvSpPr/>
          <p:nvPr/>
        </p:nvSpPr>
        <p:spPr>
          <a:xfrm>
            <a:off x="342657" y="2204864"/>
            <a:ext cx="1762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200" dirty="0"/>
              <a:t>ICRU Report 24 (1976)</a:t>
            </a:r>
          </a:p>
        </p:txBody>
      </p:sp>
      <p:grpSp>
        <p:nvGrpSpPr>
          <p:cNvPr id="29" name="Group 22"/>
          <p:cNvGrpSpPr/>
          <p:nvPr/>
        </p:nvGrpSpPr>
        <p:grpSpPr>
          <a:xfrm>
            <a:off x="113701" y="4221088"/>
            <a:ext cx="4458299" cy="2251993"/>
            <a:chOff x="113701" y="3573016"/>
            <a:chExt cx="4458299" cy="2251993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05" y="3903703"/>
              <a:ext cx="4400595" cy="1921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113701" y="3573016"/>
              <a:ext cx="26035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600"/>
                </a:spcAft>
              </a:pPr>
              <a:r>
                <a:rPr lang="fr-CH" sz="1400" u="sng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Précision sur </a:t>
              </a:r>
              <a:r>
                <a:rPr lang="fr-CH" sz="1400" u="sng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le calcul de dose</a:t>
              </a:r>
              <a:endParaRPr lang="fr-CH" sz="1400" u="sng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34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50" y="1825625"/>
            <a:ext cx="8335838" cy="4627711"/>
          </a:xfrm>
        </p:spPr>
        <p:txBody>
          <a:bodyPr>
            <a:noAutofit/>
          </a:bodyPr>
          <a:lstStyle/>
          <a:p>
            <a:r>
              <a:rPr lang="fr-CH" sz="2400" dirty="0" smtClean="0"/>
              <a:t>1987 – 2006</a:t>
            </a:r>
          </a:p>
          <a:p>
            <a:pPr lvl="1"/>
            <a:r>
              <a:rPr lang="fr-CH" sz="2000" dirty="0" smtClean="0"/>
              <a:t>2004-2005</a:t>
            </a:r>
          </a:p>
          <a:p>
            <a:pPr lvl="2"/>
            <a:r>
              <a:rPr lang="fr-CH" sz="1800" dirty="0"/>
              <a:t>Traitement prostate</a:t>
            </a:r>
          </a:p>
          <a:p>
            <a:pPr lvl="3"/>
            <a:r>
              <a:rPr lang="fr-CH" sz="1600" dirty="0"/>
              <a:t>Problème modélisation filtre dans le </a:t>
            </a:r>
            <a:r>
              <a:rPr lang="fr-CH" sz="1600" dirty="0" smtClean="0"/>
              <a:t>TPS; erreur entre filtre dynamique et physique (différence de 20% entre les deux; 1.3 VW et 1.5 PW)</a:t>
            </a:r>
            <a:endParaRPr lang="fr-CH" sz="1600" dirty="0"/>
          </a:p>
          <a:p>
            <a:pPr lvl="4"/>
            <a:r>
              <a:rPr lang="fr-CH" sz="1600" dirty="0"/>
              <a:t>Surdosage des patients entre 20-30%; 24 patients </a:t>
            </a:r>
            <a:r>
              <a:rPr lang="fr-CH" sz="1600" dirty="0" smtClean="0"/>
              <a:t>concernés</a:t>
            </a:r>
          </a:p>
          <a:p>
            <a:pPr lvl="1"/>
            <a:r>
              <a:rPr lang="fr-CH" sz="2000" dirty="0" smtClean="0"/>
              <a:t>2001-2006</a:t>
            </a:r>
          </a:p>
          <a:p>
            <a:pPr lvl="2"/>
            <a:r>
              <a:rPr lang="fr-CH" sz="1800" dirty="0" smtClean="0"/>
              <a:t>Traitement prostate</a:t>
            </a:r>
          </a:p>
          <a:p>
            <a:pPr lvl="3"/>
            <a:r>
              <a:rPr lang="fr-CH" sz="1600" dirty="0" smtClean="0"/>
              <a:t>Imagerie portale; 2incidences avec 7-8 MU/image</a:t>
            </a:r>
          </a:p>
          <a:p>
            <a:pPr lvl="4"/>
            <a:r>
              <a:rPr lang="fr-CH" sz="1600" dirty="0" smtClean="0"/>
              <a:t>5-6 Gy de surdosage; 397 patients concernés</a:t>
            </a:r>
          </a:p>
          <a:p>
            <a:pPr lvl="1"/>
            <a:r>
              <a:rPr lang="fr-CH" sz="2000" dirty="0" smtClean="0"/>
              <a:t>1987-2000</a:t>
            </a:r>
          </a:p>
          <a:p>
            <a:pPr lvl="2"/>
            <a:r>
              <a:rPr lang="fr-CH" sz="1800" dirty="0" smtClean="0"/>
              <a:t>Etalonnage machine</a:t>
            </a:r>
          </a:p>
          <a:p>
            <a:pPr lvl="3"/>
            <a:r>
              <a:rPr lang="fr-CH" sz="1600" dirty="0" smtClean="0"/>
              <a:t>Traitements </a:t>
            </a:r>
            <a:r>
              <a:rPr lang="fr-CH" sz="1600" dirty="0" err="1" smtClean="0"/>
              <a:t>isocentriques</a:t>
            </a:r>
            <a:r>
              <a:rPr lang="fr-CH" sz="1600" dirty="0" smtClean="0"/>
              <a:t> mais conditions de références à DSP 100 et chambre de référence à </a:t>
            </a:r>
            <a:r>
              <a:rPr lang="fr-CH" sz="1600" dirty="0" err="1" smtClean="0"/>
              <a:t>dmax</a:t>
            </a:r>
            <a:endParaRPr lang="fr-CH" sz="1600" dirty="0" smtClean="0"/>
          </a:p>
          <a:p>
            <a:pPr lvl="4"/>
            <a:r>
              <a:rPr lang="fr-CH" sz="1600" dirty="0" smtClean="0"/>
              <a:t>Surdosage des patients de 3-7% en fonction de l’énergie; 312 patients concernés</a:t>
            </a:r>
          </a:p>
          <a:p>
            <a:pPr lvl="2"/>
            <a:endParaRPr lang="fr-CH" sz="1800" dirty="0" smtClean="0"/>
          </a:p>
          <a:p>
            <a:pPr lvl="4"/>
            <a:endParaRPr lang="fr-CH" sz="1600" dirty="0" smtClean="0"/>
          </a:p>
          <a:p>
            <a:pPr lvl="1"/>
            <a:endParaRPr lang="fr-CH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Incident/accident – Epinal France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7</a:t>
            </a:fld>
            <a:endParaRPr lang="fr-CH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052736"/>
            <a:ext cx="1788099" cy="17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43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/>
          <p:nvPr/>
        </p:nvGrpSpPr>
        <p:grpSpPr>
          <a:xfrm>
            <a:off x="1200434" y="1700808"/>
            <a:ext cx="6534342" cy="4666457"/>
            <a:chOff x="1200434" y="1066799"/>
            <a:chExt cx="6534342" cy="4666457"/>
          </a:xfrm>
        </p:grpSpPr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434" y="1066799"/>
              <a:ext cx="6534342" cy="466645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619672" y="1196752"/>
              <a:ext cx="3096344" cy="1728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355975" y="2204864"/>
              <a:ext cx="2173517" cy="950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28650" y="2204864"/>
            <a:ext cx="7886700" cy="4051647"/>
          </a:xfrm>
        </p:spPr>
        <p:txBody>
          <a:bodyPr>
            <a:normAutofit/>
          </a:bodyPr>
          <a:lstStyle/>
          <a:p>
            <a:r>
              <a:rPr lang="fr-CH" sz="2000" dirty="0" err="1" smtClean="0"/>
              <a:t>Radiochirurgie</a:t>
            </a:r>
            <a:r>
              <a:rPr lang="fr-CH" sz="2000" dirty="0" smtClean="0"/>
              <a:t> stéréotaxique</a:t>
            </a:r>
          </a:p>
          <a:p>
            <a:pPr lvl="1"/>
            <a:r>
              <a:rPr lang="fr-CH" sz="1800" dirty="0" smtClean="0"/>
              <a:t>Utilisation d’un micro MLC</a:t>
            </a:r>
          </a:p>
          <a:p>
            <a:r>
              <a:rPr lang="fr-CH" sz="2000" dirty="0" smtClean="0"/>
              <a:t>Mesures des facteurs d’ouverture avec une chambre de volume trop importante</a:t>
            </a:r>
            <a:endParaRPr lang="fr-CH" sz="20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628650" y="983457"/>
            <a:ext cx="8407846" cy="573336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Incident/accident – Toulouse (2006-2007)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12393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Incident/accident – Toulouse (2006-2007)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A243D-B8E1-4175-8BD2-0375ACF8CF17}" type="slidenum">
              <a:rPr lang="fr-CH" smtClean="0"/>
              <a:pPr/>
              <a:t>9</a:t>
            </a:fld>
            <a:endParaRPr lang="fr-CH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267671"/>
          </a:xfrm>
        </p:spPr>
        <p:txBody>
          <a:bodyPr>
            <a:normAutofit/>
          </a:bodyPr>
          <a:lstStyle/>
          <a:p>
            <a:r>
              <a:rPr lang="fr-CH" sz="2800" dirty="0" smtClean="0"/>
              <a:t>Conséquences</a:t>
            </a:r>
          </a:p>
          <a:p>
            <a:pPr lvl="1"/>
            <a:r>
              <a:rPr lang="fr-CH" sz="2400" dirty="0" smtClean="0"/>
              <a:t>Surdosage jusqu’à 200% de 145 patients</a:t>
            </a:r>
          </a:p>
          <a:p>
            <a:pPr lvl="2"/>
            <a:r>
              <a:rPr lang="fr-CH" sz="2000" dirty="0" smtClean="0"/>
              <a:t>Pas de décès </a:t>
            </a:r>
          </a:p>
          <a:p>
            <a:r>
              <a:rPr lang="fr-CH" sz="2800" dirty="0" smtClean="0"/>
              <a:t>Conclusions</a:t>
            </a:r>
          </a:p>
          <a:p>
            <a:pPr lvl="1"/>
            <a:r>
              <a:rPr lang="fr-CH" sz="2400" dirty="0" smtClean="0"/>
              <a:t>Mauvaise maitrises des outils dosimétriques</a:t>
            </a:r>
          </a:p>
          <a:p>
            <a:pPr lvl="1"/>
            <a:r>
              <a:rPr lang="fr-CH" sz="2400" dirty="0" smtClean="0"/>
              <a:t>Pas de double contrôle dosimétrique par vérification indépendante</a:t>
            </a:r>
          </a:p>
          <a:p>
            <a:pPr lvl="1"/>
            <a:r>
              <a:rPr lang="fr-CH" sz="2400" dirty="0" smtClean="0"/>
              <a:t>Manque de personnel et de formation</a:t>
            </a:r>
            <a:endParaRPr lang="fr-CH" sz="2400" dirty="0"/>
          </a:p>
        </p:txBody>
      </p:sp>
    </p:spTree>
    <p:extLst>
      <p:ext uri="{BB962C8B-B14F-4D97-AF65-F5344CB8AC3E}">
        <p14:creationId xmlns:p14="http://schemas.microsoft.com/office/powerpoint/2010/main" val="3409074797"/>
      </p:ext>
    </p:extLst>
  </p:cSld>
  <p:clrMapOvr>
    <a:masterClrMapping/>
  </p:clrMapOvr>
</p:sld>
</file>

<file path=ppt/theme/theme1.xml><?xml version="1.0" encoding="utf-8"?>
<a:theme xmlns:a="http://schemas.openxmlformats.org/drawingml/2006/main" name="HRC - Page de texte uniquem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C-V01.03.00.potx" id="{EA9A6CBE-D06B-4ADD-9FEE-ED98C08783EF}" vid="{17392562-3C30-422A-9BF0-1122ECECEEF0}"/>
    </a:ext>
  </a:extLst>
</a:theme>
</file>

<file path=ppt/theme/theme2.xml><?xml version="1.0" encoding="utf-8"?>
<a:theme xmlns:a="http://schemas.openxmlformats.org/drawingml/2006/main" name="Page vier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C-V01.03.00.potx" id="{EA9A6CBE-D06B-4ADD-9FEE-ED98C08783EF}" vid="{7F880EFD-8D7B-43C0-B53B-D6CB797BC968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HRC-V01 03 00-yv</Template>
  <TotalTime>29292</TotalTime>
  <Words>1130</Words>
  <Application>Microsoft Office PowerPoint</Application>
  <PresentationFormat>Affichage à l'écran (4:3)</PresentationFormat>
  <Paragraphs>248</Paragraphs>
  <Slides>48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Wingdings 3</vt:lpstr>
      <vt:lpstr>HRC - Page de texte uniquement</vt:lpstr>
      <vt:lpstr>Page vierge</vt:lpstr>
      <vt:lpstr>Visio</vt:lpstr>
      <vt:lpstr>Assurance de qualité en radiothérapie  Assurance qualité des plans de traitement Radiothérapie adaptative Dose tracking  Cours HESAV – BDC-S4 </vt:lpstr>
      <vt:lpstr>Structure actuelle et future de l’HRC</vt:lpstr>
      <vt:lpstr>Structure actuelle et future de l’HRC</vt:lpstr>
      <vt:lpstr>Ouverture Radio-oncologie Rennaz</vt:lpstr>
      <vt:lpstr>Historique de la radiothérapie à L’HRC </vt:lpstr>
      <vt:lpstr>Précision recherchée en radiothérapie</vt:lpstr>
      <vt:lpstr>Incident/accident – Epinal France</vt:lpstr>
      <vt:lpstr>Incident/accident – Toulouse (2006-2007)</vt:lpstr>
      <vt:lpstr>Incident/accident – Toulouse (2006-2007)</vt:lpstr>
      <vt:lpstr>Aspects légaux</vt:lpstr>
      <vt:lpstr>Aspects légaux</vt:lpstr>
      <vt:lpstr>Aspects légaux</vt:lpstr>
      <vt:lpstr>Recommandations SSRPM</vt:lpstr>
      <vt:lpstr>Recommandations SSRPM</vt:lpstr>
      <vt:lpstr>Recommandations SSRPM</vt:lpstr>
      <vt:lpstr>Recommandations SSRPM</vt:lpstr>
      <vt:lpstr>Aspects légaux</vt:lpstr>
      <vt:lpstr>Flux du patient - Rappel</vt:lpstr>
      <vt:lpstr>CQ Patient – Système de vérification R&amp;V </vt:lpstr>
      <vt:lpstr>CQ Patient – Système de vérification R&amp;V </vt:lpstr>
      <vt:lpstr>CQ Patient – Système de vérification R&amp;V </vt:lpstr>
      <vt:lpstr>CQ Patient – Système de vérification R&amp;V </vt:lpstr>
      <vt:lpstr>CQ Patient – Système de vérification R&amp;V </vt:lpstr>
      <vt:lpstr>CQ Patient – Système de vérification R&amp;V </vt:lpstr>
      <vt:lpstr>CQ Patient – Mesure sur objet-test </vt:lpstr>
      <vt:lpstr>CQ Patient – Mesure sur objet-test </vt:lpstr>
      <vt:lpstr>CQ Patient – Gamma Index </vt:lpstr>
      <vt:lpstr>CQ Patient – Gamma Index </vt:lpstr>
      <vt:lpstr>CQ Patient – Gamma Index </vt:lpstr>
      <vt:lpstr>CQ Patient - Exemple</vt:lpstr>
      <vt:lpstr>CQ Patient - Exemple</vt:lpstr>
      <vt:lpstr>CQ Patient - Exemple</vt:lpstr>
      <vt:lpstr>CQ Patient – Exemple Gamma 3%-3mm</vt:lpstr>
      <vt:lpstr>CQ Patient – Exemple Gamma 2%-2mm</vt:lpstr>
      <vt:lpstr>CQ Patient – Exemple Gamma 1%-1mm</vt:lpstr>
      <vt:lpstr>CQ Patient – Exemple 2%-2mm - Erreur</vt:lpstr>
      <vt:lpstr>CQ Patient – Exemple 2%-2mm - Erreur</vt:lpstr>
      <vt:lpstr>CQ Patient – Exemple ArcCheck</vt:lpstr>
      <vt:lpstr>CQ Patient – Exemple ArcCheck</vt:lpstr>
      <vt:lpstr>CQ Patient - Dosimétrie in-vivo par TLD</vt:lpstr>
      <vt:lpstr>CQ Patient - Dosimétrie in-vivo par TLD</vt:lpstr>
      <vt:lpstr>CQ Patient - Intercomparaison</vt:lpstr>
      <vt:lpstr>CQ Patient - Intercomparaison</vt:lpstr>
      <vt:lpstr>CQ Patient – Calcul de la dose journalière </vt:lpstr>
      <vt:lpstr>CQ Patient – Calcul de la dose journalière </vt:lpstr>
      <vt:lpstr>CQ Patient – Calcul de la dose journalière </vt:lpstr>
      <vt:lpstr>CQ Patient – Calcul de la dose journalière </vt:lpstr>
      <vt:lpstr>Conclusions</vt:lpstr>
    </vt:vector>
  </TitlesOfParts>
  <Company>FHVi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genoudbe</dc:creator>
  <cp:lastModifiedBy>Pachoud Marc</cp:lastModifiedBy>
  <cp:revision>838</cp:revision>
  <dcterms:created xsi:type="dcterms:W3CDTF">2014-08-13T13:52:38Z</dcterms:created>
  <dcterms:modified xsi:type="dcterms:W3CDTF">2021-03-10T14:54:06Z</dcterms:modified>
</cp:coreProperties>
</file>