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4" r:id="rId4"/>
    <p:sldMasterId id="2147483705" r:id="rId5"/>
    <p:sldMasterId id="2147483723" r:id="rId6"/>
    <p:sldMasterId id="2147483729" r:id="rId7"/>
  </p:sldMasterIdLst>
  <p:notesMasterIdLst>
    <p:notesMasterId r:id="rId31"/>
  </p:notesMasterIdLst>
  <p:sldIdLst>
    <p:sldId id="302" r:id="rId8"/>
    <p:sldId id="313" r:id="rId9"/>
    <p:sldId id="345" r:id="rId10"/>
    <p:sldId id="355" r:id="rId11"/>
    <p:sldId id="338" r:id="rId12"/>
    <p:sldId id="321" r:id="rId13"/>
    <p:sldId id="347" r:id="rId14"/>
    <p:sldId id="306" r:id="rId15"/>
    <p:sldId id="308" r:id="rId16"/>
    <p:sldId id="326" r:id="rId17"/>
    <p:sldId id="315" r:id="rId18"/>
    <p:sldId id="312" r:id="rId19"/>
    <p:sldId id="320" r:id="rId20"/>
    <p:sldId id="310" r:id="rId21"/>
    <p:sldId id="323" r:id="rId22"/>
    <p:sldId id="324" r:id="rId23"/>
    <p:sldId id="307" r:id="rId24"/>
    <p:sldId id="303" r:id="rId25"/>
    <p:sldId id="337" r:id="rId26"/>
    <p:sldId id="353" r:id="rId27"/>
    <p:sldId id="354" r:id="rId28"/>
    <p:sldId id="334" r:id="rId29"/>
    <p:sldId id="335" r:id="rId30"/>
  </p:sldIdLst>
  <p:sldSz cx="18062575" cy="1016000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ccaro Luciana" initials="VL" lastIdx="3" clrIdx="0">
    <p:extLst>
      <p:ext uri="{19B8F6BF-5375-455C-9EA6-DF929625EA0E}">
        <p15:presenceInfo xmlns:p15="http://schemas.microsoft.com/office/powerpoint/2012/main" userId="S-1-5-21-1957994488-562591055-725345543-11144" providerId="AD"/>
      </p:ext>
    </p:extLst>
  </p:cmAuthor>
  <p:cmAuthor id="2" name="Sarah KS" initials="SK" lastIdx="2" clrIdx="1">
    <p:extLst>
      <p:ext uri="{19B8F6BF-5375-455C-9EA6-DF929625EA0E}">
        <p15:presenceInfo xmlns:p15="http://schemas.microsoft.com/office/powerpoint/2012/main" userId="20d9219bfa0899dd" providerId="Windows Live"/>
      </p:ext>
    </p:extLst>
  </p:cmAuthor>
  <p:cmAuthor id="3" name="Le Fort Geneviève" initials="LFG" lastIdx="6" clrIdx="2">
    <p:extLst>
      <p:ext uri="{19B8F6BF-5375-455C-9EA6-DF929625EA0E}">
        <p15:presenceInfo xmlns:p15="http://schemas.microsoft.com/office/powerpoint/2012/main" userId="S-1-5-21-1957994488-562591055-725345543-14499" providerId="AD"/>
      </p:ext>
    </p:extLst>
  </p:cmAuthor>
  <p:cmAuthor id="4" name="Hurni Fabienne" initials="HF" lastIdx="2" clrIdx="3">
    <p:extLst>
      <p:ext uri="{19B8F6BF-5375-455C-9EA6-DF929625EA0E}">
        <p15:presenceInfo xmlns:p15="http://schemas.microsoft.com/office/powerpoint/2012/main" userId="S-1-5-21-1957994488-562591055-725345543-15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FF0000"/>
    <a:srgbClr val="EB6A28"/>
    <a:srgbClr val="FFFF99"/>
    <a:srgbClr val="DA0066"/>
    <a:srgbClr val="0098D8"/>
    <a:srgbClr val="D7D7D8"/>
    <a:srgbClr val="00925A"/>
    <a:srgbClr val="F5C400"/>
    <a:srgbClr val="7B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ECDBC-AAB3-4920-847A-21F88F3ACC74}" v="56" dt="2020-01-15T16:36:41.028"/>
    <p1510:client id="{3E7FD6FB-CDE6-41E5-9C60-B24B44342426}" v="380" dt="2020-03-10T10:32:06.442"/>
    <p1510:client id="{5219BBEA-52C2-47B5-B5FC-A23DB48438FD}" v="79" dt="2020-03-10T08:36:31.625"/>
    <p1510:client id="{66126479-1165-461E-A162-6E1620652F66}" v="115" dt="2020-03-10T10:14:04.873"/>
    <p1510:client id="{884B784F-04BF-4561-B090-74BE848664E9}" v="388" dt="2020-03-10T09:44:57.429"/>
    <p1510:client id="{C1D4481C-9D2C-4F9C-8857-A094BA9B8EE8}" v="717" dt="2020-03-10T09:27:34.152"/>
    <p1510:client id="{C6AFAB95-2311-4B0D-A142-A1EC195A1638}" v="137" dt="2020-03-10T08:34:00.645"/>
  </p1510:revLst>
</p1510:revInfo>
</file>

<file path=ppt/tableStyles.xml><?xml version="1.0" encoding="utf-8"?>
<a:tblStyleLst xmlns:a="http://schemas.openxmlformats.org/drawingml/2006/main" def="{5940675A-B579-460E-94D1-54222C63F5D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52" autoAdjust="0"/>
  </p:normalViewPr>
  <p:slideViewPr>
    <p:cSldViewPr snapToGrid="0">
      <p:cViewPr varScale="1">
        <p:scale>
          <a:sx n="76" d="100"/>
          <a:sy n="76" d="100"/>
        </p:scale>
        <p:origin x="480" y="192"/>
      </p:cViewPr>
      <p:guideLst>
        <p:guide orient="horz" pos="288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0" cy="340946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2189" cy="340946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r">
              <a:defRPr sz="800"/>
            </a:lvl1pPr>
          </a:lstStyle>
          <a:p>
            <a:fld id="{62525FE5-4AC8-4FAB-998D-F73852EA5D75}" type="datetimeFigureOut">
              <a:rPr lang="fr-CH" smtClean="0"/>
              <a:t>29.10.20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891" tIns="28945" rIns="57891" bIns="28945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57891" tIns="28945" rIns="57891" bIns="2894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730"/>
            <a:ext cx="4301220" cy="340946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l">
              <a:defRPr sz="8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510" y="6456730"/>
            <a:ext cx="4302189" cy="340946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r">
              <a:defRPr sz="800"/>
            </a:lvl1pPr>
          </a:lstStyle>
          <a:p>
            <a:fld id="{7D697E16-E18E-4B6C-B7BE-2BD7E1C3960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12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21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7E16-E18E-4B6C-B7BE-2BD7E1C3960B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80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159" y="703859"/>
            <a:ext cx="14833816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présentation</a:t>
            </a:r>
            <a:endParaRPr lang="fr-CH"/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8886" y="2894747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Séance / Manifestation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8886" y="3550295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Date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052A381B-F7A1-4102-8A62-753D0D7970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159" y="223919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Prénom Nom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C240A57-48E6-4664-B25F-AD77AD9F7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621" y="4431928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1F0BFAB7-E29F-4C22-8C82-900B0055D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4511" y="6960592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79EFED89-5A3B-4226-B43A-DF9F6C528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621" y="6953664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F15F0EBE-4089-4590-82A3-C4E7F16CE0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7564" y="6960592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DC47D7B6-591D-4557-AF31-76585FEFC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75269" y="4431928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C22581AB-506F-4563-A645-1D23D8B6A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5445" y="4431928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76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9479"/>
            <a:ext cx="17319368" cy="9348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A28D9-893B-4954-BC8D-C5DFD863BD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8098"/>
            <a:ext cx="17310658" cy="9349900"/>
          </a:xfrm>
          <a:prstGeom prst="rect">
            <a:avLst/>
          </a:prstGeom>
        </p:spPr>
      </p:pic>
      <p:sp>
        <p:nvSpPr>
          <p:cNvPr id="9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01806-06A2-4853-BE8F-472E2F490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rose"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391769"/>
            <a:ext cx="17319368" cy="9356230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ABD71-B344-477A-9CC8-A4FF16BEFD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9" y="428380"/>
            <a:ext cx="17319368" cy="9319617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868C4-6073-4C3C-9F09-C957E8D97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4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8" y="408138"/>
            <a:ext cx="17314209" cy="9339860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C7216-74FA-46D9-A349-9960F87D2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9" y="424160"/>
            <a:ext cx="17314208" cy="9323837"/>
          </a:xfrm>
          <a:prstGeom prst="rect">
            <a:avLst/>
          </a:prstGeom>
        </p:spPr>
      </p:pic>
      <p:sp>
        <p:nvSpPr>
          <p:cNvPr id="8" name="Holder 2"/>
          <p:cNvSpPr>
            <a:spLocks noGrp="1"/>
          </p:cNvSpPr>
          <p:nvPr>
            <p:ph type="title" hasCustomPrompt="1"/>
          </p:nvPr>
        </p:nvSpPr>
        <p:spPr>
          <a:xfrm>
            <a:off x="621798" y="2775744"/>
            <a:ext cx="16826033" cy="1080120"/>
          </a:xfrm>
          <a:prstGeom prst="rect">
            <a:avLst/>
          </a:prstGeom>
        </p:spPr>
        <p:txBody>
          <a:bodyPr/>
          <a:lstStyle>
            <a:lvl1pPr algn="l">
              <a:defRPr sz="6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Titre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031" y="9184456"/>
            <a:ext cx="1844044" cy="414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B94DD-0347-485A-BE23-3A2A1D1C9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" y="9330761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5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_Titre-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85993" y="543496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diapositive</a:t>
            </a:r>
            <a:endParaRPr lang="fr-CH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1479600"/>
            <a:ext cx="17281920" cy="76328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Bullet point</a:t>
            </a:r>
          </a:p>
          <a:p>
            <a:pPr lvl="1"/>
            <a:r>
              <a:rPr lang="fr-FR"/>
              <a:t>XX</a:t>
            </a:r>
          </a:p>
          <a:p>
            <a:pPr lvl="0"/>
            <a:r>
              <a:rPr lang="fr-FR"/>
              <a:t>Bullet point</a:t>
            </a:r>
          </a:p>
          <a:p>
            <a:pPr lvl="1"/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6795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159" y="703859"/>
            <a:ext cx="14833816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présentation</a:t>
            </a:r>
            <a:endParaRPr lang="fr-CH"/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8886" y="2894747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Séance / Manifestation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8886" y="3550295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Date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052A381B-F7A1-4102-8A62-753D0D7970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159" y="223919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Prénom Nom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C240A57-48E6-4664-B25F-AD77AD9F7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621" y="4431928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1F0BFAB7-E29F-4C22-8C82-900B0055D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4511" y="6960592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79EFED89-5A3B-4226-B43A-DF9F6C528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621" y="6953664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F15F0EBE-4089-4590-82A3-C4E7F16CE0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7564" y="6960592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DC47D7B6-591D-4557-AF31-76585FEFC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75269" y="4431928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C22581AB-506F-4563-A645-1D23D8B6A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5445" y="4431928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989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Cherch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8292" y="2301862"/>
            <a:ext cx="17202247" cy="13138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CH" sz="4000" b="1" kern="1200" cap="none" baseline="0" dirty="0">
                <a:solidFill>
                  <a:srgbClr val="006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noProof="0"/>
              <a:t>Titre</a:t>
            </a:r>
            <a:r>
              <a:rPr lang="en-US"/>
              <a:t> de la </a:t>
            </a:r>
            <a:r>
              <a:rPr lang="fr-CH" noProof="0"/>
              <a:t>présentation</a:t>
            </a: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368292" y="506963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Prénom Nom</a:t>
            </a:r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8292" y="130482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Fonction, Haute école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EAC4C20-D7B2-4310-97DD-6E4CBFC27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59" y="4287912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2C1D1B52-8F6F-4863-A384-6CB02BBD1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049" y="6816576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F407B4-203A-4D24-A964-0594EDCD84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59" y="6809648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CF42A3D9-C6AD-4B48-ADC8-8439E729BC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2102" y="6816576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584DA86C-6545-46F2-80FC-A5E8F5C7B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9807" y="4287912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CF342DDF-6FA3-4773-9C9E-6FAF6C906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9983" y="4287912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3501119-27AB-43AB-97DC-4043048B3A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5" y="9401656"/>
            <a:ext cx="17202246" cy="5334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4743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Presentation-Cherch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8292" y="2301862"/>
            <a:ext cx="17202247" cy="13138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CH" sz="4000" b="1" kern="1200" cap="none" baseline="0" dirty="0">
                <a:solidFill>
                  <a:srgbClr val="006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noProof="0"/>
              <a:t>Titre</a:t>
            </a:r>
            <a:r>
              <a:rPr lang="en-US"/>
              <a:t> de la </a:t>
            </a:r>
            <a:r>
              <a:rPr lang="fr-CH" noProof="0"/>
              <a:t>présentation</a:t>
            </a: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21" hasCustomPrompt="1"/>
          </p:nvPr>
        </p:nvSpPr>
        <p:spPr>
          <a:xfrm>
            <a:off x="368292" y="506963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Prénom Nom</a:t>
            </a:r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68292" y="130482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Fonction, Haute école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EAC4C20-D7B2-4310-97DD-6E4CBFC27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159" y="4287912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2C1D1B52-8F6F-4863-A384-6CB02BBD1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049" y="6816576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F407B4-203A-4D24-A964-0594EDCD84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59" y="6809648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CF42A3D9-C6AD-4B48-ADC8-8439E729BC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2102" y="6816576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584DA86C-6545-46F2-80FC-A5E8F5C7B2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69807" y="4287912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CF342DDF-6FA3-4773-9C9E-6FAF6C906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9983" y="4287912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3501119-27AB-43AB-97DC-4043048B3A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5" y="9401656"/>
            <a:ext cx="17202246" cy="5334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0566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9" y="471488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Programme</a:t>
            </a:r>
            <a:endParaRPr lang="fr-CH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B27362-5F78-4445-B769-028250430D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0914692"/>
              </p:ext>
            </p:extLst>
          </p:nvPr>
        </p:nvGraphicFramePr>
        <p:xfrm>
          <a:off x="390329" y="1839640"/>
          <a:ext cx="17281918" cy="669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242">
                  <a:extLst>
                    <a:ext uri="{9D8B030D-6E8A-4147-A177-3AD203B41FA5}">
                      <a16:colId xmlns:a16="http://schemas.microsoft.com/office/drawing/2014/main" val="2816856591"/>
                    </a:ext>
                  </a:extLst>
                </a:gridCol>
                <a:gridCol w="13002587">
                  <a:extLst>
                    <a:ext uri="{9D8B030D-6E8A-4147-A177-3AD203B41FA5}">
                      <a16:colId xmlns:a16="http://schemas.microsoft.com/office/drawing/2014/main" val="3863861306"/>
                    </a:ext>
                  </a:extLst>
                </a:gridCol>
                <a:gridCol w="1645896">
                  <a:extLst>
                    <a:ext uri="{9D8B030D-6E8A-4147-A177-3AD203B41FA5}">
                      <a16:colId xmlns:a16="http://schemas.microsoft.com/office/drawing/2014/main" val="22552173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402693979"/>
                    </a:ext>
                  </a:extLst>
                </a:gridCol>
              </a:tblGrid>
              <a:tr h="956678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00979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52178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121317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55970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455549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723458"/>
                  </a:ext>
                </a:extLst>
              </a:tr>
              <a:tr h="956678">
                <a:tc>
                  <a:txBody>
                    <a:bodyPr/>
                    <a:lstStyle/>
                    <a:p>
                      <a:pPr algn="ctr"/>
                      <a:r>
                        <a:rPr lang="fr-CH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0" algn="l"/>
                      <a:endParaRPr lang="en-GB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66693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9856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itre-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85993" y="543496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diapositive</a:t>
            </a:r>
            <a:endParaRPr lang="fr-CH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1479600"/>
            <a:ext cx="17281920" cy="76328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Bullet point</a:t>
            </a:r>
          </a:p>
          <a:p>
            <a:pPr lvl="1"/>
            <a:r>
              <a:rPr lang="fr-FR"/>
              <a:t>XX</a:t>
            </a:r>
          </a:p>
          <a:p>
            <a:pPr lvl="0"/>
            <a:r>
              <a:rPr lang="fr-FR"/>
              <a:t>Bullet point</a:t>
            </a:r>
          </a:p>
          <a:p>
            <a:pPr lvl="1"/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9712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Titre-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543496"/>
            <a:ext cx="17281920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diapositive (sur </a:t>
            </a:r>
            <a:r>
              <a:rPr lang="en-US" err="1"/>
              <a:t>deux</a:t>
            </a:r>
            <a:r>
              <a:rPr lang="en-US"/>
              <a:t> </a:t>
            </a:r>
            <a:r>
              <a:rPr lang="en-US" err="1"/>
              <a:t>lignes</a:t>
            </a:r>
            <a:r>
              <a:rPr lang="en-US"/>
              <a:t>)</a:t>
            </a:r>
            <a:br>
              <a:rPr lang="en-US"/>
            </a:br>
            <a:endParaRPr lang="fr-CH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127672"/>
            <a:ext cx="17281920" cy="698477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Bullet point</a:t>
            </a:r>
          </a:p>
          <a:p>
            <a:pPr lvl="1"/>
            <a:r>
              <a:rPr lang="fr-FR"/>
              <a:t>XX</a:t>
            </a:r>
          </a:p>
          <a:p>
            <a:pPr lvl="0"/>
            <a:r>
              <a:rPr lang="fr-FR"/>
              <a:t>Bullet point</a:t>
            </a:r>
          </a:p>
          <a:p>
            <a:pPr lvl="1"/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513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_Titre_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327" y="543496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diapositive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9997-96D3-4C0B-915A-DEF5B9DEDE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327" y="1256592"/>
            <a:ext cx="17281525" cy="6778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diapositive</a:t>
            </a:r>
            <a:endParaRPr lang="fr-CH"/>
          </a:p>
        </p:txBody>
      </p:sp>
      <p:sp>
        <p:nvSpPr>
          <p:cNvPr id="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0327" y="2127672"/>
            <a:ext cx="17281920" cy="698477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5350" indent="-438150">
              <a:buFont typeface="Symbol" panose="05050102010706020507" pitchFamily="18" charset="2"/>
              <a:buChar char="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Bullet point</a:t>
            </a:r>
          </a:p>
          <a:p>
            <a:pPr lvl="1"/>
            <a:r>
              <a:rPr lang="fr-FR"/>
              <a:t>XX</a:t>
            </a:r>
          </a:p>
          <a:p>
            <a:pPr lvl="0"/>
            <a:r>
              <a:rPr lang="fr-FR"/>
              <a:t>Bullet point</a:t>
            </a:r>
          </a:p>
          <a:p>
            <a:pPr lvl="1"/>
            <a:endParaRPr lang="fr-FR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1882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n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390327" y="687512"/>
            <a:ext cx="17353928" cy="84249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27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n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390327" y="1551608"/>
            <a:ext cx="17353928" cy="69847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76B5D0-0188-4DDE-BCB2-53418C651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327" y="563045"/>
            <a:ext cx="17281920" cy="67792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diapositive (sur 1 </a:t>
            </a:r>
            <a:r>
              <a:rPr lang="en-US" err="1"/>
              <a:t>ligne</a:t>
            </a:r>
            <a:r>
              <a:rPr lang="en-US"/>
              <a:t>)</a:t>
            </a:r>
            <a:endParaRPr lang="fr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2D8B9-9514-42F4-BCF8-D509EA9CE061}"/>
              </a:ext>
            </a:extLst>
          </p:cNvPr>
          <p:cNvSpPr txBox="1"/>
          <p:nvPr userDrawn="1"/>
        </p:nvSpPr>
        <p:spPr>
          <a:xfrm>
            <a:off x="369206" y="8711757"/>
            <a:ext cx="1735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>
                <a:latin typeface="Arial" panose="020B0604020202020204" pitchFamily="34" charset="0"/>
                <a:cs typeface="Arial" panose="020B0604020202020204" pitchFamily="34" charset="0"/>
              </a:rPr>
              <a:t>Source / légende / crédits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8002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-presentation-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90159" y="703859"/>
            <a:ext cx="14833816" cy="1313873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rgbClr val="0060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</a:t>
            </a:r>
            <a:r>
              <a:rPr lang="en-US" err="1"/>
              <a:t>présentation</a:t>
            </a:r>
            <a:endParaRPr lang="fr-CH"/>
          </a:p>
        </p:txBody>
      </p:sp>
      <p:sp>
        <p:nvSpPr>
          <p:cNvPr id="12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8886" y="2894747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Séance / Manifestation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8886" y="3550295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Date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052A381B-F7A1-4102-8A62-753D0D7970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159" y="2239199"/>
            <a:ext cx="1518032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355600" algn="l"/>
              </a:tabLst>
              <a:defRPr lang="fr-FR" sz="3200" b="1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5600" lvl="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/>
              <a:t>Prénom Nom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9C240A57-48E6-4664-B25F-AD77AD9F7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621" y="4431928"/>
            <a:ext cx="5600732" cy="2376264"/>
          </a:xfrm>
          <a:prstGeom prst="rect">
            <a:avLst/>
          </a:prstGeom>
          <a:solidFill>
            <a:srgbClr val="DA0066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1F0BFAB7-E29F-4C22-8C82-900B0055D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4511" y="6960592"/>
            <a:ext cx="5600732" cy="2369336"/>
          </a:xfrm>
          <a:prstGeom prst="rect">
            <a:avLst/>
          </a:prstGeom>
          <a:solidFill>
            <a:srgbClr val="EB6A2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79EFED89-5A3B-4226-B43A-DF9F6C5288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621" y="6953664"/>
            <a:ext cx="5600732" cy="2376264"/>
          </a:xfrm>
          <a:prstGeom prst="rect">
            <a:avLst/>
          </a:prstGeom>
          <a:solidFill>
            <a:srgbClr val="0098D8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F15F0EBE-4089-4590-82A3-C4E7F16CE0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007564" y="6960592"/>
            <a:ext cx="5600732" cy="2376071"/>
          </a:xfrm>
          <a:prstGeom prst="rect">
            <a:avLst/>
          </a:prstGeom>
          <a:solidFill>
            <a:srgbClr val="7B348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DC47D7B6-591D-4557-AF31-76585FEFC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75269" y="4431928"/>
            <a:ext cx="5600732" cy="2376264"/>
          </a:xfrm>
          <a:prstGeom prst="rect">
            <a:avLst/>
          </a:prstGeom>
          <a:solidFill>
            <a:srgbClr val="F5C400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C22581AB-506F-4563-A645-1D23D8B6A2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5445" y="4431928"/>
            <a:ext cx="5600732" cy="2376264"/>
          </a:xfrm>
          <a:prstGeom prst="rect">
            <a:avLst/>
          </a:prstGeom>
          <a:solidFill>
            <a:srgbClr val="00925A"/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24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7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19E0C15C-6EEC-4775-8DED-81DF7F8DBE1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27" y="543496"/>
            <a:ext cx="2757522" cy="1423655"/>
          </a:xfrm>
          <a:prstGeom prst="rect">
            <a:avLst/>
          </a:prstGeom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AB2965E4-5129-496E-A8A6-DFDC333582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9558142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23" y="9486514"/>
            <a:ext cx="1844044" cy="4114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9558142"/>
            <a:ext cx="2319528" cy="26822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417050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4536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  <p:sldLayoutId id="2147483725" r:id="rId4"/>
    <p:sldLayoutId id="2147483712" r:id="rId5"/>
    <p:sldLayoutId id="2147483726" r:id="rId6"/>
    <p:sldLayoutId id="214748372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087071" y="9363198"/>
            <a:ext cx="4064000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r>
              <a:rPr lang="fr-CH"/>
              <a:t>- </a:t>
            </a:r>
            <a:fld id="{ED129FF5-F81F-4726-B5C2-5C4282BECBEF}" type="slidenum">
              <a:rPr lang="fr-CH" smtClean="0"/>
              <a:pPr/>
              <a:t>‹N°›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610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4" r:id="rId2"/>
    <p:sldLayoutId id="2147483707" r:id="rId3"/>
    <p:sldLayoutId id="2147483718" r:id="rId4"/>
    <p:sldLayoutId id="2147483716" r:id="rId5"/>
    <p:sldLayoutId id="2147483715" r:id="rId6"/>
    <p:sldLayoutId id="2147483732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19E0C15C-6EEC-4775-8DED-81DF7F8DBE1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27" y="543496"/>
            <a:ext cx="2757522" cy="1423655"/>
          </a:xfrm>
          <a:prstGeom prst="rect">
            <a:avLst/>
          </a:prstGeom>
        </p:spPr>
      </p:pic>
      <p:pic>
        <p:nvPicPr>
          <p:cNvPr id="5" name="Image 2">
            <a:extLst>
              <a:ext uri="{FF2B5EF4-FFF2-40B4-BE49-F238E27FC236}">
                <a16:creationId xmlns:a16="http://schemas.microsoft.com/office/drawing/2014/main" id="{AB2965E4-5129-496E-A8A6-DFDC333582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9558142"/>
            <a:ext cx="2319528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0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fr-fr/microsoftteams/instructor-led-training-teams-landing-page#pivot=tab1&amp;panel=tab1-all" TargetMode="External"/><Relationship Id="rId3" Type="http://schemas.openxmlformats.org/officeDocument/2006/relationships/hyperlink" Target="https://support.office.com/fr-FR/teams" TargetMode="External"/><Relationship Id="rId7" Type="http://schemas.openxmlformats.org/officeDocument/2006/relationships/hyperlink" Target="https://www.youtube.com/watch?v=63cMG0fBRLM" TargetMode="External"/><Relationship Id="rId2" Type="http://schemas.openxmlformats.org/officeDocument/2006/relationships/hyperlink" Target="https://cyberlearn.hes-so.ch/?redirect=0&amp;op=coronavir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office.com/fr-fr/article/se-connecter-et-commencer-%C3%A0-utiliser-teams-6723dc43-dbc0-46e6-af49-8a2d1c5cb937" TargetMode="External"/><Relationship Id="rId5" Type="http://schemas.openxmlformats.org/officeDocument/2006/relationships/hyperlink" Target="https://support.office.com/fr-fr/article/rejoindre-une-r%C3%A9union-teams-078e9868-f1aa-4414-8bb9-ee88e9236ee4" TargetMode="External"/><Relationship Id="rId4" Type="http://schemas.openxmlformats.org/officeDocument/2006/relationships/hyperlink" Target="https://support.office.com/fr-fr/article/formation-vid%C3%A9o-microsoft-teams-4f108e54-240b-4351-8084-b1089f0d21d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arn.hes-so.ch/?redirect=0&amp;op=coronavir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oducts.office.com/fr-ch/microsoft-teams/download-ap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BA5-8C2D-4CCD-904A-FF23A644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Utilisation de Microsoft Teams pour les étudiants</a:t>
            </a:r>
            <a:br>
              <a:rPr lang="fr-CH" dirty="0"/>
            </a:br>
            <a:r>
              <a:rPr lang="fr-CH" dirty="0"/>
              <a:t>FAQ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9087FB-49C1-444F-9C0B-A0B0AFAAE5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CH" dirty="0"/>
              <a:t>Mars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1F0DE-38CD-49E3-B802-14E0E6BA3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92AFB8-3271-45B2-805F-1FDD70FF78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5E991F-C937-4C53-A703-28D9A9F827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87E35E-330D-42D3-BC1A-29E7B71AE1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5C9AC-85B8-486D-BD19-B3D077D5D6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BA18A-0559-457E-B62F-FF134A28E0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880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Pour pouvoir poser une question par écrit durant une séance, il faut cliquer sur «Afficher la conversation»</a:t>
            </a:r>
          </a:p>
          <a:p>
            <a:endParaRPr lang="fr-CH" sz="2400" dirty="0"/>
          </a:p>
          <a:p>
            <a:endParaRPr lang="fr-CH" sz="4000" dirty="0"/>
          </a:p>
          <a:p>
            <a:pPr marL="0" indent="0">
              <a:buNone/>
            </a:pPr>
            <a:endParaRPr lang="fr-CH" sz="2800" dirty="0"/>
          </a:p>
          <a:p>
            <a:r>
              <a:rPr lang="fr-CH" sz="2400" dirty="0"/>
              <a:t>Un volet s’ouvre alors latéralement sur la droite avec les </a:t>
            </a:r>
            <a:br>
              <a:rPr lang="fr-CH" sz="2400" dirty="0"/>
            </a:br>
            <a:r>
              <a:rPr lang="fr-CH" sz="2400" dirty="0"/>
              <a:t>différents échanges</a:t>
            </a:r>
          </a:p>
          <a:p>
            <a:pPr lvl="1"/>
            <a:r>
              <a:rPr lang="fr-CH" sz="2200" dirty="0"/>
              <a:t>A savoir que tous les échanges sont visibles par tous les membres </a:t>
            </a:r>
            <a:br>
              <a:rPr lang="fr-CH" sz="2200" dirty="0"/>
            </a:br>
            <a:r>
              <a:rPr lang="fr-CH" sz="2200" dirty="0"/>
              <a:t>de la classe, durant la session et après, dans l’onglet «Publications» </a:t>
            </a:r>
            <a:br>
              <a:rPr lang="fr-CH" sz="2200" dirty="0"/>
            </a:br>
            <a:r>
              <a:rPr lang="fr-CH" sz="2200" dirty="0"/>
              <a:t>de l’équipe</a:t>
            </a:r>
          </a:p>
          <a:p>
            <a:pPr lvl="1"/>
            <a:endParaRPr lang="fr-CH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poser une question par écrit durant une session en live?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1" y="2286000"/>
            <a:ext cx="6261099" cy="211444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10</a:t>
            </a:fld>
            <a:r>
              <a:rPr lang="fr-CH"/>
              <a:t> -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9612" y="3251200"/>
            <a:ext cx="616487" cy="6731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99" y="4559152"/>
            <a:ext cx="6917771" cy="53992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88231"/>
          <a:stretch/>
        </p:blipFill>
        <p:spPr>
          <a:xfrm>
            <a:off x="6743346" y="8754341"/>
            <a:ext cx="3190476" cy="11645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73615"/>
          <a:stretch/>
        </p:blipFill>
        <p:spPr>
          <a:xfrm>
            <a:off x="6743346" y="6479653"/>
            <a:ext cx="3190476" cy="26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 signifie l’onglet «Publications»?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477" y="1526024"/>
            <a:ext cx="9837436" cy="99215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0327" y="1479600"/>
            <a:ext cx="7242373" cy="7632848"/>
          </a:xfrm>
        </p:spPr>
        <p:txBody>
          <a:bodyPr/>
          <a:lstStyle/>
          <a:p>
            <a:r>
              <a:rPr lang="fr-CH" sz="2400" dirty="0"/>
              <a:t>Lors de la création d’une équipe (c’est-à-dire de votre classe), un certain nombre d’onglets sont créés par défaut</a:t>
            </a:r>
          </a:p>
          <a:p>
            <a:r>
              <a:rPr lang="fr-CH" sz="2400" dirty="0"/>
              <a:t>L’onglet «Publications» permet d’échanger des messages entre les membres de l’équipe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b="0" dirty="0"/>
              <a:t>Pour lancer un nouveau sujet, cliquer sur «Démarrer une conversation»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b="0" dirty="0"/>
              <a:t>Pour répondre à une conversation, cliquer sur «Répondre»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b="0" u="sng" dirty="0"/>
              <a:t>Bon à savoir</a:t>
            </a:r>
            <a:br>
              <a:rPr lang="fr-CH" sz="2400" b="0" dirty="0"/>
            </a:br>
            <a:r>
              <a:rPr lang="fr-CH" sz="2400" b="0" dirty="0"/>
              <a:t>&gt; Cliquer sur «Format» pour ajouter un titre et de la mise en page à votre message</a:t>
            </a:r>
            <a:br>
              <a:rPr lang="fr-CH" sz="2400" b="0" dirty="0"/>
            </a:br>
            <a:r>
              <a:rPr lang="fr-CH" sz="2400" b="0" dirty="0"/>
              <a:t>&gt; Les messages sont visibles par tous les membres de l’équipe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11</a:t>
            </a:fld>
            <a:r>
              <a:rPr lang="fr-CH"/>
              <a:t>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67310" y="1717238"/>
            <a:ext cx="1536700" cy="609724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61" y="3021063"/>
            <a:ext cx="9780952" cy="1942857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7886961" y="5907162"/>
            <a:ext cx="9780952" cy="2601838"/>
            <a:chOff x="4407477" y="2670476"/>
            <a:chExt cx="9247619" cy="212828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b="65285"/>
            <a:stretch/>
          </p:blipFill>
          <p:spPr>
            <a:xfrm>
              <a:off x="4407477" y="2670476"/>
              <a:ext cx="9247619" cy="167292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t="87422"/>
            <a:stretch/>
          </p:blipFill>
          <p:spPr>
            <a:xfrm>
              <a:off x="4407477" y="4192639"/>
              <a:ext cx="9247619" cy="60612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8458200" y="4250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67929" y="3623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57513" y="8509000"/>
            <a:ext cx="18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Formater le texte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51800" y="8045992"/>
            <a:ext cx="557243" cy="4540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385993" y="6058024"/>
            <a:ext cx="396000" cy="396000"/>
          </a:xfrm>
          <a:prstGeom prst="ellipse">
            <a:avLst/>
          </a:prstGeom>
          <a:solidFill>
            <a:srgbClr val="00609C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fr-CH" sz="2400" b="1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7643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 signifient les icônes dans le menu latéral droite?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" r="2480" b="55103"/>
          <a:stretch/>
        </p:blipFill>
        <p:spPr>
          <a:xfrm>
            <a:off x="14732040" y="1479600"/>
            <a:ext cx="787360" cy="537252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0327" y="1479600"/>
            <a:ext cx="11814373" cy="7486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CH" sz="2400" dirty="0"/>
              <a:t>Activité: </a:t>
            </a:r>
            <a:r>
              <a:rPr lang="fr-CH" sz="2400" b="0" dirty="0"/>
              <a:t>signale les nouvelles publications et permet d’y accéder rapidement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Conversation: </a:t>
            </a:r>
            <a:r>
              <a:rPr lang="fr-CH" sz="2400" b="0" dirty="0"/>
              <a:t>permet d’échanger des messages privés avec un ou plusieurs autres membres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Equipes: </a:t>
            </a:r>
            <a:r>
              <a:rPr lang="fr-CH" sz="2400" b="0" dirty="0"/>
              <a:t>regroupe les différentes classes auxquelles vous faites partie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Calendrier: </a:t>
            </a:r>
            <a:r>
              <a:rPr lang="fr-CH" sz="2400" b="0" dirty="0"/>
              <a:t>Montre les séances prévues dans votre calendrier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Appels: </a:t>
            </a:r>
            <a:r>
              <a:rPr lang="fr-CH" sz="2400" b="0" dirty="0"/>
              <a:t>permet de joindre un ou plusieurs autres membres 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Fichiers: </a:t>
            </a:r>
            <a:r>
              <a:rPr lang="fr-CH" sz="2400" b="0" dirty="0"/>
              <a:t>Ceci n’est pas utilisé dans le cadre de l’enseignement à distance</a:t>
            </a:r>
          </a:p>
          <a:p>
            <a:pPr marL="742950" indent="-742950">
              <a:buFont typeface="+mj-lt"/>
              <a:buAutoNum type="arabicPeriod"/>
            </a:pPr>
            <a:r>
              <a:rPr lang="fr-CH" sz="2400" dirty="0"/>
              <a:t>Aide: </a:t>
            </a:r>
            <a:r>
              <a:rPr lang="fr-CH" sz="2400" b="0" dirty="0"/>
              <a:t>espace d’aide en ligne sur Teams – En particulier «Quick </a:t>
            </a:r>
            <a:r>
              <a:rPr lang="fr-CH" sz="2400" b="0" dirty="0" err="1"/>
              <a:t>start</a:t>
            </a:r>
            <a:r>
              <a:rPr lang="fr-CH" sz="2400" b="0" dirty="0"/>
              <a:t> guide» sous «Rubriques»</a:t>
            </a:r>
          </a:p>
          <a:p>
            <a:pPr marL="742950" indent="-742950">
              <a:buFont typeface="+mj-lt"/>
              <a:buAutoNum type="arabicPeriod"/>
            </a:pPr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- </a:t>
            </a:r>
            <a:fld id="{638E8057-E5AA-45B7-82A5-E584F946DFB9}" type="slidenum">
              <a:rPr lang="fr-CH" smtClean="0"/>
              <a:pPr/>
              <a:t>12</a:t>
            </a:fld>
            <a:r>
              <a:rPr lang="fr-CH" dirty="0"/>
              <a:t> -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2599" r="315"/>
          <a:stretch/>
        </p:blipFill>
        <p:spPr>
          <a:xfrm>
            <a:off x="14732041" y="6852126"/>
            <a:ext cx="817122" cy="2114074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02834"/>
              </p:ext>
            </p:extLst>
          </p:nvPr>
        </p:nvGraphicFramePr>
        <p:xfrm>
          <a:off x="15549163" y="1569984"/>
          <a:ext cx="656037" cy="739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endParaRPr lang="fr-C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endParaRPr lang="fr-C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endParaRPr lang="fr-C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r>
                        <a:rPr lang="fr-CH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2383">
                <a:tc>
                  <a:txBody>
                    <a:bodyPr/>
                    <a:lstStyle/>
                    <a:p>
                      <a:endParaRPr lang="fr-CH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9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puis-je être notifié d’activités dans Microsoft Teams?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L’utilisateur peut choisir les notifications qu’il souhaite recevoir et sous quelle forme</a:t>
            </a:r>
          </a:p>
          <a:p>
            <a:pPr lvl="1"/>
            <a:r>
              <a:rPr lang="fr-CH" sz="2200" dirty="0"/>
              <a:t>Dans les paramètres, en haut à droite, puis sous «Notifications»</a:t>
            </a:r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lvl="1"/>
            <a:endParaRPr lang="fr-CH" sz="2200" dirty="0"/>
          </a:p>
          <a:p>
            <a:pPr marL="457200" lvl="1" indent="0">
              <a:buNone/>
            </a:pPr>
            <a:endParaRPr lang="fr-CH" sz="2200" dirty="0"/>
          </a:p>
          <a:p>
            <a:pPr lvl="1"/>
            <a:r>
              <a:rPr lang="fr-CH" sz="2200" dirty="0"/>
              <a:t>Dans chaque équipe, sur le «canal» nommé «Général»</a:t>
            </a:r>
            <a:br>
              <a:rPr lang="fr-CH" sz="2200" dirty="0"/>
            </a:br>
            <a:r>
              <a:rPr lang="fr-CH" sz="2200" dirty="0"/>
              <a:t>en cliquant sur «Notifications du canal»</a:t>
            </a:r>
          </a:p>
          <a:p>
            <a:pPr lvl="1"/>
            <a:endParaRPr lang="fr-CH" sz="2200" dirty="0"/>
          </a:p>
          <a:p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13</a:t>
            </a:fld>
            <a:r>
              <a:rPr lang="fr-CH"/>
              <a:t> -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45735"/>
          <a:stretch/>
        </p:blipFill>
        <p:spPr>
          <a:xfrm>
            <a:off x="1468667" y="2445172"/>
            <a:ext cx="3966933" cy="27740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33" y="2445172"/>
            <a:ext cx="6488767" cy="27677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67" y="6442633"/>
            <a:ext cx="4108199" cy="29545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750300" y="7658100"/>
            <a:ext cx="1219200" cy="61721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8750300" y="6820967"/>
            <a:ext cx="2032118" cy="48536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rtlCol="0" anchor="ctr"/>
          <a:lstStyle/>
          <a:p>
            <a:r>
              <a:rPr lang="fr-CH" dirty="0"/>
              <a:t>Equipe test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2766" y="7746523"/>
            <a:ext cx="368300" cy="39656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289" y="6442633"/>
            <a:ext cx="4837767" cy="2951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1573008" y="6680311"/>
            <a:ext cx="5714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i="1" dirty="0">
                <a:solidFill>
                  <a:srgbClr val="1E1E1E"/>
                </a:solidFill>
                <a:latin typeface="&amp;quot"/>
              </a:rPr>
              <a:t>Sélectionnez</a:t>
            </a:r>
            <a:r>
              <a:rPr lang="fr-CH" b="1" i="1" dirty="0">
                <a:solidFill>
                  <a:srgbClr val="1E1E1E"/>
                </a:solidFill>
                <a:latin typeface="&amp;quot"/>
              </a:rPr>
              <a:t> Bannière et flux</a:t>
            </a:r>
            <a:r>
              <a:rPr lang="fr-CH" i="1" dirty="0">
                <a:solidFill>
                  <a:srgbClr val="1E1E1E"/>
                </a:solidFill>
                <a:latin typeface="&amp;quot"/>
              </a:rPr>
              <a:t> pour recevoir des notifications à la fois comme notification de bureau et comme alerte dans votre flux d’activités.</a:t>
            </a:r>
          </a:p>
          <a:p>
            <a:pPr algn="just"/>
            <a:r>
              <a:rPr lang="fr-CH" i="1" dirty="0">
                <a:solidFill>
                  <a:srgbClr val="1E1E1E"/>
                </a:solidFill>
                <a:latin typeface="&amp;quot"/>
              </a:rPr>
              <a:t>Sous Windows, les bannières de notification s’affichent dans le coin inférieur droit de l’écran. Sur </a:t>
            </a:r>
            <a:r>
              <a:rPr lang="fr-CH" i="1" dirty="0" err="1">
                <a:solidFill>
                  <a:srgbClr val="1E1E1E"/>
                </a:solidFill>
                <a:latin typeface="&amp;quot"/>
              </a:rPr>
              <a:t>macOS</a:t>
            </a:r>
            <a:r>
              <a:rPr lang="fr-CH" i="1" dirty="0">
                <a:solidFill>
                  <a:srgbClr val="1E1E1E"/>
                </a:solidFill>
                <a:latin typeface="&amp;quot"/>
              </a:rPr>
              <a:t>, elles apparaissent dans la partie supérieure droite.</a:t>
            </a:r>
            <a:endParaRPr lang="fr-CH" b="0" i="1" u="none" strike="noStrike" dirty="0">
              <a:solidFill>
                <a:srgbClr val="1E1E1E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90275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Je ne retrouve plus toutes mes équipes, que faire?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0327" y="1479600"/>
            <a:ext cx="4994473" cy="7632848"/>
          </a:xfrm>
        </p:spPr>
        <p:txBody>
          <a:bodyPr/>
          <a:lstStyle/>
          <a:p>
            <a:pPr lvl="0"/>
            <a:r>
              <a:rPr lang="fr-CH" sz="2400" dirty="0">
                <a:solidFill>
                  <a:prstClr val="black"/>
                </a:solidFill>
              </a:rPr>
              <a:t>L’utilisateur peut retrouver </a:t>
            </a:r>
            <a:br>
              <a:rPr lang="fr-CH" sz="2400" dirty="0">
                <a:solidFill>
                  <a:prstClr val="black"/>
                </a:solidFill>
              </a:rPr>
            </a:br>
            <a:r>
              <a:rPr lang="fr-CH" sz="2400" dirty="0">
                <a:solidFill>
                  <a:prstClr val="black"/>
                </a:solidFill>
              </a:rPr>
              <a:t>ses équipes en cliquant sur </a:t>
            </a:r>
            <a:br>
              <a:rPr lang="fr-CH" sz="2400" dirty="0">
                <a:solidFill>
                  <a:prstClr val="black"/>
                </a:solidFill>
              </a:rPr>
            </a:br>
            <a:r>
              <a:rPr lang="fr-CH" sz="2400" dirty="0">
                <a:solidFill>
                  <a:prstClr val="black"/>
                </a:solidFill>
              </a:rPr>
              <a:t>«Toutes les équipes» </a:t>
            </a:r>
            <a:br>
              <a:rPr lang="fr-CH" sz="2400" dirty="0">
                <a:solidFill>
                  <a:prstClr val="black"/>
                </a:solidFill>
              </a:rPr>
            </a:br>
            <a:r>
              <a:rPr lang="fr-CH" sz="2400" dirty="0">
                <a:solidFill>
                  <a:prstClr val="black"/>
                </a:solidFill>
              </a:rPr>
              <a:t>en haut à gauche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14</a:t>
            </a:fld>
            <a:r>
              <a:rPr lang="fr-CH"/>
              <a:t> -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479600"/>
            <a:ext cx="12169096" cy="71796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42521" y="2076992"/>
            <a:ext cx="1689100" cy="4540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515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Aide</a:t>
            </a:r>
          </a:p>
        </p:txBody>
      </p:sp>
    </p:spTree>
    <p:extLst>
      <p:ext uri="{BB962C8B-B14F-4D97-AF65-F5344CB8AC3E}">
        <p14:creationId xmlns:p14="http://schemas.microsoft.com/office/powerpoint/2010/main" val="274853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Qui peut m’aider par rapport à Teams?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Contactez le helpdesk de votre haute école</a:t>
            </a:r>
          </a:p>
        </p:txBody>
      </p:sp>
    </p:spTree>
    <p:extLst>
      <p:ext uri="{BB962C8B-B14F-4D97-AF65-F5344CB8AC3E}">
        <p14:creationId xmlns:p14="http://schemas.microsoft.com/office/powerpoint/2010/main" val="339327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Où trouver plus d’informations? (1/2)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L’aide intégrée dans Teams est disponible en bas à gauche de votre écran</a:t>
            </a:r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endParaRPr lang="fr-CH" sz="2400" dirty="0"/>
          </a:p>
          <a:p>
            <a:r>
              <a:rPr lang="fr-CH" sz="2400" dirty="0"/>
              <a:t>En particulier, sous «Rubriques», vous trouverez le guide de démarrage rapide, très complet pour une vue globale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6" y="2013353"/>
            <a:ext cx="3814594" cy="31430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6" y="6074772"/>
            <a:ext cx="8932694" cy="3428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9600" y="8283138"/>
            <a:ext cx="2946400" cy="42906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868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Où trouver plus d’informations? (2/2)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000" dirty="0"/>
              <a:t>Espace </a:t>
            </a:r>
            <a:r>
              <a:rPr lang="fr-CH" sz="2000" dirty="0" err="1"/>
              <a:t>Cyberlearn</a:t>
            </a:r>
            <a:r>
              <a:rPr lang="fr-CH" sz="2000" dirty="0"/>
              <a:t> pour l’enseignement à distance</a:t>
            </a:r>
            <a:br>
              <a:rPr lang="fr-CH" sz="2000" dirty="0"/>
            </a:br>
            <a:r>
              <a:rPr lang="fr-CH" sz="2000" b="0" dirty="0">
                <a:hlinkClick r:id="rId2"/>
              </a:rPr>
              <a:t>https://cyberlearn.hes-so.ch/?redirect=0&amp;op=coronavirus</a:t>
            </a:r>
            <a:endParaRPr lang="fr-CH" sz="2000" b="0" dirty="0"/>
          </a:p>
          <a:p>
            <a:r>
              <a:rPr lang="fr-CH" sz="2000" dirty="0"/>
              <a:t>Aide en ligne</a:t>
            </a:r>
          </a:p>
          <a:p>
            <a:pPr lvl="1"/>
            <a:r>
              <a:rPr lang="fr-CH" sz="2000" dirty="0"/>
              <a:t>Recherche par </a:t>
            </a:r>
            <a:r>
              <a:rPr lang="fr-CH" sz="2000" dirty="0" err="1"/>
              <a:t>mots-clé</a:t>
            </a:r>
            <a:r>
              <a:rPr lang="fr-CH" sz="2000" dirty="0"/>
              <a:t>: </a:t>
            </a:r>
            <a:r>
              <a:rPr lang="fr-CH" sz="2000" b="0" dirty="0">
                <a:hlinkClick r:id="rId3"/>
              </a:rPr>
              <a:t>https://support.office.com/fr-FR/teams</a:t>
            </a:r>
            <a:endParaRPr lang="fr-CH" sz="2000" b="0" dirty="0"/>
          </a:p>
          <a:p>
            <a:r>
              <a:rPr lang="fr-CH" sz="2000" dirty="0"/>
              <a:t>Cours en ligne - Formations Microsoft : </a:t>
            </a:r>
          </a:p>
          <a:p>
            <a:pPr lvl="1"/>
            <a:r>
              <a:rPr lang="fr-CH" sz="1800" dirty="0"/>
              <a:t>Formation vidéo Microsoft Teams: </a:t>
            </a:r>
            <a:r>
              <a:rPr lang="fr-CH" sz="1800" dirty="0">
                <a:hlinkClick r:id="rId4"/>
              </a:rPr>
              <a:t>https://support.office.com/fr-fr/article/formation-vid%C3%A9o-microsoft-teams-4f108e54-240b-4351-8084-b1089f0d21d7</a:t>
            </a:r>
            <a:endParaRPr lang="fr-CH" sz="1800" dirty="0"/>
          </a:p>
          <a:p>
            <a:pPr lvl="1"/>
            <a:r>
              <a:rPr lang="fr-CH" sz="1800" dirty="0"/>
              <a:t>« Rejoindre une réunion Teams »: </a:t>
            </a:r>
            <a:r>
              <a:rPr lang="fr-CH" sz="1800" dirty="0">
                <a:hlinkClick r:id="rId5"/>
              </a:rPr>
              <a:t>https://support.office.com/fr-fr/article/rejoindre-une-r%C3%A9union-teams-078e9868-f1aa-4414-8bb9-ee88e9236ee4 </a:t>
            </a:r>
            <a:endParaRPr lang="fr-CH" sz="1800" dirty="0"/>
          </a:p>
          <a:p>
            <a:pPr lvl="1"/>
            <a:r>
              <a:rPr lang="fr-CH" sz="1800" dirty="0"/>
              <a:t>« Vous connecter et démarrer »: </a:t>
            </a:r>
            <a:r>
              <a:rPr lang="fr-CH" sz="1800" dirty="0">
                <a:hlinkClick r:id="rId6"/>
              </a:rPr>
              <a:t>https://support.office.com/fr-fr/article/se-connecter-et-commencer-%C3%A0-utiliser-teams-6723dc43-dbc0-46e6-af49-8a2d1c5cb937</a:t>
            </a:r>
            <a:endParaRPr lang="fr-CH" sz="1800" dirty="0"/>
          </a:p>
          <a:p>
            <a:r>
              <a:rPr lang="fr-CH" sz="2000" dirty="0"/>
              <a:t>Vidéos – Channel Microsoft Education</a:t>
            </a:r>
          </a:p>
          <a:p>
            <a:pPr lvl="1"/>
            <a:r>
              <a:rPr lang="fr-CH" sz="1800" dirty="0"/>
              <a:t>« </a:t>
            </a:r>
            <a:r>
              <a:rPr lang="en-US" sz="1800" dirty="0"/>
              <a:t>You Can Conduct Meetings With Microsoft Teams</a:t>
            </a:r>
            <a:r>
              <a:rPr lang="fr-CH" sz="1800" dirty="0"/>
              <a:t> »</a:t>
            </a:r>
            <a:r>
              <a:rPr lang="en-US" sz="1800" dirty="0"/>
              <a:t> : </a:t>
            </a:r>
            <a:r>
              <a:rPr lang="fr-CH" sz="1800" dirty="0">
                <a:hlinkClick r:id="rId7"/>
              </a:rPr>
              <a:t>https://www.youtube.com/watch?v=63cMG0fBRLM</a:t>
            </a:r>
            <a:endParaRPr lang="fr-CH" sz="1800" dirty="0"/>
          </a:p>
          <a:p>
            <a:r>
              <a:rPr lang="fr-CH" sz="2000" dirty="0" err="1"/>
              <a:t>Webinars</a:t>
            </a:r>
            <a:r>
              <a:rPr lang="fr-CH" sz="2000" dirty="0"/>
              <a:t> &amp; vidéos en ligne </a:t>
            </a:r>
            <a:r>
              <a:rPr lang="fr-CH" sz="2000" b="0" dirty="0"/>
              <a:t>(s’enregistrer pour voir les vidéos)</a:t>
            </a:r>
          </a:p>
          <a:p>
            <a:pPr lvl="1"/>
            <a:r>
              <a:rPr lang="fr-CH" sz="1800" dirty="0"/>
              <a:t>« Formation dirigée par un instructeur pour Microsoft Teams »: </a:t>
            </a:r>
            <a:r>
              <a:rPr lang="fr-CH" sz="1800" dirty="0">
                <a:hlinkClick r:id="rId8"/>
              </a:rPr>
              <a:t>https://docs.microsoft.com/fr-fr/microsoftteams/instructor-led-training-teams-landing-page#pivot=tab1&amp;panel=tab1-all</a:t>
            </a:r>
            <a:endParaRPr lang="fr-CH" sz="18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85993" y="1320800"/>
            <a:ext cx="7462607" cy="9271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865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toutes questions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800" dirty="0"/>
              <a:t>Rendez-vous sur la page </a:t>
            </a:r>
            <a:r>
              <a:rPr lang="fr-CH" sz="2800" dirty="0" err="1"/>
              <a:t>Cyberlearn</a:t>
            </a:r>
            <a:r>
              <a:rPr lang="fr-CH" sz="2800" dirty="0"/>
              <a:t> </a:t>
            </a:r>
            <a:br>
              <a:rPr lang="fr-CH" sz="2800" dirty="0"/>
            </a:br>
            <a:r>
              <a:rPr lang="fr-CH" sz="2800" dirty="0">
                <a:hlinkClick r:id="rId2"/>
              </a:rPr>
              <a:t>https://cyberlearn.hes-so.ch/?redirect=0&amp;op=coronavirus</a:t>
            </a:r>
            <a:endParaRPr lang="fr-CH" sz="2800" dirty="0"/>
          </a:p>
          <a:p>
            <a:r>
              <a:rPr lang="fr-CH" sz="2800" dirty="0"/>
              <a:t>Sont centralisés ici informations et contacts à propos de Teams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19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5388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 fréquentes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r>
              <a:rPr lang="fr-CH" sz="2400" dirty="0"/>
              <a:t>Rejoindre une équipe</a:t>
            </a:r>
          </a:p>
          <a:p>
            <a:pPr lvl="1"/>
            <a:r>
              <a:rPr lang="fr-CH" sz="2000" dirty="0"/>
              <a:t>Comment télécharger Teams?</a:t>
            </a:r>
          </a:p>
          <a:p>
            <a:pPr lvl="1"/>
            <a:r>
              <a:rPr lang="fr-CH" sz="2000" dirty="0"/>
              <a:t>Comment rejoindre la classe (équipe) de mon enseignant?</a:t>
            </a:r>
          </a:p>
          <a:p>
            <a:r>
              <a:rPr lang="fr-CH" sz="2400" dirty="0"/>
              <a:t>Séances en ligne</a:t>
            </a:r>
          </a:p>
          <a:p>
            <a:pPr lvl="1"/>
            <a:r>
              <a:rPr lang="fr-CH" sz="2000" dirty="0"/>
              <a:t>Comment rejoindre une session de cours en live?</a:t>
            </a:r>
          </a:p>
          <a:p>
            <a:pPr lvl="1"/>
            <a:r>
              <a:rPr lang="fr-CH" sz="2000" dirty="0"/>
              <a:t>Comment dés/activer mon micro?</a:t>
            </a:r>
          </a:p>
          <a:p>
            <a:pPr lvl="1"/>
            <a:r>
              <a:rPr lang="fr-CH" sz="2000" dirty="0"/>
              <a:t>Comment dés/activer ma webcam?</a:t>
            </a:r>
          </a:p>
          <a:p>
            <a:pPr lvl="1"/>
            <a:r>
              <a:rPr lang="fr-CH" sz="2000" dirty="0"/>
              <a:t>Comment poser une question durant une session en live?</a:t>
            </a:r>
          </a:p>
          <a:p>
            <a:r>
              <a:rPr lang="fr-CH" sz="2400" dirty="0"/>
              <a:t>Autres fonctionnalités</a:t>
            </a:r>
          </a:p>
          <a:p>
            <a:pPr lvl="1"/>
            <a:r>
              <a:rPr lang="fr-CH" sz="2000" dirty="0"/>
              <a:t>Que signifient les différents onglets de mon équipe ?</a:t>
            </a:r>
          </a:p>
          <a:p>
            <a:pPr lvl="1"/>
            <a:r>
              <a:rPr lang="fr-CH" sz="2000" dirty="0"/>
              <a:t>Que signifie l'onglet "Publications"?</a:t>
            </a:r>
          </a:p>
          <a:p>
            <a:pPr lvl="1"/>
            <a:r>
              <a:rPr lang="fr-CH" sz="2000" dirty="0"/>
              <a:t>Que signifie l'onglet "Fichiers"?</a:t>
            </a:r>
          </a:p>
          <a:p>
            <a:pPr lvl="1"/>
            <a:r>
              <a:rPr lang="fr-CH" sz="2000" dirty="0"/>
              <a:t>Que signifie l'onglet "Bloc-notes de classe"?</a:t>
            </a:r>
          </a:p>
          <a:p>
            <a:pPr lvl="1"/>
            <a:r>
              <a:rPr lang="fr-CH" sz="2000" dirty="0"/>
              <a:t>Que signifie l'onglet "Devoirs"?</a:t>
            </a:r>
          </a:p>
          <a:p>
            <a:pPr lvl="1"/>
            <a:r>
              <a:rPr lang="fr-CH" sz="2000" dirty="0"/>
              <a:t>Que signifie l'onglet "Notes"?</a:t>
            </a:r>
          </a:p>
          <a:p>
            <a:pPr lvl="1"/>
            <a:r>
              <a:rPr lang="fr-CH" sz="2000" dirty="0"/>
              <a:t>Que signifient les icônes dans le menu latéral droite? </a:t>
            </a:r>
          </a:p>
          <a:p>
            <a:pPr lvl="1"/>
            <a:r>
              <a:rPr lang="fr-CH" sz="2000" dirty="0"/>
              <a:t>Comment puis-je être notifié d'activités dans Teams?</a:t>
            </a:r>
          </a:p>
          <a:p>
            <a:pPr lvl="1"/>
            <a:r>
              <a:rPr lang="fr-CH" sz="2000" dirty="0"/>
              <a:t>Je ne retrouve plus toutes mes équipes, que faire?</a:t>
            </a:r>
          </a:p>
          <a:p>
            <a:r>
              <a:rPr lang="fr-CH" sz="2400" dirty="0"/>
              <a:t>Aide</a:t>
            </a:r>
          </a:p>
          <a:p>
            <a:pPr lvl="1"/>
            <a:r>
              <a:rPr lang="fr-CH" sz="2000" dirty="0"/>
              <a:t>Qui peut m'aider par rapport à Teams?</a:t>
            </a:r>
          </a:p>
          <a:p>
            <a:pPr lvl="1"/>
            <a:r>
              <a:rPr lang="fr-CH" sz="2000" dirty="0"/>
              <a:t>Où trouver plus d'informations?</a:t>
            </a:r>
          </a:p>
          <a:p>
            <a:r>
              <a:rPr lang="fr-CH" sz="2400" dirty="0"/>
              <a:t>Glossaire</a:t>
            </a:r>
          </a:p>
          <a:p>
            <a:pPr lvl="1"/>
            <a:r>
              <a:rPr lang="fr-CH" sz="2000" dirty="0"/>
              <a:t>Equipe</a:t>
            </a:r>
          </a:p>
          <a:p>
            <a:pPr lvl="1"/>
            <a:r>
              <a:rPr lang="fr-CH" sz="2000" dirty="0"/>
              <a:t>Canal</a:t>
            </a:r>
          </a:p>
          <a:p>
            <a:pPr lvl="1"/>
            <a:r>
              <a:rPr lang="fr-CH" sz="2000" dirty="0"/>
              <a:t>Propriétaire d’équipe</a:t>
            </a:r>
          </a:p>
          <a:p>
            <a:pPr lvl="1"/>
            <a:r>
              <a:rPr lang="fr-CH" sz="2000" dirty="0"/>
              <a:t>Membre</a:t>
            </a:r>
          </a:p>
        </p:txBody>
      </p:sp>
    </p:spTree>
    <p:extLst>
      <p:ext uri="{BB962C8B-B14F-4D97-AF65-F5344CB8AC3E}">
        <p14:creationId xmlns:p14="http://schemas.microsoft.com/office/powerpoint/2010/main" val="423950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3998575" y="9417050"/>
            <a:ext cx="4064000" cy="541338"/>
          </a:xfrm>
        </p:spPr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20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0939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Glossaire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Equipe</a:t>
            </a:r>
          </a:p>
          <a:p>
            <a:r>
              <a:rPr lang="fr-CH" dirty="0"/>
              <a:t>Canal</a:t>
            </a:r>
          </a:p>
          <a:p>
            <a:r>
              <a:rPr lang="fr-CH" dirty="0"/>
              <a:t>Propriétaire d’équipe</a:t>
            </a:r>
          </a:p>
          <a:p>
            <a:r>
              <a:rPr lang="fr-CH" dirty="0"/>
              <a:t>Membre</a:t>
            </a:r>
          </a:p>
        </p:txBody>
      </p:sp>
    </p:spTree>
    <p:extLst>
      <p:ext uri="{BB962C8B-B14F-4D97-AF65-F5344CB8AC3E}">
        <p14:creationId xmlns:p14="http://schemas.microsoft.com/office/powerpoint/2010/main" val="252573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Glossaire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Equipe</a:t>
            </a:r>
          </a:p>
          <a:p>
            <a:pPr lvl="1"/>
            <a:r>
              <a:rPr lang="fr-CH" dirty="0"/>
              <a:t>Une équipe est un espace qui va regrouper un ou plusieurs canaux de communication</a:t>
            </a:r>
          </a:p>
          <a:p>
            <a:r>
              <a:rPr lang="fr-CH" dirty="0"/>
              <a:t>Canal</a:t>
            </a:r>
          </a:p>
          <a:p>
            <a:pPr lvl="1"/>
            <a:r>
              <a:rPr lang="fr-CH" dirty="0"/>
              <a:t>Un canal est un thème dédié à une équipe. Par défaut, un canal nommé «Général» est créé lors de la création d’une équipe.</a:t>
            </a:r>
          </a:p>
          <a:p>
            <a:pPr marL="457200" lvl="1" indent="0">
              <a:buNone/>
            </a:pPr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44" y="6489742"/>
            <a:ext cx="6813346" cy="1409657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rot="10800000">
            <a:off x="5740400" y="6686570"/>
            <a:ext cx="3251200" cy="508000"/>
          </a:xfrm>
          <a:prstGeom prst="rightArrow">
            <a:avLst/>
          </a:prstGeom>
          <a:solidFill>
            <a:schemeClr val="accent2"/>
          </a:solidFill>
          <a:ln w="12700">
            <a:solidFill>
              <a:srgbClr val="56565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9272590" y="668657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7" name="Flèche droite 6"/>
          <p:cNvSpPr/>
          <p:nvPr/>
        </p:nvSpPr>
        <p:spPr>
          <a:xfrm rot="10800000">
            <a:off x="4495800" y="7347256"/>
            <a:ext cx="3238500" cy="508000"/>
          </a:xfrm>
          <a:prstGeom prst="rightArrow">
            <a:avLst/>
          </a:prstGeom>
          <a:solidFill>
            <a:schemeClr val="accent2"/>
          </a:solidFill>
          <a:ln w="12700">
            <a:solidFill>
              <a:srgbClr val="56565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7918806" y="730192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Canal</a:t>
            </a:r>
          </a:p>
        </p:txBody>
      </p:sp>
    </p:spTree>
    <p:extLst>
      <p:ext uri="{BB962C8B-B14F-4D97-AF65-F5344CB8AC3E}">
        <p14:creationId xmlns:p14="http://schemas.microsoft.com/office/powerpoint/2010/main" val="1490653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Glossaire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Propriétaire d’équipe</a:t>
            </a:r>
          </a:p>
          <a:p>
            <a:pPr lvl="1"/>
            <a:r>
              <a:rPr lang="fr-CH" dirty="0"/>
              <a:t>En tant que propriétaire d’une équipe, vous pouvez ajouter ou supprimer des membres et modifier les paramètres du canal.</a:t>
            </a:r>
          </a:p>
          <a:p>
            <a:r>
              <a:rPr lang="fr-CH" dirty="0"/>
              <a:t>Membres</a:t>
            </a:r>
          </a:p>
          <a:p>
            <a:pPr lvl="1"/>
            <a:r>
              <a:rPr lang="fr-CH" dirty="0"/>
              <a:t>Les membres sont les personnes qui sont autorisées à rejoindre le canal de l’équipe et à y participer. Par défaut, tous les membres d’une équipe peuvent créer des canaux dans l’équipe (ce paramétrage peut être modifié </a:t>
            </a:r>
            <a:r>
              <a:rPr lang="fr-CH"/>
              <a:t>par le </a:t>
            </a:r>
            <a:r>
              <a:rPr lang="fr-CH" dirty="0"/>
              <a:t>propriétaire de l‘équipe)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431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Rejoindre une équipe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3998575" y="9417050"/>
            <a:ext cx="4064000" cy="541338"/>
          </a:xfrm>
        </p:spPr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3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632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Rendez-vous sur la page : </a:t>
            </a:r>
            <a:r>
              <a:rPr lang="fr-CH" sz="2400" dirty="0">
                <a:hlinkClick r:id="rId2"/>
              </a:rPr>
              <a:t>https://products.office.com/fr-ch/microsoft-teams/download-app</a:t>
            </a:r>
            <a:r>
              <a:rPr lang="fr-CH" sz="2400" dirty="0"/>
              <a:t> </a:t>
            </a:r>
          </a:p>
          <a:p>
            <a:r>
              <a:rPr lang="fr-CH" sz="2400" dirty="0"/>
              <a:t>Cliquez sur Télécharger Teams sur la page d’accueil, puis à nouveau sur la page suivante</a:t>
            </a:r>
          </a:p>
          <a:p>
            <a:pPr lvl="1"/>
            <a:r>
              <a:rPr lang="fr-CH" sz="2200" dirty="0"/>
              <a:t>A savoir que Teams est également disponible sur mobile, il faut alors entrer son adresse email</a:t>
            </a:r>
          </a:p>
          <a:p>
            <a:r>
              <a:rPr lang="fr-CH" sz="2400" dirty="0"/>
              <a:t>Connectez-vous ensuite avec votre email </a:t>
            </a:r>
            <a:r>
              <a:rPr lang="fr-CH" sz="2400" u="sng" err="1"/>
              <a:t>prenom</a:t>
            </a:r>
            <a:r>
              <a:rPr lang="fr-CH" sz="2400" u="sng"/>
              <a:t>.nom</a:t>
            </a:r>
            <a:r>
              <a:rPr lang="fr-CH" sz="2400" u="sng">
                <a:solidFill>
                  <a:srgbClr val="FF0000"/>
                </a:solidFill>
              </a:rPr>
              <a:t>@</a:t>
            </a:r>
            <a:r>
              <a:rPr lang="fr-CH" sz="2400" u="sng" dirty="0">
                <a:solidFill>
                  <a:srgbClr val="FF0000"/>
                </a:solidFill>
              </a:rPr>
              <a:t>hes-so.ch</a:t>
            </a:r>
            <a:r>
              <a:rPr lang="fr-CH" sz="2400" dirty="0"/>
              <a:t> (quelle que soit votre haute école), suivi de votre mot de passe AAI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4</a:t>
            </a:fld>
            <a:r>
              <a:rPr lang="fr-CH"/>
              <a:t> -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télécharger Teams?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66" y="4160067"/>
            <a:ext cx="8752381" cy="49523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605" y="4160067"/>
            <a:ext cx="6157606" cy="49523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99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dirty="0"/>
              <a:t>Votre enseignant vous a ajouté nominativement</a:t>
            </a:r>
          </a:p>
          <a:p>
            <a:pPr lvl="1"/>
            <a:r>
              <a:rPr lang="fr-CH" sz="2000" dirty="0"/>
              <a:t>Une fois connecté, vous aurez directement accès à l’équipe, dans le menu latéral gauche</a:t>
            </a:r>
          </a:p>
          <a:p>
            <a:r>
              <a:rPr lang="fr-CH" sz="2400" dirty="0"/>
              <a:t>Votre enseignant vous a transmis un lien</a:t>
            </a:r>
          </a:p>
          <a:p>
            <a:pPr lvl="1"/>
            <a:r>
              <a:rPr lang="fr-CH" sz="2000" dirty="0"/>
              <a:t>Cliquer sur le lien : vous serez redirigé sur vers une page web proposant de se connecter via l’application ou de continuer sur le navigateur</a:t>
            </a:r>
          </a:p>
          <a:p>
            <a:pPr lvl="1"/>
            <a:r>
              <a:rPr lang="fr-CH" sz="2000" b="0" dirty="0"/>
              <a:t>Une fois connecté, vous aurez accès à l’équipe, dans le menu latéral gauche</a:t>
            </a:r>
          </a:p>
          <a:p>
            <a:r>
              <a:rPr lang="fr-CH" sz="2400" dirty="0"/>
              <a:t>Votre enseignant vous a transmis un code</a:t>
            </a:r>
          </a:p>
          <a:p>
            <a:pPr lvl="1"/>
            <a:r>
              <a:rPr lang="fr-CH" sz="2000" dirty="0"/>
              <a:t>Ouvrer Teams et cliquez sur « Équipes » dans le menu latéral gauche</a:t>
            </a:r>
          </a:p>
          <a:p>
            <a:pPr lvl="1"/>
            <a:r>
              <a:rPr lang="fr-CH" sz="2000" dirty="0"/>
              <a:t>Cliquez sur le bouton « Rejoindre ou créer une équipe » en haut à droite</a:t>
            </a:r>
          </a:p>
          <a:p>
            <a:pPr lvl="1"/>
            <a:r>
              <a:rPr lang="fr-CH" sz="2000" dirty="0"/>
              <a:t>Entrez le code fourni dans l’espace prévu à cet effet et cliquez sur « Rejoindre l’équipe »</a:t>
            </a:r>
          </a:p>
          <a:p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5</a:t>
            </a:fld>
            <a:r>
              <a:rPr lang="fr-CH"/>
              <a:t> -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rejoindre la classe (équipe) de mon enseignant?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167" y="5730384"/>
            <a:ext cx="3312985" cy="2929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989" b="34646"/>
          <a:stretch/>
        </p:blipFill>
        <p:spPr>
          <a:xfrm>
            <a:off x="1386643" y="5730384"/>
            <a:ext cx="9586157" cy="3640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521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Séance en ligne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3998575" y="9417050"/>
            <a:ext cx="4064000" cy="541338"/>
          </a:xfrm>
        </p:spPr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6</a:t>
            </a:fld>
            <a:r>
              <a:rPr lang="fr-CH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725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2400" b="0" dirty="0"/>
              <a:t>Vous avez plusieurs possibilités :</a:t>
            </a:r>
          </a:p>
          <a:p>
            <a:pPr lvl="1"/>
            <a:r>
              <a:rPr lang="fr-CH" sz="2400" dirty="0"/>
              <a:t>Rejoindre la réunion depuis le </a:t>
            </a:r>
            <a:r>
              <a:rPr lang="fr-CH" sz="2400" b="1" dirty="0"/>
              <a:t>calendrier</a:t>
            </a:r>
            <a:r>
              <a:rPr lang="fr-CH" sz="2400" dirty="0"/>
              <a:t> dans Teams: </a:t>
            </a:r>
            <a:br>
              <a:rPr lang="fr-CH" sz="2400" dirty="0"/>
            </a:br>
            <a:r>
              <a:rPr lang="fr-CH" sz="2400" dirty="0"/>
              <a:t>Vous retrouvez ici la grille horaire des séances planifiées</a:t>
            </a:r>
          </a:p>
          <a:p>
            <a:pPr lvl="1"/>
            <a:endParaRPr lang="fr-CH" sz="2400" dirty="0"/>
          </a:p>
          <a:p>
            <a:pPr lvl="1"/>
            <a:endParaRPr lang="fr-CH" sz="2400" dirty="0"/>
          </a:p>
          <a:p>
            <a:pPr lvl="1"/>
            <a:r>
              <a:rPr lang="fr-CH" sz="2400" dirty="0"/>
              <a:t>Rejoindre la réunion Teams depuis le </a:t>
            </a:r>
            <a:r>
              <a:rPr lang="fr-CH" sz="2400" b="1" dirty="0"/>
              <a:t>canal</a:t>
            </a:r>
            <a:r>
              <a:rPr lang="fr-CH" sz="2400" dirty="0"/>
              <a:t> de flux de </a:t>
            </a:r>
            <a:r>
              <a:rPr lang="fr-CH" sz="2400" b="1" dirty="0"/>
              <a:t>conversation</a:t>
            </a:r>
            <a:r>
              <a:rPr lang="fr-CH" sz="2400" dirty="0"/>
              <a:t> de l’équipe </a:t>
            </a:r>
          </a:p>
          <a:p>
            <a:pPr lvl="1"/>
            <a:endParaRPr lang="fr-CH" sz="2400" dirty="0"/>
          </a:p>
          <a:p>
            <a:pPr lvl="1"/>
            <a:endParaRPr lang="fr-CH" sz="2400" dirty="0"/>
          </a:p>
          <a:p>
            <a:pPr lvl="1"/>
            <a:endParaRPr lang="fr-CH" sz="2400" dirty="0"/>
          </a:p>
          <a:p>
            <a:pPr lvl="1"/>
            <a:r>
              <a:rPr lang="fr-CH" sz="2400" dirty="0"/>
              <a:t>Rejoindre la réunion Teams depuis </a:t>
            </a:r>
            <a:r>
              <a:rPr lang="fr-CH" sz="2400" b="1" dirty="0"/>
              <a:t>l’invitation</a:t>
            </a:r>
            <a:r>
              <a:rPr lang="fr-CH" sz="2400" dirty="0"/>
              <a:t> reçue sur votre adresse de messagerie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- </a:t>
            </a:r>
            <a:fld id="{638E8057-E5AA-45B7-82A5-E584F946DFB9}" type="slidenum">
              <a:rPr lang="fr-CH" smtClean="0"/>
              <a:pPr/>
              <a:t>7</a:t>
            </a:fld>
            <a:r>
              <a:rPr lang="fr-CH"/>
              <a:t> -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rejoindre une séance de cours en live?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15" y="4253574"/>
            <a:ext cx="8657143" cy="1019048"/>
          </a:xfrm>
          <a:prstGeom prst="rect">
            <a:avLst/>
          </a:prstGeom>
        </p:spPr>
      </p:pic>
      <p:pic>
        <p:nvPicPr>
          <p:cNvPr id="3074" name="Picture 2" descr="C:\Users\HERVE~1.VAR\AppData\Local\Temp\SNAGHTML1bd9c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15" y="6359723"/>
            <a:ext cx="5524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30425" b="17581"/>
          <a:stretch/>
        </p:blipFill>
        <p:spPr>
          <a:xfrm>
            <a:off x="9367705" y="1526024"/>
            <a:ext cx="638095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dés/activer mon micro?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CH" sz="2400" dirty="0">
                <a:solidFill>
                  <a:prstClr val="black"/>
                </a:solidFill>
              </a:rPr>
              <a:t>Durant une séance, le micro est activé ou désactivé via l’icône ci-dessous</a:t>
            </a:r>
            <a:endParaRPr lang="fr-CH" sz="2200" dirty="0">
              <a:solidFill>
                <a:prstClr val="black"/>
              </a:solidFill>
            </a:endParaRPr>
          </a:p>
          <a:p>
            <a:endParaRPr lang="fr-CH" sz="2200" dirty="0">
              <a:solidFill>
                <a:prstClr val="black"/>
              </a:solidFill>
            </a:endParaRPr>
          </a:p>
          <a:p>
            <a:endParaRPr lang="fr-CH" sz="2200" dirty="0">
              <a:solidFill>
                <a:prstClr val="black"/>
              </a:solidFill>
            </a:endParaRPr>
          </a:p>
          <a:p>
            <a:endParaRPr lang="fr-CH" sz="2200" dirty="0">
              <a:solidFill>
                <a:prstClr val="black"/>
              </a:solidFill>
            </a:endParaRPr>
          </a:p>
          <a:p>
            <a:pPr lvl="0"/>
            <a:r>
              <a:rPr lang="fr-CH" sz="2400" dirty="0">
                <a:solidFill>
                  <a:prstClr val="black"/>
                </a:solidFill>
              </a:rPr>
              <a:t>Au moment de rejoindre la séance, il est aussi possible de directement activer ou désactiver son micro</a:t>
            </a:r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63" y="2134039"/>
            <a:ext cx="7458100" cy="1738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2510384"/>
            <a:ext cx="939800" cy="11684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3" y="4656340"/>
            <a:ext cx="5866667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dés/activer ma webcam?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CH" sz="2400" dirty="0">
                <a:solidFill>
                  <a:prstClr val="black"/>
                </a:solidFill>
              </a:rPr>
              <a:t>Durant une séance, la webcam de l’ordinateur est activée ou désactivée via l’icône ci-dessous: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sz="500" dirty="0"/>
          </a:p>
          <a:p>
            <a:r>
              <a:rPr lang="fr-CH" sz="2400" dirty="0"/>
              <a:t>Au moment de rejoindre la séance, il est aussi possible de directement activer ou désactiver sa webcam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63" y="2127211"/>
            <a:ext cx="7458100" cy="1738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900" y="2412132"/>
            <a:ext cx="939800" cy="11684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5067" b="6962"/>
          <a:stretch/>
        </p:blipFill>
        <p:spPr>
          <a:xfrm>
            <a:off x="877563" y="4963726"/>
            <a:ext cx="6609524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019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C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565658"/>
          </a:solidFill>
        </a:ln>
      </a:spPr>
      <a:bodyPr wrap="square" lIns="0" tIns="0" rIns="0" bIns="0" rtlCol="0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asque_PPT_vp" id="{F6FE4570-C084-4FF3-8A16-8F28825972DC}" vid="{8289A944-27F2-4BA6-8624-BF206DB7146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C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565658"/>
          </a:solidFill>
        </a:ln>
      </a:spPr>
      <a:bodyPr wrap="square" lIns="0" tIns="0" rIns="0" bIns="0" rtlCol="0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asque_PPT_vp" id="{F6FE4570-C084-4FF3-8A16-8F28825972DC}" vid="{8289A944-27F2-4BA6-8624-BF206DB7146D}"/>
    </a:ext>
  </a:extLst>
</a:theme>
</file>

<file path=ppt/theme/theme4.xml><?xml version="1.0" encoding="utf-8"?>
<a:theme xmlns:a="http://schemas.openxmlformats.org/drawingml/2006/main" name="Slide_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EA5D2B7BA2A45B07D517F9E3CE4B9" ma:contentTypeVersion="2" ma:contentTypeDescription="Crée un document." ma:contentTypeScope="" ma:versionID="3d596c0f0a9f989f6e52949e75d58599">
  <xsd:schema xmlns:xsd="http://www.w3.org/2001/XMLSchema" xmlns:xs="http://www.w3.org/2001/XMLSchema" xmlns:p="http://schemas.microsoft.com/office/2006/metadata/properties" xmlns:ns2="ffa2d09e-b643-4683-bb52-6107ecc3d791" targetNamespace="http://schemas.microsoft.com/office/2006/metadata/properties" ma:root="true" ma:fieldsID="d9168d63ef56d74789928b414f75de1f" ns2:_="">
    <xsd:import namespace="ffa2d09e-b643-4683-bb52-6107ecc3d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2d09e-b643-4683-bb52-6107ecc3d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2AA64-A5F8-4F58-9D52-C39E9DCBD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2d09e-b643-4683-bb52-6107ecc3d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487AE9-AB2A-41FE-9F17-B35D57BFDF5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ffa2d09e-b643-4683-bb52-6107ecc3d7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1E83A86-25AC-4FCB-B42D-8F4D5B2D7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Masque_PPT_vp</Template>
  <TotalTime>526</TotalTime>
  <Words>1388</Words>
  <Application>Microsoft Macintosh PowerPoint</Application>
  <PresentationFormat>Personnalisé</PresentationFormat>
  <Paragraphs>174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&amp;quot</vt:lpstr>
      <vt:lpstr>Arial</vt:lpstr>
      <vt:lpstr>Calibri</vt:lpstr>
      <vt:lpstr>Symbol</vt:lpstr>
      <vt:lpstr>Wingdings</vt:lpstr>
      <vt:lpstr>Conception personnalisée</vt:lpstr>
      <vt:lpstr>Office Theme</vt:lpstr>
      <vt:lpstr>1_Office Theme</vt:lpstr>
      <vt:lpstr>Slide_titre</vt:lpstr>
      <vt:lpstr>Utilisation de Microsoft Teams pour les étudiants FAQ</vt:lpstr>
      <vt:lpstr>Questions fréquentes</vt:lpstr>
      <vt:lpstr>Rejoindre une équipe</vt:lpstr>
      <vt:lpstr>Comment télécharger Teams?</vt:lpstr>
      <vt:lpstr>Comment rejoindre la classe (équipe) de mon enseignant?</vt:lpstr>
      <vt:lpstr>Séance en ligne</vt:lpstr>
      <vt:lpstr>Comment rejoindre une séance de cours en live?</vt:lpstr>
      <vt:lpstr>Comment dés/activer mon micro?</vt:lpstr>
      <vt:lpstr>Comment dés/activer ma webcam?</vt:lpstr>
      <vt:lpstr>Comment poser une question par écrit durant une session en live?</vt:lpstr>
      <vt:lpstr>Que signifie l’onglet «Publications»?</vt:lpstr>
      <vt:lpstr>Que signifient les icônes dans le menu latéral droite? </vt:lpstr>
      <vt:lpstr>Comment puis-je être notifié d’activités dans Microsoft Teams?</vt:lpstr>
      <vt:lpstr>Je ne retrouve plus toutes mes équipes, que faire?</vt:lpstr>
      <vt:lpstr>Aide</vt:lpstr>
      <vt:lpstr>Qui peut m’aider par rapport à Teams?</vt:lpstr>
      <vt:lpstr>Où trouver plus d’informations? (1/2)</vt:lpstr>
      <vt:lpstr>Où trouver plus d’informations? (2/2)</vt:lpstr>
      <vt:lpstr>Pour toutes questions</vt:lpstr>
      <vt:lpstr>Glossaire</vt:lpstr>
      <vt:lpstr>Glossaire</vt:lpstr>
      <vt:lpstr>Glossaire</vt:lpstr>
      <vt:lpstr>Glossaire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KS</dc:creator>
  <cp:lastModifiedBy>Monnier Mélissa</cp:lastModifiedBy>
  <cp:revision>90</cp:revision>
  <dcterms:created xsi:type="dcterms:W3CDTF">2017-09-21T10:17:03Z</dcterms:created>
  <dcterms:modified xsi:type="dcterms:W3CDTF">2020-10-29T08:40:37Z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2016-07-13T00:00:00Z</vt:filetime>
  </property>
  <property fmtid="{D5CDD505-2E9C-101B-9397-08002B2CF9AE}" pid="5" name="ContentTypeId">
    <vt:lpwstr>0x010100578EA5D2B7BA2A45B07D517F9E3CE4B9</vt:lpwstr>
  </property>
</Properties>
</file>