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62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AD8D7-663B-7B41-91FC-BEA91979AD90}" type="datetimeFigureOut">
              <a:rPr lang="fr-FR" smtClean="0"/>
              <a:t>20/08/2021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7C7FC-BEA9-B342-8F82-EF94F853C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56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7CEB-F84C-9949-AFC0-CFE2F504F5AD}" type="datetimeFigureOut">
              <a:rPr lang="fr-FR" smtClean="0"/>
              <a:t>20/08/2021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415-FD7F-7041-9941-DE029AC5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80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7CEB-F84C-9949-AFC0-CFE2F504F5AD}" type="datetimeFigureOut">
              <a:rPr lang="fr-FR" smtClean="0"/>
              <a:t>20/08/2021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415-FD7F-7041-9941-DE029AC5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41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7CEB-F84C-9949-AFC0-CFE2F504F5AD}" type="datetimeFigureOut">
              <a:rPr lang="fr-FR" smtClean="0"/>
              <a:t>20/08/2021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415-FD7F-7041-9941-DE029AC5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42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7CEB-F84C-9949-AFC0-CFE2F504F5AD}" type="datetimeFigureOut">
              <a:rPr lang="fr-FR" smtClean="0"/>
              <a:t>20/08/2021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415-FD7F-7041-9941-DE029AC5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7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7CEB-F84C-9949-AFC0-CFE2F504F5AD}" type="datetimeFigureOut">
              <a:rPr lang="fr-FR" smtClean="0"/>
              <a:t>20/08/2021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415-FD7F-7041-9941-DE029AC5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42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7CEB-F84C-9949-AFC0-CFE2F504F5AD}" type="datetimeFigureOut">
              <a:rPr lang="fr-FR" smtClean="0"/>
              <a:t>20/08/2021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415-FD7F-7041-9941-DE029AC5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72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7CEB-F84C-9949-AFC0-CFE2F504F5AD}" type="datetimeFigureOut">
              <a:rPr lang="fr-FR" smtClean="0"/>
              <a:t>20/08/2021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415-FD7F-7041-9941-DE029AC5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40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7CEB-F84C-9949-AFC0-CFE2F504F5AD}" type="datetimeFigureOut">
              <a:rPr lang="fr-FR" smtClean="0"/>
              <a:t>20/08/2021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415-FD7F-7041-9941-DE029AC5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50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7CEB-F84C-9949-AFC0-CFE2F504F5AD}" type="datetimeFigureOut">
              <a:rPr lang="fr-FR" smtClean="0"/>
              <a:t>20/08/2021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415-FD7F-7041-9941-DE029AC5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40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7CEB-F84C-9949-AFC0-CFE2F504F5AD}" type="datetimeFigureOut">
              <a:rPr lang="fr-FR" smtClean="0"/>
              <a:t>20/08/2021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415-FD7F-7041-9941-DE029AC5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78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7CEB-F84C-9949-AFC0-CFE2F504F5AD}" type="datetimeFigureOut">
              <a:rPr lang="fr-FR" smtClean="0"/>
              <a:t>20/08/2021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6415-FD7F-7041-9941-DE029AC5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9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7CEB-F84C-9949-AFC0-CFE2F504F5AD}" type="datetimeFigureOut">
              <a:rPr lang="fr-FR" smtClean="0"/>
              <a:t>20/08/2021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6415-FD7F-7041-9941-DE029AC5D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50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012950" y="1996322"/>
            <a:ext cx="4584700" cy="3289300"/>
            <a:chOff x="3470" y="1123"/>
            <a:chExt cx="7220" cy="5180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480" y="1133"/>
              <a:ext cx="7200" cy="5160"/>
              <a:chOff x="3480" y="1133"/>
              <a:chExt cx="7200" cy="5160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3480" y="1133"/>
                <a:ext cx="7200" cy="5160"/>
              </a:xfrm>
              <a:custGeom>
                <a:avLst/>
                <a:gdLst>
                  <a:gd name="T0" fmla="+- 0 10680 3480"/>
                  <a:gd name="T1" fmla="*/ T0 w 7200"/>
                  <a:gd name="T2" fmla="+- 0 3104 1133"/>
                  <a:gd name="T3" fmla="*/ 3104 h 5160"/>
                  <a:gd name="T4" fmla="+- 0 3480 3480"/>
                  <a:gd name="T5" fmla="*/ T4 w 7200"/>
                  <a:gd name="T6" fmla="+- 0 3104 1133"/>
                  <a:gd name="T7" fmla="*/ 3104 h 5160"/>
                  <a:gd name="T8" fmla="+- 0 5705 3480"/>
                  <a:gd name="T9" fmla="*/ T8 w 7200"/>
                  <a:gd name="T10" fmla="+- 0 4322 1133"/>
                  <a:gd name="T11" fmla="*/ 4322 h 5160"/>
                  <a:gd name="T12" fmla="+- 0 4855 3480"/>
                  <a:gd name="T13" fmla="*/ T12 w 7200"/>
                  <a:gd name="T14" fmla="+- 0 6293 1133"/>
                  <a:gd name="T15" fmla="*/ 6293 h 5160"/>
                  <a:gd name="T16" fmla="+- 0 7080 3480"/>
                  <a:gd name="T17" fmla="*/ T16 w 7200"/>
                  <a:gd name="T18" fmla="+- 0 5074 1133"/>
                  <a:gd name="T19" fmla="*/ 5074 h 5160"/>
                  <a:gd name="T20" fmla="+- 0 8780 3480"/>
                  <a:gd name="T21" fmla="*/ T20 w 7200"/>
                  <a:gd name="T22" fmla="+- 0 5074 1133"/>
                  <a:gd name="T23" fmla="*/ 5074 h 5160"/>
                  <a:gd name="T24" fmla="+- 0 8455 3480"/>
                  <a:gd name="T25" fmla="*/ T24 w 7200"/>
                  <a:gd name="T26" fmla="+- 0 4322 1133"/>
                  <a:gd name="T27" fmla="*/ 4322 h 5160"/>
                  <a:gd name="T28" fmla="+- 0 10680 3480"/>
                  <a:gd name="T29" fmla="*/ T28 w 7200"/>
                  <a:gd name="T30" fmla="+- 0 3104 1133"/>
                  <a:gd name="T31" fmla="*/ 3104 h 51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200" h="5160">
                    <a:moveTo>
                      <a:pt x="7200" y="1971"/>
                    </a:moveTo>
                    <a:lnTo>
                      <a:pt x="0" y="1971"/>
                    </a:lnTo>
                    <a:lnTo>
                      <a:pt x="2225" y="3189"/>
                    </a:lnTo>
                    <a:lnTo>
                      <a:pt x="1375" y="5160"/>
                    </a:lnTo>
                    <a:lnTo>
                      <a:pt x="3600" y="3941"/>
                    </a:lnTo>
                    <a:lnTo>
                      <a:pt x="5300" y="3941"/>
                    </a:lnTo>
                    <a:lnTo>
                      <a:pt x="4975" y="3189"/>
                    </a:lnTo>
                    <a:lnTo>
                      <a:pt x="7200" y="1971"/>
                    </a:lnTo>
                  </a:path>
                </a:pathLst>
              </a:custGeom>
              <a:solidFill>
                <a:srgbClr val="4F8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3480" y="1133"/>
                <a:ext cx="7200" cy="5160"/>
              </a:xfrm>
              <a:custGeom>
                <a:avLst/>
                <a:gdLst>
                  <a:gd name="T0" fmla="+- 0 8780 3480"/>
                  <a:gd name="T1" fmla="*/ T0 w 7200"/>
                  <a:gd name="T2" fmla="+- 0 5074 1133"/>
                  <a:gd name="T3" fmla="*/ 5074 h 5160"/>
                  <a:gd name="T4" fmla="+- 0 7080 3480"/>
                  <a:gd name="T5" fmla="*/ T4 w 7200"/>
                  <a:gd name="T6" fmla="+- 0 5074 1133"/>
                  <a:gd name="T7" fmla="*/ 5074 h 5160"/>
                  <a:gd name="T8" fmla="+- 0 9305 3480"/>
                  <a:gd name="T9" fmla="*/ T8 w 7200"/>
                  <a:gd name="T10" fmla="+- 0 6293 1133"/>
                  <a:gd name="T11" fmla="*/ 6293 h 5160"/>
                  <a:gd name="T12" fmla="+- 0 8780 3480"/>
                  <a:gd name="T13" fmla="*/ T12 w 7200"/>
                  <a:gd name="T14" fmla="+- 0 5074 1133"/>
                  <a:gd name="T15" fmla="*/ 5074 h 51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200" h="5160">
                    <a:moveTo>
                      <a:pt x="5300" y="3941"/>
                    </a:moveTo>
                    <a:lnTo>
                      <a:pt x="3600" y="3941"/>
                    </a:lnTo>
                    <a:lnTo>
                      <a:pt x="5825" y="5160"/>
                    </a:lnTo>
                    <a:lnTo>
                      <a:pt x="5300" y="3941"/>
                    </a:lnTo>
                  </a:path>
                </a:pathLst>
              </a:custGeom>
              <a:solidFill>
                <a:srgbClr val="4F8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3480" y="1133"/>
                <a:ext cx="7200" cy="5160"/>
              </a:xfrm>
              <a:custGeom>
                <a:avLst/>
                <a:gdLst>
                  <a:gd name="T0" fmla="+- 0 7080 3480"/>
                  <a:gd name="T1" fmla="*/ T0 w 7200"/>
                  <a:gd name="T2" fmla="+- 0 1133 1133"/>
                  <a:gd name="T3" fmla="*/ 1133 h 5160"/>
                  <a:gd name="T4" fmla="+- 0 6230 3480"/>
                  <a:gd name="T5" fmla="*/ T4 w 7200"/>
                  <a:gd name="T6" fmla="+- 0 3104 1133"/>
                  <a:gd name="T7" fmla="*/ 3104 h 5160"/>
                  <a:gd name="T8" fmla="+- 0 7930 3480"/>
                  <a:gd name="T9" fmla="*/ T8 w 7200"/>
                  <a:gd name="T10" fmla="+- 0 3104 1133"/>
                  <a:gd name="T11" fmla="*/ 3104 h 5160"/>
                  <a:gd name="T12" fmla="+- 0 7080 3480"/>
                  <a:gd name="T13" fmla="*/ T12 w 7200"/>
                  <a:gd name="T14" fmla="+- 0 1133 1133"/>
                  <a:gd name="T15" fmla="*/ 1133 h 51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200" h="5160">
                    <a:moveTo>
                      <a:pt x="3600" y="0"/>
                    </a:moveTo>
                    <a:lnTo>
                      <a:pt x="2750" y="1971"/>
                    </a:lnTo>
                    <a:lnTo>
                      <a:pt x="4450" y="1971"/>
                    </a:lnTo>
                    <a:lnTo>
                      <a:pt x="3600" y="0"/>
                    </a:lnTo>
                  </a:path>
                </a:pathLst>
              </a:custGeom>
              <a:solidFill>
                <a:srgbClr val="4F8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</p:grp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3480" y="1133"/>
              <a:ext cx="7200" cy="5160"/>
              <a:chOff x="3480" y="1133"/>
              <a:chExt cx="7200" cy="5160"/>
            </a:xfrm>
          </p:grpSpPr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3480" y="1133"/>
                <a:ext cx="7200" cy="5160"/>
              </a:xfrm>
              <a:custGeom>
                <a:avLst/>
                <a:gdLst>
                  <a:gd name="T0" fmla="+- 0 3480 3480"/>
                  <a:gd name="T1" fmla="*/ T0 w 7200"/>
                  <a:gd name="T2" fmla="+- 0 3104 1133"/>
                  <a:gd name="T3" fmla="*/ 3104 h 5160"/>
                  <a:gd name="T4" fmla="+- 0 6230 3480"/>
                  <a:gd name="T5" fmla="*/ T4 w 7200"/>
                  <a:gd name="T6" fmla="+- 0 3104 1133"/>
                  <a:gd name="T7" fmla="*/ 3104 h 5160"/>
                  <a:gd name="T8" fmla="+- 0 7080 3480"/>
                  <a:gd name="T9" fmla="*/ T8 w 7200"/>
                  <a:gd name="T10" fmla="+- 0 1133 1133"/>
                  <a:gd name="T11" fmla="*/ 1133 h 5160"/>
                  <a:gd name="T12" fmla="+- 0 7930 3480"/>
                  <a:gd name="T13" fmla="*/ T12 w 7200"/>
                  <a:gd name="T14" fmla="+- 0 3104 1133"/>
                  <a:gd name="T15" fmla="*/ 3104 h 5160"/>
                  <a:gd name="T16" fmla="+- 0 10680 3480"/>
                  <a:gd name="T17" fmla="*/ T16 w 7200"/>
                  <a:gd name="T18" fmla="+- 0 3104 1133"/>
                  <a:gd name="T19" fmla="*/ 3104 h 5160"/>
                  <a:gd name="T20" fmla="+- 0 8455 3480"/>
                  <a:gd name="T21" fmla="*/ T20 w 7200"/>
                  <a:gd name="T22" fmla="+- 0 4322 1133"/>
                  <a:gd name="T23" fmla="*/ 4322 h 5160"/>
                  <a:gd name="T24" fmla="+- 0 9305 3480"/>
                  <a:gd name="T25" fmla="*/ T24 w 7200"/>
                  <a:gd name="T26" fmla="+- 0 6293 1133"/>
                  <a:gd name="T27" fmla="*/ 6293 h 5160"/>
                  <a:gd name="T28" fmla="+- 0 7080 3480"/>
                  <a:gd name="T29" fmla="*/ T28 w 7200"/>
                  <a:gd name="T30" fmla="+- 0 5074 1133"/>
                  <a:gd name="T31" fmla="*/ 5074 h 5160"/>
                  <a:gd name="T32" fmla="+- 0 4855 3480"/>
                  <a:gd name="T33" fmla="*/ T32 w 7200"/>
                  <a:gd name="T34" fmla="+- 0 6293 1133"/>
                  <a:gd name="T35" fmla="*/ 6293 h 5160"/>
                  <a:gd name="T36" fmla="+- 0 5705 3480"/>
                  <a:gd name="T37" fmla="*/ T36 w 7200"/>
                  <a:gd name="T38" fmla="+- 0 4322 1133"/>
                  <a:gd name="T39" fmla="*/ 4322 h 5160"/>
                  <a:gd name="T40" fmla="+- 0 3480 3480"/>
                  <a:gd name="T41" fmla="*/ T40 w 7200"/>
                  <a:gd name="T42" fmla="+- 0 3104 1133"/>
                  <a:gd name="T43" fmla="*/ 3104 h 51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200" h="5160">
                    <a:moveTo>
                      <a:pt x="0" y="1971"/>
                    </a:moveTo>
                    <a:lnTo>
                      <a:pt x="2750" y="1971"/>
                    </a:lnTo>
                    <a:lnTo>
                      <a:pt x="3600" y="0"/>
                    </a:lnTo>
                    <a:lnTo>
                      <a:pt x="4450" y="1971"/>
                    </a:lnTo>
                    <a:lnTo>
                      <a:pt x="7200" y="1971"/>
                    </a:lnTo>
                    <a:lnTo>
                      <a:pt x="4975" y="3189"/>
                    </a:lnTo>
                    <a:lnTo>
                      <a:pt x="5825" y="5160"/>
                    </a:lnTo>
                    <a:lnTo>
                      <a:pt x="3600" y="3941"/>
                    </a:lnTo>
                    <a:lnTo>
                      <a:pt x="1375" y="5160"/>
                    </a:lnTo>
                    <a:lnTo>
                      <a:pt x="2225" y="3189"/>
                    </a:lnTo>
                    <a:lnTo>
                      <a:pt x="0" y="1971"/>
                    </a:lnTo>
                    <a:close/>
                  </a:path>
                </a:pathLst>
              </a:custGeom>
              <a:noFill/>
              <a:ln w="9525">
                <a:solidFill>
                  <a:srgbClr val="17375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6170676" y="4964568"/>
            <a:ext cx="2086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b="1" dirty="0" err="1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Pôle</a:t>
            </a:r>
            <a:r>
              <a:rPr lang="en-US" altLang="fr-FR" b="1" dirty="0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: les </a:t>
            </a:r>
            <a:r>
              <a:rPr lang="en-US" altLang="fr-FR" b="1" dirty="0" err="1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valeurs</a:t>
            </a:r>
            <a:endParaRPr lang="fr-CH" altLang="fr-FR" b="1" dirty="0">
              <a:solidFill>
                <a:srgbClr val="C00000"/>
              </a:solid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dirty="0" err="1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Spirituel</a:t>
            </a:r>
            <a:r>
              <a:rPr lang="en-US" altLang="fr-FR" sz="14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Sens de la vie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 de </a:t>
            </a:r>
            <a:r>
              <a:rPr lang="en-US" altLang="fr-FR" sz="1400" b="1" dirty="0" err="1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l’Homme</a:t>
            </a:r>
            <a:endParaRPr lang="en-US" altLang="fr-F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1283" y="2948474"/>
            <a:ext cx="24427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CH" altLang="fr-FR" b="1" dirty="0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Pôle 4 : le social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fr-FR" sz="14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Relation à l’autre et aux autres, famille, couple,</a:t>
            </a:r>
            <a:endParaRPr lang="fr-CH" altLang="fr-FR" sz="1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dirty="0" err="1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environnement</a:t>
            </a:r>
            <a:r>
              <a:rPr lang="en-US" altLang="fr-FR" sz="14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culture</a:t>
            </a:r>
            <a:endParaRPr lang="fr-CH" altLang="fr-FR" sz="1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CH" altLang="fr-FR" sz="1400" dirty="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9002" y="5131264"/>
            <a:ext cx="19573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CH" altLang="fr-FR" b="1" dirty="0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Pôle 1 : le corps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fr-FR" sz="14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Sensorialité, santé,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fr-FR" sz="14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motricité, sexualité</a:t>
            </a:r>
            <a:endParaRPr lang="fr-CH" altLang="fr-F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879" y="2830912"/>
            <a:ext cx="25434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b="1" dirty="0" err="1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Pôle</a:t>
            </a:r>
            <a:r>
              <a:rPr lang="en-US" altLang="fr-FR" b="1" dirty="0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 : le </a:t>
            </a:r>
            <a:r>
              <a:rPr lang="en-US" altLang="fr-FR" b="1" dirty="0" err="1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cœur</a:t>
            </a:r>
            <a:endParaRPr lang="fr-CH" altLang="fr-FR" b="1" dirty="0">
              <a:solidFill>
                <a:srgbClr val="C00000"/>
              </a:solid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Sentiments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dirty="0" err="1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émotions</a:t>
            </a:r>
            <a:r>
              <a:rPr lang="en-US" altLang="fr-FR" sz="14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4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affect</a:t>
            </a:r>
            <a:endParaRPr lang="fr-CH" altLang="fr-FR" sz="1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CH" alt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CH" altLang="fr-FR" sz="1400" dirty="0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7672" y="307073"/>
            <a:ext cx="5340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b="1" dirty="0" err="1">
                <a:solidFill>
                  <a:srgbClr val="1737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L’approche</a:t>
            </a:r>
            <a:r>
              <a:rPr lang="en-US" altLang="fr-FR" b="1" dirty="0">
                <a:solidFill>
                  <a:srgbClr val="1737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b="1" dirty="0" err="1">
                <a:solidFill>
                  <a:srgbClr val="1737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holistique</a:t>
            </a:r>
            <a:r>
              <a:rPr lang="en-US" altLang="fr-FR" b="1" dirty="0">
                <a:solidFill>
                  <a:srgbClr val="1737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fr-FR" b="1" dirty="0" err="1">
                <a:solidFill>
                  <a:srgbClr val="1737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l’humain</a:t>
            </a:r>
            <a:endParaRPr lang="fr-CH" altLang="fr-FR" sz="300" dirty="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altLang="fr-FR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pentagramme</a:t>
            </a:r>
            <a:r>
              <a:rPr lang="en-US" alt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Ginger</a:t>
            </a:r>
            <a:endParaRPr lang="fr-CH" altLang="fr-FR" sz="3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83280" y="1227079"/>
            <a:ext cx="25420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altLang="fr-FR" b="1" dirty="0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fr-CH" altLang="fr-FR" b="1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ôle </a:t>
            </a:r>
            <a:r>
              <a:rPr lang="fr-CH" altLang="fr-FR" b="1" dirty="0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 : la tête </a:t>
            </a:r>
          </a:p>
          <a:p>
            <a:r>
              <a:rPr lang="fr-CH" altLang="fr-FR" sz="14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Cerveau droit/gauche Intellect, cognitif Imaginaire créateur</a:t>
            </a:r>
            <a:endParaRPr lang="fr-CH" sz="1400" dirty="0"/>
          </a:p>
        </p:txBody>
      </p:sp>
      <p:sp>
        <p:nvSpPr>
          <p:cNvPr id="17" name="Rectangle 16"/>
          <p:cNvSpPr/>
          <p:nvPr/>
        </p:nvSpPr>
        <p:spPr>
          <a:xfrm>
            <a:off x="2019300" y="6232333"/>
            <a:ext cx="59904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fr-FR" sz="1400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Selon GINGER Serge : «La Gestalt, l’art du contact.».- </a:t>
            </a:r>
            <a:r>
              <a:rPr lang="en-US" altLang="fr-FR" sz="1400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Marabout.- 1995.- 284 p</a:t>
            </a:r>
            <a:endParaRPr lang="en-US" altLang="fr-FR" sz="1400" dirty="0">
              <a:latin typeface="Arial" panose="020B0604020202020204" pitchFamily="34" charset="0"/>
            </a:endParaRPr>
          </a:p>
        </p:txBody>
      </p:sp>
      <p:pic>
        <p:nvPicPr>
          <p:cNvPr id="1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FB338C1-B920-4EF2-8C7D-09293444F0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10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Affichage à l'écran (4:3)</PresentationFormat>
  <Paragraphs>21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cycle de contact dans l’animation d’un groupe</dc:title>
  <dc:creator>adrien rey</dc:creator>
  <cp:lastModifiedBy>Wunderle Dominique</cp:lastModifiedBy>
  <cp:revision>17</cp:revision>
  <dcterms:created xsi:type="dcterms:W3CDTF">2017-03-26T09:58:39Z</dcterms:created>
  <dcterms:modified xsi:type="dcterms:W3CDTF">2021-08-20T11:16:28Z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1687221132</vt:i4>
  </property>
  <property fmtid="{D5CDD505-2E9C-101B-9397-08002B2CF9AE}" pid="3" name="_NewReviewCycle">
    <vt:lpwstr/>
  </property>
  <property fmtid="{D5CDD505-2E9C-101B-9397-08002B2CF9AE}" pid="4" name="_EmailSubject">
    <vt:lpwstr>j'avais fait un audio en plein confinement....</vt:lpwstr>
  </property>
  <property fmtid="{D5CDD505-2E9C-101B-9397-08002B2CF9AE}" pid="5" name="_AuthorEmail">
    <vt:lpwstr>chantal.furrer@hevs.ch</vt:lpwstr>
  </property>
  <property fmtid="{D5CDD505-2E9C-101B-9397-08002B2CF9AE}" pid="6" name="_AuthorEmailDisplayName">
    <vt:lpwstr>Chantal Furrer Rey</vt:lpwstr>
  </property>
</Properties>
</file>